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8280400" cy="5400675"/>
  <p:notesSz cx="6858000" cy="9144000"/>
  <p:defaultTextStyle>
    <a:defPPr>
      <a:defRPr lang="en-US"/>
    </a:defPPr>
    <a:lvl1pPr marL="0" algn="l" defTabSz="863925" rtl="0" eaLnBrk="1" latinLnBrk="0" hangingPunct="1">
      <a:defRPr sz="1701" kern="1200">
        <a:solidFill>
          <a:schemeClr val="tx1"/>
        </a:solidFill>
        <a:latin typeface="+mn-lt"/>
        <a:ea typeface="+mn-ea"/>
        <a:cs typeface="+mn-cs"/>
      </a:defRPr>
    </a:lvl1pPr>
    <a:lvl2pPr marL="431963" algn="l" defTabSz="863925" rtl="0" eaLnBrk="1" latinLnBrk="0" hangingPunct="1">
      <a:defRPr sz="1701" kern="1200">
        <a:solidFill>
          <a:schemeClr val="tx1"/>
        </a:solidFill>
        <a:latin typeface="+mn-lt"/>
        <a:ea typeface="+mn-ea"/>
        <a:cs typeface="+mn-cs"/>
      </a:defRPr>
    </a:lvl2pPr>
    <a:lvl3pPr marL="863925" algn="l" defTabSz="863925" rtl="0" eaLnBrk="1" latinLnBrk="0" hangingPunct="1">
      <a:defRPr sz="1701" kern="1200">
        <a:solidFill>
          <a:schemeClr val="tx1"/>
        </a:solidFill>
        <a:latin typeface="+mn-lt"/>
        <a:ea typeface="+mn-ea"/>
        <a:cs typeface="+mn-cs"/>
      </a:defRPr>
    </a:lvl3pPr>
    <a:lvl4pPr marL="1295888" algn="l" defTabSz="863925" rtl="0" eaLnBrk="1" latinLnBrk="0" hangingPunct="1">
      <a:defRPr sz="1701" kern="1200">
        <a:solidFill>
          <a:schemeClr val="tx1"/>
        </a:solidFill>
        <a:latin typeface="+mn-lt"/>
        <a:ea typeface="+mn-ea"/>
        <a:cs typeface="+mn-cs"/>
      </a:defRPr>
    </a:lvl4pPr>
    <a:lvl5pPr marL="1727850" algn="l" defTabSz="863925" rtl="0" eaLnBrk="1" latinLnBrk="0" hangingPunct="1">
      <a:defRPr sz="1701" kern="1200">
        <a:solidFill>
          <a:schemeClr val="tx1"/>
        </a:solidFill>
        <a:latin typeface="+mn-lt"/>
        <a:ea typeface="+mn-ea"/>
        <a:cs typeface="+mn-cs"/>
      </a:defRPr>
    </a:lvl5pPr>
    <a:lvl6pPr marL="2159813" algn="l" defTabSz="863925" rtl="0" eaLnBrk="1" latinLnBrk="0" hangingPunct="1">
      <a:defRPr sz="1701" kern="1200">
        <a:solidFill>
          <a:schemeClr val="tx1"/>
        </a:solidFill>
        <a:latin typeface="+mn-lt"/>
        <a:ea typeface="+mn-ea"/>
        <a:cs typeface="+mn-cs"/>
      </a:defRPr>
    </a:lvl6pPr>
    <a:lvl7pPr marL="2591775" algn="l" defTabSz="863925" rtl="0" eaLnBrk="1" latinLnBrk="0" hangingPunct="1">
      <a:defRPr sz="1701" kern="1200">
        <a:solidFill>
          <a:schemeClr val="tx1"/>
        </a:solidFill>
        <a:latin typeface="+mn-lt"/>
        <a:ea typeface="+mn-ea"/>
        <a:cs typeface="+mn-cs"/>
      </a:defRPr>
    </a:lvl7pPr>
    <a:lvl8pPr marL="3023738" algn="l" defTabSz="863925" rtl="0" eaLnBrk="1" latinLnBrk="0" hangingPunct="1">
      <a:defRPr sz="1701" kern="1200">
        <a:solidFill>
          <a:schemeClr val="tx1"/>
        </a:solidFill>
        <a:latin typeface="+mn-lt"/>
        <a:ea typeface="+mn-ea"/>
        <a:cs typeface="+mn-cs"/>
      </a:defRPr>
    </a:lvl8pPr>
    <a:lvl9pPr marL="3455700" algn="l" defTabSz="863925" rtl="0" eaLnBrk="1" latinLnBrk="0" hangingPunct="1">
      <a:defRPr sz="17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46" d="100"/>
          <a:sy n="146" d="100"/>
        </p:scale>
        <p:origin x="96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030" y="883861"/>
            <a:ext cx="7038340" cy="1880235"/>
          </a:xfrm>
        </p:spPr>
        <p:txBody>
          <a:bodyPr anchor="b"/>
          <a:lstStyle>
            <a:lvl1pPr algn="ctr">
              <a:defRPr sz="4725"/>
            </a:lvl1pPr>
          </a:lstStyle>
          <a:p>
            <a:r>
              <a:rPr lang="en-US" smtClean="0"/>
              <a:t>Click to edit Master title style</a:t>
            </a:r>
            <a:endParaRPr lang="en-US" dirty="0"/>
          </a:p>
        </p:txBody>
      </p:sp>
      <p:sp>
        <p:nvSpPr>
          <p:cNvPr id="3" name="Subtitle 2"/>
          <p:cNvSpPr>
            <a:spLocks noGrp="1"/>
          </p:cNvSpPr>
          <p:nvPr>
            <p:ph type="subTitle" idx="1"/>
          </p:nvPr>
        </p:nvSpPr>
        <p:spPr>
          <a:xfrm>
            <a:off x="1035050" y="2836605"/>
            <a:ext cx="6210300" cy="1303913"/>
          </a:xfrm>
        </p:spPr>
        <p:txBody>
          <a:bodyPr/>
          <a:lstStyle>
            <a:lvl1pPr marL="0" indent="0" algn="ctr">
              <a:buNone/>
              <a:defRPr sz="1890"/>
            </a:lvl1pPr>
            <a:lvl2pPr marL="360045" indent="0" algn="ctr">
              <a:buNone/>
              <a:defRPr sz="1575"/>
            </a:lvl2pPr>
            <a:lvl3pPr marL="720090" indent="0" algn="ctr">
              <a:buNone/>
              <a:defRPr sz="1418"/>
            </a:lvl3pPr>
            <a:lvl4pPr marL="1080135" indent="0" algn="ctr">
              <a:buNone/>
              <a:defRPr sz="1260"/>
            </a:lvl4pPr>
            <a:lvl5pPr marL="1440180" indent="0" algn="ctr">
              <a:buNone/>
              <a:defRPr sz="1260"/>
            </a:lvl5pPr>
            <a:lvl6pPr marL="1800225" indent="0" algn="ctr">
              <a:buNone/>
              <a:defRPr sz="1260"/>
            </a:lvl6pPr>
            <a:lvl7pPr marL="2160270" indent="0" algn="ctr">
              <a:buNone/>
              <a:defRPr sz="1260"/>
            </a:lvl7pPr>
            <a:lvl8pPr marL="2520315" indent="0" algn="ctr">
              <a:buNone/>
              <a:defRPr sz="1260"/>
            </a:lvl8pPr>
            <a:lvl9pPr marL="2880360" indent="0" algn="ctr">
              <a:buNone/>
              <a:defRPr sz="12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1E642B-4695-4A39-B28E-1B8C348124C8}" type="datetimeFigureOut">
              <a:rPr lang="en-IN" smtClean="0"/>
              <a:t>30/10/2022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3715158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1E642B-4695-4A39-B28E-1B8C348124C8}" type="datetimeFigureOut">
              <a:rPr lang="en-IN" smtClean="0"/>
              <a:t>30/10/2022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3848034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25662" y="287536"/>
            <a:ext cx="1785461" cy="457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69278" y="287536"/>
            <a:ext cx="5252879" cy="457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1E642B-4695-4A39-B28E-1B8C348124C8}" type="datetimeFigureOut">
              <a:rPr lang="en-IN" smtClean="0"/>
              <a:t>30/10/2022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561617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1E642B-4695-4A39-B28E-1B8C348124C8}" type="datetimeFigureOut">
              <a:rPr lang="en-IN" smtClean="0"/>
              <a:t>30/10/2022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9349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64965" y="1346420"/>
            <a:ext cx="7141845" cy="2246530"/>
          </a:xfrm>
        </p:spPr>
        <p:txBody>
          <a:bodyPr anchor="b"/>
          <a:lstStyle>
            <a:lvl1pPr>
              <a:defRPr sz="4725"/>
            </a:lvl1pPr>
          </a:lstStyle>
          <a:p>
            <a:r>
              <a:rPr lang="en-US" smtClean="0"/>
              <a:t>Click to edit Master title style</a:t>
            </a:r>
            <a:endParaRPr lang="en-US" dirty="0"/>
          </a:p>
        </p:txBody>
      </p:sp>
      <p:sp>
        <p:nvSpPr>
          <p:cNvPr id="3" name="Text Placeholder 2"/>
          <p:cNvSpPr>
            <a:spLocks noGrp="1"/>
          </p:cNvSpPr>
          <p:nvPr>
            <p:ph type="body" idx="1"/>
          </p:nvPr>
        </p:nvSpPr>
        <p:spPr>
          <a:xfrm>
            <a:off x="564965" y="3614203"/>
            <a:ext cx="7141845" cy="1181397"/>
          </a:xfrm>
        </p:spPr>
        <p:txBody>
          <a:bodyPr/>
          <a:lstStyle>
            <a:lvl1pPr marL="0" indent="0">
              <a:buNone/>
              <a:defRPr sz="1890">
                <a:solidFill>
                  <a:schemeClr val="tx1"/>
                </a:solidFill>
              </a:defRPr>
            </a:lvl1pPr>
            <a:lvl2pPr marL="360045" indent="0">
              <a:buNone/>
              <a:defRPr sz="1575">
                <a:solidFill>
                  <a:schemeClr val="tx1">
                    <a:tint val="75000"/>
                  </a:schemeClr>
                </a:solidFill>
              </a:defRPr>
            </a:lvl2pPr>
            <a:lvl3pPr marL="720090" indent="0">
              <a:buNone/>
              <a:defRPr sz="1418">
                <a:solidFill>
                  <a:schemeClr val="tx1">
                    <a:tint val="75000"/>
                  </a:schemeClr>
                </a:solidFill>
              </a:defRPr>
            </a:lvl3pPr>
            <a:lvl4pPr marL="1080135" indent="0">
              <a:buNone/>
              <a:defRPr sz="1260">
                <a:solidFill>
                  <a:schemeClr val="tx1">
                    <a:tint val="75000"/>
                  </a:schemeClr>
                </a:solidFill>
              </a:defRPr>
            </a:lvl4pPr>
            <a:lvl5pPr marL="1440180" indent="0">
              <a:buNone/>
              <a:defRPr sz="1260">
                <a:solidFill>
                  <a:schemeClr val="tx1">
                    <a:tint val="75000"/>
                  </a:schemeClr>
                </a:solidFill>
              </a:defRPr>
            </a:lvl5pPr>
            <a:lvl6pPr marL="1800225" indent="0">
              <a:buNone/>
              <a:defRPr sz="1260">
                <a:solidFill>
                  <a:schemeClr val="tx1">
                    <a:tint val="75000"/>
                  </a:schemeClr>
                </a:solidFill>
              </a:defRPr>
            </a:lvl6pPr>
            <a:lvl7pPr marL="2160270" indent="0">
              <a:buNone/>
              <a:defRPr sz="1260">
                <a:solidFill>
                  <a:schemeClr val="tx1">
                    <a:tint val="75000"/>
                  </a:schemeClr>
                </a:solidFill>
              </a:defRPr>
            </a:lvl7pPr>
            <a:lvl8pPr marL="2520315" indent="0">
              <a:buNone/>
              <a:defRPr sz="1260">
                <a:solidFill>
                  <a:schemeClr val="tx1">
                    <a:tint val="75000"/>
                  </a:schemeClr>
                </a:solidFill>
              </a:defRPr>
            </a:lvl8pPr>
            <a:lvl9pPr marL="2880360" indent="0">
              <a:buNone/>
              <a:defRPr sz="12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1E642B-4695-4A39-B28E-1B8C348124C8}" type="datetimeFigureOut">
              <a:rPr lang="en-IN" smtClean="0"/>
              <a:t>30/10/2022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138966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69278" y="1437680"/>
            <a:ext cx="3519170" cy="34266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191953" y="1437680"/>
            <a:ext cx="3519170" cy="34266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1E642B-4695-4A39-B28E-1B8C348124C8}" type="datetimeFigureOut">
              <a:rPr lang="en-IN" smtClean="0"/>
              <a:t>30/10/2022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27642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0356" y="287537"/>
            <a:ext cx="7141845" cy="104388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70357" y="1323916"/>
            <a:ext cx="3502997" cy="648831"/>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smtClean="0"/>
              <a:t>Click to edit Master text styles</a:t>
            </a:r>
          </a:p>
        </p:txBody>
      </p:sp>
      <p:sp>
        <p:nvSpPr>
          <p:cNvPr id="4" name="Content Placeholder 3"/>
          <p:cNvSpPr>
            <a:spLocks noGrp="1"/>
          </p:cNvSpPr>
          <p:nvPr>
            <p:ph sz="half" idx="2"/>
          </p:nvPr>
        </p:nvSpPr>
        <p:spPr>
          <a:xfrm>
            <a:off x="570357" y="1972747"/>
            <a:ext cx="3502997" cy="2901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191953" y="1323916"/>
            <a:ext cx="3520249" cy="648831"/>
          </a:xfrm>
        </p:spPr>
        <p:txBody>
          <a:bodyPr anchor="b"/>
          <a:lstStyle>
            <a:lvl1pPr marL="0" indent="0">
              <a:buNone/>
              <a:defRPr sz="1890" b="1"/>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smtClean="0"/>
              <a:t>Click to edit Master text styles</a:t>
            </a:r>
          </a:p>
        </p:txBody>
      </p:sp>
      <p:sp>
        <p:nvSpPr>
          <p:cNvPr id="6" name="Content Placeholder 5"/>
          <p:cNvSpPr>
            <a:spLocks noGrp="1"/>
          </p:cNvSpPr>
          <p:nvPr>
            <p:ph sz="quarter" idx="4"/>
          </p:nvPr>
        </p:nvSpPr>
        <p:spPr>
          <a:xfrm>
            <a:off x="4191953" y="1972747"/>
            <a:ext cx="3520249" cy="2901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1E642B-4695-4A39-B28E-1B8C348124C8}" type="datetimeFigureOut">
              <a:rPr lang="en-IN" smtClean="0"/>
              <a:t>30/10/2022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3168660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1E642B-4695-4A39-B28E-1B8C348124C8}" type="datetimeFigureOut">
              <a:rPr lang="en-IN" smtClean="0"/>
              <a:t>30/10/2022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185246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E642B-4695-4A39-B28E-1B8C348124C8}" type="datetimeFigureOut">
              <a:rPr lang="en-IN" smtClean="0"/>
              <a:t>30/10/2022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469535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56" y="360045"/>
            <a:ext cx="2670645" cy="1260158"/>
          </a:xfrm>
        </p:spPr>
        <p:txBody>
          <a:bodyPr anchor="b"/>
          <a:lstStyle>
            <a:lvl1pPr>
              <a:defRPr sz="2520"/>
            </a:lvl1pPr>
          </a:lstStyle>
          <a:p>
            <a:r>
              <a:rPr lang="en-US" smtClean="0"/>
              <a:t>Click to edit Master title style</a:t>
            </a:r>
            <a:endParaRPr lang="en-US" dirty="0"/>
          </a:p>
        </p:txBody>
      </p:sp>
      <p:sp>
        <p:nvSpPr>
          <p:cNvPr id="3" name="Content Placeholder 2"/>
          <p:cNvSpPr>
            <a:spLocks noGrp="1"/>
          </p:cNvSpPr>
          <p:nvPr>
            <p:ph idx="1"/>
          </p:nvPr>
        </p:nvSpPr>
        <p:spPr>
          <a:xfrm>
            <a:off x="3520248" y="777598"/>
            <a:ext cx="4191953" cy="3837980"/>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0356" y="1620202"/>
            <a:ext cx="2670645" cy="3001626"/>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E642B-4695-4A39-B28E-1B8C348124C8}" type="datetimeFigureOut">
              <a:rPr lang="en-IN" smtClean="0"/>
              <a:t>30/10/2022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1887872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56" y="360045"/>
            <a:ext cx="2670645" cy="1260158"/>
          </a:xfrm>
        </p:spPr>
        <p:txBody>
          <a:bodyPr anchor="b"/>
          <a:lstStyle>
            <a:lvl1pPr>
              <a:defRPr sz="2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20248" y="777598"/>
            <a:ext cx="4191953" cy="3837980"/>
          </a:xfrm>
        </p:spPr>
        <p:txBody>
          <a:bodyPr anchor="t"/>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en-US" smtClean="0"/>
              <a:t>Click icon to add picture</a:t>
            </a:r>
            <a:endParaRPr lang="en-US" dirty="0"/>
          </a:p>
        </p:txBody>
      </p:sp>
      <p:sp>
        <p:nvSpPr>
          <p:cNvPr id="4" name="Text Placeholder 3"/>
          <p:cNvSpPr>
            <a:spLocks noGrp="1"/>
          </p:cNvSpPr>
          <p:nvPr>
            <p:ph type="body" sz="half" idx="2"/>
          </p:nvPr>
        </p:nvSpPr>
        <p:spPr>
          <a:xfrm>
            <a:off x="570356" y="1620202"/>
            <a:ext cx="2670645" cy="3001626"/>
          </a:xfrm>
        </p:spPr>
        <p:txBody>
          <a:bodyPr/>
          <a:lstStyle>
            <a:lvl1pPr marL="0" indent="0">
              <a:buNone/>
              <a:defRPr sz="1260"/>
            </a:lvl1pPr>
            <a:lvl2pPr marL="360045" indent="0">
              <a:buNone/>
              <a:defRPr sz="1103"/>
            </a:lvl2pPr>
            <a:lvl3pPr marL="720090" indent="0">
              <a:buNone/>
              <a:defRPr sz="945"/>
            </a:lvl3pPr>
            <a:lvl4pPr marL="1080135" indent="0">
              <a:buNone/>
              <a:defRPr sz="788"/>
            </a:lvl4pPr>
            <a:lvl5pPr marL="1440180" indent="0">
              <a:buNone/>
              <a:defRPr sz="788"/>
            </a:lvl5pPr>
            <a:lvl6pPr marL="1800225" indent="0">
              <a:buNone/>
              <a:defRPr sz="788"/>
            </a:lvl6pPr>
            <a:lvl7pPr marL="2160270" indent="0">
              <a:buNone/>
              <a:defRPr sz="788"/>
            </a:lvl7pPr>
            <a:lvl8pPr marL="2520315" indent="0">
              <a:buNone/>
              <a:defRPr sz="788"/>
            </a:lvl8pPr>
            <a:lvl9pPr marL="2880360" indent="0">
              <a:buNone/>
              <a:defRPr sz="788"/>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1E642B-4695-4A39-B28E-1B8C348124C8}" type="datetimeFigureOut">
              <a:rPr lang="en-IN" smtClean="0"/>
              <a:t>30/10/2022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77BB68-8B2D-4941-A3DF-1E1B1DA664C2}" type="slidenum">
              <a:rPr lang="en-IN" smtClean="0"/>
              <a:t>‹#›</a:t>
            </a:fld>
            <a:endParaRPr lang="en-IN"/>
          </a:p>
        </p:txBody>
      </p:sp>
    </p:spTree>
    <p:extLst>
      <p:ext uri="{BB962C8B-B14F-4D97-AF65-F5344CB8AC3E}">
        <p14:creationId xmlns:p14="http://schemas.microsoft.com/office/powerpoint/2010/main" val="317042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9278" y="287537"/>
            <a:ext cx="7141845" cy="10438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69278" y="1437680"/>
            <a:ext cx="7141845" cy="342667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69278" y="5005627"/>
            <a:ext cx="1863090" cy="287536"/>
          </a:xfrm>
          <a:prstGeom prst="rect">
            <a:avLst/>
          </a:prstGeom>
        </p:spPr>
        <p:txBody>
          <a:bodyPr vert="horz" lIns="91440" tIns="45720" rIns="91440" bIns="45720" rtlCol="0" anchor="ctr"/>
          <a:lstStyle>
            <a:lvl1pPr algn="l">
              <a:defRPr sz="945">
                <a:solidFill>
                  <a:schemeClr val="tx1">
                    <a:tint val="75000"/>
                  </a:schemeClr>
                </a:solidFill>
              </a:defRPr>
            </a:lvl1pPr>
          </a:lstStyle>
          <a:p>
            <a:fld id="{A71E642B-4695-4A39-B28E-1B8C348124C8}" type="datetimeFigureOut">
              <a:rPr lang="en-IN" smtClean="0"/>
              <a:t>30/10/2022</a:t>
            </a:fld>
            <a:endParaRPr lang="en-IN"/>
          </a:p>
        </p:txBody>
      </p:sp>
      <p:sp>
        <p:nvSpPr>
          <p:cNvPr id="5" name="Footer Placeholder 4"/>
          <p:cNvSpPr>
            <a:spLocks noGrp="1"/>
          </p:cNvSpPr>
          <p:nvPr>
            <p:ph type="ftr" sz="quarter" idx="3"/>
          </p:nvPr>
        </p:nvSpPr>
        <p:spPr>
          <a:xfrm>
            <a:off x="2742883" y="5005627"/>
            <a:ext cx="2794635" cy="287536"/>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848033" y="5005627"/>
            <a:ext cx="1863090" cy="287536"/>
          </a:xfrm>
          <a:prstGeom prst="rect">
            <a:avLst/>
          </a:prstGeom>
        </p:spPr>
        <p:txBody>
          <a:bodyPr vert="horz" lIns="91440" tIns="45720" rIns="91440" bIns="45720" rtlCol="0" anchor="ctr"/>
          <a:lstStyle>
            <a:lvl1pPr algn="r">
              <a:defRPr sz="945">
                <a:solidFill>
                  <a:schemeClr val="tx1">
                    <a:tint val="75000"/>
                  </a:schemeClr>
                </a:solidFill>
              </a:defRPr>
            </a:lvl1pPr>
          </a:lstStyle>
          <a:p>
            <a:fld id="{1077BB68-8B2D-4941-A3DF-1E1B1DA664C2}" type="slidenum">
              <a:rPr lang="en-IN" smtClean="0"/>
              <a:t>‹#›</a:t>
            </a:fld>
            <a:endParaRPr lang="en-IN"/>
          </a:p>
        </p:txBody>
      </p:sp>
    </p:spTree>
    <p:extLst>
      <p:ext uri="{BB962C8B-B14F-4D97-AF65-F5344CB8AC3E}">
        <p14:creationId xmlns:p14="http://schemas.microsoft.com/office/powerpoint/2010/main" val="7217788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20090" rtl="0" eaLnBrk="1" latinLnBrk="0" hangingPunct="1">
        <a:lnSpc>
          <a:spcPct val="90000"/>
        </a:lnSpc>
        <a:spcBef>
          <a:spcPct val="0"/>
        </a:spcBef>
        <a:buNone/>
        <a:defRPr sz="3465" kern="1200">
          <a:solidFill>
            <a:schemeClr val="tx1"/>
          </a:solidFill>
          <a:latin typeface="+mj-lt"/>
          <a:ea typeface="+mj-ea"/>
          <a:cs typeface="+mj-cs"/>
        </a:defRPr>
      </a:lvl1pPr>
    </p:titleStyle>
    <p:bodyStyle>
      <a:lvl1pPr marL="180023" indent="-180023" algn="l" defTabSz="720090" rtl="0" eaLnBrk="1" latinLnBrk="0" hangingPunct="1">
        <a:lnSpc>
          <a:spcPct val="90000"/>
        </a:lnSpc>
        <a:spcBef>
          <a:spcPts val="788"/>
        </a:spcBef>
        <a:buFont typeface="Arial" panose="020B0604020202020204" pitchFamily="34" charset="0"/>
        <a:buChar char="•"/>
        <a:defRPr sz="2205" kern="1200">
          <a:solidFill>
            <a:schemeClr val="tx1"/>
          </a:solidFill>
          <a:latin typeface="+mn-lt"/>
          <a:ea typeface="+mn-ea"/>
          <a:cs typeface="+mn-cs"/>
        </a:defRPr>
      </a:lvl1pPr>
      <a:lvl2pPr marL="540068" indent="-180023" algn="l" defTabSz="720090" rtl="0" eaLnBrk="1" latinLnBrk="0" hangingPunct="1">
        <a:lnSpc>
          <a:spcPct val="90000"/>
        </a:lnSpc>
        <a:spcBef>
          <a:spcPts val="394"/>
        </a:spcBef>
        <a:buFont typeface="Arial" panose="020B0604020202020204" pitchFamily="34" charset="0"/>
        <a:buChar char="•"/>
        <a:defRPr sz="1890" kern="1200">
          <a:solidFill>
            <a:schemeClr val="tx1"/>
          </a:solidFill>
          <a:latin typeface="+mn-lt"/>
          <a:ea typeface="+mn-ea"/>
          <a:cs typeface="+mn-cs"/>
        </a:defRPr>
      </a:lvl2pPr>
      <a:lvl3pPr marL="900113" indent="-180023" algn="l" defTabSz="720090" rtl="0" eaLnBrk="1" latinLnBrk="0" hangingPunct="1">
        <a:lnSpc>
          <a:spcPct val="90000"/>
        </a:lnSpc>
        <a:spcBef>
          <a:spcPts val="394"/>
        </a:spcBef>
        <a:buFont typeface="Arial" panose="020B0604020202020204" pitchFamily="34" charset="0"/>
        <a:buChar char="•"/>
        <a:defRPr sz="1575" kern="1200">
          <a:solidFill>
            <a:schemeClr val="tx1"/>
          </a:solidFill>
          <a:latin typeface="+mn-lt"/>
          <a:ea typeface="+mn-ea"/>
          <a:cs typeface="+mn-cs"/>
        </a:defRPr>
      </a:lvl3pPr>
      <a:lvl4pPr marL="1260158"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4pPr>
      <a:lvl5pPr marL="1620203"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5pPr>
      <a:lvl6pPr marL="1980248"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6pPr>
      <a:lvl7pPr marL="2340293"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7pPr>
      <a:lvl8pPr marL="2700338"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8pPr>
      <a:lvl9pPr marL="3060383" indent="-180023" algn="l" defTabSz="720090" rtl="0" eaLnBrk="1" latinLnBrk="0" hangingPunct="1">
        <a:lnSpc>
          <a:spcPct val="90000"/>
        </a:lnSpc>
        <a:spcBef>
          <a:spcPts val="394"/>
        </a:spcBef>
        <a:buFont typeface="Arial" panose="020B0604020202020204" pitchFamily="34" charset="0"/>
        <a:buChar char="•"/>
        <a:defRPr sz="1418" kern="1200">
          <a:solidFill>
            <a:schemeClr val="tx1"/>
          </a:solidFill>
          <a:latin typeface="+mn-lt"/>
          <a:ea typeface="+mn-ea"/>
          <a:cs typeface="+mn-cs"/>
        </a:defRPr>
      </a:lvl9pPr>
    </p:bodyStyle>
    <p:otherStyle>
      <a:defPPr>
        <a:defRPr lang="en-US"/>
      </a:defPPr>
      <a:lvl1pPr marL="0" algn="l" defTabSz="720090" rtl="0" eaLnBrk="1" latinLnBrk="0" hangingPunct="1">
        <a:defRPr sz="1418" kern="1200">
          <a:solidFill>
            <a:schemeClr val="tx1"/>
          </a:solidFill>
          <a:latin typeface="+mn-lt"/>
          <a:ea typeface="+mn-ea"/>
          <a:cs typeface="+mn-cs"/>
        </a:defRPr>
      </a:lvl1pPr>
      <a:lvl2pPr marL="360045" algn="l" defTabSz="720090" rtl="0" eaLnBrk="1" latinLnBrk="0" hangingPunct="1">
        <a:defRPr sz="1418" kern="1200">
          <a:solidFill>
            <a:schemeClr val="tx1"/>
          </a:solidFill>
          <a:latin typeface="+mn-lt"/>
          <a:ea typeface="+mn-ea"/>
          <a:cs typeface="+mn-cs"/>
        </a:defRPr>
      </a:lvl2pPr>
      <a:lvl3pPr marL="720090" algn="l" defTabSz="720090" rtl="0" eaLnBrk="1" latinLnBrk="0" hangingPunct="1">
        <a:defRPr sz="1418" kern="1200">
          <a:solidFill>
            <a:schemeClr val="tx1"/>
          </a:solidFill>
          <a:latin typeface="+mn-lt"/>
          <a:ea typeface="+mn-ea"/>
          <a:cs typeface="+mn-cs"/>
        </a:defRPr>
      </a:lvl3pPr>
      <a:lvl4pPr marL="1080135" algn="l" defTabSz="720090" rtl="0" eaLnBrk="1" latinLnBrk="0" hangingPunct="1">
        <a:defRPr sz="1418" kern="1200">
          <a:solidFill>
            <a:schemeClr val="tx1"/>
          </a:solidFill>
          <a:latin typeface="+mn-lt"/>
          <a:ea typeface="+mn-ea"/>
          <a:cs typeface="+mn-cs"/>
        </a:defRPr>
      </a:lvl4pPr>
      <a:lvl5pPr marL="1440180" algn="l" defTabSz="720090" rtl="0" eaLnBrk="1" latinLnBrk="0" hangingPunct="1">
        <a:defRPr sz="1418" kern="1200">
          <a:solidFill>
            <a:schemeClr val="tx1"/>
          </a:solidFill>
          <a:latin typeface="+mn-lt"/>
          <a:ea typeface="+mn-ea"/>
          <a:cs typeface="+mn-cs"/>
        </a:defRPr>
      </a:lvl5pPr>
      <a:lvl6pPr marL="1800225" algn="l" defTabSz="720090" rtl="0" eaLnBrk="1" latinLnBrk="0" hangingPunct="1">
        <a:defRPr sz="1418" kern="1200">
          <a:solidFill>
            <a:schemeClr val="tx1"/>
          </a:solidFill>
          <a:latin typeface="+mn-lt"/>
          <a:ea typeface="+mn-ea"/>
          <a:cs typeface="+mn-cs"/>
        </a:defRPr>
      </a:lvl6pPr>
      <a:lvl7pPr marL="2160270" algn="l" defTabSz="720090" rtl="0" eaLnBrk="1" latinLnBrk="0" hangingPunct="1">
        <a:defRPr sz="1418" kern="1200">
          <a:solidFill>
            <a:schemeClr val="tx1"/>
          </a:solidFill>
          <a:latin typeface="+mn-lt"/>
          <a:ea typeface="+mn-ea"/>
          <a:cs typeface="+mn-cs"/>
        </a:defRPr>
      </a:lvl7pPr>
      <a:lvl8pPr marL="2520315" algn="l" defTabSz="720090" rtl="0" eaLnBrk="1" latinLnBrk="0" hangingPunct="1">
        <a:defRPr sz="1418" kern="1200">
          <a:solidFill>
            <a:schemeClr val="tx1"/>
          </a:solidFill>
          <a:latin typeface="+mn-lt"/>
          <a:ea typeface="+mn-ea"/>
          <a:cs typeface="+mn-cs"/>
        </a:defRPr>
      </a:lvl8pPr>
      <a:lvl9pPr marL="2880360" algn="l" defTabSz="720090"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DRP</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Tree>
    <p:extLst>
      <p:ext uri="{BB962C8B-B14F-4D97-AF65-F5344CB8AC3E}">
        <p14:creationId xmlns:p14="http://schemas.microsoft.com/office/powerpoint/2010/main" val="3269278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Evidence</a:t>
            </a:r>
            <a:endParaRPr lang="en-IN" dirty="0"/>
          </a:p>
        </p:txBody>
      </p:sp>
      <p:sp>
        <p:nvSpPr>
          <p:cNvPr id="3" name="Content Placeholder 2"/>
          <p:cNvSpPr>
            <a:spLocks noGrp="1"/>
          </p:cNvSpPr>
          <p:nvPr>
            <p:ph idx="1"/>
          </p:nvPr>
        </p:nvSpPr>
        <p:spPr/>
        <p:txBody>
          <a:bodyPr/>
          <a:lstStyle/>
          <a:p>
            <a:r>
              <a:rPr lang="en-US" dirty="0">
                <a:solidFill>
                  <a:srgbClr val="333333"/>
                </a:solidFill>
                <a:latin typeface="Arial" panose="020B0604020202020204" pitchFamily="34" charset="0"/>
              </a:rPr>
              <a:t>eligible </a:t>
            </a:r>
            <a:r>
              <a:rPr lang="en-US" dirty="0" err="1">
                <a:solidFill>
                  <a:srgbClr val="333333"/>
                </a:solidFill>
                <a:latin typeface="Arial" panose="020B0604020202020204" pitchFamily="34" charset="0"/>
              </a:rPr>
              <a:t>assessee</a:t>
            </a:r>
            <a:r>
              <a:rPr lang="en-US" dirty="0">
                <a:solidFill>
                  <a:srgbClr val="333333"/>
                </a:solidFill>
                <a:latin typeface="Arial" panose="020B0604020202020204" pitchFamily="34" charset="0"/>
              </a:rPr>
              <a:t> intends to rely upon any additional evidence other than those submitted to the Assessing Officer, </a:t>
            </a:r>
            <a:endParaRPr lang="en-US" dirty="0" smtClean="0">
              <a:solidFill>
                <a:srgbClr val="333333"/>
              </a:solidFill>
              <a:latin typeface="Arial" panose="020B0604020202020204" pitchFamily="34" charset="0"/>
            </a:endParaRPr>
          </a:p>
          <a:p>
            <a:pPr lvl="1"/>
            <a:r>
              <a:rPr lang="en-US" dirty="0" smtClean="0">
                <a:solidFill>
                  <a:srgbClr val="333333"/>
                </a:solidFill>
                <a:latin typeface="Arial" panose="020B0604020202020204" pitchFamily="34" charset="0"/>
              </a:rPr>
              <a:t>such </a:t>
            </a:r>
            <a:r>
              <a:rPr lang="en-US" dirty="0">
                <a:solidFill>
                  <a:srgbClr val="333333"/>
                </a:solidFill>
                <a:latin typeface="Arial" panose="020B0604020202020204" pitchFamily="34" charset="0"/>
              </a:rPr>
              <a:t>additional evidence shall not form part of the paper book but may be filed along with a separate application </a:t>
            </a:r>
            <a:r>
              <a:rPr lang="en-US" dirty="0" smtClean="0">
                <a:solidFill>
                  <a:srgbClr val="333333"/>
                </a:solidFill>
                <a:latin typeface="Arial" panose="020B0604020202020204" pitchFamily="34" charset="0"/>
              </a:rPr>
              <a:t>with </a:t>
            </a:r>
            <a:r>
              <a:rPr lang="en-US" dirty="0">
                <a:solidFill>
                  <a:srgbClr val="333333"/>
                </a:solidFill>
                <a:latin typeface="Arial" panose="020B0604020202020204" pitchFamily="34" charset="0"/>
              </a:rPr>
              <a:t>reasons for filing such additional evidence.</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44847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a:t>
            </a:r>
            <a:endParaRPr lang="en-IN" dirty="0"/>
          </a:p>
        </p:txBody>
      </p:sp>
      <p:sp>
        <p:nvSpPr>
          <p:cNvPr id="3" name="Content Placeholder 2"/>
          <p:cNvSpPr>
            <a:spLocks noGrp="1"/>
          </p:cNvSpPr>
          <p:nvPr>
            <p:ph idx="1"/>
          </p:nvPr>
        </p:nvSpPr>
        <p:spPr/>
        <p:txBody>
          <a:bodyPr/>
          <a:lstStyle/>
          <a:p>
            <a:r>
              <a:rPr lang="en-US" dirty="0" smtClean="0"/>
              <a:t>Ground of Objection</a:t>
            </a:r>
          </a:p>
          <a:p>
            <a:r>
              <a:rPr lang="en-US" dirty="0" smtClean="0"/>
              <a:t>Facts produced to the AO</a:t>
            </a:r>
          </a:p>
          <a:p>
            <a:r>
              <a:rPr lang="en-US" dirty="0" smtClean="0"/>
              <a:t>Facts changed</a:t>
            </a:r>
          </a:p>
          <a:p>
            <a:r>
              <a:rPr lang="en-US" dirty="0" smtClean="0"/>
              <a:t>Legal Arguments </a:t>
            </a:r>
          </a:p>
          <a:p>
            <a:r>
              <a:rPr lang="en-US" dirty="0" smtClean="0"/>
              <a:t>Case Laws</a:t>
            </a:r>
          </a:p>
          <a:p>
            <a:endParaRPr lang="en-IN" dirty="0"/>
          </a:p>
        </p:txBody>
      </p:sp>
    </p:spTree>
    <p:extLst>
      <p:ext uri="{BB962C8B-B14F-4D97-AF65-F5344CB8AC3E}">
        <p14:creationId xmlns:p14="http://schemas.microsoft.com/office/powerpoint/2010/main" val="2373960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Sec.144C</a:t>
            </a:r>
            <a:endParaRPr lang="en-IN" dirty="0"/>
          </a:p>
        </p:txBody>
      </p:sp>
      <p:sp>
        <p:nvSpPr>
          <p:cNvPr id="3" name="Content Placeholder 2"/>
          <p:cNvSpPr>
            <a:spLocks noGrp="1"/>
          </p:cNvSpPr>
          <p:nvPr>
            <p:ph idx="1"/>
          </p:nvPr>
        </p:nvSpPr>
        <p:spPr/>
        <p:txBody>
          <a:bodyPr>
            <a:normAutofit/>
          </a:bodyPr>
          <a:lstStyle/>
          <a:p>
            <a:r>
              <a:rPr lang="en-US" dirty="0" smtClean="0">
                <a:solidFill>
                  <a:srgbClr val="333333"/>
                </a:solidFill>
                <a:latin typeface="Roboto"/>
              </a:rPr>
              <a:t>Section </a:t>
            </a:r>
            <a:r>
              <a:rPr lang="en-US" dirty="0">
                <a:solidFill>
                  <a:srgbClr val="333333"/>
                </a:solidFill>
                <a:latin typeface="Roboto"/>
              </a:rPr>
              <a:t>144C </a:t>
            </a:r>
            <a:r>
              <a:rPr lang="en-US" dirty="0" smtClean="0">
                <a:solidFill>
                  <a:srgbClr val="333333"/>
                </a:solidFill>
                <a:latin typeface="Roboto"/>
              </a:rPr>
              <a:t>provides </a:t>
            </a:r>
            <a:r>
              <a:rPr lang="en-US" dirty="0">
                <a:solidFill>
                  <a:srgbClr val="333333"/>
                </a:solidFill>
                <a:latin typeface="Roboto"/>
              </a:rPr>
              <a:t>the assessing officer to pass a draft of the assessment order in respect of an eligible </a:t>
            </a:r>
            <a:r>
              <a:rPr lang="en-US" dirty="0" err="1">
                <a:solidFill>
                  <a:srgbClr val="333333"/>
                </a:solidFill>
                <a:latin typeface="Roboto"/>
              </a:rPr>
              <a:t>assessee</a:t>
            </a:r>
            <a:r>
              <a:rPr lang="en-US" dirty="0">
                <a:solidFill>
                  <a:srgbClr val="333333"/>
                </a:solidFill>
                <a:latin typeface="Roboto"/>
              </a:rPr>
              <a:t> before passing the final assessment order. </a:t>
            </a:r>
            <a:endParaRPr lang="en-US" dirty="0" smtClean="0">
              <a:solidFill>
                <a:srgbClr val="333333"/>
              </a:solidFill>
              <a:latin typeface="Roboto"/>
            </a:endParaRPr>
          </a:p>
          <a:p>
            <a:r>
              <a:rPr lang="en-US" dirty="0" smtClean="0">
                <a:solidFill>
                  <a:srgbClr val="333333"/>
                </a:solidFill>
                <a:latin typeface="Roboto"/>
              </a:rPr>
              <a:t>This provision is make </a:t>
            </a:r>
            <a:r>
              <a:rPr lang="en-US" dirty="0">
                <a:solidFill>
                  <a:srgbClr val="333333"/>
                </a:solidFill>
                <a:latin typeface="Roboto"/>
              </a:rPr>
              <a:t>speedy </a:t>
            </a:r>
            <a:r>
              <a:rPr lang="en-US" dirty="0" err="1">
                <a:solidFill>
                  <a:srgbClr val="333333"/>
                </a:solidFill>
                <a:latin typeface="Roboto"/>
              </a:rPr>
              <a:t>redressal</a:t>
            </a:r>
            <a:r>
              <a:rPr lang="en-US" dirty="0">
                <a:solidFill>
                  <a:srgbClr val="333333"/>
                </a:solidFill>
                <a:latin typeface="Roboto"/>
              </a:rPr>
              <a:t> of the issue by </a:t>
            </a:r>
            <a:r>
              <a:rPr lang="en-US" dirty="0" smtClean="0">
                <a:solidFill>
                  <a:srgbClr val="333333"/>
                </a:solidFill>
                <a:latin typeface="Roboto"/>
              </a:rPr>
              <a:t>DRP.</a:t>
            </a:r>
          </a:p>
        </p:txBody>
      </p:sp>
    </p:spTree>
    <p:extLst>
      <p:ext uri="{BB962C8B-B14F-4D97-AF65-F5344CB8AC3E}">
        <p14:creationId xmlns:p14="http://schemas.microsoft.com/office/powerpoint/2010/main" val="2240545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a:t>
            </a:r>
            <a:endParaRPr lang="en-IN" dirty="0"/>
          </a:p>
        </p:txBody>
      </p:sp>
      <p:sp>
        <p:nvSpPr>
          <p:cNvPr id="3" name="Content Placeholder 2"/>
          <p:cNvSpPr>
            <a:spLocks noGrp="1"/>
          </p:cNvSpPr>
          <p:nvPr>
            <p:ph idx="1"/>
          </p:nvPr>
        </p:nvSpPr>
        <p:spPr/>
        <p:txBody>
          <a:bodyPr>
            <a:normAutofit/>
          </a:bodyPr>
          <a:lstStyle/>
          <a:p>
            <a:r>
              <a:rPr lang="en-US" dirty="0">
                <a:solidFill>
                  <a:srgbClr val="333333"/>
                </a:solidFill>
                <a:latin typeface="Roboto"/>
              </a:rPr>
              <a:t>The Delhi Tribunal in the case of Nikon India </a:t>
            </a:r>
            <a:r>
              <a:rPr lang="en-US" dirty="0" err="1">
                <a:solidFill>
                  <a:srgbClr val="333333"/>
                </a:solidFill>
                <a:latin typeface="Roboto"/>
              </a:rPr>
              <a:t>Pvt</a:t>
            </a:r>
            <a:r>
              <a:rPr lang="en-US" dirty="0">
                <a:solidFill>
                  <a:srgbClr val="333333"/>
                </a:solidFill>
                <a:latin typeface="Roboto"/>
              </a:rPr>
              <a:t> </a:t>
            </a:r>
            <a:r>
              <a:rPr lang="en-US" dirty="0" smtClean="0">
                <a:solidFill>
                  <a:srgbClr val="333333"/>
                </a:solidFill>
                <a:latin typeface="Roboto"/>
              </a:rPr>
              <a:t>Ltd</a:t>
            </a:r>
            <a:r>
              <a:rPr lang="en-US" dirty="0">
                <a:solidFill>
                  <a:srgbClr val="333333"/>
                </a:solidFill>
                <a:latin typeface="Roboto"/>
              </a:rPr>
              <a:t> has observed that the AO has merely captioned the final assessment order as draft assessment order along with </a:t>
            </a:r>
            <a:endParaRPr lang="en-US" dirty="0" smtClean="0">
              <a:solidFill>
                <a:srgbClr val="333333"/>
              </a:solidFill>
              <a:latin typeface="Roboto"/>
            </a:endParaRPr>
          </a:p>
          <a:p>
            <a:pPr lvl="1"/>
            <a:r>
              <a:rPr lang="en-US" dirty="0" smtClean="0">
                <a:solidFill>
                  <a:srgbClr val="333333"/>
                </a:solidFill>
                <a:latin typeface="Roboto"/>
              </a:rPr>
              <a:t>issuance </a:t>
            </a:r>
            <a:r>
              <a:rPr lang="en-US" dirty="0">
                <a:solidFill>
                  <a:srgbClr val="333333"/>
                </a:solidFill>
                <a:latin typeface="Roboto"/>
              </a:rPr>
              <a:t>of notices of demand under Section 156 and penalty notice under Section 274 read with Section 271 (1)(c) of ITA which means a final assessment order was passed without passing the draft assessment order. </a:t>
            </a:r>
            <a:endParaRPr lang="en-US" dirty="0" smtClean="0">
              <a:solidFill>
                <a:srgbClr val="333333"/>
              </a:solidFill>
              <a:latin typeface="Roboto"/>
            </a:endParaRPr>
          </a:p>
          <a:p>
            <a:pPr lvl="1"/>
            <a:r>
              <a:rPr lang="en-US" dirty="0" smtClean="0">
                <a:solidFill>
                  <a:srgbClr val="333333"/>
                </a:solidFill>
                <a:latin typeface="Roboto"/>
              </a:rPr>
              <a:t>Accordingly</a:t>
            </a:r>
            <a:r>
              <a:rPr lang="en-US" dirty="0">
                <a:solidFill>
                  <a:srgbClr val="333333"/>
                </a:solidFill>
                <a:latin typeface="Roboto"/>
              </a:rPr>
              <a:t>, the Tribunal has quashed the final assessment order passed by the AO.</a:t>
            </a:r>
            <a:endParaRPr lang="en-IN" dirty="0"/>
          </a:p>
        </p:txBody>
      </p:sp>
    </p:spTree>
    <p:extLst>
      <p:ext uri="{BB962C8B-B14F-4D97-AF65-F5344CB8AC3E}">
        <p14:creationId xmlns:p14="http://schemas.microsoft.com/office/powerpoint/2010/main" val="2630928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a:solidFill>
                  <a:srgbClr val="333333"/>
                </a:solidFill>
                <a:latin typeface="Roboto"/>
              </a:rPr>
              <a:t>The objective behind the insertion of draft assessment order is to provide an opportunity to the </a:t>
            </a:r>
            <a:r>
              <a:rPr lang="en-US" dirty="0" err="1">
                <a:solidFill>
                  <a:srgbClr val="333333"/>
                </a:solidFill>
                <a:latin typeface="Roboto"/>
              </a:rPr>
              <a:t>assessee</a:t>
            </a:r>
            <a:r>
              <a:rPr lang="en-US" dirty="0">
                <a:solidFill>
                  <a:srgbClr val="333333"/>
                </a:solidFill>
                <a:latin typeface="Roboto"/>
              </a:rPr>
              <a:t> to look into variations if any made by the AO/TPO and to file objections before completing the assessment. </a:t>
            </a:r>
            <a:endParaRPr lang="en-US" dirty="0" smtClean="0">
              <a:solidFill>
                <a:srgbClr val="333333"/>
              </a:solidFill>
              <a:latin typeface="Roboto"/>
            </a:endParaRPr>
          </a:p>
          <a:p>
            <a:endParaRPr lang="en-US" dirty="0">
              <a:solidFill>
                <a:srgbClr val="333333"/>
              </a:solidFill>
              <a:latin typeface="Roboto"/>
            </a:endParaRPr>
          </a:p>
          <a:p>
            <a:r>
              <a:rPr lang="en-US" dirty="0" smtClean="0">
                <a:solidFill>
                  <a:srgbClr val="333333"/>
                </a:solidFill>
                <a:latin typeface="Roboto"/>
              </a:rPr>
              <a:t>the </a:t>
            </a:r>
            <a:r>
              <a:rPr lang="en-US" dirty="0">
                <a:solidFill>
                  <a:srgbClr val="333333"/>
                </a:solidFill>
                <a:latin typeface="Roboto"/>
              </a:rPr>
              <a:t>concept and certain specific issues related to draft assessment order under Section </a:t>
            </a:r>
            <a:r>
              <a:rPr lang="en-US" dirty="0" smtClean="0">
                <a:solidFill>
                  <a:srgbClr val="333333"/>
                </a:solidFill>
                <a:latin typeface="Roboto"/>
              </a:rPr>
              <a:t>144C is available</a:t>
            </a:r>
            <a:r>
              <a:rPr lang="en-US" smtClean="0">
                <a:solidFill>
                  <a:srgbClr val="333333"/>
                </a:solidFill>
                <a:latin typeface="Roboto"/>
              </a:rPr>
              <a:t>. </a:t>
            </a:r>
            <a:endParaRPr lang="en-US" dirty="0" smtClean="0">
              <a:solidFill>
                <a:srgbClr val="333333"/>
              </a:solidFill>
              <a:latin typeface="Roboto"/>
            </a:endParaRPr>
          </a:p>
        </p:txBody>
      </p:sp>
    </p:spTree>
    <p:extLst>
      <p:ext uri="{BB962C8B-B14F-4D97-AF65-F5344CB8AC3E}">
        <p14:creationId xmlns:p14="http://schemas.microsoft.com/office/powerpoint/2010/main" val="44010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r>
              <a:rPr lang="en-US" dirty="0" smtClean="0"/>
              <a:t>Alternate Remedy to the Revenue Department</a:t>
            </a:r>
            <a:endParaRPr lang="en-IN" dirty="0"/>
          </a:p>
          <a:p>
            <a:r>
              <a:rPr lang="en-US" dirty="0" smtClean="0"/>
              <a:t>Relating to the International Taxation – Viz., Transfer Pricing Matters</a:t>
            </a:r>
          </a:p>
          <a:p>
            <a:r>
              <a:rPr lang="en-US" dirty="0" smtClean="0"/>
              <a:t>Provides speedy disposal of cases</a:t>
            </a:r>
          </a:p>
          <a:p>
            <a:r>
              <a:rPr lang="en-US" dirty="0" smtClean="0"/>
              <a:t>Panel has been set to resolve the issues faster - DRP</a:t>
            </a:r>
          </a:p>
          <a:p>
            <a:endParaRPr lang="en-IN" dirty="0"/>
          </a:p>
        </p:txBody>
      </p:sp>
    </p:spTree>
    <p:extLst>
      <p:ext uri="{BB962C8B-B14F-4D97-AF65-F5344CB8AC3E}">
        <p14:creationId xmlns:p14="http://schemas.microsoft.com/office/powerpoint/2010/main" val="362469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Assessee</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The </a:t>
            </a:r>
            <a:r>
              <a:rPr lang="en-US" dirty="0" err="1">
                <a:solidFill>
                  <a:srgbClr val="314259"/>
                </a:solidFill>
                <a:latin typeface="Gilroy"/>
              </a:rPr>
              <a:t>assessees</a:t>
            </a:r>
            <a:r>
              <a:rPr lang="en-US" dirty="0">
                <a:solidFill>
                  <a:srgbClr val="314259"/>
                </a:solidFill>
                <a:latin typeface="Gilroy"/>
              </a:rPr>
              <a:t> who can opt for resolution under the Dispute Resolution Panel are foreign </a:t>
            </a:r>
            <a:r>
              <a:rPr lang="en-US" dirty="0" smtClean="0">
                <a:solidFill>
                  <a:srgbClr val="314259"/>
                </a:solidFill>
                <a:latin typeface="Gilroy"/>
              </a:rPr>
              <a:t>companies;  </a:t>
            </a:r>
            <a:r>
              <a:rPr lang="en-US" dirty="0">
                <a:solidFill>
                  <a:srgbClr val="314259"/>
                </a:solidFill>
                <a:latin typeface="Gilroy"/>
              </a:rPr>
              <a:t>and </a:t>
            </a:r>
            <a:endParaRPr lang="en-US" dirty="0" smtClean="0">
              <a:solidFill>
                <a:srgbClr val="314259"/>
              </a:solidFill>
              <a:latin typeface="Gilroy"/>
            </a:endParaRPr>
          </a:p>
          <a:p>
            <a:r>
              <a:rPr lang="en-US" dirty="0" smtClean="0">
                <a:solidFill>
                  <a:srgbClr val="314259"/>
                </a:solidFill>
                <a:latin typeface="Gilroy"/>
              </a:rPr>
              <a:t>Those </a:t>
            </a:r>
            <a:r>
              <a:rPr lang="en-US" dirty="0" err="1">
                <a:solidFill>
                  <a:srgbClr val="314259"/>
                </a:solidFill>
                <a:latin typeface="Gilroy"/>
              </a:rPr>
              <a:t>assessees</a:t>
            </a:r>
            <a:r>
              <a:rPr lang="en-US" dirty="0">
                <a:solidFill>
                  <a:srgbClr val="314259"/>
                </a:solidFill>
                <a:latin typeface="Gilroy"/>
              </a:rPr>
              <a:t> against whom an </a:t>
            </a:r>
            <a:r>
              <a:rPr lang="en-US" dirty="0" err="1">
                <a:solidFill>
                  <a:srgbClr val="314259"/>
                </a:solidFill>
                <a:latin typeface="Gilroy"/>
              </a:rPr>
              <a:t>unfavourable</a:t>
            </a:r>
            <a:r>
              <a:rPr lang="en-US" dirty="0">
                <a:solidFill>
                  <a:srgbClr val="314259"/>
                </a:solidFill>
                <a:latin typeface="Gilroy"/>
              </a:rPr>
              <a:t> order has been passed by a Transfer Pricing Officer.</a:t>
            </a:r>
            <a:endParaRPr lang="en-IN" dirty="0"/>
          </a:p>
        </p:txBody>
      </p:sp>
    </p:spTree>
    <p:extLst>
      <p:ext uri="{BB962C8B-B14F-4D97-AF65-F5344CB8AC3E}">
        <p14:creationId xmlns:p14="http://schemas.microsoft.com/office/powerpoint/2010/main" val="287263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Administration</a:t>
            </a:r>
            <a:endParaRPr lang="en-IN" dirty="0"/>
          </a:p>
        </p:txBody>
      </p:sp>
      <p:sp>
        <p:nvSpPr>
          <p:cNvPr id="3" name="Content Placeholder 2"/>
          <p:cNvSpPr>
            <a:spLocks noGrp="1"/>
          </p:cNvSpPr>
          <p:nvPr>
            <p:ph idx="1"/>
          </p:nvPr>
        </p:nvSpPr>
        <p:spPr/>
        <p:txBody>
          <a:bodyPr/>
          <a:lstStyle/>
          <a:p>
            <a:r>
              <a:rPr lang="en-US" dirty="0" smtClean="0"/>
              <a:t>Head Quarters to Delhi, Mumbai and Bengaluru</a:t>
            </a:r>
          </a:p>
          <a:p>
            <a:endParaRPr lang="en-US" dirty="0"/>
          </a:p>
          <a:p>
            <a:r>
              <a:rPr lang="en-US" dirty="0" smtClean="0"/>
              <a:t>CBDT Constituted with THREE Commissioners</a:t>
            </a:r>
            <a:endParaRPr lang="en-IN" dirty="0"/>
          </a:p>
        </p:txBody>
      </p:sp>
    </p:spTree>
    <p:extLst>
      <p:ext uri="{BB962C8B-B14F-4D97-AF65-F5344CB8AC3E}">
        <p14:creationId xmlns:p14="http://schemas.microsoft.com/office/powerpoint/2010/main" val="2991844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Refer</a:t>
            </a:r>
            <a:endParaRPr lang="en-IN" dirty="0"/>
          </a:p>
        </p:txBody>
      </p:sp>
      <p:sp>
        <p:nvSpPr>
          <p:cNvPr id="3" name="Content Placeholder 2"/>
          <p:cNvSpPr>
            <a:spLocks noGrp="1"/>
          </p:cNvSpPr>
          <p:nvPr>
            <p:ph idx="1"/>
          </p:nvPr>
        </p:nvSpPr>
        <p:spPr/>
        <p:txBody>
          <a:bodyPr>
            <a:normAutofit fontScale="85000" lnSpcReduction="20000"/>
          </a:bodyPr>
          <a:lstStyle/>
          <a:p>
            <a:r>
              <a:rPr lang="en-US" dirty="0">
                <a:solidFill>
                  <a:srgbClr val="314259"/>
                </a:solidFill>
                <a:latin typeface="Gilroy"/>
              </a:rPr>
              <a:t>The Assessing Officer is required to forward a draft of his assessment order to the </a:t>
            </a:r>
            <a:r>
              <a:rPr lang="en-US" dirty="0" err="1">
                <a:solidFill>
                  <a:srgbClr val="314259"/>
                </a:solidFill>
                <a:latin typeface="Gilroy"/>
              </a:rPr>
              <a:t>assessee</a:t>
            </a:r>
            <a:r>
              <a:rPr lang="en-US" dirty="0">
                <a:solidFill>
                  <a:srgbClr val="314259"/>
                </a:solidFill>
                <a:latin typeface="Gilroy"/>
              </a:rPr>
              <a:t> where he intends to pass an order that is </a:t>
            </a:r>
            <a:r>
              <a:rPr lang="en-US" dirty="0" err="1">
                <a:solidFill>
                  <a:srgbClr val="314259"/>
                </a:solidFill>
                <a:latin typeface="Gilroy"/>
              </a:rPr>
              <a:t>unfavourable</a:t>
            </a:r>
            <a:r>
              <a:rPr lang="en-US" dirty="0">
                <a:solidFill>
                  <a:srgbClr val="314259"/>
                </a:solidFill>
                <a:latin typeface="Gilroy"/>
              </a:rPr>
              <a:t> to the </a:t>
            </a:r>
            <a:r>
              <a:rPr lang="en-US" dirty="0" err="1">
                <a:solidFill>
                  <a:srgbClr val="314259"/>
                </a:solidFill>
                <a:latin typeface="Gilroy"/>
              </a:rPr>
              <a:t>assessee</a:t>
            </a:r>
            <a:r>
              <a:rPr lang="en-US" dirty="0">
                <a:solidFill>
                  <a:srgbClr val="314259"/>
                </a:solidFill>
                <a:latin typeface="Gilroy"/>
              </a:rPr>
              <a:t>. </a:t>
            </a:r>
            <a:endParaRPr lang="en-US" dirty="0" smtClean="0">
              <a:solidFill>
                <a:srgbClr val="314259"/>
              </a:solidFill>
              <a:latin typeface="Gilroy"/>
            </a:endParaRPr>
          </a:p>
          <a:p>
            <a:r>
              <a:rPr lang="en-US" dirty="0" smtClean="0">
                <a:solidFill>
                  <a:srgbClr val="314259"/>
                </a:solidFill>
                <a:latin typeface="Gilroy"/>
              </a:rPr>
              <a:t>The </a:t>
            </a:r>
            <a:r>
              <a:rPr lang="en-US" dirty="0">
                <a:solidFill>
                  <a:srgbClr val="314259"/>
                </a:solidFill>
                <a:latin typeface="Gilroy"/>
              </a:rPr>
              <a:t>eligible </a:t>
            </a:r>
            <a:r>
              <a:rPr lang="en-US" dirty="0" err="1">
                <a:solidFill>
                  <a:srgbClr val="314259"/>
                </a:solidFill>
                <a:latin typeface="Gilroy"/>
              </a:rPr>
              <a:t>assessee</a:t>
            </a:r>
            <a:r>
              <a:rPr lang="en-US" dirty="0">
                <a:solidFill>
                  <a:srgbClr val="314259"/>
                </a:solidFill>
                <a:latin typeface="Gilroy"/>
              </a:rPr>
              <a:t> </a:t>
            </a:r>
            <a:r>
              <a:rPr lang="en-US" dirty="0" smtClean="0">
                <a:solidFill>
                  <a:srgbClr val="314259"/>
                </a:solidFill>
                <a:latin typeface="Gilroy"/>
              </a:rPr>
              <a:t>is </a:t>
            </a:r>
            <a:r>
              <a:rPr lang="en-US" dirty="0">
                <a:solidFill>
                  <a:srgbClr val="314259"/>
                </a:solidFill>
                <a:latin typeface="Gilroy"/>
              </a:rPr>
              <a:t>given a time limit of </a:t>
            </a:r>
            <a:r>
              <a:rPr lang="en-US" b="1" dirty="0">
                <a:solidFill>
                  <a:srgbClr val="314259"/>
                </a:solidFill>
                <a:latin typeface="Gilroy"/>
              </a:rPr>
              <a:t>30 days</a:t>
            </a:r>
            <a:r>
              <a:rPr lang="en-US" dirty="0">
                <a:solidFill>
                  <a:srgbClr val="314259"/>
                </a:solidFill>
                <a:latin typeface="Gilroy"/>
              </a:rPr>
              <a:t> within which he has to decide whether to accept the order or to object to the same. </a:t>
            </a:r>
          </a:p>
          <a:p>
            <a:r>
              <a:rPr lang="en-US" dirty="0">
                <a:solidFill>
                  <a:srgbClr val="314259"/>
                </a:solidFill>
                <a:latin typeface="Gilroy"/>
              </a:rPr>
              <a:t>If the </a:t>
            </a:r>
            <a:r>
              <a:rPr lang="en-US" dirty="0" err="1">
                <a:solidFill>
                  <a:srgbClr val="314259"/>
                </a:solidFill>
                <a:latin typeface="Gilroy"/>
              </a:rPr>
              <a:t>assessee</a:t>
            </a:r>
            <a:r>
              <a:rPr lang="en-US" dirty="0">
                <a:solidFill>
                  <a:srgbClr val="314259"/>
                </a:solidFill>
                <a:latin typeface="Gilroy"/>
              </a:rPr>
              <a:t> decides to object to the order, he can file his objections with either the Assessing Officer or the DRP. </a:t>
            </a:r>
            <a:endParaRPr lang="en-US" dirty="0" smtClean="0">
              <a:solidFill>
                <a:srgbClr val="314259"/>
              </a:solidFill>
              <a:latin typeface="Gilroy"/>
            </a:endParaRPr>
          </a:p>
          <a:p>
            <a:r>
              <a:rPr lang="en-US" dirty="0" smtClean="0">
                <a:solidFill>
                  <a:srgbClr val="314259"/>
                </a:solidFill>
                <a:latin typeface="Gilroy"/>
              </a:rPr>
              <a:t>If </a:t>
            </a:r>
            <a:r>
              <a:rPr lang="en-US" dirty="0">
                <a:solidFill>
                  <a:srgbClr val="314259"/>
                </a:solidFill>
                <a:latin typeface="Gilroy"/>
              </a:rPr>
              <a:t>the objections are filed with the DRP, they will consider the case, provide the </a:t>
            </a:r>
            <a:r>
              <a:rPr lang="en-US" dirty="0" err="1">
                <a:solidFill>
                  <a:srgbClr val="314259"/>
                </a:solidFill>
                <a:latin typeface="Gilroy"/>
              </a:rPr>
              <a:t>assessee</a:t>
            </a:r>
            <a:r>
              <a:rPr lang="en-US" dirty="0">
                <a:solidFill>
                  <a:srgbClr val="314259"/>
                </a:solidFill>
                <a:latin typeface="Gilroy"/>
              </a:rPr>
              <a:t> with an opportunity of being heard and then direct the Assessing Officer based on their assessment. </a:t>
            </a:r>
            <a:endParaRPr lang="en-US" dirty="0" smtClean="0">
              <a:solidFill>
                <a:srgbClr val="314259"/>
              </a:solidFill>
              <a:latin typeface="Gilroy"/>
            </a:endParaRPr>
          </a:p>
          <a:p>
            <a:r>
              <a:rPr lang="en-US" dirty="0" smtClean="0">
                <a:solidFill>
                  <a:srgbClr val="314259"/>
                </a:solidFill>
                <a:latin typeface="Gilroy"/>
              </a:rPr>
              <a:t>Such </a:t>
            </a:r>
            <a:r>
              <a:rPr lang="en-US" dirty="0">
                <a:solidFill>
                  <a:srgbClr val="314259"/>
                </a:solidFill>
                <a:latin typeface="Gilroy"/>
              </a:rPr>
              <a:t>directions given by the DRP are binding on the Assessing Officer. </a:t>
            </a:r>
            <a:endParaRPr lang="en-US" b="0" i="0" dirty="0">
              <a:solidFill>
                <a:srgbClr val="314259"/>
              </a:solidFill>
              <a:effectLst/>
              <a:latin typeface="Gilroy"/>
            </a:endParaRPr>
          </a:p>
        </p:txBody>
      </p:sp>
    </p:spTree>
    <p:extLst>
      <p:ext uri="{BB962C8B-B14F-4D97-AF65-F5344CB8AC3E}">
        <p14:creationId xmlns:p14="http://schemas.microsoft.com/office/powerpoint/2010/main" val="353841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before DRP</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Draft order</a:t>
            </a:r>
          </a:p>
          <a:p>
            <a:r>
              <a:rPr lang="en-US" dirty="0">
                <a:solidFill>
                  <a:srgbClr val="314259"/>
                </a:solidFill>
                <a:latin typeface="Gilroy"/>
              </a:rPr>
              <a:t>Objections filed by the </a:t>
            </a:r>
            <a:r>
              <a:rPr lang="en-US" dirty="0" err="1">
                <a:solidFill>
                  <a:srgbClr val="314259"/>
                </a:solidFill>
                <a:latin typeface="Gilroy"/>
              </a:rPr>
              <a:t>assessee</a:t>
            </a:r>
            <a:endParaRPr lang="en-US" dirty="0">
              <a:solidFill>
                <a:srgbClr val="314259"/>
              </a:solidFill>
              <a:latin typeface="Gilroy"/>
            </a:endParaRPr>
          </a:p>
          <a:p>
            <a:r>
              <a:rPr lang="en-US" dirty="0">
                <a:solidFill>
                  <a:srgbClr val="314259"/>
                </a:solidFill>
                <a:latin typeface="Gilroy"/>
              </a:rPr>
              <a:t>Evidence furnished by the </a:t>
            </a:r>
            <a:r>
              <a:rPr lang="en-US" dirty="0" err="1">
                <a:solidFill>
                  <a:srgbClr val="314259"/>
                </a:solidFill>
                <a:latin typeface="Gilroy"/>
              </a:rPr>
              <a:t>assessee</a:t>
            </a:r>
            <a:endParaRPr lang="en-US" dirty="0">
              <a:solidFill>
                <a:srgbClr val="314259"/>
              </a:solidFill>
              <a:latin typeface="Gilroy"/>
            </a:endParaRPr>
          </a:p>
          <a:p>
            <a:r>
              <a:rPr lang="en-US" dirty="0">
                <a:solidFill>
                  <a:srgbClr val="314259"/>
                </a:solidFill>
                <a:latin typeface="Gilroy"/>
              </a:rPr>
              <a:t>Report of any authority (like Assessing Offer, Transfer Pricing Officer or Valuation Officer)</a:t>
            </a:r>
          </a:p>
          <a:p>
            <a:r>
              <a:rPr lang="en-US" dirty="0">
                <a:solidFill>
                  <a:srgbClr val="314259"/>
                </a:solidFill>
                <a:latin typeface="Gilroy"/>
              </a:rPr>
              <a:t>Records relating to the draft order</a:t>
            </a:r>
          </a:p>
          <a:p>
            <a:r>
              <a:rPr lang="en-US" dirty="0">
                <a:solidFill>
                  <a:srgbClr val="314259"/>
                </a:solidFill>
                <a:latin typeface="Gilroy"/>
              </a:rPr>
              <a:t>Evidence collected </a:t>
            </a:r>
          </a:p>
          <a:p>
            <a:r>
              <a:rPr lang="en-US" dirty="0">
                <a:solidFill>
                  <a:srgbClr val="314259"/>
                </a:solidFill>
                <a:latin typeface="Gilroy"/>
              </a:rPr>
              <a:t>Result of enquiries made.</a:t>
            </a:r>
          </a:p>
          <a:p>
            <a:pPr marL="0" indent="0">
              <a:buNone/>
            </a:pPr>
            <a:endParaRPr lang="en-IN" dirty="0"/>
          </a:p>
        </p:txBody>
      </p:sp>
    </p:spTree>
    <p:extLst>
      <p:ext uri="{BB962C8B-B14F-4D97-AF65-F5344CB8AC3E}">
        <p14:creationId xmlns:p14="http://schemas.microsoft.com/office/powerpoint/2010/main" val="3351467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DRP Role</a:t>
            </a:r>
            <a:endParaRPr lang="en-IN" dirty="0"/>
          </a:p>
        </p:txBody>
      </p:sp>
      <p:sp>
        <p:nvSpPr>
          <p:cNvPr id="3" name="Content Placeholder 2"/>
          <p:cNvSpPr>
            <a:spLocks noGrp="1"/>
          </p:cNvSpPr>
          <p:nvPr>
            <p:ph idx="1"/>
          </p:nvPr>
        </p:nvSpPr>
        <p:spPr/>
        <p:txBody>
          <a:bodyPr/>
          <a:lstStyle/>
          <a:p>
            <a:r>
              <a:rPr lang="en-US" dirty="0">
                <a:solidFill>
                  <a:srgbClr val="314259"/>
                </a:solidFill>
                <a:latin typeface="Gilroy"/>
              </a:rPr>
              <a:t>The DRP can make any enquiries in relation to the assessment and also direct any income-tax authority to make an enquiry and forward the results. </a:t>
            </a:r>
            <a:endParaRPr lang="en-US" dirty="0" smtClean="0">
              <a:solidFill>
                <a:srgbClr val="314259"/>
              </a:solidFill>
              <a:latin typeface="Gilroy"/>
            </a:endParaRPr>
          </a:p>
          <a:p>
            <a:endParaRPr lang="en-US" dirty="0">
              <a:solidFill>
                <a:srgbClr val="314259"/>
              </a:solidFill>
              <a:latin typeface="Gilroy"/>
            </a:endParaRPr>
          </a:p>
          <a:p>
            <a:r>
              <a:rPr lang="en-US" dirty="0" smtClean="0">
                <a:solidFill>
                  <a:srgbClr val="314259"/>
                </a:solidFill>
                <a:latin typeface="Gilroy"/>
              </a:rPr>
              <a:t>The </a:t>
            </a:r>
            <a:r>
              <a:rPr lang="en-US" dirty="0">
                <a:solidFill>
                  <a:srgbClr val="314259"/>
                </a:solidFill>
                <a:latin typeface="Gilroy"/>
              </a:rPr>
              <a:t>Panel is required to consider the </a:t>
            </a:r>
            <a:r>
              <a:rPr lang="en-US" dirty="0" smtClean="0">
                <a:solidFill>
                  <a:srgbClr val="314259"/>
                </a:solidFill>
                <a:latin typeface="Gilroy"/>
              </a:rPr>
              <a:t>above issues before </a:t>
            </a:r>
            <a:r>
              <a:rPr lang="en-US" dirty="0">
                <a:solidFill>
                  <a:srgbClr val="314259"/>
                </a:solidFill>
                <a:latin typeface="Gilroy"/>
              </a:rPr>
              <a:t>coming to a conclusion or issuing </a:t>
            </a:r>
            <a:r>
              <a:rPr lang="en-US" dirty="0" smtClean="0">
                <a:solidFill>
                  <a:srgbClr val="314259"/>
                </a:solidFill>
                <a:latin typeface="Gilroy"/>
              </a:rPr>
              <a:t>directions.</a:t>
            </a:r>
            <a:endParaRPr lang="en-IN" dirty="0"/>
          </a:p>
        </p:txBody>
      </p:sp>
    </p:spTree>
    <p:extLst>
      <p:ext uri="{BB962C8B-B14F-4D97-AF65-F5344CB8AC3E}">
        <p14:creationId xmlns:p14="http://schemas.microsoft.com/office/powerpoint/2010/main" val="187940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a:t>
            </a:r>
            <a:endParaRPr lang="en-IN" dirty="0"/>
          </a:p>
        </p:txBody>
      </p:sp>
      <p:sp>
        <p:nvSpPr>
          <p:cNvPr id="3" name="Content Placeholder 2"/>
          <p:cNvSpPr>
            <a:spLocks noGrp="1"/>
          </p:cNvSpPr>
          <p:nvPr>
            <p:ph idx="1"/>
          </p:nvPr>
        </p:nvSpPr>
        <p:spPr/>
        <p:txBody>
          <a:bodyPr>
            <a:normAutofit fontScale="77500" lnSpcReduction="20000"/>
          </a:bodyPr>
          <a:lstStyle/>
          <a:p>
            <a:r>
              <a:rPr lang="en-US" dirty="0">
                <a:solidFill>
                  <a:srgbClr val="314259"/>
                </a:solidFill>
                <a:latin typeface="Gilroy"/>
              </a:rPr>
              <a:t>The DRP is required to issue directions to the Assessing Officer within </a:t>
            </a:r>
            <a:r>
              <a:rPr lang="en-US" b="1" dirty="0">
                <a:solidFill>
                  <a:srgbClr val="314259"/>
                </a:solidFill>
                <a:latin typeface="Gilroy"/>
              </a:rPr>
              <a:t>9 months</a:t>
            </a:r>
            <a:r>
              <a:rPr lang="en-US" dirty="0">
                <a:solidFill>
                  <a:srgbClr val="314259"/>
                </a:solidFill>
                <a:latin typeface="Gilroy"/>
              </a:rPr>
              <a:t> from the end of the month in which the </a:t>
            </a:r>
            <a:r>
              <a:rPr lang="en-US" dirty="0" err="1">
                <a:solidFill>
                  <a:srgbClr val="314259"/>
                </a:solidFill>
                <a:latin typeface="Gilroy"/>
              </a:rPr>
              <a:t>assessee</a:t>
            </a:r>
            <a:r>
              <a:rPr lang="en-US" dirty="0">
                <a:solidFill>
                  <a:srgbClr val="314259"/>
                </a:solidFill>
                <a:latin typeface="Gilroy"/>
              </a:rPr>
              <a:t> receives the draft order. </a:t>
            </a:r>
            <a:endParaRPr lang="en-US" dirty="0" smtClean="0">
              <a:solidFill>
                <a:srgbClr val="314259"/>
              </a:solidFill>
              <a:latin typeface="Gilroy"/>
            </a:endParaRPr>
          </a:p>
          <a:p>
            <a:r>
              <a:rPr lang="en-US" dirty="0" smtClean="0">
                <a:solidFill>
                  <a:srgbClr val="314259"/>
                </a:solidFill>
                <a:latin typeface="Gilroy"/>
              </a:rPr>
              <a:t>Once </a:t>
            </a:r>
            <a:r>
              <a:rPr lang="en-US" dirty="0">
                <a:solidFill>
                  <a:srgbClr val="314259"/>
                </a:solidFill>
                <a:latin typeface="Gilroy"/>
              </a:rPr>
              <a:t>the Assessing Officer receives such directions, he shall have to complete his assessment in accordance with such directions within </a:t>
            </a:r>
            <a:r>
              <a:rPr lang="en-US" b="1" dirty="0">
                <a:solidFill>
                  <a:srgbClr val="314259"/>
                </a:solidFill>
                <a:latin typeface="Gilroy"/>
              </a:rPr>
              <a:t>1 month </a:t>
            </a:r>
            <a:r>
              <a:rPr lang="en-US" dirty="0">
                <a:solidFill>
                  <a:srgbClr val="314259"/>
                </a:solidFill>
                <a:latin typeface="Gilroy"/>
              </a:rPr>
              <a:t>from the end of the month in which he receives such directions.</a:t>
            </a:r>
          </a:p>
          <a:p>
            <a:r>
              <a:rPr lang="en-US" dirty="0">
                <a:solidFill>
                  <a:srgbClr val="314259"/>
                </a:solidFill>
                <a:latin typeface="Gilroy"/>
              </a:rPr>
              <a:t>No opportunity of being heard will be provided to the </a:t>
            </a:r>
            <a:r>
              <a:rPr lang="en-US" dirty="0" err="1">
                <a:solidFill>
                  <a:srgbClr val="314259"/>
                </a:solidFill>
                <a:latin typeface="Gilroy"/>
              </a:rPr>
              <a:t>assessee</a:t>
            </a:r>
            <a:r>
              <a:rPr lang="en-US" dirty="0">
                <a:solidFill>
                  <a:srgbClr val="314259"/>
                </a:solidFill>
                <a:latin typeface="Gilroy"/>
              </a:rPr>
              <a:t> during this time.  </a:t>
            </a:r>
            <a:endParaRPr lang="en-US" dirty="0" smtClean="0">
              <a:solidFill>
                <a:srgbClr val="314259"/>
              </a:solidFill>
              <a:latin typeface="Gilroy"/>
            </a:endParaRPr>
          </a:p>
          <a:p>
            <a:r>
              <a:rPr lang="en-US" dirty="0" smtClean="0">
                <a:solidFill>
                  <a:srgbClr val="314259"/>
                </a:solidFill>
                <a:latin typeface="Gilroy"/>
              </a:rPr>
              <a:t>If </a:t>
            </a:r>
            <a:r>
              <a:rPr lang="en-US" dirty="0">
                <a:solidFill>
                  <a:srgbClr val="314259"/>
                </a:solidFill>
                <a:latin typeface="Gilroy"/>
              </a:rPr>
              <a:t>the </a:t>
            </a:r>
            <a:r>
              <a:rPr lang="en-US" dirty="0" err="1">
                <a:solidFill>
                  <a:srgbClr val="314259"/>
                </a:solidFill>
                <a:latin typeface="Gilroy"/>
              </a:rPr>
              <a:t>assessee</a:t>
            </a:r>
            <a:r>
              <a:rPr lang="en-US" dirty="0">
                <a:solidFill>
                  <a:srgbClr val="314259"/>
                </a:solidFill>
                <a:latin typeface="Gilroy"/>
              </a:rPr>
              <a:t> does not file any objections against the draft order within the prescribed period of 30 days or if </a:t>
            </a:r>
            <a:r>
              <a:rPr lang="en-US" dirty="0" smtClean="0">
                <a:solidFill>
                  <a:srgbClr val="314259"/>
                </a:solidFill>
                <a:latin typeface="Gilroy"/>
              </a:rPr>
              <a:t> </a:t>
            </a:r>
            <a:r>
              <a:rPr lang="en-US" dirty="0">
                <a:solidFill>
                  <a:srgbClr val="314259"/>
                </a:solidFill>
                <a:latin typeface="Gilroy"/>
              </a:rPr>
              <a:t>accepts the draft order, then the assessing officer is required to complete his assessment within </a:t>
            </a:r>
            <a:r>
              <a:rPr lang="en-US" b="1" dirty="0">
                <a:solidFill>
                  <a:srgbClr val="314259"/>
                </a:solidFill>
                <a:latin typeface="Gilroy"/>
              </a:rPr>
              <a:t>1</a:t>
            </a:r>
            <a:r>
              <a:rPr lang="en-US" dirty="0">
                <a:solidFill>
                  <a:srgbClr val="314259"/>
                </a:solidFill>
                <a:latin typeface="Gilroy"/>
              </a:rPr>
              <a:t> </a:t>
            </a:r>
            <a:r>
              <a:rPr lang="en-US" b="1" dirty="0">
                <a:solidFill>
                  <a:srgbClr val="314259"/>
                </a:solidFill>
                <a:latin typeface="Gilroy"/>
              </a:rPr>
              <a:t>month </a:t>
            </a:r>
            <a:r>
              <a:rPr lang="en-US" dirty="0">
                <a:solidFill>
                  <a:srgbClr val="314259"/>
                </a:solidFill>
                <a:latin typeface="Gilroy"/>
              </a:rPr>
              <a:t>from the end of the month where either such 30-day period ends or </a:t>
            </a:r>
            <a:r>
              <a:rPr lang="en-US" dirty="0" err="1">
                <a:solidFill>
                  <a:srgbClr val="314259"/>
                </a:solidFill>
                <a:latin typeface="Gilroy"/>
              </a:rPr>
              <a:t>assessee</a:t>
            </a:r>
            <a:r>
              <a:rPr lang="en-US" dirty="0">
                <a:solidFill>
                  <a:srgbClr val="314259"/>
                </a:solidFill>
                <a:latin typeface="Gilroy"/>
              </a:rPr>
              <a:t> accepts the draft order, as applicable.  </a:t>
            </a:r>
            <a:endParaRPr lang="en-US" b="0" i="0" dirty="0">
              <a:solidFill>
                <a:srgbClr val="314259"/>
              </a:solidFill>
              <a:effectLst/>
              <a:latin typeface="Gilroy"/>
            </a:endParaRPr>
          </a:p>
        </p:txBody>
      </p:sp>
    </p:spTree>
    <p:extLst>
      <p:ext uri="{BB962C8B-B14F-4D97-AF65-F5344CB8AC3E}">
        <p14:creationId xmlns:p14="http://schemas.microsoft.com/office/powerpoint/2010/main" val="1969469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 to file objections</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Time Limit : 	30 Days</a:t>
            </a:r>
          </a:p>
          <a:p>
            <a:r>
              <a:rPr lang="en-US" dirty="0" smtClean="0"/>
              <a:t>Form: 	35A – duly authenticated by the 					</a:t>
            </a:r>
            <a:r>
              <a:rPr lang="en-US" dirty="0" err="1" smtClean="0"/>
              <a:t>assessesse</a:t>
            </a:r>
            <a:r>
              <a:rPr lang="en-US" dirty="0" smtClean="0"/>
              <a:t> or representative</a:t>
            </a:r>
          </a:p>
          <a:p>
            <a:pPr marL="0" indent="0">
              <a:buNone/>
            </a:pPr>
            <a:endParaRPr lang="en-US" dirty="0" smtClean="0"/>
          </a:p>
          <a:p>
            <a:r>
              <a:rPr lang="en-US" dirty="0" smtClean="0">
                <a:solidFill>
                  <a:srgbClr val="333333"/>
                </a:solidFill>
                <a:latin typeface="Arial" panose="020B0604020202020204" pitchFamily="34" charset="0"/>
              </a:rPr>
              <a:t>In </a:t>
            </a:r>
            <a:r>
              <a:rPr lang="en-US" dirty="0">
                <a:solidFill>
                  <a:srgbClr val="333333"/>
                </a:solidFill>
                <a:latin typeface="Arial" panose="020B0604020202020204" pitchFamily="34" charset="0"/>
              </a:rPr>
              <a:t>case of draft assessment under sub-section (3) of section 143 read with section 144A, the objections shall also be accompanied by four copies of the directions issued by the Joint Commissioner or Additional Commissioner under section 144A and in the case of draft assessment under sub-section (3) of section 143 read with section 147, the objections shall also be accompanied by four copies of the original assessment order, if any :</a:t>
            </a:r>
            <a:r>
              <a:rPr lang="en-US" dirty="0"/>
              <a:t/>
            </a:r>
            <a:br>
              <a:rPr lang="en-US" dirty="0"/>
            </a:br>
            <a:r>
              <a:rPr lang="en-US" dirty="0"/>
              <a:t/>
            </a:r>
            <a:br>
              <a:rPr lang="en-US" dirty="0"/>
            </a:br>
            <a:endParaRPr lang="en-IN" dirty="0"/>
          </a:p>
        </p:txBody>
      </p:sp>
    </p:spTree>
    <p:extLst>
      <p:ext uri="{BB962C8B-B14F-4D97-AF65-F5344CB8AC3E}">
        <p14:creationId xmlns:p14="http://schemas.microsoft.com/office/powerpoint/2010/main" val="36288264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406</Words>
  <Application>Microsoft Office PowerPoint</Application>
  <PresentationFormat>Custom</PresentationFormat>
  <Paragraphs>63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Gilroy</vt:lpstr>
      <vt:lpstr>Roboto</vt:lpstr>
      <vt:lpstr>Office Theme</vt:lpstr>
      <vt:lpstr>DRP</vt:lpstr>
      <vt:lpstr>Introduction</vt:lpstr>
      <vt:lpstr>Assessee</vt:lpstr>
      <vt:lpstr>Administration</vt:lpstr>
      <vt:lpstr>How to Refer</vt:lpstr>
      <vt:lpstr>Issues before DRP</vt:lpstr>
      <vt:lpstr>DRP Role</vt:lpstr>
      <vt:lpstr>Time Limit</vt:lpstr>
      <vt:lpstr>Procedure to file objections</vt:lpstr>
      <vt:lpstr>Additional Evidence</vt:lpstr>
      <vt:lpstr>Documents</vt:lpstr>
      <vt:lpstr>Sec.144C</vt:lpstr>
      <vt:lpstr>Case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DRP</dc:title>
  <dc:creator>user</dc:creator>
  <cp:lastModifiedBy>user</cp:lastModifiedBy>
  <cp:revision>21</cp:revision>
  <dcterms:created xsi:type="dcterms:W3CDTF">2022-10-30T08:08:36Z</dcterms:created>
  <dcterms:modified xsi:type="dcterms:W3CDTF">2022-10-30T08:50:01Z</dcterms:modified>
</cp:coreProperties>
</file>