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79"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60"/>
  </p:normalViewPr>
  <p:slideViewPr>
    <p:cSldViewPr snapToGrid="0">
      <p:cViewPr varScale="1">
        <p:scale>
          <a:sx n="70" d="100"/>
          <a:sy n="70" d="100"/>
        </p:scale>
        <p:origin x="96" y="7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B77CC0-83D1-4600-83F7-AB3AB6697F7B}" type="datetimeFigureOut">
              <a:rPr lang="en-IN" smtClean="0"/>
              <a:t>18/06/2022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F1B3A-71F9-4A7C-9A2B-89F2B3BA9D66}" type="slidenum">
              <a:rPr lang="en-IN" smtClean="0"/>
              <a:t>‹#›</a:t>
            </a:fld>
            <a:endParaRPr lang="en-IN"/>
          </a:p>
        </p:txBody>
      </p:sp>
    </p:spTree>
    <p:extLst>
      <p:ext uri="{BB962C8B-B14F-4D97-AF65-F5344CB8AC3E}">
        <p14:creationId xmlns:p14="http://schemas.microsoft.com/office/powerpoint/2010/main" val="1345858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30F1B3A-71F9-4A7C-9A2B-89F2B3BA9D66}" type="slidenum">
              <a:rPr lang="en-IN" smtClean="0"/>
              <a:t>2</a:t>
            </a:fld>
            <a:endParaRPr lang="en-IN"/>
          </a:p>
        </p:txBody>
      </p:sp>
    </p:spTree>
    <p:extLst>
      <p:ext uri="{BB962C8B-B14F-4D97-AF65-F5344CB8AC3E}">
        <p14:creationId xmlns:p14="http://schemas.microsoft.com/office/powerpoint/2010/main" val="1733852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30F1B3A-71F9-4A7C-9A2B-89F2B3BA9D66}" type="slidenum">
              <a:rPr lang="en-IN" smtClean="0"/>
              <a:t>4</a:t>
            </a:fld>
            <a:endParaRPr lang="en-IN"/>
          </a:p>
        </p:txBody>
      </p:sp>
    </p:spTree>
    <p:extLst>
      <p:ext uri="{BB962C8B-B14F-4D97-AF65-F5344CB8AC3E}">
        <p14:creationId xmlns:p14="http://schemas.microsoft.com/office/powerpoint/2010/main" val="897173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2178214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122061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122261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2395671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6" name="Slide Number Placeholder 5"/>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61129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US" smtClean="0"/>
              <a:t>18/06/2022</a:t>
            </a:r>
            <a:endParaRPr lang="en-IN"/>
          </a:p>
        </p:txBody>
      </p:sp>
      <p:sp>
        <p:nvSpPr>
          <p:cNvPr id="6" name="Footer Placeholder 5"/>
          <p:cNvSpPr>
            <a:spLocks noGrp="1"/>
          </p:cNvSpPr>
          <p:nvPr>
            <p:ph type="ftr" sz="quarter" idx="11"/>
          </p:nvPr>
        </p:nvSpPr>
        <p:spPr/>
        <p:txBody>
          <a:bodyPr/>
          <a:lstStyle/>
          <a:p>
            <a:r>
              <a:rPr lang="en-IN" smtClean="0"/>
              <a:t>ICMAI-CMA S Venkanna</a:t>
            </a:r>
            <a:endParaRPr lang="en-IN"/>
          </a:p>
        </p:txBody>
      </p:sp>
      <p:sp>
        <p:nvSpPr>
          <p:cNvPr id="7" name="Slide Number Placeholder 6"/>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410773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US" smtClean="0"/>
              <a:t>18/06/2022</a:t>
            </a:r>
            <a:endParaRPr lang="en-IN"/>
          </a:p>
        </p:txBody>
      </p:sp>
      <p:sp>
        <p:nvSpPr>
          <p:cNvPr id="8" name="Footer Placeholder 7"/>
          <p:cNvSpPr>
            <a:spLocks noGrp="1"/>
          </p:cNvSpPr>
          <p:nvPr>
            <p:ph type="ftr" sz="quarter" idx="11"/>
          </p:nvPr>
        </p:nvSpPr>
        <p:spPr/>
        <p:txBody>
          <a:bodyPr/>
          <a:lstStyle/>
          <a:p>
            <a:r>
              <a:rPr lang="en-IN" smtClean="0"/>
              <a:t>ICMAI-CMA S Venkanna</a:t>
            </a:r>
            <a:endParaRPr lang="en-IN"/>
          </a:p>
        </p:txBody>
      </p:sp>
      <p:sp>
        <p:nvSpPr>
          <p:cNvPr id="9" name="Slide Number Placeholder 8"/>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541979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US" smtClean="0"/>
              <a:t>18/06/2022</a:t>
            </a:r>
            <a:endParaRPr lang="en-IN"/>
          </a:p>
        </p:txBody>
      </p:sp>
      <p:sp>
        <p:nvSpPr>
          <p:cNvPr id="4" name="Footer Placeholder 3"/>
          <p:cNvSpPr>
            <a:spLocks noGrp="1"/>
          </p:cNvSpPr>
          <p:nvPr>
            <p:ph type="ftr" sz="quarter" idx="11"/>
          </p:nvPr>
        </p:nvSpPr>
        <p:spPr/>
        <p:txBody>
          <a:bodyPr/>
          <a:lstStyle/>
          <a:p>
            <a:r>
              <a:rPr lang="en-IN" smtClean="0"/>
              <a:t>ICMAI-CMA S Venkanna</a:t>
            </a:r>
            <a:endParaRPr lang="en-IN"/>
          </a:p>
        </p:txBody>
      </p:sp>
      <p:sp>
        <p:nvSpPr>
          <p:cNvPr id="5" name="Slide Number Placeholder 4"/>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114985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18/06/2022</a:t>
            </a:r>
            <a:endParaRPr lang="en-IN"/>
          </a:p>
        </p:txBody>
      </p:sp>
      <p:sp>
        <p:nvSpPr>
          <p:cNvPr id="3" name="Footer Placeholder 2"/>
          <p:cNvSpPr>
            <a:spLocks noGrp="1"/>
          </p:cNvSpPr>
          <p:nvPr>
            <p:ph type="ftr" sz="quarter" idx="11"/>
          </p:nvPr>
        </p:nvSpPr>
        <p:spPr/>
        <p:txBody>
          <a:bodyPr/>
          <a:lstStyle/>
          <a:p>
            <a:r>
              <a:rPr lang="en-IN" smtClean="0"/>
              <a:t>ICMAI-CMA S Venkanna</a:t>
            </a:r>
            <a:endParaRPr lang="en-IN"/>
          </a:p>
        </p:txBody>
      </p:sp>
      <p:sp>
        <p:nvSpPr>
          <p:cNvPr id="4" name="Slide Number Placeholder 3"/>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1788513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18/06/2022</a:t>
            </a:r>
            <a:endParaRPr lang="en-IN"/>
          </a:p>
        </p:txBody>
      </p:sp>
      <p:sp>
        <p:nvSpPr>
          <p:cNvPr id="6" name="Footer Placeholder 5"/>
          <p:cNvSpPr>
            <a:spLocks noGrp="1"/>
          </p:cNvSpPr>
          <p:nvPr>
            <p:ph type="ftr" sz="quarter" idx="11"/>
          </p:nvPr>
        </p:nvSpPr>
        <p:spPr/>
        <p:txBody>
          <a:bodyPr/>
          <a:lstStyle/>
          <a:p>
            <a:r>
              <a:rPr lang="en-IN" smtClean="0"/>
              <a:t>ICMAI-CMA S Venkanna</a:t>
            </a:r>
            <a:endParaRPr lang="en-IN"/>
          </a:p>
        </p:txBody>
      </p:sp>
      <p:sp>
        <p:nvSpPr>
          <p:cNvPr id="7" name="Slide Number Placeholder 6"/>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691334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18/06/2022</a:t>
            </a:r>
            <a:endParaRPr lang="en-IN"/>
          </a:p>
        </p:txBody>
      </p:sp>
      <p:sp>
        <p:nvSpPr>
          <p:cNvPr id="6" name="Footer Placeholder 5"/>
          <p:cNvSpPr>
            <a:spLocks noGrp="1"/>
          </p:cNvSpPr>
          <p:nvPr>
            <p:ph type="ftr" sz="quarter" idx="11"/>
          </p:nvPr>
        </p:nvSpPr>
        <p:spPr/>
        <p:txBody>
          <a:bodyPr/>
          <a:lstStyle/>
          <a:p>
            <a:r>
              <a:rPr lang="en-IN" smtClean="0"/>
              <a:t>ICMAI-CMA S Venkanna</a:t>
            </a:r>
            <a:endParaRPr lang="en-IN"/>
          </a:p>
        </p:txBody>
      </p:sp>
      <p:sp>
        <p:nvSpPr>
          <p:cNvPr id="7" name="Slide Number Placeholder 6"/>
          <p:cNvSpPr>
            <a:spLocks noGrp="1"/>
          </p:cNvSpPr>
          <p:nvPr>
            <p:ph type="sldNum" sz="quarter" idx="12"/>
          </p:nvPr>
        </p:nvSpPr>
        <p:spPr/>
        <p:txBody>
          <a:bodyPr/>
          <a:lstStyle/>
          <a:p>
            <a:fld id="{AC7286C8-DCFD-4F3B-8427-E041931EFC21}" type="slidenum">
              <a:rPr lang="en-IN" smtClean="0"/>
              <a:t>‹#›</a:t>
            </a:fld>
            <a:endParaRPr lang="en-IN"/>
          </a:p>
        </p:txBody>
      </p:sp>
    </p:spTree>
    <p:extLst>
      <p:ext uri="{BB962C8B-B14F-4D97-AF65-F5344CB8AC3E}">
        <p14:creationId xmlns:p14="http://schemas.microsoft.com/office/powerpoint/2010/main" val="2870641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18/06/2022</a:t>
            </a:r>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ICMAI-CMA S Venkanna</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286C8-DCFD-4F3B-8427-E041931EFC21}" type="slidenum">
              <a:rPr lang="en-IN" smtClean="0"/>
              <a:t>‹#›</a:t>
            </a:fld>
            <a:endParaRPr lang="en-IN"/>
          </a:p>
        </p:txBody>
      </p:sp>
    </p:spTree>
    <p:extLst>
      <p:ext uri="{BB962C8B-B14F-4D97-AF65-F5344CB8AC3E}">
        <p14:creationId xmlns:p14="http://schemas.microsoft.com/office/powerpoint/2010/main" val="1429631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60000"/>
              <a:lumOff val="40000"/>
            </a:schemeClr>
          </a:solidFill>
        </p:spPr>
        <p:txBody>
          <a:bodyPr/>
          <a:lstStyle/>
          <a:p>
            <a:r>
              <a:rPr lang="en-US" dirty="0" smtClean="0"/>
              <a:t>Best Judgment Assessment</a:t>
            </a:r>
            <a:br>
              <a:rPr lang="en-US" dirty="0" smtClean="0"/>
            </a:br>
            <a:r>
              <a:rPr lang="en-US" dirty="0" smtClean="0"/>
              <a:t>Under Income Tax Act</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AND MANAGEMENT ACCOUNTANT</a:t>
            </a: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461183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Types of Best Judgment Assessment</a:t>
            </a:r>
            <a:endParaRPr lang="en-IN" dirty="0"/>
          </a:p>
        </p:txBody>
      </p:sp>
      <p:sp>
        <p:nvSpPr>
          <p:cNvPr id="3" name="Content Placeholder 2"/>
          <p:cNvSpPr>
            <a:spLocks noGrp="1"/>
          </p:cNvSpPr>
          <p:nvPr>
            <p:ph idx="1"/>
          </p:nvPr>
        </p:nvSpPr>
        <p:spPr/>
        <p:txBody>
          <a:bodyPr>
            <a:normAutofit fontScale="85000" lnSpcReduction="20000"/>
          </a:bodyPr>
          <a:lstStyle/>
          <a:p>
            <a:r>
              <a:rPr lang="en-US" b="0" i="0" dirty="0" smtClean="0">
                <a:solidFill>
                  <a:srgbClr val="333333"/>
                </a:solidFill>
                <a:effectLst/>
                <a:latin typeface="Arial" panose="020B0604020202020204" pitchFamily="34" charset="0"/>
              </a:rPr>
              <a:t>Compulsory best judgment assessment </a:t>
            </a:r>
          </a:p>
          <a:p>
            <a:r>
              <a:rPr lang="en-US" b="0" i="0" dirty="0" smtClean="0">
                <a:solidFill>
                  <a:srgbClr val="333333"/>
                </a:solidFill>
                <a:effectLst/>
                <a:latin typeface="Arial" panose="020B0604020202020204" pitchFamily="34" charset="0"/>
              </a:rPr>
              <a:t>Made by the assessing officer in cases of non-co-operation on the part of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or when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is in default as regards supplying information.</a:t>
            </a:r>
            <a:r>
              <a:rPr lang="en-US" dirty="0" smtClean="0"/>
              <a:t/>
            </a:r>
            <a:br>
              <a:rPr lang="en-US" dirty="0" smtClean="0"/>
            </a:br>
            <a:r>
              <a:rPr lang="en-US" dirty="0" smtClean="0"/>
              <a:t/>
            </a:r>
            <a:br>
              <a:rPr lang="en-US" dirty="0" smtClean="0"/>
            </a:br>
            <a:r>
              <a:rPr lang="en-US" b="0" i="0" dirty="0" smtClean="0">
                <a:solidFill>
                  <a:srgbClr val="333333"/>
                </a:solidFill>
                <a:effectLst/>
                <a:latin typeface="Arial" panose="020B0604020202020204" pitchFamily="34" charset="0"/>
              </a:rPr>
              <a:t>Discretionary best judgment assessment</a:t>
            </a:r>
          </a:p>
          <a:p>
            <a:r>
              <a:rPr lang="en-US" b="1" dirty="0" smtClean="0">
                <a:solidFill>
                  <a:srgbClr val="696F6F"/>
                </a:solidFill>
                <a:latin typeface="open sans" panose="020B0606030504020204" pitchFamily="34" charset="0"/>
              </a:rPr>
              <a:t>Inconsistency </a:t>
            </a:r>
            <a:r>
              <a:rPr lang="en-US" b="1" dirty="0">
                <a:solidFill>
                  <a:srgbClr val="696F6F"/>
                </a:solidFill>
                <a:latin typeface="open sans" panose="020B0606030504020204" pitchFamily="34" charset="0"/>
              </a:rPr>
              <a:t>in the method of accounting or feels the account was not conclusive or doubts its authenticity.</a:t>
            </a:r>
            <a:endParaRPr lang="en-US" b="1" i="0" dirty="0" smtClean="0">
              <a:solidFill>
                <a:srgbClr val="333333"/>
              </a:solidFill>
              <a:effectLst/>
              <a:latin typeface="Arial" panose="020B0604020202020204" pitchFamily="34" charset="0"/>
            </a:endParaRPr>
          </a:p>
          <a:p>
            <a:r>
              <a:rPr lang="en-US" b="0" i="0" dirty="0" smtClean="0">
                <a:solidFill>
                  <a:srgbClr val="333333"/>
                </a:solidFill>
                <a:effectLst/>
                <a:latin typeface="Arial" panose="020B0604020202020204" pitchFamily="34" charset="0"/>
              </a:rPr>
              <a:t>Is done even in cases where the assessing officer is not satisfied about the correctness or the completeness of the accounts of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or where no method of accounting has been regularly and consistently employed by the </a:t>
            </a:r>
            <a:r>
              <a:rPr lang="en-US" b="0" i="0" dirty="0" err="1" smtClean="0">
                <a:solidFill>
                  <a:srgbClr val="333333"/>
                </a:solidFill>
                <a:effectLst/>
                <a:latin typeface="Arial" panose="020B0604020202020204" pitchFamily="34" charset="0"/>
              </a:rPr>
              <a:t>assessee</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4270966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Legality</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Judgment is a process of reaching a judicial decision to the best of the reasons. </a:t>
            </a:r>
          </a:p>
          <a:p>
            <a:r>
              <a:rPr lang="en-US" b="0" i="0" dirty="0" smtClean="0">
                <a:solidFill>
                  <a:srgbClr val="333333"/>
                </a:solidFill>
                <a:effectLst/>
                <a:latin typeface="Arial" panose="020B0604020202020204" pitchFamily="34" charset="0"/>
              </a:rPr>
              <a:t>Best </a:t>
            </a:r>
            <a:r>
              <a:rPr lang="en-US" b="0" i="0" dirty="0" err="1" smtClean="0">
                <a:solidFill>
                  <a:srgbClr val="333333"/>
                </a:solidFill>
                <a:effectLst/>
                <a:latin typeface="Arial" panose="020B0604020202020204" pitchFamily="34" charset="0"/>
              </a:rPr>
              <a:t>Judgement</a:t>
            </a:r>
            <a:r>
              <a:rPr lang="en-US" b="0" i="0" dirty="0" smtClean="0">
                <a:solidFill>
                  <a:srgbClr val="333333"/>
                </a:solidFill>
                <a:effectLst/>
                <a:latin typeface="Arial" panose="020B0604020202020204" pitchFamily="34" charset="0"/>
              </a:rPr>
              <a:t> Assessment u/s 144 of the Income Tax Act, 1961 gives an Assessing Officer (AO) the power to make best of his </a:t>
            </a:r>
            <a:r>
              <a:rPr lang="en-US" b="0" i="0" dirty="0" err="1" smtClean="0">
                <a:solidFill>
                  <a:srgbClr val="333333"/>
                </a:solidFill>
                <a:effectLst/>
                <a:latin typeface="Arial" panose="020B0604020202020204" pitchFamily="34" charset="0"/>
              </a:rPr>
              <a:t>judgement</a:t>
            </a:r>
            <a:r>
              <a:rPr lang="en-US" b="0" i="0" dirty="0" smtClean="0">
                <a:solidFill>
                  <a:srgbClr val="333333"/>
                </a:solidFill>
                <a:effectLst/>
                <a:latin typeface="Arial" panose="020B0604020202020204" pitchFamily="34" charset="0"/>
              </a:rPr>
              <a:t> against a person who fails to supply relevant information with regard to his total income/loss and resolve the sum payable by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on the basis of such assessment.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41587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Cases – When best judgment assessment</a:t>
            </a:r>
            <a:endParaRPr lang="en-IN" dirty="0"/>
          </a:p>
        </p:txBody>
      </p:sp>
      <p:sp>
        <p:nvSpPr>
          <p:cNvPr id="3" name="Content Placeholder 2"/>
          <p:cNvSpPr>
            <a:spLocks noGrp="1"/>
          </p:cNvSpPr>
          <p:nvPr>
            <p:ph idx="1"/>
          </p:nvPr>
        </p:nvSpPr>
        <p:spPr/>
        <p:txBody>
          <a:bodyPr>
            <a:normAutofit lnSpcReduction="10000"/>
          </a:bodyPr>
          <a:lstStyle/>
          <a:p>
            <a:r>
              <a:rPr lang="en-US" dirty="0" smtClean="0"/>
              <a:t>Case 1</a:t>
            </a:r>
          </a:p>
          <a:p>
            <a:pPr lvl="1"/>
            <a:r>
              <a:rPr lang="en-US" dirty="0" smtClean="0"/>
              <a:t>Any fails to submit return </a:t>
            </a:r>
          </a:p>
          <a:p>
            <a:r>
              <a:rPr lang="en-US" dirty="0" smtClean="0"/>
              <a:t>Case 2</a:t>
            </a:r>
          </a:p>
          <a:p>
            <a:pPr lvl="1"/>
            <a:r>
              <a:rPr lang="en-US" dirty="0" smtClean="0"/>
              <a:t>Any person fails to comply the terms of notice u/s.142(1) or fails to comply the directions to get his accounts audited.</a:t>
            </a:r>
          </a:p>
          <a:p>
            <a:r>
              <a:rPr lang="en-US" dirty="0" smtClean="0"/>
              <a:t>Case 3</a:t>
            </a:r>
          </a:p>
          <a:p>
            <a:pPr lvl="1"/>
            <a:r>
              <a:rPr lang="en-US" dirty="0" smtClean="0"/>
              <a:t>After filing the return, fails to comply the notice u/s.143(2) requiring him to produce evidences.</a:t>
            </a:r>
          </a:p>
          <a:p>
            <a:r>
              <a:rPr lang="en-US" dirty="0" smtClean="0"/>
              <a:t>Case 4</a:t>
            </a:r>
          </a:p>
          <a:p>
            <a:pPr lvl="1"/>
            <a:r>
              <a:rPr lang="en-US" dirty="0" smtClean="0"/>
              <a:t>If the AO is not satisfied about the correctness of the accounts or method of accounting used.</a:t>
            </a:r>
            <a:endParaRPr lang="en-US" dirty="0"/>
          </a:p>
          <a:p>
            <a:pPr marL="0" indent="0">
              <a:buNone/>
            </a:pP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473788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Explanation</a:t>
            </a:r>
            <a:endParaRPr lang="en-IN" dirty="0"/>
          </a:p>
        </p:txBody>
      </p:sp>
      <p:sp>
        <p:nvSpPr>
          <p:cNvPr id="3" name="Content Placeholder 2"/>
          <p:cNvSpPr>
            <a:spLocks noGrp="1"/>
          </p:cNvSpPr>
          <p:nvPr>
            <p:ph idx="1"/>
          </p:nvPr>
        </p:nvSpPr>
        <p:spPr/>
        <p:txBody>
          <a:bodyPr>
            <a:normAutofit fontScale="77500" lnSpcReduction="20000"/>
          </a:bodyPr>
          <a:lstStyle/>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An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is required to furnish his return of income u/s 139(1) where his taxable income exceeds the limit prescribed for the relevant Assessment Year, within the due date as mentioned in the section. If the return is not filed as per Section 139(1),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can file his Belated Return u/s 139(4) within the end of the relevant Assessment Year and if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finds that there exists any mistake or omission in the return, the original return can be revised within one year from the end of the relevant Assessment Year.</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If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fails to submit his return in all the three circumstances mentioned above, the AO is required to make assessment to the best of his judgment.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518710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Notice</a:t>
            </a:r>
            <a:endParaRPr lang="en-IN" dirty="0"/>
          </a:p>
        </p:txBody>
      </p:sp>
      <p:sp>
        <p:nvSpPr>
          <p:cNvPr id="3" name="Content Placeholder 2"/>
          <p:cNvSpPr>
            <a:spLocks noGrp="1"/>
          </p:cNvSpPr>
          <p:nvPr>
            <p:ph idx="1"/>
          </p:nvPr>
        </p:nvSpPr>
        <p:spPr/>
        <p:txBody>
          <a:bodyPr>
            <a:normAutofit fontScale="92500" lnSpcReduction="20000"/>
          </a:bodyPr>
          <a:lstStyle/>
          <a:p>
            <a:r>
              <a:rPr lang="en-US" b="0" i="0" dirty="0" smtClean="0">
                <a:solidFill>
                  <a:srgbClr val="333333"/>
                </a:solidFill>
                <a:effectLst/>
                <a:latin typeface="Arial" panose="020B0604020202020204" pitchFamily="34" charset="0"/>
              </a:rPr>
              <a:t>The AO can serve a notice to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u/s 142(1) who has not filed his return within the due date requiring him to file his return or production of accounts and documents.</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AO may also issue a notice u/s 142(2A) which may require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to get his accounts audited by a practicing Chartered Accountant, having regard the nature of the accounts and interest of revenue of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default in compliance of the above two notices will result in Best </a:t>
            </a:r>
            <a:r>
              <a:rPr lang="en-US" b="0" i="0" dirty="0" err="1" smtClean="0">
                <a:solidFill>
                  <a:srgbClr val="333333"/>
                </a:solidFill>
                <a:effectLst/>
                <a:latin typeface="Arial" panose="020B0604020202020204" pitchFamily="34" charset="0"/>
              </a:rPr>
              <a:t>Judgement</a:t>
            </a:r>
            <a:r>
              <a:rPr lang="en-US" b="0" i="0" dirty="0" smtClean="0">
                <a:solidFill>
                  <a:srgbClr val="333333"/>
                </a:solidFill>
                <a:effectLst/>
                <a:latin typeface="Arial" panose="020B0604020202020204" pitchFamily="34" charset="0"/>
              </a:rPr>
              <a:t> </a:t>
            </a:r>
            <a:r>
              <a:rPr lang="en-US" b="0" i="0" dirty="0" err="1" smtClean="0">
                <a:solidFill>
                  <a:srgbClr val="333333"/>
                </a:solidFill>
                <a:effectLst/>
                <a:latin typeface="Arial" panose="020B0604020202020204" pitchFamily="34" charset="0"/>
              </a:rPr>
              <a:t>Asssessment</a:t>
            </a:r>
            <a:r>
              <a:rPr lang="en-US" b="0" i="0" dirty="0" smtClean="0">
                <a:solidFill>
                  <a:srgbClr val="333333"/>
                </a:solidFill>
                <a:effectLst/>
                <a:latin typeface="Arial" panose="020B0604020202020204" pitchFamily="34" charset="0"/>
              </a:rPr>
              <a: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444439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Default</a:t>
            </a:r>
            <a:endParaRPr lang="en-IN" dirty="0"/>
          </a:p>
        </p:txBody>
      </p:sp>
      <p:sp>
        <p:nvSpPr>
          <p:cNvPr id="3" name="Content Placeholder 2"/>
          <p:cNvSpPr>
            <a:spLocks noGrp="1"/>
          </p:cNvSpPr>
          <p:nvPr>
            <p:ph idx="1"/>
          </p:nvPr>
        </p:nvSpPr>
        <p:spPr/>
        <p:txBody>
          <a:bodyPr>
            <a:normAutofit lnSpcReduction="10000"/>
          </a:bodyPr>
          <a:lstStyle/>
          <a:p>
            <a:endParaRPr lang="en-US" b="0" i="0" dirty="0" smtClean="0">
              <a:solidFill>
                <a:srgbClr val="333333"/>
              </a:solidFill>
              <a:effectLst/>
              <a:latin typeface="Arial" panose="020B0604020202020204" pitchFamily="34" charset="0"/>
            </a:endParaRPr>
          </a:p>
          <a:p>
            <a:r>
              <a:rPr lang="en-US" b="0" i="0" dirty="0" smtClean="0">
                <a:solidFill>
                  <a:srgbClr val="333333"/>
                </a:solidFill>
                <a:effectLst/>
                <a:latin typeface="Arial" panose="020B0604020202020204" pitchFamily="34" charset="0"/>
              </a:rPr>
              <a:t>When the return is filed as above and if the AO finds that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has claim any expenditure which is inadmissible in nature may issue a notice u/s 143(2) stating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to produce any evidence or cause to be produced on which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may rely in support of the return.</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If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fails to comply with the terms u/s 143(2) the AO may take assessment u/s 144 of the Act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4166502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Method of Accounting</a:t>
            </a:r>
            <a:endParaRPr lang="en-IN" dirty="0"/>
          </a:p>
        </p:txBody>
      </p:sp>
      <p:sp>
        <p:nvSpPr>
          <p:cNvPr id="3" name="Content Placeholder 2"/>
          <p:cNvSpPr>
            <a:spLocks noGrp="1"/>
          </p:cNvSpPr>
          <p:nvPr>
            <p:ph idx="1"/>
          </p:nvPr>
        </p:nvSpPr>
        <p:spPr/>
        <p:txBody>
          <a:bodyPr/>
          <a:lstStyle/>
          <a:p>
            <a:endParaRPr lang="en-US" b="0" i="0" dirty="0" smtClean="0">
              <a:solidFill>
                <a:srgbClr val="333333"/>
              </a:solidFill>
              <a:effectLst/>
              <a:latin typeface="Arial" panose="020B0604020202020204" pitchFamily="34" charset="0"/>
            </a:endParaRPr>
          </a:p>
          <a:p>
            <a:r>
              <a:rPr lang="en-US" b="0" i="0" dirty="0" smtClean="0">
                <a:solidFill>
                  <a:srgbClr val="333333"/>
                </a:solidFill>
                <a:effectLst/>
                <a:latin typeface="Arial" panose="020B0604020202020204" pitchFamily="34" charset="0"/>
              </a:rPr>
              <a:t>The AO is not satisfied with the method of accounting regularly employed by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u/s 145 or the correctness or accuracy or completeness of accounts.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AO will take best of its </a:t>
            </a:r>
            <a:r>
              <a:rPr lang="en-US" b="0" i="0" dirty="0" err="1" smtClean="0">
                <a:solidFill>
                  <a:srgbClr val="333333"/>
                </a:solidFill>
                <a:effectLst/>
                <a:latin typeface="Arial" panose="020B0604020202020204" pitchFamily="34" charset="0"/>
              </a:rPr>
              <a:t>Judgement</a:t>
            </a:r>
            <a:r>
              <a:rPr lang="en-US" b="0" i="0" dirty="0" smtClean="0">
                <a:solidFill>
                  <a:srgbClr val="333333"/>
                </a:solidFill>
                <a:effectLst/>
                <a:latin typeface="Arial" panose="020B0604020202020204" pitchFamily="34" charset="0"/>
              </a:rPr>
              <a:t>.</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653254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Opportunity to the </a:t>
            </a:r>
            <a:r>
              <a:rPr lang="en-US" dirty="0" err="1" smtClean="0"/>
              <a:t>Assessee</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696F6F"/>
                </a:solidFill>
                <a:latin typeface="open sans" panose="020B0606030504020204" pitchFamily="34" charset="0"/>
              </a:rPr>
              <a:t>The </a:t>
            </a:r>
            <a:r>
              <a:rPr lang="en-US" dirty="0" err="1">
                <a:solidFill>
                  <a:srgbClr val="696F6F"/>
                </a:solidFill>
                <a:latin typeface="open sans" panose="020B0606030504020204" pitchFamily="34" charset="0"/>
              </a:rPr>
              <a:t>assessee</a:t>
            </a:r>
            <a:r>
              <a:rPr lang="en-US" dirty="0">
                <a:solidFill>
                  <a:srgbClr val="696F6F"/>
                </a:solidFill>
                <a:latin typeface="open sans" panose="020B0606030504020204" pitchFamily="34" charset="0"/>
              </a:rPr>
              <a:t> must be given an opportunity to be heard before the initiation of procedures.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If </a:t>
            </a:r>
            <a:r>
              <a:rPr lang="en-US" dirty="0">
                <a:solidFill>
                  <a:srgbClr val="696F6F"/>
                </a:solidFill>
                <a:latin typeface="open sans" panose="020B0606030504020204" pitchFamily="34" charset="0"/>
              </a:rPr>
              <a:t>the </a:t>
            </a:r>
            <a:r>
              <a:rPr lang="en-US" dirty="0" err="1">
                <a:solidFill>
                  <a:srgbClr val="696F6F"/>
                </a:solidFill>
                <a:latin typeface="open sans" panose="020B0606030504020204" pitchFamily="34" charset="0"/>
              </a:rPr>
              <a:t>assessee</a:t>
            </a:r>
            <a:r>
              <a:rPr lang="en-US" dirty="0">
                <a:solidFill>
                  <a:srgbClr val="696F6F"/>
                </a:solidFill>
                <a:latin typeface="open sans" panose="020B0606030504020204" pitchFamily="34" charset="0"/>
              </a:rPr>
              <a:t> requests further time for submission of relevant documents or due to any other complications, the request must be judicially considered and not abruptly rejected.</a:t>
            </a:r>
          </a:p>
          <a:p>
            <a:r>
              <a:rPr lang="en-US" dirty="0">
                <a:solidFill>
                  <a:srgbClr val="696F6F"/>
                </a:solidFill>
                <a:latin typeface="open sans" panose="020B0606030504020204" pitchFamily="34" charset="0"/>
              </a:rPr>
              <a:t>Bias, prejudice </a:t>
            </a:r>
            <a:r>
              <a:rPr lang="en-US" dirty="0" err="1">
                <a:solidFill>
                  <a:srgbClr val="696F6F"/>
                </a:solidFill>
                <a:latin typeface="open sans" panose="020B0606030504020204" pitchFamily="34" charset="0"/>
              </a:rPr>
              <a:t>etc</a:t>
            </a:r>
            <a:r>
              <a:rPr lang="en-US" dirty="0">
                <a:solidFill>
                  <a:srgbClr val="696F6F"/>
                </a:solidFill>
                <a:latin typeface="open sans" panose="020B0606030504020204" pitchFamily="34" charset="0"/>
              </a:rPr>
              <a:t>, must be discarded in the realms of taxation.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The </a:t>
            </a:r>
            <a:r>
              <a:rPr lang="en-US" dirty="0" err="1">
                <a:solidFill>
                  <a:srgbClr val="696F6F"/>
                </a:solidFill>
                <a:latin typeface="open sans" panose="020B0606030504020204" pitchFamily="34" charset="0"/>
              </a:rPr>
              <a:t>assessee</a:t>
            </a:r>
            <a:r>
              <a:rPr lang="en-US" dirty="0">
                <a:solidFill>
                  <a:srgbClr val="696F6F"/>
                </a:solidFill>
                <a:latin typeface="open sans" panose="020B0606030504020204" pitchFamily="34" charset="0"/>
              </a:rPr>
              <a:t> must get a fair trial on his returns.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The </a:t>
            </a:r>
            <a:r>
              <a:rPr lang="en-US" dirty="0">
                <a:solidFill>
                  <a:srgbClr val="696F6F"/>
                </a:solidFill>
                <a:latin typeface="open sans" panose="020B0606030504020204" pitchFamily="34" charset="0"/>
              </a:rPr>
              <a:t>assessing officer must ensure that he complies with the dictum to be followed by a person of his position, and go by the rules prescribed. </a:t>
            </a:r>
            <a:endParaRPr lang="en-US" dirty="0" smtClean="0">
              <a:solidFill>
                <a:srgbClr val="696F6F"/>
              </a:solidFill>
              <a:latin typeface="open sans" panose="020B0606030504020204" pitchFamily="34" charset="0"/>
            </a:endParaRPr>
          </a:p>
          <a:p>
            <a:r>
              <a:rPr lang="en-US" dirty="0" smtClean="0">
                <a:solidFill>
                  <a:srgbClr val="696F6F"/>
                </a:solidFill>
                <a:latin typeface="open sans" panose="020B0606030504020204" pitchFamily="34" charset="0"/>
              </a:rPr>
              <a:t>Honesty </a:t>
            </a:r>
            <a:r>
              <a:rPr lang="en-US" dirty="0">
                <a:solidFill>
                  <a:srgbClr val="696F6F"/>
                </a:solidFill>
                <a:latin typeface="open sans" panose="020B0606030504020204" pitchFamily="34" charset="0"/>
              </a:rPr>
              <a:t>and compliance must be religiously followed by any tax authority.</a:t>
            </a:r>
          </a:p>
          <a:p>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322886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Books Accounts - Rejection</a:t>
            </a:r>
            <a:endParaRPr lang="en-IN" dirty="0"/>
          </a:p>
        </p:txBody>
      </p:sp>
      <p:sp>
        <p:nvSpPr>
          <p:cNvPr id="3" name="Content Placeholder 2"/>
          <p:cNvSpPr>
            <a:spLocks noGrp="1"/>
          </p:cNvSpPr>
          <p:nvPr>
            <p:ph idx="1"/>
          </p:nvPr>
        </p:nvSpPr>
        <p:spPr/>
        <p:txBody>
          <a:bodyPr/>
          <a:lstStyle/>
          <a:p>
            <a:r>
              <a:rPr lang="en-US" dirty="0">
                <a:solidFill>
                  <a:srgbClr val="696F6F"/>
                </a:solidFill>
                <a:latin typeface="open sans" panose="020B0606030504020204" pitchFamily="34" charset="0"/>
              </a:rPr>
              <a:t>The assessing officer is entitled to reject the books of accounts in the following grounds:</a:t>
            </a:r>
          </a:p>
          <a:p>
            <a:r>
              <a:rPr lang="en-US" dirty="0">
                <a:solidFill>
                  <a:srgbClr val="333333"/>
                </a:solidFill>
                <a:latin typeface="open sans" panose="020B0606030504020204" pitchFamily="34" charset="0"/>
              </a:rPr>
              <a:t>The assessing officer feels the accounts are not conclusive or appropriate.</a:t>
            </a:r>
          </a:p>
          <a:p>
            <a:r>
              <a:rPr lang="en-US" dirty="0">
                <a:solidFill>
                  <a:srgbClr val="333333"/>
                </a:solidFill>
                <a:latin typeface="open sans" panose="020B0606030504020204" pitchFamily="34" charset="0"/>
              </a:rPr>
              <a:t>The method of accounting followed by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is in conflict with the actual method of profit calculation.</a:t>
            </a:r>
          </a:p>
          <a:p>
            <a:r>
              <a:rPr lang="en-US" dirty="0">
                <a:solidFill>
                  <a:srgbClr val="333333"/>
                </a:solidFill>
                <a:latin typeface="open sans" panose="020B0606030504020204" pitchFamily="34" charset="0"/>
              </a:rPr>
              <a:t>Inconsistency in the method of accounting.</a:t>
            </a:r>
          </a:p>
          <a:p>
            <a:r>
              <a:rPr lang="en-US" dirty="0">
                <a:solidFill>
                  <a:srgbClr val="333333"/>
                </a:solidFill>
                <a:latin typeface="open sans" panose="020B0606030504020204" pitchFamily="34" charset="0"/>
              </a:rPr>
              <a:t>Where income has not been computed in accordance with the standards notified under Section 145(2).</a:t>
            </a:r>
            <a:endParaRPr lang="en-US" b="0" i="0" dirty="0">
              <a:solidFill>
                <a:srgbClr val="333333"/>
              </a:solidFill>
              <a:effectLst/>
              <a:latin typeface="open sans" panose="020B0606030504020204" pitchFamily="34" charset="0"/>
            </a:endParaRPr>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557543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Reasons</a:t>
            </a:r>
            <a:endParaRPr lang="en-IN" dirty="0"/>
          </a:p>
        </p:txBody>
      </p:sp>
      <p:sp>
        <p:nvSpPr>
          <p:cNvPr id="3" name="Content Placeholder 2"/>
          <p:cNvSpPr>
            <a:spLocks noGrp="1"/>
          </p:cNvSpPr>
          <p:nvPr>
            <p:ph idx="1"/>
          </p:nvPr>
        </p:nvSpPr>
        <p:spPr/>
        <p:txBody>
          <a:bodyPr/>
          <a:lstStyle/>
          <a:p>
            <a:r>
              <a:rPr lang="en-US" dirty="0">
                <a:solidFill>
                  <a:srgbClr val="333333"/>
                </a:solidFill>
                <a:latin typeface="open sans" panose="020B0606030504020204" pitchFamily="34" charset="0"/>
              </a:rPr>
              <a:t>Unexplained cash credits.</a:t>
            </a:r>
          </a:p>
          <a:p>
            <a:r>
              <a:rPr lang="en-US" dirty="0">
                <a:solidFill>
                  <a:srgbClr val="333333"/>
                </a:solidFill>
                <a:latin typeface="open sans" panose="020B0606030504020204" pitchFamily="34" charset="0"/>
              </a:rPr>
              <a:t>Discrepancy or mismatch in accounts.</a:t>
            </a:r>
          </a:p>
          <a:p>
            <a:r>
              <a:rPr lang="en-US" dirty="0">
                <a:solidFill>
                  <a:srgbClr val="333333"/>
                </a:solidFill>
                <a:latin typeface="open sans" panose="020B0606030504020204" pitchFamily="34" charset="0"/>
              </a:rPr>
              <a:t>Deduction of fictions performance invoices of higher value.</a:t>
            </a:r>
          </a:p>
          <a:p>
            <a:r>
              <a:rPr lang="en-US" dirty="0">
                <a:solidFill>
                  <a:srgbClr val="333333"/>
                </a:solidFill>
                <a:latin typeface="open sans" panose="020B0606030504020204" pitchFamily="34" charset="0"/>
              </a:rPr>
              <a:t>Non-maintenance of stock register</a:t>
            </a:r>
            <a:r>
              <a:rPr lang="en-US" dirty="0" smtClean="0">
                <a:solidFill>
                  <a:srgbClr val="333333"/>
                </a:solidFill>
                <a:latin typeface="open sans" panose="020B0606030504020204" pitchFamily="34" charset="0"/>
              </a:rPr>
              <a:t>.</a:t>
            </a:r>
          </a:p>
          <a:p>
            <a:endParaRPr lang="en-US" b="0" i="0" dirty="0">
              <a:solidFill>
                <a:srgbClr val="333333"/>
              </a:solidFill>
              <a:effectLst/>
              <a:latin typeface="open sans" panose="020B0606030504020204" pitchFamily="34" charset="0"/>
            </a:endParaRPr>
          </a:p>
          <a:p>
            <a:endParaRPr lang="en-US" dirty="0" smtClean="0">
              <a:solidFill>
                <a:srgbClr val="333333"/>
              </a:solidFill>
              <a:latin typeface="open sans" panose="020B0606030504020204" pitchFamily="34" charset="0"/>
            </a:endParaRPr>
          </a:p>
          <a:p>
            <a:r>
              <a:rPr lang="en-US" dirty="0">
                <a:solidFill>
                  <a:srgbClr val="696F6F"/>
                </a:solidFill>
                <a:latin typeface="open sans" panose="020B0606030504020204" pitchFamily="34" charset="0"/>
              </a:rPr>
              <a:t>When the net profit is determined on an estimate basis after rejecting the books of account, then no deduction including depreciation is allowed</a:t>
            </a:r>
            <a:endParaRPr lang="en-US" b="0" i="0" dirty="0">
              <a:solidFill>
                <a:srgbClr val="333333"/>
              </a:solidFill>
              <a:effectLst/>
              <a:latin typeface="open sans" panose="020B0606030504020204" pitchFamily="34" charset="0"/>
            </a:endParaRPr>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553169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Assessment</a:t>
            </a:r>
            <a:endParaRPr lang="en-IN" dirty="0"/>
          </a:p>
        </p:txBody>
      </p:sp>
      <p:sp>
        <p:nvSpPr>
          <p:cNvPr id="3" name="Content Placeholder 2"/>
          <p:cNvSpPr>
            <a:spLocks noGrp="1"/>
          </p:cNvSpPr>
          <p:nvPr>
            <p:ph idx="1"/>
          </p:nvPr>
        </p:nvSpPr>
        <p:spPr/>
        <p:txBody>
          <a:bodyPr>
            <a:normAutofit fontScale="25000" lnSpcReduction="20000"/>
          </a:bodyPr>
          <a:lstStyle/>
          <a:p>
            <a:r>
              <a:rPr lang="en-US" sz="7200" b="1" i="0" dirty="0" smtClean="0">
                <a:solidFill>
                  <a:srgbClr val="333333"/>
                </a:solidFill>
                <a:effectLst/>
                <a:latin typeface="Arial" panose="020B0604020202020204" pitchFamily="34" charset="0"/>
              </a:rPr>
              <a:t>Meaning</a:t>
            </a:r>
          </a:p>
          <a:p>
            <a:r>
              <a:rPr lang="en-US" sz="7200" b="1" i="0" dirty="0" smtClean="0">
                <a:solidFill>
                  <a:srgbClr val="333333"/>
                </a:solidFill>
                <a:effectLst/>
                <a:latin typeface="Arial" panose="020B0604020202020204" pitchFamily="34" charset="0"/>
              </a:rPr>
              <a:t>Process of examination of the return of income by the Income Tax department.</a:t>
            </a:r>
          </a:p>
          <a:p>
            <a:endParaRPr lang="en-US" sz="7200" b="1" dirty="0">
              <a:solidFill>
                <a:srgbClr val="333333"/>
              </a:solidFill>
              <a:latin typeface="Arial" panose="020B0604020202020204" pitchFamily="34" charset="0"/>
            </a:endParaRPr>
          </a:p>
          <a:p>
            <a:r>
              <a:rPr lang="en-US" sz="7200" b="1" i="0" dirty="0" smtClean="0">
                <a:solidFill>
                  <a:srgbClr val="333333"/>
                </a:solidFill>
                <a:effectLst/>
                <a:latin typeface="Arial" panose="020B0604020202020204" pitchFamily="34" charset="0"/>
              </a:rPr>
              <a:t>Assessment also includes re-assessment and best judgment assessment under section 144. </a:t>
            </a:r>
          </a:p>
          <a:p>
            <a:endParaRPr lang="en-US" sz="7200" b="1" dirty="0">
              <a:solidFill>
                <a:srgbClr val="333333"/>
              </a:solidFill>
              <a:latin typeface="Arial" panose="020B0604020202020204" pitchFamily="34" charset="0"/>
            </a:endParaRPr>
          </a:p>
          <a:p>
            <a:r>
              <a:rPr lang="en-US" sz="7200" b="1" dirty="0" smtClean="0">
                <a:solidFill>
                  <a:srgbClr val="333333"/>
                </a:solidFill>
                <a:latin typeface="Arial" panose="020B0604020202020204" pitchFamily="34" charset="0"/>
              </a:rPr>
              <a:t>Types of Assessments</a:t>
            </a:r>
          </a:p>
          <a:p>
            <a:pPr lvl="1"/>
            <a:r>
              <a:rPr lang="en-US" sz="7200" b="1" i="0" dirty="0" smtClean="0">
                <a:solidFill>
                  <a:srgbClr val="333333"/>
                </a:solidFill>
                <a:effectLst/>
                <a:latin typeface="Arial" panose="020B0604020202020204" pitchFamily="34" charset="0"/>
              </a:rPr>
              <a:t>Self Assessment u/s.140A</a:t>
            </a:r>
          </a:p>
          <a:p>
            <a:pPr lvl="1"/>
            <a:r>
              <a:rPr lang="en-US" sz="7200" b="1" dirty="0" smtClean="0">
                <a:solidFill>
                  <a:srgbClr val="333333"/>
                </a:solidFill>
                <a:latin typeface="Arial" panose="020B0604020202020204" pitchFamily="34" charset="0"/>
              </a:rPr>
              <a:t>Summary Assessment u/s.143(1)</a:t>
            </a:r>
          </a:p>
          <a:p>
            <a:pPr lvl="1"/>
            <a:r>
              <a:rPr lang="en-US" sz="7200" b="1" i="0" dirty="0" smtClean="0">
                <a:solidFill>
                  <a:srgbClr val="333333"/>
                </a:solidFill>
                <a:effectLst/>
                <a:latin typeface="Arial" panose="020B0604020202020204" pitchFamily="34" charset="0"/>
              </a:rPr>
              <a:t>Scrutiny Assessment u/s.143(3)</a:t>
            </a:r>
          </a:p>
          <a:p>
            <a:pPr lvl="2"/>
            <a:r>
              <a:rPr lang="en-US" sz="7200" b="1" dirty="0" smtClean="0">
                <a:solidFill>
                  <a:srgbClr val="333333"/>
                </a:solidFill>
                <a:latin typeface="Arial" panose="020B0604020202020204" pitchFamily="34" charset="0"/>
              </a:rPr>
              <a:t>E Assessment u/s.143(3A)</a:t>
            </a:r>
            <a:endParaRPr lang="en-US" sz="7200" b="1" i="0" dirty="0" smtClean="0">
              <a:solidFill>
                <a:srgbClr val="333333"/>
              </a:solidFill>
              <a:effectLst/>
              <a:latin typeface="Arial" panose="020B0604020202020204" pitchFamily="34" charset="0"/>
            </a:endParaRPr>
          </a:p>
          <a:p>
            <a:pPr marL="0" indent="0">
              <a:buNone/>
            </a:pPr>
            <a:r>
              <a:rPr lang="en-US" sz="7200" b="1" i="0" dirty="0" smtClean="0">
                <a:solidFill>
                  <a:srgbClr val="333333"/>
                </a:solidFill>
                <a:effectLst/>
                <a:latin typeface="Arial" panose="020B0604020202020204" pitchFamily="34" charset="0"/>
              </a:rPr>
              <a:t>	</a:t>
            </a:r>
          </a:p>
          <a:p>
            <a:pPr lvl="1"/>
            <a:r>
              <a:rPr lang="en-US" sz="7200" b="1" dirty="0" smtClean="0">
                <a:solidFill>
                  <a:srgbClr val="333333"/>
                </a:solidFill>
                <a:latin typeface="Arial" panose="020B0604020202020204" pitchFamily="34" charset="0"/>
              </a:rPr>
              <a:t>Income Escaping Assessment – Sec.147</a:t>
            </a:r>
          </a:p>
          <a:p>
            <a:pPr lvl="1"/>
            <a:endParaRPr lang="en-US" sz="7200" b="1" i="0" dirty="0">
              <a:solidFill>
                <a:srgbClr val="333333"/>
              </a:solidFill>
              <a:effectLst/>
              <a:latin typeface="Arial" panose="020B0604020202020204" pitchFamily="34" charset="0"/>
            </a:endParaRPr>
          </a:p>
          <a:p>
            <a:pPr lvl="1"/>
            <a:r>
              <a:rPr lang="en-US" sz="7200" b="1" dirty="0" smtClean="0">
                <a:solidFill>
                  <a:srgbClr val="333333"/>
                </a:solidFill>
                <a:latin typeface="Arial" panose="020B0604020202020204" pitchFamily="34" charset="0"/>
              </a:rPr>
              <a:t>Best Judgment Assessment u/s.144</a:t>
            </a:r>
            <a:endParaRPr lang="en-US" sz="7200" b="1" i="0" dirty="0" smtClean="0">
              <a:solidFill>
                <a:srgbClr val="333333"/>
              </a:solidFill>
              <a:effectLst/>
              <a:latin typeface="Arial" panose="020B0604020202020204" pitchFamily="34" charset="0"/>
            </a:endParaRPr>
          </a:p>
          <a:p>
            <a:endParaRPr lang="en-US" dirty="0" smtClean="0">
              <a:solidFill>
                <a:srgbClr val="333333"/>
              </a:solidFill>
              <a:latin typeface="Arial" panose="020B0604020202020204" pitchFamily="34" charset="0"/>
            </a:endParaRPr>
          </a:p>
          <a:p>
            <a:pPr marL="0" indent="0">
              <a:buNone/>
            </a:pPr>
            <a:r>
              <a:rPr lang="en-US" dirty="0" smtClean="0"/>
              <a:t/>
            </a:r>
            <a:br>
              <a:rPr lang="en-US" dirty="0" smtClean="0"/>
            </a:b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026028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No Rejection of Books of Accounts</a:t>
            </a:r>
            <a:endParaRPr lang="en-IN" dirty="0"/>
          </a:p>
        </p:txBody>
      </p:sp>
      <p:sp>
        <p:nvSpPr>
          <p:cNvPr id="3" name="Content Placeholder 2"/>
          <p:cNvSpPr>
            <a:spLocks noGrp="1"/>
          </p:cNvSpPr>
          <p:nvPr>
            <p:ph idx="1"/>
          </p:nvPr>
        </p:nvSpPr>
        <p:spPr/>
        <p:txBody>
          <a:bodyPr/>
          <a:lstStyle/>
          <a:p>
            <a:r>
              <a:rPr lang="en-US" dirty="0">
                <a:solidFill>
                  <a:srgbClr val="333333"/>
                </a:solidFill>
                <a:latin typeface="open sans" panose="020B0606030504020204" pitchFamily="34" charset="0"/>
              </a:rPr>
              <a:t>Insignificant mistakes cannot lead to the rejection of accounts.</a:t>
            </a:r>
          </a:p>
          <a:p>
            <a:r>
              <a:rPr lang="en-US" dirty="0">
                <a:solidFill>
                  <a:srgbClr val="333333"/>
                </a:solidFill>
                <a:latin typeface="open sans" panose="020B0606030504020204" pitchFamily="34" charset="0"/>
              </a:rPr>
              <a:t>Non-maintenance of stock-register wouldn’t necessarily lead to rejection unless the assessing officer feels it necessary to scrutinize the case with caution.</a:t>
            </a:r>
          </a:p>
          <a:p>
            <a:r>
              <a:rPr lang="en-US" dirty="0">
                <a:solidFill>
                  <a:srgbClr val="333333"/>
                </a:solidFill>
                <a:latin typeface="open sans" panose="020B0606030504020204" pitchFamily="34" charset="0"/>
              </a:rPr>
              <a:t>Where the assessing officer hasn’t pointed out any defects in the books of account, and the explanation given by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is found to be satisfactory by the tribunal, the accounts shall not be rejected.</a:t>
            </a:r>
          </a:p>
          <a:p>
            <a:r>
              <a:rPr lang="en-US" dirty="0">
                <a:solidFill>
                  <a:srgbClr val="333333"/>
                </a:solidFill>
                <a:latin typeface="open sans" panose="020B0606030504020204" pitchFamily="34" charset="0"/>
              </a:rPr>
              <a:t>Lack of substantial evidence to prove defects.</a:t>
            </a:r>
          </a:p>
          <a:p>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036648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Best </a:t>
            </a:r>
            <a:r>
              <a:rPr lang="en-US" dirty="0" err="1" smtClean="0"/>
              <a:t>Judgement</a:t>
            </a:r>
            <a:r>
              <a:rPr lang="en-US" dirty="0" smtClean="0"/>
              <a:t> – Not Possible</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696F6F"/>
                </a:solidFill>
                <a:latin typeface="open sans" panose="020B0606030504020204" pitchFamily="34" charset="0"/>
              </a:rPr>
              <a:t>Best </a:t>
            </a:r>
            <a:r>
              <a:rPr lang="en-US" dirty="0" err="1">
                <a:solidFill>
                  <a:srgbClr val="696F6F"/>
                </a:solidFill>
                <a:latin typeface="open sans" panose="020B0606030504020204" pitchFamily="34" charset="0"/>
              </a:rPr>
              <a:t>judgement</a:t>
            </a:r>
            <a:r>
              <a:rPr lang="en-US" dirty="0">
                <a:solidFill>
                  <a:srgbClr val="696F6F"/>
                </a:solidFill>
                <a:latin typeface="open sans" panose="020B0606030504020204" pitchFamily="34" charset="0"/>
              </a:rPr>
              <a:t> assessment shall be avoided in the following cases</a:t>
            </a:r>
            <a:r>
              <a:rPr lang="en-US" dirty="0" smtClean="0">
                <a:solidFill>
                  <a:srgbClr val="696F6F"/>
                </a:solidFill>
                <a:latin typeface="open sans" panose="020B0606030504020204" pitchFamily="34" charset="0"/>
              </a:rPr>
              <a:t>:</a:t>
            </a:r>
          </a:p>
          <a:p>
            <a:endParaRPr lang="en-US" dirty="0">
              <a:solidFill>
                <a:srgbClr val="696F6F"/>
              </a:solidFill>
              <a:latin typeface="open sans" panose="020B0606030504020204" pitchFamily="34" charset="0"/>
            </a:endParaRPr>
          </a:p>
          <a:p>
            <a:pPr lvl="1"/>
            <a:r>
              <a:rPr lang="en-US" dirty="0">
                <a:solidFill>
                  <a:srgbClr val="333333"/>
                </a:solidFill>
                <a:latin typeface="open sans" panose="020B0606030504020204" pitchFamily="34" charset="0"/>
              </a:rPr>
              <a:t>Insignificant mistakes.</a:t>
            </a:r>
          </a:p>
          <a:p>
            <a:pPr lvl="1"/>
            <a:r>
              <a:rPr lang="en-US" dirty="0">
                <a:solidFill>
                  <a:srgbClr val="333333"/>
                </a:solidFill>
                <a:latin typeface="open sans" panose="020B0606030504020204" pitchFamily="34" charset="0"/>
              </a:rPr>
              <a:t>Mere rejection of any pieces of evidence by the assessing officer.</a:t>
            </a:r>
          </a:p>
          <a:p>
            <a:pPr lvl="1"/>
            <a:r>
              <a:rPr lang="en-US" dirty="0">
                <a:solidFill>
                  <a:srgbClr val="333333"/>
                </a:solidFill>
                <a:latin typeface="open sans" panose="020B0606030504020204" pitchFamily="34" charset="0"/>
              </a:rPr>
              <a:t>Issue of invalid notices.</a:t>
            </a:r>
          </a:p>
          <a:p>
            <a:pPr lvl="1"/>
            <a:r>
              <a:rPr lang="en-US" dirty="0">
                <a:solidFill>
                  <a:srgbClr val="333333"/>
                </a:solidFill>
                <a:latin typeface="open sans" panose="020B0606030504020204" pitchFamily="34" charset="0"/>
              </a:rPr>
              <a:t>Failure to comply with a summons requiring production of books of account and other documents doesn’t warrant a best </a:t>
            </a:r>
            <a:r>
              <a:rPr lang="en-US" dirty="0" err="1">
                <a:solidFill>
                  <a:srgbClr val="333333"/>
                </a:solidFill>
                <a:latin typeface="open sans" panose="020B0606030504020204" pitchFamily="34" charset="0"/>
              </a:rPr>
              <a:t>judgement</a:t>
            </a:r>
            <a:r>
              <a:rPr lang="en-US" dirty="0">
                <a:solidFill>
                  <a:srgbClr val="333333"/>
                </a:solidFill>
                <a:latin typeface="open sans" panose="020B0606030504020204" pitchFamily="34" charset="0"/>
              </a:rPr>
              <a:t> assessment.</a:t>
            </a:r>
          </a:p>
          <a:p>
            <a:pPr lvl="1"/>
            <a:r>
              <a:rPr lang="en-US" dirty="0">
                <a:solidFill>
                  <a:srgbClr val="333333"/>
                </a:solidFill>
                <a:latin typeface="open sans" panose="020B0606030504020204" pitchFamily="34" charset="0"/>
              </a:rPr>
              <a:t>Where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has filed a loss of return, not adhering to the notice wouldn’t lead to the assumption.</a:t>
            </a:r>
          </a:p>
          <a:p>
            <a:pPr lvl="1"/>
            <a:r>
              <a:rPr lang="en-US" dirty="0">
                <a:solidFill>
                  <a:srgbClr val="333333"/>
                </a:solidFill>
                <a:latin typeface="open sans" panose="020B0606030504020204" pitchFamily="34" charset="0"/>
              </a:rPr>
              <a:t>On non-rectification of errors by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appropriate action relevant to the mistake must be initiated. </a:t>
            </a:r>
            <a:endParaRPr lang="en-US" dirty="0" smtClean="0">
              <a:solidFill>
                <a:srgbClr val="333333"/>
              </a:solidFill>
              <a:latin typeface="open sans" panose="020B0606030504020204" pitchFamily="34" charset="0"/>
            </a:endParaRPr>
          </a:p>
          <a:p>
            <a:pPr lvl="1"/>
            <a:r>
              <a:rPr lang="en-US" dirty="0" smtClean="0">
                <a:solidFill>
                  <a:srgbClr val="333333"/>
                </a:solidFill>
                <a:latin typeface="open sans" panose="020B0606030504020204" pitchFamily="34" charset="0"/>
              </a:rPr>
              <a:t>Non-rectification </a:t>
            </a:r>
            <a:r>
              <a:rPr lang="en-US" dirty="0">
                <a:solidFill>
                  <a:srgbClr val="333333"/>
                </a:solidFill>
                <a:latin typeface="open sans" panose="020B0606030504020204" pitchFamily="34" charset="0"/>
              </a:rPr>
              <a:t>of errors doesn’t qualify for best </a:t>
            </a:r>
            <a:r>
              <a:rPr lang="en-US" dirty="0" err="1">
                <a:solidFill>
                  <a:srgbClr val="333333"/>
                </a:solidFill>
                <a:latin typeface="open sans" panose="020B0606030504020204" pitchFamily="34" charset="0"/>
              </a:rPr>
              <a:t>judgement</a:t>
            </a:r>
            <a:r>
              <a:rPr lang="en-US" dirty="0">
                <a:solidFill>
                  <a:srgbClr val="333333"/>
                </a:solidFill>
                <a:latin typeface="open sans" panose="020B0606030504020204" pitchFamily="34" charset="0"/>
              </a:rPr>
              <a:t> assessment.</a:t>
            </a:r>
          </a:p>
          <a:p>
            <a:pPr marL="0" indent="0">
              <a:buNone/>
            </a:pP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962404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Points to be Considered</a:t>
            </a:r>
            <a:endParaRPr lang="en-IN" dirty="0"/>
          </a:p>
        </p:txBody>
      </p:sp>
      <p:sp>
        <p:nvSpPr>
          <p:cNvPr id="3" name="Content Placeholder 2"/>
          <p:cNvSpPr>
            <a:spLocks noGrp="1"/>
          </p:cNvSpPr>
          <p:nvPr>
            <p:ph idx="1"/>
          </p:nvPr>
        </p:nvSpPr>
        <p:spPr/>
        <p:txBody>
          <a:bodyPr>
            <a:normAutofit/>
          </a:bodyPr>
          <a:lstStyle/>
          <a:p>
            <a:r>
              <a:rPr lang="en-US" dirty="0" smtClean="0">
                <a:solidFill>
                  <a:srgbClr val="333333"/>
                </a:solidFill>
                <a:latin typeface="Open Sans" panose="020B0606030504020204" pitchFamily="34" charset="0"/>
              </a:rPr>
              <a:t>To determine fair </a:t>
            </a:r>
            <a:r>
              <a:rPr lang="en-US" dirty="0">
                <a:solidFill>
                  <a:srgbClr val="333333"/>
                </a:solidFill>
                <a:latin typeface="Open Sans" panose="020B0606030504020204" pitchFamily="34" charset="0"/>
              </a:rPr>
              <a:t>estimates of the dealers </a:t>
            </a:r>
            <a:r>
              <a:rPr lang="en-US" dirty="0" smtClean="0">
                <a:solidFill>
                  <a:srgbClr val="333333"/>
                </a:solidFill>
                <a:latin typeface="Open Sans" panose="020B0606030504020204" pitchFamily="34" charset="0"/>
              </a:rPr>
              <a:t>turnover</a:t>
            </a:r>
          </a:p>
          <a:p>
            <a:r>
              <a:rPr lang="en-US" dirty="0" smtClean="0">
                <a:solidFill>
                  <a:srgbClr val="333333"/>
                </a:solidFill>
                <a:latin typeface="Open Sans" panose="020B0606030504020204" pitchFamily="34" charset="0"/>
              </a:rPr>
              <a:t>But</a:t>
            </a:r>
          </a:p>
          <a:p>
            <a:r>
              <a:rPr lang="en-US" dirty="0" smtClean="0">
                <a:solidFill>
                  <a:srgbClr val="333333"/>
                </a:solidFill>
                <a:latin typeface="Open Sans" panose="020B0606030504020204" pitchFamily="34" charset="0"/>
              </a:rPr>
              <a:t>not the </a:t>
            </a:r>
            <a:r>
              <a:rPr lang="en-US" dirty="0">
                <a:solidFill>
                  <a:srgbClr val="333333"/>
                </a:solidFill>
                <a:latin typeface="Open Sans" panose="020B0606030504020204" pitchFamily="34" charset="0"/>
              </a:rPr>
              <a:t>process of </a:t>
            </a:r>
            <a:r>
              <a:rPr lang="en-US" dirty="0" smtClean="0">
                <a:solidFill>
                  <a:srgbClr val="333333"/>
                </a:solidFill>
                <a:latin typeface="Open Sans" panose="020B0606030504020204" pitchFamily="34" charset="0"/>
              </a:rPr>
              <a:t>increasing  </a:t>
            </a:r>
            <a:r>
              <a:rPr lang="en-US" dirty="0">
                <a:solidFill>
                  <a:srgbClr val="333333"/>
                </a:solidFill>
                <a:latin typeface="Open Sans" panose="020B0606030504020204" pitchFamily="34" charset="0"/>
              </a:rPr>
              <a:t>the turnover of the dealer</a:t>
            </a:r>
            <a:r>
              <a:rPr lang="en-US" dirty="0" smtClean="0">
                <a:solidFill>
                  <a:srgbClr val="333333"/>
                </a:solidFill>
                <a:latin typeface="Open Sans" panose="020B0606030504020204" pitchFamily="34" charset="0"/>
              </a:rPr>
              <a:t>.</a:t>
            </a:r>
          </a:p>
          <a:p>
            <a:endParaRPr lang="en-US" dirty="0">
              <a:solidFill>
                <a:srgbClr val="333333"/>
              </a:solidFill>
              <a:latin typeface="Open Sans" panose="020B0606030504020204" pitchFamily="34" charset="0"/>
            </a:endParaRPr>
          </a:p>
          <a:p>
            <a:r>
              <a:rPr lang="en-US" dirty="0" smtClean="0">
                <a:solidFill>
                  <a:srgbClr val="333333"/>
                </a:solidFill>
                <a:latin typeface="Open Sans" panose="020B0606030504020204" pitchFamily="34" charset="0"/>
              </a:rPr>
              <a:t>The </a:t>
            </a:r>
            <a:r>
              <a:rPr lang="en-US" dirty="0">
                <a:solidFill>
                  <a:srgbClr val="333333"/>
                </a:solidFill>
                <a:latin typeface="Open Sans" panose="020B0606030504020204" pitchFamily="34" charset="0"/>
              </a:rPr>
              <a:t>principles of Natural Justice are one of the most important bases while doing the best judgment assessment. </a:t>
            </a:r>
            <a:endParaRPr lang="en-US" dirty="0" smtClean="0">
              <a:solidFill>
                <a:srgbClr val="333333"/>
              </a:solidFill>
              <a:latin typeface="Open Sans" panose="020B0606030504020204" pitchFamily="34" charset="0"/>
            </a:endParaRPr>
          </a:p>
          <a:p>
            <a:endParaRPr lang="en-US" dirty="0">
              <a:solidFill>
                <a:srgbClr val="333333"/>
              </a:solidFill>
              <a:latin typeface="Open Sans" panose="020B0606030504020204" pitchFamily="34" charset="0"/>
            </a:endParaRPr>
          </a:p>
          <a:p>
            <a:pPr lvl="1"/>
            <a:r>
              <a:rPr lang="en-US" dirty="0" smtClean="0">
                <a:solidFill>
                  <a:srgbClr val="333333"/>
                </a:solidFill>
                <a:latin typeface="Open Sans" panose="020B0606030504020204" pitchFamily="34" charset="0"/>
              </a:rPr>
              <a:t>Reasonable </a:t>
            </a:r>
            <a:r>
              <a:rPr lang="en-US" dirty="0">
                <a:solidFill>
                  <a:srgbClr val="333333"/>
                </a:solidFill>
                <a:latin typeface="Open Sans" panose="020B0606030504020204" pitchFamily="34" charset="0"/>
              </a:rPr>
              <a:t>opportunity of being heard </a:t>
            </a: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955583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Available Information</a:t>
            </a:r>
            <a:endParaRPr lang="en-IN" dirty="0"/>
          </a:p>
        </p:txBody>
      </p:sp>
      <p:sp>
        <p:nvSpPr>
          <p:cNvPr id="3" name="Content Placeholder 2"/>
          <p:cNvSpPr>
            <a:spLocks noGrp="1"/>
          </p:cNvSpPr>
          <p:nvPr>
            <p:ph idx="1"/>
          </p:nvPr>
        </p:nvSpPr>
        <p:spPr/>
        <p:txBody>
          <a:bodyPr/>
          <a:lstStyle/>
          <a:p>
            <a:endParaRPr lang="en-US" dirty="0" smtClean="0">
              <a:solidFill>
                <a:srgbClr val="333333"/>
              </a:solidFill>
              <a:latin typeface="Open Sans" panose="020B0606030504020204" pitchFamily="34" charset="0"/>
            </a:endParaRPr>
          </a:p>
          <a:p>
            <a:r>
              <a:rPr lang="en-US" dirty="0" smtClean="0">
                <a:solidFill>
                  <a:srgbClr val="333333"/>
                </a:solidFill>
                <a:latin typeface="Open Sans" panose="020B0606030504020204" pitchFamily="34" charset="0"/>
              </a:rPr>
              <a:t>If Information received </a:t>
            </a:r>
            <a:r>
              <a:rPr lang="en-US" dirty="0">
                <a:solidFill>
                  <a:srgbClr val="333333"/>
                </a:solidFill>
                <a:latin typeface="Open Sans" panose="020B0606030504020204" pitchFamily="34" charset="0"/>
              </a:rPr>
              <a:t>by the assessing officer or the taxing authorities from any outsider or any other institution which is outside the business, </a:t>
            </a:r>
            <a:endParaRPr lang="en-US" dirty="0" smtClean="0">
              <a:solidFill>
                <a:srgbClr val="333333"/>
              </a:solidFill>
              <a:latin typeface="Open Sans" panose="020B0606030504020204" pitchFamily="34" charset="0"/>
            </a:endParaRPr>
          </a:p>
          <a:p>
            <a:pPr lvl="1"/>
            <a:r>
              <a:rPr lang="en-US" dirty="0" smtClean="0">
                <a:solidFill>
                  <a:srgbClr val="333333"/>
                </a:solidFill>
                <a:latin typeface="Open Sans" panose="020B0606030504020204" pitchFamily="34" charset="0"/>
              </a:rPr>
              <a:t>the </a:t>
            </a:r>
            <a:r>
              <a:rPr lang="en-US" dirty="0">
                <a:solidFill>
                  <a:srgbClr val="333333"/>
                </a:solidFill>
                <a:latin typeface="Open Sans" panose="020B0606030504020204" pitchFamily="34" charset="0"/>
              </a:rPr>
              <a:t>same should be disclosed to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before doing the best judgment assessment.</a:t>
            </a: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342247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Cross Examination</a:t>
            </a:r>
            <a:endParaRPr lang="en-IN" dirty="0"/>
          </a:p>
        </p:txBody>
      </p:sp>
      <p:sp>
        <p:nvSpPr>
          <p:cNvPr id="3" name="Content Placeholder 2"/>
          <p:cNvSpPr>
            <a:spLocks noGrp="1"/>
          </p:cNvSpPr>
          <p:nvPr>
            <p:ph idx="1"/>
          </p:nvPr>
        </p:nvSpPr>
        <p:spPr/>
        <p:txBody>
          <a:bodyPr/>
          <a:lstStyle/>
          <a:p>
            <a:endParaRPr lang="en-US" dirty="0" smtClean="0">
              <a:solidFill>
                <a:srgbClr val="333333"/>
              </a:solidFill>
              <a:latin typeface="Open Sans" panose="020B0606030504020204" pitchFamily="34" charset="0"/>
            </a:endParaRPr>
          </a:p>
          <a:p>
            <a:endParaRPr lang="en-US" dirty="0">
              <a:solidFill>
                <a:srgbClr val="333333"/>
              </a:solidFill>
              <a:latin typeface="Open Sans" panose="020B0606030504020204" pitchFamily="34" charset="0"/>
            </a:endParaRPr>
          </a:p>
          <a:p>
            <a:r>
              <a:rPr lang="en-US" dirty="0" smtClean="0">
                <a:solidFill>
                  <a:srgbClr val="333333"/>
                </a:solidFill>
                <a:latin typeface="Open Sans" panose="020B0606030504020204" pitchFamily="34" charset="0"/>
              </a:rPr>
              <a:t>Return </a:t>
            </a:r>
            <a:r>
              <a:rPr lang="en-US" dirty="0">
                <a:solidFill>
                  <a:srgbClr val="333333"/>
                </a:solidFill>
                <a:latin typeface="Open Sans" panose="020B0606030504020204" pitchFamily="34" charset="0"/>
              </a:rPr>
              <a:t>filed by 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is dubious or there are doubts </a:t>
            </a:r>
            <a:endParaRPr lang="en-US" dirty="0" smtClean="0">
              <a:solidFill>
                <a:srgbClr val="333333"/>
              </a:solidFill>
              <a:latin typeface="Open Sans" panose="020B0606030504020204" pitchFamily="34" charset="0"/>
            </a:endParaRPr>
          </a:p>
          <a:p>
            <a:r>
              <a:rPr lang="en-US" dirty="0" smtClean="0">
                <a:solidFill>
                  <a:srgbClr val="333333"/>
                </a:solidFill>
                <a:latin typeface="Open Sans" panose="020B0606030504020204" pitchFamily="34" charset="0"/>
              </a:rPr>
              <a:t>on </a:t>
            </a:r>
            <a:r>
              <a:rPr lang="en-US" dirty="0">
                <a:solidFill>
                  <a:srgbClr val="333333"/>
                </a:solidFill>
                <a:latin typeface="Open Sans" panose="020B0606030504020204" pitchFamily="34" charset="0"/>
              </a:rPr>
              <a:t>its credibility after taking into consideration the material provided by the third party, </a:t>
            </a:r>
            <a:endParaRPr lang="en-US" dirty="0" smtClean="0">
              <a:solidFill>
                <a:srgbClr val="333333"/>
              </a:solidFill>
              <a:latin typeface="Open Sans" panose="020B0606030504020204" pitchFamily="34" charset="0"/>
            </a:endParaRPr>
          </a:p>
          <a:p>
            <a:pPr lvl="1"/>
            <a:endParaRPr lang="en-US" dirty="0">
              <a:solidFill>
                <a:srgbClr val="333333"/>
              </a:solidFill>
              <a:latin typeface="Open Sans" panose="020B0606030504020204" pitchFamily="34" charset="0"/>
            </a:endParaRPr>
          </a:p>
          <a:p>
            <a:pPr lvl="1"/>
            <a:r>
              <a:rPr lang="en-US" dirty="0" smtClean="0">
                <a:solidFill>
                  <a:srgbClr val="333333"/>
                </a:solidFill>
                <a:latin typeface="Open Sans" panose="020B0606030504020204" pitchFamily="34" charset="0"/>
              </a:rPr>
              <a:t>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has the right to call that third party and to cross examine so as to reveal the truth and to expose the falsehood.</a:t>
            </a:r>
            <a:r>
              <a:rPr lang="en-US" dirty="0"/>
              <a:t/>
            </a:r>
            <a:br>
              <a:rPr lang="en-US" dirty="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149369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Rulings</a:t>
            </a:r>
            <a:endParaRPr lang="en-IN" dirty="0"/>
          </a:p>
        </p:txBody>
      </p:sp>
      <p:sp>
        <p:nvSpPr>
          <p:cNvPr id="3" name="Content Placeholder 2"/>
          <p:cNvSpPr>
            <a:spLocks noGrp="1"/>
          </p:cNvSpPr>
          <p:nvPr>
            <p:ph idx="1"/>
          </p:nvPr>
        </p:nvSpPr>
        <p:spPr/>
        <p:txBody>
          <a:bodyPr/>
          <a:lstStyle/>
          <a:p>
            <a:r>
              <a:rPr lang="en-US" dirty="0" smtClean="0"/>
              <a:t>Best </a:t>
            </a:r>
            <a:r>
              <a:rPr lang="en-US" dirty="0" err="1" smtClean="0"/>
              <a:t>Judgement</a:t>
            </a:r>
            <a:r>
              <a:rPr lang="en-US" dirty="0" smtClean="0"/>
              <a:t> u/s.144 is equal to Ex-parte proceedings in a civil court.</a:t>
            </a:r>
          </a:p>
          <a:p>
            <a:r>
              <a:rPr lang="en-US" dirty="0" smtClean="0"/>
              <a:t>It is mandatory for the defaults.</a:t>
            </a:r>
          </a:p>
          <a:p>
            <a:r>
              <a:rPr lang="en-US" dirty="0" smtClean="0"/>
              <a:t>When an </a:t>
            </a:r>
            <a:r>
              <a:rPr lang="en-US" dirty="0" err="1" smtClean="0"/>
              <a:t>assessee</a:t>
            </a:r>
            <a:r>
              <a:rPr lang="en-US" dirty="0" smtClean="0"/>
              <a:t> furnished approximate figures without details, best </a:t>
            </a:r>
            <a:r>
              <a:rPr lang="en-US" dirty="0" err="1" smtClean="0"/>
              <a:t>judgement</a:t>
            </a:r>
            <a:r>
              <a:rPr lang="en-US" dirty="0" smtClean="0"/>
              <a:t> is held as invalid, if the same is ignored.</a:t>
            </a:r>
          </a:p>
          <a:p>
            <a:r>
              <a:rPr lang="en-US" dirty="0" smtClean="0"/>
              <a:t>If the return is not signed and verified, best </a:t>
            </a:r>
            <a:r>
              <a:rPr lang="en-US" dirty="0" err="1" smtClean="0"/>
              <a:t>judgement</a:t>
            </a:r>
            <a:r>
              <a:rPr lang="en-US" dirty="0" smtClean="0"/>
              <a:t> can be made.</a:t>
            </a:r>
          </a:p>
          <a:p>
            <a:r>
              <a:rPr lang="en-US" dirty="0" smtClean="0"/>
              <a:t>Production of  Documents.  The </a:t>
            </a:r>
            <a:r>
              <a:rPr lang="en-US" dirty="0" err="1" smtClean="0"/>
              <a:t>assessee</a:t>
            </a:r>
            <a:r>
              <a:rPr lang="en-US" dirty="0" smtClean="0"/>
              <a:t> appeared in person but fails to produce necessary documents.  AO is justified in making the best </a:t>
            </a:r>
            <a:r>
              <a:rPr lang="en-US" dirty="0" err="1" smtClean="0"/>
              <a:t>judgement</a:t>
            </a:r>
            <a:r>
              <a:rPr lang="en-US" dirty="0" smtClean="0"/>
              <a:t> assessment.</a:t>
            </a:r>
          </a:p>
          <a:p>
            <a:pPr marL="0" indent="0">
              <a:buNone/>
            </a:pPr>
            <a:endParaRPr lang="en-US" dirty="0" smtClean="0"/>
          </a:p>
          <a:p>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56735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Rulings</a:t>
            </a:r>
            <a:endParaRPr lang="en-IN" dirty="0"/>
          </a:p>
        </p:txBody>
      </p:sp>
      <p:sp>
        <p:nvSpPr>
          <p:cNvPr id="3" name="Content Placeholder 2"/>
          <p:cNvSpPr>
            <a:spLocks noGrp="1"/>
          </p:cNvSpPr>
          <p:nvPr>
            <p:ph idx="1"/>
          </p:nvPr>
        </p:nvSpPr>
        <p:spPr/>
        <p:txBody>
          <a:bodyPr/>
          <a:lstStyle/>
          <a:p>
            <a:r>
              <a:rPr lang="en-US" dirty="0" smtClean="0"/>
              <a:t> The best </a:t>
            </a:r>
            <a:r>
              <a:rPr lang="en-US" dirty="0" err="1" smtClean="0"/>
              <a:t>judgement</a:t>
            </a:r>
            <a:r>
              <a:rPr lang="en-US" dirty="0" smtClean="0"/>
              <a:t> assessment must have reasonable nexus to the available material and circumstances of each case.</a:t>
            </a:r>
          </a:p>
          <a:p>
            <a:r>
              <a:rPr lang="en-US" dirty="0" smtClean="0"/>
              <a:t>AO is required to be guided by the previous information of the </a:t>
            </a:r>
            <a:r>
              <a:rPr lang="en-US" dirty="0" err="1" smtClean="0"/>
              <a:t>assessee</a:t>
            </a:r>
            <a:r>
              <a:rPr lang="en-US" dirty="0" smtClean="0"/>
              <a:t> or comparable case.</a:t>
            </a:r>
          </a:p>
          <a:p>
            <a:r>
              <a:rPr lang="en-US" dirty="0" smtClean="0"/>
              <a:t>Determination of Income and Tax liability is mandatory.</a:t>
            </a:r>
            <a:endParaRPr lang="en-US" dirty="0"/>
          </a:p>
          <a:p>
            <a:r>
              <a:rPr lang="en-US" dirty="0" smtClean="0"/>
              <a:t> A refund cannot be granted under this provision.</a:t>
            </a:r>
          </a:p>
          <a:p>
            <a:r>
              <a:rPr lang="en-US" dirty="0" smtClean="0"/>
              <a:t>An assesse has a right to file an appeal u/s.246A or make an application for revision u/s.264 to </a:t>
            </a:r>
            <a:r>
              <a:rPr lang="en-US" smtClean="0"/>
              <a:t>the Commissioner.</a:t>
            </a: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27777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err="1" smtClean="0"/>
              <a:t>Wednesbury</a:t>
            </a:r>
            <a:r>
              <a:rPr lang="en-US" dirty="0" smtClean="0"/>
              <a:t> Principle</a:t>
            </a:r>
            <a:endParaRPr lang="en-IN" dirty="0"/>
          </a:p>
        </p:txBody>
      </p:sp>
      <p:sp>
        <p:nvSpPr>
          <p:cNvPr id="3" name="Content Placeholder 2"/>
          <p:cNvSpPr>
            <a:spLocks noGrp="1"/>
          </p:cNvSpPr>
          <p:nvPr>
            <p:ph idx="1"/>
          </p:nvPr>
        </p:nvSpPr>
        <p:spPr/>
        <p:txBody>
          <a:bodyPr>
            <a:normAutofit fontScale="92500" lnSpcReduction="10000"/>
          </a:bodyPr>
          <a:lstStyle/>
          <a:p>
            <a:pPr fontAlgn="base"/>
            <a:r>
              <a:rPr lang="en-US" b="1" dirty="0">
                <a:solidFill>
                  <a:srgbClr val="111111"/>
                </a:solidFill>
                <a:latin typeface="Open Sans" panose="020B0606030504020204" pitchFamily="34" charset="0"/>
              </a:rPr>
              <a:t>Unreasonableness and Doctrine of Proportionality</a:t>
            </a:r>
          </a:p>
          <a:p>
            <a:r>
              <a:rPr lang="en-US" dirty="0" smtClean="0">
                <a:solidFill>
                  <a:srgbClr val="222222"/>
                </a:solidFill>
                <a:latin typeface="arial" panose="020B0604020202020204" pitchFamily="34" charset="0"/>
              </a:rPr>
              <a:t>The </a:t>
            </a:r>
            <a:r>
              <a:rPr lang="en-US" dirty="0">
                <a:solidFill>
                  <a:srgbClr val="222222"/>
                </a:solidFill>
                <a:latin typeface="arial" panose="020B0604020202020204" pitchFamily="34" charset="0"/>
              </a:rPr>
              <a:t>Doctrine of </a:t>
            </a:r>
            <a:r>
              <a:rPr lang="en-US" dirty="0" err="1">
                <a:solidFill>
                  <a:srgbClr val="222222"/>
                </a:solidFill>
                <a:latin typeface="arial" panose="020B0604020202020204" pitchFamily="34" charset="0"/>
              </a:rPr>
              <a:t>Wednesbury</a:t>
            </a:r>
            <a:r>
              <a:rPr lang="en-US" dirty="0">
                <a:solidFill>
                  <a:srgbClr val="222222"/>
                </a:solidFill>
                <a:latin typeface="arial" panose="020B0604020202020204" pitchFamily="34" charset="0"/>
              </a:rPr>
              <a:t> Unreasonableness and Proportionality from </a:t>
            </a:r>
            <a:r>
              <a:rPr lang="en-US" b="1" dirty="0">
                <a:solidFill>
                  <a:srgbClr val="222222"/>
                </a:solidFill>
                <a:latin typeface="arial" panose="020B0604020202020204" pitchFamily="34" charset="0"/>
              </a:rPr>
              <a:t>Associated Provincial Pictures Ltd. v. </a:t>
            </a:r>
            <a:r>
              <a:rPr lang="en-US" b="1" dirty="0" err="1">
                <a:solidFill>
                  <a:srgbClr val="222222"/>
                </a:solidFill>
                <a:latin typeface="arial" panose="020B0604020202020204" pitchFamily="34" charset="0"/>
              </a:rPr>
              <a:t>Wednesbury</a:t>
            </a:r>
            <a:r>
              <a:rPr lang="en-US" b="1" dirty="0">
                <a:solidFill>
                  <a:srgbClr val="222222"/>
                </a:solidFill>
                <a:latin typeface="arial" panose="020B0604020202020204" pitchFamily="34" charset="0"/>
              </a:rPr>
              <a:t> Corporation, </a:t>
            </a:r>
            <a:endParaRPr lang="en-US" b="1" dirty="0" smtClean="0">
              <a:solidFill>
                <a:srgbClr val="222222"/>
              </a:solidFill>
              <a:latin typeface="arial" panose="020B0604020202020204" pitchFamily="34" charset="0"/>
            </a:endParaRPr>
          </a:p>
          <a:p>
            <a:r>
              <a:rPr lang="en-US" dirty="0" smtClean="0">
                <a:solidFill>
                  <a:srgbClr val="222222"/>
                </a:solidFill>
                <a:latin typeface="arial" panose="020B0604020202020204" pitchFamily="34" charset="0"/>
              </a:rPr>
              <a:t>where </a:t>
            </a:r>
            <a:r>
              <a:rPr lang="en-US" dirty="0">
                <a:solidFill>
                  <a:srgbClr val="222222"/>
                </a:solidFill>
                <a:latin typeface="arial" panose="020B0604020202020204" pitchFamily="34" charset="0"/>
              </a:rPr>
              <a:t>the court held that when a reasonable work is not by an authority, it would be concluded as unreasonable and hence the law can be invalidated</a:t>
            </a:r>
            <a:r>
              <a:rPr lang="en-US" dirty="0" smtClean="0">
                <a:solidFill>
                  <a:srgbClr val="222222"/>
                </a:solidFill>
                <a:latin typeface="arial" panose="020B0604020202020204" pitchFamily="34" charset="0"/>
              </a:rPr>
              <a:t>.</a:t>
            </a:r>
          </a:p>
          <a:p>
            <a:r>
              <a:rPr lang="en-US" dirty="0">
                <a:solidFill>
                  <a:srgbClr val="202124"/>
                </a:solidFill>
                <a:latin typeface="arial" panose="020B0604020202020204" pitchFamily="34" charset="0"/>
              </a:rPr>
              <a:t>Proportionality means that </a:t>
            </a:r>
            <a:r>
              <a:rPr lang="en-US" b="1" dirty="0">
                <a:solidFill>
                  <a:srgbClr val="202124"/>
                </a:solidFill>
                <a:latin typeface="arial" panose="020B0604020202020204" pitchFamily="34" charset="0"/>
              </a:rPr>
              <a:t>the administrative action should not be more drastic than it ought to be for obtaining the desired result</a:t>
            </a:r>
            <a:r>
              <a:rPr lang="en-US" dirty="0">
                <a:solidFill>
                  <a:srgbClr val="202124"/>
                </a:solidFill>
                <a:latin typeface="arial" panose="020B0604020202020204" pitchFamily="34" charset="0"/>
              </a:rPr>
              <a:t>. This implies that canon should not be used to shoot a sparrow. </a:t>
            </a:r>
            <a:r>
              <a:rPr lang="en-US">
                <a:solidFill>
                  <a:srgbClr val="202124"/>
                </a:solidFill>
                <a:latin typeface="arial" panose="020B0604020202020204" pitchFamily="34" charset="0"/>
              </a:rPr>
              <a:t>Thus this doctrine tries to balance means with ends.</a:t>
            </a: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3407856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457200" lvl="1" indent="0" algn="ctr">
              <a:buNone/>
            </a:pPr>
            <a:endParaRPr lang="en-US" dirty="0"/>
          </a:p>
          <a:p>
            <a:endParaRPr lang="en-US" dirty="0" smtClean="0"/>
          </a:p>
          <a:p>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
        <p:nvSpPr>
          <p:cNvPr id="7" name="Rectangle 6"/>
          <p:cNvSpPr/>
          <p:nvPr/>
        </p:nvSpPr>
        <p:spPr>
          <a:xfrm>
            <a:off x="4521531" y="2967335"/>
            <a:ext cx="3148939" cy="923330"/>
          </a:xfrm>
          <a:prstGeom prst="rect">
            <a:avLst/>
          </a:prstGeom>
          <a:noFill/>
        </p:spPr>
        <p:txBody>
          <a:bodyPr wrap="none" lIns="91440" tIns="45720" rIns="91440" bIns="45720">
            <a:spAutoFit/>
          </a:bodyPr>
          <a:lstStyle/>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Thank You</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216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Explanation</a:t>
            </a:r>
            <a:endParaRPr lang="en-IN" dirty="0"/>
          </a:p>
        </p:txBody>
      </p:sp>
      <p:sp>
        <p:nvSpPr>
          <p:cNvPr id="3" name="Content Placeholder 2"/>
          <p:cNvSpPr>
            <a:spLocks noGrp="1"/>
          </p:cNvSpPr>
          <p:nvPr>
            <p:ph idx="1"/>
          </p:nvPr>
        </p:nvSpPr>
        <p:spPr/>
        <p:txBody>
          <a:bodyPr>
            <a:noAutofit/>
          </a:bodyPr>
          <a:lstStyle/>
          <a:p>
            <a:r>
              <a:rPr lang="en-US" sz="2000" dirty="0" smtClean="0"/>
              <a:t>Self Assessment</a:t>
            </a:r>
          </a:p>
          <a:p>
            <a:pPr lvl="1"/>
            <a:r>
              <a:rPr lang="en-US" sz="2000" dirty="0">
                <a:solidFill>
                  <a:srgbClr val="333333"/>
                </a:solidFill>
                <a:latin typeface="Arial" panose="020B0604020202020204" pitchFamily="34" charset="0"/>
              </a:rPr>
              <a:t>T</a:t>
            </a:r>
            <a:r>
              <a:rPr lang="en-US" sz="2000" b="0" i="0" dirty="0" smtClean="0">
                <a:solidFill>
                  <a:srgbClr val="333333"/>
                </a:solidFill>
                <a:effectLst/>
                <a:latin typeface="Arial" panose="020B0604020202020204" pitchFamily="34" charset="0"/>
              </a:rPr>
              <a:t>he </a:t>
            </a:r>
            <a:r>
              <a:rPr lang="en-US" sz="2000" b="0" i="0" dirty="0" err="1" smtClean="0">
                <a:solidFill>
                  <a:srgbClr val="333333"/>
                </a:solidFill>
                <a:effectLst/>
                <a:latin typeface="Arial" panose="020B0604020202020204" pitchFamily="34" charset="0"/>
              </a:rPr>
              <a:t>assessee</a:t>
            </a:r>
            <a:r>
              <a:rPr lang="en-US" sz="2000" b="0" i="0" dirty="0" smtClean="0">
                <a:solidFill>
                  <a:srgbClr val="333333"/>
                </a:solidFill>
                <a:effectLst/>
                <a:latin typeface="Arial" panose="020B0604020202020204" pitchFamily="34" charset="0"/>
              </a:rPr>
              <a:t> calculate the tax by himself, usually to accompany his calculation with accompanies with payment of full tax before filing ITR.</a:t>
            </a:r>
          </a:p>
          <a:p>
            <a:pPr marL="457200" lvl="1" indent="0">
              <a:buNone/>
            </a:pPr>
            <a:endParaRPr lang="en-US" sz="2000" dirty="0">
              <a:solidFill>
                <a:srgbClr val="333333"/>
              </a:solidFill>
              <a:latin typeface="Arial" panose="020B0604020202020204" pitchFamily="34" charset="0"/>
            </a:endParaRPr>
          </a:p>
          <a:p>
            <a:r>
              <a:rPr lang="en-US" sz="2000" b="0" i="0" dirty="0" smtClean="0">
                <a:solidFill>
                  <a:srgbClr val="333333"/>
                </a:solidFill>
                <a:effectLst/>
                <a:latin typeface="Arial" panose="020B0604020202020204" pitchFamily="34" charset="0"/>
              </a:rPr>
              <a:t>Summary Assessment</a:t>
            </a:r>
          </a:p>
          <a:p>
            <a:r>
              <a:rPr lang="en-US" sz="2000" b="0" i="0" dirty="0" smtClean="0">
                <a:solidFill>
                  <a:srgbClr val="333333"/>
                </a:solidFill>
                <a:effectLst/>
                <a:latin typeface="Arial" panose="020B0604020202020204" pitchFamily="34" charset="0"/>
              </a:rPr>
              <a:t>Assessment under section 143(1) is like preliminary checking of the return  At this stage no detailed scrutiny of the return of income is carried out.</a:t>
            </a:r>
          </a:p>
          <a:p>
            <a:r>
              <a:rPr lang="en-US" sz="2000" b="0" i="0" dirty="0" smtClean="0">
                <a:solidFill>
                  <a:srgbClr val="333333"/>
                </a:solidFill>
                <a:effectLst/>
                <a:latin typeface="Arial" panose="020B0604020202020204" pitchFamily="34" charset="0"/>
              </a:rPr>
              <a:t>The total income or loss is computed after making the following adjustments (if any), </a:t>
            </a:r>
          </a:p>
          <a:p>
            <a:pPr lvl="1"/>
            <a:r>
              <a:rPr lang="en-US" sz="2000" b="0" i="0" dirty="0" smtClean="0">
                <a:solidFill>
                  <a:srgbClr val="333333"/>
                </a:solidFill>
                <a:effectLst/>
                <a:latin typeface="Arial" panose="020B0604020202020204" pitchFamily="34" charset="0"/>
              </a:rPr>
              <a:t>1. any arithmetical error in the return; </a:t>
            </a:r>
          </a:p>
          <a:p>
            <a:pPr lvl="1"/>
            <a:r>
              <a:rPr lang="en-US" sz="2000" b="0" i="0" dirty="0" smtClean="0">
                <a:solidFill>
                  <a:srgbClr val="333333"/>
                </a:solidFill>
                <a:effectLst/>
                <a:latin typeface="Arial" panose="020B0604020202020204" pitchFamily="34" charset="0"/>
              </a:rPr>
              <a:t>2. an incorrect claim (*), if such incorrect claim is apparent from any information in the return; </a:t>
            </a:r>
          </a:p>
          <a:p>
            <a:pPr marL="457200" lvl="1" indent="0">
              <a:buNone/>
            </a:pPr>
            <a:r>
              <a:rPr lang="en-US" sz="2000" dirty="0" smtClean="0"/>
              <a:t/>
            </a:r>
            <a:br>
              <a:rPr lang="en-US" sz="2000" dirty="0" smtClean="0"/>
            </a:br>
            <a:r>
              <a:rPr lang="en-US" sz="2000" dirty="0" smtClean="0"/>
              <a:t/>
            </a:r>
            <a:br>
              <a:rPr lang="en-US" sz="2000" dirty="0" smtClean="0"/>
            </a:br>
            <a:endParaRPr lang="en-IN" sz="2000"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363727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Continue</a:t>
            </a:r>
            <a:endParaRPr lang="en-IN" dirty="0"/>
          </a:p>
        </p:txBody>
      </p:sp>
      <p:sp>
        <p:nvSpPr>
          <p:cNvPr id="3" name="Content Placeholder 2"/>
          <p:cNvSpPr>
            <a:spLocks noGrp="1"/>
          </p:cNvSpPr>
          <p:nvPr>
            <p:ph idx="1"/>
          </p:nvPr>
        </p:nvSpPr>
        <p:spPr/>
        <p:txBody>
          <a:bodyPr>
            <a:normAutofit lnSpcReduction="10000"/>
          </a:bodyPr>
          <a:lstStyle/>
          <a:p>
            <a:pPr lvl="1"/>
            <a:r>
              <a:rPr lang="en-US" sz="2000" dirty="0">
                <a:solidFill>
                  <a:srgbClr val="333333"/>
                </a:solidFill>
                <a:latin typeface="Arial" panose="020B0604020202020204" pitchFamily="34" charset="0"/>
              </a:rPr>
              <a:t>3. disallowance of loss claimed, if return of the previous year for which set-off of loss is claimed was furnished beyond the due date specified under section 139(1); </a:t>
            </a:r>
            <a:r>
              <a:rPr lang="en-US" sz="2000" dirty="0" smtClean="0">
                <a:solidFill>
                  <a:srgbClr val="333333"/>
                </a:solidFill>
                <a:latin typeface="Arial" panose="020B0604020202020204" pitchFamily="34" charset="0"/>
              </a:rPr>
              <a:t>or</a:t>
            </a:r>
          </a:p>
          <a:p>
            <a:pPr marL="457200" lvl="1" indent="0">
              <a:buNone/>
            </a:pPr>
            <a:endParaRPr lang="en-US" sz="2000" dirty="0">
              <a:solidFill>
                <a:srgbClr val="333333"/>
              </a:solidFill>
              <a:latin typeface="Arial" panose="020B0604020202020204" pitchFamily="34" charset="0"/>
            </a:endParaRPr>
          </a:p>
          <a:p>
            <a:pPr lvl="1"/>
            <a:r>
              <a:rPr lang="en-US" sz="2000" dirty="0">
                <a:solidFill>
                  <a:srgbClr val="333333"/>
                </a:solidFill>
                <a:latin typeface="Arial" panose="020B0604020202020204" pitchFamily="34" charset="0"/>
              </a:rPr>
              <a:t>4. Any </a:t>
            </a:r>
            <a:r>
              <a:rPr lang="en-US" sz="2000" dirty="0" err="1">
                <a:solidFill>
                  <a:srgbClr val="333333"/>
                </a:solidFill>
                <a:latin typeface="Arial" panose="020B0604020202020204" pitchFamily="34" charset="0"/>
              </a:rPr>
              <a:t>isallowance</a:t>
            </a:r>
            <a:r>
              <a:rPr lang="en-US" sz="2000" dirty="0">
                <a:solidFill>
                  <a:srgbClr val="333333"/>
                </a:solidFill>
                <a:latin typeface="Arial" panose="020B0604020202020204" pitchFamily="34" charset="0"/>
              </a:rPr>
              <a:t> of expenditure indicated in the audit report but not taken into account in computing the total income in the return;  </a:t>
            </a:r>
            <a:endParaRPr lang="en-US" sz="2000" dirty="0" smtClean="0">
              <a:solidFill>
                <a:srgbClr val="333333"/>
              </a:solidFill>
              <a:latin typeface="Arial" panose="020B0604020202020204" pitchFamily="34" charset="0"/>
            </a:endParaRPr>
          </a:p>
          <a:p>
            <a:pPr lvl="1"/>
            <a:endParaRPr lang="en-US" sz="2000" dirty="0">
              <a:solidFill>
                <a:srgbClr val="333333"/>
              </a:solidFill>
              <a:latin typeface="Arial" panose="020B0604020202020204" pitchFamily="34" charset="0"/>
            </a:endParaRPr>
          </a:p>
          <a:p>
            <a:pPr lvl="1"/>
            <a:r>
              <a:rPr lang="en-US" sz="2000" dirty="0">
                <a:solidFill>
                  <a:srgbClr val="333333"/>
                </a:solidFill>
                <a:latin typeface="Arial" panose="020B0604020202020204" pitchFamily="34" charset="0"/>
              </a:rPr>
              <a:t>5. Disallowance of deduction claimed u/s 10AA, 80IA to 80-IE, if the return is furnished beyond the due date specified under section 139(1); </a:t>
            </a:r>
            <a:endParaRPr lang="en-US" sz="2000" dirty="0" smtClean="0">
              <a:solidFill>
                <a:srgbClr val="333333"/>
              </a:solidFill>
              <a:latin typeface="Arial" panose="020B0604020202020204" pitchFamily="34" charset="0"/>
            </a:endParaRPr>
          </a:p>
          <a:p>
            <a:pPr lvl="1"/>
            <a:endParaRPr lang="en-US" sz="2000" dirty="0">
              <a:solidFill>
                <a:srgbClr val="333333"/>
              </a:solidFill>
              <a:latin typeface="Arial" panose="020B0604020202020204" pitchFamily="34" charset="0"/>
            </a:endParaRPr>
          </a:p>
          <a:p>
            <a:pPr lvl="1"/>
            <a:r>
              <a:rPr lang="en-US" sz="2000" dirty="0">
                <a:solidFill>
                  <a:srgbClr val="333333"/>
                </a:solidFill>
                <a:latin typeface="Arial" panose="020B0604020202020204" pitchFamily="34" charset="0"/>
              </a:rPr>
              <a:t>6. addition of income appearing in Form 26AS or Form 16A or Form 16 which has not been included in computing the total income in the return. </a:t>
            </a:r>
          </a:p>
          <a:p>
            <a:pPr marL="457200" lvl="1" indent="0">
              <a:buNone/>
            </a:pPr>
            <a:endParaRPr lang="en-US" sz="2000" dirty="0">
              <a:solidFill>
                <a:srgbClr val="333333"/>
              </a:solidFill>
              <a:latin typeface="Arial" panose="020B0604020202020204" pitchFamily="34" charset="0"/>
            </a:endParaRPr>
          </a:p>
          <a:p>
            <a:pPr marL="457200" lvl="1" indent="0">
              <a:buNone/>
            </a:pPr>
            <a:r>
              <a:rPr lang="en-US" sz="2000" dirty="0">
                <a:solidFill>
                  <a:srgbClr val="333333"/>
                </a:solidFill>
                <a:latin typeface="Arial" panose="020B0604020202020204" pitchFamily="34" charset="0"/>
              </a:rPr>
              <a:t>Assessment under section 143(1) can be made within a period of one year from the end of the financial year in which the return of income is filed.</a:t>
            </a:r>
            <a:r>
              <a:rPr lang="en-US" sz="2000" dirty="0">
                <a:solidFill>
                  <a:prstClr val="black"/>
                </a:solidFill>
              </a:rPr>
              <a:t/>
            </a:r>
            <a:br>
              <a:rPr lang="en-US" sz="2000" dirty="0">
                <a:solidFill>
                  <a:prstClr val="black"/>
                </a:solidFill>
              </a:rPr>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274297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Scrutiny Assessment</a:t>
            </a:r>
            <a:endParaRPr lang="en-IN" dirty="0"/>
          </a:p>
        </p:txBody>
      </p:sp>
      <p:sp>
        <p:nvSpPr>
          <p:cNvPr id="3" name="Content Placeholder 2"/>
          <p:cNvSpPr>
            <a:spLocks noGrp="1"/>
          </p:cNvSpPr>
          <p:nvPr>
            <p:ph idx="1"/>
          </p:nvPr>
        </p:nvSpPr>
        <p:spPr/>
        <p:txBody>
          <a:bodyPr>
            <a:normAutofit fontScale="92500" lnSpcReduction="10000"/>
          </a:bodyPr>
          <a:lstStyle/>
          <a:p>
            <a:r>
              <a:rPr lang="en-US" b="0" i="0" dirty="0" smtClean="0">
                <a:solidFill>
                  <a:srgbClr val="333333"/>
                </a:solidFill>
                <a:effectLst/>
                <a:latin typeface="Arial" panose="020B0604020202020204" pitchFamily="34" charset="0"/>
              </a:rPr>
              <a:t>This assessment is to confirm that the taxpayer has not understated the income or has not computed excessive loss or has not underpaid the tax in any manner.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The Assessing Officer carries out a detailed scrutiny of the return of income and will satisfy himself regarding various claims, deductions, etc., made by the taxpayer in the return of income. </a:t>
            </a:r>
          </a:p>
          <a:p>
            <a:r>
              <a:rPr lang="en-US" b="0" i="0" dirty="0" smtClean="0">
                <a:solidFill>
                  <a:srgbClr val="333333"/>
                </a:solidFill>
                <a:effectLst/>
                <a:latin typeface="Arial" panose="020B0604020202020204" pitchFamily="34" charset="0"/>
              </a:rPr>
              <a:t>As per Section 153, the time limit for making assessment under section 143(3) is 12 months from the end of the assessment year in which the income was first assessable </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826100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E-Assessment</a:t>
            </a:r>
            <a:endParaRPr lang="en-IN" dirty="0"/>
          </a:p>
        </p:txBody>
      </p:sp>
      <p:sp>
        <p:nvSpPr>
          <p:cNvPr id="3" name="Content Placeholder 2"/>
          <p:cNvSpPr>
            <a:spLocks noGrp="1"/>
          </p:cNvSpPr>
          <p:nvPr>
            <p:ph idx="1"/>
          </p:nvPr>
        </p:nvSpPr>
        <p:spPr/>
        <p:txBody>
          <a:bodyPr>
            <a:normAutofit fontScale="92500"/>
          </a:bodyPr>
          <a:lstStyle/>
          <a:p>
            <a:r>
              <a:rPr lang="en-US" b="0" i="0" dirty="0" smtClean="0">
                <a:solidFill>
                  <a:srgbClr val="333333"/>
                </a:solidFill>
                <a:effectLst/>
                <a:latin typeface="Arial" panose="020B0604020202020204" pitchFamily="34" charset="0"/>
              </a:rPr>
              <a:t>The Finance Act, 2018 has inserted a new sub-section (3A) in Section 143 that the Central Govt. may make a scheme for the purpose of making assessment so as to impart greater efficiency, transparency and accountability by: </a:t>
            </a:r>
          </a:p>
          <a:p>
            <a:endParaRPr lang="en-US" dirty="0">
              <a:solidFill>
                <a:srgbClr val="333333"/>
              </a:solidFill>
              <a:latin typeface="Arial" panose="020B0604020202020204" pitchFamily="34" charset="0"/>
            </a:endParaRPr>
          </a:p>
          <a:p>
            <a:pPr lvl="1"/>
            <a:r>
              <a:rPr lang="en-US" b="0" i="0" dirty="0" smtClean="0">
                <a:solidFill>
                  <a:srgbClr val="333333"/>
                </a:solidFill>
                <a:effectLst/>
                <a:latin typeface="Arial" panose="020B0604020202020204" pitchFamily="34" charset="0"/>
              </a:rPr>
              <a:t>Eliminating the interface between the Assessing Officer and the </a:t>
            </a:r>
            <a:r>
              <a:rPr lang="en-US" b="0" i="0" dirty="0" err="1" smtClean="0">
                <a:solidFill>
                  <a:srgbClr val="333333"/>
                </a:solidFill>
                <a:effectLst/>
                <a:latin typeface="Arial" panose="020B0604020202020204" pitchFamily="34" charset="0"/>
              </a:rPr>
              <a:t>assessee</a:t>
            </a:r>
            <a:r>
              <a:rPr lang="en-US" b="0" i="0" dirty="0" smtClean="0">
                <a:solidFill>
                  <a:srgbClr val="333333"/>
                </a:solidFill>
                <a:effectLst/>
                <a:latin typeface="Arial" panose="020B0604020202020204" pitchFamily="34" charset="0"/>
              </a:rPr>
              <a:t> in the course of proceeding to the extent technologically feasible;</a:t>
            </a:r>
            <a:endParaRPr lang="en-US" dirty="0"/>
          </a:p>
          <a:p>
            <a:pPr lvl="1"/>
            <a:r>
              <a:rPr lang="en-US" b="0" i="0" dirty="0" err="1" smtClean="0">
                <a:solidFill>
                  <a:srgbClr val="333333"/>
                </a:solidFill>
                <a:effectLst/>
                <a:latin typeface="Arial" panose="020B0604020202020204" pitchFamily="34" charset="0"/>
              </a:rPr>
              <a:t>Optimising</a:t>
            </a:r>
            <a:r>
              <a:rPr lang="en-US" b="0" i="0" dirty="0" smtClean="0">
                <a:solidFill>
                  <a:srgbClr val="333333"/>
                </a:solidFill>
                <a:effectLst/>
                <a:latin typeface="Arial" panose="020B0604020202020204" pitchFamily="34" charset="0"/>
              </a:rPr>
              <a:t> utilization of the resources through economies of scale and functional specialization;</a:t>
            </a:r>
          </a:p>
          <a:p>
            <a:pPr lvl="1"/>
            <a:r>
              <a:rPr lang="en-US" b="0" i="0" dirty="0" smtClean="0">
                <a:solidFill>
                  <a:srgbClr val="333333"/>
                </a:solidFill>
                <a:effectLst/>
                <a:latin typeface="Arial" panose="020B0604020202020204" pitchFamily="34" charset="0"/>
              </a:rPr>
              <a:t>Introducing a team-based assessment with dynamic jurisdiction.</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846712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On Line </a:t>
            </a:r>
            <a:endParaRPr lang="en-IN" dirty="0"/>
          </a:p>
        </p:txBody>
      </p:sp>
      <p:sp>
        <p:nvSpPr>
          <p:cNvPr id="3" name="Content Placeholder 2"/>
          <p:cNvSpPr>
            <a:spLocks noGrp="1"/>
          </p:cNvSpPr>
          <p:nvPr>
            <p:ph idx="1"/>
          </p:nvPr>
        </p:nvSpPr>
        <p:spPr/>
        <p:txBody>
          <a:bodyPr>
            <a:normAutofit fontScale="85000" lnSpcReduction="20000"/>
          </a:bodyPr>
          <a:lstStyle/>
          <a:p>
            <a:r>
              <a:rPr lang="en-US" b="0" i="0" dirty="0" smtClean="0">
                <a:solidFill>
                  <a:srgbClr val="333333"/>
                </a:solidFill>
                <a:effectLst/>
                <a:latin typeface="Arial" panose="020B0604020202020204" pitchFamily="34" charset="0"/>
              </a:rPr>
              <a:t>As part of e-governance initiative to facilitate conduct of assessment proceedings electronically, Income-tax Dept. has launched ‘E-Proceeding’ facility.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Under this initiative, CBDT has made it mandatory for the tax officers to take recourse of electronic communications for all limited and complete scrutiny. </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CBDT had issued the instructions and notice formats for conducting scrutiny assessments electronically. </a:t>
            </a:r>
          </a:p>
          <a:p>
            <a:r>
              <a:rPr lang="en-US" b="0" i="0" dirty="0" smtClean="0">
                <a:solidFill>
                  <a:srgbClr val="333333"/>
                </a:solidFill>
                <a:effectLst/>
                <a:latin typeface="Arial" panose="020B0604020202020204" pitchFamily="34" charset="0"/>
              </a:rPr>
              <a:t>As per the instruction, except search related assessments, all scrutiny assessments shall be conducted only through the ‘E-Proceeding’ functionality available at e-filing website of Income-tax Dept.</a:t>
            </a: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086997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Income Escaping Assessment</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Assessing Officer has reason to believe that any income chargeable to tax has escaped assessment for any assessment year</a:t>
            </a:r>
            <a:r>
              <a:rPr lang="en-US" dirty="0" smtClean="0"/>
              <a:t/>
            </a:r>
            <a:br>
              <a:rPr lang="en-US" dirty="0" smtClean="0"/>
            </a:br>
            <a:r>
              <a:rPr lang="en-US" dirty="0" smtClean="0"/>
              <a:t/>
            </a:r>
            <a:br>
              <a:rPr lang="en-US" dirty="0" smtClean="0"/>
            </a:br>
            <a:r>
              <a:rPr lang="en-US" dirty="0" smtClean="0"/>
              <a:t>Points</a:t>
            </a:r>
          </a:p>
          <a:p>
            <a:pPr lvl="1"/>
            <a:r>
              <a:rPr lang="en-US" dirty="0" smtClean="0"/>
              <a:t>No ITR is Filed</a:t>
            </a:r>
            <a:r>
              <a:rPr lang="en-IN" dirty="0" smtClean="0"/>
              <a:t> even though there is taxable income</a:t>
            </a:r>
          </a:p>
          <a:p>
            <a:pPr lvl="1"/>
            <a:r>
              <a:rPr lang="en-US" dirty="0" smtClean="0"/>
              <a:t>ITR Filed, but the income is understated</a:t>
            </a:r>
          </a:p>
          <a:p>
            <a:pPr lvl="1"/>
            <a:r>
              <a:rPr lang="en-US" dirty="0" smtClean="0"/>
              <a:t>Income assessed at a </a:t>
            </a:r>
            <a:r>
              <a:rPr lang="en-US" dirty="0"/>
              <a:t> </a:t>
            </a:r>
            <a:r>
              <a:rPr lang="en-US" dirty="0" smtClean="0"/>
              <a:t>lower rate</a:t>
            </a:r>
          </a:p>
          <a:p>
            <a:pPr lvl="1"/>
            <a:r>
              <a:rPr lang="en-US" dirty="0" smtClean="0"/>
              <a:t>Claimed Excess Deductions/Reliefs</a:t>
            </a:r>
          </a:p>
          <a:p>
            <a:pPr lvl="1"/>
            <a:r>
              <a:rPr lang="en-US" dirty="0" smtClean="0"/>
              <a:t>Claimed </a:t>
            </a:r>
            <a:r>
              <a:rPr lang="en-US" dirty="0" err="1" smtClean="0"/>
              <a:t>exce</a:t>
            </a:r>
            <a:endParaRPr lang="en-US" dirty="0" smtClean="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2907240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lstStyle/>
          <a:p>
            <a:r>
              <a:rPr lang="en-US" dirty="0" smtClean="0"/>
              <a:t>Best Judgment</a:t>
            </a:r>
            <a:endParaRPr lang="en-IN" dirty="0"/>
          </a:p>
        </p:txBody>
      </p:sp>
      <p:sp>
        <p:nvSpPr>
          <p:cNvPr id="3" name="Content Placeholder 2"/>
          <p:cNvSpPr>
            <a:spLocks noGrp="1"/>
          </p:cNvSpPr>
          <p:nvPr>
            <p:ph idx="1"/>
          </p:nvPr>
        </p:nvSpPr>
        <p:spPr/>
        <p:txBody>
          <a:bodyPr/>
          <a:lstStyle/>
          <a:p>
            <a:r>
              <a:rPr lang="en-US" b="0" i="0" dirty="0" smtClean="0">
                <a:solidFill>
                  <a:srgbClr val="333333"/>
                </a:solidFill>
                <a:effectLst/>
                <a:latin typeface="Arial" panose="020B0604020202020204" pitchFamily="34" charset="0"/>
              </a:rPr>
              <a:t>Best </a:t>
            </a:r>
            <a:r>
              <a:rPr lang="en-US" dirty="0" smtClean="0">
                <a:solidFill>
                  <a:srgbClr val="333333"/>
                </a:solidFill>
                <a:latin typeface="Arial" panose="020B0604020202020204" pitchFamily="34" charset="0"/>
              </a:rPr>
              <a:t>J</a:t>
            </a:r>
            <a:r>
              <a:rPr lang="en-US" b="0" i="0" dirty="0" smtClean="0">
                <a:solidFill>
                  <a:srgbClr val="333333"/>
                </a:solidFill>
                <a:effectLst/>
                <a:latin typeface="Arial" panose="020B0604020202020204" pitchFamily="34" charset="0"/>
              </a:rPr>
              <a:t>udgment Assessment</a:t>
            </a:r>
          </a:p>
          <a:p>
            <a:endParaRPr lang="en-US" dirty="0">
              <a:solidFill>
                <a:srgbClr val="333333"/>
              </a:solidFill>
              <a:latin typeface="Arial" panose="020B0604020202020204" pitchFamily="34" charset="0"/>
            </a:endParaRPr>
          </a:p>
          <a:p>
            <a:r>
              <a:rPr lang="en-US" b="0" i="0" dirty="0" smtClean="0">
                <a:solidFill>
                  <a:srgbClr val="333333"/>
                </a:solidFill>
                <a:effectLst/>
                <a:latin typeface="Arial" panose="020B0604020202020204" pitchFamily="34" charset="0"/>
              </a:rPr>
              <a:t>Assessing officer base the assessment on his best judgment </a:t>
            </a:r>
          </a:p>
          <a:p>
            <a:r>
              <a:rPr lang="en-US" b="0" i="0" dirty="0" smtClean="0">
                <a:solidFill>
                  <a:srgbClr val="333333"/>
                </a:solidFill>
                <a:effectLst/>
                <a:latin typeface="Arial" panose="020B0604020202020204" pitchFamily="34" charset="0"/>
              </a:rPr>
              <a:t>AO acts honestly or without vindictively or capriciously.  </a:t>
            </a:r>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Acts on his discretion based on the available information </a:t>
            </a:r>
            <a:r>
              <a:rPr lang="en-US" dirty="0" smtClean="0"/>
              <a:t/>
            </a:r>
            <a:br>
              <a:rPr lang="en-US" dirty="0" smtClean="0"/>
            </a:br>
            <a:r>
              <a:rPr lang="en-US" dirty="0" smtClean="0"/>
              <a:t/>
            </a:r>
            <a:br>
              <a:rPr lang="en-US" dirty="0" smtClean="0"/>
            </a:br>
            <a:endParaRPr lang="en-IN" dirty="0"/>
          </a:p>
        </p:txBody>
      </p:sp>
      <p:sp>
        <p:nvSpPr>
          <p:cNvPr id="4" name="Date Placeholder 3"/>
          <p:cNvSpPr>
            <a:spLocks noGrp="1"/>
          </p:cNvSpPr>
          <p:nvPr>
            <p:ph type="dt" sz="half" idx="10"/>
          </p:nvPr>
        </p:nvSpPr>
        <p:spPr/>
        <p:txBody>
          <a:bodyPr/>
          <a:lstStyle/>
          <a:p>
            <a:r>
              <a:rPr lang="en-US" smtClean="0"/>
              <a:t>18/06/2022</a:t>
            </a:r>
            <a:endParaRPr lang="en-IN"/>
          </a:p>
        </p:txBody>
      </p:sp>
      <p:sp>
        <p:nvSpPr>
          <p:cNvPr id="5" name="Footer Placeholder 4"/>
          <p:cNvSpPr>
            <a:spLocks noGrp="1"/>
          </p:cNvSpPr>
          <p:nvPr>
            <p:ph type="ftr" sz="quarter" idx="11"/>
          </p:nvPr>
        </p:nvSpPr>
        <p:spPr/>
        <p:txBody>
          <a:bodyPr/>
          <a:lstStyle/>
          <a:p>
            <a:r>
              <a:rPr lang="en-IN" smtClean="0"/>
              <a:t>ICMAI-CMA S Venkanna</a:t>
            </a:r>
            <a:endParaRPr lang="en-IN"/>
          </a:p>
        </p:txBody>
      </p:sp>
    </p:spTree>
    <p:extLst>
      <p:ext uri="{BB962C8B-B14F-4D97-AF65-F5344CB8AC3E}">
        <p14:creationId xmlns:p14="http://schemas.microsoft.com/office/powerpoint/2010/main" val="1776728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2069</Words>
  <Application>Microsoft Office PowerPoint</Application>
  <PresentationFormat>Widescreen</PresentationFormat>
  <Paragraphs>244</Paragraphs>
  <Slides>28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vt:lpstr>
      <vt:lpstr>Calibri</vt:lpstr>
      <vt:lpstr>Calibri Light</vt:lpstr>
      <vt:lpstr>open sans</vt:lpstr>
      <vt:lpstr>open sans</vt:lpstr>
      <vt:lpstr>Office Theme</vt:lpstr>
      <vt:lpstr>Best Judgment Assessment Under Income Tax Act</vt:lpstr>
      <vt:lpstr>Assessment</vt:lpstr>
      <vt:lpstr>Explanation</vt:lpstr>
      <vt:lpstr>Continue</vt:lpstr>
      <vt:lpstr>Scrutiny Assessment</vt:lpstr>
      <vt:lpstr>E-Assessment</vt:lpstr>
      <vt:lpstr>On Line </vt:lpstr>
      <vt:lpstr>Income Escaping Assessment</vt:lpstr>
      <vt:lpstr>Best Judgment</vt:lpstr>
      <vt:lpstr>Types of Best Judgment Assessment</vt:lpstr>
      <vt:lpstr>Legality</vt:lpstr>
      <vt:lpstr>Cases – When best judgment assessment</vt:lpstr>
      <vt:lpstr>Explanation</vt:lpstr>
      <vt:lpstr>Notice</vt:lpstr>
      <vt:lpstr>Default</vt:lpstr>
      <vt:lpstr>Method of Accounting</vt:lpstr>
      <vt:lpstr>Opportunity to the Assessee</vt:lpstr>
      <vt:lpstr>Books Accounts - Rejection</vt:lpstr>
      <vt:lpstr>Reasons</vt:lpstr>
      <vt:lpstr>No Rejection of Books of Accounts</vt:lpstr>
      <vt:lpstr>Best Judgement – Not Possible</vt:lpstr>
      <vt:lpstr>Points to be Considered</vt:lpstr>
      <vt:lpstr>Available Information</vt:lpstr>
      <vt:lpstr>Cross Examination</vt:lpstr>
      <vt:lpstr>Rulings</vt:lpstr>
      <vt:lpstr>Rulings</vt:lpstr>
      <vt:lpstr>Wednesbury Principle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Judgement Assessment Under Income Tax Act</dc:title>
  <dc:creator>user</dc:creator>
  <cp:lastModifiedBy>user</cp:lastModifiedBy>
  <cp:revision>60</cp:revision>
  <dcterms:created xsi:type="dcterms:W3CDTF">2022-06-13T06:27:29Z</dcterms:created>
  <dcterms:modified xsi:type="dcterms:W3CDTF">2022-06-18T08:11:16Z</dcterms:modified>
</cp:coreProperties>
</file>