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6" r:id="rId4"/>
    <p:sldId id="258" r:id="rId5"/>
    <p:sldId id="259" r:id="rId6"/>
    <p:sldId id="260" r:id="rId7"/>
    <p:sldId id="261" r:id="rId8"/>
    <p:sldId id="262" r:id="rId9"/>
    <p:sldId id="263" r:id="rId10"/>
    <p:sldId id="264" r:id="rId11"/>
    <p:sldId id="265" r:id="rId12"/>
    <p:sldId id="266" r:id="rId13"/>
    <p:sldId id="276" r:id="rId14"/>
    <p:sldId id="267" r:id="rId15"/>
    <p:sldId id="281" r:id="rId16"/>
    <p:sldId id="268" r:id="rId17"/>
    <p:sldId id="282" r:id="rId18"/>
    <p:sldId id="283" r:id="rId19"/>
    <p:sldId id="284" r:id="rId20"/>
    <p:sldId id="269" r:id="rId21"/>
    <p:sldId id="285" r:id="rId22"/>
    <p:sldId id="270" r:id="rId23"/>
    <p:sldId id="271" r:id="rId24"/>
    <p:sldId id="272" r:id="rId25"/>
    <p:sldId id="273" r:id="rId26"/>
    <p:sldId id="274" r:id="rId27"/>
    <p:sldId id="275" r:id="rId28"/>
    <p:sldId id="277" r:id="rId29"/>
    <p:sldId id="278" r:id="rId30"/>
    <p:sldId id="279" r:id="rId31"/>
    <p:sldId id="280" r:id="rId32"/>
    <p:sldId id="28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4"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D46D0CB6-80F4-4157-9137-909A553CA92F}" type="slidenum">
              <a:rPr lang="en-IN" smtClean="0"/>
              <a:pPr/>
              <a:t>‹#›</a:t>
            </a:fld>
            <a:endParaRPr lang="en-IN"/>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46D0CB6-80F4-4157-9137-909A553CA92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9221216" y="3009902"/>
            <a:ext cx="609600" cy="441325"/>
          </a:xfrm>
        </p:spPr>
        <p:txBody>
          <a:bodyPr/>
          <a:lstStyle/>
          <a:p>
            <a:fld id="{D46D0CB6-80F4-4157-9137-909A553CA92F}" type="slidenum">
              <a:rPr lang="en-IN" smtClean="0"/>
              <a:pPr/>
              <a:t>‹#›</a:t>
            </a:fld>
            <a:endParaRPr lang="en-IN"/>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5815584" y="1026373"/>
            <a:ext cx="609600" cy="441325"/>
          </a:xfrm>
        </p:spPr>
        <p:txBody>
          <a:bodyPr/>
          <a:lstStyle/>
          <a:p>
            <a:fld id="{D46D0CB6-80F4-4157-9137-909A553CA92F}" type="slidenum">
              <a:rPr lang="en-IN" smtClean="0"/>
              <a:pPr/>
              <a:t>‹#›</a:t>
            </a:fld>
            <a:endParaRPr lang="en-IN"/>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D46D0CB6-80F4-4157-9137-909A553CA92F}" type="slidenum">
              <a:rPr lang="en-IN" smtClean="0"/>
              <a:pPr/>
              <a:t>‹#›</a:t>
            </a:fld>
            <a:endParaRPr lang="en-IN"/>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E48EBC5C-5A07-4515-AED1-516E2F290C7A}" type="datetimeFigureOut">
              <a:rPr lang="en-IN" smtClean="0"/>
              <a:pPr/>
              <a:t>25-02-2021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46D0CB6-80F4-4157-9137-909A553CA92F}" type="slidenum">
              <a:rPr lang="en-IN" smtClean="0"/>
              <a:pPr/>
              <a:t>‹#›</a:t>
            </a:fld>
            <a:endParaRPr lang="en-IN"/>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8" name="Footer Placeholder 7"/>
          <p:cNvSpPr>
            <a:spLocks noGrp="1"/>
          </p:cNvSpPr>
          <p:nvPr>
            <p:ph type="ftr" sz="quarter" idx="11"/>
          </p:nvPr>
        </p:nvSpPr>
        <p:spPr>
          <a:xfrm>
            <a:off x="406400" y="6409944"/>
            <a:ext cx="4775200" cy="365760"/>
          </a:xfrm>
        </p:spPr>
        <p:txBody>
          <a:bodyPr/>
          <a:lstStyle/>
          <a:p>
            <a:endParaRPr lang="en-IN"/>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D46D0CB6-80F4-4157-9137-909A553CA92F}" type="slidenum">
              <a:rPr lang="en-IN" smtClean="0"/>
              <a:pPr/>
              <a:t>‹#›</a:t>
            </a:fld>
            <a:endParaRPr lang="en-IN"/>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5791200" y="1036021"/>
            <a:ext cx="609600" cy="441325"/>
          </a:xfrm>
        </p:spPr>
        <p:txBody>
          <a:bodyPr/>
          <a:lstStyle/>
          <a:p>
            <a:fld id="{D46D0CB6-80F4-4157-9137-909A553CA92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D46D0CB6-80F4-4157-9137-909A553CA92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D46D0CB6-80F4-4157-9137-909A553CA92F}" type="slidenum">
              <a:rPr lang="en-IN" smtClean="0"/>
              <a:pPr/>
              <a:t>‹#›</a:t>
            </a:fld>
            <a:endParaRPr lang="en-IN"/>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48EBC5C-5A07-4515-AED1-516E2F290C7A}" type="datetimeFigureOut">
              <a:rPr lang="en-IN" smtClean="0"/>
              <a:pPr/>
              <a:t>25-02-2021</a:t>
            </a:fld>
            <a:endParaRPr lang="en-IN"/>
          </a:p>
        </p:txBody>
      </p:sp>
      <p:sp>
        <p:nvSpPr>
          <p:cNvPr id="6" name="Footer Placeholder 5"/>
          <p:cNvSpPr>
            <a:spLocks noGrp="1"/>
          </p:cNvSpPr>
          <p:nvPr>
            <p:ph type="ftr" sz="quarter" idx="11"/>
          </p:nvPr>
        </p:nvSpPr>
        <p:spPr>
          <a:xfrm>
            <a:off x="402336" y="6410848"/>
            <a:ext cx="4511040" cy="365760"/>
          </a:xfrm>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p>
            <a:fld id="{D46D0CB6-80F4-4157-9137-909A553CA92F}" type="slidenum">
              <a:rPr lang="en-IN" smtClean="0"/>
              <a:pPr/>
              <a:t>‹#›</a:t>
            </a:fld>
            <a:endParaRPr lang="en-IN"/>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7717536" y="6404984"/>
            <a:ext cx="4059936" cy="365760"/>
          </a:xfrm>
        </p:spPr>
        <p:txBody>
          <a:bodyPr/>
          <a:lstStyle/>
          <a:p>
            <a:fld id="{E48EBC5C-5A07-4515-AED1-516E2F290C7A}" type="datetimeFigureOut">
              <a:rPr lang="en-IN" smtClean="0"/>
              <a:pPr/>
              <a:t>25-02-2021</a:t>
            </a:fld>
            <a:endParaRPr lang="en-IN"/>
          </a:p>
        </p:txBody>
      </p:sp>
      <p:sp>
        <p:nvSpPr>
          <p:cNvPr id="6" name="Footer Placeholder 5"/>
          <p:cNvSpPr>
            <a:spLocks noGrp="1"/>
          </p:cNvSpPr>
          <p:nvPr>
            <p:ph type="ftr" sz="quarter" idx="11"/>
          </p:nvPr>
        </p:nvSpPr>
        <p:spPr>
          <a:xfrm>
            <a:off x="402336" y="6410848"/>
            <a:ext cx="4779264" cy="365760"/>
          </a:xfrm>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E48EBC5C-5A07-4515-AED1-516E2F290C7A}" type="datetimeFigureOut">
              <a:rPr lang="en-IN" smtClean="0"/>
              <a:pPr/>
              <a:t>25-02-2021</a:t>
            </a:fld>
            <a:endParaRPr lang="en-IN"/>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46D0CB6-80F4-4157-9137-909A553CA92F}" type="slidenum">
              <a:rPr lang="en-IN" smtClean="0"/>
              <a:pPr/>
              <a:t>‹#›</a:t>
            </a:fld>
            <a:endParaRPr lang="en-IN"/>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gst.gov.i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taxguru.in/goods-and-service-tax/rating-gst.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taxguru.in/income-tax/government-servant-requested-file-income-tax-returns-within-due-date.html" TargetMode="External"/><Relationship Id="rId2" Type="http://schemas.openxmlformats.org/officeDocument/2006/relationships/hyperlink" Target="https://taxguru.in/goods-and-service-tax/how-to-track-gst-registration-application-status.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blog.saginfotech.com/gstr-2a-gen-gst-softwar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a:t>
            </a:r>
          </a:p>
          <a:p>
            <a:r>
              <a:rPr lang="en-US" dirty="0" smtClean="0"/>
              <a:t>CMA S. VENKANNA</a:t>
            </a:r>
          </a:p>
          <a:p>
            <a:r>
              <a:rPr lang="en-US" dirty="0" smtClean="0"/>
              <a:t>Cost Accountant</a:t>
            </a:r>
            <a:endParaRPr lang="en-IN" dirty="0"/>
          </a:p>
        </p:txBody>
      </p:sp>
      <p:sp>
        <p:nvSpPr>
          <p:cNvPr id="2" name="Title 1"/>
          <p:cNvSpPr>
            <a:spLocks noGrp="1"/>
          </p:cNvSpPr>
          <p:nvPr>
            <p:ph type="ctrTitle"/>
          </p:nvPr>
        </p:nvSpPr>
        <p:spPr/>
        <p:txBody>
          <a:bodyPr/>
          <a:lstStyle/>
          <a:p>
            <a:r>
              <a:rPr lang="en-US" dirty="0" smtClean="0"/>
              <a:t>Link  Between IT and GST</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5721531" y="4258491"/>
            <a:ext cx="888275" cy="1449978"/>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xmlns="" val="4244662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Sharing the data</a:t>
            </a:r>
            <a:endParaRPr lang="en-IN" dirty="0"/>
          </a:p>
        </p:txBody>
      </p:sp>
      <p:sp>
        <p:nvSpPr>
          <p:cNvPr id="3" name="Content Placeholder 2"/>
          <p:cNvSpPr>
            <a:spLocks noGrp="1"/>
          </p:cNvSpPr>
          <p:nvPr>
            <p:ph sz="quarter" idx="1"/>
          </p:nvPr>
        </p:nvSpPr>
        <p:spPr/>
        <p:txBody>
          <a:bodyPr>
            <a:normAutofit/>
          </a:bodyPr>
          <a:lstStyle/>
          <a:p>
            <a:r>
              <a:rPr lang="en-US" dirty="0" smtClean="0">
                <a:solidFill>
                  <a:srgbClr val="475055"/>
                </a:solidFill>
                <a:latin typeface="Arial" panose="020B0604020202020204" pitchFamily="34" charset="0"/>
              </a:rPr>
              <a:t>MOU </a:t>
            </a:r>
            <a:r>
              <a:rPr lang="en-US" dirty="0">
                <a:solidFill>
                  <a:srgbClr val="475055"/>
                </a:solidFill>
                <a:latin typeface="Arial" panose="020B0604020202020204" pitchFamily="34" charset="0"/>
              </a:rPr>
              <a:t>has resulted in income tax website now showing GST data of a taxpayer.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The </a:t>
            </a:r>
            <a:r>
              <a:rPr lang="en-US" dirty="0">
                <a:solidFill>
                  <a:srgbClr val="475055"/>
                </a:solidFill>
                <a:latin typeface="Arial" panose="020B0604020202020204" pitchFamily="34" charset="0"/>
              </a:rPr>
              <a:t>sharing of information was to avoid tax evasion and increase reporting of turnover.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information </a:t>
            </a:r>
            <a:r>
              <a:rPr lang="en-US" dirty="0">
                <a:solidFill>
                  <a:srgbClr val="475055"/>
                </a:solidFill>
                <a:latin typeface="Arial" panose="020B0604020202020204" pitchFamily="34" charset="0"/>
              </a:rPr>
              <a:t>includes tracing non-filers under the Income Tax Act, 1961 and the Goods and Services Act, 2017.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The system </a:t>
            </a:r>
            <a:r>
              <a:rPr lang="en-US" dirty="0">
                <a:solidFill>
                  <a:srgbClr val="475055"/>
                </a:solidFill>
                <a:latin typeface="Arial" panose="020B0604020202020204" pitchFamily="34" charset="0"/>
              </a:rPr>
              <a:t>help both the authorities to match revenue reported by taxpayer under Income Tax and GST.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Any </a:t>
            </a:r>
            <a:r>
              <a:rPr lang="en-US" dirty="0">
                <a:solidFill>
                  <a:srgbClr val="475055"/>
                </a:solidFill>
                <a:latin typeface="Arial" panose="020B0604020202020204" pitchFamily="34" charset="0"/>
              </a:rPr>
              <a:t>mismatch in data will be </a:t>
            </a:r>
            <a:r>
              <a:rPr lang="en-US" dirty="0" smtClean="0">
                <a:solidFill>
                  <a:srgbClr val="475055"/>
                </a:solidFill>
                <a:latin typeface="Arial" panose="020B0604020202020204" pitchFamily="34" charset="0"/>
              </a:rPr>
              <a:t>automatically </a:t>
            </a:r>
            <a:r>
              <a:rPr lang="en-US" dirty="0">
                <a:solidFill>
                  <a:srgbClr val="475055"/>
                </a:solidFill>
                <a:latin typeface="Arial" panose="020B0604020202020204" pitchFamily="34" charset="0"/>
              </a:rPr>
              <a:t>reflected in </a:t>
            </a:r>
            <a:r>
              <a:rPr lang="en-US" dirty="0" smtClean="0">
                <a:solidFill>
                  <a:srgbClr val="475055"/>
                </a:solidFill>
                <a:latin typeface="Arial" panose="020B0604020202020204" pitchFamily="34" charset="0"/>
              </a:rPr>
              <a:t> </a:t>
            </a:r>
            <a:r>
              <a:rPr lang="en-US" dirty="0">
                <a:solidFill>
                  <a:srgbClr val="475055"/>
                </a:solidFill>
                <a:latin typeface="Arial" panose="020B0604020202020204" pitchFamily="34" charset="0"/>
              </a:rPr>
              <a:t>Compliance Portal on the website of the IT Department. </a:t>
            </a:r>
            <a:endParaRPr lang="en-US" dirty="0" smtClean="0">
              <a:solidFill>
                <a:srgbClr val="475055"/>
              </a:solidFill>
              <a:latin typeface="Arial" panose="020B0604020202020204" pitchFamily="34" charset="0"/>
            </a:endParaRP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103172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smtClean="0"/>
              <a:t>The System of sharing information applies to all the </a:t>
            </a:r>
            <a:r>
              <a:rPr lang="en-US" dirty="0" err="1" smtClean="0"/>
              <a:t>assessees</a:t>
            </a:r>
            <a:r>
              <a:rPr lang="en-US" dirty="0" smtClean="0"/>
              <a:t> who have business income who file their ITRs from ITR 3 to ITR 7.</a:t>
            </a:r>
          </a:p>
          <a:p>
            <a:r>
              <a:rPr lang="en-US" dirty="0" smtClean="0"/>
              <a:t>Relationship can be viewed relating to</a:t>
            </a:r>
          </a:p>
          <a:p>
            <a:pPr lvl="1"/>
            <a:endParaRPr lang="en-US" dirty="0"/>
          </a:p>
          <a:p>
            <a:pPr lvl="1"/>
            <a:r>
              <a:rPr lang="en-US" dirty="0" smtClean="0"/>
              <a:t>Turnover under GST		GTI under IT</a:t>
            </a:r>
          </a:p>
          <a:p>
            <a:pPr lvl="1"/>
            <a:r>
              <a:rPr lang="en-US" dirty="0" smtClean="0"/>
              <a:t>Turnover Ratio 			GTI Range</a:t>
            </a:r>
          </a:p>
          <a:p>
            <a:pPr lvl="1"/>
            <a:r>
              <a:rPr lang="en-US" dirty="0" smtClean="0"/>
              <a:t>Turnover Range			Any other as required</a:t>
            </a:r>
          </a:p>
          <a:p>
            <a:pPr lvl="1"/>
            <a:endParaRPr lang="en-US" dirty="0">
              <a:solidFill>
                <a:srgbClr val="000000"/>
              </a:solidFill>
              <a:latin typeface="Montserrat"/>
            </a:endParaRPr>
          </a:p>
          <a:p>
            <a:pPr lvl="1"/>
            <a:r>
              <a:rPr lang="en-US" dirty="0" smtClean="0">
                <a:solidFill>
                  <a:srgbClr val="000000"/>
                </a:solidFill>
                <a:latin typeface="Montserrat"/>
              </a:rPr>
              <a:t>which </a:t>
            </a:r>
            <a:r>
              <a:rPr lang="en-US" dirty="0">
                <a:solidFill>
                  <a:srgbClr val="000000"/>
                </a:solidFill>
                <a:latin typeface="Montserrat"/>
              </a:rPr>
              <a:t>will be decided by the </a:t>
            </a:r>
            <a:r>
              <a:rPr lang="en-US" dirty="0" smtClean="0">
                <a:solidFill>
                  <a:srgbClr val="000000"/>
                </a:solidFill>
                <a:latin typeface="Montserrat"/>
              </a:rPr>
              <a:t>respective tax authorities and the same  </a:t>
            </a:r>
            <a:r>
              <a:rPr lang="en-US" dirty="0">
                <a:solidFill>
                  <a:srgbClr val="000000"/>
                </a:solidFill>
                <a:latin typeface="Montserrat"/>
              </a:rPr>
              <a:t>will be shared by </a:t>
            </a:r>
            <a:r>
              <a:rPr lang="en-US" dirty="0" smtClean="0">
                <a:solidFill>
                  <a:srgbClr val="000000"/>
                </a:solidFill>
                <a:latin typeface="Montserrat"/>
              </a:rPr>
              <a:t>both the departments.</a:t>
            </a:r>
          </a:p>
          <a:p>
            <a:pPr lvl="1"/>
            <a:endParaRPr lang="en-US" dirty="0">
              <a:solidFill>
                <a:srgbClr val="000000"/>
              </a:solidFill>
              <a:latin typeface="Montserrat"/>
            </a:endParaRPr>
          </a:p>
          <a:p>
            <a:pPr lvl="1"/>
            <a:r>
              <a:rPr lang="en-US" dirty="0" smtClean="0">
                <a:solidFill>
                  <a:srgbClr val="000000"/>
                </a:solidFill>
                <a:latin typeface="Montserrat"/>
              </a:rPr>
              <a:t>Reconciliation of the Turnover is an important step to find the discrepancies both in the </a:t>
            </a:r>
            <a:r>
              <a:rPr lang="en-US" smtClean="0">
                <a:solidFill>
                  <a:srgbClr val="000000"/>
                </a:solidFill>
                <a:latin typeface="Montserrat"/>
              </a:rPr>
              <a:t>income declared under IT and GST.</a:t>
            </a:r>
            <a:r>
              <a:rPr lang="en-US" dirty="0"/>
              <a:t/>
            </a:r>
            <a:br>
              <a:rPr lang="en-US" dirty="0"/>
            </a:br>
            <a:r>
              <a:rPr lang="en-US" dirty="0"/>
              <a:t/>
            </a:r>
            <a:br>
              <a:rPr lang="en-US" dirty="0"/>
            </a:br>
            <a:endParaRPr lang="en-US" dirty="0">
              <a:solidFill>
                <a:srgbClr val="000000"/>
              </a:solidFill>
              <a:latin typeface="arial" panose="020B0604020202020204" pitchFamily="34" charset="0"/>
            </a:endParaRP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848067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 Dressing  Vs. Tax Evasion</a:t>
            </a:r>
            <a:endParaRPr lang="en-IN" dirty="0"/>
          </a:p>
        </p:txBody>
      </p:sp>
      <p:sp>
        <p:nvSpPr>
          <p:cNvPr id="3" name="Content Placeholder 2"/>
          <p:cNvSpPr>
            <a:spLocks noGrp="1"/>
          </p:cNvSpPr>
          <p:nvPr>
            <p:ph sz="quarter" idx="1"/>
          </p:nvPr>
        </p:nvSpPr>
        <p:spPr/>
        <p:txBody>
          <a:bodyPr/>
          <a:lstStyle/>
          <a:p>
            <a:r>
              <a:rPr lang="en-US" dirty="0"/>
              <a:t>the Income Tax Department will have a clear picture of the total sales and purchases, and eventually the overall profitability, of every business.</a:t>
            </a:r>
            <a:r>
              <a:rPr lang="en-US" b="1" dirty="0"/>
              <a:t>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902878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Invoices</a:t>
            </a:r>
            <a:endParaRPr lang="en-IN" dirty="0"/>
          </a:p>
        </p:txBody>
      </p:sp>
      <p:sp>
        <p:nvSpPr>
          <p:cNvPr id="3" name="Content Placeholder 2"/>
          <p:cNvSpPr>
            <a:spLocks noGrp="1"/>
          </p:cNvSpPr>
          <p:nvPr>
            <p:ph sz="quarter" idx="1"/>
          </p:nvPr>
        </p:nvSpPr>
        <p:spPr/>
        <p:txBody>
          <a:bodyPr/>
          <a:lstStyle/>
          <a:p>
            <a:r>
              <a:rPr lang="en-US" dirty="0"/>
              <a:t>Under the GST law, every sale invoice will get uploaded on the </a:t>
            </a:r>
            <a:r>
              <a:rPr lang="en-US" dirty="0" smtClean="0"/>
              <a:t>GSTN </a:t>
            </a:r>
            <a:r>
              <a:rPr lang="en-US" dirty="0"/>
              <a:t> </a:t>
            </a:r>
            <a:r>
              <a:rPr lang="en-US" dirty="0">
                <a:hlinkClick r:id="rId2"/>
              </a:rPr>
              <a:t>GST portal</a:t>
            </a:r>
            <a:r>
              <a:rPr lang="en-US" dirty="0"/>
              <a:t>. </a:t>
            </a:r>
            <a:endParaRPr lang="en-US" dirty="0" smtClean="0"/>
          </a:p>
          <a:p>
            <a:r>
              <a:rPr lang="en-US" dirty="0" smtClean="0"/>
              <a:t>These </a:t>
            </a:r>
            <a:r>
              <a:rPr lang="en-US" dirty="0"/>
              <a:t>invoices will, in turn, be referred to the buyer for their acceptance (except for the final consumer). </a:t>
            </a:r>
            <a:endParaRPr lang="en-US" dirty="0" smtClean="0"/>
          </a:p>
          <a:p>
            <a:r>
              <a:rPr lang="en-US" dirty="0" smtClean="0"/>
              <a:t>GSTN </a:t>
            </a:r>
            <a:r>
              <a:rPr lang="en-US" dirty="0"/>
              <a:t>will ensure a 100% reconciliation of sale invoice of the supplier and the purchase invoice of the buyer. </a:t>
            </a:r>
            <a:endParaRPr lang="en-US" dirty="0" smtClean="0"/>
          </a:p>
          <a:p>
            <a:r>
              <a:rPr lang="en-US" dirty="0" smtClean="0"/>
              <a:t>we </a:t>
            </a:r>
            <a:r>
              <a:rPr lang="en-US" dirty="0"/>
              <a:t>can expect more accurate value being reported under </a:t>
            </a:r>
            <a:r>
              <a:rPr lang="en-US"/>
              <a:t>the </a:t>
            </a:r>
            <a:r>
              <a:rPr lang="en-US" smtClean="0"/>
              <a:t>in GST </a:t>
            </a:r>
            <a:r>
              <a:rPr lang="en-US" dirty="0"/>
              <a:t>regime.</a:t>
            </a:r>
            <a:r>
              <a:rPr lang="en-US" b="1" dirty="0"/>
              <a:t> </a:t>
            </a:r>
            <a:endParaRPr lang="en-IN" dirty="0"/>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172577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Registration Checking Link</a:t>
            </a:r>
            <a:endParaRPr lang="en-IN" dirty="0"/>
          </a:p>
        </p:txBody>
      </p:sp>
      <p:sp>
        <p:nvSpPr>
          <p:cNvPr id="3" name="Content Placeholder 2"/>
          <p:cNvSpPr>
            <a:spLocks noGrp="1"/>
          </p:cNvSpPr>
          <p:nvPr>
            <p:ph sz="quarter" idx="1"/>
          </p:nvPr>
        </p:nvSpPr>
        <p:spPr/>
        <p:txBody>
          <a:bodyPr>
            <a:normAutofit fontScale="92500" lnSpcReduction="10000"/>
          </a:bodyPr>
          <a:lstStyle/>
          <a:p>
            <a:r>
              <a:rPr lang="en-US" dirty="0" smtClean="0"/>
              <a:t>PAN Linked GST Registration is a First Link between IT and GST</a:t>
            </a:r>
          </a:p>
          <a:p>
            <a:endParaRPr lang="en-US" dirty="0"/>
          </a:p>
          <a:p>
            <a:pPr lvl="1"/>
            <a:r>
              <a:rPr lang="en-US" dirty="0" smtClean="0"/>
              <a:t>GSTN	15 </a:t>
            </a:r>
            <a:r>
              <a:rPr lang="en-US" dirty="0" err="1" smtClean="0"/>
              <a:t>Digist</a:t>
            </a:r>
            <a:r>
              <a:rPr lang="en-US" dirty="0" smtClean="0"/>
              <a:t>		</a:t>
            </a:r>
          </a:p>
          <a:p>
            <a:pPr lvl="1"/>
            <a:r>
              <a:rPr lang="en-US" dirty="0" smtClean="0"/>
              <a:t>PAN	10 </a:t>
            </a:r>
            <a:r>
              <a:rPr lang="en-US" dirty="0" err="1" smtClean="0"/>
              <a:t>Digist</a:t>
            </a:r>
            <a:r>
              <a:rPr lang="en-US" dirty="0" smtClean="0"/>
              <a:t>	</a:t>
            </a:r>
          </a:p>
          <a:p>
            <a:pPr lvl="1"/>
            <a:endParaRPr lang="en-US" dirty="0"/>
          </a:p>
          <a:p>
            <a:pPr lvl="1"/>
            <a:r>
              <a:rPr lang="en-US" dirty="0" smtClean="0"/>
              <a:t>First Two Digits : 	Represents State Code</a:t>
            </a:r>
          </a:p>
          <a:p>
            <a:pPr lvl="1"/>
            <a:r>
              <a:rPr lang="en-US" dirty="0" smtClean="0"/>
              <a:t>Next 10 Digits 		Represents PAN</a:t>
            </a:r>
          </a:p>
          <a:p>
            <a:pPr lvl="1"/>
            <a:r>
              <a:rPr lang="en-US" dirty="0" smtClean="0"/>
              <a:t>13</a:t>
            </a:r>
            <a:r>
              <a:rPr lang="en-US" baseline="30000" dirty="0" smtClean="0"/>
              <a:t>th</a:t>
            </a:r>
            <a:r>
              <a:rPr lang="en-US" dirty="0" smtClean="0"/>
              <a:t> Digit			</a:t>
            </a:r>
            <a:r>
              <a:rPr lang="en-US" dirty="0" err="1" smtClean="0"/>
              <a:t>No.of</a:t>
            </a:r>
            <a:r>
              <a:rPr lang="en-US" dirty="0" smtClean="0"/>
              <a:t> Registrations of GST in State for the same PAN</a:t>
            </a:r>
          </a:p>
          <a:p>
            <a:pPr lvl="1"/>
            <a:r>
              <a:rPr lang="en-US" dirty="0" smtClean="0"/>
              <a:t>14</a:t>
            </a:r>
            <a:r>
              <a:rPr lang="en-US" baseline="30000" dirty="0" smtClean="0"/>
              <a:t>th</a:t>
            </a:r>
            <a:r>
              <a:rPr lang="en-US" dirty="0" smtClean="0"/>
              <a:t> Digit			Z by Default</a:t>
            </a:r>
          </a:p>
          <a:p>
            <a:pPr lvl="1"/>
            <a:r>
              <a:rPr lang="en-US" dirty="0" smtClean="0"/>
              <a:t>15</a:t>
            </a:r>
            <a:r>
              <a:rPr lang="en-US" baseline="30000" dirty="0" smtClean="0"/>
              <a:t>th</a:t>
            </a:r>
            <a:r>
              <a:rPr lang="en-US" dirty="0" smtClean="0"/>
              <a:t> Digit			Check Code to detect errors – can be Alphabet or 					Number</a:t>
            </a:r>
          </a:p>
          <a:p>
            <a:pPr lvl="1"/>
            <a:r>
              <a:rPr lang="en-US" dirty="0" smtClean="0"/>
              <a:t>The Tax Payers will be consolidated on a single platform for compliance and </a:t>
            </a:r>
            <a:r>
              <a:rPr lang="en-US" smtClean="0"/>
              <a:t>administration purposes.</a:t>
            </a:r>
            <a:r>
              <a:rPr lang="en-US" dirty="0" smtClean="0"/>
              <a:t>	</a:t>
            </a:r>
          </a:p>
          <a:p>
            <a:pPr lvl="1"/>
            <a:endParaRPr lang="en-US" dirty="0"/>
          </a:p>
          <a:p>
            <a:pPr lvl="1"/>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271063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in 26as</a:t>
            </a:r>
            <a:endParaRPr lang="en-IN" dirty="0"/>
          </a:p>
        </p:txBody>
      </p:sp>
      <p:sp>
        <p:nvSpPr>
          <p:cNvPr id="3" name="Content Placeholder 2"/>
          <p:cNvSpPr>
            <a:spLocks noGrp="1"/>
          </p:cNvSpPr>
          <p:nvPr>
            <p:ph sz="quarter" idx="1"/>
          </p:nvPr>
        </p:nvSpPr>
        <p:spPr/>
        <p:txBody>
          <a:bodyPr>
            <a:normAutofit lnSpcReduction="10000"/>
          </a:bodyPr>
          <a:lstStyle/>
          <a:p>
            <a:r>
              <a:rPr lang="en-US" dirty="0"/>
              <a:t>'Annual Information Statement'' which apart from the TDS/ TCS details, shall now contain comprehensive information relating specified financial transactions, payment of taxes, demand/refund and pending/completed proceedings undertaken by a taxpayer in a particular financial year that has to be mentioned in the income tax returns.</a:t>
            </a:r>
            <a:br>
              <a:rPr lang="en-US" dirty="0"/>
            </a:br>
            <a:r>
              <a:rPr lang="en-US" dirty="0"/>
              <a:t/>
            </a:r>
            <a:br>
              <a:rPr lang="en-US" dirty="0"/>
            </a:br>
            <a:r>
              <a:rPr lang="en-US" dirty="0"/>
              <a:t>It would also show turnover reported in Goods and Services Tax (GST) return form GSTR-3B.</a:t>
            </a:r>
            <a:br>
              <a:rPr lang="en-US" dirty="0"/>
            </a:br>
            <a:r>
              <a:rPr lang="en-US" dirty="0"/>
              <a:t/>
            </a:r>
            <a:br>
              <a:rPr lang="en-US" dirty="0"/>
            </a:br>
            <a:endParaRPr lang="en-US" dirty="0"/>
          </a:p>
          <a:p>
            <a:endParaRPr lang="en-US" dirty="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933393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ITRs</a:t>
            </a:r>
            <a:endParaRPr lang="en-IN" dirty="0"/>
          </a:p>
        </p:txBody>
      </p:sp>
      <p:sp>
        <p:nvSpPr>
          <p:cNvPr id="3" name="Content Placeholder 2"/>
          <p:cNvSpPr>
            <a:spLocks noGrp="1"/>
          </p:cNvSpPr>
          <p:nvPr>
            <p:ph sz="quarter" idx="1"/>
          </p:nvPr>
        </p:nvSpPr>
        <p:spPr/>
        <p:txBody>
          <a:bodyPr/>
          <a:lstStyle/>
          <a:p>
            <a:r>
              <a:rPr lang="en-US" dirty="0"/>
              <a:t>The (I-T) income tax forms notified for the </a:t>
            </a:r>
            <a:r>
              <a:rPr lang="en-US" dirty="0" smtClean="0"/>
              <a:t> </a:t>
            </a:r>
            <a:r>
              <a:rPr lang="en-US" dirty="0"/>
              <a:t>current assessment year (AY 2020-21) makes it mandatory to report GST outward supplies</a:t>
            </a:r>
            <a:r>
              <a:rPr lang="en-US" dirty="0" smtClean="0"/>
              <a:t>.</a:t>
            </a:r>
          </a:p>
          <a:p>
            <a:r>
              <a:rPr lang="en-US" dirty="0" smtClean="0"/>
              <a:t> The </a:t>
            </a:r>
            <a:r>
              <a:rPr lang="en-US" dirty="0"/>
              <a:t>information </a:t>
            </a:r>
            <a:r>
              <a:rPr lang="en-US" dirty="0" smtClean="0"/>
              <a:t>in </a:t>
            </a:r>
            <a:r>
              <a:rPr lang="en-US" dirty="0"/>
              <a:t>Form 26AS </a:t>
            </a:r>
            <a:r>
              <a:rPr lang="en-US" dirty="0" smtClean="0"/>
              <a:t> </a:t>
            </a:r>
            <a:r>
              <a:rPr lang="en-US" dirty="0"/>
              <a:t>provide ease of compliance to the taxpayers in filling Schedule </a:t>
            </a:r>
            <a:r>
              <a:rPr lang="en-US" dirty="0" smtClean="0"/>
              <a:t>GST.</a:t>
            </a:r>
          </a:p>
          <a:p>
            <a:r>
              <a:rPr lang="en-US" dirty="0" smtClean="0"/>
              <a:t>No </a:t>
            </a:r>
            <a:r>
              <a:rPr lang="en-US" dirty="0"/>
              <a:t>change in the reporting requirement with the display of information of GST turnover in Form </a:t>
            </a:r>
            <a:r>
              <a:rPr lang="en-US" dirty="0" smtClean="0"/>
              <a:t>26AS.</a:t>
            </a:r>
          </a:p>
          <a:p>
            <a:r>
              <a:rPr lang="en-US" dirty="0" smtClean="0"/>
              <a:t>The taxpayers required to furnish </a:t>
            </a:r>
            <a:r>
              <a:rPr lang="en-US" dirty="0"/>
              <a:t>GST and income-tax </a:t>
            </a:r>
            <a:r>
              <a:rPr lang="en-US" dirty="0" smtClean="0"/>
              <a:t>returns correctly.</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11647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a:bodyPr>
          <a:lstStyle/>
          <a:p>
            <a:r>
              <a:rPr lang="en-US" dirty="0"/>
              <a:t>display of information of GST turnover in Form 26AS, at the same time, would force </a:t>
            </a:r>
            <a:r>
              <a:rPr lang="en-US" dirty="0" smtClean="0"/>
              <a:t> </a:t>
            </a:r>
            <a:r>
              <a:rPr lang="en-US" dirty="0"/>
              <a:t>taxpayers </a:t>
            </a:r>
            <a:r>
              <a:rPr lang="en-US" dirty="0" smtClean="0"/>
              <a:t>to </a:t>
            </a:r>
            <a:r>
              <a:rPr lang="en-US" dirty="0"/>
              <a:t>report their correct turnover and consequently force them to pays the correct </a:t>
            </a:r>
            <a:r>
              <a:rPr lang="en-US" dirty="0" smtClean="0"/>
              <a:t>income-tax</a:t>
            </a:r>
          </a:p>
          <a:p>
            <a:endParaRPr lang="en-US" dirty="0"/>
          </a:p>
          <a:p>
            <a:r>
              <a:rPr lang="en-US" dirty="0" smtClean="0"/>
              <a:t>Tax </a:t>
            </a:r>
            <a:r>
              <a:rPr lang="en-US" dirty="0" err="1" smtClean="0"/>
              <a:t>ayers</a:t>
            </a:r>
            <a:r>
              <a:rPr lang="en-US" dirty="0" smtClean="0"/>
              <a:t>  </a:t>
            </a:r>
            <a:r>
              <a:rPr lang="en-US" dirty="0"/>
              <a:t>earlier used to evade income tax by under-reporting their turnover in the income tax returns as compared to turnover reported in the GST </a:t>
            </a:r>
            <a:r>
              <a:rPr lang="en-US" dirty="0" smtClean="0"/>
              <a:t>returns.</a:t>
            </a:r>
            <a:r>
              <a:rPr lang="en-US" dirty="0"/>
              <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010273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IN" dirty="0"/>
          </a:p>
        </p:txBody>
      </p:sp>
      <p:sp>
        <p:nvSpPr>
          <p:cNvPr id="3" name="Content Placeholder 2"/>
          <p:cNvSpPr>
            <a:spLocks noGrp="1"/>
          </p:cNvSpPr>
          <p:nvPr>
            <p:ph sz="quarter" idx="1"/>
          </p:nvPr>
        </p:nvSpPr>
        <p:spPr/>
        <p:txBody>
          <a:bodyPr>
            <a:normAutofit fontScale="77500" lnSpcReduction="20000"/>
          </a:bodyPr>
          <a:lstStyle/>
          <a:p>
            <a:r>
              <a:rPr lang="en-US" dirty="0"/>
              <a:t>unscrupulous persons are trying to avail or pass on input tax credit fraudulently by generating fake invoices and has already formulated a strategy for identifying these fake invoice generators which inter alia takes into account the income tax profiles of the suspected fake invoice generators.</a:t>
            </a:r>
            <a:br>
              <a:rPr lang="en-US" dirty="0"/>
            </a:br>
            <a:r>
              <a:rPr lang="en-US" dirty="0"/>
              <a:t/>
            </a:r>
            <a:br>
              <a:rPr lang="en-US" dirty="0"/>
            </a:br>
            <a:endParaRPr lang="en-US" dirty="0"/>
          </a:p>
          <a:p>
            <a:r>
              <a:rPr lang="en-US" dirty="0"/>
              <a:t>These persons in most of the cases never file their income tax returns or disclose very meagre taxable income in the income tax return.</a:t>
            </a:r>
            <a:br>
              <a:rPr lang="en-US" dirty="0"/>
            </a:br>
            <a:r>
              <a:rPr lang="en-US" dirty="0"/>
              <a:t/>
            </a:r>
            <a:br>
              <a:rPr lang="en-US" dirty="0"/>
            </a:br>
            <a:r>
              <a:rPr lang="en-US" dirty="0"/>
              <a:t>suspected fake invoice generators are being identified for serious action under GST and other laws </a:t>
            </a:r>
            <a:endParaRPr lang="en-US" dirty="0" smtClean="0"/>
          </a:p>
          <a:p>
            <a:r>
              <a:rPr lang="en-US" dirty="0" smtClean="0"/>
              <a:t>Cancel  the GST </a:t>
            </a:r>
            <a:r>
              <a:rPr lang="en-US" dirty="0"/>
              <a:t>registration based on the fact that whether their income tax payment commensurate with the expected profit margin on turnover reported by them in the GST returns,</a:t>
            </a:r>
            <a:br>
              <a:rPr lang="en-US" dirty="0"/>
            </a:br>
            <a:r>
              <a:rPr lang="en-US" dirty="0"/>
              <a:t/>
            </a:r>
            <a:br>
              <a:rPr lang="en-US" dirty="0"/>
            </a:br>
            <a:endParaRPr lang="en-US" dirty="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839841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r>
              <a:rPr lang="en-US" dirty="0" smtClean="0"/>
              <a:t>Revamped </a:t>
            </a:r>
            <a:r>
              <a:rPr lang="en-US" dirty="0"/>
              <a:t>26AS is a game-changer in terms of </a:t>
            </a:r>
            <a:r>
              <a:rPr lang="en-US" dirty="0" err="1"/>
              <a:t>transperancy</a:t>
            </a:r>
            <a:r>
              <a:rPr lang="en-US" dirty="0"/>
              <a:t>, diligence &amp; simplified information deliverance; the better the integration and execution, the more efficient &amp; transparent tax compliance</a:t>
            </a:r>
            <a:br>
              <a:rPr lang="en-US" dirty="0"/>
            </a:br>
            <a:r>
              <a:rPr lang="en-US" dirty="0"/>
              <a:t/>
            </a:r>
            <a:br>
              <a:rPr lang="en-US" dirty="0"/>
            </a:br>
            <a:endParaRPr lang="en-US" dirty="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739234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Revenue</a:t>
            </a:r>
            <a:endParaRPr lang="en-IN" dirty="0"/>
          </a:p>
        </p:txBody>
      </p:sp>
      <p:sp>
        <p:nvSpPr>
          <p:cNvPr id="3" name="Content Placeholder 2"/>
          <p:cNvSpPr>
            <a:spLocks noGrp="1"/>
          </p:cNvSpPr>
          <p:nvPr>
            <p:ph sz="quarter" idx="1"/>
          </p:nvPr>
        </p:nvSpPr>
        <p:spPr/>
        <p:txBody>
          <a:bodyPr/>
          <a:lstStyle/>
          <a:p>
            <a:r>
              <a:rPr lang="en-US" dirty="0" smtClean="0"/>
              <a:t>Every Country Requires Funding to aid the development of the country.</a:t>
            </a:r>
          </a:p>
          <a:p>
            <a:r>
              <a:rPr lang="en-US" dirty="0" smtClean="0"/>
              <a:t>Government Generates the Revenue through taxing the citizens</a:t>
            </a:r>
          </a:p>
          <a:p>
            <a:r>
              <a:rPr lang="en-US" dirty="0"/>
              <a:t> </a:t>
            </a:r>
            <a:r>
              <a:rPr lang="en-US" dirty="0" smtClean="0"/>
              <a:t>India has structured system of taxation:</a:t>
            </a:r>
          </a:p>
          <a:p>
            <a:pPr lvl="1"/>
            <a:r>
              <a:rPr lang="en-US" dirty="0" smtClean="0"/>
              <a:t>Viz., Progressive and Proportional</a:t>
            </a:r>
          </a:p>
          <a:p>
            <a:pPr lvl="2"/>
            <a:r>
              <a:rPr lang="en-US" b="0" i="0" dirty="0" smtClean="0">
                <a:solidFill>
                  <a:srgbClr val="222222"/>
                </a:solidFill>
                <a:effectLst/>
                <a:latin typeface="Noto Sans"/>
              </a:rPr>
              <a:t>progressive -  the tax is levied at increasing rates to increasing brackets of income or revenue</a:t>
            </a:r>
          </a:p>
          <a:p>
            <a:pPr lvl="2"/>
            <a:r>
              <a:rPr lang="en-US" b="0" i="0" dirty="0" smtClean="0">
                <a:solidFill>
                  <a:srgbClr val="222222"/>
                </a:solidFill>
                <a:effectLst/>
                <a:latin typeface="Noto Sans"/>
              </a:rPr>
              <a:t>proportional -  the rate of tax levied  in proportion to the amount of income or revenue.</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149032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ITR3</a:t>
            </a:r>
            <a:endParaRPr lang="en-IN" dirty="0"/>
          </a:p>
        </p:txBody>
      </p:sp>
      <p:sp>
        <p:nvSpPr>
          <p:cNvPr id="3" name="Content Placeholder 2"/>
          <p:cNvSpPr>
            <a:spLocks noGrp="1"/>
          </p:cNvSpPr>
          <p:nvPr>
            <p:ph sz="quarter" idx="1"/>
          </p:nvPr>
        </p:nvSpPr>
        <p:spPr/>
        <p:txBody>
          <a:bodyPr>
            <a:normAutofit fontScale="85000" lnSpcReduction="10000"/>
          </a:bodyPr>
          <a:lstStyle/>
          <a:p>
            <a:r>
              <a:rPr lang="en-US" dirty="0" smtClean="0"/>
              <a:t>Details of GST should be given in the schedule</a:t>
            </a:r>
          </a:p>
          <a:p>
            <a:pPr algn="just"/>
            <a:r>
              <a:rPr lang="en-US" dirty="0" smtClean="0">
                <a:solidFill>
                  <a:srgbClr val="475055"/>
                </a:solidFill>
                <a:latin typeface="Arial" panose="020B0604020202020204" pitchFamily="34" charset="0"/>
              </a:rPr>
              <a:t>Details </a:t>
            </a:r>
            <a:r>
              <a:rPr lang="en-US" dirty="0">
                <a:solidFill>
                  <a:srgbClr val="475055"/>
                </a:solidFill>
                <a:latin typeface="Arial" panose="020B0604020202020204" pitchFamily="34" charset="0"/>
              </a:rPr>
              <a:t>of taxes levied on sale (CGST, SGST, IGST, and UTGST) and these details needs to be matched with the </a:t>
            </a:r>
            <a:r>
              <a:rPr lang="en-US" b="1" u="sng" dirty="0">
                <a:solidFill>
                  <a:srgbClr val="475055"/>
                </a:solidFill>
                <a:latin typeface="Arial" panose="020B0604020202020204" pitchFamily="34" charset="0"/>
              </a:rPr>
              <a:t>electronic liability register </a:t>
            </a:r>
            <a:r>
              <a:rPr lang="en-US" dirty="0">
                <a:solidFill>
                  <a:srgbClr val="475055"/>
                </a:solidFill>
                <a:latin typeface="Arial" panose="020B0604020202020204" pitchFamily="34" charset="0"/>
              </a:rPr>
              <a:t>on the GST portal.</a:t>
            </a:r>
          </a:p>
          <a:p>
            <a:pPr algn="just"/>
            <a:r>
              <a:rPr lang="en-US" dirty="0" smtClean="0">
                <a:solidFill>
                  <a:srgbClr val="475055"/>
                </a:solidFill>
                <a:latin typeface="Arial" panose="020B0604020202020204" pitchFamily="34" charset="0"/>
              </a:rPr>
              <a:t>Provide </a:t>
            </a:r>
            <a:r>
              <a:rPr lang="en-US" dirty="0">
                <a:solidFill>
                  <a:srgbClr val="475055"/>
                </a:solidFill>
                <a:latin typeface="Arial" panose="020B0604020202020204" pitchFamily="34" charset="0"/>
              </a:rPr>
              <a:t>details of CGST, SGST, IGST, and UTGST paid on purchases and the credit taken thereof, these details should be matched with the electronic credit ledger available on the portal.</a:t>
            </a:r>
          </a:p>
          <a:p>
            <a:pPr algn="just"/>
            <a:r>
              <a:rPr lang="en-US" dirty="0" smtClean="0">
                <a:solidFill>
                  <a:srgbClr val="475055"/>
                </a:solidFill>
                <a:latin typeface="Arial" panose="020B0604020202020204" pitchFamily="34" charset="0"/>
              </a:rPr>
              <a:t>Required </a:t>
            </a:r>
            <a:r>
              <a:rPr lang="en-US" dirty="0">
                <a:solidFill>
                  <a:srgbClr val="475055"/>
                </a:solidFill>
                <a:latin typeface="Arial" panose="020B0604020202020204" pitchFamily="34" charset="0"/>
              </a:rPr>
              <a:t>to furnish details of taxes paid under GST. These details should be matched with </a:t>
            </a:r>
            <a:r>
              <a:rPr lang="en-US" b="1" u="sng" dirty="0">
                <a:solidFill>
                  <a:srgbClr val="475055"/>
                </a:solidFill>
                <a:latin typeface="Arial" panose="020B0604020202020204" pitchFamily="34" charset="0"/>
              </a:rPr>
              <a:t>the electronic cash ledger </a:t>
            </a:r>
            <a:r>
              <a:rPr lang="en-US" dirty="0">
                <a:solidFill>
                  <a:srgbClr val="475055"/>
                </a:solidFill>
                <a:latin typeface="Arial" panose="020B0604020202020204" pitchFamily="34" charset="0"/>
              </a:rPr>
              <a:t>available on the GST portal.</a:t>
            </a:r>
          </a:p>
          <a:p>
            <a:pPr algn="just"/>
            <a:r>
              <a:rPr lang="en-US" dirty="0" smtClean="0">
                <a:solidFill>
                  <a:srgbClr val="475055"/>
                </a:solidFill>
                <a:latin typeface="Arial" panose="020B0604020202020204" pitchFamily="34" charset="0"/>
              </a:rPr>
              <a:t>Required </a:t>
            </a:r>
            <a:r>
              <a:rPr lang="en-US" dirty="0">
                <a:solidFill>
                  <a:srgbClr val="475055"/>
                </a:solidFill>
                <a:latin typeface="Arial" panose="020B0604020202020204" pitchFamily="34" charset="0"/>
              </a:rPr>
              <a:t>to mention in the Income Tax Return amount payable as on 31</a:t>
            </a:r>
            <a:r>
              <a:rPr lang="en-US" baseline="30000" dirty="0">
                <a:solidFill>
                  <a:srgbClr val="475055"/>
                </a:solidFill>
                <a:latin typeface="Arial" panose="020B0604020202020204" pitchFamily="34" charset="0"/>
              </a:rPr>
              <a:t>st</a:t>
            </a:r>
            <a:r>
              <a:rPr lang="en-US" dirty="0">
                <a:solidFill>
                  <a:srgbClr val="475055"/>
                </a:solidFill>
                <a:latin typeface="Arial" panose="020B0604020202020204" pitchFamily="34" charset="0"/>
              </a:rPr>
              <a:t> March </a:t>
            </a:r>
            <a:r>
              <a:rPr lang="en-US" dirty="0" smtClean="0">
                <a:solidFill>
                  <a:srgbClr val="475055"/>
                </a:solidFill>
                <a:latin typeface="Arial" panose="020B0604020202020204" pitchFamily="34" charset="0"/>
              </a:rPr>
              <a:t>20XX, </a:t>
            </a:r>
            <a:r>
              <a:rPr lang="en-US" dirty="0">
                <a:solidFill>
                  <a:srgbClr val="475055"/>
                </a:solidFill>
                <a:latin typeface="Arial" panose="020B0604020202020204" pitchFamily="34" charset="0"/>
              </a:rPr>
              <a:t>in relation to CGST, SGST, IGST, and </a:t>
            </a:r>
            <a:r>
              <a:rPr lang="en-US" dirty="0" smtClean="0">
                <a:solidFill>
                  <a:srgbClr val="475055"/>
                </a:solidFill>
                <a:latin typeface="Arial" panose="020B0604020202020204" pitchFamily="34" charset="0"/>
              </a:rPr>
              <a:t>UTGST</a:t>
            </a:r>
          </a:p>
          <a:p>
            <a:pPr algn="just"/>
            <a:r>
              <a:rPr lang="en-US" dirty="0" smtClean="0">
                <a:solidFill>
                  <a:srgbClr val="475055"/>
                </a:solidFill>
                <a:latin typeface="Arial" panose="020B0604020202020204" pitchFamily="34" charset="0"/>
              </a:rPr>
              <a:t>GST </a:t>
            </a:r>
            <a:r>
              <a:rPr lang="en-US" dirty="0">
                <a:solidFill>
                  <a:srgbClr val="475055"/>
                </a:solidFill>
                <a:latin typeface="Arial" panose="020B0604020202020204" pitchFamily="34" charset="0"/>
              </a:rPr>
              <a:t>refund is receivable from the government and not credited to Profit &amp; Loss account then the details of the same are required to be given in the Income Tax Return.</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530676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on GST Refund</a:t>
            </a:r>
            <a:endParaRPr lang="en-IN" dirty="0"/>
          </a:p>
        </p:txBody>
      </p:sp>
      <p:sp>
        <p:nvSpPr>
          <p:cNvPr id="3" name="Content Placeholder 2"/>
          <p:cNvSpPr>
            <a:spLocks noGrp="1"/>
          </p:cNvSpPr>
          <p:nvPr>
            <p:ph sz="quarter" idx="1"/>
          </p:nvPr>
        </p:nvSpPr>
        <p:spPr/>
        <p:txBody>
          <a:bodyPr/>
          <a:lstStyle/>
          <a:p>
            <a:pPr marL="0" indent="0">
              <a:buNone/>
            </a:pPr>
            <a:r>
              <a:rPr lang="en-US" b="1" dirty="0">
                <a:solidFill>
                  <a:srgbClr val="444444"/>
                </a:solidFill>
                <a:latin typeface="Times New Roman" panose="02020603050405020304" pitchFamily="18" charset="0"/>
              </a:rPr>
              <a:t> </a:t>
            </a:r>
            <a:endParaRPr lang="en-US" dirty="0">
              <a:solidFill>
                <a:srgbClr val="444444"/>
              </a:solidFill>
              <a:latin typeface="Times New Roman" panose="02020603050405020304" pitchFamily="18" charset="0"/>
            </a:endParaRPr>
          </a:p>
          <a:p>
            <a:pPr algn="just"/>
            <a:r>
              <a:rPr lang="en-US" dirty="0">
                <a:solidFill>
                  <a:srgbClr val="475055"/>
                </a:solidFill>
                <a:latin typeface="Arial" panose="020B0604020202020204" pitchFamily="34" charset="0"/>
              </a:rPr>
              <a:t>Many eligible dealers have claimed GST refund like on </a:t>
            </a:r>
            <a:r>
              <a:rPr lang="en-US" b="1" dirty="0">
                <a:solidFill>
                  <a:srgbClr val="337AB7"/>
                </a:solidFill>
                <a:latin typeface="Arial" panose="020B0604020202020204" pitchFamily="34" charset="0"/>
                <a:hlinkClick r:id="rId2"/>
              </a:rPr>
              <a:t>Zero Rated Supply</a:t>
            </a:r>
            <a:r>
              <a:rPr lang="en-US" dirty="0">
                <a:solidFill>
                  <a:srgbClr val="475055"/>
                </a:solidFill>
                <a:latin typeface="Arial" panose="020B0604020202020204" pitchFamily="34" charset="0"/>
              </a:rPr>
              <a:t>, inverted duty structure, excess Cash balance etc. Ensure that the refund has been processed otherwise ensure proper accounting of GST Refund receivable in books of accounts.</a:t>
            </a:r>
          </a:p>
          <a:p>
            <a:r>
              <a:rPr lang="en-US" dirty="0" smtClean="0"/>
              <a:t>This will be reconciled with the GST Details that is furnished in ITR3 and required to be disclosed to ensure  correct computation of Income and </a:t>
            </a:r>
            <a:r>
              <a:rPr lang="en-US" smtClean="0"/>
              <a:t>tax liability.</a:t>
            </a:r>
            <a:endParaRPr lang="en-IN" dirty="0"/>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763467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ITR4</a:t>
            </a:r>
            <a:endParaRPr lang="en-IN" dirty="0"/>
          </a:p>
        </p:txBody>
      </p:sp>
      <p:sp>
        <p:nvSpPr>
          <p:cNvPr id="3" name="Content Placeholder 2"/>
          <p:cNvSpPr>
            <a:spLocks noGrp="1"/>
          </p:cNvSpPr>
          <p:nvPr>
            <p:ph sz="quarter" idx="1"/>
          </p:nvPr>
        </p:nvSpPr>
        <p:spPr/>
        <p:txBody>
          <a:bodyPr/>
          <a:lstStyle/>
          <a:p>
            <a:r>
              <a:rPr lang="en-US" dirty="0" smtClean="0"/>
              <a:t>In </a:t>
            </a:r>
            <a:r>
              <a:rPr lang="en-US" dirty="0"/>
              <a:t>ITR 4 the taxpayer is required to provide Turnover/Gross Receipts under GST as mentioned in the GST returns. </a:t>
            </a:r>
            <a:endParaRPr lang="en-US" dirty="0" smtClean="0"/>
          </a:p>
          <a:p>
            <a:r>
              <a:rPr lang="en-US" dirty="0" smtClean="0"/>
              <a:t>These </a:t>
            </a:r>
            <a:r>
              <a:rPr lang="en-US" dirty="0"/>
              <a:t>details can be taken by the taxpayer from the GSTR 1 filed by them. </a:t>
            </a:r>
            <a:endParaRPr lang="en-US" dirty="0" smtClean="0"/>
          </a:p>
          <a:p>
            <a:r>
              <a:rPr lang="en-US" dirty="0" smtClean="0"/>
              <a:t>Taxpayers </a:t>
            </a:r>
            <a:r>
              <a:rPr lang="en-US" dirty="0"/>
              <a:t>are required to furnish the </a:t>
            </a:r>
            <a:r>
              <a:rPr lang="en-US" dirty="0">
                <a:hlinkClick r:id="rId2"/>
              </a:rPr>
              <a:t>GST Registration number</a:t>
            </a:r>
            <a:r>
              <a:rPr lang="en-US" dirty="0"/>
              <a:t> in the </a:t>
            </a:r>
            <a:r>
              <a:rPr lang="en-US" b="1" dirty="0">
                <a:hlinkClick r:id="rId3"/>
              </a:rPr>
              <a:t>Income Tax Return</a:t>
            </a:r>
            <a:r>
              <a:rPr lang="en-US" dirty="0" smtClean="0"/>
              <a:t>.</a:t>
            </a:r>
          </a:p>
          <a:p>
            <a:r>
              <a:rPr lang="en-US" smtClean="0">
                <a:solidFill>
                  <a:srgbClr val="475055"/>
                </a:solidFill>
                <a:latin typeface="Arial" panose="020B0604020202020204" pitchFamily="34" charset="0"/>
              </a:rPr>
              <a:t>Need to </a:t>
            </a:r>
            <a:r>
              <a:rPr lang="en-US" dirty="0">
                <a:solidFill>
                  <a:srgbClr val="475055"/>
                </a:solidFill>
                <a:latin typeface="Arial" panose="020B0604020202020204" pitchFamily="34" charset="0"/>
              </a:rPr>
              <a:t>match </a:t>
            </a:r>
            <a:r>
              <a:rPr lang="en-US" dirty="0" smtClean="0">
                <a:solidFill>
                  <a:srgbClr val="475055"/>
                </a:solidFill>
                <a:latin typeface="Arial" panose="020B0604020202020204" pitchFamily="34" charset="0"/>
              </a:rPr>
              <a:t>the </a:t>
            </a:r>
            <a:r>
              <a:rPr lang="en-US" dirty="0">
                <a:solidFill>
                  <a:srgbClr val="475055"/>
                </a:solidFill>
                <a:latin typeface="Arial" panose="020B0604020202020204" pitchFamily="34" charset="0"/>
              </a:rPr>
              <a:t>GST returns with </a:t>
            </a:r>
            <a:r>
              <a:rPr lang="en-US" dirty="0" smtClean="0">
                <a:solidFill>
                  <a:srgbClr val="475055"/>
                </a:solidFill>
                <a:latin typeface="Arial" panose="020B0604020202020204" pitchFamily="34" charset="0"/>
              </a:rPr>
              <a:t>the </a:t>
            </a:r>
            <a:r>
              <a:rPr lang="en-US" dirty="0">
                <a:solidFill>
                  <a:srgbClr val="475055"/>
                </a:solidFill>
                <a:latin typeface="Arial" panose="020B0604020202020204" pitchFamily="34" charset="0"/>
              </a:rPr>
              <a:t>Books of Accounts.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Match before </a:t>
            </a:r>
            <a:r>
              <a:rPr lang="en-US" dirty="0">
                <a:solidFill>
                  <a:srgbClr val="475055"/>
                </a:solidFill>
                <a:latin typeface="Arial" panose="020B0604020202020204" pitchFamily="34" charset="0"/>
              </a:rPr>
              <a:t>filing the Income Tax Return.</a:t>
            </a:r>
            <a:endParaRPr lang="en-US" dirty="0"/>
          </a:p>
          <a:p>
            <a:endParaRPr lang="en-IN" dirty="0"/>
          </a:p>
        </p:txBody>
      </p:sp>
      <p:pic>
        <p:nvPicPr>
          <p:cNvPr id="4" name="Picture 3" descr="C:\Users\Administrator\AppData\Local\Microsoft\Windows Live Mail\WLMDSS.tmp\WLM577A.tmp\logo.png"/>
          <p:cNvPicPr/>
          <p:nvPr/>
        </p:nvPicPr>
        <p:blipFill>
          <a:blip r:embed="rId4"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566610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 6</a:t>
            </a:r>
            <a:endParaRPr lang="en-IN" dirty="0"/>
          </a:p>
        </p:txBody>
      </p:sp>
      <p:sp>
        <p:nvSpPr>
          <p:cNvPr id="3" name="Content Placeholder 2"/>
          <p:cNvSpPr>
            <a:spLocks noGrp="1"/>
          </p:cNvSpPr>
          <p:nvPr>
            <p:ph sz="quarter" idx="1"/>
          </p:nvPr>
        </p:nvSpPr>
        <p:spPr/>
        <p:txBody>
          <a:bodyPr/>
          <a:lstStyle/>
          <a:p>
            <a:r>
              <a:rPr lang="en-US" dirty="0"/>
              <a:t>A new schedule has been inserted in ITR 6 which requires every company, who is not required to get its accounts audited under Section 44AB, to provide details about transactions in exempt goods or services, transactions with composite suppliers, transaction with a registered or unregistered supplier under GST during the year</a:t>
            </a:r>
            <a:r>
              <a:rPr lang="en-US" dirty="0" smtClean="0"/>
              <a:t>.</a:t>
            </a:r>
          </a:p>
          <a:p>
            <a:endParaRPr lang="en-US" dirty="0"/>
          </a:p>
          <a:p>
            <a:r>
              <a:rPr lang="en-US" dirty="0" smtClean="0"/>
              <a:t>This is in addition to the details of the Tax Paid on purchases and Tax Payable on Sales in Trading </a:t>
            </a:r>
            <a:r>
              <a:rPr lang="en-US" smtClean="0"/>
              <a:t>Account Schedule.</a:t>
            </a:r>
            <a:endParaRPr lang="en-IN"/>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918398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by IT</a:t>
            </a:r>
            <a:endParaRPr lang="en-IN" dirty="0"/>
          </a:p>
        </p:txBody>
      </p:sp>
      <p:sp>
        <p:nvSpPr>
          <p:cNvPr id="3" name="Content Placeholder 2"/>
          <p:cNvSpPr>
            <a:spLocks noGrp="1"/>
          </p:cNvSpPr>
          <p:nvPr>
            <p:ph sz="quarter" idx="1"/>
          </p:nvPr>
        </p:nvSpPr>
        <p:spPr/>
        <p:txBody>
          <a:bodyPr/>
          <a:lstStyle/>
          <a:p>
            <a:pPr algn="just">
              <a:spcAft>
                <a:spcPts val="750"/>
              </a:spcAft>
            </a:pPr>
            <a:r>
              <a:rPr lang="en-IN" dirty="0">
                <a:solidFill>
                  <a:srgbClr val="475055"/>
                </a:solidFill>
                <a:latin typeface="Arial" panose="020B0604020202020204" pitchFamily="34" charset="0"/>
                <a:ea typeface="Times New Roman" panose="02020603050405020304" pitchFamily="18" charset="0"/>
              </a:rPr>
              <a:t>information shall be used by the </a:t>
            </a:r>
            <a:r>
              <a:rPr lang="en-IN" b="1" dirty="0">
                <a:solidFill>
                  <a:srgbClr val="475055"/>
                </a:solidFill>
                <a:latin typeface="Arial" panose="020B0604020202020204" pitchFamily="34" charset="0"/>
                <a:ea typeface="Times New Roman" panose="02020603050405020304" pitchFamily="18" charset="0"/>
              </a:rPr>
              <a:t>investigation wing of IT department</a:t>
            </a:r>
            <a:r>
              <a:rPr lang="en-IN" dirty="0">
                <a:solidFill>
                  <a:srgbClr val="475055"/>
                </a:solidFill>
                <a:latin typeface="Arial" panose="020B0604020202020204" pitchFamily="34" charset="0"/>
                <a:ea typeface="Times New Roman" panose="02020603050405020304" pitchFamily="18" charset="0"/>
              </a:rPr>
              <a:t> as reasons to believe for initiating any</a:t>
            </a:r>
            <a:r>
              <a:rPr lang="en-IN" b="1" dirty="0">
                <a:solidFill>
                  <a:srgbClr val="475055"/>
                </a:solidFill>
                <a:latin typeface="Arial" panose="020B0604020202020204" pitchFamily="34" charset="0"/>
                <a:ea typeface="Times New Roman" panose="02020603050405020304" pitchFamily="18" charset="0"/>
              </a:rPr>
              <a:t> assessment proceedings including raids</a:t>
            </a:r>
            <a:r>
              <a:rPr lang="en-IN" dirty="0">
                <a:solidFill>
                  <a:srgbClr val="475055"/>
                </a:solidFill>
                <a:latin typeface="Arial" panose="020B0604020202020204" pitchFamily="34" charset="0"/>
                <a:ea typeface="Times New Roman" panose="02020603050405020304" pitchFamily="18" charset="0"/>
              </a:rPr>
              <a:t> against the taxpayer. This sharing of information will be a tool for taxing authorities to keep an eye over the business of a taxpayer.</a:t>
            </a:r>
            <a:endParaRPr lang="en-IN" dirty="0">
              <a:latin typeface="Times New Roman" panose="02020603050405020304" pitchFamily="18" charset="0"/>
              <a:ea typeface="Times New Roman" panose="02020603050405020304" pitchFamily="18" charset="0"/>
            </a:endParaRP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012796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a:t>
            </a:r>
            <a:endParaRPr lang="en-IN" dirty="0"/>
          </a:p>
        </p:txBody>
      </p:sp>
      <p:sp>
        <p:nvSpPr>
          <p:cNvPr id="3" name="Content Placeholder 2"/>
          <p:cNvSpPr>
            <a:spLocks noGrp="1"/>
          </p:cNvSpPr>
          <p:nvPr>
            <p:ph sz="quarter" idx="1"/>
          </p:nvPr>
        </p:nvSpPr>
        <p:spPr/>
        <p:txBody>
          <a:bodyPr>
            <a:normAutofit/>
          </a:bodyPr>
          <a:lstStyle/>
          <a:p>
            <a:r>
              <a:rPr lang="en-IN" dirty="0"/>
              <a:t>A business income can be under-reported by either increasing bogus purchases or expenses or by not reporting the turnover</a:t>
            </a:r>
            <a:r>
              <a:rPr lang="en-IN"/>
              <a:t>. </a:t>
            </a:r>
            <a:endParaRPr lang="en-IN" smtClean="0"/>
          </a:p>
          <a:p>
            <a:r>
              <a:rPr lang="en-IN" smtClean="0"/>
              <a:t>Details </a:t>
            </a:r>
            <a:r>
              <a:rPr lang="en-IN" dirty="0"/>
              <a:t>of major purchases and expenses on GST portal </a:t>
            </a:r>
            <a:r>
              <a:rPr lang="en-IN" b="1" dirty="0"/>
              <a:t>cannot be manipulated</a:t>
            </a:r>
            <a:r>
              <a:rPr lang="en-IN" dirty="0"/>
              <a:t> by the tax payer as that data is uploaded by the supplier and tax payer has no control over the same. </a:t>
            </a:r>
            <a:endParaRPr lang="en-IN" dirty="0" smtClean="0"/>
          </a:p>
          <a:p>
            <a:r>
              <a:rPr lang="en-IN" b="1" dirty="0" smtClean="0"/>
              <a:t>turnover </a:t>
            </a:r>
            <a:r>
              <a:rPr lang="en-IN" b="1" dirty="0"/>
              <a:t>cannot be under-reported</a:t>
            </a:r>
            <a:r>
              <a:rPr lang="en-IN" dirty="0"/>
              <a:t> in case of B2B cases over GST portal as the person to whom the sales have been made would want to avail the Input Tax Credit. </a:t>
            </a:r>
            <a:endParaRPr lang="en-IN" dirty="0" smtClean="0"/>
          </a:p>
          <a:p>
            <a:r>
              <a:rPr lang="en-IN" dirty="0" smtClean="0"/>
              <a:t>under </a:t>
            </a:r>
            <a:r>
              <a:rPr lang="en-IN" dirty="0"/>
              <a:t>reporting of turnover under GST is extremely difficult.</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648665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 difference</a:t>
            </a:r>
            <a:endParaRPr lang="en-IN" dirty="0"/>
          </a:p>
        </p:txBody>
      </p:sp>
      <p:sp>
        <p:nvSpPr>
          <p:cNvPr id="3" name="Content Placeholder 2"/>
          <p:cNvSpPr>
            <a:spLocks noGrp="1"/>
          </p:cNvSpPr>
          <p:nvPr>
            <p:ph sz="quarter" idx="1"/>
          </p:nvPr>
        </p:nvSpPr>
        <p:spPr/>
        <p:txBody>
          <a:bodyPr>
            <a:normAutofit fontScale="85000" lnSpcReduction="20000"/>
          </a:bodyPr>
          <a:lstStyle/>
          <a:p>
            <a:pPr fontAlgn="base"/>
            <a:r>
              <a:rPr lang="en-US" dirty="0"/>
              <a:t>Supply to the distinct/related person without consideration</a:t>
            </a:r>
          </a:p>
          <a:p>
            <a:pPr fontAlgn="base"/>
            <a:r>
              <a:rPr lang="en-US" dirty="0"/>
              <a:t>As per Schedule I of the CGST Act, 2017, supply to related or distinct person, even if without consideration is treated as supply and, thus, subject to GST. </a:t>
            </a:r>
            <a:endParaRPr lang="en-US" dirty="0" smtClean="0"/>
          </a:p>
          <a:p>
            <a:pPr fontAlgn="base"/>
            <a:r>
              <a:rPr lang="en-US" dirty="0" smtClean="0"/>
              <a:t>Value is </a:t>
            </a:r>
            <a:r>
              <a:rPr lang="en-US" dirty="0"/>
              <a:t>determined as per Valuation Rules provided in the CGST Rules, 2017. </a:t>
            </a:r>
            <a:endParaRPr lang="en-US" dirty="0" smtClean="0"/>
          </a:p>
          <a:p>
            <a:pPr fontAlgn="base"/>
            <a:r>
              <a:rPr lang="en-US" dirty="0" smtClean="0"/>
              <a:t>the </a:t>
            </a:r>
            <a:r>
              <a:rPr lang="en-US" dirty="0"/>
              <a:t>value of such supply would be included in GST return, </a:t>
            </a:r>
            <a:endParaRPr lang="en-US" dirty="0" smtClean="0"/>
          </a:p>
          <a:p>
            <a:pPr fontAlgn="base"/>
            <a:r>
              <a:rPr lang="en-US" dirty="0" smtClean="0"/>
              <a:t>however</a:t>
            </a:r>
            <a:r>
              <a:rPr lang="en-US" dirty="0"/>
              <a:t>, such supply being without consideration would not be accounted for in the books of account and, therefore, would not be part of turnover/gross receipt for income-tax purposes. </a:t>
            </a:r>
            <a:endParaRPr lang="en-US" dirty="0" smtClean="0"/>
          </a:p>
          <a:p>
            <a:pPr fontAlgn="base"/>
            <a:r>
              <a:rPr lang="en-US" dirty="0" smtClean="0"/>
              <a:t>Further</a:t>
            </a:r>
            <a:r>
              <a:rPr lang="en-US" dirty="0"/>
              <a:t>, Section 40A(2)(b) of the Income-tax Act, 1961 is in regard to disallowance of excessive expenditure in respect of payment to related persons and not relevant in the above situation.</a:t>
            </a:r>
          </a:p>
          <a:p>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1541250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View </a:t>
            </a:r>
            <a:r>
              <a:rPr lang="en-US" b="1" dirty="0" smtClean="0"/>
              <a:t>GSTR </a:t>
            </a:r>
            <a:r>
              <a:rPr lang="en-US" b="1" dirty="0"/>
              <a:t>2A Data on Income Tax Portal</a:t>
            </a:r>
            <a:br>
              <a:rPr lang="en-US" b="1" dirty="0"/>
            </a:b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a:solidFill>
                  <a:srgbClr val="555555"/>
                </a:solidFill>
                <a:latin typeface="Lato"/>
              </a:rPr>
              <a:t>Step 1. Open a browser and head-up to https://www.incometaxindiaefiling.gov.in/home</a:t>
            </a:r>
          </a:p>
          <a:p>
            <a:r>
              <a:rPr lang="en-US" dirty="0">
                <a:solidFill>
                  <a:srgbClr val="555555"/>
                </a:solidFill>
                <a:latin typeface="Lato"/>
              </a:rPr>
              <a:t>Step 2. By using your login credentials e-filing User ID and password, log in to the portal.</a:t>
            </a:r>
          </a:p>
          <a:p>
            <a:r>
              <a:rPr lang="en-US" dirty="0">
                <a:solidFill>
                  <a:srgbClr val="555555"/>
                </a:solidFill>
                <a:latin typeface="Lato"/>
              </a:rPr>
              <a:t>Step 3. Now find the Compliance tab and under it find and select “Compliance portal” option and click on Confirm button</a:t>
            </a:r>
          </a:p>
          <a:p>
            <a:r>
              <a:rPr lang="en-US" dirty="0">
                <a:solidFill>
                  <a:srgbClr val="555555"/>
                </a:solidFill>
                <a:latin typeface="Lato"/>
              </a:rPr>
              <a:t>Step 4. Now from here, navigation to E- Campaign tab a notification will come under Non- filing of return</a:t>
            </a:r>
          </a:p>
          <a:p>
            <a:r>
              <a:rPr lang="en-US" dirty="0">
                <a:solidFill>
                  <a:srgbClr val="555555"/>
                </a:solidFill>
                <a:latin typeface="Lato"/>
              </a:rPr>
              <a:t>Step 5. On the newly opened page, you will find the list of notification, click on any of the Notification, details for which a non-filing notice has been issued will appear here.</a:t>
            </a:r>
          </a:p>
          <a:p>
            <a:r>
              <a:rPr lang="en-US" dirty="0">
                <a:solidFill>
                  <a:srgbClr val="555555"/>
                </a:solidFill>
                <a:latin typeface="Lato"/>
              </a:rPr>
              <a:t>Additionally, If you further click on the Business transaction details then a list of purchases made during the year will appear. All this information is being fetched from the </a:t>
            </a:r>
            <a:r>
              <a:rPr lang="en-US" dirty="0">
                <a:solidFill>
                  <a:srgbClr val="007BFF"/>
                </a:solidFill>
                <a:latin typeface="Lato"/>
                <a:hlinkClick r:id="rId2"/>
              </a:rPr>
              <a:t>GSTR 2A of a </a:t>
            </a:r>
            <a:r>
              <a:rPr lang="en-US" dirty="0" err="1">
                <a:solidFill>
                  <a:srgbClr val="007BFF"/>
                </a:solidFill>
                <a:latin typeface="Lato"/>
                <a:hlinkClick r:id="rId2"/>
              </a:rPr>
              <a:t>taxpaye</a:t>
            </a:r>
            <a:endParaRPr lang="en-US" dirty="0">
              <a:solidFill>
                <a:srgbClr val="555555"/>
              </a:solidFill>
              <a:latin typeface="Lato"/>
            </a:endParaRPr>
          </a:p>
          <a:p>
            <a:endParaRPr lang="en-IN" dirty="0"/>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507030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Details Through IT  Audit –Sec.44AB</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smtClean="0"/>
              <a:t>Disclosure in Form 3CD</a:t>
            </a:r>
          </a:p>
          <a:p>
            <a:r>
              <a:rPr lang="en-US" dirty="0"/>
              <a:t>Implications of GST in Accounting</a:t>
            </a:r>
            <a:br>
              <a:rPr lang="en-US" dirty="0"/>
            </a:br>
            <a:r>
              <a:rPr lang="en-US"/>
              <a:t>– </a:t>
            </a:r>
            <a:r>
              <a:rPr lang="en-US" smtClean="0"/>
              <a:t>Reconciliations </a:t>
            </a:r>
            <a:r>
              <a:rPr lang="en-US" dirty="0"/>
              <a:t>&amp; Controls</a:t>
            </a:r>
            <a:br>
              <a:rPr lang="en-US" dirty="0"/>
            </a:br>
            <a:r>
              <a:rPr lang="en-US" dirty="0"/>
              <a:t>– Documentation for GST Assessments</a:t>
            </a:r>
            <a:br>
              <a:rPr lang="en-US" dirty="0"/>
            </a:br>
            <a:r>
              <a:rPr lang="en-US" dirty="0"/>
              <a:t>– E-Invoicing and Accounting</a:t>
            </a:r>
          </a:p>
          <a:p>
            <a:r>
              <a:rPr lang="en-US" dirty="0"/>
              <a:t>The Central Board of Direct Taxes (CBDT) has notified that when </a:t>
            </a:r>
            <a:r>
              <a:rPr lang="en-US" dirty="0" err="1"/>
              <a:t>assessees</a:t>
            </a:r>
            <a:r>
              <a:rPr lang="en-US" dirty="0"/>
              <a:t> are subject to an audit under the Income Tax Act, they have to submit a tax audit report to the Income Tax Authorities. This tax audit report can be furnished in either Form 3CA or 3CB. Along with the audit report, the </a:t>
            </a:r>
            <a:r>
              <a:rPr lang="en-US" dirty="0" err="1"/>
              <a:t>assessees</a:t>
            </a:r>
            <a:r>
              <a:rPr lang="en-US" dirty="0"/>
              <a:t> are required to furnish a ‘Statement of Particulars’ in Form 3CD. Form 3CD asks for the basic details of the </a:t>
            </a:r>
            <a:r>
              <a:rPr lang="en-US" dirty="0" err="1"/>
              <a:t>assessee</a:t>
            </a:r>
            <a:r>
              <a:rPr lang="en-US" dirty="0"/>
              <a:t> and the particulars of various compliances under the Income Tax laws. </a:t>
            </a:r>
            <a:endParaRPr lang="en-US" dirty="0" smtClean="0"/>
          </a:p>
          <a:p>
            <a:r>
              <a:rPr lang="en-US" dirty="0" smtClean="0"/>
              <a:t>This </a:t>
            </a:r>
            <a:r>
              <a:rPr lang="en-US" dirty="0"/>
              <a:t>form also requires the </a:t>
            </a:r>
            <a:r>
              <a:rPr lang="en-US" dirty="0" err="1"/>
              <a:t>assessees</a:t>
            </a:r>
            <a:r>
              <a:rPr lang="en-US" dirty="0"/>
              <a:t> to disclose details related to GST. These details will help in matching the figures with the GST returns and thus ensuring there is accuracy of data.</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105328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Clause 30C – Disclosure Relating to GAAR</a:t>
            </a:r>
            <a:endParaRPr lang="en-IN" dirty="0"/>
          </a:p>
        </p:txBody>
      </p:sp>
      <p:sp>
        <p:nvSpPr>
          <p:cNvPr id="3" name="Content Placeholder 2"/>
          <p:cNvSpPr>
            <a:spLocks noGrp="1"/>
          </p:cNvSpPr>
          <p:nvPr>
            <p:ph sz="quarter" idx="1"/>
          </p:nvPr>
        </p:nvSpPr>
        <p:spPr/>
        <p:txBody>
          <a:bodyPr>
            <a:normAutofit fontScale="77500" lnSpcReduction="20000"/>
          </a:bodyPr>
          <a:lstStyle/>
          <a:p>
            <a:r>
              <a:rPr lang="en-US" b="1" dirty="0"/>
              <a:t>The definition of ‘impermissible avoidance arrangement’ U/s 96 of Income-tax Act is as mentioned below:</a:t>
            </a:r>
            <a:endParaRPr lang="en-US" dirty="0"/>
          </a:p>
          <a:p>
            <a:r>
              <a:rPr lang="en-US" b="1" dirty="0"/>
              <a:t> </a:t>
            </a:r>
            <a:r>
              <a:rPr lang="en-US" dirty="0"/>
              <a:t>(1) An impermissible avoidance arrangement means an arrangement, the main purpose of which is to obtain a tax benefit, and it-</a:t>
            </a:r>
          </a:p>
          <a:p>
            <a:r>
              <a:rPr lang="en-US" dirty="0"/>
              <a:t> (a)  creates rights, or obligations, which are not ordinarily created between persons dealing at arm’s length;</a:t>
            </a:r>
          </a:p>
          <a:p>
            <a:r>
              <a:rPr lang="en-US" dirty="0"/>
              <a:t> (b)  results, directly or indirectly, in the misuse, or abuse, of the provisions of this Act;</a:t>
            </a:r>
          </a:p>
          <a:p>
            <a:r>
              <a:rPr lang="en-US" dirty="0"/>
              <a:t> (c)  lacks commercial substance or is deemed to lack commercial substance under section 97, in whole or in part; or</a:t>
            </a:r>
          </a:p>
          <a:p>
            <a:r>
              <a:rPr lang="en-US" dirty="0"/>
              <a:t> (d)  is entered into, or carried out, by means, or in a manner, which are not ordinarily employed for bona fide purposes.</a:t>
            </a:r>
          </a:p>
          <a:p>
            <a:r>
              <a:rPr lang="en-US" dirty="0"/>
              <a:t>(2) An arrangement shall be presumed, unless it is proved to the contrary by the </a:t>
            </a:r>
            <a:r>
              <a:rPr lang="en-US" dirty="0" err="1"/>
              <a:t>assessee</a:t>
            </a:r>
            <a:r>
              <a:rPr lang="en-US" dirty="0"/>
              <a:t>, to have been entered into, or carried out, for the main purpose of obtaining a tax benefit, if the main purpose of a step in, or a part of, the arrangement is to obtain a tax benefit, notwithstanding the fact that the main purpose of the whole arrangement is not to obtain a tax benefit.</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50597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sz="quarter" idx="1"/>
          </p:nvPr>
        </p:nvSpPr>
        <p:spPr/>
        <p:txBody>
          <a:bodyPr/>
          <a:lstStyle/>
          <a:p>
            <a:r>
              <a:rPr lang="en-US" dirty="0"/>
              <a:t>For current </a:t>
            </a:r>
            <a:r>
              <a:rPr lang="en-US" dirty="0" smtClean="0"/>
              <a:t>fiscal   2020-21, </a:t>
            </a:r>
            <a:r>
              <a:rPr lang="en-US" dirty="0"/>
              <a:t>the government has revised downwards the tax collection projections from budgeted </a:t>
            </a:r>
            <a:r>
              <a:rPr lang="en-US" dirty="0" err="1"/>
              <a:t>Rs</a:t>
            </a:r>
            <a:r>
              <a:rPr lang="en-US" dirty="0"/>
              <a:t> 24.61 lakh </a:t>
            </a:r>
            <a:r>
              <a:rPr lang="en-US" dirty="0" err="1" smtClean="0"/>
              <a:t>crore</a:t>
            </a:r>
            <a:r>
              <a:rPr lang="en-US" dirty="0" smtClean="0"/>
              <a:t>.</a:t>
            </a:r>
          </a:p>
          <a:p>
            <a:r>
              <a:rPr lang="en-US" dirty="0" err="1" smtClean="0"/>
              <a:t>Acual</a:t>
            </a:r>
            <a:r>
              <a:rPr lang="en-US" dirty="0" smtClean="0"/>
              <a:t> collection for 2019-20 - 21.63 </a:t>
            </a:r>
            <a:r>
              <a:rPr lang="en-US" dirty="0"/>
              <a:t>lakh </a:t>
            </a:r>
            <a:r>
              <a:rPr lang="en-US" dirty="0" err="1"/>
              <a:t>crore</a:t>
            </a:r>
            <a:r>
              <a:rPr lang="en-US" dirty="0"/>
              <a:t> in the revised estimates</a:t>
            </a:r>
            <a:r>
              <a:rPr lang="en-US" dirty="0" smtClean="0"/>
              <a:t>.</a:t>
            </a:r>
          </a:p>
          <a:p>
            <a:r>
              <a:rPr lang="en-US" dirty="0" smtClean="0"/>
              <a:t>Direct collection stood at 11.70 lakh </a:t>
            </a:r>
            <a:r>
              <a:rPr lang="en-US" dirty="0" err="1" smtClean="0"/>
              <a:t>crores</a:t>
            </a:r>
            <a:r>
              <a:rPr lang="en-US" dirty="0" smtClean="0"/>
              <a:t> in 2019-20.</a:t>
            </a:r>
            <a:endParaRPr lang="en-US" dirty="0"/>
          </a:p>
          <a:p>
            <a:r>
              <a:rPr lang="en-US" dirty="0" smtClean="0"/>
              <a:t>For Fiscal 2021-22 BE 22.2 lakh </a:t>
            </a:r>
            <a:r>
              <a:rPr lang="en-US" dirty="0" err="1" smtClean="0"/>
              <a:t>crores</a:t>
            </a:r>
            <a:r>
              <a:rPr lang="en-US" dirty="0" smtClean="0"/>
              <a:t>.</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177114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Clause 44 of Form 3CD – IT Audit </a:t>
            </a:r>
            <a:endParaRPr lang="en-IN" dirty="0"/>
          </a:p>
        </p:txBody>
      </p:sp>
      <p:pic>
        <p:nvPicPr>
          <p:cNvPr id="2050" name="Picture 2" descr="https://taxguru.in/wp-content/uploads/2020/04/Capture-1.jpg"/>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838200" y="1690687"/>
            <a:ext cx="10230134" cy="4314328"/>
          </a:xfrm>
          <a:prstGeom prst="rect">
            <a:avLst/>
          </a:prstGeom>
          <a:noFill/>
          <a:ln>
            <a:solidFill>
              <a:schemeClr val="accent5">
                <a:lumMod val="50000"/>
              </a:schemeClr>
            </a:solidFill>
          </a:ln>
          <a:extLst>
            <a:ext uri="{909E8E84-426E-40DD-AFC4-6F175D3DCCD1}">
              <a14:hiddenFill xmlns:a14="http://schemas.microsoft.com/office/drawing/2010/main" xmlns="">
                <a:solidFill>
                  <a:srgbClr val="FFFFFF"/>
                </a:solidFill>
              </a14:hiddenFill>
            </a:ext>
          </a:extLst>
        </p:spPr>
      </p:pic>
      <p:pic>
        <p:nvPicPr>
          <p:cNvPr id="4" name="Picture 3" descr="C:\Users\Administrator\AppData\Local\Microsoft\Windows Live Mail\WLMDSS.tmp\WLM577A.tmp\logo.png"/>
          <p:cNvPicPr/>
          <p:nvPr/>
        </p:nvPicPr>
        <p:blipFill>
          <a:blip r:embed="rId3"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7971936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in ITR-6</a:t>
            </a:r>
            <a:endParaRPr lang="en-IN" dirty="0"/>
          </a:p>
        </p:txBody>
      </p:sp>
      <p:sp>
        <p:nvSpPr>
          <p:cNvPr id="3" name="Content Placeholder 2"/>
          <p:cNvSpPr>
            <a:spLocks noGrp="1"/>
          </p:cNvSpPr>
          <p:nvPr>
            <p:ph sz="quarter" idx="1"/>
          </p:nvPr>
        </p:nvSpPr>
        <p:spPr/>
        <p:txBody>
          <a:bodyPr/>
          <a:lstStyle/>
          <a:p>
            <a:r>
              <a:rPr lang="en-US" dirty="0"/>
              <a:t>Schedule GST </a:t>
            </a:r>
            <a:r>
              <a:rPr lang="en-US" dirty="0" smtClean="0"/>
              <a:t>– </a:t>
            </a:r>
          </a:p>
          <a:p>
            <a:r>
              <a:rPr lang="en-US" dirty="0" smtClean="0"/>
              <a:t>Information </a:t>
            </a:r>
            <a:r>
              <a:rPr lang="en-US" dirty="0"/>
              <a:t>regarding turnover/gross receipt reported for GST In this Schedule, please provide the details of all GSTIN No. registered and respective amounts of annual value of outward supplies reported against each GSTIN No., in column (2) and (3) respectively, based on the figures reported in monthly GST returns</a:t>
            </a:r>
            <a:r>
              <a:rPr lang="en-US" dirty="0" smtClean="0"/>
              <a:t>.</a:t>
            </a:r>
          </a:p>
          <a:p>
            <a:r>
              <a:rPr lang="en-US" dirty="0" smtClean="0"/>
              <a:t>Information in Trading and P&amp;L Account</a:t>
            </a:r>
          </a:p>
          <a:p>
            <a:pPr lvl="1"/>
            <a:r>
              <a:rPr lang="en-US" dirty="0" smtClean="0"/>
              <a:t>Both GST Received and Paid/</a:t>
            </a:r>
            <a:r>
              <a:rPr lang="en-US" dirty="0" err="1" smtClean="0"/>
              <a:t>Payble</a:t>
            </a:r>
            <a:r>
              <a:rPr lang="en-US" smtClean="0"/>
              <a:t>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976164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7" y="548631"/>
            <a:ext cx="10972800" cy="1828800"/>
          </a:xfrm>
          <a:prstGeom prst="frame">
            <a:avLst/>
          </a:prstGeom>
          <a:solidFill>
            <a:schemeClr val="accent5">
              <a:lumMod val="75000"/>
            </a:schemeClr>
          </a:solidFill>
        </p:spPr>
        <p:style>
          <a:lnRef idx="2">
            <a:schemeClr val="dk1"/>
          </a:lnRef>
          <a:fillRef idx="1">
            <a:schemeClr val="lt1"/>
          </a:fillRef>
          <a:effectRef idx="0">
            <a:schemeClr val="dk1"/>
          </a:effectRef>
          <a:fontRef idx="minor">
            <a:schemeClr val="dk1"/>
          </a:fontRef>
        </p:style>
        <p:txBody>
          <a:bodyPr/>
          <a:lstStyle/>
          <a:p>
            <a:r>
              <a:rPr lang="en-US" b="1" dirty="0" smtClean="0">
                <a:ln w="12700">
                  <a:solidFill>
                    <a:schemeClr val="accent3">
                      <a:lumMod val="50000"/>
                    </a:schemeClr>
                  </a:solidFill>
                  <a:prstDash val="solid"/>
                </a:ln>
                <a:effectLst>
                  <a:outerShdw blurRad="41275" dist="20320" dir="1800000" algn="tl" rotWithShape="0">
                    <a:srgbClr val="000000">
                      <a:alpha val="40000"/>
                    </a:srgbClr>
                  </a:outerShdw>
                </a:effectLst>
              </a:rPr>
              <a:t>Thank You</a:t>
            </a:r>
            <a:endParaRPr lang="en-IN" b="1" dirty="0">
              <a:ln w="12700">
                <a:solidFill>
                  <a:schemeClr val="accent3">
                    <a:lumMod val="50000"/>
                  </a:schemeClr>
                </a:solidFill>
                <a:prstDash val="solid"/>
              </a:ln>
              <a:effectLst>
                <a:outerShdw blurRad="41275" dist="20320" dir="1800000" algn="tl" rotWithShape="0">
                  <a:srgbClr val="000000">
                    <a:alpha val="40000"/>
                  </a:srgbClr>
                </a:outerShdw>
              </a:effectLst>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5347063" y="2978331"/>
            <a:ext cx="1600200" cy="278239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5" name="Rectangle 8"/>
          <p:cNvSpPr>
            <a:spLocks noChangeArrowheads="1"/>
          </p:cNvSpPr>
          <p:nvPr/>
        </p:nvSpPr>
        <p:spPr bwMode="auto">
          <a:xfrm>
            <a:off x="1567544" y="6205042"/>
            <a:ext cx="8915400" cy="476726"/>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 xmlns:p14="http://schemas.microsoft.com/office/powerpoint/2010/main" val="2595940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Indian Taxation</a:t>
            </a:r>
            <a:endParaRPr lang="en-IN" dirty="0"/>
          </a:p>
        </p:txBody>
      </p:sp>
      <p:sp>
        <p:nvSpPr>
          <p:cNvPr id="3" name="Content Placeholder 2"/>
          <p:cNvSpPr>
            <a:spLocks noGrp="1"/>
          </p:cNvSpPr>
          <p:nvPr>
            <p:ph sz="quarter" idx="1"/>
          </p:nvPr>
        </p:nvSpPr>
        <p:spPr/>
        <p:txBody>
          <a:bodyPr/>
          <a:lstStyle/>
          <a:p>
            <a:r>
              <a:rPr lang="en-US" dirty="0" smtClean="0"/>
              <a:t>India is Federal Structure of Government</a:t>
            </a:r>
          </a:p>
          <a:p>
            <a:pPr lvl="1"/>
            <a:r>
              <a:rPr lang="en-US" dirty="0" smtClean="0"/>
              <a:t>Central and State</a:t>
            </a:r>
          </a:p>
          <a:p>
            <a:r>
              <a:rPr lang="en-US" dirty="0" smtClean="0"/>
              <a:t>Hence we have two type of tax systems in the country</a:t>
            </a:r>
          </a:p>
          <a:p>
            <a:pPr lvl="1"/>
            <a:r>
              <a:rPr lang="en-US" dirty="0" smtClean="0"/>
              <a:t>Direct Tax and Indirect Tax</a:t>
            </a:r>
          </a:p>
          <a:p>
            <a:pPr lvl="1"/>
            <a:r>
              <a:rPr lang="en-US" b="0" i="0" dirty="0" smtClean="0">
                <a:solidFill>
                  <a:srgbClr val="222222"/>
                </a:solidFill>
                <a:effectLst/>
                <a:latin typeface="Noto Sans"/>
              </a:rPr>
              <a:t>the responsibility of payment of  tax rests on the taxpayers in DT</a:t>
            </a:r>
          </a:p>
          <a:p>
            <a:pPr lvl="1"/>
            <a:r>
              <a:rPr lang="en-US" dirty="0" smtClean="0"/>
              <a:t>The responsibility of payment of tax rests on middle men in IDT</a:t>
            </a:r>
          </a:p>
          <a:p>
            <a:pPr lvl="1"/>
            <a:r>
              <a:rPr lang="en-US" dirty="0" smtClean="0"/>
              <a:t>DT is Income Tax and IDT is GST and CD</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878015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Tax</a:t>
            </a:r>
            <a:endParaRPr lang="en-IN" dirty="0"/>
          </a:p>
        </p:txBody>
      </p:sp>
      <p:sp>
        <p:nvSpPr>
          <p:cNvPr id="3" name="Content Placeholder 2"/>
          <p:cNvSpPr>
            <a:spLocks noGrp="1"/>
          </p:cNvSpPr>
          <p:nvPr>
            <p:ph sz="quarter" idx="1"/>
          </p:nvPr>
        </p:nvSpPr>
        <p:spPr/>
        <p:txBody>
          <a:bodyPr/>
          <a:lstStyle/>
          <a:p>
            <a:r>
              <a:rPr lang="en-US" dirty="0"/>
              <a:t>Direct taxes </a:t>
            </a:r>
            <a:r>
              <a:rPr lang="en-US" dirty="0" smtClean="0"/>
              <a:t>- the </a:t>
            </a:r>
            <a:r>
              <a:rPr lang="en-US" dirty="0"/>
              <a:t>importance of taxes by reducing income equalities with its progressive tax structure. </a:t>
            </a:r>
            <a:endParaRPr lang="en-US" dirty="0" smtClean="0"/>
          </a:p>
          <a:p>
            <a:r>
              <a:rPr lang="en-US" dirty="0" smtClean="0"/>
              <a:t>Citizens </a:t>
            </a:r>
            <a:r>
              <a:rPr lang="en-US" dirty="0"/>
              <a:t>are taxed in proportion to their economic circumstances, </a:t>
            </a:r>
            <a:r>
              <a:rPr lang="en-US" dirty="0" smtClean="0"/>
              <a:t> </a:t>
            </a:r>
            <a:r>
              <a:rPr lang="en-US" dirty="0"/>
              <a:t>encouraging social and economical equality.</a:t>
            </a:r>
          </a:p>
          <a:p>
            <a:r>
              <a:rPr lang="en-US" dirty="0" smtClean="0"/>
              <a:t>Taxpayers knows </a:t>
            </a:r>
            <a:r>
              <a:rPr lang="en-US" dirty="0"/>
              <a:t>how much tax </a:t>
            </a:r>
            <a:r>
              <a:rPr lang="en-US" dirty="0" smtClean="0"/>
              <a:t>they </a:t>
            </a:r>
            <a:r>
              <a:rPr lang="en-US" dirty="0"/>
              <a:t>pay </a:t>
            </a:r>
            <a:r>
              <a:rPr lang="en-US" dirty="0" smtClean="0"/>
              <a:t> </a:t>
            </a:r>
          </a:p>
          <a:p>
            <a:r>
              <a:rPr lang="en-US" dirty="0" smtClean="0"/>
              <a:t>useful </a:t>
            </a:r>
            <a:r>
              <a:rPr lang="en-US" dirty="0"/>
              <a:t>in controlling inflation </a:t>
            </a:r>
            <a:r>
              <a:rPr lang="en-US" dirty="0" smtClean="0"/>
              <a:t>by </a:t>
            </a:r>
            <a:r>
              <a:rPr lang="en-US" dirty="0"/>
              <a:t>regulating demand and supply in the economy.</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9130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Tax</a:t>
            </a:r>
            <a:endParaRPr lang="en-IN" dirty="0"/>
          </a:p>
        </p:txBody>
      </p:sp>
      <p:sp>
        <p:nvSpPr>
          <p:cNvPr id="3" name="Content Placeholder 2"/>
          <p:cNvSpPr>
            <a:spLocks noGrp="1"/>
          </p:cNvSpPr>
          <p:nvPr>
            <p:ph sz="quarter" idx="1"/>
          </p:nvPr>
        </p:nvSpPr>
        <p:spPr/>
        <p:txBody>
          <a:bodyPr/>
          <a:lstStyle/>
          <a:p>
            <a:r>
              <a:rPr lang="en-US" b="0" i="0" dirty="0" smtClean="0">
                <a:solidFill>
                  <a:srgbClr val="222222"/>
                </a:solidFill>
                <a:effectLst/>
                <a:latin typeface="Noto Sans"/>
              </a:rPr>
              <a:t>Indirect taxation it is system  that makes the buying and selling of goods and services across the country. </a:t>
            </a:r>
          </a:p>
          <a:p>
            <a:r>
              <a:rPr lang="en-US" b="0" i="0" dirty="0" smtClean="0">
                <a:solidFill>
                  <a:srgbClr val="222222"/>
                </a:solidFill>
                <a:effectLst/>
                <a:latin typeface="Noto Sans"/>
              </a:rPr>
              <a:t>Easy to collect and convenient for both taxpayers and the tax collection authorities.</a:t>
            </a:r>
          </a:p>
          <a:p>
            <a:pPr marL="0" indent="0">
              <a:buNone/>
            </a:pPr>
            <a:endParaRPr lang="en-US" b="0" i="0" dirty="0" smtClean="0">
              <a:solidFill>
                <a:srgbClr val="222222"/>
              </a:solidFill>
              <a:effectLst/>
              <a:latin typeface="Noto Sans"/>
            </a:endParaRPr>
          </a:p>
          <a:p>
            <a:r>
              <a:rPr lang="en-US" b="0" i="0" dirty="0" smtClean="0">
                <a:solidFill>
                  <a:srgbClr val="222222"/>
                </a:solidFill>
                <a:effectLst/>
                <a:latin typeface="Noto Sans"/>
              </a:rPr>
              <a:t>Results in  increased tax base resulting in increased revenue to the Government</a:t>
            </a:r>
          </a:p>
          <a:p>
            <a:endParaRPr lang="en-US" b="0" i="0" dirty="0" smtClean="0">
              <a:solidFill>
                <a:srgbClr val="222222"/>
              </a:solidFill>
              <a:effectLst/>
              <a:latin typeface="Noto Sans"/>
            </a:endParaRPr>
          </a:p>
          <a:p>
            <a:pPr marL="0" indent="0">
              <a:buNone/>
            </a:pP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517387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Collection</a:t>
            </a:r>
            <a:endParaRPr lang="en-IN" dirty="0"/>
          </a:p>
        </p:txBody>
      </p:sp>
      <p:sp>
        <p:nvSpPr>
          <p:cNvPr id="3" name="Content Placeholder 2"/>
          <p:cNvSpPr>
            <a:spLocks noGrp="1"/>
          </p:cNvSpPr>
          <p:nvPr>
            <p:ph sz="quarter" idx="1"/>
          </p:nvPr>
        </p:nvSpPr>
        <p:spPr/>
        <p:txBody>
          <a:bodyPr/>
          <a:lstStyle/>
          <a:p>
            <a:r>
              <a:rPr lang="en-US" dirty="0" smtClean="0"/>
              <a:t>Both the taxes are prone to </a:t>
            </a:r>
          </a:p>
          <a:p>
            <a:pPr lvl="1"/>
            <a:r>
              <a:rPr lang="en-US" dirty="0" smtClean="0"/>
              <a:t>Tax Avoidance and</a:t>
            </a:r>
          </a:p>
          <a:p>
            <a:pPr lvl="1"/>
            <a:r>
              <a:rPr lang="en-US" dirty="0" smtClean="0"/>
              <a:t>Tax Evasion</a:t>
            </a:r>
          </a:p>
          <a:p>
            <a:r>
              <a:rPr lang="en-US" dirty="0" smtClean="0"/>
              <a:t>The above two results in loss of revenue to Government</a:t>
            </a:r>
          </a:p>
          <a:p>
            <a:r>
              <a:rPr lang="en-US" dirty="0" smtClean="0"/>
              <a:t>The word of Justice </a:t>
            </a:r>
            <a:r>
              <a:rPr lang="en-US" dirty="0" err="1" smtClean="0"/>
              <a:t>O.Chinnappa</a:t>
            </a:r>
            <a:r>
              <a:rPr lang="en-US" dirty="0" smtClean="0"/>
              <a:t> Reddy of SC on the ethics of taxation:</a:t>
            </a:r>
          </a:p>
          <a:p>
            <a:pPr lvl="1"/>
            <a:r>
              <a:rPr lang="en-US" dirty="0" smtClean="0"/>
              <a:t>“substantial loss of much need public revenue in a welfare State</a:t>
            </a:r>
          </a:p>
          <a:p>
            <a:pPr lvl="1"/>
            <a:r>
              <a:rPr lang="en-US" dirty="0" smtClean="0"/>
              <a:t>“serious disturbance caused to the economy of the country by piling up of black money directly causing inflation”</a:t>
            </a:r>
          </a:p>
          <a:p>
            <a:pPr lvl="1"/>
            <a:endParaRPr lang="en-US" dirty="0" smtClean="0"/>
          </a:p>
          <a:p>
            <a:pPr lvl="1"/>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018078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Sharing </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a:t>The Central Board of Direct Taxes (CBDT) and the Central Board of Indirect Taxes and Customs (CBIC) signed a Memorandum of Understanding (</a:t>
            </a:r>
            <a:r>
              <a:rPr lang="en-US" dirty="0" smtClean="0"/>
              <a:t>MOU</a:t>
            </a:r>
            <a:r>
              <a:rPr lang="en-US" dirty="0"/>
              <a:t>) for exchange of </a:t>
            </a:r>
            <a:r>
              <a:rPr lang="en-US" dirty="0" smtClean="0"/>
              <a:t>information even before introduction of the new tax regime, viz., GST.</a:t>
            </a:r>
          </a:p>
          <a:p>
            <a:r>
              <a:rPr lang="en-US" b="1" u="sng" dirty="0" smtClean="0"/>
              <a:t>Purpose</a:t>
            </a:r>
            <a:endParaRPr lang="en-US" b="1" u="sng" dirty="0"/>
          </a:p>
          <a:p>
            <a:pPr fontAlgn="base"/>
            <a:r>
              <a:rPr lang="en-US" dirty="0" err="1" smtClean="0">
                <a:solidFill>
                  <a:srgbClr val="000000"/>
                </a:solidFill>
                <a:latin typeface="Montserrat"/>
              </a:rPr>
              <a:t>MoU</a:t>
            </a:r>
            <a:r>
              <a:rPr lang="en-US" dirty="0" smtClean="0">
                <a:solidFill>
                  <a:srgbClr val="000000"/>
                </a:solidFill>
                <a:latin typeface="Montserrat"/>
              </a:rPr>
              <a:t> </a:t>
            </a:r>
            <a:r>
              <a:rPr lang="en-US" dirty="0">
                <a:solidFill>
                  <a:srgbClr val="000000"/>
                </a:solidFill>
                <a:latin typeface="Montserrat"/>
              </a:rPr>
              <a:t>will facilitate the sharing of data and information between CBDT and CBIC </a:t>
            </a:r>
            <a:r>
              <a:rPr lang="en-US" dirty="0" smtClean="0">
                <a:solidFill>
                  <a:srgbClr val="000000"/>
                </a:solidFill>
                <a:latin typeface="Montserrat"/>
              </a:rPr>
              <a:t>on a regular basis from </a:t>
            </a:r>
            <a:r>
              <a:rPr lang="en-US" dirty="0">
                <a:solidFill>
                  <a:srgbClr val="000000"/>
                </a:solidFill>
                <a:latin typeface="Montserrat"/>
              </a:rPr>
              <a:t>their respective databases.</a:t>
            </a:r>
            <a:r>
              <a:rPr lang="en-US" dirty="0"/>
              <a:t/>
            </a:r>
            <a:br>
              <a:rPr lang="en-US" dirty="0"/>
            </a:br>
            <a:r>
              <a:rPr lang="en-US" dirty="0"/>
              <a:t/>
            </a:r>
            <a:br>
              <a:rPr lang="en-US" dirty="0"/>
            </a:br>
            <a:r>
              <a:rPr lang="en-US" dirty="0" smtClean="0"/>
              <a:t>It </a:t>
            </a:r>
            <a:r>
              <a:rPr lang="en-US" dirty="0" smtClean="0">
                <a:solidFill>
                  <a:srgbClr val="000000"/>
                </a:solidFill>
                <a:latin typeface="Montserrat"/>
              </a:rPr>
              <a:t>is </a:t>
            </a:r>
            <a:r>
              <a:rPr lang="en-US" dirty="0">
                <a:solidFill>
                  <a:srgbClr val="000000"/>
                </a:solidFill>
                <a:latin typeface="Montserrat"/>
              </a:rPr>
              <a:t>an ongoing initiative of CBDT </a:t>
            </a:r>
            <a:r>
              <a:rPr lang="en-US">
                <a:solidFill>
                  <a:srgbClr val="000000"/>
                </a:solidFill>
                <a:latin typeface="Montserrat"/>
              </a:rPr>
              <a:t>and </a:t>
            </a:r>
            <a:r>
              <a:rPr lang="en-US" smtClean="0">
                <a:solidFill>
                  <a:srgbClr val="000000"/>
                </a:solidFill>
                <a:latin typeface="Montserrat"/>
              </a:rPr>
              <a:t>CBIC</a:t>
            </a:r>
            <a:r>
              <a:rPr lang="en-US" dirty="0"/>
              <a:t/>
            </a:r>
            <a:br>
              <a:rPr lang="en-US" dirty="0"/>
            </a:br>
            <a:r>
              <a:rPr lang="en-US" dirty="0"/>
              <a:t/>
            </a:r>
            <a:br>
              <a:rPr lang="en-US" dirty="0"/>
            </a:br>
            <a:r>
              <a:rPr lang="en-US" dirty="0" smtClean="0">
                <a:solidFill>
                  <a:srgbClr val="000000"/>
                </a:solidFill>
                <a:latin typeface="Montserrat"/>
              </a:rPr>
              <a:t>Data </a:t>
            </a:r>
            <a:r>
              <a:rPr lang="en-US" dirty="0">
                <a:solidFill>
                  <a:srgbClr val="000000"/>
                </a:solidFill>
                <a:latin typeface="Montserrat"/>
              </a:rPr>
              <a:t>Exchange Steering Group has also been constituted for the initiative, which will meet periodically to review the data </a:t>
            </a:r>
            <a:r>
              <a:rPr lang="en-US">
                <a:solidFill>
                  <a:srgbClr val="000000"/>
                </a:solidFill>
                <a:latin typeface="Montserrat"/>
              </a:rPr>
              <a:t>exchange </a:t>
            </a:r>
            <a:r>
              <a:rPr lang="en-US" smtClean="0">
                <a:solidFill>
                  <a:srgbClr val="000000"/>
                </a:solidFill>
                <a:latin typeface="Montserrat"/>
              </a:rPr>
              <a:t>status</a:t>
            </a:r>
            <a:r>
              <a:rPr lang="en-US">
                <a:solidFill>
                  <a:srgbClr val="000000"/>
                </a:solidFill>
                <a:latin typeface="Montserrat"/>
              </a:rPr>
              <a:t>.</a:t>
            </a:r>
            <a:r>
              <a:rPr lang="en-US" dirty="0"/>
              <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93427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Actions</a:t>
            </a:r>
            <a:endParaRPr lang="en-IN" dirty="0"/>
          </a:p>
        </p:txBody>
      </p:sp>
      <p:sp>
        <p:nvSpPr>
          <p:cNvPr id="3" name="Content Placeholder 2"/>
          <p:cNvSpPr>
            <a:spLocks noGrp="1"/>
          </p:cNvSpPr>
          <p:nvPr>
            <p:ph sz="quarter" idx="1"/>
          </p:nvPr>
        </p:nvSpPr>
        <p:spPr/>
        <p:txBody>
          <a:bodyPr/>
          <a:lstStyle/>
          <a:p>
            <a:r>
              <a:rPr lang="en-US" dirty="0">
                <a:solidFill>
                  <a:srgbClr val="1E314F"/>
                </a:solidFill>
                <a:latin typeface="Source Sans Pro"/>
              </a:rPr>
              <a:t>Tax authorities, </a:t>
            </a:r>
            <a:r>
              <a:rPr lang="en-US" dirty="0" smtClean="0">
                <a:solidFill>
                  <a:srgbClr val="1E314F"/>
                </a:solidFill>
                <a:latin typeface="Source Sans Pro"/>
              </a:rPr>
              <a:t> </a:t>
            </a:r>
            <a:r>
              <a:rPr lang="en-US" dirty="0">
                <a:solidFill>
                  <a:srgbClr val="1E314F"/>
                </a:solidFill>
                <a:latin typeface="Source Sans Pro"/>
              </a:rPr>
              <a:t>are taking proactive measures to catch wrongdoers whose </a:t>
            </a:r>
            <a:r>
              <a:rPr lang="en-US" dirty="0" smtClean="0">
                <a:solidFill>
                  <a:srgbClr val="1E314F"/>
                </a:solidFill>
                <a:latin typeface="Source Sans Pro"/>
              </a:rPr>
              <a:t>books </a:t>
            </a:r>
            <a:r>
              <a:rPr lang="en-US" dirty="0">
                <a:solidFill>
                  <a:srgbClr val="1E314F"/>
                </a:solidFill>
                <a:latin typeface="Source Sans Pro"/>
              </a:rPr>
              <a:t>of accounts show evidence of deliberate discrepancies </a:t>
            </a:r>
            <a:r>
              <a:rPr lang="en-US" dirty="0" smtClean="0">
                <a:solidFill>
                  <a:srgbClr val="1E314F"/>
                </a:solidFill>
                <a:latin typeface="Source Sans Pro"/>
              </a:rPr>
              <a:t>between Income Tax Returns and GST Returns.</a:t>
            </a:r>
          </a:p>
          <a:p>
            <a:endParaRPr lang="en-US" dirty="0">
              <a:solidFill>
                <a:srgbClr val="1E314F"/>
              </a:solidFill>
              <a:latin typeface="Source Sans Pro"/>
            </a:endParaRPr>
          </a:p>
          <a:p>
            <a:r>
              <a:rPr lang="en-US" dirty="0" smtClean="0">
                <a:solidFill>
                  <a:srgbClr val="1E314F"/>
                </a:solidFill>
                <a:latin typeface="Source Sans Pro"/>
              </a:rPr>
              <a:t>With introduction of GST, the data is available across the country which can be accessed both by Central and State Tax Authorities.</a:t>
            </a:r>
          </a:p>
          <a:p>
            <a:r>
              <a:rPr lang="en-US" dirty="0" smtClean="0">
                <a:solidFill>
                  <a:srgbClr val="1E314F"/>
                </a:solidFill>
                <a:latin typeface="Source Sans Pro"/>
              </a:rPr>
              <a:t>This has helped exchange of data </a:t>
            </a:r>
            <a:r>
              <a:rPr lang="en-US" dirty="0" err="1" smtClean="0">
                <a:solidFill>
                  <a:srgbClr val="1E314F"/>
                </a:solidFill>
                <a:latin typeface="Source Sans Pro"/>
              </a:rPr>
              <a:t>beween</a:t>
            </a:r>
            <a:r>
              <a:rPr lang="en-US" dirty="0" smtClean="0">
                <a:solidFill>
                  <a:srgbClr val="1E314F"/>
                </a:solidFill>
                <a:latin typeface="Source Sans Pro"/>
              </a:rPr>
              <a:t> CBDT and CBIC and also by the respective State Tax Authorities.</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39015832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201</TotalTime>
  <Words>1599</Words>
  <Application>Microsoft Office PowerPoint</Application>
  <PresentationFormat>Custom</PresentationFormat>
  <Paragraphs>165</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Civic</vt:lpstr>
      <vt:lpstr>Link  Between IT and GST</vt:lpstr>
      <vt:lpstr>Tax Revenue</vt:lpstr>
      <vt:lpstr>Slide 3</vt:lpstr>
      <vt:lpstr>Indian Taxation</vt:lpstr>
      <vt:lpstr>Direct Tax</vt:lpstr>
      <vt:lpstr>Indirect Tax</vt:lpstr>
      <vt:lpstr>Tax Collection</vt:lpstr>
      <vt:lpstr>Information Sharing </vt:lpstr>
      <vt:lpstr>Actions</vt:lpstr>
      <vt:lpstr>Impact of Sharing the data</vt:lpstr>
      <vt:lpstr>Link</vt:lpstr>
      <vt:lpstr>Window Dressing  Vs. Tax Evasion</vt:lpstr>
      <vt:lpstr>GST Invoices</vt:lpstr>
      <vt:lpstr>GST Registration Checking Link</vt:lpstr>
      <vt:lpstr>GST in 26as</vt:lpstr>
      <vt:lpstr>ITRs</vt:lpstr>
      <vt:lpstr>Slide 17</vt:lpstr>
      <vt:lpstr>Impact</vt:lpstr>
      <vt:lpstr>Slide 19</vt:lpstr>
      <vt:lpstr>ITR3</vt:lpstr>
      <vt:lpstr>Information on GST Refund</vt:lpstr>
      <vt:lpstr>ITR4</vt:lpstr>
      <vt:lpstr>ITR 6</vt:lpstr>
      <vt:lpstr>Action by IT</vt:lpstr>
      <vt:lpstr>Reasons</vt:lpstr>
      <vt:lpstr>Supply - difference</vt:lpstr>
      <vt:lpstr>View GSTR 2A Data on Income Tax Portal </vt:lpstr>
      <vt:lpstr>GST Details Through IT  Audit –Sec.44AB</vt:lpstr>
      <vt:lpstr>Clause 30C – Disclosure Relating to GAAR</vt:lpstr>
      <vt:lpstr>Clause 44 of Form 3CD – IT Audit </vt:lpstr>
      <vt:lpstr>GST in ITR-6</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Between Direct Tax and Indirect Tax</dc:title>
  <dc:creator>user</dc:creator>
  <cp:lastModifiedBy>Debasmita</cp:lastModifiedBy>
  <cp:revision>72</cp:revision>
  <dcterms:created xsi:type="dcterms:W3CDTF">2021-02-11T14:26:57Z</dcterms:created>
  <dcterms:modified xsi:type="dcterms:W3CDTF">2021-02-24T18:46:05Z</dcterms:modified>
</cp:coreProperties>
</file>