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311" r:id="rId3"/>
    <p:sldId id="312" r:id="rId4"/>
    <p:sldId id="313" r:id="rId5"/>
    <p:sldId id="314" r:id="rId6"/>
    <p:sldId id="315" r:id="rId7"/>
    <p:sldId id="316" r:id="rId8"/>
    <p:sldId id="317" r:id="rId9"/>
    <p:sldId id="318" r:id="rId10"/>
    <p:sldId id="319" r:id="rId11"/>
    <p:sldId id="320" r:id="rId12"/>
    <p:sldId id="321" r:id="rId13"/>
    <p:sldId id="322" r:id="rId14"/>
    <p:sldId id="323" r:id="rId15"/>
    <p:sldId id="324" r:id="rId16"/>
    <p:sldId id="325" r:id="rId17"/>
    <p:sldId id="326" r:id="rId18"/>
    <p:sldId id="327" r:id="rId19"/>
    <p:sldId id="328" r:id="rId20"/>
    <p:sldId id="329" r:id="rId21"/>
    <p:sldId id="330" r:id="rId22"/>
    <p:sldId id="331" r:id="rId23"/>
    <p:sldId id="332" r:id="rId24"/>
    <p:sldId id="333" r:id="rId25"/>
    <p:sldId id="334" r:id="rId26"/>
    <p:sldId id="335" r:id="rId27"/>
    <p:sldId id="336" r:id="rId28"/>
    <p:sldId id="339" r:id="rId29"/>
    <p:sldId id="338" r:id="rId30"/>
    <p:sldId id="340" r:id="rId31"/>
    <p:sldId id="341" r:id="rId32"/>
    <p:sldId id="342" r:id="rId33"/>
    <p:sldId id="343" r:id="rId34"/>
    <p:sldId id="344" r:id="rId35"/>
    <p:sldId id="345" r:id="rId36"/>
    <p:sldId id="27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262800-3E2C-4097-85B0-66B290190BB8}" type="datetimeFigureOut">
              <a:rPr lang="en-IN" smtClean="0"/>
              <a:t>26-09-2022</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4CD16F-8EDB-490D-BD9D-BFBA03192F87}" type="slidenum">
              <a:rPr lang="en-IN" smtClean="0"/>
              <a:t>‹#›</a:t>
            </a:fld>
            <a:endParaRPr lang="en-IN"/>
          </a:p>
        </p:txBody>
      </p:sp>
    </p:spTree>
    <p:extLst>
      <p:ext uri="{BB962C8B-B14F-4D97-AF65-F5344CB8AC3E}">
        <p14:creationId xmlns:p14="http://schemas.microsoft.com/office/powerpoint/2010/main" val="2296245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taxmanagementindia.com/visitor/acts_rules_chapter_provisions.asp?Ch_ID=2709&amp;Act_ID=790&amp;kw=E-way-Rule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taxmanagementindia.com/visitor/detail_act.asp?ID=39665" TargetMode="External"/><Relationship Id="rId2" Type="http://schemas.openxmlformats.org/officeDocument/2006/relationships/hyperlink" Target="https://www.taxmanagementindia.com/visitor/detail_act.asp?ID=32568&amp;kw=Amendment-of-section-3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1"/>
            <a:ext cx="7772400" cy="1523999"/>
          </a:xfrm>
        </p:spPr>
        <p:txBody>
          <a:bodyPr>
            <a:normAutofit fontScale="90000"/>
          </a:bodyPr>
          <a:lstStyle/>
          <a:p>
            <a:r>
              <a:rPr lang="en-US" sz="3200" dirty="0" smtClean="0">
                <a:solidFill>
                  <a:srgbClr val="00B050"/>
                </a:solidFill>
              </a:rPr>
              <a:t>Maintenance </a:t>
            </a:r>
            <a:r>
              <a:rPr lang="en-US" sz="3200" dirty="0">
                <a:solidFill>
                  <a:srgbClr val="00B050"/>
                </a:solidFill>
              </a:rPr>
              <a:t>of Proper Books of Accounts , Theoretical and Practical approach of GSTR 9 and GSTR </a:t>
            </a:r>
            <a:r>
              <a:rPr lang="en-US" sz="3200" dirty="0" smtClean="0">
                <a:solidFill>
                  <a:srgbClr val="00B050"/>
                </a:solidFill>
              </a:rPr>
              <a:t>9C</a:t>
            </a:r>
            <a:endParaRPr lang="en-US" sz="3200" dirty="0">
              <a:solidFill>
                <a:srgbClr val="00B050"/>
              </a:solidFill>
            </a:endParaRPr>
          </a:p>
        </p:txBody>
      </p:sp>
      <p:sp>
        <p:nvSpPr>
          <p:cNvPr id="3" name="Subtitle 2"/>
          <p:cNvSpPr>
            <a:spLocks noGrp="1"/>
          </p:cNvSpPr>
          <p:nvPr>
            <p:ph type="subTitle" idx="1"/>
          </p:nvPr>
        </p:nvSpPr>
        <p:spPr>
          <a:xfrm>
            <a:off x="457200" y="1600200"/>
            <a:ext cx="8153400" cy="4953000"/>
          </a:xfrm>
        </p:spPr>
        <p:txBody>
          <a:bodyPr/>
          <a:lstStyle/>
          <a:p>
            <a:endParaRPr lang="en-US" dirty="0" smtClean="0"/>
          </a:p>
          <a:p>
            <a:r>
              <a:rPr lang="en-US" dirty="0" err="1" smtClean="0"/>
              <a:t>Vishwanath</a:t>
            </a:r>
            <a:r>
              <a:rPr lang="en-US" dirty="0" smtClean="0"/>
              <a:t> Bhat </a:t>
            </a:r>
            <a:r>
              <a:rPr lang="en-US" dirty="0" err="1" smtClean="0"/>
              <a:t>Bcom</a:t>
            </a:r>
            <a:r>
              <a:rPr lang="en-US" dirty="0" smtClean="0"/>
              <a:t> FCMA</a:t>
            </a:r>
          </a:p>
          <a:p>
            <a:r>
              <a:rPr lang="en-US" dirty="0" smtClean="0"/>
              <a:t>Practicing Cost Accountant.</a:t>
            </a:r>
          </a:p>
          <a:p>
            <a:r>
              <a:rPr lang="en-US" dirty="0" smtClean="0"/>
              <a:t>Vice Chairman of SIRC, Institute Of Cost Accountants of India</a:t>
            </a:r>
          </a:p>
          <a:p>
            <a:r>
              <a:rPr lang="en-US" dirty="0" smtClean="0"/>
              <a:t>9448357102,</a:t>
            </a:r>
          </a:p>
          <a:p>
            <a:r>
              <a:rPr lang="en-US" dirty="0" smtClean="0"/>
              <a:t>Vbhat.co@gmail.com</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
            </a:r>
            <a:br>
              <a:rPr lang="en-US" sz="3200" dirty="0" smtClean="0"/>
            </a:br>
            <a:r>
              <a:rPr lang="en-US" sz="3200" dirty="0" smtClean="0">
                <a:solidFill>
                  <a:srgbClr val="00B050"/>
                </a:solidFill>
              </a:rPr>
              <a:t>Rules-</a:t>
            </a:r>
            <a:r>
              <a:rPr lang="en-IN" sz="3200" b="1" dirty="0">
                <a:solidFill>
                  <a:srgbClr val="00B050"/>
                </a:solidFill>
              </a:rPr>
              <a:t>Chapter: VII</a:t>
            </a:r>
            <a:br>
              <a:rPr lang="en-IN" sz="3200" b="1" dirty="0">
                <a:solidFill>
                  <a:srgbClr val="00B050"/>
                </a:solidFill>
              </a:rPr>
            </a:br>
            <a:r>
              <a:rPr lang="en-IN" sz="3200" b="1" dirty="0">
                <a:solidFill>
                  <a:srgbClr val="00B050"/>
                </a:solidFill>
              </a:rPr>
              <a:t>Accounts and Records</a:t>
            </a:r>
            <a:br>
              <a:rPr lang="en-IN" sz="3200" b="1" dirty="0">
                <a:solidFill>
                  <a:srgbClr val="00B050"/>
                </a:solidFill>
              </a:rPr>
            </a:br>
            <a:endParaRPr lang="en-IN" sz="3200" dirty="0">
              <a:solidFill>
                <a:srgbClr val="00B050"/>
              </a:solidFill>
            </a:endParaRPr>
          </a:p>
        </p:txBody>
      </p:sp>
      <p:sp>
        <p:nvSpPr>
          <p:cNvPr id="3" name="Content Placeholder 2"/>
          <p:cNvSpPr>
            <a:spLocks noGrp="1"/>
          </p:cNvSpPr>
          <p:nvPr>
            <p:ph idx="1"/>
          </p:nvPr>
        </p:nvSpPr>
        <p:spPr>
          <a:xfrm>
            <a:off x="457200" y="1600200"/>
            <a:ext cx="8229600" cy="4953000"/>
          </a:xfrm>
        </p:spPr>
        <p:txBody>
          <a:bodyPr/>
          <a:lstStyle/>
          <a:p>
            <a:pPr marL="0" indent="0">
              <a:buNone/>
            </a:pPr>
            <a:r>
              <a:rPr lang="en-US" b="1" dirty="0"/>
              <a:t>1.Maintenance of accounts by registered persons. </a:t>
            </a:r>
            <a:r>
              <a:rPr lang="en-US" b="1" dirty="0" smtClean="0"/>
              <a:t>Rule </a:t>
            </a:r>
            <a:r>
              <a:rPr lang="en-US" b="1" dirty="0"/>
              <a:t>– 56.</a:t>
            </a:r>
          </a:p>
          <a:p>
            <a:pPr marL="0" indent="0">
              <a:buNone/>
            </a:pPr>
            <a:r>
              <a:rPr lang="en-US" b="1" dirty="0"/>
              <a:t>2.Generation and maintenance of electronic records.- </a:t>
            </a:r>
            <a:r>
              <a:rPr lang="en-US" b="1" dirty="0" smtClean="0"/>
              <a:t>Rule-57</a:t>
            </a:r>
            <a:r>
              <a:rPr lang="en-US" b="1" dirty="0"/>
              <a:t>.</a:t>
            </a:r>
          </a:p>
          <a:p>
            <a:pPr marL="0" indent="0">
              <a:buNone/>
            </a:pPr>
            <a:r>
              <a:rPr lang="en-US" b="1" dirty="0"/>
              <a:t>3.Records to be maintained by owner or operator of godown or warehouse and transporters</a:t>
            </a:r>
            <a:r>
              <a:rPr lang="en-US" b="1" dirty="0" smtClean="0"/>
              <a:t>.-Rule </a:t>
            </a:r>
            <a:r>
              <a:rPr lang="en-US" b="1" dirty="0"/>
              <a:t>58.</a:t>
            </a:r>
            <a:endParaRPr lang="en-IN" b="1" dirty="0"/>
          </a:p>
          <a:p>
            <a:endParaRPr lang="en-IN" dirty="0"/>
          </a:p>
        </p:txBody>
      </p:sp>
    </p:spTree>
    <p:extLst>
      <p:ext uri="{BB962C8B-B14F-4D97-AF65-F5344CB8AC3E}">
        <p14:creationId xmlns:p14="http://schemas.microsoft.com/office/powerpoint/2010/main" val="3391182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3200" b="1" dirty="0" smtClean="0"/>
              <a:t/>
            </a:r>
            <a:br>
              <a:rPr lang="en-US" sz="3200" b="1" dirty="0" smtClean="0"/>
            </a:br>
            <a:r>
              <a:rPr lang="en-US" sz="2800" b="1" dirty="0" smtClean="0">
                <a:solidFill>
                  <a:srgbClr val="00B050"/>
                </a:solidFill>
              </a:rPr>
              <a:t>56</a:t>
            </a:r>
            <a:r>
              <a:rPr lang="en-US" sz="2800" b="1" dirty="0">
                <a:solidFill>
                  <a:srgbClr val="00B050"/>
                </a:solidFill>
              </a:rPr>
              <a:t>. Maintenance of accounts by registered persons.-</a:t>
            </a:r>
            <a:r>
              <a:rPr lang="en-US" sz="2800" dirty="0">
                <a:solidFill>
                  <a:srgbClr val="00B050"/>
                </a:solidFill>
              </a:rPr>
              <a:t/>
            </a:r>
            <a:br>
              <a:rPr lang="en-US" sz="2800" dirty="0">
                <a:solidFill>
                  <a:srgbClr val="00B050"/>
                </a:solidFill>
              </a:rPr>
            </a:br>
            <a:endParaRPr lang="en-IN" sz="2800" dirty="0">
              <a:solidFill>
                <a:srgbClr val="00B050"/>
              </a:solidFill>
            </a:endParaRPr>
          </a:p>
        </p:txBody>
      </p:sp>
      <p:sp>
        <p:nvSpPr>
          <p:cNvPr id="3" name="Content Placeholder 2"/>
          <p:cNvSpPr>
            <a:spLocks noGrp="1"/>
          </p:cNvSpPr>
          <p:nvPr>
            <p:ph idx="1"/>
          </p:nvPr>
        </p:nvSpPr>
        <p:spPr>
          <a:xfrm>
            <a:off x="457200" y="1066800"/>
            <a:ext cx="8229600" cy="5791200"/>
          </a:xfrm>
        </p:spPr>
        <p:txBody>
          <a:bodyPr>
            <a:normAutofit fontScale="70000" lnSpcReduction="20000"/>
          </a:bodyPr>
          <a:lstStyle/>
          <a:p>
            <a:pPr algn="just"/>
            <a:r>
              <a:rPr lang="en-US" dirty="0" smtClean="0"/>
              <a:t>(</a:t>
            </a:r>
            <a:r>
              <a:rPr lang="en-US" dirty="0"/>
              <a:t>1) Every registered person shall keep and maintain, in addition to the particulars mentioned in sub-section (1) of section 35, a true and correct account of the goods or services</a:t>
            </a:r>
            <a:r>
              <a:rPr lang="en-US" dirty="0">
                <a:solidFill>
                  <a:srgbClr val="FF0000"/>
                </a:solidFill>
              </a:rPr>
              <a:t> imported or exported or of supplies attracting payment of tax on reverse charge along with the relevant documents,</a:t>
            </a:r>
            <a:r>
              <a:rPr lang="en-US" dirty="0"/>
              <a:t> including invoices, bills of supply, delivery challans, credit notes, debit notes, receipt vouchers, payment vouchers and refund vouchers.</a:t>
            </a:r>
          </a:p>
          <a:p>
            <a:pPr algn="just"/>
            <a:endParaRPr lang="en-US" dirty="0" smtClean="0"/>
          </a:p>
          <a:p>
            <a:pPr algn="just"/>
            <a:r>
              <a:rPr lang="en-US" dirty="0" smtClean="0"/>
              <a:t>(</a:t>
            </a:r>
            <a:r>
              <a:rPr lang="en-US" dirty="0"/>
              <a:t>2) Every registered person, other than a person paying tax under section 10, shall maintain the accounts of stock in respect of goods received and supplied by him, and such accounts shall contain particulars of the opening balance, </a:t>
            </a:r>
            <a:r>
              <a:rPr lang="en-US" dirty="0">
                <a:solidFill>
                  <a:srgbClr val="FF0000"/>
                </a:solidFill>
              </a:rPr>
              <a:t>receipt, supply, goods lost, stolen, destroyed, written off or disposed of by way of gift or free sample and the balance of stock including raw materials, finished goods, scrap and wastage thereof.</a:t>
            </a:r>
          </a:p>
          <a:p>
            <a:pPr algn="just"/>
            <a:endParaRPr lang="en-US" dirty="0" smtClean="0"/>
          </a:p>
          <a:p>
            <a:pPr algn="just"/>
            <a:r>
              <a:rPr lang="en-US" dirty="0" smtClean="0"/>
              <a:t>(</a:t>
            </a:r>
            <a:r>
              <a:rPr lang="en-US" dirty="0"/>
              <a:t>3) Every registered person shall keep and maintain a separate account of </a:t>
            </a:r>
            <a:r>
              <a:rPr lang="en-US" dirty="0">
                <a:solidFill>
                  <a:srgbClr val="FF0000"/>
                </a:solidFill>
              </a:rPr>
              <a:t>advances received, paid and adjustments</a:t>
            </a:r>
            <a:r>
              <a:rPr lang="en-US" dirty="0"/>
              <a:t> made thereto.</a:t>
            </a:r>
          </a:p>
          <a:p>
            <a:pPr algn="just"/>
            <a:endParaRPr lang="en-US" dirty="0" smtClean="0"/>
          </a:p>
          <a:p>
            <a:pPr algn="just"/>
            <a:endParaRPr lang="en-IN" dirty="0"/>
          </a:p>
        </p:txBody>
      </p:sp>
    </p:spTree>
    <p:extLst>
      <p:ext uri="{BB962C8B-B14F-4D97-AF65-F5344CB8AC3E}">
        <p14:creationId xmlns:p14="http://schemas.microsoft.com/office/powerpoint/2010/main" val="1522966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fontScale="90000"/>
          </a:bodyPr>
          <a:lstStyle/>
          <a:p>
            <a:r>
              <a:rPr lang="en-US" b="1" dirty="0" smtClean="0"/>
              <a:t/>
            </a:r>
            <a:br>
              <a:rPr lang="en-US" b="1" dirty="0" smtClean="0"/>
            </a:br>
            <a:r>
              <a:rPr lang="en-US" sz="3100" b="1" dirty="0" smtClean="0">
                <a:solidFill>
                  <a:srgbClr val="00B050"/>
                </a:solidFill>
              </a:rPr>
              <a:t>56</a:t>
            </a:r>
            <a:r>
              <a:rPr lang="en-US" sz="3100" b="1" dirty="0">
                <a:solidFill>
                  <a:srgbClr val="00B050"/>
                </a:solidFill>
              </a:rPr>
              <a:t>. Maintenance of accounts by registered persons.-</a:t>
            </a:r>
            <a:r>
              <a:rPr lang="en-US" sz="3100" dirty="0">
                <a:solidFill>
                  <a:srgbClr val="00B050"/>
                </a:solidFill>
              </a:rPr>
              <a:t/>
            </a:r>
            <a:br>
              <a:rPr lang="en-US" sz="3100" dirty="0">
                <a:solidFill>
                  <a:srgbClr val="00B050"/>
                </a:solidFill>
              </a:rPr>
            </a:br>
            <a:endParaRPr lang="en-IN" sz="3100" dirty="0">
              <a:solidFill>
                <a:srgbClr val="00B050"/>
              </a:solidFill>
            </a:endParaRPr>
          </a:p>
        </p:txBody>
      </p:sp>
      <p:sp>
        <p:nvSpPr>
          <p:cNvPr id="3" name="Content Placeholder 2"/>
          <p:cNvSpPr>
            <a:spLocks noGrp="1"/>
          </p:cNvSpPr>
          <p:nvPr>
            <p:ph idx="1"/>
          </p:nvPr>
        </p:nvSpPr>
        <p:spPr>
          <a:xfrm>
            <a:off x="152400" y="762000"/>
            <a:ext cx="8763000" cy="5867400"/>
          </a:xfrm>
        </p:spPr>
        <p:txBody>
          <a:bodyPr>
            <a:normAutofit fontScale="62500" lnSpcReduction="20000"/>
          </a:bodyPr>
          <a:lstStyle/>
          <a:p>
            <a:pPr algn="just"/>
            <a:endParaRPr lang="en-US" dirty="0" smtClean="0"/>
          </a:p>
          <a:p>
            <a:pPr algn="just"/>
            <a:r>
              <a:rPr lang="en-US" dirty="0" smtClean="0"/>
              <a:t>(</a:t>
            </a:r>
            <a:r>
              <a:rPr lang="en-US" dirty="0"/>
              <a:t>4) Every registered person, other than a person paying tax under section 10, shall keep and maintain an account, containing the details of tax payable (including tax payable in accordance with the provisions of sub-section (3) and sub-section (4) of section 9), </a:t>
            </a:r>
            <a:r>
              <a:rPr lang="en-US" dirty="0">
                <a:solidFill>
                  <a:srgbClr val="FF0000"/>
                </a:solidFill>
              </a:rPr>
              <a:t>tax collected and paid, input tax, input tax credit claimed, together with a register of tax invoice, credit notes, debit notes, delivery challan issued or received during any tax period</a:t>
            </a:r>
            <a:r>
              <a:rPr lang="en-US" dirty="0" smtClean="0">
                <a:solidFill>
                  <a:srgbClr val="FF0000"/>
                </a:solidFill>
              </a:rPr>
              <a:t>.</a:t>
            </a:r>
          </a:p>
          <a:p>
            <a:pPr algn="just"/>
            <a:endParaRPr lang="en-US" dirty="0" smtClean="0"/>
          </a:p>
          <a:p>
            <a:pPr marL="0" indent="0" algn="just">
              <a:buNone/>
            </a:pPr>
            <a:r>
              <a:rPr lang="en-US" dirty="0" smtClean="0"/>
              <a:t>(</a:t>
            </a:r>
            <a:r>
              <a:rPr lang="en-US" dirty="0"/>
              <a:t>5) Every registered person shall keep the particulars of -</a:t>
            </a:r>
          </a:p>
          <a:p>
            <a:pPr algn="just"/>
            <a:endParaRPr lang="en-US" dirty="0" smtClean="0"/>
          </a:p>
          <a:p>
            <a:pPr algn="just"/>
            <a:r>
              <a:rPr lang="en-US" dirty="0" smtClean="0"/>
              <a:t>(</a:t>
            </a:r>
            <a:r>
              <a:rPr lang="en-US" dirty="0"/>
              <a:t>a) </a:t>
            </a:r>
            <a:r>
              <a:rPr lang="en-US" dirty="0">
                <a:solidFill>
                  <a:srgbClr val="FF0000"/>
                </a:solidFill>
              </a:rPr>
              <a:t>names and complete addresses of suppliers</a:t>
            </a:r>
            <a:r>
              <a:rPr lang="en-US" dirty="0"/>
              <a:t> from whom he has received the goods or services chargeable to tax under the Act;</a:t>
            </a:r>
          </a:p>
          <a:p>
            <a:pPr algn="just"/>
            <a:endParaRPr lang="en-US" dirty="0" smtClean="0"/>
          </a:p>
          <a:p>
            <a:pPr algn="just"/>
            <a:r>
              <a:rPr lang="en-US" dirty="0" smtClean="0"/>
              <a:t>(</a:t>
            </a:r>
            <a:r>
              <a:rPr lang="en-US" dirty="0"/>
              <a:t>b) </a:t>
            </a:r>
            <a:r>
              <a:rPr lang="en-US" dirty="0">
                <a:solidFill>
                  <a:srgbClr val="FF0000"/>
                </a:solidFill>
              </a:rPr>
              <a:t>names and complete addresses of the persons to whom he has supplied goods or services,</a:t>
            </a:r>
            <a:r>
              <a:rPr lang="en-US" dirty="0"/>
              <a:t> where required under the provisions of this Chapter;</a:t>
            </a:r>
          </a:p>
          <a:p>
            <a:pPr algn="just"/>
            <a:endParaRPr lang="en-US" dirty="0" smtClean="0"/>
          </a:p>
          <a:p>
            <a:pPr algn="just"/>
            <a:r>
              <a:rPr lang="en-US" dirty="0" smtClean="0"/>
              <a:t>(</a:t>
            </a:r>
            <a:r>
              <a:rPr lang="en-US" dirty="0"/>
              <a:t>c) the complete address of the premises where goods are </a:t>
            </a:r>
            <a:r>
              <a:rPr lang="en-US" dirty="0">
                <a:solidFill>
                  <a:srgbClr val="FF0000"/>
                </a:solidFill>
              </a:rPr>
              <a:t>stored by him, including goods stored during transit</a:t>
            </a:r>
            <a:r>
              <a:rPr lang="en-US" dirty="0"/>
              <a:t> along with the particulars of the stock stored therein.</a:t>
            </a:r>
          </a:p>
          <a:p>
            <a:pPr algn="just"/>
            <a:endParaRPr lang="en-US" dirty="0"/>
          </a:p>
          <a:p>
            <a:pPr algn="just"/>
            <a:endParaRPr lang="en-IN" dirty="0"/>
          </a:p>
        </p:txBody>
      </p:sp>
    </p:spTree>
    <p:extLst>
      <p:ext uri="{BB962C8B-B14F-4D97-AF65-F5344CB8AC3E}">
        <p14:creationId xmlns:p14="http://schemas.microsoft.com/office/powerpoint/2010/main" val="3218929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2800" b="1" dirty="0" smtClean="0"/>
              <a:t/>
            </a:r>
            <a:br>
              <a:rPr lang="en-US" sz="2800" b="1" dirty="0" smtClean="0"/>
            </a:br>
            <a:r>
              <a:rPr lang="en-US" sz="2800" b="1" dirty="0" smtClean="0">
                <a:solidFill>
                  <a:srgbClr val="00B050"/>
                </a:solidFill>
              </a:rPr>
              <a:t>56</a:t>
            </a:r>
            <a:r>
              <a:rPr lang="en-US" sz="2800" b="1" dirty="0">
                <a:solidFill>
                  <a:srgbClr val="00B050"/>
                </a:solidFill>
              </a:rPr>
              <a:t>. Maintenance of accounts by registered persons.-</a:t>
            </a:r>
            <a:r>
              <a:rPr lang="en-US" sz="2800" dirty="0">
                <a:solidFill>
                  <a:srgbClr val="00B050"/>
                </a:solidFill>
              </a:rPr>
              <a:t/>
            </a:r>
            <a:br>
              <a:rPr lang="en-US" sz="2800" dirty="0">
                <a:solidFill>
                  <a:srgbClr val="00B050"/>
                </a:solidFill>
              </a:rPr>
            </a:br>
            <a:endParaRPr lang="en-IN" sz="2800" dirty="0">
              <a:solidFill>
                <a:srgbClr val="00B050"/>
              </a:solidFill>
            </a:endParaRPr>
          </a:p>
        </p:txBody>
      </p:sp>
      <p:sp>
        <p:nvSpPr>
          <p:cNvPr id="3" name="Content Placeholder 2"/>
          <p:cNvSpPr>
            <a:spLocks noGrp="1"/>
          </p:cNvSpPr>
          <p:nvPr>
            <p:ph idx="1"/>
          </p:nvPr>
        </p:nvSpPr>
        <p:spPr>
          <a:xfrm>
            <a:off x="152400" y="838200"/>
            <a:ext cx="8915400" cy="5715000"/>
          </a:xfrm>
        </p:spPr>
        <p:txBody>
          <a:bodyPr>
            <a:normAutofit fontScale="70000" lnSpcReduction="20000"/>
          </a:bodyPr>
          <a:lstStyle/>
          <a:p>
            <a:pPr algn="just"/>
            <a:r>
              <a:rPr lang="en-US" dirty="0"/>
              <a:t>(6) If any taxable goods are found to be stored at any place(s) </a:t>
            </a:r>
            <a:r>
              <a:rPr lang="en-US" dirty="0">
                <a:solidFill>
                  <a:srgbClr val="FF0000"/>
                </a:solidFill>
              </a:rPr>
              <a:t>other than those declared under sub-rule (5) without the cover of any valid documents, the proper officer shall determine the amount of tax payable on such goods as if such goods</a:t>
            </a:r>
            <a:r>
              <a:rPr lang="en-US" dirty="0"/>
              <a:t> have been supplied by the registered person.</a:t>
            </a:r>
          </a:p>
          <a:p>
            <a:pPr algn="just"/>
            <a:endParaRPr lang="en-US" dirty="0" smtClean="0"/>
          </a:p>
          <a:p>
            <a:pPr algn="just"/>
            <a:r>
              <a:rPr lang="en-US" dirty="0" smtClean="0"/>
              <a:t>(</a:t>
            </a:r>
            <a:r>
              <a:rPr lang="en-US" dirty="0"/>
              <a:t>7) Every registered person shall keep the books of </a:t>
            </a:r>
            <a:r>
              <a:rPr lang="en-US" dirty="0">
                <a:solidFill>
                  <a:srgbClr val="FF0000"/>
                </a:solidFill>
              </a:rPr>
              <a:t>account at the principal place</a:t>
            </a:r>
            <a:r>
              <a:rPr lang="en-US" dirty="0"/>
              <a:t> of business and books of account relating to additional place of business mentioned in his certificate of registration and such books of account shall include any electronic form of data stored on any electronic device.</a:t>
            </a:r>
          </a:p>
          <a:p>
            <a:pPr algn="just"/>
            <a:endParaRPr lang="en-US" dirty="0" smtClean="0"/>
          </a:p>
          <a:p>
            <a:pPr algn="just"/>
            <a:r>
              <a:rPr lang="en-US" dirty="0" smtClean="0"/>
              <a:t>(</a:t>
            </a:r>
            <a:r>
              <a:rPr lang="en-US" dirty="0"/>
              <a:t>8) Any entry in registers, accounts and documents shall not be erased, </a:t>
            </a:r>
            <a:r>
              <a:rPr lang="en-US" dirty="0">
                <a:solidFill>
                  <a:srgbClr val="FF0000"/>
                </a:solidFill>
              </a:rPr>
              <a:t>effaced or overwritten, and all incorrect entries, otherwise than those of clerical nature, shall be scored out under attestation and thereafter, the </a:t>
            </a:r>
            <a:r>
              <a:rPr lang="en-US" dirty="0"/>
              <a:t>correct entry shall be recorded and where the registers and other documents are maintained electronically, a log of every entry edited or deleted shall be maintained.</a:t>
            </a:r>
          </a:p>
          <a:p>
            <a:pPr algn="just"/>
            <a:endParaRPr lang="en-IN" dirty="0"/>
          </a:p>
        </p:txBody>
      </p:sp>
    </p:spTree>
    <p:extLst>
      <p:ext uri="{BB962C8B-B14F-4D97-AF65-F5344CB8AC3E}">
        <p14:creationId xmlns:p14="http://schemas.microsoft.com/office/powerpoint/2010/main" val="2749543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2800" b="1" dirty="0" smtClean="0"/>
              <a:t/>
            </a:r>
            <a:br>
              <a:rPr lang="en-US" sz="2800" b="1" dirty="0" smtClean="0"/>
            </a:br>
            <a:r>
              <a:rPr lang="en-US" sz="2800" b="1" dirty="0" smtClean="0">
                <a:solidFill>
                  <a:srgbClr val="00B050"/>
                </a:solidFill>
              </a:rPr>
              <a:t>56</a:t>
            </a:r>
            <a:r>
              <a:rPr lang="en-US" sz="2800" b="1" dirty="0">
                <a:solidFill>
                  <a:srgbClr val="00B050"/>
                </a:solidFill>
              </a:rPr>
              <a:t>. Maintenance of accounts by registered persons.-</a:t>
            </a:r>
            <a:r>
              <a:rPr lang="en-US" sz="2800" dirty="0">
                <a:solidFill>
                  <a:srgbClr val="00B050"/>
                </a:solidFill>
              </a:rPr>
              <a:t/>
            </a:r>
            <a:br>
              <a:rPr lang="en-US" sz="2800" dirty="0">
                <a:solidFill>
                  <a:srgbClr val="00B050"/>
                </a:solidFill>
              </a:rPr>
            </a:br>
            <a:endParaRPr lang="en-IN" sz="2800" dirty="0">
              <a:solidFill>
                <a:srgbClr val="00B050"/>
              </a:solidFill>
            </a:endParaRPr>
          </a:p>
        </p:txBody>
      </p:sp>
      <p:sp>
        <p:nvSpPr>
          <p:cNvPr id="3" name="Content Placeholder 2"/>
          <p:cNvSpPr>
            <a:spLocks noGrp="1"/>
          </p:cNvSpPr>
          <p:nvPr>
            <p:ph idx="1"/>
          </p:nvPr>
        </p:nvSpPr>
        <p:spPr>
          <a:xfrm>
            <a:off x="228600" y="838200"/>
            <a:ext cx="8763000" cy="5715000"/>
          </a:xfrm>
        </p:spPr>
        <p:txBody>
          <a:bodyPr>
            <a:normAutofit/>
          </a:bodyPr>
          <a:lstStyle/>
          <a:p>
            <a:r>
              <a:rPr lang="en-US" dirty="0"/>
              <a:t>(9) Each volume of books of account maintained manually by the registered person shall be </a:t>
            </a:r>
            <a:r>
              <a:rPr lang="en-US" dirty="0">
                <a:solidFill>
                  <a:srgbClr val="FF0000"/>
                </a:solidFill>
              </a:rPr>
              <a:t>serially numbered.</a:t>
            </a:r>
          </a:p>
          <a:p>
            <a:endParaRPr lang="en-US" dirty="0" smtClean="0"/>
          </a:p>
          <a:p>
            <a:r>
              <a:rPr lang="en-US" dirty="0" smtClean="0"/>
              <a:t>(</a:t>
            </a:r>
            <a:r>
              <a:rPr lang="en-US" dirty="0"/>
              <a:t>10) Unless proved otherwise, if any documents, registers, or any books of account </a:t>
            </a:r>
            <a:r>
              <a:rPr lang="en-US" dirty="0">
                <a:solidFill>
                  <a:srgbClr val="FF0000"/>
                </a:solidFill>
              </a:rPr>
              <a:t>belonging to a registered person are found at any premises</a:t>
            </a:r>
            <a:r>
              <a:rPr lang="en-US" dirty="0"/>
              <a:t> other than those mentioned in the certificate of registration, they shall be presumed to be maintained by the said registered person.</a:t>
            </a:r>
          </a:p>
          <a:p>
            <a:endParaRPr lang="en-US" dirty="0" smtClean="0"/>
          </a:p>
        </p:txBody>
      </p:sp>
    </p:spTree>
    <p:extLst>
      <p:ext uri="{BB962C8B-B14F-4D97-AF65-F5344CB8AC3E}">
        <p14:creationId xmlns:p14="http://schemas.microsoft.com/office/powerpoint/2010/main" val="350742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00B050"/>
                </a:solidFill>
              </a:rPr>
              <a:t>56. Maintenance of accounts by registered persons.-</a:t>
            </a:r>
            <a:r>
              <a:rPr lang="en-US" sz="2800" dirty="0">
                <a:solidFill>
                  <a:srgbClr val="00B050"/>
                </a:solidFill>
              </a:rPr>
              <a:t/>
            </a:r>
            <a:br>
              <a:rPr lang="en-US" sz="2800" dirty="0">
                <a:solidFill>
                  <a:srgbClr val="00B050"/>
                </a:solidFill>
              </a:rPr>
            </a:br>
            <a:endParaRPr lang="en-IN" sz="2800" dirty="0">
              <a:solidFill>
                <a:srgbClr val="00B050"/>
              </a:solidFill>
            </a:endParaRPr>
          </a:p>
        </p:txBody>
      </p:sp>
      <p:sp>
        <p:nvSpPr>
          <p:cNvPr id="3" name="Content Placeholder 2"/>
          <p:cNvSpPr>
            <a:spLocks noGrp="1"/>
          </p:cNvSpPr>
          <p:nvPr>
            <p:ph idx="1"/>
          </p:nvPr>
        </p:nvSpPr>
        <p:spPr>
          <a:xfrm>
            <a:off x="457200" y="1066800"/>
            <a:ext cx="8229600" cy="5410200"/>
          </a:xfrm>
        </p:spPr>
        <p:txBody>
          <a:bodyPr>
            <a:normAutofit fontScale="62500" lnSpcReduction="20000"/>
          </a:bodyPr>
          <a:lstStyle/>
          <a:p>
            <a:r>
              <a:rPr lang="en-US" dirty="0"/>
              <a:t>(11) Every agent referred to in clause (5) of section 2 shall maintain accounts depicting the,-</a:t>
            </a:r>
          </a:p>
          <a:p>
            <a:endParaRPr lang="en-US" dirty="0"/>
          </a:p>
          <a:p>
            <a:r>
              <a:rPr lang="en-US" dirty="0"/>
              <a:t>(a) particulars of </a:t>
            </a:r>
            <a:r>
              <a:rPr lang="en-US" dirty="0" err="1"/>
              <a:t>authorisation</a:t>
            </a:r>
            <a:r>
              <a:rPr lang="en-US" dirty="0"/>
              <a:t> received by him from each principal to receive or supply goods or services on behalf of such principal separately;</a:t>
            </a:r>
          </a:p>
          <a:p>
            <a:endParaRPr lang="en-US" dirty="0"/>
          </a:p>
          <a:p>
            <a:r>
              <a:rPr lang="en-US" dirty="0"/>
              <a:t>(b) particulars including description, value and quantity (wherever applicable) of goods or services received on behalf of every principal;</a:t>
            </a:r>
          </a:p>
          <a:p>
            <a:endParaRPr lang="en-US" dirty="0"/>
          </a:p>
          <a:p>
            <a:r>
              <a:rPr lang="en-US" dirty="0"/>
              <a:t>(c) particulars including description, value and quantity (wherever applicable) of goods or services supplied on behalf of every principal;</a:t>
            </a:r>
          </a:p>
          <a:p>
            <a:endParaRPr lang="en-US" dirty="0"/>
          </a:p>
          <a:p>
            <a:r>
              <a:rPr lang="en-US" dirty="0"/>
              <a:t>(d) details of accounts furnished to every principal; and</a:t>
            </a:r>
          </a:p>
          <a:p>
            <a:endParaRPr lang="en-US" dirty="0"/>
          </a:p>
          <a:p>
            <a:r>
              <a:rPr lang="en-US" dirty="0"/>
              <a:t>(e) tax paid on receipts or on supply of goods or services effected on behalf of every principal.</a:t>
            </a:r>
          </a:p>
          <a:p>
            <a:endParaRPr lang="en-IN" dirty="0"/>
          </a:p>
          <a:p>
            <a:endParaRPr lang="en-IN" dirty="0"/>
          </a:p>
        </p:txBody>
      </p:sp>
    </p:spTree>
    <p:extLst>
      <p:ext uri="{BB962C8B-B14F-4D97-AF65-F5344CB8AC3E}">
        <p14:creationId xmlns:p14="http://schemas.microsoft.com/office/powerpoint/2010/main" val="2308888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3200" b="1" dirty="0" smtClean="0"/>
              <a:t/>
            </a:r>
            <a:br>
              <a:rPr lang="en-US" sz="3200" b="1" dirty="0" smtClean="0"/>
            </a:br>
            <a:r>
              <a:rPr lang="en-US" sz="3200" b="1" dirty="0" smtClean="0">
                <a:solidFill>
                  <a:srgbClr val="00B050"/>
                </a:solidFill>
              </a:rPr>
              <a:t>56</a:t>
            </a:r>
            <a:r>
              <a:rPr lang="en-US" sz="3200" b="1" dirty="0">
                <a:solidFill>
                  <a:srgbClr val="00B050"/>
                </a:solidFill>
              </a:rPr>
              <a:t>. Maintenance of accounts by registered persons.-</a:t>
            </a:r>
            <a:r>
              <a:rPr lang="en-US" sz="3200" dirty="0">
                <a:solidFill>
                  <a:srgbClr val="00B050"/>
                </a:solidFill>
              </a:rPr>
              <a:t/>
            </a:r>
            <a:br>
              <a:rPr lang="en-US" sz="3200" dirty="0">
                <a:solidFill>
                  <a:srgbClr val="00B050"/>
                </a:solidFill>
              </a:rPr>
            </a:br>
            <a:endParaRPr lang="en-IN" sz="3200" dirty="0">
              <a:solidFill>
                <a:srgbClr val="00B050"/>
              </a:solidFill>
            </a:endParaRPr>
          </a:p>
        </p:txBody>
      </p:sp>
      <p:sp>
        <p:nvSpPr>
          <p:cNvPr id="3" name="Content Placeholder 2"/>
          <p:cNvSpPr>
            <a:spLocks noGrp="1"/>
          </p:cNvSpPr>
          <p:nvPr>
            <p:ph idx="1"/>
          </p:nvPr>
        </p:nvSpPr>
        <p:spPr>
          <a:xfrm>
            <a:off x="457200" y="1066800"/>
            <a:ext cx="8229600" cy="5334000"/>
          </a:xfrm>
        </p:spPr>
        <p:txBody>
          <a:bodyPr>
            <a:normAutofit fontScale="92500" lnSpcReduction="10000"/>
          </a:bodyPr>
          <a:lstStyle/>
          <a:p>
            <a:pPr algn="just"/>
            <a:r>
              <a:rPr lang="en-US" dirty="0"/>
              <a:t>(12) Every registered person manufacturing goods shall maintain </a:t>
            </a:r>
            <a:r>
              <a:rPr lang="en-US" dirty="0">
                <a:solidFill>
                  <a:srgbClr val="FF0000"/>
                </a:solidFill>
              </a:rPr>
              <a:t>monthly production accounts showing quantitative details of raw materials or services used</a:t>
            </a:r>
            <a:r>
              <a:rPr lang="en-US" dirty="0"/>
              <a:t> in the manufacture and quantitative details of the goods so manufactured including the waste and by products thereof.</a:t>
            </a:r>
          </a:p>
          <a:p>
            <a:pPr algn="just"/>
            <a:endParaRPr lang="en-US" dirty="0" smtClean="0"/>
          </a:p>
          <a:p>
            <a:pPr algn="just"/>
            <a:r>
              <a:rPr lang="en-US" dirty="0" smtClean="0"/>
              <a:t>(</a:t>
            </a:r>
            <a:r>
              <a:rPr lang="en-US" dirty="0"/>
              <a:t>13) Every registered person supplying services shall maintain the accounts showing quantitative details of goods used in the </a:t>
            </a:r>
            <a:r>
              <a:rPr lang="en-US" dirty="0">
                <a:solidFill>
                  <a:srgbClr val="FF0000"/>
                </a:solidFill>
              </a:rPr>
              <a:t>provision of services, details of input services </a:t>
            </a:r>
            <a:r>
              <a:rPr lang="en-US" dirty="0" err="1">
                <a:solidFill>
                  <a:srgbClr val="FF0000"/>
                </a:solidFill>
              </a:rPr>
              <a:t>utilised</a:t>
            </a:r>
            <a:r>
              <a:rPr lang="en-US" dirty="0">
                <a:solidFill>
                  <a:srgbClr val="FF0000"/>
                </a:solidFill>
              </a:rPr>
              <a:t> and the services</a:t>
            </a:r>
          </a:p>
          <a:p>
            <a:endParaRPr lang="en-IN" dirty="0"/>
          </a:p>
        </p:txBody>
      </p:sp>
    </p:spTree>
    <p:extLst>
      <p:ext uri="{BB962C8B-B14F-4D97-AF65-F5344CB8AC3E}">
        <p14:creationId xmlns:p14="http://schemas.microsoft.com/office/powerpoint/2010/main" val="917654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3100" b="1" dirty="0" smtClean="0">
                <a:solidFill>
                  <a:srgbClr val="00B050"/>
                </a:solidFill>
              </a:rPr>
              <a:t>56</a:t>
            </a:r>
            <a:r>
              <a:rPr lang="en-US" sz="3100" b="1" dirty="0">
                <a:solidFill>
                  <a:srgbClr val="00B050"/>
                </a:solidFill>
              </a:rPr>
              <a:t>. Maintenance of accounts by registered persons.-</a:t>
            </a:r>
            <a:r>
              <a:rPr lang="en-US" sz="3100" dirty="0">
                <a:solidFill>
                  <a:srgbClr val="00B050"/>
                </a:solidFill>
              </a:rPr>
              <a:t/>
            </a:r>
            <a:br>
              <a:rPr lang="en-US" sz="3100" dirty="0">
                <a:solidFill>
                  <a:srgbClr val="00B050"/>
                </a:solidFill>
              </a:rPr>
            </a:br>
            <a:endParaRPr lang="en-IN" sz="3100" dirty="0">
              <a:solidFill>
                <a:srgbClr val="00B050"/>
              </a:solidFill>
            </a:endParaRPr>
          </a:p>
        </p:txBody>
      </p:sp>
      <p:sp>
        <p:nvSpPr>
          <p:cNvPr id="3" name="Content Placeholder 2"/>
          <p:cNvSpPr>
            <a:spLocks noGrp="1"/>
          </p:cNvSpPr>
          <p:nvPr>
            <p:ph idx="1"/>
          </p:nvPr>
        </p:nvSpPr>
        <p:spPr/>
        <p:txBody>
          <a:bodyPr>
            <a:normAutofit fontScale="55000" lnSpcReduction="20000"/>
          </a:bodyPr>
          <a:lstStyle/>
          <a:p>
            <a:r>
              <a:rPr lang="en-US" dirty="0"/>
              <a:t>(14) Every registered person executing </a:t>
            </a:r>
            <a:r>
              <a:rPr lang="en-US" dirty="0">
                <a:solidFill>
                  <a:srgbClr val="FF0000"/>
                </a:solidFill>
              </a:rPr>
              <a:t>works contract</a:t>
            </a:r>
            <a:r>
              <a:rPr lang="en-US" dirty="0"/>
              <a:t> shall keep separate accounts for works contract showing -</a:t>
            </a:r>
          </a:p>
          <a:p>
            <a:endParaRPr lang="en-US" dirty="0" smtClean="0"/>
          </a:p>
          <a:p>
            <a:r>
              <a:rPr lang="en-US" dirty="0" smtClean="0"/>
              <a:t>(</a:t>
            </a:r>
            <a:r>
              <a:rPr lang="en-US" dirty="0"/>
              <a:t>a) the names and addresses of the persons on </a:t>
            </a:r>
            <a:r>
              <a:rPr lang="en-US" dirty="0">
                <a:solidFill>
                  <a:srgbClr val="FF0000"/>
                </a:solidFill>
              </a:rPr>
              <a:t>whose behalf</a:t>
            </a:r>
            <a:r>
              <a:rPr lang="en-US" dirty="0"/>
              <a:t> the works contract is executed;</a:t>
            </a:r>
          </a:p>
          <a:p>
            <a:endParaRPr lang="en-US" dirty="0" smtClean="0"/>
          </a:p>
          <a:p>
            <a:r>
              <a:rPr lang="en-US" dirty="0" smtClean="0"/>
              <a:t>(</a:t>
            </a:r>
            <a:r>
              <a:rPr lang="en-US" dirty="0"/>
              <a:t>b) description, value and </a:t>
            </a:r>
            <a:r>
              <a:rPr lang="en-US" dirty="0">
                <a:solidFill>
                  <a:srgbClr val="FF0000"/>
                </a:solidFill>
              </a:rPr>
              <a:t>quantity</a:t>
            </a:r>
            <a:r>
              <a:rPr lang="en-US" dirty="0"/>
              <a:t> (wherever applicable) of goods or services received for the execution of works contract;</a:t>
            </a:r>
          </a:p>
          <a:p>
            <a:endParaRPr lang="en-US" dirty="0" smtClean="0"/>
          </a:p>
          <a:p>
            <a:r>
              <a:rPr lang="en-US" dirty="0" smtClean="0"/>
              <a:t>(</a:t>
            </a:r>
            <a:r>
              <a:rPr lang="en-US" dirty="0"/>
              <a:t>c) description, value and quantity (wherever applicable) of goods or services </a:t>
            </a:r>
            <a:r>
              <a:rPr lang="en-US" dirty="0">
                <a:solidFill>
                  <a:srgbClr val="FF0000"/>
                </a:solidFill>
              </a:rPr>
              <a:t>utilized </a:t>
            </a:r>
            <a:r>
              <a:rPr lang="en-US" dirty="0"/>
              <a:t>in the execution of works contract;</a:t>
            </a:r>
          </a:p>
          <a:p>
            <a:endParaRPr lang="en-US" dirty="0" smtClean="0"/>
          </a:p>
          <a:p>
            <a:r>
              <a:rPr lang="en-US" dirty="0" smtClean="0"/>
              <a:t>(</a:t>
            </a:r>
            <a:r>
              <a:rPr lang="en-US" dirty="0"/>
              <a:t>d) the details of </a:t>
            </a:r>
            <a:r>
              <a:rPr lang="en-US" dirty="0">
                <a:solidFill>
                  <a:srgbClr val="FF0000"/>
                </a:solidFill>
              </a:rPr>
              <a:t>payment received</a:t>
            </a:r>
            <a:r>
              <a:rPr lang="en-US" dirty="0"/>
              <a:t> in respect of each works contract; and</a:t>
            </a:r>
          </a:p>
          <a:p>
            <a:endParaRPr lang="en-US" dirty="0" smtClean="0"/>
          </a:p>
          <a:p>
            <a:r>
              <a:rPr lang="en-US" dirty="0" smtClean="0"/>
              <a:t>(</a:t>
            </a:r>
            <a:r>
              <a:rPr lang="en-US" dirty="0"/>
              <a:t>e) the </a:t>
            </a:r>
            <a:r>
              <a:rPr lang="en-US" dirty="0">
                <a:solidFill>
                  <a:srgbClr val="FF0000"/>
                </a:solidFill>
              </a:rPr>
              <a:t>names and addresses of suppliers</a:t>
            </a:r>
            <a:r>
              <a:rPr lang="en-US" dirty="0"/>
              <a:t> from whom he received goods or services.</a:t>
            </a:r>
          </a:p>
          <a:p>
            <a:endParaRPr lang="en-IN" dirty="0"/>
          </a:p>
        </p:txBody>
      </p:sp>
    </p:spTree>
    <p:extLst>
      <p:ext uri="{BB962C8B-B14F-4D97-AF65-F5344CB8AC3E}">
        <p14:creationId xmlns:p14="http://schemas.microsoft.com/office/powerpoint/2010/main" val="1607565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2800" b="1" dirty="0">
                <a:solidFill>
                  <a:srgbClr val="00B050"/>
                </a:solidFill>
              </a:rPr>
              <a:t>56. Maintenance of accounts by registered persons.-</a:t>
            </a:r>
            <a:r>
              <a:rPr lang="en-US" sz="2800" dirty="0">
                <a:solidFill>
                  <a:srgbClr val="00B050"/>
                </a:solidFill>
              </a:rPr>
              <a:t/>
            </a:r>
            <a:br>
              <a:rPr lang="en-US" sz="2800" dirty="0">
                <a:solidFill>
                  <a:srgbClr val="00B050"/>
                </a:solidFill>
              </a:rPr>
            </a:br>
            <a:endParaRPr lang="en-IN" sz="2800" dirty="0">
              <a:solidFill>
                <a:srgbClr val="00B050"/>
              </a:solidFill>
            </a:endParaRPr>
          </a:p>
        </p:txBody>
      </p:sp>
      <p:sp>
        <p:nvSpPr>
          <p:cNvPr id="3" name="Content Placeholder 2"/>
          <p:cNvSpPr>
            <a:spLocks noGrp="1"/>
          </p:cNvSpPr>
          <p:nvPr>
            <p:ph idx="1"/>
          </p:nvPr>
        </p:nvSpPr>
        <p:spPr>
          <a:xfrm>
            <a:off x="304800" y="838200"/>
            <a:ext cx="8534400" cy="5791200"/>
          </a:xfrm>
        </p:spPr>
        <p:txBody>
          <a:bodyPr>
            <a:normAutofit fontScale="85000" lnSpcReduction="20000"/>
          </a:bodyPr>
          <a:lstStyle/>
          <a:p>
            <a:pPr algn="just"/>
            <a:r>
              <a:rPr lang="en-US" dirty="0"/>
              <a:t>(15) The records under the provisions of this Chapter may be maintained in </a:t>
            </a:r>
            <a:r>
              <a:rPr lang="en-US" dirty="0">
                <a:solidFill>
                  <a:srgbClr val="FF0000"/>
                </a:solidFill>
              </a:rPr>
              <a:t>electronic form</a:t>
            </a:r>
            <a:r>
              <a:rPr lang="en-US" dirty="0"/>
              <a:t> and the record so maintained shall be authenticated by means of a digital signature.</a:t>
            </a:r>
          </a:p>
          <a:p>
            <a:pPr algn="just"/>
            <a:endParaRPr lang="en-US" dirty="0" smtClean="0"/>
          </a:p>
          <a:p>
            <a:pPr algn="just"/>
            <a:r>
              <a:rPr lang="en-US" dirty="0" smtClean="0"/>
              <a:t>(</a:t>
            </a:r>
            <a:r>
              <a:rPr lang="en-US" dirty="0"/>
              <a:t>16) Accounts maintained by the registered person together with all the invoices, bills of supply, credit and debit notes, and delivery challans relating to stocks, deliveries, inward supply and outward supply shall be preserved for the period as provided in section 36 and shall, where such accounts and documents are maintained manually, be kept at every </a:t>
            </a:r>
            <a:r>
              <a:rPr lang="en-US" dirty="0">
                <a:solidFill>
                  <a:srgbClr val="FF0000"/>
                </a:solidFill>
              </a:rPr>
              <a:t>related place of business mentioned in the certificate of registration and shall be accessible at every related place of business </a:t>
            </a:r>
            <a:r>
              <a:rPr lang="en-US" dirty="0"/>
              <a:t>where such accounts and documents are maintained digitally.</a:t>
            </a:r>
          </a:p>
          <a:p>
            <a:endParaRPr lang="en-IN" dirty="0"/>
          </a:p>
        </p:txBody>
      </p:sp>
    </p:spTree>
    <p:extLst>
      <p:ext uri="{BB962C8B-B14F-4D97-AF65-F5344CB8AC3E}">
        <p14:creationId xmlns:p14="http://schemas.microsoft.com/office/powerpoint/2010/main" val="1028709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t/>
            </a:r>
            <a:br>
              <a:rPr lang="en-US" b="1" dirty="0" smtClean="0"/>
            </a:br>
            <a:r>
              <a:rPr lang="en-US" sz="3100" b="1" dirty="0" smtClean="0">
                <a:solidFill>
                  <a:srgbClr val="00B050"/>
                </a:solidFill>
              </a:rPr>
              <a:t>56</a:t>
            </a:r>
            <a:r>
              <a:rPr lang="en-US" sz="3100" b="1" dirty="0">
                <a:solidFill>
                  <a:srgbClr val="00B050"/>
                </a:solidFill>
              </a:rPr>
              <a:t>. Maintenance of accounts by registered persons.-</a:t>
            </a:r>
            <a:r>
              <a:rPr lang="en-US" sz="3100" dirty="0">
                <a:solidFill>
                  <a:srgbClr val="00B050"/>
                </a:solidFill>
              </a:rPr>
              <a:t/>
            </a:r>
            <a:br>
              <a:rPr lang="en-US" sz="3100" dirty="0">
                <a:solidFill>
                  <a:srgbClr val="00B050"/>
                </a:solidFill>
              </a:rPr>
            </a:br>
            <a:endParaRPr lang="en-IN" sz="3100" dirty="0">
              <a:solidFill>
                <a:srgbClr val="00B050"/>
              </a:solidFill>
            </a:endParaRPr>
          </a:p>
        </p:txBody>
      </p:sp>
      <p:sp>
        <p:nvSpPr>
          <p:cNvPr id="3" name="Content Placeholder 2"/>
          <p:cNvSpPr>
            <a:spLocks noGrp="1"/>
          </p:cNvSpPr>
          <p:nvPr>
            <p:ph idx="1"/>
          </p:nvPr>
        </p:nvSpPr>
        <p:spPr>
          <a:xfrm>
            <a:off x="457200" y="1066800"/>
            <a:ext cx="8229600" cy="5410200"/>
          </a:xfrm>
        </p:spPr>
        <p:txBody>
          <a:bodyPr>
            <a:normAutofit fontScale="85000" lnSpcReduction="10000"/>
          </a:bodyPr>
          <a:lstStyle/>
          <a:p>
            <a:pPr algn="just"/>
            <a:endParaRPr lang="en-US" dirty="0" smtClean="0"/>
          </a:p>
          <a:p>
            <a:pPr algn="just"/>
            <a:r>
              <a:rPr lang="en-US" dirty="0" smtClean="0"/>
              <a:t>(</a:t>
            </a:r>
            <a:r>
              <a:rPr lang="en-US" dirty="0"/>
              <a:t>17) Any person having custody over the goods in the capacity of a carrier or a clearing and forwarding agent for delivery or dispatch thereof to a recipient on behalf of any registered person shall maintain true and correct records in respect of such goods handled by him on behalf of such registered person and shall produce the details thereof as and when required by the proper officer.</a:t>
            </a:r>
          </a:p>
          <a:p>
            <a:pPr algn="just"/>
            <a:endParaRPr lang="en-US" dirty="0" smtClean="0"/>
          </a:p>
          <a:p>
            <a:pPr algn="just"/>
            <a:r>
              <a:rPr lang="en-US" dirty="0" smtClean="0"/>
              <a:t>(</a:t>
            </a:r>
            <a:r>
              <a:rPr lang="en-US" dirty="0"/>
              <a:t>18) </a:t>
            </a:r>
            <a:r>
              <a:rPr lang="en-US" dirty="0">
                <a:solidFill>
                  <a:srgbClr val="FF0000"/>
                </a:solidFill>
              </a:rPr>
              <a:t>Every registered person shall, on demand, produce the books of accounts which he is required to maintain under any law for the time being in force.</a:t>
            </a:r>
          </a:p>
          <a:p>
            <a:pPr algn="just"/>
            <a:endParaRPr lang="en-IN" dirty="0"/>
          </a:p>
        </p:txBody>
      </p:sp>
    </p:spTree>
    <p:extLst>
      <p:ext uri="{BB962C8B-B14F-4D97-AF65-F5344CB8AC3E}">
        <p14:creationId xmlns:p14="http://schemas.microsoft.com/office/powerpoint/2010/main" val="1610768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B050"/>
                </a:solidFill>
              </a:rPr>
              <a:t>Maintenance of Proper Books of Accounts</a:t>
            </a:r>
            <a:endParaRPr lang="en-IN" dirty="0">
              <a:solidFill>
                <a:srgbClr val="00B050"/>
              </a:solidFill>
            </a:endParaRPr>
          </a:p>
        </p:txBody>
      </p:sp>
      <p:sp>
        <p:nvSpPr>
          <p:cNvPr id="3" name="Content Placeholder 2"/>
          <p:cNvSpPr>
            <a:spLocks noGrp="1"/>
          </p:cNvSpPr>
          <p:nvPr>
            <p:ph idx="1"/>
          </p:nvPr>
        </p:nvSpPr>
        <p:spPr/>
        <p:txBody>
          <a:bodyPr/>
          <a:lstStyle/>
          <a:p>
            <a:r>
              <a:rPr lang="en-US" dirty="0" smtClean="0"/>
              <a:t>Act.</a:t>
            </a:r>
          </a:p>
          <a:p>
            <a:r>
              <a:rPr lang="en-US" dirty="0" smtClean="0"/>
              <a:t>Rules.</a:t>
            </a:r>
            <a:endParaRPr lang="en-IN" dirty="0"/>
          </a:p>
        </p:txBody>
      </p:sp>
    </p:spTree>
    <p:extLst>
      <p:ext uri="{BB962C8B-B14F-4D97-AF65-F5344CB8AC3E}">
        <p14:creationId xmlns:p14="http://schemas.microsoft.com/office/powerpoint/2010/main" val="41114823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2800" b="1" dirty="0" smtClean="0"/>
              <a:t/>
            </a:r>
            <a:br>
              <a:rPr lang="en-US" sz="2800" b="1" dirty="0" smtClean="0"/>
            </a:br>
            <a:r>
              <a:rPr lang="en-US" sz="2800" b="1" dirty="0" smtClean="0">
                <a:solidFill>
                  <a:srgbClr val="00B050"/>
                </a:solidFill>
              </a:rPr>
              <a:t>2.Generation </a:t>
            </a:r>
            <a:r>
              <a:rPr lang="en-US" sz="2800" b="1" dirty="0">
                <a:solidFill>
                  <a:srgbClr val="00B050"/>
                </a:solidFill>
              </a:rPr>
              <a:t>and maintenance of electronic records.- </a:t>
            </a:r>
            <a:r>
              <a:rPr lang="en-US" sz="2800" b="1" dirty="0" smtClean="0">
                <a:solidFill>
                  <a:srgbClr val="00B050"/>
                </a:solidFill>
              </a:rPr>
              <a:t>Rule-57</a:t>
            </a:r>
            <a:r>
              <a:rPr lang="en-US" sz="2800" b="1" dirty="0">
                <a:solidFill>
                  <a:srgbClr val="00B050"/>
                </a:solidFill>
              </a:rPr>
              <a:t>.</a:t>
            </a:r>
            <a:br>
              <a:rPr lang="en-US" sz="2800" b="1" dirty="0">
                <a:solidFill>
                  <a:srgbClr val="00B050"/>
                </a:solidFill>
              </a:rPr>
            </a:br>
            <a:endParaRPr lang="en-IN" sz="2800" dirty="0">
              <a:solidFill>
                <a:srgbClr val="00B050"/>
              </a:solidFill>
            </a:endParaRPr>
          </a:p>
        </p:txBody>
      </p:sp>
      <p:sp>
        <p:nvSpPr>
          <p:cNvPr id="3" name="Content Placeholder 2"/>
          <p:cNvSpPr>
            <a:spLocks noGrp="1"/>
          </p:cNvSpPr>
          <p:nvPr>
            <p:ph idx="1"/>
          </p:nvPr>
        </p:nvSpPr>
        <p:spPr>
          <a:xfrm>
            <a:off x="304800" y="1143000"/>
            <a:ext cx="8534400" cy="5334000"/>
          </a:xfrm>
        </p:spPr>
        <p:txBody>
          <a:bodyPr>
            <a:normAutofit fontScale="77500" lnSpcReduction="20000"/>
          </a:bodyPr>
          <a:lstStyle/>
          <a:p>
            <a:pPr algn="just"/>
            <a:r>
              <a:rPr lang="en-US" dirty="0"/>
              <a:t>(1) Proper electronic back-up of records shall be maintained and preserved in such manner that, in the event of destruction of such records due to accidents or natural causes, the information can be restored within a reasonable period of time.</a:t>
            </a:r>
          </a:p>
          <a:p>
            <a:pPr algn="just"/>
            <a:r>
              <a:rPr lang="en-US" dirty="0"/>
              <a:t>(2) The registered person maintaining electronic records shall produce, on demand, the relevant records or documents, duly authenticated by him, in hard copy or in any electronically readable format.</a:t>
            </a:r>
          </a:p>
          <a:p>
            <a:pPr algn="just"/>
            <a:r>
              <a:rPr lang="en-US" dirty="0"/>
              <a:t>(3) Where the accounts and records are stored electronically by any registered person, he shall, on demand, provide the details of such files, passwords of such files and explanation for codes used, where necessary, for access and any other information which is required for such access along with a sample copy in print form of the information stored in such files.</a:t>
            </a:r>
          </a:p>
          <a:p>
            <a:pPr algn="just"/>
            <a:endParaRPr lang="en-IN" dirty="0"/>
          </a:p>
        </p:txBody>
      </p:sp>
    </p:spTree>
    <p:extLst>
      <p:ext uri="{BB962C8B-B14F-4D97-AF65-F5344CB8AC3E}">
        <p14:creationId xmlns:p14="http://schemas.microsoft.com/office/powerpoint/2010/main" val="9133508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2800" b="1" dirty="0" smtClean="0"/>
              <a:t/>
            </a:r>
            <a:br>
              <a:rPr lang="en-US" sz="2800" b="1" dirty="0" smtClean="0"/>
            </a:br>
            <a:r>
              <a:rPr lang="en-US" sz="2800" b="1" dirty="0" smtClean="0">
                <a:solidFill>
                  <a:srgbClr val="00B050"/>
                </a:solidFill>
              </a:rPr>
              <a:t>3.Records </a:t>
            </a:r>
            <a:r>
              <a:rPr lang="en-US" sz="2800" b="1" dirty="0">
                <a:solidFill>
                  <a:srgbClr val="00B050"/>
                </a:solidFill>
              </a:rPr>
              <a:t>to be maintained by owner or operator of godown or warehouse and transporters.- </a:t>
            </a:r>
            <a:r>
              <a:rPr lang="en-US" sz="2800" b="1" dirty="0" smtClean="0">
                <a:solidFill>
                  <a:srgbClr val="00B050"/>
                </a:solidFill>
              </a:rPr>
              <a:t>Rule </a:t>
            </a:r>
            <a:r>
              <a:rPr lang="en-US" sz="2800" b="1" dirty="0">
                <a:solidFill>
                  <a:srgbClr val="00B050"/>
                </a:solidFill>
              </a:rPr>
              <a:t>58.</a:t>
            </a:r>
            <a:r>
              <a:rPr lang="en-IN" sz="2800" b="1" dirty="0">
                <a:solidFill>
                  <a:srgbClr val="00B050"/>
                </a:solidFill>
              </a:rPr>
              <a:t/>
            </a:r>
            <a:br>
              <a:rPr lang="en-IN" sz="2800" b="1" dirty="0">
                <a:solidFill>
                  <a:srgbClr val="00B050"/>
                </a:solidFill>
              </a:rPr>
            </a:br>
            <a:endParaRPr lang="en-IN" sz="2800" dirty="0">
              <a:solidFill>
                <a:srgbClr val="00B050"/>
              </a:solidFill>
            </a:endParaRPr>
          </a:p>
        </p:txBody>
      </p:sp>
      <p:sp>
        <p:nvSpPr>
          <p:cNvPr id="3" name="Content Placeholder 2"/>
          <p:cNvSpPr>
            <a:spLocks noGrp="1"/>
          </p:cNvSpPr>
          <p:nvPr>
            <p:ph idx="1"/>
          </p:nvPr>
        </p:nvSpPr>
        <p:spPr>
          <a:xfrm>
            <a:off x="228600" y="1219200"/>
            <a:ext cx="8763000" cy="5410200"/>
          </a:xfrm>
        </p:spPr>
        <p:txBody>
          <a:bodyPr>
            <a:normAutofit fontScale="62500" lnSpcReduction="20000"/>
          </a:bodyPr>
          <a:lstStyle/>
          <a:p>
            <a:pPr algn="just"/>
            <a:r>
              <a:rPr lang="en-US" dirty="0"/>
              <a:t>(1) Every person required to maintain records and accounts in accordance with the provisions of sub-section (2) of section 35, if not already registered under the Act, shall submit the details regarding his business electronically on the common portal in </a:t>
            </a:r>
            <a:r>
              <a:rPr lang="en-US" b="1" dirty="0"/>
              <a:t>FORM GST ENR-01</a:t>
            </a:r>
            <a:r>
              <a:rPr lang="en-US" dirty="0"/>
              <a:t>, either directly or through a Facilitation Centre notified by the Commissioner and, upon validation of the details furnished, a unique enrolment number shall be generated and communicated to the said person</a:t>
            </a:r>
            <a:r>
              <a:rPr lang="en-US" dirty="0" smtClean="0"/>
              <a:t>.</a:t>
            </a:r>
          </a:p>
          <a:p>
            <a:pPr algn="just"/>
            <a:endParaRPr lang="en-US" b="1" baseline="30000" dirty="0" smtClean="0"/>
          </a:p>
          <a:p>
            <a:pPr algn="just"/>
            <a:r>
              <a:rPr lang="en-US" b="1" baseline="30000" dirty="0" smtClean="0"/>
              <a:t>1</a:t>
            </a:r>
            <a:r>
              <a:rPr lang="en-US" b="1" dirty="0"/>
              <a:t>[</a:t>
            </a:r>
            <a:r>
              <a:rPr lang="en-US" dirty="0"/>
              <a:t>(1A) For the purposes of </a:t>
            </a:r>
            <a:r>
              <a:rPr lang="en-US" dirty="0">
                <a:hlinkClick r:id="rId2"/>
              </a:rPr>
              <a:t>Chapter XVI</a:t>
            </a:r>
            <a:r>
              <a:rPr lang="en-US" dirty="0"/>
              <a:t> of these rules, a transporter who is registered in more than one State or Union Territory having the same Permanent Account Number, he may apply for a unique common enrolment number by submitting the details in </a:t>
            </a:r>
            <a:r>
              <a:rPr lang="en-US" b="1" dirty="0"/>
              <a:t>FORM GST ENR-02</a:t>
            </a:r>
            <a:r>
              <a:rPr lang="en-US" dirty="0"/>
              <a:t> using any one of his Goods and Services Tax Identification Numbers, and upon validation of the details furnished, a unique common enrolment number shall be generated and communicated to the said transporter</a:t>
            </a:r>
            <a:r>
              <a:rPr lang="en-US" dirty="0" smtClean="0"/>
              <a:t>:</a:t>
            </a:r>
          </a:p>
          <a:p>
            <a:pPr algn="just"/>
            <a:endParaRPr lang="en-US" dirty="0" smtClean="0"/>
          </a:p>
          <a:p>
            <a:pPr algn="just"/>
            <a:r>
              <a:rPr lang="en-US" dirty="0" smtClean="0"/>
              <a:t>Provided </a:t>
            </a:r>
            <a:r>
              <a:rPr lang="en-US" dirty="0"/>
              <a:t>that where the said transporter has obtained a unique common enrolment number, he shall not be eligible to use any of the Goods and Services Tax Identification Numbers for the purposes of the said </a:t>
            </a:r>
            <a:r>
              <a:rPr lang="en-US" dirty="0">
                <a:hlinkClick r:id="rId2"/>
              </a:rPr>
              <a:t>Chapter XVI</a:t>
            </a:r>
            <a:r>
              <a:rPr lang="en-US" dirty="0"/>
              <a:t>.</a:t>
            </a:r>
            <a:r>
              <a:rPr lang="en-US" b="1" dirty="0"/>
              <a:t>]</a:t>
            </a:r>
            <a:endParaRPr lang="en-IN" dirty="0"/>
          </a:p>
        </p:txBody>
      </p:sp>
    </p:spTree>
    <p:extLst>
      <p:ext uri="{BB962C8B-B14F-4D97-AF65-F5344CB8AC3E}">
        <p14:creationId xmlns:p14="http://schemas.microsoft.com/office/powerpoint/2010/main" val="17034186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2800" b="1" dirty="0" smtClean="0"/>
              <a:t/>
            </a:r>
            <a:br>
              <a:rPr lang="en-US" sz="2800" b="1" dirty="0" smtClean="0"/>
            </a:br>
            <a:r>
              <a:rPr lang="en-US" sz="2800" b="1" dirty="0" smtClean="0">
                <a:solidFill>
                  <a:srgbClr val="00B050"/>
                </a:solidFill>
              </a:rPr>
              <a:t>3.Records </a:t>
            </a:r>
            <a:r>
              <a:rPr lang="en-US" sz="2800" b="1" dirty="0">
                <a:solidFill>
                  <a:srgbClr val="00B050"/>
                </a:solidFill>
              </a:rPr>
              <a:t>to be maintained by owner or operator of godown or warehouse and transporters.- </a:t>
            </a:r>
            <a:r>
              <a:rPr lang="en-US" sz="2800" b="1" dirty="0" smtClean="0">
                <a:solidFill>
                  <a:srgbClr val="00B050"/>
                </a:solidFill>
              </a:rPr>
              <a:t>Rule </a:t>
            </a:r>
            <a:r>
              <a:rPr lang="en-US" sz="2800" b="1" dirty="0">
                <a:solidFill>
                  <a:srgbClr val="00B050"/>
                </a:solidFill>
              </a:rPr>
              <a:t>58.</a:t>
            </a:r>
            <a:r>
              <a:rPr lang="en-IN" sz="2800" b="1" dirty="0">
                <a:solidFill>
                  <a:srgbClr val="00B050"/>
                </a:solidFill>
              </a:rPr>
              <a:t/>
            </a:r>
            <a:br>
              <a:rPr lang="en-IN" sz="2800" b="1" dirty="0">
                <a:solidFill>
                  <a:srgbClr val="00B050"/>
                </a:solidFill>
              </a:rPr>
            </a:br>
            <a:endParaRPr lang="en-IN" sz="2800" dirty="0">
              <a:solidFill>
                <a:srgbClr val="00B050"/>
              </a:solidFill>
            </a:endParaRPr>
          </a:p>
        </p:txBody>
      </p:sp>
      <p:sp>
        <p:nvSpPr>
          <p:cNvPr id="3" name="Content Placeholder 2"/>
          <p:cNvSpPr>
            <a:spLocks noGrp="1"/>
          </p:cNvSpPr>
          <p:nvPr>
            <p:ph idx="1"/>
          </p:nvPr>
        </p:nvSpPr>
        <p:spPr>
          <a:xfrm>
            <a:off x="457200" y="1219200"/>
            <a:ext cx="8229600" cy="5257800"/>
          </a:xfrm>
        </p:spPr>
        <p:txBody>
          <a:bodyPr>
            <a:normAutofit fontScale="92500" lnSpcReduction="10000"/>
          </a:bodyPr>
          <a:lstStyle/>
          <a:p>
            <a:endParaRPr lang="en-US" dirty="0" smtClean="0"/>
          </a:p>
          <a:p>
            <a:pPr algn="just"/>
            <a:r>
              <a:rPr lang="en-US" dirty="0" smtClean="0"/>
              <a:t>(</a:t>
            </a:r>
            <a:r>
              <a:rPr lang="en-US" dirty="0"/>
              <a:t>2) The person enrolled under sub-rule (1) as aforesaid in any other State or Union territory shall be deemed to be enrolled in the State or Union territory.</a:t>
            </a:r>
          </a:p>
          <a:p>
            <a:pPr algn="just"/>
            <a:endParaRPr lang="en-US" dirty="0" smtClean="0"/>
          </a:p>
          <a:p>
            <a:pPr algn="just"/>
            <a:r>
              <a:rPr lang="en-US" dirty="0" smtClean="0"/>
              <a:t>(</a:t>
            </a:r>
            <a:r>
              <a:rPr lang="en-US" dirty="0"/>
              <a:t>3) Every person who is enrolled under sub-rule (1) shall, where required, amend the details furnished in </a:t>
            </a:r>
            <a:r>
              <a:rPr lang="en-US" b="1" dirty="0"/>
              <a:t>FORM GST ENR-01</a:t>
            </a:r>
            <a:r>
              <a:rPr lang="en-US" dirty="0"/>
              <a:t> electronically on the common portal either directly or through a Facilitation Centre notified by the Commissioner.</a:t>
            </a:r>
          </a:p>
          <a:p>
            <a:endParaRPr lang="en-IN" dirty="0"/>
          </a:p>
        </p:txBody>
      </p:sp>
    </p:spTree>
    <p:extLst>
      <p:ext uri="{BB962C8B-B14F-4D97-AF65-F5344CB8AC3E}">
        <p14:creationId xmlns:p14="http://schemas.microsoft.com/office/powerpoint/2010/main" val="205233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2400" b="1" dirty="0">
                <a:solidFill>
                  <a:srgbClr val="00B050"/>
                </a:solidFill>
              </a:rPr>
              <a:t>3.Records to be maintained by owner or operator of godown or warehouse and transporters.- </a:t>
            </a:r>
            <a:r>
              <a:rPr lang="en-US" sz="2400" b="1" dirty="0" smtClean="0">
                <a:solidFill>
                  <a:srgbClr val="00B050"/>
                </a:solidFill>
              </a:rPr>
              <a:t>Rule </a:t>
            </a:r>
            <a:r>
              <a:rPr lang="en-US" sz="2400" b="1" dirty="0">
                <a:solidFill>
                  <a:srgbClr val="00B050"/>
                </a:solidFill>
              </a:rPr>
              <a:t>58.</a:t>
            </a:r>
            <a:r>
              <a:rPr lang="en-IN" sz="2400" b="1" dirty="0">
                <a:solidFill>
                  <a:srgbClr val="00B050"/>
                </a:solidFill>
              </a:rPr>
              <a:t/>
            </a:r>
            <a:br>
              <a:rPr lang="en-IN" sz="2400" b="1" dirty="0">
                <a:solidFill>
                  <a:srgbClr val="00B050"/>
                </a:solidFill>
              </a:rPr>
            </a:br>
            <a:endParaRPr lang="en-IN" sz="2400" dirty="0">
              <a:solidFill>
                <a:srgbClr val="00B050"/>
              </a:solidFill>
            </a:endParaRPr>
          </a:p>
        </p:txBody>
      </p:sp>
      <p:sp>
        <p:nvSpPr>
          <p:cNvPr id="3" name="Content Placeholder 2"/>
          <p:cNvSpPr>
            <a:spLocks noGrp="1"/>
          </p:cNvSpPr>
          <p:nvPr>
            <p:ph idx="1"/>
          </p:nvPr>
        </p:nvSpPr>
        <p:spPr>
          <a:xfrm>
            <a:off x="457200" y="838200"/>
            <a:ext cx="8229600" cy="6096000"/>
          </a:xfrm>
        </p:spPr>
        <p:txBody>
          <a:bodyPr>
            <a:normAutofit fontScale="70000" lnSpcReduction="20000"/>
          </a:bodyPr>
          <a:lstStyle/>
          <a:p>
            <a:endParaRPr lang="en-US" dirty="0" smtClean="0"/>
          </a:p>
          <a:p>
            <a:pPr algn="just"/>
            <a:r>
              <a:rPr lang="en-US" dirty="0" smtClean="0"/>
              <a:t>(</a:t>
            </a:r>
            <a:r>
              <a:rPr lang="en-US" dirty="0"/>
              <a:t>4) Subject to the provisions of rule 56,-</a:t>
            </a:r>
          </a:p>
          <a:p>
            <a:pPr algn="just"/>
            <a:endParaRPr lang="en-US" dirty="0" smtClean="0"/>
          </a:p>
          <a:p>
            <a:pPr algn="just"/>
            <a:r>
              <a:rPr lang="en-US" dirty="0" smtClean="0"/>
              <a:t>(</a:t>
            </a:r>
            <a:r>
              <a:rPr lang="en-US" dirty="0"/>
              <a:t>a) any person engaged in the business of transporting goods shall maintain records of goods transported, delivered and goods stored in transit by him </a:t>
            </a:r>
            <a:r>
              <a:rPr lang="en-US" dirty="0" err="1"/>
              <a:t>alongwith</a:t>
            </a:r>
            <a:r>
              <a:rPr lang="en-US" dirty="0"/>
              <a:t> the Goods and Services Tax Identification Number of the registered consigner and consignee for each of his branches.</a:t>
            </a:r>
          </a:p>
          <a:p>
            <a:pPr algn="just"/>
            <a:endParaRPr lang="en-US" dirty="0" smtClean="0"/>
          </a:p>
          <a:p>
            <a:pPr algn="just"/>
            <a:r>
              <a:rPr lang="en-US" dirty="0" smtClean="0"/>
              <a:t>(</a:t>
            </a:r>
            <a:r>
              <a:rPr lang="en-US" dirty="0"/>
              <a:t>b) every owner or operator of a warehouse or godown shall maintain books of accounts with respect to the period for which particular goods remain in the warehouse, including the particulars relating to dispatch, movement, receipt and disposal of such goods.</a:t>
            </a:r>
          </a:p>
          <a:p>
            <a:pPr algn="just"/>
            <a:endParaRPr lang="en-US" dirty="0" smtClean="0"/>
          </a:p>
          <a:p>
            <a:pPr algn="just"/>
            <a:r>
              <a:rPr lang="en-US" dirty="0" smtClean="0"/>
              <a:t>(</a:t>
            </a:r>
            <a:r>
              <a:rPr lang="en-US" dirty="0"/>
              <a:t>5) The owner or the operator of the godown shall store the goods in such manner that they can be identified item-wise and owner-wise and shall facilitate any physical verification or inspection by the proper officer on demand.</a:t>
            </a:r>
          </a:p>
          <a:p>
            <a:pPr algn="just"/>
            <a:endParaRPr lang="en-IN" dirty="0"/>
          </a:p>
        </p:txBody>
      </p:sp>
    </p:spTree>
    <p:extLst>
      <p:ext uri="{BB962C8B-B14F-4D97-AF65-F5344CB8AC3E}">
        <p14:creationId xmlns:p14="http://schemas.microsoft.com/office/powerpoint/2010/main" val="967076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B050"/>
                </a:solidFill>
              </a:rPr>
              <a:t>Practical approach of GSTR 9 and GSTR 9C</a:t>
            </a:r>
            <a:endParaRPr lang="en-IN" dirty="0"/>
          </a:p>
        </p:txBody>
      </p:sp>
      <p:sp>
        <p:nvSpPr>
          <p:cNvPr id="3" name="Content Placeholder 2"/>
          <p:cNvSpPr>
            <a:spLocks noGrp="1"/>
          </p:cNvSpPr>
          <p:nvPr>
            <p:ph idx="1"/>
          </p:nvPr>
        </p:nvSpPr>
        <p:spPr/>
        <p:txBody>
          <a:bodyPr/>
          <a:lstStyle/>
          <a:p>
            <a:r>
              <a:rPr lang="en-US" dirty="0">
                <a:solidFill>
                  <a:srgbClr val="00B050"/>
                </a:solidFill>
              </a:rPr>
              <a:t>GSTR </a:t>
            </a:r>
            <a:r>
              <a:rPr lang="en-US" dirty="0" smtClean="0">
                <a:solidFill>
                  <a:srgbClr val="00B050"/>
                </a:solidFill>
              </a:rPr>
              <a:t>9 - Annual Return.</a:t>
            </a:r>
          </a:p>
          <a:p>
            <a:r>
              <a:rPr lang="en-US" dirty="0" smtClean="0">
                <a:solidFill>
                  <a:srgbClr val="00B050"/>
                </a:solidFill>
              </a:rPr>
              <a:t>GSTR 9C – Reconciliation.</a:t>
            </a:r>
            <a:endParaRPr lang="en-IN" dirty="0"/>
          </a:p>
        </p:txBody>
      </p:sp>
    </p:spTree>
    <p:extLst>
      <p:ext uri="{BB962C8B-B14F-4D97-AF65-F5344CB8AC3E}">
        <p14:creationId xmlns:p14="http://schemas.microsoft.com/office/powerpoint/2010/main" val="2015034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solidFill>
                  <a:srgbClr val="00B050"/>
                </a:solidFill>
              </a:rPr>
              <a:t/>
            </a:r>
            <a:br>
              <a:rPr lang="en-US" dirty="0" smtClean="0">
                <a:solidFill>
                  <a:srgbClr val="00B050"/>
                </a:solidFill>
              </a:rPr>
            </a:br>
            <a:r>
              <a:rPr lang="en-US" dirty="0" smtClean="0">
                <a:solidFill>
                  <a:srgbClr val="00B050"/>
                </a:solidFill>
              </a:rPr>
              <a:t>GSTR </a:t>
            </a:r>
            <a:r>
              <a:rPr lang="en-US" dirty="0">
                <a:solidFill>
                  <a:srgbClr val="00B050"/>
                </a:solidFill>
              </a:rPr>
              <a:t>9 - Annual Return.</a:t>
            </a:r>
            <a:br>
              <a:rPr lang="en-US" dirty="0">
                <a:solidFill>
                  <a:srgbClr val="00B050"/>
                </a:solidFill>
              </a:rPr>
            </a:br>
            <a:endParaRPr lang="en-IN" dirty="0"/>
          </a:p>
        </p:txBody>
      </p:sp>
      <p:sp>
        <p:nvSpPr>
          <p:cNvPr id="3" name="Content Placeholder 2"/>
          <p:cNvSpPr>
            <a:spLocks noGrp="1"/>
          </p:cNvSpPr>
          <p:nvPr>
            <p:ph idx="1"/>
          </p:nvPr>
        </p:nvSpPr>
        <p:spPr>
          <a:xfrm>
            <a:off x="457200" y="990600"/>
            <a:ext cx="8229600" cy="5638800"/>
          </a:xfrm>
        </p:spPr>
        <p:txBody>
          <a:bodyPr/>
          <a:lstStyle/>
          <a:p>
            <a:pPr marL="0" indent="0" algn="ctr">
              <a:buNone/>
            </a:pPr>
            <a:r>
              <a:rPr lang="en-US" dirty="0" smtClean="0"/>
              <a:t>Part I Basic Details</a:t>
            </a:r>
          </a:p>
          <a:p>
            <a:r>
              <a:rPr lang="en-US" dirty="0" smtClean="0"/>
              <a:t>1.</a:t>
            </a:r>
            <a:r>
              <a:rPr lang="en-IN" dirty="0"/>
              <a:t> Financial </a:t>
            </a:r>
            <a:r>
              <a:rPr lang="en-IN" dirty="0" smtClean="0"/>
              <a:t>Year</a:t>
            </a:r>
          </a:p>
          <a:p>
            <a:r>
              <a:rPr lang="en-US" dirty="0" smtClean="0"/>
              <a:t>2.</a:t>
            </a:r>
            <a:r>
              <a:rPr lang="en-IN" dirty="0"/>
              <a:t> </a:t>
            </a:r>
            <a:r>
              <a:rPr lang="en-IN" dirty="0" smtClean="0"/>
              <a:t>GSTIN.</a:t>
            </a:r>
          </a:p>
          <a:p>
            <a:r>
              <a:rPr lang="en-US" dirty="0" smtClean="0"/>
              <a:t>3A.</a:t>
            </a:r>
            <a:r>
              <a:rPr lang="en-IN" dirty="0"/>
              <a:t> Legal </a:t>
            </a:r>
            <a:r>
              <a:rPr lang="en-IN" dirty="0" smtClean="0"/>
              <a:t>Name</a:t>
            </a:r>
          </a:p>
          <a:p>
            <a:r>
              <a:rPr lang="en-US" dirty="0" smtClean="0"/>
              <a:t>3B. Trade Name(If Any)</a:t>
            </a:r>
          </a:p>
          <a:p>
            <a:endParaRPr lang="en-IN" dirty="0" smtClean="0"/>
          </a:p>
          <a:p>
            <a:endParaRPr lang="en-IN" dirty="0"/>
          </a:p>
        </p:txBody>
      </p:sp>
    </p:spTree>
    <p:extLst>
      <p:ext uri="{BB962C8B-B14F-4D97-AF65-F5344CB8AC3E}">
        <p14:creationId xmlns:p14="http://schemas.microsoft.com/office/powerpoint/2010/main" val="22433167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2800" dirty="0" smtClean="0">
                <a:solidFill>
                  <a:srgbClr val="92D050"/>
                </a:solidFill>
              </a:rPr>
              <a:t>Part II - Details </a:t>
            </a:r>
            <a:r>
              <a:rPr lang="en-US" sz="2800" dirty="0">
                <a:solidFill>
                  <a:srgbClr val="92D050"/>
                </a:solidFill>
              </a:rPr>
              <a:t>of Outward and inward supplies made during the financial year</a:t>
            </a:r>
            <a:endParaRPr lang="en-IN" sz="2800" dirty="0">
              <a:solidFill>
                <a:srgbClr val="92D050"/>
              </a:solidFill>
            </a:endParaRPr>
          </a:p>
        </p:txBody>
      </p:sp>
      <p:sp>
        <p:nvSpPr>
          <p:cNvPr id="3" name="Content Placeholder 2"/>
          <p:cNvSpPr>
            <a:spLocks noGrp="1"/>
          </p:cNvSpPr>
          <p:nvPr>
            <p:ph idx="1"/>
          </p:nvPr>
        </p:nvSpPr>
        <p:spPr>
          <a:xfrm>
            <a:off x="228600" y="1066800"/>
            <a:ext cx="8686800" cy="5562600"/>
          </a:xfrm>
        </p:spPr>
        <p:txBody>
          <a:bodyPr/>
          <a:lstStyle/>
          <a:p>
            <a:r>
              <a:rPr lang="en-US" dirty="0" smtClean="0"/>
              <a:t>4. </a:t>
            </a:r>
            <a:r>
              <a:rPr lang="en-US" b="1" dirty="0"/>
              <a:t>Details of advances, inward and outward supplies made during the financial year on which tax is </a:t>
            </a:r>
            <a:r>
              <a:rPr lang="en-US" b="1" dirty="0" smtClean="0"/>
              <a:t>payable.</a:t>
            </a:r>
          </a:p>
          <a:p>
            <a:r>
              <a:rPr lang="en-US" b="1" dirty="0" smtClean="0"/>
              <a:t>5.Details </a:t>
            </a:r>
            <a:r>
              <a:rPr lang="en-US" b="1" dirty="0"/>
              <a:t>of Outward supplies made during the financial year on which tax is not </a:t>
            </a:r>
            <a:r>
              <a:rPr lang="en-US" b="1" dirty="0" smtClean="0"/>
              <a:t>payable.</a:t>
            </a:r>
          </a:p>
          <a:p>
            <a:pPr marL="0" indent="0">
              <a:buNone/>
            </a:pPr>
            <a:endParaRPr lang="en-IN" dirty="0"/>
          </a:p>
        </p:txBody>
      </p:sp>
    </p:spTree>
    <p:extLst>
      <p:ext uri="{BB962C8B-B14F-4D97-AF65-F5344CB8AC3E}">
        <p14:creationId xmlns:p14="http://schemas.microsoft.com/office/powerpoint/2010/main" val="20336156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Autofit/>
          </a:bodyPr>
          <a:lstStyle/>
          <a:p>
            <a:r>
              <a:rPr lang="en-US" sz="3200" dirty="0" smtClean="0">
                <a:solidFill>
                  <a:srgbClr val="92D050"/>
                </a:solidFill>
              </a:rPr>
              <a:t>Part – III –ITC –</a:t>
            </a:r>
            <a:r>
              <a:rPr lang="en-US" sz="3200" dirty="0">
                <a:solidFill>
                  <a:srgbClr val="92D050"/>
                </a:solidFill>
              </a:rPr>
              <a:t>Details of ITC for the financial year</a:t>
            </a:r>
            <a:endParaRPr lang="en-IN" sz="3200" dirty="0">
              <a:solidFill>
                <a:srgbClr val="92D050"/>
              </a:solidFill>
            </a:endParaRPr>
          </a:p>
        </p:txBody>
      </p:sp>
      <p:sp>
        <p:nvSpPr>
          <p:cNvPr id="3" name="Content Placeholder 2"/>
          <p:cNvSpPr>
            <a:spLocks noGrp="1"/>
          </p:cNvSpPr>
          <p:nvPr>
            <p:ph idx="1"/>
          </p:nvPr>
        </p:nvSpPr>
        <p:spPr>
          <a:xfrm>
            <a:off x="457200" y="1600200"/>
            <a:ext cx="8229600" cy="5105400"/>
          </a:xfrm>
        </p:spPr>
        <p:txBody>
          <a:bodyPr/>
          <a:lstStyle/>
          <a:p>
            <a:r>
              <a:rPr lang="en-US" b="1" dirty="0" smtClean="0"/>
              <a:t>6 . Details </a:t>
            </a:r>
            <a:r>
              <a:rPr lang="en-US" b="1" dirty="0"/>
              <a:t>of ITC availed during the financial </a:t>
            </a:r>
            <a:r>
              <a:rPr lang="en-US" b="1" dirty="0" smtClean="0"/>
              <a:t>year.</a:t>
            </a:r>
          </a:p>
          <a:p>
            <a:r>
              <a:rPr lang="en-US" b="1" dirty="0" smtClean="0"/>
              <a:t>7.Details </a:t>
            </a:r>
            <a:r>
              <a:rPr lang="en-US" b="1" dirty="0"/>
              <a:t>of ITC Reversed and Ineligible ITC for the financial </a:t>
            </a:r>
            <a:r>
              <a:rPr lang="en-US" b="1" dirty="0" smtClean="0"/>
              <a:t>year.</a:t>
            </a:r>
          </a:p>
          <a:p>
            <a:r>
              <a:rPr lang="en-US" dirty="0" smtClean="0"/>
              <a:t>8.</a:t>
            </a:r>
            <a:r>
              <a:rPr lang="en-IN" b="1" dirty="0"/>
              <a:t> Other ITC related </a:t>
            </a:r>
            <a:r>
              <a:rPr lang="en-IN" b="1" dirty="0" smtClean="0"/>
              <a:t>information.</a:t>
            </a:r>
          </a:p>
          <a:p>
            <a:endParaRPr lang="en-IN" dirty="0"/>
          </a:p>
        </p:txBody>
      </p:sp>
    </p:spTree>
    <p:extLst>
      <p:ext uri="{BB962C8B-B14F-4D97-AF65-F5344CB8AC3E}">
        <p14:creationId xmlns:p14="http://schemas.microsoft.com/office/powerpoint/2010/main" val="22590194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2400" dirty="0" smtClean="0">
                <a:solidFill>
                  <a:srgbClr val="92D050"/>
                </a:solidFill>
              </a:rPr>
              <a:t>Part IV - </a:t>
            </a:r>
            <a:r>
              <a:rPr lang="en-US" sz="2400" dirty="0">
                <a:solidFill>
                  <a:srgbClr val="92D050"/>
                </a:solidFill>
              </a:rPr>
              <a:t>Details of tax paid as declared in returns filed during the financial </a:t>
            </a:r>
            <a:r>
              <a:rPr lang="en-US" sz="2400" dirty="0" smtClean="0">
                <a:solidFill>
                  <a:srgbClr val="92D050"/>
                </a:solidFill>
              </a:rPr>
              <a:t>year </a:t>
            </a:r>
            <a:endParaRPr lang="en-IN" sz="2400" dirty="0">
              <a:solidFill>
                <a:srgbClr val="92D050"/>
              </a:solidFill>
            </a:endParaRPr>
          </a:p>
        </p:txBody>
      </p:sp>
      <p:sp>
        <p:nvSpPr>
          <p:cNvPr id="3" name="Content Placeholder 2"/>
          <p:cNvSpPr>
            <a:spLocks noGrp="1"/>
          </p:cNvSpPr>
          <p:nvPr>
            <p:ph idx="1"/>
          </p:nvPr>
        </p:nvSpPr>
        <p:spPr>
          <a:xfrm>
            <a:off x="457200" y="1295400"/>
            <a:ext cx="8229600" cy="5105400"/>
          </a:xfrm>
        </p:spPr>
        <p:txBody>
          <a:bodyPr/>
          <a:lstStyle/>
          <a:p>
            <a:r>
              <a:rPr lang="en-US" dirty="0" smtClean="0"/>
              <a:t>9-</a:t>
            </a:r>
            <a:r>
              <a:rPr lang="en-US" dirty="0"/>
              <a:t>Details of tax paid as declared in returns filed during the financial </a:t>
            </a:r>
            <a:r>
              <a:rPr lang="en-US" dirty="0" smtClean="0"/>
              <a:t>year.</a:t>
            </a:r>
          </a:p>
          <a:p>
            <a:endParaRPr lang="en-IN" dirty="0"/>
          </a:p>
        </p:txBody>
      </p:sp>
    </p:spTree>
    <p:extLst>
      <p:ext uri="{BB962C8B-B14F-4D97-AF65-F5344CB8AC3E}">
        <p14:creationId xmlns:p14="http://schemas.microsoft.com/office/powerpoint/2010/main" val="25016057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2800" dirty="0" smtClean="0">
                <a:solidFill>
                  <a:srgbClr val="92D050"/>
                </a:solidFill>
              </a:rPr>
              <a:t>Part V -</a:t>
            </a:r>
            <a:r>
              <a:rPr lang="en-US" sz="2800" b="1" baseline="30000" dirty="0">
                <a:solidFill>
                  <a:srgbClr val="92D050"/>
                </a:solidFill>
              </a:rPr>
              <a:t>54</a:t>
            </a:r>
            <a:r>
              <a:rPr lang="en-US" sz="2800" b="1" dirty="0">
                <a:solidFill>
                  <a:srgbClr val="92D050"/>
                </a:solidFill>
              </a:rPr>
              <a:t>[</a:t>
            </a:r>
            <a:r>
              <a:rPr lang="en-US" sz="2800" dirty="0">
                <a:solidFill>
                  <a:srgbClr val="92D050"/>
                </a:solidFill>
              </a:rPr>
              <a:t>Particulars of the transactions for the financial year declared in returns of the next financial year till the specified period.</a:t>
            </a:r>
            <a:r>
              <a:rPr lang="en-US" sz="2800" b="1" dirty="0">
                <a:solidFill>
                  <a:srgbClr val="92D050"/>
                </a:solidFill>
              </a:rPr>
              <a:t>]</a:t>
            </a:r>
            <a:r>
              <a:rPr lang="en-US" sz="2800" dirty="0" smtClean="0">
                <a:solidFill>
                  <a:srgbClr val="92D050"/>
                </a:solidFill>
              </a:rPr>
              <a:t> </a:t>
            </a:r>
            <a:endParaRPr lang="en-IN" sz="2800" dirty="0">
              <a:solidFill>
                <a:srgbClr val="92D050"/>
              </a:solidFill>
            </a:endParaRPr>
          </a:p>
        </p:txBody>
      </p:sp>
      <p:sp>
        <p:nvSpPr>
          <p:cNvPr id="3" name="Content Placeholder 2"/>
          <p:cNvSpPr>
            <a:spLocks noGrp="1"/>
          </p:cNvSpPr>
          <p:nvPr>
            <p:ph idx="1"/>
          </p:nvPr>
        </p:nvSpPr>
        <p:spPr>
          <a:xfrm>
            <a:off x="457200" y="1600200"/>
            <a:ext cx="8229600" cy="5029200"/>
          </a:xfrm>
        </p:spPr>
        <p:txBody>
          <a:bodyPr/>
          <a:lstStyle/>
          <a:p>
            <a:pPr algn="just"/>
            <a:r>
              <a:rPr lang="en-US" dirty="0" smtClean="0"/>
              <a:t>10-</a:t>
            </a:r>
            <a:r>
              <a:rPr lang="en-US" dirty="0"/>
              <a:t>Supplies / tax declared through Amendments (+) (net of debit notes</a:t>
            </a:r>
            <a:r>
              <a:rPr lang="en-US" dirty="0" smtClean="0"/>
              <a:t>).</a:t>
            </a:r>
          </a:p>
          <a:p>
            <a:pPr algn="just"/>
            <a:r>
              <a:rPr lang="en-US" dirty="0" smtClean="0"/>
              <a:t>11-</a:t>
            </a:r>
            <a:r>
              <a:rPr lang="en-US" dirty="0"/>
              <a:t>Supplies / tax reduced through Amendments (-) (net of credit notes</a:t>
            </a:r>
            <a:r>
              <a:rPr lang="en-US" dirty="0" smtClean="0"/>
              <a:t>).</a:t>
            </a:r>
          </a:p>
          <a:p>
            <a:pPr algn="just"/>
            <a:r>
              <a:rPr lang="en-US" dirty="0" smtClean="0"/>
              <a:t>12 -</a:t>
            </a:r>
            <a:r>
              <a:rPr lang="en-US" dirty="0"/>
              <a:t>Reversal of ITC availed during previous financial </a:t>
            </a:r>
            <a:r>
              <a:rPr lang="en-US" dirty="0" smtClean="0"/>
              <a:t>year.</a:t>
            </a:r>
          </a:p>
          <a:p>
            <a:pPr algn="just"/>
            <a:r>
              <a:rPr lang="en-US" dirty="0" smtClean="0"/>
              <a:t>13-</a:t>
            </a:r>
            <a:r>
              <a:rPr lang="en-US" dirty="0"/>
              <a:t>ITC availed for the previous financial </a:t>
            </a:r>
            <a:r>
              <a:rPr lang="en-US" dirty="0" smtClean="0"/>
              <a:t>year.</a:t>
            </a:r>
          </a:p>
          <a:p>
            <a:pPr algn="just"/>
            <a:r>
              <a:rPr lang="en-US" dirty="0" smtClean="0"/>
              <a:t>14-</a:t>
            </a:r>
            <a:r>
              <a:rPr lang="en-US" dirty="0"/>
              <a:t>Differential tax paid on account of declaration in 10 &amp; 11 </a:t>
            </a:r>
            <a:r>
              <a:rPr lang="en-US" dirty="0" smtClean="0"/>
              <a:t>above.</a:t>
            </a:r>
            <a:endParaRPr lang="en-IN" dirty="0"/>
          </a:p>
        </p:txBody>
      </p:sp>
    </p:spTree>
    <p:extLst>
      <p:ext uri="{BB962C8B-B14F-4D97-AF65-F5344CB8AC3E}">
        <p14:creationId xmlns:p14="http://schemas.microsoft.com/office/powerpoint/2010/main" val="3934073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
            </a:r>
            <a:br>
              <a:rPr lang="en-US" dirty="0" smtClean="0"/>
            </a:br>
            <a:r>
              <a:rPr lang="en-US" dirty="0" smtClean="0">
                <a:solidFill>
                  <a:srgbClr val="00B050"/>
                </a:solidFill>
              </a:rPr>
              <a:t>Act</a:t>
            </a:r>
            <a:r>
              <a:rPr lang="en-US" dirty="0">
                <a:solidFill>
                  <a:srgbClr val="00B050"/>
                </a:solidFill>
              </a:rPr>
              <a:t>.</a:t>
            </a:r>
            <a:br>
              <a:rPr lang="en-US" dirty="0">
                <a:solidFill>
                  <a:srgbClr val="00B050"/>
                </a:solidFill>
              </a:rPr>
            </a:br>
            <a:endParaRPr lang="en-IN" dirty="0">
              <a:solidFill>
                <a:srgbClr val="00B050"/>
              </a:solidFill>
            </a:endParaRPr>
          </a:p>
        </p:txBody>
      </p:sp>
      <p:sp>
        <p:nvSpPr>
          <p:cNvPr id="3" name="Content Placeholder 2"/>
          <p:cNvSpPr>
            <a:spLocks noGrp="1"/>
          </p:cNvSpPr>
          <p:nvPr>
            <p:ph idx="1"/>
          </p:nvPr>
        </p:nvSpPr>
        <p:spPr>
          <a:xfrm>
            <a:off x="457200" y="1219200"/>
            <a:ext cx="8229600" cy="5334000"/>
          </a:xfrm>
        </p:spPr>
        <p:txBody>
          <a:bodyPr/>
          <a:lstStyle/>
          <a:p>
            <a:pPr marL="0" indent="0" algn="ctr">
              <a:buNone/>
            </a:pPr>
            <a:r>
              <a:rPr lang="en-US" b="1" dirty="0">
                <a:solidFill>
                  <a:srgbClr val="00B050"/>
                </a:solidFill>
              </a:rPr>
              <a:t>CHAPTER VIII</a:t>
            </a:r>
            <a:endParaRPr lang="en-US" dirty="0">
              <a:solidFill>
                <a:srgbClr val="00B050"/>
              </a:solidFill>
            </a:endParaRPr>
          </a:p>
          <a:p>
            <a:endParaRPr lang="en-US" b="1" dirty="0" smtClean="0"/>
          </a:p>
          <a:p>
            <a:r>
              <a:rPr lang="en-US" b="1" dirty="0" smtClean="0"/>
              <a:t>ACCOUNTS </a:t>
            </a:r>
            <a:r>
              <a:rPr lang="en-US" b="1" dirty="0"/>
              <a:t>AND </a:t>
            </a:r>
            <a:r>
              <a:rPr lang="en-US" b="1" dirty="0" smtClean="0"/>
              <a:t>RECORDS - Sec 35</a:t>
            </a:r>
            <a:endParaRPr lang="en-US" dirty="0"/>
          </a:p>
          <a:p>
            <a:endParaRPr lang="en-US" b="1" dirty="0" smtClean="0"/>
          </a:p>
          <a:p>
            <a:r>
              <a:rPr lang="en-US" b="1" dirty="0" smtClean="0"/>
              <a:t>Period </a:t>
            </a:r>
            <a:r>
              <a:rPr lang="en-US" b="1" dirty="0"/>
              <a:t>of retention of </a:t>
            </a:r>
            <a:r>
              <a:rPr lang="en-US" b="1" dirty="0" smtClean="0"/>
              <a:t>accounts - Sec 36</a:t>
            </a:r>
            <a:endParaRPr lang="en-IN" dirty="0"/>
          </a:p>
        </p:txBody>
      </p:sp>
    </p:spTree>
    <p:extLst>
      <p:ext uri="{BB962C8B-B14F-4D97-AF65-F5344CB8AC3E}">
        <p14:creationId xmlns:p14="http://schemas.microsoft.com/office/powerpoint/2010/main" val="23285535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dirty="0" smtClean="0">
                <a:solidFill>
                  <a:srgbClr val="92D050"/>
                </a:solidFill>
              </a:rPr>
              <a:t>Part VI- Other Information.</a:t>
            </a:r>
            <a:endParaRPr lang="en-IN" sz="3200" dirty="0">
              <a:solidFill>
                <a:srgbClr val="92D050"/>
              </a:solidFill>
            </a:endParaRPr>
          </a:p>
        </p:txBody>
      </p:sp>
      <p:sp>
        <p:nvSpPr>
          <p:cNvPr id="3" name="Content Placeholder 2"/>
          <p:cNvSpPr>
            <a:spLocks noGrp="1"/>
          </p:cNvSpPr>
          <p:nvPr>
            <p:ph idx="1"/>
          </p:nvPr>
        </p:nvSpPr>
        <p:spPr>
          <a:xfrm>
            <a:off x="457200" y="1143000"/>
            <a:ext cx="8229600" cy="5334000"/>
          </a:xfrm>
        </p:spPr>
        <p:txBody>
          <a:bodyPr/>
          <a:lstStyle/>
          <a:p>
            <a:pPr algn="just"/>
            <a:r>
              <a:rPr lang="en-US" dirty="0" smtClean="0"/>
              <a:t>15 -</a:t>
            </a:r>
            <a:r>
              <a:rPr lang="en-US" dirty="0"/>
              <a:t>Particulars of Demands and </a:t>
            </a:r>
            <a:r>
              <a:rPr lang="en-US" dirty="0" smtClean="0"/>
              <a:t>Refunds.</a:t>
            </a:r>
          </a:p>
          <a:p>
            <a:pPr algn="just"/>
            <a:r>
              <a:rPr lang="en-US" dirty="0" smtClean="0"/>
              <a:t>16 - </a:t>
            </a:r>
            <a:r>
              <a:rPr lang="en-US" dirty="0"/>
              <a:t>Information on supplies received from composition taxpayers, deemed supply under section 143 and goods sent on approval </a:t>
            </a:r>
            <a:r>
              <a:rPr lang="en-US" dirty="0" smtClean="0"/>
              <a:t>basis.</a:t>
            </a:r>
          </a:p>
          <a:p>
            <a:pPr algn="just"/>
            <a:r>
              <a:rPr lang="en-US" dirty="0" smtClean="0"/>
              <a:t>17 - </a:t>
            </a:r>
            <a:r>
              <a:rPr lang="en-US" dirty="0"/>
              <a:t>HSN Wise Summary of outward </a:t>
            </a:r>
            <a:r>
              <a:rPr lang="en-US" dirty="0" smtClean="0"/>
              <a:t>supplies.</a:t>
            </a:r>
          </a:p>
          <a:p>
            <a:pPr algn="just"/>
            <a:r>
              <a:rPr lang="en-US" dirty="0" smtClean="0"/>
              <a:t>18-</a:t>
            </a:r>
            <a:r>
              <a:rPr lang="en-US" dirty="0"/>
              <a:t>HSN Wise Summary of Inward </a:t>
            </a:r>
            <a:r>
              <a:rPr lang="en-US" dirty="0" smtClean="0"/>
              <a:t>supplies.</a:t>
            </a:r>
          </a:p>
          <a:p>
            <a:pPr algn="just"/>
            <a:endParaRPr lang="en-IN" dirty="0"/>
          </a:p>
        </p:txBody>
      </p:sp>
    </p:spTree>
    <p:extLst>
      <p:ext uri="{BB962C8B-B14F-4D97-AF65-F5344CB8AC3E}">
        <p14:creationId xmlns:p14="http://schemas.microsoft.com/office/powerpoint/2010/main" val="36803226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752600"/>
          </a:xfrm>
        </p:spPr>
        <p:txBody>
          <a:bodyPr>
            <a:noAutofit/>
          </a:bodyPr>
          <a:lstStyle/>
          <a:p>
            <a:r>
              <a:rPr lang="en-US" sz="2800" b="1" dirty="0" smtClean="0">
                <a:solidFill>
                  <a:srgbClr val="92D050"/>
                </a:solidFill>
              </a:rPr>
              <a:t/>
            </a:r>
            <a:br>
              <a:rPr lang="en-US" sz="2800" b="1" dirty="0" smtClean="0">
                <a:solidFill>
                  <a:srgbClr val="92D050"/>
                </a:solidFill>
              </a:rPr>
            </a:br>
            <a:r>
              <a:rPr lang="en-US" sz="2800" b="1" dirty="0" smtClean="0">
                <a:solidFill>
                  <a:srgbClr val="92D050"/>
                </a:solidFill>
              </a:rPr>
              <a:t>[</a:t>
            </a:r>
            <a:r>
              <a:rPr lang="en-US" sz="2800" b="1" dirty="0">
                <a:solidFill>
                  <a:srgbClr val="92D050"/>
                </a:solidFill>
              </a:rPr>
              <a:t>FORM GSTR-9C</a:t>
            </a:r>
            <a:r>
              <a:rPr lang="en-US" sz="2800" dirty="0">
                <a:solidFill>
                  <a:srgbClr val="92D050"/>
                </a:solidFill>
              </a:rPr>
              <a:t/>
            </a:r>
            <a:br>
              <a:rPr lang="en-US" sz="2800" dirty="0">
                <a:solidFill>
                  <a:srgbClr val="92D050"/>
                </a:solidFill>
              </a:rPr>
            </a:br>
            <a:r>
              <a:rPr lang="en-US" sz="2800" dirty="0">
                <a:solidFill>
                  <a:srgbClr val="92D050"/>
                </a:solidFill>
              </a:rPr>
              <a:t>See rule 80(3)</a:t>
            </a:r>
            <a:br>
              <a:rPr lang="en-US" sz="2800" dirty="0">
                <a:solidFill>
                  <a:srgbClr val="92D050"/>
                </a:solidFill>
              </a:rPr>
            </a:br>
            <a:r>
              <a:rPr lang="en-US" sz="2800" dirty="0">
                <a:solidFill>
                  <a:srgbClr val="92D050"/>
                </a:solidFill>
              </a:rPr>
              <a:t>PART – A - Reconciliation Statement</a:t>
            </a:r>
            <a:br>
              <a:rPr lang="en-US" sz="2800" dirty="0">
                <a:solidFill>
                  <a:srgbClr val="92D050"/>
                </a:solidFill>
              </a:rPr>
            </a:br>
            <a:endParaRPr lang="en-IN" sz="2800" dirty="0">
              <a:solidFill>
                <a:srgbClr val="92D050"/>
              </a:solidFill>
            </a:endParaRPr>
          </a:p>
        </p:txBody>
      </p:sp>
      <p:sp>
        <p:nvSpPr>
          <p:cNvPr id="3" name="Content Placeholder 2"/>
          <p:cNvSpPr>
            <a:spLocks noGrp="1"/>
          </p:cNvSpPr>
          <p:nvPr>
            <p:ph idx="1"/>
          </p:nvPr>
        </p:nvSpPr>
        <p:spPr>
          <a:xfrm>
            <a:off x="228600" y="2057400"/>
            <a:ext cx="8610600" cy="4648200"/>
          </a:xfrm>
        </p:spPr>
        <p:txBody>
          <a:bodyPr/>
          <a:lstStyle/>
          <a:p>
            <a:r>
              <a:rPr lang="en-IN" dirty="0" smtClean="0">
                <a:solidFill>
                  <a:srgbClr val="92D050"/>
                </a:solidFill>
              </a:rPr>
              <a:t>Part I - Basic Details.</a:t>
            </a:r>
          </a:p>
          <a:p>
            <a:r>
              <a:rPr lang="en-US" dirty="0"/>
              <a:t>1.</a:t>
            </a:r>
            <a:r>
              <a:rPr lang="en-IN" dirty="0"/>
              <a:t> Financial Year</a:t>
            </a:r>
          </a:p>
          <a:p>
            <a:r>
              <a:rPr lang="en-US" dirty="0"/>
              <a:t>2.</a:t>
            </a:r>
            <a:r>
              <a:rPr lang="en-IN" dirty="0"/>
              <a:t> GSTIN.</a:t>
            </a:r>
          </a:p>
          <a:p>
            <a:r>
              <a:rPr lang="en-US" dirty="0"/>
              <a:t>3A.</a:t>
            </a:r>
            <a:r>
              <a:rPr lang="en-IN" dirty="0"/>
              <a:t> Legal Name</a:t>
            </a:r>
          </a:p>
          <a:p>
            <a:r>
              <a:rPr lang="en-US" dirty="0"/>
              <a:t>3B. Trade Name(If Any)</a:t>
            </a:r>
          </a:p>
          <a:p>
            <a:endParaRPr lang="en-IN" dirty="0"/>
          </a:p>
        </p:txBody>
      </p:sp>
    </p:spTree>
    <p:extLst>
      <p:ext uri="{BB962C8B-B14F-4D97-AF65-F5344CB8AC3E}">
        <p14:creationId xmlns:p14="http://schemas.microsoft.com/office/powerpoint/2010/main" val="2721339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Autofit/>
          </a:bodyPr>
          <a:lstStyle/>
          <a:p>
            <a:r>
              <a:rPr lang="en-US" sz="2800" dirty="0" smtClean="0">
                <a:solidFill>
                  <a:srgbClr val="92D050"/>
                </a:solidFill>
              </a:rPr>
              <a:t>Part II-</a:t>
            </a:r>
            <a:r>
              <a:rPr lang="en-US" sz="2800" b="1" dirty="0">
                <a:solidFill>
                  <a:srgbClr val="92D050"/>
                </a:solidFill>
              </a:rPr>
              <a:t>Reconciliation of turnover declared in audited Annual Financial Statement with turnover declared in Annual Return (GSTR9)</a:t>
            </a:r>
            <a:endParaRPr lang="en-IN" sz="2800" dirty="0">
              <a:solidFill>
                <a:srgbClr val="92D050"/>
              </a:solidFill>
            </a:endParaRPr>
          </a:p>
        </p:txBody>
      </p:sp>
      <p:sp>
        <p:nvSpPr>
          <p:cNvPr id="3" name="Content Placeholder 2"/>
          <p:cNvSpPr>
            <a:spLocks noGrp="1"/>
          </p:cNvSpPr>
          <p:nvPr>
            <p:ph idx="1"/>
          </p:nvPr>
        </p:nvSpPr>
        <p:spPr>
          <a:xfrm>
            <a:off x="457200" y="2133600"/>
            <a:ext cx="8229600" cy="4419600"/>
          </a:xfrm>
        </p:spPr>
        <p:txBody>
          <a:bodyPr/>
          <a:lstStyle/>
          <a:p>
            <a:r>
              <a:rPr lang="en-US" dirty="0" smtClean="0"/>
              <a:t>5. </a:t>
            </a:r>
            <a:r>
              <a:rPr lang="en-IN" b="1" dirty="0"/>
              <a:t>Reconciliation of Gross </a:t>
            </a:r>
            <a:r>
              <a:rPr lang="en-IN" b="1" dirty="0" smtClean="0"/>
              <a:t>Turnover.</a:t>
            </a:r>
          </a:p>
          <a:p>
            <a:r>
              <a:rPr lang="en-US" b="1" dirty="0" smtClean="0"/>
              <a:t>6.Reasons </a:t>
            </a:r>
            <a:r>
              <a:rPr lang="en-US" b="1" dirty="0"/>
              <a:t>for Un - Reconciled difference in Annual Gross </a:t>
            </a:r>
            <a:r>
              <a:rPr lang="en-US" b="1" dirty="0" smtClean="0"/>
              <a:t>Turnover.</a:t>
            </a:r>
          </a:p>
          <a:p>
            <a:r>
              <a:rPr lang="en-US" b="1" dirty="0" smtClean="0"/>
              <a:t>7.</a:t>
            </a:r>
            <a:r>
              <a:rPr lang="en-IN" b="1" dirty="0"/>
              <a:t> Reconciliation of Taxable </a:t>
            </a:r>
            <a:r>
              <a:rPr lang="en-IN" b="1" dirty="0" smtClean="0"/>
              <a:t>Turnover.</a:t>
            </a:r>
          </a:p>
          <a:p>
            <a:r>
              <a:rPr lang="en-US" b="1" dirty="0" smtClean="0"/>
              <a:t>8. </a:t>
            </a:r>
            <a:r>
              <a:rPr lang="en-US" b="1" dirty="0"/>
              <a:t>Reasons for Un - Reconciled difference in taxable </a:t>
            </a:r>
            <a:r>
              <a:rPr lang="en-US" b="1" dirty="0" smtClean="0"/>
              <a:t>turnover.</a:t>
            </a:r>
            <a:endParaRPr lang="en-IN" b="1" dirty="0" smtClean="0"/>
          </a:p>
          <a:p>
            <a:endParaRPr lang="en-IN" dirty="0"/>
          </a:p>
        </p:txBody>
      </p:sp>
    </p:spTree>
    <p:extLst>
      <p:ext uri="{BB962C8B-B14F-4D97-AF65-F5344CB8AC3E}">
        <p14:creationId xmlns:p14="http://schemas.microsoft.com/office/powerpoint/2010/main" val="30166621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92D050"/>
                </a:solidFill>
              </a:rPr>
              <a:t>Part –III-</a:t>
            </a:r>
            <a:r>
              <a:rPr lang="en-IN" sz="3600" b="1" dirty="0">
                <a:solidFill>
                  <a:srgbClr val="92D050"/>
                </a:solidFill>
              </a:rPr>
              <a:t>Reconciliation of tax paid</a:t>
            </a:r>
            <a:endParaRPr lang="en-IN" sz="3600" dirty="0">
              <a:solidFill>
                <a:srgbClr val="92D050"/>
              </a:solidFill>
            </a:endParaRPr>
          </a:p>
        </p:txBody>
      </p:sp>
      <p:sp>
        <p:nvSpPr>
          <p:cNvPr id="3" name="Content Placeholder 2"/>
          <p:cNvSpPr>
            <a:spLocks noGrp="1"/>
          </p:cNvSpPr>
          <p:nvPr>
            <p:ph idx="1"/>
          </p:nvPr>
        </p:nvSpPr>
        <p:spPr>
          <a:xfrm>
            <a:off x="457200" y="1417638"/>
            <a:ext cx="8229600" cy="5135562"/>
          </a:xfrm>
        </p:spPr>
        <p:txBody>
          <a:bodyPr/>
          <a:lstStyle/>
          <a:p>
            <a:r>
              <a:rPr lang="en-US" dirty="0" smtClean="0"/>
              <a:t>9. </a:t>
            </a:r>
            <a:r>
              <a:rPr lang="en-US" b="1" dirty="0"/>
              <a:t>Reconciliation of rate wise liability and amount payable </a:t>
            </a:r>
            <a:r>
              <a:rPr lang="en-US" b="1" dirty="0" smtClean="0"/>
              <a:t>thereon.</a:t>
            </a:r>
          </a:p>
          <a:p>
            <a:r>
              <a:rPr lang="en-US" b="1" dirty="0" smtClean="0"/>
              <a:t>10.</a:t>
            </a:r>
            <a:r>
              <a:rPr lang="en-US" b="1" dirty="0"/>
              <a:t> Reasons for un-reconciled payment of </a:t>
            </a:r>
            <a:r>
              <a:rPr lang="en-US" b="1" dirty="0" smtClean="0"/>
              <a:t>amount</a:t>
            </a:r>
          </a:p>
          <a:p>
            <a:r>
              <a:rPr lang="en-US" b="1" dirty="0" smtClean="0"/>
              <a:t>11.Additional </a:t>
            </a:r>
            <a:r>
              <a:rPr lang="en-US" b="1" dirty="0"/>
              <a:t>amount payable but not paid (due to reasons specified under Tables 6,8 and 10 above</a:t>
            </a:r>
            <a:r>
              <a:rPr lang="en-US" b="1" dirty="0" smtClean="0"/>
              <a:t>).</a:t>
            </a:r>
          </a:p>
          <a:p>
            <a:endParaRPr lang="en-IN" dirty="0"/>
          </a:p>
        </p:txBody>
      </p:sp>
    </p:spTree>
    <p:extLst>
      <p:ext uri="{BB962C8B-B14F-4D97-AF65-F5344CB8AC3E}">
        <p14:creationId xmlns:p14="http://schemas.microsoft.com/office/powerpoint/2010/main" val="20172694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dirty="0" smtClean="0">
                <a:solidFill>
                  <a:srgbClr val="92D050"/>
                </a:solidFill>
              </a:rPr>
              <a:t>Part IV - </a:t>
            </a:r>
            <a:r>
              <a:rPr lang="en-US" sz="3200" b="1" dirty="0">
                <a:solidFill>
                  <a:srgbClr val="92D050"/>
                </a:solidFill>
              </a:rPr>
              <a:t>Reconciliation of Input Tax Credit (ITC)</a:t>
            </a:r>
            <a:endParaRPr lang="en-IN" sz="3200" dirty="0">
              <a:solidFill>
                <a:srgbClr val="92D050"/>
              </a:solidFill>
            </a:endParaRPr>
          </a:p>
        </p:txBody>
      </p:sp>
      <p:sp>
        <p:nvSpPr>
          <p:cNvPr id="3" name="Content Placeholder 2"/>
          <p:cNvSpPr>
            <a:spLocks noGrp="1"/>
          </p:cNvSpPr>
          <p:nvPr>
            <p:ph idx="1"/>
          </p:nvPr>
        </p:nvSpPr>
        <p:spPr>
          <a:xfrm>
            <a:off x="457200" y="1066800"/>
            <a:ext cx="8229600" cy="5410200"/>
          </a:xfrm>
        </p:spPr>
        <p:txBody>
          <a:bodyPr>
            <a:normAutofit fontScale="92500"/>
          </a:bodyPr>
          <a:lstStyle/>
          <a:p>
            <a:r>
              <a:rPr lang="en-US" dirty="0" smtClean="0"/>
              <a:t>12.</a:t>
            </a:r>
            <a:r>
              <a:rPr lang="en-US" b="1" dirty="0"/>
              <a:t> Reconciliation of Net Input Tax Credit (ITC</a:t>
            </a:r>
            <a:r>
              <a:rPr lang="en-US" b="1" dirty="0" smtClean="0"/>
              <a:t>).</a:t>
            </a:r>
          </a:p>
          <a:p>
            <a:r>
              <a:rPr lang="en-US" b="1" dirty="0" smtClean="0"/>
              <a:t>13.</a:t>
            </a:r>
            <a:r>
              <a:rPr lang="en-US" b="1" dirty="0"/>
              <a:t> Reasons for un-reconciled difference in </a:t>
            </a:r>
            <a:r>
              <a:rPr lang="en-US" b="1" dirty="0" smtClean="0"/>
              <a:t>ITC.</a:t>
            </a:r>
          </a:p>
          <a:p>
            <a:r>
              <a:rPr lang="en-US" b="1" dirty="0" smtClean="0"/>
              <a:t>14.</a:t>
            </a:r>
            <a:r>
              <a:rPr lang="en-US" b="1" dirty="0"/>
              <a:t> Reconciliation of ITC declared in Annual Return (GSTR9) with ITC availed on expenses as per audited Annual Financial Statement or books of </a:t>
            </a:r>
            <a:r>
              <a:rPr lang="en-US" b="1" dirty="0" smtClean="0"/>
              <a:t>account.</a:t>
            </a:r>
          </a:p>
          <a:p>
            <a:r>
              <a:rPr lang="en-US" b="1" dirty="0" smtClean="0"/>
              <a:t>15.</a:t>
            </a:r>
            <a:r>
              <a:rPr lang="en-US" b="1" dirty="0"/>
              <a:t> Reasons for un - reconciled difference in </a:t>
            </a:r>
            <a:r>
              <a:rPr lang="en-US" b="1" dirty="0" smtClean="0"/>
              <a:t>ITC.</a:t>
            </a:r>
          </a:p>
          <a:p>
            <a:r>
              <a:rPr lang="en-US" b="1" dirty="0" smtClean="0"/>
              <a:t>16.</a:t>
            </a:r>
            <a:r>
              <a:rPr lang="en-US" b="1" dirty="0"/>
              <a:t> Tax payable on un-reconciled difference in ITC (due to reasons specified in 13 and 15 above</a:t>
            </a:r>
            <a:r>
              <a:rPr lang="en-US" b="1" dirty="0" smtClean="0"/>
              <a:t>).</a:t>
            </a:r>
          </a:p>
          <a:p>
            <a:endParaRPr lang="en-US" b="1" dirty="0" smtClean="0"/>
          </a:p>
          <a:p>
            <a:endParaRPr lang="en-IN" dirty="0"/>
          </a:p>
        </p:txBody>
      </p:sp>
    </p:spTree>
    <p:extLst>
      <p:ext uri="{BB962C8B-B14F-4D97-AF65-F5344CB8AC3E}">
        <p14:creationId xmlns:p14="http://schemas.microsoft.com/office/powerpoint/2010/main" val="14807464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noAutofit/>
          </a:bodyPr>
          <a:lstStyle/>
          <a:p>
            <a:r>
              <a:rPr lang="en-US" sz="3200" dirty="0" smtClean="0">
                <a:solidFill>
                  <a:srgbClr val="92D050"/>
                </a:solidFill>
              </a:rPr>
              <a:t>Part V-</a:t>
            </a:r>
            <a:r>
              <a:rPr lang="en-IN" sz="3200" b="1" dirty="0">
                <a:solidFill>
                  <a:srgbClr val="92D050"/>
                </a:solidFill>
              </a:rPr>
              <a:t>[Additional Liability due to non[1]reconciliation]</a:t>
            </a:r>
            <a:endParaRPr lang="en-IN" sz="3200" dirty="0">
              <a:solidFill>
                <a:srgbClr val="92D050"/>
              </a:solidFill>
            </a:endParaRPr>
          </a:p>
        </p:txBody>
      </p:sp>
    </p:spTree>
    <p:extLst>
      <p:ext uri="{BB962C8B-B14F-4D97-AF65-F5344CB8AC3E}">
        <p14:creationId xmlns:p14="http://schemas.microsoft.com/office/powerpoint/2010/main" val="21728465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endParaRPr lang="en-US" dirty="0" smtClean="0"/>
          </a:p>
          <a:p>
            <a:endParaRPr lang="en-US" dirty="0" smtClean="0"/>
          </a:p>
          <a:p>
            <a:endParaRPr lang="en-US" dirty="0" smtClean="0"/>
          </a:p>
          <a:p>
            <a:endParaRPr lang="en-US" dirty="0" smtClean="0"/>
          </a:p>
          <a:p>
            <a:endParaRPr lang="en-US" dirty="0" smtClean="0"/>
          </a:p>
          <a:p>
            <a:pPr>
              <a:buNone/>
            </a:pPr>
            <a:r>
              <a:rPr lang="en-US" dirty="0" smtClean="0"/>
              <a:t>                                     Thank You</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solidFill>
                  <a:srgbClr val="00B050"/>
                </a:solidFill>
              </a:rPr>
              <a:t>Rules</a:t>
            </a:r>
            <a:endParaRPr lang="en-IN" dirty="0">
              <a:solidFill>
                <a:srgbClr val="00B050"/>
              </a:solidFill>
            </a:endParaRPr>
          </a:p>
        </p:txBody>
      </p:sp>
      <p:sp>
        <p:nvSpPr>
          <p:cNvPr id="3" name="Content Placeholder 2"/>
          <p:cNvSpPr>
            <a:spLocks noGrp="1"/>
          </p:cNvSpPr>
          <p:nvPr>
            <p:ph idx="1"/>
          </p:nvPr>
        </p:nvSpPr>
        <p:spPr>
          <a:xfrm>
            <a:off x="455341" y="1143000"/>
            <a:ext cx="8229600" cy="5486400"/>
          </a:xfrm>
        </p:spPr>
        <p:txBody>
          <a:bodyPr/>
          <a:lstStyle/>
          <a:p>
            <a:pPr marL="0" indent="0" algn="ctr">
              <a:buNone/>
            </a:pPr>
            <a:r>
              <a:rPr lang="en-IN" b="1" dirty="0">
                <a:solidFill>
                  <a:srgbClr val="00B050"/>
                </a:solidFill>
              </a:rPr>
              <a:t>Chapter: </a:t>
            </a:r>
            <a:r>
              <a:rPr lang="en-IN" b="1" dirty="0" smtClean="0">
                <a:solidFill>
                  <a:srgbClr val="00B050"/>
                </a:solidFill>
              </a:rPr>
              <a:t>VII</a:t>
            </a:r>
          </a:p>
          <a:p>
            <a:pPr marL="0" indent="0" algn="ctr">
              <a:buNone/>
            </a:pPr>
            <a:r>
              <a:rPr lang="en-IN" b="1" dirty="0">
                <a:solidFill>
                  <a:srgbClr val="00B050"/>
                </a:solidFill>
              </a:rPr>
              <a:t>Accounts and </a:t>
            </a:r>
            <a:r>
              <a:rPr lang="en-IN" b="1" dirty="0" smtClean="0">
                <a:solidFill>
                  <a:srgbClr val="00B050"/>
                </a:solidFill>
              </a:rPr>
              <a:t>Records</a:t>
            </a:r>
          </a:p>
          <a:p>
            <a:pPr marL="0" indent="0">
              <a:buNone/>
            </a:pPr>
            <a:r>
              <a:rPr lang="en-US" b="1" dirty="0" smtClean="0"/>
              <a:t>1.Maintenance </a:t>
            </a:r>
            <a:r>
              <a:rPr lang="en-US" b="1" dirty="0"/>
              <a:t>of accounts by registered persons</a:t>
            </a:r>
            <a:r>
              <a:rPr lang="en-US" b="1" dirty="0" smtClean="0"/>
              <a:t>. Sec – 56.</a:t>
            </a:r>
          </a:p>
          <a:p>
            <a:pPr marL="0" indent="0">
              <a:buNone/>
            </a:pPr>
            <a:r>
              <a:rPr lang="en-US" b="1" dirty="0" smtClean="0"/>
              <a:t>2.Generation </a:t>
            </a:r>
            <a:r>
              <a:rPr lang="en-US" b="1" dirty="0"/>
              <a:t>and maintenance of electronic records</a:t>
            </a:r>
            <a:r>
              <a:rPr lang="en-US" b="1" dirty="0" smtClean="0"/>
              <a:t>.- Sec-57.</a:t>
            </a:r>
          </a:p>
          <a:p>
            <a:pPr marL="0" indent="0">
              <a:buNone/>
            </a:pPr>
            <a:r>
              <a:rPr lang="en-US" b="1" dirty="0" smtClean="0"/>
              <a:t>3.Records </a:t>
            </a:r>
            <a:r>
              <a:rPr lang="en-US" b="1" dirty="0"/>
              <a:t>to be maintained by owner or operator of godown or warehouse and transporters</a:t>
            </a:r>
            <a:r>
              <a:rPr lang="en-US" b="1" dirty="0" smtClean="0"/>
              <a:t>.- Sec 58.</a:t>
            </a:r>
            <a:endParaRPr lang="en-IN" b="1" dirty="0" smtClean="0"/>
          </a:p>
          <a:p>
            <a:pPr marL="0" indent="0" algn="ctr">
              <a:buNone/>
            </a:pPr>
            <a:endParaRPr lang="en-IN" dirty="0"/>
          </a:p>
        </p:txBody>
      </p:sp>
    </p:spTree>
    <p:extLst>
      <p:ext uri="{BB962C8B-B14F-4D97-AF65-F5344CB8AC3E}">
        <p14:creationId xmlns:p14="http://schemas.microsoft.com/office/powerpoint/2010/main" val="1440977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IN" sz="3200" b="1" dirty="0">
                <a:solidFill>
                  <a:srgbClr val="00B050"/>
                </a:solidFill>
              </a:rPr>
              <a:t>Accounts and other records</a:t>
            </a:r>
            <a:r>
              <a:rPr lang="en-IN" sz="3200" b="1" dirty="0" smtClean="0">
                <a:solidFill>
                  <a:srgbClr val="00B050"/>
                </a:solidFill>
              </a:rPr>
              <a:t>. Sec 35</a:t>
            </a:r>
            <a:endParaRPr lang="en-IN" sz="3200" dirty="0">
              <a:solidFill>
                <a:srgbClr val="00B050"/>
              </a:solidFill>
            </a:endParaRPr>
          </a:p>
        </p:txBody>
      </p:sp>
      <p:sp>
        <p:nvSpPr>
          <p:cNvPr id="3" name="Content Placeholder 2"/>
          <p:cNvSpPr>
            <a:spLocks noGrp="1"/>
          </p:cNvSpPr>
          <p:nvPr>
            <p:ph idx="1"/>
          </p:nvPr>
        </p:nvSpPr>
        <p:spPr>
          <a:xfrm>
            <a:off x="457200" y="914400"/>
            <a:ext cx="8229600" cy="5715000"/>
          </a:xfrm>
        </p:spPr>
        <p:txBody>
          <a:bodyPr>
            <a:normAutofit fontScale="70000" lnSpcReduction="20000"/>
          </a:bodyPr>
          <a:lstStyle/>
          <a:p>
            <a:pPr marL="0" indent="0" algn="just">
              <a:buNone/>
            </a:pPr>
            <a:r>
              <a:rPr lang="en-US" b="1" dirty="0"/>
              <a:t>35.</a:t>
            </a:r>
            <a:r>
              <a:rPr lang="en-US" dirty="0"/>
              <a:t> (1) Every registered person shall keep and maintain, at his </a:t>
            </a:r>
            <a:r>
              <a:rPr lang="en-US" dirty="0">
                <a:solidFill>
                  <a:srgbClr val="FF0000"/>
                </a:solidFill>
              </a:rPr>
              <a:t>principal place of business,</a:t>
            </a:r>
            <a:r>
              <a:rPr lang="en-US" dirty="0"/>
              <a:t> as mentioned in the certificate of registration, a true and correct account of–</a:t>
            </a:r>
          </a:p>
          <a:p>
            <a:pPr marL="0" indent="0" algn="just">
              <a:buNone/>
            </a:pPr>
            <a:endParaRPr lang="en-US" dirty="0" smtClean="0"/>
          </a:p>
          <a:p>
            <a:pPr marL="0" indent="0" algn="just">
              <a:buNone/>
            </a:pPr>
            <a:r>
              <a:rPr lang="en-US" dirty="0" smtClean="0"/>
              <a:t>(</a:t>
            </a:r>
            <a:r>
              <a:rPr lang="en-US" dirty="0"/>
              <a:t>a) production or manufacture of goods;</a:t>
            </a:r>
          </a:p>
          <a:p>
            <a:pPr marL="0" indent="0" algn="just">
              <a:buNone/>
            </a:pPr>
            <a:r>
              <a:rPr lang="en-US" dirty="0"/>
              <a:t>(b) inward and outward supply of goods or services or both;</a:t>
            </a:r>
          </a:p>
          <a:p>
            <a:pPr marL="0" indent="0" algn="just">
              <a:buNone/>
            </a:pPr>
            <a:r>
              <a:rPr lang="en-US" dirty="0"/>
              <a:t>(c) stock of goods;</a:t>
            </a:r>
          </a:p>
          <a:p>
            <a:pPr marL="0" indent="0" algn="just">
              <a:buNone/>
            </a:pPr>
            <a:r>
              <a:rPr lang="en-US" dirty="0"/>
              <a:t>(d) input tax credit availed;</a:t>
            </a:r>
          </a:p>
          <a:p>
            <a:pPr marL="0" indent="0" algn="just">
              <a:buNone/>
            </a:pPr>
            <a:r>
              <a:rPr lang="en-US" dirty="0"/>
              <a:t>(e) output tax payable and paid; and</a:t>
            </a:r>
          </a:p>
          <a:p>
            <a:pPr marL="0" indent="0" algn="just">
              <a:buNone/>
            </a:pPr>
            <a:r>
              <a:rPr lang="en-US" dirty="0"/>
              <a:t>(f) such other particulars as may be prescribed:</a:t>
            </a:r>
          </a:p>
          <a:p>
            <a:pPr marL="0" indent="0" algn="just">
              <a:buNone/>
            </a:pPr>
            <a:endParaRPr lang="en-US" dirty="0" smtClean="0"/>
          </a:p>
          <a:p>
            <a:pPr marL="0" indent="0" algn="just">
              <a:buNone/>
            </a:pPr>
            <a:r>
              <a:rPr lang="en-US" dirty="0" smtClean="0"/>
              <a:t>Provided </a:t>
            </a:r>
            <a:r>
              <a:rPr lang="en-US" dirty="0"/>
              <a:t>that where </a:t>
            </a:r>
            <a:r>
              <a:rPr lang="en-US" dirty="0">
                <a:solidFill>
                  <a:srgbClr val="FF0000"/>
                </a:solidFill>
              </a:rPr>
              <a:t>more than one place</a:t>
            </a:r>
            <a:r>
              <a:rPr lang="en-US" dirty="0"/>
              <a:t> of business is specified in the certificate of registration, the </a:t>
            </a:r>
            <a:r>
              <a:rPr lang="en-US" dirty="0">
                <a:solidFill>
                  <a:srgbClr val="FF0000"/>
                </a:solidFill>
              </a:rPr>
              <a:t>accounts relating to each place of business shall be kept at such places of business</a:t>
            </a:r>
            <a:r>
              <a:rPr lang="en-US" dirty="0" smtClean="0">
                <a:solidFill>
                  <a:srgbClr val="FF0000"/>
                </a:solidFill>
              </a:rPr>
              <a:t>:</a:t>
            </a:r>
          </a:p>
          <a:p>
            <a:pPr marL="0" indent="0" algn="just">
              <a:buNone/>
            </a:pPr>
            <a:endParaRPr lang="en-US" dirty="0" smtClean="0"/>
          </a:p>
          <a:p>
            <a:pPr marL="0" indent="0" algn="just">
              <a:buNone/>
            </a:pPr>
            <a:r>
              <a:rPr lang="en-US" dirty="0" smtClean="0"/>
              <a:t>Provided </a:t>
            </a:r>
            <a:r>
              <a:rPr lang="en-US" dirty="0"/>
              <a:t>further that the registered person may keep and maintain such accounts and other particulars in </a:t>
            </a:r>
            <a:r>
              <a:rPr lang="en-US" dirty="0">
                <a:solidFill>
                  <a:srgbClr val="FF0000"/>
                </a:solidFill>
              </a:rPr>
              <a:t>electronic form</a:t>
            </a:r>
            <a:r>
              <a:rPr lang="en-US" dirty="0"/>
              <a:t> in such manner as may be prescribed</a:t>
            </a:r>
          </a:p>
          <a:p>
            <a:pPr algn="just"/>
            <a:endParaRPr lang="en-IN" dirty="0"/>
          </a:p>
        </p:txBody>
      </p:sp>
    </p:spTree>
    <p:extLst>
      <p:ext uri="{BB962C8B-B14F-4D97-AF65-F5344CB8AC3E}">
        <p14:creationId xmlns:p14="http://schemas.microsoft.com/office/powerpoint/2010/main" val="4183958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IN" b="1" dirty="0">
                <a:solidFill>
                  <a:srgbClr val="00B050"/>
                </a:solidFill>
              </a:rPr>
              <a:t>Accounts and other records. Sec 35</a:t>
            </a:r>
            <a:endParaRPr lang="en-IN" dirty="0">
              <a:solidFill>
                <a:srgbClr val="00B050"/>
              </a:solidFill>
            </a:endParaRPr>
          </a:p>
        </p:txBody>
      </p:sp>
      <p:sp>
        <p:nvSpPr>
          <p:cNvPr id="3" name="Content Placeholder 2"/>
          <p:cNvSpPr>
            <a:spLocks noGrp="1"/>
          </p:cNvSpPr>
          <p:nvPr>
            <p:ph idx="1"/>
          </p:nvPr>
        </p:nvSpPr>
        <p:spPr>
          <a:xfrm>
            <a:off x="304800" y="838200"/>
            <a:ext cx="8610600" cy="5562600"/>
          </a:xfrm>
        </p:spPr>
        <p:txBody>
          <a:bodyPr>
            <a:normAutofit fontScale="77500" lnSpcReduction="20000"/>
          </a:bodyPr>
          <a:lstStyle/>
          <a:p>
            <a:pPr marL="0" indent="0" algn="just">
              <a:buNone/>
            </a:pPr>
            <a:r>
              <a:rPr lang="en-US" dirty="0"/>
              <a:t>2) Every owner or operator of warehouse or </a:t>
            </a:r>
            <a:r>
              <a:rPr lang="en-US" dirty="0">
                <a:solidFill>
                  <a:srgbClr val="FF0000"/>
                </a:solidFill>
              </a:rPr>
              <a:t>godown or any other place used for storage</a:t>
            </a:r>
            <a:r>
              <a:rPr lang="en-US" dirty="0"/>
              <a:t> of goods and every transporter, irrespective of whether he is a registered person or not, shall maintain records of the consigner, consignee and other relevant details of the goods in such manner as may be prescribed.</a:t>
            </a:r>
          </a:p>
          <a:p>
            <a:pPr marL="0" indent="0" algn="just">
              <a:buNone/>
            </a:pPr>
            <a:endParaRPr lang="en-US" dirty="0" smtClean="0"/>
          </a:p>
          <a:p>
            <a:pPr marL="0" indent="0" algn="just">
              <a:buNone/>
            </a:pPr>
            <a:r>
              <a:rPr lang="en-US" dirty="0" smtClean="0"/>
              <a:t>(</a:t>
            </a:r>
            <a:r>
              <a:rPr lang="en-US" dirty="0"/>
              <a:t>3) The </a:t>
            </a:r>
            <a:r>
              <a:rPr lang="en-US" dirty="0">
                <a:solidFill>
                  <a:srgbClr val="FF0000"/>
                </a:solidFill>
              </a:rPr>
              <a:t>Commissioner may notify</a:t>
            </a:r>
            <a:r>
              <a:rPr lang="en-US" dirty="0"/>
              <a:t> a class of taxable persons to maintain additional accounts or documents for such purpose as may be specified therein.</a:t>
            </a:r>
          </a:p>
          <a:p>
            <a:pPr marL="0" indent="0" algn="just">
              <a:buNone/>
            </a:pPr>
            <a:endParaRPr lang="en-US" dirty="0" smtClean="0"/>
          </a:p>
          <a:p>
            <a:pPr marL="0" indent="0" algn="just">
              <a:buNone/>
            </a:pPr>
            <a:r>
              <a:rPr lang="en-US" dirty="0" smtClean="0"/>
              <a:t>(</a:t>
            </a:r>
            <a:r>
              <a:rPr lang="en-US" dirty="0"/>
              <a:t>4) Where the </a:t>
            </a:r>
            <a:r>
              <a:rPr lang="en-US" dirty="0">
                <a:solidFill>
                  <a:srgbClr val="FF0000"/>
                </a:solidFill>
              </a:rPr>
              <a:t>Commissioner considers that any class of taxable person is not in a position to keep and maintain accounts</a:t>
            </a:r>
            <a:r>
              <a:rPr lang="en-US" dirty="0"/>
              <a:t> in accordance with the provisions of this section, he may, for reasons to be recorded in writing, permit such class of taxable persons to maintain accounts in such manner as may be prescribed.</a:t>
            </a:r>
          </a:p>
          <a:p>
            <a:pPr algn="just"/>
            <a:endParaRPr lang="en-IN" dirty="0"/>
          </a:p>
        </p:txBody>
      </p:sp>
    </p:spTree>
    <p:extLst>
      <p:ext uri="{BB962C8B-B14F-4D97-AF65-F5344CB8AC3E}">
        <p14:creationId xmlns:p14="http://schemas.microsoft.com/office/powerpoint/2010/main" val="561185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IN" b="1" dirty="0">
                <a:solidFill>
                  <a:srgbClr val="00B050"/>
                </a:solidFill>
              </a:rPr>
              <a:t>Accounts and other records. Sec 35</a:t>
            </a:r>
            <a:endParaRPr lang="en-IN" dirty="0">
              <a:solidFill>
                <a:srgbClr val="00B050"/>
              </a:solidFill>
            </a:endParaRPr>
          </a:p>
        </p:txBody>
      </p:sp>
      <p:sp>
        <p:nvSpPr>
          <p:cNvPr id="3" name="Content Placeholder 2"/>
          <p:cNvSpPr>
            <a:spLocks noGrp="1"/>
          </p:cNvSpPr>
          <p:nvPr>
            <p:ph idx="1"/>
          </p:nvPr>
        </p:nvSpPr>
        <p:spPr>
          <a:xfrm>
            <a:off x="457200" y="1219200"/>
            <a:ext cx="8229600" cy="5181600"/>
          </a:xfrm>
        </p:spPr>
        <p:txBody>
          <a:bodyPr>
            <a:normAutofit fontScale="92500" lnSpcReduction="20000"/>
          </a:bodyPr>
          <a:lstStyle/>
          <a:p>
            <a:pPr algn="just"/>
            <a:r>
              <a:rPr lang="en-US" b="1" baseline="30000" dirty="0"/>
              <a:t>2</a:t>
            </a:r>
            <a:r>
              <a:rPr lang="en-US" b="1" dirty="0"/>
              <a:t>[</a:t>
            </a:r>
            <a:r>
              <a:rPr lang="en-US" dirty="0"/>
              <a:t>****</a:t>
            </a:r>
            <a:r>
              <a:rPr lang="en-US" b="1" dirty="0"/>
              <a:t>]</a:t>
            </a:r>
            <a:endParaRPr lang="en-US" dirty="0"/>
          </a:p>
          <a:p>
            <a:pPr algn="just"/>
            <a:endParaRPr lang="en-US" dirty="0" smtClean="0"/>
          </a:p>
          <a:p>
            <a:pPr algn="just"/>
            <a:r>
              <a:rPr lang="en-US" dirty="0" smtClean="0"/>
              <a:t>(</a:t>
            </a:r>
            <a:r>
              <a:rPr lang="en-US" dirty="0"/>
              <a:t>6) Subject to the provisions of clause (h) of sub-section (5) of section 17, where the registered person</a:t>
            </a:r>
            <a:r>
              <a:rPr lang="en-US" dirty="0">
                <a:solidFill>
                  <a:srgbClr val="FF0000"/>
                </a:solidFill>
              </a:rPr>
              <a:t> fails to account for the goods or services or both</a:t>
            </a:r>
            <a:r>
              <a:rPr lang="en-US" dirty="0"/>
              <a:t> in accordance with the provisions of sub-section (1), the proper officer shall determine the amount of tax payable on the goods or services or both that are not accounted for, as if such goods or services or both had been supplied by such person and the provisions of section 73 or section 74, as the case may be, shall, mutatis mutandis, apply for determination of such tax.</a:t>
            </a:r>
          </a:p>
          <a:p>
            <a:pPr algn="just"/>
            <a:endParaRPr lang="en-IN" dirty="0"/>
          </a:p>
        </p:txBody>
      </p:sp>
    </p:spTree>
    <p:extLst>
      <p:ext uri="{BB962C8B-B14F-4D97-AF65-F5344CB8AC3E}">
        <p14:creationId xmlns:p14="http://schemas.microsoft.com/office/powerpoint/2010/main" val="2891287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smtClean="0"/>
              <a:t/>
            </a:r>
            <a:br>
              <a:rPr lang="en-US" b="1" dirty="0" smtClean="0"/>
            </a:br>
            <a:r>
              <a:rPr lang="en-US" b="1" dirty="0" smtClean="0">
                <a:solidFill>
                  <a:srgbClr val="00B050"/>
                </a:solidFill>
              </a:rPr>
              <a:t>Notes – Sec 35</a:t>
            </a:r>
            <a:r>
              <a:rPr lang="en-US" dirty="0">
                <a:solidFill>
                  <a:srgbClr val="00B050"/>
                </a:solidFill>
              </a:rPr>
              <a:t/>
            </a:r>
            <a:br>
              <a:rPr lang="en-US" dirty="0">
                <a:solidFill>
                  <a:srgbClr val="00B050"/>
                </a:solidFill>
              </a:rPr>
            </a:br>
            <a:endParaRPr lang="en-IN" dirty="0">
              <a:solidFill>
                <a:srgbClr val="00B050"/>
              </a:solidFill>
            </a:endParaRPr>
          </a:p>
        </p:txBody>
      </p:sp>
      <p:sp>
        <p:nvSpPr>
          <p:cNvPr id="3" name="Content Placeholder 2"/>
          <p:cNvSpPr>
            <a:spLocks noGrp="1"/>
          </p:cNvSpPr>
          <p:nvPr>
            <p:ph idx="1"/>
          </p:nvPr>
        </p:nvSpPr>
        <p:spPr>
          <a:xfrm>
            <a:off x="457200" y="1066800"/>
            <a:ext cx="8229600" cy="5059363"/>
          </a:xfrm>
        </p:spPr>
        <p:txBody>
          <a:bodyPr>
            <a:normAutofit fontScale="62500" lnSpcReduction="20000"/>
          </a:bodyPr>
          <a:lstStyle/>
          <a:p>
            <a:pPr algn="just"/>
            <a:r>
              <a:rPr lang="en-US" b="1" dirty="0" smtClean="0"/>
              <a:t>1</a:t>
            </a:r>
            <a:r>
              <a:rPr lang="en-US" b="1" dirty="0"/>
              <a:t>.</a:t>
            </a:r>
            <a:r>
              <a:rPr lang="en-US" dirty="0"/>
              <a:t> Inserted vide </a:t>
            </a:r>
            <a:r>
              <a:rPr lang="en-US" dirty="0">
                <a:hlinkClick r:id="rId2"/>
              </a:rPr>
              <a:t>Central Goods and Services Tax (Amendment) Act, 2018</a:t>
            </a:r>
            <a:r>
              <a:rPr lang="en-US" b="1" dirty="0"/>
              <a:t> </a:t>
            </a:r>
            <a:r>
              <a:rPr lang="en-US" b="1" dirty="0" err="1"/>
              <a:t>w.e.f</a:t>
            </a:r>
            <a:r>
              <a:rPr lang="en-US" b="1" dirty="0"/>
              <a:t>.</a:t>
            </a:r>
            <a:r>
              <a:rPr lang="en-US" dirty="0"/>
              <a:t> </a:t>
            </a:r>
            <a:r>
              <a:rPr lang="en-US" b="1" dirty="0"/>
              <a:t>01-02-2019</a:t>
            </a:r>
            <a:endParaRPr lang="en-US" dirty="0"/>
          </a:p>
          <a:p>
            <a:pPr algn="just"/>
            <a:endParaRPr lang="en-US" dirty="0" smtClean="0"/>
          </a:p>
          <a:p>
            <a:pPr algn="just"/>
            <a:r>
              <a:rPr lang="en-US" dirty="0" smtClean="0"/>
              <a:t>2</a:t>
            </a:r>
            <a:r>
              <a:rPr lang="en-US" dirty="0"/>
              <a:t>. Omitted vide </a:t>
            </a:r>
            <a:r>
              <a:rPr lang="en-US" dirty="0">
                <a:hlinkClick r:id="rId3"/>
              </a:rPr>
              <a:t>THE FINANCE ACT, 2021 dated 28-03-2021</a:t>
            </a:r>
            <a:r>
              <a:rPr lang="en-US" b="1" dirty="0"/>
              <a:t> </a:t>
            </a:r>
            <a:r>
              <a:rPr lang="en-US" b="1" dirty="0" err="1"/>
              <a:t>w.e.f</a:t>
            </a:r>
            <a:r>
              <a:rPr lang="en-US" b="1" dirty="0"/>
              <a:t>. 01-08-2021 </a:t>
            </a:r>
            <a:r>
              <a:rPr lang="en-US" dirty="0"/>
              <a:t>before it was read as</a:t>
            </a:r>
          </a:p>
          <a:p>
            <a:pPr algn="just"/>
            <a:endParaRPr lang="en-US" dirty="0" smtClean="0"/>
          </a:p>
          <a:p>
            <a:pPr algn="just"/>
            <a:r>
              <a:rPr lang="en-US" dirty="0" smtClean="0"/>
              <a:t>"(</a:t>
            </a:r>
            <a:r>
              <a:rPr lang="en-US" dirty="0"/>
              <a:t>5) Every registered person whose turnover during a financial year exceeds the prescribed limit shall get his </a:t>
            </a:r>
            <a:r>
              <a:rPr lang="en-US" dirty="0">
                <a:solidFill>
                  <a:srgbClr val="FF0000"/>
                </a:solidFill>
              </a:rPr>
              <a:t>accounts audited by a chartered accountant or a cost accountant</a:t>
            </a:r>
            <a:r>
              <a:rPr lang="en-US" dirty="0"/>
              <a:t> and shall submit a copy of the audited annual accounts, the reconciliation statement under sub-section (2) of section 44 and such other documents in such form and manner as may be prescribed.</a:t>
            </a:r>
          </a:p>
          <a:p>
            <a:pPr algn="just"/>
            <a:endParaRPr lang="en-US" b="1" baseline="30000" dirty="0" smtClean="0"/>
          </a:p>
          <a:p>
            <a:pPr algn="just"/>
            <a:r>
              <a:rPr lang="en-US" b="1" baseline="30000" dirty="0" smtClean="0"/>
              <a:t>1</a:t>
            </a:r>
            <a:r>
              <a:rPr lang="en-US" b="1" dirty="0" smtClean="0"/>
              <a:t>[</a:t>
            </a:r>
            <a:r>
              <a:rPr lang="en-US" dirty="0" smtClean="0"/>
              <a:t>Provided </a:t>
            </a:r>
            <a:r>
              <a:rPr lang="en-US" dirty="0"/>
              <a:t>that nothing contained in this sub-section shall apply to any department of the Central Government or a State Government or a local authority, whose books of account are subject to audit by the </a:t>
            </a:r>
            <a:r>
              <a:rPr lang="en-US" dirty="0">
                <a:solidFill>
                  <a:srgbClr val="FF0000"/>
                </a:solidFill>
              </a:rPr>
              <a:t>Comptroller and Auditor-General of India</a:t>
            </a:r>
            <a:r>
              <a:rPr lang="en-US" dirty="0"/>
              <a:t> or an auditor appointed for auditing the accounts of local authorities under any law for the time being in force.</a:t>
            </a:r>
            <a:r>
              <a:rPr lang="en-US" b="1" dirty="0"/>
              <a:t>]</a:t>
            </a:r>
            <a:r>
              <a:rPr lang="en-US" dirty="0"/>
              <a:t>"</a:t>
            </a:r>
          </a:p>
          <a:p>
            <a:pPr algn="just"/>
            <a:endParaRPr lang="en-IN" dirty="0"/>
          </a:p>
        </p:txBody>
      </p:sp>
    </p:spTree>
    <p:extLst>
      <p:ext uri="{BB962C8B-B14F-4D97-AF65-F5344CB8AC3E}">
        <p14:creationId xmlns:p14="http://schemas.microsoft.com/office/powerpoint/2010/main" val="45727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
            </a:r>
            <a:br>
              <a:rPr lang="en-US" b="1" dirty="0" smtClean="0"/>
            </a:br>
            <a:r>
              <a:rPr lang="en-US" sz="3600" b="1" dirty="0" smtClean="0">
                <a:solidFill>
                  <a:srgbClr val="00B050"/>
                </a:solidFill>
              </a:rPr>
              <a:t>Period </a:t>
            </a:r>
            <a:r>
              <a:rPr lang="en-US" sz="3600" b="1" dirty="0">
                <a:solidFill>
                  <a:srgbClr val="00B050"/>
                </a:solidFill>
              </a:rPr>
              <a:t>of retention of accounts - Sec 36</a:t>
            </a:r>
            <a:r>
              <a:rPr lang="en-IN" sz="3600" dirty="0">
                <a:solidFill>
                  <a:srgbClr val="00B050"/>
                </a:solidFill>
              </a:rPr>
              <a:t/>
            </a:r>
            <a:br>
              <a:rPr lang="en-IN" sz="3600" dirty="0">
                <a:solidFill>
                  <a:srgbClr val="00B050"/>
                </a:solidFill>
              </a:rPr>
            </a:br>
            <a:endParaRPr lang="en-IN" sz="3600" dirty="0">
              <a:solidFill>
                <a:srgbClr val="00B050"/>
              </a:solidFill>
            </a:endParaRPr>
          </a:p>
        </p:txBody>
      </p:sp>
      <p:sp>
        <p:nvSpPr>
          <p:cNvPr id="3" name="Content Placeholder 2"/>
          <p:cNvSpPr>
            <a:spLocks noGrp="1"/>
          </p:cNvSpPr>
          <p:nvPr>
            <p:ph idx="1"/>
          </p:nvPr>
        </p:nvSpPr>
        <p:spPr>
          <a:xfrm>
            <a:off x="457200" y="1066800"/>
            <a:ext cx="8229600" cy="5638800"/>
          </a:xfrm>
        </p:spPr>
        <p:txBody>
          <a:bodyPr>
            <a:normAutofit fontScale="70000" lnSpcReduction="20000"/>
          </a:bodyPr>
          <a:lstStyle/>
          <a:p>
            <a:pPr algn="just"/>
            <a:r>
              <a:rPr lang="en-US" dirty="0" smtClean="0"/>
              <a:t>Every </a:t>
            </a:r>
            <a:r>
              <a:rPr lang="en-US" dirty="0"/>
              <a:t>registered person required to keep and maintain books of account or other records in accordance with the provisions of sub-section (1) of section 35 shall retain them until the </a:t>
            </a:r>
            <a:r>
              <a:rPr lang="en-US" dirty="0">
                <a:solidFill>
                  <a:srgbClr val="FF0000"/>
                </a:solidFill>
              </a:rPr>
              <a:t>expiry of seventy-two months</a:t>
            </a:r>
            <a:r>
              <a:rPr lang="en-US" dirty="0"/>
              <a:t> from the due date of furnishing of annual return for the year pertaining to such accounts and records:</a:t>
            </a:r>
          </a:p>
          <a:p>
            <a:pPr algn="just"/>
            <a:endParaRPr lang="en-US" dirty="0" smtClean="0"/>
          </a:p>
          <a:p>
            <a:pPr algn="just"/>
            <a:r>
              <a:rPr lang="en-US" dirty="0" smtClean="0"/>
              <a:t>Provided </a:t>
            </a:r>
            <a:r>
              <a:rPr lang="en-US" dirty="0"/>
              <a:t>that a registered person, who is a party to an appeal or revision or any other proceedings before any Appellate Authority or </a:t>
            </a:r>
            <a:r>
              <a:rPr lang="en-US" dirty="0" err="1"/>
              <a:t>Revisional</a:t>
            </a:r>
            <a:r>
              <a:rPr lang="en-US" dirty="0"/>
              <a:t> Authority or Appellate Tribunal or court, whether filed by him or by the Commissioner, or is under investigation for an offence under Chapter XIX, shall retain the books of account and other records pertaining to the subject matter of such</a:t>
            </a:r>
            <a:r>
              <a:rPr lang="en-US" dirty="0">
                <a:solidFill>
                  <a:srgbClr val="FF0000"/>
                </a:solidFill>
              </a:rPr>
              <a:t> appeal or revision or proceedings or investigation for a period of one year after final disposal</a:t>
            </a:r>
            <a:r>
              <a:rPr lang="en-US" dirty="0"/>
              <a:t> of such appeal or revision or proceedings or investigation, or for the period specified above, whichever is later. </a:t>
            </a:r>
          </a:p>
          <a:p>
            <a:pPr algn="just"/>
            <a:endParaRPr lang="en-IN" dirty="0"/>
          </a:p>
        </p:txBody>
      </p:sp>
    </p:spTree>
    <p:extLst>
      <p:ext uri="{BB962C8B-B14F-4D97-AF65-F5344CB8AC3E}">
        <p14:creationId xmlns:p14="http://schemas.microsoft.com/office/powerpoint/2010/main" val="8627788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1289</TotalTime>
  <Words>2723</Words>
  <Application>Microsoft Office PowerPoint</Application>
  <PresentationFormat>On-screen Show (4:3)</PresentationFormat>
  <Paragraphs>206</Paragraphs>
  <Slides>36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36</vt:i4>
      </vt:variant>
    </vt:vector>
  </HeadingPairs>
  <TitlesOfParts>
    <vt:vector size="39" baseType="lpstr">
      <vt:lpstr>Arial</vt:lpstr>
      <vt:lpstr>Calibri</vt:lpstr>
      <vt:lpstr>Office Theme</vt:lpstr>
      <vt:lpstr>Maintenance of Proper Books of Accounts , Theoretical and Practical approach of GSTR 9 and GSTR 9C</vt:lpstr>
      <vt:lpstr>Maintenance of Proper Books of Accounts</vt:lpstr>
      <vt:lpstr> Act. </vt:lpstr>
      <vt:lpstr>Rules</vt:lpstr>
      <vt:lpstr>Accounts and other records. Sec 35</vt:lpstr>
      <vt:lpstr>Accounts and other records. Sec 35</vt:lpstr>
      <vt:lpstr>Accounts and other records. Sec 35</vt:lpstr>
      <vt:lpstr> Notes – Sec 35 </vt:lpstr>
      <vt:lpstr> Period of retention of accounts - Sec 36 </vt:lpstr>
      <vt:lpstr> Rules-Chapter: VII Accounts and Records </vt:lpstr>
      <vt:lpstr> 56. Maintenance of accounts by registered persons.- </vt:lpstr>
      <vt:lpstr> 56. Maintenance of accounts by registered persons.- </vt:lpstr>
      <vt:lpstr> 56. Maintenance of accounts by registered persons.- </vt:lpstr>
      <vt:lpstr> 56. Maintenance of accounts by registered persons.- </vt:lpstr>
      <vt:lpstr>56. Maintenance of accounts by registered persons.- </vt:lpstr>
      <vt:lpstr> 56. Maintenance of accounts by registered persons.- </vt:lpstr>
      <vt:lpstr> 56. Maintenance of accounts by registered persons.- </vt:lpstr>
      <vt:lpstr>56. Maintenance of accounts by registered persons.- </vt:lpstr>
      <vt:lpstr> 56. Maintenance of accounts by registered persons.- </vt:lpstr>
      <vt:lpstr> 2.Generation and maintenance of electronic records.- Rule-57. </vt:lpstr>
      <vt:lpstr> 3.Records to be maintained by owner or operator of godown or warehouse and transporters.- Rule 58. </vt:lpstr>
      <vt:lpstr> 3.Records to be maintained by owner or operator of godown or warehouse and transporters.- Rule 58. </vt:lpstr>
      <vt:lpstr>3.Records to be maintained by owner or operator of godown or warehouse and transporters.- Rule 58. </vt:lpstr>
      <vt:lpstr>Practical approach of GSTR 9 and GSTR 9C</vt:lpstr>
      <vt:lpstr> GSTR 9 - Annual Return. </vt:lpstr>
      <vt:lpstr>Part II - Details of Outward and inward supplies made during the financial year</vt:lpstr>
      <vt:lpstr>Part – III –ITC –Details of ITC for the financial year</vt:lpstr>
      <vt:lpstr>Part IV - Details of tax paid as declared in returns filed during the financial year </vt:lpstr>
      <vt:lpstr>Part V -54[Particulars of the transactions for the financial year declared in returns of the next financial year till the specified period.] </vt:lpstr>
      <vt:lpstr>Part VI- Other Information.</vt:lpstr>
      <vt:lpstr> [FORM GSTR-9C See rule 80(3) PART – A - Reconciliation Statement </vt:lpstr>
      <vt:lpstr>Part II-Reconciliation of turnover declared in audited Annual Financial Statement with turnover declared in Annual Return (GSTR9)</vt:lpstr>
      <vt:lpstr>Part –III-Reconciliation of tax paid</vt:lpstr>
      <vt:lpstr>Part IV - Reconciliation of Input Tax Credit (ITC)</vt:lpstr>
      <vt:lpstr>Part V-[Additional Liability due to non[1]reconciliation]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Tinku Ghosh. Das</cp:lastModifiedBy>
  <cp:revision>116</cp:revision>
  <dcterms:created xsi:type="dcterms:W3CDTF">2006-08-16T00:00:00Z</dcterms:created>
  <dcterms:modified xsi:type="dcterms:W3CDTF">2022-09-26T07:14:49Z</dcterms:modified>
</cp:coreProperties>
</file>