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8" r:id="rId4"/>
    <p:sldId id="269" r:id="rId5"/>
    <p:sldId id="258" r:id="rId6"/>
    <p:sldId id="259" r:id="rId7"/>
    <p:sldId id="260" r:id="rId8"/>
    <p:sldId id="261" r:id="rId9"/>
    <p:sldId id="262" r:id="rId10"/>
    <p:sldId id="263" r:id="rId11"/>
    <p:sldId id="264" r:id="rId12"/>
    <p:sldId id="265" r:id="rId13"/>
    <p:sldId id="270" r:id="rId14"/>
    <p:sldId id="271" r:id="rId15"/>
    <p:sldId id="272" r:id="rId16"/>
    <p:sldId id="273" r:id="rId17"/>
    <p:sldId id="266" r:id="rId18"/>
    <p:sldId id="267" r:id="rId19"/>
    <p:sldId id="274" r:id="rId20"/>
    <p:sldId id="275" r:id="rId21"/>
    <p:sldId id="276" r:id="rId22"/>
    <p:sldId id="277" r:id="rId23"/>
    <p:sldId id="278" r:id="rId24"/>
    <p:sldId id="279" r:id="rId25"/>
    <p:sldId id="280" r:id="rId26"/>
    <p:sldId id="281" r:id="rId27"/>
    <p:sldId id="282" r:id="rId28"/>
    <p:sldId id="283"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38" d="100"/>
          <a:sy n="38" d="100"/>
        </p:scale>
        <p:origin x="332"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3DA4F-EE18-724E-A9AD-D1BB90E3A17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6AA53E5F-E1AC-8897-66D7-540644603B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5A550671-413C-40A2-C438-AD8DCD2535BD}"/>
              </a:ext>
            </a:extLst>
          </p:cNvPr>
          <p:cNvSpPr>
            <a:spLocks noGrp="1"/>
          </p:cNvSpPr>
          <p:nvPr>
            <p:ph type="dt" sz="half" idx="10"/>
          </p:nvPr>
        </p:nvSpPr>
        <p:spPr/>
        <p:txBody>
          <a:bodyPr/>
          <a:lstStyle/>
          <a:p>
            <a:fld id="{AD328AF8-3348-478B-8C58-AB7DCBE2EB26}" type="datetimeFigureOut">
              <a:rPr lang="en-IN" smtClean="0"/>
              <a:t>09-11-2025</a:t>
            </a:fld>
            <a:endParaRPr lang="en-IN"/>
          </a:p>
        </p:txBody>
      </p:sp>
      <p:sp>
        <p:nvSpPr>
          <p:cNvPr id="5" name="Footer Placeholder 4">
            <a:extLst>
              <a:ext uri="{FF2B5EF4-FFF2-40B4-BE49-F238E27FC236}">
                <a16:creationId xmlns:a16="http://schemas.microsoft.com/office/drawing/2014/main" id="{95EE8479-EFA2-35B5-8D7B-3F1A69AF56A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62503DB-CC37-BCAB-776B-98E67D9B7C8B}"/>
              </a:ext>
            </a:extLst>
          </p:cNvPr>
          <p:cNvSpPr>
            <a:spLocks noGrp="1"/>
          </p:cNvSpPr>
          <p:nvPr>
            <p:ph type="sldNum" sz="quarter" idx="12"/>
          </p:nvPr>
        </p:nvSpPr>
        <p:spPr/>
        <p:txBody>
          <a:bodyPr/>
          <a:lstStyle/>
          <a:p>
            <a:fld id="{82F1ED6C-B7CC-452A-AF4D-7F980DEFEAFB}" type="slidenum">
              <a:rPr lang="en-IN" smtClean="0"/>
              <a:t>‹#›</a:t>
            </a:fld>
            <a:endParaRPr lang="en-IN"/>
          </a:p>
        </p:txBody>
      </p:sp>
    </p:spTree>
    <p:extLst>
      <p:ext uri="{BB962C8B-B14F-4D97-AF65-F5344CB8AC3E}">
        <p14:creationId xmlns:p14="http://schemas.microsoft.com/office/powerpoint/2010/main" val="1257940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6375A-6E69-4DB3-7C27-A39F2A6EE187}"/>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D08C62A4-5DBA-93B5-EF76-DA0D7EE778B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FFAC82D-0394-CBAE-0492-1FC108D0F906}"/>
              </a:ext>
            </a:extLst>
          </p:cNvPr>
          <p:cNvSpPr>
            <a:spLocks noGrp="1"/>
          </p:cNvSpPr>
          <p:nvPr>
            <p:ph type="dt" sz="half" idx="10"/>
          </p:nvPr>
        </p:nvSpPr>
        <p:spPr/>
        <p:txBody>
          <a:bodyPr/>
          <a:lstStyle/>
          <a:p>
            <a:fld id="{AD328AF8-3348-478B-8C58-AB7DCBE2EB26}" type="datetimeFigureOut">
              <a:rPr lang="en-IN" smtClean="0"/>
              <a:t>09-11-2025</a:t>
            </a:fld>
            <a:endParaRPr lang="en-IN"/>
          </a:p>
        </p:txBody>
      </p:sp>
      <p:sp>
        <p:nvSpPr>
          <p:cNvPr id="5" name="Footer Placeholder 4">
            <a:extLst>
              <a:ext uri="{FF2B5EF4-FFF2-40B4-BE49-F238E27FC236}">
                <a16:creationId xmlns:a16="http://schemas.microsoft.com/office/drawing/2014/main" id="{1148439E-4713-4DE5-C60E-DEB61AF8916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0C6C793-AF26-1560-4AB3-62CD04A876F1}"/>
              </a:ext>
            </a:extLst>
          </p:cNvPr>
          <p:cNvSpPr>
            <a:spLocks noGrp="1"/>
          </p:cNvSpPr>
          <p:nvPr>
            <p:ph type="sldNum" sz="quarter" idx="12"/>
          </p:nvPr>
        </p:nvSpPr>
        <p:spPr/>
        <p:txBody>
          <a:bodyPr/>
          <a:lstStyle/>
          <a:p>
            <a:fld id="{82F1ED6C-B7CC-452A-AF4D-7F980DEFEAFB}" type="slidenum">
              <a:rPr lang="en-IN" smtClean="0"/>
              <a:t>‹#›</a:t>
            </a:fld>
            <a:endParaRPr lang="en-IN"/>
          </a:p>
        </p:txBody>
      </p:sp>
    </p:spTree>
    <p:extLst>
      <p:ext uri="{BB962C8B-B14F-4D97-AF65-F5344CB8AC3E}">
        <p14:creationId xmlns:p14="http://schemas.microsoft.com/office/powerpoint/2010/main" val="16816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8B65DD2-F44E-F61F-63F0-6158F3C87BA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2816BD8B-33DB-22BD-CFFB-04B2B5C0BCB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46643CE-24D5-CA4A-F6AB-51BBE8FC7F39}"/>
              </a:ext>
            </a:extLst>
          </p:cNvPr>
          <p:cNvSpPr>
            <a:spLocks noGrp="1"/>
          </p:cNvSpPr>
          <p:nvPr>
            <p:ph type="dt" sz="half" idx="10"/>
          </p:nvPr>
        </p:nvSpPr>
        <p:spPr/>
        <p:txBody>
          <a:bodyPr/>
          <a:lstStyle/>
          <a:p>
            <a:fld id="{AD328AF8-3348-478B-8C58-AB7DCBE2EB26}" type="datetimeFigureOut">
              <a:rPr lang="en-IN" smtClean="0"/>
              <a:t>09-11-2025</a:t>
            </a:fld>
            <a:endParaRPr lang="en-IN"/>
          </a:p>
        </p:txBody>
      </p:sp>
      <p:sp>
        <p:nvSpPr>
          <p:cNvPr id="5" name="Footer Placeholder 4">
            <a:extLst>
              <a:ext uri="{FF2B5EF4-FFF2-40B4-BE49-F238E27FC236}">
                <a16:creationId xmlns:a16="http://schemas.microsoft.com/office/drawing/2014/main" id="{063CFA12-64B5-4DF4-9FB9-497343E4F8E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1477771-313D-EBF7-288B-5E75E974A8CA}"/>
              </a:ext>
            </a:extLst>
          </p:cNvPr>
          <p:cNvSpPr>
            <a:spLocks noGrp="1"/>
          </p:cNvSpPr>
          <p:nvPr>
            <p:ph type="sldNum" sz="quarter" idx="12"/>
          </p:nvPr>
        </p:nvSpPr>
        <p:spPr/>
        <p:txBody>
          <a:bodyPr/>
          <a:lstStyle/>
          <a:p>
            <a:fld id="{82F1ED6C-B7CC-452A-AF4D-7F980DEFEAFB}" type="slidenum">
              <a:rPr lang="en-IN" smtClean="0"/>
              <a:t>‹#›</a:t>
            </a:fld>
            <a:endParaRPr lang="en-IN"/>
          </a:p>
        </p:txBody>
      </p:sp>
    </p:spTree>
    <p:extLst>
      <p:ext uri="{BB962C8B-B14F-4D97-AF65-F5344CB8AC3E}">
        <p14:creationId xmlns:p14="http://schemas.microsoft.com/office/powerpoint/2010/main" val="1945638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BE66E-E65C-6BE0-CCA3-4A905965EF0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A06C9EA9-5FEB-607C-F5F8-942FF1C24A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F6663E4-9A9C-7CEB-949F-B3646A22524E}"/>
              </a:ext>
            </a:extLst>
          </p:cNvPr>
          <p:cNvSpPr>
            <a:spLocks noGrp="1"/>
          </p:cNvSpPr>
          <p:nvPr>
            <p:ph type="dt" sz="half" idx="10"/>
          </p:nvPr>
        </p:nvSpPr>
        <p:spPr/>
        <p:txBody>
          <a:bodyPr/>
          <a:lstStyle/>
          <a:p>
            <a:fld id="{AD328AF8-3348-478B-8C58-AB7DCBE2EB26}" type="datetimeFigureOut">
              <a:rPr lang="en-IN" smtClean="0"/>
              <a:t>09-11-2025</a:t>
            </a:fld>
            <a:endParaRPr lang="en-IN"/>
          </a:p>
        </p:txBody>
      </p:sp>
      <p:sp>
        <p:nvSpPr>
          <p:cNvPr id="5" name="Footer Placeholder 4">
            <a:extLst>
              <a:ext uri="{FF2B5EF4-FFF2-40B4-BE49-F238E27FC236}">
                <a16:creationId xmlns:a16="http://schemas.microsoft.com/office/drawing/2014/main" id="{004A9730-9D80-7C9C-330E-5A5D9F5DD16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569D70F-6A18-596A-62F6-7F914733D52C}"/>
              </a:ext>
            </a:extLst>
          </p:cNvPr>
          <p:cNvSpPr>
            <a:spLocks noGrp="1"/>
          </p:cNvSpPr>
          <p:nvPr>
            <p:ph type="sldNum" sz="quarter" idx="12"/>
          </p:nvPr>
        </p:nvSpPr>
        <p:spPr/>
        <p:txBody>
          <a:bodyPr/>
          <a:lstStyle/>
          <a:p>
            <a:fld id="{82F1ED6C-B7CC-452A-AF4D-7F980DEFEAFB}" type="slidenum">
              <a:rPr lang="en-IN" smtClean="0"/>
              <a:t>‹#›</a:t>
            </a:fld>
            <a:endParaRPr lang="en-IN"/>
          </a:p>
        </p:txBody>
      </p:sp>
    </p:spTree>
    <p:extLst>
      <p:ext uri="{BB962C8B-B14F-4D97-AF65-F5344CB8AC3E}">
        <p14:creationId xmlns:p14="http://schemas.microsoft.com/office/powerpoint/2010/main" val="2148989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7F717-E835-2C9D-E777-A00F88496D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494EB6C1-978F-BC30-8FBD-CD5CEB98C53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47D15B1-89E9-BD28-77F0-498F9E92ACDD}"/>
              </a:ext>
            </a:extLst>
          </p:cNvPr>
          <p:cNvSpPr>
            <a:spLocks noGrp="1"/>
          </p:cNvSpPr>
          <p:nvPr>
            <p:ph type="dt" sz="half" idx="10"/>
          </p:nvPr>
        </p:nvSpPr>
        <p:spPr/>
        <p:txBody>
          <a:bodyPr/>
          <a:lstStyle/>
          <a:p>
            <a:fld id="{AD328AF8-3348-478B-8C58-AB7DCBE2EB26}" type="datetimeFigureOut">
              <a:rPr lang="en-IN" smtClean="0"/>
              <a:t>09-11-2025</a:t>
            </a:fld>
            <a:endParaRPr lang="en-IN"/>
          </a:p>
        </p:txBody>
      </p:sp>
      <p:sp>
        <p:nvSpPr>
          <p:cNvPr id="5" name="Footer Placeholder 4">
            <a:extLst>
              <a:ext uri="{FF2B5EF4-FFF2-40B4-BE49-F238E27FC236}">
                <a16:creationId xmlns:a16="http://schemas.microsoft.com/office/drawing/2014/main" id="{7279068F-F37A-CC8D-F509-55F99B0B93E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ED3A9AA-1EA4-0366-1861-9C89F8B928F3}"/>
              </a:ext>
            </a:extLst>
          </p:cNvPr>
          <p:cNvSpPr>
            <a:spLocks noGrp="1"/>
          </p:cNvSpPr>
          <p:nvPr>
            <p:ph type="sldNum" sz="quarter" idx="12"/>
          </p:nvPr>
        </p:nvSpPr>
        <p:spPr/>
        <p:txBody>
          <a:bodyPr/>
          <a:lstStyle/>
          <a:p>
            <a:fld id="{82F1ED6C-B7CC-452A-AF4D-7F980DEFEAFB}" type="slidenum">
              <a:rPr lang="en-IN" smtClean="0"/>
              <a:t>‹#›</a:t>
            </a:fld>
            <a:endParaRPr lang="en-IN"/>
          </a:p>
        </p:txBody>
      </p:sp>
    </p:spTree>
    <p:extLst>
      <p:ext uri="{BB962C8B-B14F-4D97-AF65-F5344CB8AC3E}">
        <p14:creationId xmlns:p14="http://schemas.microsoft.com/office/powerpoint/2010/main" val="3815212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A819B-6D9E-4940-EAD4-7369D29361E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AB1FB54-C24E-1DE1-2BC6-8BCE8EA3982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7B143D8-9DDE-53E6-C108-3F9D7599AA2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E89A3341-DA02-FCE4-2E87-C64E4FF7E7FF}"/>
              </a:ext>
            </a:extLst>
          </p:cNvPr>
          <p:cNvSpPr>
            <a:spLocks noGrp="1"/>
          </p:cNvSpPr>
          <p:nvPr>
            <p:ph type="dt" sz="half" idx="10"/>
          </p:nvPr>
        </p:nvSpPr>
        <p:spPr/>
        <p:txBody>
          <a:bodyPr/>
          <a:lstStyle/>
          <a:p>
            <a:fld id="{AD328AF8-3348-478B-8C58-AB7DCBE2EB26}" type="datetimeFigureOut">
              <a:rPr lang="en-IN" smtClean="0"/>
              <a:t>09-11-2025</a:t>
            </a:fld>
            <a:endParaRPr lang="en-IN"/>
          </a:p>
        </p:txBody>
      </p:sp>
      <p:sp>
        <p:nvSpPr>
          <p:cNvPr id="6" name="Footer Placeholder 5">
            <a:extLst>
              <a:ext uri="{FF2B5EF4-FFF2-40B4-BE49-F238E27FC236}">
                <a16:creationId xmlns:a16="http://schemas.microsoft.com/office/drawing/2014/main" id="{A6F57965-B8B8-2E86-F6E7-E90416DC80D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3AC5B0A-3EEA-79F3-4B53-8B52E69E2869}"/>
              </a:ext>
            </a:extLst>
          </p:cNvPr>
          <p:cNvSpPr>
            <a:spLocks noGrp="1"/>
          </p:cNvSpPr>
          <p:nvPr>
            <p:ph type="sldNum" sz="quarter" idx="12"/>
          </p:nvPr>
        </p:nvSpPr>
        <p:spPr/>
        <p:txBody>
          <a:bodyPr/>
          <a:lstStyle/>
          <a:p>
            <a:fld id="{82F1ED6C-B7CC-452A-AF4D-7F980DEFEAFB}" type="slidenum">
              <a:rPr lang="en-IN" smtClean="0"/>
              <a:t>‹#›</a:t>
            </a:fld>
            <a:endParaRPr lang="en-IN"/>
          </a:p>
        </p:txBody>
      </p:sp>
    </p:spTree>
    <p:extLst>
      <p:ext uri="{BB962C8B-B14F-4D97-AF65-F5344CB8AC3E}">
        <p14:creationId xmlns:p14="http://schemas.microsoft.com/office/powerpoint/2010/main" val="2929991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A04F2-C80F-04A4-6379-C0F7FA910AD6}"/>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51EAEA7-DDC7-67E7-3E75-54C6D746AD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B196ACF-A0AC-410C-1EE7-3B86EAD2ABA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7FFAB058-616A-EBEA-E677-C78184889DA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5B80911-6454-3515-C729-71D3B3F305F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57746224-CD32-7B30-04F4-827C7F295229}"/>
              </a:ext>
            </a:extLst>
          </p:cNvPr>
          <p:cNvSpPr>
            <a:spLocks noGrp="1"/>
          </p:cNvSpPr>
          <p:nvPr>
            <p:ph type="dt" sz="half" idx="10"/>
          </p:nvPr>
        </p:nvSpPr>
        <p:spPr/>
        <p:txBody>
          <a:bodyPr/>
          <a:lstStyle/>
          <a:p>
            <a:fld id="{AD328AF8-3348-478B-8C58-AB7DCBE2EB26}" type="datetimeFigureOut">
              <a:rPr lang="en-IN" smtClean="0"/>
              <a:t>09-11-2025</a:t>
            </a:fld>
            <a:endParaRPr lang="en-IN"/>
          </a:p>
        </p:txBody>
      </p:sp>
      <p:sp>
        <p:nvSpPr>
          <p:cNvPr id="8" name="Footer Placeholder 7">
            <a:extLst>
              <a:ext uri="{FF2B5EF4-FFF2-40B4-BE49-F238E27FC236}">
                <a16:creationId xmlns:a16="http://schemas.microsoft.com/office/drawing/2014/main" id="{4F643C70-CC43-5889-D6F0-46F90AC566D6}"/>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BD9CEBB0-5182-2C8A-343B-E9FF91BA040B}"/>
              </a:ext>
            </a:extLst>
          </p:cNvPr>
          <p:cNvSpPr>
            <a:spLocks noGrp="1"/>
          </p:cNvSpPr>
          <p:nvPr>
            <p:ph type="sldNum" sz="quarter" idx="12"/>
          </p:nvPr>
        </p:nvSpPr>
        <p:spPr/>
        <p:txBody>
          <a:bodyPr/>
          <a:lstStyle/>
          <a:p>
            <a:fld id="{82F1ED6C-B7CC-452A-AF4D-7F980DEFEAFB}" type="slidenum">
              <a:rPr lang="en-IN" smtClean="0"/>
              <a:t>‹#›</a:t>
            </a:fld>
            <a:endParaRPr lang="en-IN"/>
          </a:p>
        </p:txBody>
      </p:sp>
    </p:spTree>
    <p:extLst>
      <p:ext uri="{BB962C8B-B14F-4D97-AF65-F5344CB8AC3E}">
        <p14:creationId xmlns:p14="http://schemas.microsoft.com/office/powerpoint/2010/main" val="3261162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55A85-2C6B-1718-D5BD-E3967D7F1DA3}"/>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7BCF496E-916A-DD4C-234D-C7268D24D5D5}"/>
              </a:ext>
            </a:extLst>
          </p:cNvPr>
          <p:cNvSpPr>
            <a:spLocks noGrp="1"/>
          </p:cNvSpPr>
          <p:nvPr>
            <p:ph type="dt" sz="half" idx="10"/>
          </p:nvPr>
        </p:nvSpPr>
        <p:spPr/>
        <p:txBody>
          <a:bodyPr/>
          <a:lstStyle/>
          <a:p>
            <a:fld id="{AD328AF8-3348-478B-8C58-AB7DCBE2EB26}" type="datetimeFigureOut">
              <a:rPr lang="en-IN" smtClean="0"/>
              <a:t>09-11-2025</a:t>
            </a:fld>
            <a:endParaRPr lang="en-IN"/>
          </a:p>
        </p:txBody>
      </p:sp>
      <p:sp>
        <p:nvSpPr>
          <p:cNvPr id="4" name="Footer Placeholder 3">
            <a:extLst>
              <a:ext uri="{FF2B5EF4-FFF2-40B4-BE49-F238E27FC236}">
                <a16:creationId xmlns:a16="http://schemas.microsoft.com/office/drawing/2014/main" id="{8A01A5A7-215B-DBC6-CF27-ECF6BC5E1278}"/>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717E6FD9-E1D2-CF5E-A882-1DDDE246233B}"/>
              </a:ext>
            </a:extLst>
          </p:cNvPr>
          <p:cNvSpPr>
            <a:spLocks noGrp="1"/>
          </p:cNvSpPr>
          <p:nvPr>
            <p:ph type="sldNum" sz="quarter" idx="12"/>
          </p:nvPr>
        </p:nvSpPr>
        <p:spPr/>
        <p:txBody>
          <a:bodyPr/>
          <a:lstStyle/>
          <a:p>
            <a:fld id="{82F1ED6C-B7CC-452A-AF4D-7F980DEFEAFB}" type="slidenum">
              <a:rPr lang="en-IN" smtClean="0"/>
              <a:t>‹#›</a:t>
            </a:fld>
            <a:endParaRPr lang="en-IN"/>
          </a:p>
        </p:txBody>
      </p:sp>
    </p:spTree>
    <p:extLst>
      <p:ext uri="{BB962C8B-B14F-4D97-AF65-F5344CB8AC3E}">
        <p14:creationId xmlns:p14="http://schemas.microsoft.com/office/powerpoint/2010/main" val="2441579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0B249E8-6AE0-A2CB-4A8C-761A5C76A6B6}"/>
              </a:ext>
            </a:extLst>
          </p:cNvPr>
          <p:cNvSpPr>
            <a:spLocks noGrp="1"/>
          </p:cNvSpPr>
          <p:nvPr>
            <p:ph type="dt" sz="half" idx="10"/>
          </p:nvPr>
        </p:nvSpPr>
        <p:spPr/>
        <p:txBody>
          <a:bodyPr/>
          <a:lstStyle/>
          <a:p>
            <a:fld id="{AD328AF8-3348-478B-8C58-AB7DCBE2EB26}" type="datetimeFigureOut">
              <a:rPr lang="en-IN" smtClean="0"/>
              <a:t>09-11-2025</a:t>
            </a:fld>
            <a:endParaRPr lang="en-IN"/>
          </a:p>
        </p:txBody>
      </p:sp>
      <p:sp>
        <p:nvSpPr>
          <p:cNvPr id="3" name="Footer Placeholder 2">
            <a:extLst>
              <a:ext uri="{FF2B5EF4-FFF2-40B4-BE49-F238E27FC236}">
                <a16:creationId xmlns:a16="http://schemas.microsoft.com/office/drawing/2014/main" id="{72D58083-4954-7FE8-9866-8A135EAE3F60}"/>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E52D88D9-1460-7AC9-B832-15EA13A44F24}"/>
              </a:ext>
            </a:extLst>
          </p:cNvPr>
          <p:cNvSpPr>
            <a:spLocks noGrp="1"/>
          </p:cNvSpPr>
          <p:nvPr>
            <p:ph type="sldNum" sz="quarter" idx="12"/>
          </p:nvPr>
        </p:nvSpPr>
        <p:spPr/>
        <p:txBody>
          <a:bodyPr/>
          <a:lstStyle/>
          <a:p>
            <a:fld id="{82F1ED6C-B7CC-452A-AF4D-7F980DEFEAFB}" type="slidenum">
              <a:rPr lang="en-IN" smtClean="0"/>
              <a:t>‹#›</a:t>
            </a:fld>
            <a:endParaRPr lang="en-IN"/>
          </a:p>
        </p:txBody>
      </p:sp>
    </p:spTree>
    <p:extLst>
      <p:ext uri="{BB962C8B-B14F-4D97-AF65-F5344CB8AC3E}">
        <p14:creationId xmlns:p14="http://schemas.microsoft.com/office/powerpoint/2010/main" val="2643467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A4425B-B832-C176-7A31-2ADB5791A5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D2B303A7-30DC-1F33-A9B5-D247AFD5FA1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651365AB-387F-1EFE-099D-F225A308FC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0EE3C5-400E-88DE-0391-3B14252FD2C9}"/>
              </a:ext>
            </a:extLst>
          </p:cNvPr>
          <p:cNvSpPr>
            <a:spLocks noGrp="1"/>
          </p:cNvSpPr>
          <p:nvPr>
            <p:ph type="dt" sz="half" idx="10"/>
          </p:nvPr>
        </p:nvSpPr>
        <p:spPr/>
        <p:txBody>
          <a:bodyPr/>
          <a:lstStyle/>
          <a:p>
            <a:fld id="{AD328AF8-3348-478B-8C58-AB7DCBE2EB26}" type="datetimeFigureOut">
              <a:rPr lang="en-IN" smtClean="0"/>
              <a:t>09-11-2025</a:t>
            </a:fld>
            <a:endParaRPr lang="en-IN"/>
          </a:p>
        </p:txBody>
      </p:sp>
      <p:sp>
        <p:nvSpPr>
          <p:cNvPr id="6" name="Footer Placeholder 5">
            <a:extLst>
              <a:ext uri="{FF2B5EF4-FFF2-40B4-BE49-F238E27FC236}">
                <a16:creationId xmlns:a16="http://schemas.microsoft.com/office/drawing/2014/main" id="{49B62682-319A-F3C6-F373-58153F7DF82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ADFF325-41EF-ADCE-023C-409FEEB23264}"/>
              </a:ext>
            </a:extLst>
          </p:cNvPr>
          <p:cNvSpPr>
            <a:spLocks noGrp="1"/>
          </p:cNvSpPr>
          <p:nvPr>
            <p:ph type="sldNum" sz="quarter" idx="12"/>
          </p:nvPr>
        </p:nvSpPr>
        <p:spPr/>
        <p:txBody>
          <a:bodyPr/>
          <a:lstStyle/>
          <a:p>
            <a:fld id="{82F1ED6C-B7CC-452A-AF4D-7F980DEFEAFB}" type="slidenum">
              <a:rPr lang="en-IN" smtClean="0"/>
              <a:t>‹#›</a:t>
            </a:fld>
            <a:endParaRPr lang="en-IN"/>
          </a:p>
        </p:txBody>
      </p:sp>
    </p:spTree>
    <p:extLst>
      <p:ext uri="{BB962C8B-B14F-4D97-AF65-F5344CB8AC3E}">
        <p14:creationId xmlns:p14="http://schemas.microsoft.com/office/powerpoint/2010/main" val="3117087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B0FE9E-A150-7F87-ADDA-BF8BD9DE1E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86A32B88-4BA7-2BDD-1C33-E28FCA7D21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F9582D66-A6B8-75FB-3E7A-3918C5C997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A92B0D-E65F-DAF6-A678-F5D5895633C9}"/>
              </a:ext>
            </a:extLst>
          </p:cNvPr>
          <p:cNvSpPr>
            <a:spLocks noGrp="1"/>
          </p:cNvSpPr>
          <p:nvPr>
            <p:ph type="dt" sz="half" idx="10"/>
          </p:nvPr>
        </p:nvSpPr>
        <p:spPr/>
        <p:txBody>
          <a:bodyPr/>
          <a:lstStyle/>
          <a:p>
            <a:fld id="{AD328AF8-3348-478B-8C58-AB7DCBE2EB26}" type="datetimeFigureOut">
              <a:rPr lang="en-IN" smtClean="0"/>
              <a:t>09-11-2025</a:t>
            </a:fld>
            <a:endParaRPr lang="en-IN"/>
          </a:p>
        </p:txBody>
      </p:sp>
      <p:sp>
        <p:nvSpPr>
          <p:cNvPr id="6" name="Footer Placeholder 5">
            <a:extLst>
              <a:ext uri="{FF2B5EF4-FFF2-40B4-BE49-F238E27FC236}">
                <a16:creationId xmlns:a16="http://schemas.microsoft.com/office/drawing/2014/main" id="{D4A5E70B-0D3B-6145-BBFC-7C4C2BB8F13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7F6B627-9ED2-D9BD-5710-EBFC0F7AC88B}"/>
              </a:ext>
            </a:extLst>
          </p:cNvPr>
          <p:cNvSpPr>
            <a:spLocks noGrp="1"/>
          </p:cNvSpPr>
          <p:nvPr>
            <p:ph type="sldNum" sz="quarter" idx="12"/>
          </p:nvPr>
        </p:nvSpPr>
        <p:spPr/>
        <p:txBody>
          <a:bodyPr/>
          <a:lstStyle/>
          <a:p>
            <a:fld id="{82F1ED6C-B7CC-452A-AF4D-7F980DEFEAFB}" type="slidenum">
              <a:rPr lang="en-IN" smtClean="0"/>
              <a:t>‹#›</a:t>
            </a:fld>
            <a:endParaRPr lang="en-IN"/>
          </a:p>
        </p:txBody>
      </p:sp>
    </p:spTree>
    <p:extLst>
      <p:ext uri="{BB962C8B-B14F-4D97-AF65-F5344CB8AC3E}">
        <p14:creationId xmlns:p14="http://schemas.microsoft.com/office/powerpoint/2010/main" val="1831015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CCE1092-017C-6538-D318-121E0E0E61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DBCCB13E-5F90-2A44-9E9D-BEEA159BC3E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CB69334-A002-AA39-9F10-20971124BF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328AF8-3348-478B-8C58-AB7DCBE2EB26}" type="datetimeFigureOut">
              <a:rPr lang="en-IN" smtClean="0"/>
              <a:t>09-11-2025</a:t>
            </a:fld>
            <a:endParaRPr lang="en-IN"/>
          </a:p>
        </p:txBody>
      </p:sp>
      <p:sp>
        <p:nvSpPr>
          <p:cNvPr id="5" name="Footer Placeholder 4">
            <a:extLst>
              <a:ext uri="{FF2B5EF4-FFF2-40B4-BE49-F238E27FC236}">
                <a16:creationId xmlns:a16="http://schemas.microsoft.com/office/drawing/2014/main" id="{F2EDEEA5-E275-A4C8-0AC2-9C1EE42541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2EE718E2-852A-8969-81DB-25F147D4EA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F1ED6C-B7CC-452A-AF4D-7F980DEFEAFB}" type="slidenum">
              <a:rPr lang="en-IN" smtClean="0"/>
              <a:t>‹#›</a:t>
            </a:fld>
            <a:endParaRPr lang="en-IN"/>
          </a:p>
        </p:txBody>
      </p:sp>
    </p:spTree>
    <p:extLst>
      <p:ext uri="{BB962C8B-B14F-4D97-AF65-F5344CB8AC3E}">
        <p14:creationId xmlns:p14="http://schemas.microsoft.com/office/powerpoint/2010/main" val="5986291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FEA8C-CAF7-287D-2B3C-173E508B111A}"/>
              </a:ext>
            </a:extLst>
          </p:cNvPr>
          <p:cNvSpPr>
            <a:spLocks noGrp="1"/>
          </p:cNvSpPr>
          <p:nvPr>
            <p:ph type="ctrTitle"/>
          </p:nvPr>
        </p:nvSpPr>
        <p:spPr/>
        <p:txBody>
          <a:bodyPr>
            <a:normAutofit/>
          </a:bodyPr>
          <a:lstStyle/>
          <a:p>
            <a:r>
              <a:rPr lang="en-US" sz="3600" dirty="0"/>
              <a:t>GST - Final Audit Report and Departmental Audit</a:t>
            </a:r>
            <a:endParaRPr lang="en-IN" sz="3600" dirty="0"/>
          </a:p>
        </p:txBody>
      </p:sp>
      <p:sp>
        <p:nvSpPr>
          <p:cNvPr id="3" name="Subtitle 2">
            <a:extLst>
              <a:ext uri="{FF2B5EF4-FFF2-40B4-BE49-F238E27FC236}">
                <a16:creationId xmlns:a16="http://schemas.microsoft.com/office/drawing/2014/main" id="{22996115-788F-4EF7-6574-7BC48D8130BB}"/>
              </a:ext>
            </a:extLst>
          </p:cNvPr>
          <p:cNvSpPr>
            <a:spLocks noGrp="1"/>
          </p:cNvSpPr>
          <p:nvPr>
            <p:ph type="subTitle" idx="1"/>
          </p:nvPr>
        </p:nvSpPr>
        <p:spPr/>
        <p:txBody>
          <a:bodyPr/>
          <a:lstStyle/>
          <a:p>
            <a:endParaRPr lang="en-IN" dirty="0"/>
          </a:p>
          <a:p>
            <a:r>
              <a:rPr lang="en-IN" dirty="0"/>
              <a:t>CMA Ajay Deep Wadhwa</a:t>
            </a:r>
          </a:p>
        </p:txBody>
      </p:sp>
    </p:spTree>
    <p:extLst>
      <p:ext uri="{BB962C8B-B14F-4D97-AF65-F5344CB8AC3E}">
        <p14:creationId xmlns:p14="http://schemas.microsoft.com/office/powerpoint/2010/main" val="1716518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6AF63-8DCC-E9EA-7A13-0CBC0C00A47B}"/>
              </a:ext>
            </a:extLst>
          </p:cNvPr>
          <p:cNvSpPr>
            <a:spLocks noGrp="1"/>
          </p:cNvSpPr>
          <p:nvPr>
            <p:ph type="title"/>
          </p:nvPr>
        </p:nvSpPr>
        <p:spPr>
          <a:xfrm>
            <a:off x="838200" y="365125"/>
            <a:ext cx="10515600" cy="668147"/>
          </a:xfrm>
        </p:spPr>
        <p:txBody>
          <a:bodyPr>
            <a:normAutofit fontScale="90000"/>
          </a:bodyPr>
          <a:lstStyle/>
          <a:p>
            <a:pPr algn="ctr"/>
            <a:br>
              <a:rPr lang="en-US" sz="2800" dirty="0"/>
            </a:br>
            <a:r>
              <a:rPr lang="en-US" sz="2800" dirty="0"/>
              <a:t>Special Audit under Section 66</a:t>
            </a:r>
            <a:br>
              <a:rPr lang="en-US" sz="2800" dirty="0"/>
            </a:br>
            <a:endParaRPr lang="en-IN" sz="2800" dirty="0"/>
          </a:p>
        </p:txBody>
      </p:sp>
      <p:sp>
        <p:nvSpPr>
          <p:cNvPr id="3" name="Content Placeholder 2">
            <a:extLst>
              <a:ext uri="{FF2B5EF4-FFF2-40B4-BE49-F238E27FC236}">
                <a16:creationId xmlns:a16="http://schemas.microsoft.com/office/drawing/2014/main" id="{8E0B4A9A-6EB7-D1F7-09A1-8993E609E5FD}"/>
              </a:ext>
            </a:extLst>
          </p:cNvPr>
          <p:cNvSpPr>
            <a:spLocks noGrp="1"/>
          </p:cNvSpPr>
          <p:nvPr>
            <p:ph idx="1"/>
          </p:nvPr>
        </p:nvSpPr>
        <p:spPr>
          <a:xfrm>
            <a:off x="838200" y="1289304"/>
            <a:ext cx="10515600" cy="5203571"/>
          </a:xfrm>
        </p:spPr>
        <p:txBody>
          <a:bodyPr>
            <a:normAutofit fontScale="85000" lnSpcReduction="20000"/>
          </a:bodyPr>
          <a:lstStyle/>
          <a:p>
            <a:pPr algn="just">
              <a:lnSpc>
                <a:spcPct val="150000"/>
              </a:lnSpc>
            </a:pPr>
            <a:r>
              <a:rPr lang="en-US" dirty="0"/>
              <a:t>The Assistant Commissioner (with the prior approval of the Commissioner) can order for a special audit, in writing, if they are of the opinion during any stage of scrutiny/inquiry/investigation that the value has not been correctly declared or the credit has been wrongly availed.</a:t>
            </a:r>
          </a:p>
          <a:p>
            <a:pPr algn="just">
              <a:lnSpc>
                <a:spcPct val="150000"/>
              </a:lnSpc>
            </a:pPr>
            <a:r>
              <a:rPr lang="en-US" dirty="0"/>
              <a:t>The officer referred to is required to issue a direction in FORM GST ADT-03 to the taxable person. </a:t>
            </a:r>
          </a:p>
          <a:p>
            <a:pPr algn="just">
              <a:lnSpc>
                <a:spcPct val="150000"/>
              </a:lnSpc>
            </a:pPr>
            <a:r>
              <a:rPr lang="en-US" dirty="0"/>
              <a:t>The special audit will be carried out by a chartered accountant or a </a:t>
            </a:r>
            <a:r>
              <a:rPr lang="en-US" b="1" dirty="0"/>
              <a:t>cost accountant</a:t>
            </a:r>
            <a:r>
              <a:rPr lang="en-US" dirty="0"/>
              <a:t> nominated by the Commissioner, and they are required to submit a report, signed and certified by them, to the Assistant Commissioner within a period of 90 days.</a:t>
            </a:r>
          </a:p>
          <a:p>
            <a:endParaRPr lang="en-IN" dirty="0"/>
          </a:p>
        </p:txBody>
      </p:sp>
    </p:spTree>
    <p:extLst>
      <p:ext uri="{BB962C8B-B14F-4D97-AF65-F5344CB8AC3E}">
        <p14:creationId xmlns:p14="http://schemas.microsoft.com/office/powerpoint/2010/main" val="14187089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5EBEF-CDF0-26AA-A5E1-167B223BCE3F}"/>
              </a:ext>
            </a:extLst>
          </p:cNvPr>
          <p:cNvSpPr>
            <a:spLocks noGrp="1"/>
          </p:cNvSpPr>
          <p:nvPr>
            <p:ph type="title"/>
          </p:nvPr>
        </p:nvSpPr>
        <p:spPr>
          <a:xfrm>
            <a:off x="838200" y="365125"/>
            <a:ext cx="10515600" cy="174371"/>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2F327DF8-3A7D-96E5-3339-ACD0822544A0}"/>
              </a:ext>
            </a:extLst>
          </p:cNvPr>
          <p:cNvSpPr>
            <a:spLocks noGrp="1"/>
          </p:cNvSpPr>
          <p:nvPr>
            <p:ph idx="1"/>
          </p:nvPr>
        </p:nvSpPr>
        <p:spPr>
          <a:xfrm>
            <a:off x="838200" y="649224"/>
            <a:ext cx="10515600" cy="5527739"/>
          </a:xfrm>
        </p:spPr>
        <p:txBody>
          <a:bodyPr/>
          <a:lstStyle/>
          <a:p>
            <a:pPr algn="just">
              <a:lnSpc>
                <a:spcPct val="150000"/>
              </a:lnSpc>
            </a:pPr>
            <a:r>
              <a:rPr lang="en-US" dirty="0"/>
              <a:t>This period may be further extended by the Assistant Commissioner by another 90 days (if requested by the taxpayer or the Chartered Accountant/</a:t>
            </a:r>
            <a:r>
              <a:rPr lang="en-US" b="1" dirty="0"/>
              <a:t>Cost Accountant </a:t>
            </a:r>
            <a:r>
              <a:rPr lang="en-US" dirty="0"/>
              <a:t>in writing).</a:t>
            </a:r>
          </a:p>
          <a:p>
            <a:pPr algn="just">
              <a:lnSpc>
                <a:spcPct val="150000"/>
              </a:lnSpc>
            </a:pPr>
            <a:r>
              <a:rPr lang="en-US" dirty="0"/>
              <a:t>The expenses of examination and audit, including the auditor’s remuneration, will be determined and paid by the Commissioner.</a:t>
            </a:r>
          </a:p>
          <a:p>
            <a:pPr algn="just">
              <a:lnSpc>
                <a:spcPct val="150000"/>
              </a:lnSpc>
            </a:pPr>
            <a:r>
              <a:rPr lang="en-US" dirty="0"/>
              <a:t>A special audit can be conducted even if the taxpayer’s books have already been audited before.</a:t>
            </a:r>
          </a:p>
        </p:txBody>
      </p:sp>
    </p:spTree>
    <p:extLst>
      <p:ext uri="{BB962C8B-B14F-4D97-AF65-F5344CB8AC3E}">
        <p14:creationId xmlns:p14="http://schemas.microsoft.com/office/powerpoint/2010/main" val="16058557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B34AF-B451-8DD3-7CD0-57ADBE41ADAB}"/>
              </a:ext>
            </a:extLst>
          </p:cNvPr>
          <p:cNvSpPr>
            <a:spLocks noGrp="1"/>
          </p:cNvSpPr>
          <p:nvPr>
            <p:ph type="title"/>
          </p:nvPr>
        </p:nvSpPr>
        <p:spPr>
          <a:xfrm>
            <a:off x="838200" y="365126"/>
            <a:ext cx="10515600" cy="315912"/>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89BC78F8-6AC0-2CFB-39B6-4706B1D28522}"/>
              </a:ext>
            </a:extLst>
          </p:cNvPr>
          <p:cNvSpPr>
            <a:spLocks noGrp="1"/>
          </p:cNvSpPr>
          <p:nvPr>
            <p:ph idx="1"/>
          </p:nvPr>
        </p:nvSpPr>
        <p:spPr>
          <a:xfrm>
            <a:off x="838200" y="886968"/>
            <a:ext cx="10515600" cy="5289995"/>
          </a:xfrm>
        </p:spPr>
        <p:txBody>
          <a:bodyPr>
            <a:normAutofit lnSpcReduction="10000"/>
          </a:bodyPr>
          <a:lstStyle/>
          <a:p>
            <a:pPr algn="just">
              <a:lnSpc>
                <a:spcPct val="150000"/>
              </a:lnSpc>
            </a:pPr>
            <a:r>
              <a:rPr lang="en-US" sz="3200" dirty="0"/>
              <a:t>On conclusion of the special audit, the taxpayer will be informed of the findings of the special audit in FORM GST ADT-04. </a:t>
            </a:r>
          </a:p>
          <a:p>
            <a:pPr algn="just">
              <a:lnSpc>
                <a:spcPct val="150000"/>
              </a:lnSpc>
            </a:pPr>
            <a:r>
              <a:rPr lang="en-US" sz="3200" dirty="0"/>
              <a:t>Further, they will be given an opportunity of being heard. </a:t>
            </a:r>
          </a:p>
          <a:p>
            <a:pPr algn="just">
              <a:lnSpc>
                <a:spcPct val="150000"/>
              </a:lnSpc>
            </a:pPr>
            <a:r>
              <a:rPr lang="en-US" sz="3200" dirty="0"/>
              <a:t>If the audit results in detection of unpaid/short paid tax or wrong refund or input tax credit wrongly availed then demand and recovery actions will be initiated</a:t>
            </a:r>
            <a:r>
              <a:rPr lang="en-US" dirty="0"/>
              <a:t>.</a:t>
            </a:r>
            <a:endParaRPr lang="en-IN" dirty="0"/>
          </a:p>
        </p:txBody>
      </p:sp>
    </p:spTree>
    <p:extLst>
      <p:ext uri="{BB962C8B-B14F-4D97-AF65-F5344CB8AC3E}">
        <p14:creationId xmlns:p14="http://schemas.microsoft.com/office/powerpoint/2010/main" val="32219085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6BC0D-8BA5-8592-28B2-7615885DD2FF}"/>
              </a:ext>
            </a:extLst>
          </p:cNvPr>
          <p:cNvSpPr>
            <a:spLocks noGrp="1"/>
          </p:cNvSpPr>
          <p:nvPr>
            <p:ph type="title"/>
          </p:nvPr>
        </p:nvSpPr>
        <p:spPr>
          <a:xfrm>
            <a:off x="838200" y="365126"/>
            <a:ext cx="10515600" cy="315912"/>
          </a:xfrm>
        </p:spPr>
        <p:txBody>
          <a:bodyPr>
            <a:normAutofit fontScale="90000"/>
          </a:bodyPr>
          <a:lstStyle/>
          <a:p>
            <a:r>
              <a:rPr lang="en-US" sz="2800" dirty="0"/>
              <a:t>Limited scrutiny </a:t>
            </a:r>
            <a:r>
              <a:rPr lang="en-US" dirty="0"/>
              <a:t>-</a:t>
            </a:r>
            <a:endParaRPr lang="en-IN" dirty="0"/>
          </a:p>
        </p:txBody>
      </p:sp>
      <p:sp>
        <p:nvSpPr>
          <p:cNvPr id="3" name="Content Placeholder 2">
            <a:extLst>
              <a:ext uri="{FF2B5EF4-FFF2-40B4-BE49-F238E27FC236}">
                <a16:creationId xmlns:a16="http://schemas.microsoft.com/office/drawing/2014/main" id="{3DDC8821-85F5-32A1-C66B-8BAAA8125294}"/>
              </a:ext>
            </a:extLst>
          </p:cNvPr>
          <p:cNvSpPr>
            <a:spLocks noGrp="1"/>
          </p:cNvSpPr>
          <p:nvPr>
            <p:ph idx="1"/>
          </p:nvPr>
        </p:nvSpPr>
        <p:spPr>
          <a:xfrm>
            <a:off x="838200" y="914400"/>
            <a:ext cx="10515600" cy="5262563"/>
          </a:xfrm>
        </p:spPr>
        <p:txBody>
          <a:bodyPr/>
          <a:lstStyle/>
          <a:p>
            <a:pPr algn="just">
              <a:lnSpc>
                <a:spcPct val="150000"/>
              </a:lnSpc>
            </a:pPr>
            <a:r>
              <a:rPr lang="en-US" dirty="0"/>
              <a:t>A limited audit is conducted in specific cases where the tax authorities suspect non-compliance with the provisions of the GST laws. </a:t>
            </a:r>
          </a:p>
          <a:p>
            <a:pPr algn="just">
              <a:lnSpc>
                <a:spcPct val="150000"/>
              </a:lnSpc>
            </a:pPr>
            <a:r>
              <a:rPr lang="en-US" dirty="0"/>
              <a:t>The objective of limited scrutiny is to verify compliance with the provisions of the GST law, including the correctness of the tax returns filed, payment of tax, and compliance with other provisions of the law.</a:t>
            </a:r>
            <a:endParaRPr lang="en-IN" dirty="0"/>
          </a:p>
        </p:txBody>
      </p:sp>
    </p:spTree>
    <p:extLst>
      <p:ext uri="{BB962C8B-B14F-4D97-AF65-F5344CB8AC3E}">
        <p14:creationId xmlns:p14="http://schemas.microsoft.com/office/powerpoint/2010/main" val="20150407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BF005-8DDD-3D86-1759-B735EC42504D}"/>
              </a:ext>
            </a:extLst>
          </p:cNvPr>
          <p:cNvSpPr>
            <a:spLocks noGrp="1"/>
          </p:cNvSpPr>
          <p:nvPr>
            <p:ph type="title"/>
          </p:nvPr>
        </p:nvSpPr>
        <p:spPr>
          <a:xfrm>
            <a:off x="838200" y="365125"/>
            <a:ext cx="10515600" cy="485267"/>
          </a:xfrm>
        </p:spPr>
        <p:txBody>
          <a:bodyPr>
            <a:normAutofit/>
          </a:bodyPr>
          <a:lstStyle/>
          <a:p>
            <a:r>
              <a:rPr lang="en-US" sz="2800" dirty="0"/>
              <a:t>Taxpayer-Initiated Audit -</a:t>
            </a:r>
            <a:endParaRPr lang="en-IN" sz="2800" dirty="0"/>
          </a:p>
        </p:txBody>
      </p:sp>
      <p:sp>
        <p:nvSpPr>
          <p:cNvPr id="3" name="Content Placeholder 2">
            <a:extLst>
              <a:ext uri="{FF2B5EF4-FFF2-40B4-BE49-F238E27FC236}">
                <a16:creationId xmlns:a16="http://schemas.microsoft.com/office/drawing/2014/main" id="{9EB20144-AF21-053E-58FB-E6C0470187B7}"/>
              </a:ext>
            </a:extLst>
          </p:cNvPr>
          <p:cNvSpPr>
            <a:spLocks noGrp="1"/>
          </p:cNvSpPr>
          <p:nvPr>
            <p:ph idx="1"/>
          </p:nvPr>
        </p:nvSpPr>
        <p:spPr>
          <a:xfrm>
            <a:off x="838200" y="850392"/>
            <a:ext cx="10515600" cy="5326571"/>
          </a:xfrm>
        </p:spPr>
        <p:txBody>
          <a:bodyPr>
            <a:normAutofit fontScale="77500" lnSpcReduction="20000"/>
          </a:bodyPr>
          <a:lstStyle/>
          <a:p>
            <a:pPr algn="just">
              <a:lnSpc>
                <a:spcPct val="150000"/>
              </a:lnSpc>
            </a:pPr>
            <a:r>
              <a:rPr lang="en-US" dirty="0"/>
              <a:t>The taxpayer himself can initiate an audit. The objective of a taxpayer-initiated audit is to verify compliance with the provisions of the GST law, including the correctness of the tax returns filed, a charge of tax, and compliance with different provisions of the regulation. </a:t>
            </a:r>
          </a:p>
          <a:p>
            <a:pPr algn="just">
              <a:lnSpc>
                <a:spcPct val="150000"/>
              </a:lnSpc>
            </a:pPr>
            <a:r>
              <a:rPr lang="en-US" dirty="0"/>
              <a:t>The GST regulation presents several results of non-compliance with the regulation’s provisions, 3 including fines, penalties, and imprisonment. </a:t>
            </a:r>
          </a:p>
          <a:p>
            <a:pPr algn="just">
              <a:lnSpc>
                <a:spcPct val="150000"/>
              </a:lnSpc>
            </a:pPr>
            <a:r>
              <a:rPr lang="en-US" dirty="0"/>
              <a:t>Therefore, taxpayers need to comply with the GST law’s provisions, including the audits’ provisions. </a:t>
            </a:r>
          </a:p>
          <a:p>
            <a:pPr algn="just">
              <a:lnSpc>
                <a:spcPct val="150000"/>
              </a:lnSpc>
            </a:pPr>
            <a:r>
              <a:rPr lang="en-US" dirty="0"/>
              <a:t>Taxpayers are warned to keep correct and complete statistics of their business transactions, including invoices, receipts, and other helpful files, to ensure compliance with the provisions of the GST regulations; taxpayers are suggested to report their tax returns on a well-timed basis and pay their tax on time</a:t>
            </a:r>
            <a:endParaRPr lang="en-IN" dirty="0"/>
          </a:p>
        </p:txBody>
      </p:sp>
    </p:spTree>
    <p:extLst>
      <p:ext uri="{BB962C8B-B14F-4D97-AF65-F5344CB8AC3E}">
        <p14:creationId xmlns:p14="http://schemas.microsoft.com/office/powerpoint/2010/main" val="23299263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6174F-7CF0-9F8A-210E-A9710B7C8C9B}"/>
              </a:ext>
            </a:extLst>
          </p:cNvPr>
          <p:cNvSpPr>
            <a:spLocks noGrp="1"/>
          </p:cNvSpPr>
          <p:nvPr>
            <p:ph type="title"/>
          </p:nvPr>
        </p:nvSpPr>
        <p:spPr>
          <a:xfrm>
            <a:off x="838200" y="365125"/>
            <a:ext cx="10515600" cy="677291"/>
          </a:xfrm>
        </p:spPr>
        <p:txBody>
          <a:bodyPr>
            <a:normAutofit fontScale="90000"/>
          </a:bodyPr>
          <a:lstStyle/>
          <a:p>
            <a:br>
              <a:rPr lang="en-IN" sz="2800" dirty="0"/>
            </a:br>
            <a:r>
              <a:rPr lang="en-IN" sz="2800" dirty="0"/>
              <a:t>Principles of GST Audit –</a:t>
            </a:r>
            <a:br>
              <a:rPr lang="en-IN" sz="2800" dirty="0"/>
            </a:br>
            <a:endParaRPr lang="en-IN" sz="2800" dirty="0"/>
          </a:p>
        </p:txBody>
      </p:sp>
      <p:sp>
        <p:nvSpPr>
          <p:cNvPr id="3" name="Content Placeholder 2">
            <a:extLst>
              <a:ext uri="{FF2B5EF4-FFF2-40B4-BE49-F238E27FC236}">
                <a16:creationId xmlns:a16="http://schemas.microsoft.com/office/drawing/2014/main" id="{67425FCF-A88E-AB28-7152-4EBE5137950D}"/>
              </a:ext>
            </a:extLst>
          </p:cNvPr>
          <p:cNvSpPr>
            <a:spLocks noGrp="1"/>
          </p:cNvSpPr>
          <p:nvPr>
            <p:ph idx="1"/>
          </p:nvPr>
        </p:nvSpPr>
        <p:spPr>
          <a:xfrm>
            <a:off x="838200" y="1124712"/>
            <a:ext cx="10515600" cy="5052251"/>
          </a:xfrm>
        </p:spPr>
        <p:txBody>
          <a:bodyPr>
            <a:normAutofit fontScale="92500"/>
          </a:bodyPr>
          <a:lstStyle/>
          <a:p>
            <a:pPr algn="just">
              <a:lnSpc>
                <a:spcPct val="150000"/>
              </a:lnSpc>
            </a:pPr>
            <a:r>
              <a:rPr lang="en-US" dirty="0"/>
              <a:t>Risk-Based Selection: The audit process begins with Risk-based selection of taxpayers to be audited. The primary objective of GST Audit is to translate the identified risk parameters into a meaningful review and an Audit Plan to ensure efficiency. </a:t>
            </a:r>
          </a:p>
          <a:p>
            <a:pPr algn="just">
              <a:lnSpc>
                <a:spcPct val="150000"/>
              </a:lnSpc>
            </a:pPr>
            <a:r>
              <a:rPr lang="en-US" dirty="0"/>
              <a:t>Systematized and Comprehensive: GST Audits follow a methodical and all-encompassing approach, ensuring a meaningful and efficient audit;                                                    </a:t>
            </a:r>
          </a:p>
          <a:p>
            <a:pPr marL="0" indent="0" algn="r">
              <a:lnSpc>
                <a:spcPct val="150000"/>
              </a:lnSpc>
              <a:buNone/>
            </a:pPr>
            <a:r>
              <a:rPr lang="en-US" dirty="0" err="1"/>
              <a:t>Contd</a:t>
            </a:r>
            <a:r>
              <a:rPr lang="en-US" dirty="0"/>
              <a:t>-</a:t>
            </a:r>
          </a:p>
        </p:txBody>
      </p:sp>
    </p:spTree>
    <p:extLst>
      <p:ext uri="{BB962C8B-B14F-4D97-AF65-F5344CB8AC3E}">
        <p14:creationId xmlns:p14="http://schemas.microsoft.com/office/powerpoint/2010/main" val="40697392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AAB9D5-0399-41DB-95B8-BB9BFF056C4E}"/>
              </a:ext>
            </a:extLst>
          </p:cNvPr>
          <p:cNvSpPr>
            <a:spLocks noGrp="1"/>
          </p:cNvSpPr>
          <p:nvPr>
            <p:ph type="title"/>
          </p:nvPr>
        </p:nvSpPr>
        <p:spPr>
          <a:xfrm>
            <a:off x="838200" y="365126"/>
            <a:ext cx="10515600" cy="315912"/>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607028D0-4286-B2C1-FAF5-4AB4066750BF}"/>
              </a:ext>
            </a:extLst>
          </p:cNvPr>
          <p:cNvSpPr>
            <a:spLocks noGrp="1"/>
          </p:cNvSpPr>
          <p:nvPr>
            <p:ph idx="1"/>
          </p:nvPr>
        </p:nvSpPr>
        <p:spPr>
          <a:xfrm>
            <a:off x="838200" y="1014984"/>
            <a:ext cx="10515600" cy="5161979"/>
          </a:xfrm>
        </p:spPr>
        <p:txBody>
          <a:bodyPr>
            <a:normAutofit fontScale="92500" lnSpcReduction="20000"/>
          </a:bodyPr>
          <a:lstStyle/>
          <a:p>
            <a:pPr algn="just">
              <a:lnSpc>
                <a:spcPct val="150000"/>
              </a:lnSpc>
            </a:pPr>
            <a:r>
              <a:rPr lang="en-US" dirty="0"/>
              <a:t>Technique based on materiality: The degree of scrutiny and application of an audit tool is applied depending upon the identified nature of risk factors; </a:t>
            </a:r>
          </a:p>
          <a:p>
            <a:pPr algn="just">
              <a:lnSpc>
                <a:spcPct val="150000"/>
              </a:lnSpc>
            </a:pPr>
            <a:r>
              <a:rPr lang="en-US" dirty="0"/>
              <a:t>Record Every Detail: Proper recording of all checks and findings made during the entire audit; </a:t>
            </a:r>
          </a:p>
          <a:p>
            <a:pPr algn="just">
              <a:lnSpc>
                <a:spcPct val="150000"/>
              </a:lnSpc>
            </a:pPr>
            <a:r>
              <a:rPr lang="en-US" dirty="0"/>
              <a:t>Exploring the Uncharted: Identify the unexplored compliance verification parameters; </a:t>
            </a:r>
          </a:p>
          <a:p>
            <a:pPr algn="just">
              <a:lnSpc>
                <a:spcPct val="150000"/>
              </a:lnSpc>
            </a:pPr>
            <a:r>
              <a:rPr lang="en-US" dirty="0"/>
              <a:t>Educating Taxpayers: Taxpayers are educated for tax awareness and better compliance.</a:t>
            </a:r>
            <a:endParaRPr lang="en-IN" dirty="0"/>
          </a:p>
          <a:p>
            <a:endParaRPr lang="en-IN" dirty="0"/>
          </a:p>
        </p:txBody>
      </p:sp>
    </p:spTree>
    <p:extLst>
      <p:ext uri="{BB962C8B-B14F-4D97-AF65-F5344CB8AC3E}">
        <p14:creationId xmlns:p14="http://schemas.microsoft.com/office/powerpoint/2010/main" val="36137173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F7180A-A12A-DFBC-A3CA-3AC98FA7F401}"/>
              </a:ext>
            </a:extLst>
          </p:cNvPr>
          <p:cNvSpPr>
            <a:spLocks noGrp="1"/>
          </p:cNvSpPr>
          <p:nvPr>
            <p:ph type="title"/>
          </p:nvPr>
        </p:nvSpPr>
        <p:spPr>
          <a:xfrm>
            <a:off x="612648" y="681037"/>
            <a:ext cx="10259568" cy="900875"/>
          </a:xfrm>
        </p:spPr>
        <p:txBody>
          <a:bodyPr>
            <a:normAutofit/>
          </a:bodyPr>
          <a:lstStyle/>
          <a:p>
            <a:r>
              <a:rPr lang="en-US" sz="2800" dirty="0"/>
              <a:t>The following documents may be asked for during a GST audit -</a:t>
            </a:r>
            <a:endParaRPr lang="en-IN" sz="2800" dirty="0"/>
          </a:p>
        </p:txBody>
      </p:sp>
      <p:sp>
        <p:nvSpPr>
          <p:cNvPr id="3" name="Content Placeholder 2">
            <a:extLst>
              <a:ext uri="{FF2B5EF4-FFF2-40B4-BE49-F238E27FC236}">
                <a16:creationId xmlns:a16="http://schemas.microsoft.com/office/drawing/2014/main" id="{E1075EF3-4EC0-B86E-FE1C-F3422FA57811}"/>
              </a:ext>
            </a:extLst>
          </p:cNvPr>
          <p:cNvSpPr>
            <a:spLocks noGrp="1"/>
          </p:cNvSpPr>
          <p:nvPr>
            <p:ph idx="1"/>
          </p:nvPr>
        </p:nvSpPr>
        <p:spPr>
          <a:xfrm>
            <a:off x="838200" y="1581912"/>
            <a:ext cx="10515600" cy="4595051"/>
          </a:xfrm>
        </p:spPr>
        <p:txBody>
          <a:bodyPr>
            <a:normAutofit fontScale="85000" lnSpcReduction="20000"/>
          </a:bodyPr>
          <a:lstStyle/>
          <a:p>
            <a:pPr>
              <a:lnSpc>
                <a:spcPct val="170000"/>
              </a:lnSpc>
            </a:pPr>
            <a:r>
              <a:rPr lang="en-US" dirty="0"/>
              <a:t>Books of accounts</a:t>
            </a:r>
          </a:p>
          <a:p>
            <a:pPr>
              <a:lnSpc>
                <a:spcPct val="170000"/>
              </a:lnSpc>
            </a:pPr>
            <a:r>
              <a:rPr lang="en-US" dirty="0"/>
              <a:t>Profit and loss statement, and Balance sheet</a:t>
            </a:r>
          </a:p>
          <a:p>
            <a:pPr>
              <a:lnSpc>
                <a:spcPct val="170000"/>
              </a:lnSpc>
            </a:pPr>
            <a:r>
              <a:rPr lang="en-US" dirty="0"/>
              <a:t>Income tax returns and Form 26AS </a:t>
            </a:r>
          </a:p>
          <a:p>
            <a:pPr>
              <a:lnSpc>
                <a:spcPct val="170000"/>
              </a:lnSpc>
            </a:pPr>
            <a:r>
              <a:rPr lang="en-US" dirty="0"/>
              <a:t>Audit reports under the income tax law</a:t>
            </a:r>
          </a:p>
          <a:p>
            <a:pPr>
              <a:lnSpc>
                <a:spcPct val="170000"/>
              </a:lnSpc>
            </a:pPr>
            <a:r>
              <a:rPr lang="en-US" dirty="0"/>
              <a:t>All returns filed under GST law for the relevant tax periods</a:t>
            </a:r>
          </a:p>
          <a:p>
            <a:pPr>
              <a:lnSpc>
                <a:spcPct val="170000"/>
              </a:lnSpc>
            </a:pPr>
            <a:r>
              <a:rPr lang="en-US" dirty="0"/>
              <a:t>Cost audit report, where applicable </a:t>
            </a:r>
          </a:p>
          <a:p>
            <a:pPr marL="0" indent="0">
              <a:buNone/>
            </a:pPr>
            <a:r>
              <a:rPr lang="en-IN" dirty="0"/>
              <a:t>                                                                                                                             </a:t>
            </a:r>
            <a:r>
              <a:rPr lang="en-IN" dirty="0" err="1"/>
              <a:t>contd</a:t>
            </a:r>
            <a:r>
              <a:rPr lang="en-IN" dirty="0"/>
              <a:t> - </a:t>
            </a:r>
          </a:p>
        </p:txBody>
      </p:sp>
    </p:spTree>
    <p:extLst>
      <p:ext uri="{BB962C8B-B14F-4D97-AF65-F5344CB8AC3E}">
        <p14:creationId xmlns:p14="http://schemas.microsoft.com/office/powerpoint/2010/main" val="13827625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7FC72-B796-0238-FDBB-76C6C79C5466}"/>
              </a:ext>
            </a:extLst>
          </p:cNvPr>
          <p:cNvSpPr>
            <a:spLocks noGrp="1"/>
          </p:cNvSpPr>
          <p:nvPr>
            <p:ph type="title"/>
          </p:nvPr>
        </p:nvSpPr>
        <p:spPr>
          <a:xfrm>
            <a:off x="838200" y="365125"/>
            <a:ext cx="10515600" cy="192659"/>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D17124AB-E291-37C5-32E8-E73025598DFC}"/>
              </a:ext>
            </a:extLst>
          </p:cNvPr>
          <p:cNvSpPr>
            <a:spLocks noGrp="1"/>
          </p:cNvSpPr>
          <p:nvPr>
            <p:ph idx="1"/>
          </p:nvPr>
        </p:nvSpPr>
        <p:spPr>
          <a:xfrm>
            <a:off x="838200" y="777240"/>
            <a:ext cx="10515600" cy="5399723"/>
          </a:xfrm>
        </p:spPr>
        <p:txBody>
          <a:bodyPr>
            <a:normAutofit fontScale="85000" lnSpcReduction="20000"/>
          </a:bodyPr>
          <a:lstStyle/>
          <a:p>
            <a:pPr>
              <a:lnSpc>
                <a:spcPct val="170000"/>
              </a:lnSpc>
            </a:pPr>
            <a:r>
              <a:rPr lang="en-US" dirty="0"/>
              <a:t>Internal audit report</a:t>
            </a:r>
          </a:p>
          <a:p>
            <a:pPr>
              <a:lnSpc>
                <a:spcPct val="170000"/>
              </a:lnSpc>
            </a:pPr>
            <a:r>
              <a:rPr lang="en-US" dirty="0"/>
              <a:t>All invoices such as tax invoices; bills of supply, debit and credit notes; receipt and payment vouchers; delivery challans, etc.</a:t>
            </a:r>
          </a:p>
          <a:p>
            <a:pPr>
              <a:lnSpc>
                <a:spcPct val="170000"/>
              </a:lnSpc>
            </a:pPr>
            <a:r>
              <a:rPr lang="en-US" dirty="0"/>
              <a:t>All invoices based on which input tax credit has been claimed</a:t>
            </a:r>
          </a:p>
          <a:p>
            <a:pPr>
              <a:lnSpc>
                <a:spcPct val="170000"/>
              </a:lnSpc>
            </a:pPr>
            <a:r>
              <a:rPr lang="en-US" dirty="0"/>
              <a:t>Receipts of tax paid under the reverse charge mechanism</a:t>
            </a:r>
          </a:p>
          <a:p>
            <a:pPr>
              <a:lnSpc>
                <a:spcPct val="170000"/>
              </a:lnSpc>
            </a:pPr>
            <a:r>
              <a:rPr lang="en-US" dirty="0"/>
              <a:t>e-Way bills</a:t>
            </a:r>
          </a:p>
          <a:p>
            <a:pPr>
              <a:lnSpc>
                <a:spcPct val="170000"/>
              </a:lnSpc>
            </a:pPr>
            <a:r>
              <a:rPr lang="en-US" dirty="0"/>
              <a:t>Copies of purchase orders or other contracts entered into</a:t>
            </a:r>
          </a:p>
          <a:p>
            <a:pPr>
              <a:lnSpc>
                <a:spcPct val="170000"/>
              </a:lnSpc>
            </a:pPr>
            <a:r>
              <a:rPr lang="en-US" dirty="0"/>
              <a:t>Stock register, fixed assets register, job-work register, </a:t>
            </a:r>
            <a:r>
              <a:rPr lang="en-US" dirty="0" err="1"/>
              <a:t>etc</a:t>
            </a:r>
            <a:endParaRPr lang="en-US" dirty="0"/>
          </a:p>
          <a:p>
            <a:endParaRPr lang="en-IN" dirty="0"/>
          </a:p>
        </p:txBody>
      </p:sp>
    </p:spTree>
    <p:extLst>
      <p:ext uri="{BB962C8B-B14F-4D97-AF65-F5344CB8AC3E}">
        <p14:creationId xmlns:p14="http://schemas.microsoft.com/office/powerpoint/2010/main" val="32932817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A86CE7-8541-B7D9-A0FD-4A4D021F88A8}"/>
              </a:ext>
            </a:extLst>
          </p:cNvPr>
          <p:cNvSpPr>
            <a:spLocks noGrp="1"/>
          </p:cNvSpPr>
          <p:nvPr>
            <p:ph type="title"/>
          </p:nvPr>
        </p:nvSpPr>
        <p:spPr>
          <a:xfrm>
            <a:off x="838200" y="365126"/>
            <a:ext cx="10515600" cy="315912"/>
          </a:xfrm>
        </p:spPr>
        <p:txBody>
          <a:bodyPr>
            <a:normAutofit fontScale="90000"/>
          </a:bodyPr>
          <a:lstStyle/>
          <a:p>
            <a:pPr>
              <a:lnSpc>
                <a:spcPct val="150000"/>
              </a:lnSpc>
            </a:pPr>
            <a:r>
              <a:rPr lang="en-US" sz="2800" dirty="0"/>
              <a:t>Preparation for the GST Audit –</a:t>
            </a:r>
            <a:endParaRPr lang="en-IN" sz="2800" dirty="0"/>
          </a:p>
        </p:txBody>
      </p:sp>
      <p:sp>
        <p:nvSpPr>
          <p:cNvPr id="3" name="Content Placeholder 2">
            <a:extLst>
              <a:ext uri="{FF2B5EF4-FFF2-40B4-BE49-F238E27FC236}">
                <a16:creationId xmlns:a16="http://schemas.microsoft.com/office/drawing/2014/main" id="{8BB31139-2CDE-5042-E295-6076654EADCA}"/>
              </a:ext>
            </a:extLst>
          </p:cNvPr>
          <p:cNvSpPr>
            <a:spLocks noGrp="1"/>
          </p:cNvSpPr>
          <p:nvPr>
            <p:ph idx="1"/>
          </p:nvPr>
        </p:nvSpPr>
        <p:spPr>
          <a:xfrm>
            <a:off x="838200" y="841248"/>
            <a:ext cx="10515600" cy="5335715"/>
          </a:xfrm>
        </p:spPr>
        <p:txBody>
          <a:bodyPr>
            <a:normAutofit/>
          </a:bodyPr>
          <a:lstStyle/>
          <a:p>
            <a:pPr algn="just">
              <a:lnSpc>
                <a:spcPct val="150000"/>
              </a:lnSpc>
            </a:pPr>
            <a:r>
              <a:rPr lang="en-US" dirty="0"/>
              <a:t>Inform the concerned auditee about the applicability of the GST audit. </a:t>
            </a:r>
          </a:p>
          <a:p>
            <a:pPr algn="just">
              <a:lnSpc>
                <a:spcPct val="150000"/>
              </a:lnSpc>
            </a:pPr>
            <a:r>
              <a:rPr lang="en-US" dirty="0"/>
              <a:t>Confirm eligibility to be GST auditor under guidelines issued by the ICAI. </a:t>
            </a:r>
          </a:p>
          <a:p>
            <a:pPr algn="just">
              <a:lnSpc>
                <a:spcPct val="150000"/>
              </a:lnSpc>
            </a:pPr>
            <a:r>
              <a:rPr lang="en-US" dirty="0"/>
              <a:t>Understand the nature of business, the products or services, requirements of records to be maintained, and advise the auditee to maintain accounts and records so required, beforehand; </a:t>
            </a:r>
          </a:p>
          <a:p>
            <a:endParaRPr lang="en-IN" dirty="0"/>
          </a:p>
        </p:txBody>
      </p:sp>
    </p:spTree>
    <p:extLst>
      <p:ext uri="{BB962C8B-B14F-4D97-AF65-F5344CB8AC3E}">
        <p14:creationId xmlns:p14="http://schemas.microsoft.com/office/powerpoint/2010/main" val="1065797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007A7-82E9-5389-7B2A-662005FB80BA}"/>
              </a:ext>
            </a:extLst>
          </p:cNvPr>
          <p:cNvSpPr>
            <a:spLocks noGrp="1"/>
          </p:cNvSpPr>
          <p:nvPr>
            <p:ph type="title"/>
          </p:nvPr>
        </p:nvSpPr>
        <p:spPr>
          <a:xfrm>
            <a:off x="838200" y="365125"/>
            <a:ext cx="10515600" cy="713867"/>
          </a:xfrm>
        </p:spPr>
        <p:txBody>
          <a:bodyPr>
            <a:normAutofit/>
          </a:bodyPr>
          <a:lstStyle/>
          <a:p>
            <a:pPr algn="ctr"/>
            <a:r>
              <a:rPr lang="en-IN" sz="2800" dirty="0"/>
              <a:t>GST Audit</a:t>
            </a:r>
          </a:p>
        </p:txBody>
      </p:sp>
      <p:sp>
        <p:nvSpPr>
          <p:cNvPr id="3" name="Content Placeholder 2">
            <a:extLst>
              <a:ext uri="{FF2B5EF4-FFF2-40B4-BE49-F238E27FC236}">
                <a16:creationId xmlns:a16="http://schemas.microsoft.com/office/drawing/2014/main" id="{DA6A2509-E557-86F4-CEF6-AEA866B3F407}"/>
              </a:ext>
            </a:extLst>
          </p:cNvPr>
          <p:cNvSpPr>
            <a:spLocks noGrp="1"/>
          </p:cNvSpPr>
          <p:nvPr>
            <p:ph idx="1"/>
          </p:nvPr>
        </p:nvSpPr>
        <p:spPr>
          <a:xfrm>
            <a:off x="838200" y="1188720"/>
            <a:ext cx="10515600" cy="4988243"/>
          </a:xfrm>
        </p:spPr>
        <p:txBody>
          <a:bodyPr>
            <a:normAutofit/>
          </a:bodyPr>
          <a:lstStyle/>
          <a:p>
            <a:pPr algn="just">
              <a:lnSpc>
                <a:spcPct val="150000"/>
              </a:lnSpc>
            </a:pPr>
            <a:r>
              <a:rPr lang="en-US" sz="3200" dirty="0"/>
              <a:t>Audit under GST is the process of examination of records, returns and other documents maintained by a taxable person. </a:t>
            </a:r>
          </a:p>
          <a:p>
            <a:pPr algn="just">
              <a:lnSpc>
                <a:spcPct val="150000"/>
              </a:lnSpc>
            </a:pPr>
            <a:r>
              <a:rPr lang="en-US" sz="3200" dirty="0"/>
              <a:t>The purpose is to verify the correctness of turnover declared, taxes paid, refund claimed and input tax credit availed, and to assess the compliance with the provisions of GST.</a:t>
            </a:r>
            <a:endParaRPr lang="en-IN" sz="3200" dirty="0"/>
          </a:p>
        </p:txBody>
      </p:sp>
    </p:spTree>
    <p:extLst>
      <p:ext uri="{BB962C8B-B14F-4D97-AF65-F5344CB8AC3E}">
        <p14:creationId xmlns:p14="http://schemas.microsoft.com/office/powerpoint/2010/main" val="973547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32E9B-2CD1-42A2-37B1-D39FD2D49083}"/>
              </a:ext>
            </a:extLst>
          </p:cNvPr>
          <p:cNvSpPr>
            <a:spLocks noGrp="1"/>
          </p:cNvSpPr>
          <p:nvPr>
            <p:ph type="title"/>
          </p:nvPr>
        </p:nvSpPr>
        <p:spPr>
          <a:xfrm>
            <a:off x="838200" y="365126"/>
            <a:ext cx="10515600" cy="315912"/>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41D27B74-196D-E4CF-81CB-CB4714428011}"/>
              </a:ext>
            </a:extLst>
          </p:cNvPr>
          <p:cNvSpPr>
            <a:spLocks noGrp="1"/>
          </p:cNvSpPr>
          <p:nvPr>
            <p:ph idx="1"/>
          </p:nvPr>
        </p:nvSpPr>
        <p:spPr>
          <a:xfrm>
            <a:off x="838200" y="822960"/>
            <a:ext cx="10515600" cy="5354003"/>
          </a:xfrm>
        </p:spPr>
        <p:txBody>
          <a:bodyPr/>
          <a:lstStyle/>
          <a:p>
            <a:pPr algn="just">
              <a:lnSpc>
                <a:spcPct val="150000"/>
              </a:lnSpc>
            </a:pPr>
            <a:r>
              <a:rPr lang="en-US" dirty="0"/>
              <a:t>Prepare a questionnaire to focus on key areas of operations/ activities of the auditee, and specifically develop questions on those issues on which the GST law would have a bearing; </a:t>
            </a:r>
          </a:p>
          <a:p>
            <a:pPr algn="just">
              <a:lnSpc>
                <a:spcPct val="150000"/>
              </a:lnSpc>
            </a:pPr>
            <a:r>
              <a:rPr lang="en-US" dirty="0"/>
              <a:t>Preparation of the detailed audit program and list of records to be verified; </a:t>
            </a:r>
          </a:p>
          <a:p>
            <a:pPr algn="just">
              <a:lnSpc>
                <a:spcPct val="150000"/>
              </a:lnSpc>
            </a:pPr>
            <a:r>
              <a:rPr lang="en-US" dirty="0"/>
              <a:t>Obtain the relevant reconciliations.</a:t>
            </a:r>
            <a:endParaRPr lang="en-IN" dirty="0"/>
          </a:p>
        </p:txBody>
      </p:sp>
    </p:spTree>
    <p:extLst>
      <p:ext uri="{BB962C8B-B14F-4D97-AF65-F5344CB8AC3E}">
        <p14:creationId xmlns:p14="http://schemas.microsoft.com/office/powerpoint/2010/main" val="40216001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0C968-AC87-2C16-4FEF-7169F225ABAD}"/>
              </a:ext>
            </a:extLst>
          </p:cNvPr>
          <p:cNvSpPr>
            <a:spLocks noGrp="1"/>
          </p:cNvSpPr>
          <p:nvPr>
            <p:ph type="title"/>
          </p:nvPr>
        </p:nvSpPr>
        <p:spPr>
          <a:xfrm>
            <a:off x="838200" y="365125"/>
            <a:ext cx="10515600" cy="466979"/>
          </a:xfrm>
        </p:spPr>
        <p:txBody>
          <a:bodyPr>
            <a:normAutofit fontScale="90000"/>
          </a:bodyPr>
          <a:lstStyle/>
          <a:p>
            <a:r>
              <a:rPr lang="en-IN" sz="2800" dirty="0"/>
              <a:t>General Guidelines for Auditor –</a:t>
            </a:r>
          </a:p>
        </p:txBody>
      </p:sp>
      <p:sp>
        <p:nvSpPr>
          <p:cNvPr id="3" name="Content Placeholder 2">
            <a:extLst>
              <a:ext uri="{FF2B5EF4-FFF2-40B4-BE49-F238E27FC236}">
                <a16:creationId xmlns:a16="http://schemas.microsoft.com/office/drawing/2014/main" id="{20F3A6FF-C313-7D66-B6DA-CCEC43C3C49F}"/>
              </a:ext>
            </a:extLst>
          </p:cNvPr>
          <p:cNvSpPr>
            <a:spLocks noGrp="1"/>
          </p:cNvSpPr>
          <p:nvPr>
            <p:ph idx="1"/>
          </p:nvPr>
        </p:nvSpPr>
        <p:spPr>
          <a:xfrm>
            <a:off x="838200" y="832104"/>
            <a:ext cx="10515600" cy="5344859"/>
          </a:xfrm>
        </p:spPr>
        <p:txBody>
          <a:bodyPr>
            <a:normAutofit fontScale="85000" lnSpcReduction="20000"/>
          </a:bodyPr>
          <a:lstStyle/>
          <a:p>
            <a:pPr algn="just">
              <a:lnSpc>
                <a:spcPct val="150000"/>
              </a:lnSpc>
            </a:pPr>
            <a:r>
              <a:rPr lang="en-US" dirty="0"/>
              <a:t>The Auditors while conducting audit are required to keep in view the prevalent trade practices, the economic realities and the industrial and business environment in which the registered </a:t>
            </a:r>
            <a:r>
              <a:rPr lang="en-US" dirty="0" err="1"/>
              <a:t>assessee</a:t>
            </a:r>
            <a:r>
              <a:rPr lang="en-US" dirty="0"/>
              <a:t> is operating its business. </a:t>
            </a:r>
          </a:p>
          <a:p>
            <a:pPr algn="just">
              <a:lnSpc>
                <a:spcPct val="150000"/>
              </a:lnSpc>
            </a:pPr>
            <a:r>
              <a:rPr lang="en-US" dirty="0"/>
              <a:t>The Auditor is expected to play a key role in promoting voluntary compliance by the registered persons. </a:t>
            </a:r>
          </a:p>
          <a:p>
            <a:pPr algn="just">
              <a:lnSpc>
                <a:spcPct val="150000"/>
              </a:lnSpc>
            </a:pPr>
            <a:r>
              <a:rPr lang="en-US" dirty="0"/>
              <a:t>During the course of audit, if any technical infringement or violations are observed, which do not have any revenue implications, arising due to </a:t>
            </a:r>
            <a:r>
              <a:rPr lang="en-US" dirty="0" err="1"/>
              <a:t>bonafide</a:t>
            </a:r>
            <a:r>
              <a:rPr lang="en-US" dirty="0"/>
              <a:t> oversight or ignorance of the registered person, the registered person should be guided for immediate correction. However, such cases should form part of the working paper notes.</a:t>
            </a:r>
            <a:endParaRPr lang="en-IN" dirty="0"/>
          </a:p>
        </p:txBody>
      </p:sp>
    </p:spTree>
    <p:extLst>
      <p:ext uri="{BB962C8B-B14F-4D97-AF65-F5344CB8AC3E}">
        <p14:creationId xmlns:p14="http://schemas.microsoft.com/office/powerpoint/2010/main" val="27033477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A73DA-AE50-F9FC-D6E5-C0F43D31EAFF}"/>
              </a:ext>
            </a:extLst>
          </p:cNvPr>
          <p:cNvSpPr>
            <a:spLocks noGrp="1"/>
          </p:cNvSpPr>
          <p:nvPr>
            <p:ph type="title"/>
          </p:nvPr>
        </p:nvSpPr>
        <p:spPr>
          <a:xfrm>
            <a:off x="838200" y="365125"/>
            <a:ext cx="10515600" cy="174371"/>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1AF570FB-EBDC-B6B2-4AB6-5ED77587A1DD}"/>
              </a:ext>
            </a:extLst>
          </p:cNvPr>
          <p:cNvSpPr>
            <a:spLocks noGrp="1"/>
          </p:cNvSpPr>
          <p:nvPr>
            <p:ph idx="1"/>
          </p:nvPr>
        </p:nvSpPr>
        <p:spPr>
          <a:xfrm>
            <a:off x="838200" y="722376"/>
            <a:ext cx="10515600" cy="5454587"/>
          </a:xfrm>
        </p:spPr>
        <p:txBody>
          <a:bodyPr>
            <a:normAutofit fontScale="92500"/>
          </a:bodyPr>
          <a:lstStyle/>
          <a:p>
            <a:pPr algn="just">
              <a:lnSpc>
                <a:spcPct val="150000"/>
              </a:lnSpc>
            </a:pPr>
            <a:r>
              <a:rPr lang="en-US" dirty="0"/>
              <a:t>The auditor should endeavor to take final view on all issues raised by him during the audit and the working papers for each step of audit should be filled in as soon as the step is completed. </a:t>
            </a:r>
          </a:p>
          <a:p>
            <a:pPr algn="just">
              <a:lnSpc>
                <a:spcPct val="150000"/>
              </a:lnSpc>
            </a:pPr>
            <a:r>
              <a:rPr lang="en-US" dirty="0"/>
              <a:t>There should be ‘speaking documents’ that clearly explain why a particular area was included in the audit plan as well as the basis for arriving at every objection that goes into the draft audit report after audit verification. </a:t>
            </a:r>
          </a:p>
          <a:p>
            <a:pPr algn="just">
              <a:lnSpc>
                <a:spcPct val="150000"/>
              </a:lnSpc>
            </a:pPr>
            <a:r>
              <a:rPr lang="en-US" dirty="0"/>
              <a:t>Verification of statutory records is necessary to check the correctness of assessment and payment of tax by the registered person.</a:t>
            </a:r>
            <a:endParaRPr lang="en-IN" dirty="0"/>
          </a:p>
        </p:txBody>
      </p:sp>
    </p:spTree>
    <p:extLst>
      <p:ext uri="{BB962C8B-B14F-4D97-AF65-F5344CB8AC3E}">
        <p14:creationId xmlns:p14="http://schemas.microsoft.com/office/powerpoint/2010/main" val="35368443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5F09B2-95A2-6588-9465-12FC2E739731}"/>
              </a:ext>
            </a:extLst>
          </p:cNvPr>
          <p:cNvSpPr>
            <a:spLocks noGrp="1"/>
          </p:cNvSpPr>
          <p:nvPr>
            <p:ph type="title"/>
          </p:nvPr>
        </p:nvSpPr>
        <p:spPr>
          <a:xfrm>
            <a:off x="838200" y="365125"/>
            <a:ext cx="10515600" cy="183515"/>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19176665-8E55-9048-5107-C2926A057E1D}"/>
              </a:ext>
            </a:extLst>
          </p:cNvPr>
          <p:cNvSpPr>
            <a:spLocks noGrp="1"/>
          </p:cNvSpPr>
          <p:nvPr>
            <p:ph idx="1"/>
          </p:nvPr>
        </p:nvSpPr>
        <p:spPr>
          <a:xfrm>
            <a:off x="838200" y="649224"/>
            <a:ext cx="10515600" cy="5527739"/>
          </a:xfrm>
        </p:spPr>
        <p:txBody>
          <a:bodyPr/>
          <a:lstStyle/>
          <a:p>
            <a:pPr algn="just">
              <a:lnSpc>
                <a:spcPct val="150000"/>
              </a:lnSpc>
            </a:pPr>
            <a:r>
              <a:rPr lang="en-US" dirty="0"/>
              <a:t>Confidentiality should be maintained in respect of sensitive and confidential information furnished to an auditor during the course of audit. Maintaining such confidentiality is necessary to secure the trust and co-operation of the registered person and to obtain his participation in the course of audit. </a:t>
            </a:r>
          </a:p>
          <a:p>
            <a:pPr algn="just">
              <a:lnSpc>
                <a:spcPct val="150000"/>
              </a:lnSpc>
            </a:pPr>
            <a:r>
              <a:rPr lang="en-US" dirty="0"/>
              <a:t>Audit has to be conducted in a transparent and systematic manner with focus on business records of the registered person and according to the audit plan.</a:t>
            </a:r>
            <a:endParaRPr lang="en-IN" dirty="0"/>
          </a:p>
        </p:txBody>
      </p:sp>
    </p:spTree>
    <p:extLst>
      <p:ext uri="{BB962C8B-B14F-4D97-AF65-F5344CB8AC3E}">
        <p14:creationId xmlns:p14="http://schemas.microsoft.com/office/powerpoint/2010/main" val="30670291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1D2C0-ACC6-D2D6-5A75-700A1B321015}"/>
              </a:ext>
            </a:extLst>
          </p:cNvPr>
          <p:cNvSpPr>
            <a:spLocks noGrp="1"/>
          </p:cNvSpPr>
          <p:nvPr>
            <p:ph type="title"/>
          </p:nvPr>
        </p:nvSpPr>
        <p:spPr>
          <a:xfrm>
            <a:off x="838200" y="365125"/>
            <a:ext cx="10515600" cy="384683"/>
          </a:xfrm>
        </p:spPr>
        <p:txBody>
          <a:bodyPr>
            <a:normAutofit fontScale="90000"/>
          </a:bodyPr>
          <a:lstStyle/>
          <a:p>
            <a:r>
              <a:rPr lang="en-IN" sz="2800" dirty="0"/>
              <a:t>GST Audit Process –</a:t>
            </a:r>
          </a:p>
        </p:txBody>
      </p:sp>
      <p:sp>
        <p:nvSpPr>
          <p:cNvPr id="3" name="Content Placeholder 2">
            <a:extLst>
              <a:ext uri="{FF2B5EF4-FFF2-40B4-BE49-F238E27FC236}">
                <a16:creationId xmlns:a16="http://schemas.microsoft.com/office/drawing/2014/main" id="{A3D7692B-6F51-5E99-312D-4C196147DE66}"/>
              </a:ext>
            </a:extLst>
          </p:cNvPr>
          <p:cNvSpPr>
            <a:spLocks noGrp="1"/>
          </p:cNvSpPr>
          <p:nvPr>
            <p:ph idx="1"/>
          </p:nvPr>
        </p:nvSpPr>
        <p:spPr>
          <a:xfrm>
            <a:off x="838200" y="932688"/>
            <a:ext cx="10515600" cy="5560187"/>
          </a:xfrm>
        </p:spPr>
        <p:txBody>
          <a:bodyPr>
            <a:normAutofit fontScale="77500" lnSpcReduction="20000"/>
          </a:bodyPr>
          <a:lstStyle/>
          <a:p>
            <a:pPr algn="just">
              <a:lnSpc>
                <a:spcPct val="160000"/>
              </a:lnSpc>
            </a:pPr>
            <a:r>
              <a:rPr lang="en-US" dirty="0"/>
              <a:t>The auditee is formally notified of an upcoming audit through the prescribed format (FORM GST ADT-01) at least 15 working days before the conduct of the audit. </a:t>
            </a:r>
          </a:p>
          <a:p>
            <a:pPr algn="just">
              <a:lnSpc>
                <a:spcPct val="160000"/>
              </a:lnSpc>
            </a:pPr>
            <a:r>
              <a:rPr lang="en-US" dirty="0"/>
              <a:t>FORM GST ADT-01 also enlists the documents and data to be submitted to the Auditor for a preliminary review. </a:t>
            </a:r>
          </a:p>
          <a:p>
            <a:pPr algn="just">
              <a:lnSpc>
                <a:spcPct val="160000"/>
              </a:lnSpc>
            </a:pPr>
            <a:r>
              <a:rPr lang="en-US" dirty="0"/>
              <a:t>A period of 15 days is prescribed for submission of the documents. </a:t>
            </a:r>
          </a:p>
          <a:p>
            <a:pPr algn="just">
              <a:lnSpc>
                <a:spcPct val="160000"/>
              </a:lnSpc>
            </a:pPr>
            <a:r>
              <a:rPr lang="en-US" dirty="0"/>
              <a:t>The audit will officially commence when the auditor accepts the documents submitted by the auditee or initiates verification of the business premises, whichever is later. </a:t>
            </a:r>
          </a:p>
          <a:p>
            <a:pPr algn="just">
              <a:lnSpc>
                <a:spcPct val="160000"/>
              </a:lnSpc>
            </a:pPr>
            <a:r>
              <a:rPr lang="en-US" dirty="0"/>
              <a:t>During the audit, the authorized officer may request access to verify the books of accounts or other necessary documents. Auditee/taxpayer’s cooperation is crucial for the timely completion of the audit.</a:t>
            </a:r>
            <a:endParaRPr lang="en-IN" dirty="0"/>
          </a:p>
        </p:txBody>
      </p:sp>
    </p:spTree>
    <p:extLst>
      <p:ext uri="{BB962C8B-B14F-4D97-AF65-F5344CB8AC3E}">
        <p14:creationId xmlns:p14="http://schemas.microsoft.com/office/powerpoint/2010/main" val="14558621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E8FC58-834E-7E73-2492-C53DF873B0AF}"/>
              </a:ext>
            </a:extLst>
          </p:cNvPr>
          <p:cNvSpPr>
            <a:spLocks noGrp="1"/>
          </p:cNvSpPr>
          <p:nvPr>
            <p:ph type="title"/>
          </p:nvPr>
        </p:nvSpPr>
        <p:spPr>
          <a:xfrm>
            <a:off x="838200" y="365125"/>
            <a:ext cx="10515600" cy="192659"/>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8640777D-22E0-ED20-25AB-2B6E9A2E64D8}"/>
              </a:ext>
            </a:extLst>
          </p:cNvPr>
          <p:cNvSpPr>
            <a:spLocks noGrp="1"/>
          </p:cNvSpPr>
          <p:nvPr>
            <p:ph idx="1"/>
          </p:nvPr>
        </p:nvSpPr>
        <p:spPr>
          <a:xfrm>
            <a:off x="838200" y="694944"/>
            <a:ext cx="10515600" cy="5482019"/>
          </a:xfrm>
        </p:spPr>
        <p:txBody>
          <a:bodyPr>
            <a:normAutofit fontScale="92500" lnSpcReduction="10000"/>
          </a:bodyPr>
          <a:lstStyle/>
          <a:p>
            <a:pPr algn="just">
              <a:lnSpc>
                <a:spcPct val="150000"/>
              </a:lnSpc>
            </a:pPr>
            <a:r>
              <a:rPr lang="en-US" dirty="0"/>
              <a:t>On completion of the audit verification, the Auditee/taxpayer receives the preliminary findings, and his views/comments are recorded to finalize the observations. </a:t>
            </a:r>
          </a:p>
          <a:p>
            <a:pPr algn="just">
              <a:lnSpc>
                <a:spcPct val="150000"/>
              </a:lnSpc>
            </a:pPr>
            <a:r>
              <a:rPr lang="en-US" dirty="0"/>
              <a:t>On finalization of observations, the results are sent to the Auditee/taxpayer in the form of a Final Audit Report (Form GST ADT-02) within 30 days. </a:t>
            </a:r>
          </a:p>
          <a:p>
            <a:pPr algn="just">
              <a:lnSpc>
                <a:spcPct val="150000"/>
              </a:lnSpc>
            </a:pPr>
            <a:r>
              <a:rPr lang="en-US" dirty="0"/>
              <a:t>The Auditee/taxpayer is given the option to make the payment of tax short paid / not paid with a waiver of show cause notice. </a:t>
            </a:r>
          </a:p>
          <a:p>
            <a:pPr algn="just">
              <a:lnSpc>
                <a:spcPct val="150000"/>
              </a:lnSpc>
            </a:pPr>
            <a:r>
              <a:rPr lang="en-US" dirty="0"/>
              <a:t>The final audit findings are informed to the Auditee/taxpayer within 30 days along with his rights and obligations and the reasons for such findings.</a:t>
            </a:r>
            <a:endParaRPr lang="en-IN" dirty="0"/>
          </a:p>
        </p:txBody>
      </p:sp>
    </p:spTree>
    <p:extLst>
      <p:ext uri="{BB962C8B-B14F-4D97-AF65-F5344CB8AC3E}">
        <p14:creationId xmlns:p14="http://schemas.microsoft.com/office/powerpoint/2010/main" val="32745689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C187C-24DB-4AD9-2078-5A6F401ABFD2}"/>
              </a:ext>
            </a:extLst>
          </p:cNvPr>
          <p:cNvSpPr>
            <a:spLocks noGrp="1"/>
          </p:cNvSpPr>
          <p:nvPr>
            <p:ph type="title"/>
          </p:nvPr>
        </p:nvSpPr>
        <p:spPr>
          <a:xfrm>
            <a:off x="838200" y="365126"/>
            <a:ext cx="10515600" cy="315912"/>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CC2FC158-5129-F65B-36CE-70A6EB825856}"/>
              </a:ext>
            </a:extLst>
          </p:cNvPr>
          <p:cNvSpPr>
            <a:spLocks noGrp="1"/>
          </p:cNvSpPr>
          <p:nvPr>
            <p:ph idx="1"/>
          </p:nvPr>
        </p:nvSpPr>
        <p:spPr>
          <a:xfrm>
            <a:off x="838200" y="868680"/>
            <a:ext cx="10515600" cy="5308283"/>
          </a:xfrm>
        </p:spPr>
        <p:txBody>
          <a:bodyPr>
            <a:normAutofit fontScale="92500" lnSpcReduction="20000"/>
          </a:bodyPr>
          <a:lstStyle/>
          <a:p>
            <a:pPr algn="just">
              <a:lnSpc>
                <a:spcPct val="150000"/>
              </a:lnSpc>
            </a:pPr>
            <a:r>
              <a:rPr lang="en-US" dirty="0"/>
              <a:t>The entire audit process is to be completed within 3 months from the date of commencement, with the provision of a further 6-month extension if necessary. </a:t>
            </a:r>
          </a:p>
          <a:p>
            <a:pPr algn="just">
              <a:lnSpc>
                <a:spcPct val="150000"/>
              </a:lnSpc>
            </a:pPr>
            <a:r>
              <a:rPr lang="en-US" dirty="0"/>
              <a:t>The Auditee/taxpayer is not required to provide most of the digital information, as this data is already available with the department. </a:t>
            </a:r>
          </a:p>
          <a:p>
            <a:pPr algn="just">
              <a:lnSpc>
                <a:spcPct val="150000"/>
              </a:lnSpc>
            </a:pPr>
            <a:r>
              <a:rPr lang="en-US" dirty="0"/>
              <a:t>Audit verification may be conducted at the place of business of the registered taxpayer or at the office of the authorized officer. </a:t>
            </a:r>
          </a:p>
          <a:p>
            <a:pPr algn="just">
              <a:lnSpc>
                <a:spcPct val="150000"/>
              </a:lnSpc>
            </a:pPr>
            <a:r>
              <a:rPr lang="en-US" dirty="0"/>
              <a:t>The emphasis of the audit is on trade facilitation and providing a non-intrusive environment to taxpayers.</a:t>
            </a:r>
            <a:endParaRPr lang="en-IN" dirty="0"/>
          </a:p>
        </p:txBody>
      </p:sp>
    </p:spTree>
    <p:extLst>
      <p:ext uri="{BB962C8B-B14F-4D97-AF65-F5344CB8AC3E}">
        <p14:creationId xmlns:p14="http://schemas.microsoft.com/office/powerpoint/2010/main" val="26491413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70FD8-FF80-67F3-C133-6083DC5D4FC2}"/>
              </a:ext>
            </a:extLst>
          </p:cNvPr>
          <p:cNvSpPr>
            <a:spLocks noGrp="1"/>
          </p:cNvSpPr>
          <p:nvPr>
            <p:ph type="title"/>
          </p:nvPr>
        </p:nvSpPr>
        <p:spPr/>
        <p:txBody>
          <a:bodyPr/>
          <a:lstStyle/>
          <a:p>
            <a:pPr algn="ctr"/>
            <a:r>
              <a:rPr lang="en-US" sz="2800" dirty="0"/>
              <a:t>Audit Approach (Audit Planning, Strategy and Execution)(As prescribed by ICMAI)</a:t>
            </a:r>
            <a:endParaRPr lang="en-IN" sz="2800" dirty="0"/>
          </a:p>
        </p:txBody>
      </p:sp>
      <p:sp>
        <p:nvSpPr>
          <p:cNvPr id="3" name="Content Placeholder 2">
            <a:extLst>
              <a:ext uri="{FF2B5EF4-FFF2-40B4-BE49-F238E27FC236}">
                <a16:creationId xmlns:a16="http://schemas.microsoft.com/office/drawing/2014/main" id="{226E32BC-D48B-2234-C605-3D7071E49395}"/>
              </a:ext>
            </a:extLst>
          </p:cNvPr>
          <p:cNvSpPr>
            <a:spLocks noGrp="1"/>
          </p:cNvSpPr>
          <p:nvPr>
            <p:ph idx="1"/>
          </p:nvPr>
        </p:nvSpPr>
        <p:spPr/>
        <p:txBody>
          <a:bodyPr>
            <a:normAutofit lnSpcReduction="10000"/>
          </a:bodyPr>
          <a:lstStyle/>
          <a:p>
            <a:pPr>
              <a:lnSpc>
                <a:spcPct val="150000"/>
              </a:lnSpc>
            </a:pPr>
            <a:r>
              <a:rPr lang="en-IN" dirty="0"/>
              <a:t>Knowledge of the business</a:t>
            </a:r>
          </a:p>
          <a:p>
            <a:pPr>
              <a:lnSpc>
                <a:spcPct val="150000"/>
              </a:lnSpc>
            </a:pPr>
            <a:r>
              <a:rPr lang="en-IN" dirty="0"/>
              <a:t>Master file</a:t>
            </a:r>
          </a:p>
          <a:p>
            <a:pPr>
              <a:lnSpc>
                <a:spcPct val="150000"/>
              </a:lnSpc>
            </a:pPr>
            <a:r>
              <a:rPr lang="en-US" dirty="0"/>
              <a:t>Discussion with the Audit Team</a:t>
            </a:r>
          </a:p>
          <a:p>
            <a:pPr>
              <a:lnSpc>
                <a:spcPct val="150000"/>
              </a:lnSpc>
            </a:pPr>
            <a:r>
              <a:rPr lang="en-IN" dirty="0"/>
              <a:t>Systems and internal control</a:t>
            </a:r>
            <a:r>
              <a:rPr lang="en-US" dirty="0"/>
              <a:t> Assessment of audit risk and deployment of personnel</a:t>
            </a:r>
          </a:p>
          <a:p>
            <a:pPr>
              <a:lnSpc>
                <a:spcPct val="150000"/>
              </a:lnSpc>
            </a:pPr>
            <a:r>
              <a:rPr lang="en-IN" dirty="0"/>
              <a:t>Audit Plan</a:t>
            </a:r>
          </a:p>
        </p:txBody>
      </p:sp>
    </p:spTree>
    <p:extLst>
      <p:ext uri="{BB962C8B-B14F-4D97-AF65-F5344CB8AC3E}">
        <p14:creationId xmlns:p14="http://schemas.microsoft.com/office/powerpoint/2010/main" val="13364390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D79F5-32AF-5C51-D257-830D3F4088FF}"/>
              </a:ext>
            </a:extLst>
          </p:cNvPr>
          <p:cNvSpPr>
            <a:spLocks noGrp="1"/>
          </p:cNvSpPr>
          <p:nvPr>
            <p:ph type="title"/>
          </p:nvPr>
        </p:nvSpPr>
        <p:spPr>
          <a:xfrm>
            <a:off x="838200" y="365125"/>
            <a:ext cx="10515600" cy="210947"/>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B81893D0-8834-6B04-1A2F-CA35627ECBD4}"/>
              </a:ext>
            </a:extLst>
          </p:cNvPr>
          <p:cNvSpPr>
            <a:spLocks noGrp="1"/>
          </p:cNvSpPr>
          <p:nvPr>
            <p:ph idx="1"/>
          </p:nvPr>
        </p:nvSpPr>
        <p:spPr>
          <a:xfrm>
            <a:off x="838200" y="804672"/>
            <a:ext cx="10515600" cy="5372291"/>
          </a:xfrm>
        </p:spPr>
        <p:txBody>
          <a:bodyPr>
            <a:normAutofit fontScale="85000" lnSpcReduction="20000"/>
          </a:bodyPr>
          <a:lstStyle/>
          <a:p>
            <a:pPr>
              <a:lnSpc>
                <a:spcPct val="150000"/>
              </a:lnSpc>
            </a:pPr>
            <a:r>
              <a:rPr lang="en-IN" dirty="0"/>
              <a:t>Audit Program</a:t>
            </a:r>
          </a:p>
          <a:p>
            <a:pPr>
              <a:lnSpc>
                <a:spcPct val="150000"/>
              </a:lnSpc>
            </a:pPr>
            <a:r>
              <a:rPr lang="en-US" dirty="0"/>
              <a:t>Risk appetite of an entity</a:t>
            </a:r>
          </a:p>
          <a:p>
            <a:pPr>
              <a:lnSpc>
                <a:spcPct val="150000"/>
              </a:lnSpc>
            </a:pPr>
            <a:r>
              <a:rPr lang="en-IN" dirty="0"/>
              <a:t>Conduct of an audit</a:t>
            </a:r>
          </a:p>
          <a:p>
            <a:pPr>
              <a:lnSpc>
                <a:spcPct val="150000"/>
              </a:lnSpc>
            </a:pPr>
            <a:r>
              <a:rPr lang="en-IN" dirty="0"/>
              <a:t>Responsibilities of Joint Auditors</a:t>
            </a:r>
          </a:p>
          <a:p>
            <a:pPr>
              <a:lnSpc>
                <a:spcPct val="150000"/>
              </a:lnSpc>
            </a:pPr>
            <a:r>
              <a:rPr lang="en-US" dirty="0"/>
              <a:t>Periodical meeting with the Audit Team</a:t>
            </a:r>
          </a:p>
          <a:p>
            <a:pPr>
              <a:lnSpc>
                <a:spcPct val="150000"/>
              </a:lnSpc>
            </a:pPr>
            <a:r>
              <a:rPr lang="en-IN" dirty="0"/>
              <a:t>Reporting</a:t>
            </a:r>
          </a:p>
          <a:p>
            <a:pPr>
              <a:lnSpc>
                <a:spcPct val="150000"/>
              </a:lnSpc>
            </a:pPr>
            <a:r>
              <a:rPr lang="en-US" dirty="0"/>
              <a:t>Discussion with registered person and Management Representation</a:t>
            </a:r>
          </a:p>
          <a:p>
            <a:pPr>
              <a:lnSpc>
                <a:spcPct val="150000"/>
              </a:lnSpc>
            </a:pPr>
            <a:r>
              <a:rPr lang="en-IN" dirty="0"/>
              <a:t>Audit working papers file</a:t>
            </a:r>
          </a:p>
          <a:p>
            <a:pPr>
              <a:lnSpc>
                <a:spcPct val="150000"/>
              </a:lnSpc>
            </a:pPr>
            <a:r>
              <a:rPr lang="en-US" dirty="0"/>
              <a:t>Inherent limitation of an audit</a:t>
            </a:r>
            <a:endParaRPr lang="en-IN" dirty="0"/>
          </a:p>
        </p:txBody>
      </p:sp>
    </p:spTree>
    <p:extLst>
      <p:ext uri="{BB962C8B-B14F-4D97-AF65-F5344CB8AC3E}">
        <p14:creationId xmlns:p14="http://schemas.microsoft.com/office/powerpoint/2010/main" val="278403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80D75-FECB-BD0E-5CAC-D03A7486763A}"/>
              </a:ext>
            </a:extLst>
          </p:cNvPr>
          <p:cNvSpPr>
            <a:spLocks noGrp="1"/>
          </p:cNvSpPr>
          <p:nvPr>
            <p:ph type="title"/>
          </p:nvPr>
        </p:nvSpPr>
        <p:spPr>
          <a:xfrm>
            <a:off x="838200" y="365125"/>
            <a:ext cx="10515600" cy="713867"/>
          </a:xfrm>
        </p:spPr>
        <p:txBody>
          <a:bodyPr>
            <a:normAutofit/>
          </a:bodyPr>
          <a:lstStyle/>
          <a:p>
            <a:pPr algn="ctr"/>
            <a:r>
              <a:rPr lang="en-US" sz="2800" dirty="0"/>
              <a:t>As per Sec 2(13) of the CGST Act</a:t>
            </a:r>
            <a:endParaRPr lang="en-IN" sz="2800" dirty="0"/>
          </a:p>
        </p:txBody>
      </p:sp>
      <p:sp>
        <p:nvSpPr>
          <p:cNvPr id="3" name="Content Placeholder 2">
            <a:extLst>
              <a:ext uri="{FF2B5EF4-FFF2-40B4-BE49-F238E27FC236}">
                <a16:creationId xmlns:a16="http://schemas.microsoft.com/office/drawing/2014/main" id="{2527A2D1-D65C-F1D9-076E-2151EEDBC068}"/>
              </a:ext>
            </a:extLst>
          </p:cNvPr>
          <p:cNvSpPr>
            <a:spLocks noGrp="1"/>
          </p:cNvSpPr>
          <p:nvPr>
            <p:ph idx="1"/>
          </p:nvPr>
        </p:nvSpPr>
        <p:spPr>
          <a:xfrm>
            <a:off x="838200" y="1289304"/>
            <a:ext cx="10515600" cy="4887659"/>
          </a:xfrm>
        </p:spPr>
        <p:txBody>
          <a:bodyPr/>
          <a:lstStyle/>
          <a:p>
            <a:pPr algn="just">
              <a:lnSpc>
                <a:spcPct val="150000"/>
              </a:lnSpc>
            </a:pPr>
            <a:r>
              <a:rPr lang="en-US" dirty="0"/>
              <a:t>Audit means the examination of records, returns and other documents maintained or furnished by the registered person under this Act or the rules made thereunder or under any other law for the time being in force to verify the correctness of turnover declared, taxes paid, refund claimed and input tax credit availed, and to assess his compliance with the provisions of this Act or the rules made thereunder.</a:t>
            </a:r>
            <a:endParaRPr lang="en-IN" dirty="0"/>
          </a:p>
        </p:txBody>
      </p:sp>
    </p:spTree>
    <p:extLst>
      <p:ext uri="{BB962C8B-B14F-4D97-AF65-F5344CB8AC3E}">
        <p14:creationId xmlns:p14="http://schemas.microsoft.com/office/powerpoint/2010/main" val="1108046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BF23D-E542-8BE5-EEE2-0194A648A91B}"/>
              </a:ext>
            </a:extLst>
          </p:cNvPr>
          <p:cNvSpPr>
            <a:spLocks noGrp="1"/>
          </p:cNvSpPr>
          <p:nvPr>
            <p:ph type="title"/>
          </p:nvPr>
        </p:nvSpPr>
        <p:spPr>
          <a:xfrm>
            <a:off x="838200" y="365125"/>
            <a:ext cx="10515600" cy="476123"/>
          </a:xfrm>
        </p:spPr>
        <p:txBody>
          <a:bodyPr>
            <a:normAutofit/>
          </a:bodyPr>
          <a:lstStyle/>
          <a:p>
            <a:r>
              <a:rPr lang="en-IN" sz="2800" dirty="0"/>
              <a:t>Objectives of GST Audit</a:t>
            </a:r>
          </a:p>
        </p:txBody>
      </p:sp>
      <p:sp>
        <p:nvSpPr>
          <p:cNvPr id="3" name="Content Placeholder 2">
            <a:extLst>
              <a:ext uri="{FF2B5EF4-FFF2-40B4-BE49-F238E27FC236}">
                <a16:creationId xmlns:a16="http://schemas.microsoft.com/office/drawing/2014/main" id="{3F03E661-437A-E0A9-2B55-93906E3BCD34}"/>
              </a:ext>
            </a:extLst>
          </p:cNvPr>
          <p:cNvSpPr>
            <a:spLocks noGrp="1"/>
          </p:cNvSpPr>
          <p:nvPr>
            <p:ph idx="1"/>
          </p:nvPr>
        </p:nvSpPr>
        <p:spPr>
          <a:xfrm>
            <a:off x="838200" y="987552"/>
            <a:ext cx="10515600" cy="5660136"/>
          </a:xfrm>
        </p:spPr>
        <p:txBody>
          <a:bodyPr>
            <a:normAutofit fontScale="70000" lnSpcReduction="20000"/>
          </a:bodyPr>
          <a:lstStyle/>
          <a:p>
            <a:pPr algn="just">
              <a:lnSpc>
                <a:spcPct val="150000"/>
              </a:lnSpc>
            </a:pPr>
            <a:r>
              <a:rPr lang="en-US" dirty="0"/>
              <a:t>Verification of Taxpayer’s Compliance: Audits help verify whether taxpayers are complying with GST laws, including timely filing of returns, correct payment of taxes, and maintenance of accurate records. </a:t>
            </a:r>
          </a:p>
          <a:p>
            <a:pPr algn="just">
              <a:lnSpc>
                <a:spcPct val="150000"/>
              </a:lnSpc>
            </a:pPr>
            <a:r>
              <a:rPr lang="en-US" dirty="0"/>
              <a:t>Detection of Discrepancies: Auditors examine financial statements, invoices, and other records to detect any discrepancies or inconsistencies in input-output tax calculations, thereby preventing tax evasion. </a:t>
            </a:r>
          </a:p>
          <a:p>
            <a:pPr algn="just">
              <a:lnSpc>
                <a:spcPct val="150000"/>
              </a:lnSpc>
            </a:pPr>
            <a:r>
              <a:rPr lang="en-US" dirty="0"/>
              <a:t>Revenue Protection: By identifying non-compliance and recovering unpaid taxes, GST audits contribute to revenue protection for the government, ensuring the sustainability of public finances. </a:t>
            </a:r>
          </a:p>
          <a:p>
            <a:pPr algn="just">
              <a:lnSpc>
                <a:spcPct val="150000"/>
              </a:lnSpc>
            </a:pPr>
            <a:r>
              <a:rPr lang="en-US" dirty="0"/>
              <a:t>Improvement of Tax System: Audit findings provide insights into the effectiveness of GST laws and procedures, enabling authorities to make necessary improvements for a fair and efficient tax system.</a:t>
            </a:r>
            <a:endParaRPr lang="en-IN" dirty="0"/>
          </a:p>
        </p:txBody>
      </p:sp>
    </p:spTree>
    <p:extLst>
      <p:ext uri="{BB962C8B-B14F-4D97-AF65-F5344CB8AC3E}">
        <p14:creationId xmlns:p14="http://schemas.microsoft.com/office/powerpoint/2010/main" val="21357359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E00EA-FC2F-B799-AC3F-3B327D0DAD3E}"/>
              </a:ext>
            </a:extLst>
          </p:cNvPr>
          <p:cNvSpPr>
            <a:spLocks noGrp="1"/>
          </p:cNvSpPr>
          <p:nvPr>
            <p:ph type="title"/>
          </p:nvPr>
        </p:nvSpPr>
        <p:spPr>
          <a:xfrm>
            <a:off x="838200" y="365125"/>
            <a:ext cx="10515600" cy="713867"/>
          </a:xfrm>
        </p:spPr>
        <p:txBody>
          <a:bodyPr>
            <a:normAutofit fontScale="90000"/>
          </a:bodyPr>
          <a:lstStyle/>
          <a:p>
            <a:pPr algn="ctr"/>
            <a:br>
              <a:rPr lang="en-IN" b="1" dirty="0"/>
            </a:br>
            <a:r>
              <a:rPr lang="en-IN" sz="3100" b="1" dirty="0"/>
              <a:t>Types of GST Audits</a:t>
            </a:r>
            <a:br>
              <a:rPr lang="en-IN" b="1" dirty="0"/>
            </a:br>
            <a:endParaRPr lang="en-IN" dirty="0"/>
          </a:p>
        </p:txBody>
      </p:sp>
      <p:sp>
        <p:nvSpPr>
          <p:cNvPr id="3" name="Content Placeholder 2">
            <a:extLst>
              <a:ext uri="{FF2B5EF4-FFF2-40B4-BE49-F238E27FC236}">
                <a16:creationId xmlns:a16="http://schemas.microsoft.com/office/drawing/2014/main" id="{ADCFAD50-9327-2267-3755-B3D6304DCE5F}"/>
              </a:ext>
            </a:extLst>
          </p:cNvPr>
          <p:cNvSpPr>
            <a:spLocks noGrp="1"/>
          </p:cNvSpPr>
          <p:nvPr>
            <p:ph idx="1"/>
          </p:nvPr>
        </p:nvSpPr>
        <p:spPr>
          <a:xfrm>
            <a:off x="838200" y="1280160"/>
            <a:ext cx="10515600" cy="4896803"/>
          </a:xfrm>
        </p:spPr>
        <p:txBody>
          <a:bodyPr/>
          <a:lstStyle/>
          <a:p>
            <a:pPr marL="0" indent="0" algn="just">
              <a:lnSpc>
                <a:spcPct val="150000"/>
              </a:lnSpc>
              <a:buNone/>
            </a:pPr>
            <a:r>
              <a:rPr lang="en-US" sz="3600" dirty="0"/>
              <a:t>GST audits can be of different types as listed below:</a:t>
            </a:r>
          </a:p>
          <a:p>
            <a:pPr algn="just">
              <a:lnSpc>
                <a:spcPct val="150000"/>
              </a:lnSpc>
            </a:pPr>
            <a:r>
              <a:rPr lang="en-US" sz="3600" dirty="0"/>
              <a:t>Statutory Audit under Section 35(5) - Removed w.e.f. 1st August 2021.</a:t>
            </a:r>
          </a:p>
          <a:p>
            <a:pPr algn="just">
              <a:lnSpc>
                <a:spcPct val="150000"/>
              </a:lnSpc>
            </a:pPr>
            <a:r>
              <a:rPr lang="en-US" sz="3600" dirty="0"/>
              <a:t>Audit by Tax Authorities under Section 65</a:t>
            </a:r>
          </a:p>
          <a:p>
            <a:pPr algn="just">
              <a:lnSpc>
                <a:spcPct val="150000"/>
              </a:lnSpc>
            </a:pPr>
            <a:r>
              <a:rPr lang="en-US" sz="3600" dirty="0"/>
              <a:t>Special Audit under Section 66</a:t>
            </a:r>
          </a:p>
          <a:p>
            <a:endParaRPr lang="en-IN" dirty="0"/>
          </a:p>
        </p:txBody>
      </p:sp>
    </p:spTree>
    <p:extLst>
      <p:ext uri="{BB962C8B-B14F-4D97-AF65-F5344CB8AC3E}">
        <p14:creationId xmlns:p14="http://schemas.microsoft.com/office/powerpoint/2010/main" val="21886935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93E55-869A-4DF6-AB3F-D162B24717D9}"/>
              </a:ext>
            </a:extLst>
          </p:cNvPr>
          <p:cNvSpPr>
            <a:spLocks noGrp="1"/>
          </p:cNvSpPr>
          <p:nvPr>
            <p:ph type="title"/>
          </p:nvPr>
        </p:nvSpPr>
        <p:spPr>
          <a:xfrm>
            <a:off x="838200" y="365125"/>
            <a:ext cx="10515600" cy="732155"/>
          </a:xfrm>
        </p:spPr>
        <p:txBody>
          <a:bodyPr>
            <a:normAutofit fontScale="90000"/>
          </a:bodyPr>
          <a:lstStyle/>
          <a:p>
            <a:pPr algn="ctr"/>
            <a:br>
              <a:rPr lang="en-US" sz="2800" b="1" dirty="0"/>
            </a:br>
            <a:r>
              <a:rPr lang="en-US" sz="2800" b="1" dirty="0"/>
              <a:t>Statutory Audit under Section 35(5) - Removed w.e.f. 1st August 2021*</a:t>
            </a:r>
            <a:br>
              <a:rPr lang="en-US" sz="2800" b="1" dirty="0"/>
            </a:br>
            <a:endParaRPr lang="en-IN" sz="2800" dirty="0"/>
          </a:p>
        </p:txBody>
      </p:sp>
      <p:sp>
        <p:nvSpPr>
          <p:cNvPr id="3" name="Content Placeholder 2">
            <a:extLst>
              <a:ext uri="{FF2B5EF4-FFF2-40B4-BE49-F238E27FC236}">
                <a16:creationId xmlns:a16="http://schemas.microsoft.com/office/drawing/2014/main" id="{98C958A8-C4BA-EBE6-85C3-E70D4754F7D2}"/>
              </a:ext>
            </a:extLst>
          </p:cNvPr>
          <p:cNvSpPr>
            <a:spLocks noGrp="1"/>
          </p:cNvSpPr>
          <p:nvPr>
            <p:ph idx="1"/>
          </p:nvPr>
        </p:nvSpPr>
        <p:spPr>
          <a:xfrm>
            <a:off x="838200" y="1225296"/>
            <a:ext cx="10515600" cy="4951667"/>
          </a:xfrm>
        </p:spPr>
        <p:txBody>
          <a:bodyPr>
            <a:normAutofit fontScale="62500" lnSpcReduction="20000"/>
          </a:bodyPr>
          <a:lstStyle/>
          <a:p>
            <a:pPr algn="just">
              <a:lnSpc>
                <a:spcPct val="160000"/>
              </a:lnSpc>
            </a:pPr>
            <a:r>
              <a:rPr lang="en-US" dirty="0"/>
              <a:t>Every GST registered taxable person whose turnover during a financial year exceeds the prescribed limit of Rs.2 crore was subjected to a statutory audit under Section 35(5) of the Central Goods and Services Tax (CGST) Act. Such businesses were to get their books of accounts audited by a chartered accountant or a cost accountant. </a:t>
            </a:r>
          </a:p>
          <a:p>
            <a:pPr algn="just">
              <a:lnSpc>
                <a:spcPct val="160000"/>
              </a:lnSpc>
            </a:pPr>
            <a:r>
              <a:rPr lang="en-US" dirty="0"/>
              <a:t>However, in Finance Act 2021, Section 35(5) of the CGST Act was amended to remove the statutory audit requirement under Section 35(5). This was further notified in CGST Notification No. 29/2021–Central Tax dated 30th July 2021 and came into effect from 1st August 2021. </a:t>
            </a:r>
          </a:p>
          <a:p>
            <a:pPr algn="just">
              <a:lnSpc>
                <a:spcPct val="160000"/>
              </a:lnSpc>
            </a:pPr>
            <a:r>
              <a:rPr lang="en-US" dirty="0"/>
              <a:t>The audit requirement was instead replaced by a self-certified Form GSTR-9C statement. This must be filed on the GST portal or through a facilitation </a:t>
            </a:r>
            <a:r>
              <a:rPr lang="en-US" dirty="0" err="1"/>
              <a:t>centre</a:t>
            </a:r>
            <a:r>
              <a:rPr lang="en-US" dirty="0"/>
              <a:t> by taxpayers whose turnover exceeds Rs.5 crore in a financial year, along with other documents such as a copy of the Audited Accounts and Annual Return in form GSTR-9.</a:t>
            </a:r>
          </a:p>
          <a:p>
            <a:endParaRPr lang="en-IN" dirty="0"/>
          </a:p>
        </p:txBody>
      </p:sp>
    </p:spTree>
    <p:extLst>
      <p:ext uri="{BB962C8B-B14F-4D97-AF65-F5344CB8AC3E}">
        <p14:creationId xmlns:p14="http://schemas.microsoft.com/office/powerpoint/2010/main" val="1353935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7076A-096F-D9CA-99F0-79325D707212}"/>
              </a:ext>
            </a:extLst>
          </p:cNvPr>
          <p:cNvSpPr>
            <a:spLocks noGrp="1"/>
          </p:cNvSpPr>
          <p:nvPr>
            <p:ph type="title"/>
          </p:nvPr>
        </p:nvSpPr>
        <p:spPr>
          <a:xfrm>
            <a:off x="838200" y="365125"/>
            <a:ext cx="10515600" cy="713867"/>
          </a:xfrm>
        </p:spPr>
        <p:txBody>
          <a:bodyPr>
            <a:normAutofit fontScale="90000"/>
          </a:bodyPr>
          <a:lstStyle/>
          <a:p>
            <a:pPr algn="ctr"/>
            <a:br>
              <a:rPr lang="en-US" sz="2800" b="1" dirty="0"/>
            </a:br>
            <a:r>
              <a:rPr lang="en-US" sz="2800" b="1" dirty="0"/>
              <a:t>Audit by Tax Authorities under Section 65</a:t>
            </a:r>
            <a:br>
              <a:rPr lang="en-US" sz="2800" b="1" dirty="0"/>
            </a:br>
            <a:endParaRPr lang="en-IN" sz="2800" dirty="0"/>
          </a:p>
        </p:txBody>
      </p:sp>
      <p:sp>
        <p:nvSpPr>
          <p:cNvPr id="3" name="Content Placeholder 2">
            <a:extLst>
              <a:ext uri="{FF2B5EF4-FFF2-40B4-BE49-F238E27FC236}">
                <a16:creationId xmlns:a16="http://schemas.microsoft.com/office/drawing/2014/main" id="{503B79B3-1D34-80FD-1613-A2DAF08EB409}"/>
              </a:ext>
            </a:extLst>
          </p:cNvPr>
          <p:cNvSpPr>
            <a:spLocks noGrp="1"/>
          </p:cNvSpPr>
          <p:nvPr>
            <p:ph idx="1"/>
          </p:nvPr>
        </p:nvSpPr>
        <p:spPr>
          <a:xfrm>
            <a:off x="838200" y="1207008"/>
            <a:ext cx="10515600" cy="4969955"/>
          </a:xfrm>
        </p:spPr>
        <p:txBody>
          <a:bodyPr>
            <a:normAutofit fontScale="77500" lnSpcReduction="20000"/>
          </a:bodyPr>
          <a:lstStyle/>
          <a:p>
            <a:pPr algn="just">
              <a:lnSpc>
                <a:spcPct val="150000"/>
              </a:lnSpc>
            </a:pPr>
            <a:r>
              <a:rPr lang="en-US" dirty="0"/>
              <a:t>The Commissioner of CGST/SGST (or any officer authorized by him) may conduct an audit of a taxpayer. </a:t>
            </a:r>
          </a:p>
          <a:p>
            <a:pPr algn="just">
              <a:lnSpc>
                <a:spcPct val="150000"/>
              </a:lnSpc>
            </a:pPr>
            <a:r>
              <a:rPr lang="en-US" dirty="0"/>
              <a:t>The period of audit to will be a financial year or part of a financial year (or multiple financial years).</a:t>
            </a:r>
          </a:p>
          <a:p>
            <a:pPr algn="just">
              <a:lnSpc>
                <a:spcPct val="150000"/>
              </a:lnSpc>
            </a:pPr>
            <a:r>
              <a:rPr lang="en-US" dirty="0"/>
              <a:t>A notice will be sent to the auditee in FORM GST ADT-01 at least 15 working days prior.</a:t>
            </a:r>
          </a:p>
          <a:p>
            <a:pPr algn="just">
              <a:lnSpc>
                <a:spcPct val="150000"/>
              </a:lnSpc>
            </a:pPr>
            <a:r>
              <a:rPr lang="en-US" dirty="0"/>
              <a:t>The audit will be completed within 3 months from the date of commencement of the audit.</a:t>
            </a:r>
          </a:p>
          <a:p>
            <a:pPr algn="just">
              <a:lnSpc>
                <a:spcPct val="150000"/>
              </a:lnSpc>
            </a:pPr>
            <a:r>
              <a:rPr lang="en-US" dirty="0"/>
              <a:t>The Commissioner can extend the audit period for a further six months with reasons recorded in writing.</a:t>
            </a:r>
          </a:p>
          <a:p>
            <a:endParaRPr lang="en-IN" dirty="0"/>
          </a:p>
        </p:txBody>
      </p:sp>
    </p:spTree>
    <p:extLst>
      <p:ext uri="{BB962C8B-B14F-4D97-AF65-F5344CB8AC3E}">
        <p14:creationId xmlns:p14="http://schemas.microsoft.com/office/powerpoint/2010/main" val="23126584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EAD8C3-3A3F-5528-6CD5-E66F98ACDD74}"/>
              </a:ext>
            </a:extLst>
          </p:cNvPr>
          <p:cNvSpPr>
            <a:spLocks noGrp="1"/>
          </p:cNvSpPr>
          <p:nvPr>
            <p:ph type="title"/>
          </p:nvPr>
        </p:nvSpPr>
        <p:spPr>
          <a:xfrm>
            <a:off x="838200" y="365125"/>
            <a:ext cx="10515600" cy="530987"/>
          </a:xfrm>
        </p:spPr>
        <p:txBody>
          <a:bodyPr>
            <a:normAutofit fontScale="90000"/>
          </a:bodyPr>
          <a:lstStyle/>
          <a:p>
            <a:pPr algn="ctr"/>
            <a:br>
              <a:rPr lang="en-IN" sz="2800" dirty="0"/>
            </a:br>
            <a:br>
              <a:rPr lang="en-IN" sz="2800" dirty="0"/>
            </a:br>
            <a:r>
              <a:rPr lang="en-IN" sz="2800" dirty="0"/>
              <a:t>Obligations of the Auditee</a:t>
            </a:r>
            <a:br>
              <a:rPr lang="en-IN" b="1" dirty="0"/>
            </a:br>
            <a:endParaRPr lang="en-IN" dirty="0"/>
          </a:p>
        </p:txBody>
      </p:sp>
      <p:sp>
        <p:nvSpPr>
          <p:cNvPr id="3" name="Content Placeholder 2">
            <a:extLst>
              <a:ext uri="{FF2B5EF4-FFF2-40B4-BE49-F238E27FC236}">
                <a16:creationId xmlns:a16="http://schemas.microsoft.com/office/drawing/2014/main" id="{5BB2DBEE-2EF6-CF36-AEEB-9954FF652A8E}"/>
              </a:ext>
            </a:extLst>
          </p:cNvPr>
          <p:cNvSpPr>
            <a:spLocks noGrp="1"/>
          </p:cNvSpPr>
          <p:nvPr>
            <p:ph idx="1"/>
          </p:nvPr>
        </p:nvSpPr>
        <p:spPr>
          <a:xfrm>
            <a:off x="838200" y="1289304"/>
            <a:ext cx="10515600" cy="4887659"/>
          </a:xfrm>
        </p:spPr>
        <p:txBody>
          <a:bodyPr/>
          <a:lstStyle/>
          <a:p>
            <a:pPr marL="0" indent="0" algn="just">
              <a:lnSpc>
                <a:spcPct val="150000"/>
              </a:lnSpc>
              <a:buNone/>
            </a:pPr>
            <a:r>
              <a:rPr lang="en-US" dirty="0"/>
              <a:t>The taxable person will be required to:</a:t>
            </a:r>
          </a:p>
          <a:p>
            <a:pPr algn="just">
              <a:lnSpc>
                <a:spcPct val="150000"/>
              </a:lnSpc>
            </a:pPr>
            <a:r>
              <a:rPr lang="en-US" dirty="0"/>
              <a:t>Provide the necessary facilities to verify the books of account/other documents as required</a:t>
            </a:r>
          </a:p>
          <a:p>
            <a:pPr algn="just">
              <a:lnSpc>
                <a:spcPct val="150000"/>
              </a:lnSpc>
            </a:pPr>
            <a:r>
              <a:rPr lang="en-US" dirty="0"/>
              <a:t>To give information and assistance to ensure the timely completion of the audit.</a:t>
            </a:r>
          </a:p>
          <a:p>
            <a:endParaRPr lang="en-IN" dirty="0"/>
          </a:p>
        </p:txBody>
      </p:sp>
    </p:spTree>
    <p:extLst>
      <p:ext uri="{BB962C8B-B14F-4D97-AF65-F5344CB8AC3E}">
        <p14:creationId xmlns:p14="http://schemas.microsoft.com/office/powerpoint/2010/main" val="24098783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B4778-3EEE-9481-A333-E6C1AC540755}"/>
              </a:ext>
            </a:extLst>
          </p:cNvPr>
          <p:cNvSpPr>
            <a:spLocks noGrp="1"/>
          </p:cNvSpPr>
          <p:nvPr>
            <p:ph type="title"/>
          </p:nvPr>
        </p:nvSpPr>
        <p:spPr>
          <a:xfrm>
            <a:off x="838200" y="365125"/>
            <a:ext cx="10515600" cy="594995"/>
          </a:xfrm>
        </p:spPr>
        <p:txBody>
          <a:bodyPr>
            <a:normAutofit fontScale="90000"/>
          </a:bodyPr>
          <a:lstStyle/>
          <a:p>
            <a:pPr algn="ctr"/>
            <a:br>
              <a:rPr lang="en-IN" sz="2800" dirty="0"/>
            </a:br>
            <a:r>
              <a:rPr lang="en-IN" sz="2800" dirty="0"/>
              <a:t>Findings of the Audit</a:t>
            </a:r>
            <a:br>
              <a:rPr lang="en-IN" sz="2800" dirty="0"/>
            </a:br>
            <a:endParaRPr lang="en-IN" sz="2800" dirty="0"/>
          </a:p>
        </p:txBody>
      </p:sp>
      <p:sp>
        <p:nvSpPr>
          <p:cNvPr id="3" name="Content Placeholder 2">
            <a:extLst>
              <a:ext uri="{FF2B5EF4-FFF2-40B4-BE49-F238E27FC236}">
                <a16:creationId xmlns:a16="http://schemas.microsoft.com/office/drawing/2014/main" id="{007EBA69-82B8-D803-453A-99C535EE176D}"/>
              </a:ext>
            </a:extLst>
          </p:cNvPr>
          <p:cNvSpPr>
            <a:spLocks noGrp="1"/>
          </p:cNvSpPr>
          <p:nvPr>
            <p:ph idx="1"/>
          </p:nvPr>
        </p:nvSpPr>
        <p:spPr>
          <a:xfrm>
            <a:off x="838200" y="1133856"/>
            <a:ext cx="10515600" cy="5359019"/>
          </a:xfrm>
        </p:spPr>
        <p:txBody>
          <a:bodyPr>
            <a:normAutofit fontScale="85000" lnSpcReduction="10000"/>
          </a:bodyPr>
          <a:lstStyle/>
          <a:p>
            <a:pPr marL="0" indent="0" algn="just">
              <a:lnSpc>
                <a:spcPct val="150000"/>
              </a:lnSpc>
              <a:buNone/>
            </a:pPr>
            <a:r>
              <a:rPr lang="en-US" dirty="0"/>
              <a:t>On conclusion of an audit, the officer will inform the taxable person within 30 days of:</a:t>
            </a:r>
          </a:p>
          <a:p>
            <a:pPr algn="just">
              <a:lnSpc>
                <a:spcPct val="150000"/>
              </a:lnSpc>
            </a:pPr>
            <a:r>
              <a:rPr lang="en-US" dirty="0"/>
              <a:t>The findings,</a:t>
            </a:r>
          </a:p>
          <a:p>
            <a:pPr algn="just">
              <a:lnSpc>
                <a:spcPct val="150000"/>
              </a:lnSpc>
            </a:pPr>
            <a:r>
              <a:rPr lang="en-US" dirty="0"/>
              <a:t>Their reasons, and</a:t>
            </a:r>
          </a:p>
          <a:p>
            <a:pPr algn="just">
              <a:lnSpc>
                <a:spcPct val="150000"/>
              </a:lnSpc>
            </a:pPr>
            <a:r>
              <a:rPr lang="en-US" dirty="0"/>
              <a:t>The taxable person’s rights and obligations</a:t>
            </a:r>
          </a:p>
          <a:p>
            <a:pPr algn="just">
              <a:lnSpc>
                <a:spcPct val="150000"/>
              </a:lnSpc>
            </a:pPr>
            <a:r>
              <a:rPr lang="en-US" dirty="0"/>
              <a:t>The above will need to be communicated to the taxpayer in in FORM GST ADT-02. </a:t>
            </a:r>
          </a:p>
          <a:p>
            <a:pPr algn="just">
              <a:lnSpc>
                <a:spcPct val="150000"/>
              </a:lnSpc>
            </a:pPr>
            <a:r>
              <a:rPr lang="en-US" dirty="0"/>
              <a:t>If the audit results in the detection of unpaid/short paid tax or wrong refund or wrong input tax credit availed, then demand and recovery action will be initiated.</a:t>
            </a:r>
          </a:p>
          <a:p>
            <a:endParaRPr lang="en-IN" dirty="0"/>
          </a:p>
        </p:txBody>
      </p:sp>
    </p:spTree>
    <p:extLst>
      <p:ext uri="{BB962C8B-B14F-4D97-AF65-F5344CB8AC3E}">
        <p14:creationId xmlns:p14="http://schemas.microsoft.com/office/powerpoint/2010/main" val="4291564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TotalTime>
  <Words>2307</Words>
  <Application>Microsoft Office PowerPoint</Application>
  <PresentationFormat>Widescreen</PresentationFormat>
  <Paragraphs>125</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Calibri Light</vt:lpstr>
      <vt:lpstr>Office Theme</vt:lpstr>
      <vt:lpstr>GST - Final Audit Report and Departmental Audit</vt:lpstr>
      <vt:lpstr>GST Audit</vt:lpstr>
      <vt:lpstr>As per Sec 2(13) of the CGST Act</vt:lpstr>
      <vt:lpstr>Objectives of GST Audit</vt:lpstr>
      <vt:lpstr> Types of GST Audits </vt:lpstr>
      <vt:lpstr> Statutory Audit under Section 35(5) - Removed w.e.f. 1st August 2021* </vt:lpstr>
      <vt:lpstr> Audit by Tax Authorities under Section 65 </vt:lpstr>
      <vt:lpstr>  Obligations of the Auditee </vt:lpstr>
      <vt:lpstr> Findings of the Audit </vt:lpstr>
      <vt:lpstr> Special Audit under Section 66 </vt:lpstr>
      <vt:lpstr>PowerPoint Presentation</vt:lpstr>
      <vt:lpstr>PowerPoint Presentation</vt:lpstr>
      <vt:lpstr>Limited scrutiny -</vt:lpstr>
      <vt:lpstr>Taxpayer-Initiated Audit -</vt:lpstr>
      <vt:lpstr> Principles of GST Audit – </vt:lpstr>
      <vt:lpstr>PowerPoint Presentation</vt:lpstr>
      <vt:lpstr>The following documents may be asked for during a GST audit -</vt:lpstr>
      <vt:lpstr>PowerPoint Presentation</vt:lpstr>
      <vt:lpstr>Preparation for the GST Audit –</vt:lpstr>
      <vt:lpstr>PowerPoint Presentation</vt:lpstr>
      <vt:lpstr>General Guidelines for Auditor –</vt:lpstr>
      <vt:lpstr>PowerPoint Presentation</vt:lpstr>
      <vt:lpstr>PowerPoint Presentation</vt:lpstr>
      <vt:lpstr>GST Audit Process –</vt:lpstr>
      <vt:lpstr>PowerPoint Presentation</vt:lpstr>
      <vt:lpstr>PowerPoint Presentation</vt:lpstr>
      <vt:lpstr>Audit Approach (Audit Planning, Strategy and Execution)(As prescribed by ICMAI)</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GST - Final Audit Report and Departmental Audit</dc:title>
  <dc:creator>Ajay deep Wadhwa</dc:creator>
  <cp:lastModifiedBy>User</cp:lastModifiedBy>
  <cp:revision>8</cp:revision>
  <dcterms:created xsi:type="dcterms:W3CDTF">2025-11-04T12:03:48Z</dcterms:created>
  <dcterms:modified xsi:type="dcterms:W3CDTF">2025-11-09T09:28:26Z</dcterms:modified>
</cp:coreProperties>
</file>