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1569" r:id="rId2"/>
    <p:sldId id="258" r:id="rId3"/>
    <p:sldId id="296" r:id="rId4"/>
    <p:sldId id="297" r:id="rId5"/>
    <p:sldId id="294" r:id="rId6"/>
    <p:sldId id="295" r:id="rId7"/>
    <p:sldId id="298" r:id="rId8"/>
    <p:sldId id="1593" r:id="rId9"/>
    <p:sldId id="1595" r:id="rId10"/>
    <p:sldId id="1606" r:id="rId11"/>
    <p:sldId id="1602" r:id="rId12"/>
    <p:sldId id="1596" r:id="rId13"/>
    <p:sldId id="1657" r:id="rId14"/>
    <p:sldId id="1658" r:id="rId15"/>
    <p:sldId id="1690" r:id="rId16"/>
    <p:sldId id="1691" r:id="rId17"/>
    <p:sldId id="1692" r:id="rId18"/>
    <p:sldId id="1597" r:id="rId19"/>
    <p:sldId id="1598" r:id="rId20"/>
    <p:sldId id="1659" r:id="rId21"/>
    <p:sldId id="1660" r:id="rId22"/>
    <p:sldId id="1661" r:id="rId23"/>
    <p:sldId id="1662" r:id="rId24"/>
    <p:sldId id="1693" r:id="rId25"/>
    <p:sldId id="1695" r:id="rId26"/>
    <p:sldId id="1664" r:id="rId27"/>
    <p:sldId id="1665" r:id="rId28"/>
    <p:sldId id="1666" r:id="rId29"/>
    <p:sldId id="1667" r:id="rId30"/>
    <p:sldId id="159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51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ECB0EB-0B13-470E-BFA7-26E726798C40}" type="datetimeFigureOut">
              <a:rPr lang="en-IN" smtClean="0"/>
              <a:t>30-08-2025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34089B-F3EB-48DC-9C2F-8144FED21FA7}" type="slidenum">
              <a:rPr lang="en-IN" smtClean="0"/>
              <a:t>‹#›</a:t>
            </a:fld>
            <a:endParaRPr lang="en-IN"/>
          </a:p>
        </p:txBody>
      </p:sp>
    </p:spTree>
    <p:extLst>
      <p:ext uri="{BB962C8B-B14F-4D97-AF65-F5344CB8AC3E}">
        <p14:creationId xmlns:p14="http://schemas.microsoft.com/office/powerpoint/2010/main" val="2751241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84115-42AB-9C09-449F-2A1ADE29AE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AE259ECB-6610-3D8B-A96E-A7188756B9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76C641A7-2176-FF76-BE44-91FE839BCB86}"/>
              </a:ext>
            </a:extLst>
          </p:cNvPr>
          <p:cNvSpPr>
            <a:spLocks noGrp="1"/>
          </p:cNvSpPr>
          <p:nvPr>
            <p:ph type="dt" sz="half" idx="10"/>
          </p:nvPr>
        </p:nvSpPr>
        <p:spPr/>
        <p:txBody>
          <a:bodyPr/>
          <a:lstStyle/>
          <a:p>
            <a:fld id="{6A3717A3-F4EC-4CE5-A64D-B069E8CC239D}" type="datetime1">
              <a:rPr lang="en-IN" smtClean="0"/>
              <a:t>30-08-2025</a:t>
            </a:fld>
            <a:endParaRPr lang="en-IN"/>
          </a:p>
        </p:txBody>
      </p:sp>
      <p:sp>
        <p:nvSpPr>
          <p:cNvPr id="5" name="Footer Placeholder 4">
            <a:extLst>
              <a:ext uri="{FF2B5EF4-FFF2-40B4-BE49-F238E27FC236}">
                <a16:creationId xmlns:a16="http://schemas.microsoft.com/office/drawing/2014/main" id="{3BE2877A-5113-C511-7DD8-AFF9BB180419}"/>
              </a:ext>
            </a:extLst>
          </p:cNvPr>
          <p:cNvSpPr>
            <a:spLocks noGrp="1"/>
          </p:cNvSpPr>
          <p:nvPr>
            <p:ph type="ftr" sz="quarter" idx="11"/>
          </p:nvPr>
        </p:nvSpPr>
        <p:spPr/>
        <p:txBody>
          <a:bodyPr/>
          <a:lstStyle/>
          <a:p>
            <a:r>
              <a:rPr lang="en-US"/>
              <a:t>CMA Niranjan Swain- Advocate &amp; Tax Consultant</a:t>
            </a:r>
            <a:endParaRPr lang="en-IN"/>
          </a:p>
        </p:txBody>
      </p:sp>
      <p:sp>
        <p:nvSpPr>
          <p:cNvPr id="6" name="Slide Number Placeholder 5">
            <a:extLst>
              <a:ext uri="{FF2B5EF4-FFF2-40B4-BE49-F238E27FC236}">
                <a16:creationId xmlns:a16="http://schemas.microsoft.com/office/drawing/2014/main" id="{91C56F61-EAC3-A728-D446-652D1AE80FCB}"/>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50106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FF739-A5D3-D7A1-FA52-887C35B7D878}"/>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1E97B07-3E9B-1E94-C5DD-EA3D226A0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5807D4C-15A1-4A49-4C09-801FD6D43FD6}"/>
              </a:ext>
            </a:extLst>
          </p:cNvPr>
          <p:cNvSpPr>
            <a:spLocks noGrp="1"/>
          </p:cNvSpPr>
          <p:nvPr>
            <p:ph type="dt" sz="half" idx="10"/>
          </p:nvPr>
        </p:nvSpPr>
        <p:spPr/>
        <p:txBody>
          <a:bodyPr/>
          <a:lstStyle/>
          <a:p>
            <a:fld id="{293E260C-F5C9-4D7B-AE51-2F0C4DD0E6E1}" type="datetime1">
              <a:rPr lang="en-IN" smtClean="0"/>
              <a:t>30-08-2025</a:t>
            </a:fld>
            <a:endParaRPr lang="en-IN"/>
          </a:p>
        </p:txBody>
      </p:sp>
      <p:sp>
        <p:nvSpPr>
          <p:cNvPr id="5" name="Footer Placeholder 4">
            <a:extLst>
              <a:ext uri="{FF2B5EF4-FFF2-40B4-BE49-F238E27FC236}">
                <a16:creationId xmlns:a16="http://schemas.microsoft.com/office/drawing/2014/main" id="{AED5183F-7790-1DAF-BEAD-8822639A7591}"/>
              </a:ext>
            </a:extLst>
          </p:cNvPr>
          <p:cNvSpPr>
            <a:spLocks noGrp="1"/>
          </p:cNvSpPr>
          <p:nvPr>
            <p:ph type="ftr" sz="quarter" idx="11"/>
          </p:nvPr>
        </p:nvSpPr>
        <p:spPr/>
        <p:txBody>
          <a:bodyPr/>
          <a:lstStyle/>
          <a:p>
            <a:r>
              <a:rPr lang="en-US"/>
              <a:t>CMA Niranjan Swain- Advocate &amp; Tax Consultant</a:t>
            </a:r>
            <a:endParaRPr lang="en-IN"/>
          </a:p>
        </p:txBody>
      </p:sp>
      <p:sp>
        <p:nvSpPr>
          <p:cNvPr id="6" name="Slide Number Placeholder 5">
            <a:extLst>
              <a:ext uri="{FF2B5EF4-FFF2-40B4-BE49-F238E27FC236}">
                <a16:creationId xmlns:a16="http://schemas.microsoft.com/office/drawing/2014/main" id="{46943848-4103-4B3E-06C9-B888F9E8DC24}"/>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2251295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01666A-EFB3-B8BE-352E-3B307EC0B5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8C68609-258A-3574-7E1D-3F528AB788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959B26-4840-A16E-9B2C-7867E188CE33}"/>
              </a:ext>
            </a:extLst>
          </p:cNvPr>
          <p:cNvSpPr>
            <a:spLocks noGrp="1"/>
          </p:cNvSpPr>
          <p:nvPr>
            <p:ph type="dt" sz="half" idx="10"/>
          </p:nvPr>
        </p:nvSpPr>
        <p:spPr/>
        <p:txBody>
          <a:bodyPr/>
          <a:lstStyle/>
          <a:p>
            <a:fld id="{2654325A-85CB-4788-B3D8-E263FADE1F67}" type="datetime1">
              <a:rPr lang="en-IN" smtClean="0"/>
              <a:t>30-08-2025</a:t>
            </a:fld>
            <a:endParaRPr lang="en-IN"/>
          </a:p>
        </p:txBody>
      </p:sp>
      <p:sp>
        <p:nvSpPr>
          <p:cNvPr id="5" name="Footer Placeholder 4">
            <a:extLst>
              <a:ext uri="{FF2B5EF4-FFF2-40B4-BE49-F238E27FC236}">
                <a16:creationId xmlns:a16="http://schemas.microsoft.com/office/drawing/2014/main" id="{AB617FB1-3F1B-484E-B7A2-2F97DB8F6547}"/>
              </a:ext>
            </a:extLst>
          </p:cNvPr>
          <p:cNvSpPr>
            <a:spLocks noGrp="1"/>
          </p:cNvSpPr>
          <p:nvPr>
            <p:ph type="ftr" sz="quarter" idx="11"/>
          </p:nvPr>
        </p:nvSpPr>
        <p:spPr/>
        <p:txBody>
          <a:bodyPr/>
          <a:lstStyle/>
          <a:p>
            <a:r>
              <a:rPr lang="en-US"/>
              <a:t>CMA Niranjan Swain- Advocate &amp; Tax Consultant</a:t>
            </a:r>
            <a:endParaRPr lang="en-IN"/>
          </a:p>
        </p:txBody>
      </p:sp>
      <p:sp>
        <p:nvSpPr>
          <p:cNvPr id="6" name="Slide Number Placeholder 5">
            <a:extLst>
              <a:ext uri="{FF2B5EF4-FFF2-40B4-BE49-F238E27FC236}">
                <a16:creationId xmlns:a16="http://schemas.microsoft.com/office/drawing/2014/main" id="{17E6E34E-118E-C50B-3181-74CBC14C1DD3}"/>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420133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6233" y="304801"/>
            <a:ext cx="10668000" cy="1216025"/>
          </a:xfrm>
        </p:spPr>
        <p:txBody>
          <a:bodyPr/>
          <a:lstStyle/>
          <a:p>
            <a:r>
              <a:rPr lang="en-US"/>
              <a:t>Click to edit Master title style</a:t>
            </a:r>
            <a:endParaRPr lang="en-IN"/>
          </a:p>
        </p:txBody>
      </p:sp>
      <p:sp>
        <p:nvSpPr>
          <p:cNvPr id="3" name="Text Placeholder 2"/>
          <p:cNvSpPr>
            <a:spLocks noGrp="1"/>
          </p:cNvSpPr>
          <p:nvPr>
            <p:ph type="body" sz="half" idx="1"/>
          </p:nvPr>
        </p:nvSpPr>
        <p:spPr>
          <a:xfrm>
            <a:off x="7556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6191251" y="1752600"/>
            <a:ext cx="52324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Rectangle 6"/>
          <p:cNvSpPr>
            <a:spLocks noGrp="1" noChangeArrowheads="1"/>
          </p:cNvSpPr>
          <p:nvPr>
            <p:ph type="dt" sz="half" idx="10"/>
          </p:nvPr>
        </p:nvSpPr>
        <p:spPr>
          <a:ln/>
        </p:spPr>
        <p:txBody>
          <a:bodyPr/>
          <a:lstStyle>
            <a:lvl1pPr>
              <a:defRPr/>
            </a:lvl1pPr>
          </a:lstStyle>
          <a:p>
            <a:pPr>
              <a:defRPr/>
            </a:pPr>
            <a:fld id="{7BDF3EE4-1D01-4664-81ED-8BC376558FDD}" type="datetime1">
              <a:rPr lang="en-US" smtClean="0"/>
              <a:t>8/30/2025</a:t>
            </a:fld>
            <a:endParaRPr lang="en-US"/>
          </a:p>
        </p:txBody>
      </p:sp>
      <p:sp>
        <p:nvSpPr>
          <p:cNvPr id="6" name="Rectangle 7"/>
          <p:cNvSpPr>
            <a:spLocks noGrp="1" noChangeArrowheads="1"/>
          </p:cNvSpPr>
          <p:nvPr>
            <p:ph type="ftr" sz="quarter" idx="11"/>
          </p:nvPr>
        </p:nvSpPr>
        <p:spPr>
          <a:ln/>
        </p:spPr>
        <p:txBody>
          <a:bodyPr/>
          <a:lstStyle>
            <a:lvl1pPr>
              <a:defRPr/>
            </a:lvl1pPr>
          </a:lstStyle>
          <a:p>
            <a:pPr>
              <a:defRPr/>
            </a:pPr>
            <a:r>
              <a:rPr lang="en-US"/>
              <a:t>CMA, Niranjan Swain, Advocate &amp; Tax Consultants: reached at: nswain2008@ymail.com</a:t>
            </a:r>
          </a:p>
        </p:txBody>
      </p:sp>
      <p:sp>
        <p:nvSpPr>
          <p:cNvPr id="7" name="Rectangle 8"/>
          <p:cNvSpPr>
            <a:spLocks noGrp="1" noChangeArrowheads="1"/>
          </p:cNvSpPr>
          <p:nvPr>
            <p:ph type="sldNum" sz="quarter" idx="12"/>
          </p:nvPr>
        </p:nvSpPr>
        <p:spPr>
          <a:ln/>
        </p:spPr>
        <p:txBody>
          <a:bodyPr/>
          <a:lstStyle>
            <a:lvl1pPr>
              <a:defRPr/>
            </a:lvl1pPr>
          </a:lstStyle>
          <a:p>
            <a:pPr>
              <a:defRPr/>
            </a:pPr>
            <a:fld id="{16937A81-4A8B-4F6B-96CB-DA99E9724220}" type="slidenum">
              <a:rPr lang="en-US" altLang="en-US"/>
              <a:pPr>
                <a:defRPr/>
              </a:pPr>
              <a:t>‹#›</a:t>
            </a:fld>
            <a:endParaRPr lang="en-US" altLang="en-US"/>
          </a:p>
        </p:txBody>
      </p:sp>
    </p:spTree>
    <p:extLst>
      <p:ext uri="{BB962C8B-B14F-4D97-AF65-F5344CB8AC3E}">
        <p14:creationId xmlns:p14="http://schemas.microsoft.com/office/powerpoint/2010/main" val="1701894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2F8DB-C146-6533-05E2-D961A5D8CB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EAE2DDBB-3B16-6234-031D-DE3184271B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7B6B300-A68F-72AA-1448-A6A527F19B51}"/>
              </a:ext>
            </a:extLst>
          </p:cNvPr>
          <p:cNvSpPr>
            <a:spLocks noGrp="1"/>
          </p:cNvSpPr>
          <p:nvPr>
            <p:ph type="dt" sz="half" idx="10"/>
          </p:nvPr>
        </p:nvSpPr>
        <p:spPr/>
        <p:txBody>
          <a:bodyPr/>
          <a:lstStyle/>
          <a:p>
            <a:fld id="{8827D10C-01BB-442F-85AD-8908160B4DAD}" type="datetime1">
              <a:rPr lang="en-IN" smtClean="0"/>
              <a:t>30-08-2025</a:t>
            </a:fld>
            <a:endParaRPr lang="en-IN"/>
          </a:p>
        </p:txBody>
      </p:sp>
      <p:sp>
        <p:nvSpPr>
          <p:cNvPr id="5" name="Footer Placeholder 4">
            <a:extLst>
              <a:ext uri="{FF2B5EF4-FFF2-40B4-BE49-F238E27FC236}">
                <a16:creationId xmlns:a16="http://schemas.microsoft.com/office/drawing/2014/main" id="{2C4A8B6E-DAFB-EC95-B423-3974D4C37B35}"/>
              </a:ext>
            </a:extLst>
          </p:cNvPr>
          <p:cNvSpPr>
            <a:spLocks noGrp="1"/>
          </p:cNvSpPr>
          <p:nvPr>
            <p:ph type="ftr" sz="quarter" idx="11"/>
          </p:nvPr>
        </p:nvSpPr>
        <p:spPr/>
        <p:txBody>
          <a:bodyPr/>
          <a:lstStyle/>
          <a:p>
            <a:r>
              <a:rPr lang="en-US"/>
              <a:t>CMA Niranjan Swain- Advocate &amp; Tax Consultant</a:t>
            </a:r>
            <a:endParaRPr lang="en-IN"/>
          </a:p>
        </p:txBody>
      </p:sp>
      <p:sp>
        <p:nvSpPr>
          <p:cNvPr id="6" name="Slide Number Placeholder 5">
            <a:extLst>
              <a:ext uri="{FF2B5EF4-FFF2-40B4-BE49-F238E27FC236}">
                <a16:creationId xmlns:a16="http://schemas.microsoft.com/office/drawing/2014/main" id="{C1E71BE4-DAF8-7990-C63D-4BE6CD9BC471}"/>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3160251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1A46-40D1-3F81-3331-98EF80D7D0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6832F91-718A-211F-E9BA-F345796DD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05FE35-81CD-5DF7-E016-412985729664}"/>
              </a:ext>
            </a:extLst>
          </p:cNvPr>
          <p:cNvSpPr>
            <a:spLocks noGrp="1"/>
          </p:cNvSpPr>
          <p:nvPr>
            <p:ph type="dt" sz="half" idx="10"/>
          </p:nvPr>
        </p:nvSpPr>
        <p:spPr/>
        <p:txBody>
          <a:bodyPr/>
          <a:lstStyle/>
          <a:p>
            <a:fld id="{FF844D38-DB0E-4ABD-A7BA-D16B8596C1FB}" type="datetime1">
              <a:rPr lang="en-IN" smtClean="0"/>
              <a:t>30-08-2025</a:t>
            </a:fld>
            <a:endParaRPr lang="en-IN"/>
          </a:p>
        </p:txBody>
      </p:sp>
      <p:sp>
        <p:nvSpPr>
          <p:cNvPr id="5" name="Footer Placeholder 4">
            <a:extLst>
              <a:ext uri="{FF2B5EF4-FFF2-40B4-BE49-F238E27FC236}">
                <a16:creationId xmlns:a16="http://schemas.microsoft.com/office/drawing/2014/main" id="{53AE63C1-8E06-A203-D467-385AA05D61F4}"/>
              </a:ext>
            </a:extLst>
          </p:cNvPr>
          <p:cNvSpPr>
            <a:spLocks noGrp="1"/>
          </p:cNvSpPr>
          <p:nvPr>
            <p:ph type="ftr" sz="quarter" idx="11"/>
          </p:nvPr>
        </p:nvSpPr>
        <p:spPr/>
        <p:txBody>
          <a:bodyPr/>
          <a:lstStyle/>
          <a:p>
            <a:r>
              <a:rPr lang="en-US"/>
              <a:t>CMA Niranjan Swain- Advocate &amp; Tax Consultant</a:t>
            </a:r>
            <a:endParaRPr lang="en-IN"/>
          </a:p>
        </p:txBody>
      </p:sp>
      <p:sp>
        <p:nvSpPr>
          <p:cNvPr id="6" name="Slide Number Placeholder 5">
            <a:extLst>
              <a:ext uri="{FF2B5EF4-FFF2-40B4-BE49-F238E27FC236}">
                <a16:creationId xmlns:a16="http://schemas.microsoft.com/office/drawing/2014/main" id="{2D8C5B55-FDEB-7F19-5ADC-678F60F35DA5}"/>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4228592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BABE7-967A-3089-A95B-9057EF2151AD}"/>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21A4F4D-D9D8-AA7C-75AA-A3AF42174C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5FACD65-3D3E-1980-801D-DB3B0C16AAD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666DC52C-7CDA-0843-EE91-3E2EA289D665}"/>
              </a:ext>
            </a:extLst>
          </p:cNvPr>
          <p:cNvSpPr>
            <a:spLocks noGrp="1"/>
          </p:cNvSpPr>
          <p:nvPr>
            <p:ph type="dt" sz="half" idx="10"/>
          </p:nvPr>
        </p:nvSpPr>
        <p:spPr/>
        <p:txBody>
          <a:bodyPr/>
          <a:lstStyle/>
          <a:p>
            <a:fld id="{D7E4B6B1-6D61-445C-B996-DFB261FA6DD8}" type="datetime1">
              <a:rPr lang="en-IN" smtClean="0"/>
              <a:t>30-08-2025</a:t>
            </a:fld>
            <a:endParaRPr lang="en-IN"/>
          </a:p>
        </p:txBody>
      </p:sp>
      <p:sp>
        <p:nvSpPr>
          <p:cNvPr id="6" name="Footer Placeholder 5">
            <a:extLst>
              <a:ext uri="{FF2B5EF4-FFF2-40B4-BE49-F238E27FC236}">
                <a16:creationId xmlns:a16="http://schemas.microsoft.com/office/drawing/2014/main" id="{60BC71AC-5711-C3A4-9CD2-25B141DCCCCD}"/>
              </a:ext>
            </a:extLst>
          </p:cNvPr>
          <p:cNvSpPr>
            <a:spLocks noGrp="1"/>
          </p:cNvSpPr>
          <p:nvPr>
            <p:ph type="ftr" sz="quarter" idx="11"/>
          </p:nvPr>
        </p:nvSpPr>
        <p:spPr/>
        <p:txBody>
          <a:bodyPr/>
          <a:lstStyle/>
          <a:p>
            <a:r>
              <a:rPr lang="en-US"/>
              <a:t>CMA Niranjan Swain- Advocate &amp; Tax Consultant</a:t>
            </a:r>
            <a:endParaRPr lang="en-IN"/>
          </a:p>
        </p:txBody>
      </p:sp>
      <p:sp>
        <p:nvSpPr>
          <p:cNvPr id="7" name="Slide Number Placeholder 6">
            <a:extLst>
              <a:ext uri="{FF2B5EF4-FFF2-40B4-BE49-F238E27FC236}">
                <a16:creationId xmlns:a16="http://schemas.microsoft.com/office/drawing/2014/main" id="{AABF7EE7-83C5-41B7-D1BC-82D0164ABF58}"/>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371999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9BB18-6F08-835D-21B4-A456AFEFAFE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0C1C7DD-347D-7715-89FA-27C2E5680A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C9CDFA-EC3A-BD99-23F2-D25F307CB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D83D208-12DC-E676-FB4B-DD42AD5F12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3AA08F-1DEC-8498-3912-2F606DBFD4A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354E598-10C0-44FC-2724-0660A7C35471}"/>
              </a:ext>
            </a:extLst>
          </p:cNvPr>
          <p:cNvSpPr>
            <a:spLocks noGrp="1"/>
          </p:cNvSpPr>
          <p:nvPr>
            <p:ph type="dt" sz="half" idx="10"/>
          </p:nvPr>
        </p:nvSpPr>
        <p:spPr/>
        <p:txBody>
          <a:bodyPr/>
          <a:lstStyle/>
          <a:p>
            <a:fld id="{6099EB31-0623-4D03-B4E8-D562A771358F}" type="datetime1">
              <a:rPr lang="en-IN" smtClean="0"/>
              <a:t>30-08-2025</a:t>
            </a:fld>
            <a:endParaRPr lang="en-IN"/>
          </a:p>
        </p:txBody>
      </p:sp>
      <p:sp>
        <p:nvSpPr>
          <p:cNvPr id="8" name="Footer Placeholder 7">
            <a:extLst>
              <a:ext uri="{FF2B5EF4-FFF2-40B4-BE49-F238E27FC236}">
                <a16:creationId xmlns:a16="http://schemas.microsoft.com/office/drawing/2014/main" id="{E2412CF1-E40E-01B8-1E27-9E725C6E01BB}"/>
              </a:ext>
            </a:extLst>
          </p:cNvPr>
          <p:cNvSpPr>
            <a:spLocks noGrp="1"/>
          </p:cNvSpPr>
          <p:nvPr>
            <p:ph type="ftr" sz="quarter" idx="11"/>
          </p:nvPr>
        </p:nvSpPr>
        <p:spPr/>
        <p:txBody>
          <a:bodyPr/>
          <a:lstStyle/>
          <a:p>
            <a:r>
              <a:rPr lang="en-US"/>
              <a:t>CMA Niranjan Swain- Advocate &amp; Tax Consultant</a:t>
            </a:r>
            <a:endParaRPr lang="en-IN"/>
          </a:p>
        </p:txBody>
      </p:sp>
      <p:sp>
        <p:nvSpPr>
          <p:cNvPr id="9" name="Slide Number Placeholder 8">
            <a:extLst>
              <a:ext uri="{FF2B5EF4-FFF2-40B4-BE49-F238E27FC236}">
                <a16:creationId xmlns:a16="http://schemas.microsoft.com/office/drawing/2014/main" id="{F43C26DB-E56A-D49E-5FF0-B339847C4B94}"/>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2315405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CAABF-5959-744C-87BF-85C5161AF952}"/>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F057B3E-26CA-B246-D65B-A3EACE91D757}"/>
              </a:ext>
            </a:extLst>
          </p:cNvPr>
          <p:cNvSpPr>
            <a:spLocks noGrp="1"/>
          </p:cNvSpPr>
          <p:nvPr>
            <p:ph type="dt" sz="half" idx="10"/>
          </p:nvPr>
        </p:nvSpPr>
        <p:spPr/>
        <p:txBody>
          <a:bodyPr/>
          <a:lstStyle/>
          <a:p>
            <a:fld id="{33BC0DA3-EAB0-4853-8DE9-6294C0990C4B}" type="datetime1">
              <a:rPr lang="en-IN" smtClean="0"/>
              <a:t>30-08-2025</a:t>
            </a:fld>
            <a:endParaRPr lang="en-IN"/>
          </a:p>
        </p:txBody>
      </p:sp>
      <p:sp>
        <p:nvSpPr>
          <p:cNvPr id="4" name="Footer Placeholder 3">
            <a:extLst>
              <a:ext uri="{FF2B5EF4-FFF2-40B4-BE49-F238E27FC236}">
                <a16:creationId xmlns:a16="http://schemas.microsoft.com/office/drawing/2014/main" id="{AF86A8E0-59C2-35C7-1A1D-0AE1ACD80538}"/>
              </a:ext>
            </a:extLst>
          </p:cNvPr>
          <p:cNvSpPr>
            <a:spLocks noGrp="1"/>
          </p:cNvSpPr>
          <p:nvPr>
            <p:ph type="ftr" sz="quarter" idx="11"/>
          </p:nvPr>
        </p:nvSpPr>
        <p:spPr/>
        <p:txBody>
          <a:bodyPr/>
          <a:lstStyle/>
          <a:p>
            <a:r>
              <a:rPr lang="en-US"/>
              <a:t>CMA Niranjan Swain- Advocate &amp; Tax Consultant</a:t>
            </a:r>
            <a:endParaRPr lang="en-IN"/>
          </a:p>
        </p:txBody>
      </p:sp>
      <p:sp>
        <p:nvSpPr>
          <p:cNvPr id="5" name="Slide Number Placeholder 4">
            <a:extLst>
              <a:ext uri="{FF2B5EF4-FFF2-40B4-BE49-F238E27FC236}">
                <a16:creationId xmlns:a16="http://schemas.microsoft.com/office/drawing/2014/main" id="{B7603C53-BF4F-0955-EB92-7158DAF7AD14}"/>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3301453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C2B4E-E6E0-A6CF-C99E-466C389AC4BF}"/>
              </a:ext>
            </a:extLst>
          </p:cNvPr>
          <p:cNvSpPr>
            <a:spLocks noGrp="1"/>
          </p:cNvSpPr>
          <p:nvPr>
            <p:ph type="dt" sz="half" idx="10"/>
          </p:nvPr>
        </p:nvSpPr>
        <p:spPr/>
        <p:txBody>
          <a:bodyPr/>
          <a:lstStyle/>
          <a:p>
            <a:fld id="{88B732CC-6CC8-47C9-8743-E04BC3D50A86}" type="datetime1">
              <a:rPr lang="en-IN" smtClean="0"/>
              <a:t>30-08-2025</a:t>
            </a:fld>
            <a:endParaRPr lang="en-IN"/>
          </a:p>
        </p:txBody>
      </p:sp>
      <p:sp>
        <p:nvSpPr>
          <p:cNvPr id="3" name="Footer Placeholder 2">
            <a:extLst>
              <a:ext uri="{FF2B5EF4-FFF2-40B4-BE49-F238E27FC236}">
                <a16:creationId xmlns:a16="http://schemas.microsoft.com/office/drawing/2014/main" id="{075FB2E2-221E-117C-7C2D-32FE0E882010}"/>
              </a:ext>
            </a:extLst>
          </p:cNvPr>
          <p:cNvSpPr>
            <a:spLocks noGrp="1"/>
          </p:cNvSpPr>
          <p:nvPr>
            <p:ph type="ftr" sz="quarter" idx="11"/>
          </p:nvPr>
        </p:nvSpPr>
        <p:spPr/>
        <p:txBody>
          <a:bodyPr/>
          <a:lstStyle/>
          <a:p>
            <a:r>
              <a:rPr lang="en-US"/>
              <a:t>CMA Niranjan Swain- Advocate &amp; Tax Consultant</a:t>
            </a:r>
            <a:endParaRPr lang="en-IN"/>
          </a:p>
        </p:txBody>
      </p:sp>
      <p:sp>
        <p:nvSpPr>
          <p:cNvPr id="4" name="Slide Number Placeholder 3">
            <a:extLst>
              <a:ext uri="{FF2B5EF4-FFF2-40B4-BE49-F238E27FC236}">
                <a16:creationId xmlns:a16="http://schemas.microsoft.com/office/drawing/2014/main" id="{21D39E6A-D729-5F56-6348-2FE9C3D4731D}"/>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2830877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80910-273D-B0D8-0E9D-22B43DF4DF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D26FCD1-B771-7773-0C4F-5EFFC885DC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122584E5-C516-4E3F-9D4B-9ABB78FB6C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AA330-4617-9952-25AF-F2AA295E0C52}"/>
              </a:ext>
            </a:extLst>
          </p:cNvPr>
          <p:cNvSpPr>
            <a:spLocks noGrp="1"/>
          </p:cNvSpPr>
          <p:nvPr>
            <p:ph type="dt" sz="half" idx="10"/>
          </p:nvPr>
        </p:nvSpPr>
        <p:spPr/>
        <p:txBody>
          <a:bodyPr/>
          <a:lstStyle/>
          <a:p>
            <a:fld id="{D3F64870-7834-42D4-B2BF-1610F7E6483F}" type="datetime1">
              <a:rPr lang="en-IN" smtClean="0"/>
              <a:t>30-08-2025</a:t>
            </a:fld>
            <a:endParaRPr lang="en-IN"/>
          </a:p>
        </p:txBody>
      </p:sp>
      <p:sp>
        <p:nvSpPr>
          <p:cNvPr id="6" name="Footer Placeholder 5">
            <a:extLst>
              <a:ext uri="{FF2B5EF4-FFF2-40B4-BE49-F238E27FC236}">
                <a16:creationId xmlns:a16="http://schemas.microsoft.com/office/drawing/2014/main" id="{5F8E1F45-A641-2F64-5536-17440A8F15FC}"/>
              </a:ext>
            </a:extLst>
          </p:cNvPr>
          <p:cNvSpPr>
            <a:spLocks noGrp="1"/>
          </p:cNvSpPr>
          <p:nvPr>
            <p:ph type="ftr" sz="quarter" idx="11"/>
          </p:nvPr>
        </p:nvSpPr>
        <p:spPr/>
        <p:txBody>
          <a:bodyPr/>
          <a:lstStyle/>
          <a:p>
            <a:r>
              <a:rPr lang="en-US"/>
              <a:t>CMA Niranjan Swain- Advocate &amp; Tax Consultant</a:t>
            </a:r>
            <a:endParaRPr lang="en-IN"/>
          </a:p>
        </p:txBody>
      </p:sp>
      <p:sp>
        <p:nvSpPr>
          <p:cNvPr id="7" name="Slide Number Placeholder 6">
            <a:extLst>
              <a:ext uri="{FF2B5EF4-FFF2-40B4-BE49-F238E27FC236}">
                <a16:creationId xmlns:a16="http://schemas.microsoft.com/office/drawing/2014/main" id="{8F001A83-A386-AC2F-6984-5A3C073A8FEB}"/>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399158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B531-BA6D-E0F9-FFB6-45E2EEBB5E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628DB148-6EB6-45A9-2060-D1F303AE4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35AB2E1-0674-0ACD-DC28-6918A83B5A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6E4614-55D2-4197-B3F4-763CC45AD270}"/>
              </a:ext>
            </a:extLst>
          </p:cNvPr>
          <p:cNvSpPr>
            <a:spLocks noGrp="1"/>
          </p:cNvSpPr>
          <p:nvPr>
            <p:ph type="dt" sz="half" idx="10"/>
          </p:nvPr>
        </p:nvSpPr>
        <p:spPr/>
        <p:txBody>
          <a:bodyPr/>
          <a:lstStyle/>
          <a:p>
            <a:fld id="{1A931C12-A7FE-4D35-A85A-2D6B5C0A1FFC}" type="datetime1">
              <a:rPr lang="en-IN" smtClean="0"/>
              <a:t>30-08-2025</a:t>
            </a:fld>
            <a:endParaRPr lang="en-IN"/>
          </a:p>
        </p:txBody>
      </p:sp>
      <p:sp>
        <p:nvSpPr>
          <p:cNvPr id="6" name="Footer Placeholder 5">
            <a:extLst>
              <a:ext uri="{FF2B5EF4-FFF2-40B4-BE49-F238E27FC236}">
                <a16:creationId xmlns:a16="http://schemas.microsoft.com/office/drawing/2014/main" id="{F4206DBE-F3A0-CEA9-C4CF-6EA455196678}"/>
              </a:ext>
            </a:extLst>
          </p:cNvPr>
          <p:cNvSpPr>
            <a:spLocks noGrp="1"/>
          </p:cNvSpPr>
          <p:nvPr>
            <p:ph type="ftr" sz="quarter" idx="11"/>
          </p:nvPr>
        </p:nvSpPr>
        <p:spPr/>
        <p:txBody>
          <a:bodyPr/>
          <a:lstStyle/>
          <a:p>
            <a:r>
              <a:rPr lang="en-US"/>
              <a:t>CMA Niranjan Swain- Advocate &amp; Tax Consultant</a:t>
            </a:r>
            <a:endParaRPr lang="en-IN"/>
          </a:p>
        </p:txBody>
      </p:sp>
      <p:sp>
        <p:nvSpPr>
          <p:cNvPr id="7" name="Slide Number Placeholder 6">
            <a:extLst>
              <a:ext uri="{FF2B5EF4-FFF2-40B4-BE49-F238E27FC236}">
                <a16:creationId xmlns:a16="http://schemas.microsoft.com/office/drawing/2014/main" id="{534D92A6-2F7F-2A3B-9DD9-29C9E1713512}"/>
              </a:ext>
            </a:extLst>
          </p:cNvPr>
          <p:cNvSpPr>
            <a:spLocks noGrp="1"/>
          </p:cNvSpPr>
          <p:nvPr>
            <p:ph type="sldNum" sz="quarter" idx="12"/>
          </p:nvPr>
        </p:nvSpPr>
        <p:spPr/>
        <p:txBody>
          <a:bodyPr/>
          <a:lstStyle/>
          <a:p>
            <a:fld id="{6ED23E75-4F18-44D6-A36D-E0541C31682D}" type="slidenum">
              <a:rPr lang="en-IN" smtClean="0"/>
              <a:t>‹#›</a:t>
            </a:fld>
            <a:endParaRPr lang="en-IN"/>
          </a:p>
        </p:txBody>
      </p:sp>
    </p:spTree>
    <p:extLst>
      <p:ext uri="{BB962C8B-B14F-4D97-AF65-F5344CB8AC3E}">
        <p14:creationId xmlns:p14="http://schemas.microsoft.com/office/powerpoint/2010/main" val="2035964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789458-C14C-9B21-303B-AD2BA4866F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5929BBC-F4EA-432A-3E67-2C42441991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EBC6552-1DF5-82BA-DC70-96901DDDA4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C5989C-85E5-4EE4-80E3-1C20CAC00C1D}" type="datetime1">
              <a:rPr lang="en-IN" smtClean="0"/>
              <a:t>30-08-2025</a:t>
            </a:fld>
            <a:endParaRPr lang="en-IN"/>
          </a:p>
        </p:txBody>
      </p:sp>
      <p:sp>
        <p:nvSpPr>
          <p:cNvPr id="5" name="Footer Placeholder 4">
            <a:extLst>
              <a:ext uri="{FF2B5EF4-FFF2-40B4-BE49-F238E27FC236}">
                <a16:creationId xmlns:a16="http://schemas.microsoft.com/office/drawing/2014/main" id="{53CE9EA2-6638-C78E-1E83-30CB8DED5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CMA Niranjan Swain- Advocate &amp; Tax Consultant</a:t>
            </a:r>
            <a:endParaRPr lang="en-IN"/>
          </a:p>
        </p:txBody>
      </p:sp>
      <p:sp>
        <p:nvSpPr>
          <p:cNvPr id="6" name="Slide Number Placeholder 5">
            <a:extLst>
              <a:ext uri="{FF2B5EF4-FFF2-40B4-BE49-F238E27FC236}">
                <a16:creationId xmlns:a16="http://schemas.microsoft.com/office/drawing/2014/main" id="{40D93A10-E0D4-E5A8-7039-E0DE81AFB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D23E75-4F18-44D6-A36D-E0541C31682D}" type="slidenum">
              <a:rPr lang="en-IN" smtClean="0"/>
              <a:t>‹#›</a:t>
            </a:fld>
            <a:endParaRPr lang="en-IN"/>
          </a:p>
        </p:txBody>
      </p:sp>
    </p:spTree>
    <p:extLst>
      <p:ext uri="{BB962C8B-B14F-4D97-AF65-F5344CB8AC3E}">
        <p14:creationId xmlns:p14="http://schemas.microsoft.com/office/powerpoint/2010/main" val="171655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D6AE1D5-6542-0FA5-FCA4-EE30484DB467}"/>
              </a:ext>
            </a:extLst>
          </p:cNvPr>
          <p:cNvSpPr>
            <a:spLocks noGrp="1"/>
          </p:cNvSpPr>
          <p:nvPr>
            <p:ph type="title"/>
          </p:nvPr>
        </p:nvSpPr>
        <p:spPr>
          <a:xfrm>
            <a:off x="766233" y="304801"/>
            <a:ext cx="10668000" cy="686601"/>
          </a:xfrm>
        </p:spPr>
        <p:txBody>
          <a:bodyPr>
            <a:normAutofit fontScale="90000"/>
          </a:bodyPr>
          <a:lstStyle/>
          <a:p>
            <a:pPr algn="ctr"/>
            <a:br>
              <a:rPr lang="en-US" sz="2300" b="1" dirty="0">
                <a:solidFill>
                  <a:srgbClr val="FF0000"/>
                </a:solidFill>
              </a:rPr>
            </a:br>
            <a:r>
              <a:rPr lang="en-US" sz="2700" b="1" dirty="0">
                <a:solidFill>
                  <a:srgbClr val="FF0000"/>
                </a:solidFill>
                <a:latin typeface="Abadi" panose="020B0604020104020204" pitchFamily="34" charset="0"/>
              </a:rPr>
              <a:t>“Demand and Recovery under GST Laws</a:t>
            </a:r>
          </a:p>
        </p:txBody>
      </p:sp>
      <p:sp>
        <p:nvSpPr>
          <p:cNvPr id="8" name="Text Placeholder 7">
            <a:extLst>
              <a:ext uri="{FF2B5EF4-FFF2-40B4-BE49-F238E27FC236}">
                <a16:creationId xmlns:a16="http://schemas.microsoft.com/office/drawing/2014/main" id="{9A371994-CC4B-31AD-C4A0-C7B6B826C74C}"/>
              </a:ext>
            </a:extLst>
          </p:cNvPr>
          <p:cNvSpPr>
            <a:spLocks noGrp="1"/>
          </p:cNvSpPr>
          <p:nvPr>
            <p:ph type="body" sz="half" idx="1"/>
          </p:nvPr>
        </p:nvSpPr>
        <p:spPr/>
        <p:txBody>
          <a:bodyPr/>
          <a:lstStyle/>
          <a:p>
            <a:pPr marL="0" indent="0">
              <a:buNone/>
            </a:pPr>
            <a:endParaRPr lang="en-US" dirty="0"/>
          </a:p>
          <a:p>
            <a:pPr marL="0" indent="0">
              <a:buNone/>
            </a:pPr>
            <a:endParaRPr lang="en-US" dirty="0"/>
          </a:p>
          <a:p>
            <a:pPr marL="0" indent="0" algn="ctr">
              <a:buNone/>
            </a:pPr>
            <a:r>
              <a:rPr lang="en-US" sz="2500" b="1" dirty="0">
                <a:solidFill>
                  <a:srgbClr val="FF0000"/>
                </a:solidFill>
              </a:rPr>
              <a:t>By</a:t>
            </a:r>
          </a:p>
          <a:p>
            <a:pPr marL="0" indent="0" algn="ctr">
              <a:buNone/>
            </a:pPr>
            <a:r>
              <a:rPr lang="en-US" sz="2500" b="1" dirty="0">
                <a:solidFill>
                  <a:srgbClr val="FF0000"/>
                </a:solidFill>
              </a:rPr>
              <a:t>CMA Niranjan Swain</a:t>
            </a:r>
          </a:p>
          <a:p>
            <a:pPr marL="0" indent="0" algn="ctr">
              <a:buNone/>
            </a:pPr>
            <a:r>
              <a:rPr lang="en-US" sz="1800" b="1" dirty="0" err="1">
                <a:solidFill>
                  <a:srgbClr val="FF0000"/>
                </a:solidFill>
              </a:rPr>
              <a:t>Bcom</a:t>
            </a:r>
            <a:r>
              <a:rPr lang="en-US" sz="1800" b="1" dirty="0">
                <a:solidFill>
                  <a:srgbClr val="FF0000"/>
                </a:solidFill>
              </a:rPr>
              <a:t>, LLB, CS, FCMA</a:t>
            </a:r>
          </a:p>
          <a:p>
            <a:pPr marL="0" indent="0" algn="ctr">
              <a:buNone/>
            </a:pPr>
            <a:r>
              <a:rPr lang="en-US" sz="2500" b="1" dirty="0">
                <a:solidFill>
                  <a:srgbClr val="FF0000"/>
                </a:solidFill>
              </a:rPr>
              <a:t>Advocate &amp; Tax Consultant</a:t>
            </a:r>
          </a:p>
        </p:txBody>
      </p:sp>
      <p:sp>
        <p:nvSpPr>
          <p:cNvPr id="4" name="Date Placeholder 3">
            <a:extLst>
              <a:ext uri="{FF2B5EF4-FFF2-40B4-BE49-F238E27FC236}">
                <a16:creationId xmlns:a16="http://schemas.microsoft.com/office/drawing/2014/main" id="{94E78A79-912D-384F-E66C-361AE88C9BF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648DCB68-9B59-693C-1581-9D419638C895}"/>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C1F4EAE9-F35D-4A43-95E6-61D7906E8C79}"/>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a:t>
            </a:fld>
            <a:endParaRPr lang="en-US" altLang="en-US">
              <a:solidFill>
                <a:srgbClr val="000000"/>
              </a:solidFill>
            </a:endParaRPr>
          </a:p>
        </p:txBody>
      </p:sp>
      <p:pic>
        <p:nvPicPr>
          <p:cNvPr id="10" name="Picture 4" descr="PE01682_">
            <a:extLst>
              <a:ext uri="{FF2B5EF4-FFF2-40B4-BE49-F238E27FC236}">
                <a16:creationId xmlns:a16="http://schemas.microsoft.com/office/drawing/2014/main" id="{B5807EDF-C2B4-3249-32EA-B48B90CF7122}"/>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988051" y="1674797"/>
            <a:ext cx="5610391" cy="4446870"/>
          </a:xfrm>
          <a:ln w="76200">
            <a:solidFill>
              <a:schemeClr val="accent2"/>
            </a:solidFill>
            <a:miter lim="800000"/>
            <a:headEnd/>
            <a:tailEnd/>
          </a:ln>
        </p:spPr>
      </p:pic>
    </p:spTree>
    <p:extLst>
      <p:ext uri="{BB962C8B-B14F-4D97-AF65-F5344CB8AC3E}">
        <p14:creationId xmlns:p14="http://schemas.microsoft.com/office/powerpoint/2010/main" val="9952714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AD289-F46B-2580-089F-139757793CED}"/>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383EAE4E-02EF-B8AA-2116-956DE0E97824}"/>
              </a:ext>
            </a:extLst>
          </p:cNvPr>
          <p:cNvPicPr>
            <a:picLocks noGrp="1" noChangeAspect="1"/>
          </p:cNvPicPr>
          <p:nvPr>
            <p:ph idx="1"/>
          </p:nvPr>
        </p:nvPicPr>
        <p:blipFill>
          <a:blip r:embed="rId2"/>
          <a:stretch>
            <a:fillRect/>
          </a:stretch>
        </p:blipFill>
        <p:spPr>
          <a:xfrm>
            <a:off x="838199" y="365126"/>
            <a:ext cx="10596033" cy="4774780"/>
          </a:xfrm>
        </p:spPr>
      </p:pic>
      <p:sp>
        <p:nvSpPr>
          <p:cNvPr id="4" name="Date Placeholder 3">
            <a:extLst>
              <a:ext uri="{FF2B5EF4-FFF2-40B4-BE49-F238E27FC236}">
                <a16:creationId xmlns:a16="http://schemas.microsoft.com/office/drawing/2014/main" id="{04202994-9A64-1780-96DD-9DD5F450B57B}"/>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4AED2265-0591-B557-8FE9-7CE18739BB33}"/>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9F3BDF1C-39CA-6BE7-371E-9B4D99F1D5A8}"/>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10</a:t>
            </a:fld>
            <a:endParaRPr lang="en-US" altLang="en-US">
              <a:solidFill>
                <a:srgbClr val="000000"/>
              </a:solidFill>
            </a:endParaRPr>
          </a:p>
        </p:txBody>
      </p:sp>
    </p:spTree>
    <p:extLst>
      <p:ext uri="{BB962C8B-B14F-4D97-AF65-F5344CB8AC3E}">
        <p14:creationId xmlns:p14="http://schemas.microsoft.com/office/powerpoint/2010/main" val="1221702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48A4A-CF39-20E8-622A-EEEC475B69BF}"/>
              </a:ext>
            </a:extLst>
          </p:cNvPr>
          <p:cNvSpPr>
            <a:spLocks noGrp="1"/>
          </p:cNvSpPr>
          <p:nvPr>
            <p:ph type="title"/>
          </p:nvPr>
        </p:nvSpPr>
        <p:spPr/>
        <p:txBody>
          <a:bodyPr/>
          <a:lstStyle/>
          <a:p>
            <a:r>
              <a:rPr lang="en-US" dirty="0"/>
              <a:t>.</a:t>
            </a:r>
          </a:p>
        </p:txBody>
      </p:sp>
      <p:pic>
        <p:nvPicPr>
          <p:cNvPr id="8" name="Content Placeholder 7">
            <a:extLst>
              <a:ext uri="{FF2B5EF4-FFF2-40B4-BE49-F238E27FC236}">
                <a16:creationId xmlns:a16="http://schemas.microsoft.com/office/drawing/2014/main" id="{3097ADCB-0F75-2AA1-2F23-2AA55DFB51A9}"/>
              </a:ext>
            </a:extLst>
          </p:cNvPr>
          <p:cNvPicPr>
            <a:picLocks noGrp="1" noChangeAspect="1"/>
          </p:cNvPicPr>
          <p:nvPr>
            <p:ph idx="1"/>
          </p:nvPr>
        </p:nvPicPr>
        <p:blipFill>
          <a:blip r:embed="rId2"/>
          <a:stretch>
            <a:fillRect/>
          </a:stretch>
        </p:blipFill>
        <p:spPr>
          <a:xfrm>
            <a:off x="757766" y="304801"/>
            <a:ext cx="10811799" cy="1216025"/>
          </a:xfrm>
        </p:spPr>
      </p:pic>
      <p:sp>
        <p:nvSpPr>
          <p:cNvPr id="4" name="Date Placeholder 3">
            <a:extLst>
              <a:ext uri="{FF2B5EF4-FFF2-40B4-BE49-F238E27FC236}">
                <a16:creationId xmlns:a16="http://schemas.microsoft.com/office/drawing/2014/main" id="{8C0C5FAA-52DF-7313-C4FE-BDB0CC8013C4}"/>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9895E705-1A28-0C8F-379A-C1DEBE644D3E}"/>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0A1BA831-95DC-CBA8-0F3C-3C2BD037F1B9}"/>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11</a:t>
            </a:fld>
            <a:endParaRPr lang="en-US" altLang="en-US">
              <a:solidFill>
                <a:srgbClr val="000000"/>
              </a:solidFill>
            </a:endParaRPr>
          </a:p>
        </p:txBody>
      </p:sp>
      <p:pic>
        <p:nvPicPr>
          <p:cNvPr id="10" name="Picture 9">
            <a:extLst>
              <a:ext uri="{FF2B5EF4-FFF2-40B4-BE49-F238E27FC236}">
                <a16:creationId xmlns:a16="http://schemas.microsoft.com/office/drawing/2014/main" id="{E907CD57-ADBE-5F9C-AA46-CB4CDF03B64E}"/>
              </a:ext>
            </a:extLst>
          </p:cNvPr>
          <p:cNvPicPr>
            <a:picLocks noChangeAspect="1"/>
          </p:cNvPicPr>
          <p:nvPr/>
        </p:nvPicPr>
        <p:blipFill>
          <a:blip r:embed="rId3"/>
          <a:stretch>
            <a:fillRect/>
          </a:stretch>
        </p:blipFill>
        <p:spPr>
          <a:xfrm>
            <a:off x="812800" y="1520826"/>
            <a:ext cx="10811799" cy="4042576"/>
          </a:xfrm>
          <a:prstGeom prst="rect">
            <a:avLst/>
          </a:prstGeom>
        </p:spPr>
      </p:pic>
    </p:spTree>
    <p:extLst>
      <p:ext uri="{BB962C8B-B14F-4D97-AF65-F5344CB8AC3E}">
        <p14:creationId xmlns:p14="http://schemas.microsoft.com/office/powerpoint/2010/main" val="1470829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D9ED6-9838-78D1-0BFF-E482A73C476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92DEC79D-49A8-D4CB-AB08-6151F045B84C}"/>
              </a:ext>
            </a:extLst>
          </p:cNvPr>
          <p:cNvPicPr>
            <a:picLocks noGrp="1" noChangeAspect="1"/>
          </p:cNvPicPr>
          <p:nvPr>
            <p:ph idx="1"/>
          </p:nvPr>
        </p:nvPicPr>
        <p:blipFill>
          <a:blip r:embed="rId2"/>
          <a:stretch>
            <a:fillRect/>
          </a:stretch>
        </p:blipFill>
        <p:spPr>
          <a:xfrm>
            <a:off x="812800" y="721895"/>
            <a:ext cx="10621433" cy="4949973"/>
          </a:xfrm>
        </p:spPr>
      </p:pic>
      <p:sp>
        <p:nvSpPr>
          <p:cNvPr id="4" name="Date Placeholder 3">
            <a:extLst>
              <a:ext uri="{FF2B5EF4-FFF2-40B4-BE49-F238E27FC236}">
                <a16:creationId xmlns:a16="http://schemas.microsoft.com/office/drawing/2014/main" id="{74EE80BC-E327-BEC3-7E15-74D97345D2A4}"/>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6E01D5B2-145D-B9C4-FDAC-F4B45DCD1753}"/>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548E5682-FE42-6662-1474-A14A0385B33F}"/>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12</a:t>
            </a:fld>
            <a:endParaRPr lang="en-US" altLang="en-US">
              <a:solidFill>
                <a:srgbClr val="000000"/>
              </a:solidFill>
            </a:endParaRPr>
          </a:p>
        </p:txBody>
      </p:sp>
    </p:spTree>
    <p:extLst>
      <p:ext uri="{BB962C8B-B14F-4D97-AF65-F5344CB8AC3E}">
        <p14:creationId xmlns:p14="http://schemas.microsoft.com/office/powerpoint/2010/main" val="7454137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9AD78-21A5-894E-A539-BD3793609E8C}"/>
              </a:ext>
            </a:extLst>
          </p:cNvPr>
          <p:cNvSpPr>
            <a:spLocks noGrp="1"/>
          </p:cNvSpPr>
          <p:nvPr>
            <p:ph type="title"/>
          </p:nvPr>
        </p:nvSpPr>
        <p:spPr>
          <a:xfrm>
            <a:off x="766233" y="304802"/>
            <a:ext cx="10668000" cy="628850"/>
          </a:xfrm>
        </p:spPr>
        <p:txBody>
          <a:bodyPr/>
          <a:lstStyle/>
          <a:p>
            <a:pPr algn="ctr"/>
            <a:r>
              <a:rPr lang="en-US" sz="2200" b="1" dirty="0">
                <a:solidFill>
                  <a:srgbClr val="FF0000"/>
                </a:solidFill>
              </a:rPr>
              <a:t>Time Limit- Issue of SCN</a:t>
            </a:r>
          </a:p>
        </p:txBody>
      </p:sp>
      <p:pic>
        <p:nvPicPr>
          <p:cNvPr id="10" name="Content Placeholder 9">
            <a:extLst>
              <a:ext uri="{FF2B5EF4-FFF2-40B4-BE49-F238E27FC236}">
                <a16:creationId xmlns:a16="http://schemas.microsoft.com/office/drawing/2014/main" id="{E8674C01-AD98-050C-A412-91B30C035684}"/>
              </a:ext>
            </a:extLst>
          </p:cNvPr>
          <p:cNvPicPr>
            <a:picLocks noGrp="1" noChangeAspect="1"/>
          </p:cNvPicPr>
          <p:nvPr>
            <p:ph idx="1"/>
          </p:nvPr>
        </p:nvPicPr>
        <p:blipFill>
          <a:blip r:embed="rId2"/>
          <a:stretch>
            <a:fillRect/>
          </a:stretch>
        </p:blipFill>
        <p:spPr>
          <a:xfrm>
            <a:off x="859573" y="1523421"/>
            <a:ext cx="10668000" cy="2260121"/>
          </a:xfrm>
        </p:spPr>
      </p:pic>
      <p:sp>
        <p:nvSpPr>
          <p:cNvPr id="4" name="Date Placeholder 3">
            <a:extLst>
              <a:ext uri="{FF2B5EF4-FFF2-40B4-BE49-F238E27FC236}">
                <a16:creationId xmlns:a16="http://schemas.microsoft.com/office/drawing/2014/main" id="{D8F8C520-D492-C41B-EE7C-AF7245D0E28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37C43E70-A757-8CCB-6E3D-EE00F884293E}"/>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F2D64A4D-1DCE-26A0-C16C-E3A4A54D7DA4}"/>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13</a:t>
            </a:fld>
            <a:endParaRPr lang="en-US" altLang="en-US">
              <a:solidFill>
                <a:srgbClr val="000000"/>
              </a:solidFill>
            </a:endParaRPr>
          </a:p>
        </p:txBody>
      </p:sp>
      <p:pic>
        <p:nvPicPr>
          <p:cNvPr id="8" name="Picture 7">
            <a:extLst>
              <a:ext uri="{FF2B5EF4-FFF2-40B4-BE49-F238E27FC236}">
                <a16:creationId xmlns:a16="http://schemas.microsoft.com/office/drawing/2014/main" id="{13943DCE-5881-3787-A53B-F11B564FEFE3}"/>
              </a:ext>
            </a:extLst>
          </p:cNvPr>
          <p:cNvPicPr>
            <a:picLocks noChangeAspect="1"/>
          </p:cNvPicPr>
          <p:nvPr/>
        </p:nvPicPr>
        <p:blipFill>
          <a:blip r:embed="rId3"/>
          <a:stretch>
            <a:fillRect/>
          </a:stretch>
        </p:blipFill>
        <p:spPr>
          <a:xfrm>
            <a:off x="883487" y="894571"/>
            <a:ext cx="10550745" cy="632604"/>
          </a:xfrm>
          <a:prstGeom prst="rect">
            <a:avLst/>
          </a:prstGeom>
        </p:spPr>
      </p:pic>
      <p:pic>
        <p:nvPicPr>
          <p:cNvPr id="12" name="Picture 11">
            <a:extLst>
              <a:ext uri="{FF2B5EF4-FFF2-40B4-BE49-F238E27FC236}">
                <a16:creationId xmlns:a16="http://schemas.microsoft.com/office/drawing/2014/main" id="{BEEBF16F-ABC7-000E-8B65-880BF40155D1}"/>
              </a:ext>
            </a:extLst>
          </p:cNvPr>
          <p:cNvPicPr>
            <a:picLocks noChangeAspect="1"/>
          </p:cNvPicPr>
          <p:nvPr/>
        </p:nvPicPr>
        <p:blipFill>
          <a:blip r:embed="rId4"/>
          <a:stretch>
            <a:fillRect/>
          </a:stretch>
        </p:blipFill>
        <p:spPr>
          <a:xfrm>
            <a:off x="883488" y="3720900"/>
            <a:ext cx="10495712" cy="2260121"/>
          </a:xfrm>
          <a:prstGeom prst="rect">
            <a:avLst/>
          </a:prstGeom>
        </p:spPr>
      </p:pic>
    </p:spTree>
    <p:extLst>
      <p:ext uri="{BB962C8B-B14F-4D97-AF65-F5344CB8AC3E}">
        <p14:creationId xmlns:p14="http://schemas.microsoft.com/office/powerpoint/2010/main" val="5291815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10219-A1D6-8402-E19F-CE25FB47C94D}"/>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3EBAB591-DD8D-63F3-D65D-55DE617430BE}"/>
              </a:ext>
            </a:extLst>
          </p:cNvPr>
          <p:cNvPicPr>
            <a:picLocks noGrp="1" noChangeAspect="1"/>
          </p:cNvPicPr>
          <p:nvPr>
            <p:ph idx="1"/>
          </p:nvPr>
        </p:nvPicPr>
        <p:blipFill>
          <a:blip r:embed="rId2"/>
          <a:stretch>
            <a:fillRect/>
          </a:stretch>
        </p:blipFill>
        <p:spPr>
          <a:xfrm>
            <a:off x="848143" y="1795112"/>
            <a:ext cx="10621432" cy="3878980"/>
          </a:xfrm>
        </p:spPr>
      </p:pic>
      <p:sp>
        <p:nvSpPr>
          <p:cNvPr id="4" name="Date Placeholder 3">
            <a:extLst>
              <a:ext uri="{FF2B5EF4-FFF2-40B4-BE49-F238E27FC236}">
                <a16:creationId xmlns:a16="http://schemas.microsoft.com/office/drawing/2014/main" id="{AD9C829B-F9F4-2EF6-F9FD-98EBBB1443C1}"/>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D2A3A7EE-8662-D6D7-2DCD-54C1C02C486B}"/>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7BE8AEEB-EC90-D1EE-EAFC-C586CD450566}"/>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14</a:t>
            </a:fld>
            <a:endParaRPr lang="en-US" altLang="en-US">
              <a:solidFill>
                <a:srgbClr val="000000"/>
              </a:solidFill>
            </a:endParaRPr>
          </a:p>
        </p:txBody>
      </p:sp>
      <p:pic>
        <p:nvPicPr>
          <p:cNvPr id="7" name="Picture 6">
            <a:extLst>
              <a:ext uri="{FF2B5EF4-FFF2-40B4-BE49-F238E27FC236}">
                <a16:creationId xmlns:a16="http://schemas.microsoft.com/office/drawing/2014/main" id="{18CF8B61-5171-6F88-958D-B738029E08DE}"/>
              </a:ext>
            </a:extLst>
          </p:cNvPr>
          <p:cNvPicPr>
            <a:picLocks noChangeAspect="1"/>
          </p:cNvPicPr>
          <p:nvPr/>
        </p:nvPicPr>
        <p:blipFill>
          <a:blip r:embed="rId3"/>
          <a:stretch>
            <a:fillRect/>
          </a:stretch>
        </p:blipFill>
        <p:spPr>
          <a:xfrm>
            <a:off x="883487" y="894571"/>
            <a:ext cx="10550745" cy="632604"/>
          </a:xfrm>
          <a:prstGeom prst="rect">
            <a:avLst/>
          </a:prstGeom>
        </p:spPr>
      </p:pic>
      <p:sp>
        <p:nvSpPr>
          <p:cNvPr id="3" name="Rectangle 2">
            <a:extLst>
              <a:ext uri="{FF2B5EF4-FFF2-40B4-BE49-F238E27FC236}">
                <a16:creationId xmlns:a16="http://schemas.microsoft.com/office/drawing/2014/main" id="{DEA880F1-9380-9080-69CC-D453CA7C42E9}"/>
              </a:ext>
            </a:extLst>
          </p:cNvPr>
          <p:cNvSpPr/>
          <p:nvPr/>
        </p:nvSpPr>
        <p:spPr bwMode="auto">
          <a:xfrm>
            <a:off x="8026400" y="2675823"/>
            <a:ext cx="3196657" cy="98177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
        <p:nvSpPr>
          <p:cNvPr id="8" name="Rectangle 7">
            <a:extLst>
              <a:ext uri="{FF2B5EF4-FFF2-40B4-BE49-F238E27FC236}">
                <a16:creationId xmlns:a16="http://schemas.microsoft.com/office/drawing/2014/main" id="{B8202B03-9B76-73F6-7BBF-129910682087}"/>
              </a:ext>
            </a:extLst>
          </p:cNvPr>
          <p:cNvSpPr/>
          <p:nvPr/>
        </p:nvSpPr>
        <p:spPr bwMode="auto">
          <a:xfrm>
            <a:off x="8026400" y="4764505"/>
            <a:ext cx="3273659" cy="63260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16310152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17CD8-1415-BFD9-137C-F8A5D3F0BA4A}"/>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2BF90E0F-630E-9137-CA12-FDF21D140DAD}"/>
              </a:ext>
            </a:extLst>
          </p:cNvPr>
          <p:cNvPicPr>
            <a:picLocks noGrp="1" noChangeAspect="1"/>
          </p:cNvPicPr>
          <p:nvPr>
            <p:ph idx="1"/>
          </p:nvPr>
        </p:nvPicPr>
        <p:blipFill>
          <a:blip r:embed="rId2"/>
          <a:stretch>
            <a:fillRect/>
          </a:stretch>
        </p:blipFill>
        <p:spPr>
          <a:xfrm>
            <a:off x="812800" y="304801"/>
            <a:ext cx="10737516" cy="5730239"/>
          </a:xfrm>
        </p:spPr>
      </p:pic>
      <p:sp>
        <p:nvSpPr>
          <p:cNvPr id="4" name="Date Placeholder 3">
            <a:extLst>
              <a:ext uri="{FF2B5EF4-FFF2-40B4-BE49-F238E27FC236}">
                <a16:creationId xmlns:a16="http://schemas.microsoft.com/office/drawing/2014/main" id="{5896E78F-7C1E-1849-6A72-6872CFC12EBE}"/>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2923F992-1DAF-651D-C0D8-0A65F6EF0183}"/>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F97F8D59-87BE-3DC4-6ED0-C70B1378D0AC}"/>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15</a:t>
            </a:fld>
            <a:endParaRPr lang="en-US" altLang="en-US">
              <a:solidFill>
                <a:srgbClr val="000000"/>
              </a:solidFill>
            </a:endParaRPr>
          </a:p>
        </p:txBody>
      </p:sp>
    </p:spTree>
    <p:extLst>
      <p:ext uri="{BB962C8B-B14F-4D97-AF65-F5344CB8AC3E}">
        <p14:creationId xmlns:p14="http://schemas.microsoft.com/office/powerpoint/2010/main" val="41594329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7459-2C5B-9CC4-D8BA-B0BC17A7E70E}"/>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324ACD10-3F7B-4611-41A9-73D1068BDEA6}"/>
              </a:ext>
            </a:extLst>
          </p:cNvPr>
          <p:cNvPicPr>
            <a:picLocks noGrp="1" noChangeAspect="1"/>
          </p:cNvPicPr>
          <p:nvPr>
            <p:ph idx="1"/>
          </p:nvPr>
        </p:nvPicPr>
        <p:blipFill>
          <a:blip r:embed="rId2"/>
          <a:stretch>
            <a:fillRect/>
          </a:stretch>
        </p:blipFill>
        <p:spPr>
          <a:xfrm>
            <a:off x="766232" y="490888"/>
            <a:ext cx="11043965" cy="5143599"/>
          </a:xfrm>
        </p:spPr>
      </p:pic>
      <p:sp>
        <p:nvSpPr>
          <p:cNvPr id="4" name="Date Placeholder 3">
            <a:extLst>
              <a:ext uri="{FF2B5EF4-FFF2-40B4-BE49-F238E27FC236}">
                <a16:creationId xmlns:a16="http://schemas.microsoft.com/office/drawing/2014/main" id="{07F6DB31-C25E-44E0-FA62-B1DCC93F7E0C}"/>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1129BA12-93A3-740D-A2C0-F9F661FF8CC6}"/>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775AC598-9A40-2F3E-0CDB-E39A1DB7A7FC}"/>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16</a:t>
            </a:fld>
            <a:endParaRPr lang="en-US" altLang="en-US">
              <a:solidFill>
                <a:srgbClr val="000000"/>
              </a:solidFill>
            </a:endParaRPr>
          </a:p>
        </p:txBody>
      </p:sp>
    </p:spTree>
    <p:extLst>
      <p:ext uri="{BB962C8B-B14F-4D97-AF65-F5344CB8AC3E}">
        <p14:creationId xmlns:p14="http://schemas.microsoft.com/office/powerpoint/2010/main" val="40608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5945C-6BBD-B7E7-44D3-90C23333067C}"/>
              </a:ext>
            </a:extLst>
          </p:cNvPr>
          <p:cNvSpPr>
            <a:spLocks noGrp="1"/>
          </p:cNvSpPr>
          <p:nvPr>
            <p:ph type="title"/>
          </p:nvPr>
        </p:nvSpPr>
        <p:spPr/>
        <p:txBody>
          <a:bodyPr/>
          <a:lstStyle/>
          <a:p>
            <a:r>
              <a:rPr lang="en-US" dirty="0"/>
              <a:t>.</a:t>
            </a:r>
          </a:p>
        </p:txBody>
      </p:sp>
      <p:pic>
        <p:nvPicPr>
          <p:cNvPr id="8" name="Content Placeholder 7">
            <a:extLst>
              <a:ext uri="{FF2B5EF4-FFF2-40B4-BE49-F238E27FC236}">
                <a16:creationId xmlns:a16="http://schemas.microsoft.com/office/drawing/2014/main" id="{E4DC948E-C8A4-D03C-78F5-CD32F49F60BF}"/>
              </a:ext>
            </a:extLst>
          </p:cNvPr>
          <p:cNvPicPr>
            <a:picLocks noGrp="1" noChangeAspect="1"/>
          </p:cNvPicPr>
          <p:nvPr>
            <p:ph idx="1"/>
          </p:nvPr>
        </p:nvPicPr>
        <p:blipFill>
          <a:blip r:embed="rId2"/>
          <a:stretch>
            <a:fillRect/>
          </a:stretch>
        </p:blipFill>
        <p:spPr>
          <a:xfrm>
            <a:off x="766233" y="1164657"/>
            <a:ext cx="10784083" cy="3495045"/>
          </a:xfrm>
        </p:spPr>
      </p:pic>
      <p:sp>
        <p:nvSpPr>
          <p:cNvPr id="4" name="Date Placeholder 3">
            <a:extLst>
              <a:ext uri="{FF2B5EF4-FFF2-40B4-BE49-F238E27FC236}">
                <a16:creationId xmlns:a16="http://schemas.microsoft.com/office/drawing/2014/main" id="{DE46866F-E471-7B55-6B9B-20E367CD3509}"/>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A7C33B67-3A01-47E2-31D9-05AB5535FC81}"/>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407E59A1-339B-A562-5A6F-24D323CE4131}"/>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17</a:t>
            </a:fld>
            <a:endParaRPr lang="en-US" altLang="en-US">
              <a:solidFill>
                <a:srgbClr val="000000"/>
              </a:solidFill>
            </a:endParaRPr>
          </a:p>
        </p:txBody>
      </p:sp>
    </p:spTree>
    <p:extLst>
      <p:ext uri="{BB962C8B-B14F-4D97-AF65-F5344CB8AC3E}">
        <p14:creationId xmlns:p14="http://schemas.microsoft.com/office/powerpoint/2010/main" val="2432777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15B23-D3C0-1E62-43E8-1B402C39645E}"/>
              </a:ext>
            </a:extLst>
          </p:cNvPr>
          <p:cNvSpPr>
            <a:spLocks noGrp="1"/>
          </p:cNvSpPr>
          <p:nvPr>
            <p:ph type="title"/>
          </p:nvPr>
        </p:nvSpPr>
        <p:spPr>
          <a:xfrm>
            <a:off x="766233" y="304802"/>
            <a:ext cx="10668000" cy="705852"/>
          </a:xfrm>
        </p:spPr>
        <p:txBody>
          <a:bodyPr/>
          <a:lstStyle/>
          <a:p>
            <a:pPr algn="ctr"/>
            <a:r>
              <a:rPr lang="en-US" sz="2300" b="1" dirty="0">
                <a:solidFill>
                  <a:srgbClr val="FF0000"/>
                </a:solidFill>
              </a:rPr>
              <a:t>Monetary Limit of SCN</a:t>
            </a:r>
          </a:p>
        </p:txBody>
      </p:sp>
      <p:pic>
        <p:nvPicPr>
          <p:cNvPr id="8" name="Content Placeholder 7">
            <a:extLst>
              <a:ext uri="{FF2B5EF4-FFF2-40B4-BE49-F238E27FC236}">
                <a16:creationId xmlns:a16="http://schemas.microsoft.com/office/drawing/2014/main" id="{92E63025-DF36-11A4-752A-AF2DDDD1F66E}"/>
              </a:ext>
            </a:extLst>
          </p:cNvPr>
          <p:cNvPicPr>
            <a:picLocks noGrp="1" noChangeAspect="1"/>
          </p:cNvPicPr>
          <p:nvPr>
            <p:ph idx="1"/>
          </p:nvPr>
        </p:nvPicPr>
        <p:blipFill>
          <a:blip r:embed="rId2"/>
          <a:stretch>
            <a:fillRect/>
          </a:stretch>
        </p:blipFill>
        <p:spPr>
          <a:xfrm>
            <a:off x="766233" y="1771049"/>
            <a:ext cx="10735956" cy="3041583"/>
          </a:xfrm>
        </p:spPr>
      </p:pic>
      <p:sp>
        <p:nvSpPr>
          <p:cNvPr id="4" name="Date Placeholder 3">
            <a:extLst>
              <a:ext uri="{FF2B5EF4-FFF2-40B4-BE49-F238E27FC236}">
                <a16:creationId xmlns:a16="http://schemas.microsoft.com/office/drawing/2014/main" id="{EA1903CE-DBBA-E09D-6194-134690D54E49}"/>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6F0A5631-E702-D5F0-0EE4-8E813A0504EC}"/>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DBD76A78-4D26-DB26-65E5-89BB4FBFEE6C}"/>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18</a:t>
            </a:fld>
            <a:endParaRPr lang="en-US" altLang="en-US">
              <a:solidFill>
                <a:srgbClr val="000000"/>
              </a:solidFill>
            </a:endParaRPr>
          </a:p>
        </p:txBody>
      </p:sp>
      <p:pic>
        <p:nvPicPr>
          <p:cNvPr id="10" name="Picture 9">
            <a:extLst>
              <a:ext uri="{FF2B5EF4-FFF2-40B4-BE49-F238E27FC236}">
                <a16:creationId xmlns:a16="http://schemas.microsoft.com/office/drawing/2014/main" id="{E34343B4-8ECD-398B-FFC9-3056C8BD1918}"/>
              </a:ext>
            </a:extLst>
          </p:cNvPr>
          <p:cNvPicPr>
            <a:picLocks noChangeAspect="1"/>
          </p:cNvPicPr>
          <p:nvPr/>
        </p:nvPicPr>
        <p:blipFill>
          <a:blip r:embed="rId3"/>
          <a:stretch>
            <a:fillRect/>
          </a:stretch>
        </p:blipFill>
        <p:spPr>
          <a:xfrm>
            <a:off x="766233" y="4812633"/>
            <a:ext cx="10735956" cy="1559246"/>
          </a:xfrm>
          <a:prstGeom prst="rect">
            <a:avLst/>
          </a:prstGeom>
        </p:spPr>
      </p:pic>
    </p:spTree>
    <p:extLst>
      <p:ext uri="{BB962C8B-B14F-4D97-AF65-F5344CB8AC3E}">
        <p14:creationId xmlns:p14="http://schemas.microsoft.com/office/powerpoint/2010/main" val="2204059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30CF7-8FB7-9321-4DD8-5742E934C233}"/>
              </a:ext>
            </a:extLst>
          </p:cNvPr>
          <p:cNvSpPr>
            <a:spLocks noGrp="1"/>
          </p:cNvSpPr>
          <p:nvPr>
            <p:ph type="title"/>
          </p:nvPr>
        </p:nvSpPr>
        <p:spPr/>
        <p:txBody>
          <a:bodyPr/>
          <a:lstStyle/>
          <a:p>
            <a:endParaRPr lang="en-US"/>
          </a:p>
        </p:txBody>
      </p:sp>
      <p:sp>
        <p:nvSpPr>
          <p:cNvPr id="6" name="Slide Number Placeholder 5">
            <a:extLst>
              <a:ext uri="{FF2B5EF4-FFF2-40B4-BE49-F238E27FC236}">
                <a16:creationId xmlns:a16="http://schemas.microsoft.com/office/drawing/2014/main" id="{C5850695-6BE2-AC44-E8E3-7847EA2F25A5}"/>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19</a:t>
            </a:fld>
            <a:endParaRPr lang="en-US" altLang="en-US">
              <a:solidFill>
                <a:srgbClr val="000000"/>
              </a:solidFill>
            </a:endParaRPr>
          </a:p>
        </p:txBody>
      </p:sp>
      <p:pic>
        <p:nvPicPr>
          <p:cNvPr id="7" name="Content Placeholder 6">
            <a:extLst>
              <a:ext uri="{FF2B5EF4-FFF2-40B4-BE49-F238E27FC236}">
                <a16:creationId xmlns:a16="http://schemas.microsoft.com/office/drawing/2014/main" id="{4623DDA3-95FC-7523-F4B8-40A832B42E58}"/>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0756390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60032-4E27-B86E-182A-FC3BB966252D}"/>
              </a:ext>
            </a:extLst>
          </p:cNvPr>
          <p:cNvSpPr>
            <a:spLocks noGrp="1"/>
          </p:cNvSpPr>
          <p:nvPr>
            <p:ph type="title"/>
          </p:nvPr>
        </p:nvSpPr>
        <p:spPr/>
        <p:txBody>
          <a:bodyPr/>
          <a:lstStyle/>
          <a:p>
            <a:r>
              <a:rPr lang="en-US" dirty="0">
                <a:solidFill>
                  <a:srgbClr val="002060"/>
                </a:solidFill>
              </a:rPr>
              <a:t>Agenda</a:t>
            </a:r>
            <a:endParaRPr lang="en-IN" dirty="0">
              <a:solidFill>
                <a:srgbClr val="002060"/>
              </a:solidFill>
            </a:endParaRPr>
          </a:p>
        </p:txBody>
      </p:sp>
      <p:sp>
        <p:nvSpPr>
          <p:cNvPr id="3" name="Footer Placeholder 2">
            <a:extLst>
              <a:ext uri="{FF2B5EF4-FFF2-40B4-BE49-F238E27FC236}">
                <a16:creationId xmlns:a16="http://schemas.microsoft.com/office/drawing/2014/main" id="{45A842EA-6FEC-A656-5092-0E8A29A92FEA}"/>
              </a:ext>
            </a:extLst>
          </p:cNvPr>
          <p:cNvSpPr>
            <a:spLocks noGrp="1"/>
          </p:cNvSpPr>
          <p:nvPr>
            <p:ph type="ftr" sz="quarter" idx="11"/>
          </p:nvPr>
        </p:nvSpPr>
        <p:spPr/>
        <p:txBody>
          <a:bodyPr/>
          <a:lstStyle/>
          <a:p>
            <a:r>
              <a:rPr lang="en-US"/>
              <a:t>CMA Niranjan Swain- Advocate &amp; Tax Consultant</a:t>
            </a:r>
            <a:endParaRPr lang="en-IN"/>
          </a:p>
        </p:txBody>
      </p:sp>
      <p:sp>
        <p:nvSpPr>
          <p:cNvPr id="5" name="Date Placeholder 4">
            <a:extLst>
              <a:ext uri="{FF2B5EF4-FFF2-40B4-BE49-F238E27FC236}">
                <a16:creationId xmlns:a16="http://schemas.microsoft.com/office/drawing/2014/main" id="{C9EBA514-EB3C-BC33-0078-031C0550D9C7}"/>
              </a:ext>
            </a:extLst>
          </p:cNvPr>
          <p:cNvSpPr>
            <a:spLocks noGrp="1"/>
          </p:cNvSpPr>
          <p:nvPr>
            <p:ph type="dt" sz="half" idx="10"/>
          </p:nvPr>
        </p:nvSpPr>
        <p:spPr/>
        <p:txBody>
          <a:bodyPr/>
          <a:lstStyle/>
          <a:p>
            <a:fld id="{99745A99-3136-456C-B9B4-2720226A6D37}" type="datetime1">
              <a:rPr lang="en-IN" smtClean="0"/>
              <a:t>30-08-2025</a:t>
            </a:fld>
            <a:endParaRPr lang="en-IN"/>
          </a:p>
        </p:txBody>
      </p:sp>
      <p:sp>
        <p:nvSpPr>
          <p:cNvPr id="6" name="Slide Number Placeholder 5">
            <a:extLst>
              <a:ext uri="{FF2B5EF4-FFF2-40B4-BE49-F238E27FC236}">
                <a16:creationId xmlns:a16="http://schemas.microsoft.com/office/drawing/2014/main" id="{FAC08B77-E732-192D-380F-3EE0C778760B}"/>
              </a:ext>
            </a:extLst>
          </p:cNvPr>
          <p:cNvSpPr>
            <a:spLocks noGrp="1"/>
          </p:cNvSpPr>
          <p:nvPr>
            <p:ph type="sldNum" sz="quarter" idx="12"/>
          </p:nvPr>
        </p:nvSpPr>
        <p:spPr/>
        <p:txBody>
          <a:bodyPr/>
          <a:lstStyle/>
          <a:p>
            <a:fld id="{6ED23E75-4F18-44D6-A36D-E0541C31682D}" type="slidenum">
              <a:rPr lang="en-IN" smtClean="0"/>
              <a:t>2</a:t>
            </a:fld>
            <a:endParaRPr lang="en-IN"/>
          </a:p>
        </p:txBody>
      </p:sp>
      <p:sp>
        <p:nvSpPr>
          <p:cNvPr id="10" name="TextBox 9">
            <a:extLst>
              <a:ext uri="{FF2B5EF4-FFF2-40B4-BE49-F238E27FC236}">
                <a16:creationId xmlns:a16="http://schemas.microsoft.com/office/drawing/2014/main" id="{906349EC-E1DA-2AE4-314F-5DF745564109}"/>
              </a:ext>
            </a:extLst>
          </p:cNvPr>
          <p:cNvSpPr txBox="1"/>
          <p:nvPr/>
        </p:nvSpPr>
        <p:spPr>
          <a:xfrm>
            <a:off x="641023" y="1958147"/>
            <a:ext cx="8396925" cy="3604192"/>
          </a:xfrm>
          <a:prstGeom prst="rect">
            <a:avLst/>
          </a:prstGeom>
          <a:noFill/>
        </p:spPr>
        <p:txBody>
          <a:bodyPr wrap="square">
            <a:spAutoFit/>
          </a:bodyPr>
          <a:lstStyle/>
          <a:p>
            <a:r>
              <a:rPr lang="en-US" sz="2400" b="1" dirty="0"/>
              <a:t>Demands and Recovery in GST </a:t>
            </a:r>
          </a:p>
          <a:p>
            <a:endParaRPr lang="en-US" b="1" dirty="0"/>
          </a:p>
          <a:p>
            <a:pPr marL="285750" indent="-285750">
              <a:lnSpc>
                <a:spcPct val="150000"/>
              </a:lnSpc>
              <a:buFont typeface="Wingdings" panose="05000000000000000000" pitchFamily="2" charset="2"/>
              <a:buChar char="Ø"/>
            </a:pPr>
            <a:r>
              <a:rPr lang="en-US" dirty="0"/>
              <a:t>Filing an intimation of payment (FORM GST DRC-03) </a:t>
            </a:r>
          </a:p>
          <a:p>
            <a:pPr marL="285750" indent="-285750">
              <a:lnSpc>
                <a:spcPct val="150000"/>
              </a:lnSpc>
              <a:buFont typeface="Wingdings" panose="05000000000000000000" pitchFamily="2" charset="2"/>
              <a:buChar char="Ø"/>
            </a:pPr>
            <a:r>
              <a:rPr lang="en-US" dirty="0"/>
              <a:t>Applying for Deferred Payment/Payment in Instalments (FORM GST DRC-20) </a:t>
            </a:r>
          </a:p>
          <a:p>
            <a:pPr marL="285750" indent="-285750">
              <a:lnSpc>
                <a:spcPct val="150000"/>
              </a:lnSpc>
              <a:buFont typeface="Wingdings" panose="05000000000000000000" pitchFamily="2" charset="2"/>
              <a:buChar char="Ø"/>
            </a:pPr>
            <a:r>
              <a:rPr lang="en-US" dirty="0"/>
              <a:t>Filing reply to Form GST DRC-22 against proceedings initiated for recovery of taxes</a:t>
            </a:r>
          </a:p>
          <a:p>
            <a:pPr marL="285750" indent="-285750">
              <a:lnSpc>
                <a:spcPct val="150000"/>
              </a:lnSpc>
              <a:buFont typeface="Wingdings" panose="05000000000000000000" pitchFamily="2" charset="2"/>
              <a:buChar char="Ø"/>
            </a:pPr>
            <a:r>
              <a:rPr lang="en-US" dirty="0"/>
              <a:t>Theory of Prosecution and Compounding in GST (Theory and Practical)</a:t>
            </a:r>
          </a:p>
          <a:p>
            <a:pPr marL="285750" indent="-285750">
              <a:lnSpc>
                <a:spcPct val="150000"/>
              </a:lnSpc>
              <a:buFont typeface="Wingdings" panose="05000000000000000000" pitchFamily="2" charset="2"/>
              <a:buChar char="Ø"/>
            </a:pPr>
            <a:r>
              <a:rPr lang="en-US" dirty="0"/>
              <a:t>Viewing Prosecution Notice Issued by Tax Officials </a:t>
            </a:r>
          </a:p>
          <a:p>
            <a:pPr marL="285750" indent="-285750">
              <a:lnSpc>
                <a:spcPct val="150000"/>
              </a:lnSpc>
              <a:buFont typeface="Wingdings" panose="05000000000000000000" pitchFamily="2" charset="2"/>
              <a:buChar char="Ø"/>
            </a:pPr>
            <a:r>
              <a:rPr lang="en-US" dirty="0"/>
              <a:t>Filing Application for Compounding of Offence (FORM GST CPD-01) and Taking Actions in the Subsequent Proceedings</a:t>
            </a:r>
            <a:endParaRPr lang="en-IN" dirty="0"/>
          </a:p>
        </p:txBody>
      </p:sp>
    </p:spTree>
    <p:extLst>
      <p:ext uri="{BB962C8B-B14F-4D97-AF65-F5344CB8AC3E}">
        <p14:creationId xmlns:p14="http://schemas.microsoft.com/office/powerpoint/2010/main" val="3822804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3C77-78EB-3945-FFB5-09573F453D3E}"/>
              </a:ext>
            </a:extLst>
          </p:cNvPr>
          <p:cNvSpPr>
            <a:spLocks noGrp="1"/>
          </p:cNvSpPr>
          <p:nvPr>
            <p:ph type="title"/>
          </p:nvPr>
        </p:nvSpPr>
        <p:spPr>
          <a:xfrm>
            <a:off x="766233" y="304802"/>
            <a:ext cx="10668000" cy="734682"/>
          </a:xfrm>
        </p:spPr>
        <p:txBody>
          <a:bodyPr/>
          <a:lstStyle/>
          <a:p>
            <a:r>
              <a:rPr lang="en-US" sz="2400" b="1" dirty="0">
                <a:solidFill>
                  <a:srgbClr val="FF0000"/>
                </a:solidFill>
              </a:rPr>
              <a:t>Procedures – SCN u/s 73 &amp; Section 74</a:t>
            </a:r>
          </a:p>
        </p:txBody>
      </p:sp>
      <p:pic>
        <p:nvPicPr>
          <p:cNvPr id="8" name="Content Placeholder 7">
            <a:extLst>
              <a:ext uri="{FF2B5EF4-FFF2-40B4-BE49-F238E27FC236}">
                <a16:creationId xmlns:a16="http://schemas.microsoft.com/office/drawing/2014/main" id="{1771C2A5-75DF-E92F-876F-7FDF4E96AE67}"/>
              </a:ext>
            </a:extLst>
          </p:cNvPr>
          <p:cNvPicPr>
            <a:picLocks noGrp="1" noChangeAspect="1"/>
          </p:cNvPicPr>
          <p:nvPr>
            <p:ph idx="1"/>
          </p:nvPr>
        </p:nvPicPr>
        <p:blipFill>
          <a:blip r:embed="rId2"/>
          <a:stretch>
            <a:fillRect/>
          </a:stretch>
        </p:blipFill>
        <p:spPr>
          <a:xfrm>
            <a:off x="812800" y="1655545"/>
            <a:ext cx="10668000" cy="4589680"/>
          </a:xfrm>
        </p:spPr>
      </p:pic>
      <p:sp>
        <p:nvSpPr>
          <p:cNvPr id="4" name="Date Placeholder 3">
            <a:extLst>
              <a:ext uri="{FF2B5EF4-FFF2-40B4-BE49-F238E27FC236}">
                <a16:creationId xmlns:a16="http://schemas.microsoft.com/office/drawing/2014/main" id="{730B2EC2-2AFF-54B0-E0EE-78DB906F0DF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92343955-5E8A-BF1D-FAA2-13A665C048F2}"/>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265DA14E-B587-CBA5-170D-4410B8A38112}"/>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20</a:t>
            </a:fld>
            <a:endParaRPr lang="en-US" altLang="en-US">
              <a:solidFill>
                <a:srgbClr val="000000"/>
              </a:solidFill>
            </a:endParaRPr>
          </a:p>
        </p:txBody>
      </p:sp>
    </p:spTree>
    <p:extLst>
      <p:ext uri="{BB962C8B-B14F-4D97-AF65-F5344CB8AC3E}">
        <p14:creationId xmlns:p14="http://schemas.microsoft.com/office/powerpoint/2010/main" val="17792393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3C77-78EB-3945-FFB5-09573F453D3E}"/>
              </a:ext>
            </a:extLst>
          </p:cNvPr>
          <p:cNvSpPr>
            <a:spLocks noGrp="1"/>
          </p:cNvSpPr>
          <p:nvPr>
            <p:ph type="title"/>
          </p:nvPr>
        </p:nvSpPr>
        <p:spPr>
          <a:xfrm>
            <a:off x="766233" y="304802"/>
            <a:ext cx="10668000" cy="734682"/>
          </a:xfrm>
        </p:spPr>
        <p:txBody>
          <a:bodyPr/>
          <a:lstStyle/>
          <a:p>
            <a:r>
              <a:rPr lang="en-US" sz="2400" b="1" dirty="0">
                <a:solidFill>
                  <a:srgbClr val="FF0000"/>
                </a:solidFill>
              </a:rPr>
              <a:t>Procedures – SCN u/s 73 &amp; Section 74</a:t>
            </a:r>
          </a:p>
        </p:txBody>
      </p:sp>
      <p:sp>
        <p:nvSpPr>
          <p:cNvPr id="4" name="Date Placeholder 3">
            <a:extLst>
              <a:ext uri="{FF2B5EF4-FFF2-40B4-BE49-F238E27FC236}">
                <a16:creationId xmlns:a16="http://schemas.microsoft.com/office/drawing/2014/main" id="{730B2EC2-2AFF-54B0-E0EE-78DB906F0DF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92343955-5E8A-BF1D-FAA2-13A665C048F2}"/>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265DA14E-B587-CBA5-170D-4410B8A38112}"/>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21</a:t>
            </a:fld>
            <a:endParaRPr lang="en-US" altLang="en-US">
              <a:solidFill>
                <a:srgbClr val="000000"/>
              </a:solidFill>
            </a:endParaRPr>
          </a:p>
        </p:txBody>
      </p:sp>
      <p:pic>
        <p:nvPicPr>
          <p:cNvPr id="9" name="Content Placeholder 8">
            <a:extLst>
              <a:ext uri="{FF2B5EF4-FFF2-40B4-BE49-F238E27FC236}">
                <a16:creationId xmlns:a16="http://schemas.microsoft.com/office/drawing/2014/main" id="{0087C883-A5CC-CB0A-A376-5CB371D1CB16}"/>
              </a:ext>
            </a:extLst>
          </p:cNvPr>
          <p:cNvPicPr>
            <a:picLocks noGrp="1" noChangeAspect="1"/>
          </p:cNvPicPr>
          <p:nvPr>
            <p:ph idx="1"/>
          </p:nvPr>
        </p:nvPicPr>
        <p:blipFill>
          <a:blip r:embed="rId2"/>
          <a:stretch>
            <a:fillRect/>
          </a:stretch>
        </p:blipFill>
        <p:spPr>
          <a:xfrm>
            <a:off x="812799" y="1684421"/>
            <a:ext cx="10621433" cy="3859731"/>
          </a:xfrm>
        </p:spPr>
      </p:pic>
    </p:spTree>
    <p:extLst>
      <p:ext uri="{BB962C8B-B14F-4D97-AF65-F5344CB8AC3E}">
        <p14:creationId xmlns:p14="http://schemas.microsoft.com/office/powerpoint/2010/main" val="14143702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3C77-78EB-3945-FFB5-09573F453D3E}"/>
              </a:ext>
            </a:extLst>
          </p:cNvPr>
          <p:cNvSpPr>
            <a:spLocks noGrp="1"/>
          </p:cNvSpPr>
          <p:nvPr>
            <p:ph type="title"/>
          </p:nvPr>
        </p:nvSpPr>
        <p:spPr>
          <a:xfrm>
            <a:off x="766233" y="304802"/>
            <a:ext cx="10668000" cy="734682"/>
          </a:xfrm>
        </p:spPr>
        <p:txBody>
          <a:bodyPr/>
          <a:lstStyle/>
          <a:p>
            <a:r>
              <a:rPr lang="en-US" sz="2400" b="1" dirty="0">
                <a:solidFill>
                  <a:srgbClr val="FF0000"/>
                </a:solidFill>
              </a:rPr>
              <a:t>Procedures – SCN u/s 73 &amp; Section 74</a:t>
            </a:r>
          </a:p>
        </p:txBody>
      </p:sp>
      <p:sp>
        <p:nvSpPr>
          <p:cNvPr id="4" name="Date Placeholder 3">
            <a:extLst>
              <a:ext uri="{FF2B5EF4-FFF2-40B4-BE49-F238E27FC236}">
                <a16:creationId xmlns:a16="http://schemas.microsoft.com/office/drawing/2014/main" id="{730B2EC2-2AFF-54B0-E0EE-78DB906F0DF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92343955-5E8A-BF1D-FAA2-13A665C048F2}"/>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265DA14E-B587-CBA5-170D-4410B8A38112}"/>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22</a:t>
            </a:fld>
            <a:endParaRPr lang="en-US" altLang="en-US">
              <a:solidFill>
                <a:srgbClr val="000000"/>
              </a:solidFill>
            </a:endParaRPr>
          </a:p>
        </p:txBody>
      </p:sp>
      <p:sp>
        <p:nvSpPr>
          <p:cNvPr id="3" name="Content Placeholder 2">
            <a:extLst>
              <a:ext uri="{FF2B5EF4-FFF2-40B4-BE49-F238E27FC236}">
                <a16:creationId xmlns:a16="http://schemas.microsoft.com/office/drawing/2014/main" id="{F68BF941-4BE0-452E-96E4-33EE582D0CC7}"/>
              </a:ext>
            </a:extLst>
          </p:cNvPr>
          <p:cNvSpPr>
            <a:spLocks noGrp="1"/>
          </p:cNvSpPr>
          <p:nvPr>
            <p:ph idx="1"/>
          </p:nvPr>
        </p:nvSpPr>
        <p:spPr/>
        <p:txBody>
          <a:bodyPr/>
          <a:lstStyle/>
          <a:p>
            <a:pPr marL="0" marR="29845" lvl="0" indent="0" algn="just">
              <a:spcBef>
                <a:spcPts val="0"/>
              </a:spcBef>
              <a:spcAft>
                <a:spcPts val="0"/>
              </a:spcAft>
              <a:buNone/>
            </a:pPr>
            <a:r>
              <a:rPr lang="en-US" sz="1800" dirty="0">
                <a:effectLst/>
                <a:latin typeface="Tahoma" panose="020B0604030504040204" pitchFamily="34" charset="0"/>
                <a:ea typeface="Times New Roman" panose="02020603050405020304" pitchFamily="18" charset="0"/>
              </a:rPr>
              <a:t>(vii)Thereafter, the Proper officer </a:t>
            </a:r>
            <a:endParaRPr lang="en-US" sz="1800" dirty="0">
              <a:effectLst/>
              <a:latin typeface="Times New Roman" panose="02020603050405020304" pitchFamily="18" charset="0"/>
              <a:ea typeface="Times New Roman" panose="02020603050405020304" pitchFamily="18" charset="0"/>
            </a:endParaRPr>
          </a:p>
          <a:p>
            <a:pPr marL="228600" marR="430530" indent="0" algn="just">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685800" marR="29845" indent="-228600" algn="just">
              <a:spcBef>
                <a:spcPts val="0"/>
              </a:spcBef>
              <a:spcAft>
                <a:spcPts val="0"/>
              </a:spcAft>
            </a:pPr>
            <a:r>
              <a:rPr lang="en-US" sz="2000" dirty="0">
                <a:effectLst/>
                <a:latin typeface="Tahoma" panose="020B0604030504040204" pitchFamily="34" charset="0"/>
                <a:ea typeface="Times New Roman" panose="02020603050405020304" pitchFamily="18" charset="0"/>
              </a:rPr>
              <a:t>(a)shall issue a notice under section 74(1) in the following situation involving payment of tax has arisen in cases of fraud, </a:t>
            </a:r>
            <a:r>
              <a:rPr lang="en-US" sz="2000" dirty="0" err="1">
                <a:effectLst/>
                <a:latin typeface="Tahoma" panose="020B0604030504040204" pitchFamily="34" charset="0"/>
                <a:ea typeface="Times New Roman" panose="02020603050405020304" pitchFamily="18" charset="0"/>
              </a:rPr>
              <a:t>wilful</a:t>
            </a:r>
            <a:r>
              <a:rPr lang="en-US" sz="2000" dirty="0">
                <a:effectLst/>
                <a:latin typeface="Tahoma" panose="020B0604030504040204" pitchFamily="34" charset="0"/>
                <a:ea typeface="Times New Roman" panose="02020603050405020304" pitchFamily="18" charset="0"/>
              </a:rPr>
              <a:t> misstatement or suppression of facts – Tax not paid; or Tax short paid; or Tax erroneously refunded; or Input tax credit wrongly availed or utilized </a:t>
            </a:r>
            <a:r>
              <a:rPr lang="en-US" sz="2000" b="1" dirty="0">
                <a:effectLst/>
                <a:latin typeface="Tahoma" panose="020B0604030504040204" pitchFamily="34" charset="0"/>
                <a:ea typeface="Times New Roman" panose="02020603050405020304" pitchFamily="18" charset="0"/>
              </a:rPr>
              <a:t>OR</a:t>
            </a:r>
            <a:r>
              <a:rPr lang="en-US" sz="2000" dirty="0">
                <a:effectLst/>
                <a:latin typeface="Tahoma" panose="020B0604030504040204" pitchFamily="34"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685800" marR="29845" indent="-228600" algn="just">
              <a:spcBef>
                <a:spcPts val="0"/>
              </a:spcBef>
              <a:spcAft>
                <a:spcPts val="0"/>
              </a:spcAft>
            </a:pPr>
            <a:endParaRPr lang="en-US" sz="2000" dirty="0">
              <a:effectLst/>
              <a:latin typeface="Times New Roman" panose="02020603050405020304" pitchFamily="18" charset="0"/>
              <a:ea typeface="Times New Roman" panose="02020603050405020304" pitchFamily="18" charset="0"/>
            </a:endParaRPr>
          </a:p>
          <a:p>
            <a:pPr marL="685800" marR="29845" indent="-228600" algn="just">
              <a:spcBef>
                <a:spcPts val="0"/>
              </a:spcBef>
              <a:spcAft>
                <a:spcPts val="0"/>
              </a:spcAft>
            </a:pPr>
            <a:r>
              <a:rPr lang="en-US" sz="2000" dirty="0">
                <a:effectLst/>
                <a:latin typeface="Tahoma" panose="020B0604030504040204" pitchFamily="34" charset="0"/>
                <a:ea typeface="Times New Roman" panose="02020603050405020304" pitchFamily="18" charset="0"/>
              </a:rPr>
              <a:t>(b) shall issue a notice under section 73(1) in the following situation involving payment of tax has arisen in cases of other than fraud, </a:t>
            </a:r>
            <a:r>
              <a:rPr lang="en-US" sz="2000" dirty="0" err="1">
                <a:effectLst/>
                <a:latin typeface="Tahoma" panose="020B0604030504040204" pitchFamily="34" charset="0"/>
                <a:ea typeface="Times New Roman" panose="02020603050405020304" pitchFamily="18" charset="0"/>
              </a:rPr>
              <a:t>wilful</a:t>
            </a:r>
            <a:r>
              <a:rPr lang="en-US" sz="2000" dirty="0">
                <a:effectLst/>
                <a:latin typeface="Tahoma" panose="020B0604030504040204" pitchFamily="34" charset="0"/>
                <a:ea typeface="Times New Roman" panose="02020603050405020304" pitchFamily="18" charset="0"/>
              </a:rPr>
              <a:t> misstatement or suppression of facts – Tax not paid; or Tax short paid; or Tax erroneously refunded; or  Input tax credit wrongly availed or utilized</a:t>
            </a:r>
            <a:endParaRPr lang="en-US" sz="2000" dirty="0">
              <a:effectLst/>
              <a:latin typeface="Times New Roman" panose="02020603050405020304" pitchFamily="18" charset="0"/>
              <a:ea typeface="Times New Roman" panose="02020603050405020304" pitchFamily="18" charset="0"/>
            </a:endParaRPr>
          </a:p>
          <a:p>
            <a:pPr marL="457200" marR="430530" indent="-228600" algn="just">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30681022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A3C77-78EB-3945-FFB5-09573F453D3E}"/>
              </a:ext>
            </a:extLst>
          </p:cNvPr>
          <p:cNvSpPr>
            <a:spLocks noGrp="1"/>
          </p:cNvSpPr>
          <p:nvPr>
            <p:ph type="title"/>
          </p:nvPr>
        </p:nvSpPr>
        <p:spPr>
          <a:xfrm>
            <a:off x="766233" y="304802"/>
            <a:ext cx="10668000" cy="734682"/>
          </a:xfrm>
        </p:spPr>
        <p:txBody>
          <a:bodyPr/>
          <a:lstStyle/>
          <a:p>
            <a:r>
              <a:rPr lang="en-US" sz="2400" b="1" dirty="0">
                <a:solidFill>
                  <a:srgbClr val="FF0000"/>
                </a:solidFill>
              </a:rPr>
              <a:t>Procedures – SCN u/s 73 &amp; Section 74</a:t>
            </a:r>
          </a:p>
        </p:txBody>
      </p:sp>
      <p:sp>
        <p:nvSpPr>
          <p:cNvPr id="4" name="Date Placeholder 3">
            <a:extLst>
              <a:ext uri="{FF2B5EF4-FFF2-40B4-BE49-F238E27FC236}">
                <a16:creationId xmlns:a16="http://schemas.microsoft.com/office/drawing/2014/main" id="{730B2EC2-2AFF-54B0-E0EE-78DB906F0DF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92343955-5E8A-BF1D-FAA2-13A665C048F2}"/>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265DA14E-B587-CBA5-170D-4410B8A38112}"/>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23</a:t>
            </a:fld>
            <a:endParaRPr lang="en-US" altLang="en-US">
              <a:solidFill>
                <a:srgbClr val="000000"/>
              </a:solidFill>
            </a:endParaRPr>
          </a:p>
        </p:txBody>
      </p:sp>
      <p:sp>
        <p:nvSpPr>
          <p:cNvPr id="3" name="Content Placeholder 2">
            <a:extLst>
              <a:ext uri="{FF2B5EF4-FFF2-40B4-BE49-F238E27FC236}">
                <a16:creationId xmlns:a16="http://schemas.microsoft.com/office/drawing/2014/main" id="{F68BF941-4BE0-452E-96E4-33EE582D0CC7}"/>
              </a:ext>
            </a:extLst>
          </p:cNvPr>
          <p:cNvSpPr>
            <a:spLocks noGrp="1"/>
          </p:cNvSpPr>
          <p:nvPr>
            <p:ph idx="1"/>
          </p:nvPr>
        </p:nvSpPr>
        <p:spPr/>
        <p:txBody>
          <a:bodyPr/>
          <a:lstStyle/>
          <a:p>
            <a:pPr marL="0" marR="29845" lvl="0" indent="0" algn="just">
              <a:spcBef>
                <a:spcPts val="0"/>
              </a:spcBef>
              <a:spcAft>
                <a:spcPts val="0"/>
              </a:spcAft>
              <a:buNone/>
            </a:pPr>
            <a:r>
              <a:rPr lang="en-US" sz="1800" b="1" dirty="0">
                <a:effectLst/>
                <a:latin typeface="Tahoma" panose="020B0604030504040204" pitchFamily="34" charset="0"/>
                <a:ea typeface="Times New Roman" panose="02020603050405020304" pitchFamily="18" charset="0"/>
              </a:rPr>
              <a:t>(viii)Issue of GST DRC -01:</a:t>
            </a:r>
            <a:r>
              <a:rPr lang="en-US" sz="1800" dirty="0">
                <a:effectLst/>
                <a:latin typeface="Tahoma" panose="020B0604030504040204" pitchFamily="34" charset="0"/>
                <a:ea typeface="Times New Roman" panose="02020603050405020304" pitchFamily="18" charset="0"/>
              </a:rPr>
              <a:t> </a:t>
            </a:r>
          </a:p>
          <a:p>
            <a:pPr marL="0" marR="29845" lvl="0" indent="0" algn="just">
              <a:spcBef>
                <a:spcPts val="0"/>
              </a:spcBef>
              <a:spcAft>
                <a:spcPts val="0"/>
              </a:spcAft>
              <a:buNone/>
            </a:pPr>
            <a:endParaRPr lang="en-US" sz="1800" dirty="0">
              <a:latin typeface="Tahoma" panose="020B0604030504040204" pitchFamily="34" charset="0"/>
              <a:ea typeface="Times New Roman" panose="02020603050405020304" pitchFamily="18" charset="0"/>
            </a:endParaRPr>
          </a:p>
          <a:p>
            <a:pPr marL="0" marR="29845" lvl="0" indent="0" algn="just">
              <a:spcBef>
                <a:spcPts val="0"/>
              </a:spcBef>
              <a:spcAft>
                <a:spcPts val="0"/>
              </a:spcAft>
              <a:buNone/>
            </a:pPr>
            <a:r>
              <a:rPr lang="en-US" sz="1800" dirty="0">
                <a:latin typeface="Tahoma" panose="020B0604030504040204" pitchFamily="34" charset="0"/>
                <a:ea typeface="Times New Roman" panose="02020603050405020304" pitchFamily="18" charset="0"/>
              </a:rPr>
              <a:t>N</a:t>
            </a:r>
            <a:r>
              <a:rPr lang="en-US" sz="1800" dirty="0">
                <a:effectLst/>
                <a:latin typeface="Tahoma" panose="020B0604030504040204" pitchFamily="34" charset="0"/>
                <a:ea typeface="Times New Roman" panose="02020603050405020304" pitchFamily="18" charset="0"/>
              </a:rPr>
              <a:t>otice under section 73 (1) or 74(1) of the CGST Act, 2017 </a:t>
            </a:r>
            <a:r>
              <a:rPr lang="en-US" sz="1800" b="1" dirty="0">
                <a:effectLst/>
                <a:latin typeface="Tahoma" panose="020B0604030504040204" pitchFamily="34" charset="0"/>
                <a:ea typeface="Times New Roman" panose="02020603050405020304" pitchFamily="18" charset="0"/>
              </a:rPr>
              <a:t>shall be in Form GST DRC-01 [Rule 142(1)(a) of CGST Rules, 2017]. </a:t>
            </a:r>
          </a:p>
          <a:p>
            <a:pPr marL="0" marR="29845" lvl="0" indent="0" algn="just">
              <a:spcBef>
                <a:spcPts val="0"/>
              </a:spcBef>
              <a:spcAft>
                <a:spcPts val="0"/>
              </a:spcAft>
              <a:buNone/>
            </a:pPr>
            <a:endParaRPr lang="en-US" sz="1800" b="1" dirty="0">
              <a:latin typeface="Tahoma" panose="020B0604030504040204" pitchFamily="34" charset="0"/>
              <a:ea typeface="Times New Roman" panose="02020603050405020304" pitchFamily="18" charset="0"/>
            </a:endParaRPr>
          </a:p>
          <a:p>
            <a:pPr marL="0" marR="29845" lvl="0" indent="0" algn="just">
              <a:spcBef>
                <a:spcPts val="0"/>
              </a:spcBef>
              <a:spcAft>
                <a:spcPts val="0"/>
              </a:spcAft>
              <a:buNone/>
            </a:pPr>
            <a:r>
              <a:rPr lang="en-US" sz="1800" dirty="0">
                <a:latin typeface="Tahoma" panose="020B0604030504040204" pitchFamily="34" charset="0"/>
                <a:ea typeface="Times New Roman" panose="02020603050405020304" pitchFamily="18" charset="0"/>
              </a:rPr>
              <a:t>S</a:t>
            </a:r>
            <a:r>
              <a:rPr lang="en-US" sz="1800" dirty="0">
                <a:effectLst/>
                <a:latin typeface="Tahoma" panose="020B0604030504040204" pitchFamily="34" charset="0"/>
                <a:ea typeface="Times New Roman" panose="02020603050405020304" pitchFamily="18" charset="0"/>
              </a:rPr>
              <a:t>ection 73 of the CGST Act, 2017 also applies for recovery of interest payable which is not paid or partly paid or interest erroneously refunded. Interest cannot be demanded by issuing notice u/s 50</a:t>
            </a:r>
          </a:p>
          <a:p>
            <a:pPr marL="0" marR="29845" lvl="0" indent="0" algn="just">
              <a:spcBef>
                <a:spcPts val="0"/>
              </a:spcBef>
              <a:spcAft>
                <a:spcPts val="0"/>
              </a:spcAft>
              <a:buNone/>
            </a:pPr>
            <a:endParaRPr lang="en-US" sz="1800" dirty="0">
              <a:latin typeface="Tahoma" panose="020B0604030504040204" pitchFamily="34" charset="0"/>
              <a:ea typeface="Times New Roman" panose="02020603050405020304" pitchFamily="18" charset="0"/>
            </a:endParaRPr>
          </a:p>
          <a:p>
            <a:pPr marL="0" marR="29845" lvl="0" indent="0" algn="just">
              <a:spcBef>
                <a:spcPts val="0"/>
              </a:spcBef>
              <a:spcAft>
                <a:spcPts val="0"/>
              </a:spcAft>
              <a:buNone/>
            </a:pPr>
            <a:r>
              <a:rPr lang="en-US" sz="1800" dirty="0">
                <a:effectLst/>
                <a:latin typeface="Tahoma" panose="020B0604030504040204" pitchFamily="34" charset="0"/>
                <a:ea typeface="Times New Roman" panose="02020603050405020304" pitchFamily="18" charset="0"/>
              </a:rPr>
              <a:t>Form GST DRC-01 notice is required to be served with notice issued under section 52, 73, 74, 76, 122,123,124,125,127,129 or 130 of CGST Act, 2017. </a:t>
            </a:r>
          </a:p>
          <a:p>
            <a:pPr marL="0" marR="29845" lvl="0" indent="0" algn="just">
              <a:spcBef>
                <a:spcPts val="0"/>
              </a:spcBef>
              <a:spcAft>
                <a:spcPts val="0"/>
              </a:spcAft>
              <a:buNone/>
            </a:pPr>
            <a:endParaRPr lang="en-US" sz="1800" dirty="0">
              <a:latin typeface="Tahoma" panose="020B0604030504040204" pitchFamily="34" charset="0"/>
              <a:ea typeface="Times New Roman" panose="02020603050405020304" pitchFamily="18" charset="0"/>
            </a:endParaRPr>
          </a:p>
          <a:p>
            <a:pPr marL="0" marR="29845" lvl="0" indent="0" algn="just">
              <a:spcBef>
                <a:spcPts val="0"/>
              </a:spcBef>
              <a:spcAft>
                <a:spcPts val="0"/>
              </a:spcAft>
              <a:buNone/>
            </a:pPr>
            <a:r>
              <a:rPr lang="en-US" sz="1800" b="1" dirty="0">
                <a:latin typeface="Tahoma" panose="020B0604030504040204" pitchFamily="34" charset="0"/>
                <a:ea typeface="Times New Roman" panose="02020603050405020304" pitchFamily="18" charset="0"/>
              </a:rPr>
              <a:t>D</a:t>
            </a:r>
            <a:r>
              <a:rPr lang="en-US" sz="1800" b="1" dirty="0">
                <a:effectLst/>
                <a:latin typeface="Tahoma" panose="020B0604030504040204" pitchFamily="34" charset="0"/>
                <a:ea typeface="Times New Roman" panose="02020603050405020304" pitchFamily="18" charset="0"/>
              </a:rPr>
              <a:t>emand of interest, notice should be issued under GST DRC-07, as per rule 142(5) of CGST Rules, </a:t>
            </a:r>
            <a:r>
              <a:rPr lang="en-US" sz="1800" b="1" u="sng" dirty="0">
                <a:effectLst/>
                <a:latin typeface="Tahoma" panose="020B0604030504040204" pitchFamily="34" charset="0"/>
                <a:ea typeface="Times New Roman" panose="02020603050405020304" pitchFamily="18" charset="0"/>
              </a:rPr>
              <a:t>2107 -</a:t>
            </a:r>
            <a:r>
              <a:rPr lang="en-US" sz="1800" b="1" u="sng" dirty="0" err="1">
                <a:effectLst/>
                <a:latin typeface="Tahoma" panose="020B0604030504040204" pitchFamily="34" charset="0"/>
                <a:ea typeface="Times New Roman" panose="02020603050405020304" pitchFamily="18" charset="0"/>
              </a:rPr>
              <a:t>Rajkamal</a:t>
            </a:r>
            <a:r>
              <a:rPr lang="en-US" sz="1800" b="1" u="sng" dirty="0">
                <a:effectLst/>
                <a:latin typeface="Tahoma" panose="020B0604030504040204" pitchFamily="34" charset="0"/>
                <a:ea typeface="Times New Roman" panose="02020603050405020304" pitchFamily="18" charset="0"/>
              </a:rPr>
              <a:t> Builder Infrastructure v. UOI (2021) 127 taxman.com 150 (Guj HC).</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1827517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846F-39EC-1677-F6F0-6F8E3B1F2D95}"/>
              </a:ext>
            </a:extLst>
          </p:cNvPr>
          <p:cNvSpPr>
            <a:spLocks noGrp="1"/>
          </p:cNvSpPr>
          <p:nvPr>
            <p:ph type="title"/>
          </p:nvPr>
        </p:nvSpPr>
        <p:spPr>
          <a:xfrm>
            <a:off x="766233" y="304802"/>
            <a:ext cx="10668000" cy="725102"/>
          </a:xfrm>
        </p:spPr>
        <p:txBody>
          <a:bodyPr/>
          <a:lstStyle/>
          <a:p>
            <a:r>
              <a:rPr lang="en-US" sz="2500" b="1" dirty="0">
                <a:solidFill>
                  <a:srgbClr val="FF0000"/>
                </a:solidFill>
              </a:rPr>
              <a:t>Procedures – SCN u/s 73 &amp; Section 74</a:t>
            </a:r>
            <a:endParaRPr lang="en-US" sz="2500" dirty="0"/>
          </a:p>
        </p:txBody>
      </p:sp>
      <p:sp>
        <p:nvSpPr>
          <p:cNvPr id="3" name="Content Placeholder 2">
            <a:extLst>
              <a:ext uri="{FF2B5EF4-FFF2-40B4-BE49-F238E27FC236}">
                <a16:creationId xmlns:a16="http://schemas.microsoft.com/office/drawing/2014/main" id="{73BB71B9-932D-A7A0-4BBE-D13C0EC018D4}"/>
              </a:ext>
            </a:extLst>
          </p:cNvPr>
          <p:cNvSpPr>
            <a:spLocks noGrp="1"/>
          </p:cNvSpPr>
          <p:nvPr>
            <p:ph idx="1"/>
          </p:nvPr>
        </p:nvSpPr>
        <p:spPr>
          <a:xfrm>
            <a:off x="611272" y="1579345"/>
            <a:ext cx="10668000" cy="4267200"/>
          </a:xfrm>
        </p:spPr>
        <p:txBody>
          <a:bodyPr/>
          <a:lstStyle/>
          <a:p>
            <a:pPr marL="0" indent="0" algn="just">
              <a:lnSpc>
                <a:spcPts val="2700"/>
              </a:lnSpc>
              <a:spcBef>
                <a:spcPts val="0"/>
              </a:spcBef>
              <a:buNone/>
            </a:pPr>
            <a:r>
              <a:rPr lang="en-US" sz="2100" b="1" dirty="0">
                <a:effectLst/>
                <a:latin typeface="Tahoma" panose="020B0604030504040204" pitchFamily="34" charset="0"/>
                <a:ea typeface="Times New Roman" panose="02020603050405020304" pitchFamily="18" charset="0"/>
              </a:rPr>
              <a:t>(ix) Issue of GST DRC -02:</a:t>
            </a:r>
            <a:r>
              <a:rPr lang="en-US" sz="2100" dirty="0">
                <a:effectLst/>
                <a:latin typeface="Tahoma" panose="020B0604030504040204" pitchFamily="34" charset="0"/>
                <a:ea typeface="Times New Roman" panose="02020603050405020304" pitchFamily="18" charset="0"/>
              </a:rPr>
              <a:t> </a:t>
            </a:r>
          </a:p>
          <a:p>
            <a:pPr marL="0" indent="0" algn="just">
              <a:lnSpc>
                <a:spcPts val="2700"/>
              </a:lnSpc>
              <a:spcBef>
                <a:spcPts val="0"/>
              </a:spcBef>
              <a:buNone/>
            </a:pPr>
            <a:endParaRPr lang="en-US" sz="2100" dirty="0">
              <a:latin typeface="Tahoma" panose="020B0604030504040204" pitchFamily="34" charset="0"/>
              <a:ea typeface="Times New Roman" panose="02020603050405020304" pitchFamily="18" charset="0"/>
            </a:endParaRPr>
          </a:p>
          <a:p>
            <a:pPr marL="0" indent="0" algn="just">
              <a:lnSpc>
                <a:spcPts val="2700"/>
              </a:lnSpc>
              <a:spcBef>
                <a:spcPts val="0"/>
              </a:spcBef>
              <a:buNone/>
            </a:pPr>
            <a:r>
              <a:rPr lang="en-US" sz="2100" dirty="0">
                <a:latin typeface="Tahoma" panose="020B0604030504040204" pitchFamily="34" charset="0"/>
                <a:ea typeface="Times New Roman" panose="02020603050405020304" pitchFamily="18" charset="0"/>
              </a:rPr>
              <a:t>P</a:t>
            </a:r>
            <a:r>
              <a:rPr lang="en-US" sz="2100" dirty="0">
                <a:effectLst/>
                <a:latin typeface="Tahoma" panose="020B0604030504040204" pitchFamily="34" charset="0"/>
                <a:ea typeface="Times New Roman" panose="02020603050405020304" pitchFamily="18" charset="0"/>
              </a:rPr>
              <a:t>roper office may issue a statement u/s 74(3) of the CGST Act, 2017 in lieu of SCN for tax periods other than covered in earlier SCN, in </a:t>
            </a:r>
            <a:r>
              <a:rPr lang="en-US" sz="2100" b="1" dirty="0">
                <a:effectLst/>
                <a:latin typeface="Tahoma" panose="020B0604030504040204" pitchFamily="34" charset="0"/>
                <a:ea typeface="Times New Roman" panose="02020603050405020304" pitchFamily="18" charset="0"/>
              </a:rPr>
              <a:t>Form GST DRC-02 [Rule 142(1)(b) of CGST Rules, 2017]</a:t>
            </a:r>
            <a:r>
              <a:rPr lang="en-US" sz="2100" dirty="0">
                <a:effectLst/>
                <a:latin typeface="Tahoma" panose="020B0604030504040204" pitchFamily="34" charset="0"/>
                <a:ea typeface="Times New Roman" panose="02020603050405020304" pitchFamily="18" charset="0"/>
              </a:rPr>
              <a:t>. </a:t>
            </a:r>
          </a:p>
          <a:p>
            <a:pPr marL="0" indent="0" algn="just">
              <a:lnSpc>
                <a:spcPts val="2700"/>
              </a:lnSpc>
              <a:spcBef>
                <a:spcPts val="0"/>
              </a:spcBef>
              <a:buNone/>
            </a:pPr>
            <a:endParaRPr lang="en-US" sz="2100" dirty="0">
              <a:latin typeface="Tahoma" panose="020B0604030504040204" pitchFamily="34" charset="0"/>
              <a:ea typeface="Times New Roman" panose="02020603050405020304" pitchFamily="18" charset="0"/>
            </a:endParaRPr>
          </a:p>
          <a:p>
            <a:pPr marL="0" indent="0" algn="just">
              <a:lnSpc>
                <a:spcPts val="2700"/>
              </a:lnSpc>
              <a:spcBef>
                <a:spcPts val="0"/>
              </a:spcBef>
              <a:buNone/>
            </a:pPr>
            <a:r>
              <a:rPr lang="en-US" sz="2100" dirty="0">
                <a:effectLst/>
                <a:latin typeface="Tahoma" panose="020B0604030504040204" pitchFamily="34" charset="0"/>
                <a:ea typeface="Times New Roman" panose="02020603050405020304" pitchFamily="18" charset="0"/>
              </a:rPr>
              <a:t>The service of such statement shall be deemed to be service of SCN u/s 73 (1) except the ground of fraud, or any </a:t>
            </a:r>
            <a:r>
              <a:rPr lang="en-US" sz="2100" dirty="0" err="1">
                <a:effectLst/>
                <a:latin typeface="Tahoma" panose="020B0604030504040204" pitchFamily="34" charset="0"/>
                <a:ea typeface="Times New Roman" panose="02020603050405020304" pitchFamily="18" charset="0"/>
              </a:rPr>
              <a:t>wilful</a:t>
            </a:r>
            <a:r>
              <a:rPr lang="en-US" sz="2100" dirty="0">
                <a:effectLst/>
                <a:latin typeface="Tahoma" panose="020B0604030504040204" pitchFamily="34" charset="0"/>
                <a:ea typeface="Times New Roman" panose="02020603050405020304" pitchFamily="18" charset="0"/>
              </a:rPr>
              <a:t>-misstatement or suppression of facts to evade tax, for periods other than those covered under section 74(1) are the same as are mentioned in the earlier notice.</a:t>
            </a:r>
            <a:endParaRPr lang="en-US" sz="2100" dirty="0"/>
          </a:p>
        </p:txBody>
      </p:sp>
      <p:sp>
        <p:nvSpPr>
          <p:cNvPr id="4" name="Date Placeholder 3">
            <a:extLst>
              <a:ext uri="{FF2B5EF4-FFF2-40B4-BE49-F238E27FC236}">
                <a16:creationId xmlns:a16="http://schemas.microsoft.com/office/drawing/2014/main" id="{B67CBA53-AEA6-473D-C03B-69B1E6F7E70D}"/>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F570798B-2D30-AC52-A3CB-DBB30262B276}"/>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46399618-1EC5-8E5B-9D3C-01734F1C378F}"/>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24</a:t>
            </a:fld>
            <a:endParaRPr lang="en-US" altLang="en-US">
              <a:solidFill>
                <a:srgbClr val="000000"/>
              </a:solidFill>
            </a:endParaRPr>
          </a:p>
        </p:txBody>
      </p:sp>
    </p:spTree>
    <p:extLst>
      <p:ext uri="{BB962C8B-B14F-4D97-AF65-F5344CB8AC3E}">
        <p14:creationId xmlns:p14="http://schemas.microsoft.com/office/powerpoint/2010/main" val="23744378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5846F-39EC-1677-F6F0-6F8E3B1F2D95}"/>
              </a:ext>
            </a:extLst>
          </p:cNvPr>
          <p:cNvSpPr>
            <a:spLocks noGrp="1"/>
          </p:cNvSpPr>
          <p:nvPr>
            <p:ph type="title"/>
          </p:nvPr>
        </p:nvSpPr>
        <p:spPr>
          <a:xfrm>
            <a:off x="766233" y="304802"/>
            <a:ext cx="10668000" cy="725102"/>
          </a:xfrm>
        </p:spPr>
        <p:txBody>
          <a:bodyPr/>
          <a:lstStyle/>
          <a:p>
            <a:r>
              <a:rPr lang="en-US" sz="2500" b="1" dirty="0">
                <a:solidFill>
                  <a:srgbClr val="FF0000"/>
                </a:solidFill>
              </a:rPr>
              <a:t>Procedures – SCN u/s 73 &amp; Section 74</a:t>
            </a:r>
            <a:endParaRPr lang="en-US" sz="2500" dirty="0"/>
          </a:p>
        </p:txBody>
      </p:sp>
      <p:sp>
        <p:nvSpPr>
          <p:cNvPr id="3" name="Content Placeholder 2">
            <a:extLst>
              <a:ext uri="{FF2B5EF4-FFF2-40B4-BE49-F238E27FC236}">
                <a16:creationId xmlns:a16="http://schemas.microsoft.com/office/drawing/2014/main" id="{73BB71B9-932D-A7A0-4BBE-D13C0EC018D4}"/>
              </a:ext>
            </a:extLst>
          </p:cNvPr>
          <p:cNvSpPr>
            <a:spLocks noGrp="1"/>
          </p:cNvSpPr>
          <p:nvPr>
            <p:ph idx="1"/>
          </p:nvPr>
        </p:nvSpPr>
        <p:spPr/>
        <p:txBody>
          <a:bodyPr>
            <a:normAutofit fontScale="85000" lnSpcReduction="10000"/>
          </a:bodyPr>
          <a:lstStyle/>
          <a:p>
            <a:pPr marL="228600" marR="430530" indent="0" algn="just">
              <a:lnSpc>
                <a:spcPts val="2800"/>
              </a:lnSpc>
              <a:spcBef>
                <a:spcPts val="0"/>
              </a:spcBef>
              <a:spcAft>
                <a:spcPts val="0"/>
              </a:spcAft>
              <a:buNone/>
            </a:pPr>
            <a:r>
              <a:rPr lang="en-US" sz="1800" b="1" dirty="0">
                <a:solidFill>
                  <a:srgbClr val="FF0000"/>
                </a:solidFill>
                <a:effectLst/>
                <a:latin typeface="Tahoma" panose="020B0604030504040204" pitchFamily="34" charset="0"/>
                <a:ea typeface="Times New Roman" panose="02020603050405020304" pitchFamily="18" charset="0"/>
              </a:rPr>
              <a:t>(x)Issue of GST DRC- 05:</a:t>
            </a:r>
            <a:r>
              <a:rPr lang="en-US" sz="1800" dirty="0">
                <a:solidFill>
                  <a:srgbClr val="FF0000"/>
                </a:solidFill>
                <a:effectLst/>
                <a:latin typeface="Tahoma" panose="020B0604030504040204" pitchFamily="34" charset="0"/>
                <a:ea typeface="Times New Roman" panose="02020603050405020304" pitchFamily="18" charset="0"/>
              </a:rPr>
              <a:t>  </a:t>
            </a:r>
            <a:endParaRPr lang="en-US" sz="1800" dirty="0">
              <a:solidFill>
                <a:srgbClr val="FF0000"/>
              </a:solidFill>
              <a:effectLst/>
              <a:latin typeface="Times New Roman" panose="02020603050405020304" pitchFamily="18" charset="0"/>
              <a:ea typeface="Times New Roman" panose="02020603050405020304" pitchFamily="18" charset="0"/>
            </a:endParaRPr>
          </a:p>
          <a:p>
            <a:pPr marL="457200" marR="430530" indent="-228600" algn="just">
              <a:lnSpc>
                <a:spcPts val="2800"/>
              </a:lnSpc>
              <a:spcBef>
                <a:spcPts val="0"/>
              </a:spcBef>
              <a:spcAft>
                <a:spcPts val="0"/>
              </a:spcAft>
            </a:pPr>
            <a:endParaRPr lang="en-US" sz="1800" dirty="0">
              <a:effectLst/>
              <a:latin typeface="Times New Roman" panose="02020603050405020304" pitchFamily="18" charset="0"/>
              <a:ea typeface="Times New Roman" panose="02020603050405020304" pitchFamily="18" charset="0"/>
            </a:endParaRPr>
          </a:p>
          <a:p>
            <a:pPr marL="342900" marR="29845" lvl="0" indent="-342900" algn="just">
              <a:lnSpc>
                <a:spcPts val="2800"/>
              </a:lnSpc>
              <a:spcBef>
                <a:spcPts val="0"/>
              </a:spcBef>
              <a:spcAft>
                <a:spcPts val="0"/>
              </a:spcAft>
              <a:buSzPts val="1150"/>
              <a:buFont typeface="Tahoma" panose="020B0604030504040204" pitchFamily="34" charset="0"/>
              <a:buAutoNum type="alphaLcParenBoth"/>
            </a:pPr>
            <a:r>
              <a:rPr lang="en-US" sz="1800" dirty="0">
                <a:effectLst/>
                <a:latin typeface="Tahoma" panose="020B0604030504040204" pitchFamily="34" charset="0"/>
                <a:ea typeface="Times New Roman" panose="02020603050405020304" pitchFamily="18" charset="0"/>
              </a:rPr>
              <a:t>Where the tax payer makes the payment of tax along with interest within 30 days of issuance of SCN</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and</a:t>
            </a:r>
            <a:r>
              <a:rPr lang="en-US" sz="1800" spc="7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intimates</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the</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proper</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officer</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of</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such</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payment</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in</a:t>
            </a:r>
            <a:r>
              <a:rPr lang="en-US" sz="1800" spc="80" dirty="0">
                <a:effectLst/>
                <a:latin typeface="Tahoma" panose="020B0604030504040204" pitchFamily="34" charset="0"/>
                <a:ea typeface="Times New Roman" panose="02020603050405020304" pitchFamily="18" charset="0"/>
              </a:rPr>
              <a:t> </a:t>
            </a:r>
            <a:r>
              <a:rPr lang="en-US" sz="1800" b="1" dirty="0">
                <a:effectLst/>
                <a:latin typeface="Tahoma" panose="020B0604030504040204" pitchFamily="34" charset="0"/>
                <a:ea typeface="Times New Roman" panose="02020603050405020304" pitchFamily="18" charset="0"/>
              </a:rPr>
              <a:t>FORM</a:t>
            </a:r>
            <a:r>
              <a:rPr lang="en-US" sz="1800" b="1" spc="80" dirty="0">
                <a:effectLst/>
                <a:latin typeface="Tahoma" panose="020B0604030504040204" pitchFamily="34" charset="0"/>
                <a:ea typeface="Times New Roman" panose="02020603050405020304" pitchFamily="18" charset="0"/>
              </a:rPr>
              <a:t> </a:t>
            </a:r>
            <a:r>
              <a:rPr lang="en-US" sz="1800" b="1" dirty="0">
                <a:effectLst/>
                <a:latin typeface="Tahoma" panose="020B0604030504040204" pitchFamily="34" charset="0"/>
                <a:ea typeface="Times New Roman" panose="02020603050405020304" pitchFamily="18" charset="0"/>
              </a:rPr>
              <a:t>GST</a:t>
            </a:r>
            <a:r>
              <a:rPr lang="en-US" sz="1800" b="1" spc="80" dirty="0">
                <a:effectLst/>
                <a:latin typeface="Tahoma" panose="020B0604030504040204" pitchFamily="34" charset="0"/>
                <a:ea typeface="Times New Roman" panose="02020603050405020304" pitchFamily="18" charset="0"/>
              </a:rPr>
              <a:t> </a:t>
            </a:r>
            <a:r>
              <a:rPr lang="en-US" sz="1800" b="1" dirty="0">
                <a:effectLst/>
                <a:latin typeface="Tahoma" panose="020B0604030504040204" pitchFamily="34" charset="0"/>
                <a:ea typeface="Times New Roman" panose="02020603050405020304" pitchFamily="18" charset="0"/>
              </a:rPr>
              <a:t>DRC-03</a:t>
            </a:r>
            <a:r>
              <a:rPr lang="en-US" sz="1800" dirty="0">
                <a:effectLst/>
                <a:latin typeface="Tahoma" panose="020B0604030504040204" pitchFamily="34" charset="0"/>
                <a:ea typeface="Times New Roman" panose="02020603050405020304" pitchFamily="18" charset="0"/>
              </a:rPr>
              <a:t>,</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the</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proper</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officer</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shall</a:t>
            </a:r>
            <a:r>
              <a:rPr lang="en-US" sz="1800" spc="8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issue</a:t>
            </a:r>
            <a:r>
              <a:rPr lang="en-US" sz="1800" spc="-290"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an</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order</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in</a:t>
            </a:r>
            <a:r>
              <a:rPr lang="en-US" sz="1800" spc="5" dirty="0">
                <a:effectLst/>
                <a:latin typeface="Tahoma" panose="020B0604030504040204" pitchFamily="34" charset="0"/>
                <a:ea typeface="Times New Roman" panose="02020603050405020304" pitchFamily="18" charset="0"/>
              </a:rPr>
              <a:t> </a:t>
            </a:r>
            <a:r>
              <a:rPr lang="en-US" sz="1800" b="1" dirty="0">
                <a:effectLst/>
                <a:latin typeface="Tahoma" panose="020B0604030504040204" pitchFamily="34" charset="0"/>
                <a:ea typeface="Times New Roman" panose="02020603050405020304" pitchFamily="18" charset="0"/>
              </a:rPr>
              <a:t>FORM</a:t>
            </a:r>
            <a:r>
              <a:rPr lang="en-US" sz="1800" b="1" spc="5" dirty="0">
                <a:effectLst/>
                <a:latin typeface="Tahoma" panose="020B0604030504040204" pitchFamily="34" charset="0"/>
                <a:ea typeface="Times New Roman" panose="02020603050405020304" pitchFamily="18" charset="0"/>
              </a:rPr>
              <a:t> </a:t>
            </a:r>
            <a:r>
              <a:rPr lang="en-US" sz="1800" b="1" dirty="0">
                <a:effectLst/>
                <a:latin typeface="Tahoma" panose="020B0604030504040204" pitchFamily="34" charset="0"/>
                <a:ea typeface="Times New Roman" panose="02020603050405020304" pitchFamily="18" charset="0"/>
              </a:rPr>
              <a:t>GST</a:t>
            </a:r>
            <a:r>
              <a:rPr lang="en-US" sz="1800" b="1" spc="5" dirty="0">
                <a:effectLst/>
                <a:latin typeface="Tahoma" panose="020B0604030504040204" pitchFamily="34" charset="0"/>
                <a:ea typeface="Times New Roman" panose="02020603050405020304" pitchFamily="18" charset="0"/>
              </a:rPr>
              <a:t> </a:t>
            </a:r>
            <a:r>
              <a:rPr lang="en-US" sz="1800" b="1" dirty="0">
                <a:effectLst/>
                <a:latin typeface="Tahoma" panose="020B0604030504040204" pitchFamily="34" charset="0"/>
                <a:ea typeface="Times New Roman" panose="02020603050405020304" pitchFamily="18" charset="0"/>
              </a:rPr>
              <a:t>DRC-05</a:t>
            </a:r>
            <a:r>
              <a:rPr lang="en-US" sz="1800" b="1"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concluding</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the</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proceedings</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in</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respect</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of</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the</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said</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notice</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and</a:t>
            </a:r>
            <a:r>
              <a:rPr lang="en-US" sz="1800" spc="5" dirty="0">
                <a:effectLst/>
                <a:latin typeface="Tahoma" panose="020B0604030504040204" pitchFamily="34" charset="0"/>
                <a:ea typeface="Times New Roman" panose="02020603050405020304" pitchFamily="18" charset="0"/>
              </a:rPr>
              <a:t> </a:t>
            </a:r>
            <a:r>
              <a:rPr lang="en-US" sz="1800" dirty="0">
                <a:effectLst/>
                <a:latin typeface="Tahoma" panose="020B0604030504040204" pitchFamily="34" charset="0"/>
                <a:ea typeface="Times New Roman" panose="02020603050405020304" pitchFamily="18" charset="0"/>
              </a:rPr>
              <a:t>subsequently no penalty shall be payable. </a:t>
            </a:r>
            <a:r>
              <a:rPr lang="en-US" sz="1800" b="1" i="1" dirty="0">
                <a:effectLst/>
                <a:latin typeface="Tahoma" panose="020B0604030504040204" pitchFamily="34" charset="0"/>
                <a:ea typeface="Times New Roman" panose="02020603050405020304" pitchFamily="18" charset="0"/>
              </a:rPr>
              <a:t>[Sub-section 8 of Section 73 &amp; Rule 142(3)].</a:t>
            </a:r>
            <a:endParaRPr lang="en-US" sz="1800" dirty="0">
              <a:effectLst/>
              <a:latin typeface="Times New Roman" panose="02020603050405020304" pitchFamily="18" charset="0"/>
              <a:ea typeface="Times New Roman" panose="02020603050405020304" pitchFamily="18" charset="0"/>
            </a:endParaRPr>
          </a:p>
          <a:p>
            <a:pPr marL="457200" marR="29845" indent="0" algn="just">
              <a:lnSpc>
                <a:spcPts val="2800"/>
              </a:lnSpc>
              <a:spcBef>
                <a:spcPts val="0"/>
              </a:spcBef>
              <a:spcAft>
                <a:spcPts val="0"/>
              </a:spcAft>
              <a:buNone/>
            </a:pPr>
            <a:endParaRPr lang="en-US" sz="1800" dirty="0">
              <a:effectLst/>
              <a:latin typeface="Times New Roman" panose="02020603050405020304" pitchFamily="18" charset="0"/>
              <a:ea typeface="Times New Roman" panose="02020603050405020304" pitchFamily="18" charset="0"/>
            </a:endParaRPr>
          </a:p>
          <a:p>
            <a:pPr marL="342900" marR="29845" lvl="0" indent="-342900" algn="just">
              <a:lnSpc>
                <a:spcPts val="2800"/>
              </a:lnSpc>
              <a:spcBef>
                <a:spcPts val="0"/>
              </a:spcBef>
              <a:spcAft>
                <a:spcPts val="0"/>
              </a:spcAft>
              <a:buSzPts val="1150"/>
              <a:buFont typeface="Tahoma" panose="020B0604030504040204" pitchFamily="34" charset="0"/>
              <a:buAutoNum type="alphaLcParenBoth"/>
            </a:pPr>
            <a:r>
              <a:rPr lang="en-US" sz="1800" dirty="0">
                <a:effectLst/>
                <a:latin typeface="Tahoma" panose="020B0604030504040204" pitchFamily="34" charset="0"/>
                <a:ea typeface="Times New Roman" panose="02020603050405020304" pitchFamily="18" charset="0"/>
              </a:rPr>
              <a:t>Where the tax payer makes the payment of tax along with interest and a penalty equal to 25% of tax within 30 days of issuance of SCN and intimates the proper officer of such payment in </a:t>
            </a:r>
            <a:r>
              <a:rPr lang="en-US" sz="1800" b="1" dirty="0">
                <a:effectLst/>
                <a:latin typeface="Tahoma" panose="020B0604030504040204" pitchFamily="34" charset="0"/>
                <a:ea typeface="Times New Roman" panose="02020603050405020304" pitchFamily="18" charset="0"/>
              </a:rPr>
              <a:t>FORM GST DRC-03,</a:t>
            </a:r>
            <a:r>
              <a:rPr lang="en-US" sz="1800" dirty="0">
                <a:effectLst/>
                <a:latin typeface="Tahoma" panose="020B0604030504040204" pitchFamily="34" charset="0"/>
                <a:ea typeface="Times New Roman" panose="02020603050405020304" pitchFamily="18" charset="0"/>
              </a:rPr>
              <a:t> the proper officer shall issue an order in </a:t>
            </a:r>
            <a:r>
              <a:rPr lang="en-US" sz="1800" b="1" dirty="0">
                <a:effectLst/>
                <a:latin typeface="Tahoma" panose="020B0604030504040204" pitchFamily="34" charset="0"/>
                <a:ea typeface="Times New Roman" panose="02020603050405020304" pitchFamily="18" charset="0"/>
              </a:rPr>
              <a:t>FORM GST DRC-05</a:t>
            </a:r>
            <a:r>
              <a:rPr lang="en-US" sz="1800" dirty="0">
                <a:effectLst/>
                <a:latin typeface="Tahoma" panose="020B0604030504040204" pitchFamily="34" charset="0"/>
                <a:ea typeface="Times New Roman" panose="02020603050405020304" pitchFamily="18" charset="0"/>
              </a:rPr>
              <a:t> concluding the proceedings in respect of the said notice and subsequently no penalty shall be payable</a:t>
            </a:r>
            <a:r>
              <a:rPr lang="en-US" sz="1800" b="1" i="1" dirty="0">
                <a:effectLst/>
                <a:latin typeface="Tahoma" panose="020B0604030504040204" pitchFamily="34" charset="0"/>
                <a:ea typeface="Times New Roman" panose="02020603050405020304" pitchFamily="18" charset="0"/>
              </a:rPr>
              <a:t>. [Sub-section 8 of Section 74 &amp; Rule 142(3)].</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B67CBA53-AEA6-473D-C03B-69B1E6F7E70D}"/>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F570798B-2D30-AC52-A3CB-DBB30262B276}"/>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46399618-1EC5-8E5B-9D3C-01734F1C378F}"/>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25</a:t>
            </a:fld>
            <a:endParaRPr lang="en-US" altLang="en-US">
              <a:solidFill>
                <a:srgbClr val="000000"/>
              </a:solidFill>
            </a:endParaRPr>
          </a:p>
        </p:txBody>
      </p:sp>
    </p:spTree>
    <p:extLst>
      <p:ext uri="{BB962C8B-B14F-4D97-AF65-F5344CB8AC3E}">
        <p14:creationId xmlns:p14="http://schemas.microsoft.com/office/powerpoint/2010/main" val="31791607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8FD6-3F17-0826-B45E-D02B7B40D189}"/>
              </a:ext>
            </a:extLst>
          </p:cNvPr>
          <p:cNvSpPr>
            <a:spLocks noGrp="1"/>
          </p:cNvSpPr>
          <p:nvPr>
            <p:ph type="title"/>
          </p:nvPr>
        </p:nvSpPr>
        <p:spPr>
          <a:xfrm>
            <a:off x="766233" y="304801"/>
            <a:ext cx="10668000" cy="840605"/>
          </a:xfrm>
        </p:spPr>
        <p:txBody>
          <a:bodyPr/>
          <a:lstStyle/>
          <a:p>
            <a:pPr algn="ctr"/>
            <a:r>
              <a:rPr lang="en-US" sz="2300" b="1" dirty="0">
                <a:solidFill>
                  <a:srgbClr val="FF0000"/>
                </a:solidFill>
              </a:rPr>
              <a:t>Procedures – SCN u/s 73 &amp; Section 74</a:t>
            </a:r>
            <a:endParaRPr lang="en-US" sz="2300" dirty="0"/>
          </a:p>
        </p:txBody>
      </p:sp>
      <p:sp>
        <p:nvSpPr>
          <p:cNvPr id="3" name="Content Placeholder 2">
            <a:extLst>
              <a:ext uri="{FF2B5EF4-FFF2-40B4-BE49-F238E27FC236}">
                <a16:creationId xmlns:a16="http://schemas.microsoft.com/office/drawing/2014/main" id="{0B274D20-34BA-2DC6-5F4F-B8343970BC15}"/>
              </a:ext>
            </a:extLst>
          </p:cNvPr>
          <p:cNvSpPr>
            <a:spLocks noGrp="1"/>
          </p:cNvSpPr>
          <p:nvPr>
            <p:ph idx="1"/>
          </p:nvPr>
        </p:nvSpPr>
        <p:spPr/>
        <p:txBody>
          <a:bodyPr/>
          <a:lstStyle/>
          <a:p>
            <a:pPr marL="0" marR="430530" lvl="0" indent="0" algn="just">
              <a:lnSpc>
                <a:spcPts val="2700"/>
              </a:lnSpc>
              <a:spcBef>
                <a:spcPts val="0"/>
              </a:spcBef>
              <a:spcAft>
                <a:spcPts val="0"/>
              </a:spcAft>
              <a:buNone/>
            </a:pPr>
            <a:r>
              <a:rPr lang="en-US" sz="2000" b="1" dirty="0">
                <a:effectLst/>
                <a:latin typeface="Tahoma" panose="020B0604030504040204" pitchFamily="34" charset="0"/>
                <a:ea typeface="Times New Roman" panose="02020603050405020304" pitchFamily="18" charset="0"/>
              </a:rPr>
              <a:t>(ix)Order in Form GST DERC- 06</a:t>
            </a:r>
            <a:r>
              <a:rPr lang="en-US" sz="2000" dirty="0">
                <a:effectLst/>
                <a:latin typeface="Tahoma" panose="020B0604030504040204" pitchFamily="34" charset="0"/>
                <a:ea typeface="Times New Roman" panose="02020603050405020304" pitchFamily="18" charset="0"/>
              </a:rPr>
              <a:t>: </a:t>
            </a:r>
          </a:p>
          <a:p>
            <a:pPr marL="342900" marR="430530" lvl="0" indent="-342900" algn="just">
              <a:lnSpc>
                <a:spcPts val="2700"/>
              </a:lnSpc>
              <a:spcBef>
                <a:spcPts val="0"/>
              </a:spcBef>
              <a:spcAft>
                <a:spcPts val="0"/>
              </a:spcAft>
              <a:buFont typeface="+mj-lt"/>
              <a:buAutoNum type="romanLcParenBoth"/>
            </a:pPr>
            <a:endParaRPr lang="en-US" sz="2000" dirty="0">
              <a:latin typeface="Tahoma" panose="020B0604030504040204" pitchFamily="34" charset="0"/>
              <a:ea typeface="Times New Roman" panose="02020603050405020304" pitchFamily="18" charset="0"/>
            </a:endParaRPr>
          </a:p>
          <a:p>
            <a:pPr marL="0" marR="430530" lvl="0" indent="0" algn="just">
              <a:lnSpc>
                <a:spcPts val="2700"/>
              </a:lnSpc>
              <a:spcBef>
                <a:spcPts val="0"/>
              </a:spcBef>
              <a:spcAft>
                <a:spcPts val="0"/>
              </a:spcAft>
              <a:buNone/>
            </a:pPr>
            <a:r>
              <a:rPr lang="en-US" sz="2000" dirty="0">
                <a:effectLst/>
                <a:latin typeface="Tahoma" panose="020B0604030504040204" pitchFamily="34" charset="0"/>
                <a:ea typeface="Times New Roman" panose="02020603050405020304" pitchFamily="18" charset="0"/>
              </a:rPr>
              <a:t>Where the person files a reply or representation, the proper officer after considering the representation, shall issue an </a:t>
            </a:r>
            <a:r>
              <a:rPr lang="en-US" sz="2000" b="1" dirty="0">
                <a:effectLst/>
                <a:latin typeface="Tahoma" panose="020B0604030504040204" pitchFamily="34" charset="0"/>
                <a:ea typeface="Times New Roman" panose="02020603050405020304" pitchFamily="18" charset="0"/>
              </a:rPr>
              <a:t>order in FORM GST DRC-06, </a:t>
            </a:r>
            <a:r>
              <a:rPr lang="en-US" sz="2000" dirty="0">
                <a:effectLst/>
                <a:latin typeface="Tahoma" panose="020B0604030504040204" pitchFamily="34" charset="0"/>
                <a:ea typeface="Times New Roman" panose="02020603050405020304" pitchFamily="18" charset="0"/>
              </a:rPr>
              <a:t>consisting of the amount of tax, interest and penalty </a:t>
            </a:r>
            <a:r>
              <a:rPr lang="en-US" sz="2000" b="1" dirty="0">
                <a:effectLst/>
                <a:latin typeface="Tahoma" panose="020B0604030504040204" pitchFamily="34" charset="0"/>
                <a:ea typeface="Times New Roman" panose="02020603050405020304" pitchFamily="18" charset="0"/>
              </a:rPr>
              <a:t>[Sub- section 9 of Section 74 &amp; Rule 142(4)] OR </a:t>
            </a:r>
            <a:r>
              <a:rPr lang="en-US" sz="2000" b="1" i="1" dirty="0">
                <a:effectLst/>
                <a:latin typeface="Tahoma" panose="020B0604030504040204" pitchFamily="34" charset="0"/>
                <a:ea typeface="Times New Roman" panose="02020603050405020304" pitchFamily="18" charset="0"/>
              </a:rPr>
              <a:t>[Sub-</a:t>
            </a:r>
            <a:r>
              <a:rPr lang="en-US" sz="2000" b="1" i="1" spc="5" dirty="0">
                <a:effectLst/>
                <a:latin typeface="Tahoma" panose="020B0604030504040204" pitchFamily="34" charset="0"/>
                <a:ea typeface="Times New Roman" panose="02020603050405020304" pitchFamily="18" charset="0"/>
              </a:rPr>
              <a:t> </a:t>
            </a:r>
            <a:r>
              <a:rPr lang="en-US" sz="2000" b="1" i="1" dirty="0">
                <a:effectLst/>
                <a:latin typeface="Tahoma" panose="020B0604030504040204" pitchFamily="34" charset="0"/>
                <a:ea typeface="Times New Roman" panose="02020603050405020304" pitchFamily="18" charset="0"/>
              </a:rPr>
              <a:t>section 9 of Section 73 &amp; Rule 142(4)] as the case may be.</a:t>
            </a:r>
          </a:p>
          <a:p>
            <a:pPr marL="342900" marR="430530" lvl="0" indent="-342900" algn="just">
              <a:lnSpc>
                <a:spcPts val="2700"/>
              </a:lnSpc>
              <a:spcBef>
                <a:spcPts val="0"/>
              </a:spcBef>
              <a:spcAft>
                <a:spcPts val="0"/>
              </a:spcAft>
              <a:buFont typeface="+mj-lt"/>
              <a:buAutoNum type="romanLcParenBoth"/>
            </a:pPr>
            <a:endParaRPr lang="en-US" sz="2000" b="1" i="1" dirty="0">
              <a:latin typeface="Tahoma" panose="020B0604030504040204" pitchFamily="34" charset="0"/>
              <a:ea typeface="Times New Roman" panose="02020603050405020304" pitchFamily="18" charset="0"/>
            </a:endParaRPr>
          </a:p>
          <a:p>
            <a:pPr marL="342900" marR="430530" lvl="0" indent="-342900" algn="just">
              <a:lnSpc>
                <a:spcPts val="2700"/>
              </a:lnSpc>
              <a:spcBef>
                <a:spcPts val="0"/>
              </a:spcBef>
              <a:spcAft>
                <a:spcPts val="0"/>
              </a:spcAft>
              <a:buFont typeface="+mj-lt"/>
              <a:buAutoNum type="romanLcParenBoth"/>
            </a:pPr>
            <a:endParaRPr lang="en-US" sz="2000" b="1" i="1" dirty="0">
              <a:effectLst/>
              <a:latin typeface="Tahoma" panose="020B0604030504040204" pitchFamily="34" charset="0"/>
              <a:ea typeface="Times New Roman" panose="02020603050405020304" pitchFamily="18" charset="0"/>
            </a:endParaRPr>
          </a:p>
          <a:p>
            <a:pPr marL="342900" marR="430530" lvl="0" indent="-342900" algn="just">
              <a:lnSpc>
                <a:spcPts val="2700"/>
              </a:lnSpc>
              <a:spcBef>
                <a:spcPts val="0"/>
              </a:spcBef>
              <a:spcAft>
                <a:spcPts val="0"/>
              </a:spcAft>
              <a:buFont typeface="+mj-lt"/>
              <a:buAutoNum type="romanLcParenBoth"/>
            </a:pPr>
            <a:endParaRPr lang="en-US" sz="2000" b="1" i="1" dirty="0">
              <a:latin typeface="Tahoma" panose="020B0604030504040204" pitchFamily="34" charset="0"/>
              <a:ea typeface="Times New Roman" panose="02020603050405020304" pitchFamily="18" charset="0"/>
            </a:endParaRPr>
          </a:p>
          <a:p>
            <a:pPr marL="342900" marR="430530" lvl="0" indent="-342900" algn="just">
              <a:lnSpc>
                <a:spcPts val="2700"/>
              </a:lnSpc>
              <a:spcBef>
                <a:spcPts val="0"/>
              </a:spcBef>
              <a:spcAft>
                <a:spcPts val="0"/>
              </a:spcAft>
              <a:buFont typeface="+mj-lt"/>
              <a:buAutoNum type="romanLcParenBoth"/>
            </a:pPr>
            <a:endParaRPr lang="en-US" sz="2000" b="1" i="1" dirty="0">
              <a:effectLst/>
              <a:latin typeface="Tahoma" panose="020B0604030504040204" pitchFamily="34" charset="0"/>
              <a:ea typeface="Times New Roman" panose="02020603050405020304" pitchFamily="18" charset="0"/>
            </a:endParaRPr>
          </a:p>
          <a:p>
            <a:pPr marL="342900" marR="430530" lvl="0" indent="-342900" algn="just">
              <a:lnSpc>
                <a:spcPts val="1600"/>
              </a:lnSpc>
              <a:spcBef>
                <a:spcPts val="0"/>
              </a:spcBef>
              <a:spcAft>
                <a:spcPts val="0"/>
              </a:spcAft>
              <a:buFont typeface="+mj-lt"/>
              <a:buAutoNum type="romanLcParenBoth"/>
            </a:pPr>
            <a:endParaRPr lang="en-US" sz="1800" b="1" i="1" dirty="0">
              <a:latin typeface="Tahoma" panose="020B0604030504040204" pitchFamily="34" charset="0"/>
              <a:ea typeface="Times New Roman" panose="02020603050405020304" pitchFamily="18" charset="0"/>
            </a:endParaRPr>
          </a:p>
          <a:p>
            <a:pPr marL="342900" marR="430530" lvl="0" indent="-342900" algn="just">
              <a:lnSpc>
                <a:spcPts val="1600"/>
              </a:lnSpc>
              <a:spcBef>
                <a:spcPts val="0"/>
              </a:spcBef>
              <a:spcAft>
                <a:spcPts val="0"/>
              </a:spcAft>
              <a:buFont typeface="+mj-lt"/>
              <a:buAutoNum type="romanLcParenBoth"/>
            </a:pPr>
            <a:endParaRPr lang="en-US" sz="1800" b="1" i="1" dirty="0">
              <a:effectLst/>
              <a:latin typeface="Tahoma" panose="020B0604030504040204" pitchFamily="34" charset="0"/>
              <a:ea typeface="Times New Roman" panose="02020603050405020304" pitchFamily="18" charset="0"/>
            </a:endParaRPr>
          </a:p>
          <a:p>
            <a:pPr marL="342900" marR="430530" lvl="0" indent="-342900" algn="just">
              <a:lnSpc>
                <a:spcPts val="1600"/>
              </a:lnSpc>
              <a:spcBef>
                <a:spcPts val="0"/>
              </a:spcBef>
              <a:spcAft>
                <a:spcPts val="0"/>
              </a:spcAft>
              <a:buFont typeface="+mj-lt"/>
              <a:buAutoNum type="romanLcParenBoth"/>
            </a:pPr>
            <a:endParaRPr lang="en-US" sz="1800" dirty="0">
              <a:effectLst/>
              <a:latin typeface="Times New Roman" panose="02020603050405020304" pitchFamily="18" charset="0"/>
              <a:ea typeface="Times New Roman" panose="02020603050405020304" pitchFamily="18" charset="0"/>
            </a:endParaRPr>
          </a:p>
          <a:p>
            <a:pPr marL="457200" marR="29845" indent="-228600" algn="just">
              <a:lnSpc>
                <a:spcPts val="1600"/>
              </a:lnSpc>
              <a:spcBef>
                <a:spcPts val="0"/>
              </a:spcBef>
              <a:spcAft>
                <a:spcPts val="0"/>
              </a:spcAft>
            </a:pPr>
            <a:endParaRPr lang="en-US" dirty="0"/>
          </a:p>
        </p:txBody>
      </p:sp>
      <p:sp>
        <p:nvSpPr>
          <p:cNvPr id="4" name="Date Placeholder 3">
            <a:extLst>
              <a:ext uri="{FF2B5EF4-FFF2-40B4-BE49-F238E27FC236}">
                <a16:creationId xmlns:a16="http://schemas.microsoft.com/office/drawing/2014/main" id="{018BF7B3-55A5-4A1E-2242-AD4530ABC003}"/>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E009F3AF-68A1-60C5-A1FD-122CE3D85328}"/>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05990EA9-0BEA-334E-1D20-9BAB425F107E}"/>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26</a:t>
            </a:fld>
            <a:endParaRPr lang="en-US" altLang="en-US">
              <a:solidFill>
                <a:srgbClr val="000000"/>
              </a:solidFill>
            </a:endParaRPr>
          </a:p>
        </p:txBody>
      </p:sp>
      <p:pic>
        <p:nvPicPr>
          <p:cNvPr id="8" name="Picture 7">
            <a:extLst>
              <a:ext uri="{FF2B5EF4-FFF2-40B4-BE49-F238E27FC236}">
                <a16:creationId xmlns:a16="http://schemas.microsoft.com/office/drawing/2014/main" id="{67A4C511-D4EB-B474-01DC-4468F14AC75A}"/>
              </a:ext>
            </a:extLst>
          </p:cNvPr>
          <p:cNvPicPr>
            <a:picLocks noChangeAspect="1"/>
          </p:cNvPicPr>
          <p:nvPr/>
        </p:nvPicPr>
        <p:blipFill>
          <a:blip r:embed="rId2"/>
          <a:stretch>
            <a:fillRect/>
          </a:stretch>
        </p:blipFill>
        <p:spPr>
          <a:xfrm>
            <a:off x="812799" y="4244741"/>
            <a:ext cx="10439133" cy="1775059"/>
          </a:xfrm>
          <a:prstGeom prst="rect">
            <a:avLst/>
          </a:prstGeom>
        </p:spPr>
      </p:pic>
    </p:spTree>
    <p:extLst>
      <p:ext uri="{BB962C8B-B14F-4D97-AF65-F5344CB8AC3E}">
        <p14:creationId xmlns:p14="http://schemas.microsoft.com/office/powerpoint/2010/main" val="1083990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B3F18-981D-46E2-DEF5-F065897E30F7}"/>
              </a:ext>
            </a:extLst>
          </p:cNvPr>
          <p:cNvSpPr>
            <a:spLocks noGrp="1"/>
          </p:cNvSpPr>
          <p:nvPr>
            <p:ph type="title"/>
          </p:nvPr>
        </p:nvSpPr>
        <p:spPr>
          <a:xfrm>
            <a:off x="766233" y="304801"/>
            <a:ext cx="10668000" cy="1004235"/>
          </a:xfrm>
        </p:spPr>
        <p:txBody>
          <a:bodyPr/>
          <a:lstStyle/>
          <a:p>
            <a:r>
              <a:rPr lang="en-US" sz="2400" b="1" dirty="0">
                <a:solidFill>
                  <a:srgbClr val="FF0000"/>
                </a:solidFill>
              </a:rPr>
              <a:t>Procedures – SCN u/s 73 &amp; Section 74</a:t>
            </a:r>
            <a:endParaRPr lang="en-US" sz="2400" dirty="0"/>
          </a:p>
        </p:txBody>
      </p:sp>
      <p:sp>
        <p:nvSpPr>
          <p:cNvPr id="3" name="Content Placeholder 2">
            <a:extLst>
              <a:ext uri="{FF2B5EF4-FFF2-40B4-BE49-F238E27FC236}">
                <a16:creationId xmlns:a16="http://schemas.microsoft.com/office/drawing/2014/main" id="{72F2DBF9-6A79-5EF1-9CE8-01E8408FF6EA}"/>
              </a:ext>
            </a:extLst>
          </p:cNvPr>
          <p:cNvSpPr>
            <a:spLocks noGrp="1"/>
          </p:cNvSpPr>
          <p:nvPr>
            <p:ph idx="1"/>
          </p:nvPr>
        </p:nvSpPr>
        <p:spPr/>
        <p:txBody>
          <a:bodyPr>
            <a:normAutofit fontScale="92500"/>
          </a:bodyPr>
          <a:lstStyle/>
          <a:p>
            <a:pPr marL="0" marR="29845" lvl="0" indent="0" algn="just">
              <a:lnSpc>
                <a:spcPts val="2600"/>
              </a:lnSpc>
              <a:spcBef>
                <a:spcPts val="0"/>
              </a:spcBef>
              <a:spcAft>
                <a:spcPts val="0"/>
              </a:spcAft>
              <a:buNone/>
              <a:tabLst>
                <a:tab pos="457200" algn="l"/>
              </a:tabLst>
            </a:pPr>
            <a:r>
              <a:rPr lang="en-US" sz="2000" b="1" dirty="0">
                <a:effectLst/>
                <a:latin typeface="Tahoma" panose="020B0604030504040204" pitchFamily="34" charset="0"/>
                <a:ea typeface="Times New Roman" panose="02020603050405020304" pitchFamily="18" charset="0"/>
              </a:rPr>
              <a:t>(x)FORM GST DCRC – 07:</a:t>
            </a:r>
            <a:r>
              <a:rPr lang="en-US" sz="2000" dirty="0">
                <a:effectLst/>
                <a:latin typeface="Tahoma" panose="020B0604030504040204" pitchFamily="34" charset="0"/>
                <a:ea typeface="Times New Roman" panose="02020603050405020304" pitchFamily="18" charset="0"/>
              </a:rPr>
              <a:t> </a:t>
            </a:r>
          </a:p>
          <a:p>
            <a:pPr marL="0" marR="29845" lvl="0" indent="0" algn="just">
              <a:lnSpc>
                <a:spcPts val="2600"/>
              </a:lnSpc>
              <a:spcBef>
                <a:spcPts val="0"/>
              </a:spcBef>
              <a:spcAft>
                <a:spcPts val="0"/>
              </a:spcAft>
              <a:buNone/>
              <a:tabLst>
                <a:tab pos="457200" algn="l"/>
              </a:tabLst>
            </a:pPr>
            <a:endParaRPr lang="en-US" sz="2000" dirty="0">
              <a:latin typeface="Tahoma" panose="020B0604030504040204" pitchFamily="34" charset="0"/>
              <a:ea typeface="Times New Roman" panose="02020603050405020304" pitchFamily="18" charset="0"/>
            </a:endParaRPr>
          </a:p>
          <a:p>
            <a:pPr marR="29845" lvl="0" algn="just">
              <a:lnSpc>
                <a:spcPts val="2600"/>
              </a:lnSpc>
              <a:spcBef>
                <a:spcPts val="0"/>
              </a:spcBef>
              <a:spcAft>
                <a:spcPts val="0"/>
              </a:spcAft>
              <a:buFont typeface="Wingdings" panose="05000000000000000000" pitchFamily="2" charset="2"/>
              <a:buChar char="q"/>
              <a:tabLst>
                <a:tab pos="457200" algn="l"/>
              </a:tabLst>
            </a:pPr>
            <a:r>
              <a:rPr lang="en-US" sz="2000" b="1" dirty="0">
                <a:solidFill>
                  <a:srgbClr val="000099"/>
                </a:solidFill>
                <a:effectLst/>
                <a:latin typeface="Tahoma" panose="020B0604030504040204" pitchFamily="34" charset="0"/>
                <a:ea typeface="Times New Roman" panose="02020603050405020304" pitchFamily="18" charset="0"/>
              </a:rPr>
              <a:t>A summary of such order shall be uploaded electronically in FORM GST DRC-07, specifying therein the amount of tax, interest and penalty payable by the person chargeable with tax. </a:t>
            </a:r>
          </a:p>
          <a:p>
            <a:pPr marR="29845" lvl="0" algn="just">
              <a:lnSpc>
                <a:spcPts val="2600"/>
              </a:lnSpc>
              <a:spcBef>
                <a:spcPts val="0"/>
              </a:spcBef>
              <a:spcAft>
                <a:spcPts val="0"/>
              </a:spcAft>
              <a:buFont typeface="Wingdings" panose="05000000000000000000" pitchFamily="2" charset="2"/>
              <a:buChar char="q"/>
              <a:tabLst>
                <a:tab pos="457200" algn="l"/>
              </a:tabLst>
            </a:pPr>
            <a:endParaRPr lang="en-US" sz="2000" b="1" dirty="0">
              <a:solidFill>
                <a:srgbClr val="000099"/>
              </a:solidFill>
              <a:latin typeface="Tahoma" panose="020B0604030504040204" pitchFamily="34" charset="0"/>
              <a:ea typeface="Times New Roman" panose="02020603050405020304" pitchFamily="18" charset="0"/>
            </a:endParaRPr>
          </a:p>
          <a:p>
            <a:pPr marR="29845" lvl="0" algn="just">
              <a:lnSpc>
                <a:spcPts val="2600"/>
              </a:lnSpc>
              <a:spcBef>
                <a:spcPts val="0"/>
              </a:spcBef>
              <a:spcAft>
                <a:spcPts val="0"/>
              </a:spcAft>
              <a:buFont typeface="Wingdings" panose="05000000000000000000" pitchFamily="2" charset="2"/>
              <a:buChar char="q"/>
              <a:tabLst>
                <a:tab pos="457200" algn="l"/>
              </a:tabLst>
            </a:pPr>
            <a:r>
              <a:rPr lang="en-US" sz="2000" b="1" dirty="0">
                <a:solidFill>
                  <a:srgbClr val="000099"/>
                </a:solidFill>
                <a:effectLst/>
                <a:latin typeface="Tahoma" panose="020B0604030504040204" pitchFamily="34" charset="0"/>
                <a:ea typeface="Times New Roman" panose="02020603050405020304" pitchFamily="18" charset="0"/>
              </a:rPr>
              <a:t>Such summary of order in FORM GST DRC-07 shall be treated as a notice for recovery. </a:t>
            </a:r>
            <a:r>
              <a:rPr lang="en-US" sz="2000" b="1" i="1" dirty="0">
                <a:solidFill>
                  <a:srgbClr val="000099"/>
                </a:solidFill>
                <a:effectLst/>
                <a:latin typeface="Tahoma" panose="020B0604030504040204" pitchFamily="34" charset="0"/>
                <a:ea typeface="Times New Roman" panose="02020603050405020304" pitchFamily="18" charset="0"/>
              </a:rPr>
              <a:t>[Rule 142(5) &amp; (6)].</a:t>
            </a:r>
            <a:endParaRPr lang="en-US" sz="2000" b="1" i="1" dirty="0">
              <a:solidFill>
                <a:srgbClr val="000099"/>
              </a:solidFill>
              <a:latin typeface="Times New Roman" panose="02020603050405020304" pitchFamily="18" charset="0"/>
              <a:ea typeface="Times New Roman" panose="02020603050405020304" pitchFamily="18" charset="0"/>
            </a:endParaRPr>
          </a:p>
          <a:p>
            <a:pPr marL="0" marR="29845" lvl="0" indent="0" algn="just">
              <a:lnSpc>
                <a:spcPts val="2600"/>
              </a:lnSpc>
              <a:spcBef>
                <a:spcPts val="0"/>
              </a:spcBef>
              <a:spcAft>
                <a:spcPts val="0"/>
              </a:spcAft>
              <a:buNone/>
              <a:tabLst>
                <a:tab pos="457200" algn="l"/>
              </a:tabLst>
            </a:pPr>
            <a:endParaRPr lang="en-US" sz="2000" b="1" i="1" dirty="0">
              <a:effectLst/>
              <a:latin typeface="Times New Roman" panose="02020603050405020304" pitchFamily="18" charset="0"/>
              <a:ea typeface="Times New Roman" panose="02020603050405020304" pitchFamily="18" charset="0"/>
            </a:endParaRPr>
          </a:p>
          <a:p>
            <a:pPr marL="0" marR="29845" lvl="0" indent="0" algn="just">
              <a:lnSpc>
                <a:spcPts val="2600"/>
              </a:lnSpc>
              <a:spcBef>
                <a:spcPts val="0"/>
              </a:spcBef>
              <a:spcAft>
                <a:spcPts val="0"/>
              </a:spcAft>
              <a:buNone/>
              <a:tabLst>
                <a:tab pos="457200" algn="l"/>
              </a:tabLst>
            </a:pPr>
            <a:endParaRPr lang="en-US" sz="2000" b="1" i="1" dirty="0">
              <a:latin typeface="Times New Roman" panose="02020603050405020304" pitchFamily="18" charset="0"/>
              <a:ea typeface="Times New Roman" panose="02020603050405020304" pitchFamily="18" charset="0"/>
            </a:endParaRPr>
          </a:p>
          <a:p>
            <a:pPr marL="0" marR="29845" lvl="0" indent="0" algn="just">
              <a:lnSpc>
                <a:spcPts val="2600"/>
              </a:lnSpc>
              <a:spcBef>
                <a:spcPts val="0"/>
              </a:spcBef>
              <a:spcAft>
                <a:spcPts val="0"/>
              </a:spcAft>
              <a:buNone/>
              <a:tabLst>
                <a:tab pos="457200" algn="l"/>
              </a:tabLst>
            </a:pPr>
            <a:r>
              <a:rPr lang="en-US" sz="2000" b="1" dirty="0">
                <a:effectLst/>
                <a:latin typeface="Times New Roman" panose="02020603050405020304" pitchFamily="18" charset="0"/>
                <a:ea typeface="Times New Roman" panose="02020603050405020304" pitchFamily="18" charset="0"/>
              </a:rPr>
              <a:t>(xi)</a:t>
            </a:r>
            <a:r>
              <a:rPr lang="en-US" sz="2000" b="1" dirty="0">
                <a:effectLst/>
                <a:latin typeface="Tahoma" panose="020B0604030504040204" pitchFamily="34" charset="0"/>
                <a:ea typeface="Times New Roman" panose="02020603050405020304" pitchFamily="18" charset="0"/>
              </a:rPr>
              <a:t>Time Limit for issue of SCN and Time limit for issue of the determination order:</a:t>
            </a:r>
            <a:r>
              <a:rPr lang="en-US" sz="2000" dirty="0">
                <a:effectLst/>
                <a:latin typeface="Tahoma" panose="020B0604030504040204" pitchFamily="34" charset="0"/>
                <a:ea typeface="Times New Roman" panose="02020603050405020304" pitchFamily="18" charset="0"/>
              </a:rPr>
              <a:t> </a:t>
            </a:r>
          </a:p>
          <a:p>
            <a:pPr marL="0" marR="29845" lvl="0" indent="0" algn="just">
              <a:lnSpc>
                <a:spcPts val="2600"/>
              </a:lnSpc>
              <a:spcBef>
                <a:spcPts val="0"/>
              </a:spcBef>
              <a:spcAft>
                <a:spcPts val="0"/>
              </a:spcAft>
              <a:buNone/>
              <a:tabLst>
                <a:tab pos="457200" algn="l"/>
              </a:tabLst>
            </a:pPr>
            <a:r>
              <a:rPr lang="en-US" sz="2000" dirty="0">
                <a:effectLst/>
                <a:latin typeface="Tahoma" panose="020B0604030504040204" pitchFamily="34" charset="0"/>
                <a:ea typeface="Times New Roman" panose="02020603050405020304" pitchFamily="18" charset="0"/>
              </a:rPr>
              <a:t>Ref Section 73(10) and section 74(10) f CGST Act, 2017.</a:t>
            </a:r>
            <a:endParaRPr lang="en-US" sz="2000" dirty="0">
              <a:effectLst/>
              <a:latin typeface="Times New Roman" panose="02020603050405020304" pitchFamily="18" charset="0"/>
              <a:ea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9B5CF1F2-6302-45A0-2DA5-52980F4CFAC2}"/>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A5E33BF1-1CEA-B6B8-4F90-FFDF614813B9}"/>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CF2C190E-6D23-606A-666D-D7DAA6CD19F2}"/>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27</a:t>
            </a:fld>
            <a:endParaRPr lang="en-US" altLang="en-US">
              <a:solidFill>
                <a:srgbClr val="000000"/>
              </a:solidFill>
            </a:endParaRPr>
          </a:p>
        </p:txBody>
      </p:sp>
    </p:spTree>
    <p:extLst>
      <p:ext uri="{BB962C8B-B14F-4D97-AF65-F5344CB8AC3E}">
        <p14:creationId xmlns:p14="http://schemas.microsoft.com/office/powerpoint/2010/main" val="17436349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2F6D-0152-2CF6-63EE-528BDFFBC8BC}"/>
              </a:ext>
            </a:extLst>
          </p:cNvPr>
          <p:cNvSpPr>
            <a:spLocks noGrp="1"/>
          </p:cNvSpPr>
          <p:nvPr>
            <p:ph type="title"/>
          </p:nvPr>
        </p:nvSpPr>
        <p:spPr>
          <a:xfrm>
            <a:off x="766233" y="304802"/>
            <a:ext cx="10667999" cy="619224"/>
          </a:xfrm>
        </p:spPr>
        <p:txBody>
          <a:bodyPr/>
          <a:lstStyle/>
          <a:p>
            <a:r>
              <a:rPr lang="en-US" sz="1800" b="1" kern="0" dirty="0">
                <a:effectLst/>
                <a:latin typeface="Tahoma" panose="020B0604030504040204" pitchFamily="34" charset="0"/>
                <a:ea typeface="Times New Roman" panose="02020603050405020304" pitchFamily="18" charset="0"/>
              </a:rPr>
              <a:t>Comparative summary of the penalty payable u/s 73 &amp; 74 of the CGST Act, 2017.</a:t>
            </a:r>
            <a:endParaRPr lang="en-US" dirty="0"/>
          </a:p>
        </p:txBody>
      </p:sp>
      <p:graphicFrame>
        <p:nvGraphicFramePr>
          <p:cNvPr id="7" name="Content Placeholder 6">
            <a:extLst>
              <a:ext uri="{FF2B5EF4-FFF2-40B4-BE49-F238E27FC236}">
                <a16:creationId xmlns:a16="http://schemas.microsoft.com/office/drawing/2014/main" id="{27E09FF0-A7D7-97AF-6BDC-7D5108BAF7E8}"/>
              </a:ext>
            </a:extLst>
          </p:cNvPr>
          <p:cNvGraphicFramePr>
            <a:graphicFrameLocks noGrp="1"/>
          </p:cNvGraphicFramePr>
          <p:nvPr>
            <p:ph idx="1"/>
          </p:nvPr>
        </p:nvGraphicFramePr>
        <p:xfrm>
          <a:off x="766234" y="1097280"/>
          <a:ext cx="10612966" cy="4697128"/>
        </p:xfrm>
        <a:graphic>
          <a:graphicData uri="http://schemas.openxmlformats.org/drawingml/2006/table">
            <a:tbl>
              <a:tblPr firstRow="1" firstCol="1" bandRow="1">
                <a:tableStyleId>{5C22544A-7EE6-4342-B048-85BDC9FD1C3A}</a:tableStyleId>
              </a:tblPr>
              <a:tblGrid>
                <a:gridCol w="584303">
                  <a:extLst>
                    <a:ext uri="{9D8B030D-6E8A-4147-A177-3AD203B41FA5}">
                      <a16:colId xmlns:a16="http://schemas.microsoft.com/office/drawing/2014/main" val="3124500225"/>
                    </a:ext>
                  </a:extLst>
                </a:gridCol>
                <a:gridCol w="3252995">
                  <a:extLst>
                    <a:ext uri="{9D8B030D-6E8A-4147-A177-3AD203B41FA5}">
                      <a16:colId xmlns:a16="http://schemas.microsoft.com/office/drawing/2014/main" val="901212584"/>
                    </a:ext>
                  </a:extLst>
                </a:gridCol>
                <a:gridCol w="3741787">
                  <a:extLst>
                    <a:ext uri="{9D8B030D-6E8A-4147-A177-3AD203B41FA5}">
                      <a16:colId xmlns:a16="http://schemas.microsoft.com/office/drawing/2014/main" val="670631718"/>
                    </a:ext>
                  </a:extLst>
                </a:gridCol>
                <a:gridCol w="3033881">
                  <a:extLst>
                    <a:ext uri="{9D8B030D-6E8A-4147-A177-3AD203B41FA5}">
                      <a16:colId xmlns:a16="http://schemas.microsoft.com/office/drawing/2014/main" val="3068803021"/>
                    </a:ext>
                  </a:extLst>
                </a:gridCol>
              </a:tblGrid>
              <a:tr h="627272">
                <a:tc>
                  <a:txBody>
                    <a:bodyPr/>
                    <a:lstStyle/>
                    <a:p>
                      <a:pPr marL="0" marR="0" algn="ctr">
                        <a:lnSpc>
                          <a:spcPct val="107000"/>
                        </a:lnSpc>
                        <a:spcBef>
                          <a:spcPts val="0"/>
                        </a:spcBef>
                        <a:spcAft>
                          <a:spcPts val="0"/>
                        </a:spcAft>
                      </a:pPr>
                      <a:r>
                        <a:rPr lang="en-US" sz="1800" dirty="0">
                          <a:effectLst/>
                        </a:rPr>
                        <a:t>Sr. no</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dirty="0">
                          <a:effectLst/>
                        </a:rPr>
                        <a:t>Stage of payment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Section 73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800">
                          <a:effectLst/>
                        </a:rPr>
                        <a:t>Section 74</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2682819"/>
                  </a:ext>
                </a:extLst>
              </a:tr>
              <a:tr h="627272">
                <a:tc>
                  <a:txBody>
                    <a:bodyPr/>
                    <a:lstStyle/>
                    <a:p>
                      <a:pPr marL="0" marR="0" algn="ctr">
                        <a:lnSpc>
                          <a:spcPct val="107000"/>
                        </a:lnSpc>
                        <a:spcBef>
                          <a:spcPts val="0"/>
                        </a:spcBef>
                        <a:spcAft>
                          <a:spcPts val="0"/>
                        </a:spcAft>
                      </a:pPr>
                      <a:r>
                        <a:rPr lang="en-US" sz="1800">
                          <a:effectLst/>
                        </a:rPr>
                        <a:t>1</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dirty="0">
                          <a:effectLst/>
                        </a:rPr>
                        <a:t>Tax and interest paid before issue of SCN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No penalty</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Penalty equal to 15% of amount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205741652"/>
                  </a:ext>
                </a:extLst>
              </a:tr>
              <a:tr h="952519">
                <a:tc>
                  <a:txBody>
                    <a:bodyPr/>
                    <a:lstStyle/>
                    <a:p>
                      <a:pPr marL="0" marR="0" algn="ctr">
                        <a:lnSpc>
                          <a:spcPct val="107000"/>
                        </a:lnSpc>
                        <a:spcBef>
                          <a:spcPts val="0"/>
                        </a:spcBef>
                        <a:spcAft>
                          <a:spcPts val="0"/>
                        </a:spcAft>
                      </a:pPr>
                      <a:r>
                        <a:rPr lang="en-US" sz="1800">
                          <a:effectLst/>
                        </a:rPr>
                        <a:t>2</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Tax and interest paid within 30 days after issue of SCN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dirty="0">
                          <a:effectLst/>
                        </a:rPr>
                        <a:t>No penalty</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Penalty equal to 25% of amount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8888522"/>
                  </a:ext>
                </a:extLst>
              </a:tr>
              <a:tr h="1277766">
                <a:tc>
                  <a:txBody>
                    <a:bodyPr/>
                    <a:lstStyle/>
                    <a:p>
                      <a:pPr marL="0" marR="0" algn="ctr">
                        <a:lnSpc>
                          <a:spcPct val="107000"/>
                        </a:lnSpc>
                        <a:spcBef>
                          <a:spcPts val="0"/>
                        </a:spcBef>
                        <a:spcAft>
                          <a:spcPts val="0"/>
                        </a:spcAft>
                      </a:pPr>
                      <a:r>
                        <a:rPr lang="en-US" sz="1800">
                          <a:effectLst/>
                        </a:rPr>
                        <a:t>3</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Tax and interest paid within 30 days of communication of adjudication order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dirty="0">
                          <a:effectLst/>
                        </a:rPr>
                        <a:t>Penalty equal to 10% of tax amount or Rs, 10,000 whichever is higher</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Penalty equal to 50% of amount</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6161077"/>
                  </a:ext>
                </a:extLst>
              </a:tr>
              <a:tr h="1212299">
                <a:tc>
                  <a:txBody>
                    <a:bodyPr/>
                    <a:lstStyle/>
                    <a:p>
                      <a:pPr marL="0" marR="0" algn="ctr">
                        <a:lnSpc>
                          <a:spcPct val="107000"/>
                        </a:lnSpc>
                        <a:spcBef>
                          <a:spcPts val="0"/>
                        </a:spcBef>
                        <a:spcAft>
                          <a:spcPts val="0"/>
                        </a:spcAft>
                      </a:pPr>
                      <a:r>
                        <a:rPr lang="en-US" sz="1800" dirty="0">
                          <a:effectLst/>
                        </a:rPr>
                        <a:t>4</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dirty="0">
                          <a:effectLst/>
                        </a:rPr>
                        <a:t>Maximum Penalty: in any other case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a:effectLst/>
                        </a:rPr>
                        <a:t>Penalty equal to 10% of tax amount or Rs.10,000 whichever is higher</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just">
                        <a:lnSpc>
                          <a:spcPct val="107000"/>
                        </a:lnSpc>
                        <a:spcBef>
                          <a:spcPts val="0"/>
                        </a:spcBef>
                        <a:spcAft>
                          <a:spcPts val="0"/>
                        </a:spcAft>
                      </a:pPr>
                      <a:r>
                        <a:rPr lang="en-US" sz="1800" dirty="0">
                          <a:effectLst/>
                        </a:rPr>
                        <a:t>Penalty equal to 100% of the amount</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87755492"/>
                  </a:ext>
                </a:extLst>
              </a:tr>
            </a:tbl>
          </a:graphicData>
        </a:graphic>
      </p:graphicFrame>
      <p:sp>
        <p:nvSpPr>
          <p:cNvPr id="4" name="Date Placeholder 3">
            <a:extLst>
              <a:ext uri="{FF2B5EF4-FFF2-40B4-BE49-F238E27FC236}">
                <a16:creationId xmlns:a16="http://schemas.microsoft.com/office/drawing/2014/main" id="{3CA8B1EA-CF0C-712F-DE73-44C1B5018F0B}"/>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685C7606-8BEB-223D-7FE0-30861285A4A1}"/>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1A039C33-AC1E-3FDF-0F32-F8331F119F08}"/>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28</a:t>
            </a:fld>
            <a:endParaRPr lang="en-US" altLang="en-US">
              <a:solidFill>
                <a:srgbClr val="000000"/>
              </a:solidFill>
            </a:endParaRPr>
          </a:p>
        </p:txBody>
      </p:sp>
    </p:spTree>
    <p:extLst>
      <p:ext uri="{BB962C8B-B14F-4D97-AF65-F5344CB8AC3E}">
        <p14:creationId xmlns:p14="http://schemas.microsoft.com/office/powerpoint/2010/main" val="42525835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F498-258B-0C8E-79C4-754B9E171BDA}"/>
              </a:ext>
            </a:extLst>
          </p:cNvPr>
          <p:cNvSpPr>
            <a:spLocks noGrp="1"/>
          </p:cNvSpPr>
          <p:nvPr>
            <p:ph type="title"/>
          </p:nvPr>
        </p:nvSpPr>
        <p:spPr/>
        <p:txBody>
          <a:bodyPr>
            <a:normAutofit fontScale="90000"/>
          </a:bodyPr>
          <a:lstStyle/>
          <a:p>
            <a:pPr marL="0" marR="0" lvl="0" indent="0" defTabSz="914400" rtl="0" eaLnBrk="0" fontAlgn="base" latinLnBrk="0" hangingPunct="0">
              <a:lnSpc>
                <a:spcPct val="150000"/>
              </a:lnSpc>
              <a:spcBef>
                <a:spcPts val="0"/>
              </a:spcBef>
              <a:spcAft>
                <a:spcPts val="0"/>
              </a:spcAft>
              <a:tabLst/>
              <a:defRPr/>
            </a:pPr>
            <a:r>
              <a:rPr kumimoji="0" lang="en-US" sz="20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Seizure and confiscation of goods and conveyances in transit (under section 129 and 130 of CGST Act,</a:t>
            </a:r>
            <a:r>
              <a:rPr kumimoji="0" lang="en-US" sz="2000" b="1" i="0" u="none" strike="noStrike" kern="0" cap="none" spc="5"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 </a:t>
            </a:r>
            <a:r>
              <a:rPr kumimoji="0" lang="en-US" sz="20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2017) is a separate proceeding from the recovery of tax [Explanation (1)(ii) to section 74 of the CGST Act,</a:t>
            </a:r>
            <a:r>
              <a:rPr kumimoji="0" lang="en-US" sz="2000" b="1" i="0" u="none" strike="noStrike" kern="0" cap="none" spc="5"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 </a:t>
            </a:r>
            <a:r>
              <a:rPr kumimoji="0" lang="en-US" sz="2000" b="1" i="0" u="none" strike="noStrike" kern="0" cap="none" spc="0" normalizeH="0" baseline="0" noProof="0" dirty="0">
                <a:ln>
                  <a:noFill/>
                </a:ln>
                <a:solidFill>
                  <a:srgbClr val="000000"/>
                </a:solidFill>
                <a:effectLst/>
                <a:uLnTx/>
                <a:uFillTx/>
                <a:latin typeface="Tahoma" panose="020B0604030504040204" pitchFamily="34" charset="0"/>
                <a:ea typeface="Times New Roman" panose="02020603050405020304" pitchFamily="18" charset="0"/>
                <a:cs typeface="+mn-cs"/>
              </a:rPr>
              <a:t>2017].</a:t>
            </a:r>
            <a:endParaRPr lang="en-US" dirty="0"/>
          </a:p>
        </p:txBody>
      </p:sp>
      <p:sp>
        <p:nvSpPr>
          <p:cNvPr id="3" name="Content Placeholder 2">
            <a:extLst>
              <a:ext uri="{FF2B5EF4-FFF2-40B4-BE49-F238E27FC236}">
                <a16:creationId xmlns:a16="http://schemas.microsoft.com/office/drawing/2014/main" id="{0CA3B0A5-34EE-87E8-B5DC-3CE454426E68}"/>
              </a:ext>
            </a:extLst>
          </p:cNvPr>
          <p:cNvSpPr>
            <a:spLocks noGrp="1"/>
          </p:cNvSpPr>
          <p:nvPr>
            <p:ph idx="1"/>
          </p:nvPr>
        </p:nvSpPr>
        <p:spPr/>
        <p:txBody>
          <a:bodyPr/>
          <a:lstStyle/>
          <a:p>
            <a:pPr marL="0" marR="430530" indent="0" algn="just">
              <a:lnSpc>
                <a:spcPts val="2400"/>
              </a:lnSpc>
              <a:spcBef>
                <a:spcPts val="0"/>
              </a:spcBef>
              <a:spcAft>
                <a:spcPts val="0"/>
              </a:spcAft>
              <a:buNone/>
            </a:pPr>
            <a:r>
              <a:rPr lang="en-US" sz="2000" b="1" i="1" u="sng" dirty="0">
                <a:solidFill>
                  <a:srgbClr val="0000CC"/>
                </a:solidFill>
                <a:effectLst/>
                <a:uFill>
                  <a:solidFill>
                    <a:srgbClr val="0000CC"/>
                  </a:solidFill>
                </a:uFill>
                <a:latin typeface="Arial" panose="020B0604020202020204" pitchFamily="34" charset="0"/>
                <a:ea typeface="Times New Roman" panose="02020603050405020304" pitchFamily="18" charset="0"/>
                <a:cs typeface="Arial" panose="020B0604020202020204" pitchFamily="34" charset="0"/>
              </a:rPr>
              <a:t>Notification No. 39/2021-Central Tax, dated</a:t>
            </a:r>
            <a:r>
              <a:rPr lang="en-US" sz="2000" b="1" i="1" spc="5" dirty="0">
                <a:solidFill>
                  <a:srgbClr val="0000CC"/>
                </a:solidFill>
                <a:effectLst/>
                <a:latin typeface="Arial" panose="020B0604020202020204" pitchFamily="34" charset="0"/>
                <a:ea typeface="Times New Roman" panose="02020603050405020304" pitchFamily="18" charset="0"/>
                <a:cs typeface="Arial" panose="020B0604020202020204" pitchFamily="34" charset="0"/>
              </a:rPr>
              <a:t> </a:t>
            </a:r>
            <a:r>
              <a:rPr lang="en-US" sz="2000" b="1" i="1" u="sng" dirty="0">
                <a:solidFill>
                  <a:srgbClr val="0000CC"/>
                </a:solidFill>
                <a:effectLst/>
                <a:uFill>
                  <a:solidFill>
                    <a:srgbClr val="0000CC"/>
                  </a:solidFill>
                </a:uFill>
                <a:latin typeface="Arial" panose="020B0604020202020204" pitchFamily="34" charset="0"/>
                <a:ea typeface="Times New Roman" panose="02020603050405020304" pitchFamily="18" charset="0"/>
                <a:cs typeface="Arial" panose="020B0604020202020204" pitchFamily="34" charset="0"/>
              </a:rPr>
              <a:t>21.12.2021 effective from 01.01.2022</a:t>
            </a:r>
          </a:p>
          <a:p>
            <a:pPr marL="0" marR="430530" indent="0" algn="just">
              <a:lnSpc>
                <a:spcPts val="24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and by virtue of the above amendment, there will be ‘separate recovery proceedings’ for the following two sections:</a:t>
            </a:r>
            <a:r>
              <a:rPr lang="en-US" sz="2000" spc="-29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Section 129 – Detention seizure and release of goods and conveyance in transit Section 130 – Confiscation of goods or conveyance and levy of penalty.</a:t>
            </a:r>
          </a:p>
          <a:p>
            <a:pPr marL="0" marR="430530" indent="0" algn="just">
              <a:lnSpc>
                <a:spcPts val="2400"/>
              </a:lnSpc>
              <a:spcBef>
                <a:spcPts val="0"/>
              </a:spcBef>
              <a:spcAft>
                <a:spcPts val="0"/>
              </a:spcAft>
              <a:buNone/>
            </a:pPr>
            <a:endParaRPr lang="en-US" sz="2000" dirty="0">
              <a:latin typeface="Arial" panose="020B0604020202020204" pitchFamily="34" charset="0"/>
              <a:ea typeface="Times New Roman" panose="02020603050405020304" pitchFamily="18" charset="0"/>
              <a:cs typeface="Arial" panose="020B0604020202020204" pitchFamily="34" charset="0"/>
            </a:endParaRPr>
          </a:p>
          <a:p>
            <a:pPr marL="0" marR="430530" indent="0" algn="just">
              <a:lnSpc>
                <a:spcPts val="2400"/>
              </a:lnSpc>
              <a:spcBef>
                <a:spcPts val="0"/>
              </a:spcBef>
              <a:spcAft>
                <a:spcPts val="0"/>
              </a:spcAft>
              <a:buNone/>
            </a:pPr>
            <a:r>
              <a:rPr lang="en-US" sz="2000" dirty="0">
                <a:effectLst/>
                <a:latin typeface="Arial" panose="020B0604020202020204" pitchFamily="34" charset="0"/>
                <a:ea typeface="Times New Roman" panose="02020603050405020304" pitchFamily="18" charset="0"/>
                <a:cs typeface="Arial" panose="020B0604020202020204" pitchFamily="34" charset="0"/>
              </a:rPr>
              <a:t>Where the notice under the same proceedings is issued to the main person liable to pay tax and some other</a:t>
            </a:r>
            <a:r>
              <a:rPr lang="en-US" sz="2000" spc="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persons, and such proceedings against the main person have been concluded u/s 73 (Determination of</a:t>
            </a:r>
            <a:r>
              <a:rPr lang="en-US" sz="2000" spc="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tax when no fraud or suppression) or u/s 74 (Determination of tax when there is fraud or suppression), the</a:t>
            </a:r>
            <a:r>
              <a:rPr lang="en-US" sz="2000" spc="5"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proceedings</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against</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all</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the</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persons</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liable</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to</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pay</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penalty</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under</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section</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122</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(penalty</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for</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certain</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offences)</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and</a:t>
            </a:r>
            <a:r>
              <a:rPr lang="en-US" sz="2000" spc="2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a:effectLst/>
                <a:latin typeface="Arial" panose="020B0604020202020204" pitchFamily="34" charset="0"/>
                <a:ea typeface="Times New Roman" panose="02020603050405020304" pitchFamily="18" charset="0"/>
                <a:cs typeface="Arial" panose="020B0604020202020204" pitchFamily="34" charset="0"/>
              </a:rPr>
              <a:t>125.</a:t>
            </a:r>
          </a:p>
          <a:p>
            <a:pPr marL="0" marR="0" indent="0" algn="just">
              <a:lnSpc>
                <a:spcPts val="2400"/>
              </a:lnSpc>
              <a:spcBef>
                <a:spcPts val="0"/>
              </a:spcBef>
              <a:spcAft>
                <a:spcPts val="0"/>
              </a:spcAft>
              <a:buNone/>
            </a:pPr>
            <a:endParaRPr lang="en-US" sz="20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dirty="0"/>
          </a:p>
        </p:txBody>
      </p:sp>
      <p:sp>
        <p:nvSpPr>
          <p:cNvPr id="4" name="Date Placeholder 3">
            <a:extLst>
              <a:ext uri="{FF2B5EF4-FFF2-40B4-BE49-F238E27FC236}">
                <a16:creationId xmlns:a16="http://schemas.microsoft.com/office/drawing/2014/main" id="{9314953A-E5A3-672D-3DEF-B937A55BA62F}"/>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A45B468E-B365-2EE9-20F7-41EF74849017}"/>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16414B9D-F4E6-2D14-BB6F-E08F78B28F3A}"/>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29</a:t>
            </a:fld>
            <a:endParaRPr lang="en-US" altLang="en-US">
              <a:solidFill>
                <a:srgbClr val="000000"/>
              </a:solidFill>
            </a:endParaRPr>
          </a:p>
        </p:txBody>
      </p:sp>
    </p:spTree>
    <p:extLst>
      <p:ext uri="{BB962C8B-B14F-4D97-AF65-F5344CB8AC3E}">
        <p14:creationId xmlns:p14="http://schemas.microsoft.com/office/powerpoint/2010/main" val="27786228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0C40B2-C61F-96BC-CCF2-0E0782245CDE}"/>
              </a:ext>
            </a:extLst>
          </p:cNvPr>
          <p:cNvSpPr>
            <a:spLocks noGrp="1"/>
          </p:cNvSpPr>
          <p:nvPr>
            <p:ph type="dt" sz="half" idx="10"/>
          </p:nvPr>
        </p:nvSpPr>
        <p:spPr/>
        <p:txBody>
          <a:bodyPr/>
          <a:lstStyle/>
          <a:p>
            <a:fld id="{7F359A93-6EFE-48C9-AEF4-FEDD5BEF4F81}" type="datetime1">
              <a:rPr lang="en-IN" smtClean="0"/>
              <a:t>30-08-2025</a:t>
            </a:fld>
            <a:endParaRPr lang="en-IN"/>
          </a:p>
        </p:txBody>
      </p:sp>
      <p:sp>
        <p:nvSpPr>
          <p:cNvPr id="3" name="Footer Placeholder 2">
            <a:extLst>
              <a:ext uri="{FF2B5EF4-FFF2-40B4-BE49-F238E27FC236}">
                <a16:creationId xmlns:a16="http://schemas.microsoft.com/office/drawing/2014/main" id="{77F7BB3C-D05D-183E-0F43-EF8C09A9E283}"/>
              </a:ext>
            </a:extLst>
          </p:cNvPr>
          <p:cNvSpPr>
            <a:spLocks noGrp="1"/>
          </p:cNvSpPr>
          <p:nvPr>
            <p:ph type="ftr" sz="quarter" idx="11"/>
          </p:nvPr>
        </p:nvSpPr>
        <p:spPr/>
        <p:txBody>
          <a:bodyPr/>
          <a:lstStyle/>
          <a:p>
            <a:r>
              <a:rPr lang="en-US"/>
              <a:t>CMA Niranjan Swain- Advocate &amp; Tax Consultant</a:t>
            </a:r>
            <a:endParaRPr lang="en-IN"/>
          </a:p>
        </p:txBody>
      </p:sp>
      <p:sp>
        <p:nvSpPr>
          <p:cNvPr id="4" name="Slide Number Placeholder 3">
            <a:extLst>
              <a:ext uri="{FF2B5EF4-FFF2-40B4-BE49-F238E27FC236}">
                <a16:creationId xmlns:a16="http://schemas.microsoft.com/office/drawing/2014/main" id="{453E7692-CD00-8E4B-418F-40F7CD82711A}"/>
              </a:ext>
            </a:extLst>
          </p:cNvPr>
          <p:cNvSpPr>
            <a:spLocks noGrp="1"/>
          </p:cNvSpPr>
          <p:nvPr>
            <p:ph type="sldNum" sz="quarter" idx="12"/>
          </p:nvPr>
        </p:nvSpPr>
        <p:spPr/>
        <p:txBody>
          <a:bodyPr/>
          <a:lstStyle/>
          <a:p>
            <a:fld id="{6ED23E75-4F18-44D6-A36D-E0541C31682D}" type="slidenum">
              <a:rPr lang="en-IN" smtClean="0"/>
              <a:t>3</a:t>
            </a:fld>
            <a:endParaRPr lang="en-IN"/>
          </a:p>
        </p:txBody>
      </p:sp>
      <p:pic>
        <p:nvPicPr>
          <p:cNvPr id="5" name="Picture 4">
            <a:extLst>
              <a:ext uri="{FF2B5EF4-FFF2-40B4-BE49-F238E27FC236}">
                <a16:creationId xmlns:a16="http://schemas.microsoft.com/office/drawing/2014/main" id="{3FEDAA4F-6E43-EEC6-0F55-184E2EB33462}"/>
              </a:ext>
            </a:extLst>
          </p:cNvPr>
          <p:cNvPicPr>
            <a:picLocks noChangeAspect="1"/>
          </p:cNvPicPr>
          <p:nvPr/>
        </p:nvPicPr>
        <p:blipFill>
          <a:blip r:embed="rId2"/>
          <a:stretch>
            <a:fillRect/>
          </a:stretch>
        </p:blipFill>
        <p:spPr>
          <a:xfrm>
            <a:off x="548640" y="136525"/>
            <a:ext cx="11018520" cy="6118458"/>
          </a:xfrm>
          <a:prstGeom prst="rect">
            <a:avLst/>
          </a:prstGeom>
        </p:spPr>
      </p:pic>
    </p:spTree>
    <p:extLst>
      <p:ext uri="{BB962C8B-B14F-4D97-AF65-F5344CB8AC3E}">
        <p14:creationId xmlns:p14="http://schemas.microsoft.com/office/powerpoint/2010/main" val="1373798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42FE6-B3A7-BBDB-687B-B9B4C85BE246}"/>
              </a:ext>
            </a:extLst>
          </p:cNvPr>
          <p:cNvSpPr>
            <a:spLocks noGrp="1"/>
          </p:cNvSpPr>
          <p:nvPr>
            <p:ph type="title"/>
          </p:nvPr>
        </p:nvSpPr>
        <p:spPr/>
        <p:txBody>
          <a:bodyPr/>
          <a:lstStyle/>
          <a:p>
            <a:endParaRPr lang="en-US"/>
          </a:p>
        </p:txBody>
      </p:sp>
      <p:sp>
        <p:nvSpPr>
          <p:cNvPr id="4" name="Date Placeholder 3">
            <a:extLst>
              <a:ext uri="{FF2B5EF4-FFF2-40B4-BE49-F238E27FC236}">
                <a16:creationId xmlns:a16="http://schemas.microsoft.com/office/drawing/2014/main" id="{0951E245-2332-DE9B-E0BC-5C63BCFE5D81}"/>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5A025E8E-C609-294D-4F7A-551F8B68B8F4}"/>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8FD073B5-03A4-69CB-F310-70DA2F800DDE}"/>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30</a:t>
            </a:fld>
            <a:endParaRPr lang="en-US" altLang="en-US">
              <a:solidFill>
                <a:srgbClr val="000000"/>
              </a:solidFill>
            </a:endParaRPr>
          </a:p>
        </p:txBody>
      </p:sp>
      <p:pic>
        <p:nvPicPr>
          <p:cNvPr id="7" name="Picture 5" descr="http://www.jobinterviewtools.com/blog/wp-content/uploads/2010/01/dreamstimemedium_19473030-300x300.jpg">
            <a:extLst>
              <a:ext uri="{FF2B5EF4-FFF2-40B4-BE49-F238E27FC236}">
                <a16:creationId xmlns:a16="http://schemas.microsoft.com/office/drawing/2014/main" id="{00FF4704-BF54-1FA8-BF0F-BBA17C4313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6253" y="1"/>
            <a:ext cx="12002703" cy="6035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092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D65FF0-118A-4609-DCCB-8EBB00E166F9}"/>
              </a:ext>
            </a:extLst>
          </p:cNvPr>
          <p:cNvSpPr>
            <a:spLocks noGrp="1"/>
          </p:cNvSpPr>
          <p:nvPr>
            <p:ph type="dt" sz="half" idx="10"/>
          </p:nvPr>
        </p:nvSpPr>
        <p:spPr/>
        <p:txBody>
          <a:bodyPr/>
          <a:lstStyle/>
          <a:p>
            <a:fld id="{A2BE6372-CA9A-4F18-A23F-C70220D8D7C1}" type="datetime1">
              <a:rPr lang="en-IN" smtClean="0"/>
              <a:t>30-08-2025</a:t>
            </a:fld>
            <a:endParaRPr lang="en-IN"/>
          </a:p>
        </p:txBody>
      </p:sp>
      <p:sp>
        <p:nvSpPr>
          <p:cNvPr id="3" name="Footer Placeholder 2">
            <a:extLst>
              <a:ext uri="{FF2B5EF4-FFF2-40B4-BE49-F238E27FC236}">
                <a16:creationId xmlns:a16="http://schemas.microsoft.com/office/drawing/2014/main" id="{A30F7AB0-4669-DBE6-FE25-83F786F5B3B9}"/>
              </a:ext>
            </a:extLst>
          </p:cNvPr>
          <p:cNvSpPr>
            <a:spLocks noGrp="1"/>
          </p:cNvSpPr>
          <p:nvPr>
            <p:ph type="ftr" sz="quarter" idx="11"/>
          </p:nvPr>
        </p:nvSpPr>
        <p:spPr/>
        <p:txBody>
          <a:bodyPr/>
          <a:lstStyle/>
          <a:p>
            <a:r>
              <a:rPr lang="en-US"/>
              <a:t>CMA Niranjan Swain- Advocate &amp; Tax Consultant</a:t>
            </a:r>
            <a:endParaRPr lang="en-IN"/>
          </a:p>
        </p:txBody>
      </p:sp>
      <p:sp>
        <p:nvSpPr>
          <p:cNvPr id="4" name="Slide Number Placeholder 3">
            <a:extLst>
              <a:ext uri="{FF2B5EF4-FFF2-40B4-BE49-F238E27FC236}">
                <a16:creationId xmlns:a16="http://schemas.microsoft.com/office/drawing/2014/main" id="{42325D64-5D8A-1542-78CC-97AF0EC355BC}"/>
              </a:ext>
            </a:extLst>
          </p:cNvPr>
          <p:cNvSpPr>
            <a:spLocks noGrp="1"/>
          </p:cNvSpPr>
          <p:nvPr>
            <p:ph type="sldNum" sz="quarter" idx="12"/>
          </p:nvPr>
        </p:nvSpPr>
        <p:spPr/>
        <p:txBody>
          <a:bodyPr/>
          <a:lstStyle/>
          <a:p>
            <a:fld id="{6ED23E75-4F18-44D6-A36D-E0541C31682D}" type="slidenum">
              <a:rPr lang="en-IN" smtClean="0"/>
              <a:t>4</a:t>
            </a:fld>
            <a:endParaRPr lang="en-IN"/>
          </a:p>
        </p:txBody>
      </p:sp>
      <p:pic>
        <p:nvPicPr>
          <p:cNvPr id="5" name="Picture 4">
            <a:extLst>
              <a:ext uri="{FF2B5EF4-FFF2-40B4-BE49-F238E27FC236}">
                <a16:creationId xmlns:a16="http://schemas.microsoft.com/office/drawing/2014/main" id="{C200DAE3-6304-379F-8E18-A5DD23BED257}"/>
              </a:ext>
            </a:extLst>
          </p:cNvPr>
          <p:cNvPicPr>
            <a:picLocks noChangeAspect="1"/>
          </p:cNvPicPr>
          <p:nvPr/>
        </p:nvPicPr>
        <p:blipFill>
          <a:blip r:embed="rId2"/>
          <a:stretch>
            <a:fillRect/>
          </a:stretch>
        </p:blipFill>
        <p:spPr>
          <a:xfrm>
            <a:off x="676656" y="245110"/>
            <a:ext cx="10677144" cy="6111240"/>
          </a:xfrm>
          <a:prstGeom prst="rect">
            <a:avLst/>
          </a:prstGeom>
        </p:spPr>
      </p:pic>
    </p:spTree>
    <p:extLst>
      <p:ext uri="{BB962C8B-B14F-4D97-AF65-F5344CB8AC3E}">
        <p14:creationId xmlns:p14="http://schemas.microsoft.com/office/powerpoint/2010/main" val="106021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5F6D-4649-8247-BA57-EDBD168AF187}"/>
              </a:ext>
            </a:extLst>
          </p:cNvPr>
          <p:cNvSpPr>
            <a:spLocks noGrp="1"/>
          </p:cNvSpPr>
          <p:nvPr>
            <p:ph type="title"/>
          </p:nvPr>
        </p:nvSpPr>
        <p:spPr>
          <a:xfrm>
            <a:off x="838200" y="681037"/>
            <a:ext cx="10515600" cy="530421"/>
          </a:xfrm>
        </p:spPr>
        <p:txBody>
          <a:bodyPr>
            <a:noAutofit/>
          </a:bodyPr>
          <a:lstStyle/>
          <a:p>
            <a:r>
              <a:rPr lang="en-US" sz="2800" b="1" i="0" dirty="0">
                <a:solidFill>
                  <a:srgbClr val="FF0000"/>
                </a:solidFill>
                <a:effectLst/>
                <a:latin typeface="Arial" panose="020B0604020202020204" pitchFamily="34" charset="0"/>
                <a:cs typeface="Arial" panose="020B0604020202020204" pitchFamily="34" charset="0"/>
              </a:rPr>
              <a:t>Demands</a:t>
            </a:r>
            <a:br>
              <a:rPr lang="en-US" sz="2800" b="1" i="0" dirty="0">
                <a:solidFill>
                  <a:srgbClr val="002060"/>
                </a:solidFill>
                <a:effectLst/>
                <a:latin typeface="Arial" panose="020B0604020202020204" pitchFamily="34" charset="0"/>
                <a:cs typeface="Arial" panose="020B0604020202020204" pitchFamily="34" charset="0"/>
              </a:rPr>
            </a:br>
            <a:endParaRPr lang="en-IN"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483C41C0-9387-2940-FFC9-5989650BA4FF}"/>
              </a:ext>
            </a:extLst>
          </p:cNvPr>
          <p:cNvSpPr>
            <a:spLocks noGrp="1"/>
          </p:cNvSpPr>
          <p:nvPr>
            <p:ph sz="half" idx="2"/>
          </p:nvPr>
        </p:nvSpPr>
        <p:spPr>
          <a:xfrm>
            <a:off x="603315" y="1291472"/>
            <a:ext cx="10750485" cy="4885491"/>
          </a:xfrm>
        </p:spPr>
        <p:txBody>
          <a:bodyPr>
            <a:normAutofit fontScale="92500" lnSpcReduction="10000"/>
          </a:bodyPr>
          <a:lstStyle/>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Demands for tax short paid or not paid or erroneously refunded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Authority empowered to issue show cause notice and confirm demand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Recurring SCN should be issued by jurisdictional authorities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Adjudication when SCN issued by Audit Commissionerate of DGGI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Adjudication in case where multiple Central Tax Commissionerate are involved where notice issued by DGGI</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Adjudication in case where multiple Central Tax Commissionerate are involved where notice issued by Audit Commissionerate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Show cause notices issued prior to 11-3-2022 by DGGI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Demand and Recovery of wrongly availed Cenvat Credit or Cenvat Credit wrongly carried forward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Demand when no charge of fraud, </a:t>
            </a:r>
            <a:r>
              <a:rPr lang="en-US" sz="1800" kern="0" dirty="0" err="1">
                <a:effectLst/>
                <a:latin typeface="Times New Roman" panose="02020603050405020304" pitchFamily="18" charset="0"/>
                <a:ea typeface="Times New Roman" panose="02020603050405020304" pitchFamily="18" charset="0"/>
              </a:rPr>
              <a:t>wilful</a:t>
            </a:r>
            <a:r>
              <a:rPr lang="en-US" sz="1800" kern="0" dirty="0">
                <a:effectLst/>
                <a:latin typeface="Times New Roman" panose="02020603050405020304" pitchFamily="18" charset="0"/>
                <a:ea typeface="Times New Roman" panose="02020603050405020304" pitchFamily="18" charset="0"/>
              </a:rPr>
              <a:t> mis-statement or suppression of facts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Demand when there is fraud, </a:t>
            </a:r>
            <a:r>
              <a:rPr lang="en-US" sz="1800" kern="0" dirty="0" err="1">
                <a:effectLst/>
                <a:latin typeface="Times New Roman" panose="02020603050405020304" pitchFamily="18" charset="0"/>
                <a:ea typeface="Times New Roman" panose="02020603050405020304" pitchFamily="18" charset="0"/>
              </a:rPr>
              <a:t>wilful</a:t>
            </a:r>
            <a:r>
              <a:rPr lang="en-US" sz="1800" kern="0" dirty="0">
                <a:effectLst/>
                <a:latin typeface="Times New Roman" panose="02020603050405020304" pitchFamily="18" charset="0"/>
                <a:ea typeface="Times New Roman" panose="02020603050405020304" pitchFamily="18" charset="0"/>
              </a:rPr>
              <a:t> mis-statement or suppression of facts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General provisions relating to demand of tax</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Burden of proof is on taxable person in respect of input tax credit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Mode of service of notice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Tax collected but not deposited with Government </a:t>
            </a:r>
            <a:endParaRPr lang="en-US" sz="2000" dirty="0">
              <a:solidFill>
                <a:srgbClr val="222222"/>
              </a:solidFill>
              <a:latin typeface="Arial" panose="020B0604020202020204" pitchFamily="34" charset="0"/>
            </a:endParaRPr>
          </a:p>
        </p:txBody>
      </p:sp>
      <p:sp>
        <p:nvSpPr>
          <p:cNvPr id="9" name="Footer Placeholder 8">
            <a:extLst>
              <a:ext uri="{FF2B5EF4-FFF2-40B4-BE49-F238E27FC236}">
                <a16:creationId xmlns:a16="http://schemas.microsoft.com/office/drawing/2014/main" id="{15920361-F737-A840-5B69-BA3D088E059F}"/>
              </a:ext>
            </a:extLst>
          </p:cNvPr>
          <p:cNvSpPr>
            <a:spLocks noGrp="1"/>
          </p:cNvSpPr>
          <p:nvPr>
            <p:ph type="ftr" sz="quarter" idx="11"/>
          </p:nvPr>
        </p:nvSpPr>
        <p:spPr/>
        <p:txBody>
          <a:bodyPr/>
          <a:lstStyle/>
          <a:p>
            <a:r>
              <a:rPr lang="en-US"/>
              <a:t>CMA Niranjan Swain- Advocate &amp; Tax Consultant</a:t>
            </a:r>
            <a:endParaRPr lang="en-IN" dirty="0"/>
          </a:p>
        </p:txBody>
      </p:sp>
      <p:sp>
        <p:nvSpPr>
          <p:cNvPr id="10" name="Date Placeholder 9">
            <a:extLst>
              <a:ext uri="{FF2B5EF4-FFF2-40B4-BE49-F238E27FC236}">
                <a16:creationId xmlns:a16="http://schemas.microsoft.com/office/drawing/2014/main" id="{C71A281E-41B4-4D66-5DFC-DD7F01A759F8}"/>
              </a:ext>
            </a:extLst>
          </p:cNvPr>
          <p:cNvSpPr>
            <a:spLocks noGrp="1"/>
          </p:cNvSpPr>
          <p:nvPr>
            <p:ph type="dt" sz="half" idx="10"/>
          </p:nvPr>
        </p:nvSpPr>
        <p:spPr/>
        <p:txBody>
          <a:bodyPr/>
          <a:lstStyle/>
          <a:p>
            <a:fld id="{1A7BB838-7D8F-4E6D-9BE3-31C035F4A623}" type="datetime1">
              <a:rPr lang="en-IN" smtClean="0"/>
              <a:t>30-08-2025</a:t>
            </a:fld>
            <a:endParaRPr lang="en-IN"/>
          </a:p>
        </p:txBody>
      </p:sp>
      <p:sp>
        <p:nvSpPr>
          <p:cNvPr id="11" name="Slide Number Placeholder 10">
            <a:extLst>
              <a:ext uri="{FF2B5EF4-FFF2-40B4-BE49-F238E27FC236}">
                <a16:creationId xmlns:a16="http://schemas.microsoft.com/office/drawing/2014/main" id="{C91CF50F-9DF8-F316-94AD-F238491461B9}"/>
              </a:ext>
            </a:extLst>
          </p:cNvPr>
          <p:cNvSpPr>
            <a:spLocks noGrp="1"/>
          </p:cNvSpPr>
          <p:nvPr>
            <p:ph type="sldNum" sz="quarter" idx="12"/>
          </p:nvPr>
        </p:nvSpPr>
        <p:spPr/>
        <p:txBody>
          <a:bodyPr/>
          <a:lstStyle/>
          <a:p>
            <a:fld id="{6ED23E75-4F18-44D6-A36D-E0541C31682D}" type="slidenum">
              <a:rPr lang="en-IN" smtClean="0"/>
              <a:t>5</a:t>
            </a:fld>
            <a:endParaRPr lang="en-IN"/>
          </a:p>
        </p:txBody>
      </p:sp>
    </p:spTree>
    <p:extLst>
      <p:ext uri="{BB962C8B-B14F-4D97-AF65-F5344CB8AC3E}">
        <p14:creationId xmlns:p14="http://schemas.microsoft.com/office/powerpoint/2010/main" val="604452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8B7FC-BA1E-671E-D7F3-1AD5C39974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E3A4B4-8A46-7279-49AC-5C903B89B2BA}"/>
              </a:ext>
            </a:extLst>
          </p:cNvPr>
          <p:cNvSpPr>
            <a:spLocks noGrp="1"/>
          </p:cNvSpPr>
          <p:nvPr>
            <p:ph type="title"/>
          </p:nvPr>
        </p:nvSpPr>
        <p:spPr>
          <a:xfrm>
            <a:off x="603315" y="181204"/>
            <a:ext cx="10515600" cy="530421"/>
          </a:xfrm>
        </p:spPr>
        <p:txBody>
          <a:bodyPr>
            <a:noAutofit/>
          </a:bodyPr>
          <a:lstStyle/>
          <a:p>
            <a:r>
              <a:rPr lang="en-US" sz="2800" b="1" i="0" dirty="0">
                <a:solidFill>
                  <a:srgbClr val="FF0000"/>
                </a:solidFill>
                <a:effectLst/>
                <a:latin typeface="Arial" panose="020B0604020202020204" pitchFamily="34" charset="0"/>
                <a:cs typeface="Arial" panose="020B0604020202020204" pitchFamily="34" charset="0"/>
              </a:rPr>
              <a:t>Recovery of tax</a:t>
            </a:r>
            <a:endParaRPr lang="en-IN"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B4F2C8E0-8ABB-F583-D25A-D60CDC39ED72}"/>
              </a:ext>
            </a:extLst>
          </p:cNvPr>
          <p:cNvSpPr>
            <a:spLocks noGrp="1"/>
          </p:cNvSpPr>
          <p:nvPr>
            <p:ph sz="half" idx="2"/>
          </p:nvPr>
        </p:nvSpPr>
        <p:spPr>
          <a:xfrm>
            <a:off x="603315" y="1291472"/>
            <a:ext cx="10750485" cy="4885491"/>
          </a:xfrm>
        </p:spPr>
        <p:txBody>
          <a:bodyPr>
            <a:normAutofit lnSpcReduction="10000"/>
          </a:bodyPr>
          <a:lstStyle/>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Recovery proceedings without issue of SCN</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Recovery proceedings if outward supplies declared in GSTR-1 do not match with turnover declared in GSTR-3B of same month, after seeking clarification for mismatch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Modes of recovery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Recovery if bond was executed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Procedure for recovery of tax section 79 of the CGST Act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No recovery if appeal is pending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Payment of tax and other amount in instalments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Provisional attachment to protect revenue in certain cases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Liability in case of transfer of business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Liability of agent and principal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Liability in case of company in liquidation </a:t>
            </a:r>
            <a:endParaRPr lang="en-US" sz="1800" kern="0" dirty="0">
              <a:latin typeface="Times New Roman" panose="02020603050405020304" pitchFamily="18" charset="0"/>
              <a:ea typeface="Times New Roman" panose="02020603050405020304" pitchFamily="18" charset="0"/>
            </a:endParaRP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Liability of directors in case of company under winding up </a:t>
            </a:r>
          </a:p>
          <a:p>
            <a:pPr>
              <a:buFont typeface="Wingdings" panose="05000000000000000000" pitchFamily="2" charset="2"/>
              <a:buChar char="Ø"/>
            </a:pPr>
            <a:r>
              <a:rPr lang="en-US" sz="1800" kern="0" dirty="0">
                <a:effectLst/>
                <a:latin typeface="Times New Roman" panose="02020603050405020304" pitchFamily="18" charset="0"/>
                <a:ea typeface="Times New Roman" panose="02020603050405020304" pitchFamily="18" charset="0"/>
              </a:rPr>
              <a:t>Liability if a person dies </a:t>
            </a:r>
          </a:p>
          <a:p>
            <a:pPr>
              <a:buFont typeface="Wingdings" panose="05000000000000000000" pitchFamily="2" charset="2"/>
              <a:buChar char="Ø"/>
            </a:pPr>
            <a:endParaRPr lang="en-US" sz="2000" dirty="0">
              <a:solidFill>
                <a:srgbClr val="222222"/>
              </a:solidFill>
              <a:latin typeface="Arial" panose="020B0604020202020204" pitchFamily="34" charset="0"/>
            </a:endParaRPr>
          </a:p>
        </p:txBody>
      </p:sp>
      <p:sp>
        <p:nvSpPr>
          <p:cNvPr id="9" name="Footer Placeholder 8">
            <a:extLst>
              <a:ext uri="{FF2B5EF4-FFF2-40B4-BE49-F238E27FC236}">
                <a16:creationId xmlns:a16="http://schemas.microsoft.com/office/drawing/2014/main" id="{A684F64D-A924-45A3-26F9-F6B995E5687E}"/>
              </a:ext>
            </a:extLst>
          </p:cNvPr>
          <p:cNvSpPr>
            <a:spLocks noGrp="1"/>
          </p:cNvSpPr>
          <p:nvPr>
            <p:ph type="ftr" sz="quarter" idx="11"/>
          </p:nvPr>
        </p:nvSpPr>
        <p:spPr/>
        <p:txBody>
          <a:bodyPr/>
          <a:lstStyle/>
          <a:p>
            <a:r>
              <a:rPr lang="en-US"/>
              <a:t>CMA Niranjan Swain- Advocate &amp; Tax Consultant</a:t>
            </a:r>
            <a:endParaRPr lang="en-IN" dirty="0"/>
          </a:p>
        </p:txBody>
      </p:sp>
      <p:sp>
        <p:nvSpPr>
          <p:cNvPr id="10" name="Date Placeholder 9">
            <a:extLst>
              <a:ext uri="{FF2B5EF4-FFF2-40B4-BE49-F238E27FC236}">
                <a16:creationId xmlns:a16="http://schemas.microsoft.com/office/drawing/2014/main" id="{FBF4AA7B-EAD7-CF5F-0494-900D18E2304A}"/>
              </a:ext>
            </a:extLst>
          </p:cNvPr>
          <p:cNvSpPr>
            <a:spLocks noGrp="1"/>
          </p:cNvSpPr>
          <p:nvPr>
            <p:ph type="dt" sz="half" idx="10"/>
          </p:nvPr>
        </p:nvSpPr>
        <p:spPr/>
        <p:txBody>
          <a:bodyPr/>
          <a:lstStyle/>
          <a:p>
            <a:fld id="{C4CB96EA-27A2-4F3D-A178-C70D93EF461A}" type="datetime1">
              <a:rPr lang="en-IN" smtClean="0"/>
              <a:t>30-08-2025</a:t>
            </a:fld>
            <a:endParaRPr lang="en-IN"/>
          </a:p>
        </p:txBody>
      </p:sp>
      <p:sp>
        <p:nvSpPr>
          <p:cNvPr id="11" name="Slide Number Placeholder 10">
            <a:extLst>
              <a:ext uri="{FF2B5EF4-FFF2-40B4-BE49-F238E27FC236}">
                <a16:creationId xmlns:a16="http://schemas.microsoft.com/office/drawing/2014/main" id="{12065BA1-0537-A05A-32F6-6BA0B69A714E}"/>
              </a:ext>
            </a:extLst>
          </p:cNvPr>
          <p:cNvSpPr>
            <a:spLocks noGrp="1"/>
          </p:cNvSpPr>
          <p:nvPr>
            <p:ph type="sldNum" sz="quarter" idx="12"/>
          </p:nvPr>
        </p:nvSpPr>
        <p:spPr/>
        <p:txBody>
          <a:bodyPr/>
          <a:lstStyle/>
          <a:p>
            <a:fld id="{6ED23E75-4F18-44D6-A36D-E0541C31682D}" type="slidenum">
              <a:rPr lang="en-IN" smtClean="0"/>
              <a:t>6</a:t>
            </a:fld>
            <a:endParaRPr lang="en-IN"/>
          </a:p>
        </p:txBody>
      </p:sp>
    </p:spTree>
    <p:extLst>
      <p:ext uri="{BB962C8B-B14F-4D97-AF65-F5344CB8AC3E}">
        <p14:creationId xmlns:p14="http://schemas.microsoft.com/office/powerpoint/2010/main" val="358776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84B677-B63A-1A36-91A3-30F40A1CC3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738514-566E-4AE9-D224-3696B00593FC}"/>
              </a:ext>
            </a:extLst>
          </p:cNvPr>
          <p:cNvSpPr>
            <a:spLocks noGrp="1"/>
          </p:cNvSpPr>
          <p:nvPr>
            <p:ph type="title"/>
          </p:nvPr>
        </p:nvSpPr>
        <p:spPr/>
        <p:txBody>
          <a:bodyPr>
            <a:noAutofit/>
          </a:bodyPr>
          <a:lstStyle/>
          <a:p>
            <a:r>
              <a:rPr lang="en-US" sz="2800" b="1" i="0" dirty="0">
                <a:solidFill>
                  <a:srgbClr val="FF0000"/>
                </a:solidFill>
                <a:effectLst/>
                <a:latin typeface="Arial" panose="020B0604020202020204" pitchFamily="34" charset="0"/>
                <a:cs typeface="Arial" panose="020B0604020202020204" pitchFamily="34" charset="0"/>
              </a:rPr>
              <a:t>Prosecution</a:t>
            </a:r>
            <a:endParaRPr lang="en-IN" sz="2800" dirty="0">
              <a:solidFill>
                <a:srgbClr val="002060"/>
              </a:solidFill>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E796AE3F-1AA8-7FBF-FAD6-4739E72B59C9}"/>
              </a:ext>
            </a:extLst>
          </p:cNvPr>
          <p:cNvSpPr>
            <a:spLocks noGrp="1"/>
          </p:cNvSpPr>
          <p:nvPr>
            <p:ph idx="1"/>
          </p:nvPr>
        </p:nvSpPr>
        <p:spPr/>
        <p:txBody>
          <a:bodyPr>
            <a:normAutofit/>
          </a:bodyPr>
          <a:lstStyle/>
          <a:p>
            <a:pPr>
              <a:buFont typeface="Wingdings" panose="05000000000000000000" pitchFamily="2" charset="2"/>
              <a:buChar char="Ø"/>
            </a:pPr>
            <a:r>
              <a:rPr lang="en-US" sz="2000" dirty="0">
                <a:solidFill>
                  <a:srgbClr val="222222"/>
                </a:solidFill>
                <a:latin typeface="Arial" panose="020B0604020202020204" pitchFamily="34" charset="0"/>
              </a:rPr>
              <a:t>Offences which warrant prosecution under the CGST/SGST Act</a:t>
            </a:r>
          </a:p>
          <a:p>
            <a:pPr>
              <a:buFont typeface="Wingdings" panose="05000000000000000000" pitchFamily="2" charset="2"/>
              <a:buChar char="Ø"/>
            </a:pPr>
            <a:r>
              <a:rPr lang="en-US" sz="2000" dirty="0">
                <a:solidFill>
                  <a:srgbClr val="222222"/>
                </a:solidFill>
                <a:latin typeface="Arial" panose="020B0604020202020204" pitchFamily="34" charset="0"/>
              </a:rPr>
              <a:t>Punishment prescribed on conviction of any offence under the CGST/SGST Act</a:t>
            </a:r>
          </a:p>
          <a:p>
            <a:pPr>
              <a:buFont typeface="Wingdings" panose="05000000000000000000" pitchFamily="2" charset="2"/>
              <a:buChar char="Ø"/>
            </a:pPr>
            <a:r>
              <a:rPr lang="en-US" sz="2000" dirty="0">
                <a:solidFill>
                  <a:srgbClr val="222222"/>
                </a:solidFill>
                <a:latin typeface="Arial" panose="020B0604020202020204" pitchFamily="34" charset="0"/>
              </a:rPr>
              <a:t>Cognizable and non-cognizable offences under CGST/SGST Act</a:t>
            </a:r>
          </a:p>
          <a:p>
            <a:pPr>
              <a:buFont typeface="Wingdings" panose="05000000000000000000" pitchFamily="2" charset="2"/>
              <a:buChar char="Ø"/>
            </a:pPr>
            <a:r>
              <a:rPr lang="en-US" sz="2000" dirty="0">
                <a:solidFill>
                  <a:srgbClr val="222222"/>
                </a:solidFill>
                <a:latin typeface="Arial" panose="020B0604020202020204" pitchFamily="34" charset="0"/>
              </a:rPr>
              <a:t>'</a:t>
            </a:r>
            <a:r>
              <a:rPr lang="en-US" sz="2000" dirty="0" err="1">
                <a:solidFill>
                  <a:srgbClr val="222222"/>
                </a:solidFill>
                <a:latin typeface="Arial" panose="020B0604020202020204" pitchFamily="34" charset="0"/>
              </a:rPr>
              <a:t>mens</a:t>
            </a:r>
            <a:r>
              <a:rPr lang="en-US" sz="2000" dirty="0">
                <a:solidFill>
                  <a:srgbClr val="222222"/>
                </a:solidFill>
                <a:latin typeface="Arial" panose="020B0604020202020204" pitchFamily="34" charset="0"/>
              </a:rPr>
              <a:t> rea' or culpable mental state </a:t>
            </a:r>
          </a:p>
          <a:p>
            <a:pPr>
              <a:buFont typeface="Wingdings" panose="05000000000000000000" pitchFamily="2" charset="2"/>
              <a:buChar char="Ø"/>
            </a:pPr>
            <a:r>
              <a:rPr lang="en-US" sz="2000" dirty="0">
                <a:solidFill>
                  <a:srgbClr val="222222"/>
                </a:solidFill>
                <a:latin typeface="Arial" panose="020B0604020202020204" pitchFamily="34" charset="0"/>
              </a:rPr>
              <a:t>Can a company be proceeded against or prosecuted for any offence under the CGST/SGST Act</a:t>
            </a:r>
          </a:p>
          <a:p>
            <a:pPr>
              <a:buFont typeface="Wingdings" panose="05000000000000000000" pitchFamily="2" charset="2"/>
              <a:buChar char="Ø"/>
            </a:pPr>
            <a:r>
              <a:rPr lang="en-US" sz="2000" dirty="0">
                <a:solidFill>
                  <a:srgbClr val="222222"/>
                </a:solidFill>
                <a:latin typeface="Arial" panose="020B0604020202020204" pitchFamily="34" charset="0"/>
              </a:rPr>
              <a:t>Offences under CGST/SGST Act can be compounded</a:t>
            </a:r>
          </a:p>
          <a:p>
            <a:pPr>
              <a:buFont typeface="Wingdings" panose="05000000000000000000" pitchFamily="2" charset="2"/>
              <a:buChar char="Ø"/>
            </a:pPr>
            <a:r>
              <a:rPr lang="en-US" sz="2000" dirty="0">
                <a:solidFill>
                  <a:srgbClr val="222222"/>
                </a:solidFill>
                <a:latin typeface="Arial" panose="020B0604020202020204" pitchFamily="34" charset="0"/>
              </a:rPr>
              <a:t>Monetary limits prescribed for compounding of offence</a:t>
            </a:r>
          </a:p>
          <a:p>
            <a:pPr>
              <a:buFont typeface="Wingdings" panose="05000000000000000000" pitchFamily="2" charset="2"/>
              <a:buChar char="Ø"/>
            </a:pPr>
            <a:endParaRPr lang="en-US" sz="2000" dirty="0">
              <a:solidFill>
                <a:srgbClr val="222222"/>
              </a:solidFill>
              <a:latin typeface="Arial" panose="020B0604020202020204" pitchFamily="34" charset="0"/>
            </a:endParaRPr>
          </a:p>
        </p:txBody>
      </p:sp>
      <p:sp>
        <p:nvSpPr>
          <p:cNvPr id="10" name="Date Placeholder 9">
            <a:extLst>
              <a:ext uri="{FF2B5EF4-FFF2-40B4-BE49-F238E27FC236}">
                <a16:creationId xmlns:a16="http://schemas.microsoft.com/office/drawing/2014/main" id="{D10ADDCA-A257-373F-7D27-2C887EF55669}"/>
              </a:ext>
            </a:extLst>
          </p:cNvPr>
          <p:cNvSpPr>
            <a:spLocks noGrp="1"/>
          </p:cNvSpPr>
          <p:nvPr>
            <p:ph type="dt" sz="half" idx="10"/>
          </p:nvPr>
        </p:nvSpPr>
        <p:spPr/>
        <p:txBody>
          <a:bodyPr/>
          <a:lstStyle/>
          <a:p>
            <a:fld id="{43401120-F326-4B99-B84F-9A5DF1EF4FAD}" type="datetime1">
              <a:rPr lang="en-IN" smtClean="0"/>
              <a:t>30-08-2025</a:t>
            </a:fld>
            <a:endParaRPr lang="en-IN"/>
          </a:p>
        </p:txBody>
      </p:sp>
      <p:sp>
        <p:nvSpPr>
          <p:cNvPr id="9" name="Footer Placeholder 8">
            <a:extLst>
              <a:ext uri="{FF2B5EF4-FFF2-40B4-BE49-F238E27FC236}">
                <a16:creationId xmlns:a16="http://schemas.microsoft.com/office/drawing/2014/main" id="{03579F52-2BAB-A8F1-1ADB-5C31A37CAF43}"/>
              </a:ext>
            </a:extLst>
          </p:cNvPr>
          <p:cNvSpPr>
            <a:spLocks noGrp="1"/>
          </p:cNvSpPr>
          <p:nvPr>
            <p:ph type="ftr" sz="quarter" idx="11"/>
          </p:nvPr>
        </p:nvSpPr>
        <p:spPr/>
        <p:txBody>
          <a:bodyPr/>
          <a:lstStyle/>
          <a:p>
            <a:r>
              <a:rPr lang="en-US"/>
              <a:t>CMA Niranjan Swain- Advocate &amp; Tax Consultant</a:t>
            </a:r>
            <a:endParaRPr lang="en-IN" dirty="0"/>
          </a:p>
        </p:txBody>
      </p:sp>
      <p:sp>
        <p:nvSpPr>
          <p:cNvPr id="11" name="Slide Number Placeholder 10">
            <a:extLst>
              <a:ext uri="{FF2B5EF4-FFF2-40B4-BE49-F238E27FC236}">
                <a16:creationId xmlns:a16="http://schemas.microsoft.com/office/drawing/2014/main" id="{40D6F111-3F1C-D9BD-1A4E-BCF2F4B48736}"/>
              </a:ext>
            </a:extLst>
          </p:cNvPr>
          <p:cNvSpPr>
            <a:spLocks noGrp="1"/>
          </p:cNvSpPr>
          <p:nvPr>
            <p:ph type="sldNum" sz="quarter" idx="12"/>
          </p:nvPr>
        </p:nvSpPr>
        <p:spPr/>
        <p:txBody>
          <a:bodyPr/>
          <a:lstStyle/>
          <a:p>
            <a:fld id="{6ED23E75-4F18-44D6-A36D-E0541C31682D}" type="slidenum">
              <a:rPr lang="en-IN" smtClean="0"/>
              <a:t>7</a:t>
            </a:fld>
            <a:endParaRPr lang="en-IN"/>
          </a:p>
        </p:txBody>
      </p:sp>
    </p:spTree>
    <p:extLst>
      <p:ext uri="{BB962C8B-B14F-4D97-AF65-F5344CB8AC3E}">
        <p14:creationId xmlns:p14="http://schemas.microsoft.com/office/powerpoint/2010/main" val="4153445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C9C64-26D8-650A-285D-D16B91F01DB8}"/>
              </a:ext>
            </a:extLst>
          </p:cNvPr>
          <p:cNvSpPr>
            <a:spLocks noGrp="1"/>
          </p:cNvSpPr>
          <p:nvPr>
            <p:ph type="title"/>
          </p:nvPr>
        </p:nvSpPr>
        <p:spPr/>
        <p:txBody>
          <a:bodyPr/>
          <a:lstStyle/>
          <a:p>
            <a:endParaRPr lang="en-US"/>
          </a:p>
        </p:txBody>
      </p:sp>
      <p:pic>
        <p:nvPicPr>
          <p:cNvPr id="8" name="Content Placeholder 7">
            <a:extLst>
              <a:ext uri="{FF2B5EF4-FFF2-40B4-BE49-F238E27FC236}">
                <a16:creationId xmlns:a16="http://schemas.microsoft.com/office/drawing/2014/main" id="{3DB28F6D-164A-A0BE-CC14-88185D26CD43}"/>
              </a:ext>
            </a:extLst>
          </p:cNvPr>
          <p:cNvPicPr>
            <a:picLocks noGrp="1" noChangeAspect="1"/>
          </p:cNvPicPr>
          <p:nvPr>
            <p:ph idx="1"/>
          </p:nvPr>
        </p:nvPicPr>
        <p:blipFill>
          <a:blip r:embed="rId2"/>
          <a:stretch>
            <a:fillRect/>
          </a:stretch>
        </p:blipFill>
        <p:spPr>
          <a:xfrm>
            <a:off x="766232" y="385011"/>
            <a:ext cx="10667999" cy="5755907"/>
          </a:xfrm>
        </p:spPr>
      </p:pic>
      <p:sp>
        <p:nvSpPr>
          <p:cNvPr id="4" name="Date Placeholder 3">
            <a:extLst>
              <a:ext uri="{FF2B5EF4-FFF2-40B4-BE49-F238E27FC236}">
                <a16:creationId xmlns:a16="http://schemas.microsoft.com/office/drawing/2014/main" id="{9D8AC662-BAA2-6A71-F4BC-9263F75FB11A}"/>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57C955FF-F173-F3D5-B9D6-F286942E7967}"/>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35314626-60DA-6C74-75D0-71AE112B595E}"/>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8</a:t>
            </a:fld>
            <a:endParaRPr lang="en-US" altLang="en-US">
              <a:solidFill>
                <a:srgbClr val="000000"/>
              </a:solidFill>
            </a:endParaRPr>
          </a:p>
        </p:txBody>
      </p:sp>
    </p:spTree>
    <p:extLst>
      <p:ext uri="{BB962C8B-B14F-4D97-AF65-F5344CB8AC3E}">
        <p14:creationId xmlns:p14="http://schemas.microsoft.com/office/powerpoint/2010/main" val="5191865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74CB0-6ABB-C338-6813-F8852312DC61}"/>
              </a:ext>
            </a:extLst>
          </p:cNvPr>
          <p:cNvSpPr>
            <a:spLocks noGrp="1"/>
          </p:cNvSpPr>
          <p:nvPr>
            <p:ph type="title"/>
          </p:nvPr>
        </p:nvSpPr>
        <p:spPr>
          <a:xfrm>
            <a:off x="766233" y="304801"/>
            <a:ext cx="10668000" cy="609599"/>
          </a:xfrm>
        </p:spPr>
        <p:txBody>
          <a:bodyPr/>
          <a:lstStyle/>
          <a:p>
            <a:pPr algn="ctr"/>
            <a:r>
              <a:rPr lang="en-US" sz="2400" b="1" dirty="0">
                <a:solidFill>
                  <a:srgbClr val="FF0000"/>
                </a:solidFill>
              </a:rPr>
              <a:t>Scope of Section 73 &amp; 74</a:t>
            </a:r>
          </a:p>
        </p:txBody>
      </p:sp>
      <p:sp>
        <p:nvSpPr>
          <p:cNvPr id="4" name="Date Placeholder 3">
            <a:extLst>
              <a:ext uri="{FF2B5EF4-FFF2-40B4-BE49-F238E27FC236}">
                <a16:creationId xmlns:a16="http://schemas.microsoft.com/office/drawing/2014/main" id="{60E25CDC-9C53-C368-05C1-2EC2746C5770}"/>
              </a:ext>
            </a:extLst>
          </p:cNvPr>
          <p:cNvSpPr>
            <a:spLocks noGrp="1"/>
          </p:cNvSpPr>
          <p:nvPr>
            <p:ph type="dt" sz="half" idx="10"/>
          </p:nvPr>
        </p:nvSpPr>
        <p:spPr/>
        <p:txBody>
          <a:bodyPr/>
          <a:lstStyle/>
          <a:p>
            <a:pPr>
              <a:defRPr/>
            </a:pPr>
            <a:fld id="{32C1311B-6189-4CE9-B1AD-328205D001C0}" type="datetime1">
              <a:rPr lang="en-US" smtClean="0">
                <a:solidFill>
                  <a:srgbClr val="000000"/>
                </a:solidFill>
              </a:rPr>
              <a:t>8/30/2025</a:t>
            </a:fld>
            <a:endParaRPr lang="en-US">
              <a:solidFill>
                <a:srgbClr val="000000"/>
              </a:solidFill>
            </a:endParaRPr>
          </a:p>
        </p:txBody>
      </p:sp>
      <p:sp>
        <p:nvSpPr>
          <p:cNvPr id="5" name="Footer Placeholder 4">
            <a:extLst>
              <a:ext uri="{FF2B5EF4-FFF2-40B4-BE49-F238E27FC236}">
                <a16:creationId xmlns:a16="http://schemas.microsoft.com/office/drawing/2014/main" id="{1B6F3996-4404-DBDE-9C24-AD0C71B72B49}"/>
              </a:ext>
            </a:extLst>
          </p:cNvPr>
          <p:cNvSpPr>
            <a:spLocks noGrp="1"/>
          </p:cNvSpPr>
          <p:nvPr>
            <p:ph type="ftr" sz="quarter" idx="11"/>
          </p:nvPr>
        </p:nvSpPr>
        <p:spPr/>
        <p:txBody>
          <a:bodyPr/>
          <a:lstStyle/>
          <a:p>
            <a:pPr>
              <a:defRPr/>
            </a:pPr>
            <a:r>
              <a:rPr lang="en-US">
                <a:solidFill>
                  <a:srgbClr val="000000"/>
                </a:solidFill>
              </a:rPr>
              <a:t>CMA, Niranjan Swain, Advocate &amp; Tax Consultants: reached at: nswain2008@ymail.com</a:t>
            </a:r>
          </a:p>
        </p:txBody>
      </p:sp>
      <p:sp>
        <p:nvSpPr>
          <p:cNvPr id="6" name="Slide Number Placeholder 5">
            <a:extLst>
              <a:ext uri="{FF2B5EF4-FFF2-40B4-BE49-F238E27FC236}">
                <a16:creationId xmlns:a16="http://schemas.microsoft.com/office/drawing/2014/main" id="{678DA96C-3AE1-235C-3401-F8FFEB719CC7}"/>
              </a:ext>
            </a:extLst>
          </p:cNvPr>
          <p:cNvSpPr>
            <a:spLocks noGrp="1"/>
          </p:cNvSpPr>
          <p:nvPr>
            <p:ph type="sldNum" sz="quarter" idx="12"/>
          </p:nvPr>
        </p:nvSpPr>
        <p:spPr/>
        <p:txBody>
          <a:bodyPr/>
          <a:lstStyle/>
          <a:p>
            <a:pPr>
              <a:defRPr/>
            </a:pPr>
            <a:fld id="{CD6AC403-1375-459A-8833-1F3C6C8AEE67}" type="slidenum">
              <a:rPr lang="en-US" altLang="en-US" smtClean="0">
                <a:solidFill>
                  <a:srgbClr val="000000"/>
                </a:solidFill>
              </a:rPr>
              <a:pPr>
                <a:defRPr/>
              </a:pPr>
              <a:t>9</a:t>
            </a:fld>
            <a:endParaRPr lang="en-US" altLang="en-US">
              <a:solidFill>
                <a:srgbClr val="000000"/>
              </a:solidFill>
            </a:endParaRPr>
          </a:p>
        </p:txBody>
      </p:sp>
      <p:pic>
        <p:nvPicPr>
          <p:cNvPr id="13" name="Content Placeholder 12">
            <a:extLst>
              <a:ext uri="{FF2B5EF4-FFF2-40B4-BE49-F238E27FC236}">
                <a16:creationId xmlns:a16="http://schemas.microsoft.com/office/drawing/2014/main" id="{C4ECC6E1-3AA4-858F-889E-A5AC36B6B536}"/>
              </a:ext>
            </a:extLst>
          </p:cNvPr>
          <p:cNvPicPr>
            <a:picLocks noGrp="1" noChangeAspect="1"/>
          </p:cNvPicPr>
          <p:nvPr>
            <p:ph idx="1"/>
          </p:nvPr>
        </p:nvPicPr>
        <p:blipFill>
          <a:blip r:embed="rId2"/>
          <a:stretch>
            <a:fillRect/>
          </a:stretch>
        </p:blipFill>
        <p:spPr>
          <a:xfrm>
            <a:off x="766232" y="1126156"/>
            <a:ext cx="10667999" cy="4966636"/>
          </a:xfrm>
        </p:spPr>
      </p:pic>
      <p:sp>
        <p:nvSpPr>
          <p:cNvPr id="14" name="Rectangle 13">
            <a:extLst>
              <a:ext uri="{FF2B5EF4-FFF2-40B4-BE49-F238E27FC236}">
                <a16:creationId xmlns:a16="http://schemas.microsoft.com/office/drawing/2014/main" id="{85B1A741-3947-0BD9-383B-06874E3B9C40}"/>
              </a:ext>
            </a:extLst>
          </p:cNvPr>
          <p:cNvSpPr/>
          <p:nvPr/>
        </p:nvSpPr>
        <p:spPr bwMode="auto">
          <a:xfrm>
            <a:off x="6853187" y="5775158"/>
            <a:ext cx="4526013" cy="33688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a:ln>
                  <a:noFill/>
                </a:ln>
                <a:solidFill>
                  <a:srgbClr val="FF0000"/>
                </a:solidFill>
                <a:effectLst/>
                <a:latin typeface="Verdana" pitchFamily="34" charset="0"/>
              </a:rPr>
              <a:t>Explanation 2 of Section 74</a:t>
            </a:r>
          </a:p>
        </p:txBody>
      </p:sp>
    </p:spTree>
    <p:extLst>
      <p:ext uri="{BB962C8B-B14F-4D97-AF65-F5344CB8AC3E}">
        <p14:creationId xmlns:p14="http://schemas.microsoft.com/office/powerpoint/2010/main" val="4143290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2812</TotalTime>
  <Words>2098</Words>
  <Application>Microsoft Office PowerPoint</Application>
  <PresentationFormat>Widescreen</PresentationFormat>
  <Paragraphs>223</Paragraphs>
  <Slides>30</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Abadi</vt:lpstr>
      <vt:lpstr>Arial</vt:lpstr>
      <vt:lpstr>Calibri</vt:lpstr>
      <vt:lpstr>Calibri Light</vt:lpstr>
      <vt:lpstr>Tahoma</vt:lpstr>
      <vt:lpstr>Times New Roman</vt:lpstr>
      <vt:lpstr>Verdana</vt:lpstr>
      <vt:lpstr>Wingdings</vt:lpstr>
      <vt:lpstr>Office Theme</vt:lpstr>
      <vt:lpstr> “Demand and Recovery under GST Laws</vt:lpstr>
      <vt:lpstr>Agenda</vt:lpstr>
      <vt:lpstr>PowerPoint Presentation</vt:lpstr>
      <vt:lpstr>PowerPoint Presentation</vt:lpstr>
      <vt:lpstr>Demands </vt:lpstr>
      <vt:lpstr>Recovery of tax</vt:lpstr>
      <vt:lpstr>Prosecution</vt:lpstr>
      <vt:lpstr>PowerPoint Presentation</vt:lpstr>
      <vt:lpstr>Scope of Section 73 &amp; 74</vt:lpstr>
      <vt:lpstr>PowerPoint Presentation</vt:lpstr>
      <vt:lpstr>.</vt:lpstr>
      <vt:lpstr>PowerPoint Presentation</vt:lpstr>
      <vt:lpstr>Time Limit- Issue of SCN</vt:lpstr>
      <vt:lpstr>PowerPoint Presentation</vt:lpstr>
      <vt:lpstr>PowerPoint Presentation</vt:lpstr>
      <vt:lpstr>PowerPoint Presentation</vt:lpstr>
      <vt:lpstr>.</vt:lpstr>
      <vt:lpstr>Monetary Limit of SCN</vt:lpstr>
      <vt:lpstr>PowerPoint Presentation</vt:lpstr>
      <vt:lpstr>Procedures – SCN u/s 73 &amp; Section 74</vt:lpstr>
      <vt:lpstr>Procedures – SCN u/s 73 &amp; Section 74</vt:lpstr>
      <vt:lpstr>Procedures – SCN u/s 73 &amp; Section 74</vt:lpstr>
      <vt:lpstr>Procedures – SCN u/s 73 &amp; Section 74</vt:lpstr>
      <vt:lpstr>Procedures – SCN u/s 73 &amp; Section 74</vt:lpstr>
      <vt:lpstr>Procedures – SCN u/s 73 &amp; Section 74</vt:lpstr>
      <vt:lpstr>Procedures – SCN u/s 73 &amp; Section 74</vt:lpstr>
      <vt:lpstr>Procedures – SCN u/s 73 &amp; Section 74</vt:lpstr>
      <vt:lpstr>Comparative summary of the penalty payable u/s 73 &amp; 74 of the CGST Act, 2017.</vt:lpstr>
      <vt:lpstr>Seizure and confiscation of goods and conveyances in transit (under section 129 and 130 of CGST Act, 2017) is a separate proceeding from the recovery of tax [Explanation (1)(ii) to section 74 of the CGST Act, 2017].</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Appeal under GST Law</dc:title>
  <dc:creator>Shiba Prasad Padhi</dc:creator>
  <cp:lastModifiedBy>niranjan swain</cp:lastModifiedBy>
  <cp:revision>44</cp:revision>
  <dcterms:created xsi:type="dcterms:W3CDTF">2023-12-15T05:49:51Z</dcterms:created>
  <dcterms:modified xsi:type="dcterms:W3CDTF">2025-08-30T01:31:40Z</dcterms:modified>
</cp:coreProperties>
</file>