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466" r:id="rId2"/>
    <p:sldId id="465" r:id="rId3"/>
    <p:sldId id="257" r:id="rId4"/>
    <p:sldId id="467" r:id="rId5"/>
    <p:sldId id="309" r:id="rId6"/>
    <p:sldId id="258" r:id="rId7"/>
    <p:sldId id="306" r:id="rId8"/>
    <p:sldId id="307" r:id="rId9"/>
    <p:sldId id="308" r:id="rId10"/>
    <p:sldId id="451" r:id="rId11"/>
    <p:sldId id="4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EE8"/>
    <a:srgbClr val="FFF3F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91BC16-E2F0-4FFD-852A-082054FC8F29}" type="datetimeFigureOut">
              <a:rPr lang="en-US" smtClean="0"/>
              <a:pPr/>
              <a:t>1/29/2021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FB1205-2E63-4422-8D36-81ADD4CFE68E}" type="slidenum">
              <a:rPr lang="en-IN" smtClean="0"/>
              <a:pPr/>
              <a:t>‹#›</a:t>
            </a:fld>
            <a:endParaRPr lang="en-IN"/>
          </a:p>
        </p:txBody>
      </p:sp>
    </p:spTree>
    <p:extLst>
      <p:ext uri="{BB962C8B-B14F-4D97-AF65-F5344CB8AC3E}">
        <p14:creationId xmlns:p14="http://schemas.microsoft.com/office/powerpoint/2010/main" xmlns="" val="38583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EE8"/>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Restoration%20of%20Provisional%20Attachment.docx" TargetMode="External"/><Relationship Id="rId13" Type="http://schemas.openxmlformats.org/officeDocument/2006/relationships/hyperlink" Target="User%20Manuals%20&amp;%20FAQs/FAQ-4%20DRC0%20reply%20to%20SCN%20under%20S.73,%2074.pdf" TargetMode="External"/><Relationship Id="rId18" Type="http://schemas.openxmlformats.org/officeDocument/2006/relationships/hyperlink" Target="User%20Manuals%20&amp;%20FAQs/UM-6%20Applying%20for%20Provisional%20Assessment.pdf" TargetMode="External"/><Relationship Id="rId3" Type="http://schemas.openxmlformats.org/officeDocument/2006/relationships/hyperlink" Target="User%20Manuals%20&amp;%20FAQs/UM-1%20Withdrawal%20of%20ASMT-17%20summary%20Assessment%20order.pdf" TargetMode="External"/><Relationship Id="rId7" Type="http://schemas.openxmlformats.org/officeDocument/2006/relationships/hyperlink" Target="User%20Manuals%20&amp;%20FAQs/FAQ-2%20Rectification%20of%20order.pdf" TargetMode="External"/><Relationship Id="rId12" Type="http://schemas.openxmlformats.org/officeDocument/2006/relationships/hyperlink" Target="User%20Manuals%20&amp;%20FAQs/UM-4%20DRC-06%20reply%20to%20SCN%20under%20S.73,%2074.pdf" TargetMode="External"/><Relationship Id="rId17" Type="http://schemas.openxmlformats.org/officeDocument/2006/relationships/hyperlink" Target="ASMT-01%20to%2009-Provisional%20Assessment.docx" TargetMode="External"/><Relationship Id="rId2" Type="http://schemas.openxmlformats.org/officeDocument/2006/relationships/hyperlink" Target="ASMT-16%20to%2018-Summary%20Assessment.docx" TargetMode="External"/><Relationship Id="rId16" Type="http://schemas.openxmlformats.org/officeDocument/2006/relationships/hyperlink" Target="User%20Manuals%20&amp;%20FAQs/FAQ-5%20DRC-06%20reply%20to%20SCN%20under%20S.76.pdf" TargetMode="Externa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User%20Manuals%20&amp;%20FAQs/UM-2%20Rectification%20of%20order.pdf" TargetMode="External"/><Relationship Id="rId11" Type="http://schemas.openxmlformats.org/officeDocument/2006/relationships/hyperlink" Target="DRC-06-Reply%20to%20SCN%20under%20S.73,%2074,%2076.docx" TargetMode="External"/><Relationship Id="rId5" Type="http://schemas.openxmlformats.org/officeDocument/2006/relationships/hyperlink" Target="Rectification%20of%20order.docx" TargetMode="External"/><Relationship Id="rId15" Type="http://schemas.openxmlformats.org/officeDocument/2006/relationships/hyperlink" Target="User%20Manuals%20&amp;%20FAQs/UM-5%20DRC-06%20Reply%20to%20SCN%20under%20S.76.pdf" TargetMode="External"/><Relationship Id="rId10" Type="http://schemas.openxmlformats.org/officeDocument/2006/relationships/hyperlink" Target="User%20Manuals%20&amp;%20FAQs/FAQ-3%20Restoration%20of%20Provisional%20attachment.pdf" TargetMode="External"/><Relationship Id="rId19" Type="http://schemas.openxmlformats.org/officeDocument/2006/relationships/hyperlink" Target="User%20Manuals%20&amp;%20FAQs/FAQ-6%20Applying%20for%20Provisional%20Assessment.pdf" TargetMode="External"/><Relationship Id="rId4" Type="http://schemas.openxmlformats.org/officeDocument/2006/relationships/hyperlink" Target="User%20Manuals%20&amp;%20FAQs/FAQ-1%20Withdrawal%20of%20ASMT-17%20summary%20assessment.pdf" TargetMode="External"/><Relationship Id="rId9" Type="http://schemas.openxmlformats.org/officeDocument/2006/relationships/hyperlink" Target="User%20Manuals%20&amp;%20FAQs/UM-3%20Restoration%20of%20Provisional%20Attachment.pdf" TargetMode="External"/><Relationship Id="rId14" Type="http://schemas.openxmlformats.org/officeDocument/2006/relationships/hyperlink" Target="DRC-06-Reply%20to%20SCN%20under%20S.73,%2074.docx"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ASMT-14%20to%2015-BJA%20for%20URD.docx" TargetMode="External"/><Relationship Id="rId13" Type="http://schemas.openxmlformats.org/officeDocument/2006/relationships/hyperlink" Target="User%20Manuals%20&amp;%20FAQs/FAQ-8%20Remanded%20Cases.pdf" TargetMode="External"/><Relationship Id="rId3" Type="http://schemas.openxmlformats.org/officeDocument/2006/relationships/hyperlink" Target="User%20Manuals%20&amp;%20FAQs/UM-7%20Reply%20in%20ASMT-11%20to%20SCN%20for%20scrutiny%20of%20return.pdf" TargetMode="External"/><Relationship Id="rId7" Type="http://schemas.openxmlformats.org/officeDocument/2006/relationships/hyperlink" Target="User%20Manuals%20&amp;%20FAQs/FAQ-9%20Reply%20or%20Action%20during%20General%20Penalty%20Proceeding.pdf" TargetMode="External"/><Relationship Id="rId12" Type="http://schemas.openxmlformats.org/officeDocument/2006/relationships/hyperlink" Target="User%20Manuals%20&amp;%20FAQs/UM-8%20Remanded%20Cases.pdf" TargetMode="External"/><Relationship Id="rId2" Type="http://schemas.openxmlformats.org/officeDocument/2006/relationships/hyperlink" Target="ASMT-10%20to%2012-Scrutiny%20Assessment.docx" TargetMode="External"/><Relationship Id="rId1" Type="http://schemas.openxmlformats.org/officeDocument/2006/relationships/slideLayout" Target="../slideLayouts/slideLayout2.xml"/><Relationship Id="rId6" Type="http://schemas.openxmlformats.org/officeDocument/2006/relationships/hyperlink" Target="User%20Manuals%20&amp;%20FAQs/UM-9%20Reply%20or%20Action%20during%20General%20Penalty%20Proceeding.pdf" TargetMode="External"/><Relationship Id="rId11" Type="http://schemas.openxmlformats.org/officeDocument/2006/relationships/hyperlink" Target="Remand%20back%20in%20GST.docx" TargetMode="External"/><Relationship Id="rId5" Type="http://schemas.openxmlformats.org/officeDocument/2006/relationships/hyperlink" Target="General%20Penalty%20proceedings.docx" TargetMode="External"/><Relationship Id="rId10" Type="http://schemas.openxmlformats.org/officeDocument/2006/relationships/hyperlink" Target="User%20Manuals%20&amp;%20FAQs/FAQ-10%20Action%20in%20case%20of%20S.63%20BJA%20for%20URD.pdf" TargetMode="External"/><Relationship Id="rId4" Type="http://schemas.openxmlformats.org/officeDocument/2006/relationships/hyperlink" Target="User%20Manuals%20&amp;%20FAQs/FAQ-7%20Reply%20in%20ASMT-11%20to%20SCN%20for%20Scrutiny%20of%20return.pdf" TargetMode="External"/><Relationship Id="rId9" Type="http://schemas.openxmlformats.org/officeDocument/2006/relationships/hyperlink" Target="User%20Manuals%20&amp;%20FAQs/UM-10%20Action%20in%20case%20of%20S.63%20BJA%20for%20URD.pdf" TargetMode="External"/><Relationship Id="rId1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ASMT-10%20to%2012-Scrutiny%20Assessment.docx" TargetMode="External"/><Relationship Id="rId7" Type="http://schemas.openxmlformats.org/officeDocument/2006/relationships/image" Target="../media/image2.png"/><Relationship Id="rId2" Type="http://schemas.openxmlformats.org/officeDocument/2006/relationships/hyperlink" Target="ASMT-01%20to%2009-Provisional%20Assessment.docx" TargetMode="External"/><Relationship Id="rId1" Type="http://schemas.openxmlformats.org/officeDocument/2006/relationships/slideLayout" Target="../slideLayouts/slideLayout2.xml"/><Relationship Id="rId6" Type="http://schemas.openxmlformats.org/officeDocument/2006/relationships/hyperlink" Target="ASMT-16%20to%2018-Summary%20Assessment.docx" TargetMode="External"/><Relationship Id="rId5" Type="http://schemas.openxmlformats.org/officeDocument/2006/relationships/hyperlink" Target="ASMT-14%20to%2015-BJA%20for%20URD.docx" TargetMode="External"/><Relationship Id="rId4" Type="http://schemas.openxmlformats.org/officeDocument/2006/relationships/hyperlink" Target="ASMT-13-BJA%20for%20Non-Filers.docx"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ASMT-10%20to%2012-Scrutiny%20Assessment.docx" TargetMode="External"/><Relationship Id="rId7" Type="http://schemas.openxmlformats.org/officeDocument/2006/relationships/image" Target="../media/image2.png"/><Relationship Id="rId2" Type="http://schemas.openxmlformats.org/officeDocument/2006/relationships/hyperlink" Target="ASMT-01%20to%2009-Provisional%20Assessment.docx" TargetMode="External"/><Relationship Id="rId1" Type="http://schemas.openxmlformats.org/officeDocument/2006/relationships/slideLayout" Target="../slideLayouts/slideLayout2.xml"/><Relationship Id="rId6" Type="http://schemas.openxmlformats.org/officeDocument/2006/relationships/hyperlink" Target="ASMT-16%20to%2018-Summary%20Assessment.docx" TargetMode="External"/><Relationship Id="rId5" Type="http://schemas.openxmlformats.org/officeDocument/2006/relationships/hyperlink" Target="ASMT-14%20to%2015-BJA%20for%20URD.docx" TargetMode="External"/><Relationship Id="rId4" Type="http://schemas.openxmlformats.org/officeDocument/2006/relationships/hyperlink" Target="ASMT-13-BJA%20for%20Non-Filers.docx"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4708981"/>
          </a:xfrm>
          <a:prstGeom prst="rect">
            <a:avLst/>
          </a:prstGeom>
        </p:spPr>
        <p:txBody>
          <a:bodyPr wrap="square">
            <a:spAutoFit/>
          </a:bodyPr>
          <a:lstStyle/>
          <a:p>
            <a:pPr algn="ctr"/>
            <a:r>
              <a:rPr lang="en-US" sz="4800" b="1" dirty="0">
                <a:latin typeface="Baskerville Old Face" pitchFamily="18" charset="0"/>
              </a:rPr>
              <a:t>WELCOME</a:t>
            </a:r>
            <a:br>
              <a:rPr lang="en-US" sz="4800" b="1" dirty="0">
                <a:latin typeface="Baskerville Old Face" pitchFamily="18" charset="0"/>
              </a:rPr>
            </a:br>
            <a:r>
              <a:rPr lang="en-US" sz="4400" b="1" dirty="0">
                <a:latin typeface="Baskerville Old Face" pitchFamily="18" charset="0"/>
              </a:rPr>
              <a:t>to the Session on</a:t>
            </a:r>
            <a:r>
              <a:rPr lang="en-US" sz="4800" b="1" dirty="0">
                <a:latin typeface="Baskerville Old Face" pitchFamily="18" charset="0"/>
              </a:rPr>
              <a:t> </a:t>
            </a:r>
            <a:br>
              <a:rPr lang="en-US" sz="4800" b="1" dirty="0">
                <a:latin typeface="Baskerville Old Face" pitchFamily="18" charset="0"/>
              </a:rPr>
            </a:br>
            <a:r>
              <a:rPr lang="en-US" sz="4000" b="1" dirty="0">
                <a:solidFill>
                  <a:srgbClr val="C00000"/>
                </a:solidFill>
                <a:latin typeface="Baskerville Old Face" pitchFamily="18" charset="0"/>
              </a:rPr>
              <a:t>Assessment related topics</a:t>
            </a:r>
          </a:p>
          <a:p>
            <a:pPr algn="ctr"/>
            <a:r>
              <a:rPr lang="en-US" sz="2800" b="1" dirty="0">
                <a:latin typeface="Baskerville Old Face" pitchFamily="18" charset="0"/>
              </a:rPr>
              <a:t>26</a:t>
            </a:r>
            <a:r>
              <a:rPr lang="en-US" sz="2800" b="1" baseline="30000" dirty="0">
                <a:latin typeface="Baskerville Old Face" pitchFamily="18" charset="0"/>
              </a:rPr>
              <a:t>th</a:t>
            </a:r>
            <a:r>
              <a:rPr lang="en-US" sz="2800" b="1" dirty="0">
                <a:latin typeface="Baskerville Old Face" pitchFamily="18" charset="0"/>
              </a:rPr>
              <a:t> January 2021</a:t>
            </a:r>
          </a:p>
          <a:p>
            <a:endParaRPr lang="en-US" sz="2400" b="1" dirty="0">
              <a:latin typeface="Baskerville Old Face" pitchFamily="18" charset="0"/>
            </a:endParaRPr>
          </a:p>
          <a:p>
            <a:r>
              <a:rPr lang="en-US" sz="2400" b="1" dirty="0">
                <a:latin typeface="Baskerville Old Face" pitchFamily="18" charset="0"/>
              </a:rPr>
              <a:t>Presentation by :</a:t>
            </a:r>
          </a:p>
          <a:p>
            <a:pPr algn="ctr"/>
            <a:r>
              <a:rPr lang="en-US" sz="2800" b="1" dirty="0">
                <a:latin typeface="Baskerville Old Face" pitchFamily="18" charset="0"/>
              </a:rPr>
              <a:t>                        </a:t>
            </a:r>
            <a:r>
              <a:rPr lang="en-US" sz="2800" b="1" dirty="0" smtClean="0">
                <a:latin typeface="Baskerville Old Face" pitchFamily="18" charset="0"/>
              </a:rPr>
              <a:t>A. K. </a:t>
            </a:r>
            <a:r>
              <a:rPr lang="en-US" sz="2800" b="1" dirty="0" err="1" smtClean="0">
                <a:latin typeface="Baskerville Old Face" pitchFamily="18" charset="0"/>
              </a:rPr>
              <a:t>Sinha</a:t>
            </a:r>
            <a:r>
              <a:rPr lang="en-US" sz="2800" b="1" dirty="0" smtClean="0">
                <a:latin typeface="Baskerville Old Face" pitchFamily="18" charset="0"/>
              </a:rPr>
              <a:t> , </a:t>
            </a:r>
            <a:r>
              <a:rPr lang="en-US" sz="2000" b="1" dirty="0" smtClean="0">
                <a:latin typeface="Baskerville Old Face" pitchFamily="18" charset="0"/>
              </a:rPr>
              <a:t>Lawyer and Consultant</a:t>
            </a:r>
          </a:p>
          <a:p>
            <a:endParaRPr lang="en-US" sz="2400" i="1" dirty="0" smtClean="0">
              <a:latin typeface="Baskerville Old Face" pitchFamily="18" charset="0"/>
            </a:endParaRPr>
          </a:p>
          <a:p>
            <a:endParaRPr lang="en-US" sz="1600" b="1" dirty="0">
              <a:latin typeface="Baskerville Old Face" pitchFamily="18" charset="0"/>
            </a:endParaRPr>
          </a:p>
          <a:p>
            <a:pPr algn="ctr"/>
            <a:endParaRPr lang="en-IN" sz="2000" dirty="0"/>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3886200" y="4038600"/>
            <a:ext cx="1295400" cy="2438400"/>
          </a:xfrm>
          <a:prstGeom prst="rect">
            <a:avLst/>
          </a:prstGeom>
          <a:noFill/>
        </p:spPr>
      </p:pic>
      <p:sp>
        <p:nvSpPr>
          <p:cNvPr id="6" name="Rectangle 5"/>
          <p:cNvSpPr>
            <a:spLocks noChangeArrowheads="1"/>
          </p:cNvSpPr>
          <p:nvPr/>
        </p:nvSpPr>
        <p:spPr bwMode="auto">
          <a:xfrm>
            <a:off x="0" y="6427113"/>
            <a:ext cx="891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380299670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8985" y="76201"/>
            <a:ext cx="9034366" cy="6645274"/>
          </a:xfrm>
        </p:spPr>
        <p:txBody>
          <a:bodyPr>
            <a:noAutofit/>
          </a:bodyPr>
          <a:lstStyle/>
          <a:p>
            <a:pPr lvl="0" algn="just">
              <a:buFont typeface="Wingdings" panose="05000000000000000000" pitchFamily="2" charset="2"/>
              <a:buChar char="Ø"/>
            </a:pPr>
            <a:r>
              <a:rPr lang="en-IN" sz="1600" dirty="0">
                <a:solidFill>
                  <a:srgbClr val="C00000"/>
                </a:solidFill>
              </a:rPr>
              <a:t>SOP to deal with return defaulters </a:t>
            </a:r>
          </a:p>
          <a:p>
            <a:pPr marL="0" indent="0" algn="just">
              <a:buNone/>
            </a:pPr>
            <a:r>
              <a:rPr lang="en-IN" sz="1600" dirty="0"/>
              <a:t>[CBIC Circular 129/48/2019-GST dt 24.12.2019]</a:t>
            </a:r>
          </a:p>
          <a:p>
            <a:pPr lvl="0" algn="just"/>
            <a:r>
              <a:rPr lang="en-US" sz="1600" dirty="0">
                <a:solidFill>
                  <a:srgbClr val="C00000"/>
                </a:solidFill>
              </a:rPr>
              <a:t>Reminder for filing return: 3 days before due date:- </a:t>
            </a:r>
            <a:r>
              <a:rPr lang="en-US" sz="1600" dirty="0"/>
              <a:t>System generated message will be sent 3 days before the due date of GSTR-3B.</a:t>
            </a:r>
          </a:p>
          <a:p>
            <a:pPr lvl="0" algn="just"/>
            <a:r>
              <a:rPr lang="en-US" sz="1600" dirty="0">
                <a:solidFill>
                  <a:srgbClr val="C00000"/>
                </a:solidFill>
              </a:rPr>
              <a:t>System generated mail/message to defaulter: On due date getting over:- </a:t>
            </a:r>
            <a:r>
              <a:rPr lang="en-US" sz="1600" dirty="0"/>
              <a:t>Immediately after the due date is over, again system generated mail/message will be sent to the authorized signatory as well as the proprietor /partner/ director /</a:t>
            </a:r>
            <a:r>
              <a:rPr lang="en-US" sz="1600" dirty="0" err="1"/>
              <a:t>karta</a:t>
            </a:r>
            <a:r>
              <a:rPr lang="en-US" sz="1600" dirty="0"/>
              <a:t> etc.</a:t>
            </a:r>
          </a:p>
          <a:p>
            <a:pPr lvl="0" algn="just"/>
            <a:r>
              <a:rPr lang="en-US" sz="1600" dirty="0">
                <a:solidFill>
                  <a:srgbClr val="C00000"/>
                </a:solidFill>
              </a:rPr>
              <a:t>GSTR-3A notice to return defaulter: After 5 days from due date:- </a:t>
            </a:r>
            <a:r>
              <a:rPr lang="en-US" sz="1600" dirty="0"/>
              <a:t>Notice to non-filer will be given u/s.46 r/w Rule 68.</a:t>
            </a:r>
          </a:p>
          <a:p>
            <a:pPr lvl="0" algn="just"/>
            <a:r>
              <a:rPr lang="en-US" sz="1600" dirty="0">
                <a:solidFill>
                  <a:srgbClr val="C00000"/>
                </a:solidFill>
              </a:rPr>
              <a:t>Best Judgment Assessment in ASMT-13 if return not filed within 15 days after GSTR-3A notice:- </a:t>
            </a:r>
            <a:r>
              <a:rPr lang="en-US" sz="1600" dirty="0"/>
              <a:t>If not filed by that time, then the officer may proceed with best judgement assessment u/s 62 r/w rule 100 (</a:t>
            </a:r>
            <a:r>
              <a:rPr lang="en-US" sz="1600" dirty="0">
                <a:solidFill>
                  <a:srgbClr val="C00000"/>
                </a:solidFill>
              </a:rPr>
              <a:t>without any further notice</a:t>
            </a:r>
            <a:r>
              <a:rPr lang="en-US" sz="1600" dirty="0"/>
              <a:t>) and will issue Assessment order in ASMT-13. </a:t>
            </a:r>
            <a:r>
              <a:rPr lang="en-US" sz="1600" dirty="0">
                <a:solidFill>
                  <a:srgbClr val="0070C0"/>
                </a:solidFill>
              </a:rPr>
              <a:t>[Best Judgement assessment to consider GSTR-1, 2A, info </a:t>
            </a:r>
            <a:r>
              <a:rPr lang="en-US" sz="1600" dirty="0" err="1">
                <a:solidFill>
                  <a:srgbClr val="0070C0"/>
                </a:solidFill>
              </a:rPr>
              <a:t>frm</a:t>
            </a:r>
            <a:r>
              <a:rPr lang="en-US" sz="1600" dirty="0">
                <a:solidFill>
                  <a:srgbClr val="0070C0"/>
                </a:solidFill>
              </a:rPr>
              <a:t> EWBs, any other info from other sources including S.71 Inspection.]</a:t>
            </a:r>
          </a:p>
          <a:p>
            <a:pPr lvl="0" algn="just"/>
            <a:r>
              <a:rPr lang="en-US" sz="1600" dirty="0">
                <a:solidFill>
                  <a:srgbClr val="C00000"/>
                </a:solidFill>
              </a:rPr>
              <a:t>Best judgement abates if valid return filed within 30 days of ASMT-13:- </a:t>
            </a:r>
            <a:r>
              <a:rPr lang="en-US" sz="1600" dirty="0"/>
              <a:t>If GSTR-3B filed</a:t>
            </a:r>
            <a:r>
              <a:rPr lang="en-US" sz="1600" dirty="0">
                <a:solidFill>
                  <a:srgbClr val="C00000"/>
                </a:solidFill>
              </a:rPr>
              <a:t> </a:t>
            </a:r>
            <a:r>
              <a:rPr lang="en-US" sz="1600" dirty="0"/>
              <a:t>within 30 days from issuance of ASMT-13, then the said order will be deemed withdrawn u/s 62(2).</a:t>
            </a:r>
          </a:p>
          <a:p>
            <a:pPr lvl="0" algn="just"/>
            <a:r>
              <a:rPr lang="en-US" sz="1600" dirty="0">
                <a:solidFill>
                  <a:srgbClr val="C00000"/>
                </a:solidFill>
              </a:rPr>
              <a:t>If still not filed:- </a:t>
            </a:r>
            <a:r>
              <a:rPr lang="en-US" sz="1600" dirty="0"/>
              <a:t>proper officer will initiate proceeding under 78 (i.e. notice for initiating recovery action after 3 months) and recovery proceedings u/s 79 r/w rule 143….</a:t>
            </a:r>
          </a:p>
          <a:p>
            <a:pPr lvl="0" algn="just"/>
            <a:r>
              <a:rPr lang="en-US" sz="1600" dirty="0">
                <a:solidFill>
                  <a:srgbClr val="C00000"/>
                </a:solidFill>
              </a:rPr>
              <a:t>Provisional attachment u/s83 r/w rule 159:- </a:t>
            </a:r>
            <a:r>
              <a:rPr lang="en-US" sz="1600" dirty="0"/>
              <a:t>In deserving cases, </a:t>
            </a:r>
            <a:r>
              <a:rPr lang="en-US" sz="1600" dirty="0" err="1"/>
              <a:t>Commr</a:t>
            </a:r>
            <a:r>
              <a:rPr lang="en-US" sz="1600" dirty="0"/>
              <a:t> may resort to, before issuance of ASMT-13.</a:t>
            </a:r>
          </a:p>
          <a:p>
            <a:pPr lvl="0" algn="just"/>
            <a:r>
              <a:rPr lang="en-US" sz="1600" dirty="0">
                <a:solidFill>
                  <a:srgbClr val="C00000"/>
                </a:solidFill>
              </a:rPr>
              <a:t>Cancellation of registration u/s29(2):- </a:t>
            </a:r>
            <a:r>
              <a:rPr lang="en-US" sz="1600" dirty="0"/>
              <a:t>in case of five specified violations in s.29(2) committed. </a:t>
            </a:r>
            <a:r>
              <a:rPr lang="en-US" sz="1600" dirty="0">
                <a:solidFill>
                  <a:srgbClr val="0070C0"/>
                </a:solidFill>
              </a:rPr>
              <a:t>[including non-filing return for consecutive 6 months by normal payer, or if returns for 3 consecutive tax periods not filed by composition payer] </a:t>
            </a:r>
          </a:p>
          <a:p>
            <a:pPr lvl="0" algn="just"/>
            <a:endParaRPr lang="en-US" sz="1800" dirty="0"/>
          </a:p>
          <a:p>
            <a:pPr lvl="0" algn="just"/>
            <a:endParaRPr lang="en-US" sz="1800" dirty="0"/>
          </a:p>
          <a:p>
            <a:pPr>
              <a:buNone/>
            </a:pPr>
            <a:endParaRPr lang="en-IN" sz="18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dirty="0"/>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0" y="6248400"/>
            <a:ext cx="228600" cy="609600"/>
          </a:xfrm>
          <a:prstGeom prst="rect">
            <a:avLst/>
          </a:prstGeom>
          <a:noFill/>
        </p:spPr>
      </p:pic>
      <p:pic>
        <p:nvPicPr>
          <p:cNvPr id="7" name="Picture 6" descr="C:\Users\Administrator\AppData\Local\Microsoft\Windows Live Mail\WLMDSS.tmp\WLM577A.tmp\logo.png"/>
          <p:cNvPicPr/>
          <p:nvPr/>
        </p:nvPicPr>
        <p:blipFill>
          <a:blip r:embed="rId2" cstate="print"/>
          <a:srcRect/>
          <a:stretch>
            <a:fillRect/>
          </a:stretch>
        </p:blipFill>
        <p:spPr bwMode="auto">
          <a:xfrm>
            <a:off x="8915400" y="0"/>
            <a:ext cx="228600" cy="609600"/>
          </a:xfrm>
          <a:prstGeom prst="rect">
            <a:avLst/>
          </a:prstGeom>
          <a:noFill/>
        </p:spPr>
      </p:pic>
    </p:spTree>
    <p:extLst>
      <p:ext uri="{BB962C8B-B14F-4D97-AF65-F5344CB8AC3E}">
        <p14:creationId xmlns:p14="http://schemas.microsoft.com/office/powerpoint/2010/main" xmlns="" val="327443692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pic>
        <p:nvPicPr>
          <p:cNvPr id="8" name="Picture 7" descr="C:\Users\Administrator\AppData\Local\Microsoft\Windows Live Mail\WLMDSS.tmp\WLM577A.tmp\logo.png"/>
          <p:cNvPicPr/>
          <p:nvPr/>
        </p:nvPicPr>
        <p:blipFill>
          <a:blip r:embed="rId2" cstate="print"/>
          <a:srcRect/>
          <a:stretch>
            <a:fillRect/>
          </a:stretch>
        </p:blipFill>
        <p:spPr bwMode="auto">
          <a:xfrm>
            <a:off x="3581400" y="2895600"/>
            <a:ext cx="1600200" cy="3048000"/>
          </a:xfrm>
          <a:prstGeom prst="rect">
            <a:avLst/>
          </a:prstGeom>
          <a:noFill/>
        </p:spPr>
      </p:pic>
      <p:sp>
        <p:nvSpPr>
          <p:cNvPr id="9" name="Rectangle 8"/>
          <p:cNvSpPr>
            <a:spLocks noChangeArrowheads="1"/>
          </p:cNvSpPr>
          <p:nvPr/>
        </p:nvSpPr>
        <p:spPr bwMode="auto">
          <a:xfrm>
            <a:off x="0" y="6427113"/>
            <a:ext cx="89154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235959750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1604" y="2839637"/>
            <a:ext cx="6000792" cy="964413"/>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2400" dirty="0">
                <a:solidFill>
                  <a:srgbClr val="C00000"/>
                </a:solidFill>
                <a:latin typeface="Arial" panose="020B0604020202020204" pitchFamily="34" charset="0"/>
              </a:rPr>
              <a:t>Assessment related topics in GST</a:t>
            </a:r>
            <a:endParaRPr lang="en-IN" sz="2400" dirty="0">
              <a:solidFill>
                <a:srgbClr val="C00000"/>
              </a:solidFill>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915400" y="0"/>
            <a:ext cx="228600" cy="6096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248400"/>
            <a:ext cx="228600" cy="609600"/>
          </a:xfrm>
          <a:prstGeom prst="rect">
            <a:avLst/>
          </a:prstGeom>
          <a:noFill/>
        </p:spPr>
      </p:pic>
    </p:spTree>
    <p:extLst>
      <p:ext uri="{BB962C8B-B14F-4D97-AF65-F5344CB8AC3E}">
        <p14:creationId xmlns:p14="http://schemas.microsoft.com/office/powerpoint/2010/main" xmlns="" val="830165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553200"/>
          </a:xfrm>
        </p:spPr>
        <p:txBody>
          <a:bodyPr>
            <a:noAutofit/>
          </a:bodyPr>
          <a:lstStyle/>
          <a:p>
            <a:pPr marL="342900" lvl="0" indent="-342900" algn="just">
              <a:lnSpc>
                <a:spcPct val="107000"/>
              </a:lnSpc>
              <a:buFont typeface="+mj-lt"/>
              <a:buAutoNum type="arabicPeriod"/>
            </a:pP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Assessment</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in GST (Theory in Nutshell)</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Application for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Withdrawal of Summary Assessment </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Order (FORM GST ASMT-17)(Theory and Practical)</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S.64(2); Rule 100(4); ASMT-17, 18]/ ASMT-16 assessment order + DRC-07 summary; withdrawal application in ASMT-17; withdrawal order in ASMT-18]</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2" action="ppaction://hlinkfile"/>
              </a:rPr>
              <a:t>&gt;&gt;&gt;&gt;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UM-1-</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3" action="ppaction://hlinkfile"/>
              </a:rPr>
              <a: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FAQ-1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4" action="ppaction://hlinkfile"/>
              </a:rPr>
              <a:t>&gt;&gt;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Application for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Rectification of Order</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(Theory and Practical)</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[S.161; Rule 142(7); DRC-08]</a:t>
            </a:r>
            <a:r>
              <a:rPr lang="en-IN"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DRC-08</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5" action="ppaction://hlinkfile"/>
              </a:rPr>
              <a:t>&gt;&gt;&gt;&gt;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UM 2-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6"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FAQ-2-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7" action="ppaction://hlinkfile"/>
              </a:rPr>
              <a:t>&gt;&gt;&gt;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Application for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Restoration of Provisional Attachment</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(Theory and Practical)</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8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DRC-23</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400" b="1" dirty="0">
                <a:solidFill>
                  <a:srgbClr val="0070C0"/>
                </a:solidFill>
                <a:latin typeface="Calibri" panose="020F0502020204030204" pitchFamily="34" charset="0"/>
                <a:cs typeface="Times New Roman" panose="02020603050405020304" pitchFamily="18" charset="0"/>
              </a:rPr>
              <a:t>[S.83; Rule 159; DRC-22, 23]</a:t>
            </a:r>
            <a:r>
              <a:rPr lang="en-IN" sz="1800" b="1" dirty="0">
                <a:solidFill>
                  <a:srgbClr val="0070C0"/>
                </a:solidFill>
                <a:latin typeface="Calibri" panose="020F0502020204030204" pitchFamily="34" charset="0"/>
                <a:cs typeface="Times New Roman" panose="02020603050405020304" pitchFamily="18"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8" action="ppaction://hlinkfile"/>
              </a:rPr>
              <a:t>&gt;&gt;&gt;&gt;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UM 3-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9"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FAQ-3-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0" action="ppaction://hlinkfile"/>
              </a:rPr>
              <a:t>&gt;&gt;&gt;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reply in FORM GST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DRC-06</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against Determination of Tax proceedings initiated u/s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73 and 74</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(Theory and Practical)</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[Rule142(4); S. 73(9); 74(9); form-DRC-06]</a:t>
            </a:r>
            <a:r>
              <a:rPr lang="en-IN"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1" action="ppaction://hlinkfile"/>
              </a:rPr>
              <a:t>&gt;&gt;&gt;&gt;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UM 4-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2"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FAQ-4-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3" action="ppaction://hlinkfile"/>
              </a:rPr>
              <a:t>&gt;&gt;&gt;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reply in FORM GST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DRC-06 against proceedings initiated for Tax Collected but not Deposited</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with Government(Theory and Practical)</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[Rule142(4); S. 76(3,6); form-DRC-06]</a:t>
            </a:r>
            <a:r>
              <a:rPr lang="en-IN"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4" action="ppaction://hlinkfile"/>
              </a:rPr>
              <a:t>&gt;&gt;&gt;&gt;&gt;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UM 5-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5"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FAQ-5-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6" action="ppaction://hlinkfile"/>
              </a:rPr>
              <a:t>&gt;&gt;&gt;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Application for </a:t>
            </a:r>
            <a:r>
              <a:rPr lang="en-IN" sz="20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Provisional Assessment and Release of Security</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(Theory and Practical)</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[S.60; Rule-98; ASMT-1 application, ASMT-2 notice requiring additional documents/info, ASMT-3 reply by TP, ASMT-4 officer allowing for PA, ASMT-5 TP executing </a:t>
            </a:r>
            <a:r>
              <a:rPr lang="en-IN" sz="14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bond+BG</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ASMT-6 Officer calling for final data/figures for finalization, ASMT-7 officer passing finalisation order, ASMT-8 TP applying for release of BG, ASMT-09 officer releases BG within 7days]</a:t>
            </a:r>
            <a:r>
              <a:rPr lang="en-IN"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7" action="ppaction://hlinkfile"/>
              </a:rPr>
              <a:t>&gt;&gt;&gt;&gt;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UM 6-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8"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FAQ-6-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9" action="ppaction://hlinkfile"/>
              </a:rPr>
              <a:t>&gt;&gt;&gt;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endParaRPr lang="en-IN" sz="1800"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pic>
        <p:nvPicPr>
          <p:cNvPr id="5" name="Picture 4" descr="C:\Users\Administrator\AppData\Local\Microsoft\Windows Live Mail\WLMDSS.tmp\WLM577A.tmp\logo.png"/>
          <p:cNvPicPr/>
          <p:nvPr/>
        </p:nvPicPr>
        <p:blipFill>
          <a:blip r:embed="rId20"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20" cstate="print"/>
          <a:srcRect/>
          <a:stretch>
            <a:fillRect/>
          </a:stretch>
        </p:blipFill>
        <p:spPr bwMode="auto">
          <a:xfrm>
            <a:off x="8915400" y="0"/>
            <a:ext cx="228600" cy="609600"/>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553200"/>
          </a:xfrm>
        </p:spPr>
        <p:txBody>
          <a:bodyPr>
            <a:noAutofit/>
          </a:bodyPr>
          <a:lstStyle/>
          <a:p>
            <a:pPr marL="457200" lvl="0" indent="-457200">
              <a:lnSpc>
                <a:spcPct val="107000"/>
              </a:lnSpc>
              <a:buFont typeface="+mj-lt"/>
              <a:buAutoNum type="arabicPeriod" startAt="8"/>
            </a:pP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t>
            </a:r>
            <a:r>
              <a:rPr lang="en-IN" sz="24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reply in FORM GST ASMT-11 </a:t>
            </a: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to the notice issued for Scrutiny of Returns(Theory and Practical)</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[S.61; Rule-99; ASMT-10 notice, ASMT-11 reply, ASMT-12 intimation of acceptance of reply; otherwise ASD (</a:t>
            </a:r>
            <a:r>
              <a:rPr lang="en-IN" sz="1600" b="1" dirty="0" err="1">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audit,search,demand</a:t>
            </a:r>
            <a:r>
              <a:rPr lang="en-IN"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en-IN" sz="1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2" action="ppaction://hlinkfile"/>
              </a:rPr>
              <a:t>&gt;&gt;&gt;&gt;</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UM 7- </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3" action="ppaction://hlinkfile"/>
              </a:rPr>
              <a:t>&gt;&gt;&gt;;</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FAQ-7- </a:t>
            </a:r>
            <a:r>
              <a:rPr lang="en-IN" sz="20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4" action="ppaction://hlinkfile"/>
              </a:rPr>
              <a:t>&gt;&gt;&gt;</a:t>
            </a:r>
            <a:endParaRPr lang="en-IN" sz="1875"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mj-lt"/>
              <a:buAutoNum type="arabicPeriod" startAt="8"/>
            </a:pP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t>
            </a:r>
            <a:r>
              <a:rPr lang="en-IN" sz="24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reply for General Penalty Proceedings u/s 125</a:t>
            </a: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(Theory </a:t>
            </a:r>
            <a:r>
              <a:rPr lang="en-IN" sz="2400" dirty="0">
                <a:solidFill>
                  <a:srgbClr val="00B050"/>
                </a:solidFill>
                <a:effectLst/>
                <a:latin typeface="Cambria" panose="02040503050406030204" pitchFamily="18" charset="0"/>
                <a:ea typeface="Times New Roman" panose="02020603050405020304" pitchFamily="18" charset="0"/>
                <a:cs typeface="Arial" panose="020B0604020202020204" pitchFamily="34" charset="0"/>
              </a:rPr>
              <a:t>and</a:t>
            </a: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Practical) </a:t>
            </a:r>
            <a:r>
              <a:rPr lang="en-IN" sz="1600" b="1" dirty="0">
                <a:solidFill>
                  <a:srgbClr val="0070C0"/>
                </a:solidFill>
                <a:effectLst/>
                <a:latin typeface="Times New Roman" panose="02020603050405020304" pitchFamily="18" charset="0"/>
                <a:ea typeface="Times New Roman" panose="02020603050405020304" pitchFamily="18" charset="0"/>
              </a:rPr>
              <a:t>[S.125 (residuary penalty), 127 (residuary proceeding), DRC-01 (notice), DRC-06 (reply)]</a:t>
            </a:r>
            <a:r>
              <a:rPr lang="en-IN" sz="1400" b="1" dirty="0">
                <a:solidFill>
                  <a:srgbClr val="0070C0"/>
                </a:solidFill>
                <a:effectLst/>
                <a:latin typeface="Times New Roman" panose="02020603050405020304" pitchFamily="18" charset="0"/>
                <a:ea typeface="Times New Roman" panose="02020603050405020304" pitchFamily="18" charset="0"/>
              </a:rPr>
              <a:t> </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5" action="ppaction://hlinkfile"/>
              </a:rPr>
              <a:t>&gt;&gt;&gt;</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UM 9-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6"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FAQ-9-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7" action="ppaction://hlinkfile"/>
              </a:rPr>
              <a:t>&gt;&gt;&gt;</a:t>
            </a:r>
            <a:endParaRPr lang="en-IN" sz="1875" dirty="0">
              <a:effectLst/>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07000"/>
              </a:lnSpc>
              <a:buFont typeface="+mj-lt"/>
              <a:buAutoNum type="arabicPeriod" startAt="8"/>
            </a:pP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Taking Actions during </a:t>
            </a:r>
            <a:r>
              <a:rPr lang="en-IN" sz="24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Assessment Proceedings u/s 63 </a:t>
            </a: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against Unregistered Persons(Theory and Practical)</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S.63; Rule 100(2); ASMT-14 Notice + DRC-01 summary; ASMT-15 order + DRC-07 summary]</a:t>
            </a:r>
            <a:r>
              <a:rPr lang="en-IN"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8" action="ppaction://hlinkfile"/>
              </a:rPr>
              <a:t>&gt;&gt;&gt;&gt;</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UM 10-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9"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FAQ-10-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0" action="ppaction://hlinkfile"/>
              </a:rPr>
              <a:t>&gt;&gt;&gt;</a:t>
            </a:r>
            <a:endParaRPr lang="en-IN" sz="1875" dirty="0">
              <a:effectLst/>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07000"/>
              </a:lnSpc>
              <a:spcAft>
                <a:spcPts val="800"/>
              </a:spcAft>
              <a:buFont typeface="+mj-lt"/>
              <a:buAutoNum type="arabicPeriod" startAt="8"/>
            </a:pP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Filing </a:t>
            </a:r>
            <a:r>
              <a:rPr lang="en-IN" sz="2400" dirty="0">
                <a:solidFill>
                  <a:srgbClr val="C00000"/>
                </a:solidFill>
                <a:effectLst/>
                <a:latin typeface="Cambria" panose="02040503050406030204" pitchFamily="18" charset="0"/>
                <a:ea typeface="Times New Roman" panose="02020603050405020304" pitchFamily="18" charset="0"/>
                <a:cs typeface="Arial" panose="020B0604020202020204" pitchFamily="34" charset="0"/>
              </a:rPr>
              <a:t>reply for proceedings initiated for Remanded Cases</a:t>
            </a: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(Theory </a:t>
            </a:r>
            <a:r>
              <a:rPr lang="en-IN" sz="2400" dirty="0">
                <a:solidFill>
                  <a:srgbClr val="00B050"/>
                </a:solidFill>
                <a:effectLst/>
                <a:latin typeface="Cambria" panose="02040503050406030204" pitchFamily="18" charset="0"/>
                <a:ea typeface="Times New Roman" panose="02020603050405020304" pitchFamily="18" charset="0"/>
                <a:cs typeface="Arial" panose="020B0604020202020204" pitchFamily="34" charset="0"/>
              </a:rPr>
              <a:t>and</a:t>
            </a:r>
            <a:r>
              <a:rPr lang="en-IN" sz="24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Practical)</a:t>
            </a:r>
            <a:r>
              <a:rPr lang="en-IN" sz="16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S.75(3)-consequential OIO within 2yrs; S.107(11)-AA cannot remand; S.113(1)- AT can remand]</a:t>
            </a:r>
            <a:r>
              <a:rPr lang="en-IN" sz="24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1" action="ppaction://hlinkfile"/>
              </a:rPr>
              <a:t>&gt;&gt;</a:t>
            </a:r>
            <a:r>
              <a:rPr lang="en-IN" sz="1875"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UM 8-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2" action="ppaction://hlinkfile"/>
              </a:rPr>
              <a:t>&gt;&gt;&gt;;</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rPr>
              <a:t> FAQ-8- </a:t>
            </a:r>
            <a:r>
              <a:rPr lang="en-IN" sz="1800" dirty="0">
                <a:solidFill>
                  <a:srgbClr val="000000"/>
                </a:solidFill>
                <a:effectLst/>
                <a:latin typeface="Cambria" panose="02040503050406030204" pitchFamily="18" charset="0"/>
                <a:ea typeface="Times New Roman" panose="02020603050405020304" pitchFamily="18" charset="0"/>
                <a:cs typeface="Arial" panose="020B0604020202020204" pitchFamily="34" charset="0"/>
                <a:hlinkClick r:id="rId13" action="ppaction://hlinkfile"/>
              </a:rPr>
              <a:t>&gt;&gt;&gt;</a:t>
            </a:r>
            <a:endParaRPr lang="en-IN" sz="1875"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IN" sz="1875"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pic>
        <p:nvPicPr>
          <p:cNvPr id="5" name="Picture 4" descr="C:\Users\Administrator\AppData\Local\Microsoft\Windows Live Mail\WLMDSS.tmp\WLM577A.tmp\logo.png"/>
          <p:cNvPicPr/>
          <p:nvPr/>
        </p:nvPicPr>
        <p:blipFill>
          <a:blip r:embed="rId14"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14" cstate="print"/>
          <a:srcRect/>
          <a:stretch>
            <a:fillRect/>
          </a:stretch>
        </p:blipFill>
        <p:spPr bwMode="auto">
          <a:xfrm>
            <a:off x="8915400" y="0"/>
            <a:ext cx="228600" cy="609600"/>
          </a:xfrm>
          <a:prstGeom prst="rect">
            <a:avLst/>
          </a:prstGeom>
          <a:noFill/>
        </p:spPr>
      </p:pic>
    </p:spTree>
    <p:extLst>
      <p:ext uri="{BB962C8B-B14F-4D97-AF65-F5344CB8AC3E}">
        <p14:creationId xmlns:p14="http://schemas.microsoft.com/office/powerpoint/2010/main" xmlns="" val="16393720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553200"/>
          </a:xfrm>
        </p:spPr>
        <p:txBody>
          <a:bodyPr>
            <a:noAutofit/>
          </a:bodyPr>
          <a:lstStyle/>
          <a:p>
            <a:pPr algn="ctr">
              <a:buNone/>
            </a:pPr>
            <a:r>
              <a:rPr lang="en-US" dirty="0">
                <a:solidFill>
                  <a:srgbClr val="FF0000"/>
                </a:solidFill>
                <a:latin typeface="Calibri" pitchFamily="34" charset="0"/>
                <a:cs typeface="Calibri" pitchFamily="34" charset="0"/>
              </a:rPr>
              <a:t>	</a:t>
            </a:r>
            <a:r>
              <a:rPr lang="en-US" u="sng" dirty="0">
                <a:solidFill>
                  <a:srgbClr val="FF0000"/>
                </a:solidFill>
                <a:latin typeface="Calibri" pitchFamily="34" charset="0"/>
                <a:cs typeface="Calibri" pitchFamily="34" charset="0"/>
              </a:rPr>
              <a:t>ASSESSMENT</a:t>
            </a:r>
          </a:p>
          <a:p>
            <a:pPr algn="just">
              <a:buNone/>
            </a:pPr>
            <a:r>
              <a:rPr lang="en-US" sz="2400" dirty="0">
                <a:latin typeface="Calibri" pitchFamily="34" charset="0"/>
                <a:cs typeface="Calibri" pitchFamily="34" charset="0"/>
              </a:rPr>
              <a:t>S.2(11)- </a:t>
            </a:r>
            <a:r>
              <a:rPr lang="en-US" sz="2400" b="1" dirty="0">
                <a:latin typeface="Calibri" pitchFamily="34" charset="0"/>
                <a:cs typeface="Calibri" pitchFamily="34" charset="0"/>
              </a:rPr>
              <a:t>Assessment</a:t>
            </a:r>
            <a:r>
              <a:rPr lang="en-US" sz="2400" dirty="0">
                <a:latin typeface="Calibri" pitchFamily="34" charset="0"/>
                <a:cs typeface="Calibri" pitchFamily="34" charset="0"/>
              </a:rPr>
              <a:t> means </a:t>
            </a:r>
            <a:r>
              <a:rPr lang="en-US" sz="2400" dirty="0">
                <a:solidFill>
                  <a:srgbClr val="FF0000"/>
                </a:solidFill>
                <a:latin typeface="Calibri" pitchFamily="34" charset="0"/>
                <a:cs typeface="Calibri" pitchFamily="34" charset="0"/>
              </a:rPr>
              <a:t>determination of tax liability</a:t>
            </a:r>
            <a:r>
              <a:rPr lang="en-US" sz="2400" dirty="0">
                <a:latin typeface="Calibri" pitchFamily="34" charset="0"/>
                <a:cs typeface="Calibri" pitchFamily="34" charset="0"/>
              </a:rPr>
              <a:t> under this Act and </a:t>
            </a:r>
            <a:r>
              <a:rPr lang="en-US" sz="2400" dirty="0">
                <a:solidFill>
                  <a:srgbClr val="FF0000"/>
                </a:solidFill>
                <a:latin typeface="Calibri" pitchFamily="34" charset="0"/>
                <a:cs typeface="Calibri" pitchFamily="34" charset="0"/>
              </a:rPr>
              <a:t>includes</a:t>
            </a:r>
            <a:r>
              <a:rPr lang="en-US" sz="2400" dirty="0">
                <a:latin typeface="Calibri" pitchFamily="34" charset="0"/>
                <a:cs typeface="Calibri" pitchFamily="34" charset="0"/>
              </a:rPr>
              <a:t> Self Assessment, re-assessment, provisional assessment, summary assessment and best judgment assessment.</a:t>
            </a:r>
          </a:p>
          <a:p>
            <a:pPr algn="just">
              <a:buFont typeface="Wingdings" pitchFamily="2" charset="2"/>
              <a:buChar char="Ø"/>
            </a:pPr>
            <a:r>
              <a:rPr lang="en-US" sz="2400" dirty="0">
                <a:solidFill>
                  <a:srgbClr val="C00000"/>
                </a:solidFill>
                <a:latin typeface="Calibri" pitchFamily="34" charset="0"/>
                <a:cs typeface="Calibri" pitchFamily="34" charset="0"/>
              </a:rPr>
              <a:t>[Assessment: Ch XII, Ss 59 to 64, 160] </a:t>
            </a:r>
          </a:p>
          <a:p>
            <a:pPr algn="just">
              <a:buNone/>
            </a:pPr>
            <a:r>
              <a:rPr lang="en-US" sz="2400" dirty="0">
                <a:latin typeface="Calibri" pitchFamily="34" charset="0"/>
                <a:cs typeface="Calibri" pitchFamily="34" charset="0"/>
              </a:rPr>
              <a:t>S.59- Self Assessment</a:t>
            </a:r>
          </a:p>
          <a:p>
            <a:pPr algn="just">
              <a:buNone/>
            </a:pPr>
            <a:r>
              <a:rPr lang="en-US" sz="2400" dirty="0">
                <a:latin typeface="Calibri" pitchFamily="34" charset="0"/>
                <a:cs typeface="Calibri" pitchFamily="34" charset="0"/>
              </a:rPr>
              <a:t>S.60/R.98-Provisional Assessment 	</a:t>
            </a:r>
            <a:r>
              <a:rPr lang="en-US" sz="2400" dirty="0">
                <a:solidFill>
                  <a:srgbClr val="00B050"/>
                </a:solidFill>
                <a:latin typeface="Calibri" pitchFamily="34" charset="0"/>
                <a:cs typeface="Calibri" pitchFamily="34" charset="0"/>
              </a:rPr>
              <a:t>[ASMT-01 to 09]	</a:t>
            </a:r>
            <a:r>
              <a:rPr lang="en-US" sz="2400" dirty="0">
                <a:solidFill>
                  <a:srgbClr val="00B050"/>
                </a:solidFill>
                <a:latin typeface="Calibri" pitchFamily="34" charset="0"/>
                <a:cs typeface="Calibri" pitchFamily="34" charset="0"/>
                <a:hlinkClick r:id="rId2" action="ppaction://hlinkfile"/>
              </a:rPr>
              <a:t>&gt;&gt;&gt;</a:t>
            </a:r>
            <a:r>
              <a:rPr lang="en-US" sz="2400" dirty="0">
                <a:solidFill>
                  <a:srgbClr val="00B050"/>
                </a:solidFill>
                <a:latin typeface="Calibri" pitchFamily="34" charset="0"/>
                <a:cs typeface="Calibri" pitchFamily="34" charset="0"/>
              </a:rPr>
              <a:t>	</a:t>
            </a:r>
          </a:p>
          <a:p>
            <a:pPr algn="just">
              <a:buNone/>
            </a:pPr>
            <a:r>
              <a:rPr lang="en-US" sz="2400" dirty="0">
                <a:latin typeface="Calibri" pitchFamily="34" charset="0"/>
                <a:cs typeface="Calibri" pitchFamily="34" charset="0"/>
              </a:rPr>
              <a:t>S.61/R.99- Scrutiny of returns		 </a:t>
            </a:r>
            <a:r>
              <a:rPr lang="en-US" sz="2400" dirty="0">
                <a:solidFill>
                  <a:srgbClr val="00B050"/>
                </a:solidFill>
                <a:latin typeface="Calibri" pitchFamily="34" charset="0"/>
                <a:cs typeface="Calibri" pitchFamily="34" charset="0"/>
              </a:rPr>
              <a:t>[ASMT-10 to 12]	</a:t>
            </a:r>
            <a:r>
              <a:rPr lang="en-US" sz="2400" dirty="0">
                <a:solidFill>
                  <a:srgbClr val="00B050"/>
                </a:solidFill>
                <a:latin typeface="Calibri" pitchFamily="34" charset="0"/>
                <a:cs typeface="Calibri" pitchFamily="34" charset="0"/>
                <a:hlinkClick r:id="rId3" action="ppaction://hlinkfile"/>
              </a:rPr>
              <a:t>&gt;&gt;&gt;</a:t>
            </a:r>
            <a:endParaRPr lang="en-US" sz="2400" dirty="0">
              <a:solidFill>
                <a:srgbClr val="00B050"/>
              </a:solidFill>
              <a:latin typeface="Calibri" pitchFamily="34" charset="0"/>
              <a:cs typeface="Calibri" pitchFamily="34" charset="0"/>
            </a:endParaRPr>
          </a:p>
          <a:p>
            <a:pPr algn="just">
              <a:buNone/>
            </a:pPr>
            <a:r>
              <a:rPr lang="en-US" sz="2400" dirty="0">
                <a:latin typeface="Calibri" pitchFamily="34" charset="0"/>
                <a:cs typeface="Calibri" pitchFamily="34" charset="0"/>
              </a:rPr>
              <a:t>S.62/R.100(1)- Assessment of non-filers of returns	 </a:t>
            </a:r>
            <a:r>
              <a:rPr lang="en-US" sz="2400" dirty="0">
                <a:solidFill>
                  <a:srgbClr val="00B050"/>
                </a:solidFill>
                <a:latin typeface="Calibri" pitchFamily="34" charset="0"/>
                <a:cs typeface="Calibri" pitchFamily="34" charset="0"/>
              </a:rPr>
              <a:t>[ASMT-13]   </a:t>
            </a:r>
            <a:r>
              <a:rPr lang="en-US" sz="2400" dirty="0">
                <a:solidFill>
                  <a:srgbClr val="00B050"/>
                </a:solidFill>
                <a:latin typeface="Calibri" pitchFamily="34" charset="0"/>
                <a:cs typeface="Calibri" pitchFamily="34" charset="0"/>
                <a:hlinkClick r:id="rId4" action="ppaction://hlinkfile"/>
              </a:rPr>
              <a:t>&gt;&gt;&gt;</a:t>
            </a:r>
            <a:endParaRPr lang="en-US" sz="2400" dirty="0">
              <a:solidFill>
                <a:srgbClr val="00B050"/>
              </a:solidFill>
              <a:latin typeface="Calibri" pitchFamily="34" charset="0"/>
              <a:cs typeface="Calibri" pitchFamily="34" charset="0"/>
            </a:endParaRPr>
          </a:p>
          <a:p>
            <a:pPr algn="just">
              <a:buNone/>
            </a:pPr>
            <a:r>
              <a:rPr lang="en-US" sz="2400" dirty="0">
                <a:latin typeface="Calibri" pitchFamily="34" charset="0"/>
                <a:cs typeface="Calibri" pitchFamily="34" charset="0"/>
              </a:rPr>
              <a:t>S.63/R.100(2)- Assessment of unregistered persons</a:t>
            </a:r>
            <a:r>
              <a:rPr lang="en-US" sz="2400" dirty="0">
                <a:solidFill>
                  <a:srgbClr val="00B050"/>
                </a:solidFill>
                <a:latin typeface="Calibri" pitchFamily="34" charset="0"/>
                <a:cs typeface="Calibri" pitchFamily="34" charset="0"/>
              </a:rPr>
              <a:t>[ASMT-14 to 15] </a:t>
            </a:r>
            <a:r>
              <a:rPr lang="en-US" sz="2400" dirty="0">
                <a:solidFill>
                  <a:srgbClr val="00B050"/>
                </a:solidFill>
                <a:latin typeface="Calibri" pitchFamily="34" charset="0"/>
                <a:cs typeface="Calibri" pitchFamily="34" charset="0"/>
                <a:hlinkClick r:id="rId5" action="ppaction://hlinkfile"/>
              </a:rPr>
              <a:t>&gt;&gt;&gt;</a:t>
            </a:r>
            <a:endParaRPr lang="en-US" sz="2400" dirty="0">
              <a:solidFill>
                <a:srgbClr val="00B050"/>
              </a:solidFill>
              <a:latin typeface="Calibri" pitchFamily="34" charset="0"/>
              <a:cs typeface="Calibri" pitchFamily="34" charset="0"/>
            </a:endParaRPr>
          </a:p>
          <a:p>
            <a:pPr algn="just">
              <a:buNone/>
            </a:pPr>
            <a:r>
              <a:rPr lang="en-US" sz="2400" dirty="0">
                <a:latin typeface="Calibri" pitchFamily="34" charset="0"/>
                <a:cs typeface="Calibri" pitchFamily="34" charset="0"/>
              </a:rPr>
              <a:t>S.64/R.100(3)- Summary Assessment in certain special cases </a:t>
            </a:r>
            <a:r>
              <a:rPr lang="en-US" sz="2400" dirty="0">
                <a:solidFill>
                  <a:srgbClr val="00B050"/>
                </a:solidFill>
                <a:latin typeface="Calibri" pitchFamily="34" charset="0"/>
                <a:cs typeface="Calibri" pitchFamily="34" charset="0"/>
              </a:rPr>
              <a:t>[ASMT-16 to 18]	</a:t>
            </a:r>
            <a:r>
              <a:rPr lang="en-US" sz="2400" dirty="0">
                <a:solidFill>
                  <a:srgbClr val="00B050"/>
                </a:solidFill>
                <a:latin typeface="Calibri" pitchFamily="34" charset="0"/>
                <a:cs typeface="Calibri" pitchFamily="34" charset="0"/>
                <a:hlinkClick r:id="rId6" action="ppaction://hlinkfile"/>
              </a:rPr>
              <a:t>&gt;&gt;&gt;</a:t>
            </a:r>
            <a:endParaRPr lang="en-US" sz="2400" dirty="0">
              <a:solidFill>
                <a:srgbClr val="00B050"/>
              </a:solidFill>
              <a:latin typeface="Calibri" pitchFamily="34" charset="0"/>
              <a:cs typeface="Calibri" pitchFamily="34" charset="0"/>
            </a:endParaRPr>
          </a:p>
          <a:p>
            <a:pPr algn="just">
              <a:buNone/>
            </a:pPr>
            <a:r>
              <a:rPr lang="en-US" sz="2400" dirty="0">
                <a:latin typeface="Calibri" pitchFamily="34" charset="0"/>
                <a:cs typeface="Calibri" pitchFamily="34" charset="0"/>
              </a:rPr>
              <a:t>S.160- Assessment not to be invalid merely by mistake, defect, omission therein.</a:t>
            </a:r>
          </a:p>
          <a:p>
            <a:pPr algn="just">
              <a:buNone/>
            </a:pPr>
            <a:endParaRPr lang="en-US" sz="2400" dirty="0">
              <a:latin typeface="Calibri" pitchFamily="34" charset="0"/>
              <a:cs typeface="Calibri" pitchFamily="34" charset="0"/>
            </a:endParaRPr>
          </a:p>
          <a:p>
            <a:pPr algn="just">
              <a:buNone/>
            </a:pPr>
            <a:endParaRPr lang="en-IN" sz="2400"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pic>
        <p:nvPicPr>
          <p:cNvPr id="5" name="Picture 4" descr="C:\Users\Administrator\AppData\Local\Microsoft\Windows Live Mail\WLMDSS.tmp\WLM577A.tmp\logo.png"/>
          <p:cNvPicPr/>
          <p:nvPr/>
        </p:nvPicPr>
        <p:blipFill>
          <a:blip r:embed="rId7"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7" cstate="print"/>
          <a:srcRect/>
          <a:stretch>
            <a:fillRect/>
          </a:stretch>
        </p:blipFill>
        <p:spPr bwMode="auto">
          <a:xfrm>
            <a:off x="8915400" y="0"/>
            <a:ext cx="228600" cy="609600"/>
          </a:xfrm>
          <a:prstGeom prst="rect">
            <a:avLst/>
          </a:prstGeom>
          <a:noFill/>
        </p:spPr>
      </p:pic>
    </p:spTree>
    <p:extLst>
      <p:ext uri="{BB962C8B-B14F-4D97-AF65-F5344CB8AC3E}">
        <p14:creationId xmlns:p14="http://schemas.microsoft.com/office/powerpoint/2010/main" xmlns="" val="22398883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8991600" cy="6645275"/>
          </a:xfrm>
        </p:spPr>
        <p:txBody>
          <a:bodyPr>
            <a:noAutofit/>
          </a:bodyPr>
          <a:lstStyle/>
          <a:p>
            <a:pPr algn="ctr">
              <a:buNone/>
            </a:pPr>
            <a:r>
              <a:rPr lang="en-US" sz="1600" b="1" u="sng" dirty="0">
                <a:solidFill>
                  <a:srgbClr val="FF0000"/>
                </a:solidFill>
                <a:latin typeface="Calibri" pitchFamily="34" charset="0"/>
                <a:cs typeface="Calibri" pitchFamily="34" charset="0"/>
              </a:rPr>
              <a:t>Types of Assessment - </a:t>
            </a:r>
          </a:p>
          <a:p>
            <a:pPr algn="just"/>
            <a:r>
              <a:rPr lang="en-US" sz="1600" b="1" dirty="0">
                <a:solidFill>
                  <a:srgbClr val="C00000"/>
                </a:solidFill>
                <a:latin typeface="Calibri" pitchFamily="34" charset="0"/>
                <a:cs typeface="Calibri" pitchFamily="34" charset="0"/>
              </a:rPr>
              <a:t>Self Assessment</a:t>
            </a:r>
            <a:r>
              <a:rPr lang="en-US" sz="1600" b="1" dirty="0">
                <a:latin typeface="Calibri" pitchFamily="34" charset="0"/>
                <a:cs typeface="Calibri" pitchFamily="34" charset="0"/>
              </a:rPr>
              <a:t> </a:t>
            </a:r>
            <a:r>
              <a:rPr lang="en-US" sz="1600" dirty="0">
                <a:solidFill>
                  <a:srgbClr val="00B050"/>
                </a:solidFill>
                <a:latin typeface="Calibri" pitchFamily="34" charset="0"/>
                <a:cs typeface="Calibri" pitchFamily="34" charset="0"/>
              </a:rPr>
              <a:t>S.59</a:t>
            </a:r>
            <a:r>
              <a:rPr lang="en-US" sz="1600" dirty="0">
                <a:latin typeface="Calibri" pitchFamily="34" charset="0"/>
                <a:cs typeface="Calibri" pitchFamily="34" charset="0"/>
              </a:rPr>
              <a:t> – </a:t>
            </a:r>
            <a:r>
              <a:rPr lang="en-US" sz="1600" dirty="0" err="1">
                <a:latin typeface="Calibri" pitchFamily="34" charset="0"/>
                <a:cs typeface="Calibri" pitchFamily="34" charset="0"/>
              </a:rPr>
              <a:t>Regd</a:t>
            </a:r>
            <a:r>
              <a:rPr lang="en-US" sz="1600" dirty="0">
                <a:latin typeface="Calibri" pitchFamily="34" charset="0"/>
                <a:cs typeface="Calibri" pitchFamily="34" charset="0"/>
              </a:rPr>
              <a:t> person will himself assess and file return.</a:t>
            </a:r>
          </a:p>
          <a:p>
            <a:pPr algn="just"/>
            <a:r>
              <a:rPr lang="en-US" sz="1600" b="1" dirty="0">
                <a:solidFill>
                  <a:srgbClr val="C00000"/>
                </a:solidFill>
              </a:rPr>
              <a:t>Provisional Assessment</a:t>
            </a:r>
            <a:r>
              <a:rPr lang="en-US" sz="1600" dirty="0">
                <a:latin typeface="Calibri" pitchFamily="34" charset="0"/>
                <a:cs typeface="Calibri" pitchFamily="34" charset="0"/>
              </a:rPr>
              <a:t> </a:t>
            </a:r>
            <a:r>
              <a:rPr lang="en-IN" sz="1400" b="1" dirty="0">
                <a:solidFill>
                  <a:srgbClr val="0070C0"/>
                </a:solidFill>
                <a:effectLst/>
                <a:latin typeface="Times New Roman" panose="02020603050405020304" pitchFamily="18" charset="0"/>
                <a:ea typeface="Times New Roman" panose="02020603050405020304" pitchFamily="18" charset="0"/>
              </a:rPr>
              <a:t>[S.60; Rule-98; ASMT-1 application, ASMT-2 notice requiring additional documents/info, ASMT-3 reply by TP, ASMT-4 officer allowing for PA, ASMT-5 TP executing </a:t>
            </a:r>
            <a:r>
              <a:rPr lang="en-IN" sz="1400" b="1" dirty="0" err="1">
                <a:solidFill>
                  <a:srgbClr val="0070C0"/>
                </a:solidFill>
                <a:effectLst/>
                <a:latin typeface="Times New Roman" panose="02020603050405020304" pitchFamily="18" charset="0"/>
                <a:ea typeface="Times New Roman" panose="02020603050405020304" pitchFamily="18" charset="0"/>
              </a:rPr>
              <a:t>bond+BG</a:t>
            </a:r>
            <a:r>
              <a:rPr lang="en-IN" sz="1400" b="1" dirty="0">
                <a:solidFill>
                  <a:srgbClr val="0070C0"/>
                </a:solidFill>
                <a:effectLst/>
                <a:latin typeface="Times New Roman" panose="02020603050405020304" pitchFamily="18" charset="0"/>
                <a:ea typeface="Times New Roman" panose="02020603050405020304" pitchFamily="18" charset="0"/>
              </a:rPr>
              <a:t>, ASMT-6 Officer calling for final data/figures for finalization, ASMT-7 officer passing finalisation order, ASMT-8 TP applying for release of BG, ASMT-09 officer releases BG within 7days]</a:t>
            </a:r>
            <a:endParaRPr lang="en-IN" sz="1600" dirty="0">
              <a:effectLst/>
              <a:latin typeface="Times New Roman" panose="02020603050405020304" pitchFamily="18" charset="0"/>
              <a:ea typeface="Times New Roman" panose="02020603050405020304" pitchFamily="18" charset="0"/>
            </a:endParaRPr>
          </a:p>
          <a:p>
            <a:pPr algn="just"/>
            <a:r>
              <a:rPr lang="en-US" sz="1600" dirty="0">
                <a:latin typeface="Calibri" pitchFamily="34" charset="0"/>
                <a:cs typeface="Calibri" pitchFamily="34" charset="0"/>
              </a:rPr>
              <a:t> – AC will permit for it where taxable person is unable to determine value, rate. Take bond with </a:t>
            </a:r>
            <a:r>
              <a:rPr lang="en-US" sz="1600" dirty="0" err="1">
                <a:latin typeface="Calibri" pitchFamily="34" charset="0"/>
                <a:cs typeface="Calibri" pitchFamily="34" charset="0"/>
              </a:rPr>
              <a:t>surity</a:t>
            </a:r>
            <a:r>
              <a:rPr lang="en-US" sz="1600" dirty="0">
                <a:latin typeface="Calibri" pitchFamily="34" charset="0"/>
                <a:cs typeface="Calibri" pitchFamily="34" charset="0"/>
              </a:rPr>
              <a:t>/security; finalize within 6 months (+ 6 month by JC+ 4 years by </a:t>
            </a:r>
            <a:r>
              <a:rPr lang="en-US" sz="1600" dirty="0" err="1">
                <a:latin typeface="Calibri" pitchFamily="34" charset="0"/>
                <a:cs typeface="Calibri" pitchFamily="34" charset="0"/>
              </a:rPr>
              <a:t>Commr</a:t>
            </a:r>
            <a:r>
              <a:rPr lang="en-US" sz="1600" dirty="0">
                <a:latin typeface="Calibri" pitchFamily="34" charset="0"/>
                <a:cs typeface="Calibri" pitchFamily="34" charset="0"/>
              </a:rPr>
              <a:t>); TP will pay diff or take refund with interest from first day after due dates </a:t>
            </a:r>
            <a:r>
              <a:rPr lang="en-US" sz="1600" dirty="0" err="1">
                <a:latin typeface="Calibri" pitchFamily="34" charset="0"/>
                <a:cs typeface="Calibri" pitchFamily="34" charset="0"/>
              </a:rPr>
              <a:t>i</a:t>
            </a:r>
            <a:r>
              <a:rPr lang="en-US" sz="1600" dirty="0">
                <a:latin typeface="Calibri" pitchFamily="34" charset="0"/>
                <a:cs typeface="Calibri" pitchFamily="34" charset="0"/>
              </a:rPr>
              <a:t>/r/o the supplies. </a:t>
            </a:r>
            <a:r>
              <a:rPr lang="en-IN" sz="1600" b="1" dirty="0">
                <a:solidFill>
                  <a:srgbClr val="0070C0"/>
                </a:solidFill>
                <a:effectLst/>
                <a:latin typeface="Times New Roman" panose="02020603050405020304" pitchFamily="18" charset="0"/>
                <a:ea typeface="Times New Roman" panose="02020603050405020304" pitchFamily="18" charset="0"/>
                <a:hlinkClick r:id="rId2" action="ppaction://hlinkfile"/>
              </a:rPr>
              <a:t>&gt;&gt;&gt;</a:t>
            </a:r>
            <a:endParaRPr lang="en-US" sz="1600" dirty="0">
              <a:latin typeface="Calibri" pitchFamily="34" charset="0"/>
              <a:cs typeface="Calibri" pitchFamily="34" charset="0"/>
            </a:endParaRPr>
          </a:p>
          <a:p>
            <a:pPr algn="just"/>
            <a:r>
              <a:rPr lang="en-US" sz="1600" b="1" dirty="0">
                <a:solidFill>
                  <a:srgbClr val="C00000"/>
                </a:solidFill>
                <a:latin typeface="Calibri" pitchFamily="34" charset="0"/>
                <a:cs typeface="Calibri" pitchFamily="34" charset="0"/>
              </a:rPr>
              <a:t>Scrutiny of returns</a:t>
            </a:r>
            <a:r>
              <a:rPr lang="en-US" sz="1600" b="1" dirty="0">
                <a:latin typeface="Calibri" pitchFamily="34" charset="0"/>
                <a:cs typeface="Calibri" pitchFamily="34" charset="0"/>
              </a:rPr>
              <a:t> </a:t>
            </a:r>
            <a:r>
              <a:rPr lang="en-IN" sz="1600" b="1" dirty="0">
                <a:solidFill>
                  <a:srgbClr val="0070C0"/>
                </a:solidFill>
                <a:effectLst/>
                <a:latin typeface="Times New Roman" panose="02020603050405020304" pitchFamily="18" charset="0"/>
                <a:ea typeface="Times New Roman" panose="02020603050405020304" pitchFamily="18" charset="0"/>
              </a:rPr>
              <a:t>[S.61; Rule-99; ASMT-10 notice, ASMT-11 reply, ASMT-12 intimation of acceptance of reply; otherwise ASD (audit, search, demand)] </a:t>
            </a:r>
            <a:r>
              <a:rPr lang="en-US" sz="1600" dirty="0">
                <a:latin typeface="Calibri" pitchFamily="34" charset="0"/>
                <a:cs typeface="Calibri" pitchFamily="34" charset="0"/>
              </a:rPr>
              <a:t>- verify accuracy [of </a:t>
            </a:r>
            <a:r>
              <a:rPr lang="en-US" sz="1600" dirty="0">
                <a:ea typeface="Verdana" pitchFamily="34" charset="0"/>
                <a:cs typeface="Calibri" pitchFamily="34" charset="0"/>
              </a:rPr>
              <a:t>5 things- inward, outward, ITC, tax payable, paid)]</a:t>
            </a:r>
            <a:r>
              <a:rPr lang="en-US" sz="1600" dirty="0">
                <a:latin typeface="Calibri" pitchFamily="34" charset="0"/>
                <a:cs typeface="Calibri" pitchFamily="34" charset="0"/>
              </a:rPr>
              <a:t>, seek explanation, if not explained/rectified within 30 (+..) days, then take action u/s 65, 66, 67 for audit, </a:t>
            </a:r>
            <a:r>
              <a:rPr lang="en-US" sz="1600" dirty="0" err="1">
                <a:latin typeface="Calibri" pitchFamily="34" charset="0"/>
                <a:cs typeface="Calibri" pitchFamily="34" charset="0"/>
              </a:rPr>
              <a:t>spl</a:t>
            </a:r>
            <a:r>
              <a:rPr lang="en-US" sz="1600" dirty="0">
                <a:latin typeface="Calibri" pitchFamily="34" charset="0"/>
                <a:cs typeface="Calibri" pitchFamily="34" charset="0"/>
              </a:rPr>
              <a:t> audit, inspection/search/</a:t>
            </a:r>
            <a:r>
              <a:rPr lang="en-US" sz="1600" dirty="0" err="1">
                <a:latin typeface="Calibri" pitchFamily="34" charset="0"/>
                <a:cs typeface="Calibri" pitchFamily="34" charset="0"/>
              </a:rPr>
              <a:t>seazure</a:t>
            </a:r>
            <a:r>
              <a:rPr lang="en-US" sz="1600" dirty="0">
                <a:latin typeface="Calibri" pitchFamily="34" charset="0"/>
                <a:cs typeface="Calibri" pitchFamily="34" charset="0"/>
              </a:rPr>
              <a:t>, or for SCN u/s 73, 74.  </a:t>
            </a:r>
            <a:r>
              <a:rPr lang="en-US" sz="1600" dirty="0">
                <a:latin typeface="Calibri" pitchFamily="34" charset="0"/>
                <a:cs typeface="Calibri" pitchFamily="34" charset="0"/>
                <a:hlinkClick r:id="rId3" action="ppaction://hlinkfile"/>
              </a:rPr>
              <a:t>&gt;&gt;&gt;</a:t>
            </a:r>
            <a:endParaRPr lang="en-US" sz="1600" dirty="0">
              <a:latin typeface="Calibri" pitchFamily="34" charset="0"/>
              <a:cs typeface="Calibri" pitchFamily="34" charset="0"/>
            </a:endParaRPr>
          </a:p>
          <a:p>
            <a:pPr algn="just"/>
            <a:r>
              <a:rPr lang="en-US" sz="1600" b="1" dirty="0">
                <a:solidFill>
                  <a:srgbClr val="C00000"/>
                </a:solidFill>
                <a:latin typeface="Calibri" pitchFamily="34" charset="0"/>
                <a:cs typeface="Calibri" pitchFamily="34" charset="0"/>
              </a:rPr>
              <a:t>Assessment of non-filers</a:t>
            </a:r>
            <a:r>
              <a:rPr lang="en-US" sz="1600" b="1" dirty="0">
                <a:latin typeface="Calibri" pitchFamily="34" charset="0"/>
                <a:cs typeface="Calibri" pitchFamily="34" charset="0"/>
              </a:rPr>
              <a:t> of return </a:t>
            </a:r>
            <a:r>
              <a:rPr lang="en-IN" sz="1600" b="1" dirty="0">
                <a:solidFill>
                  <a:srgbClr val="0070C0"/>
                </a:solidFill>
                <a:effectLst/>
                <a:latin typeface="Times New Roman" panose="02020603050405020304" pitchFamily="18" charset="0"/>
                <a:ea typeface="Times New Roman" panose="02020603050405020304" pitchFamily="18" charset="0"/>
              </a:rPr>
              <a:t>[S.62; Rule 100(1); GSTR-3A notice, ASMT-13 order + DRC-07 summary]</a:t>
            </a:r>
            <a:r>
              <a:rPr lang="en-US" sz="1600" dirty="0">
                <a:solidFill>
                  <a:srgbClr val="00B050"/>
                </a:solidFill>
                <a:latin typeface="Calibri" pitchFamily="34" charset="0"/>
                <a:cs typeface="Calibri" pitchFamily="34" charset="0"/>
              </a:rPr>
              <a:t> </a:t>
            </a:r>
            <a:r>
              <a:rPr lang="en-US" sz="1600" dirty="0">
                <a:latin typeface="Calibri" pitchFamily="34" charset="0"/>
                <a:cs typeface="Calibri" pitchFamily="34" charset="0"/>
              </a:rPr>
              <a:t> – If the </a:t>
            </a:r>
            <a:r>
              <a:rPr lang="en-US" sz="1600" dirty="0" err="1">
                <a:latin typeface="Calibri" pitchFamily="34" charset="0"/>
                <a:cs typeface="Calibri" pitchFamily="34" charset="0"/>
              </a:rPr>
              <a:t>regd</a:t>
            </a:r>
            <a:r>
              <a:rPr lang="en-US" sz="1600" dirty="0">
                <a:latin typeface="Calibri" pitchFamily="34" charset="0"/>
                <a:cs typeface="Calibri" pitchFamily="34" charset="0"/>
              </a:rPr>
              <a:t> person fails to file return (s39 periodical &amp; s45 final) even after notice of s.46,  the PO will proceed to assess by </a:t>
            </a:r>
            <a:r>
              <a:rPr lang="en-US" sz="1600" u="sng" dirty="0">
                <a:latin typeface="Calibri" pitchFamily="34" charset="0"/>
                <a:cs typeface="Calibri" pitchFamily="34" charset="0"/>
              </a:rPr>
              <a:t>best judgment within 5 years</a:t>
            </a:r>
            <a:r>
              <a:rPr lang="en-US" sz="1600" dirty="0">
                <a:latin typeface="Calibri" pitchFamily="34" charset="0"/>
                <a:cs typeface="Calibri" pitchFamily="34" charset="0"/>
              </a:rPr>
              <a:t> from due date of s.44  annual return. </a:t>
            </a:r>
            <a:r>
              <a:rPr lang="en-US" sz="1600" dirty="0">
                <a:latin typeface="Calibri" pitchFamily="34" charset="0"/>
                <a:cs typeface="Calibri" pitchFamily="34" charset="0"/>
                <a:hlinkClick r:id="rId4" action="ppaction://hlinkfile"/>
              </a:rPr>
              <a:t>&gt;&gt;</a:t>
            </a:r>
            <a:endParaRPr lang="en-US" sz="1600" dirty="0">
              <a:latin typeface="Calibri" pitchFamily="34" charset="0"/>
              <a:cs typeface="Calibri" pitchFamily="34" charset="0"/>
            </a:endParaRPr>
          </a:p>
          <a:p>
            <a:pPr algn="just"/>
            <a:r>
              <a:rPr lang="en-US" sz="1600" b="1" dirty="0">
                <a:solidFill>
                  <a:srgbClr val="C00000"/>
                </a:solidFill>
                <a:latin typeface="Calibri" pitchFamily="34" charset="0"/>
                <a:cs typeface="Calibri" pitchFamily="34" charset="0"/>
              </a:rPr>
              <a:t>Assessment of unregistered</a:t>
            </a:r>
            <a:r>
              <a:rPr lang="en-US" sz="1600" dirty="0">
                <a:solidFill>
                  <a:srgbClr val="00B050"/>
                </a:solidFill>
                <a:latin typeface="Calibri" pitchFamily="34" charset="0"/>
                <a:cs typeface="Calibri" pitchFamily="34" charset="0"/>
              </a:rPr>
              <a:t> </a:t>
            </a:r>
            <a:r>
              <a:rPr lang="en-US" sz="1600" dirty="0">
                <a:latin typeface="Calibri" pitchFamily="34" charset="0"/>
                <a:cs typeface="Calibri" pitchFamily="34" charset="0"/>
              </a:rPr>
              <a:t>[or whose </a:t>
            </a:r>
            <a:r>
              <a:rPr lang="en-US" sz="1600" dirty="0" err="1">
                <a:latin typeface="Calibri" pitchFamily="34" charset="0"/>
                <a:cs typeface="Calibri" pitchFamily="34" charset="0"/>
              </a:rPr>
              <a:t>regn</a:t>
            </a:r>
            <a:r>
              <a:rPr lang="en-US" sz="1600" dirty="0">
                <a:latin typeface="Calibri" pitchFamily="34" charset="0"/>
                <a:cs typeface="Calibri" pitchFamily="34" charset="0"/>
              </a:rPr>
              <a:t> cancelled]</a:t>
            </a:r>
            <a:r>
              <a:rPr lang="en-IN" sz="1600" b="1" dirty="0">
                <a:solidFill>
                  <a:srgbClr val="0070C0"/>
                </a:solidFill>
                <a:effectLst/>
                <a:latin typeface="Times New Roman" panose="02020603050405020304" pitchFamily="18" charset="0"/>
                <a:ea typeface="Times New Roman" panose="02020603050405020304" pitchFamily="18" charset="0"/>
              </a:rPr>
              <a:t> [ S.63; Rule 100(2); ASMT-14 Notice + DRC-01 summary; ASMT-15 order + DRC-07 summary]</a:t>
            </a:r>
            <a:r>
              <a:rPr lang="en-US" sz="1600" dirty="0">
                <a:latin typeface="Calibri" pitchFamily="34" charset="0"/>
                <a:cs typeface="Calibri" pitchFamily="34" charset="0"/>
              </a:rPr>
              <a:t> – Assess within 5 years (from due date of annual return) by best judgment method. </a:t>
            </a:r>
            <a:r>
              <a:rPr lang="en-US" sz="1600" dirty="0">
                <a:latin typeface="Calibri" pitchFamily="34" charset="0"/>
                <a:cs typeface="Calibri" pitchFamily="34" charset="0"/>
                <a:hlinkClick r:id="rId5" action="ppaction://hlinkfile"/>
              </a:rPr>
              <a:t>&gt;&gt;&gt;</a:t>
            </a:r>
            <a:endParaRPr lang="en-US" sz="1600" dirty="0">
              <a:latin typeface="Calibri" pitchFamily="34" charset="0"/>
              <a:cs typeface="Calibri" pitchFamily="34" charset="0"/>
            </a:endParaRPr>
          </a:p>
          <a:p>
            <a:pPr algn="just"/>
            <a:r>
              <a:rPr lang="en-US" sz="1600" b="1" dirty="0">
                <a:solidFill>
                  <a:srgbClr val="C00000"/>
                </a:solidFill>
                <a:latin typeface="Calibri" pitchFamily="34" charset="0"/>
                <a:cs typeface="Calibri" pitchFamily="34" charset="0"/>
              </a:rPr>
              <a:t>Summary Assessment</a:t>
            </a:r>
            <a:r>
              <a:rPr lang="en-US" sz="1600" b="1" dirty="0">
                <a:latin typeface="Calibri" pitchFamily="34" charset="0"/>
                <a:cs typeface="Calibri" pitchFamily="34" charset="0"/>
              </a:rPr>
              <a:t> </a:t>
            </a:r>
            <a:r>
              <a:rPr lang="en-IN"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S.64; Rule 100(3); ASMT-16 order + DRC-07 summary; withdrawal application in ASMT-17; withdrawal order in ASMT-18]</a:t>
            </a:r>
            <a:r>
              <a:rPr lang="en-US" sz="1600" dirty="0">
                <a:solidFill>
                  <a:srgbClr val="00B050"/>
                </a:solidFill>
                <a:latin typeface="Calibri" pitchFamily="34" charset="0"/>
                <a:cs typeface="Calibri" pitchFamily="34" charset="0"/>
              </a:rPr>
              <a:t> </a:t>
            </a:r>
            <a:r>
              <a:rPr lang="en-US" sz="1600" b="1" dirty="0">
                <a:latin typeface="Calibri" pitchFamily="34" charset="0"/>
                <a:cs typeface="Calibri" pitchFamily="34" charset="0"/>
              </a:rPr>
              <a:t>- </a:t>
            </a:r>
            <a:r>
              <a:rPr lang="en-US" sz="1600" dirty="0">
                <a:latin typeface="Calibri" pitchFamily="34" charset="0"/>
                <a:cs typeface="Calibri" pitchFamily="34" charset="0"/>
              </a:rPr>
              <a:t>Exceptional. When evidence of tax liability comes to notice and delay will adversely affect revenue interest. PO will take permission of ADC. in case of unclaimed supply, person </a:t>
            </a:r>
            <a:r>
              <a:rPr lang="en-US" sz="1600" dirty="0">
                <a:solidFill>
                  <a:srgbClr val="C00000"/>
                </a:solidFill>
                <a:latin typeface="Calibri" pitchFamily="34" charset="0"/>
                <a:cs typeface="Calibri" pitchFamily="34" charset="0"/>
              </a:rPr>
              <a:t>in-charge is deemed to be taxable person and liable</a:t>
            </a:r>
            <a:r>
              <a:rPr lang="en-US" sz="1600" dirty="0">
                <a:latin typeface="Calibri" pitchFamily="34" charset="0"/>
                <a:cs typeface="Calibri" pitchFamily="34" charset="0"/>
              </a:rPr>
              <a:t> for tax if the liable person not ascertainable. ADC may withdraw the assessment order if he finds the order erroneous (on application within 30 days or on his own motion. Then issue SCN. </a:t>
            </a:r>
            <a:r>
              <a:rPr lang="en-US" sz="1600" dirty="0">
                <a:solidFill>
                  <a:srgbClr val="FF0000"/>
                </a:solidFill>
                <a:latin typeface="Calibri" pitchFamily="34" charset="0"/>
                <a:cs typeface="Calibri" pitchFamily="34" charset="0"/>
              </a:rPr>
              <a:t>Note-</a:t>
            </a:r>
            <a:r>
              <a:rPr lang="en-US" sz="1600" dirty="0">
                <a:latin typeface="Calibri" pitchFamily="34" charset="0"/>
                <a:cs typeface="Calibri" pitchFamily="34" charset="0"/>
              </a:rPr>
              <a:t> [S.62, 63, 64 overrides S.73, 74] </a:t>
            </a:r>
            <a:r>
              <a:rPr lang="en-US" sz="1600" dirty="0">
                <a:latin typeface="Calibri" pitchFamily="34" charset="0"/>
                <a:cs typeface="Calibri" pitchFamily="34" charset="0"/>
                <a:hlinkClick r:id="rId6" action="ppaction://hlinkfile"/>
              </a:rPr>
              <a:t>&gt;&gt;&gt;</a:t>
            </a:r>
            <a:endParaRPr lang="en-US" sz="1600" dirty="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pic>
        <p:nvPicPr>
          <p:cNvPr id="5" name="Picture 4" descr="C:\Users\Administrator\AppData\Local\Microsoft\Windows Live Mail\WLMDSS.tmp\WLM577A.tmp\logo.png"/>
          <p:cNvPicPr/>
          <p:nvPr/>
        </p:nvPicPr>
        <p:blipFill>
          <a:blip r:embed="rId7"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7" cstate="print"/>
          <a:srcRect/>
          <a:stretch>
            <a:fillRect/>
          </a:stretch>
        </p:blipFill>
        <p:spPr bwMode="auto">
          <a:xfrm>
            <a:off x="8915400" y="0"/>
            <a:ext cx="228600" cy="609600"/>
          </a:xfrm>
          <a:prstGeom prst="rect">
            <a:avLst/>
          </a:prstGeom>
          <a:noFill/>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buNone/>
            </a:pPr>
            <a:r>
              <a:rPr lang="en-US" sz="2200" dirty="0">
                <a:latin typeface="Calibri" pitchFamily="34" charset="0"/>
                <a:cs typeface="Calibri" pitchFamily="34" charset="0"/>
              </a:rPr>
              <a:t>Form </a:t>
            </a:r>
            <a:r>
              <a:rPr lang="en-US" sz="2200" dirty="0">
                <a:solidFill>
                  <a:srgbClr val="C00000"/>
                </a:solidFill>
                <a:latin typeface="Calibri" pitchFamily="34" charset="0"/>
                <a:cs typeface="Calibri" pitchFamily="34" charset="0"/>
              </a:rPr>
              <a:t>ASMT</a:t>
            </a:r>
            <a:r>
              <a:rPr lang="en-US" sz="2200" dirty="0">
                <a:latin typeface="Calibri" pitchFamily="34" charset="0"/>
                <a:cs typeface="Calibri" pitchFamily="34" charset="0"/>
              </a:rPr>
              <a:t>		</a:t>
            </a:r>
            <a:r>
              <a:rPr lang="en-US" sz="2200" dirty="0">
                <a:solidFill>
                  <a:srgbClr val="C00000"/>
                </a:solidFill>
                <a:latin typeface="Calibri" pitchFamily="34" charset="0"/>
                <a:cs typeface="Calibri" pitchFamily="34" charset="0"/>
              </a:rPr>
              <a:t>Provisional Assessment u/s 60; Rule-98</a:t>
            </a:r>
          </a:p>
          <a:p>
            <a:pPr algn="just">
              <a:buNone/>
            </a:pPr>
            <a:r>
              <a:rPr lang="en-US" sz="2200" dirty="0">
                <a:latin typeface="Calibri" pitchFamily="34" charset="0"/>
                <a:cs typeface="Calibri" pitchFamily="34" charset="0"/>
              </a:rPr>
              <a:t>01- Application for provisional assessment</a:t>
            </a:r>
          </a:p>
          <a:p>
            <a:pPr algn="just">
              <a:buNone/>
            </a:pPr>
            <a:r>
              <a:rPr lang="en-US" sz="2200" dirty="0">
                <a:latin typeface="Calibri" pitchFamily="34" charset="0"/>
                <a:cs typeface="Calibri" pitchFamily="34" charset="0"/>
              </a:rPr>
              <a:t>02- Notice for additional information</a:t>
            </a:r>
          </a:p>
          <a:p>
            <a:pPr algn="just">
              <a:buNone/>
            </a:pPr>
            <a:r>
              <a:rPr lang="en-US" sz="2200" dirty="0">
                <a:latin typeface="Calibri" pitchFamily="34" charset="0"/>
                <a:cs typeface="Calibri" pitchFamily="34" charset="0"/>
              </a:rPr>
              <a:t>03- Reply to notice</a:t>
            </a:r>
          </a:p>
          <a:p>
            <a:pPr algn="just">
              <a:buNone/>
            </a:pPr>
            <a:r>
              <a:rPr lang="en-US" sz="2200" dirty="0">
                <a:latin typeface="Calibri" pitchFamily="34" charset="0"/>
                <a:cs typeface="Calibri" pitchFamily="34" charset="0"/>
              </a:rPr>
              <a:t>04- Provisional Assessment order [ within 3 months]</a:t>
            </a:r>
          </a:p>
          <a:p>
            <a:pPr algn="just">
              <a:buNone/>
            </a:pPr>
            <a:r>
              <a:rPr lang="en-US" sz="2200" dirty="0">
                <a:latin typeface="Calibri" pitchFamily="34" charset="0"/>
                <a:cs typeface="Calibri" pitchFamily="34" charset="0"/>
              </a:rPr>
              <a:t>05- Bond [with surety / security of </a:t>
            </a:r>
            <a:r>
              <a:rPr lang="en-US" sz="2200" dirty="0" err="1">
                <a:latin typeface="Calibri" pitchFamily="34" charset="0"/>
                <a:cs typeface="Calibri" pitchFamily="34" charset="0"/>
              </a:rPr>
              <a:t>upto</a:t>
            </a:r>
            <a:r>
              <a:rPr lang="en-US" sz="2200" dirty="0">
                <a:latin typeface="Calibri" pitchFamily="34" charset="0"/>
                <a:cs typeface="Calibri" pitchFamily="34" charset="0"/>
              </a:rPr>
              <a:t> 25% of bond amount]</a:t>
            </a:r>
          </a:p>
          <a:p>
            <a:pPr algn="just">
              <a:buNone/>
            </a:pPr>
            <a:r>
              <a:rPr lang="en-US" sz="2200" dirty="0">
                <a:latin typeface="Calibri" pitchFamily="34" charset="0"/>
                <a:cs typeface="Calibri" pitchFamily="34" charset="0"/>
              </a:rPr>
              <a:t>06- calling for information / document for finalizing the P.A.</a:t>
            </a:r>
          </a:p>
          <a:p>
            <a:pPr algn="just">
              <a:buNone/>
            </a:pPr>
            <a:r>
              <a:rPr lang="en-US" sz="2200" dirty="0">
                <a:latin typeface="Calibri" pitchFamily="34" charset="0"/>
                <a:cs typeface="Calibri" pitchFamily="34" charset="0"/>
              </a:rPr>
              <a:t>07- Final Assessment order [within 6+6 m + 4 yrs]</a:t>
            </a:r>
          </a:p>
          <a:p>
            <a:pPr algn="just">
              <a:buNone/>
            </a:pPr>
            <a:r>
              <a:rPr lang="en-US" sz="2200" dirty="0">
                <a:latin typeface="Calibri" pitchFamily="34" charset="0"/>
                <a:cs typeface="Calibri" pitchFamily="34" charset="0"/>
              </a:rPr>
              <a:t>08-Application for releasing security (bank guarantee)</a:t>
            </a:r>
          </a:p>
          <a:p>
            <a:pPr algn="just">
              <a:buNone/>
            </a:pPr>
            <a:r>
              <a:rPr lang="en-US" sz="2200" dirty="0">
                <a:latin typeface="Calibri" pitchFamily="34" charset="0"/>
                <a:cs typeface="Calibri" pitchFamily="34" charset="0"/>
              </a:rPr>
              <a:t>09- Release of BG, within 7 days.</a:t>
            </a:r>
          </a:p>
          <a:p>
            <a:pPr algn="just">
              <a:buNone/>
            </a:pPr>
            <a:endParaRPr lang="en-US" sz="2200" dirty="0">
              <a:latin typeface="Calibri" pitchFamily="34" charset="0"/>
              <a:cs typeface="Calibri" pitchFamily="34" charset="0"/>
            </a:endParaRPr>
          </a:p>
          <a:p>
            <a:pPr algn="just">
              <a:buNone/>
            </a:pPr>
            <a:r>
              <a:rPr lang="en-US" sz="2200" dirty="0">
                <a:latin typeface="Calibri" pitchFamily="34" charset="0"/>
                <a:cs typeface="Calibri" pitchFamily="34" charset="0"/>
              </a:rPr>
              <a:t>				</a:t>
            </a:r>
            <a:r>
              <a:rPr lang="en-US" sz="2200" dirty="0">
                <a:solidFill>
                  <a:srgbClr val="C00000"/>
                </a:solidFill>
                <a:latin typeface="Calibri" pitchFamily="34" charset="0"/>
                <a:cs typeface="Calibri" pitchFamily="34" charset="0"/>
              </a:rPr>
              <a:t>Scrutiny u/s 61, Rule-99</a:t>
            </a:r>
          </a:p>
          <a:p>
            <a:pPr algn="just">
              <a:buNone/>
            </a:pPr>
            <a:r>
              <a:rPr lang="en-US" sz="2200" dirty="0">
                <a:latin typeface="Calibri" pitchFamily="34" charset="0"/>
                <a:cs typeface="Calibri" pitchFamily="34" charset="0"/>
              </a:rPr>
              <a:t>10- pointing out deficiency on scrutiny and seeking explanation</a:t>
            </a:r>
          </a:p>
          <a:p>
            <a:pPr algn="just">
              <a:buNone/>
            </a:pPr>
            <a:r>
              <a:rPr lang="en-US" sz="2200" dirty="0">
                <a:latin typeface="Calibri" pitchFamily="34" charset="0"/>
                <a:cs typeface="Calibri" pitchFamily="34" charset="0"/>
              </a:rPr>
              <a:t>11- party to explain the deficiency (within 15 days)</a:t>
            </a:r>
          </a:p>
          <a:p>
            <a:pPr algn="just">
              <a:buNone/>
            </a:pPr>
            <a:r>
              <a:rPr lang="en-US" sz="2200" dirty="0">
                <a:latin typeface="Calibri" pitchFamily="34" charset="0"/>
                <a:cs typeface="Calibri" pitchFamily="34" charset="0"/>
              </a:rPr>
              <a:t>12- PO to communicate his satisfaction / acceptance to the party’s explanation</a:t>
            </a:r>
          </a:p>
          <a:p>
            <a:pPr algn="just">
              <a:buNone/>
            </a:pPr>
            <a:r>
              <a:rPr lang="en-US" sz="2200" dirty="0">
                <a:latin typeface="Calibri" pitchFamily="34" charset="0"/>
                <a:cs typeface="Calibri" pitchFamily="34" charset="0"/>
              </a:rPr>
              <a:t>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8915400" y="0"/>
            <a:ext cx="228600" cy="609600"/>
          </a:xfrm>
          <a:prstGeom prst="rect">
            <a:avLst/>
          </a:prstGeom>
          <a:noFill/>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buNone/>
            </a:pPr>
            <a:r>
              <a:rPr lang="en-US" sz="2000" dirty="0">
                <a:latin typeface="Calibri" pitchFamily="34" charset="0"/>
                <a:cs typeface="Calibri" pitchFamily="34" charset="0"/>
              </a:rPr>
              <a:t>ASMT			</a:t>
            </a:r>
            <a:r>
              <a:rPr lang="en-US" sz="2000" dirty="0">
                <a:solidFill>
                  <a:srgbClr val="C00000"/>
                </a:solidFill>
                <a:latin typeface="Calibri" pitchFamily="34" charset="0"/>
                <a:cs typeface="Calibri" pitchFamily="34" charset="0"/>
              </a:rPr>
              <a:t>Non-filers u/s 62; Rule-100(1)</a:t>
            </a:r>
          </a:p>
          <a:p>
            <a:pPr algn="just">
              <a:buNone/>
            </a:pPr>
            <a:r>
              <a:rPr lang="en-US" sz="2000" dirty="0">
                <a:latin typeface="Calibri" pitchFamily="34" charset="0"/>
                <a:cs typeface="Calibri" pitchFamily="34" charset="0"/>
              </a:rPr>
              <a:t>13- PO’s best judgment assessment order for non-filer within 5 yrs from due date of Annual return u/s 44. If party files return, PO’s order deemed withdrawn. Interest u/s.50(1) and late fee u/s.47 liability will still be there.</a:t>
            </a:r>
          </a:p>
          <a:p>
            <a:pPr algn="just">
              <a:buNone/>
            </a:pPr>
            <a:endParaRPr lang="en-US" sz="2000" dirty="0">
              <a:latin typeface="Calibri" pitchFamily="34" charset="0"/>
              <a:cs typeface="Calibri" pitchFamily="34" charset="0"/>
            </a:endParaRPr>
          </a:p>
          <a:p>
            <a:pPr algn="just">
              <a:buNone/>
            </a:pPr>
            <a:r>
              <a:rPr lang="en-US" sz="2000" dirty="0">
                <a:latin typeface="Calibri" pitchFamily="34" charset="0"/>
                <a:cs typeface="Calibri" pitchFamily="34" charset="0"/>
              </a:rPr>
              <a:t>				</a:t>
            </a:r>
            <a:r>
              <a:rPr lang="en-US" sz="2000" dirty="0">
                <a:solidFill>
                  <a:srgbClr val="C00000"/>
                </a:solidFill>
                <a:latin typeface="Calibri" pitchFamily="34" charset="0"/>
                <a:cs typeface="Calibri" pitchFamily="34" charset="0"/>
              </a:rPr>
              <a:t>Unregistered person  u/s 63; Rule-100(2)</a:t>
            </a:r>
          </a:p>
          <a:p>
            <a:pPr algn="just">
              <a:buNone/>
            </a:pPr>
            <a:r>
              <a:rPr lang="en-US" sz="2000" dirty="0">
                <a:latin typeface="Calibri" pitchFamily="34" charset="0"/>
                <a:cs typeface="Calibri" pitchFamily="34" charset="0"/>
              </a:rPr>
              <a:t>	[or enforced cancellation u/s 29(2) for five situations i.e. prescribed contraventions, not filing 3 composition returns, 6 months’ normal returns, voluntary registrant not starting in 6 months, Registration taken by fraud]</a:t>
            </a:r>
          </a:p>
          <a:p>
            <a:pPr algn="just">
              <a:buNone/>
            </a:pPr>
            <a:r>
              <a:rPr lang="en-US" sz="2000" dirty="0">
                <a:latin typeface="Calibri" pitchFamily="34" charset="0"/>
                <a:cs typeface="Calibri" pitchFamily="34" charset="0"/>
              </a:rPr>
              <a:t>14- Notice for assessing on best judgment. Reply within 15 days.</a:t>
            </a:r>
          </a:p>
          <a:p>
            <a:pPr algn="just">
              <a:buNone/>
            </a:pPr>
            <a:r>
              <a:rPr lang="en-US" sz="2000" dirty="0">
                <a:latin typeface="Calibri" pitchFamily="34" charset="0"/>
                <a:cs typeface="Calibri" pitchFamily="34" charset="0"/>
              </a:rPr>
              <a:t>15- PO issues assessment order within 5 yrs from due date of annual return.</a:t>
            </a:r>
          </a:p>
          <a:p>
            <a:pPr algn="just">
              <a:buNone/>
            </a:pPr>
            <a:endParaRPr lang="en-US" sz="2000" dirty="0">
              <a:latin typeface="Calibri" pitchFamily="34" charset="0"/>
              <a:cs typeface="Calibri" pitchFamily="34" charset="0"/>
            </a:endParaRPr>
          </a:p>
          <a:p>
            <a:pPr algn="just">
              <a:buNone/>
            </a:pPr>
            <a:r>
              <a:rPr lang="en-US" sz="2000" dirty="0">
                <a:latin typeface="Calibri" pitchFamily="34" charset="0"/>
                <a:cs typeface="Calibri" pitchFamily="34" charset="0"/>
              </a:rPr>
              <a:t>				</a:t>
            </a:r>
            <a:r>
              <a:rPr lang="en-US" sz="2000" dirty="0">
                <a:solidFill>
                  <a:srgbClr val="C00000"/>
                </a:solidFill>
                <a:latin typeface="Calibri" pitchFamily="34" charset="0"/>
                <a:cs typeface="Calibri" pitchFamily="34" charset="0"/>
              </a:rPr>
              <a:t>Summary Assessment u/s 64; Rule-100(3)</a:t>
            </a:r>
          </a:p>
          <a:p>
            <a:pPr algn="just">
              <a:buNone/>
            </a:pPr>
            <a:r>
              <a:rPr lang="en-US" sz="2000" dirty="0">
                <a:latin typeface="Calibri" pitchFamily="34" charset="0"/>
                <a:cs typeface="Calibri" pitchFamily="34" charset="0"/>
              </a:rPr>
              <a:t>16- Summary assessment order</a:t>
            </a:r>
          </a:p>
          <a:p>
            <a:pPr algn="just">
              <a:buNone/>
            </a:pPr>
            <a:r>
              <a:rPr lang="en-US" sz="2000" dirty="0">
                <a:latin typeface="Calibri" pitchFamily="34" charset="0"/>
                <a:cs typeface="Calibri" pitchFamily="34" charset="0"/>
              </a:rPr>
              <a:t>17- Party will apply  for withdrawing it and for going to s.73/74 demand route.</a:t>
            </a:r>
          </a:p>
          <a:p>
            <a:pPr algn="just">
              <a:buNone/>
            </a:pPr>
            <a:r>
              <a:rPr lang="en-US" sz="2000" dirty="0">
                <a:latin typeface="Calibri" pitchFamily="34" charset="0"/>
                <a:cs typeface="Calibri" pitchFamily="34" charset="0"/>
              </a:rPr>
              <a:t>18- ADC (on application or on own motion) withdraws it and then s.73/74 demand may start.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8915400" y="0"/>
            <a:ext cx="228600" cy="609600"/>
          </a:xfrm>
          <a:prstGeom prst="rect">
            <a:avLst/>
          </a:prstGeom>
          <a:noFill/>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buNone/>
            </a:pPr>
            <a:r>
              <a:rPr lang="en-US" sz="2150" dirty="0">
                <a:solidFill>
                  <a:srgbClr val="C00000"/>
                </a:solidFill>
                <a:latin typeface="Calibri" pitchFamily="34" charset="0"/>
                <a:cs typeface="Calibri" pitchFamily="34" charset="0"/>
              </a:rPr>
              <a:t>Consequence of Final Assessment:-</a:t>
            </a:r>
          </a:p>
          <a:p>
            <a:pPr algn="just">
              <a:buNone/>
            </a:pPr>
            <a:endParaRPr lang="en-US" sz="2150" dirty="0">
              <a:solidFill>
                <a:srgbClr val="C00000"/>
              </a:solidFill>
              <a:latin typeface="Calibri" pitchFamily="34" charset="0"/>
              <a:cs typeface="Calibri" pitchFamily="34" charset="0"/>
            </a:endParaRPr>
          </a:p>
          <a:p>
            <a:pPr marL="457200" indent="-457200" algn="just">
              <a:buAutoNum type="arabicPeriod"/>
            </a:pPr>
            <a:r>
              <a:rPr lang="en-US" sz="2150" b="1" dirty="0">
                <a:latin typeface="Calibri" pitchFamily="34" charset="0"/>
                <a:cs typeface="Calibri" pitchFamily="34" charset="0"/>
              </a:rPr>
              <a:t>Short Remittance </a:t>
            </a:r>
            <a:r>
              <a:rPr lang="en-US" sz="2150" dirty="0">
                <a:latin typeface="Calibri" pitchFamily="34" charset="0"/>
                <a:cs typeface="Calibri" pitchFamily="34" charset="0"/>
              </a:rPr>
              <a:t>– Pay with s.50(1) interest [i.e. </a:t>
            </a:r>
            <a:r>
              <a:rPr lang="en-US" sz="2150" dirty="0">
                <a:solidFill>
                  <a:srgbClr val="C00000"/>
                </a:solidFill>
                <a:latin typeface="Calibri" pitchFamily="34" charset="0"/>
                <a:cs typeface="Calibri" pitchFamily="34" charset="0"/>
              </a:rPr>
              <a:t>18% </a:t>
            </a:r>
            <a:r>
              <a:rPr lang="en-US" sz="2150" dirty="0">
                <a:latin typeface="Calibri" pitchFamily="34" charset="0"/>
                <a:cs typeface="Calibri" pitchFamily="34" charset="0"/>
              </a:rPr>
              <a:t>for delayed tax payment &amp; </a:t>
            </a:r>
            <a:r>
              <a:rPr lang="en-US" sz="2150" dirty="0">
                <a:solidFill>
                  <a:srgbClr val="C00000"/>
                </a:solidFill>
                <a:latin typeface="Calibri" pitchFamily="34" charset="0"/>
                <a:cs typeface="Calibri" pitchFamily="34" charset="0"/>
              </a:rPr>
              <a:t>24%</a:t>
            </a:r>
            <a:r>
              <a:rPr lang="en-US" sz="2150" dirty="0">
                <a:latin typeface="Calibri" pitchFamily="34" charset="0"/>
                <a:cs typeface="Calibri" pitchFamily="34" charset="0"/>
              </a:rPr>
              <a:t> for excess claim of ITC excess reduction of liability - as per NN 6/17 CT &amp; 13/17 CT both </a:t>
            </a:r>
            <a:r>
              <a:rPr lang="en-US" sz="2150" dirty="0" err="1">
                <a:latin typeface="Calibri" pitchFamily="34" charset="0"/>
                <a:cs typeface="Calibri" pitchFamily="34" charset="0"/>
              </a:rPr>
              <a:t>dt</a:t>
            </a:r>
            <a:r>
              <a:rPr lang="en-US" sz="2150" dirty="0">
                <a:latin typeface="Calibri" pitchFamily="34" charset="0"/>
                <a:cs typeface="Calibri" pitchFamily="34" charset="0"/>
              </a:rPr>
              <a:t> 28.6.17] from 1</a:t>
            </a:r>
            <a:r>
              <a:rPr lang="en-US" sz="2150" baseline="30000" dirty="0">
                <a:latin typeface="Calibri" pitchFamily="34" charset="0"/>
                <a:cs typeface="Calibri" pitchFamily="34" charset="0"/>
              </a:rPr>
              <a:t>st</a:t>
            </a:r>
            <a:r>
              <a:rPr lang="en-US" sz="2150" dirty="0">
                <a:latin typeface="Calibri" pitchFamily="34" charset="0"/>
                <a:cs typeface="Calibri" pitchFamily="34" charset="0"/>
              </a:rPr>
              <a:t> day after the due date of remittance u/s 39(7) [i.e. due date for payment = due date for return].</a:t>
            </a:r>
          </a:p>
          <a:p>
            <a:pPr marL="457200" indent="-457200" algn="just">
              <a:buNone/>
            </a:pPr>
            <a:endParaRPr lang="en-US" sz="2150" dirty="0">
              <a:latin typeface="Calibri" pitchFamily="34" charset="0"/>
              <a:cs typeface="Calibri" pitchFamily="34" charset="0"/>
            </a:endParaRPr>
          </a:p>
          <a:p>
            <a:pPr marL="457200" indent="-457200" algn="just">
              <a:buAutoNum type="arabicPeriod"/>
            </a:pPr>
            <a:r>
              <a:rPr lang="en-US" sz="2150" b="1" dirty="0">
                <a:latin typeface="Calibri" pitchFamily="34" charset="0"/>
                <a:cs typeface="Calibri" pitchFamily="34" charset="0"/>
              </a:rPr>
              <a:t>Excess Remittance</a:t>
            </a:r>
            <a:r>
              <a:rPr lang="en-US" sz="2150" dirty="0">
                <a:latin typeface="Calibri" pitchFamily="34" charset="0"/>
                <a:cs typeface="Calibri" pitchFamily="34" charset="0"/>
              </a:rPr>
              <a:t> – Apply for refund. Get refund with s.56 interest [6%/9%] from 61</a:t>
            </a:r>
            <a:r>
              <a:rPr lang="en-US" sz="2150" baseline="30000" dirty="0">
                <a:latin typeface="Calibri" pitchFamily="34" charset="0"/>
                <a:cs typeface="Calibri" pitchFamily="34" charset="0"/>
              </a:rPr>
              <a:t>st</a:t>
            </a:r>
            <a:r>
              <a:rPr lang="en-US" sz="2150" dirty="0">
                <a:latin typeface="Calibri" pitchFamily="34" charset="0"/>
                <a:cs typeface="Calibri" pitchFamily="34" charset="0"/>
              </a:rPr>
              <a:t> day of refund application.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0" y="6248400"/>
            <a:ext cx="228600" cy="6096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8915400" y="0"/>
            <a:ext cx="228600" cy="609600"/>
          </a:xfrm>
          <a:prstGeom prst="rect">
            <a:avLst/>
          </a:prstGeom>
          <a:noFill/>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960</TotalTime>
  <Words>1311</Words>
  <Application>Microsoft Office PowerPoint</Application>
  <PresentationFormat>On-screen Show (4:3)</PresentationFormat>
  <Paragraphs>93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Debasmita</cp:lastModifiedBy>
  <cp:revision>83</cp:revision>
  <dcterms:created xsi:type="dcterms:W3CDTF">2006-08-16T00:00:00Z</dcterms:created>
  <dcterms:modified xsi:type="dcterms:W3CDTF">2021-01-29T07:19:23Z</dcterms:modified>
</cp:coreProperties>
</file>