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6" r:id="rId2"/>
    <p:sldId id="320" r:id="rId3"/>
    <p:sldId id="259" r:id="rId4"/>
    <p:sldId id="302" r:id="rId5"/>
    <p:sldId id="303" r:id="rId6"/>
    <p:sldId id="311" r:id="rId7"/>
    <p:sldId id="312" r:id="rId8"/>
    <p:sldId id="313" r:id="rId9"/>
    <p:sldId id="325" r:id="rId10"/>
    <p:sldId id="314" r:id="rId11"/>
    <p:sldId id="315" r:id="rId12"/>
    <p:sldId id="316" r:id="rId13"/>
    <p:sldId id="317" r:id="rId14"/>
    <p:sldId id="305" r:id="rId15"/>
    <p:sldId id="295" r:id="rId16"/>
    <p:sldId id="299" r:id="rId17"/>
    <p:sldId id="300" r:id="rId18"/>
    <p:sldId id="296" r:id="rId19"/>
    <p:sldId id="309" r:id="rId20"/>
    <p:sldId id="310" r:id="rId21"/>
    <p:sldId id="308" r:id="rId22"/>
    <p:sldId id="321" r:id="rId23"/>
    <p:sldId id="323" r:id="rId24"/>
    <p:sldId id="324" r:id="rId25"/>
    <p:sldId id="262" r:id="rId26"/>
    <p:sldId id="263" r:id="rId27"/>
    <p:sldId id="264" r:id="rId28"/>
    <p:sldId id="265" r:id="rId29"/>
    <p:sldId id="266" r:id="rId30"/>
    <p:sldId id="267" r:id="rId31"/>
    <p:sldId id="268" r:id="rId32"/>
    <p:sldId id="269" r:id="rId33"/>
    <p:sldId id="270" r:id="rId34"/>
    <p:sldId id="271" r:id="rId35"/>
    <p:sldId id="272" r:id="rId36"/>
    <p:sldId id="273" r:id="rId37"/>
    <p:sldId id="274" r:id="rId38"/>
    <p:sldId id="275" r:id="rId39"/>
    <p:sldId id="322" r:id="rId40"/>
    <p:sldId id="276" r:id="rId41"/>
    <p:sldId id="277" r:id="rId42"/>
    <p:sldId id="278" r:id="rId43"/>
    <p:sldId id="257"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mailto:asinha@acstaxcon.com"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7504" y="228601"/>
            <a:ext cx="8928992" cy="5970865"/>
          </a:xfrm>
          <a:prstGeom prst="rect">
            <a:avLst/>
          </a:prstGeom>
        </p:spPr>
        <p:txBody>
          <a:bodyPr wrap="square">
            <a:spAutoFit/>
          </a:bodyPr>
          <a:lstStyle/>
          <a:p>
            <a:pPr algn="ctr"/>
            <a:r>
              <a:rPr lang="en-US" sz="5400" b="1" dirty="0">
                <a:latin typeface="Baskerville Old Face" pitchFamily="18" charset="0"/>
              </a:rPr>
              <a:t>WELCOME</a:t>
            </a:r>
            <a:br>
              <a:rPr lang="en-US" sz="5400" b="1" dirty="0">
                <a:latin typeface="Baskerville Old Face" pitchFamily="18" charset="0"/>
              </a:rPr>
            </a:br>
            <a:r>
              <a:rPr lang="en-US" sz="4800" b="1" dirty="0">
                <a:latin typeface="Baskerville Old Face" pitchFamily="18" charset="0"/>
              </a:rPr>
              <a:t>to the Session on</a:t>
            </a:r>
            <a:r>
              <a:rPr lang="en-US" sz="5400" b="1" dirty="0">
                <a:latin typeface="Baskerville Old Face" pitchFamily="18" charset="0"/>
              </a:rPr>
              <a:t> </a:t>
            </a:r>
            <a:br>
              <a:rPr lang="en-US" sz="5400" b="1" dirty="0">
                <a:latin typeface="Baskerville Old Face" pitchFamily="18" charset="0"/>
              </a:rPr>
            </a:br>
            <a:r>
              <a:rPr lang="en-US" sz="4400" b="1" dirty="0">
                <a:solidFill>
                  <a:srgbClr val="C00000"/>
                </a:solidFill>
                <a:latin typeface="Baskerville Old Face" pitchFamily="18" charset="0"/>
              </a:rPr>
              <a:t>VALUATION IN GST</a:t>
            </a:r>
          </a:p>
          <a:p>
            <a:pPr algn="ctr"/>
            <a:r>
              <a:rPr lang="en-US" sz="3200" b="1" dirty="0">
                <a:latin typeface="Baskerville Old Face" pitchFamily="18" charset="0"/>
              </a:rPr>
              <a:t>20</a:t>
            </a:r>
            <a:r>
              <a:rPr lang="en-US" sz="3200" b="1" baseline="30000" dirty="0">
                <a:latin typeface="Baskerville Old Face" pitchFamily="18" charset="0"/>
              </a:rPr>
              <a:t>th</a:t>
            </a:r>
            <a:r>
              <a:rPr lang="en-US" sz="3200" b="1" dirty="0">
                <a:latin typeface="Baskerville Old Face" pitchFamily="18" charset="0"/>
              </a:rPr>
              <a:t> September 2020</a:t>
            </a:r>
          </a:p>
          <a:p>
            <a:endParaRPr lang="en-US" sz="2800" b="1" dirty="0">
              <a:latin typeface="Baskerville Old Face" pitchFamily="18" charset="0"/>
            </a:endParaRPr>
          </a:p>
          <a:p>
            <a:r>
              <a:rPr lang="en-US" sz="2800" b="1" dirty="0">
                <a:latin typeface="Baskerville Old Face" pitchFamily="18" charset="0"/>
              </a:rPr>
              <a:t>Presentation by :</a:t>
            </a:r>
          </a:p>
          <a:p>
            <a:pPr algn="ctr"/>
            <a:r>
              <a:rPr lang="en-US" sz="3000" b="1" dirty="0">
                <a:latin typeface="Baskerville Old Face" pitchFamily="18" charset="0"/>
              </a:rPr>
              <a:t>                        A. K. </a:t>
            </a:r>
            <a:r>
              <a:rPr lang="en-US" sz="3000" b="1" dirty="0" err="1">
                <a:latin typeface="Baskerville Old Face" pitchFamily="18" charset="0"/>
              </a:rPr>
              <a:t>Sinha</a:t>
            </a:r>
            <a:r>
              <a:rPr lang="en-US" sz="3000" b="1" dirty="0">
                <a:latin typeface="Baskerville Old Face" pitchFamily="18" charset="0"/>
              </a:rPr>
              <a:t> </a:t>
            </a:r>
            <a:r>
              <a:rPr lang="en-US" sz="3200" b="1" dirty="0">
                <a:latin typeface="Baskerville Old Face" pitchFamily="18" charset="0"/>
              </a:rPr>
              <a:t>, </a:t>
            </a:r>
            <a:r>
              <a:rPr lang="en-US" sz="2000" dirty="0">
                <a:latin typeface="Baskerville Old Face" pitchFamily="18" charset="0"/>
              </a:rPr>
              <a:t>[M.Sc., LL.M.(M.U.)]</a:t>
            </a:r>
            <a:endParaRPr lang="en-US" sz="3200" dirty="0">
              <a:latin typeface="Baskerville Old Face" pitchFamily="18" charset="0"/>
            </a:endParaRPr>
          </a:p>
          <a:p>
            <a:pPr algn="ctr"/>
            <a:r>
              <a:rPr lang="en-US" sz="2400" b="1" dirty="0">
                <a:latin typeface="Baskerville Old Face" pitchFamily="18" charset="0"/>
              </a:rPr>
              <a:t> Lawyer and Consultant</a:t>
            </a:r>
          </a:p>
          <a:p>
            <a:pPr algn="ctr"/>
            <a:r>
              <a:rPr lang="en-US" sz="3200" b="1" dirty="0">
                <a:latin typeface="Baskerville Old Face" pitchFamily="18" charset="0"/>
              </a:rPr>
              <a:t>ACS </a:t>
            </a:r>
            <a:r>
              <a:rPr lang="en-US" sz="3200" b="1" dirty="0" err="1">
                <a:latin typeface="Baskerville Old Face" pitchFamily="18" charset="0"/>
              </a:rPr>
              <a:t>Taxcon</a:t>
            </a:r>
            <a:endParaRPr lang="en-US" sz="3200" b="1" dirty="0">
              <a:latin typeface="Baskerville Old Face" pitchFamily="18" charset="0"/>
            </a:endParaRPr>
          </a:p>
          <a:p>
            <a:endParaRPr lang="en-US" b="1" dirty="0">
              <a:latin typeface="Baskerville Old Face" pitchFamily="18" charset="0"/>
            </a:endParaRPr>
          </a:p>
          <a:p>
            <a:pPr algn="ctr"/>
            <a:endParaRPr lang="en-IN" sz="2400" dirty="0"/>
          </a:p>
        </p:txBody>
      </p:sp>
    </p:spTree>
    <p:extLst>
      <p:ext uri="{BB962C8B-B14F-4D97-AF65-F5344CB8AC3E}">
        <p14:creationId xmlns:p14="http://schemas.microsoft.com/office/powerpoint/2010/main" xmlns="" val="207247327"/>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477000"/>
          </a:xfrm>
        </p:spPr>
        <p:txBody>
          <a:bodyPr>
            <a:noAutofit/>
          </a:bodyPr>
          <a:lstStyle/>
          <a:p>
            <a:pPr marL="514350" indent="-514350" algn="just">
              <a:buNone/>
            </a:pPr>
            <a:r>
              <a:rPr lang="en-US" sz="1800" dirty="0">
                <a:latin typeface="Times New Roman"/>
                <a:cs typeface="Times New Roman"/>
              </a:rPr>
              <a:t>S.15- defines and prescribes Transaction Value. Specifies inclusions and exclusions thereof </a:t>
            </a:r>
            <a:r>
              <a:rPr lang="en-US" sz="1800" dirty="0">
                <a:solidFill>
                  <a:srgbClr val="00B050"/>
                </a:solidFill>
                <a:latin typeface="Times New Roman"/>
                <a:cs typeface="Times New Roman"/>
              </a:rPr>
              <a:t>[TELISD]</a:t>
            </a:r>
            <a:r>
              <a:rPr lang="en-US" sz="1800" dirty="0">
                <a:latin typeface="Times New Roman"/>
                <a:cs typeface="Times New Roman"/>
              </a:rPr>
              <a:t> . Refers to Valuation Rules 27 to 35 in deserving cases; also enables to notify valuation method. (</a:t>
            </a:r>
            <a:r>
              <a:rPr lang="en-US" sz="1800" dirty="0" err="1">
                <a:latin typeface="Times New Roman"/>
                <a:cs typeface="Times New Roman"/>
              </a:rPr>
              <a:t>eg</a:t>
            </a:r>
            <a:r>
              <a:rPr lang="en-US" sz="1800" dirty="0">
                <a:latin typeface="Times New Roman"/>
                <a:cs typeface="Times New Roman"/>
              </a:rPr>
              <a:t>. 2/3</a:t>
            </a:r>
            <a:r>
              <a:rPr lang="en-US" sz="1800" baseline="30000" dirty="0">
                <a:latin typeface="Times New Roman"/>
                <a:cs typeface="Times New Roman"/>
              </a:rPr>
              <a:t>rd</a:t>
            </a:r>
            <a:r>
              <a:rPr lang="en-US" sz="1800" dirty="0">
                <a:latin typeface="Times New Roman"/>
                <a:cs typeface="Times New Roman"/>
              </a:rPr>
              <a:t> presumptive value for builders)</a:t>
            </a:r>
          </a:p>
          <a:p>
            <a:pPr marL="514350" indent="-514350" algn="just">
              <a:buNone/>
            </a:pPr>
            <a:r>
              <a:rPr lang="en-US" sz="1800" dirty="0">
                <a:latin typeface="Times New Roman"/>
                <a:cs typeface="Times New Roman"/>
              </a:rPr>
              <a:t>R-27- when consideration is not wholly in money </a:t>
            </a:r>
            <a:r>
              <a:rPr lang="en-US" sz="1800" dirty="0">
                <a:solidFill>
                  <a:srgbClr val="00B050"/>
                </a:solidFill>
                <a:latin typeface="Times New Roman"/>
                <a:cs typeface="Times New Roman"/>
              </a:rPr>
              <a:t>[OKLD]</a:t>
            </a:r>
            <a:r>
              <a:rPr lang="en-US" sz="1800" dirty="0">
                <a:latin typeface="Times New Roman"/>
                <a:cs typeface="Times New Roman"/>
              </a:rPr>
              <a:t> </a:t>
            </a:r>
          </a:p>
          <a:p>
            <a:pPr marL="514350" indent="-514350" algn="just">
              <a:buNone/>
            </a:pPr>
            <a:r>
              <a:rPr lang="en-US" sz="1800" dirty="0">
                <a:latin typeface="Times New Roman"/>
                <a:cs typeface="Times New Roman"/>
              </a:rPr>
              <a:t>R-28- Supply between related (</a:t>
            </a:r>
            <a:r>
              <a:rPr lang="en-US" sz="1800" dirty="0" err="1">
                <a:latin typeface="Times New Roman"/>
                <a:cs typeface="Times New Roman"/>
              </a:rPr>
              <a:t>expln</a:t>
            </a:r>
            <a:r>
              <a:rPr lang="en-US" sz="1800" dirty="0">
                <a:latin typeface="Times New Roman"/>
                <a:cs typeface="Times New Roman"/>
              </a:rPr>
              <a:t> to S.15) or Distinct (S.25) persons. </a:t>
            </a:r>
            <a:r>
              <a:rPr lang="en-US" sz="1800" dirty="0">
                <a:solidFill>
                  <a:srgbClr val="00B050"/>
                </a:solidFill>
                <a:latin typeface="Times New Roman"/>
                <a:cs typeface="Times New Roman"/>
              </a:rPr>
              <a:t>[OLD]</a:t>
            </a:r>
            <a:r>
              <a:rPr lang="en-US" sz="1800" dirty="0">
                <a:latin typeface="Times New Roman"/>
                <a:cs typeface="Times New Roman"/>
              </a:rPr>
              <a:t> [If to be further supplied as such, then option of </a:t>
            </a:r>
            <a:r>
              <a:rPr lang="en-US" sz="1800" u="sng" dirty="0">
                <a:solidFill>
                  <a:srgbClr val="00B050"/>
                </a:solidFill>
                <a:latin typeface="Times New Roman"/>
                <a:cs typeface="Times New Roman"/>
              </a:rPr>
              <a:t>90% of recipient’s sale price</a:t>
            </a:r>
            <a:r>
              <a:rPr lang="en-US" sz="1800" dirty="0">
                <a:latin typeface="Times New Roman"/>
                <a:cs typeface="Times New Roman"/>
              </a:rPr>
              <a:t> of like goods. If full ITC available to recipient, then </a:t>
            </a:r>
            <a:r>
              <a:rPr lang="en-US" sz="1800" u="sng" dirty="0">
                <a:solidFill>
                  <a:srgbClr val="00B050"/>
                </a:solidFill>
                <a:latin typeface="Times New Roman"/>
                <a:cs typeface="Times New Roman"/>
              </a:rPr>
              <a:t>value declared on invoice is deemed to be </a:t>
            </a:r>
            <a:r>
              <a:rPr lang="en-US" sz="1800" u="sng" dirty="0" err="1">
                <a:solidFill>
                  <a:srgbClr val="00B050"/>
                </a:solidFill>
                <a:latin typeface="Times New Roman"/>
                <a:cs typeface="Times New Roman"/>
              </a:rPr>
              <a:t>omv</a:t>
            </a:r>
            <a:r>
              <a:rPr lang="en-US" sz="1800" dirty="0">
                <a:latin typeface="Times New Roman"/>
                <a:cs typeface="Times New Roman"/>
              </a:rPr>
              <a:t>]</a:t>
            </a:r>
          </a:p>
          <a:p>
            <a:pPr marL="514350" indent="-514350" algn="just"/>
            <a:r>
              <a:rPr lang="en-US" sz="1800" dirty="0">
                <a:solidFill>
                  <a:srgbClr val="FF0000"/>
                </a:solidFill>
                <a:latin typeface="Times New Roman"/>
                <a:cs typeface="Times New Roman"/>
              </a:rPr>
              <a:t>GKB Lens (P) Ltd  AAR WB  30.5.18:- </a:t>
            </a:r>
            <a:r>
              <a:rPr lang="en-US" sz="1800" dirty="0">
                <a:solidFill>
                  <a:srgbClr val="00B050"/>
                </a:solidFill>
                <a:latin typeface="Times New Roman"/>
                <a:cs typeface="Times New Roman"/>
              </a:rPr>
              <a:t>Applicant who is reseller and importer of Sunglasses, frames, lenses etc sending from his west Bengal head office to his branches across India </a:t>
            </a:r>
            <a:r>
              <a:rPr lang="en-US" sz="1800" u="sng" dirty="0">
                <a:solidFill>
                  <a:srgbClr val="00B050"/>
                </a:solidFill>
                <a:latin typeface="Times New Roman"/>
                <a:cs typeface="Times New Roman"/>
              </a:rPr>
              <a:t>can chose 2</a:t>
            </a:r>
            <a:r>
              <a:rPr lang="en-US" sz="1800" u="sng" baseline="30000" dirty="0">
                <a:solidFill>
                  <a:srgbClr val="00B050"/>
                </a:solidFill>
                <a:latin typeface="Times New Roman"/>
                <a:cs typeface="Times New Roman"/>
              </a:rPr>
              <a:t>nd</a:t>
            </a:r>
            <a:r>
              <a:rPr lang="en-US" sz="1800" u="sng" dirty="0">
                <a:solidFill>
                  <a:srgbClr val="00B050"/>
                </a:solidFill>
                <a:latin typeface="Times New Roman"/>
                <a:cs typeface="Times New Roman"/>
              </a:rPr>
              <a:t> proviso over the 1</a:t>
            </a:r>
            <a:r>
              <a:rPr lang="en-US" sz="1800" u="sng" baseline="30000" dirty="0">
                <a:solidFill>
                  <a:srgbClr val="00B050"/>
                </a:solidFill>
                <a:latin typeface="Times New Roman"/>
                <a:cs typeface="Times New Roman"/>
              </a:rPr>
              <a:t>st</a:t>
            </a:r>
            <a:r>
              <a:rPr lang="en-US" sz="1800" dirty="0">
                <a:solidFill>
                  <a:srgbClr val="00B050"/>
                </a:solidFill>
                <a:latin typeface="Times New Roman"/>
                <a:cs typeface="Times New Roman"/>
              </a:rPr>
              <a:t>, and can thus value the </a:t>
            </a:r>
            <a:r>
              <a:rPr lang="en-US" sz="1800" dirty="0" err="1">
                <a:solidFill>
                  <a:srgbClr val="00B050"/>
                </a:solidFill>
                <a:latin typeface="Times New Roman"/>
                <a:cs typeface="Times New Roman"/>
              </a:rPr>
              <a:t>suppies</a:t>
            </a:r>
            <a:r>
              <a:rPr lang="en-US" sz="1800" dirty="0">
                <a:solidFill>
                  <a:srgbClr val="00B050"/>
                </a:solidFill>
                <a:latin typeface="Times New Roman"/>
                <a:cs typeface="Times New Roman"/>
              </a:rPr>
              <a:t> on the ‘cost price’ instead of 90% of MRP. 2</a:t>
            </a:r>
            <a:r>
              <a:rPr lang="en-US" sz="1800" baseline="30000" dirty="0">
                <a:solidFill>
                  <a:srgbClr val="00B050"/>
                </a:solidFill>
                <a:latin typeface="Times New Roman"/>
                <a:cs typeface="Times New Roman"/>
              </a:rPr>
              <a:t>nd</a:t>
            </a:r>
            <a:r>
              <a:rPr lang="en-US" sz="1800" dirty="0">
                <a:solidFill>
                  <a:srgbClr val="00B050"/>
                </a:solidFill>
                <a:latin typeface="Times New Roman"/>
                <a:cs typeface="Times New Roman"/>
              </a:rPr>
              <a:t> proviso applies on both situations i.e. ‘when further removed as such’ and ‘when full ITC on invoice is available to the recipient.</a:t>
            </a:r>
          </a:p>
          <a:p>
            <a:pPr marL="514350" indent="-514350" algn="just"/>
            <a:r>
              <a:rPr lang="en-US" sz="1800" dirty="0">
                <a:solidFill>
                  <a:srgbClr val="FF0000"/>
                </a:solidFill>
                <a:latin typeface="Times New Roman"/>
                <a:cs typeface="Times New Roman"/>
              </a:rPr>
              <a:t>Circular 47/21/2018-GST </a:t>
            </a:r>
            <a:r>
              <a:rPr lang="en-US" sz="1800" dirty="0" err="1">
                <a:solidFill>
                  <a:srgbClr val="FF0000"/>
                </a:solidFill>
                <a:latin typeface="Times New Roman"/>
                <a:cs typeface="Times New Roman"/>
              </a:rPr>
              <a:t>dt</a:t>
            </a:r>
            <a:r>
              <a:rPr lang="en-US" sz="1800" dirty="0">
                <a:solidFill>
                  <a:srgbClr val="FF0000"/>
                </a:solidFill>
                <a:latin typeface="Times New Roman"/>
                <a:cs typeface="Times New Roman"/>
              </a:rPr>
              <a:t> 8.6.18:- </a:t>
            </a:r>
            <a:r>
              <a:rPr lang="en-US" sz="1800" u="sng" dirty="0">
                <a:solidFill>
                  <a:srgbClr val="00B050"/>
                </a:solidFill>
                <a:latin typeface="Times New Roman"/>
                <a:cs typeface="Times New Roman"/>
              </a:rPr>
              <a:t>Moulds / dies sent by OEM</a:t>
            </a:r>
            <a:r>
              <a:rPr lang="en-US" sz="1800" dirty="0">
                <a:solidFill>
                  <a:srgbClr val="00B050"/>
                </a:solidFill>
                <a:latin typeface="Times New Roman"/>
                <a:cs typeface="Times New Roman"/>
              </a:rPr>
              <a:t> (original equipment manufacturer) to job worker free of cost does not constitute  a supply as they are not distinct or related persons. The OEM need not reverse the ITC on it. Also, the  job worker will not include cost of mould / dies in the value of components manufactured as it is not his cost. However, if as per the contract, job worker was required to make the components using his  own dies and then the OEM supplies such moulds free of cost, then the OEM will reverse the ITC as the clearance of moulds by him will not be in the course of furtherance of his business. Also  the job worker will include amortized cost of the moulds n the value of the equipments manufactured by him for the OEM. </a:t>
            </a:r>
            <a:endParaRPr lang="en-US" sz="1800" dirty="0">
              <a:solidFill>
                <a:srgbClr val="FF0000"/>
              </a:solidFill>
              <a:latin typeface="Times New Roman"/>
              <a:cs typeface="Times New Roman"/>
            </a:endParaRP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477000"/>
          </a:xfrm>
        </p:spPr>
        <p:txBody>
          <a:bodyPr>
            <a:noAutofit/>
          </a:bodyPr>
          <a:lstStyle/>
          <a:p>
            <a:pPr marL="514350" indent="-514350" algn="just">
              <a:buNone/>
            </a:pPr>
            <a:r>
              <a:rPr lang="en-US" sz="1950" dirty="0">
                <a:latin typeface="Times New Roman"/>
                <a:cs typeface="Times New Roman"/>
              </a:rPr>
              <a:t>R-29- Supply between Principal &amp; Agent. </a:t>
            </a:r>
            <a:r>
              <a:rPr lang="en-US" sz="1950" dirty="0">
                <a:solidFill>
                  <a:srgbClr val="00B050"/>
                </a:solidFill>
                <a:latin typeface="Times New Roman"/>
                <a:cs typeface="Times New Roman"/>
              </a:rPr>
              <a:t>[O/D]</a:t>
            </a:r>
            <a:r>
              <a:rPr lang="en-US" sz="1950" dirty="0">
                <a:latin typeface="Times New Roman"/>
                <a:cs typeface="Times New Roman"/>
              </a:rPr>
              <a:t> [</a:t>
            </a:r>
            <a:r>
              <a:rPr lang="en-US" sz="1950" dirty="0" err="1">
                <a:latin typeface="Times New Roman"/>
                <a:cs typeface="Times New Roman"/>
              </a:rPr>
              <a:t>ie</a:t>
            </a:r>
            <a:r>
              <a:rPr lang="en-US" sz="1950" dirty="0">
                <a:latin typeface="Times New Roman"/>
                <a:cs typeface="Times New Roman"/>
              </a:rPr>
              <a:t> either </a:t>
            </a:r>
            <a:r>
              <a:rPr lang="en-US" sz="1950" dirty="0" err="1">
                <a:latin typeface="Times New Roman"/>
                <a:cs typeface="Times New Roman"/>
              </a:rPr>
              <a:t>omv</a:t>
            </a:r>
            <a:r>
              <a:rPr lang="en-US" sz="1950" dirty="0">
                <a:latin typeface="Times New Roman"/>
                <a:cs typeface="Times New Roman"/>
              </a:rPr>
              <a:t> or agent’s intended selling price]</a:t>
            </a:r>
          </a:p>
          <a:p>
            <a:pPr marL="514350" indent="-514350" algn="just">
              <a:buNone/>
            </a:pPr>
            <a:r>
              <a:rPr lang="en-US" sz="1950" dirty="0">
                <a:latin typeface="Times New Roman"/>
                <a:cs typeface="Times New Roman"/>
              </a:rPr>
              <a:t>R-30, 31- Cost Construction (110% COP) &amp; Best Judgment (consistent with principles &amp; provisions of s.15 and the valuation rules) methods of determining Transaction Value. </a:t>
            </a:r>
            <a:r>
              <a:rPr lang="en-US" sz="1950" dirty="0">
                <a:solidFill>
                  <a:srgbClr val="00B050"/>
                </a:solidFill>
                <a:latin typeface="Times New Roman"/>
                <a:cs typeface="Times New Roman"/>
              </a:rPr>
              <a:t>[for services, computed method can be ignored]</a:t>
            </a:r>
          </a:p>
          <a:p>
            <a:pPr marL="514350" indent="-514350" algn="just">
              <a:buNone/>
            </a:pPr>
            <a:r>
              <a:rPr lang="en-US" sz="1950" dirty="0">
                <a:latin typeface="Times New Roman"/>
                <a:cs typeface="Times New Roman"/>
              </a:rPr>
              <a:t>R-31A- Lottery </a:t>
            </a:r>
            <a:r>
              <a:rPr lang="en-US" sz="1950" dirty="0">
                <a:solidFill>
                  <a:srgbClr val="00B050"/>
                </a:solidFill>
                <a:latin typeface="Times New Roman"/>
                <a:cs typeface="Times New Roman"/>
              </a:rPr>
              <a:t>[100/112 or 100/128 of FV of ticket, or its notified price, whichever higher, for State run and State authorized lottery respectively]</a:t>
            </a:r>
            <a:r>
              <a:rPr lang="en-US" sz="1950" dirty="0">
                <a:latin typeface="Times New Roman"/>
                <a:cs typeface="Times New Roman"/>
              </a:rPr>
              <a:t>, Betting, Gambling, Horse racing </a:t>
            </a:r>
            <a:r>
              <a:rPr lang="en-US" sz="1950" dirty="0">
                <a:solidFill>
                  <a:srgbClr val="00B050"/>
                </a:solidFill>
                <a:latin typeface="Times New Roman"/>
                <a:cs typeface="Times New Roman"/>
              </a:rPr>
              <a:t>[100% bet value or amt paid into the </a:t>
            </a:r>
            <a:r>
              <a:rPr lang="en-US" sz="1950" dirty="0" err="1">
                <a:solidFill>
                  <a:srgbClr val="00B050"/>
                </a:solidFill>
                <a:latin typeface="Times New Roman"/>
                <a:cs typeface="Times New Roman"/>
              </a:rPr>
              <a:t>totalisator</a:t>
            </a:r>
            <a:r>
              <a:rPr lang="en-US" sz="1950" dirty="0">
                <a:solidFill>
                  <a:srgbClr val="00B050"/>
                </a:solidFill>
                <a:latin typeface="Times New Roman"/>
                <a:cs typeface="Times New Roman"/>
              </a:rPr>
              <a:t>]</a:t>
            </a:r>
          </a:p>
          <a:p>
            <a:pPr marL="514350" indent="-514350" algn="just">
              <a:buNone/>
            </a:pPr>
            <a:r>
              <a:rPr lang="en-US" sz="1950" dirty="0">
                <a:latin typeface="Times New Roman"/>
                <a:cs typeface="Times New Roman"/>
              </a:rPr>
              <a:t>R-32, 33- Special manner of valuation for specific cases (at supplier’s option). </a:t>
            </a:r>
            <a:r>
              <a:rPr lang="en-US" sz="1950" dirty="0">
                <a:solidFill>
                  <a:srgbClr val="00B050"/>
                </a:solidFill>
                <a:latin typeface="Times New Roman"/>
                <a:cs typeface="Times New Roman"/>
              </a:rPr>
              <a:t>[</a:t>
            </a:r>
            <a:r>
              <a:rPr lang="en-US" sz="1950" dirty="0">
                <a:solidFill>
                  <a:srgbClr val="00B050"/>
                </a:solidFill>
              </a:rPr>
              <a:t>MLAVUP- Money changer(2); Life insurance(4); Air-travel agent(3); Voucher(6); Used goods(5); Pure agent(R-33)]</a:t>
            </a:r>
            <a:r>
              <a:rPr lang="en-US" sz="1950" dirty="0">
                <a:solidFill>
                  <a:srgbClr val="00B050"/>
                </a:solidFill>
                <a:latin typeface="Times New Roman"/>
                <a:cs typeface="Times New Roman"/>
              </a:rPr>
              <a:t> </a:t>
            </a:r>
          </a:p>
          <a:p>
            <a:pPr marL="514350" indent="-514350" algn="just">
              <a:buNone/>
            </a:pPr>
            <a:r>
              <a:rPr lang="en-US" sz="1950" dirty="0">
                <a:latin typeface="Times New Roman"/>
                <a:cs typeface="Times New Roman"/>
              </a:rPr>
              <a:t>R-34- Exchange rate in FC transactions. </a:t>
            </a:r>
            <a:r>
              <a:rPr lang="en-US" sz="1950" dirty="0">
                <a:solidFill>
                  <a:srgbClr val="00B050"/>
                </a:solidFill>
                <a:latin typeface="Times New Roman"/>
                <a:cs typeface="Times New Roman"/>
              </a:rPr>
              <a:t>[CBEC notified u/</a:t>
            </a:r>
            <a:r>
              <a:rPr lang="en-US" sz="1950" dirty="0" err="1">
                <a:solidFill>
                  <a:srgbClr val="00B050"/>
                </a:solidFill>
                <a:latin typeface="Times New Roman"/>
                <a:cs typeface="Times New Roman"/>
              </a:rPr>
              <a:t>Cus</a:t>
            </a:r>
            <a:r>
              <a:rPr lang="en-US" sz="1950" dirty="0">
                <a:solidFill>
                  <a:srgbClr val="00B050"/>
                </a:solidFill>
                <a:latin typeface="Times New Roman"/>
                <a:cs typeface="Times New Roman"/>
              </a:rPr>
              <a:t> Act]</a:t>
            </a:r>
          </a:p>
          <a:p>
            <a:pPr marL="514350" indent="-514350" algn="just">
              <a:buNone/>
            </a:pPr>
            <a:r>
              <a:rPr lang="en-US" sz="1950" dirty="0">
                <a:latin typeface="Times New Roman"/>
                <a:cs typeface="Times New Roman"/>
              </a:rPr>
              <a:t>R-35- Tax amt when value is cum-duty-price </a:t>
            </a:r>
            <a:r>
              <a:rPr lang="en-US" sz="1950" dirty="0">
                <a:solidFill>
                  <a:srgbClr val="00B050"/>
                </a:solidFill>
                <a:latin typeface="Times New Roman"/>
                <a:cs typeface="Times New Roman"/>
              </a:rPr>
              <a:t>[tax% / (100+tax%) X cum-duty price]</a:t>
            </a:r>
          </a:p>
          <a:p>
            <a:pPr marL="514350" indent="-514350" algn="just">
              <a:buNone/>
            </a:pPr>
            <a:r>
              <a:rPr lang="en-US" sz="1950" dirty="0">
                <a:solidFill>
                  <a:srgbClr val="FF0000"/>
                </a:solidFill>
                <a:latin typeface="Times New Roman"/>
                <a:cs typeface="Times New Roman"/>
              </a:rPr>
              <a:t>Note-</a:t>
            </a:r>
            <a:r>
              <a:rPr lang="en-US" sz="1950" dirty="0">
                <a:solidFill>
                  <a:srgbClr val="00B050"/>
                </a:solidFill>
                <a:latin typeface="Times New Roman"/>
                <a:cs typeface="Times New Roman"/>
              </a:rPr>
              <a:t> the rule applies only if the value does include GST; it does not say that value is deemed to be inclusive of  GST. Thus, in case of RCM the amt charged by supplier cannot be taken as inclusive of GST. The applicability of the contrary view in </a:t>
            </a:r>
            <a:r>
              <a:rPr lang="en-US" sz="1950" dirty="0">
                <a:solidFill>
                  <a:srgbClr val="FF0000"/>
                </a:solidFill>
                <a:latin typeface="Times New Roman"/>
                <a:cs typeface="Times New Roman"/>
              </a:rPr>
              <a:t>‘</a:t>
            </a:r>
            <a:r>
              <a:rPr lang="en-US" sz="1950" dirty="0" err="1">
                <a:solidFill>
                  <a:srgbClr val="FF0000"/>
                </a:solidFill>
                <a:latin typeface="Times New Roman"/>
                <a:cs typeface="Times New Roman"/>
              </a:rPr>
              <a:t>Maruti</a:t>
            </a:r>
            <a:r>
              <a:rPr lang="en-US" sz="1950" dirty="0">
                <a:solidFill>
                  <a:srgbClr val="FF0000"/>
                </a:solidFill>
                <a:latin typeface="Times New Roman"/>
                <a:cs typeface="Times New Roman"/>
              </a:rPr>
              <a:t> </a:t>
            </a:r>
            <a:r>
              <a:rPr lang="en-US" sz="1950" dirty="0" err="1">
                <a:solidFill>
                  <a:srgbClr val="FF0000"/>
                </a:solidFill>
                <a:latin typeface="Times New Roman"/>
                <a:cs typeface="Times New Roman"/>
              </a:rPr>
              <a:t>Udyog</a:t>
            </a:r>
            <a:r>
              <a:rPr lang="en-US" sz="1950" dirty="0">
                <a:solidFill>
                  <a:srgbClr val="FF0000"/>
                </a:solidFill>
                <a:latin typeface="Times New Roman"/>
                <a:cs typeface="Times New Roman"/>
              </a:rPr>
              <a:t> 2002’ ruling and the pursuant Circular 803/36/2004-CX </a:t>
            </a:r>
            <a:r>
              <a:rPr lang="en-US" sz="1950" dirty="0" err="1">
                <a:solidFill>
                  <a:srgbClr val="FF0000"/>
                </a:solidFill>
                <a:latin typeface="Times New Roman"/>
                <a:cs typeface="Times New Roman"/>
              </a:rPr>
              <a:t>dt</a:t>
            </a:r>
            <a:r>
              <a:rPr lang="en-US" sz="1950" dirty="0">
                <a:solidFill>
                  <a:srgbClr val="FF0000"/>
                </a:solidFill>
                <a:latin typeface="Times New Roman"/>
                <a:cs typeface="Times New Roman"/>
              </a:rPr>
              <a:t> 27.12.2004</a:t>
            </a:r>
            <a:r>
              <a:rPr lang="en-US" sz="1950" dirty="0">
                <a:solidFill>
                  <a:srgbClr val="00B050"/>
                </a:solidFill>
                <a:latin typeface="Times New Roman"/>
                <a:cs typeface="Times New Roman"/>
              </a:rPr>
              <a:t> in GST regime needs to be examined.</a:t>
            </a:r>
          </a:p>
          <a:p>
            <a:pPr marL="514350" indent="-514350" algn="just">
              <a:buNone/>
            </a:pPr>
            <a:endParaRPr lang="en-IN" sz="1950" dirty="0">
              <a:latin typeface="Times New Roman"/>
              <a:cs typeface="Times New Roman"/>
            </a:endParaRP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r>
              <a:rPr lang="en-US" sz="2000" dirty="0">
                <a:solidFill>
                  <a:srgbClr val="FF0000"/>
                </a:solidFill>
                <a:latin typeface="Times New Roman"/>
                <a:cs typeface="Times New Roman"/>
              </a:rPr>
              <a:t>Example for Rule 27:- </a:t>
            </a:r>
            <a:r>
              <a:rPr lang="en-US" sz="2000" dirty="0">
                <a:latin typeface="Times New Roman"/>
                <a:cs typeface="Times New Roman"/>
              </a:rPr>
              <a:t>[taken from the book authored by Dr </a:t>
            </a:r>
            <a:r>
              <a:rPr lang="en-US" sz="2000" dirty="0" err="1">
                <a:latin typeface="Times New Roman"/>
                <a:cs typeface="Times New Roman"/>
              </a:rPr>
              <a:t>Bangar</a:t>
            </a:r>
            <a:r>
              <a:rPr lang="en-US" sz="2000" dirty="0">
                <a:latin typeface="Times New Roman"/>
                <a:cs typeface="Times New Roman"/>
              </a:rPr>
              <a:t>]</a:t>
            </a:r>
          </a:p>
          <a:p>
            <a:pPr marL="514350" indent="-514350" algn="just">
              <a:buNone/>
            </a:pPr>
            <a:r>
              <a:rPr lang="en-US" sz="2000" dirty="0">
                <a:latin typeface="Times New Roman"/>
                <a:cs typeface="Times New Roman"/>
              </a:rPr>
              <a:t>	</a:t>
            </a:r>
            <a:r>
              <a:rPr lang="en-US" sz="2000" dirty="0" err="1">
                <a:latin typeface="Times New Roman"/>
                <a:cs typeface="Times New Roman"/>
              </a:rPr>
              <a:t>Mr</a:t>
            </a:r>
            <a:r>
              <a:rPr lang="en-US" sz="2000" dirty="0">
                <a:latin typeface="Times New Roman"/>
                <a:cs typeface="Times New Roman"/>
              </a:rPr>
              <a:t> S supplied goods ‘X’ to Mr. R for consideration of Rs. 5,00,000 (excluding taxes). </a:t>
            </a:r>
            <a:r>
              <a:rPr lang="en-US" sz="2000" dirty="0" err="1">
                <a:latin typeface="Times New Roman"/>
                <a:cs typeface="Times New Roman"/>
              </a:rPr>
              <a:t>Mr</a:t>
            </a:r>
            <a:r>
              <a:rPr lang="en-US" sz="2000" dirty="0">
                <a:latin typeface="Times New Roman"/>
                <a:cs typeface="Times New Roman"/>
              </a:rPr>
              <a:t> R also gave some material to Mr. S as consideration for such supply whose value was Rs 20,000/- (excluding taxes). Mr. S has supplied the same goods to another person at price of Rs 5,71,200/- (including GST @ 12%. (a)Determine the value of supply. (b) what if price of Rs 5,71,200/- is not available (c) what if OMV is also not available, but at the time of supply of goods by </a:t>
            </a:r>
            <a:r>
              <a:rPr lang="en-US" sz="2000" dirty="0" err="1">
                <a:latin typeface="Times New Roman"/>
                <a:cs typeface="Times New Roman"/>
              </a:rPr>
              <a:t>Mr</a:t>
            </a:r>
            <a:r>
              <a:rPr lang="en-US" sz="2000" dirty="0">
                <a:latin typeface="Times New Roman"/>
                <a:cs typeface="Times New Roman"/>
              </a:rPr>
              <a:t> S, identical goods have been supplied at value of Rs 5,25,000/- (excluding taxes).</a:t>
            </a:r>
          </a:p>
          <a:p>
            <a:pPr marL="514350" indent="-514350" algn="just">
              <a:buNone/>
            </a:pPr>
            <a:r>
              <a:rPr lang="en-US" sz="2000" dirty="0" err="1">
                <a:latin typeface="Times New Roman"/>
                <a:cs typeface="Times New Roman"/>
              </a:rPr>
              <a:t>Ans</a:t>
            </a:r>
            <a:r>
              <a:rPr lang="en-US" sz="2000" dirty="0">
                <a:latin typeface="Times New Roman"/>
                <a:cs typeface="Times New Roman"/>
              </a:rPr>
              <a:t>:- </a:t>
            </a:r>
          </a:p>
          <a:p>
            <a:pPr marL="514350" indent="-514350" algn="just">
              <a:buNone/>
            </a:pPr>
            <a:r>
              <a:rPr lang="en-US" sz="2000" dirty="0">
                <a:latin typeface="Times New Roman"/>
                <a:cs typeface="Times New Roman"/>
              </a:rPr>
              <a:t>(a) 1</a:t>
            </a:r>
            <a:r>
              <a:rPr lang="en-US" sz="2000" baseline="30000" dirty="0">
                <a:latin typeface="Times New Roman"/>
                <a:cs typeface="Times New Roman"/>
              </a:rPr>
              <a:t>st</a:t>
            </a:r>
            <a:r>
              <a:rPr lang="en-US" sz="2000" dirty="0">
                <a:latin typeface="Times New Roman"/>
                <a:cs typeface="Times New Roman"/>
              </a:rPr>
              <a:t> option is OMV (i.e. another arm’s length transaction of Mr. S) will be value of supply. i.e. 5,71,200 X 12/112 = 5,10,000.</a:t>
            </a:r>
          </a:p>
          <a:p>
            <a:pPr marL="514350" indent="-514350" algn="just">
              <a:buNone/>
            </a:pPr>
            <a:r>
              <a:rPr lang="en-US" sz="2000" dirty="0">
                <a:latin typeface="Times New Roman"/>
                <a:cs typeface="Times New Roman"/>
              </a:rPr>
              <a:t>(b) If OMV not available, 2</a:t>
            </a:r>
            <a:r>
              <a:rPr lang="en-US" sz="2000" baseline="30000" dirty="0">
                <a:latin typeface="Times New Roman"/>
                <a:cs typeface="Times New Roman"/>
              </a:rPr>
              <a:t>nd</a:t>
            </a:r>
            <a:r>
              <a:rPr lang="en-US" sz="2000" dirty="0">
                <a:latin typeface="Times New Roman"/>
                <a:cs typeface="Times New Roman"/>
              </a:rPr>
              <a:t> option is ‘known money equivalent’. Thus, 5,00,000 + 20,000/- is value of supply.</a:t>
            </a:r>
          </a:p>
          <a:p>
            <a:pPr marL="514350" indent="-514350" algn="just">
              <a:buNone/>
            </a:pPr>
            <a:r>
              <a:rPr lang="en-US" sz="2000" dirty="0">
                <a:latin typeface="Times New Roman"/>
                <a:cs typeface="Times New Roman"/>
              </a:rPr>
              <a:t>(c) In case money value of extra-consideration also is not available, then 3</a:t>
            </a:r>
            <a:r>
              <a:rPr lang="en-US" sz="2000" baseline="30000" dirty="0">
                <a:latin typeface="Times New Roman"/>
                <a:cs typeface="Times New Roman"/>
              </a:rPr>
              <a:t>rd</a:t>
            </a:r>
            <a:r>
              <a:rPr lang="en-US" sz="2000" dirty="0">
                <a:latin typeface="Times New Roman"/>
                <a:cs typeface="Times New Roman"/>
              </a:rPr>
              <a:t> option is ‘like of comparable supply’ i.e. arm’s length transaction of some other person. Thus, 5,25,000/- is the value of supply.</a:t>
            </a:r>
          </a:p>
          <a:p>
            <a:pPr marL="514350" indent="-514350" algn="just">
              <a:buNone/>
            </a:pPr>
            <a:endParaRPr lang="en-IN" sz="2000" dirty="0">
              <a:latin typeface="Times New Roman"/>
              <a:cs typeface="Times New Roman"/>
            </a:endParaRPr>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r>
              <a:rPr lang="en-US" sz="2000" dirty="0">
                <a:solidFill>
                  <a:srgbClr val="FF0000"/>
                </a:solidFill>
                <a:latin typeface="Times New Roman"/>
                <a:cs typeface="Times New Roman"/>
              </a:rPr>
              <a:t>Example for Rule 29:- </a:t>
            </a:r>
            <a:r>
              <a:rPr lang="en-US" sz="2000" dirty="0">
                <a:latin typeface="Times New Roman"/>
                <a:cs typeface="Times New Roman"/>
              </a:rPr>
              <a:t>[taken from the book authored by Dr </a:t>
            </a:r>
            <a:r>
              <a:rPr lang="en-US" sz="2000" dirty="0" err="1">
                <a:latin typeface="Times New Roman"/>
                <a:cs typeface="Times New Roman"/>
              </a:rPr>
              <a:t>Bangar</a:t>
            </a:r>
            <a:r>
              <a:rPr lang="en-US" sz="2000" dirty="0">
                <a:latin typeface="Times New Roman"/>
                <a:cs typeface="Times New Roman"/>
              </a:rPr>
              <a:t>]</a:t>
            </a:r>
          </a:p>
          <a:p>
            <a:pPr marL="514350" indent="-514350" algn="just">
              <a:buNone/>
            </a:pPr>
            <a:r>
              <a:rPr lang="en-US" sz="2000" dirty="0">
                <a:latin typeface="Times New Roman"/>
                <a:cs typeface="Times New Roman"/>
              </a:rPr>
              <a:t>Value of supply in case of supply through agents:- Home Appliances Ltd (Faridabad) has 15 agents across the State of Haryana (except Faridabad). The stock of vacuum cleaners is dispatched on Just-In-Time basis from Home Appliances ltd. to the locations of the agents, based on receipt of orders from various dealers, on a fortnightly basis. Home Appliances Ltd is also engaged in the wholesale supply of vacuum cleaners in Faridabad. An agent places an order for dispatch of 20 vacuum cleaners on 10.12.17. Home Appliances Ltd. had sold 20 </a:t>
            </a:r>
            <a:r>
              <a:rPr lang="en-US" sz="2000" dirty="0" err="1">
                <a:latin typeface="Times New Roman"/>
                <a:cs typeface="Times New Roman"/>
              </a:rPr>
              <a:t>vaccum</a:t>
            </a:r>
            <a:r>
              <a:rPr lang="en-US" sz="2000" dirty="0">
                <a:latin typeface="Times New Roman"/>
                <a:cs typeface="Times New Roman"/>
              </a:rPr>
              <a:t> cleaners to a retailer in Faridabad on 8.12.2017 for Rs. 1,30,000. The agent effects the sale of the 20 units to a dealer who would effect the sales on MRP basis (i.e., @Rs 7000/unit).</a:t>
            </a:r>
          </a:p>
          <a:p>
            <a:pPr marL="514350" indent="-514350" algn="just">
              <a:buNone/>
            </a:pPr>
            <a:endParaRPr lang="en-US" sz="2000" dirty="0">
              <a:latin typeface="Times New Roman"/>
              <a:cs typeface="Times New Roman"/>
            </a:endParaRPr>
          </a:p>
          <a:p>
            <a:pPr marL="514350" indent="-514350" algn="just">
              <a:buNone/>
            </a:pPr>
            <a:r>
              <a:rPr lang="en-US" sz="2000" dirty="0">
                <a:latin typeface="Times New Roman"/>
                <a:cs typeface="Times New Roman"/>
              </a:rPr>
              <a:t>Ans. Either the open market value, or 90% of the price charged by the recipient of the intended supply to its customers, at the option of the supplier. Thus, the value of the supply by the Home Appliances Ltd to its agent would be either Rs1,30,000 or Rs1,26,000 (i.e. 90% x 7000 x 20), based on the option chosen by Home Appliances Ltd.</a:t>
            </a:r>
          </a:p>
          <a:p>
            <a:pPr marL="514350" indent="-514350" algn="just">
              <a:buNone/>
            </a:pPr>
            <a:endParaRPr lang="en-IN" sz="2000" dirty="0">
              <a:latin typeface="Times New Roman"/>
              <a:cs typeface="Times New Roman"/>
            </a:endParaRPr>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r>
              <a:rPr lang="en-US" sz="2400" dirty="0">
                <a:solidFill>
                  <a:srgbClr val="FF0000"/>
                </a:solidFill>
                <a:latin typeface="Times New Roman"/>
                <a:cs typeface="Times New Roman"/>
              </a:rPr>
              <a:t>“Open Market Value”</a:t>
            </a:r>
            <a:r>
              <a:rPr lang="en-US" sz="2400" dirty="0">
                <a:latin typeface="Times New Roman"/>
                <a:cs typeface="Times New Roman"/>
              </a:rPr>
              <a:t> means the full money value (excluding GST/CC) to obtain such supply </a:t>
            </a:r>
            <a:r>
              <a:rPr lang="en-US" sz="2400" u="sng" dirty="0">
                <a:latin typeface="Times New Roman"/>
                <a:cs typeface="Times New Roman"/>
              </a:rPr>
              <a:t>at the same time</a:t>
            </a:r>
            <a:r>
              <a:rPr lang="en-US" sz="2400" dirty="0">
                <a:latin typeface="Times New Roman"/>
                <a:cs typeface="Times New Roman"/>
              </a:rPr>
              <a:t> in arm’s length transaction. This is the arm’s length price. </a:t>
            </a:r>
            <a:r>
              <a:rPr lang="en-US" sz="2400" u="sng" dirty="0">
                <a:latin typeface="Times New Roman"/>
                <a:cs typeface="Times New Roman"/>
              </a:rPr>
              <a:t>It is not comparable price </a:t>
            </a:r>
            <a:r>
              <a:rPr lang="en-US" sz="2400" u="sng" dirty="0" err="1">
                <a:latin typeface="Times New Roman"/>
                <a:cs typeface="Times New Roman"/>
              </a:rPr>
              <a:t>ie</a:t>
            </a:r>
            <a:r>
              <a:rPr lang="en-US" sz="2400" u="sng" dirty="0">
                <a:latin typeface="Times New Roman"/>
                <a:cs typeface="Times New Roman"/>
              </a:rPr>
              <a:t> price in another comparable supply at a close proximity in time.</a:t>
            </a:r>
            <a:r>
              <a:rPr lang="en-US" sz="2400" dirty="0">
                <a:latin typeface="Times New Roman"/>
                <a:cs typeface="Times New Roman"/>
              </a:rPr>
              <a:t> This provision does not provide the manner of adjustments to be made to overcome the effect of those disqualifying circumstances present but simply states that ‘OMV’ shall be the value of supply. [as per Explanation (a) to Rule 35]</a:t>
            </a:r>
          </a:p>
          <a:p>
            <a:pPr marL="514350" indent="-514350" algn="just">
              <a:buNone/>
            </a:pPr>
            <a:r>
              <a:rPr lang="en-US" sz="2400" dirty="0">
                <a:solidFill>
                  <a:srgbClr val="00B050"/>
                </a:solidFill>
                <a:latin typeface="Times New Roman"/>
                <a:cs typeface="Times New Roman"/>
              </a:rPr>
              <a:t>	[i.e. Full money value (-) GST for proximate arm’s length supply]</a:t>
            </a:r>
          </a:p>
          <a:p>
            <a:pPr marL="514350" indent="-514350" algn="just"/>
            <a:r>
              <a:rPr lang="en-US" sz="2400" dirty="0">
                <a:solidFill>
                  <a:srgbClr val="FF0000"/>
                </a:solidFill>
                <a:latin typeface="Times New Roman"/>
                <a:cs typeface="Times New Roman"/>
              </a:rPr>
              <a:t>“supply of G/S of like kind and quality”</a:t>
            </a:r>
            <a:r>
              <a:rPr lang="en-US" sz="2400" dirty="0">
                <a:latin typeface="Times New Roman"/>
                <a:cs typeface="Times New Roman"/>
              </a:rPr>
              <a:t> means any other G/S supply under similar circumstances (</a:t>
            </a:r>
            <a:r>
              <a:rPr lang="en-US" sz="2400" dirty="0" err="1">
                <a:latin typeface="Times New Roman"/>
                <a:cs typeface="Times New Roman"/>
              </a:rPr>
              <a:t>i</a:t>
            </a:r>
            <a:r>
              <a:rPr lang="en-US" sz="2400" dirty="0">
                <a:latin typeface="Times New Roman"/>
                <a:cs typeface="Times New Roman"/>
              </a:rPr>
              <a:t>/r/o the characteristics, quantity, quality, functional components, materials, and  reputation of the G/S is the same or closely / substantially resembling).</a:t>
            </a:r>
            <a:endParaRPr lang="en-IN" sz="2400" dirty="0">
              <a:latin typeface="Times New Roman"/>
              <a:cs typeface="Times New Roman"/>
            </a:endParaRP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r>
              <a:rPr lang="en-US" sz="2400" dirty="0">
                <a:solidFill>
                  <a:srgbClr val="FF0000"/>
                </a:solidFill>
                <a:latin typeface="Times New Roman"/>
                <a:cs typeface="Times New Roman"/>
              </a:rPr>
              <a:t>Warranty replacement of parts:- </a:t>
            </a:r>
            <a:r>
              <a:rPr lang="en-US" sz="2400" dirty="0">
                <a:latin typeface="Times New Roman"/>
                <a:cs typeface="Times New Roman"/>
              </a:rPr>
              <a:t>involves Free supply of goods (parts) by company (OEM) to end customer, though through the dealer. Here, though the dealer ‘delivers’ the goods to customer, but actually he supplies service to the company. Accordingly, </a:t>
            </a:r>
            <a:r>
              <a:rPr lang="en-US" sz="2400" b="1" dirty="0">
                <a:latin typeface="Times New Roman"/>
                <a:cs typeface="Times New Roman"/>
              </a:rPr>
              <a:t>no GST on such free replacement</a:t>
            </a:r>
            <a:r>
              <a:rPr lang="en-US" sz="2400" dirty="0">
                <a:latin typeface="Times New Roman"/>
                <a:cs typeface="Times New Roman"/>
              </a:rPr>
              <a:t> (</a:t>
            </a:r>
            <a:r>
              <a:rPr lang="en-US" sz="2400" u="sng" dirty="0">
                <a:latin typeface="Times New Roman"/>
                <a:cs typeface="Times New Roman"/>
              </a:rPr>
              <a:t>as it is FOC supply to non-related person</a:t>
            </a:r>
            <a:r>
              <a:rPr lang="en-US" sz="2400" dirty="0">
                <a:latin typeface="Times New Roman"/>
                <a:cs typeface="Times New Roman"/>
              </a:rPr>
              <a:t>. Moreover, cost of replaced part is already included in original supply of machine or so) &amp; GST on service value charged by the dealer to the company. [also, FAQ dt 19.8.17:- No ITC reversal for warranty replacements.</a:t>
            </a:r>
          </a:p>
          <a:p>
            <a:pPr marL="514350" indent="-514350" algn="just"/>
            <a:r>
              <a:rPr lang="en-US" sz="2400" dirty="0">
                <a:solidFill>
                  <a:srgbClr val="FF0000"/>
                </a:solidFill>
                <a:latin typeface="Times New Roman"/>
                <a:cs typeface="Times New Roman"/>
              </a:rPr>
              <a:t>Physician samples </a:t>
            </a:r>
            <a:r>
              <a:rPr lang="en-US" sz="2400" dirty="0">
                <a:latin typeface="Times New Roman"/>
                <a:cs typeface="Times New Roman"/>
              </a:rPr>
              <a:t>given by company to doctors through sales representatives:- involves two supplies – one by doctor to patient (which is exempt); and another by company to doctor which is </a:t>
            </a:r>
            <a:r>
              <a:rPr lang="en-US" sz="2400" u="sng" dirty="0">
                <a:latin typeface="Times New Roman"/>
                <a:cs typeface="Times New Roman"/>
              </a:rPr>
              <a:t>FOC supply to non-related person</a:t>
            </a:r>
            <a:r>
              <a:rPr lang="en-US" sz="2400" dirty="0">
                <a:latin typeface="Times New Roman"/>
                <a:cs typeface="Times New Roman"/>
              </a:rPr>
              <a:t>, and hence </a:t>
            </a:r>
            <a:r>
              <a:rPr lang="en-US" sz="2400" b="1" dirty="0">
                <a:latin typeface="Times New Roman"/>
                <a:cs typeface="Times New Roman"/>
              </a:rPr>
              <a:t>no GST</a:t>
            </a:r>
            <a:r>
              <a:rPr lang="en-US" sz="2400" dirty="0">
                <a:latin typeface="Times New Roman"/>
                <a:cs typeface="Times New Roman"/>
              </a:rPr>
              <a:t> (however ITC reversible). </a:t>
            </a:r>
            <a:r>
              <a:rPr lang="en-US" sz="2400" dirty="0">
                <a:solidFill>
                  <a:srgbClr val="00B050"/>
                </a:solidFill>
                <a:latin typeface="Times New Roman"/>
                <a:cs typeface="Times New Roman"/>
              </a:rPr>
              <a:t>[even if it is established that there is additional consideration flowing from doctor to the company ?]</a:t>
            </a:r>
            <a:endParaRPr lang="en-IN" sz="2400" dirty="0">
              <a:solidFill>
                <a:srgbClr val="00B050"/>
              </a:solidFill>
              <a:latin typeface="Times New Roman"/>
              <a:cs typeface="Times New Roman"/>
            </a:endParaRP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buNone/>
            </a:pPr>
            <a:r>
              <a:rPr lang="en-US" sz="2000" dirty="0">
                <a:solidFill>
                  <a:srgbClr val="FF0000"/>
                </a:solidFill>
                <a:latin typeface="Times New Roman"/>
                <a:cs typeface="Times New Roman"/>
              </a:rPr>
              <a:t>Complications because of ‘business assets’ &amp; ‘gift’ not defined</a:t>
            </a:r>
          </a:p>
          <a:p>
            <a:pPr marL="514350" indent="-514350" algn="just"/>
            <a:r>
              <a:rPr lang="en-US" sz="2000" dirty="0">
                <a:latin typeface="Times New Roman"/>
                <a:cs typeface="Times New Roman"/>
              </a:rPr>
              <a:t>Disposal of credit availed old machinery (laptop) to NGO- [the machine being business asset, becomes a supply as per </a:t>
            </a:r>
            <a:r>
              <a:rPr lang="en-US" sz="2000" dirty="0" err="1">
                <a:latin typeface="Times New Roman"/>
                <a:cs typeface="Times New Roman"/>
              </a:rPr>
              <a:t>para</a:t>
            </a:r>
            <a:r>
              <a:rPr lang="en-US" sz="2000" dirty="0">
                <a:latin typeface="Times New Roman"/>
                <a:cs typeface="Times New Roman"/>
              </a:rPr>
              <a:t> 1 of </a:t>
            </a:r>
            <a:r>
              <a:rPr lang="en-US" sz="2000" dirty="0" err="1">
                <a:latin typeface="Times New Roman"/>
                <a:cs typeface="Times New Roman"/>
              </a:rPr>
              <a:t>Sch</a:t>
            </a:r>
            <a:r>
              <a:rPr lang="en-US" sz="2000" dirty="0">
                <a:latin typeface="Times New Roman"/>
                <a:cs typeface="Times New Roman"/>
              </a:rPr>
              <a:t> II.]</a:t>
            </a:r>
          </a:p>
          <a:p>
            <a:pPr marL="514350" indent="-514350" algn="just"/>
            <a:r>
              <a:rPr lang="en-US" sz="2000" dirty="0">
                <a:latin typeface="Times New Roman"/>
                <a:cs typeface="Times New Roman"/>
              </a:rPr>
              <a:t>Disposal of old machinery to distinct person- [It also becomes a supply under </a:t>
            </a:r>
            <a:r>
              <a:rPr lang="en-US" sz="2000" dirty="0" err="1">
                <a:latin typeface="Times New Roman"/>
                <a:cs typeface="Times New Roman"/>
              </a:rPr>
              <a:t>para</a:t>
            </a:r>
            <a:r>
              <a:rPr lang="en-US" sz="2000" dirty="0">
                <a:latin typeface="Times New Roman"/>
                <a:cs typeface="Times New Roman"/>
              </a:rPr>
              <a:t> 2/</a:t>
            </a:r>
            <a:r>
              <a:rPr lang="en-US" sz="2000" dirty="0" err="1">
                <a:latin typeface="Times New Roman"/>
                <a:cs typeface="Times New Roman"/>
              </a:rPr>
              <a:t>Sch</a:t>
            </a:r>
            <a:r>
              <a:rPr lang="en-US" sz="2000" dirty="0">
                <a:latin typeface="Times New Roman"/>
                <a:cs typeface="Times New Roman"/>
              </a:rPr>
              <a:t> II, when  given to own branch in other state.]</a:t>
            </a:r>
          </a:p>
          <a:p>
            <a:pPr marL="514350" indent="-514350" algn="just">
              <a:buNone/>
            </a:pPr>
            <a:r>
              <a:rPr lang="en-US" sz="2000" dirty="0">
                <a:solidFill>
                  <a:srgbClr val="C00000"/>
                </a:solidFill>
                <a:latin typeface="Times New Roman"/>
                <a:cs typeface="Times New Roman"/>
              </a:rPr>
              <a:t>Note-</a:t>
            </a:r>
            <a:r>
              <a:rPr lang="en-US" sz="2000" dirty="0">
                <a:latin typeface="Times New Roman"/>
                <a:cs typeface="Times New Roman"/>
              </a:rPr>
              <a:t> in case of such disposal by way of gift, free sample, the ITC becomes reversible u/S17(5)(h)</a:t>
            </a:r>
          </a:p>
          <a:p>
            <a:pPr marL="514350" indent="-514350" algn="just"/>
            <a:r>
              <a:rPr lang="en-US" sz="2000" dirty="0">
                <a:solidFill>
                  <a:srgbClr val="C00000"/>
                </a:solidFill>
                <a:latin typeface="Times New Roman"/>
                <a:cs typeface="Times New Roman"/>
              </a:rPr>
              <a:t>Free samples-</a:t>
            </a:r>
            <a:r>
              <a:rPr lang="en-US" sz="2000" dirty="0">
                <a:latin typeface="Times New Roman"/>
                <a:cs typeface="Times New Roman"/>
              </a:rPr>
              <a:t> ITC becomes reversible u/S17(5)(h). But will it not be free transfer of business asset, and then </a:t>
            </a:r>
            <a:r>
              <a:rPr lang="en-US" sz="2000" dirty="0" err="1">
                <a:latin typeface="Times New Roman"/>
                <a:cs typeface="Times New Roman"/>
              </a:rPr>
              <a:t>exigible</a:t>
            </a:r>
            <a:r>
              <a:rPr lang="en-US" sz="2000" dirty="0">
                <a:latin typeface="Times New Roman"/>
                <a:cs typeface="Times New Roman"/>
              </a:rPr>
              <a:t> to GST?</a:t>
            </a:r>
          </a:p>
          <a:p>
            <a:pPr marL="514350" indent="-514350" algn="just"/>
            <a:r>
              <a:rPr lang="en-US" sz="2000" dirty="0">
                <a:solidFill>
                  <a:srgbClr val="C00000"/>
                </a:solidFill>
                <a:latin typeface="Times New Roman"/>
                <a:cs typeface="Times New Roman"/>
              </a:rPr>
              <a:t>Gift of own finished goods or market purchased goods</a:t>
            </a:r>
            <a:r>
              <a:rPr lang="en-US" sz="2000" dirty="0">
                <a:latin typeface="Times New Roman"/>
                <a:cs typeface="Times New Roman"/>
              </a:rPr>
              <a:t> given to distributors to incentivize them- </a:t>
            </a:r>
            <a:r>
              <a:rPr lang="en-US" sz="2000" dirty="0" err="1">
                <a:latin typeface="Times New Roman"/>
                <a:cs typeface="Times New Roman"/>
              </a:rPr>
              <a:t>eg</a:t>
            </a:r>
            <a:r>
              <a:rPr lang="en-US" sz="2000" dirty="0">
                <a:latin typeface="Times New Roman"/>
                <a:cs typeface="Times New Roman"/>
              </a:rPr>
              <a:t> chemical company gives </a:t>
            </a:r>
            <a:r>
              <a:rPr lang="en-US" sz="2000" dirty="0" err="1">
                <a:latin typeface="Times New Roman"/>
                <a:cs typeface="Times New Roman"/>
              </a:rPr>
              <a:t>scooty</a:t>
            </a:r>
            <a:r>
              <a:rPr lang="en-US" sz="2000" dirty="0">
                <a:latin typeface="Times New Roman"/>
                <a:cs typeface="Times New Roman"/>
              </a:rPr>
              <a:t> to its distributor. Whether GST payable u/</a:t>
            </a:r>
            <a:r>
              <a:rPr lang="en-US" sz="2000" dirty="0" err="1">
                <a:latin typeface="Times New Roman"/>
                <a:cs typeface="Times New Roman"/>
              </a:rPr>
              <a:t>para</a:t>
            </a:r>
            <a:r>
              <a:rPr lang="en-US" sz="2000" dirty="0">
                <a:latin typeface="Times New Roman"/>
                <a:cs typeface="Times New Roman"/>
              </a:rPr>
              <a:t> 1 </a:t>
            </a:r>
            <a:r>
              <a:rPr lang="en-US" sz="2000" dirty="0" err="1">
                <a:latin typeface="Times New Roman"/>
                <a:cs typeface="Times New Roman"/>
              </a:rPr>
              <a:t>Sch</a:t>
            </a:r>
            <a:r>
              <a:rPr lang="en-US" sz="2000" dirty="0">
                <a:latin typeface="Times New Roman"/>
                <a:cs typeface="Times New Roman"/>
              </a:rPr>
              <a:t> II treating it as ITC availed business assets? Or ITC reversal treating it as disposal by way of Gift u/s17(5)(h)? </a:t>
            </a:r>
            <a:r>
              <a:rPr lang="en-IN" sz="2000" dirty="0"/>
              <a:t>Thus, if the taxpayer avails the input tax credit on account of a purchase of goods, and later gives these goods as free samples, then he will have to reverse the input tax credit so availed. </a:t>
            </a:r>
            <a:endParaRPr lang="en-US" sz="2000" dirty="0">
              <a:latin typeface="Times New Roman"/>
              <a:cs typeface="Times New Roman"/>
            </a:endParaRPr>
          </a:p>
          <a:p>
            <a:pPr marL="514350" indent="-514350" algn="just"/>
            <a:r>
              <a:rPr lang="en-US" sz="2000" dirty="0">
                <a:solidFill>
                  <a:srgbClr val="C00000"/>
                </a:solidFill>
                <a:latin typeface="Times New Roman"/>
                <a:cs typeface="Times New Roman"/>
              </a:rPr>
              <a:t>Gifts for Marketing- </a:t>
            </a:r>
            <a:r>
              <a:rPr lang="en-US" sz="2000" dirty="0">
                <a:latin typeface="Times New Roman"/>
                <a:cs typeface="Times New Roman"/>
              </a:rPr>
              <a:t>Buy one get one free (a form of discount)- [value should not be included as per S.15(3), also no ITC reversal should be required]</a:t>
            </a:r>
          </a:p>
          <a:p>
            <a:pPr marL="514350" indent="-514350" algn="just"/>
            <a:endParaRPr lang="en-US" sz="2000" dirty="0">
              <a:latin typeface="Times New Roman"/>
              <a:cs typeface="Times New Roman"/>
            </a:endParaRPr>
          </a:p>
          <a:p>
            <a:pPr marL="514350" indent="-514350" algn="just"/>
            <a:endParaRPr lang="en-US" sz="2000" dirty="0">
              <a:latin typeface="Times New Roman"/>
              <a:cs typeface="Times New Roman"/>
            </a:endParaRPr>
          </a:p>
          <a:p>
            <a:pPr marL="514350" indent="-514350" algn="just"/>
            <a:endParaRPr lang="en-IN" sz="2000" dirty="0">
              <a:latin typeface="Times New Roman"/>
              <a:cs typeface="Times New Roman"/>
            </a:endParaRPr>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00800"/>
          </a:xfrm>
        </p:spPr>
        <p:txBody>
          <a:bodyPr>
            <a:noAutofit/>
          </a:bodyPr>
          <a:lstStyle/>
          <a:p>
            <a:r>
              <a:rPr lang="en-IN" sz="2000" dirty="0">
                <a:solidFill>
                  <a:srgbClr val="C00000"/>
                </a:solidFill>
              </a:rPr>
              <a:t>Free goods given along with sale-</a:t>
            </a:r>
            <a:r>
              <a:rPr lang="en-IN" sz="2000" dirty="0"/>
              <a:t> </a:t>
            </a:r>
            <a:r>
              <a:rPr lang="en-IN" sz="2000" dirty="0" err="1"/>
              <a:t>Sectoral</a:t>
            </a:r>
            <a:r>
              <a:rPr lang="en-IN" sz="2000" dirty="0"/>
              <a:t> FAQ says that Invoice Value would include value of all goods including those supplied free. In such cases, ITC is not required to be reversed</a:t>
            </a:r>
            <a:endParaRPr lang="en-US" sz="2000" dirty="0">
              <a:latin typeface="Times New Roman"/>
              <a:cs typeface="Times New Roman"/>
            </a:endParaRPr>
          </a:p>
          <a:p>
            <a:r>
              <a:rPr lang="en-IN" sz="2000" dirty="0">
                <a:solidFill>
                  <a:srgbClr val="C00000"/>
                </a:solidFill>
              </a:rPr>
              <a:t>Free samples</a:t>
            </a:r>
            <a:r>
              <a:rPr lang="en-IN" sz="2000" dirty="0"/>
              <a:t> distributed by Pharmaceuticals, Cosmetics, Food Products etc. to customers/branches across the country:- No GST, but ITC reversible.</a:t>
            </a:r>
          </a:p>
          <a:p>
            <a:r>
              <a:rPr lang="en-IN" sz="2000" dirty="0">
                <a:solidFill>
                  <a:srgbClr val="C00000"/>
                </a:solidFill>
              </a:rPr>
              <a:t>Clearance of physician samples</a:t>
            </a:r>
            <a:r>
              <a:rPr lang="en-IN" sz="2000" dirty="0"/>
              <a:t>- </a:t>
            </a:r>
            <a:r>
              <a:rPr lang="en-IN" sz="2000" dirty="0" err="1"/>
              <a:t>Sectoral</a:t>
            </a:r>
            <a:r>
              <a:rPr lang="en-IN" sz="2000" dirty="0"/>
              <a:t> FAQ says that ITC availed on such samples will be reversed u/s17(5)(h). No GST payable as value of supply is zero and no ITC is availed.</a:t>
            </a:r>
          </a:p>
          <a:p>
            <a:r>
              <a:rPr lang="en-US" sz="2000" dirty="0">
                <a:solidFill>
                  <a:srgbClr val="C00000"/>
                </a:solidFill>
                <a:latin typeface="Times New Roman"/>
                <a:cs typeface="Times New Roman"/>
              </a:rPr>
              <a:t>Distribution of Samples through branches:</a:t>
            </a:r>
            <a:r>
              <a:rPr lang="en-US" sz="2000" dirty="0">
                <a:latin typeface="Times New Roman"/>
                <a:cs typeface="Times New Roman"/>
              </a:rPr>
              <a:t>- transferor branch will pay GST on samples and will not reverse any credit while </a:t>
            </a:r>
            <a:r>
              <a:rPr lang="en-US" sz="2000" dirty="0" err="1">
                <a:latin typeface="Times New Roman"/>
                <a:cs typeface="Times New Roman"/>
              </a:rPr>
              <a:t>transfering</a:t>
            </a:r>
            <a:r>
              <a:rPr lang="en-US" sz="2000" dirty="0">
                <a:latin typeface="Times New Roman"/>
                <a:cs typeface="Times New Roman"/>
              </a:rPr>
              <a:t> to inter-state branch. However, the transferee branch will reverse the ITC of tax paid on such samples, when he distributes the samples to the customers.</a:t>
            </a:r>
          </a:p>
          <a:p>
            <a:r>
              <a:rPr lang="en-US" sz="2000" dirty="0">
                <a:solidFill>
                  <a:srgbClr val="C00000"/>
                </a:solidFill>
                <a:latin typeface="Times New Roman"/>
                <a:cs typeface="Times New Roman"/>
              </a:rPr>
              <a:t>Free supplies made by recipient and amortized cost</a:t>
            </a:r>
            <a:r>
              <a:rPr lang="en-US" sz="2000" dirty="0">
                <a:latin typeface="Times New Roman"/>
                <a:cs typeface="Times New Roman"/>
              </a:rPr>
              <a:t> of patterns, tools, dies etc are not includible in value for GST. As per CBIC circular no. 47/21/2018 - GST </a:t>
            </a:r>
            <a:r>
              <a:rPr lang="en-US" sz="2000" dirty="0" err="1">
                <a:latin typeface="Times New Roman"/>
                <a:cs typeface="Times New Roman"/>
              </a:rPr>
              <a:t>dt</a:t>
            </a:r>
            <a:r>
              <a:rPr lang="en-US" sz="2000" dirty="0">
                <a:latin typeface="Times New Roman"/>
                <a:cs typeface="Times New Roman"/>
              </a:rPr>
              <a:t> 8.6.18 the principal (OEM) who supplies tools, moulds etc free of charge will not  reverse credit; and  the component manufacturer will not include the cost of such items in the value  of components supplied by him to the principal manufacturer. But as per the contract, if component manufacturer was liable to make tools/moulds then  OEM will reverse ITC and Component manufacturer will include the </a:t>
            </a:r>
            <a:r>
              <a:rPr lang="en-US" sz="2000" dirty="0" err="1">
                <a:latin typeface="Times New Roman"/>
                <a:cs typeface="Times New Roman"/>
              </a:rPr>
              <a:t>amortised</a:t>
            </a:r>
            <a:r>
              <a:rPr lang="en-US" sz="2000" dirty="0">
                <a:latin typeface="Times New Roman"/>
                <a:cs typeface="Times New Roman"/>
              </a:rPr>
              <a:t> cost in the value of components.</a:t>
            </a:r>
            <a:endParaRPr lang="en-IN" sz="2000" dirty="0">
              <a:latin typeface="Times New Roman"/>
              <a:cs typeface="Times New Roman"/>
            </a:endParaRPr>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r>
              <a:rPr lang="en-US" sz="2400" dirty="0" err="1">
                <a:solidFill>
                  <a:srgbClr val="FF0000"/>
                </a:solidFill>
                <a:latin typeface="Times New Roman"/>
                <a:cs typeface="Times New Roman"/>
              </a:rPr>
              <a:t>Bhayana</a:t>
            </a:r>
            <a:r>
              <a:rPr lang="en-US" sz="2400" dirty="0">
                <a:solidFill>
                  <a:srgbClr val="FF0000"/>
                </a:solidFill>
                <a:latin typeface="Times New Roman"/>
                <a:cs typeface="Times New Roman"/>
              </a:rPr>
              <a:t> Builders Pvt. Ltd (2018)- Supreme Court- </a:t>
            </a:r>
            <a:r>
              <a:rPr lang="en-US" sz="2400" dirty="0">
                <a:latin typeface="Times New Roman"/>
                <a:cs typeface="Times New Roman"/>
              </a:rPr>
              <a:t>Freebies provided by recipient not includible:- </a:t>
            </a:r>
          </a:p>
          <a:p>
            <a:pPr marL="514350" indent="-514350" algn="just">
              <a:buNone/>
            </a:pPr>
            <a:r>
              <a:rPr lang="en-US" sz="2400" dirty="0">
                <a:latin typeface="Times New Roman"/>
                <a:cs typeface="Times New Roman"/>
              </a:rPr>
              <a:t>Held that value of goods and materials supplied free of cost by a recipient to supplier is neither monetary nor non-monetary consideration paid by or flowing from service recipient, accruing to benefit of provider. Hence, the value of such / material is not to be included in price charged for them by the supplier.</a:t>
            </a:r>
          </a:p>
          <a:p>
            <a:pPr marL="514350" indent="-514350" algn="just"/>
            <a:r>
              <a:rPr lang="en-US" sz="2400" dirty="0">
                <a:solidFill>
                  <a:srgbClr val="FF0000"/>
                </a:solidFill>
                <a:latin typeface="Times New Roman"/>
                <a:cs typeface="Times New Roman"/>
              </a:rPr>
              <a:t>Returnable containers</a:t>
            </a:r>
            <a:r>
              <a:rPr lang="en-US" sz="2400" dirty="0">
                <a:latin typeface="Times New Roman"/>
                <a:cs typeface="Times New Roman"/>
              </a:rPr>
              <a:t>- value not includible in the value of supply.</a:t>
            </a:r>
          </a:p>
          <a:p>
            <a:pPr marL="514350" indent="-514350" algn="just"/>
            <a:r>
              <a:rPr lang="en-US" sz="2400" dirty="0">
                <a:solidFill>
                  <a:srgbClr val="FF0000"/>
                </a:solidFill>
                <a:latin typeface="Times New Roman"/>
                <a:cs typeface="Times New Roman"/>
              </a:rPr>
              <a:t>Fringe Benefits:-</a:t>
            </a:r>
            <a:r>
              <a:rPr lang="en-US" sz="2400" dirty="0">
                <a:latin typeface="Times New Roman"/>
                <a:cs typeface="Times New Roman"/>
              </a:rPr>
              <a:t> [Press release 28.8.17]- Fringe benefits are transactions in furtherance of business. These are non monetary i.e. G/S supply from employer to employee (related person). Therefore, even if supplied without consideration, the same are deemed supply of </a:t>
            </a:r>
            <a:r>
              <a:rPr lang="en-US" sz="2400" dirty="0" err="1">
                <a:latin typeface="Times New Roman"/>
                <a:cs typeface="Times New Roman"/>
              </a:rPr>
              <a:t>Sch</a:t>
            </a:r>
            <a:r>
              <a:rPr lang="en-US" sz="2400" dirty="0">
                <a:latin typeface="Times New Roman"/>
                <a:cs typeface="Times New Roman"/>
              </a:rPr>
              <a:t> I and will attract GST.</a:t>
            </a:r>
            <a:endParaRPr lang="en-IN" sz="2400" dirty="0">
              <a:latin typeface="Times New Roman"/>
              <a:cs typeface="Times New Roman"/>
            </a:endParaRPr>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buNone/>
            </a:pPr>
            <a:r>
              <a:rPr lang="en-US" sz="2000" dirty="0">
                <a:latin typeface="Times New Roman"/>
                <a:cs typeface="Times New Roman"/>
              </a:rPr>
              <a:t>AAR Karnataka :</a:t>
            </a:r>
          </a:p>
          <a:p>
            <a:pPr marL="514350" indent="-514350" algn="just"/>
            <a:r>
              <a:rPr lang="en-US" sz="2000" dirty="0">
                <a:solidFill>
                  <a:srgbClr val="C00000"/>
                </a:solidFill>
                <a:latin typeface="Times New Roman"/>
                <a:cs typeface="Times New Roman"/>
              </a:rPr>
              <a:t>Cross charge expenses are liable to GST:</a:t>
            </a:r>
            <a:r>
              <a:rPr lang="en-US" sz="2000" dirty="0">
                <a:latin typeface="Times New Roman"/>
                <a:cs typeface="Times New Roman"/>
              </a:rPr>
              <a:t> Salary for services like accounting, IT, human resource provided by the head office of a company to its branch offices in other states will attract 18% GST. Only that part of service provided by employees at the corporate office to the corporate office will come under employee-employer relationship, and not the services provided by such employees to branch offices in other states. The corporate office and its inter state branch units are distinct persons. Further, the valuation should include all costs. The employee cost also needs to be taken into consideration.</a:t>
            </a:r>
          </a:p>
          <a:p>
            <a:pPr marL="514350" indent="-514350" algn="just"/>
            <a:r>
              <a:rPr lang="en-US" sz="2000" dirty="0">
                <a:latin typeface="Times New Roman"/>
                <a:cs typeface="Times New Roman"/>
              </a:rPr>
              <a:t>In cases where G/S supplied by branches are fully or partially exempt from GST (</a:t>
            </a:r>
            <a:r>
              <a:rPr lang="en-US" sz="2000" dirty="0" err="1">
                <a:latin typeface="Times New Roman"/>
                <a:cs typeface="Times New Roman"/>
              </a:rPr>
              <a:t>eg</a:t>
            </a:r>
            <a:r>
              <a:rPr lang="en-US" sz="2000" dirty="0">
                <a:latin typeface="Times New Roman"/>
                <a:cs typeface="Times New Roman"/>
              </a:rPr>
              <a:t> hospital, school, petroleum, liquor, the HO will be paying GST but no ITC will be available to recipient branch.</a:t>
            </a:r>
          </a:p>
          <a:p>
            <a:pPr marL="514350" indent="-514350" algn="just">
              <a:buNone/>
            </a:pPr>
            <a:r>
              <a:rPr lang="en-US" sz="2000" dirty="0">
                <a:latin typeface="Times New Roman"/>
                <a:cs typeface="Times New Roman"/>
              </a:rPr>
              <a:t>Note- Cross charge expenses are charged at cost without any mark up. What valuation will be accepted?</a:t>
            </a:r>
            <a:endParaRPr lang="en-IN" sz="2000" dirty="0">
              <a:latin typeface="Times New Roman"/>
              <a:cs typeface="Times New Roman"/>
            </a:endParaRP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ctr">
              <a:buNone/>
            </a:pPr>
            <a:endParaRPr lang="en-US" sz="8000" dirty="0"/>
          </a:p>
          <a:p>
            <a:pPr algn="ctr">
              <a:buNone/>
            </a:pPr>
            <a:r>
              <a:rPr lang="en-US" sz="8000" dirty="0"/>
              <a:t>VALUE OF SUPPLY</a:t>
            </a:r>
          </a:p>
          <a:p>
            <a:pPr>
              <a:buNone/>
            </a:pPr>
            <a:r>
              <a:rPr lang="en-US" sz="3600" dirty="0"/>
              <a:t>Section -15 of CGST Act, 2017</a:t>
            </a:r>
          </a:p>
          <a:p>
            <a:pPr>
              <a:buNone/>
            </a:pPr>
            <a:r>
              <a:rPr lang="en-US" sz="3600" dirty="0"/>
              <a:t>Rule- 27 to 35 of CGST Rules, 2017 [Ch IV]</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buNone/>
            </a:pPr>
            <a:r>
              <a:rPr lang="en-US" sz="2000" dirty="0">
                <a:latin typeface="Times New Roman"/>
                <a:cs typeface="Times New Roman"/>
              </a:rPr>
              <a:t>AAR Karnataka :</a:t>
            </a:r>
          </a:p>
          <a:p>
            <a:pPr marL="514350" indent="-514350" algn="just">
              <a:buNone/>
            </a:pPr>
            <a:r>
              <a:rPr lang="en-US" sz="2000" dirty="0">
                <a:latin typeface="Times New Roman"/>
                <a:cs typeface="Times New Roman"/>
              </a:rPr>
              <a:t>Mere deposit of diamonds with safe vaults acknowledged by electronic vault receipt does not constitute a supply. Since no consideration is involved, no supply. Derivative contract in e-units would constitute as security and accordingly any transaction in them shall be out of the scope of GST.</a:t>
            </a:r>
          </a:p>
          <a:p>
            <a:pPr marL="514350" indent="-514350" algn="just">
              <a:buNone/>
            </a:pPr>
            <a:r>
              <a:rPr lang="en-US" sz="2000" dirty="0">
                <a:latin typeface="Times New Roman"/>
                <a:cs typeface="Times New Roman"/>
              </a:rPr>
              <a:t>Note- The ruling reinforces the principle that ‘consideration’ is a sin-qua-non for GST liability. Thus, rightly held that mere deposit of goods to a custodian without consideration for keeping such deposit is </a:t>
            </a:r>
            <a:r>
              <a:rPr lang="en-US" sz="2000">
                <a:latin typeface="Times New Roman"/>
                <a:cs typeface="Times New Roman"/>
              </a:rPr>
              <a:t>not liable to GST.</a:t>
            </a:r>
            <a:endParaRPr lang="en-US" sz="2000" dirty="0">
              <a:latin typeface="Times New Roman"/>
              <a:cs typeface="Times New Roman"/>
            </a:endParaRPr>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fontScale="62500" lnSpcReduction="20000"/>
          </a:bodyPr>
          <a:lstStyle/>
          <a:p>
            <a:pPr algn="just"/>
            <a:r>
              <a:rPr lang="en-US" sz="3200" dirty="0"/>
              <a:t>CBIC </a:t>
            </a:r>
            <a:r>
              <a:rPr lang="en-US" sz="3200" dirty="0">
                <a:solidFill>
                  <a:srgbClr val="C00000"/>
                </a:solidFill>
              </a:rPr>
              <a:t>Circular 47/21/2018-GST </a:t>
            </a:r>
            <a:r>
              <a:rPr lang="en-US" sz="3200" dirty="0"/>
              <a:t>dt 8.6.18- </a:t>
            </a:r>
            <a:r>
              <a:rPr lang="en-US" sz="3200" dirty="0">
                <a:solidFill>
                  <a:srgbClr val="C00000"/>
                </a:solidFill>
                <a:latin typeface="Times New Roman"/>
                <a:cs typeface="Times New Roman"/>
              </a:rPr>
              <a:t>Free supplies made by Principal (OEM) to component </a:t>
            </a:r>
            <a:r>
              <a:rPr lang="en-US" sz="3200" dirty="0" err="1">
                <a:solidFill>
                  <a:srgbClr val="C00000"/>
                </a:solidFill>
                <a:latin typeface="Times New Roman"/>
                <a:cs typeface="Times New Roman"/>
              </a:rPr>
              <a:t>manufacturere</a:t>
            </a:r>
            <a:r>
              <a:rPr lang="en-US" sz="3200" dirty="0">
                <a:solidFill>
                  <a:srgbClr val="C00000"/>
                </a:solidFill>
                <a:latin typeface="Times New Roman"/>
                <a:cs typeface="Times New Roman"/>
              </a:rPr>
              <a:t> and amortized cost</a:t>
            </a:r>
            <a:r>
              <a:rPr lang="en-US" sz="3200" dirty="0">
                <a:latin typeface="Times New Roman"/>
                <a:cs typeface="Times New Roman"/>
              </a:rPr>
              <a:t> of patterns, tools, dies </a:t>
            </a:r>
            <a:r>
              <a:rPr lang="en-US" sz="3200" dirty="0" err="1">
                <a:latin typeface="Times New Roman"/>
                <a:cs typeface="Times New Roman"/>
              </a:rPr>
              <a:t>etc</a:t>
            </a:r>
            <a:r>
              <a:rPr lang="en-US" sz="3200" dirty="0">
                <a:latin typeface="Times New Roman"/>
                <a:cs typeface="Times New Roman"/>
              </a:rPr>
              <a:t> are not includible in value of components, unless it is the contractual liability of the component manufacturer. Also, ITC not to be reversed by OEM.</a:t>
            </a:r>
          </a:p>
          <a:p>
            <a:pPr algn="just"/>
            <a:r>
              <a:rPr lang="en-US" sz="3600" dirty="0"/>
              <a:t>New insertion – </a:t>
            </a:r>
            <a:r>
              <a:rPr lang="en-US" sz="3200" dirty="0"/>
              <a:t>second proviso to Rule 37(1) </a:t>
            </a:r>
            <a:r>
              <a:rPr lang="en-US" sz="3200" dirty="0" err="1"/>
              <a:t>wef</a:t>
            </a:r>
            <a:r>
              <a:rPr lang="en-US" sz="3200" dirty="0"/>
              <a:t> 13.6.18- </a:t>
            </a:r>
            <a:r>
              <a:rPr lang="en-US" sz="3200" dirty="0">
                <a:latin typeface="Times New Roman"/>
                <a:cs typeface="Times New Roman"/>
              </a:rPr>
              <a:t>amt of supplier’s liability paid by the recipient on behalf of supplier will be deemed to have been paid to supplier, so that recipient need not reverse proportionate credit u/s16(2)]</a:t>
            </a:r>
            <a:endParaRPr lang="en-IN" sz="3200" dirty="0"/>
          </a:p>
          <a:p>
            <a:pPr algn="just"/>
            <a:r>
              <a:rPr lang="en-US" dirty="0">
                <a:solidFill>
                  <a:srgbClr val="C00000"/>
                </a:solidFill>
              </a:rPr>
              <a:t>Circular 112/19 </a:t>
            </a:r>
            <a:r>
              <a:rPr lang="en-US" dirty="0"/>
              <a:t>dt 3.10.19 withdrew </a:t>
            </a:r>
            <a:r>
              <a:rPr lang="en-US" dirty="0">
                <a:solidFill>
                  <a:srgbClr val="C00000"/>
                </a:solidFill>
              </a:rPr>
              <a:t>Circular 105/19 </a:t>
            </a:r>
            <a:r>
              <a:rPr lang="en-US" dirty="0"/>
              <a:t>dt 28.6.19 which clarified on post sale discounts and secondary discounts.</a:t>
            </a:r>
          </a:p>
          <a:p>
            <a:pPr algn="just"/>
            <a:r>
              <a:rPr lang="en-US" dirty="0">
                <a:solidFill>
                  <a:srgbClr val="C00000"/>
                </a:solidFill>
              </a:rPr>
              <a:t>Circular 92/11/2019-GST </a:t>
            </a:r>
            <a:r>
              <a:rPr lang="en-US" dirty="0"/>
              <a:t>dt 7.3.19:- Promotional Items:- ITC of input / CG / services not available to the extent they are used in relation to the gifts or free samples distributed without consideration.</a:t>
            </a:r>
          </a:p>
          <a:p>
            <a:pPr lvl="1" algn="just"/>
            <a:r>
              <a:rPr lang="en-US" dirty="0"/>
              <a:t>However, where gifts / free samples fall within the scope of supply as per Sch I, the supplier would be eligible to avail ITC.</a:t>
            </a:r>
          </a:p>
          <a:p>
            <a:pPr algn="just"/>
            <a:r>
              <a:rPr lang="en-US" dirty="0"/>
              <a:t>FAQ dt 19.8.17:- No ITC reversal for </a:t>
            </a:r>
            <a:r>
              <a:rPr lang="en-US" dirty="0">
                <a:solidFill>
                  <a:srgbClr val="C00000"/>
                </a:solidFill>
              </a:rPr>
              <a:t>warranty replacements</a:t>
            </a:r>
            <a:r>
              <a:rPr lang="en-US" dirty="0"/>
              <a:t>.</a:t>
            </a:r>
          </a:p>
          <a:p>
            <a:pPr algn="just">
              <a:buFont typeface="Arial" panose="020B0604020202020204" pitchFamily="34" charset="0"/>
              <a:buChar char="•"/>
            </a:pPr>
            <a:r>
              <a:rPr lang="en-US" dirty="0">
                <a:solidFill>
                  <a:srgbClr val="C00000"/>
                </a:solidFill>
              </a:rPr>
              <a:t>Circular no 102/21/2019-GST </a:t>
            </a:r>
            <a:r>
              <a:rPr lang="en-US" dirty="0"/>
              <a:t>dated 28th June 2019 has released a clarification on the matter of </a:t>
            </a:r>
            <a:r>
              <a:rPr lang="en-US" dirty="0">
                <a:solidFill>
                  <a:srgbClr val="C00000"/>
                </a:solidFill>
              </a:rPr>
              <a:t>penal interest</a:t>
            </a:r>
            <a:r>
              <a:rPr lang="en-US" dirty="0"/>
              <a:t>, nullifying the ruling of AAR in case of Bajaj Finance Limited. . [drawn clear distinction between the implication of GST on interest including penal interest charged by a supplier of goods and services where the supplier has extended a credit facility to the buyer and the implication of GST on interest collected by a finance Company where the principal supply is supply of services of extending loan or deposit.</a:t>
            </a:r>
          </a:p>
          <a:p>
            <a:r>
              <a:rPr lang="en-US" dirty="0"/>
              <a:t/>
            </a:r>
            <a:br>
              <a:rPr lang="en-US" dirty="0"/>
            </a:br>
            <a:endParaRPr lang="en-US" dirty="0"/>
          </a:p>
        </p:txBody>
      </p:sp>
    </p:spTree>
    <p:extLst>
      <p:ext uri="{BB962C8B-B14F-4D97-AF65-F5344CB8AC3E}">
        <p14:creationId xmlns:p14="http://schemas.microsoft.com/office/powerpoint/2010/main" xmlns="" val="3455678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fontScale="77500" lnSpcReduction="20000"/>
          </a:bodyPr>
          <a:lstStyle/>
          <a:p>
            <a:pPr algn="just">
              <a:buNone/>
            </a:pPr>
            <a:r>
              <a:rPr lang="en-US" dirty="0">
                <a:solidFill>
                  <a:srgbClr val="C00000"/>
                </a:solidFill>
              </a:rPr>
              <a:t>Circular 48/22/2018-GST </a:t>
            </a:r>
            <a:r>
              <a:rPr lang="en-US" dirty="0" err="1">
                <a:solidFill>
                  <a:srgbClr val="C00000"/>
                </a:solidFill>
              </a:rPr>
              <a:t>dt</a:t>
            </a:r>
            <a:r>
              <a:rPr lang="en-US" dirty="0">
                <a:solidFill>
                  <a:srgbClr val="C00000"/>
                </a:solidFill>
              </a:rPr>
              <a:t> 14.6.18</a:t>
            </a:r>
          </a:p>
          <a:p>
            <a:pPr algn="just">
              <a:buNone/>
            </a:pPr>
            <a:r>
              <a:rPr lang="en-US" dirty="0"/>
              <a:t>(1) Moulds / dies sent by OEM (original equipment manufacturer) to job worker free of cost does not constitute a supply, as they are not distinct or related persons. Also, cost of dies/moulds will also not be included in the job worker’s supply value (job charges), as it is not his cost.</a:t>
            </a:r>
          </a:p>
          <a:p>
            <a:pPr algn="just">
              <a:buNone/>
            </a:pPr>
            <a:r>
              <a:rPr lang="en-US" dirty="0"/>
              <a:t>	However, if as per the contract, job worker was required to make the components using his own dies/moulds, and then if OEM supplies such moulds free of cost – then it is service provider’s liability incurred by the recipient (i.e. OEM); and accordingly, amortized value of mould will be included in job charges. Also, the Principal (i.e. OEM who sent free mould to JW) will reverse the credit taken on the mould, as the clearance of such mould by him (which was not his  liability) will not be in the course or furtherance of his business.</a:t>
            </a:r>
          </a:p>
          <a:p>
            <a:pPr algn="just">
              <a:buNone/>
            </a:pPr>
            <a:r>
              <a:rPr lang="en-US" dirty="0"/>
              <a:t>(2) Car servicing involving supply of goods:- case to case basis; on the particular facts. If value of goods and services supplied are shown separately on invoice, separate rates as goods and services will apply.</a:t>
            </a:r>
          </a:p>
        </p:txBody>
      </p:sp>
    </p:spTree>
    <p:extLst>
      <p:ext uri="{BB962C8B-B14F-4D97-AF65-F5344CB8AC3E}">
        <p14:creationId xmlns:p14="http://schemas.microsoft.com/office/powerpoint/2010/main" xmlns="" val="30110692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algn="just">
              <a:buNone/>
            </a:pPr>
            <a:r>
              <a:rPr lang="en-US" sz="2800" dirty="0">
                <a:solidFill>
                  <a:srgbClr val="C00000"/>
                </a:solidFill>
              </a:rPr>
              <a:t>Penal Interest on EMI Default:- Circular no 102/21/2019-GST dt 28.6.2019</a:t>
            </a:r>
          </a:p>
          <a:p>
            <a:pPr marL="0" indent="0" algn="just">
              <a:buNone/>
            </a:pPr>
            <a:r>
              <a:rPr lang="en-US" sz="2000" dirty="0"/>
              <a:t>GST on additional / penal interest on delayed charges in case of late payment of EMI (Equated monthly instalment):-</a:t>
            </a:r>
          </a:p>
          <a:p>
            <a:pPr algn="just"/>
            <a:r>
              <a:rPr lang="en-US" sz="2000" dirty="0"/>
              <a:t>It does not fall within para 5(e) of Sch-II (i.e. it is not tolerating act / situation)</a:t>
            </a:r>
          </a:p>
          <a:p>
            <a:pPr algn="just"/>
            <a:r>
              <a:rPr lang="en-US" sz="2000" dirty="0"/>
              <a:t>It is additional value of the original supply i.e. “extending deposit, lone or advances”, the consideration of which is in the form of interest and so exempted under sr. number 27 of N/N 12/2017 CTR dt 28.6.2017 (other than interest involved in credit card service)</a:t>
            </a:r>
          </a:p>
          <a:p>
            <a:pPr algn="just"/>
            <a:r>
              <a:rPr lang="en-US" sz="2000" dirty="0"/>
              <a:t>The financial institution levying the interest and penal or additional interest would not be liable to tax, which is not the case when supplier of goods is charging the same.</a:t>
            </a:r>
          </a:p>
          <a:p>
            <a:pPr marL="0" indent="0" algn="just">
              <a:buNone/>
            </a:pPr>
            <a:r>
              <a:rPr lang="en-US" sz="1400" dirty="0"/>
              <a:t/>
            </a:r>
            <a:br>
              <a:rPr lang="en-US" sz="1400" dirty="0"/>
            </a:br>
            <a:endParaRPr lang="en-US" sz="1400" dirty="0"/>
          </a:p>
        </p:txBody>
      </p:sp>
    </p:spTree>
    <p:extLst>
      <p:ext uri="{BB962C8B-B14F-4D97-AF65-F5344CB8AC3E}">
        <p14:creationId xmlns:p14="http://schemas.microsoft.com/office/powerpoint/2010/main" xmlns="" val="18466634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algn="just">
              <a:buNone/>
            </a:pPr>
            <a:r>
              <a:rPr lang="en-US" sz="2800" dirty="0">
                <a:solidFill>
                  <a:srgbClr val="C00000"/>
                </a:solidFill>
              </a:rPr>
              <a:t>Illustrations given in Circular no 102/21/2019-GST dt 28.6.2019 on penal interest:-</a:t>
            </a:r>
          </a:p>
          <a:p>
            <a:pPr marL="0" indent="0" algn="just">
              <a:buNone/>
            </a:pPr>
            <a:r>
              <a:rPr lang="en-US" sz="1300" i="0" u="sng" dirty="0">
                <a:effectLst/>
                <a:latin typeface="Arial" panose="020B0604020202020204" pitchFamily="34" charset="0"/>
              </a:rPr>
              <a:t>CASE 1: </a:t>
            </a:r>
            <a:endParaRPr lang="en-US" sz="1300" i="0" dirty="0">
              <a:effectLst/>
              <a:latin typeface="Arial" panose="020B0604020202020204" pitchFamily="34" charset="0"/>
            </a:endParaRPr>
          </a:p>
          <a:p>
            <a:pPr marL="0" indent="0" algn="just">
              <a:buNone/>
            </a:pPr>
            <a:r>
              <a:rPr lang="en-US" sz="1300" i="0" dirty="0">
                <a:effectLst/>
                <a:latin typeface="Arial" panose="020B0604020202020204" pitchFamily="34" charset="0"/>
              </a:rPr>
              <a:t>AMC Mart sells refrigerator to the customer XYZ having price INR 40,000/-. Further AMC Mart provides an option to XYZ to pay the amount for refrigerator under an instalment of INR 10000/- monthly over a period of 5 months. Further if XYZ make default in payment of instalment of loan then in such case an additional amount of penal charges amounting to INR 500/- pm shall also be collected from XYZ. Further AMC Mart will raise a separate invoice for recovery of interest amount as embedded in monthly instalments as well as for the amount of penal interest.</a:t>
            </a:r>
          </a:p>
          <a:p>
            <a:pPr marL="0" indent="0" algn="just">
              <a:buNone/>
            </a:pPr>
            <a:r>
              <a:rPr lang="en-US" sz="1300" i="0" dirty="0">
                <a:effectLst/>
                <a:latin typeface="Arial" panose="020B0604020202020204" pitchFamily="34" charset="0"/>
              </a:rPr>
              <a:t>As per the provisions of sub-clause (d) of sub-section (2) of section 15 of the CGST Act, the amount of penal interest is to be included in the value of supply. The transaction between AMC Mart and XYZ is for supply of taxable goods i.e. Refrigerator. Accordingly, the original amount of interest as well as penal interest would be taxable as it would be included in the value of the Refrigerator, irrespective of the manner of invoicing.</a:t>
            </a:r>
          </a:p>
          <a:p>
            <a:pPr marL="0" indent="0" algn="just">
              <a:buNone/>
            </a:pPr>
            <a:r>
              <a:rPr lang="en-US" sz="1300" i="0" u="sng" dirty="0">
                <a:effectLst/>
                <a:latin typeface="Arial" panose="020B0604020202020204" pitchFamily="34" charset="0"/>
              </a:rPr>
              <a:t>CASE 2:</a:t>
            </a:r>
            <a:endParaRPr lang="en-US" sz="1300" i="0" dirty="0">
              <a:effectLst/>
              <a:latin typeface="Arial" panose="020B0604020202020204" pitchFamily="34" charset="0"/>
            </a:endParaRPr>
          </a:p>
          <a:p>
            <a:pPr marL="0" indent="0" algn="just">
              <a:buNone/>
            </a:pPr>
            <a:r>
              <a:rPr lang="en-US" sz="1300" i="0" dirty="0">
                <a:effectLst/>
                <a:latin typeface="Arial" panose="020B0604020202020204" pitchFamily="34" charset="0"/>
              </a:rPr>
              <a:t>If in the above case refrigerator is being sold by AMC Mart and XYZ has the option to avail the loan from AZB financers. XYZ shall repay the amount of loan in 5 monthly instalments of INR 5000 each. Further an additional amount of INR 500 as penal interest will be recovered from XYZ in case there is default in payment of due instalments.</a:t>
            </a:r>
          </a:p>
          <a:p>
            <a:pPr marL="0" indent="0" algn="just">
              <a:buNone/>
            </a:pPr>
            <a:r>
              <a:rPr lang="en-US" sz="1300" i="0" dirty="0">
                <a:effectLst/>
                <a:latin typeface="Arial" panose="020B0604020202020204" pitchFamily="34" charset="0"/>
              </a:rPr>
              <a:t>The additional / penal interest is charged for a transaction between XYZ and M/s AZB financers and the same is getting covered under Sl. No. 27 of </a:t>
            </a:r>
            <a:r>
              <a:rPr lang="en-US" sz="1300" i="0" u="none" strike="noStrike" dirty="0">
                <a:effectLst/>
                <a:latin typeface="Arial" panose="020B0604020202020204" pitchFamily="34" charset="0"/>
              </a:rPr>
              <a:t>notification No. 12/2017-Central Tax (Rate) dated 28.06.2017</a:t>
            </a:r>
            <a:r>
              <a:rPr lang="en-US" sz="1300" i="0" dirty="0">
                <a:effectLst/>
                <a:latin typeface="Arial" panose="020B0604020202020204" pitchFamily="34" charset="0"/>
              </a:rPr>
              <a:t>. Accordingly, in this case the ‘penal interest’ charged thereon on a transaction between XYZ and M/s AZB financers would not be subject to GST, as the same would be covered under</a:t>
            </a:r>
            <a:r>
              <a:rPr lang="en-US" sz="1300" i="0" u="none" strike="noStrike" dirty="0">
                <a:effectLst/>
                <a:latin typeface="Arial" panose="020B0604020202020204" pitchFamily="34" charset="0"/>
              </a:rPr>
              <a:t> notification No. 12/2017-Central Tax (Rate) dated 28.06.2017</a:t>
            </a:r>
            <a:r>
              <a:rPr lang="en-US" sz="1300" i="0" dirty="0">
                <a:effectLst/>
                <a:latin typeface="Arial" panose="020B0604020202020204" pitchFamily="34" charset="0"/>
              </a:rPr>
              <a:t>. The value of supply of refrigerator by AMC Mart to XYZ would be INR. 40,000/- for the purpose of levy of GST. It is also important to note that if AZB financers also collects some charges or fee form XYZ then such charges or fee for extending loan or deposit shall not be considered as interest under as defined in </a:t>
            </a:r>
            <a:r>
              <a:rPr lang="en-US" sz="1300" i="0" u="none" strike="noStrike" dirty="0">
                <a:effectLst/>
                <a:latin typeface="Arial" panose="020B0604020202020204" pitchFamily="34" charset="0"/>
              </a:rPr>
              <a:t>notification No. 12/2017- Central Tax (Rate) dated 28.06.2017</a:t>
            </a:r>
            <a:r>
              <a:rPr lang="en-US" sz="1300" i="0" dirty="0">
                <a:effectLst/>
                <a:latin typeface="Arial" panose="020B0604020202020204" pitchFamily="34" charset="0"/>
              </a:rPr>
              <a:t>, and accordingly will not be exempt.</a:t>
            </a:r>
          </a:p>
          <a:p>
            <a:pPr marL="0" indent="0">
              <a:buNone/>
            </a:pPr>
            <a:r>
              <a:rPr lang="en-US" sz="1400" dirty="0"/>
              <a:t/>
            </a:r>
            <a:br>
              <a:rPr lang="en-US" sz="1400" dirty="0"/>
            </a:br>
            <a:endParaRPr lang="en-US" sz="1400" dirty="0"/>
          </a:p>
        </p:txBody>
      </p:sp>
    </p:spTree>
    <p:extLst>
      <p:ext uri="{BB962C8B-B14F-4D97-AF65-F5344CB8AC3E}">
        <p14:creationId xmlns:p14="http://schemas.microsoft.com/office/powerpoint/2010/main" xmlns="" val="29815247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0"/>
          <a:ext cx="9143999" cy="6857998"/>
        </p:xfrm>
        <a:graphic>
          <a:graphicData uri="http://schemas.openxmlformats.org/drawingml/2006/table">
            <a:tbl>
              <a:tblPr firstRow="1" bandRow="1">
                <a:tableStyleId>{93296810-A885-4BE3-A3E7-6D5BEEA58F35}</a:tableStyleId>
              </a:tblPr>
              <a:tblGrid>
                <a:gridCol w="857224">
                  <a:extLst>
                    <a:ext uri="{9D8B030D-6E8A-4147-A177-3AD203B41FA5}">
                      <a16:colId xmlns:a16="http://schemas.microsoft.com/office/drawing/2014/main" xmlns="" val="20000"/>
                    </a:ext>
                  </a:extLst>
                </a:gridCol>
                <a:gridCol w="2030326">
                  <a:extLst>
                    <a:ext uri="{9D8B030D-6E8A-4147-A177-3AD203B41FA5}">
                      <a16:colId xmlns:a16="http://schemas.microsoft.com/office/drawing/2014/main" xmlns="" val="20001"/>
                    </a:ext>
                  </a:extLst>
                </a:gridCol>
                <a:gridCol w="6256449">
                  <a:extLst>
                    <a:ext uri="{9D8B030D-6E8A-4147-A177-3AD203B41FA5}">
                      <a16:colId xmlns:a16="http://schemas.microsoft.com/office/drawing/2014/main" xmlns="" val="20002"/>
                    </a:ext>
                  </a:extLst>
                </a:gridCol>
              </a:tblGrid>
              <a:tr h="431864">
                <a:tc>
                  <a:txBody>
                    <a:bodyPr/>
                    <a:lstStyle/>
                    <a:p>
                      <a:r>
                        <a:rPr lang="en-US" dirty="0"/>
                        <a:t>Rules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xmlns="" val="10000"/>
                  </a:ext>
                </a:extLst>
              </a:tr>
              <a:tr h="1347415">
                <a:tc>
                  <a:txBody>
                    <a:bodyPr/>
                    <a:lstStyle/>
                    <a:p>
                      <a:r>
                        <a:rPr lang="en-US" dirty="0"/>
                        <a:t>27</a:t>
                      </a:r>
                      <a:endParaRPr lang="en-IN" dirty="0"/>
                    </a:p>
                  </a:txBody>
                  <a:tcPr/>
                </a:tc>
                <a:tc>
                  <a:txBody>
                    <a:bodyPr/>
                    <a:lstStyle/>
                    <a:p>
                      <a:r>
                        <a:rPr lang="en-US" dirty="0"/>
                        <a:t>Additional consideration</a:t>
                      </a:r>
                      <a:endParaRPr lang="en-IN" dirty="0"/>
                    </a:p>
                  </a:txBody>
                  <a:tcPr/>
                </a:tc>
                <a:tc>
                  <a:txBody>
                    <a:bodyPr/>
                    <a:lstStyle/>
                    <a:p>
                      <a:r>
                        <a:rPr lang="en-US" dirty="0"/>
                        <a:t>&gt;OMV,</a:t>
                      </a:r>
                      <a:r>
                        <a:rPr lang="en-US" baseline="0" dirty="0"/>
                        <a:t> </a:t>
                      </a:r>
                    </a:p>
                    <a:p>
                      <a:r>
                        <a:rPr lang="en-US" baseline="0" dirty="0"/>
                        <a:t>&gt;Money + known money equivalent; </a:t>
                      </a:r>
                    </a:p>
                    <a:p>
                      <a:r>
                        <a:rPr lang="en-US" baseline="0" dirty="0"/>
                        <a:t>&gt;like supply, </a:t>
                      </a:r>
                    </a:p>
                    <a:p>
                      <a:r>
                        <a:rPr lang="en-US" baseline="0" dirty="0"/>
                        <a:t>&gt;Money + determined money equivalent (by R-30/31). </a:t>
                      </a:r>
                      <a:r>
                        <a:rPr lang="en-US" sz="1800" dirty="0">
                          <a:solidFill>
                            <a:srgbClr val="00B050"/>
                          </a:solidFill>
                          <a:latin typeface="Times New Roman"/>
                          <a:cs typeface="Times New Roman"/>
                        </a:rPr>
                        <a:t>[OKLD]</a:t>
                      </a:r>
                      <a:r>
                        <a:rPr lang="en-US" sz="1800" dirty="0">
                          <a:latin typeface="Times New Roman"/>
                          <a:cs typeface="Times New Roman"/>
                        </a:rPr>
                        <a:t> </a:t>
                      </a:r>
                      <a:endParaRPr lang="en-IN" dirty="0"/>
                    </a:p>
                  </a:txBody>
                  <a:tcPr/>
                </a:tc>
                <a:extLst>
                  <a:ext uri="{0D108BD9-81ED-4DB2-BD59-A6C34878D82A}">
                    <a16:rowId xmlns:a16="http://schemas.microsoft.com/office/drawing/2014/main" xmlns="" val="10001"/>
                  </a:ext>
                </a:extLst>
              </a:tr>
              <a:tr h="1347415">
                <a:tc>
                  <a:txBody>
                    <a:bodyPr/>
                    <a:lstStyle/>
                    <a:p>
                      <a:r>
                        <a:rPr lang="en-US" dirty="0"/>
                        <a:t>28</a:t>
                      </a:r>
                      <a:endParaRPr lang="en-IN" dirty="0"/>
                    </a:p>
                  </a:txBody>
                  <a:tcPr/>
                </a:tc>
                <a:tc>
                  <a:txBody>
                    <a:bodyPr/>
                    <a:lstStyle/>
                    <a:p>
                      <a:r>
                        <a:rPr lang="en-US" dirty="0"/>
                        <a:t>Between non-agent R - D</a:t>
                      </a:r>
                      <a:endParaRPr lang="en-IN" dirty="0"/>
                    </a:p>
                  </a:txBody>
                  <a:tcPr/>
                </a:tc>
                <a:tc>
                  <a:txBody>
                    <a:bodyPr/>
                    <a:lstStyle/>
                    <a:p>
                      <a:r>
                        <a:rPr lang="en-US" dirty="0"/>
                        <a:t>&gt;OMV (inv value is deemed </a:t>
                      </a:r>
                      <a:r>
                        <a:rPr lang="en-US" dirty="0" err="1"/>
                        <a:t>omv</a:t>
                      </a:r>
                      <a:r>
                        <a:rPr lang="en-US" dirty="0"/>
                        <a:t> if full credit</a:t>
                      </a:r>
                      <a:r>
                        <a:rPr lang="en-US" baseline="0" dirty="0"/>
                        <a:t> admissible);</a:t>
                      </a:r>
                      <a:r>
                        <a:rPr lang="en-US" dirty="0"/>
                        <a:t> 90% of recipient’s arm length selling price (if further sale as such); </a:t>
                      </a:r>
                    </a:p>
                    <a:p>
                      <a:r>
                        <a:rPr lang="en-US" dirty="0"/>
                        <a:t>&gt;like supply,</a:t>
                      </a:r>
                      <a:r>
                        <a:rPr lang="en-US" baseline="0" dirty="0"/>
                        <a:t> </a:t>
                      </a:r>
                    </a:p>
                    <a:p>
                      <a:r>
                        <a:rPr lang="en-US" baseline="0" dirty="0"/>
                        <a:t>&gt;Money + determined money equivalent (by R-30/31). </a:t>
                      </a:r>
                      <a:r>
                        <a:rPr lang="en-US" sz="1800" dirty="0">
                          <a:solidFill>
                            <a:srgbClr val="00B050"/>
                          </a:solidFill>
                          <a:latin typeface="Times New Roman"/>
                          <a:cs typeface="Times New Roman"/>
                        </a:rPr>
                        <a:t>[I90LD]</a:t>
                      </a:r>
                      <a:endParaRPr lang="en-IN" dirty="0">
                        <a:solidFill>
                          <a:srgbClr val="00B050"/>
                        </a:solidFill>
                      </a:endParaRPr>
                    </a:p>
                  </a:txBody>
                  <a:tcPr/>
                </a:tc>
                <a:extLst>
                  <a:ext uri="{0D108BD9-81ED-4DB2-BD59-A6C34878D82A}">
                    <a16:rowId xmlns:a16="http://schemas.microsoft.com/office/drawing/2014/main" xmlns="" val="10002"/>
                  </a:ext>
                </a:extLst>
              </a:tr>
              <a:tr h="846453">
                <a:tc>
                  <a:txBody>
                    <a:bodyPr/>
                    <a:lstStyle/>
                    <a:p>
                      <a:r>
                        <a:rPr lang="en-US" dirty="0"/>
                        <a:t>29</a:t>
                      </a:r>
                      <a:endParaRPr lang="en-IN" dirty="0"/>
                    </a:p>
                  </a:txBody>
                  <a:tcPr/>
                </a:tc>
                <a:tc>
                  <a:txBody>
                    <a:bodyPr/>
                    <a:lstStyle/>
                    <a:p>
                      <a:r>
                        <a:rPr lang="en-US" dirty="0"/>
                        <a:t>Between P</a:t>
                      </a:r>
                      <a:r>
                        <a:rPr lang="en-US" baseline="0" dirty="0"/>
                        <a:t> – A </a:t>
                      </a:r>
                      <a:endParaRPr lang="en-IN" dirty="0"/>
                    </a:p>
                  </a:txBody>
                  <a:tcPr/>
                </a:tc>
                <a:tc>
                  <a:txBody>
                    <a:bodyPr/>
                    <a:lstStyle/>
                    <a:p>
                      <a:r>
                        <a:rPr lang="en-US" dirty="0"/>
                        <a:t>&gt;OMV</a:t>
                      </a:r>
                      <a:r>
                        <a:rPr lang="en-US" baseline="0" dirty="0"/>
                        <a:t> or </a:t>
                      </a:r>
                      <a:r>
                        <a:rPr lang="en-US" dirty="0"/>
                        <a:t> 90% of </a:t>
                      </a:r>
                      <a:r>
                        <a:rPr lang="en-US" baseline="0" dirty="0"/>
                        <a:t>the </a:t>
                      </a:r>
                      <a:r>
                        <a:rPr lang="en-US" dirty="0"/>
                        <a:t>agent’s arm length</a:t>
                      </a:r>
                      <a:r>
                        <a:rPr lang="en-US" baseline="0" dirty="0"/>
                        <a:t> </a:t>
                      </a:r>
                      <a:r>
                        <a:rPr lang="en-US" dirty="0"/>
                        <a:t>sale price of like goods;  &gt;Determined value by R-30/31 </a:t>
                      </a:r>
                      <a:r>
                        <a:rPr lang="en-US" dirty="0" err="1"/>
                        <a:t>ie</a:t>
                      </a:r>
                      <a:r>
                        <a:rPr lang="en-US" dirty="0"/>
                        <a:t>. Computed/Residuary </a:t>
                      </a:r>
                      <a:r>
                        <a:rPr lang="en-US" sz="1800" dirty="0">
                          <a:solidFill>
                            <a:srgbClr val="00B050"/>
                          </a:solidFill>
                          <a:latin typeface="Times New Roman"/>
                          <a:cs typeface="Times New Roman"/>
                        </a:rPr>
                        <a:t>[I/90LD]</a:t>
                      </a:r>
                      <a:endParaRPr lang="en-IN" dirty="0">
                        <a:solidFill>
                          <a:srgbClr val="00B050"/>
                        </a:solidFill>
                      </a:endParaRPr>
                    </a:p>
                  </a:txBody>
                  <a:tcPr/>
                </a:tc>
                <a:extLst>
                  <a:ext uri="{0D108BD9-81ED-4DB2-BD59-A6C34878D82A}">
                    <a16:rowId xmlns:a16="http://schemas.microsoft.com/office/drawing/2014/main" xmlns="" val="10003"/>
                  </a:ext>
                </a:extLst>
              </a:tr>
              <a:tr h="565742">
                <a:tc>
                  <a:txBody>
                    <a:bodyPr/>
                    <a:lstStyle/>
                    <a:p>
                      <a:r>
                        <a:rPr lang="en-US" dirty="0"/>
                        <a:t>30</a:t>
                      </a:r>
                      <a:endParaRPr lang="en-IN" dirty="0"/>
                    </a:p>
                  </a:txBody>
                  <a:tcPr/>
                </a:tc>
                <a:tc>
                  <a:txBody>
                    <a:bodyPr/>
                    <a:lstStyle/>
                    <a:p>
                      <a:r>
                        <a:rPr lang="en-US" dirty="0"/>
                        <a:t>Computed method </a:t>
                      </a:r>
                      <a:endParaRPr lang="en-IN" dirty="0"/>
                    </a:p>
                  </a:txBody>
                  <a:tcPr/>
                </a:tc>
                <a:tc>
                  <a:txBody>
                    <a:bodyPr/>
                    <a:lstStyle/>
                    <a:p>
                      <a:r>
                        <a:rPr lang="en-US" dirty="0"/>
                        <a:t>110% of COP/COM/COA</a:t>
                      </a:r>
                      <a:endParaRPr lang="en-IN" dirty="0"/>
                    </a:p>
                  </a:txBody>
                  <a:tcPr/>
                </a:tc>
                <a:extLst>
                  <a:ext uri="{0D108BD9-81ED-4DB2-BD59-A6C34878D82A}">
                    <a16:rowId xmlns:a16="http://schemas.microsoft.com/office/drawing/2014/main" xmlns="" val="10004"/>
                  </a:ext>
                </a:extLst>
              </a:tr>
              <a:tr h="1347415">
                <a:tc>
                  <a:txBody>
                    <a:bodyPr/>
                    <a:lstStyle/>
                    <a:p>
                      <a:r>
                        <a:rPr lang="en-US" dirty="0"/>
                        <a:t>31</a:t>
                      </a:r>
                      <a:endParaRPr lang="en-IN" dirty="0"/>
                    </a:p>
                  </a:txBody>
                  <a:tcPr/>
                </a:tc>
                <a:tc>
                  <a:txBody>
                    <a:bodyPr/>
                    <a:lstStyle/>
                    <a:p>
                      <a:r>
                        <a:rPr lang="en-US" dirty="0"/>
                        <a:t>Residuary method</a:t>
                      </a:r>
                      <a:endParaRPr lang="en-IN" dirty="0"/>
                    </a:p>
                  </a:txBody>
                  <a:tcPr/>
                </a:tc>
                <a:tc>
                  <a:txBody>
                    <a:bodyPr/>
                    <a:lstStyle/>
                    <a:p>
                      <a:r>
                        <a:rPr lang="en-US" dirty="0"/>
                        <a:t>&gt;Using reasonable means consistent</a:t>
                      </a:r>
                      <a:r>
                        <a:rPr lang="en-US" baseline="0" dirty="0"/>
                        <a:t> with accounting principles and GST valuation provisions.</a:t>
                      </a:r>
                    </a:p>
                    <a:p>
                      <a:r>
                        <a:rPr lang="en-US" dirty="0"/>
                        <a:t>&gt;service supplier may choose residuary skipping the</a:t>
                      </a:r>
                      <a:r>
                        <a:rPr lang="en-US" baseline="0" dirty="0"/>
                        <a:t> computed method </a:t>
                      </a:r>
                      <a:endParaRPr lang="en-IN" dirty="0"/>
                    </a:p>
                  </a:txBody>
                  <a:tcPr/>
                </a:tc>
                <a:extLst>
                  <a:ext uri="{0D108BD9-81ED-4DB2-BD59-A6C34878D82A}">
                    <a16:rowId xmlns:a16="http://schemas.microsoft.com/office/drawing/2014/main" xmlns="" val="10005"/>
                  </a:ext>
                </a:extLst>
              </a:tr>
              <a:tr h="971694">
                <a:tc>
                  <a:txBody>
                    <a:bodyPr/>
                    <a:lstStyle/>
                    <a:p>
                      <a:r>
                        <a:rPr lang="en-US" dirty="0"/>
                        <a:t>32, 33</a:t>
                      </a:r>
                      <a:endParaRPr lang="en-IN" dirty="0"/>
                    </a:p>
                  </a:txBody>
                  <a:tcPr/>
                </a:tc>
                <a:tc>
                  <a:txBody>
                    <a:bodyPr/>
                    <a:lstStyle/>
                    <a:p>
                      <a:r>
                        <a:rPr lang="en-US" dirty="0">
                          <a:solidFill>
                            <a:srgbClr val="FF0000"/>
                          </a:solidFill>
                        </a:rPr>
                        <a:t>Overriding provision </a:t>
                      </a:r>
                      <a:r>
                        <a:rPr lang="en-US" dirty="0"/>
                        <a:t>for - </a:t>
                      </a:r>
                      <a:endParaRPr lang="en-IN" dirty="0"/>
                    </a:p>
                  </a:txBody>
                  <a:tcPr/>
                </a:tc>
                <a:tc>
                  <a:txBody>
                    <a:bodyPr/>
                    <a:lstStyle/>
                    <a:p>
                      <a:r>
                        <a:rPr lang="en-US" dirty="0">
                          <a:solidFill>
                            <a:srgbClr val="00B050"/>
                          </a:solidFill>
                        </a:rPr>
                        <a:t>[MLAVUP] - </a:t>
                      </a:r>
                      <a:r>
                        <a:rPr lang="en-US" dirty="0">
                          <a:solidFill>
                            <a:schemeClr val="tx1"/>
                          </a:solidFill>
                        </a:rPr>
                        <a:t>money changer; Life</a:t>
                      </a:r>
                      <a:r>
                        <a:rPr lang="en-US" baseline="0" dirty="0">
                          <a:solidFill>
                            <a:schemeClr val="tx1"/>
                          </a:solidFill>
                        </a:rPr>
                        <a:t> insurance; Air travel agent; voucher; used goods; pure agent.</a:t>
                      </a:r>
                      <a:endParaRPr lang="en-IN" dirty="0">
                        <a:solidFill>
                          <a:srgbClr val="00B050"/>
                        </a:solidFill>
                      </a:endParaRPr>
                    </a:p>
                  </a:txBody>
                  <a:tcPr/>
                </a:tc>
                <a:extLst>
                  <a:ext uri="{0D108BD9-81ED-4DB2-BD59-A6C34878D82A}">
                    <a16:rowId xmlns:a16="http://schemas.microsoft.com/office/drawing/2014/main" xmlns="" val="10006"/>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0"/>
          <a:ext cx="9144000" cy="6730247"/>
        </p:xfrm>
        <a:graphic>
          <a:graphicData uri="http://schemas.openxmlformats.org/drawingml/2006/table">
            <a:tbl>
              <a:tblPr firstRow="1" bandRow="1">
                <a:tableStyleId>{93296810-A885-4BE3-A3E7-6D5BEEA58F35}</a:tableStyleId>
              </a:tblPr>
              <a:tblGrid>
                <a:gridCol w="857224">
                  <a:extLst>
                    <a:ext uri="{9D8B030D-6E8A-4147-A177-3AD203B41FA5}">
                      <a16:colId xmlns:a16="http://schemas.microsoft.com/office/drawing/2014/main" xmlns="" val="20000"/>
                    </a:ext>
                  </a:extLst>
                </a:gridCol>
                <a:gridCol w="2030326">
                  <a:extLst>
                    <a:ext uri="{9D8B030D-6E8A-4147-A177-3AD203B41FA5}">
                      <a16:colId xmlns:a16="http://schemas.microsoft.com/office/drawing/2014/main" xmlns="" val="20001"/>
                    </a:ext>
                  </a:extLst>
                </a:gridCol>
                <a:gridCol w="6256450">
                  <a:extLst>
                    <a:ext uri="{9D8B030D-6E8A-4147-A177-3AD203B41FA5}">
                      <a16:colId xmlns:a16="http://schemas.microsoft.com/office/drawing/2014/main" xmlns="" val="20002"/>
                    </a:ext>
                  </a:extLst>
                </a:gridCol>
              </a:tblGrid>
              <a:tr h="381000">
                <a:tc>
                  <a:txBody>
                    <a:bodyPr/>
                    <a:lstStyle/>
                    <a:p>
                      <a:r>
                        <a:rPr lang="en-US" dirty="0"/>
                        <a:t>Rules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xmlns="" val="10000"/>
                  </a:ext>
                </a:extLst>
              </a:tr>
              <a:tr h="6349247">
                <a:tc>
                  <a:txBody>
                    <a:bodyPr/>
                    <a:lstStyle/>
                    <a:p>
                      <a:r>
                        <a:rPr lang="en-US" sz="2000" dirty="0"/>
                        <a:t>    (</a:t>
                      </a:r>
                      <a:r>
                        <a:rPr lang="en-US" sz="2000" dirty="0" err="1"/>
                        <a:t>i</a:t>
                      </a:r>
                      <a:r>
                        <a:rPr lang="en-US" sz="2000" dirty="0"/>
                        <a:t>)</a:t>
                      </a:r>
                      <a:endParaRPr lang="en-IN" sz="2000" dirty="0"/>
                    </a:p>
                  </a:txBody>
                  <a:tcPr/>
                </a:tc>
                <a:tc>
                  <a:txBody>
                    <a:bodyPr/>
                    <a:lstStyle/>
                    <a:p>
                      <a:r>
                        <a:rPr lang="en-US" sz="2400" dirty="0"/>
                        <a:t>sale</a:t>
                      </a:r>
                      <a:r>
                        <a:rPr lang="en-US" sz="2400" baseline="0" dirty="0"/>
                        <a:t>/purchase of Foreign currency including </a:t>
                      </a:r>
                      <a:r>
                        <a:rPr lang="en-US" sz="2400" b="1" baseline="0" dirty="0"/>
                        <a:t>money changing</a:t>
                      </a:r>
                      <a:endParaRPr lang="en-US" sz="2400" b="1" dirty="0"/>
                    </a:p>
                    <a:p>
                      <a:endParaRPr lang="en-US" sz="2400" dirty="0"/>
                    </a:p>
                    <a:p>
                      <a:r>
                        <a:rPr lang="en-US" sz="2400" dirty="0"/>
                        <a:t>Rule-32(2)</a:t>
                      </a:r>
                      <a:endParaRPr lang="en-IN" sz="2400" dirty="0"/>
                    </a:p>
                  </a:txBody>
                  <a:tcPr/>
                </a:tc>
                <a:tc>
                  <a:txBody>
                    <a:bodyPr/>
                    <a:lstStyle/>
                    <a:p>
                      <a:pPr algn="just"/>
                      <a:r>
                        <a:rPr lang="en-US" sz="2200" b="1" dirty="0"/>
                        <a:t>OPTION 1- Margin option</a:t>
                      </a:r>
                    </a:p>
                    <a:p>
                      <a:pPr algn="just"/>
                      <a:endParaRPr lang="en-US" sz="2200" dirty="0"/>
                    </a:p>
                    <a:p>
                      <a:pPr marL="342900" indent="-342900" algn="just">
                        <a:buAutoNum type="alphaLcParenBoth"/>
                      </a:pPr>
                      <a:r>
                        <a:rPr lang="en-US" sz="2200" dirty="0"/>
                        <a:t>FC  </a:t>
                      </a:r>
                      <a:r>
                        <a:rPr lang="en-US" sz="2200" dirty="0">
                          <a:sym typeface="Wingdings" pitchFamily="2" charset="2"/>
                        </a:rPr>
                        <a:t> INR </a:t>
                      </a:r>
                      <a:r>
                        <a:rPr lang="en-US" sz="2200" dirty="0" err="1">
                          <a:sym typeface="Wingdings" pitchFamily="2" charset="2"/>
                        </a:rPr>
                        <a:t>ie</a:t>
                      </a:r>
                      <a:r>
                        <a:rPr lang="en-US" sz="2200" dirty="0">
                          <a:sym typeface="Wingdings" pitchFamily="2" charset="2"/>
                        </a:rPr>
                        <a:t> Rupee conversion</a:t>
                      </a:r>
                    </a:p>
                    <a:p>
                      <a:pPr marL="342900" indent="-342900" algn="just">
                        <a:buNone/>
                      </a:pPr>
                      <a:r>
                        <a:rPr lang="en-US" sz="2200" dirty="0">
                          <a:sym typeface="Wingdings" pitchFamily="2" charset="2"/>
                        </a:rPr>
                        <a:t>&gt;[Difference of </a:t>
                      </a:r>
                      <a:r>
                        <a:rPr lang="en-US" sz="2200" dirty="0" err="1">
                          <a:sym typeface="Wingdings" pitchFamily="2" charset="2"/>
                        </a:rPr>
                        <a:t>bying</a:t>
                      </a:r>
                      <a:r>
                        <a:rPr lang="en-US" sz="2200" dirty="0">
                          <a:sym typeface="Wingdings" pitchFamily="2" charset="2"/>
                        </a:rPr>
                        <a:t>/selling rate &amp; RBI reference rate] X number of units exchanged.</a:t>
                      </a:r>
                    </a:p>
                    <a:p>
                      <a:pPr marL="342900" indent="-342900" algn="just">
                        <a:buNone/>
                      </a:pPr>
                      <a:r>
                        <a:rPr lang="en-US" sz="2200" dirty="0">
                          <a:sym typeface="Wingdings" pitchFamily="2" charset="2"/>
                        </a:rPr>
                        <a:t>&gt;If RBI reference rate not available, then</a:t>
                      </a:r>
                    </a:p>
                    <a:p>
                      <a:pPr marL="342900" indent="-342900" algn="just">
                        <a:buNone/>
                      </a:pPr>
                      <a:r>
                        <a:rPr lang="en-US" sz="2200" dirty="0">
                          <a:sym typeface="Wingdings" pitchFamily="2" charset="2"/>
                        </a:rPr>
                        <a:t>1% of gross INR value of transaction</a:t>
                      </a:r>
                    </a:p>
                    <a:p>
                      <a:pPr marL="342900" indent="-342900" algn="just">
                        <a:buNone/>
                      </a:pPr>
                      <a:endParaRPr lang="en-US" sz="2200" dirty="0">
                        <a:sym typeface="Wingdings" pitchFamily="2" charset="2"/>
                      </a:endParaRPr>
                    </a:p>
                    <a:p>
                      <a:pPr algn="just"/>
                      <a:r>
                        <a:rPr lang="en-US" sz="2200" dirty="0">
                          <a:sym typeface="Wingdings" pitchFamily="2" charset="2"/>
                        </a:rPr>
                        <a:t>(b) FC  FC, </a:t>
                      </a:r>
                      <a:r>
                        <a:rPr lang="en-US" sz="2200" dirty="0" err="1">
                          <a:sym typeface="Wingdings" pitchFamily="2" charset="2"/>
                        </a:rPr>
                        <a:t>ie</a:t>
                      </a:r>
                      <a:r>
                        <a:rPr lang="en-US" sz="2200" dirty="0">
                          <a:sym typeface="Wingdings" pitchFamily="2" charset="2"/>
                        </a:rPr>
                        <a:t> Non-rupee</a:t>
                      </a:r>
                      <a:r>
                        <a:rPr lang="en-US" sz="2200" baseline="0" dirty="0">
                          <a:sym typeface="Wingdings" pitchFamily="2" charset="2"/>
                        </a:rPr>
                        <a:t> conversion</a:t>
                      </a:r>
                    </a:p>
                    <a:p>
                      <a:pPr algn="just">
                        <a:buFont typeface="Wingdings"/>
                        <a:buNone/>
                      </a:pPr>
                      <a:r>
                        <a:rPr lang="en-US" sz="2200" baseline="0" dirty="0">
                          <a:sym typeface="Wingdings" pitchFamily="2" charset="2"/>
                        </a:rPr>
                        <a:t>&gt;1% of lesser of rupee equivalents of FCs</a:t>
                      </a:r>
                    </a:p>
                    <a:p>
                      <a:pPr algn="just">
                        <a:buFont typeface="Wingdings"/>
                        <a:buNone/>
                      </a:pPr>
                      <a:endParaRPr lang="en-US" sz="2200" baseline="0" dirty="0">
                        <a:sym typeface="Wingdings" pitchFamily="2" charset="2"/>
                      </a:endParaRPr>
                    </a:p>
                    <a:p>
                      <a:pPr algn="just"/>
                      <a:r>
                        <a:rPr lang="en-US" sz="2200" b="1" baseline="0" dirty="0">
                          <a:sym typeface="Wingdings" pitchFamily="2" charset="2"/>
                        </a:rPr>
                        <a:t>OPTION-2- </a:t>
                      </a:r>
                      <a:r>
                        <a:rPr lang="en-US" sz="2200" b="1" dirty="0">
                          <a:sym typeface="Wingdings" pitchFamily="2" charset="2"/>
                        </a:rPr>
                        <a:t>fixed amount option</a:t>
                      </a:r>
                      <a:r>
                        <a:rPr lang="en-US" sz="2200" dirty="0">
                          <a:sym typeface="Wingdings" pitchFamily="2" charset="2"/>
                        </a:rPr>
                        <a:t> </a:t>
                      </a:r>
                    </a:p>
                    <a:p>
                      <a:pPr algn="just"/>
                      <a:r>
                        <a:rPr lang="en-US" sz="2200" dirty="0">
                          <a:sym typeface="Wingdings" pitchFamily="2" charset="2"/>
                        </a:rPr>
                        <a:t>&gt;INR 250 or 1% of gross</a:t>
                      </a:r>
                      <a:r>
                        <a:rPr lang="en-US" sz="2200" baseline="0" dirty="0">
                          <a:sym typeface="Wingdings" pitchFamily="2" charset="2"/>
                        </a:rPr>
                        <a:t> currency exchanged </a:t>
                      </a:r>
                      <a:r>
                        <a:rPr lang="en-US" sz="2200" baseline="0" dirty="0" err="1">
                          <a:sym typeface="Wingdings" pitchFamily="2" charset="2"/>
                        </a:rPr>
                        <a:t>utpo</a:t>
                      </a:r>
                      <a:r>
                        <a:rPr lang="en-US" sz="2200" baseline="0" dirty="0">
                          <a:sym typeface="Wingdings" pitchFamily="2" charset="2"/>
                        </a:rPr>
                        <a:t> INR 1 </a:t>
                      </a:r>
                      <a:r>
                        <a:rPr lang="en-US" sz="2200" baseline="0" dirty="0" err="1">
                          <a:sym typeface="Wingdings" pitchFamily="2" charset="2"/>
                        </a:rPr>
                        <a:t>lakh</a:t>
                      </a:r>
                      <a:endParaRPr lang="en-US" sz="2200" baseline="0" dirty="0">
                        <a:sym typeface="Wingdings" pitchFamily="2" charset="2"/>
                      </a:endParaRPr>
                    </a:p>
                    <a:p>
                      <a:pPr algn="just"/>
                      <a:r>
                        <a:rPr lang="en-US" sz="2200" baseline="0" dirty="0">
                          <a:sym typeface="Wingdings" pitchFamily="2" charset="2"/>
                        </a:rPr>
                        <a:t>&gt;INR 1000 + 0.5% of gross currency exchanged </a:t>
                      </a:r>
                      <a:r>
                        <a:rPr lang="en-US" sz="2200" baseline="0" dirty="0" err="1">
                          <a:sym typeface="Wingdings" pitchFamily="2" charset="2"/>
                        </a:rPr>
                        <a:t>upto</a:t>
                      </a:r>
                      <a:r>
                        <a:rPr lang="en-US" sz="2200" baseline="0" dirty="0">
                          <a:sym typeface="Wingdings" pitchFamily="2" charset="2"/>
                        </a:rPr>
                        <a:t> Rs 10 </a:t>
                      </a:r>
                      <a:r>
                        <a:rPr lang="en-US" sz="2200" baseline="0" dirty="0" err="1">
                          <a:sym typeface="Wingdings" pitchFamily="2" charset="2"/>
                        </a:rPr>
                        <a:t>lakh</a:t>
                      </a:r>
                      <a:r>
                        <a:rPr lang="en-US" sz="2200" baseline="0" dirty="0">
                          <a:sym typeface="Wingdings" pitchFamily="2" charset="2"/>
                        </a:rPr>
                        <a:t> after that.</a:t>
                      </a:r>
                    </a:p>
                    <a:p>
                      <a:pPr algn="just"/>
                      <a:r>
                        <a:rPr lang="en-US" sz="2200" baseline="0" dirty="0">
                          <a:sym typeface="Wingdings" pitchFamily="2" charset="2"/>
                        </a:rPr>
                        <a:t>&gt;INR 60,000 or (INT 5500 + 0.1% of gross currency exchanged aftere10 </a:t>
                      </a:r>
                      <a:r>
                        <a:rPr lang="en-US" sz="2200" baseline="0" dirty="0" err="1">
                          <a:sym typeface="Wingdings" pitchFamily="2" charset="2"/>
                        </a:rPr>
                        <a:t>lakh</a:t>
                      </a:r>
                      <a:r>
                        <a:rPr lang="en-US" sz="2200" baseline="0" dirty="0">
                          <a:sym typeface="Wingdings" pitchFamily="2" charset="2"/>
                        </a:rPr>
                        <a:t>) – lower of the two.</a:t>
                      </a:r>
                      <a:endParaRPr lang="en-US" sz="2200" dirty="0">
                        <a:sym typeface="Wingdings" pitchFamily="2" charset="2"/>
                      </a:endParaRPr>
                    </a:p>
                  </a:txBody>
                  <a:tcPr/>
                </a:tc>
                <a:extLst>
                  <a:ext uri="{0D108BD9-81ED-4DB2-BD59-A6C34878D82A}">
                    <a16:rowId xmlns:a16="http://schemas.microsoft.com/office/drawing/2014/main" xmlns="" val="10001"/>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0" y="0"/>
          <a:ext cx="9144000" cy="6858000"/>
        </p:xfrm>
        <a:graphic>
          <a:graphicData uri="http://schemas.openxmlformats.org/drawingml/2006/table">
            <a:tbl>
              <a:tblPr firstRow="1" bandRow="1">
                <a:tableStyleId>{93296810-A885-4BE3-A3E7-6D5BEEA58F35}</a:tableStyleId>
              </a:tblPr>
              <a:tblGrid>
                <a:gridCol w="928662">
                  <a:extLst>
                    <a:ext uri="{9D8B030D-6E8A-4147-A177-3AD203B41FA5}">
                      <a16:colId xmlns:a16="http://schemas.microsoft.com/office/drawing/2014/main" xmlns="" val="20000"/>
                    </a:ext>
                  </a:extLst>
                </a:gridCol>
                <a:gridCol w="1738338">
                  <a:extLst>
                    <a:ext uri="{9D8B030D-6E8A-4147-A177-3AD203B41FA5}">
                      <a16:colId xmlns:a16="http://schemas.microsoft.com/office/drawing/2014/main" xmlns="" val="20001"/>
                    </a:ext>
                  </a:extLst>
                </a:gridCol>
                <a:gridCol w="6477000">
                  <a:extLst>
                    <a:ext uri="{9D8B030D-6E8A-4147-A177-3AD203B41FA5}">
                      <a16:colId xmlns:a16="http://schemas.microsoft.com/office/drawing/2014/main" xmlns="" val="20002"/>
                    </a:ext>
                  </a:extLst>
                </a:gridCol>
              </a:tblGrid>
              <a:tr h="1479634">
                <a:tc>
                  <a:txBody>
                    <a:bodyPr/>
                    <a:lstStyle/>
                    <a:p>
                      <a:r>
                        <a:rPr lang="en-US" sz="2800" dirty="0"/>
                        <a:t>    (ii)</a:t>
                      </a:r>
                      <a:endParaRPr lang="en-IN" sz="2800" dirty="0"/>
                    </a:p>
                  </a:txBody>
                  <a:tcPr/>
                </a:tc>
                <a:tc>
                  <a:txBody>
                    <a:bodyPr/>
                    <a:lstStyle/>
                    <a:p>
                      <a:r>
                        <a:rPr lang="en-US" sz="3200" b="1" dirty="0"/>
                        <a:t>Air travel</a:t>
                      </a:r>
                      <a:r>
                        <a:rPr lang="en-US" sz="3200" b="1" baseline="0" dirty="0"/>
                        <a:t> agent</a:t>
                      </a:r>
                      <a:endParaRPr lang="en-IN" sz="3200" b="1" dirty="0"/>
                    </a:p>
                  </a:txBody>
                  <a:tcPr/>
                </a:tc>
                <a:tc>
                  <a:txBody>
                    <a:bodyPr/>
                    <a:lstStyle/>
                    <a:p>
                      <a:pPr>
                        <a:buFont typeface="Arial" pitchFamily="34" charset="0"/>
                        <a:buChar char="•"/>
                      </a:pPr>
                      <a:r>
                        <a:rPr lang="en-US" sz="2800" dirty="0"/>
                        <a:t> 5% of Basic</a:t>
                      </a:r>
                      <a:r>
                        <a:rPr lang="en-US" sz="2800" baseline="0" dirty="0"/>
                        <a:t> Fare (Domestic)</a:t>
                      </a:r>
                    </a:p>
                    <a:p>
                      <a:pPr>
                        <a:buFont typeface="Arial" pitchFamily="34" charset="0"/>
                        <a:buChar char="•"/>
                      </a:pPr>
                      <a:r>
                        <a:rPr lang="en-US" sz="2800" baseline="0" dirty="0"/>
                        <a:t>10% of Basic Fare (International)</a:t>
                      </a:r>
                      <a:endParaRPr lang="en-IN" sz="2800" dirty="0"/>
                    </a:p>
                  </a:txBody>
                  <a:tcPr/>
                </a:tc>
                <a:extLst>
                  <a:ext uri="{0D108BD9-81ED-4DB2-BD59-A6C34878D82A}">
                    <a16:rowId xmlns:a16="http://schemas.microsoft.com/office/drawing/2014/main" xmlns="" val="10000"/>
                  </a:ext>
                </a:extLst>
              </a:tr>
              <a:tr h="5378366">
                <a:tc>
                  <a:txBody>
                    <a:bodyPr/>
                    <a:lstStyle/>
                    <a:p>
                      <a:r>
                        <a:rPr lang="en-US" sz="2400" dirty="0"/>
                        <a:t>    (iii)</a:t>
                      </a:r>
                      <a:endParaRPr lang="en-IN" sz="2400" dirty="0"/>
                    </a:p>
                  </a:txBody>
                  <a:tcPr/>
                </a:tc>
                <a:tc>
                  <a:txBody>
                    <a:bodyPr/>
                    <a:lstStyle/>
                    <a:p>
                      <a:r>
                        <a:rPr lang="en-US" sz="2400" b="1" dirty="0"/>
                        <a:t>Life insurance</a:t>
                      </a:r>
                    </a:p>
                    <a:p>
                      <a:r>
                        <a:rPr lang="en-US" sz="2400" dirty="0"/>
                        <a:t>Rule 32(4)</a:t>
                      </a:r>
                      <a:endParaRPr lang="en-IN" sz="2400" dirty="0"/>
                    </a:p>
                  </a:txBody>
                  <a:tcPr/>
                </a:tc>
                <a:tc>
                  <a:txBody>
                    <a:bodyPr/>
                    <a:lstStyle/>
                    <a:p>
                      <a:pPr algn="just">
                        <a:buFont typeface="Arial" pitchFamily="34" charset="0"/>
                        <a:buChar char="•"/>
                      </a:pPr>
                      <a:r>
                        <a:rPr lang="en-US" sz="2600" dirty="0"/>
                        <a:t>Gross premium charged from a policy holder (-) Amt allocated for investment / savings on his behalf, if intimated to him at the time of supply of service.</a:t>
                      </a:r>
                    </a:p>
                    <a:p>
                      <a:pPr algn="just">
                        <a:buFont typeface="Arial" pitchFamily="34" charset="0"/>
                        <a:buNone/>
                      </a:pPr>
                      <a:endParaRPr lang="en-US" sz="2600" dirty="0"/>
                    </a:p>
                    <a:p>
                      <a:pPr algn="just">
                        <a:buFont typeface="Arial" pitchFamily="34" charset="0"/>
                        <a:buChar char="•"/>
                      </a:pPr>
                      <a:r>
                        <a:rPr lang="en-US" sz="2600" dirty="0"/>
                        <a:t>10% of Single premium</a:t>
                      </a:r>
                      <a:r>
                        <a:rPr lang="en-US" sz="2600" baseline="0" dirty="0"/>
                        <a:t> charged from the policy holder (for single premium annuity policies other than above)</a:t>
                      </a:r>
                    </a:p>
                    <a:p>
                      <a:pPr algn="just">
                        <a:buFont typeface="Arial" pitchFamily="34" charset="0"/>
                        <a:buNone/>
                      </a:pPr>
                      <a:endParaRPr lang="en-US" sz="2600" baseline="0" dirty="0"/>
                    </a:p>
                    <a:p>
                      <a:pPr algn="just">
                        <a:buFont typeface="Arial" pitchFamily="34" charset="0"/>
                        <a:buChar char="•"/>
                      </a:pPr>
                      <a:r>
                        <a:rPr lang="en-US" sz="2600" baseline="0" dirty="0"/>
                        <a:t>In all other cases:- (25% of premium charged in Year 1) + (12.5% of premium charged in subsequent years)</a:t>
                      </a:r>
                      <a:endParaRPr lang="en-IN" sz="2600" dirty="0"/>
                    </a:p>
                  </a:txBody>
                  <a:tcPr/>
                </a:tc>
                <a:extLst>
                  <a:ext uri="{0D108BD9-81ED-4DB2-BD59-A6C34878D82A}">
                    <a16:rowId xmlns:a16="http://schemas.microsoft.com/office/drawing/2014/main" xmlns="" val="10001"/>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0" y="0"/>
          <a:ext cx="9144000" cy="6858000"/>
        </p:xfrm>
        <a:graphic>
          <a:graphicData uri="http://schemas.openxmlformats.org/drawingml/2006/table">
            <a:tbl>
              <a:tblPr firstRow="1" bandRow="1">
                <a:tableStyleId>{93296810-A885-4BE3-A3E7-6D5BEEA58F35}</a:tableStyleId>
              </a:tblPr>
              <a:tblGrid>
                <a:gridCol w="928662">
                  <a:extLst>
                    <a:ext uri="{9D8B030D-6E8A-4147-A177-3AD203B41FA5}">
                      <a16:colId xmlns:a16="http://schemas.microsoft.com/office/drawing/2014/main" xmlns="" val="20000"/>
                    </a:ext>
                  </a:extLst>
                </a:gridCol>
                <a:gridCol w="1738338">
                  <a:extLst>
                    <a:ext uri="{9D8B030D-6E8A-4147-A177-3AD203B41FA5}">
                      <a16:colId xmlns:a16="http://schemas.microsoft.com/office/drawing/2014/main" xmlns="" val="20001"/>
                    </a:ext>
                  </a:extLst>
                </a:gridCol>
                <a:gridCol w="6477000">
                  <a:extLst>
                    <a:ext uri="{9D8B030D-6E8A-4147-A177-3AD203B41FA5}">
                      <a16:colId xmlns:a16="http://schemas.microsoft.com/office/drawing/2014/main" xmlns="" val="20002"/>
                    </a:ext>
                  </a:extLst>
                </a:gridCol>
              </a:tblGrid>
              <a:tr h="418938">
                <a:tc>
                  <a:txBody>
                    <a:bodyPr/>
                    <a:lstStyle/>
                    <a:p>
                      <a:endParaRPr lang="en-IN" sz="2000" dirty="0"/>
                    </a:p>
                  </a:txBody>
                  <a:tcPr/>
                </a:tc>
                <a:tc>
                  <a:txBody>
                    <a:bodyPr/>
                    <a:lstStyle/>
                    <a:p>
                      <a:endParaRPr lang="en-IN" sz="2000" dirty="0"/>
                    </a:p>
                  </a:txBody>
                  <a:tcPr/>
                </a:tc>
                <a:tc>
                  <a:txBody>
                    <a:bodyPr/>
                    <a:lstStyle/>
                    <a:p>
                      <a:pPr>
                        <a:buFont typeface="Arial" pitchFamily="34" charset="0"/>
                        <a:buNone/>
                      </a:pPr>
                      <a:endParaRPr lang="en-IN" sz="2000" dirty="0"/>
                    </a:p>
                  </a:txBody>
                  <a:tcPr/>
                </a:tc>
                <a:extLst>
                  <a:ext uri="{0D108BD9-81ED-4DB2-BD59-A6C34878D82A}">
                    <a16:rowId xmlns:a16="http://schemas.microsoft.com/office/drawing/2014/main" xmlns="" val="10000"/>
                  </a:ext>
                </a:extLst>
              </a:tr>
              <a:tr h="6439062">
                <a:tc>
                  <a:txBody>
                    <a:bodyPr/>
                    <a:lstStyle/>
                    <a:p>
                      <a:pPr algn="just"/>
                      <a:r>
                        <a:rPr lang="en-US" sz="2400" dirty="0"/>
                        <a:t>    (iv)</a:t>
                      </a:r>
                      <a:endParaRPr lang="en-IN" sz="2400" dirty="0"/>
                    </a:p>
                  </a:txBody>
                  <a:tcPr/>
                </a:tc>
                <a:tc>
                  <a:txBody>
                    <a:bodyPr/>
                    <a:lstStyle/>
                    <a:p>
                      <a:pPr algn="just"/>
                      <a:r>
                        <a:rPr lang="en-US" sz="2400" b="1" dirty="0"/>
                        <a:t>Used goods</a:t>
                      </a:r>
                    </a:p>
                    <a:p>
                      <a:pPr algn="just"/>
                      <a:r>
                        <a:rPr lang="en-US" sz="2400" dirty="0"/>
                        <a:t>Rule 32(5)</a:t>
                      </a:r>
                      <a:endParaRPr lang="en-IN" sz="24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 typeface="Arial" pitchFamily="34" charset="0"/>
                        <a:buChar char="•"/>
                        <a:tabLst/>
                        <a:defRPr/>
                      </a:pPr>
                      <a:r>
                        <a:rPr lang="en-US" sz="2400" dirty="0"/>
                        <a:t>[selling price – purchase price] </a:t>
                      </a:r>
                      <a:r>
                        <a:rPr lang="en-US" sz="2400" dirty="0" err="1"/>
                        <a:t>ie</a:t>
                      </a:r>
                      <a:r>
                        <a:rPr lang="en-US" sz="2400" baseline="0" dirty="0"/>
                        <a:t> </a:t>
                      </a:r>
                      <a:r>
                        <a:rPr lang="en-US" sz="2400" b="1" baseline="0" dirty="0"/>
                        <a:t>margin scheme</a:t>
                      </a:r>
                      <a:r>
                        <a:rPr lang="en-US" sz="2400" baseline="0" dirty="0"/>
                        <a:t> </a:t>
                      </a:r>
                    </a:p>
                    <a:p>
                      <a:pPr marL="0" marR="0" indent="0" algn="just" defTabSz="914400" rtl="0" eaLnBrk="1" fontAlgn="auto" latinLnBrk="0" hangingPunct="1">
                        <a:lnSpc>
                          <a:spcPct val="100000"/>
                        </a:lnSpc>
                        <a:spcBef>
                          <a:spcPts val="0"/>
                        </a:spcBef>
                        <a:spcAft>
                          <a:spcPts val="0"/>
                        </a:spcAft>
                        <a:buClrTx/>
                        <a:buSzTx/>
                        <a:buFont typeface="Arial" pitchFamily="34" charset="0"/>
                        <a:buNone/>
                        <a:tabLst/>
                        <a:defRPr/>
                      </a:pPr>
                      <a:r>
                        <a:rPr lang="en-US" sz="2400" baseline="0" dirty="0"/>
                        <a:t>Negative difference </a:t>
                      </a:r>
                      <a:r>
                        <a:rPr lang="en-US" sz="2400" dirty="0"/>
                        <a:t>will be ignored.</a:t>
                      </a:r>
                    </a:p>
                    <a:p>
                      <a:pPr marL="0" marR="0" indent="0" algn="just" defTabSz="914400" rtl="0" eaLnBrk="1" fontAlgn="auto" latinLnBrk="0" hangingPunct="1">
                        <a:lnSpc>
                          <a:spcPct val="100000"/>
                        </a:lnSpc>
                        <a:spcBef>
                          <a:spcPts val="0"/>
                        </a:spcBef>
                        <a:spcAft>
                          <a:spcPts val="0"/>
                        </a:spcAft>
                        <a:buClrTx/>
                        <a:buSzTx/>
                        <a:buFont typeface="Arial" pitchFamily="34" charset="0"/>
                        <a:buNone/>
                        <a:tabLst/>
                        <a:defRPr/>
                      </a:pPr>
                      <a:endParaRPr lang="en-IN" sz="2400" dirty="0"/>
                    </a:p>
                    <a:p>
                      <a:pPr algn="just">
                        <a:buFont typeface="Arial" pitchFamily="34" charset="0"/>
                        <a:buChar char="•"/>
                      </a:pPr>
                      <a:r>
                        <a:rPr lang="en-US" sz="2400" baseline="0" dirty="0"/>
                        <a:t>Full supply value, if purchased from RD and credit availed.</a:t>
                      </a:r>
                    </a:p>
                    <a:p>
                      <a:pPr algn="just">
                        <a:buFont typeface="Arial" pitchFamily="34" charset="0"/>
                        <a:buNone/>
                      </a:pPr>
                      <a:endParaRPr lang="en-US" sz="2400" baseline="0" dirty="0"/>
                    </a:p>
                    <a:p>
                      <a:pPr marL="0" marR="0" indent="0" algn="just" defTabSz="914400" rtl="0" eaLnBrk="1" fontAlgn="auto" latinLnBrk="0" hangingPunct="1">
                        <a:lnSpc>
                          <a:spcPct val="100000"/>
                        </a:lnSpc>
                        <a:spcBef>
                          <a:spcPts val="0"/>
                        </a:spcBef>
                        <a:spcAft>
                          <a:spcPts val="0"/>
                        </a:spcAft>
                        <a:buClrTx/>
                        <a:buSzTx/>
                        <a:buFont typeface="Arial" pitchFamily="34" charset="0"/>
                        <a:buNone/>
                        <a:tabLst/>
                        <a:defRPr/>
                      </a:pPr>
                      <a:r>
                        <a:rPr lang="en-US" sz="2400" b="1" dirty="0"/>
                        <a:t>Purchase value</a:t>
                      </a:r>
                      <a:r>
                        <a:rPr lang="en-US" sz="2400" b="1" baseline="0" dirty="0"/>
                        <a:t> </a:t>
                      </a:r>
                      <a:r>
                        <a:rPr lang="en-US" sz="2400" b="1" dirty="0"/>
                        <a:t>when goods</a:t>
                      </a:r>
                      <a:r>
                        <a:rPr lang="en-US" sz="2400" b="1" baseline="0" dirty="0"/>
                        <a:t> </a:t>
                      </a:r>
                      <a:r>
                        <a:rPr lang="en-US" sz="2400" b="1" dirty="0"/>
                        <a:t>Repossessed </a:t>
                      </a:r>
                      <a:r>
                        <a:rPr lang="en-US" sz="2400" b="1" baseline="0" dirty="0"/>
                        <a:t>for Debt-recovery from defaulting borrower</a:t>
                      </a:r>
                    </a:p>
                    <a:p>
                      <a:pPr marL="0" marR="0" indent="0" algn="just" defTabSz="914400" rtl="0" eaLnBrk="1" fontAlgn="auto" latinLnBrk="0" hangingPunct="1">
                        <a:lnSpc>
                          <a:spcPct val="100000"/>
                        </a:lnSpc>
                        <a:spcBef>
                          <a:spcPts val="0"/>
                        </a:spcBef>
                        <a:spcAft>
                          <a:spcPts val="0"/>
                        </a:spcAft>
                        <a:buClrTx/>
                        <a:buSzTx/>
                        <a:buFont typeface="Arial" pitchFamily="34" charset="0"/>
                        <a:buChar char="•"/>
                        <a:tabLst/>
                        <a:defRPr/>
                      </a:pPr>
                      <a:r>
                        <a:rPr lang="en-US" sz="2400" b="0" baseline="0" dirty="0"/>
                        <a:t> If the defaulting borrower is URD- then purchase value will be </a:t>
                      </a:r>
                    </a:p>
                    <a:p>
                      <a:pPr marL="0" marR="0" indent="0" algn="just" defTabSz="914400" rtl="0" eaLnBrk="1" fontAlgn="auto" latinLnBrk="0" hangingPunct="1">
                        <a:lnSpc>
                          <a:spcPct val="100000"/>
                        </a:lnSpc>
                        <a:spcBef>
                          <a:spcPts val="0"/>
                        </a:spcBef>
                        <a:spcAft>
                          <a:spcPts val="0"/>
                        </a:spcAft>
                        <a:buClrTx/>
                        <a:buSzTx/>
                        <a:buFont typeface="Arial" pitchFamily="34" charset="0"/>
                        <a:buNone/>
                        <a:tabLst/>
                        <a:defRPr/>
                      </a:pPr>
                      <a:r>
                        <a:rPr lang="en-US" sz="2400" b="0" baseline="0" dirty="0"/>
                        <a:t>[Purchase price in the hands of such borrower (-) depreciation from the date of purchase and the date of disposal by the person making such repossession]</a:t>
                      </a:r>
                      <a:endParaRPr lang="en-US" sz="2400" b="0" dirty="0"/>
                    </a:p>
                  </a:txBody>
                  <a:tcPr/>
                </a:tc>
                <a:extLst>
                  <a:ext uri="{0D108BD9-81ED-4DB2-BD59-A6C34878D82A}">
                    <a16:rowId xmlns:a16="http://schemas.microsoft.com/office/drawing/2014/main" xmlns="" val="10001"/>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0" y="0"/>
          <a:ext cx="9144000" cy="7132320"/>
        </p:xfrm>
        <a:graphic>
          <a:graphicData uri="http://schemas.openxmlformats.org/drawingml/2006/table">
            <a:tbl>
              <a:tblPr firstRow="1" bandRow="1">
                <a:tableStyleId>{93296810-A885-4BE3-A3E7-6D5BEEA58F35}</a:tableStyleId>
              </a:tblPr>
              <a:tblGrid>
                <a:gridCol w="928662">
                  <a:extLst>
                    <a:ext uri="{9D8B030D-6E8A-4147-A177-3AD203B41FA5}">
                      <a16:colId xmlns:a16="http://schemas.microsoft.com/office/drawing/2014/main" xmlns="" val="20000"/>
                    </a:ext>
                  </a:extLst>
                </a:gridCol>
                <a:gridCol w="2059546">
                  <a:extLst>
                    <a:ext uri="{9D8B030D-6E8A-4147-A177-3AD203B41FA5}">
                      <a16:colId xmlns:a16="http://schemas.microsoft.com/office/drawing/2014/main" xmlns="" val="20001"/>
                    </a:ext>
                  </a:extLst>
                </a:gridCol>
                <a:gridCol w="6155792">
                  <a:extLst>
                    <a:ext uri="{9D8B030D-6E8A-4147-A177-3AD203B41FA5}">
                      <a16:colId xmlns:a16="http://schemas.microsoft.com/office/drawing/2014/main" xmlns="" val="20002"/>
                    </a:ext>
                  </a:extLst>
                </a:gridCol>
              </a:tblGrid>
              <a:tr h="1184330">
                <a:tc>
                  <a:txBody>
                    <a:bodyPr/>
                    <a:lstStyle/>
                    <a:p>
                      <a:r>
                        <a:rPr lang="en-US" dirty="0"/>
                        <a:t>    (v)</a:t>
                      </a:r>
                      <a:endParaRPr lang="en-IN" dirty="0"/>
                    </a:p>
                  </a:txBody>
                  <a:tcPr/>
                </a:tc>
                <a:tc>
                  <a:txBody>
                    <a:bodyPr/>
                    <a:lstStyle/>
                    <a:p>
                      <a:r>
                        <a:rPr lang="en-US" sz="2400" dirty="0"/>
                        <a:t>Voucher, coupon</a:t>
                      </a:r>
                      <a:r>
                        <a:rPr lang="en-US" sz="2400" baseline="0" dirty="0"/>
                        <a:t> etc. </a:t>
                      </a:r>
                    </a:p>
                    <a:p>
                      <a:r>
                        <a:rPr lang="en-US" sz="2400" baseline="0" dirty="0"/>
                        <a:t>Rule 32(6)</a:t>
                      </a:r>
                      <a:endParaRPr lang="en-IN"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t>[money value of G/S redeemable against such voucher etc ]</a:t>
                      </a:r>
                    </a:p>
                    <a:p>
                      <a:endParaRPr lang="en-IN" dirty="0"/>
                    </a:p>
                  </a:txBody>
                  <a:tcPr/>
                </a:tc>
                <a:extLst>
                  <a:ext uri="{0D108BD9-81ED-4DB2-BD59-A6C34878D82A}">
                    <a16:rowId xmlns:a16="http://schemas.microsoft.com/office/drawing/2014/main" xmlns="" val="10000"/>
                  </a:ext>
                </a:extLst>
              </a:tr>
              <a:tr h="1325696">
                <a:tc>
                  <a:txBody>
                    <a:bodyPr/>
                    <a:lstStyle/>
                    <a:p>
                      <a:r>
                        <a:rPr lang="en-US" dirty="0"/>
                        <a:t>    33</a:t>
                      </a:r>
                      <a:endParaRPr lang="en-IN" dirty="0"/>
                    </a:p>
                  </a:txBody>
                  <a:tcPr/>
                </a:tc>
                <a:tc>
                  <a:txBody>
                    <a:bodyPr/>
                    <a:lstStyle/>
                    <a:p>
                      <a:r>
                        <a:rPr lang="en-US" sz="2400" b="1" dirty="0"/>
                        <a:t>Pure agent</a:t>
                      </a:r>
                    </a:p>
                    <a:p>
                      <a:r>
                        <a:rPr lang="en-US" sz="2400" dirty="0"/>
                        <a:t>Rule 33</a:t>
                      </a:r>
                      <a:endParaRPr lang="en-IN" sz="2400" dirty="0"/>
                    </a:p>
                  </a:txBody>
                  <a:tcPr/>
                </a:tc>
                <a:tc>
                  <a:txBody>
                    <a:bodyPr/>
                    <a:lstStyle/>
                    <a:p>
                      <a:r>
                        <a:rPr lang="en-US" sz="2400" dirty="0"/>
                        <a:t>Cost / expenditure made by supplier as pure agent of recipient will be excluded from the value of supply</a:t>
                      </a:r>
                    </a:p>
                    <a:p>
                      <a:pPr>
                        <a:buFont typeface="Wingdings" pitchFamily="2" charset="2"/>
                        <a:buChar char="Ø"/>
                      </a:pPr>
                      <a:r>
                        <a:rPr lang="en-US" sz="2400" b="1" dirty="0"/>
                        <a:t>Conditions</a:t>
                      </a:r>
                      <a:r>
                        <a:rPr lang="en-US" sz="2400" b="1" baseline="0" dirty="0"/>
                        <a:t> for qualifying as pure agent-</a:t>
                      </a:r>
                    </a:p>
                    <a:p>
                      <a:pPr>
                        <a:buFont typeface="Arial" pitchFamily="34" charset="0"/>
                        <a:buChar char="•"/>
                      </a:pPr>
                      <a:r>
                        <a:rPr lang="en-US" sz="2400" baseline="0" dirty="0"/>
                        <a:t>Contractual arrangement to act as pure agent</a:t>
                      </a:r>
                    </a:p>
                    <a:p>
                      <a:pPr>
                        <a:buFont typeface="Arial" pitchFamily="34" charset="0"/>
                        <a:buChar char="•"/>
                      </a:pPr>
                      <a:r>
                        <a:rPr lang="en-US" sz="2400" baseline="0" dirty="0"/>
                        <a:t>Not holding/ intending to hold any </a:t>
                      </a:r>
                      <a:r>
                        <a:rPr lang="en-US" sz="2400" baseline="0" dirty="0" err="1"/>
                        <a:t>titile</a:t>
                      </a:r>
                      <a:r>
                        <a:rPr lang="en-US" sz="2400" baseline="0" dirty="0"/>
                        <a:t> to G/S procured as pure agent.</a:t>
                      </a:r>
                    </a:p>
                    <a:p>
                      <a:pPr>
                        <a:buFont typeface="Arial" pitchFamily="34" charset="0"/>
                        <a:buChar char="•"/>
                      </a:pPr>
                      <a:r>
                        <a:rPr lang="en-US" sz="2400" baseline="0" dirty="0"/>
                        <a:t>Recovers only actual amount incurred.</a:t>
                      </a:r>
                    </a:p>
                    <a:p>
                      <a:pPr>
                        <a:buFont typeface="Arial" pitchFamily="34" charset="0"/>
                        <a:buChar char="•"/>
                      </a:pPr>
                      <a:endParaRPr lang="en-US" sz="2400" dirty="0"/>
                    </a:p>
                    <a:p>
                      <a:pPr>
                        <a:buFont typeface="Wingdings" pitchFamily="2" charset="2"/>
                        <a:buChar char="Ø"/>
                      </a:pPr>
                      <a:r>
                        <a:rPr lang="en-US" sz="2400" b="1" dirty="0"/>
                        <a:t>Conditions for exclusion</a:t>
                      </a:r>
                      <a:r>
                        <a:rPr lang="en-US" sz="2400" b="1" baseline="0" dirty="0"/>
                        <a:t> from supply value</a:t>
                      </a:r>
                      <a:r>
                        <a:rPr lang="en-US" sz="2400" b="1" dirty="0"/>
                        <a:t>- </a:t>
                      </a:r>
                    </a:p>
                    <a:p>
                      <a:pPr>
                        <a:buFont typeface="Arial" pitchFamily="34" charset="0"/>
                        <a:buChar char="•"/>
                      </a:pPr>
                      <a:r>
                        <a:rPr lang="en-US" sz="2400" dirty="0"/>
                        <a:t>Provider paid to third party on authorization</a:t>
                      </a:r>
                    </a:p>
                    <a:p>
                      <a:pPr>
                        <a:buFont typeface="Arial" pitchFamily="34" charset="0"/>
                        <a:buChar char="•"/>
                      </a:pPr>
                      <a:r>
                        <a:rPr lang="en-US" sz="2400" dirty="0"/>
                        <a:t>Expenses</a:t>
                      </a:r>
                      <a:r>
                        <a:rPr lang="en-US" sz="2400" baseline="0" dirty="0"/>
                        <a:t> are separately shown in invoice</a:t>
                      </a:r>
                    </a:p>
                    <a:p>
                      <a:pPr>
                        <a:buFont typeface="Arial" pitchFamily="34" charset="0"/>
                        <a:buChar char="•"/>
                      </a:pPr>
                      <a:r>
                        <a:rPr lang="en-US" sz="2400" baseline="0" dirty="0"/>
                        <a:t>Supplies procured as pure agent are in addition to the supply of provider on his own account</a:t>
                      </a:r>
                    </a:p>
                    <a:p>
                      <a:pPr>
                        <a:buFont typeface="Arial" pitchFamily="34" charset="0"/>
                        <a:buChar char="•"/>
                      </a:pPr>
                      <a:endParaRPr lang="en-US" sz="2400" dirty="0"/>
                    </a:p>
                    <a:p>
                      <a:endParaRPr lang="en-IN" sz="2400" dirty="0"/>
                    </a:p>
                  </a:txBody>
                  <a:tcPr/>
                </a:tc>
                <a:extLst>
                  <a:ext uri="{0D108BD9-81ED-4DB2-BD59-A6C34878D82A}">
                    <a16:rowId xmlns:a16="http://schemas.microsoft.com/office/drawing/2014/main" xmlns="" val="10001"/>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style>
          <a:lnRef idx="1">
            <a:schemeClr val="accent6"/>
          </a:lnRef>
          <a:fillRef idx="3">
            <a:schemeClr val="accent6"/>
          </a:fillRef>
          <a:effectRef idx="2">
            <a:schemeClr val="accent6"/>
          </a:effectRef>
          <a:fontRef idx="minor">
            <a:schemeClr val="lt1"/>
          </a:fontRef>
        </p:style>
        <p:txBody>
          <a:bodyPr>
            <a:normAutofit fontScale="90000"/>
          </a:bodyPr>
          <a:lstStyle/>
          <a:p>
            <a:r>
              <a:rPr lang="en-US" dirty="0"/>
              <a:t>VALUATION of Taxable Supply S.15</a:t>
            </a:r>
            <a:br>
              <a:rPr lang="en-US" dirty="0"/>
            </a:br>
            <a:r>
              <a:rPr lang="en-US" sz="3600" dirty="0"/>
              <a:t>(for goods &amp; services both)</a:t>
            </a:r>
            <a:endParaRPr lang="en-IN" dirty="0"/>
          </a:p>
        </p:txBody>
      </p:sp>
      <p:sp>
        <p:nvSpPr>
          <p:cNvPr id="3" name="Content Placeholder 2"/>
          <p:cNvSpPr>
            <a:spLocks noGrp="1"/>
          </p:cNvSpPr>
          <p:nvPr>
            <p:ph idx="1"/>
          </p:nvPr>
        </p:nvSpPr>
        <p:spPr>
          <a:xfrm>
            <a:off x="457200" y="1371600"/>
            <a:ext cx="8229600" cy="4754563"/>
          </a:xfrm>
        </p:spPr>
        <p:txBody>
          <a:bodyPr>
            <a:normAutofit fontScale="92500" lnSpcReduction="20000"/>
          </a:bodyPr>
          <a:lstStyle/>
          <a:p>
            <a:r>
              <a:rPr lang="en-IN" spc="-5" dirty="0"/>
              <a:t>S.15(1) : </a:t>
            </a:r>
            <a:r>
              <a:rPr lang="en-IN" dirty="0"/>
              <a:t>GST </a:t>
            </a:r>
            <a:r>
              <a:rPr lang="en-IN" spc="-5" dirty="0"/>
              <a:t>payable on </a:t>
            </a:r>
            <a:r>
              <a:rPr lang="en-IN" spc="-20" dirty="0"/>
              <a:t>‘</a:t>
            </a:r>
            <a:r>
              <a:rPr lang="en-IN" spc="-20" dirty="0">
                <a:solidFill>
                  <a:srgbClr val="FF0000"/>
                </a:solidFill>
              </a:rPr>
              <a:t>Transaction </a:t>
            </a:r>
            <a:r>
              <a:rPr lang="en-IN" spc="-5" dirty="0">
                <a:solidFill>
                  <a:srgbClr val="FF0000"/>
                </a:solidFill>
              </a:rPr>
              <a:t>Value</a:t>
            </a:r>
            <a:r>
              <a:rPr lang="en-IN" spc="-5" dirty="0"/>
              <a:t>’, which is </a:t>
            </a:r>
            <a:r>
              <a:rPr lang="en-IN" spc="-5" dirty="0">
                <a:solidFill>
                  <a:srgbClr val="FF0000"/>
                </a:solidFill>
              </a:rPr>
              <a:t>price actually paid/payable</a:t>
            </a:r>
            <a:r>
              <a:rPr lang="en-IN" spc="-5" dirty="0"/>
              <a:t>, where</a:t>
            </a:r>
          </a:p>
          <a:p>
            <a:pPr marL="624840" indent="-274320">
              <a:lnSpc>
                <a:spcPct val="100000"/>
              </a:lnSpc>
              <a:buClr>
                <a:srgbClr val="5FB5CC"/>
              </a:buClr>
              <a:buSzPct val="90384"/>
              <a:buFont typeface="Wingdings"/>
              <a:buChar char=""/>
              <a:tabLst>
                <a:tab pos="624840" algn="l"/>
                <a:tab pos="625475" algn="l"/>
              </a:tabLst>
            </a:pPr>
            <a:r>
              <a:rPr lang="en-IN" sz="2600" spc="-5" dirty="0">
                <a:latin typeface="Corbel"/>
                <a:cs typeface="Corbel"/>
              </a:rPr>
              <a:t>supplier and </a:t>
            </a:r>
            <a:r>
              <a:rPr lang="en-IN" sz="2600" dirty="0">
                <a:latin typeface="Corbel"/>
                <a:cs typeface="Corbel"/>
              </a:rPr>
              <a:t>the </a:t>
            </a:r>
            <a:r>
              <a:rPr lang="en-IN" sz="2600" spc="-5" dirty="0">
                <a:latin typeface="Corbel"/>
                <a:cs typeface="Corbel"/>
              </a:rPr>
              <a:t>recipient </a:t>
            </a:r>
            <a:r>
              <a:rPr lang="en-IN" sz="2600" dirty="0">
                <a:latin typeface="Corbel"/>
                <a:cs typeface="Corbel"/>
              </a:rPr>
              <a:t>are </a:t>
            </a:r>
            <a:r>
              <a:rPr lang="en-IN" sz="2600" spc="-5" dirty="0">
                <a:latin typeface="Corbel"/>
                <a:cs typeface="Corbel"/>
              </a:rPr>
              <a:t>not related;</a:t>
            </a:r>
            <a:r>
              <a:rPr lang="en-IN" sz="2600" spc="-25" dirty="0">
                <a:latin typeface="Corbel"/>
                <a:cs typeface="Corbel"/>
              </a:rPr>
              <a:t> </a:t>
            </a:r>
            <a:r>
              <a:rPr lang="en-IN" sz="2600" spc="-5" dirty="0">
                <a:latin typeface="Corbel"/>
                <a:cs typeface="Corbel"/>
              </a:rPr>
              <a:t>and</a:t>
            </a:r>
            <a:endParaRPr lang="en-IN" sz="2600" dirty="0">
              <a:latin typeface="Corbel"/>
              <a:cs typeface="Corbel"/>
            </a:endParaRPr>
          </a:p>
          <a:p>
            <a:pPr marL="624840" indent="-274320">
              <a:lnSpc>
                <a:spcPct val="100000"/>
              </a:lnSpc>
              <a:spcBef>
                <a:spcPts val="310"/>
              </a:spcBef>
              <a:buClr>
                <a:srgbClr val="5FB5CC"/>
              </a:buClr>
              <a:buSzPct val="88461"/>
              <a:buFont typeface="Wingdings"/>
              <a:buChar char=""/>
              <a:tabLst>
                <a:tab pos="624840" algn="l"/>
                <a:tab pos="625475" algn="l"/>
              </a:tabLst>
            </a:pPr>
            <a:r>
              <a:rPr lang="en-IN" sz="2600" dirty="0">
                <a:latin typeface="Corbel"/>
                <a:cs typeface="Corbel"/>
              </a:rPr>
              <a:t>the </a:t>
            </a:r>
            <a:r>
              <a:rPr lang="en-IN" sz="2600" spc="-5" dirty="0">
                <a:latin typeface="Corbel"/>
                <a:cs typeface="Corbel"/>
              </a:rPr>
              <a:t>price is </a:t>
            </a:r>
            <a:r>
              <a:rPr lang="en-IN" sz="2600" dirty="0">
                <a:latin typeface="Corbel"/>
                <a:cs typeface="Corbel"/>
              </a:rPr>
              <a:t>the Sole</a:t>
            </a:r>
            <a:r>
              <a:rPr lang="en-IN" sz="2600" spc="-210" dirty="0">
                <a:latin typeface="Corbel"/>
                <a:cs typeface="Corbel"/>
              </a:rPr>
              <a:t> </a:t>
            </a:r>
            <a:r>
              <a:rPr lang="en-IN" sz="2600" spc="-5" dirty="0">
                <a:latin typeface="Corbel"/>
                <a:cs typeface="Corbel"/>
              </a:rPr>
              <a:t>Consideration</a:t>
            </a:r>
          </a:p>
          <a:p>
            <a:pPr marL="624840" indent="-274320">
              <a:lnSpc>
                <a:spcPct val="100000"/>
              </a:lnSpc>
              <a:spcBef>
                <a:spcPts val="310"/>
              </a:spcBef>
              <a:buClr>
                <a:srgbClr val="5FB5CC"/>
              </a:buClr>
              <a:buSzPct val="88461"/>
              <a:buNone/>
              <a:tabLst>
                <a:tab pos="624840" algn="l"/>
                <a:tab pos="625475" algn="l"/>
              </a:tabLst>
            </a:pPr>
            <a:endParaRPr lang="en-IN" sz="2600" dirty="0">
              <a:latin typeface="Corbel"/>
              <a:cs typeface="Corbel"/>
            </a:endParaRPr>
          </a:p>
          <a:p>
            <a:pPr>
              <a:lnSpc>
                <a:spcPct val="100000"/>
              </a:lnSpc>
              <a:spcBef>
                <a:spcPts val="50"/>
              </a:spcBef>
            </a:pPr>
            <a:r>
              <a:rPr lang="en-US" sz="2600" dirty="0">
                <a:solidFill>
                  <a:srgbClr val="FF0000"/>
                </a:solidFill>
                <a:latin typeface="Times New Roman"/>
                <a:cs typeface="Times New Roman"/>
              </a:rPr>
              <a:t>Otherwise-</a:t>
            </a:r>
            <a:r>
              <a:rPr lang="en-US" sz="2600" dirty="0">
                <a:latin typeface="Times New Roman"/>
                <a:cs typeface="Times New Roman"/>
              </a:rPr>
              <a:t> 	As per Rules 27 to 35 [CGST Rules 2017, Ch-IV ]</a:t>
            </a:r>
          </a:p>
          <a:p>
            <a:r>
              <a:rPr lang="en-US" dirty="0"/>
              <a:t>Valuation Rules Resorted to </a:t>
            </a:r>
            <a:r>
              <a:rPr lang="en-US" dirty="0">
                <a:solidFill>
                  <a:srgbClr val="FF0000"/>
                </a:solidFill>
              </a:rPr>
              <a:t>when- </a:t>
            </a:r>
          </a:p>
          <a:p>
            <a:pPr marL="971550" lvl="1" indent="-571500">
              <a:buFont typeface="+mj-lt"/>
              <a:buAutoNum type="romanLcPeriod"/>
            </a:pPr>
            <a:r>
              <a:rPr lang="en-US" dirty="0"/>
              <a:t>Flow of non-monetary extra consideration </a:t>
            </a:r>
          </a:p>
          <a:p>
            <a:pPr marL="971550" lvl="1" indent="-571500">
              <a:buFont typeface="+mj-lt"/>
              <a:buAutoNum type="romanLcPeriod"/>
            </a:pPr>
            <a:r>
              <a:rPr lang="en-US" dirty="0"/>
              <a:t>Parties are related (price influenced)</a:t>
            </a:r>
          </a:p>
          <a:p>
            <a:pPr marL="971550" lvl="1" indent="-571500">
              <a:buFont typeface="+mj-lt"/>
              <a:buAutoNum type="romanLcPeriod"/>
            </a:pPr>
            <a:r>
              <a:rPr lang="en-US" dirty="0"/>
              <a:t>Doubtful transaction value</a:t>
            </a:r>
          </a:p>
          <a:p>
            <a:pPr marL="971550" lvl="1" indent="-571500">
              <a:buFont typeface="+mj-lt"/>
              <a:buAutoNum type="romanLcPeriod"/>
            </a:pPr>
            <a:r>
              <a:rPr lang="en-US" dirty="0"/>
              <a:t>Business transaction by specific suppliers. </a:t>
            </a:r>
          </a:p>
          <a:p>
            <a:pPr marL="971550" lvl="1" indent="-571500">
              <a:buNone/>
            </a:pPr>
            <a:r>
              <a:rPr lang="en-US" dirty="0">
                <a:solidFill>
                  <a:srgbClr val="00B050"/>
                </a:solidFill>
              </a:rPr>
              <a:t>[Non- monetary; RD;PA; Lottery/betting; MLAVUP]</a:t>
            </a:r>
          </a:p>
          <a:p>
            <a:pPr>
              <a:lnSpc>
                <a:spcPct val="100000"/>
              </a:lnSpc>
              <a:spcBef>
                <a:spcPts val="50"/>
              </a:spcBef>
              <a:buNone/>
            </a:pPr>
            <a:endParaRPr lang="en-US" sz="2600" dirty="0">
              <a:latin typeface="Times New Roman"/>
              <a:cs typeface="Times New Roman"/>
            </a:endParaRPr>
          </a:p>
        </p:txBody>
      </p:sp>
    </p:spTree>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0" y="0"/>
          <a:ext cx="9144000" cy="6858000"/>
        </p:xfrm>
        <a:graphic>
          <a:graphicData uri="http://schemas.openxmlformats.org/drawingml/2006/table">
            <a:tbl>
              <a:tblPr firstRow="1" bandRow="1">
                <a:tableStyleId>{93296810-A885-4BE3-A3E7-6D5BEEA58F35}</a:tableStyleId>
              </a:tblPr>
              <a:tblGrid>
                <a:gridCol w="928662">
                  <a:extLst>
                    <a:ext uri="{9D8B030D-6E8A-4147-A177-3AD203B41FA5}">
                      <a16:colId xmlns:a16="http://schemas.microsoft.com/office/drawing/2014/main" xmlns="" val="20000"/>
                    </a:ext>
                  </a:extLst>
                </a:gridCol>
                <a:gridCol w="2059546">
                  <a:extLst>
                    <a:ext uri="{9D8B030D-6E8A-4147-A177-3AD203B41FA5}">
                      <a16:colId xmlns:a16="http://schemas.microsoft.com/office/drawing/2014/main" xmlns="" val="20001"/>
                    </a:ext>
                  </a:extLst>
                </a:gridCol>
                <a:gridCol w="6155792">
                  <a:extLst>
                    <a:ext uri="{9D8B030D-6E8A-4147-A177-3AD203B41FA5}">
                      <a16:colId xmlns:a16="http://schemas.microsoft.com/office/drawing/2014/main" xmlns="" val="20002"/>
                    </a:ext>
                  </a:extLst>
                </a:gridCol>
              </a:tblGrid>
              <a:tr h="1447016">
                <a:tc>
                  <a:txBody>
                    <a:bodyPr/>
                    <a:lstStyle/>
                    <a:p>
                      <a:r>
                        <a:rPr lang="en-US" dirty="0"/>
                        <a:t>    34</a:t>
                      </a:r>
                      <a:endParaRPr lang="en-IN" dirty="0"/>
                    </a:p>
                  </a:txBody>
                  <a:tcPr/>
                </a:tc>
                <a:tc>
                  <a:txBody>
                    <a:bodyPr/>
                    <a:lstStyle/>
                    <a:p>
                      <a:r>
                        <a:rPr lang="en-US" sz="2400" dirty="0"/>
                        <a:t>Exchange of FC</a:t>
                      </a:r>
                      <a:endParaRPr lang="en-IN" sz="2400" dirty="0"/>
                    </a:p>
                  </a:txBody>
                  <a:tcPr/>
                </a:tc>
                <a:tc>
                  <a:txBody>
                    <a:bodyPr/>
                    <a:lstStyle/>
                    <a:p>
                      <a:r>
                        <a:rPr lang="en-US" sz="2400" dirty="0"/>
                        <a:t>CBEC notified exchange rate</a:t>
                      </a:r>
                      <a:r>
                        <a:rPr lang="en-US" sz="2400" baseline="0" dirty="0"/>
                        <a:t> for that currency at TOS.</a:t>
                      </a:r>
                      <a:endParaRPr lang="en-IN" sz="2400" dirty="0"/>
                    </a:p>
                  </a:txBody>
                  <a:tcPr/>
                </a:tc>
                <a:extLst>
                  <a:ext uri="{0D108BD9-81ED-4DB2-BD59-A6C34878D82A}">
                    <a16:rowId xmlns:a16="http://schemas.microsoft.com/office/drawing/2014/main" xmlns="" val="10000"/>
                  </a:ext>
                </a:extLst>
              </a:tr>
              <a:tr h="5410984">
                <a:tc>
                  <a:txBody>
                    <a:bodyPr/>
                    <a:lstStyle/>
                    <a:p>
                      <a:r>
                        <a:rPr lang="en-US" dirty="0"/>
                        <a:t>    35</a:t>
                      </a:r>
                      <a:endParaRPr lang="en-IN" dirty="0"/>
                    </a:p>
                  </a:txBody>
                  <a:tcPr/>
                </a:tc>
                <a:tc>
                  <a:txBody>
                    <a:bodyPr/>
                    <a:lstStyle/>
                    <a:p>
                      <a:r>
                        <a:rPr lang="en-US" sz="2400" b="1" dirty="0"/>
                        <a:t>Tax inclusive value</a:t>
                      </a:r>
                    </a:p>
                    <a:p>
                      <a:r>
                        <a:rPr lang="en-US" sz="2400" dirty="0"/>
                        <a:t>Rule 35</a:t>
                      </a:r>
                    </a:p>
                    <a:p>
                      <a:endParaRPr lang="en-US" sz="2400" dirty="0"/>
                    </a:p>
                    <a:p>
                      <a:r>
                        <a:rPr lang="en-US" sz="2400" b="1" dirty="0"/>
                        <a:t>2 </a:t>
                      </a:r>
                      <a:r>
                        <a:rPr lang="en-US" sz="2400" b="1" dirty="0" err="1"/>
                        <a:t>Expalantions</a:t>
                      </a:r>
                      <a:endParaRPr lang="en-IN" sz="2400" b="1" dirty="0"/>
                    </a:p>
                  </a:txBody>
                  <a:tcPr/>
                </a:tc>
                <a:tc>
                  <a:txBody>
                    <a:bodyPr/>
                    <a:lstStyle/>
                    <a:p>
                      <a:pPr algn="just"/>
                      <a:r>
                        <a:rPr lang="en-US" sz="2400" dirty="0"/>
                        <a:t>Value</a:t>
                      </a:r>
                      <a:r>
                        <a:rPr lang="en-US" sz="2400" baseline="0" dirty="0"/>
                        <a:t> determinable by back calculation.</a:t>
                      </a:r>
                    </a:p>
                    <a:p>
                      <a:pPr algn="just"/>
                      <a:endParaRPr lang="en-US" sz="2400" baseline="0" dirty="0"/>
                    </a:p>
                    <a:p>
                      <a:pPr algn="just"/>
                      <a:endParaRPr lang="en-US" sz="2400" baseline="0" dirty="0"/>
                    </a:p>
                    <a:p>
                      <a:pPr algn="just"/>
                      <a:endParaRPr lang="en-US" sz="2400" baseline="0" dirty="0"/>
                    </a:p>
                    <a:p>
                      <a:pPr algn="just"/>
                      <a:r>
                        <a:rPr lang="en-US" sz="2400" baseline="0" dirty="0"/>
                        <a:t>-OMV means full money value (excluding GST/</a:t>
                      </a:r>
                      <a:r>
                        <a:rPr lang="en-US" sz="2400" baseline="0" dirty="0" err="1"/>
                        <a:t>Cess</a:t>
                      </a:r>
                      <a:r>
                        <a:rPr lang="en-US" sz="2400" baseline="0" dirty="0"/>
                        <a:t>) in a transaction between non related parties with price as sole consideration.</a:t>
                      </a:r>
                    </a:p>
                    <a:p>
                      <a:pPr algn="just"/>
                      <a:endParaRPr lang="en-US" sz="2400" baseline="0" dirty="0"/>
                    </a:p>
                    <a:p>
                      <a:pPr algn="just"/>
                      <a:r>
                        <a:rPr lang="en-US" sz="2400" baseline="0" dirty="0"/>
                        <a:t>-Like supply means – made under similar circumstances </a:t>
                      </a:r>
                      <a:r>
                        <a:rPr lang="en-US" sz="2400" baseline="0" dirty="0" err="1"/>
                        <a:t>i</a:t>
                      </a:r>
                      <a:r>
                        <a:rPr lang="en-US" sz="2400" baseline="0" dirty="0"/>
                        <a:t>/r/o characteristics, quality, quantity, functional components, materials and the reputation of the goods and/or services.</a:t>
                      </a:r>
                      <a:endParaRPr lang="en-IN" sz="2400" dirty="0"/>
                    </a:p>
                  </a:txBody>
                  <a:tcPr/>
                </a:tc>
                <a:extLst>
                  <a:ext uri="{0D108BD9-81ED-4DB2-BD59-A6C34878D82A}">
                    <a16:rowId xmlns:a16="http://schemas.microsoft.com/office/drawing/2014/main" xmlns="" val="10001"/>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txBody>
          <a:bodyPr>
            <a:normAutofit/>
          </a:bodyPr>
          <a:lstStyle/>
          <a:p>
            <a:pPr algn="l"/>
            <a:endParaRPr lang="en-IN" sz="3200" dirty="0"/>
          </a:p>
        </p:txBody>
      </p:sp>
      <p:sp>
        <p:nvSpPr>
          <p:cNvPr id="3" name="Content Placeholder 2"/>
          <p:cNvSpPr>
            <a:spLocks noGrp="1"/>
          </p:cNvSpPr>
          <p:nvPr>
            <p:ph idx="1"/>
          </p:nvPr>
        </p:nvSpPr>
        <p:spPr>
          <a:xfrm>
            <a:off x="457200" y="1071546"/>
            <a:ext cx="8229600" cy="5054617"/>
          </a:xfrm>
        </p:spPr>
        <p:txBody>
          <a:bodyPr/>
          <a:lstStyle/>
          <a:p>
            <a:pPr marL="1314450" lvl="2" indent="-514350">
              <a:buFont typeface="+mj-lt"/>
              <a:buAutoNum type="alphaLcPeriod"/>
            </a:pPr>
            <a:r>
              <a:rPr lang="en-US" dirty="0"/>
              <a:t>Pure agent</a:t>
            </a:r>
          </a:p>
          <a:p>
            <a:pPr marL="1314450" lvl="2" indent="-514350">
              <a:buFont typeface="+mj-lt"/>
              <a:buAutoNum type="alphaLcPeriod"/>
            </a:pPr>
            <a:r>
              <a:rPr lang="en-US" dirty="0"/>
              <a:t>Money changer</a:t>
            </a:r>
          </a:p>
          <a:p>
            <a:pPr marL="1314450" lvl="2" indent="-514350">
              <a:buFont typeface="+mj-lt"/>
              <a:buAutoNum type="alphaLcPeriod"/>
            </a:pPr>
            <a:r>
              <a:rPr lang="en-US" dirty="0"/>
              <a:t>Insurer</a:t>
            </a:r>
          </a:p>
          <a:p>
            <a:pPr marL="1314450" lvl="2" indent="-514350">
              <a:buFont typeface="+mj-lt"/>
              <a:buAutoNum type="alphaLcPeriod"/>
            </a:pPr>
            <a:r>
              <a:rPr lang="en-US" dirty="0"/>
              <a:t>Air travel agent</a:t>
            </a:r>
          </a:p>
          <a:p>
            <a:pPr marL="1314450" lvl="2" indent="-514350">
              <a:buFont typeface="+mj-lt"/>
              <a:buAutoNum type="alphaLcPeriod"/>
            </a:pPr>
            <a:r>
              <a:rPr lang="en-US" dirty="0"/>
              <a:t>Buyer / seller of second hand goods</a:t>
            </a:r>
          </a:p>
          <a:p>
            <a:pPr marL="1314450" lvl="2" indent="-514350">
              <a:buNone/>
            </a:pPr>
            <a:endParaRPr lang="en-US" dirty="0"/>
          </a:p>
          <a:p>
            <a:pPr marL="971550" lvl="1" indent="-571500">
              <a:buNone/>
            </a:pPr>
            <a:endParaRPr lang="en-US" dirty="0"/>
          </a:p>
          <a:p>
            <a:pPr marL="1314450" lvl="2" indent="-514350">
              <a:buFont typeface="+mj-lt"/>
              <a:buAutoNum type="alphaLcPeriod"/>
            </a:pPr>
            <a:endParaRPr lang="en-US" dirty="0"/>
          </a:p>
          <a:p>
            <a:pPr marL="1314450" lvl="2" indent="-514350">
              <a:buNone/>
            </a:pPr>
            <a:r>
              <a:rPr lang="en-US" dirty="0"/>
              <a:t> </a:t>
            </a:r>
          </a:p>
          <a:p>
            <a:pPr marL="1314450" lvl="2" indent="-514350">
              <a:buNone/>
            </a:pPr>
            <a:endParaRPr lang="en-IN" dirty="0"/>
          </a:p>
        </p:txBody>
      </p:sp>
    </p:spTree>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en-US" dirty="0"/>
              <a:t>Valuation Rules 27 to 35</a:t>
            </a:r>
            <a:endParaRPr lang="en-IN" dirty="0"/>
          </a:p>
        </p:txBody>
      </p:sp>
      <p:sp>
        <p:nvSpPr>
          <p:cNvPr id="4" name="Content Placeholder 3"/>
          <p:cNvSpPr>
            <a:spLocks noGrp="1"/>
          </p:cNvSpPr>
          <p:nvPr>
            <p:ph sz="half" idx="2"/>
          </p:nvPr>
        </p:nvSpPr>
        <p:spPr>
          <a:xfrm>
            <a:off x="214282" y="1571612"/>
            <a:ext cx="8472518" cy="4554551"/>
          </a:xfrm>
        </p:spPr>
        <p:txBody>
          <a:bodyPr>
            <a:normAutofit fontScale="92500" lnSpcReduction="20000"/>
          </a:bodyPr>
          <a:lstStyle/>
          <a:p>
            <a:pPr>
              <a:buNone/>
            </a:pPr>
            <a:r>
              <a:rPr lang="en-US" b="1" dirty="0"/>
              <a:t>Rule 27</a:t>
            </a:r>
            <a:r>
              <a:rPr lang="en-US" dirty="0"/>
              <a:t>- Value of supply of G/S where consideration is not   </a:t>
            </a:r>
          </a:p>
          <a:p>
            <a:pPr>
              <a:buNone/>
            </a:pPr>
            <a:r>
              <a:rPr lang="en-US" dirty="0"/>
              <a:t>              wholly in money-  </a:t>
            </a:r>
          </a:p>
          <a:p>
            <a:r>
              <a:rPr lang="en-US" dirty="0"/>
              <a:t>open market value.</a:t>
            </a:r>
          </a:p>
          <a:p>
            <a:r>
              <a:rPr lang="en-US" dirty="0"/>
              <a:t>If not available, add money equivalent of the additional consideration. </a:t>
            </a:r>
          </a:p>
          <a:p>
            <a:endParaRPr lang="en-US" dirty="0"/>
          </a:p>
          <a:p>
            <a:pPr>
              <a:buNone/>
            </a:pPr>
            <a:r>
              <a:rPr lang="en-US" b="1" dirty="0"/>
              <a:t>Rule 28</a:t>
            </a:r>
            <a:r>
              <a:rPr lang="en-US" dirty="0"/>
              <a:t>- Value of G/S supply between related and distinct persons:</a:t>
            </a:r>
          </a:p>
          <a:p>
            <a:r>
              <a:rPr lang="en-US" dirty="0"/>
              <a:t>Open market value</a:t>
            </a:r>
          </a:p>
          <a:p>
            <a:r>
              <a:rPr lang="en-US" dirty="0"/>
              <a:t>If not available, take value of like kind and quality</a:t>
            </a:r>
          </a:p>
          <a:p>
            <a:r>
              <a:rPr lang="en-US" dirty="0"/>
              <a:t>If not determinable by these, then computed method &amp; Residuary method sequentially.</a:t>
            </a:r>
          </a:p>
        </p:txBody>
      </p:sp>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14282" y="381000"/>
            <a:ext cx="8472518" cy="5745163"/>
          </a:xfrm>
        </p:spPr>
        <p:txBody>
          <a:bodyPr>
            <a:normAutofit/>
          </a:bodyPr>
          <a:lstStyle/>
          <a:p>
            <a:pPr>
              <a:buNone/>
            </a:pPr>
            <a:r>
              <a:rPr lang="en-US" b="1" dirty="0"/>
              <a:t>Rule 29</a:t>
            </a:r>
            <a:r>
              <a:rPr lang="en-US" dirty="0"/>
              <a:t>- Value of supply of goods made or received   </a:t>
            </a:r>
          </a:p>
          <a:p>
            <a:pPr>
              <a:buNone/>
            </a:pPr>
            <a:r>
              <a:rPr lang="en-US" dirty="0"/>
              <a:t>              through an </a:t>
            </a:r>
            <a:r>
              <a:rPr lang="en-US" dirty="0">
                <a:solidFill>
                  <a:srgbClr val="FF0000"/>
                </a:solidFill>
              </a:rPr>
              <a:t>agent-</a:t>
            </a:r>
          </a:p>
          <a:p>
            <a:r>
              <a:rPr lang="en-US" dirty="0"/>
              <a:t>Open market value or, at the instance of supplier, 90% of value of like kind/quality that the agent charges to his customers.</a:t>
            </a:r>
          </a:p>
          <a:p>
            <a:r>
              <a:rPr lang="en-US" dirty="0"/>
              <a:t>If not determinable, then resort to computed and residuary method.</a:t>
            </a:r>
          </a:p>
          <a:p>
            <a:endParaRPr lang="en-US" dirty="0"/>
          </a:p>
          <a:p>
            <a:pPr>
              <a:buNone/>
            </a:pPr>
            <a:r>
              <a:rPr lang="en-US" b="1" dirty="0"/>
              <a:t>Rule 30</a:t>
            </a:r>
            <a:r>
              <a:rPr lang="en-US" dirty="0"/>
              <a:t>- Value based on Cost (</a:t>
            </a:r>
            <a:r>
              <a:rPr lang="en-US" dirty="0">
                <a:solidFill>
                  <a:srgbClr val="FF0000"/>
                </a:solidFill>
              </a:rPr>
              <a:t>Computed method</a:t>
            </a:r>
            <a:r>
              <a:rPr lang="en-US" dirty="0"/>
              <a:t>)-</a:t>
            </a:r>
          </a:p>
          <a:p>
            <a:r>
              <a:rPr lang="en-US" dirty="0"/>
              <a:t>110% of Cost of production/acquisition/service provision.</a:t>
            </a:r>
          </a:p>
          <a:p>
            <a:endParaRPr lang="en-US" dirty="0"/>
          </a:p>
        </p:txBody>
      </p:sp>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14282" y="1571612"/>
            <a:ext cx="8472518" cy="4554551"/>
          </a:xfrm>
        </p:spPr>
        <p:txBody>
          <a:bodyPr>
            <a:normAutofit/>
          </a:bodyPr>
          <a:lstStyle/>
          <a:p>
            <a:pPr>
              <a:buNone/>
            </a:pPr>
            <a:r>
              <a:rPr lang="en-US" b="1" dirty="0"/>
              <a:t>Rule 31</a:t>
            </a:r>
            <a:r>
              <a:rPr lang="en-US" dirty="0"/>
              <a:t>- </a:t>
            </a:r>
            <a:r>
              <a:rPr lang="en-US" dirty="0">
                <a:solidFill>
                  <a:srgbClr val="FF0000"/>
                </a:solidFill>
              </a:rPr>
              <a:t>Residuary method</a:t>
            </a:r>
            <a:r>
              <a:rPr lang="en-US" dirty="0"/>
              <a:t> (Best judgment method)-</a:t>
            </a:r>
          </a:p>
          <a:p>
            <a:r>
              <a:rPr lang="en-US" dirty="0"/>
              <a:t>Using reasonable means consistent with principles and general provisions for valuation u/s 15, and Rules.</a:t>
            </a:r>
          </a:p>
          <a:p>
            <a:pPr>
              <a:buNone/>
            </a:pPr>
            <a:endParaRPr lang="en-US" dirty="0"/>
          </a:p>
          <a:p>
            <a:pPr>
              <a:buNone/>
            </a:pPr>
            <a:r>
              <a:rPr lang="en-US" dirty="0"/>
              <a:t>Note- Service supplier may opt for best judgment method disregarding the computed method.</a:t>
            </a:r>
          </a:p>
        </p:txBody>
      </p:sp>
    </p:spTree>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14282" y="285728"/>
            <a:ext cx="8472518" cy="5840435"/>
          </a:xfrm>
        </p:spPr>
        <p:txBody>
          <a:bodyPr>
            <a:normAutofit fontScale="85000" lnSpcReduction="20000"/>
          </a:bodyPr>
          <a:lstStyle/>
          <a:p>
            <a:pPr>
              <a:buNone/>
            </a:pPr>
            <a:r>
              <a:rPr lang="en-US" b="1" dirty="0"/>
              <a:t>Rule 32</a:t>
            </a:r>
            <a:r>
              <a:rPr lang="en-US" dirty="0"/>
              <a:t>- Valuation of certain Specific Supplies:</a:t>
            </a:r>
          </a:p>
          <a:p>
            <a:pPr marL="514350" indent="-514350">
              <a:buAutoNum type="arabicPeriod"/>
            </a:pPr>
            <a:r>
              <a:rPr lang="en-US" dirty="0">
                <a:solidFill>
                  <a:srgbClr val="FF0000"/>
                </a:solidFill>
              </a:rPr>
              <a:t>Sale / purchase of foreign currency including money changing</a:t>
            </a:r>
            <a:r>
              <a:rPr lang="en-US" dirty="0"/>
              <a:t>-</a:t>
            </a:r>
          </a:p>
          <a:p>
            <a:pPr marL="514350" indent="-514350"/>
            <a:r>
              <a:rPr lang="en-US" dirty="0"/>
              <a:t>If conversion to / from INR– </a:t>
            </a:r>
          </a:p>
          <a:p>
            <a:pPr marL="514350" indent="-514350">
              <a:buNone/>
            </a:pPr>
            <a:r>
              <a:rPr lang="en-US" dirty="0"/>
              <a:t>[exchange rate – RBI reference rate] X total units of currency]</a:t>
            </a:r>
          </a:p>
          <a:p>
            <a:pPr marL="514350" indent="-514350">
              <a:buNone/>
            </a:pPr>
            <a:endParaRPr lang="en-US" dirty="0"/>
          </a:p>
          <a:p>
            <a:pPr marL="514350" indent="-514350"/>
            <a:r>
              <a:rPr lang="en-US" dirty="0"/>
              <a:t>If RBI reference rate not available, then </a:t>
            </a:r>
          </a:p>
          <a:p>
            <a:pPr marL="514350" indent="-514350">
              <a:buNone/>
            </a:pPr>
            <a:r>
              <a:rPr lang="en-US" dirty="0"/>
              <a:t>1% of gross amount of Indian rupees provided or received by the money changer.</a:t>
            </a:r>
          </a:p>
          <a:p>
            <a:pPr marL="514350" indent="-514350">
              <a:buNone/>
            </a:pPr>
            <a:endParaRPr lang="en-US" dirty="0"/>
          </a:p>
          <a:p>
            <a:pPr marL="514350" indent="-514350">
              <a:buNone/>
            </a:pPr>
            <a:r>
              <a:rPr lang="en-US" dirty="0">
                <a:solidFill>
                  <a:srgbClr val="FF0000"/>
                </a:solidFill>
              </a:rPr>
              <a:t>Optional Composition Scheme:-</a:t>
            </a:r>
          </a:p>
          <a:p>
            <a:pPr marL="514350" indent="-514350">
              <a:buNone/>
            </a:pPr>
            <a:r>
              <a:rPr lang="en-US" dirty="0"/>
              <a:t>Alternatively, changer may opt for the whole year as below:-</a:t>
            </a:r>
          </a:p>
          <a:p>
            <a:pPr>
              <a:buNone/>
            </a:pPr>
            <a:r>
              <a:rPr lang="en-US" b="1" dirty="0"/>
              <a:t>Gross amt of currency exchanged		Value of supply</a:t>
            </a:r>
          </a:p>
          <a:p>
            <a:pPr>
              <a:buNone/>
            </a:pPr>
            <a:r>
              <a:rPr lang="en-US" dirty="0"/>
              <a:t>Up to 1 lakh (minimum 250/-)			1%</a:t>
            </a:r>
          </a:p>
          <a:p>
            <a:pPr>
              <a:buNone/>
            </a:pPr>
            <a:r>
              <a:rPr lang="en-US" dirty="0"/>
              <a:t>1 to 10 lakh					Rs.1000 + 0.5%</a:t>
            </a:r>
          </a:p>
          <a:p>
            <a:pPr>
              <a:buNone/>
            </a:pPr>
            <a:r>
              <a:rPr lang="en-US" dirty="0"/>
              <a:t>Above 10 lakh					Rs. 5500 + 0.1%</a:t>
            </a:r>
          </a:p>
          <a:p>
            <a:pPr marL="514350" indent="-514350">
              <a:buNone/>
            </a:pPr>
            <a:r>
              <a:rPr lang="en-US" dirty="0"/>
              <a:t>  </a:t>
            </a:r>
          </a:p>
        </p:txBody>
      </p:sp>
    </p:spTree>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14282" y="285728"/>
            <a:ext cx="8472518" cy="5840435"/>
          </a:xfrm>
        </p:spPr>
        <p:txBody>
          <a:bodyPr>
            <a:normAutofit/>
          </a:bodyPr>
          <a:lstStyle/>
          <a:p>
            <a:pPr>
              <a:buNone/>
            </a:pPr>
            <a:r>
              <a:rPr lang="en-US" b="1" dirty="0"/>
              <a:t>Air ticket booking </a:t>
            </a:r>
            <a:r>
              <a:rPr lang="en-US" dirty="0">
                <a:solidFill>
                  <a:srgbClr val="FF0000"/>
                </a:solidFill>
              </a:rPr>
              <a:t>(Composition Scheme)</a:t>
            </a:r>
          </a:p>
          <a:p>
            <a:r>
              <a:rPr lang="en-US" dirty="0"/>
              <a:t>5% of basic fare (in case of domestic booking)</a:t>
            </a:r>
          </a:p>
          <a:p>
            <a:r>
              <a:rPr lang="en-US" dirty="0"/>
              <a:t>10% of basic fare (in case of international booking)</a:t>
            </a:r>
          </a:p>
          <a:p>
            <a:pPr>
              <a:buNone/>
            </a:pPr>
            <a:r>
              <a:rPr lang="en-US" b="1" dirty="0"/>
              <a:t>Life Insurance Service supply </a:t>
            </a:r>
            <a:r>
              <a:rPr lang="en-US" dirty="0">
                <a:solidFill>
                  <a:srgbClr val="FF0000"/>
                </a:solidFill>
              </a:rPr>
              <a:t>(Composition Scheme)</a:t>
            </a:r>
            <a:endParaRPr lang="en-US" b="1" dirty="0"/>
          </a:p>
          <a:p>
            <a:r>
              <a:rPr lang="en-US" dirty="0"/>
              <a:t>[Gross premium – amt allocated for investment/savings]</a:t>
            </a:r>
          </a:p>
          <a:p>
            <a:r>
              <a:rPr lang="en-US" dirty="0"/>
              <a:t>In case of single premium annuity policies &gt; 10% of premium charged.</a:t>
            </a:r>
          </a:p>
          <a:p>
            <a:r>
              <a:rPr lang="en-US" dirty="0"/>
              <a:t>In all other cases &gt; 25% of premium charged</a:t>
            </a:r>
          </a:p>
          <a:p>
            <a:r>
              <a:rPr lang="en-US" dirty="0"/>
              <a:t>If entire premium is only for risk cover &gt; 100%</a:t>
            </a:r>
          </a:p>
        </p:txBody>
      </p:sp>
    </p:spTree>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14282" y="285728"/>
            <a:ext cx="8472518" cy="6343672"/>
          </a:xfrm>
        </p:spPr>
        <p:txBody>
          <a:bodyPr>
            <a:noAutofit/>
          </a:bodyPr>
          <a:lstStyle/>
          <a:p>
            <a:pPr algn="just">
              <a:buNone/>
            </a:pPr>
            <a:r>
              <a:rPr lang="en-US" sz="2000" b="1" dirty="0"/>
              <a:t>Buying / selling second hand goods : </a:t>
            </a:r>
            <a:r>
              <a:rPr lang="en-US" sz="2000" b="1" dirty="0">
                <a:solidFill>
                  <a:srgbClr val="FF0000"/>
                </a:solidFill>
              </a:rPr>
              <a:t>MARGIN SCHEME</a:t>
            </a:r>
          </a:p>
          <a:p>
            <a:pPr algn="just">
              <a:buNone/>
            </a:pPr>
            <a:r>
              <a:rPr lang="en-US" sz="1600" dirty="0"/>
              <a:t>	</a:t>
            </a:r>
            <a:r>
              <a:rPr lang="en-US" sz="1600" dirty="0">
                <a:solidFill>
                  <a:srgbClr val="FF0000"/>
                </a:solidFill>
              </a:rPr>
              <a:t>Margin Scheme</a:t>
            </a:r>
            <a:r>
              <a:rPr lang="en-US" sz="1600" dirty="0"/>
              <a:t> [if resold as such + no ITC availed on purchase] i.e.</a:t>
            </a:r>
          </a:p>
          <a:p>
            <a:pPr algn="just"/>
            <a:r>
              <a:rPr lang="en-US" sz="1600" dirty="0"/>
              <a:t>[selling price – purchase price]</a:t>
            </a:r>
          </a:p>
          <a:p>
            <a:pPr algn="just"/>
            <a:r>
              <a:rPr lang="en-US" sz="1600" dirty="0"/>
              <a:t>If this comes negative &gt; will be ignored.</a:t>
            </a:r>
          </a:p>
          <a:p>
            <a:pPr algn="just">
              <a:buNone/>
            </a:pPr>
            <a:endParaRPr lang="en-US" sz="1600" dirty="0">
              <a:solidFill>
                <a:srgbClr val="FF0000"/>
              </a:solidFill>
            </a:endParaRPr>
          </a:p>
          <a:p>
            <a:pPr algn="just">
              <a:buFont typeface="Wingdings" pitchFamily="2" charset="2"/>
              <a:buChar char="Ø"/>
            </a:pPr>
            <a:r>
              <a:rPr lang="en-US" sz="1600" dirty="0">
                <a:solidFill>
                  <a:srgbClr val="FF0000"/>
                </a:solidFill>
              </a:rPr>
              <a:t>	Press release</a:t>
            </a:r>
            <a:r>
              <a:rPr lang="en-US" sz="1600" dirty="0"/>
              <a:t> </a:t>
            </a:r>
            <a:r>
              <a:rPr lang="en-US" sz="1600" dirty="0" err="1"/>
              <a:t>dt</a:t>
            </a:r>
            <a:r>
              <a:rPr lang="en-US" sz="1600" dirty="0"/>
              <a:t> 15.7.17 says- margin scheme applies on all taxable persons dealing in second hand goods, including old and used empty bottles.</a:t>
            </a:r>
          </a:p>
          <a:p>
            <a:pPr algn="just">
              <a:buNone/>
            </a:pPr>
            <a:r>
              <a:rPr lang="en-US" sz="1600" dirty="0"/>
              <a:t>	</a:t>
            </a:r>
          </a:p>
          <a:p>
            <a:pPr algn="just">
              <a:buNone/>
            </a:pPr>
            <a:r>
              <a:rPr lang="en-US" sz="1600" dirty="0">
                <a:solidFill>
                  <a:srgbClr val="FF0000"/>
                </a:solidFill>
              </a:rPr>
              <a:t>	Demerit of Margin Scheme-</a:t>
            </a:r>
            <a:r>
              <a:rPr lang="en-US" sz="1600" dirty="0"/>
              <a:t> purchase price of second hand goods dealer gets revealed to his buyer, which he would never like to.</a:t>
            </a:r>
          </a:p>
          <a:p>
            <a:pPr algn="just"/>
            <a:endParaRPr lang="en-US" sz="1600" dirty="0">
              <a:solidFill>
                <a:srgbClr val="FF0000"/>
              </a:solidFill>
            </a:endParaRPr>
          </a:p>
          <a:p>
            <a:pPr algn="just"/>
            <a:r>
              <a:rPr lang="en-US" sz="1600" dirty="0">
                <a:solidFill>
                  <a:srgbClr val="FF0000"/>
                </a:solidFill>
              </a:rPr>
              <a:t>No RCM </a:t>
            </a:r>
            <a:r>
              <a:rPr lang="en-US" sz="1600" dirty="0"/>
              <a:t>on purchase of old goods from URD [</a:t>
            </a:r>
            <a:r>
              <a:rPr lang="en-US" sz="1600" dirty="0" err="1"/>
              <a:t>Notfn</a:t>
            </a:r>
            <a:r>
              <a:rPr lang="en-US" sz="1600" dirty="0"/>
              <a:t> 10/17 CTR 28.6.17]</a:t>
            </a:r>
          </a:p>
          <a:p>
            <a:pPr algn="just">
              <a:buNone/>
            </a:pPr>
            <a:r>
              <a:rPr lang="en-US" sz="1600" dirty="0">
                <a:solidFill>
                  <a:srgbClr val="FF0000"/>
                </a:solidFill>
              </a:rPr>
              <a:t>	</a:t>
            </a:r>
          </a:p>
          <a:p>
            <a:pPr algn="just">
              <a:buFont typeface="Wingdings" pitchFamily="2" charset="2"/>
              <a:buChar char="Ø"/>
            </a:pPr>
            <a:r>
              <a:rPr lang="en-US" sz="1600" dirty="0">
                <a:solidFill>
                  <a:srgbClr val="FF0000"/>
                </a:solidFill>
              </a:rPr>
              <a:t>	Press release</a:t>
            </a:r>
            <a:r>
              <a:rPr lang="en-US" sz="1600" dirty="0"/>
              <a:t> 78/2017 </a:t>
            </a:r>
            <a:r>
              <a:rPr lang="en-US" sz="1600" dirty="0" err="1"/>
              <a:t>dt</a:t>
            </a:r>
            <a:r>
              <a:rPr lang="en-US" sz="1600" dirty="0"/>
              <a:t> 13.7.17 expresses similar view for situation when an individual sales old </a:t>
            </a:r>
            <a:r>
              <a:rPr lang="en-US" sz="1600" dirty="0" err="1"/>
              <a:t>jewellery</a:t>
            </a:r>
            <a:r>
              <a:rPr lang="en-US" sz="1600" dirty="0"/>
              <a:t> to the registered </a:t>
            </a:r>
            <a:r>
              <a:rPr lang="en-US" sz="1600" dirty="0" err="1"/>
              <a:t>jeweller</a:t>
            </a:r>
            <a:r>
              <a:rPr lang="en-US" sz="1600" dirty="0"/>
              <a:t>. </a:t>
            </a:r>
          </a:p>
          <a:p>
            <a:pPr algn="just">
              <a:buFont typeface="Wingdings" pitchFamily="2" charset="2"/>
              <a:buChar char="Ø"/>
            </a:pPr>
            <a:r>
              <a:rPr lang="en-US" sz="1600" dirty="0"/>
              <a:t>Tax rate reduced </a:t>
            </a:r>
            <a:r>
              <a:rPr lang="en-US" sz="1600" dirty="0" err="1"/>
              <a:t>w.e.f</a:t>
            </a:r>
            <a:r>
              <a:rPr lang="en-US" sz="1600" dirty="0"/>
              <a:t>. 25.1.18 for margin Scheme:- </a:t>
            </a:r>
            <a:r>
              <a:rPr lang="en-US" sz="1600" dirty="0" err="1"/>
              <a:t>Notfn</a:t>
            </a:r>
            <a:r>
              <a:rPr lang="en-US" sz="1600" dirty="0"/>
              <a:t> 8/18 CTR 25.1.18 &amp; 1/17 CC </a:t>
            </a:r>
            <a:r>
              <a:rPr lang="en-US" sz="1600" dirty="0" err="1"/>
              <a:t>dt</a:t>
            </a:r>
            <a:r>
              <a:rPr lang="en-US" sz="1600" dirty="0"/>
              <a:t> 28.6.17 (amended on 25.1.18) as :- [if no ITC was availed]</a:t>
            </a:r>
          </a:p>
          <a:p>
            <a:pPr algn="just"/>
            <a:r>
              <a:rPr lang="en-US" sz="1600" dirty="0"/>
              <a:t>18 % IGST + no </a:t>
            </a:r>
            <a:r>
              <a:rPr lang="en-US" sz="1600" dirty="0" err="1"/>
              <a:t>cess</a:t>
            </a:r>
            <a:r>
              <a:rPr lang="en-US" sz="1600" dirty="0"/>
              <a:t> on used and old vehicles with specified capacity and size</a:t>
            </a:r>
          </a:p>
          <a:p>
            <a:pPr algn="just"/>
            <a:r>
              <a:rPr lang="en-US" sz="1600" dirty="0"/>
              <a:t>12% IGST + no </a:t>
            </a:r>
            <a:r>
              <a:rPr lang="en-US" sz="1600" dirty="0" err="1"/>
              <a:t>cess</a:t>
            </a:r>
            <a:r>
              <a:rPr lang="en-US" sz="1600" dirty="0"/>
              <a:t> on used and old vehicles of other categories.</a:t>
            </a:r>
          </a:p>
          <a:p>
            <a:pPr algn="just">
              <a:buNone/>
            </a:pPr>
            <a:r>
              <a:rPr lang="en-US" sz="1600" dirty="0"/>
              <a:t>Same rate applies where the old used vehicle was the part of business assets of the person. Then, the margin will be the consideration received for supply of old used vehicle and its depreciated value.</a:t>
            </a:r>
            <a:endParaRPr lang="en-US" sz="1200" dirty="0"/>
          </a:p>
          <a:p>
            <a:pPr algn="just">
              <a:buNone/>
            </a:pPr>
            <a:endParaRPr lang="en-US" sz="1600" b="1" dirty="0"/>
          </a:p>
          <a:p>
            <a:pPr algn="just">
              <a:buNone/>
            </a:pPr>
            <a:endParaRPr lang="en-US" sz="1600" dirty="0"/>
          </a:p>
        </p:txBody>
      </p:sp>
    </p:spTree>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14282" y="285728"/>
            <a:ext cx="8472518" cy="6343672"/>
          </a:xfrm>
        </p:spPr>
        <p:txBody>
          <a:bodyPr>
            <a:noAutofit/>
          </a:bodyPr>
          <a:lstStyle/>
          <a:p>
            <a:pPr algn="just">
              <a:buNone/>
            </a:pPr>
            <a:r>
              <a:rPr lang="en-US" sz="2000" b="1" dirty="0"/>
              <a:t>Voucher/coupon/token redeemable against G/S supply</a:t>
            </a:r>
          </a:p>
          <a:p>
            <a:pPr algn="just">
              <a:buNone/>
            </a:pPr>
            <a:r>
              <a:rPr lang="en-US" sz="1600" dirty="0"/>
              <a:t>[money value of G/S redeemable against voucher etc ]</a:t>
            </a:r>
          </a:p>
          <a:p>
            <a:pPr algn="just">
              <a:buNone/>
            </a:pPr>
            <a:endParaRPr lang="en-US" sz="1600" dirty="0"/>
          </a:p>
          <a:p>
            <a:pPr algn="just">
              <a:buNone/>
            </a:pPr>
            <a:r>
              <a:rPr lang="en-US" sz="2000" b="1" dirty="0"/>
              <a:t>Supplier as a Pure Agent of recipient-</a:t>
            </a:r>
          </a:p>
          <a:p>
            <a:pPr algn="just">
              <a:buNone/>
            </a:pPr>
            <a:r>
              <a:rPr lang="en-US" sz="1600" dirty="0"/>
              <a:t>Cost / expenditure made by supplier as pure agent of recipient will be excluded from the value of supply. </a:t>
            </a:r>
            <a:r>
              <a:rPr lang="en-US" sz="1600" dirty="0" err="1"/>
              <a:t>Eg</a:t>
            </a:r>
            <a:r>
              <a:rPr lang="en-US" sz="1600" dirty="0"/>
              <a:t>.</a:t>
            </a:r>
          </a:p>
          <a:p>
            <a:pPr marL="400050" indent="-400050" algn="just">
              <a:buFont typeface="+mj-lt"/>
              <a:buAutoNum type="romanLcPeriod"/>
            </a:pPr>
            <a:r>
              <a:rPr lang="en-US" sz="1600" dirty="0"/>
              <a:t>Outward transport charges paid on behalf of recipient.</a:t>
            </a:r>
          </a:p>
          <a:p>
            <a:pPr marL="400050" indent="-400050" algn="just">
              <a:buFont typeface="+mj-lt"/>
              <a:buAutoNum type="romanLcPeriod"/>
            </a:pPr>
            <a:r>
              <a:rPr lang="en-US" sz="1600" dirty="0"/>
              <a:t>Entry tax amount paid by C&amp;F Agent, Customs Brokers or Transporter on behalf of owner of goods or Principal.</a:t>
            </a:r>
          </a:p>
          <a:p>
            <a:pPr marL="400050" indent="-400050" algn="just">
              <a:buFont typeface="+mj-lt"/>
              <a:buAutoNum type="romanLcPeriod"/>
            </a:pPr>
            <a:r>
              <a:rPr lang="en-US" sz="1600" dirty="0"/>
              <a:t>Customs duty, dock dues, demurrage, transport charges etc paid by Customs broker on behalf of client.</a:t>
            </a:r>
          </a:p>
          <a:p>
            <a:pPr marL="400050" indent="-400050" algn="just">
              <a:buFont typeface="+mj-lt"/>
              <a:buAutoNum type="romanLcPeriod"/>
            </a:pPr>
            <a:r>
              <a:rPr lang="en-US" sz="1600" dirty="0"/>
              <a:t>Special inspection arrangement as per specific requirement of recipient.</a:t>
            </a:r>
          </a:p>
          <a:p>
            <a:pPr marL="400050" indent="-400050" algn="just">
              <a:buFont typeface="+mj-lt"/>
              <a:buAutoNum type="romanLcPeriod"/>
            </a:pPr>
            <a:r>
              <a:rPr lang="en-US" sz="1600" dirty="0"/>
              <a:t>Advertisement charges paid by advertising agency to newspaper on behalf of clients.</a:t>
            </a:r>
          </a:p>
          <a:p>
            <a:pPr marL="400050" indent="-400050" algn="just">
              <a:buFont typeface="+mj-lt"/>
              <a:buAutoNum type="romanLcPeriod"/>
            </a:pPr>
            <a:r>
              <a:rPr lang="en-US" sz="1600" dirty="0"/>
              <a:t>Ticket charges paid by Travel Agent to railways or airlines and recovered from his customer.</a:t>
            </a:r>
          </a:p>
          <a:p>
            <a:pPr marL="400050" indent="-400050" algn="just">
              <a:buNone/>
            </a:pPr>
            <a:endParaRPr lang="en-US" sz="1600" dirty="0"/>
          </a:p>
          <a:p>
            <a:pPr marL="400050" indent="-400050" algn="just">
              <a:buNone/>
            </a:pPr>
            <a:r>
              <a:rPr lang="en-US" sz="1600" b="1" dirty="0"/>
              <a:t>Conditions are:-</a:t>
            </a:r>
          </a:p>
          <a:p>
            <a:pPr marL="400050" indent="-400050" algn="just">
              <a:buFont typeface="+mj-lt"/>
              <a:buAutoNum type="alphaLcParenR"/>
            </a:pPr>
            <a:r>
              <a:rPr lang="en-US" sz="1600" dirty="0"/>
              <a:t>The supplier acts as a pure agent of the recipient of the supply, when he makes payment to the third party on authorization by such recipient.</a:t>
            </a:r>
          </a:p>
          <a:p>
            <a:pPr marL="400050" indent="-400050" algn="just">
              <a:buFont typeface="+mj-lt"/>
              <a:buAutoNum type="alphaLcParenR"/>
            </a:pPr>
            <a:r>
              <a:rPr lang="en-US" sz="1600" dirty="0"/>
              <a:t>The payment made by supplier on behalf of recipient has been separately indicated in the invoice issued by the supplier to the recipient.</a:t>
            </a:r>
          </a:p>
          <a:p>
            <a:pPr marL="400050" indent="-400050" algn="just">
              <a:buFont typeface="+mj-lt"/>
              <a:buAutoNum type="alphaLcParenR"/>
            </a:pPr>
            <a:r>
              <a:rPr lang="en-US" sz="1600" dirty="0"/>
              <a:t>The supplies procured by the pure agent from third party are in addition to the services supplied by him.</a:t>
            </a:r>
          </a:p>
          <a:p>
            <a:pPr algn="just">
              <a:buNone/>
            </a:pPr>
            <a:endParaRPr lang="en-US" sz="1600" b="1" dirty="0"/>
          </a:p>
          <a:p>
            <a:pPr algn="just">
              <a:buNone/>
            </a:pPr>
            <a:endParaRPr lang="en-US" sz="1600" dirty="0"/>
          </a:p>
        </p:txBody>
      </p:sp>
    </p:spTree>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14282" y="285728"/>
            <a:ext cx="8472518" cy="6343672"/>
          </a:xfrm>
        </p:spPr>
        <p:txBody>
          <a:bodyPr>
            <a:noAutofit/>
          </a:bodyPr>
          <a:lstStyle/>
          <a:p>
            <a:pPr algn="just">
              <a:buNone/>
            </a:pPr>
            <a:r>
              <a:rPr lang="en-US" sz="2000" b="1" dirty="0"/>
              <a:t>AAR (Maharashtra) in </a:t>
            </a:r>
            <a:r>
              <a:rPr lang="en-US" sz="2000" b="1" dirty="0" err="1"/>
              <a:t>Zaver</a:t>
            </a:r>
            <a:r>
              <a:rPr lang="en-US" sz="2000" b="1" dirty="0"/>
              <a:t> </a:t>
            </a:r>
            <a:r>
              <a:rPr lang="en-US" sz="2000" b="1" dirty="0" err="1"/>
              <a:t>Shankarlal</a:t>
            </a:r>
            <a:r>
              <a:rPr lang="en-US" sz="2000" b="1" dirty="0"/>
              <a:t> </a:t>
            </a:r>
            <a:r>
              <a:rPr lang="en-US" sz="2000" b="1" dirty="0" err="1"/>
              <a:t>Bhanusali</a:t>
            </a:r>
            <a:r>
              <a:rPr lang="en-US" sz="2000" b="1" dirty="0"/>
              <a:t> 2018</a:t>
            </a:r>
          </a:p>
          <a:p>
            <a:pPr algn="just">
              <a:buNone/>
            </a:pPr>
            <a:r>
              <a:rPr lang="en-US" sz="2000" dirty="0"/>
              <a:t>GST is applicable on the compensation for alternate accommodation to be paid to the tenant of the old building by the developer / owner in the event of delay in handing over possession of the new premises.</a:t>
            </a:r>
            <a:endParaRPr lang="en-US" sz="1600" dirty="0"/>
          </a:p>
        </p:txBody>
      </p:sp>
    </p:spTree>
    <p:extLst>
      <p:ext uri="{BB962C8B-B14F-4D97-AF65-F5344CB8AC3E}">
        <p14:creationId xmlns:p14="http://schemas.microsoft.com/office/powerpoint/2010/main" xmlns="" val="1761837563"/>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332740" indent="-320040">
              <a:lnSpc>
                <a:spcPct val="100000"/>
              </a:lnSpc>
              <a:spcBef>
                <a:spcPts val="5"/>
              </a:spcBef>
              <a:buClr>
                <a:srgbClr val="F0AD00"/>
              </a:buClr>
              <a:buSzPct val="80000"/>
              <a:buFont typeface="Arial"/>
              <a:buChar char="▪"/>
              <a:tabLst>
                <a:tab pos="332105" algn="l"/>
                <a:tab pos="332740" algn="l"/>
              </a:tabLst>
            </a:pPr>
            <a:r>
              <a:rPr lang="en-IN" sz="3000" spc="-5" dirty="0">
                <a:latin typeface="Corbel"/>
                <a:cs typeface="Corbel"/>
              </a:rPr>
              <a:t>TV Includes- </a:t>
            </a:r>
            <a:endParaRPr lang="en-IN" sz="300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r>
              <a:rPr lang="en-IN" sz="2600" spc="-40" dirty="0">
                <a:solidFill>
                  <a:srgbClr val="FF0000"/>
                </a:solidFill>
                <a:latin typeface="Corbel"/>
                <a:cs typeface="Corbel"/>
              </a:rPr>
              <a:t>T</a:t>
            </a:r>
            <a:r>
              <a:rPr lang="en-IN" sz="2600" spc="-40" dirty="0">
                <a:latin typeface="Corbel"/>
                <a:cs typeface="Corbel"/>
              </a:rPr>
              <a:t>axes other than GST</a:t>
            </a:r>
          </a:p>
          <a:p>
            <a:pPr marL="624840" lvl="1" indent="-274320">
              <a:lnSpc>
                <a:spcPct val="100000"/>
              </a:lnSpc>
              <a:spcBef>
                <a:spcPts val="310"/>
              </a:spcBef>
              <a:buClr>
                <a:srgbClr val="5FB5CC"/>
              </a:buClr>
              <a:buSzPct val="88461"/>
              <a:buFont typeface="Wingdings"/>
              <a:buChar char=""/>
              <a:tabLst>
                <a:tab pos="624840" algn="l"/>
                <a:tab pos="625475" algn="l"/>
              </a:tabLst>
            </a:pPr>
            <a:endParaRPr lang="en-IN" sz="2600" spc="-4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r>
              <a:rPr lang="en-IN" sz="2600" spc="-40" dirty="0">
                <a:solidFill>
                  <a:srgbClr val="FF0000"/>
                </a:solidFill>
                <a:latin typeface="Corbel"/>
                <a:cs typeface="Corbel"/>
              </a:rPr>
              <a:t>E</a:t>
            </a:r>
            <a:r>
              <a:rPr lang="en-IN" sz="2600" spc="-40" dirty="0">
                <a:latin typeface="Corbel"/>
                <a:cs typeface="Corbel"/>
              </a:rPr>
              <a:t>xpenditure by recipient </a:t>
            </a:r>
          </a:p>
          <a:p>
            <a:pPr marL="624840" lvl="1" indent="-274320">
              <a:lnSpc>
                <a:spcPct val="100000"/>
              </a:lnSpc>
              <a:spcBef>
                <a:spcPts val="310"/>
              </a:spcBef>
              <a:buClr>
                <a:srgbClr val="5FB5CC"/>
              </a:buClr>
              <a:buSzPct val="88461"/>
              <a:buFont typeface="Wingdings"/>
              <a:buChar char=""/>
              <a:tabLst>
                <a:tab pos="624840" algn="l"/>
                <a:tab pos="625475" algn="l"/>
              </a:tabLst>
            </a:pPr>
            <a:endParaRPr lang="en-US" sz="2600" spc="-4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r>
              <a:rPr lang="en-US" sz="2600" spc="-40" dirty="0">
                <a:solidFill>
                  <a:srgbClr val="FF0000"/>
                </a:solidFill>
                <a:latin typeface="Corbel"/>
                <a:cs typeface="Corbel"/>
              </a:rPr>
              <a:t>L</a:t>
            </a:r>
            <a:r>
              <a:rPr lang="en-US" sz="2600" spc="-40" dirty="0">
                <a:latin typeface="Corbel"/>
                <a:cs typeface="Corbel"/>
              </a:rPr>
              <a:t>ate fee/interest</a:t>
            </a:r>
            <a:endParaRPr lang="en-IN" sz="2600" spc="-4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endParaRPr lang="en-US" sz="2600" spc="-4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r>
              <a:rPr lang="en-US" sz="2600" spc="-40" dirty="0">
                <a:solidFill>
                  <a:srgbClr val="FF0000"/>
                </a:solidFill>
                <a:latin typeface="Corbel"/>
                <a:cs typeface="Corbel"/>
              </a:rPr>
              <a:t>I</a:t>
            </a:r>
            <a:r>
              <a:rPr lang="en-US" sz="2600" spc="-40" dirty="0">
                <a:latin typeface="Corbel"/>
                <a:cs typeface="Corbel"/>
              </a:rPr>
              <a:t>ncidental expenses</a:t>
            </a:r>
          </a:p>
          <a:p>
            <a:pPr marL="624840" lvl="1" indent="-274320">
              <a:lnSpc>
                <a:spcPct val="100000"/>
              </a:lnSpc>
              <a:spcBef>
                <a:spcPts val="310"/>
              </a:spcBef>
              <a:buClr>
                <a:srgbClr val="5FB5CC"/>
              </a:buClr>
              <a:buSzPct val="88461"/>
              <a:buNone/>
              <a:tabLst>
                <a:tab pos="624840" algn="l"/>
                <a:tab pos="625475" algn="l"/>
              </a:tabLst>
            </a:pPr>
            <a:endParaRPr lang="en-IN" sz="2600" spc="-4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r>
              <a:rPr lang="en-IN" sz="2600" spc="-40" dirty="0">
                <a:solidFill>
                  <a:srgbClr val="FF0000"/>
                </a:solidFill>
                <a:latin typeface="Corbel"/>
                <a:cs typeface="Corbel"/>
              </a:rPr>
              <a:t>S</a:t>
            </a:r>
            <a:r>
              <a:rPr lang="en-IN" sz="2600" spc="-40" dirty="0">
                <a:latin typeface="Corbel"/>
                <a:cs typeface="Corbel"/>
              </a:rPr>
              <a:t>ubsidies (non-Govt)</a:t>
            </a:r>
            <a:endParaRPr lang="en-IN" sz="2600" dirty="0">
              <a:latin typeface="Corbel"/>
              <a:cs typeface="Corbel"/>
            </a:endParaRPr>
          </a:p>
          <a:p>
            <a:pPr marL="624840" lvl="1" indent="-274320">
              <a:spcBef>
                <a:spcPts val="310"/>
              </a:spcBef>
              <a:buClr>
                <a:srgbClr val="5FB5CC"/>
              </a:buClr>
              <a:buSzPct val="88461"/>
              <a:buFont typeface="Wingdings"/>
              <a:buChar char=""/>
              <a:tabLst>
                <a:tab pos="624840" algn="l"/>
                <a:tab pos="625475" algn="l"/>
              </a:tabLst>
            </a:pPr>
            <a:r>
              <a:rPr lang="en-IN" sz="2600" spc="-5" dirty="0">
                <a:solidFill>
                  <a:srgbClr val="FF0000"/>
                </a:solidFill>
                <a:latin typeface="Corbel"/>
                <a:cs typeface="Corbel"/>
              </a:rPr>
              <a:t>D</a:t>
            </a:r>
            <a:r>
              <a:rPr lang="en-IN" sz="2600" spc="-5" dirty="0">
                <a:latin typeface="Corbel"/>
                <a:cs typeface="Corbel"/>
              </a:rPr>
              <a:t>iscounts allowed </a:t>
            </a:r>
            <a:r>
              <a:rPr lang="en-IN" sz="2600" spc="5" dirty="0">
                <a:latin typeface="Corbel"/>
                <a:cs typeface="Corbel"/>
              </a:rPr>
              <a:t>‘after’</a:t>
            </a:r>
            <a:r>
              <a:rPr lang="en-IN" sz="2600" spc="-10" dirty="0">
                <a:latin typeface="Corbel"/>
                <a:cs typeface="Corbel"/>
              </a:rPr>
              <a:t> </a:t>
            </a:r>
            <a:r>
              <a:rPr lang="en-IN" sz="2600" spc="-5" dirty="0">
                <a:latin typeface="Corbel"/>
                <a:cs typeface="Corbel"/>
              </a:rPr>
              <a:t>supply</a:t>
            </a:r>
            <a:endParaRPr lang="en-IN" sz="2400" dirty="0"/>
          </a:p>
          <a:p>
            <a:pPr marL="624840" lvl="1" indent="-274320">
              <a:lnSpc>
                <a:spcPct val="100000"/>
              </a:lnSpc>
              <a:spcBef>
                <a:spcPts val="310"/>
              </a:spcBef>
              <a:buClr>
                <a:srgbClr val="5FB5CC"/>
              </a:buClr>
              <a:buSzPct val="88461"/>
              <a:buFont typeface="Wingdings"/>
              <a:buChar char=""/>
              <a:tabLst>
                <a:tab pos="624840" algn="l"/>
                <a:tab pos="625475" algn="l"/>
              </a:tabLst>
            </a:pPr>
            <a:endParaRPr lang="en-IN" sz="2600" dirty="0">
              <a:latin typeface="Corbel"/>
              <a:cs typeface="Corbel"/>
            </a:endParaRPr>
          </a:p>
        </p:txBody>
      </p:sp>
      <p:sp>
        <p:nvSpPr>
          <p:cNvPr id="4" name="Oval 3"/>
          <p:cNvSpPr/>
          <p:nvPr/>
        </p:nvSpPr>
        <p:spPr>
          <a:xfrm>
            <a:off x="6357950" y="609600"/>
            <a:ext cx="2024050" cy="6019800"/>
          </a:xfrm>
          <a:prstGeom prst="ellipse">
            <a:avLst/>
          </a:prstGeom>
        </p:spPr>
        <p:style>
          <a:lnRef idx="1">
            <a:schemeClr val="accent2"/>
          </a:lnRef>
          <a:fillRef idx="2">
            <a:schemeClr val="accent2"/>
          </a:fillRef>
          <a:effectRef idx="1">
            <a:schemeClr val="accent2"/>
          </a:effectRef>
          <a:fontRef idx="minor">
            <a:schemeClr val="dk1"/>
          </a:fontRef>
        </p:style>
        <p:txBody>
          <a:bodyPr vert="wordArtVert" rtlCol="0" anchor="ctr"/>
          <a:lstStyle/>
          <a:p>
            <a:pPr algn="ctr"/>
            <a:r>
              <a:rPr lang="en-US" dirty="0"/>
              <a:t>  </a:t>
            </a:r>
            <a:r>
              <a:rPr lang="en-US" sz="3600" dirty="0"/>
              <a:t>TELISD</a:t>
            </a:r>
            <a:endParaRPr lang="en-IN" sz="3600" dirty="0"/>
          </a:p>
        </p:txBody>
      </p:sp>
      <p:cxnSp>
        <p:nvCxnSpPr>
          <p:cNvPr id="9" name="Straight Arrow Connector 8"/>
          <p:cNvCxnSpPr/>
          <p:nvPr/>
        </p:nvCxnSpPr>
        <p:spPr>
          <a:xfrm>
            <a:off x="3962400" y="2209800"/>
            <a:ext cx="2895600" cy="158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1" name="Straight Arrow Connector 10"/>
          <p:cNvCxnSpPr/>
          <p:nvPr/>
        </p:nvCxnSpPr>
        <p:spPr>
          <a:xfrm flipV="1">
            <a:off x="4267200" y="2819400"/>
            <a:ext cx="2590800" cy="947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3" name="Straight Arrow Connector 12"/>
          <p:cNvCxnSpPr/>
          <p:nvPr/>
        </p:nvCxnSpPr>
        <p:spPr>
          <a:xfrm flipV="1">
            <a:off x="3352800" y="3505200"/>
            <a:ext cx="3962400" cy="1524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0" name="Straight Arrow Connector 19"/>
          <p:cNvCxnSpPr/>
          <p:nvPr/>
        </p:nvCxnSpPr>
        <p:spPr>
          <a:xfrm flipV="1">
            <a:off x="3962400" y="4800600"/>
            <a:ext cx="3429000" cy="3048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5" name="Straight Arrow Connector 24"/>
          <p:cNvCxnSpPr/>
          <p:nvPr/>
        </p:nvCxnSpPr>
        <p:spPr>
          <a:xfrm flipV="1">
            <a:off x="3657600" y="4114800"/>
            <a:ext cx="3657600" cy="3048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9" name="Straight Arrow Connector 28"/>
          <p:cNvCxnSpPr/>
          <p:nvPr/>
        </p:nvCxnSpPr>
        <p:spPr>
          <a:xfrm flipV="1">
            <a:off x="5334000" y="5486400"/>
            <a:ext cx="1828800" cy="762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half" idx="2"/>
          </p:nvPr>
        </p:nvPicPr>
        <p:blipFill>
          <a:blip r:embed="rId2"/>
          <a:srcRect/>
          <a:stretch>
            <a:fillRect/>
          </a:stretch>
        </p:blipFill>
        <p:spPr bwMode="auto">
          <a:xfrm>
            <a:off x="381000" y="533400"/>
            <a:ext cx="7924800" cy="5867400"/>
          </a:xfrm>
          <a:prstGeom prst="rect">
            <a:avLst/>
          </a:prstGeom>
          <a:noFill/>
          <a:ln w="9525">
            <a:noFill/>
            <a:miter lim="800000"/>
            <a:headEnd/>
            <a:tailEnd/>
          </a:ln>
          <a:effectLst/>
        </p:spPr>
      </p:pic>
    </p:spTree>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457200" y="1500763"/>
            <a:ext cx="8229600" cy="3505637"/>
          </a:xfrm>
          <a:prstGeom prst="rect">
            <a:avLst/>
          </a:prstGeom>
          <a:noFill/>
          <a:ln w="9525">
            <a:noFill/>
            <a:miter lim="800000"/>
            <a:headEnd/>
            <a:tailEnd/>
          </a:ln>
          <a:effec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Grp="1" noChangeAspect="1" noChangeArrowheads="1"/>
          </p:cNvPicPr>
          <p:nvPr>
            <p:ph idx="1"/>
          </p:nvPr>
        </p:nvPicPr>
        <p:blipFill>
          <a:blip r:embed="rId2"/>
          <a:srcRect/>
          <a:stretch>
            <a:fillRect/>
          </a:stretch>
        </p:blipFill>
        <p:spPr bwMode="auto">
          <a:xfrm>
            <a:off x="457200" y="1995304"/>
            <a:ext cx="8229600" cy="3735754"/>
          </a:xfrm>
          <a:prstGeom prst="rect">
            <a:avLst/>
          </a:prstGeom>
          <a:noFill/>
          <a:ln w="9525">
            <a:noFill/>
            <a:miter lim="800000"/>
            <a:headEnd/>
            <a:tailEnd/>
          </a:ln>
          <a:effec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228600"/>
            <a:ext cx="8643998" cy="6400800"/>
          </a:xfrm>
        </p:spPr>
        <p:txBody>
          <a:bodyPr anchor="t">
            <a:noAutofit/>
          </a:bodyPr>
          <a:lstStyle/>
          <a:p>
            <a:pPr algn="ctr">
              <a:buNone/>
            </a:pPr>
            <a:endParaRPr lang="en-IN" sz="6000" dirty="0"/>
          </a:p>
          <a:p>
            <a:pPr algn="ctr">
              <a:buNone/>
            </a:pPr>
            <a:r>
              <a:rPr lang="en-IN" sz="6000" dirty="0"/>
              <a:t>THANK YOU</a:t>
            </a:r>
          </a:p>
        </p:txBody>
      </p:sp>
      <p:sp>
        <p:nvSpPr>
          <p:cNvPr id="5" name="Slide Number Placeholder 4"/>
          <p:cNvSpPr>
            <a:spLocks noGrp="1"/>
          </p:cNvSpPr>
          <p:nvPr>
            <p:ph type="sldNum" sz="quarter" idx="12"/>
          </p:nvPr>
        </p:nvSpPr>
        <p:spPr/>
        <p:txBody>
          <a:bodyPr/>
          <a:lstStyle/>
          <a:p>
            <a:fld id="{B6F15528-21DE-4FAA-801E-634DDDAF4B2B}" type="slidenum">
              <a:rPr lang="en-US" smtClean="0"/>
              <a:pPr/>
              <a:t>43</a:t>
            </a:fld>
            <a:endParaRPr lang="en-US"/>
          </a:p>
        </p:txBody>
      </p:sp>
      <p:sp>
        <p:nvSpPr>
          <p:cNvPr id="6" name="Rectangle 5"/>
          <p:cNvSpPr/>
          <p:nvPr/>
        </p:nvSpPr>
        <p:spPr>
          <a:xfrm>
            <a:off x="3804" y="5226784"/>
            <a:ext cx="9144000" cy="1631216"/>
          </a:xfrm>
          <a:prstGeom prst="rect">
            <a:avLst/>
          </a:prstGeom>
        </p:spPr>
        <p:txBody>
          <a:bodyPr wrap="square" numCol="2">
            <a:spAutoFit/>
          </a:bodyPr>
          <a:lstStyle/>
          <a:p>
            <a:r>
              <a:rPr lang="en-US" sz="2400" b="1" dirty="0">
                <a:latin typeface="Baskerville Old Face" pitchFamily="18" charset="0"/>
              </a:rPr>
              <a:t>Office Add:</a:t>
            </a:r>
            <a:r>
              <a:rPr lang="en-US" sz="2000" b="1" dirty="0">
                <a:latin typeface="Baskerville Old Face" pitchFamily="18" charset="0"/>
              </a:rPr>
              <a:t> S-04, A-1, 2</a:t>
            </a:r>
            <a:r>
              <a:rPr lang="en-US" sz="2000" b="1" baseline="30000" dirty="0">
                <a:latin typeface="Baskerville Old Face" pitchFamily="18" charset="0"/>
              </a:rPr>
              <a:t>nd</a:t>
            </a:r>
            <a:r>
              <a:rPr lang="en-US" sz="2000" b="1" dirty="0">
                <a:latin typeface="Baskerville Old Face" pitchFamily="18" charset="0"/>
              </a:rPr>
              <a:t> Floor, </a:t>
            </a:r>
          </a:p>
          <a:p>
            <a:r>
              <a:rPr lang="en-US" sz="2000" b="1" dirty="0" err="1">
                <a:latin typeface="Baskerville Old Face" pitchFamily="18" charset="0"/>
              </a:rPr>
              <a:t>Haware</a:t>
            </a:r>
            <a:r>
              <a:rPr lang="en-US" sz="2000" b="1" dirty="0">
                <a:latin typeface="Baskerville Old Face" pitchFamily="18" charset="0"/>
              </a:rPr>
              <a:t> Centurion Mall, </a:t>
            </a:r>
          </a:p>
          <a:p>
            <a:r>
              <a:rPr lang="en-US" sz="2000" b="1" dirty="0">
                <a:latin typeface="Baskerville Old Face" pitchFamily="18" charset="0"/>
              </a:rPr>
              <a:t>Sector 19A, </a:t>
            </a:r>
            <a:r>
              <a:rPr lang="en-US" sz="2000" b="1" dirty="0" err="1">
                <a:latin typeface="Baskerville Old Face" pitchFamily="18" charset="0"/>
              </a:rPr>
              <a:t>Seawoods</a:t>
            </a:r>
            <a:r>
              <a:rPr lang="en-US" sz="2000" b="1" dirty="0">
                <a:latin typeface="Baskerville Old Face" pitchFamily="18" charset="0"/>
              </a:rPr>
              <a:t>, </a:t>
            </a:r>
            <a:r>
              <a:rPr lang="en-US" sz="2000" b="1" dirty="0" err="1">
                <a:latin typeface="Baskerville Old Face" pitchFamily="18" charset="0"/>
              </a:rPr>
              <a:t>Nerul</a:t>
            </a:r>
            <a:r>
              <a:rPr lang="en-US" sz="2000" b="1" dirty="0">
                <a:latin typeface="Baskerville Old Face" pitchFamily="18" charset="0"/>
              </a:rPr>
              <a:t> (E), </a:t>
            </a:r>
            <a:r>
              <a:rPr lang="en-US" sz="2000" b="1" dirty="0" err="1">
                <a:latin typeface="Baskerville Old Face" pitchFamily="18" charset="0"/>
              </a:rPr>
              <a:t>Navi</a:t>
            </a:r>
            <a:r>
              <a:rPr lang="en-US" sz="2000" b="1" dirty="0">
                <a:latin typeface="Baskerville Old Face" pitchFamily="18" charset="0"/>
              </a:rPr>
              <a:t> Mumbai – 400706</a:t>
            </a:r>
          </a:p>
          <a:p>
            <a:r>
              <a:rPr lang="en-US" sz="2000" b="1" dirty="0">
                <a:latin typeface="Baskerville Old Face" pitchFamily="18" charset="0"/>
              </a:rPr>
              <a:t>E-mail: </a:t>
            </a:r>
            <a:r>
              <a:rPr lang="en-US" sz="2000" b="1" dirty="0">
                <a:latin typeface="Baskerville Old Face" pitchFamily="18" charset="0"/>
                <a:hlinkClick r:id="rId2"/>
              </a:rPr>
              <a:t>asinha@acstaxcon.com</a:t>
            </a:r>
            <a:endParaRPr lang="en-US" sz="2000" b="1" dirty="0">
              <a:latin typeface="Baskerville Old Face" pitchFamily="18" charset="0"/>
            </a:endParaRPr>
          </a:p>
          <a:p>
            <a:r>
              <a:rPr lang="en-US" sz="2000" b="1" dirty="0">
                <a:latin typeface="Baskerville Old Face" pitchFamily="18" charset="0"/>
              </a:rPr>
              <a:t>             arvindsinha0201@gmail.com</a:t>
            </a:r>
          </a:p>
          <a:p>
            <a:r>
              <a:rPr lang="en-US" sz="2000" b="1" dirty="0" err="1">
                <a:latin typeface="Baskerville Old Face" pitchFamily="18" charset="0"/>
              </a:rPr>
              <a:t>Ph</a:t>
            </a:r>
            <a:r>
              <a:rPr lang="en-US" sz="2000" b="1" dirty="0">
                <a:latin typeface="Baskerville Old Face" pitchFamily="18" charset="0"/>
              </a:rPr>
              <a:t>: +91 900 491 2425; </a:t>
            </a:r>
          </a:p>
          <a:p>
            <a:r>
              <a:rPr lang="en-US" sz="2000" b="1" dirty="0">
                <a:latin typeface="Baskerville Old Face" pitchFamily="18" charset="0"/>
              </a:rPr>
              <a:t>    +91-22-27700277</a:t>
            </a:r>
          </a:p>
          <a:p>
            <a:endParaRPr lang="en-IN" sz="2000" dirty="0"/>
          </a:p>
        </p:txBody>
      </p:sp>
      <p:sp>
        <p:nvSpPr>
          <p:cNvPr id="2" name="Rectangle 1"/>
          <p:cNvSpPr/>
          <p:nvPr/>
        </p:nvSpPr>
        <p:spPr>
          <a:xfrm>
            <a:off x="395536" y="3140968"/>
            <a:ext cx="8352928" cy="1077218"/>
          </a:xfrm>
          <a:prstGeom prst="rect">
            <a:avLst/>
          </a:prstGeom>
        </p:spPr>
        <p:txBody>
          <a:bodyPr wrap="square">
            <a:spAutoFit/>
          </a:bodyPr>
          <a:lstStyle/>
          <a:p>
            <a:pPr algn="ctr"/>
            <a:r>
              <a:rPr lang="en-US" sz="3600" b="1" spc="300" dirty="0">
                <a:solidFill>
                  <a:srgbClr val="C00000"/>
                </a:solidFill>
                <a:latin typeface="Baskerville Old Face" pitchFamily="18" charset="0"/>
              </a:rPr>
              <a:t>ACS TAXCON</a:t>
            </a:r>
          </a:p>
          <a:p>
            <a:pPr algn="ctr"/>
            <a:r>
              <a:rPr lang="en-US" sz="2800" dirty="0">
                <a:latin typeface="Baskerville Old Face" pitchFamily="18" charset="0"/>
              </a:rPr>
              <a:t>Lawyers and Tax Consultants</a:t>
            </a:r>
          </a:p>
        </p:txBody>
      </p:sp>
      <p:cxnSp>
        <p:nvCxnSpPr>
          <p:cNvPr id="7" name="Straight Connector 6"/>
          <p:cNvCxnSpPr/>
          <p:nvPr/>
        </p:nvCxnSpPr>
        <p:spPr>
          <a:xfrm flipH="1">
            <a:off x="4355976" y="5226784"/>
            <a:ext cx="3804" cy="1226552"/>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xmlns="" val="35974918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228600" y="914400"/>
            <a:ext cx="8763000" cy="5181600"/>
          </a:xfrm>
          <a:prstGeom prst="rect">
            <a:avLst/>
          </a:prstGeom>
          <a:noFill/>
          <a:ln w="9525">
            <a:noFill/>
            <a:miter lim="800000"/>
            <a:headEnd/>
            <a:tailEnd/>
          </a:ln>
          <a:effectLst/>
        </p:spPr>
      </p:pic>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Autofit/>
          </a:bodyPr>
          <a:lstStyle/>
          <a:p>
            <a:pPr algn="just">
              <a:lnSpc>
                <a:spcPct val="100000"/>
              </a:lnSpc>
              <a:spcBef>
                <a:spcPts val="50"/>
              </a:spcBef>
              <a:buFont typeface="Wingdings" pitchFamily="2" charset="2"/>
              <a:buChar char="Ø"/>
            </a:pPr>
            <a:r>
              <a:rPr lang="en-US" sz="2100" dirty="0">
                <a:solidFill>
                  <a:srgbClr val="FF0000"/>
                </a:solidFill>
                <a:latin typeface="Times New Roman"/>
                <a:cs typeface="Times New Roman"/>
              </a:rPr>
              <a:t>Inclusions-</a:t>
            </a:r>
            <a:r>
              <a:rPr lang="en-US" sz="2100" dirty="0">
                <a:latin typeface="Times New Roman"/>
                <a:cs typeface="Times New Roman"/>
              </a:rPr>
              <a:t> [S.15(2)]</a:t>
            </a:r>
          </a:p>
          <a:p>
            <a:pPr marL="514350" indent="-514350" algn="just">
              <a:lnSpc>
                <a:spcPct val="100000"/>
              </a:lnSpc>
              <a:spcBef>
                <a:spcPts val="50"/>
              </a:spcBef>
              <a:buAutoNum type="alphaLcParenBoth"/>
            </a:pPr>
            <a:r>
              <a:rPr lang="en-US" sz="2100" dirty="0">
                <a:latin typeface="Times New Roman"/>
                <a:cs typeface="Times New Roman"/>
              </a:rPr>
              <a:t>duty/tax/</a:t>
            </a:r>
            <a:r>
              <a:rPr lang="en-US" sz="2100" dirty="0" err="1">
                <a:latin typeface="Times New Roman"/>
                <a:cs typeface="Times New Roman"/>
              </a:rPr>
              <a:t>cess</a:t>
            </a:r>
            <a:r>
              <a:rPr lang="en-US" sz="2100" dirty="0">
                <a:latin typeface="Times New Roman"/>
                <a:cs typeface="Times New Roman"/>
              </a:rPr>
              <a:t>/fee charged under </a:t>
            </a:r>
            <a:r>
              <a:rPr lang="en-US" sz="2100" dirty="0">
                <a:solidFill>
                  <a:srgbClr val="FF0000"/>
                </a:solidFill>
                <a:latin typeface="Times New Roman"/>
                <a:cs typeface="Times New Roman"/>
              </a:rPr>
              <a:t>other laws </a:t>
            </a:r>
            <a:r>
              <a:rPr lang="en-US" sz="2100" dirty="0">
                <a:solidFill>
                  <a:srgbClr val="00B050"/>
                </a:solidFill>
                <a:latin typeface="Times New Roman"/>
                <a:cs typeface="Times New Roman"/>
              </a:rPr>
              <a:t>[BCD on import; </a:t>
            </a:r>
            <a:r>
              <a:rPr lang="en-US" sz="2100" dirty="0" err="1">
                <a:solidFill>
                  <a:srgbClr val="00B050"/>
                </a:solidFill>
                <a:latin typeface="Times New Roman"/>
                <a:cs typeface="Times New Roman"/>
              </a:rPr>
              <a:t>C.Ex</a:t>
            </a:r>
            <a:r>
              <a:rPr lang="en-US" sz="2100" dirty="0">
                <a:solidFill>
                  <a:srgbClr val="00B050"/>
                </a:solidFill>
                <a:latin typeface="Times New Roman"/>
                <a:cs typeface="Times New Roman"/>
              </a:rPr>
              <a:t>. Duty on manufactured tobacco; property tax charge on rent bill; local body entertainment tax on cinema ticket]</a:t>
            </a:r>
          </a:p>
          <a:p>
            <a:pPr marL="514350" indent="-514350" algn="just">
              <a:lnSpc>
                <a:spcPct val="100000"/>
              </a:lnSpc>
              <a:spcBef>
                <a:spcPts val="50"/>
              </a:spcBef>
              <a:buAutoNum type="alphaLcParenBoth"/>
            </a:pPr>
            <a:r>
              <a:rPr lang="en-US" sz="2100" dirty="0">
                <a:latin typeface="Times New Roman"/>
                <a:cs typeface="Times New Roman"/>
              </a:rPr>
              <a:t>Suppliers liability </a:t>
            </a:r>
            <a:r>
              <a:rPr lang="en-US" sz="2100" dirty="0">
                <a:solidFill>
                  <a:srgbClr val="FF0000"/>
                </a:solidFill>
                <a:latin typeface="Times New Roman"/>
                <a:cs typeface="Times New Roman"/>
              </a:rPr>
              <a:t>incurred by recipient</a:t>
            </a:r>
            <a:r>
              <a:rPr lang="en-US" sz="2100" dirty="0">
                <a:latin typeface="Times New Roman"/>
                <a:cs typeface="Times New Roman"/>
              </a:rPr>
              <a:t>, and not included in the price. </a:t>
            </a:r>
            <a:r>
              <a:rPr lang="en-US" sz="2100" dirty="0">
                <a:solidFill>
                  <a:srgbClr val="00B050"/>
                </a:solidFill>
                <a:latin typeface="Times New Roman"/>
                <a:cs typeface="Times New Roman"/>
              </a:rPr>
              <a:t>[freight paid by recipient in FOR contract; selling commission paid by recipient (not buying commission paid on his own account. But does not cover free inputs/services supplied by recipient, which is not the liability of supplier)] [As per second proviso to R-37(1) inserted </a:t>
            </a:r>
            <a:r>
              <a:rPr lang="en-US" sz="2100" dirty="0" err="1">
                <a:solidFill>
                  <a:srgbClr val="00B050"/>
                </a:solidFill>
                <a:latin typeface="Times New Roman"/>
                <a:cs typeface="Times New Roman"/>
              </a:rPr>
              <a:t>wef</a:t>
            </a:r>
            <a:r>
              <a:rPr lang="en-US" sz="2100" dirty="0">
                <a:solidFill>
                  <a:srgbClr val="00B050"/>
                </a:solidFill>
                <a:latin typeface="Times New Roman"/>
                <a:cs typeface="Times New Roman"/>
              </a:rPr>
              <a:t> 13.6.18, such amt will be deemed to have been paid to supplier, so that recipient need not reverse proportionate credit u/s16(2)]</a:t>
            </a:r>
          </a:p>
          <a:p>
            <a:pPr marL="514350" indent="-514350" algn="just">
              <a:lnSpc>
                <a:spcPct val="100000"/>
              </a:lnSpc>
              <a:spcBef>
                <a:spcPts val="50"/>
              </a:spcBef>
              <a:buAutoNum type="alphaLcParenBoth"/>
            </a:pPr>
            <a:r>
              <a:rPr lang="en-US" sz="2100" dirty="0">
                <a:solidFill>
                  <a:srgbClr val="FF0000"/>
                </a:solidFill>
                <a:latin typeface="Times New Roman"/>
                <a:cs typeface="Times New Roman"/>
              </a:rPr>
              <a:t>Incidental expenses incurred before supply- </a:t>
            </a:r>
            <a:r>
              <a:rPr lang="en-US" sz="2100" dirty="0">
                <a:latin typeface="Times New Roman"/>
                <a:cs typeface="Times New Roman"/>
              </a:rPr>
              <a:t>(including packing, commission) and </a:t>
            </a:r>
            <a:r>
              <a:rPr lang="en-US" sz="2100" u="sng" dirty="0">
                <a:latin typeface="Times New Roman"/>
                <a:cs typeface="Times New Roman"/>
              </a:rPr>
              <a:t>any amt charged for anything done</a:t>
            </a:r>
            <a:r>
              <a:rPr lang="en-US" sz="2100" dirty="0">
                <a:latin typeface="Times New Roman"/>
                <a:cs typeface="Times New Roman"/>
              </a:rPr>
              <a:t> by the supplier in relation to the supply  charged/paid at/before supply. </a:t>
            </a:r>
            <a:r>
              <a:rPr lang="en-US" sz="2100" dirty="0">
                <a:solidFill>
                  <a:srgbClr val="00B050"/>
                </a:solidFill>
                <a:latin typeface="Times New Roman"/>
                <a:cs typeface="Times New Roman"/>
              </a:rPr>
              <a:t>[packing, commission, testing, installation, design charges, fumigation charges if  billed to the recipient]</a:t>
            </a:r>
          </a:p>
          <a:p>
            <a:pPr marL="514350" indent="-514350" algn="just">
              <a:lnSpc>
                <a:spcPct val="100000"/>
              </a:lnSpc>
              <a:spcBef>
                <a:spcPts val="50"/>
              </a:spcBef>
              <a:buNone/>
            </a:pPr>
            <a:r>
              <a:rPr lang="en-US" sz="2100" dirty="0">
                <a:solidFill>
                  <a:srgbClr val="FF0000"/>
                </a:solidFill>
                <a:latin typeface="Times New Roman"/>
                <a:cs typeface="Times New Roman"/>
              </a:rPr>
              <a:t>Note- </a:t>
            </a:r>
            <a:r>
              <a:rPr lang="en-US" sz="2100" dirty="0">
                <a:latin typeface="Times New Roman"/>
                <a:cs typeface="Times New Roman"/>
              </a:rPr>
              <a:t>Outward freight charged is part of value, and same rate as on goods will apply as the FOR contract is  a composite contract. Showing / charging it separately at 5% in the invoice is not correct as the supplier is not a GTA.</a:t>
            </a:r>
            <a:endParaRPr lang="en-US" sz="2100" dirty="0">
              <a:solidFill>
                <a:srgbClr val="FF0000"/>
              </a:solidFill>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AutoNum type="alphaLcParenBoth"/>
            </a:pPr>
            <a:endParaRPr lang="en-IN" sz="2000" dirty="0">
              <a:latin typeface="Times New Roman"/>
              <a:cs typeface="Times New Roman"/>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839200" cy="6705600"/>
          </a:xfrm>
        </p:spPr>
        <p:txBody>
          <a:bodyPr>
            <a:noAutofit/>
          </a:bodyPr>
          <a:lstStyle/>
          <a:p>
            <a:pPr algn="just">
              <a:lnSpc>
                <a:spcPct val="100000"/>
              </a:lnSpc>
              <a:spcBef>
                <a:spcPts val="50"/>
              </a:spcBef>
              <a:buFont typeface="Wingdings" pitchFamily="2" charset="2"/>
              <a:buChar char="Ø"/>
            </a:pPr>
            <a:r>
              <a:rPr lang="en-US" sz="2000" dirty="0">
                <a:solidFill>
                  <a:srgbClr val="FF0000"/>
                </a:solidFill>
                <a:latin typeface="Times New Roman"/>
                <a:cs typeface="Times New Roman"/>
              </a:rPr>
              <a:t>Inclusions-</a:t>
            </a:r>
            <a:r>
              <a:rPr lang="en-US" sz="2000" dirty="0">
                <a:latin typeface="Times New Roman"/>
                <a:cs typeface="Times New Roman"/>
              </a:rPr>
              <a:t> [S.15(2)]</a:t>
            </a:r>
          </a:p>
          <a:p>
            <a:pPr marL="514350" indent="-514350" algn="just">
              <a:lnSpc>
                <a:spcPct val="100000"/>
              </a:lnSpc>
              <a:spcBef>
                <a:spcPts val="50"/>
              </a:spcBef>
              <a:buFont typeface="Wingdings" pitchFamily="2" charset="2"/>
              <a:buAutoNum type="alphaLcParenBoth" startAt="4"/>
            </a:pPr>
            <a:r>
              <a:rPr lang="en-US" sz="2000" dirty="0">
                <a:solidFill>
                  <a:srgbClr val="FF0000"/>
                </a:solidFill>
                <a:latin typeface="Times New Roman"/>
                <a:cs typeface="Times New Roman"/>
              </a:rPr>
              <a:t>Late fee</a:t>
            </a:r>
            <a:r>
              <a:rPr lang="en-US" sz="2000" dirty="0">
                <a:latin typeface="Times New Roman"/>
                <a:cs typeface="Times New Roman"/>
              </a:rPr>
              <a:t>/interest/penalty for delayed payment of consideration. </a:t>
            </a:r>
            <a:r>
              <a:rPr lang="en-US" sz="2000" dirty="0">
                <a:solidFill>
                  <a:srgbClr val="00B050"/>
                </a:solidFill>
                <a:latin typeface="Times New Roman"/>
                <a:cs typeface="Times New Roman"/>
              </a:rPr>
              <a:t>[goods valued 1 </a:t>
            </a:r>
            <a:r>
              <a:rPr lang="en-US" sz="2000" dirty="0" err="1">
                <a:solidFill>
                  <a:srgbClr val="00B050"/>
                </a:solidFill>
                <a:latin typeface="Times New Roman"/>
                <a:cs typeface="Times New Roman"/>
              </a:rPr>
              <a:t>lakh</a:t>
            </a:r>
            <a:r>
              <a:rPr lang="en-US" sz="2000" dirty="0">
                <a:solidFill>
                  <a:srgbClr val="00B050"/>
                </a:solidFill>
                <a:latin typeface="Times New Roman"/>
                <a:cs typeface="Times New Roman"/>
              </a:rPr>
              <a:t> sold on one-month credit, failing which 18% annual </a:t>
            </a:r>
            <a:r>
              <a:rPr lang="en-US" sz="2000" dirty="0" err="1">
                <a:solidFill>
                  <a:srgbClr val="00B050"/>
                </a:solidFill>
                <a:latin typeface="Times New Roman"/>
                <a:cs typeface="Times New Roman"/>
              </a:rPr>
              <a:t>i.e</a:t>
            </a:r>
            <a:r>
              <a:rPr lang="en-US" sz="2000" dirty="0">
                <a:solidFill>
                  <a:srgbClr val="00B050"/>
                </a:solidFill>
                <a:latin typeface="Times New Roman"/>
                <a:cs typeface="Times New Roman"/>
              </a:rPr>
              <a:t> 1.5% monthly interest. Payment received after two months. Taxable value will be 1 </a:t>
            </a:r>
            <a:r>
              <a:rPr lang="en-US" sz="2000" dirty="0" err="1">
                <a:solidFill>
                  <a:srgbClr val="00B050"/>
                </a:solidFill>
                <a:latin typeface="Times New Roman"/>
                <a:cs typeface="Times New Roman"/>
              </a:rPr>
              <a:t>lakh</a:t>
            </a:r>
            <a:r>
              <a:rPr lang="en-US" sz="2000" dirty="0">
                <a:solidFill>
                  <a:srgbClr val="00B050"/>
                </a:solidFill>
                <a:latin typeface="Times New Roman"/>
                <a:cs typeface="Times New Roman"/>
              </a:rPr>
              <a:t> + 1500/-. However will not be added if it is waived by supplier]. </a:t>
            </a:r>
          </a:p>
          <a:p>
            <a:pPr marL="514350" indent="-514350" algn="just">
              <a:lnSpc>
                <a:spcPct val="100000"/>
              </a:lnSpc>
              <a:spcBef>
                <a:spcPts val="50"/>
              </a:spcBef>
              <a:buNone/>
            </a:pPr>
            <a:r>
              <a:rPr lang="en-US" sz="2000" dirty="0">
                <a:solidFill>
                  <a:srgbClr val="00B050"/>
                </a:solidFill>
                <a:latin typeface="Times New Roman"/>
                <a:cs typeface="Times New Roman"/>
              </a:rPr>
              <a:t>	</a:t>
            </a:r>
            <a:r>
              <a:rPr lang="en-US" sz="2000" dirty="0">
                <a:solidFill>
                  <a:srgbClr val="FF0000"/>
                </a:solidFill>
                <a:latin typeface="Times New Roman"/>
                <a:cs typeface="Times New Roman"/>
              </a:rPr>
              <a:t>Note-</a:t>
            </a:r>
            <a:r>
              <a:rPr lang="en-US" sz="2000" dirty="0">
                <a:solidFill>
                  <a:srgbClr val="00B050"/>
                </a:solidFill>
                <a:latin typeface="Times New Roman"/>
                <a:cs typeface="Times New Roman"/>
              </a:rPr>
              <a:t> one view is that </a:t>
            </a:r>
            <a:r>
              <a:rPr lang="en-US" sz="2000" u="sng" dirty="0">
                <a:solidFill>
                  <a:srgbClr val="00B050"/>
                </a:solidFill>
                <a:latin typeface="Times New Roman"/>
                <a:cs typeface="Times New Roman"/>
              </a:rPr>
              <a:t>normal interest should not be </a:t>
            </a:r>
            <a:r>
              <a:rPr lang="en-US" sz="2000" u="sng" dirty="0" err="1">
                <a:solidFill>
                  <a:srgbClr val="00B050"/>
                </a:solidFill>
                <a:latin typeface="Times New Roman"/>
                <a:cs typeface="Times New Roman"/>
              </a:rPr>
              <a:t>exigible</a:t>
            </a:r>
            <a:r>
              <a:rPr lang="en-US" sz="2000" dirty="0">
                <a:solidFill>
                  <a:srgbClr val="00B050"/>
                </a:solidFill>
                <a:latin typeface="Times New Roman"/>
                <a:cs typeface="Times New Roman"/>
              </a:rPr>
              <a:t> to GST as it is within agreed terms and is also an exempted supply. ‘Delayed’ refer to delay beyond agreed terms; and the meaning of ‘interest’ should be gathered from its associate words.</a:t>
            </a:r>
          </a:p>
          <a:p>
            <a:pPr marL="514350" indent="-514350" algn="just">
              <a:lnSpc>
                <a:spcPct val="100000"/>
              </a:lnSpc>
              <a:spcBef>
                <a:spcPts val="50"/>
              </a:spcBef>
              <a:buAutoNum type="alphaLcParenBoth" startAt="4"/>
            </a:pPr>
            <a:r>
              <a:rPr lang="en-US" sz="2000" dirty="0">
                <a:latin typeface="Times New Roman"/>
                <a:cs typeface="Times New Roman"/>
              </a:rPr>
              <a:t>Non-</a:t>
            </a:r>
            <a:r>
              <a:rPr lang="en-US" sz="2000" dirty="0" err="1">
                <a:latin typeface="Times New Roman"/>
                <a:cs typeface="Times New Roman"/>
              </a:rPr>
              <a:t>govt</a:t>
            </a:r>
            <a:r>
              <a:rPr lang="en-US" sz="2000" dirty="0">
                <a:latin typeface="Times New Roman"/>
                <a:cs typeface="Times New Roman"/>
              </a:rPr>
              <a:t> i.e. </a:t>
            </a:r>
            <a:r>
              <a:rPr lang="en-US" sz="2000" dirty="0">
                <a:solidFill>
                  <a:srgbClr val="FF0000"/>
                </a:solidFill>
                <a:latin typeface="Times New Roman"/>
                <a:cs typeface="Times New Roman"/>
              </a:rPr>
              <a:t>private subsidy</a:t>
            </a:r>
            <a:r>
              <a:rPr lang="en-US" sz="2000" dirty="0">
                <a:latin typeface="Times New Roman"/>
                <a:cs typeface="Times New Roman"/>
              </a:rPr>
              <a:t> directly linked to price (includible in the value of subsidy receiver). </a:t>
            </a:r>
            <a:r>
              <a:rPr lang="en-US" sz="2000" dirty="0">
                <a:solidFill>
                  <a:srgbClr val="00B050"/>
                </a:solidFill>
                <a:latin typeface="Times New Roman"/>
                <a:cs typeface="Times New Roman"/>
              </a:rPr>
              <a:t>[(1)Geometry box of Rs 75 sold at Rs 25 to </a:t>
            </a:r>
            <a:r>
              <a:rPr lang="en-US" sz="2000" dirty="0" err="1">
                <a:solidFill>
                  <a:srgbClr val="00B050"/>
                </a:solidFill>
                <a:latin typeface="Times New Roman"/>
                <a:cs typeface="Times New Roman"/>
              </a:rPr>
              <a:t>Govt</a:t>
            </a:r>
            <a:r>
              <a:rPr lang="en-US" sz="2000" dirty="0">
                <a:solidFill>
                  <a:srgbClr val="00B050"/>
                </a:solidFill>
                <a:latin typeface="Times New Roman"/>
                <a:cs typeface="Times New Roman"/>
              </a:rPr>
              <a:t>-School- students. Rest Rs 50/- given by a company from its CSR fund as subsidy. GST payable on Rs 75/-. The same subsidy, if given by </a:t>
            </a:r>
            <a:r>
              <a:rPr lang="en-US" sz="2000" dirty="0" err="1">
                <a:solidFill>
                  <a:srgbClr val="00B050"/>
                </a:solidFill>
                <a:latin typeface="Times New Roman"/>
                <a:cs typeface="Times New Roman"/>
              </a:rPr>
              <a:t>Govt</a:t>
            </a:r>
            <a:r>
              <a:rPr lang="en-US" sz="2000" dirty="0">
                <a:solidFill>
                  <a:srgbClr val="00B050"/>
                </a:solidFill>
                <a:latin typeface="Times New Roman"/>
                <a:cs typeface="Times New Roman"/>
              </a:rPr>
              <a:t>, GST will be paid on Rs 25 only. (2) Lion’s club gives subsidy to </a:t>
            </a:r>
            <a:r>
              <a:rPr lang="en-US" sz="2000" dirty="0" err="1">
                <a:solidFill>
                  <a:srgbClr val="00B050"/>
                </a:solidFill>
                <a:latin typeface="Times New Roman"/>
                <a:cs typeface="Times New Roman"/>
              </a:rPr>
              <a:t>Pvt</a:t>
            </a:r>
            <a:r>
              <a:rPr lang="en-US" sz="2000" dirty="0">
                <a:solidFill>
                  <a:srgbClr val="00B050"/>
                </a:solidFill>
                <a:latin typeface="Times New Roman"/>
                <a:cs typeface="Times New Roman"/>
              </a:rPr>
              <a:t> Management College for poor students reducing their fee from 4 </a:t>
            </a:r>
            <a:r>
              <a:rPr lang="en-US" sz="2000" dirty="0" err="1">
                <a:solidFill>
                  <a:srgbClr val="00B050"/>
                </a:solidFill>
                <a:latin typeface="Times New Roman"/>
                <a:cs typeface="Times New Roman"/>
              </a:rPr>
              <a:t>lakh</a:t>
            </a:r>
            <a:r>
              <a:rPr lang="en-US" sz="2000" dirty="0">
                <a:solidFill>
                  <a:srgbClr val="00B050"/>
                </a:solidFill>
                <a:latin typeface="Times New Roman"/>
                <a:cs typeface="Times New Roman"/>
              </a:rPr>
              <a:t> to 1 </a:t>
            </a:r>
            <a:r>
              <a:rPr lang="en-US" sz="2000" dirty="0" err="1">
                <a:solidFill>
                  <a:srgbClr val="00B050"/>
                </a:solidFill>
                <a:latin typeface="Times New Roman"/>
                <a:cs typeface="Times New Roman"/>
              </a:rPr>
              <a:t>lakh</a:t>
            </a:r>
            <a:r>
              <a:rPr lang="en-US" sz="2000" dirty="0">
                <a:solidFill>
                  <a:srgbClr val="00B050"/>
                </a:solidFill>
                <a:latin typeface="Times New Roman"/>
                <a:cs typeface="Times New Roman"/>
              </a:rPr>
              <a:t>. Taxable value is 4 </a:t>
            </a:r>
            <a:r>
              <a:rPr lang="en-US" sz="2000" dirty="0" err="1">
                <a:solidFill>
                  <a:srgbClr val="00B050"/>
                </a:solidFill>
                <a:latin typeface="Times New Roman"/>
                <a:cs typeface="Times New Roman"/>
              </a:rPr>
              <a:t>lakh</a:t>
            </a:r>
            <a:r>
              <a:rPr lang="en-US" sz="2000" dirty="0">
                <a:solidFill>
                  <a:srgbClr val="00B050"/>
                </a:solidFill>
                <a:latin typeface="Times New Roman"/>
                <a:cs typeface="Times New Roman"/>
              </a:rPr>
              <a:t>.]</a:t>
            </a:r>
          </a:p>
          <a:p>
            <a:pPr marL="514350" indent="-514350" algn="just">
              <a:lnSpc>
                <a:spcPct val="100000"/>
              </a:lnSpc>
              <a:spcBef>
                <a:spcPts val="50"/>
              </a:spcBef>
              <a:buNone/>
            </a:pPr>
            <a:r>
              <a:rPr lang="en-US" sz="2000" dirty="0">
                <a:solidFill>
                  <a:srgbClr val="FF0000"/>
                </a:solidFill>
                <a:latin typeface="Times New Roman"/>
                <a:cs typeface="Times New Roman"/>
              </a:rPr>
              <a:t>	</a:t>
            </a:r>
            <a:r>
              <a:rPr lang="en-US" sz="2000" dirty="0" err="1">
                <a:solidFill>
                  <a:srgbClr val="FF0000"/>
                </a:solidFill>
                <a:latin typeface="Times New Roman"/>
                <a:cs typeface="Times New Roman"/>
              </a:rPr>
              <a:t>Ponny</a:t>
            </a:r>
            <a:r>
              <a:rPr lang="en-US" sz="2000" dirty="0">
                <a:solidFill>
                  <a:srgbClr val="FF0000"/>
                </a:solidFill>
                <a:latin typeface="Times New Roman"/>
                <a:cs typeface="Times New Roman"/>
              </a:rPr>
              <a:t> Sugar (Erode) Ltd v. DCTO (2005 SC) </a:t>
            </a:r>
            <a:r>
              <a:rPr lang="en-US" sz="2000" dirty="0">
                <a:latin typeface="Times New Roman"/>
                <a:cs typeface="Times New Roman"/>
              </a:rPr>
              <a:t>held that transport charges (subsidy) incurred by sugar mill owner for bringing sugar cane to mill are includible in taxable turnover. 	</a:t>
            </a:r>
            <a:r>
              <a:rPr lang="en-US" sz="2000" dirty="0" err="1">
                <a:solidFill>
                  <a:srgbClr val="FF0000"/>
                </a:solidFill>
                <a:latin typeface="Times New Roman"/>
                <a:cs typeface="Times New Roman"/>
              </a:rPr>
              <a:t>Neyveli</a:t>
            </a:r>
            <a:r>
              <a:rPr lang="en-US" sz="2000" dirty="0">
                <a:solidFill>
                  <a:srgbClr val="FF0000"/>
                </a:solidFill>
                <a:latin typeface="Times New Roman"/>
                <a:cs typeface="Times New Roman"/>
              </a:rPr>
              <a:t> Lignite V. CTO (2001 SC)</a:t>
            </a:r>
            <a:r>
              <a:rPr lang="en-US" sz="2000" dirty="0">
                <a:latin typeface="Times New Roman"/>
                <a:cs typeface="Times New Roman"/>
              </a:rPr>
              <a:t> followed in</a:t>
            </a:r>
            <a:r>
              <a:rPr lang="en-US" sz="2000" dirty="0">
                <a:solidFill>
                  <a:srgbClr val="FF0000"/>
                </a:solidFill>
                <a:latin typeface="Times New Roman"/>
                <a:cs typeface="Times New Roman"/>
              </a:rPr>
              <a:t> EID Parry Vs ACCT (2002 SC)</a:t>
            </a:r>
            <a:r>
              <a:rPr lang="en-US" sz="2000" dirty="0">
                <a:latin typeface="Times New Roman"/>
                <a:cs typeface="Times New Roman"/>
              </a:rPr>
              <a:t> held that subsidy received from GOI </a:t>
            </a:r>
            <a:r>
              <a:rPr lang="en-US" sz="2000" dirty="0" err="1">
                <a:latin typeface="Times New Roman"/>
                <a:cs typeface="Times New Roman"/>
              </a:rPr>
              <a:t>uder</a:t>
            </a:r>
            <a:r>
              <a:rPr lang="en-US" sz="2000" dirty="0">
                <a:latin typeface="Times New Roman"/>
                <a:cs typeface="Times New Roman"/>
              </a:rPr>
              <a:t> Fertilizer (Control) Order is not part of taxable turnover, and is de hors the contract of sale with buyer.</a:t>
            </a:r>
          </a:p>
          <a:p>
            <a:pPr marL="514350" indent="-514350" algn="just">
              <a:lnSpc>
                <a:spcPct val="100000"/>
              </a:lnSpc>
              <a:spcBef>
                <a:spcPts val="50"/>
              </a:spcBef>
              <a:buNone/>
            </a:pPr>
            <a:r>
              <a:rPr lang="en-US" sz="2000" dirty="0">
                <a:solidFill>
                  <a:srgbClr val="FF0000"/>
                </a:solidFill>
                <a:latin typeface="Times New Roman"/>
                <a:cs typeface="Times New Roman"/>
              </a:rPr>
              <a:t>Note- </a:t>
            </a:r>
            <a:r>
              <a:rPr lang="en-US" sz="2000" dirty="0" err="1">
                <a:latin typeface="Times New Roman"/>
                <a:cs typeface="Times New Roman"/>
              </a:rPr>
              <a:t>Govt</a:t>
            </a:r>
            <a:r>
              <a:rPr lang="en-US" sz="2000" dirty="0">
                <a:latin typeface="Times New Roman"/>
                <a:cs typeface="Times New Roman"/>
              </a:rPr>
              <a:t> subsidy is not a ‘consideration’ as per S.2(31).</a:t>
            </a:r>
            <a:endParaRPr lang="en-IN" sz="2000" dirty="0">
              <a:solidFill>
                <a:srgbClr val="00B050"/>
              </a:solidFill>
              <a:latin typeface="Times New Roman"/>
              <a:cs typeface="Times New Roman"/>
            </a:endParaRPr>
          </a:p>
          <a:p>
            <a:pPr algn="just">
              <a:buNone/>
            </a:pPr>
            <a:endParaRPr lang="en-US" sz="2000" dirty="0">
              <a:solidFill>
                <a:srgbClr val="FF0000"/>
              </a:solidFill>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AutoNum type="alphaLcParenBoth"/>
            </a:pPr>
            <a:endParaRPr lang="en-IN" sz="2000" dirty="0">
              <a:latin typeface="Times New Roman"/>
              <a:cs typeface="Times New Roman"/>
            </a:endParaRP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839200" cy="6858000"/>
          </a:xfrm>
        </p:spPr>
        <p:txBody>
          <a:bodyPr>
            <a:noAutofit/>
          </a:bodyPr>
          <a:lstStyle/>
          <a:p>
            <a:pPr algn="just">
              <a:buFont typeface="Wingdings" pitchFamily="2" charset="2"/>
              <a:buChar char="Ø"/>
            </a:pPr>
            <a:r>
              <a:rPr lang="en-US" sz="1900" dirty="0">
                <a:solidFill>
                  <a:srgbClr val="FF0000"/>
                </a:solidFill>
                <a:latin typeface="Times New Roman"/>
                <a:cs typeface="Times New Roman"/>
              </a:rPr>
              <a:t>Exclusions</a:t>
            </a:r>
            <a:r>
              <a:rPr lang="en-US" sz="1900" dirty="0">
                <a:latin typeface="Times New Roman"/>
                <a:cs typeface="Times New Roman"/>
              </a:rPr>
              <a:t> [S.15(3)]</a:t>
            </a:r>
          </a:p>
          <a:p>
            <a:pPr marL="514350" indent="-514350" algn="just">
              <a:buAutoNum type="alphaLcParenBoth"/>
            </a:pPr>
            <a:r>
              <a:rPr lang="en-US" sz="1900" dirty="0">
                <a:latin typeface="Times New Roman"/>
                <a:cs typeface="Times New Roman"/>
              </a:rPr>
              <a:t>Invoice recorded </a:t>
            </a:r>
            <a:r>
              <a:rPr lang="en-US" sz="1900" dirty="0">
                <a:solidFill>
                  <a:srgbClr val="FF0000"/>
                </a:solidFill>
                <a:latin typeface="Times New Roman"/>
                <a:cs typeface="Times New Roman"/>
              </a:rPr>
              <a:t>Pre/at supply discounts. </a:t>
            </a:r>
            <a:r>
              <a:rPr lang="en-US" sz="1800" dirty="0">
                <a:solidFill>
                  <a:srgbClr val="00B050"/>
                </a:solidFill>
                <a:latin typeface="Times New Roman"/>
                <a:cs typeface="Times New Roman"/>
              </a:rPr>
              <a:t>[Company gives to distributor 40% discount on list price. GST payable only on 60% value.] </a:t>
            </a:r>
            <a:endParaRPr lang="en-US" sz="1900" dirty="0">
              <a:solidFill>
                <a:srgbClr val="00B050"/>
              </a:solidFill>
              <a:latin typeface="Times New Roman"/>
              <a:cs typeface="Times New Roman"/>
            </a:endParaRPr>
          </a:p>
          <a:p>
            <a:pPr marL="514350" indent="-514350" algn="just">
              <a:buAutoNum type="alphaLcParenBoth"/>
            </a:pPr>
            <a:r>
              <a:rPr lang="en-US" sz="1900" dirty="0">
                <a:latin typeface="Times New Roman"/>
                <a:cs typeface="Times New Roman"/>
              </a:rPr>
              <a:t>Invoice linked </a:t>
            </a:r>
            <a:r>
              <a:rPr lang="en-US" sz="1900" dirty="0">
                <a:solidFill>
                  <a:srgbClr val="FF0000"/>
                </a:solidFill>
                <a:latin typeface="Times New Roman"/>
                <a:cs typeface="Times New Roman"/>
              </a:rPr>
              <a:t>post-supply</a:t>
            </a:r>
            <a:r>
              <a:rPr lang="en-US" sz="1900" dirty="0">
                <a:latin typeface="Times New Roman"/>
                <a:cs typeface="Times New Roman"/>
              </a:rPr>
              <a:t> discounts established by contract before/at supply [if proportionate credit attributable to the discount is reversed by recipient]. </a:t>
            </a:r>
          </a:p>
          <a:p>
            <a:pPr marL="180000" indent="-514350" algn="just">
              <a:buNone/>
            </a:pPr>
            <a:r>
              <a:rPr lang="en-US" sz="1900" dirty="0">
                <a:solidFill>
                  <a:srgbClr val="00B050"/>
                </a:solidFill>
                <a:latin typeface="Times New Roman"/>
                <a:cs typeface="Times New Roman"/>
              </a:rPr>
              <a:t>	</a:t>
            </a:r>
            <a:r>
              <a:rPr lang="en-US" sz="1700" dirty="0">
                <a:solidFill>
                  <a:srgbClr val="00B050"/>
                </a:solidFill>
                <a:latin typeface="Times New Roman"/>
                <a:cs typeface="Times New Roman"/>
              </a:rPr>
              <a:t>[Orient Fan Ltd is selling fans (MRP 10000/-) exclusively through its distributors across India. It sells the fans to the distributor at Rs 7000/- per fan. The company dispatches stock to its distributors for every quarter. The company has a declared policy to offer a discount of 10% per fan in a particular quarter, if in the preceding quarter the distributor sells more than 500 fans. </a:t>
            </a:r>
          </a:p>
          <a:p>
            <a:pPr marL="180000" indent="-514350" algn="just">
              <a:buNone/>
            </a:pPr>
            <a:r>
              <a:rPr lang="en-US" sz="1700" dirty="0">
                <a:solidFill>
                  <a:srgbClr val="00B050"/>
                </a:solidFill>
                <a:latin typeface="Times New Roman"/>
                <a:cs typeface="Times New Roman"/>
              </a:rPr>
              <a:t>	The company appoints a Distributor on 1</a:t>
            </a:r>
            <a:r>
              <a:rPr lang="en-US" sz="1700" baseline="30000" dirty="0">
                <a:solidFill>
                  <a:srgbClr val="00B050"/>
                </a:solidFill>
                <a:latin typeface="Times New Roman"/>
                <a:cs typeface="Times New Roman"/>
              </a:rPr>
              <a:t>st</a:t>
            </a:r>
            <a:r>
              <a:rPr lang="en-US" sz="1700" dirty="0">
                <a:solidFill>
                  <a:srgbClr val="00B050"/>
                </a:solidFill>
                <a:latin typeface="Times New Roman"/>
                <a:cs typeface="Times New Roman"/>
              </a:rPr>
              <a:t> April and dispatches 750 fans on 8</a:t>
            </a:r>
            <a:r>
              <a:rPr lang="en-US" sz="1700" baseline="30000" dirty="0">
                <a:solidFill>
                  <a:srgbClr val="00B050"/>
                </a:solidFill>
                <a:latin typeface="Times New Roman"/>
                <a:cs typeface="Times New Roman"/>
              </a:rPr>
              <a:t>th</a:t>
            </a:r>
            <a:r>
              <a:rPr lang="en-US" sz="1700" dirty="0">
                <a:solidFill>
                  <a:srgbClr val="00B050"/>
                </a:solidFill>
                <a:latin typeface="Times New Roman"/>
                <a:cs typeface="Times New Roman"/>
              </a:rPr>
              <a:t> April for the quarter-1 (April to June) at Rs 7000/- per fan. The distributor places purchase order for 1000 fans for next quarter-2 (July to Sept), which is dispatched by the Orient company on 10</a:t>
            </a:r>
            <a:r>
              <a:rPr lang="en-US" sz="1700" baseline="30000" dirty="0">
                <a:solidFill>
                  <a:srgbClr val="00B050"/>
                </a:solidFill>
                <a:latin typeface="Times New Roman"/>
                <a:cs typeface="Times New Roman"/>
              </a:rPr>
              <a:t>th</a:t>
            </a:r>
            <a:r>
              <a:rPr lang="en-US" sz="1700" dirty="0">
                <a:solidFill>
                  <a:srgbClr val="00B050"/>
                </a:solidFill>
                <a:latin typeface="Times New Roman"/>
                <a:cs typeface="Times New Roman"/>
              </a:rPr>
              <a:t> June (i.e. 20 days ahead of the quarter-1 end) at Rs.7000/- per fan. By 30</a:t>
            </a:r>
            <a:r>
              <a:rPr lang="en-US" sz="1700" baseline="30000" dirty="0">
                <a:solidFill>
                  <a:srgbClr val="00B050"/>
                </a:solidFill>
                <a:latin typeface="Times New Roman"/>
                <a:cs typeface="Times New Roman"/>
              </a:rPr>
              <a:t>th</a:t>
            </a:r>
            <a:r>
              <a:rPr lang="en-US" sz="1700" dirty="0">
                <a:solidFill>
                  <a:srgbClr val="00B050"/>
                </a:solidFill>
                <a:latin typeface="Times New Roman"/>
                <a:cs typeface="Times New Roman"/>
              </a:rPr>
              <a:t> June (end of quarter-1) the distributor succeeds to sell 550 fans, and therefore, as per the company’s declared policy, becomes entitled for 10 % discount on the stock (of 1000 fans at Rs 7000/- per fan) of next quarter, which is already supplied to him on 10</a:t>
            </a:r>
            <a:r>
              <a:rPr lang="en-US" sz="1700" baseline="30000" dirty="0">
                <a:solidFill>
                  <a:srgbClr val="00B050"/>
                </a:solidFill>
                <a:latin typeface="Times New Roman"/>
                <a:cs typeface="Times New Roman"/>
              </a:rPr>
              <a:t>th</a:t>
            </a:r>
            <a:r>
              <a:rPr lang="en-US" sz="1700" dirty="0">
                <a:solidFill>
                  <a:srgbClr val="00B050"/>
                </a:solidFill>
                <a:latin typeface="Times New Roman"/>
                <a:cs typeface="Times New Roman"/>
              </a:rPr>
              <a:t> June. </a:t>
            </a:r>
          </a:p>
          <a:p>
            <a:pPr marL="514350" indent="-514350" algn="just">
              <a:buNone/>
            </a:pPr>
            <a:r>
              <a:rPr lang="en-US" sz="1700" dirty="0">
                <a:solidFill>
                  <a:srgbClr val="00B050"/>
                </a:solidFill>
                <a:latin typeface="Times New Roman"/>
                <a:cs typeface="Times New Roman"/>
              </a:rPr>
              <a:t>	Thus taxable value = 1000 x (7000- 700) = …</a:t>
            </a:r>
          </a:p>
          <a:p>
            <a:pPr marL="514350" indent="-514350" algn="just">
              <a:buNone/>
            </a:pPr>
            <a:r>
              <a:rPr lang="en-US" sz="1900" dirty="0">
                <a:latin typeface="Times New Roman"/>
                <a:cs typeface="Times New Roman"/>
              </a:rPr>
              <a:t>Post-supply discount not known at the time of supply can not be reduced from value- </a:t>
            </a:r>
            <a:r>
              <a:rPr lang="en-US" sz="1800" dirty="0">
                <a:solidFill>
                  <a:srgbClr val="00B050"/>
                </a:solidFill>
                <a:latin typeface="Times New Roman"/>
                <a:cs typeface="Times New Roman"/>
              </a:rPr>
              <a:t>[Apart from list price – standard discount (which is reducible from value), the Shoe company gives incentive discount to dealers to push their unsold stock]</a:t>
            </a:r>
            <a:endParaRPr lang="en-US" sz="1900" dirty="0">
              <a:solidFill>
                <a:srgbClr val="00B050"/>
              </a:solidFill>
              <a:latin typeface="Times New Roman"/>
              <a:cs typeface="Times New Roman"/>
            </a:endParaRPr>
          </a:p>
          <a:p>
            <a:pPr marL="514350" indent="-514350" algn="just">
              <a:buNone/>
            </a:pPr>
            <a:r>
              <a:rPr lang="en-US" sz="1900" dirty="0" err="1">
                <a:solidFill>
                  <a:srgbClr val="FF0000"/>
                </a:solidFill>
                <a:latin typeface="Times New Roman"/>
                <a:cs typeface="Times New Roman"/>
              </a:rPr>
              <a:t>UltraTech</a:t>
            </a:r>
            <a:r>
              <a:rPr lang="en-US" sz="1900" dirty="0">
                <a:solidFill>
                  <a:srgbClr val="FF0000"/>
                </a:solidFill>
                <a:latin typeface="Times New Roman"/>
                <a:cs typeface="Times New Roman"/>
              </a:rPr>
              <a:t> Cement Ltd (2018 AAR </a:t>
            </a:r>
            <a:r>
              <a:rPr lang="en-US" sz="1900" dirty="0" err="1">
                <a:solidFill>
                  <a:srgbClr val="FF0000"/>
                </a:solidFill>
                <a:latin typeface="Times New Roman"/>
                <a:cs typeface="Times New Roman"/>
              </a:rPr>
              <a:t>Mah</a:t>
            </a:r>
            <a:r>
              <a:rPr lang="en-US" sz="1900" dirty="0">
                <a:solidFill>
                  <a:srgbClr val="FF0000"/>
                </a:solidFill>
                <a:latin typeface="Times New Roman"/>
                <a:cs typeface="Times New Roman"/>
              </a:rPr>
              <a:t>)</a:t>
            </a:r>
            <a:r>
              <a:rPr lang="en-US" sz="1900" dirty="0">
                <a:latin typeface="Times New Roman"/>
                <a:cs typeface="Times New Roman"/>
              </a:rPr>
              <a:t>– Post supply ad hoc discounts not eligible.</a:t>
            </a:r>
          </a:p>
          <a:p>
            <a:pPr marL="514350" indent="-514350" algn="just">
              <a:buNone/>
            </a:pPr>
            <a:r>
              <a:rPr lang="en-US" sz="1900" dirty="0">
                <a:solidFill>
                  <a:srgbClr val="FF0000"/>
                </a:solidFill>
                <a:latin typeface="Times New Roman"/>
                <a:cs typeface="Times New Roman"/>
              </a:rPr>
              <a:t>Maya Appliances </a:t>
            </a:r>
            <a:r>
              <a:rPr lang="en-US" sz="1900" dirty="0" err="1">
                <a:solidFill>
                  <a:srgbClr val="FF0000"/>
                </a:solidFill>
                <a:latin typeface="Times New Roman"/>
                <a:cs typeface="Times New Roman"/>
              </a:rPr>
              <a:t>Pvt</a:t>
            </a:r>
            <a:r>
              <a:rPr lang="en-US" sz="1900" dirty="0">
                <a:solidFill>
                  <a:srgbClr val="FF0000"/>
                </a:solidFill>
                <a:latin typeface="Times New Roman"/>
                <a:cs typeface="Times New Roman"/>
              </a:rPr>
              <a:t> Ltd Vs ACCT (2018) SC</a:t>
            </a:r>
            <a:r>
              <a:rPr lang="en-US" sz="1900" dirty="0">
                <a:latin typeface="Times New Roman"/>
                <a:cs typeface="Times New Roman"/>
              </a:rPr>
              <a:t> – All regular trade discounts allowed. They may be strategically not </a:t>
            </a:r>
            <a:r>
              <a:rPr lang="en-US" sz="1900" dirty="0" err="1">
                <a:latin typeface="Times New Roman"/>
                <a:cs typeface="Times New Roman"/>
              </a:rPr>
              <a:t>disclosable</a:t>
            </a:r>
            <a:r>
              <a:rPr lang="en-US" sz="1900" dirty="0">
                <a:latin typeface="Times New Roman"/>
                <a:cs typeface="Times New Roman"/>
              </a:rPr>
              <a:t>.</a:t>
            </a:r>
            <a:endParaRPr lang="en-IN" sz="1900" dirty="0">
              <a:latin typeface="Times New Roman"/>
              <a:cs typeface="Times New Roman"/>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marL="0" indent="0" algn="just">
              <a:buNone/>
            </a:pPr>
            <a:r>
              <a:rPr lang="en-US" sz="2000" b="1" dirty="0">
                <a:solidFill>
                  <a:srgbClr val="C00000"/>
                </a:solidFill>
                <a:latin typeface="Arial" panose="020B0604020202020204" pitchFamily="34" charset="0"/>
              </a:rPr>
              <a:t>Types of Discounts:</a:t>
            </a:r>
          </a:p>
          <a:p>
            <a:pPr marL="0" indent="0" algn="just">
              <a:buNone/>
            </a:pPr>
            <a:endParaRPr lang="en-US" sz="2000" b="1" dirty="0">
              <a:solidFill>
                <a:srgbClr val="C00000"/>
              </a:solidFill>
              <a:latin typeface="Arial" panose="020B0604020202020204" pitchFamily="34" charset="0"/>
            </a:endParaRPr>
          </a:p>
          <a:p>
            <a:pPr algn="just">
              <a:buFont typeface="Arial" pitchFamily="34" charset="0"/>
              <a:buAutoNum type="arabicPeriod"/>
            </a:pPr>
            <a:r>
              <a:rPr lang="en-US" sz="2000" b="1" dirty="0">
                <a:latin typeface="Arial" panose="020B0604020202020204" pitchFamily="34" charset="0"/>
              </a:rPr>
              <a:t>Special discount or rebate:- </a:t>
            </a:r>
            <a:r>
              <a:rPr lang="en-US" sz="2000" dirty="0">
                <a:latin typeface="Arial" panose="020B0604020202020204" pitchFamily="34" charset="0"/>
              </a:rPr>
              <a:t>It is contingent upon the future purchase. Not allowed if not established according to any agreement.</a:t>
            </a:r>
          </a:p>
          <a:p>
            <a:pPr algn="just">
              <a:buAutoNum type="arabicPeriod"/>
            </a:pPr>
            <a:r>
              <a:rPr lang="en-US" sz="2000" b="1" i="0" dirty="0">
                <a:effectLst/>
                <a:latin typeface="Arial" panose="020B0604020202020204" pitchFamily="34" charset="0"/>
              </a:rPr>
              <a:t>Bonus discount:- </a:t>
            </a:r>
            <a:r>
              <a:rPr lang="en-US" sz="2000" i="0" dirty="0">
                <a:effectLst/>
                <a:latin typeface="Arial" panose="020B0604020202020204" pitchFamily="34" charset="0"/>
              </a:rPr>
              <a:t>To those who purchase more than the stipulated number. Not </a:t>
            </a:r>
            <a:r>
              <a:rPr lang="en-US" sz="2000" dirty="0">
                <a:latin typeface="Arial" panose="020B0604020202020204" pitchFamily="34" charset="0"/>
              </a:rPr>
              <a:t>decided</a:t>
            </a:r>
            <a:r>
              <a:rPr lang="en-US" sz="2000" i="0" dirty="0">
                <a:effectLst/>
                <a:latin typeface="Arial" panose="020B0604020202020204" pitchFamily="34" charset="0"/>
              </a:rPr>
              <a:t> a the time of supply, rather negotiated subsequently.</a:t>
            </a:r>
          </a:p>
          <a:p>
            <a:pPr algn="just">
              <a:buAutoNum type="arabicPeriod"/>
            </a:pPr>
            <a:r>
              <a:rPr lang="en-US" sz="2000" b="1" dirty="0">
                <a:latin typeface="Arial" panose="020B0604020202020204" pitchFamily="34" charset="0"/>
              </a:rPr>
              <a:t>Incentive / commission:- </a:t>
            </a:r>
            <a:r>
              <a:rPr lang="en-US" sz="2000" dirty="0">
                <a:latin typeface="Arial" panose="020B0604020202020204" pitchFamily="34" charset="0"/>
              </a:rPr>
              <a:t>generally accounted for in the financials as discount. Will not be considered in GST as discount, as it is given in the form of incentive without reducing the sale price.</a:t>
            </a:r>
          </a:p>
          <a:p>
            <a:pPr algn="just">
              <a:buAutoNum type="arabicPeriod"/>
            </a:pPr>
            <a:r>
              <a:rPr lang="en-US" sz="2000" b="1" i="0" dirty="0">
                <a:effectLst/>
                <a:latin typeface="Arial" panose="020B0604020202020204" pitchFamily="34" charset="0"/>
              </a:rPr>
              <a:t>Remission</a:t>
            </a:r>
            <a:r>
              <a:rPr lang="en-US" sz="2000" i="0" dirty="0">
                <a:effectLst/>
                <a:latin typeface="Arial" panose="020B0604020202020204" pitchFamily="34" charset="0"/>
              </a:rPr>
              <a:t>:- The reduction allowed from the sale price to the purchaser, to compensate him for the general fall in prices. It will not be a discount being post supply and not being part of any agreement.</a:t>
            </a:r>
          </a:p>
          <a:p>
            <a:pPr algn="just">
              <a:buAutoNum type="arabicPeriod"/>
            </a:pPr>
            <a:r>
              <a:rPr lang="en-US" sz="2000" b="1" dirty="0">
                <a:latin typeface="Arial" panose="020B0604020202020204" pitchFamily="34" charset="0"/>
              </a:rPr>
              <a:t>Compensation</a:t>
            </a:r>
            <a:r>
              <a:rPr lang="en-US" sz="2000" dirty="0">
                <a:latin typeface="Arial" panose="020B0604020202020204" pitchFamily="34" charset="0"/>
              </a:rPr>
              <a:t>:- In the form of rate difference or trade discount. E.g. a dealer has to sell 500 </a:t>
            </a:r>
            <a:r>
              <a:rPr lang="en-US" sz="2000" dirty="0" err="1">
                <a:latin typeface="Arial" panose="020B0604020202020204" pitchFamily="34" charset="0"/>
              </a:rPr>
              <a:t>tyres</a:t>
            </a:r>
            <a:r>
              <a:rPr lang="en-US" sz="2000" dirty="0">
                <a:latin typeface="Arial" panose="020B0604020202020204" pitchFamily="34" charset="0"/>
              </a:rPr>
              <a:t> to final customer at Rs 900/- against the original purchase price of Rs. 1000. The difference of Rs. 100/- is to be compensated to the dealer by the manufacturer.</a:t>
            </a:r>
            <a:endParaRPr lang="en-US" sz="1100" i="0" dirty="0">
              <a:effectLst/>
              <a:latin typeface="Arial" panose="020B0604020202020204" pitchFamily="34" charset="0"/>
            </a:endParaRPr>
          </a:p>
          <a:p>
            <a:pPr marL="0" indent="0">
              <a:buNone/>
            </a:pPr>
            <a:r>
              <a:rPr lang="en-US" sz="1100" dirty="0"/>
              <a:t/>
            </a:r>
            <a:br>
              <a:rPr lang="en-US" sz="1100" dirty="0"/>
            </a:br>
            <a:endParaRPr lang="en-US" sz="1100" dirty="0"/>
          </a:p>
        </p:txBody>
      </p:sp>
    </p:spTree>
    <p:extLst>
      <p:ext uri="{BB962C8B-B14F-4D97-AF65-F5344CB8AC3E}">
        <p14:creationId xmlns:p14="http://schemas.microsoft.com/office/powerpoint/2010/main" xmlns="" val="157456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1509</TotalTime>
  <Words>4440</Words>
  <Application>Microsoft Office PowerPoint</Application>
  <PresentationFormat>On-screen Show (4:3)</PresentationFormat>
  <Paragraphs>339</Paragraphs>
  <Slides>43</Slides>
  <Notes>0</Notes>
  <HiddenSlides>10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Slide 1</vt:lpstr>
      <vt:lpstr>Slide 2</vt:lpstr>
      <vt:lpstr>VALUATION of Taxable Supply S.15 (for goods &amp; services both)</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Valuation Rules 27 to 35</vt:lpstr>
      <vt:lpstr>Slide 33</vt:lpstr>
      <vt:lpstr>Slide 34</vt:lpstr>
      <vt:lpstr>Slide 35</vt:lpstr>
      <vt:lpstr>Slide 36</vt:lpstr>
      <vt:lpstr>Slide 37</vt:lpstr>
      <vt:lpstr>Slide 38</vt:lpstr>
      <vt:lpstr>Slide 39</vt:lpstr>
      <vt:lpstr>Slide 40</vt:lpstr>
      <vt:lpstr>Slide 41</vt:lpstr>
      <vt:lpstr>Slide 42</vt:lpstr>
      <vt:lpstr>Slide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Welcome</dc:creator>
  <cp:lastModifiedBy>Debasmita</cp:lastModifiedBy>
  <cp:revision>107</cp:revision>
  <dcterms:created xsi:type="dcterms:W3CDTF">2006-08-16T00:00:00Z</dcterms:created>
  <dcterms:modified xsi:type="dcterms:W3CDTF">2020-09-22T15:54:47Z</dcterms:modified>
</cp:coreProperties>
</file>