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diagrams/layout1.xml" ContentType="application/vnd.openxmlformats-officedocument.drawingml.diagramLayout+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5"/>
  </p:notesMasterIdLst>
  <p:sldIdLst>
    <p:sldId id="256" r:id="rId2"/>
    <p:sldId id="319" r:id="rId3"/>
    <p:sldId id="328" r:id="rId4"/>
    <p:sldId id="271" r:id="rId5"/>
    <p:sldId id="258" r:id="rId6"/>
    <p:sldId id="259" r:id="rId7"/>
    <p:sldId id="459" r:id="rId8"/>
    <p:sldId id="261" r:id="rId9"/>
    <p:sldId id="270" r:id="rId10"/>
    <p:sldId id="395" r:id="rId11"/>
    <p:sldId id="390" r:id="rId12"/>
    <p:sldId id="391" r:id="rId13"/>
    <p:sldId id="392" r:id="rId14"/>
    <p:sldId id="393" r:id="rId15"/>
    <p:sldId id="394" r:id="rId16"/>
    <p:sldId id="396" r:id="rId17"/>
    <p:sldId id="272" r:id="rId18"/>
    <p:sldId id="404" r:id="rId19"/>
    <p:sldId id="405" r:id="rId20"/>
    <p:sldId id="406" r:id="rId21"/>
    <p:sldId id="407" r:id="rId22"/>
    <p:sldId id="408" r:id="rId23"/>
    <p:sldId id="397" r:id="rId24"/>
    <p:sldId id="382" r:id="rId25"/>
    <p:sldId id="409" r:id="rId26"/>
    <p:sldId id="410" r:id="rId27"/>
    <p:sldId id="413" r:id="rId28"/>
    <p:sldId id="411" r:id="rId29"/>
    <p:sldId id="460" r:id="rId30"/>
    <p:sldId id="398" r:id="rId31"/>
    <p:sldId id="273" r:id="rId32"/>
    <p:sldId id="414" r:id="rId33"/>
    <p:sldId id="399" r:id="rId34"/>
    <p:sldId id="383" r:id="rId35"/>
    <p:sldId id="412" r:id="rId36"/>
    <p:sldId id="420" r:id="rId37"/>
    <p:sldId id="421" r:id="rId38"/>
    <p:sldId id="400" r:id="rId39"/>
    <p:sldId id="274" r:id="rId40"/>
    <p:sldId id="422" r:id="rId41"/>
    <p:sldId id="401" r:id="rId42"/>
    <p:sldId id="384" r:id="rId43"/>
    <p:sldId id="402" r:id="rId44"/>
    <p:sldId id="275" r:id="rId45"/>
    <p:sldId id="415" r:id="rId46"/>
    <p:sldId id="439" r:id="rId47"/>
    <p:sldId id="416" r:id="rId48"/>
    <p:sldId id="417" r:id="rId49"/>
    <p:sldId id="418" r:id="rId50"/>
    <p:sldId id="419" r:id="rId51"/>
    <p:sldId id="438" r:id="rId52"/>
    <p:sldId id="441" r:id="rId53"/>
    <p:sldId id="440" r:id="rId54"/>
    <p:sldId id="426" r:id="rId55"/>
    <p:sldId id="403" r:id="rId56"/>
    <p:sldId id="276" r:id="rId57"/>
    <p:sldId id="329" r:id="rId58"/>
    <p:sldId id="428" r:id="rId59"/>
    <p:sldId id="442" r:id="rId60"/>
    <p:sldId id="430" r:id="rId61"/>
    <p:sldId id="429" r:id="rId62"/>
    <p:sldId id="361" r:id="rId63"/>
    <p:sldId id="363" r:id="rId64"/>
    <p:sldId id="364" r:id="rId65"/>
    <p:sldId id="431" r:id="rId66"/>
    <p:sldId id="365" r:id="rId67"/>
    <p:sldId id="432" r:id="rId68"/>
    <p:sldId id="443" r:id="rId69"/>
    <p:sldId id="444" r:id="rId70"/>
    <p:sldId id="445" r:id="rId71"/>
    <p:sldId id="446" r:id="rId72"/>
    <p:sldId id="447" r:id="rId73"/>
    <p:sldId id="448" r:id="rId74"/>
    <p:sldId id="449" r:id="rId75"/>
    <p:sldId id="450" r:id="rId76"/>
    <p:sldId id="451" r:id="rId77"/>
    <p:sldId id="452" r:id="rId78"/>
    <p:sldId id="453" r:id="rId79"/>
    <p:sldId id="454" r:id="rId80"/>
    <p:sldId id="374" r:id="rId81"/>
    <p:sldId id="375" r:id="rId82"/>
    <p:sldId id="376" r:id="rId83"/>
    <p:sldId id="377" r:id="rId84"/>
    <p:sldId id="378" r:id="rId85"/>
    <p:sldId id="379" r:id="rId86"/>
    <p:sldId id="423" r:id="rId87"/>
    <p:sldId id="356" r:id="rId88"/>
    <p:sldId id="331" r:id="rId89"/>
    <p:sldId id="332" r:id="rId90"/>
    <p:sldId id="333" r:id="rId91"/>
    <p:sldId id="334" r:id="rId92"/>
    <p:sldId id="335" r:id="rId93"/>
    <p:sldId id="336" r:id="rId94"/>
    <p:sldId id="337" r:id="rId95"/>
    <p:sldId id="338" r:id="rId96"/>
    <p:sldId id="339" r:id="rId97"/>
    <p:sldId id="340" r:id="rId98"/>
    <p:sldId id="341" r:id="rId99"/>
    <p:sldId id="342" r:id="rId100"/>
    <p:sldId id="343" r:id="rId101"/>
    <p:sldId id="344" r:id="rId102"/>
    <p:sldId id="345" r:id="rId103"/>
    <p:sldId id="346" r:id="rId104"/>
    <p:sldId id="347" r:id="rId105"/>
    <p:sldId id="348" r:id="rId106"/>
    <p:sldId id="349" r:id="rId107"/>
    <p:sldId id="350" r:id="rId108"/>
    <p:sldId id="351" r:id="rId109"/>
    <p:sldId id="352" r:id="rId110"/>
    <p:sldId id="353" r:id="rId111"/>
    <p:sldId id="354" r:id="rId112"/>
    <p:sldId id="355" r:id="rId113"/>
    <p:sldId id="257" r:id="rId1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viewProps" Target="view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63A1B3-3ACD-4DC7-8CC1-D2E88E728DE5}" type="doc">
      <dgm:prSet loTypeId="urn:microsoft.com/office/officeart/2005/8/layout/orgChart1" loCatId="hierarchy" qsTypeId="urn:microsoft.com/office/officeart/2005/8/quickstyle/simple3" qsCatId="simple" csTypeId="urn:microsoft.com/office/officeart/2005/8/colors/colorful3" csCatId="colorful" phldr="1"/>
      <dgm:spPr/>
      <dgm:t>
        <a:bodyPr/>
        <a:lstStyle/>
        <a:p>
          <a:endParaRPr lang="en-IN"/>
        </a:p>
      </dgm:t>
    </dgm:pt>
    <dgm:pt modelId="{DA4FED77-B936-4BE0-9194-EF99F4B6F63B}">
      <dgm:prSet phldrT="[Text]"/>
      <dgm:spPr/>
      <dgm:t>
        <a:bodyPr/>
        <a:lstStyle/>
        <a:p>
          <a:r>
            <a:rPr lang="en-US" dirty="0"/>
            <a:t>Place Of Supply</a:t>
          </a:r>
          <a:endParaRPr lang="en-IN" dirty="0"/>
        </a:p>
      </dgm:t>
    </dgm:pt>
    <dgm:pt modelId="{CB179F63-0984-4A3C-977E-C90385909767}" type="parTrans" cxnId="{6E7C29F3-4E4C-459A-89D7-A0BDAC77C71A}">
      <dgm:prSet/>
      <dgm:spPr/>
      <dgm:t>
        <a:bodyPr/>
        <a:lstStyle/>
        <a:p>
          <a:endParaRPr lang="en-IN"/>
        </a:p>
      </dgm:t>
    </dgm:pt>
    <dgm:pt modelId="{091BA8BC-623C-4BE0-B855-BBC1E96E564A}" type="sibTrans" cxnId="{6E7C29F3-4E4C-459A-89D7-A0BDAC77C71A}">
      <dgm:prSet/>
      <dgm:spPr/>
      <dgm:t>
        <a:bodyPr/>
        <a:lstStyle/>
        <a:p>
          <a:endParaRPr lang="en-IN"/>
        </a:p>
      </dgm:t>
    </dgm:pt>
    <dgm:pt modelId="{CA853FED-E003-4F2E-B711-EC0D3E5CAE3C}">
      <dgm:prSet phldrT="[Text]"/>
      <dgm:spPr/>
      <dgm:t>
        <a:bodyPr/>
        <a:lstStyle/>
        <a:p>
          <a:r>
            <a:rPr lang="en-US" dirty="0"/>
            <a:t>Services</a:t>
          </a:r>
          <a:endParaRPr lang="en-IN" dirty="0"/>
        </a:p>
      </dgm:t>
    </dgm:pt>
    <dgm:pt modelId="{8DAF3774-E5BA-472A-913B-FB6598C44C46}" type="parTrans" cxnId="{FDBE4799-A336-4069-BDFC-003B9DBE945A}">
      <dgm:prSet/>
      <dgm:spPr/>
      <dgm:t>
        <a:bodyPr/>
        <a:lstStyle/>
        <a:p>
          <a:endParaRPr lang="en-IN"/>
        </a:p>
      </dgm:t>
    </dgm:pt>
    <dgm:pt modelId="{8A2AF1BB-553B-4724-8E4E-0FC574DE46C0}" type="sibTrans" cxnId="{FDBE4799-A336-4069-BDFC-003B9DBE945A}">
      <dgm:prSet/>
      <dgm:spPr/>
      <dgm:t>
        <a:bodyPr/>
        <a:lstStyle/>
        <a:p>
          <a:endParaRPr lang="en-IN"/>
        </a:p>
      </dgm:t>
    </dgm:pt>
    <dgm:pt modelId="{4AF5DCAF-06E9-4A1B-A13F-2846C09529A7}">
      <dgm:prSet phldrT="[Text]"/>
      <dgm:spPr/>
      <dgm:t>
        <a:bodyPr/>
        <a:lstStyle/>
        <a:p>
          <a:r>
            <a:rPr lang="en-US" dirty="0"/>
            <a:t>Goods</a:t>
          </a:r>
          <a:endParaRPr lang="en-IN" dirty="0"/>
        </a:p>
      </dgm:t>
    </dgm:pt>
    <dgm:pt modelId="{71692605-16D7-4F27-9F62-D101AF4396E6}" type="parTrans" cxnId="{99E553AA-8B55-4349-8B2C-704E47E9A623}">
      <dgm:prSet/>
      <dgm:spPr/>
      <dgm:t>
        <a:bodyPr/>
        <a:lstStyle/>
        <a:p>
          <a:endParaRPr lang="en-IN"/>
        </a:p>
      </dgm:t>
    </dgm:pt>
    <dgm:pt modelId="{A1661029-4795-41D7-8FAD-109F52CD1ABA}" type="sibTrans" cxnId="{99E553AA-8B55-4349-8B2C-704E47E9A623}">
      <dgm:prSet/>
      <dgm:spPr/>
      <dgm:t>
        <a:bodyPr/>
        <a:lstStyle/>
        <a:p>
          <a:endParaRPr lang="en-IN"/>
        </a:p>
      </dgm:t>
    </dgm:pt>
    <dgm:pt modelId="{75722B30-82F8-417B-AFC5-864321533452}">
      <dgm:prSet phldrT="[Text]"/>
      <dgm:spPr/>
      <dgm:t>
        <a:bodyPr/>
        <a:lstStyle/>
        <a:p>
          <a:r>
            <a:rPr lang="en-US" dirty="0"/>
            <a:t>Domestic</a:t>
          </a:r>
        </a:p>
        <a:p>
          <a:r>
            <a:rPr lang="en-US" dirty="0"/>
            <a:t>S.10</a:t>
          </a:r>
          <a:endParaRPr lang="en-IN" dirty="0"/>
        </a:p>
      </dgm:t>
    </dgm:pt>
    <dgm:pt modelId="{D245F008-81EF-47D0-800A-061C7E5B4FEE}" type="parTrans" cxnId="{9B1DA554-D316-4E3D-A96F-5EC7D4429456}">
      <dgm:prSet/>
      <dgm:spPr/>
      <dgm:t>
        <a:bodyPr/>
        <a:lstStyle/>
        <a:p>
          <a:endParaRPr lang="en-IN"/>
        </a:p>
      </dgm:t>
    </dgm:pt>
    <dgm:pt modelId="{367BCD8D-FA1A-421A-A541-D548E19117C7}" type="sibTrans" cxnId="{9B1DA554-D316-4E3D-A96F-5EC7D4429456}">
      <dgm:prSet/>
      <dgm:spPr/>
      <dgm:t>
        <a:bodyPr/>
        <a:lstStyle/>
        <a:p>
          <a:endParaRPr lang="en-IN"/>
        </a:p>
      </dgm:t>
    </dgm:pt>
    <dgm:pt modelId="{DFE6961C-046D-4D6A-B775-BDEEB6E000AB}">
      <dgm:prSet phldrT="[Text]"/>
      <dgm:spPr/>
      <dgm:t>
        <a:bodyPr/>
        <a:lstStyle/>
        <a:p>
          <a:r>
            <a:rPr lang="en-US" dirty="0"/>
            <a:t>International</a:t>
          </a:r>
        </a:p>
        <a:p>
          <a:r>
            <a:rPr lang="en-US" dirty="0"/>
            <a:t>S.11</a:t>
          </a:r>
          <a:endParaRPr lang="en-IN" dirty="0"/>
        </a:p>
      </dgm:t>
    </dgm:pt>
    <dgm:pt modelId="{1E716B88-CCC5-4E08-9718-6388F76AFE45}" type="parTrans" cxnId="{C4038F99-BAAC-46F2-9017-38A43866D0EA}">
      <dgm:prSet/>
      <dgm:spPr/>
      <dgm:t>
        <a:bodyPr/>
        <a:lstStyle/>
        <a:p>
          <a:endParaRPr lang="en-IN"/>
        </a:p>
      </dgm:t>
    </dgm:pt>
    <dgm:pt modelId="{AC2B317A-48E3-4923-89BD-E56405514D27}" type="sibTrans" cxnId="{C4038F99-BAAC-46F2-9017-38A43866D0EA}">
      <dgm:prSet/>
      <dgm:spPr/>
      <dgm:t>
        <a:bodyPr/>
        <a:lstStyle/>
        <a:p>
          <a:endParaRPr lang="en-IN"/>
        </a:p>
      </dgm:t>
    </dgm:pt>
    <dgm:pt modelId="{EEC3DDAF-DE14-4FDC-A60F-6F56D6EC6F67}">
      <dgm:prSet phldrT="[Text]"/>
      <dgm:spPr/>
      <dgm:t>
        <a:bodyPr/>
        <a:lstStyle/>
        <a:p>
          <a:r>
            <a:rPr lang="en-US" dirty="0"/>
            <a:t>Domestic</a:t>
          </a:r>
        </a:p>
        <a:p>
          <a:r>
            <a:rPr lang="en-US" dirty="0"/>
            <a:t>S.12</a:t>
          </a:r>
          <a:endParaRPr lang="en-IN" dirty="0"/>
        </a:p>
      </dgm:t>
    </dgm:pt>
    <dgm:pt modelId="{E6C5F54D-15D9-465D-AFFD-78669ABA26A0}" type="parTrans" cxnId="{7C1194F5-4642-4475-AC38-29F75BFCC74D}">
      <dgm:prSet/>
      <dgm:spPr/>
      <dgm:t>
        <a:bodyPr/>
        <a:lstStyle/>
        <a:p>
          <a:endParaRPr lang="en-IN"/>
        </a:p>
      </dgm:t>
    </dgm:pt>
    <dgm:pt modelId="{D13BD77A-D8D7-4845-909B-CAFDAD605655}" type="sibTrans" cxnId="{7C1194F5-4642-4475-AC38-29F75BFCC74D}">
      <dgm:prSet/>
      <dgm:spPr/>
      <dgm:t>
        <a:bodyPr/>
        <a:lstStyle/>
        <a:p>
          <a:endParaRPr lang="en-IN"/>
        </a:p>
      </dgm:t>
    </dgm:pt>
    <dgm:pt modelId="{68A01EFD-9138-4067-857A-41F6302F68C3}">
      <dgm:prSet phldrT="[Text]"/>
      <dgm:spPr/>
      <dgm:t>
        <a:bodyPr/>
        <a:lstStyle/>
        <a:p>
          <a:r>
            <a:rPr lang="en-US" b="1" dirty="0">
              <a:solidFill>
                <a:srgbClr val="FF0000"/>
              </a:solidFill>
            </a:rPr>
            <a:t>MBAB</a:t>
          </a:r>
          <a:endParaRPr lang="en-IN" b="1" dirty="0">
            <a:solidFill>
              <a:srgbClr val="FF0000"/>
            </a:solidFill>
          </a:endParaRPr>
        </a:p>
      </dgm:t>
    </dgm:pt>
    <dgm:pt modelId="{8AA8186E-1067-435C-AFFE-1B16C318F64E}" type="parTrans" cxnId="{BED6B985-B1F5-4E0D-8B0D-36803FDBC53C}">
      <dgm:prSet/>
      <dgm:spPr/>
      <dgm:t>
        <a:bodyPr/>
        <a:lstStyle/>
        <a:p>
          <a:endParaRPr lang="en-IN"/>
        </a:p>
      </dgm:t>
    </dgm:pt>
    <dgm:pt modelId="{B553D997-C4D0-41BC-9F42-66EDF8C23A2C}" type="sibTrans" cxnId="{BED6B985-B1F5-4E0D-8B0D-36803FDBC53C}">
      <dgm:prSet/>
      <dgm:spPr/>
      <dgm:t>
        <a:bodyPr/>
        <a:lstStyle/>
        <a:p>
          <a:endParaRPr lang="en-IN"/>
        </a:p>
      </dgm:t>
    </dgm:pt>
    <dgm:pt modelId="{F3B22B4B-47BD-4503-8B99-3E896CC27FFD}">
      <dgm:prSet phldrT="[Text]"/>
      <dgm:spPr/>
      <dgm:t>
        <a:bodyPr/>
        <a:lstStyle/>
        <a:p>
          <a:r>
            <a:rPr lang="en-US" dirty="0"/>
            <a:t>Import</a:t>
          </a:r>
          <a:endParaRPr lang="en-IN" dirty="0"/>
        </a:p>
      </dgm:t>
    </dgm:pt>
    <dgm:pt modelId="{46C6183B-D158-44E3-966A-253CC3661037}" type="parTrans" cxnId="{31C89E0E-AD83-4DA8-81AC-7CFFFDBEEDFB}">
      <dgm:prSet/>
      <dgm:spPr/>
      <dgm:t>
        <a:bodyPr/>
        <a:lstStyle/>
        <a:p>
          <a:endParaRPr lang="en-IN"/>
        </a:p>
      </dgm:t>
    </dgm:pt>
    <dgm:pt modelId="{EA9DAF52-46AF-4299-AD17-0D7085CDC13B}" type="sibTrans" cxnId="{31C89E0E-AD83-4DA8-81AC-7CFFFDBEEDFB}">
      <dgm:prSet/>
      <dgm:spPr/>
      <dgm:t>
        <a:bodyPr/>
        <a:lstStyle/>
        <a:p>
          <a:endParaRPr lang="en-IN"/>
        </a:p>
      </dgm:t>
    </dgm:pt>
    <dgm:pt modelId="{495D979C-9026-4690-847A-BC874439105C}">
      <dgm:prSet phldrT="[Text]"/>
      <dgm:spPr/>
      <dgm:t>
        <a:bodyPr/>
        <a:lstStyle/>
        <a:p>
          <a:r>
            <a:rPr lang="en-US" dirty="0"/>
            <a:t>Importer’s Location</a:t>
          </a:r>
          <a:endParaRPr lang="en-IN" dirty="0"/>
        </a:p>
      </dgm:t>
    </dgm:pt>
    <dgm:pt modelId="{162B6019-EBB6-4095-9EF1-70AF4AC56FF8}" type="parTrans" cxnId="{96A4F790-57A2-4347-BCB1-3B2C6FAB9AE5}">
      <dgm:prSet/>
      <dgm:spPr/>
      <dgm:t>
        <a:bodyPr/>
        <a:lstStyle/>
        <a:p>
          <a:endParaRPr lang="en-IN"/>
        </a:p>
      </dgm:t>
    </dgm:pt>
    <dgm:pt modelId="{116AD9AD-8925-44DD-AE45-5FB05DB0CDBE}" type="sibTrans" cxnId="{96A4F790-57A2-4347-BCB1-3B2C6FAB9AE5}">
      <dgm:prSet/>
      <dgm:spPr/>
      <dgm:t>
        <a:bodyPr/>
        <a:lstStyle/>
        <a:p>
          <a:endParaRPr lang="en-IN"/>
        </a:p>
      </dgm:t>
    </dgm:pt>
    <dgm:pt modelId="{445A4B30-8B54-4AD9-B599-B914C30C3EE5}">
      <dgm:prSet phldrT="[Text]"/>
      <dgm:spPr/>
      <dgm:t>
        <a:bodyPr/>
        <a:lstStyle/>
        <a:p>
          <a:r>
            <a:rPr lang="en-US" dirty="0"/>
            <a:t>Export</a:t>
          </a:r>
          <a:endParaRPr lang="en-IN" dirty="0"/>
        </a:p>
      </dgm:t>
    </dgm:pt>
    <dgm:pt modelId="{878F2026-B8AC-4910-9DC5-BC7A8335CBE7}" type="parTrans" cxnId="{4BEB974C-58FD-48E4-8472-9E0DF52C3268}">
      <dgm:prSet/>
      <dgm:spPr/>
      <dgm:t>
        <a:bodyPr/>
        <a:lstStyle/>
        <a:p>
          <a:endParaRPr lang="en-IN"/>
        </a:p>
      </dgm:t>
    </dgm:pt>
    <dgm:pt modelId="{4C4992A1-5413-48AE-967B-2F07404ED768}" type="sibTrans" cxnId="{4BEB974C-58FD-48E4-8472-9E0DF52C3268}">
      <dgm:prSet/>
      <dgm:spPr/>
      <dgm:t>
        <a:bodyPr/>
        <a:lstStyle/>
        <a:p>
          <a:endParaRPr lang="en-IN"/>
        </a:p>
      </dgm:t>
    </dgm:pt>
    <dgm:pt modelId="{AD722706-6993-453B-B53F-05EEAC138627}">
      <dgm:prSet phldrT="[Text]"/>
      <dgm:spPr/>
      <dgm:t>
        <a:bodyPr/>
        <a:lstStyle/>
        <a:p>
          <a:r>
            <a:rPr lang="en-US" dirty="0"/>
            <a:t>Outside India</a:t>
          </a:r>
          <a:endParaRPr lang="en-IN" dirty="0"/>
        </a:p>
      </dgm:t>
    </dgm:pt>
    <dgm:pt modelId="{A6CF731B-DCB2-4A4B-AA97-88C875F25FAF}" type="parTrans" cxnId="{7882F29A-D04B-4E36-A17B-60F24A04FBD7}">
      <dgm:prSet/>
      <dgm:spPr/>
      <dgm:t>
        <a:bodyPr/>
        <a:lstStyle/>
        <a:p>
          <a:endParaRPr lang="en-IN"/>
        </a:p>
      </dgm:t>
    </dgm:pt>
    <dgm:pt modelId="{804D0005-D63A-4560-9FD3-C904646B9EDE}" type="sibTrans" cxnId="{7882F29A-D04B-4E36-A17B-60F24A04FBD7}">
      <dgm:prSet/>
      <dgm:spPr/>
      <dgm:t>
        <a:bodyPr/>
        <a:lstStyle/>
        <a:p>
          <a:endParaRPr lang="en-IN"/>
        </a:p>
      </dgm:t>
    </dgm:pt>
    <dgm:pt modelId="{084318C8-A90A-490A-BAD2-3E8E60615D58}">
      <dgm:prSet phldrT="[Text]"/>
      <dgm:spPr/>
      <dgm:t>
        <a:bodyPr/>
        <a:lstStyle/>
        <a:p>
          <a:r>
            <a:rPr lang="en-US" dirty="0"/>
            <a:t>Movement</a:t>
          </a:r>
          <a:endParaRPr lang="en-IN" dirty="0"/>
        </a:p>
      </dgm:t>
    </dgm:pt>
    <dgm:pt modelId="{60E39CEA-AD25-4F58-91C1-9A22B01BD73F}" type="parTrans" cxnId="{8B4CDB82-E092-46C8-807B-B697DD3D6B78}">
      <dgm:prSet/>
      <dgm:spPr/>
      <dgm:t>
        <a:bodyPr/>
        <a:lstStyle/>
        <a:p>
          <a:endParaRPr lang="en-IN"/>
        </a:p>
      </dgm:t>
    </dgm:pt>
    <dgm:pt modelId="{CD2E5A28-DAB9-4831-92E4-3653575E5E0F}" type="sibTrans" cxnId="{8B4CDB82-E092-46C8-807B-B697DD3D6B78}">
      <dgm:prSet/>
      <dgm:spPr/>
      <dgm:t>
        <a:bodyPr/>
        <a:lstStyle/>
        <a:p>
          <a:endParaRPr lang="en-IN"/>
        </a:p>
      </dgm:t>
    </dgm:pt>
    <dgm:pt modelId="{D1D8E23C-924E-4D9A-B89D-D462C6430B8A}">
      <dgm:prSet phldrT="[Text]"/>
      <dgm:spPr/>
      <dgm:t>
        <a:bodyPr/>
        <a:lstStyle/>
        <a:p>
          <a:r>
            <a:rPr lang="en-US" dirty="0"/>
            <a:t>No Movement</a:t>
          </a:r>
          <a:endParaRPr lang="en-IN" dirty="0"/>
        </a:p>
      </dgm:t>
    </dgm:pt>
    <dgm:pt modelId="{82BF9265-A2F7-473F-AF1A-0301C7C9173D}" type="parTrans" cxnId="{A1183947-221D-48A7-847B-1B48FFD1B48A}">
      <dgm:prSet/>
      <dgm:spPr/>
      <dgm:t>
        <a:bodyPr/>
        <a:lstStyle/>
        <a:p>
          <a:endParaRPr lang="en-IN"/>
        </a:p>
      </dgm:t>
    </dgm:pt>
    <dgm:pt modelId="{2D12C239-0E9E-46FE-8CD8-A4505FE6D633}" type="sibTrans" cxnId="{A1183947-221D-48A7-847B-1B48FFD1B48A}">
      <dgm:prSet/>
      <dgm:spPr/>
      <dgm:t>
        <a:bodyPr/>
        <a:lstStyle/>
        <a:p>
          <a:endParaRPr lang="en-IN"/>
        </a:p>
      </dgm:t>
    </dgm:pt>
    <dgm:pt modelId="{DE6DD4AE-8298-41DC-A22C-5A20AF893E71}">
      <dgm:prSet phldrT="[Text]"/>
      <dgm:spPr/>
      <dgm:t>
        <a:bodyPr/>
        <a:lstStyle/>
        <a:p>
          <a:r>
            <a:rPr lang="en-US" dirty="0"/>
            <a:t>Bill 2 Ship 2</a:t>
          </a:r>
          <a:endParaRPr lang="en-IN" dirty="0"/>
        </a:p>
      </dgm:t>
    </dgm:pt>
    <dgm:pt modelId="{1CD2E855-CC2A-4176-A5E8-D38C402E1B9F}" type="parTrans" cxnId="{A7A87977-2BE3-43A2-83C3-E773D2769235}">
      <dgm:prSet/>
      <dgm:spPr/>
      <dgm:t>
        <a:bodyPr/>
        <a:lstStyle/>
        <a:p>
          <a:endParaRPr lang="en-IN"/>
        </a:p>
      </dgm:t>
    </dgm:pt>
    <dgm:pt modelId="{4AF3BBD3-48E5-4498-8FC8-A09420B34D49}" type="sibTrans" cxnId="{A7A87977-2BE3-43A2-83C3-E773D2769235}">
      <dgm:prSet/>
      <dgm:spPr/>
      <dgm:t>
        <a:bodyPr/>
        <a:lstStyle/>
        <a:p>
          <a:endParaRPr lang="en-IN"/>
        </a:p>
      </dgm:t>
    </dgm:pt>
    <dgm:pt modelId="{2050DB19-EE04-4390-8059-3CAC74F48DB1}">
      <dgm:prSet phldrT="[Text]"/>
      <dgm:spPr/>
      <dgm:t>
        <a:bodyPr/>
        <a:lstStyle/>
        <a:p>
          <a:r>
            <a:rPr lang="en-US" dirty="0"/>
            <a:t>Assembly</a:t>
          </a:r>
          <a:endParaRPr lang="en-IN" dirty="0"/>
        </a:p>
      </dgm:t>
    </dgm:pt>
    <dgm:pt modelId="{C8A3E97D-9BF6-4DEB-8CFF-D5EDCBF794B5}" type="parTrans" cxnId="{87AE4121-2F2C-4F00-AAFE-D1E65FDAB78D}">
      <dgm:prSet/>
      <dgm:spPr/>
      <dgm:t>
        <a:bodyPr/>
        <a:lstStyle/>
        <a:p>
          <a:endParaRPr lang="en-IN"/>
        </a:p>
      </dgm:t>
    </dgm:pt>
    <dgm:pt modelId="{2E94C1B1-242E-42D0-ACED-776076DEE64E}" type="sibTrans" cxnId="{87AE4121-2F2C-4F00-AAFE-D1E65FDAB78D}">
      <dgm:prSet/>
      <dgm:spPr/>
      <dgm:t>
        <a:bodyPr/>
        <a:lstStyle/>
        <a:p>
          <a:endParaRPr lang="en-IN"/>
        </a:p>
      </dgm:t>
    </dgm:pt>
    <dgm:pt modelId="{655D08B4-E1C9-4020-8B48-D359F9272819}">
      <dgm:prSet phldrT="[Text]"/>
      <dgm:spPr/>
      <dgm:t>
        <a:bodyPr/>
        <a:lstStyle/>
        <a:p>
          <a:r>
            <a:rPr lang="en-US" dirty="0"/>
            <a:t>Board</a:t>
          </a:r>
          <a:endParaRPr lang="en-IN" dirty="0"/>
        </a:p>
      </dgm:t>
    </dgm:pt>
    <dgm:pt modelId="{5748A7D9-3F6A-4BCF-A048-6C38B66084CF}" type="parTrans" cxnId="{8A52EEF7-9481-4054-8F19-8068BB802A66}">
      <dgm:prSet/>
      <dgm:spPr/>
      <dgm:t>
        <a:bodyPr/>
        <a:lstStyle/>
        <a:p>
          <a:endParaRPr lang="en-IN"/>
        </a:p>
      </dgm:t>
    </dgm:pt>
    <dgm:pt modelId="{BEFD3A1C-4FB8-4CE1-BA03-FD12C23C0D78}" type="sibTrans" cxnId="{8A52EEF7-9481-4054-8F19-8068BB802A66}">
      <dgm:prSet/>
      <dgm:spPr/>
      <dgm:t>
        <a:bodyPr/>
        <a:lstStyle/>
        <a:p>
          <a:endParaRPr lang="en-IN"/>
        </a:p>
      </dgm:t>
    </dgm:pt>
    <dgm:pt modelId="{83826781-F630-44BE-8D86-35AED69683B2}">
      <dgm:prSet phldrT="[Text]"/>
      <dgm:spPr/>
      <dgm:t>
        <a:bodyPr/>
        <a:lstStyle/>
        <a:p>
          <a:r>
            <a:rPr lang="en-US" b="1" dirty="0">
              <a:solidFill>
                <a:srgbClr val="FF0000"/>
              </a:solidFill>
            </a:rPr>
            <a:t>IP</a:t>
          </a:r>
          <a:r>
            <a:rPr lang="en-US" b="1" u="sng" dirty="0">
              <a:solidFill>
                <a:srgbClr val="FF0000"/>
              </a:solidFill>
            </a:rPr>
            <a:t>T</a:t>
          </a:r>
          <a:r>
            <a:rPr lang="en-US" b="1" dirty="0">
              <a:solidFill>
                <a:srgbClr val="FF0000"/>
              </a:solidFill>
            </a:rPr>
            <a:t>A-</a:t>
          </a:r>
          <a:r>
            <a:rPr lang="en-US" b="1" u="sng" dirty="0">
              <a:solidFill>
                <a:srgbClr val="FF0000"/>
              </a:solidFill>
            </a:rPr>
            <a:t>ET</a:t>
          </a:r>
          <a:r>
            <a:rPr lang="en-US" b="1" dirty="0">
              <a:solidFill>
                <a:srgbClr val="FF0000"/>
              </a:solidFill>
            </a:rPr>
            <a:t>BT-B</a:t>
          </a:r>
          <a:r>
            <a:rPr lang="en-US" b="1" u="sng" dirty="0">
              <a:solidFill>
                <a:srgbClr val="FF0000"/>
              </a:solidFill>
            </a:rPr>
            <a:t>I</a:t>
          </a:r>
          <a:r>
            <a:rPr lang="en-US" b="1" dirty="0">
              <a:solidFill>
                <a:srgbClr val="FF0000"/>
              </a:solidFill>
            </a:rPr>
            <a:t>A</a:t>
          </a:r>
          <a:endParaRPr lang="en-IN" b="1" dirty="0">
            <a:solidFill>
              <a:srgbClr val="FF0000"/>
            </a:solidFill>
          </a:endParaRPr>
        </a:p>
      </dgm:t>
    </dgm:pt>
    <dgm:pt modelId="{9716D926-5232-41EB-8E44-E60603946201}" type="parTrans" cxnId="{5B318DDD-15A7-47D6-8DEC-9767265969F0}">
      <dgm:prSet/>
      <dgm:spPr/>
      <dgm:t>
        <a:bodyPr/>
        <a:lstStyle/>
        <a:p>
          <a:endParaRPr lang="en-IN"/>
        </a:p>
      </dgm:t>
    </dgm:pt>
    <dgm:pt modelId="{E2D782AB-4A95-47CA-B7BB-17C5D3351B9F}" type="sibTrans" cxnId="{5B318DDD-15A7-47D6-8DEC-9767265969F0}">
      <dgm:prSet/>
      <dgm:spPr/>
      <dgm:t>
        <a:bodyPr/>
        <a:lstStyle/>
        <a:p>
          <a:endParaRPr lang="en-IN"/>
        </a:p>
      </dgm:t>
    </dgm:pt>
    <dgm:pt modelId="{40EE467B-DEBA-4C11-A14F-2C4BAB3CAA63}">
      <dgm:prSet phldrT="[Text]"/>
      <dgm:spPr/>
      <dgm:t>
        <a:bodyPr/>
        <a:lstStyle/>
        <a:p>
          <a:r>
            <a:rPr lang="en-US" dirty="0"/>
            <a:t>International</a:t>
          </a:r>
        </a:p>
        <a:p>
          <a:r>
            <a:rPr lang="en-US" dirty="0"/>
            <a:t>S.13</a:t>
          </a:r>
          <a:endParaRPr lang="en-IN" dirty="0"/>
        </a:p>
      </dgm:t>
    </dgm:pt>
    <dgm:pt modelId="{9F6D86A1-86C8-4AF2-A8A4-85F590ABA140}" type="sibTrans" cxnId="{0047C4A5-CE18-4D52-995C-8DB07C10055F}">
      <dgm:prSet/>
      <dgm:spPr/>
      <dgm:t>
        <a:bodyPr/>
        <a:lstStyle/>
        <a:p>
          <a:endParaRPr lang="en-IN"/>
        </a:p>
      </dgm:t>
    </dgm:pt>
    <dgm:pt modelId="{3F8C2798-36A1-4E08-B365-A2D47E9AF65D}" type="parTrans" cxnId="{0047C4A5-CE18-4D52-995C-8DB07C10055F}">
      <dgm:prSet/>
      <dgm:spPr/>
      <dgm:t>
        <a:bodyPr/>
        <a:lstStyle/>
        <a:p>
          <a:endParaRPr lang="en-IN"/>
        </a:p>
      </dgm:t>
    </dgm:pt>
    <dgm:pt modelId="{5AD053AA-3B4A-43C1-9514-E7500CF9A372}">
      <dgm:prSet phldrT="[Text]"/>
      <dgm:spPr/>
      <dgm:t>
        <a:bodyPr/>
        <a:lstStyle/>
        <a:p>
          <a:r>
            <a:rPr lang="en-US" b="1" dirty="0">
              <a:solidFill>
                <a:srgbClr val="FF0000"/>
              </a:solidFill>
            </a:rPr>
            <a:t>IPA-BT-BD</a:t>
          </a:r>
          <a:endParaRPr lang="en-IN" b="1" dirty="0">
            <a:solidFill>
              <a:srgbClr val="FF0000"/>
            </a:solidFill>
          </a:endParaRPr>
        </a:p>
      </dgm:t>
    </dgm:pt>
    <dgm:pt modelId="{158C6B28-B6AE-468E-BDE1-F16948F1F19D}" type="parTrans" cxnId="{EEFCDC7E-F9A3-4157-AB1C-FC4E62E36379}">
      <dgm:prSet/>
      <dgm:spPr/>
      <dgm:t>
        <a:bodyPr/>
        <a:lstStyle/>
        <a:p>
          <a:endParaRPr lang="en-IN"/>
        </a:p>
      </dgm:t>
    </dgm:pt>
    <dgm:pt modelId="{CF364859-E2D7-4513-8A0E-017E37B914DD}" type="sibTrans" cxnId="{EEFCDC7E-F9A3-4157-AB1C-FC4E62E36379}">
      <dgm:prSet/>
      <dgm:spPr/>
      <dgm:t>
        <a:bodyPr/>
        <a:lstStyle/>
        <a:p>
          <a:endParaRPr lang="en-IN"/>
        </a:p>
      </dgm:t>
    </dgm:pt>
    <dgm:pt modelId="{394F36EC-27D2-40D8-80FF-6929A11C38A1}">
      <dgm:prSet phldrT="[Text]"/>
      <dgm:spPr/>
      <dgm:t>
        <a:bodyPr/>
        <a:lstStyle/>
        <a:p>
          <a:r>
            <a:rPr lang="en-US" dirty="0"/>
            <a:t>Rest All</a:t>
          </a:r>
        </a:p>
        <a:p>
          <a:r>
            <a:rPr lang="en-US" dirty="0"/>
            <a:t>12(2)</a:t>
          </a:r>
          <a:endParaRPr lang="en-IN" dirty="0"/>
        </a:p>
      </dgm:t>
    </dgm:pt>
    <dgm:pt modelId="{D84A4085-8F7E-4792-9D35-D1F87D0A2365}" type="parTrans" cxnId="{53E22E99-2AC5-4CFF-A361-BD288F18FEC2}">
      <dgm:prSet/>
      <dgm:spPr/>
      <dgm:t>
        <a:bodyPr/>
        <a:lstStyle/>
        <a:p>
          <a:endParaRPr lang="en-IN"/>
        </a:p>
      </dgm:t>
    </dgm:pt>
    <dgm:pt modelId="{1965EBA3-978B-48D9-89D0-69C904705A9E}" type="sibTrans" cxnId="{53E22E99-2AC5-4CFF-A361-BD288F18FEC2}">
      <dgm:prSet/>
      <dgm:spPr/>
      <dgm:t>
        <a:bodyPr/>
        <a:lstStyle/>
        <a:p>
          <a:endParaRPr lang="en-IN"/>
        </a:p>
      </dgm:t>
    </dgm:pt>
    <dgm:pt modelId="{29B380AE-B381-48B2-941B-33F25E709BF4}">
      <dgm:prSet phldrT="[Text]"/>
      <dgm:spPr/>
      <dgm:t>
        <a:bodyPr/>
        <a:lstStyle/>
        <a:p>
          <a:r>
            <a:rPr lang="en-US" dirty="0"/>
            <a:t>Rest All</a:t>
          </a:r>
        </a:p>
        <a:p>
          <a:r>
            <a:rPr lang="en-US" dirty="0"/>
            <a:t>13(2)</a:t>
          </a:r>
          <a:endParaRPr lang="en-IN" dirty="0"/>
        </a:p>
      </dgm:t>
    </dgm:pt>
    <dgm:pt modelId="{4BE476F1-0487-433A-A198-7B64F3D8D3E6}" type="parTrans" cxnId="{02409C4B-C75D-42CE-9FD2-07A222E29BC4}">
      <dgm:prSet/>
      <dgm:spPr/>
      <dgm:t>
        <a:bodyPr/>
        <a:lstStyle/>
        <a:p>
          <a:endParaRPr lang="en-IN"/>
        </a:p>
      </dgm:t>
    </dgm:pt>
    <dgm:pt modelId="{942B85E1-6680-46F7-A7D0-5DB5C13DEDF1}" type="sibTrans" cxnId="{02409C4B-C75D-42CE-9FD2-07A222E29BC4}">
      <dgm:prSet/>
      <dgm:spPr/>
      <dgm:t>
        <a:bodyPr/>
        <a:lstStyle/>
        <a:p>
          <a:endParaRPr lang="en-IN"/>
        </a:p>
      </dgm:t>
    </dgm:pt>
    <dgm:pt modelId="{4055FD79-FCA3-4FEA-AF44-1E3CA3107D36}">
      <dgm:prSet phldrT="[Text]"/>
      <dgm:spPr/>
      <dgm:t>
        <a:bodyPr/>
        <a:lstStyle/>
        <a:p>
          <a:r>
            <a:rPr lang="en-US" dirty="0"/>
            <a:t>RD Recipient’s TIN</a:t>
          </a:r>
          <a:endParaRPr lang="en-IN" dirty="0"/>
        </a:p>
      </dgm:t>
    </dgm:pt>
    <dgm:pt modelId="{82D8C039-E996-4AA1-978A-B6CB5B1FD3D8}" type="parTrans" cxnId="{83173A60-0C21-4C82-8C61-FFF748B21788}">
      <dgm:prSet/>
      <dgm:spPr/>
      <dgm:t>
        <a:bodyPr/>
        <a:lstStyle/>
        <a:p>
          <a:endParaRPr lang="en-IN"/>
        </a:p>
      </dgm:t>
    </dgm:pt>
    <dgm:pt modelId="{32ECF7B2-C8E0-49D9-B4E8-229BCA97A2DE}" type="sibTrans" cxnId="{83173A60-0C21-4C82-8C61-FFF748B21788}">
      <dgm:prSet/>
      <dgm:spPr/>
      <dgm:t>
        <a:bodyPr/>
        <a:lstStyle/>
        <a:p>
          <a:endParaRPr lang="en-IN"/>
        </a:p>
      </dgm:t>
    </dgm:pt>
    <dgm:pt modelId="{0F5BF489-1D5D-4BFF-A196-05D78E91E28B}">
      <dgm:prSet phldrT="[Text]"/>
      <dgm:spPr/>
      <dgm:t>
        <a:bodyPr/>
        <a:lstStyle/>
        <a:p>
          <a:r>
            <a:rPr lang="en-US" dirty="0"/>
            <a:t>URD Recipient’s location., Then</a:t>
          </a:r>
        </a:p>
        <a:p>
          <a:r>
            <a:rPr lang="en-US" dirty="0"/>
            <a:t>Supplier’s location</a:t>
          </a:r>
          <a:endParaRPr lang="en-IN" dirty="0"/>
        </a:p>
      </dgm:t>
    </dgm:pt>
    <dgm:pt modelId="{71AAB634-EAAA-4F0E-AF69-F7E0AFE383B2}" type="parTrans" cxnId="{DE933113-04C1-4863-A10A-57A776AB577B}">
      <dgm:prSet/>
      <dgm:spPr/>
      <dgm:t>
        <a:bodyPr/>
        <a:lstStyle/>
        <a:p>
          <a:endParaRPr lang="en-IN"/>
        </a:p>
      </dgm:t>
    </dgm:pt>
    <dgm:pt modelId="{E695070E-B922-470B-9069-BF9B87BFC0ED}" type="sibTrans" cxnId="{DE933113-04C1-4863-A10A-57A776AB577B}">
      <dgm:prSet/>
      <dgm:spPr/>
      <dgm:t>
        <a:bodyPr/>
        <a:lstStyle/>
        <a:p>
          <a:endParaRPr lang="en-IN"/>
        </a:p>
      </dgm:t>
    </dgm:pt>
    <dgm:pt modelId="{CD07971B-4BD9-4D4A-8E0D-D316FF31F305}">
      <dgm:prSet phldrT="[Text]"/>
      <dgm:spPr/>
      <dgm:t>
        <a:bodyPr/>
        <a:lstStyle/>
        <a:p>
          <a:r>
            <a:rPr lang="en-US" dirty="0"/>
            <a:t>Recipient’s location</a:t>
          </a:r>
          <a:endParaRPr lang="en-IN" dirty="0"/>
        </a:p>
      </dgm:t>
    </dgm:pt>
    <dgm:pt modelId="{933BE2B1-CFC4-4A7B-BCF8-7546B347D8BD}" type="parTrans" cxnId="{7DA98F64-6E93-4F13-910D-37ED13979DB8}">
      <dgm:prSet/>
      <dgm:spPr/>
      <dgm:t>
        <a:bodyPr/>
        <a:lstStyle/>
        <a:p>
          <a:endParaRPr lang="en-IN"/>
        </a:p>
      </dgm:t>
    </dgm:pt>
    <dgm:pt modelId="{83720135-93C7-4740-84B2-E94CBF9FAF43}" type="sibTrans" cxnId="{7DA98F64-6E93-4F13-910D-37ED13979DB8}">
      <dgm:prSet/>
      <dgm:spPr/>
      <dgm:t>
        <a:bodyPr/>
        <a:lstStyle/>
        <a:p>
          <a:endParaRPr lang="en-IN"/>
        </a:p>
      </dgm:t>
    </dgm:pt>
    <dgm:pt modelId="{38F239AD-9560-402D-832A-1FF3E4E6A427}">
      <dgm:prSet phldrT="[Text]"/>
      <dgm:spPr/>
      <dgm:t>
        <a:bodyPr/>
        <a:lstStyle/>
        <a:p>
          <a:r>
            <a:rPr lang="en-US" dirty="0"/>
            <a:t>If not available, then supplier loc</a:t>
          </a:r>
          <a:endParaRPr lang="en-IN" dirty="0"/>
        </a:p>
      </dgm:t>
    </dgm:pt>
    <dgm:pt modelId="{739CF0D8-F4AF-49B0-9C33-0B501ABCD27B}" type="parTrans" cxnId="{0A4509E4-1AAA-4C82-9421-98A08511DE5B}">
      <dgm:prSet/>
      <dgm:spPr/>
      <dgm:t>
        <a:bodyPr/>
        <a:lstStyle/>
        <a:p>
          <a:endParaRPr lang="en-IN"/>
        </a:p>
      </dgm:t>
    </dgm:pt>
    <dgm:pt modelId="{3EECD1AB-2652-4B4E-8126-14A52B523384}" type="sibTrans" cxnId="{0A4509E4-1AAA-4C82-9421-98A08511DE5B}">
      <dgm:prSet/>
      <dgm:spPr/>
      <dgm:t>
        <a:bodyPr/>
        <a:lstStyle/>
        <a:p>
          <a:endParaRPr lang="en-IN"/>
        </a:p>
      </dgm:t>
    </dgm:pt>
    <dgm:pt modelId="{2078212B-B406-4BFC-AAE5-5416404B2972}" type="pres">
      <dgm:prSet presAssocID="{A363A1B3-3ACD-4DC7-8CC1-D2E88E728DE5}" presName="hierChild1" presStyleCnt="0">
        <dgm:presLayoutVars>
          <dgm:orgChart val="1"/>
          <dgm:chPref val="1"/>
          <dgm:dir/>
          <dgm:animOne val="branch"/>
          <dgm:animLvl val="lvl"/>
          <dgm:resizeHandles/>
        </dgm:presLayoutVars>
      </dgm:prSet>
      <dgm:spPr/>
      <dgm:t>
        <a:bodyPr/>
        <a:lstStyle/>
        <a:p>
          <a:endParaRPr lang="en-US"/>
        </a:p>
      </dgm:t>
    </dgm:pt>
    <dgm:pt modelId="{7D4B3216-F593-40F2-98A4-1529807651F0}" type="pres">
      <dgm:prSet presAssocID="{DA4FED77-B936-4BE0-9194-EF99F4B6F63B}" presName="hierRoot1" presStyleCnt="0">
        <dgm:presLayoutVars>
          <dgm:hierBranch val="init"/>
        </dgm:presLayoutVars>
      </dgm:prSet>
      <dgm:spPr/>
    </dgm:pt>
    <dgm:pt modelId="{B93F08CD-067A-4DC9-99B0-319B1B78B63F}" type="pres">
      <dgm:prSet presAssocID="{DA4FED77-B936-4BE0-9194-EF99F4B6F63B}" presName="rootComposite1" presStyleCnt="0"/>
      <dgm:spPr/>
    </dgm:pt>
    <dgm:pt modelId="{3D9FC52F-EC3E-4D6E-B32B-ED08F024E511}" type="pres">
      <dgm:prSet presAssocID="{DA4FED77-B936-4BE0-9194-EF99F4B6F63B}" presName="rootText1" presStyleLbl="node0" presStyleIdx="0" presStyleCnt="1">
        <dgm:presLayoutVars>
          <dgm:chPref val="3"/>
        </dgm:presLayoutVars>
      </dgm:prSet>
      <dgm:spPr/>
      <dgm:t>
        <a:bodyPr/>
        <a:lstStyle/>
        <a:p>
          <a:endParaRPr lang="en-US"/>
        </a:p>
      </dgm:t>
    </dgm:pt>
    <dgm:pt modelId="{1A0F6496-4C2F-4E68-A00E-A2A5899E9D09}" type="pres">
      <dgm:prSet presAssocID="{DA4FED77-B936-4BE0-9194-EF99F4B6F63B}" presName="rootConnector1" presStyleLbl="node1" presStyleIdx="0" presStyleCnt="0"/>
      <dgm:spPr/>
      <dgm:t>
        <a:bodyPr/>
        <a:lstStyle/>
        <a:p>
          <a:endParaRPr lang="en-US"/>
        </a:p>
      </dgm:t>
    </dgm:pt>
    <dgm:pt modelId="{2173233F-EFB8-4775-9A58-19427132377C}" type="pres">
      <dgm:prSet presAssocID="{DA4FED77-B936-4BE0-9194-EF99F4B6F63B}" presName="hierChild2" presStyleCnt="0"/>
      <dgm:spPr/>
    </dgm:pt>
    <dgm:pt modelId="{12BA7466-BFEC-4C81-96DA-4D2246675392}" type="pres">
      <dgm:prSet presAssocID="{71692605-16D7-4F27-9F62-D101AF4396E6}" presName="Name37" presStyleLbl="parChTrans1D2" presStyleIdx="0" presStyleCnt="2"/>
      <dgm:spPr/>
      <dgm:t>
        <a:bodyPr/>
        <a:lstStyle/>
        <a:p>
          <a:endParaRPr lang="en-US"/>
        </a:p>
      </dgm:t>
    </dgm:pt>
    <dgm:pt modelId="{9B14A728-EE5A-4AAE-B3E3-4E74C3CFA94C}" type="pres">
      <dgm:prSet presAssocID="{4AF5DCAF-06E9-4A1B-A13F-2846C09529A7}" presName="hierRoot2" presStyleCnt="0">
        <dgm:presLayoutVars>
          <dgm:hierBranch val="init"/>
        </dgm:presLayoutVars>
      </dgm:prSet>
      <dgm:spPr/>
    </dgm:pt>
    <dgm:pt modelId="{1CFE92EB-92D7-4824-9C5A-BC47AFC0DA9D}" type="pres">
      <dgm:prSet presAssocID="{4AF5DCAF-06E9-4A1B-A13F-2846C09529A7}" presName="rootComposite" presStyleCnt="0"/>
      <dgm:spPr/>
    </dgm:pt>
    <dgm:pt modelId="{DEFC62BB-2B3E-4DA4-B768-6FBD6DF1D510}" type="pres">
      <dgm:prSet presAssocID="{4AF5DCAF-06E9-4A1B-A13F-2846C09529A7}" presName="rootText" presStyleLbl="node2" presStyleIdx="0" presStyleCnt="2">
        <dgm:presLayoutVars>
          <dgm:chPref val="3"/>
        </dgm:presLayoutVars>
      </dgm:prSet>
      <dgm:spPr/>
      <dgm:t>
        <a:bodyPr/>
        <a:lstStyle/>
        <a:p>
          <a:endParaRPr lang="en-US"/>
        </a:p>
      </dgm:t>
    </dgm:pt>
    <dgm:pt modelId="{BE728167-766D-4AB4-98F9-D5DFE0DED55F}" type="pres">
      <dgm:prSet presAssocID="{4AF5DCAF-06E9-4A1B-A13F-2846C09529A7}" presName="rootConnector" presStyleLbl="node2" presStyleIdx="0" presStyleCnt="2"/>
      <dgm:spPr/>
      <dgm:t>
        <a:bodyPr/>
        <a:lstStyle/>
        <a:p>
          <a:endParaRPr lang="en-US"/>
        </a:p>
      </dgm:t>
    </dgm:pt>
    <dgm:pt modelId="{489EEABE-9679-4C2D-9D07-C71887F76F15}" type="pres">
      <dgm:prSet presAssocID="{4AF5DCAF-06E9-4A1B-A13F-2846C09529A7}" presName="hierChild4" presStyleCnt="0"/>
      <dgm:spPr/>
    </dgm:pt>
    <dgm:pt modelId="{EF0065BF-FBE3-4AEA-B87A-2E12E2E55DBD}" type="pres">
      <dgm:prSet presAssocID="{D245F008-81EF-47D0-800A-061C7E5B4FEE}" presName="Name37" presStyleLbl="parChTrans1D3" presStyleIdx="0" presStyleCnt="4"/>
      <dgm:spPr/>
      <dgm:t>
        <a:bodyPr/>
        <a:lstStyle/>
        <a:p>
          <a:endParaRPr lang="en-US"/>
        </a:p>
      </dgm:t>
    </dgm:pt>
    <dgm:pt modelId="{C2F57140-F517-4FD4-B08F-4824EEAFBA14}" type="pres">
      <dgm:prSet presAssocID="{75722B30-82F8-417B-AFC5-864321533452}" presName="hierRoot2" presStyleCnt="0">
        <dgm:presLayoutVars>
          <dgm:hierBranch val="init"/>
        </dgm:presLayoutVars>
      </dgm:prSet>
      <dgm:spPr/>
    </dgm:pt>
    <dgm:pt modelId="{AC7E4161-779E-4BE3-8D65-7A8C042669A6}" type="pres">
      <dgm:prSet presAssocID="{75722B30-82F8-417B-AFC5-864321533452}" presName="rootComposite" presStyleCnt="0"/>
      <dgm:spPr/>
    </dgm:pt>
    <dgm:pt modelId="{BF8A3F5E-DAD8-4D9A-8FC3-5A5C8C60491B}" type="pres">
      <dgm:prSet presAssocID="{75722B30-82F8-417B-AFC5-864321533452}" presName="rootText" presStyleLbl="node3" presStyleIdx="0" presStyleCnt="4">
        <dgm:presLayoutVars>
          <dgm:chPref val="3"/>
        </dgm:presLayoutVars>
      </dgm:prSet>
      <dgm:spPr/>
      <dgm:t>
        <a:bodyPr/>
        <a:lstStyle/>
        <a:p>
          <a:endParaRPr lang="en-US"/>
        </a:p>
      </dgm:t>
    </dgm:pt>
    <dgm:pt modelId="{71401B81-7AD1-4460-87BE-D9AFBBF9AEEF}" type="pres">
      <dgm:prSet presAssocID="{75722B30-82F8-417B-AFC5-864321533452}" presName="rootConnector" presStyleLbl="node3" presStyleIdx="0" presStyleCnt="4"/>
      <dgm:spPr/>
      <dgm:t>
        <a:bodyPr/>
        <a:lstStyle/>
        <a:p>
          <a:endParaRPr lang="en-US"/>
        </a:p>
      </dgm:t>
    </dgm:pt>
    <dgm:pt modelId="{AC8E48FD-AB27-4187-8A90-17CAEAE85BBC}" type="pres">
      <dgm:prSet presAssocID="{75722B30-82F8-417B-AFC5-864321533452}" presName="hierChild4" presStyleCnt="0"/>
      <dgm:spPr/>
    </dgm:pt>
    <dgm:pt modelId="{B8611791-049E-426A-85E4-4F019113C191}" type="pres">
      <dgm:prSet presAssocID="{8AA8186E-1067-435C-AFFE-1B16C318F64E}" presName="Name37" presStyleLbl="parChTrans1D4" presStyleIdx="0" presStyleCnt="18"/>
      <dgm:spPr/>
      <dgm:t>
        <a:bodyPr/>
        <a:lstStyle/>
        <a:p>
          <a:endParaRPr lang="en-US"/>
        </a:p>
      </dgm:t>
    </dgm:pt>
    <dgm:pt modelId="{878127EF-C878-4A10-9761-D7E0D7AD8FFB}" type="pres">
      <dgm:prSet presAssocID="{68A01EFD-9138-4067-857A-41F6302F68C3}" presName="hierRoot2" presStyleCnt="0">
        <dgm:presLayoutVars>
          <dgm:hierBranch val="init"/>
        </dgm:presLayoutVars>
      </dgm:prSet>
      <dgm:spPr/>
    </dgm:pt>
    <dgm:pt modelId="{BCF2D30A-9660-463A-AC08-C3436B97DA0C}" type="pres">
      <dgm:prSet presAssocID="{68A01EFD-9138-4067-857A-41F6302F68C3}" presName="rootComposite" presStyleCnt="0"/>
      <dgm:spPr/>
    </dgm:pt>
    <dgm:pt modelId="{6869AF9A-6032-4416-A97D-7D747B7C9EC9}" type="pres">
      <dgm:prSet presAssocID="{68A01EFD-9138-4067-857A-41F6302F68C3}" presName="rootText" presStyleLbl="node4" presStyleIdx="0" presStyleCnt="18">
        <dgm:presLayoutVars>
          <dgm:chPref val="3"/>
        </dgm:presLayoutVars>
      </dgm:prSet>
      <dgm:spPr/>
      <dgm:t>
        <a:bodyPr/>
        <a:lstStyle/>
        <a:p>
          <a:endParaRPr lang="en-US"/>
        </a:p>
      </dgm:t>
    </dgm:pt>
    <dgm:pt modelId="{839C601D-6DAB-4376-8E76-DD5681C39638}" type="pres">
      <dgm:prSet presAssocID="{68A01EFD-9138-4067-857A-41F6302F68C3}" presName="rootConnector" presStyleLbl="node4" presStyleIdx="0" presStyleCnt="18"/>
      <dgm:spPr/>
      <dgm:t>
        <a:bodyPr/>
        <a:lstStyle/>
        <a:p>
          <a:endParaRPr lang="en-US"/>
        </a:p>
      </dgm:t>
    </dgm:pt>
    <dgm:pt modelId="{2A69ADA7-BE46-440D-98C5-423DAF7F9C64}" type="pres">
      <dgm:prSet presAssocID="{68A01EFD-9138-4067-857A-41F6302F68C3}" presName="hierChild4" presStyleCnt="0"/>
      <dgm:spPr/>
    </dgm:pt>
    <dgm:pt modelId="{EEB8091F-39E6-4121-9EF6-77C9B3024D3E}" type="pres">
      <dgm:prSet presAssocID="{60E39CEA-AD25-4F58-91C1-9A22B01BD73F}" presName="Name37" presStyleLbl="parChTrans1D4" presStyleIdx="1" presStyleCnt="18"/>
      <dgm:spPr/>
      <dgm:t>
        <a:bodyPr/>
        <a:lstStyle/>
        <a:p>
          <a:endParaRPr lang="en-US"/>
        </a:p>
      </dgm:t>
    </dgm:pt>
    <dgm:pt modelId="{72789116-70B1-4D2D-A83B-4D6969746CD5}" type="pres">
      <dgm:prSet presAssocID="{084318C8-A90A-490A-BAD2-3E8E60615D58}" presName="hierRoot2" presStyleCnt="0">
        <dgm:presLayoutVars>
          <dgm:hierBranch val="init"/>
        </dgm:presLayoutVars>
      </dgm:prSet>
      <dgm:spPr/>
    </dgm:pt>
    <dgm:pt modelId="{C14DD330-FA64-4991-B2A4-90C6ECA15496}" type="pres">
      <dgm:prSet presAssocID="{084318C8-A90A-490A-BAD2-3E8E60615D58}" presName="rootComposite" presStyleCnt="0"/>
      <dgm:spPr/>
    </dgm:pt>
    <dgm:pt modelId="{01728DD3-3AB9-4786-8861-C9828D122B35}" type="pres">
      <dgm:prSet presAssocID="{084318C8-A90A-490A-BAD2-3E8E60615D58}" presName="rootText" presStyleLbl="node4" presStyleIdx="1" presStyleCnt="18">
        <dgm:presLayoutVars>
          <dgm:chPref val="3"/>
        </dgm:presLayoutVars>
      </dgm:prSet>
      <dgm:spPr/>
      <dgm:t>
        <a:bodyPr/>
        <a:lstStyle/>
        <a:p>
          <a:endParaRPr lang="en-US"/>
        </a:p>
      </dgm:t>
    </dgm:pt>
    <dgm:pt modelId="{6DA1567F-46B5-45C4-A07E-893AC7BC265E}" type="pres">
      <dgm:prSet presAssocID="{084318C8-A90A-490A-BAD2-3E8E60615D58}" presName="rootConnector" presStyleLbl="node4" presStyleIdx="1" presStyleCnt="18"/>
      <dgm:spPr/>
      <dgm:t>
        <a:bodyPr/>
        <a:lstStyle/>
        <a:p>
          <a:endParaRPr lang="en-US"/>
        </a:p>
      </dgm:t>
    </dgm:pt>
    <dgm:pt modelId="{0390A03E-47C9-4CCF-9A6F-04451BE95E4F}" type="pres">
      <dgm:prSet presAssocID="{084318C8-A90A-490A-BAD2-3E8E60615D58}" presName="hierChild4" presStyleCnt="0"/>
      <dgm:spPr/>
    </dgm:pt>
    <dgm:pt modelId="{3779998E-FE2E-4E88-B43C-96D06C9CF2AA}" type="pres">
      <dgm:prSet presAssocID="{084318C8-A90A-490A-BAD2-3E8E60615D58}" presName="hierChild5" presStyleCnt="0"/>
      <dgm:spPr/>
    </dgm:pt>
    <dgm:pt modelId="{5CB755FD-FDB8-4BB6-B4BF-97E383B3FE92}" type="pres">
      <dgm:prSet presAssocID="{82BF9265-A2F7-473F-AF1A-0301C7C9173D}" presName="Name37" presStyleLbl="parChTrans1D4" presStyleIdx="2" presStyleCnt="18"/>
      <dgm:spPr/>
      <dgm:t>
        <a:bodyPr/>
        <a:lstStyle/>
        <a:p>
          <a:endParaRPr lang="en-US"/>
        </a:p>
      </dgm:t>
    </dgm:pt>
    <dgm:pt modelId="{12125690-BCEB-48B4-8569-C0EB83FF106F}" type="pres">
      <dgm:prSet presAssocID="{D1D8E23C-924E-4D9A-B89D-D462C6430B8A}" presName="hierRoot2" presStyleCnt="0">
        <dgm:presLayoutVars>
          <dgm:hierBranch val="init"/>
        </dgm:presLayoutVars>
      </dgm:prSet>
      <dgm:spPr/>
    </dgm:pt>
    <dgm:pt modelId="{A5AA3EA9-C6EA-4F34-A6BA-C3D2D112D584}" type="pres">
      <dgm:prSet presAssocID="{D1D8E23C-924E-4D9A-B89D-D462C6430B8A}" presName="rootComposite" presStyleCnt="0"/>
      <dgm:spPr/>
    </dgm:pt>
    <dgm:pt modelId="{E8F16E02-D51A-4EAB-8846-3812C44C486C}" type="pres">
      <dgm:prSet presAssocID="{D1D8E23C-924E-4D9A-B89D-D462C6430B8A}" presName="rootText" presStyleLbl="node4" presStyleIdx="2" presStyleCnt="18">
        <dgm:presLayoutVars>
          <dgm:chPref val="3"/>
        </dgm:presLayoutVars>
      </dgm:prSet>
      <dgm:spPr/>
      <dgm:t>
        <a:bodyPr/>
        <a:lstStyle/>
        <a:p>
          <a:endParaRPr lang="en-US"/>
        </a:p>
      </dgm:t>
    </dgm:pt>
    <dgm:pt modelId="{6D7FFB81-E65B-4594-8C35-B37A99F5B1D5}" type="pres">
      <dgm:prSet presAssocID="{D1D8E23C-924E-4D9A-B89D-D462C6430B8A}" presName="rootConnector" presStyleLbl="node4" presStyleIdx="2" presStyleCnt="18"/>
      <dgm:spPr/>
      <dgm:t>
        <a:bodyPr/>
        <a:lstStyle/>
        <a:p>
          <a:endParaRPr lang="en-US"/>
        </a:p>
      </dgm:t>
    </dgm:pt>
    <dgm:pt modelId="{9D8890CB-C43D-437D-B067-B8E82ACBCAA8}" type="pres">
      <dgm:prSet presAssocID="{D1D8E23C-924E-4D9A-B89D-D462C6430B8A}" presName="hierChild4" presStyleCnt="0"/>
      <dgm:spPr/>
    </dgm:pt>
    <dgm:pt modelId="{E07F7644-7F7B-4D0F-AFDF-FEB17994D65A}" type="pres">
      <dgm:prSet presAssocID="{D1D8E23C-924E-4D9A-B89D-D462C6430B8A}" presName="hierChild5" presStyleCnt="0"/>
      <dgm:spPr/>
    </dgm:pt>
    <dgm:pt modelId="{E3B8702D-45A1-4450-8BD8-F9E6225E4F32}" type="pres">
      <dgm:prSet presAssocID="{1CD2E855-CC2A-4176-A5E8-D38C402E1B9F}" presName="Name37" presStyleLbl="parChTrans1D4" presStyleIdx="3" presStyleCnt="18"/>
      <dgm:spPr/>
      <dgm:t>
        <a:bodyPr/>
        <a:lstStyle/>
        <a:p>
          <a:endParaRPr lang="en-US"/>
        </a:p>
      </dgm:t>
    </dgm:pt>
    <dgm:pt modelId="{1FB0A879-DEFF-4D31-9E44-E3A2B1EDC747}" type="pres">
      <dgm:prSet presAssocID="{DE6DD4AE-8298-41DC-A22C-5A20AF893E71}" presName="hierRoot2" presStyleCnt="0">
        <dgm:presLayoutVars>
          <dgm:hierBranch val="init"/>
        </dgm:presLayoutVars>
      </dgm:prSet>
      <dgm:spPr/>
    </dgm:pt>
    <dgm:pt modelId="{14ACB5EB-87F3-440A-9F35-0EF3EDD92687}" type="pres">
      <dgm:prSet presAssocID="{DE6DD4AE-8298-41DC-A22C-5A20AF893E71}" presName="rootComposite" presStyleCnt="0"/>
      <dgm:spPr/>
    </dgm:pt>
    <dgm:pt modelId="{5A0A5ABF-61FF-4C34-8B0F-1F3F56D05F5F}" type="pres">
      <dgm:prSet presAssocID="{DE6DD4AE-8298-41DC-A22C-5A20AF893E71}" presName="rootText" presStyleLbl="node4" presStyleIdx="3" presStyleCnt="18">
        <dgm:presLayoutVars>
          <dgm:chPref val="3"/>
        </dgm:presLayoutVars>
      </dgm:prSet>
      <dgm:spPr/>
      <dgm:t>
        <a:bodyPr/>
        <a:lstStyle/>
        <a:p>
          <a:endParaRPr lang="en-US"/>
        </a:p>
      </dgm:t>
    </dgm:pt>
    <dgm:pt modelId="{828E9C32-2561-4C26-8CD5-ADD0E88B324F}" type="pres">
      <dgm:prSet presAssocID="{DE6DD4AE-8298-41DC-A22C-5A20AF893E71}" presName="rootConnector" presStyleLbl="node4" presStyleIdx="3" presStyleCnt="18"/>
      <dgm:spPr/>
      <dgm:t>
        <a:bodyPr/>
        <a:lstStyle/>
        <a:p>
          <a:endParaRPr lang="en-US"/>
        </a:p>
      </dgm:t>
    </dgm:pt>
    <dgm:pt modelId="{92EAED65-F1B4-41CB-9B4A-A06960D0BF18}" type="pres">
      <dgm:prSet presAssocID="{DE6DD4AE-8298-41DC-A22C-5A20AF893E71}" presName="hierChild4" presStyleCnt="0"/>
      <dgm:spPr/>
    </dgm:pt>
    <dgm:pt modelId="{716AE083-F44A-499C-90AF-B5769C0A0C27}" type="pres">
      <dgm:prSet presAssocID="{DE6DD4AE-8298-41DC-A22C-5A20AF893E71}" presName="hierChild5" presStyleCnt="0"/>
      <dgm:spPr/>
    </dgm:pt>
    <dgm:pt modelId="{BD1619E7-9FA5-45E6-9764-84D998B8D2CA}" type="pres">
      <dgm:prSet presAssocID="{C8A3E97D-9BF6-4DEB-8CFF-D5EDCBF794B5}" presName="Name37" presStyleLbl="parChTrans1D4" presStyleIdx="4" presStyleCnt="18"/>
      <dgm:spPr/>
      <dgm:t>
        <a:bodyPr/>
        <a:lstStyle/>
        <a:p>
          <a:endParaRPr lang="en-US"/>
        </a:p>
      </dgm:t>
    </dgm:pt>
    <dgm:pt modelId="{F37DC75D-5F18-46FD-BF93-3C284B19F73E}" type="pres">
      <dgm:prSet presAssocID="{2050DB19-EE04-4390-8059-3CAC74F48DB1}" presName="hierRoot2" presStyleCnt="0">
        <dgm:presLayoutVars>
          <dgm:hierBranch val="init"/>
        </dgm:presLayoutVars>
      </dgm:prSet>
      <dgm:spPr/>
    </dgm:pt>
    <dgm:pt modelId="{B9859732-6BDE-44F7-8F20-9B1CCB238205}" type="pres">
      <dgm:prSet presAssocID="{2050DB19-EE04-4390-8059-3CAC74F48DB1}" presName="rootComposite" presStyleCnt="0"/>
      <dgm:spPr/>
    </dgm:pt>
    <dgm:pt modelId="{2D1BA7D0-BD60-4FC1-AA8E-D80A02573336}" type="pres">
      <dgm:prSet presAssocID="{2050DB19-EE04-4390-8059-3CAC74F48DB1}" presName="rootText" presStyleLbl="node4" presStyleIdx="4" presStyleCnt="18">
        <dgm:presLayoutVars>
          <dgm:chPref val="3"/>
        </dgm:presLayoutVars>
      </dgm:prSet>
      <dgm:spPr/>
      <dgm:t>
        <a:bodyPr/>
        <a:lstStyle/>
        <a:p>
          <a:endParaRPr lang="en-US"/>
        </a:p>
      </dgm:t>
    </dgm:pt>
    <dgm:pt modelId="{0F7F56CE-A3CC-4D27-8433-BFB1B5225AD4}" type="pres">
      <dgm:prSet presAssocID="{2050DB19-EE04-4390-8059-3CAC74F48DB1}" presName="rootConnector" presStyleLbl="node4" presStyleIdx="4" presStyleCnt="18"/>
      <dgm:spPr/>
      <dgm:t>
        <a:bodyPr/>
        <a:lstStyle/>
        <a:p>
          <a:endParaRPr lang="en-US"/>
        </a:p>
      </dgm:t>
    </dgm:pt>
    <dgm:pt modelId="{E4DA36A7-E918-475D-96BA-FF28DC9537CA}" type="pres">
      <dgm:prSet presAssocID="{2050DB19-EE04-4390-8059-3CAC74F48DB1}" presName="hierChild4" presStyleCnt="0"/>
      <dgm:spPr/>
    </dgm:pt>
    <dgm:pt modelId="{060C16CE-4E46-4720-BF8D-674C5FC0DD82}" type="pres">
      <dgm:prSet presAssocID="{2050DB19-EE04-4390-8059-3CAC74F48DB1}" presName="hierChild5" presStyleCnt="0"/>
      <dgm:spPr/>
    </dgm:pt>
    <dgm:pt modelId="{0AE9DEE9-55E6-4916-9077-D3313EA086E6}" type="pres">
      <dgm:prSet presAssocID="{5748A7D9-3F6A-4BCF-A048-6C38B66084CF}" presName="Name37" presStyleLbl="parChTrans1D4" presStyleIdx="5" presStyleCnt="18"/>
      <dgm:spPr/>
      <dgm:t>
        <a:bodyPr/>
        <a:lstStyle/>
        <a:p>
          <a:endParaRPr lang="en-US"/>
        </a:p>
      </dgm:t>
    </dgm:pt>
    <dgm:pt modelId="{D733FA01-638A-498A-A211-C206E12C9E4B}" type="pres">
      <dgm:prSet presAssocID="{655D08B4-E1C9-4020-8B48-D359F9272819}" presName="hierRoot2" presStyleCnt="0">
        <dgm:presLayoutVars>
          <dgm:hierBranch val="init"/>
        </dgm:presLayoutVars>
      </dgm:prSet>
      <dgm:spPr/>
    </dgm:pt>
    <dgm:pt modelId="{7A1C8C06-A1AD-4C4B-B573-34F09CC0B4BE}" type="pres">
      <dgm:prSet presAssocID="{655D08B4-E1C9-4020-8B48-D359F9272819}" presName="rootComposite" presStyleCnt="0"/>
      <dgm:spPr/>
    </dgm:pt>
    <dgm:pt modelId="{708D0992-F402-477A-AB3E-F117596A2737}" type="pres">
      <dgm:prSet presAssocID="{655D08B4-E1C9-4020-8B48-D359F9272819}" presName="rootText" presStyleLbl="node4" presStyleIdx="5" presStyleCnt="18">
        <dgm:presLayoutVars>
          <dgm:chPref val="3"/>
        </dgm:presLayoutVars>
      </dgm:prSet>
      <dgm:spPr/>
      <dgm:t>
        <a:bodyPr/>
        <a:lstStyle/>
        <a:p>
          <a:endParaRPr lang="en-US"/>
        </a:p>
      </dgm:t>
    </dgm:pt>
    <dgm:pt modelId="{6CCD22BD-A6EA-43B7-92CF-E6958C57E912}" type="pres">
      <dgm:prSet presAssocID="{655D08B4-E1C9-4020-8B48-D359F9272819}" presName="rootConnector" presStyleLbl="node4" presStyleIdx="5" presStyleCnt="18"/>
      <dgm:spPr/>
      <dgm:t>
        <a:bodyPr/>
        <a:lstStyle/>
        <a:p>
          <a:endParaRPr lang="en-US"/>
        </a:p>
      </dgm:t>
    </dgm:pt>
    <dgm:pt modelId="{5696848B-39A3-403E-8B5E-95AEFF48B7DF}" type="pres">
      <dgm:prSet presAssocID="{655D08B4-E1C9-4020-8B48-D359F9272819}" presName="hierChild4" presStyleCnt="0"/>
      <dgm:spPr/>
    </dgm:pt>
    <dgm:pt modelId="{EE213B38-771B-4D03-9599-69C213C9A055}" type="pres">
      <dgm:prSet presAssocID="{655D08B4-E1C9-4020-8B48-D359F9272819}" presName="hierChild5" presStyleCnt="0"/>
      <dgm:spPr/>
    </dgm:pt>
    <dgm:pt modelId="{8FF5AB2B-6FA0-4805-BFA3-14636D8F23F9}" type="pres">
      <dgm:prSet presAssocID="{68A01EFD-9138-4067-857A-41F6302F68C3}" presName="hierChild5" presStyleCnt="0"/>
      <dgm:spPr/>
    </dgm:pt>
    <dgm:pt modelId="{B3599205-E66F-43F1-9208-614702FCCECA}" type="pres">
      <dgm:prSet presAssocID="{75722B30-82F8-417B-AFC5-864321533452}" presName="hierChild5" presStyleCnt="0"/>
      <dgm:spPr/>
    </dgm:pt>
    <dgm:pt modelId="{7832C1D7-4C65-48B1-9D14-83286EC090BB}" type="pres">
      <dgm:prSet presAssocID="{1E716B88-CCC5-4E08-9718-6388F76AFE45}" presName="Name37" presStyleLbl="parChTrans1D3" presStyleIdx="1" presStyleCnt="4"/>
      <dgm:spPr/>
      <dgm:t>
        <a:bodyPr/>
        <a:lstStyle/>
        <a:p>
          <a:endParaRPr lang="en-US"/>
        </a:p>
      </dgm:t>
    </dgm:pt>
    <dgm:pt modelId="{AA13175A-28D8-48F6-82DC-43E9D7065F00}" type="pres">
      <dgm:prSet presAssocID="{DFE6961C-046D-4D6A-B775-BDEEB6E000AB}" presName="hierRoot2" presStyleCnt="0">
        <dgm:presLayoutVars>
          <dgm:hierBranch val="init"/>
        </dgm:presLayoutVars>
      </dgm:prSet>
      <dgm:spPr/>
    </dgm:pt>
    <dgm:pt modelId="{1371C291-720D-453E-A90B-F2FE20A926D4}" type="pres">
      <dgm:prSet presAssocID="{DFE6961C-046D-4D6A-B775-BDEEB6E000AB}" presName="rootComposite" presStyleCnt="0"/>
      <dgm:spPr/>
    </dgm:pt>
    <dgm:pt modelId="{B0BD1092-2519-41C5-B7C1-FC47CA545A47}" type="pres">
      <dgm:prSet presAssocID="{DFE6961C-046D-4D6A-B775-BDEEB6E000AB}" presName="rootText" presStyleLbl="node3" presStyleIdx="1" presStyleCnt="4">
        <dgm:presLayoutVars>
          <dgm:chPref val="3"/>
        </dgm:presLayoutVars>
      </dgm:prSet>
      <dgm:spPr/>
      <dgm:t>
        <a:bodyPr/>
        <a:lstStyle/>
        <a:p>
          <a:endParaRPr lang="en-US"/>
        </a:p>
      </dgm:t>
    </dgm:pt>
    <dgm:pt modelId="{C49ED7DF-B9B0-47AE-8939-7B77F50300B1}" type="pres">
      <dgm:prSet presAssocID="{DFE6961C-046D-4D6A-B775-BDEEB6E000AB}" presName="rootConnector" presStyleLbl="node3" presStyleIdx="1" presStyleCnt="4"/>
      <dgm:spPr/>
      <dgm:t>
        <a:bodyPr/>
        <a:lstStyle/>
        <a:p>
          <a:endParaRPr lang="en-US"/>
        </a:p>
      </dgm:t>
    </dgm:pt>
    <dgm:pt modelId="{EF2C45D8-1A55-4B27-8814-94050CD5C32E}" type="pres">
      <dgm:prSet presAssocID="{DFE6961C-046D-4D6A-B775-BDEEB6E000AB}" presName="hierChild4" presStyleCnt="0"/>
      <dgm:spPr/>
    </dgm:pt>
    <dgm:pt modelId="{25F3D3E6-7D0D-4BA5-935D-D11BFE4459E5}" type="pres">
      <dgm:prSet presAssocID="{46C6183B-D158-44E3-966A-253CC3661037}" presName="Name37" presStyleLbl="parChTrans1D4" presStyleIdx="6" presStyleCnt="18"/>
      <dgm:spPr/>
      <dgm:t>
        <a:bodyPr/>
        <a:lstStyle/>
        <a:p>
          <a:endParaRPr lang="en-US"/>
        </a:p>
      </dgm:t>
    </dgm:pt>
    <dgm:pt modelId="{3C4A4B57-4E6E-4A68-B4FA-E1877B72D58D}" type="pres">
      <dgm:prSet presAssocID="{F3B22B4B-47BD-4503-8B99-3E896CC27FFD}" presName="hierRoot2" presStyleCnt="0">
        <dgm:presLayoutVars>
          <dgm:hierBranch val="init"/>
        </dgm:presLayoutVars>
      </dgm:prSet>
      <dgm:spPr/>
    </dgm:pt>
    <dgm:pt modelId="{EEF6191F-D669-4689-BE42-A97149BFE63A}" type="pres">
      <dgm:prSet presAssocID="{F3B22B4B-47BD-4503-8B99-3E896CC27FFD}" presName="rootComposite" presStyleCnt="0"/>
      <dgm:spPr/>
    </dgm:pt>
    <dgm:pt modelId="{09F012FA-C7ED-4262-A626-D0A88E654CCA}" type="pres">
      <dgm:prSet presAssocID="{F3B22B4B-47BD-4503-8B99-3E896CC27FFD}" presName="rootText" presStyleLbl="node4" presStyleIdx="6" presStyleCnt="18">
        <dgm:presLayoutVars>
          <dgm:chPref val="3"/>
        </dgm:presLayoutVars>
      </dgm:prSet>
      <dgm:spPr/>
      <dgm:t>
        <a:bodyPr/>
        <a:lstStyle/>
        <a:p>
          <a:endParaRPr lang="en-US"/>
        </a:p>
      </dgm:t>
    </dgm:pt>
    <dgm:pt modelId="{6D6BB4B1-12E3-490C-943E-C33CC4C7CE40}" type="pres">
      <dgm:prSet presAssocID="{F3B22B4B-47BD-4503-8B99-3E896CC27FFD}" presName="rootConnector" presStyleLbl="node4" presStyleIdx="6" presStyleCnt="18"/>
      <dgm:spPr/>
      <dgm:t>
        <a:bodyPr/>
        <a:lstStyle/>
        <a:p>
          <a:endParaRPr lang="en-US"/>
        </a:p>
      </dgm:t>
    </dgm:pt>
    <dgm:pt modelId="{8EA2F03A-6427-4DAF-965C-2053158F22BA}" type="pres">
      <dgm:prSet presAssocID="{F3B22B4B-47BD-4503-8B99-3E896CC27FFD}" presName="hierChild4" presStyleCnt="0"/>
      <dgm:spPr/>
    </dgm:pt>
    <dgm:pt modelId="{F871C3AF-B6DD-4050-920D-DCC2093C5880}" type="pres">
      <dgm:prSet presAssocID="{162B6019-EBB6-4095-9EF1-70AF4AC56FF8}" presName="Name37" presStyleLbl="parChTrans1D4" presStyleIdx="7" presStyleCnt="18"/>
      <dgm:spPr/>
      <dgm:t>
        <a:bodyPr/>
        <a:lstStyle/>
        <a:p>
          <a:endParaRPr lang="en-US"/>
        </a:p>
      </dgm:t>
    </dgm:pt>
    <dgm:pt modelId="{F355F656-560A-4D1C-AD4F-5EC515CD4ADB}" type="pres">
      <dgm:prSet presAssocID="{495D979C-9026-4690-847A-BC874439105C}" presName="hierRoot2" presStyleCnt="0">
        <dgm:presLayoutVars>
          <dgm:hierBranch val="init"/>
        </dgm:presLayoutVars>
      </dgm:prSet>
      <dgm:spPr/>
    </dgm:pt>
    <dgm:pt modelId="{E01D961E-5833-448F-B49F-AE1AA84B9150}" type="pres">
      <dgm:prSet presAssocID="{495D979C-9026-4690-847A-BC874439105C}" presName="rootComposite" presStyleCnt="0"/>
      <dgm:spPr/>
    </dgm:pt>
    <dgm:pt modelId="{86D84261-B307-44FA-BE3B-A446EAFCA282}" type="pres">
      <dgm:prSet presAssocID="{495D979C-9026-4690-847A-BC874439105C}" presName="rootText" presStyleLbl="node4" presStyleIdx="7" presStyleCnt="18">
        <dgm:presLayoutVars>
          <dgm:chPref val="3"/>
        </dgm:presLayoutVars>
      </dgm:prSet>
      <dgm:spPr/>
      <dgm:t>
        <a:bodyPr/>
        <a:lstStyle/>
        <a:p>
          <a:endParaRPr lang="en-US"/>
        </a:p>
      </dgm:t>
    </dgm:pt>
    <dgm:pt modelId="{AD0C2592-ED3B-4152-923E-9FC03960DA7A}" type="pres">
      <dgm:prSet presAssocID="{495D979C-9026-4690-847A-BC874439105C}" presName="rootConnector" presStyleLbl="node4" presStyleIdx="7" presStyleCnt="18"/>
      <dgm:spPr/>
      <dgm:t>
        <a:bodyPr/>
        <a:lstStyle/>
        <a:p>
          <a:endParaRPr lang="en-US"/>
        </a:p>
      </dgm:t>
    </dgm:pt>
    <dgm:pt modelId="{2CE3E1E7-E47E-4B85-95EF-C018F9D360B7}" type="pres">
      <dgm:prSet presAssocID="{495D979C-9026-4690-847A-BC874439105C}" presName="hierChild4" presStyleCnt="0"/>
      <dgm:spPr/>
    </dgm:pt>
    <dgm:pt modelId="{98AA1CED-CCE8-49E0-B97B-E81E70EF2A05}" type="pres">
      <dgm:prSet presAssocID="{495D979C-9026-4690-847A-BC874439105C}" presName="hierChild5" presStyleCnt="0"/>
      <dgm:spPr/>
    </dgm:pt>
    <dgm:pt modelId="{6C36DAF3-3A43-423F-8785-51679175FCD0}" type="pres">
      <dgm:prSet presAssocID="{F3B22B4B-47BD-4503-8B99-3E896CC27FFD}" presName="hierChild5" presStyleCnt="0"/>
      <dgm:spPr/>
    </dgm:pt>
    <dgm:pt modelId="{C6012060-FDE1-41B0-BF47-3B60398D16C8}" type="pres">
      <dgm:prSet presAssocID="{878F2026-B8AC-4910-9DC5-BC7A8335CBE7}" presName="Name37" presStyleLbl="parChTrans1D4" presStyleIdx="8" presStyleCnt="18"/>
      <dgm:spPr/>
      <dgm:t>
        <a:bodyPr/>
        <a:lstStyle/>
        <a:p>
          <a:endParaRPr lang="en-US"/>
        </a:p>
      </dgm:t>
    </dgm:pt>
    <dgm:pt modelId="{CCFE71DD-D1DF-47A5-8F51-D5AE898734A7}" type="pres">
      <dgm:prSet presAssocID="{445A4B30-8B54-4AD9-B599-B914C30C3EE5}" presName="hierRoot2" presStyleCnt="0">
        <dgm:presLayoutVars>
          <dgm:hierBranch val="init"/>
        </dgm:presLayoutVars>
      </dgm:prSet>
      <dgm:spPr/>
    </dgm:pt>
    <dgm:pt modelId="{1897461C-38A8-4F93-A5D0-567AFE8C0CC9}" type="pres">
      <dgm:prSet presAssocID="{445A4B30-8B54-4AD9-B599-B914C30C3EE5}" presName="rootComposite" presStyleCnt="0"/>
      <dgm:spPr/>
    </dgm:pt>
    <dgm:pt modelId="{5D25B3F7-8892-4CCA-BA8D-A0E7FE66967B}" type="pres">
      <dgm:prSet presAssocID="{445A4B30-8B54-4AD9-B599-B914C30C3EE5}" presName="rootText" presStyleLbl="node4" presStyleIdx="8" presStyleCnt="18">
        <dgm:presLayoutVars>
          <dgm:chPref val="3"/>
        </dgm:presLayoutVars>
      </dgm:prSet>
      <dgm:spPr/>
      <dgm:t>
        <a:bodyPr/>
        <a:lstStyle/>
        <a:p>
          <a:endParaRPr lang="en-US"/>
        </a:p>
      </dgm:t>
    </dgm:pt>
    <dgm:pt modelId="{79BD17BF-FB74-46FE-83BE-6D68F355FCDA}" type="pres">
      <dgm:prSet presAssocID="{445A4B30-8B54-4AD9-B599-B914C30C3EE5}" presName="rootConnector" presStyleLbl="node4" presStyleIdx="8" presStyleCnt="18"/>
      <dgm:spPr/>
      <dgm:t>
        <a:bodyPr/>
        <a:lstStyle/>
        <a:p>
          <a:endParaRPr lang="en-US"/>
        </a:p>
      </dgm:t>
    </dgm:pt>
    <dgm:pt modelId="{D237A98C-A2AA-4562-BF7F-913434711A72}" type="pres">
      <dgm:prSet presAssocID="{445A4B30-8B54-4AD9-B599-B914C30C3EE5}" presName="hierChild4" presStyleCnt="0"/>
      <dgm:spPr/>
    </dgm:pt>
    <dgm:pt modelId="{B1A6C4ED-68C3-4F0A-B979-BA1F72FF8B36}" type="pres">
      <dgm:prSet presAssocID="{A6CF731B-DCB2-4A4B-AA97-88C875F25FAF}" presName="Name37" presStyleLbl="parChTrans1D4" presStyleIdx="9" presStyleCnt="18"/>
      <dgm:spPr/>
      <dgm:t>
        <a:bodyPr/>
        <a:lstStyle/>
        <a:p>
          <a:endParaRPr lang="en-US"/>
        </a:p>
      </dgm:t>
    </dgm:pt>
    <dgm:pt modelId="{F5871121-7149-4953-B5E0-7AB34F88D8E8}" type="pres">
      <dgm:prSet presAssocID="{AD722706-6993-453B-B53F-05EEAC138627}" presName="hierRoot2" presStyleCnt="0">
        <dgm:presLayoutVars>
          <dgm:hierBranch val="init"/>
        </dgm:presLayoutVars>
      </dgm:prSet>
      <dgm:spPr/>
    </dgm:pt>
    <dgm:pt modelId="{541C8723-B16E-4910-8CC7-3188534C8B10}" type="pres">
      <dgm:prSet presAssocID="{AD722706-6993-453B-B53F-05EEAC138627}" presName="rootComposite" presStyleCnt="0"/>
      <dgm:spPr/>
    </dgm:pt>
    <dgm:pt modelId="{C865DDBC-3F7E-461D-96EE-8C2EA4C5C1BA}" type="pres">
      <dgm:prSet presAssocID="{AD722706-6993-453B-B53F-05EEAC138627}" presName="rootText" presStyleLbl="node4" presStyleIdx="9" presStyleCnt="18">
        <dgm:presLayoutVars>
          <dgm:chPref val="3"/>
        </dgm:presLayoutVars>
      </dgm:prSet>
      <dgm:spPr/>
      <dgm:t>
        <a:bodyPr/>
        <a:lstStyle/>
        <a:p>
          <a:endParaRPr lang="en-US"/>
        </a:p>
      </dgm:t>
    </dgm:pt>
    <dgm:pt modelId="{2D3E9F9A-C38B-42FC-8A05-EAE4A4585A19}" type="pres">
      <dgm:prSet presAssocID="{AD722706-6993-453B-B53F-05EEAC138627}" presName="rootConnector" presStyleLbl="node4" presStyleIdx="9" presStyleCnt="18"/>
      <dgm:spPr/>
      <dgm:t>
        <a:bodyPr/>
        <a:lstStyle/>
        <a:p>
          <a:endParaRPr lang="en-US"/>
        </a:p>
      </dgm:t>
    </dgm:pt>
    <dgm:pt modelId="{C8352DDC-FE96-47F1-93A2-BCAB84017A0D}" type="pres">
      <dgm:prSet presAssocID="{AD722706-6993-453B-B53F-05EEAC138627}" presName="hierChild4" presStyleCnt="0"/>
      <dgm:spPr/>
    </dgm:pt>
    <dgm:pt modelId="{2A5AF496-569B-4077-B2A9-4AFE84E78EEE}" type="pres">
      <dgm:prSet presAssocID="{AD722706-6993-453B-B53F-05EEAC138627}" presName="hierChild5" presStyleCnt="0"/>
      <dgm:spPr/>
    </dgm:pt>
    <dgm:pt modelId="{FC806D5C-EC7D-4A39-AA8F-7081F9F076D0}" type="pres">
      <dgm:prSet presAssocID="{445A4B30-8B54-4AD9-B599-B914C30C3EE5}" presName="hierChild5" presStyleCnt="0"/>
      <dgm:spPr/>
    </dgm:pt>
    <dgm:pt modelId="{91FBF044-D296-4E41-B774-9365D3F92782}" type="pres">
      <dgm:prSet presAssocID="{DFE6961C-046D-4D6A-B775-BDEEB6E000AB}" presName="hierChild5" presStyleCnt="0"/>
      <dgm:spPr/>
    </dgm:pt>
    <dgm:pt modelId="{70D2F5AE-36AD-4230-85A9-EBE8B4F753EF}" type="pres">
      <dgm:prSet presAssocID="{4AF5DCAF-06E9-4A1B-A13F-2846C09529A7}" presName="hierChild5" presStyleCnt="0"/>
      <dgm:spPr/>
    </dgm:pt>
    <dgm:pt modelId="{D9F0D59E-C145-4EBE-ACD8-5B610C7B30A4}" type="pres">
      <dgm:prSet presAssocID="{8DAF3774-E5BA-472A-913B-FB6598C44C46}" presName="Name37" presStyleLbl="parChTrans1D2" presStyleIdx="1" presStyleCnt="2"/>
      <dgm:spPr/>
      <dgm:t>
        <a:bodyPr/>
        <a:lstStyle/>
        <a:p>
          <a:endParaRPr lang="en-US"/>
        </a:p>
      </dgm:t>
    </dgm:pt>
    <dgm:pt modelId="{335741BB-9DEE-41F8-9C2D-5D11C6471B14}" type="pres">
      <dgm:prSet presAssocID="{CA853FED-E003-4F2E-B711-EC0D3E5CAE3C}" presName="hierRoot2" presStyleCnt="0">
        <dgm:presLayoutVars>
          <dgm:hierBranch val="init"/>
        </dgm:presLayoutVars>
      </dgm:prSet>
      <dgm:spPr/>
    </dgm:pt>
    <dgm:pt modelId="{89C3AC68-62DF-4AB7-908F-DCC93E95FAF3}" type="pres">
      <dgm:prSet presAssocID="{CA853FED-E003-4F2E-B711-EC0D3E5CAE3C}" presName="rootComposite" presStyleCnt="0"/>
      <dgm:spPr/>
    </dgm:pt>
    <dgm:pt modelId="{2744EBAB-3F7D-4308-A4DB-D332DB9167F0}" type="pres">
      <dgm:prSet presAssocID="{CA853FED-E003-4F2E-B711-EC0D3E5CAE3C}" presName="rootText" presStyleLbl="node2" presStyleIdx="1" presStyleCnt="2">
        <dgm:presLayoutVars>
          <dgm:chPref val="3"/>
        </dgm:presLayoutVars>
      </dgm:prSet>
      <dgm:spPr/>
      <dgm:t>
        <a:bodyPr/>
        <a:lstStyle/>
        <a:p>
          <a:endParaRPr lang="en-US"/>
        </a:p>
      </dgm:t>
    </dgm:pt>
    <dgm:pt modelId="{526B666D-5B9B-4A84-851F-A963E70798E8}" type="pres">
      <dgm:prSet presAssocID="{CA853FED-E003-4F2E-B711-EC0D3E5CAE3C}" presName="rootConnector" presStyleLbl="node2" presStyleIdx="1" presStyleCnt="2"/>
      <dgm:spPr/>
      <dgm:t>
        <a:bodyPr/>
        <a:lstStyle/>
        <a:p>
          <a:endParaRPr lang="en-US"/>
        </a:p>
      </dgm:t>
    </dgm:pt>
    <dgm:pt modelId="{570A0572-1E45-4A6A-9B08-69D5A850D955}" type="pres">
      <dgm:prSet presAssocID="{CA853FED-E003-4F2E-B711-EC0D3E5CAE3C}" presName="hierChild4" presStyleCnt="0"/>
      <dgm:spPr/>
    </dgm:pt>
    <dgm:pt modelId="{744999C0-7335-43C3-8C0F-3FDA93FA20FF}" type="pres">
      <dgm:prSet presAssocID="{E6C5F54D-15D9-465D-AFFD-78669ABA26A0}" presName="Name37" presStyleLbl="parChTrans1D3" presStyleIdx="2" presStyleCnt="4"/>
      <dgm:spPr/>
      <dgm:t>
        <a:bodyPr/>
        <a:lstStyle/>
        <a:p>
          <a:endParaRPr lang="en-US"/>
        </a:p>
      </dgm:t>
    </dgm:pt>
    <dgm:pt modelId="{1A5EB5E4-E71A-4659-823B-173E65F9EE37}" type="pres">
      <dgm:prSet presAssocID="{EEC3DDAF-DE14-4FDC-A60F-6F56D6EC6F67}" presName="hierRoot2" presStyleCnt="0">
        <dgm:presLayoutVars>
          <dgm:hierBranch val="init"/>
        </dgm:presLayoutVars>
      </dgm:prSet>
      <dgm:spPr/>
    </dgm:pt>
    <dgm:pt modelId="{04083055-729C-48AF-8515-50B5FED85EB3}" type="pres">
      <dgm:prSet presAssocID="{EEC3DDAF-DE14-4FDC-A60F-6F56D6EC6F67}" presName="rootComposite" presStyleCnt="0"/>
      <dgm:spPr/>
    </dgm:pt>
    <dgm:pt modelId="{1C730605-5064-4F16-8440-4CEF94A87BB0}" type="pres">
      <dgm:prSet presAssocID="{EEC3DDAF-DE14-4FDC-A60F-6F56D6EC6F67}" presName="rootText" presStyleLbl="node3" presStyleIdx="2" presStyleCnt="4">
        <dgm:presLayoutVars>
          <dgm:chPref val="3"/>
        </dgm:presLayoutVars>
      </dgm:prSet>
      <dgm:spPr/>
      <dgm:t>
        <a:bodyPr/>
        <a:lstStyle/>
        <a:p>
          <a:endParaRPr lang="en-US"/>
        </a:p>
      </dgm:t>
    </dgm:pt>
    <dgm:pt modelId="{31B607A6-1577-42D5-80B6-299AC3D4CA08}" type="pres">
      <dgm:prSet presAssocID="{EEC3DDAF-DE14-4FDC-A60F-6F56D6EC6F67}" presName="rootConnector" presStyleLbl="node3" presStyleIdx="2" presStyleCnt="4"/>
      <dgm:spPr/>
      <dgm:t>
        <a:bodyPr/>
        <a:lstStyle/>
        <a:p>
          <a:endParaRPr lang="en-US"/>
        </a:p>
      </dgm:t>
    </dgm:pt>
    <dgm:pt modelId="{986EEB50-80C9-43AB-90D8-595B2B80E999}" type="pres">
      <dgm:prSet presAssocID="{EEC3DDAF-DE14-4FDC-A60F-6F56D6EC6F67}" presName="hierChild4" presStyleCnt="0"/>
      <dgm:spPr/>
    </dgm:pt>
    <dgm:pt modelId="{3B63544C-D46B-4AAB-82CD-E5F0CBB52717}" type="pres">
      <dgm:prSet presAssocID="{9716D926-5232-41EB-8E44-E60603946201}" presName="Name37" presStyleLbl="parChTrans1D4" presStyleIdx="10" presStyleCnt="18"/>
      <dgm:spPr/>
      <dgm:t>
        <a:bodyPr/>
        <a:lstStyle/>
        <a:p>
          <a:endParaRPr lang="en-US"/>
        </a:p>
      </dgm:t>
    </dgm:pt>
    <dgm:pt modelId="{92CBF6F6-DA97-4FFB-B34C-6B5E114FFEA8}" type="pres">
      <dgm:prSet presAssocID="{83826781-F630-44BE-8D86-35AED69683B2}" presName="hierRoot2" presStyleCnt="0">
        <dgm:presLayoutVars>
          <dgm:hierBranch val="init"/>
        </dgm:presLayoutVars>
      </dgm:prSet>
      <dgm:spPr/>
    </dgm:pt>
    <dgm:pt modelId="{02615BED-0BE1-435A-A0DE-FF05DA27F474}" type="pres">
      <dgm:prSet presAssocID="{83826781-F630-44BE-8D86-35AED69683B2}" presName="rootComposite" presStyleCnt="0"/>
      <dgm:spPr/>
    </dgm:pt>
    <dgm:pt modelId="{2D30D500-35E7-4275-B0E6-CB44EB7ABDC6}" type="pres">
      <dgm:prSet presAssocID="{83826781-F630-44BE-8D86-35AED69683B2}" presName="rootText" presStyleLbl="node4" presStyleIdx="10" presStyleCnt="18">
        <dgm:presLayoutVars>
          <dgm:chPref val="3"/>
        </dgm:presLayoutVars>
      </dgm:prSet>
      <dgm:spPr/>
      <dgm:t>
        <a:bodyPr/>
        <a:lstStyle/>
        <a:p>
          <a:endParaRPr lang="en-US"/>
        </a:p>
      </dgm:t>
    </dgm:pt>
    <dgm:pt modelId="{482C2A45-1DF8-49F2-A438-1831F0C84091}" type="pres">
      <dgm:prSet presAssocID="{83826781-F630-44BE-8D86-35AED69683B2}" presName="rootConnector" presStyleLbl="node4" presStyleIdx="10" presStyleCnt="18"/>
      <dgm:spPr/>
      <dgm:t>
        <a:bodyPr/>
        <a:lstStyle/>
        <a:p>
          <a:endParaRPr lang="en-US"/>
        </a:p>
      </dgm:t>
    </dgm:pt>
    <dgm:pt modelId="{6057241F-77D9-4FDF-88E2-A6EBE253097B}" type="pres">
      <dgm:prSet presAssocID="{83826781-F630-44BE-8D86-35AED69683B2}" presName="hierChild4" presStyleCnt="0"/>
      <dgm:spPr/>
    </dgm:pt>
    <dgm:pt modelId="{64D0EA09-4F24-4191-9892-3AAB6B9110C4}" type="pres">
      <dgm:prSet presAssocID="{83826781-F630-44BE-8D86-35AED69683B2}" presName="hierChild5" presStyleCnt="0"/>
      <dgm:spPr/>
    </dgm:pt>
    <dgm:pt modelId="{3857D312-A494-48A6-A16F-57B1112112E7}" type="pres">
      <dgm:prSet presAssocID="{D84A4085-8F7E-4792-9D35-D1F87D0A2365}" presName="Name37" presStyleLbl="parChTrans1D4" presStyleIdx="11" presStyleCnt="18"/>
      <dgm:spPr/>
      <dgm:t>
        <a:bodyPr/>
        <a:lstStyle/>
        <a:p>
          <a:endParaRPr lang="en-US"/>
        </a:p>
      </dgm:t>
    </dgm:pt>
    <dgm:pt modelId="{D59F493C-3D74-48B6-9E8C-DE9C99165592}" type="pres">
      <dgm:prSet presAssocID="{394F36EC-27D2-40D8-80FF-6929A11C38A1}" presName="hierRoot2" presStyleCnt="0">
        <dgm:presLayoutVars>
          <dgm:hierBranch val="init"/>
        </dgm:presLayoutVars>
      </dgm:prSet>
      <dgm:spPr/>
    </dgm:pt>
    <dgm:pt modelId="{8021A0A8-1E68-4ACF-BD3D-1141C095E376}" type="pres">
      <dgm:prSet presAssocID="{394F36EC-27D2-40D8-80FF-6929A11C38A1}" presName="rootComposite" presStyleCnt="0"/>
      <dgm:spPr/>
    </dgm:pt>
    <dgm:pt modelId="{48F8CD0D-9369-4812-94AF-11737DD17C89}" type="pres">
      <dgm:prSet presAssocID="{394F36EC-27D2-40D8-80FF-6929A11C38A1}" presName="rootText" presStyleLbl="node4" presStyleIdx="11" presStyleCnt="18">
        <dgm:presLayoutVars>
          <dgm:chPref val="3"/>
        </dgm:presLayoutVars>
      </dgm:prSet>
      <dgm:spPr/>
      <dgm:t>
        <a:bodyPr/>
        <a:lstStyle/>
        <a:p>
          <a:endParaRPr lang="en-US"/>
        </a:p>
      </dgm:t>
    </dgm:pt>
    <dgm:pt modelId="{8B8AD32A-5ACB-4DDE-91D4-7AEC991ACFCA}" type="pres">
      <dgm:prSet presAssocID="{394F36EC-27D2-40D8-80FF-6929A11C38A1}" presName="rootConnector" presStyleLbl="node4" presStyleIdx="11" presStyleCnt="18"/>
      <dgm:spPr/>
      <dgm:t>
        <a:bodyPr/>
        <a:lstStyle/>
        <a:p>
          <a:endParaRPr lang="en-US"/>
        </a:p>
      </dgm:t>
    </dgm:pt>
    <dgm:pt modelId="{A98B794A-AFE1-4720-81F5-AECCB73F8EB6}" type="pres">
      <dgm:prSet presAssocID="{394F36EC-27D2-40D8-80FF-6929A11C38A1}" presName="hierChild4" presStyleCnt="0"/>
      <dgm:spPr/>
    </dgm:pt>
    <dgm:pt modelId="{61DE06DB-D5D0-4376-A8F3-4A2DF255988D}" type="pres">
      <dgm:prSet presAssocID="{82D8C039-E996-4AA1-978A-B6CB5B1FD3D8}" presName="Name37" presStyleLbl="parChTrans1D4" presStyleIdx="12" presStyleCnt="18"/>
      <dgm:spPr/>
      <dgm:t>
        <a:bodyPr/>
        <a:lstStyle/>
        <a:p>
          <a:endParaRPr lang="en-US"/>
        </a:p>
      </dgm:t>
    </dgm:pt>
    <dgm:pt modelId="{C134055A-8653-4B54-A78B-C629BB1D974C}" type="pres">
      <dgm:prSet presAssocID="{4055FD79-FCA3-4FEA-AF44-1E3CA3107D36}" presName="hierRoot2" presStyleCnt="0">
        <dgm:presLayoutVars>
          <dgm:hierBranch val="init"/>
        </dgm:presLayoutVars>
      </dgm:prSet>
      <dgm:spPr/>
    </dgm:pt>
    <dgm:pt modelId="{4D155BE8-0902-4528-872A-8D4A7086025C}" type="pres">
      <dgm:prSet presAssocID="{4055FD79-FCA3-4FEA-AF44-1E3CA3107D36}" presName="rootComposite" presStyleCnt="0"/>
      <dgm:spPr/>
    </dgm:pt>
    <dgm:pt modelId="{BE82B1E3-D571-4123-B5C5-BD189757F028}" type="pres">
      <dgm:prSet presAssocID="{4055FD79-FCA3-4FEA-AF44-1E3CA3107D36}" presName="rootText" presStyleLbl="node4" presStyleIdx="12" presStyleCnt="18">
        <dgm:presLayoutVars>
          <dgm:chPref val="3"/>
        </dgm:presLayoutVars>
      </dgm:prSet>
      <dgm:spPr/>
      <dgm:t>
        <a:bodyPr/>
        <a:lstStyle/>
        <a:p>
          <a:endParaRPr lang="en-US"/>
        </a:p>
      </dgm:t>
    </dgm:pt>
    <dgm:pt modelId="{37CF4227-D5FC-4315-98E0-ACA039F36E4A}" type="pres">
      <dgm:prSet presAssocID="{4055FD79-FCA3-4FEA-AF44-1E3CA3107D36}" presName="rootConnector" presStyleLbl="node4" presStyleIdx="12" presStyleCnt="18"/>
      <dgm:spPr/>
      <dgm:t>
        <a:bodyPr/>
        <a:lstStyle/>
        <a:p>
          <a:endParaRPr lang="en-US"/>
        </a:p>
      </dgm:t>
    </dgm:pt>
    <dgm:pt modelId="{402E8550-F691-498A-99BC-B691F800C707}" type="pres">
      <dgm:prSet presAssocID="{4055FD79-FCA3-4FEA-AF44-1E3CA3107D36}" presName="hierChild4" presStyleCnt="0"/>
      <dgm:spPr/>
    </dgm:pt>
    <dgm:pt modelId="{8BE54D89-C197-444C-BDD1-3EA9E9F7275B}" type="pres">
      <dgm:prSet presAssocID="{4055FD79-FCA3-4FEA-AF44-1E3CA3107D36}" presName="hierChild5" presStyleCnt="0"/>
      <dgm:spPr/>
    </dgm:pt>
    <dgm:pt modelId="{BE502A9B-F0AE-46F8-B5BB-EC96FD404045}" type="pres">
      <dgm:prSet presAssocID="{71AAB634-EAAA-4F0E-AF69-F7E0AFE383B2}" presName="Name37" presStyleLbl="parChTrans1D4" presStyleIdx="13" presStyleCnt="18"/>
      <dgm:spPr/>
      <dgm:t>
        <a:bodyPr/>
        <a:lstStyle/>
        <a:p>
          <a:endParaRPr lang="en-US"/>
        </a:p>
      </dgm:t>
    </dgm:pt>
    <dgm:pt modelId="{C7CB3F22-A04C-4DA3-8C66-46FA811D80F8}" type="pres">
      <dgm:prSet presAssocID="{0F5BF489-1D5D-4BFF-A196-05D78E91E28B}" presName="hierRoot2" presStyleCnt="0">
        <dgm:presLayoutVars>
          <dgm:hierBranch val="init"/>
        </dgm:presLayoutVars>
      </dgm:prSet>
      <dgm:spPr/>
    </dgm:pt>
    <dgm:pt modelId="{47CCF464-6EC9-4209-9956-61CA649E7FBC}" type="pres">
      <dgm:prSet presAssocID="{0F5BF489-1D5D-4BFF-A196-05D78E91E28B}" presName="rootComposite" presStyleCnt="0"/>
      <dgm:spPr/>
    </dgm:pt>
    <dgm:pt modelId="{AC037D2A-7E0B-412E-A028-4F4A30FF31F0}" type="pres">
      <dgm:prSet presAssocID="{0F5BF489-1D5D-4BFF-A196-05D78E91E28B}" presName="rootText" presStyleLbl="node4" presStyleIdx="13" presStyleCnt="18" custScaleY="159487">
        <dgm:presLayoutVars>
          <dgm:chPref val="3"/>
        </dgm:presLayoutVars>
      </dgm:prSet>
      <dgm:spPr/>
      <dgm:t>
        <a:bodyPr/>
        <a:lstStyle/>
        <a:p>
          <a:endParaRPr lang="en-US"/>
        </a:p>
      </dgm:t>
    </dgm:pt>
    <dgm:pt modelId="{28AE860A-5FE9-467F-87AE-782FFF966D96}" type="pres">
      <dgm:prSet presAssocID="{0F5BF489-1D5D-4BFF-A196-05D78E91E28B}" presName="rootConnector" presStyleLbl="node4" presStyleIdx="13" presStyleCnt="18"/>
      <dgm:spPr/>
      <dgm:t>
        <a:bodyPr/>
        <a:lstStyle/>
        <a:p>
          <a:endParaRPr lang="en-US"/>
        </a:p>
      </dgm:t>
    </dgm:pt>
    <dgm:pt modelId="{81B3D3DC-7225-44D0-980C-783BF301C4BB}" type="pres">
      <dgm:prSet presAssocID="{0F5BF489-1D5D-4BFF-A196-05D78E91E28B}" presName="hierChild4" presStyleCnt="0"/>
      <dgm:spPr/>
    </dgm:pt>
    <dgm:pt modelId="{B4C5270B-476C-4C93-B41E-7A355EF98596}" type="pres">
      <dgm:prSet presAssocID="{0F5BF489-1D5D-4BFF-A196-05D78E91E28B}" presName="hierChild5" presStyleCnt="0"/>
      <dgm:spPr/>
    </dgm:pt>
    <dgm:pt modelId="{52AC4CB6-D8C6-4339-9793-6C86C4104F95}" type="pres">
      <dgm:prSet presAssocID="{394F36EC-27D2-40D8-80FF-6929A11C38A1}" presName="hierChild5" presStyleCnt="0"/>
      <dgm:spPr/>
    </dgm:pt>
    <dgm:pt modelId="{57F2A64E-6CB9-4D42-9EA1-6D818EF6A1A2}" type="pres">
      <dgm:prSet presAssocID="{EEC3DDAF-DE14-4FDC-A60F-6F56D6EC6F67}" presName="hierChild5" presStyleCnt="0"/>
      <dgm:spPr/>
    </dgm:pt>
    <dgm:pt modelId="{E24ED3C2-14DC-4B4B-9BEB-61EC664C4A17}" type="pres">
      <dgm:prSet presAssocID="{3F8C2798-36A1-4E08-B365-A2D47E9AF65D}" presName="Name37" presStyleLbl="parChTrans1D3" presStyleIdx="3" presStyleCnt="4"/>
      <dgm:spPr/>
      <dgm:t>
        <a:bodyPr/>
        <a:lstStyle/>
        <a:p>
          <a:endParaRPr lang="en-US"/>
        </a:p>
      </dgm:t>
    </dgm:pt>
    <dgm:pt modelId="{327CBA12-0DB6-433D-87CA-911920C53E27}" type="pres">
      <dgm:prSet presAssocID="{40EE467B-DEBA-4C11-A14F-2C4BAB3CAA63}" presName="hierRoot2" presStyleCnt="0">
        <dgm:presLayoutVars>
          <dgm:hierBranch val="init"/>
        </dgm:presLayoutVars>
      </dgm:prSet>
      <dgm:spPr/>
    </dgm:pt>
    <dgm:pt modelId="{EAED4BC2-18AA-48F7-90D6-07D565147701}" type="pres">
      <dgm:prSet presAssocID="{40EE467B-DEBA-4C11-A14F-2C4BAB3CAA63}" presName="rootComposite" presStyleCnt="0"/>
      <dgm:spPr/>
    </dgm:pt>
    <dgm:pt modelId="{8831610A-5328-4992-8AC4-7CB1E169A0E1}" type="pres">
      <dgm:prSet presAssocID="{40EE467B-DEBA-4C11-A14F-2C4BAB3CAA63}" presName="rootText" presStyleLbl="node3" presStyleIdx="3" presStyleCnt="4">
        <dgm:presLayoutVars>
          <dgm:chPref val="3"/>
        </dgm:presLayoutVars>
      </dgm:prSet>
      <dgm:spPr/>
      <dgm:t>
        <a:bodyPr/>
        <a:lstStyle/>
        <a:p>
          <a:endParaRPr lang="en-US"/>
        </a:p>
      </dgm:t>
    </dgm:pt>
    <dgm:pt modelId="{CA8E3A18-D3E9-4935-84D8-72C65A102939}" type="pres">
      <dgm:prSet presAssocID="{40EE467B-DEBA-4C11-A14F-2C4BAB3CAA63}" presName="rootConnector" presStyleLbl="node3" presStyleIdx="3" presStyleCnt="4"/>
      <dgm:spPr/>
      <dgm:t>
        <a:bodyPr/>
        <a:lstStyle/>
        <a:p>
          <a:endParaRPr lang="en-US"/>
        </a:p>
      </dgm:t>
    </dgm:pt>
    <dgm:pt modelId="{16508D8C-3CE8-47D6-BA06-4553120D05AA}" type="pres">
      <dgm:prSet presAssocID="{40EE467B-DEBA-4C11-A14F-2C4BAB3CAA63}" presName="hierChild4" presStyleCnt="0"/>
      <dgm:spPr/>
    </dgm:pt>
    <dgm:pt modelId="{2D8DFAC6-522F-4FFE-AFC3-C2997ACF8E37}" type="pres">
      <dgm:prSet presAssocID="{158C6B28-B6AE-468E-BDE1-F16948F1F19D}" presName="Name37" presStyleLbl="parChTrans1D4" presStyleIdx="14" presStyleCnt="18"/>
      <dgm:spPr/>
      <dgm:t>
        <a:bodyPr/>
        <a:lstStyle/>
        <a:p>
          <a:endParaRPr lang="en-US"/>
        </a:p>
      </dgm:t>
    </dgm:pt>
    <dgm:pt modelId="{68711DFD-32CA-45B8-A27A-E65B946D73C0}" type="pres">
      <dgm:prSet presAssocID="{5AD053AA-3B4A-43C1-9514-E7500CF9A372}" presName="hierRoot2" presStyleCnt="0">
        <dgm:presLayoutVars>
          <dgm:hierBranch val="init"/>
        </dgm:presLayoutVars>
      </dgm:prSet>
      <dgm:spPr/>
    </dgm:pt>
    <dgm:pt modelId="{98372153-5C79-4361-AF4F-EDFC64235A8D}" type="pres">
      <dgm:prSet presAssocID="{5AD053AA-3B4A-43C1-9514-E7500CF9A372}" presName="rootComposite" presStyleCnt="0"/>
      <dgm:spPr/>
    </dgm:pt>
    <dgm:pt modelId="{A31ACB46-B0C4-4A5B-BCA5-F0FD37E93E9A}" type="pres">
      <dgm:prSet presAssocID="{5AD053AA-3B4A-43C1-9514-E7500CF9A372}" presName="rootText" presStyleLbl="node4" presStyleIdx="14" presStyleCnt="18">
        <dgm:presLayoutVars>
          <dgm:chPref val="3"/>
        </dgm:presLayoutVars>
      </dgm:prSet>
      <dgm:spPr/>
      <dgm:t>
        <a:bodyPr/>
        <a:lstStyle/>
        <a:p>
          <a:endParaRPr lang="en-US"/>
        </a:p>
      </dgm:t>
    </dgm:pt>
    <dgm:pt modelId="{F1C7B24E-784A-4DEC-8261-68D82BA6F350}" type="pres">
      <dgm:prSet presAssocID="{5AD053AA-3B4A-43C1-9514-E7500CF9A372}" presName="rootConnector" presStyleLbl="node4" presStyleIdx="14" presStyleCnt="18"/>
      <dgm:spPr/>
      <dgm:t>
        <a:bodyPr/>
        <a:lstStyle/>
        <a:p>
          <a:endParaRPr lang="en-US"/>
        </a:p>
      </dgm:t>
    </dgm:pt>
    <dgm:pt modelId="{0D6539E3-466C-4B2E-BE24-B9C23BDD3492}" type="pres">
      <dgm:prSet presAssocID="{5AD053AA-3B4A-43C1-9514-E7500CF9A372}" presName="hierChild4" presStyleCnt="0"/>
      <dgm:spPr/>
    </dgm:pt>
    <dgm:pt modelId="{3A743360-3AD8-42C2-97AF-034686FF0C97}" type="pres">
      <dgm:prSet presAssocID="{5AD053AA-3B4A-43C1-9514-E7500CF9A372}" presName="hierChild5" presStyleCnt="0"/>
      <dgm:spPr/>
    </dgm:pt>
    <dgm:pt modelId="{61F92F89-7721-4D3D-B3A5-DF2BF50B5966}" type="pres">
      <dgm:prSet presAssocID="{4BE476F1-0487-433A-A198-7B64F3D8D3E6}" presName="Name37" presStyleLbl="parChTrans1D4" presStyleIdx="15" presStyleCnt="18"/>
      <dgm:spPr/>
      <dgm:t>
        <a:bodyPr/>
        <a:lstStyle/>
        <a:p>
          <a:endParaRPr lang="en-US"/>
        </a:p>
      </dgm:t>
    </dgm:pt>
    <dgm:pt modelId="{D2BC9B02-54E6-48F0-937C-2F24E01526AD}" type="pres">
      <dgm:prSet presAssocID="{29B380AE-B381-48B2-941B-33F25E709BF4}" presName="hierRoot2" presStyleCnt="0">
        <dgm:presLayoutVars>
          <dgm:hierBranch val="init"/>
        </dgm:presLayoutVars>
      </dgm:prSet>
      <dgm:spPr/>
    </dgm:pt>
    <dgm:pt modelId="{2E06BAF3-DC2B-44B7-9FC0-920DBD62A1B4}" type="pres">
      <dgm:prSet presAssocID="{29B380AE-B381-48B2-941B-33F25E709BF4}" presName="rootComposite" presStyleCnt="0"/>
      <dgm:spPr/>
    </dgm:pt>
    <dgm:pt modelId="{B5E2EBD7-62DC-48A6-BB5F-C2C792D13B09}" type="pres">
      <dgm:prSet presAssocID="{29B380AE-B381-48B2-941B-33F25E709BF4}" presName="rootText" presStyleLbl="node4" presStyleIdx="15" presStyleCnt="18">
        <dgm:presLayoutVars>
          <dgm:chPref val="3"/>
        </dgm:presLayoutVars>
      </dgm:prSet>
      <dgm:spPr/>
      <dgm:t>
        <a:bodyPr/>
        <a:lstStyle/>
        <a:p>
          <a:endParaRPr lang="en-US"/>
        </a:p>
      </dgm:t>
    </dgm:pt>
    <dgm:pt modelId="{7193602F-5887-4358-A61B-2891D7213D4B}" type="pres">
      <dgm:prSet presAssocID="{29B380AE-B381-48B2-941B-33F25E709BF4}" presName="rootConnector" presStyleLbl="node4" presStyleIdx="15" presStyleCnt="18"/>
      <dgm:spPr/>
      <dgm:t>
        <a:bodyPr/>
        <a:lstStyle/>
        <a:p>
          <a:endParaRPr lang="en-US"/>
        </a:p>
      </dgm:t>
    </dgm:pt>
    <dgm:pt modelId="{C057B038-EF9F-4DA8-8336-42366CB1EBE1}" type="pres">
      <dgm:prSet presAssocID="{29B380AE-B381-48B2-941B-33F25E709BF4}" presName="hierChild4" presStyleCnt="0"/>
      <dgm:spPr/>
    </dgm:pt>
    <dgm:pt modelId="{E7FEC152-7564-4C74-99F5-17C765D0CD16}" type="pres">
      <dgm:prSet presAssocID="{933BE2B1-CFC4-4A7B-BCF8-7546B347D8BD}" presName="Name37" presStyleLbl="parChTrans1D4" presStyleIdx="16" presStyleCnt="18"/>
      <dgm:spPr/>
      <dgm:t>
        <a:bodyPr/>
        <a:lstStyle/>
        <a:p>
          <a:endParaRPr lang="en-US"/>
        </a:p>
      </dgm:t>
    </dgm:pt>
    <dgm:pt modelId="{F213A265-17ED-4D46-83F6-FDB6C7A997AB}" type="pres">
      <dgm:prSet presAssocID="{CD07971B-4BD9-4D4A-8E0D-D316FF31F305}" presName="hierRoot2" presStyleCnt="0">
        <dgm:presLayoutVars>
          <dgm:hierBranch val="init"/>
        </dgm:presLayoutVars>
      </dgm:prSet>
      <dgm:spPr/>
    </dgm:pt>
    <dgm:pt modelId="{435E5AD0-0821-4B74-AF81-172161140D67}" type="pres">
      <dgm:prSet presAssocID="{CD07971B-4BD9-4D4A-8E0D-D316FF31F305}" presName="rootComposite" presStyleCnt="0"/>
      <dgm:spPr/>
    </dgm:pt>
    <dgm:pt modelId="{70DB0E77-C7F8-41B7-AE7F-E65812B9386D}" type="pres">
      <dgm:prSet presAssocID="{CD07971B-4BD9-4D4A-8E0D-D316FF31F305}" presName="rootText" presStyleLbl="node4" presStyleIdx="16" presStyleCnt="18">
        <dgm:presLayoutVars>
          <dgm:chPref val="3"/>
        </dgm:presLayoutVars>
      </dgm:prSet>
      <dgm:spPr/>
      <dgm:t>
        <a:bodyPr/>
        <a:lstStyle/>
        <a:p>
          <a:endParaRPr lang="en-US"/>
        </a:p>
      </dgm:t>
    </dgm:pt>
    <dgm:pt modelId="{5DCFC582-2DEF-4ECD-89A4-9E293377C667}" type="pres">
      <dgm:prSet presAssocID="{CD07971B-4BD9-4D4A-8E0D-D316FF31F305}" presName="rootConnector" presStyleLbl="node4" presStyleIdx="16" presStyleCnt="18"/>
      <dgm:spPr/>
      <dgm:t>
        <a:bodyPr/>
        <a:lstStyle/>
        <a:p>
          <a:endParaRPr lang="en-US"/>
        </a:p>
      </dgm:t>
    </dgm:pt>
    <dgm:pt modelId="{9D86C64D-38E9-4C58-A53D-3D0636E01C66}" type="pres">
      <dgm:prSet presAssocID="{CD07971B-4BD9-4D4A-8E0D-D316FF31F305}" presName="hierChild4" presStyleCnt="0"/>
      <dgm:spPr/>
    </dgm:pt>
    <dgm:pt modelId="{86DB5619-3992-484E-92D4-B11179477CE6}" type="pres">
      <dgm:prSet presAssocID="{CD07971B-4BD9-4D4A-8E0D-D316FF31F305}" presName="hierChild5" presStyleCnt="0"/>
      <dgm:spPr/>
    </dgm:pt>
    <dgm:pt modelId="{EE707DA6-B44C-4613-A1A3-D6E70096D2A2}" type="pres">
      <dgm:prSet presAssocID="{739CF0D8-F4AF-49B0-9C33-0B501ABCD27B}" presName="Name37" presStyleLbl="parChTrans1D4" presStyleIdx="17" presStyleCnt="18"/>
      <dgm:spPr/>
      <dgm:t>
        <a:bodyPr/>
        <a:lstStyle/>
        <a:p>
          <a:endParaRPr lang="en-US"/>
        </a:p>
      </dgm:t>
    </dgm:pt>
    <dgm:pt modelId="{8CBDCB0A-34B5-4CAE-86D9-58C4EF43C345}" type="pres">
      <dgm:prSet presAssocID="{38F239AD-9560-402D-832A-1FF3E4E6A427}" presName="hierRoot2" presStyleCnt="0">
        <dgm:presLayoutVars>
          <dgm:hierBranch val="init"/>
        </dgm:presLayoutVars>
      </dgm:prSet>
      <dgm:spPr/>
    </dgm:pt>
    <dgm:pt modelId="{31959EB6-3DA9-4732-BA16-097FAEAB07B7}" type="pres">
      <dgm:prSet presAssocID="{38F239AD-9560-402D-832A-1FF3E4E6A427}" presName="rootComposite" presStyleCnt="0"/>
      <dgm:spPr/>
    </dgm:pt>
    <dgm:pt modelId="{10D78BA4-AA66-42E7-90C0-33E9BD080504}" type="pres">
      <dgm:prSet presAssocID="{38F239AD-9560-402D-832A-1FF3E4E6A427}" presName="rootText" presStyleLbl="node4" presStyleIdx="17" presStyleCnt="18">
        <dgm:presLayoutVars>
          <dgm:chPref val="3"/>
        </dgm:presLayoutVars>
      </dgm:prSet>
      <dgm:spPr/>
      <dgm:t>
        <a:bodyPr/>
        <a:lstStyle/>
        <a:p>
          <a:endParaRPr lang="en-US"/>
        </a:p>
      </dgm:t>
    </dgm:pt>
    <dgm:pt modelId="{DB459E65-BF33-42F4-8BBA-C0E23030EBBB}" type="pres">
      <dgm:prSet presAssocID="{38F239AD-9560-402D-832A-1FF3E4E6A427}" presName="rootConnector" presStyleLbl="node4" presStyleIdx="17" presStyleCnt="18"/>
      <dgm:spPr/>
      <dgm:t>
        <a:bodyPr/>
        <a:lstStyle/>
        <a:p>
          <a:endParaRPr lang="en-US"/>
        </a:p>
      </dgm:t>
    </dgm:pt>
    <dgm:pt modelId="{A62F1448-B28F-4F1D-B41E-510FE5B5EC44}" type="pres">
      <dgm:prSet presAssocID="{38F239AD-9560-402D-832A-1FF3E4E6A427}" presName="hierChild4" presStyleCnt="0"/>
      <dgm:spPr/>
    </dgm:pt>
    <dgm:pt modelId="{A7EE9DE6-1305-4B4B-AD28-478E8B3E1FD4}" type="pres">
      <dgm:prSet presAssocID="{38F239AD-9560-402D-832A-1FF3E4E6A427}" presName="hierChild5" presStyleCnt="0"/>
      <dgm:spPr/>
    </dgm:pt>
    <dgm:pt modelId="{EDDA201B-4E62-4050-88CF-D8134C9B997F}" type="pres">
      <dgm:prSet presAssocID="{29B380AE-B381-48B2-941B-33F25E709BF4}" presName="hierChild5" presStyleCnt="0"/>
      <dgm:spPr/>
    </dgm:pt>
    <dgm:pt modelId="{281AA19B-85E1-4EFF-81DB-8FA4A86FB29D}" type="pres">
      <dgm:prSet presAssocID="{40EE467B-DEBA-4C11-A14F-2C4BAB3CAA63}" presName="hierChild5" presStyleCnt="0"/>
      <dgm:spPr/>
    </dgm:pt>
    <dgm:pt modelId="{B01AEF21-CCFB-43DE-B600-C76A3D75D81B}" type="pres">
      <dgm:prSet presAssocID="{CA853FED-E003-4F2E-B711-EC0D3E5CAE3C}" presName="hierChild5" presStyleCnt="0"/>
      <dgm:spPr/>
    </dgm:pt>
    <dgm:pt modelId="{183AAA69-3F36-4030-90A6-2BED33651031}" type="pres">
      <dgm:prSet presAssocID="{DA4FED77-B936-4BE0-9194-EF99F4B6F63B}" presName="hierChild3" presStyleCnt="0"/>
      <dgm:spPr/>
    </dgm:pt>
  </dgm:ptLst>
  <dgm:cxnLst>
    <dgm:cxn modelId="{99E553AA-8B55-4349-8B2C-704E47E9A623}" srcId="{DA4FED77-B936-4BE0-9194-EF99F4B6F63B}" destId="{4AF5DCAF-06E9-4A1B-A13F-2846C09529A7}" srcOrd="0" destOrd="0" parTransId="{71692605-16D7-4F27-9F62-D101AF4396E6}" sibTransId="{A1661029-4795-41D7-8FAD-109F52CD1ABA}"/>
    <dgm:cxn modelId="{52FA94D3-3513-436A-93EE-4CB6918F07B6}" type="presOf" srcId="{68A01EFD-9138-4067-857A-41F6302F68C3}" destId="{839C601D-6DAB-4376-8E76-DD5681C39638}" srcOrd="1" destOrd="0" presId="urn:microsoft.com/office/officeart/2005/8/layout/orgChart1"/>
    <dgm:cxn modelId="{1A606F1F-6DDF-4D00-8600-4AEFAFEA29EB}" type="presOf" srcId="{933BE2B1-CFC4-4A7B-BCF8-7546B347D8BD}" destId="{E7FEC152-7564-4C74-99F5-17C765D0CD16}" srcOrd="0" destOrd="0" presId="urn:microsoft.com/office/officeart/2005/8/layout/orgChart1"/>
    <dgm:cxn modelId="{78F6820C-9CE4-44A9-9D14-78863872340F}" type="presOf" srcId="{655D08B4-E1C9-4020-8B48-D359F9272819}" destId="{6CCD22BD-A6EA-43B7-92CF-E6958C57E912}" srcOrd="1" destOrd="0" presId="urn:microsoft.com/office/officeart/2005/8/layout/orgChart1"/>
    <dgm:cxn modelId="{BED6B985-B1F5-4E0D-8B0D-36803FDBC53C}" srcId="{75722B30-82F8-417B-AFC5-864321533452}" destId="{68A01EFD-9138-4067-857A-41F6302F68C3}" srcOrd="0" destOrd="0" parTransId="{8AA8186E-1067-435C-AFFE-1B16C318F64E}" sibTransId="{B553D997-C4D0-41BC-9F42-66EDF8C23A2C}"/>
    <dgm:cxn modelId="{A998DF0E-5AC3-4018-9BBC-DA281F509603}" type="presOf" srcId="{AD722706-6993-453B-B53F-05EEAC138627}" destId="{C865DDBC-3F7E-461D-96EE-8C2EA4C5C1BA}" srcOrd="0" destOrd="0" presId="urn:microsoft.com/office/officeart/2005/8/layout/orgChart1"/>
    <dgm:cxn modelId="{0047C4A5-CE18-4D52-995C-8DB07C10055F}" srcId="{CA853FED-E003-4F2E-B711-EC0D3E5CAE3C}" destId="{40EE467B-DEBA-4C11-A14F-2C4BAB3CAA63}" srcOrd="1" destOrd="0" parTransId="{3F8C2798-36A1-4E08-B365-A2D47E9AF65D}" sibTransId="{9F6D86A1-86C8-4AF2-A8A4-85F590ABA140}"/>
    <dgm:cxn modelId="{8E974AC6-8E8A-47C8-9B8D-3B37E414990D}" type="presOf" srcId="{40EE467B-DEBA-4C11-A14F-2C4BAB3CAA63}" destId="{8831610A-5328-4992-8AC4-7CB1E169A0E1}" srcOrd="0" destOrd="0" presId="urn:microsoft.com/office/officeart/2005/8/layout/orgChart1"/>
    <dgm:cxn modelId="{FC0F33C7-5165-4287-AE47-F25BC3601E44}" type="presOf" srcId="{8DAF3774-E5BA-472A-913B-FB6598C44C46}" destId="{D9F0D59E-C145-4EBE-ACD8-5B610C7B30A4}" srcOrd="0" destOrd="0" presId="urn:microsoft.com/office/officeart/2005/8/layout/orgChart1"/>
    <dgm:cxn modelId="{83173A60-0C21-4C82-8C61-FFF748B21788}" srcId="{394F36EC-27D2-40D8-80FF-6929A11C38A1}" destId="{4055FD79-FCA3-4FEA-AF44-1E3CA3107D36}" srcOrd="0" destOrd="0" parTransId="{82D8C039-E996-4AA1-978A-B6CB5B1FD3D8}" sibTransId="{32ECF7B2-C8E0-49D9-B4E8-229BCA97A2DE}"/>
    <dgm:cxn modelId="{B418F574-0CC9-4817-A49C-86FD9571A185}" type="presOf" srcId="{4055FD79-FCA3-4FEA-AF44-1E3CA3107D36}" destId="{37CF4227-D5FC-4315-98E0-ACA039F36E4A}" srcOrd="1" destOrd="0" presId="urn:microsoft.com/office/officeart/2005/8/layout/orgChart1"/>
    <dgm:cxn modelId="{8D211A5B-6D7C-40FF-AA57-52D2F473655E}" type="presOf" srcId="{495D979C-9026-4690-847A-BC874439105C}" destId="{86D84261-B307-44FA-BE3B-A446EAFCA282}" srcOrd="0" destOrd="0" presId="urn:microsoft.com/office/officeart/2005/8/layout/orgChart1"/>
    <dgm:cxn modelId="{5EF90F8F-119E-47D5-B347-4058FCF81A20}" type="presOf" srcId="{82D8C039-E996-4AA1-978A-B6CB5B1FD3D8}" destId="{61DE06DB-D5D0-4376-A8F3-4A2DF255988D}" srcOrd="0" destOrd="0" presId="urn:microsoft.com/office/officeart/2005/8/layout/orgChart1"/>
    <dgm:cxn modelId="{8180437C-B3C7-4DE6-A3E4-9BB75D1B0084}" type="presOf" srcId="{8AA8186E-1067-435C-AFFE-1B16C318F64E}" destId="{B8611791-049E-426A-85E4-4F019113C191}" srcOrd="0" destOrd="0" presId="urn:microsoft.com/office/officeart/2005/8/layout/orgChart1"/>
    <dgm:cxn modelId="{0B0FB599-1A44-43F7-A29F-077CB38D639A}" type="presOf" srcId="{71692605-16D7-4F27-9F62-D101AF4396E6}" destId="{12BA7466-BFEC-4C81-96DA-4D2246675392}" srcOrd="0" destOrd="0" presId="urn:microsoft.com/office/officeart/2005/8/layout/orgChart1"/>
    <dgm:cxn modelId="{4BEB974C-58FD-48E4-8472-9E0DF52C3268}" srcId="{DFE6961C-046D-4D6A-B775-BDEEB6E000AB}" destId="{445A4B30-8B54-4AD9-B599-B914C30C3EE5}" srcOrd="1" destOrd="0" parTransId="{878F2026-B8AC-4910-9DC5-BC7A8335CBE7}" sibTransId="{4C4992A1-5413-48AE-967B-2F07404ED768}"/>
    <dgm:cxn modelId="{A1183947-221D-48A7-847B-1B48FFD1B48A}" srcId="{68A01EFD-9138-4067-857A-41F6302F68C3}" destId="{D1D8E23C-924E-4D9A-B89D-D462C6430B8A}" srcOrd="1" destOrd="0" parTransId="{82BF9265-A2F7-473F-AF1A-0301C7C9173D}" sibTransId="{2D12C239-0E9E-46FE-8CD8-A4505FE6D633}"/>
    <dgm:cxn modelId="{5B318DDD-15A7-47D6-8DEC-9767265969F0}" srcId="{EEC3DDAF-DE14-4FDC-A60F-6F56D6EC6F67}" destId="{83826781-F630-44BE-8D86-35AED69683B2}" srcOrd="0" destOrd="0" parTransId="{9716D926-5232-41EB-8E44-E60603946201}" sibTransId="{E2D782AB-4A95-47CA-B7BB-17C5D3351B9F}"/>
    <dgm:cxn modelId="{31C89E0E-AD83-4DA8-81AC-7CFFFDBEEDFB}" srcId="{DFE6961C-046D-4D6A-B775-BDEEB6E000AB}" destId="{F3B22B4B-47BD-4503-8B99-3E896CC27FFD}" srcOrd="0" destOrd="0" parTransId="{46C6183B-D158-44E3-966A-253CC3661037}" sibTransId="{EA9DAF52-46AF-4299-AD17-0D7085CDC13B}"/>
    <dgm:cxn modelId="{5D71747C-C6CD-432E-8692-165AD1178D15}" type="presOf" srcId="{46C6183B-D158-44E3-966A-253CC3661037}" destId="{25F3D3E6-7D0D-4BA5-935D-D11BFE4459E5}" srcOrd="0" destOrd="0" presId="urn:microsoft.com/office/officeart/2005/8/layout/orgChart1"/>
    <dgm:cxn modelId="{5E055F6E-3254-44E1-A973-4B9564C8686A}" type="presOf" srcId="{40EE467B-DEBA-4C11-A14F-2C4BAB3CAA63}" destId="{CA8E3A18-D3E9-4935-84D8-72C65A102939}" srcOrd="1" destOrd="0" presId="urn:microsoft.com/office/officeart/2005/8/layout/orgChart1"/>
    <dgm:cxn modelId="{723952C7-75D5-4532-AB8A-AEB392F9B613}" type="presOf" srcId="{D1D8E23C-924E-4D9A-B89D-D462C6430B8A}" destId="{E8F16E02-D51A-4EAB-8846-3812C44C486C}" srcOrd="0" destOrd="0" presId="urn:microsoft.com/office/officeart/2005/8/layout/orgChart1"/>
    <dgm:cxn modelId="{8B06C58F-91C8-4402-80C1-5A0EBE183B2F}" type="presOf" srcId="{D1D8E23C-924E-4D9A-B89D-D462C6430B8A}" destId="{6D7FFB81-E65B-4594-8C35-B37A99F5B1D5}" srcOrd="1" destOrd="0" presId="urn:microsoft.com/office/officeart/2005/8/layout/orgChart1"/>
    <dgm:cxn modelId="{8CE22D51-F5EE-4A62-9C49-CE9524B6B3BA}" type="presOf" srcId="{5AD053AA-3B4A-43C1-9514-E7500CF9A372}" destId="{F1C7B24E-784A-4DEC-8261-68D82BA6F350}" srcOrd="1" destOrd="0" presId="urn:microsoft.com/office/officeart/2005/8/layout/orgChart1"/>
    <dgm:cxn modelId="{5FAC3081-B5FE-447E-B287-F0C6BA4730E9}" type="presOf" srcId="{D84A4085-8F7E-4792-9D35-D1F87D0A2365}" destId="{3857D312-A494-48A6-A16F-57B1112112E7}" srcOrd="0" destOrd="0" presId="urn:microsoft.com/office/officeart/2005/8/layout/orgChart1"/>
    <dgm:cxn modelId="{A7A87977-2BE3-43A2-83C3-E773D2769235}" srcId="{68A01EFD-9138-4067-857A-41F6302F68C3}" destId="{DE6DD4AE-8298-41DC-A22C-5A20AF893E71}" srcOrd="2" destOrd="0" parTransId="{1CD2E855-CC2A-4176-A5E8-D38C402E1B9F}" sibTransId="{4AF3BBD3-48E5-4498-8FC8-A09420B34D49}"/>
    <dgm:cxn modelId="{602C9292-8E58-42E8-938D-6CD7BED85B30}" type="presOf" srcId="{0F5BF489-1D5D-4BFF-A196-05D78E91E28B}" destId="{28AE860A-5FE9-467F-87AE-782FFF966D96}" srcOrd="1" destOrd="0" presId="urn:microsoft.com/office/officeart/2005/8/layout/orgChart1"/>
    <dgm:cxn modelId="{9E1B15CC-2656-46C2-852F-DE636B6B9076}" type="presOf" srcId="{CD07971B-4BD9-4D4A-8E0D-D316FF31F305}" destId="{70DB0E77-C7F8-41B7-AE7F-E65812B9386D}" srcOrd="0" destOrd="0" presId="urn:microsoft.com/office/officeart/2005/8/layout/orgChart1"/>
    <dgm:cxn modelId="{1D1402A2-1316-4961-9255-BDC47770FA90}" type="presOf" srcId="{495D979C-9026-4690-847A-BC874439105C}" destId="{AD0C2592-ED3B-4152-923E-9FC03960DA7A}" srcOrd="1" destOrd="0" presId="urn:microsoft.com/office/officeart/2005/8/layout/orgChart1"/>
    <dgm:cxn modelId="{93F14D19-DF27-4BC9-8CCE-C23F7F9AED4D}" type="presOf" srcId="{445A4B30-8B54-4AD9-B599-B914C30C3EE5}" destId="{79BD17BF-FB74-46FE-83BE-6D68F355FCDA}" srcOrd="1" destOrd="0" presId="urn:microsoft.com/office/officeart/2005/8/layout/orgChart1"/>
    <dgm:cxn modelId="{457A6D78-A956-4FF0-BDAB-25AACAC395A6}" type="presOf" srcId="{DFE6961C-046D-4D6A-B775-BDEEB6E000AB}" destId="{B0BD1092-2519-41C5-B7C1-FC47CA545A47}" srcOrd="0" destOrd="0" presId="urn:microsoft.com/office/officeart/2005/8/layout/orgChart1"/>
    <dgm:cxn modelId="{692B54C4-7E6F-42F4-8DEB-3D748F20DD0E}" type="presOf" srcId="{DA4FED77-B936-4BE0-9194-EF99F4B6F63B}" destId="{3D9FC52F-EC3E-4D6E-B32B-ED08F024E511}" srcOrd="0" destOrd="0" presId="urn:microsoft.com/office/officeart/2005/8/layout/orgChart1"/>
    <dgm:cxn modelId="{9B1DA554-D316-4E3D-A96F-5EC7D4429456}" srcId="{4AF5DCAF-06E9-4A1B-A13F-2846C09529A7}" destId="{75722B30-82F8-417B-AFC5-864321533452}" srcOrd="0" destOrd="0" parTransId="{D245F008-81EF-47D0-800A-061C7E5B4FEE}" sibTransId="{367BCD8D-FA1A-421A-A541-D548E19117C7}"/>
    <dgm:cxn modelId="{1DF9746F-94ED-46B7-9F2A-EC9B80980A9A}" type="presOf" srcId="{DE6DD4AE-8298-41DC-A22C-5A20AF893E71}" destId="{828E9C32-2561-4C26-8CD5-ADD0E88B324F}" srcOrd="1" destOrd="0" presId="urn:microsoft.com/office/officeart/2005/8/layout/orgChart1"/>
    <dgm:cxn modelId="{DE933113-04C1-4863-A10A-57A776AB577B}" srcId="{394F36EC-27D2-40D8-80FF-6929A11C38A1}" destId="{0F5BF489-1D5D-4BFF-A196-05D78E91E28B}" srcOrd="1" destOrd="0" parTransId="{71AAB634-EAAA-4F0E-AF69-F7E0AFE383B2}" sibTransId="{E695070E-B922-470B-9069-BF9B87BFC0ED}"/>
    <dgm:cxn modelId="{32823BC9-8388-4B2B-84AF-E083F86FF808}" type="presOf" srcId="{394F36EC-27D2-40D8-80FF-6929A11C38A1}" destId="{48F8CD0D-9369-4812-94AF-11737DD17C89}" srcOrd="0" destOrd="0" presId="urn:microsoft.com/office/officeart/2005/8/layout/orgChart1"/>
    <dgm:cxn modelId="{11F07AC8-024B-42F2-9E1F-47E03BD5E874}" type="presOf" srcId="{60E39CEA-AD25-4F58-91C1-9A22B01BD73F}" destId="{EEB8091F-39E6-4121-9EF6-77C9B3024D3E}" srcOrd="0" destOrd="0" presId="urn:microsoft.com/office/officeart/2005/8/layout/orgChart1"/>
    <dgm:cxn modelId="{EEFCDC7E-F9A3-4157-AB1C-FC4E62E36379}" srcId="{40EE467B-DEBA-4C11-A14F-2C4BAB3CAA63}" destId="{5AD053AA-3B4A-43C1-9514-E7500CF9A372}" srcOrd="0" destOrd="0" parTransId="{158C6B28-B6AE-468E-BDE1-F16948F1F19D}" sibTransId="{CF364859-E2D7-4513-8A0E-017E37B914DD}"/>
    <dgm:cxn modelId="{126C84E3-CADA-4FC7-8C28-C2A825759D65}" type="presOf" srcId="{4055FD79-FCA3-4FEA-AF44-1E3CA3107D36}" destId="{BE82B1E3-D571-4123-B5C5-BD189757F028}" srcOrd="0" destOrd="0" presId="urn:microsoft.com/office/officeart/2005/8/layout/orgChart1"/>
    <dgm:cxn modelId="{91995453-CB7E-4499-A62E-034441FF40DC}" type="presOf" srcId="{0F5BF489-1D5D-4BFF-A196-05D78E91E28B}" destId="{AC037D2A-7E0B-412E-A028-4F4A30FF31F0}" srcOrd="0" destOrd="0" presId="urn:microsoft.com/office/officeart/2005/8/layout/orgChart1"/>
    <dgm:cxn modelId="{449B64C4-662A-4621-89E8-838D70B1C446}" type="presOf" srcId="{82BF9265-A2F7-473F-AF1A-0301C7C9173D}" destId="{5CB755FD-FDB8-4BB6-B4BF-97E383B3FE92}" srcOrd="0" destOrd="0" presId="urn:microsoft.com/office/officeart/2005/8/layout/orgChart1"/>
    <dgm:cxn modelId="{0A4509E4-1AAA-4C82-9421-98A08511DE5B}" srcId="{29B380AE-B381-48B2-941B-33F25E709BF4}" destId="{38F239AD-9560-402D-832A-1FF3E4E6A427}" srcOrd="1" destOrd="0" parTransId="{739CF0D8-F4AF-49B0-9C33-0B501ABCD27B}" sibTransId="{3EECD1AB-2652-4B4E-8126-14A52B523384}"/>
    <dgm:cxn modelId="{53F349B9-A2D9-4535-A1B1-E68384E89CBE}" type="presOf" srcId="{445A4B30-8B54-4AD9-B599-B914C30C3EE5}" destId="{5D25B3F7-8892-4CCA-BA8D-A0E7FE66967B}" srcOrd="0" destOrd="0" presId="urn:microsoft.com/office/officeart/2005/8/layout/orgChart1"/>
    <dgm:cxn modelId="{61250BE3-5CBE-42BB-9FAA-34E583016132}" type="presOf" srcId="{4BE476F1-0487-433A-A198-7B64F3D8D3E6}" destId="{61F92F89-7721-4D3D-B3A5-DF2BF50B5966}" srcOrd="0" destOrd="0" presId="urn:microsoft.com/office/officeart/2005/8/layout/orgChart1"/>
    <dgm:cxn modelId="{3F807203-2666-4AD9-AAA4-2F5C66303432}" type="presOf" srcId="{A363A1B3-3ACD-4DC7-8CC1-D2E88E728DE5}" destId="{2078212B-B406-4BFC-AAE5-5416404B2972}" srcOrd="0" destOrd="0" presId="urn:microsoft.com/office/officeart/2005/8/layout/orgChart1"/>
    <dgm:cxn modelId="{422ADECA-947C-48A7-A5FA-3FBB0187E9BB}" type="presOf" srcId="{C8A3E97D-9BF6-4DEB-8CFF-D5EDCBF794B5}" destId="{BD1619E7-9FA5-45E6-9764-84D998B8D2CA}" srcOrd="0" destOrd="0" presId="urn:microsoft.com/office/officeart/2005/8/layout/orgChart1"/>
    <dgm:cxn modelId="{2A561AFC-DFC8-49AB-AC1A-8C4BB9C269D1}" type="presOf" srcId="{83826781-F630-44BE-8D86-35AED69683B2}" destId="{2D30D500-35E7-4275-B0E6-CB44EB7ABDC6}" srcOrd="0" destOrd="0" presId="urn:microsoft.com/office/officeart/2005/8/layout/orgChart1"/>
    <dgm:cxn modelId="{66F3DD62-5871-4BCF-BCF0-53E5328854D2}" type="presOf" srcId="{DA4FED77-B936-4BE0-9194-EF99F4B6F63B}" destId="{1A0F6496-4C2F-4E68-A00E-A2A5899E9D09}" srcOrd="1" destOrd="0" presId="urn:microsoft.com/office/officeart/2005/8/layout/orgChart1"/>
    <dgm:cxn modelId="{DB0727EF-388A-4952-805F-B95B92883A39}" type="presOf" srcId="{AD722706-6993-453B-B53F-05EEAC138627}" destId="{2D3E9F9A-C38B-42FC-8A05-EAE4A4585A19}" srcOrd="1" destOrd="0" presId="urn:microsoft.com/office/officeart/2005/8/layout/orgChart1"/>
    <dgm:cxn modelId="{6E7C29F3-4E4C-459A-89D7-A0BDAC77C71A}" srcId="{A363A1B3-3ACD-4DC7-8CC1-D2E88E728DE5}" destId="{DA4FED77-B936-4BE0-9194-EF99F4B6F63B}" srcOrd="0" destOrd="0" parTransId="{CB179F63-0984-4A3C-977E-C90385909767}" sibTransId="{091BA8BC-623C-4BE0-B855-BBC1E96E564A}"/>
    <dgm:cxn modelId="{5CEC11CF-C199-4B5D-B5D3-EC96E7FA3D31}" type="presOf" srcId="{F3B22B4B-47BD-4503-8B99-3E896CC27FFD}" destId="{6D6BB4B1-12E3-490C-943E-C33CC4C7CE40}" srcOrd="1" destOrd="0" presId="urn:microsoft.com/office/officeart/2005/8/layout/orgChart1"/>
    <dgm:cxn modelId="{82A5DDE1-19D6-47D3-87A3-35AE7F4D9088}" type="presOf" srcId="{CA853FED-E003-4F2E-B711-EC0D3E5CAE3C}" destId="{526B666D-5B9B-4A84-851F-A963E70798E8}" srcOrd="1" destOrd="0" presId="urn:microsoft.com/office/officeart/2005/8/layout/orgChart1"/>
    <dgm:cxn modelId="{ED578651-562F-4CD5-A624-C147D2BA71F5}" type="presOf" srcId="{38F239AD-9560-402D-832A-1FF3E4E6A427}" destId="{10D78BA4-AA66-42E7-90C0-33E9BD080504}" srcOrd="0" destOrd="0" presId="urn:microsoft.com/office/officeart/2005/8/layout/orgChart1"/>
    <dgm:cxn modelId="{7C1194F5-4642-4475-AC38-29F75BFCC74D}" srcId="{CA853FED-E003-4F2E-B711-EC0D3E5CAE3C}" destId="{EEC3DDAF-DE14-4FDC-A60F-6F56D6EC6F67}" srcOrd="0" destOrd="0" parTransId="{E6C5F54D-15D9-465D-AFFD-78669ABA26A0}" sibTransId="{D13BD77A-D8D7-4845-909B-CAFDAD605655}"/>
    <dgm:cxn modelId="{02409C4B-C75D-42CE-9FD2-07A222E29BC4}" srcId="{40EE467B-DEBA-4C11-A14F-2C4BAB3CAA63}" destId="{29B380AE-B381-48B2-941B-33F25E709BF4}" srcOrd="1" destOrd="0" parTransId="{4BE476F1-0487-433A-A198-7B64F3D8D3E6}" sibTransId="{942B85E1-6680-46F7-A7D0-5DB5C13DEDF1}"/>
    <dgm:cxn modelId="{C25A87D3-7903-44A5-8BAE-93C2D238940E}" type="presOf" srcId="{4AF5DCAF-06E9-4A1B-A13F-2846C09529A7}" destId="{BE728167-766D-4AB4-98F9-D5DFE0DED55F}" srcOrd="1" destOrd="0" presId="urn:microsoft.com/office/officeart/2005/8/layout/orgChart1"/>
    <dgm:cxn modelId="{FC9AB374-3CA9-4366-B998-F927475B64DC}" type="presOf" srcId="{CA853FED-E003-4F2E-B711-EC0D3E5CAE3C}" destId="{2744EBAB-3F7D-4308-A4DB-D332DB9167F0}" srcOrd="0" destOrd="0" presId="urn:microsoft.com/office/officeart/2005/8/layout/orgChart1"/>
    <dgm:cxn modelId="{96A4F790-57A2-4347-BCB1-3B2C6FAB9AE5}" srcId="{F3B22B4B-47BD-4503-8B99-3E896CC27FFD}" destId="{495D979C-9026-4690-847A-BC874439105C}" srcOrd="0" destOrd="0" parTransId="{162B6019-EBB6-4095-9EF1-70AF4AC56FF8}" sibTransId="{116AD9AD-8925-44DD-AE45-5FB05DB0CDBE}"/>
    <dgm:cxn modelId="{7882F29A-D04B-4E36-A17B-60F24A04FBD7}" srcId="{445A4B30-8B54-4AD9-B599-B914C30C3EE5}" destId="{AD722706-6993-453B-B53F-05EEAC138627}" srcOrd="0" destOrd="0" parTransId="{A6CF731B-DCB2-4A4B-AA97-88C875F25FAF}" sibTransId="{804D0005-D63A-4560-9FD3-C904646B9EDE}"/>
    <dgm:cxn modelId="{79FD9325-8D07-4A2D-B87E-011E87041404}" type="presOf" srcId="{EEC3DDAF-DE14-4FDC-A60F-6F56D6EC6F67}" destId="{1C730605-5064-4F16-8440-4CEF94A87BB0}" srcOrd="0" destOrd="0" presId="urn:microsoft.com/office/officeart/2005/8/layout/orgChart1"/>
    <dgm:cxn modelId="{56762232-7B3C-4FD2-8C79-082F4284A761}" type="presOf" srcId="{158C6B28-B6AE-468E-BDE1-F16948F1F19D}" destId="{2D8DFAC6-522F-4FFE-AFC3-C2997ACF8E37}" srcOrd="0" destOrd="0" presId="urn:microsoft.com/office/officeart/2005/8/layout/orgChart1"/>
    <dgm:cxn modelId="{1814A321-839B-4A7D-923D-232E434B750E}" type="presOf" srcId="{75722B30-82F8-417B-AFC5-864321533452}" destId="{BF8A3F5E-DAD8-4D9A-8FC3-5A5C8C60491B}" srcOrd="0" destOrd="0" presId="urn:microsoft.com/office/officeart/2005/8/layout/orgChart1"/>
    <dgm:cxn modelId="{62EF9B16-1D56-4FA3-85AD-8AF31D6B30EF}" type="presOf" srcId="{655D08B4-E1C9-4020-8B48-D359F9272819}" destId="{708D0992-F402-477A-AB3E-F117596A2737}" srcOrd="0" destOrd="0" presId="urn:microsoft.com/office/officeart/2005/8/layout/orgChart1"/>
    <dgm:cxn modelId="{806257E3-FBA4-417F-BA15-AC02A9DC7A9C}" type="presOf" srcId="{1E716B88-CCC5-4E08-9718-6388F76AFE45}" destId="{7832C1D7-4C65-48B1-9D14-83286EC090BB}" srcOrd="0" destOrd="0" presId="urn:microsoft.com/office/officeart/2005/8/layout/orgChart1"/>
    <dgm:cxn modelId="{8A52EEF7-9481-4054-8F19-8068BB802A66}" srcId="{68A01EFD-9138-4067-857A-41F6302F68C3}" destId="{655D08B4-E1C9-4020-8B48-D359F9272819}" srcOrd="4" destOrd="0" parTransId="{5748A7D9-3F6A-4BCF-A048-6C38B66084CF}" sibTransId="{BEFD3A1C-4FB8-4CE1-BA03-FD12C23C0D78}"/>
    <dgm:cxn modelId="{B43F6683-2339-452D-B599-67FFC9B769F7}" type="presOf" srcId="{5748A7D9-3F6A-4BCF-A048-6C38B66084CF}" destId="{0AE9DEE9-55E6-4916-9077-D3313EA086E6}" srcOrd="0" destOrd="0" presId="urn:microsoft.com/office/officeart/2005/8/layout/orgChart1"/>
    <dgm:cxn modelId="{3A403DDE-D1D5-4E01-A0B3-FA56A1B51DCC}" type="presOf" srcId="{68A01EFD-9138-4067-857A-41F6302F68C3}" destId="{6869AF9A-6032-4416-A97D-7D747B7C9EC9}" srcOrd="0" destOrd="0" presId="urn:microsoft.com/office/officeart/2005/8/layout/orgChart1"/>
    <dgm:cxn modelId="{6B0CA9C7-E392-4D0C-939D-A388D86639E0}" type="presOf" srcId="{9716D926-5232-41EB-8E44-E60603946201}" destId="{3B63544C-D46B-4AAB-82CD-E5F0CBB52717}" srcOrd="0" destOrd="0" presId="urn:microsoft.com/office/officeart/2005/8/layout/orgChart1"/>
    <dgm:cxn modelId="{5307F519-D527-487F-99F2-E6B3EA948E8D}" type="presOf" srcId="{F3B22B4B-47BD-4503-8B99-3E896CC27FFD}" destId="{09F012FA-C7ED-4262-A626-D0A88E654CCA}" srcOrd="0" destOrd="0" presId="urn:microsoft.com/office/officeart/2005/8/layout/orgChart1"/>
    <dgm:cxn modelId="{68AD1F98-6DAD-4E0F-B786-CEFDD2E1C2C7}" type="presOf" srcId="{084318C8-A90A-490A-BAD2-3E8E60615D58}" destId="{01728DD3-3AB9-4786-8861-C9828D122B35}" srcOrd="0" destOrd="0" presId="urn:microsoft.com/office/officeart/2005/8/layout/orgChart1"/>
    <dgm:cxn modelId="{87AE4121-2F2C-4F00-AAFE-D1E65FDAB78D}" srcId="{68A01EFD-9138-4067-857A-41F6302F68C3}" destId="{2050DB19-EE04-4390-8059-3CAC74F48DB1}" srcOrd="3" destOrd="0" parTransId="{C8A3E97D-9BF6-4DEB-8CFF-D5EDCBF794B5}" sibTransId="{2E94C1B1-242E-42D0-ACED-776076DEE64E}"/>
    <dgm:cxn modelId="{DCF50206-522A-4A7F-8B06-13423D79D927}" type="presOf" srcId="{29B380AE-B381-48B2-941B-33F25E709BF4}" destId="{7193602F-5887-4358-A61B-2891D7213D4B}" srcOrd="1" destOrd="0" presId="urn:microsoft.com/office/officeart/2005/8/layout/orgChart1"/>
    <dgm:cxn modelId="{24776A3B-FE81-49B2-881A-F81CD16A36D1}" type="presOf" srcId="{EEC3DDAF-DE14-4FDC-A60F-6F56D6EC6F67}" destId="{31B607A6-1577-42D5-80B6-299AC3D4CA08}" srcOrd="1" destOrd="0" presId="urn:microsoft.com/office/officeart/2005/8/layout/orgChart1"/>
    <dgm:cxn modelId="{99D7F5EC-AF54-4D39-9893-6A77769069E6}" type="presOf" srcId="{CD07971B-4BD9-4D4A-8E0D-D316FF31F305}" destId="{5DCFC582-2DEF-4ECD-89A4-9E293377C667}" srcOrd="1" destOrd="0" presId="urn:microsoft.com/office/officeart/2005/8/layout/orgChart1"/>
    <dgm:cxn modelId="{818978C1-C1A2-4989-A361-31F15210FEC6}" type="presOf" srcId="{5AD053AA-3B4A-43C1-9514-E7500CF9A372}" destId="{A31ACB46-B0C4-4A5B-BCA5-F0FD37E93E9A}" srcOrd="0" destOrd="0" presId="urn:microsoft.com/office/officeart/2005/8/layout/orgChart1"/>
    <dgm:cxn modelId="{E01C3C4E-5525-4229-BB87-D7FA0C23CED7}" type="presOf" srcId="{1CD2E855-CC2A-4176-A5E8-D38C402E1B9F}" destId="{E3B8702D-45A1-4450-8BD8-F9E6225E4F32}" srcOrd="0" destOrd="0" presId="urn:microsoft.com/office/officeart/2005/8/layout/orgChart1"/>
    <dgm:cxn modelId="{F2157C7D-14E0-4E02-8F01-E9C19DB6CB95}" type="presOf" srcId="{394F36EC-27D2-40D8-80FF-6929A11C38A1}" destId="{8B8AD32A-5ACB-4DDE-91D4-7AEC991ACFCA}" srcOrd="1" destOrd="0" presId="urn:microsoft.com/office/officeart/2005/8/layout/orgChart1"/>
    <dgm:cxn modelId="{3D882231-94A7-4894-8460-B35FEE9A64BB}" type="presOf" srcId="{084318C8-A90A-490A-BAD2-3E8E60615D58}" destId="{6DA1567F-46B5-45C4-A07E-893AC7BC265E}" srcOrd="1" destOrd="0" presId="urn:microsoft.com/office/officeart/2005/8/layout/orgChart1"/>
    <dgm:cxn modelId="{7DEFD284-63B7-4339-ABA9-7A1811E8D5AA}" type="presOf" srcId="{DE6DD4AE-8298-41DC-A22C-5A20AF893E71}" destId="{5A0A5ABF-61FF-4C34-8B0F-1F3F56D05F5F}" srcOrd="0" destOrd="0" presId="urn:microsoft.com/office/officeart/2005/8/layout/orgChart1"/>
    <dgm:cxn modelId="{4BDD2FD4-950F-4B9F-A827-88F7A3CC0A51}" type="presOf" srcId="{162B6019-EBB6-4095-9EF1-70AF4AC56FF8}" destId="{F871C3AF-B6DD-4050-920D-DCC2093C5880}" srcOrd="0" destOrd="0" presId="urn:microsoft.com/office/officeart/2005/8/layout/orgChart1"/>
    <dgm:cxn modelId="{84152E01-1BE8-4142-B0A6-9E615202818F}" type="presOf" srcId="{3F8C2798-36A1-4E08-B365-A2D47E9AF65D}" destId="{E24ED3C2-14DC-4B4B-9BEB-61EC664C4A17}" srcOrd="0" destOrd="0" presId="urn:microsoft.com/office/officeart/2005/8/layout/orgChart1"/>
    <dgm:cxn modelId="{FDBE4799-A336-4069-BDFC-003B9DBE945A}" srcId="{DA4FED77-B936-4BE0-9194-EF99F4B6F63B}" destId="{CA853FED-E003-4F2E-B711-EC0D3E5CAE3C}" srcOrd="1" destOrd="0" parTransId="{8DAF3774-E5BA-472A-913B-FB6598C44C46}" sibTransId="{8A2AF1BB-553B-4724-8E4E-0FC574DE46C0}"/>
    <dgm:cxn modelId="{E139735F-6514-414A-A333-5EA4DECC0F14}" type="presOf" srcId="{83826781-F630-44BE-8D86-35AED69683B2}" destId="{482C2A45-1DF8-49F2-A438-1831F0C84091}" srcOrd="1" destOrd="0" presId="urn:microsoft.com/office/officeart/2005/8/layout/orgChart1"/>
    <dgm:cxn modelId="{86413FF6-B1BD-47B4-B2BB-56F1B76F9D68}" type="presOf" srcId="{739CF0D8-F4AF-49B0-9C33-0B501ABCD27B}" destId="{EE707DA6-B44C-4613-A1A3-D6E70096D2A2}" srcOrd="0" destOrd="0" presId="urn:microsoft.com/office/officeart/2005/8/layout/orgChart1"/>
    <dgm:cxn modelId="{3A6CCDFD-060C-4950-9F0B-8804B99E64E1}" type="presOf" srcId="{2050DB19-EE04-4390-8059-3CAC74F48DB1}" destId="{0F7F56CE-A3CC-4D27-8433-BFB1B5225AD4}" srcOrd="1" destOrd="0" presId="urn:microsoft.com/office/officeart/2005/8/layout/orgChart1"/>
    <dgm:cxn modelId="{6344ADEC-3E92-46F3-8257-C2EDA87AA752}" type="presOf" srcId="{A6CF731B-DCB2-4A4B-AA97-88C875F25FAF}" destId="{B1A6C4ED-68C3-4F0A-B979-BA1F72FF8B36}" srcOrd="0" destOrd="0" presId="urn:microsoft.com/office/officeart/2005/8/layout/orgChart1"/>
    <dgm:cxn modelId="{1041C349-DF87-4D57-BB0D-D11718F2881B}" type="presOf" srcId="{2050DB19-EE04-4390-8059-3CAC74F48DB1}" destId="{2D1BA7D0-BD60-4FC1-AA8E-D80A02573336}" srcOrd="0" destOrd="0" presId="urn:microsoft.com/office/officeart/2005/8/layout/orgChart1"/>
    <dgm:cxn modelId="{CC873E86-65F8-43A2-A53F-0C4C7A0FE933}" type="presOf" srcId="{4AF5DCAF-06E9-4A1B-A13F-2846C09529A7}" destId="{DEFC62BB-2B3E-4DA4-B768-6FBD6DF1D510}" srcOrd="0" destOrd="0" presId="urn:microsoft.com/office/officeart/2005/8/layout/orgChart1"/>
    <dgm:cxn modelId="{BBB57D98-044F-4CD1-A17F-C38F9D111EA5}" type="presOf" srcId="{29B380AE-B381-48B2-941B-33F25E709BF4}" destId="{B5E2EBD7-62DC-48A6-BB5F-C2C792D13B09}" srcOrd="0" destOrd="0" presId="urn:microsoft.com/office/officeart/2005/8/layout/orgChart1"/>
    <dgm:cxn modelId="{6ABF34E3-D507-403D-98FC-4FFA6CC8F57A}" type="presOf" srcId="{DFE6961C-046D-4D6A-B775-BDEEB6E000AB}" destId="{C49ED7DF-B9B0-47AE-8939-7B77F50300B1}" srcOrd="1" destOrd="0" presId="urn:microsoft.com/office/officeart/2005/8/layout/orgChart1"/>
    <dgm:cxn modelId="{ECB87A47-8059-4DBF-B18A-83EC6B7391A8}" type="presOf" srcId="{E6C5F54D-15D9-465D-AFFD-78669ABA26A0}" destId="{744999C0-7335-43C3-8C0F-3FDA93FA20FF}" srcOrd="0" destOrd="0" presId="urn:microsoft.com/office/officeart/2005/8/layout/orgChart1"/>
    <dgm:cxn modelId="{9FF1C257-D8A2-46E3-8F03-7059CEA27F67}" type="presOf" srcId="{38F239AD-9560-402D-832A-1FF3E4E6A427}" destId="{DB459E65-BF33-42F4-8BBA-C0E23030EBBB}" srcOrd="1" destOrd="0" presId="urn:microsoft.com/office/officeart/2005/8/layout/orgChart1"/>
    <dgm:cxn modelId="{48534961-18AD-4F38-AE99-47C07312CF23}" type="presOf" srcId="{71AAB634-EAAA-4F0E-AF69-F7E0AFE383B2}" destId="{BE502A9B-F0AE-46F8-B5BB-EC96FD404045}" srcOrd="0" destOrd="0" presId="urn:microsoft.com/office/officeart/2005/8/layout/orgChart1"/>
    <dgm:cxn modelId="{7DA98F64-6E93-4F13-910D-37ED13979DB8}" srcId="{29B380AE-B381-48B2-941B-33F25E709BF4}" destId="{CD07971B-4BD9-4D4A-8E0D-D316FF31F305}" srcOrd="0" destOrd="0" parTransId="{933BE2B1-CFC4-4A7B-BCF8-7546B347D8BD}" sibTransId="{83720135-93C7-4740-84B2-E94CBF9FAF43}"/>
    <dgm:cxn modelId="{53E22E99-2AC5-4CFF-A361-BD288F18FEC2}" srcId="{EEC3DDAF-DE14-4FDC-A60F-6F56D6EC6F67}" destId="{394F36EC-27D2-40D8-80FF-6929A11C38A1}" srcOrd="1" destOrd="0" parTransId="{D84A4085-8F7E-4792-9D35-D1F87D0A2365}" sibTransId="{1965EBA3-978B-48D9-89D0-69C904705A9E}"/>
    <dgm:cxn modelId="{C4038F99-BAAC-46F2-9017-38A43866D0EA}" srcId="{4AF5DCAF-06E9-4A1B-A13F-2846C09529A7}" destId="{DFE6961C-046D-4D6A-B775-BDEEB6E000AB}" srcOrd="1" destOrd="0" parTransId="{1E716B88-CCC5-4E08-9718-6388F76AFE45}" sibTransId="{AC2B317A-48E3-4923-89BD-E56405514D27}"/>
    <dgm:cxn modelId="{8B4CDB82-E092-46C8-807B-B697DD3D6B78}" srcId="{68A01EFD-9138-4067-857A-41F6302F68C3}" destId="{084318C8-A90A-490A-BAD2-3E8E60615D58}" srcOrd="0" destOrd="0" parTransId="{60E39CEA-AD25-4F58-91C1-9A22B01BD73F}" sibTransId="{CD2E5A28-DAB9-4831-92E4-3653575E5E0F}"/>
    <dgm:cxn modelId="{3C0F348F-A0BB-4ECB-80F9-4EC22CE7633D}" type="presOf" srcId="{75722B30-82F8-417B-AFC5-864321533452}" destId="{71401B81-7AD1-4460-87BE-D9AFBBF9AEEF}" srcOrd="1" destOrd="0" presId="urn:microsoft.com/office/officeart/2005/8/layout/orgChart1"/>
    <dgm:cxn modelId="{AB068713-341F-4CF1-AC5E-414E55CCB697}" type="presOf" srcId="{878F2026-B8AC-4910-9DC5-BC7A8335CBE7}" destId="{C6012060-FDE1-41B0-BF47-3B60398D16C8}" srcOrd="0" destOrd="0" presId="urn:microsoft.com/office/officeart/2005/8/layout/orgChart1"/>
    <dgm:cxn modelId="{BC61CD3F-6167-4968-849A-C9C2B75C0ABA}" type="presOf" srcId="{D245F008-81EF-47D0-800A-061C7E5B4FEE}" destId="{EF0065BF-FBE3-4AEA-B87A-2E12E2E55DBD}" srcOrd="0" destOrd="0" presId="urn:microsoft.com/office/officeart/2005/8/layout/orgChart1"/>
    <dgm:cxn modelId="{031BF7C4-CDB6-4D76-880A-7C99755F69F2}" type="presParOf" srcId="{2078212B-B406-4BFC-AAE5-5416404B2972}" destId="{7D4B3216-F593-40F2-98A4-1529807651F0}" srcOrd="0" destOrd="0" presId="urn:microsoft.com/office/officeart/2005/8/layout/orgChart1"/>
    <dgm:cxn modelId="{4D732AD2-28C0-40A8-B27A-42CE99A8EEE8}" type="presParOf" srcId="{7D4B3216-F593-40F2-98A4-1529807651F0}" destId="{B93F08CD-067A-4DC9-99B0-319B1B78B63F}" srcOrd="0" destOrd="0" presId="urn:microsoft.com/office/officeart/2005/8/layout/orgChart1"/>
    <dgm:cxn modelId="{D03DEE44-20D0-45DD-8868-EDAF4969E0E8}" type="presParOf" srcId="{B93F08CD-067A-4DC9-99B0-319B1B78B63F}" destId="{3D9FC52F-EC3E-4D6E-B32B-ED08F024E511}" srcOrd="0" destOrd="0" presId="urn:microsoft.com/office/officeart/2005/8/layout/orgChart1"/>
    <dgm:cxn modelId="{5ED020E5-7741-4889-8E70-03DF62D16497}" type="presParOf" srcId="{B93F08CD-067A-4DC9-99B0-319B1B78B63F}" destId="{1A0F6496-4C2F-4E68-A00E-A2A5899E9D09}" srcOrd="1" destOrd="0" presId="urn:microsoft.com/office/officeart/2005/8/layout/orgChart1"/>
    <dgm:cxn modelId="{16ECA67D-4DB4-45F0-BFC4-6A730F92690C}" type="presParOf" srcId="{7D4B3216-F593-40F2-98A4-1529807651F0}" destId="{2173233F-EFB8-4775-9A58-19427132377C}" srcOrd="1" destOrd="0" presId="urn:microsoft.com/office/officeart/2005/8/layout/orgChart1"/>
    <dgm:cxn modelId="{09AB005A-3F07-4B19-AD5D-38ECAE5C9F61}" type="presParOf" srcId="{2173233F-EFB8-4775-9A58-19427132377C}" destId="{12BA7466-BFEC-4C81-96DA-4D2246675392}" srcOrd="0" destOrd="0" presId="urn:microsoft.com/office/officeart/2005/8/layout/orgChart1"/>
    <dgm:cxn modelId="{322A79CF-1BCF-4743-9515-000D446FA485}" type="presParOf" srcId="{2173233F-EFB8-4775-9A58-19427132377C}" destId="{9B14A728-EE5A-4AAE-B3E3-4E74C3CFA94C}" srcOrd="1" destOrd="0" presId="urn:microsoft.com/office/officeart/2005/8/layout/orgChart1"/>
    <dgm:cxn modelId="{F7AAC420-8CF5-4D5B-AF43-A1C374CF51D9}" type="presParOf" srcId="{9B14A728-EE5A-4AAE-B3E3-4E74C3CFA94C}" destId="{1CFE92EB-92D7-4824-9C5A-BC47AFC0DA9D}" srcOrd="0" destOrd="0" presId="urn:microsoft.com/office/officeart/2005/8/layout/orgChart1"/>
    <dgm:cxn modelId="{D34F3337-01A8-4F67-A6FC-9E8D036DF64B}" type="presParOf" srcId="{1CFE92EB-92D7-4824-9C5A-BC47AFC0DA9D}" destId="{DEFC62BB-2B3E-4DA4-B768-6FBD6DF1D510}" srcOrd="0" destOrd="0" presId="urn:microsoft.com/office/officeart/2005/8/layout/orgChart1"/>
    <dgm:cxn modelId="{8162766E-EFE0-4120-9E6A-01CCF5D99675}" type="presParOf" srcId="{1CFE92EB-92D7-4824-9C5A-BC47AFC0DA9D}" destId="{BE728167-766D-4AB4-98F9-D5DFE0DED55F}" srcOrd="1" destOrd="0" presId="urn:microsoft.com/office/officeart/2005/8/layout/orgChart1"/>
    <dgm:cxn modelId="{D2F89160-21DC-4A6B-BE04-929E8FC0F6CD}" type="presParOf" srcId="{9B14A728-EE5A-4AAE-B3E3-4E74C3CFA94C}" destId="{489EEABE-9679-4C2D-9D07-C71887F76F15}" srcOrd="1" destOrd="0" presId="urn:microsoft.com/office/officeart/2005/8/layout/orgChart1"/>
    <dgm:cxn modelId="{DD3D8480-288E-4FF8-8460-5A227EA52F23}" type="presParOf" srcId="{489EEABE-9679-4C2D-9D07-C71887F76F15}" destId="{EF0065BF-FBE3-4AEA-B87A-2E12E2E55DBD}" srcOrd="0" destOrd="0" presId="urn:microsoft.com/office/officeart/2005/8/layout/orgChart1"/>
    <dgm:cxn modelId="{EA71FD7B-7404-424D-A384-9E5DCFF21B38}" type="presParOf" srcId="{489EEABE-9679-4C2D-9D07-C71887F76F15}" destId="{C2F57140-F517-4FD4-B08F-4824EEAFBA14}" srcOrd="1" destOrd="0" presId="urn:microsoft.com/office/officeart/2005/8/layout/orgChart1"/>
    <dgm:cxn modelId="{3EE6C49E-D794-4A7A-8F73-12B49825458D}" type="presParOf" srcId="{C2F57140-F517-4FD4-B08F-4824EEAFBA14}" destId="{AC7E4161-779E-4BE3-8D65-7A8C042669A6}" srcOrd="0" destOrd="0" presId="urn:microsoft.com/office/officeart/2005/8/layout/orgChart1"/>
    <dgm:cxn modelId="{8BEA5D80-E8B1-4DF0-A2D0-D87D416B0A84}" type="presParOf" srcId="{AC7E4161-779E-4BE3-8D65-7A8C042669A6}" destId="{BF8A3F5E-DAD8-4D9A-8FC3-5A5C8C60491B}" srcOrd="0" destOrd="0" presId="urn:microsoft.com/office/officeart/2005/8/layout/orgChart1"/>
    <dgm:cxn modelId="{C720556D-22D0-4419-9069-4F5FA869663A}" type="presParOf" srcId="{AC7E4161-779E-4BE3-8D65-7A8C042669A6}" destId="{71401B81-7AD1-4460-87BE-D9AFBBF9AEEF}" srcOrd="1" destOrd="0" presId="urn:microsoft.com/office/officeart/2005/8/layout/orgChart1"/>
    <dgm:cxn modelId="{D406C1FE-DE43-4482-B1B3-D3EE11C77EE1}" type="presParOf" srcId="{C2F57140-F517-4FD4-B08F-4824EEAFBA14}" destId="{AC8E48FD-AB27-4187-8A90-17CAEAE85BBC}" srcOrd="1" destOrd="0" presId="urn:microsoft.com/office/officeart/2005/8/layout/orgChart1"/>
    <dgm:cxn modelId="{16699E46-CF39-4E35-8DD7-D31AA7889403}" type="presParOf" srcId="{AC8E48FD-AB27-4187-8A90-17CAEAE85BBC}" destId="{B8611791-049E-426A-85E4-4F019113C191}" srcOrd="0" destOrd="0" presId="urn:microsoft.com/office/officeart/2005/8/layout/orgChart1"/>
    <dgm:cxn modelId="{E4AC1ED7-0B50-470E-AF31-D18969DE6DAA}" type="presParOf" srcId="{AC8E48FD-AB27-4187-8A90-17CAEAE85BBC}" destId="{878127EF-C878-4A10-9761-D7E0D7AD8FFB}" srcOrd="1" destOrd="0" presId="urn:microsoft.com/office/officeart/2005/8/layout/orgChart1"/>
    <dgm:cxn modelId="{72D93BE5-DFE1-4F26-BFF9-5C4AC11F765C}" type="presParOf" srcId="{878127EF-C878-4A10-9761-D7E0D7AD8FFB}" destId="{BCF2D30A-9660-463A-AC08-C3436B97DA0C}" srcOrd="0" destOrd="0" presId="urn:microsoft.com/office/officeart/2005/8/layout/orgChart1"/>
    <dgm:cxn modelId="{00AF59B6-76B8-46B7-827B-2FEDFD1CD033}" type="presParOf" srcId="{BCF2D30A-9660-463A-AC08-C3436B97DA0C}" destId="{6869AF9A-6032-4416-A97D-7D747B7C9EC9}" srcOrd="0" destOrd="0" presId="urn:microsoft.com/office/officeart/2005/8/layout/orgChart1"/>
    <dgm:cxn modelId="{8CF9EF1B-BA21-482C-BE61-E32257229941}" type="presParOf" srcId="{BCF2D30A-9660-463A-AC08-C3436B97DA0C}" destId="{839C601D-6DAB-4376-8E76-DD5681C39638}" srcOrd="1" destOrd="0" presId="urn:microsoft.com/office/officeart/2005/8/layout/orgChart1"/>
    <dgm:cxn modelId="{8B08FA4B-4BF0-4E86-92A4-58D55C3731A5}" type="presParOf" srcId="{878127EF-C878-4A10-9761-D7E0D7AD8FFB}" destId="{2A69ADA7-BE46-440D-98C5-423DAF7F9C64}" srcOrd="1" destOrd="0" presId="urn:microsoft.com/office/officeart/2005/8/layout/orgChart1"/>
    <dgm:cxn modelId="{DFE927F5-3DFD-41DE-84E6-4FEB152C91DB}" type="presParOf" srcId="{2A69ADA7-BE46-440D-98C5-423DAF7F9C64}" destId="{EEB8091F-39E6-4121-9EF6-77C9B3024D3E}" srcOrd="0" destOrd="0" presId="urn:microsoft.com/office/officeart/2005/8/layout/orgChart1"/>
    <dgm:cxn modelId="{7C624826-B305-4A86-918C-B8ABB6882457}" type="presParOf" srcId="{2A69ADA7-BE46-440D-98C5-423DAF7F9C64}" destId="{72789116-70B1-4D2D-A83B-4D6969746CD5}" srcOrd="1" destOrd="0" presId="urn:microsoft.com/office/officeart/2005/8/layout/orgChart1"/>
    <dgm:cxn modelId="{6F5BDD5F-94DE-4ED0-8170-BCC95C1E30EC}" type="presParOf" srcId="{72789116-70B1-4D2D-A83B-4D6969746CD5}" destId="{C14DD330-FA64-4991-B2A4-90C6ECA15496}" srcOrd="0" destOrd="0" presId="urn:microsoft.com/office/officeart/2005/8/layout/orgChart1"/>
    <dgm:cxn modelId="{12F30B8A-E357-4DC1-A8E1-57D22BC4C8B7}" type="presParOf" srcId="{C14DD330-FA64-4991-B2A4-90C6ECA15496}" destId="{01728DD3-3AB9-4786-8861-C9828D122B35}" srcOrd="0" destOrd="0" presId="urn:microsoft.com/office/officeart/2005/8/layout/orgChart1"/>
    <dgm:cxn modelId="{73DC288F-FB84-4E1A-B9AB-4FD662BC2AB3}" type="presParOf" srcId="{C14DD330-FA64-4991-B2A4-90C6ECA15496}" destId="{6DA1567F-46B5-45C4-A07E-893AC7BC265E}" srcOrd="1" destOrd="0" presId="urn:microsoft.com/office/officeart/2005/8/layout/orgChart1"/>
    <dgm:cxn modelId="{7236910A-9516-40BB-8420-3D70E56E19BD}" type="presParOf" srcId="{72789116-70B1-4D2D-A83B-4D6969746CD5}" destId="{0390A03E-47C9-4CCF-9A6F-04451BE95E4F}" srcOrd="1" destOrd="0" presId="urn:microsoft.com/office/officeart/2005/8/layout/orgChart1"/>
    <dgm:cxn modelId="{9DEC4DEE-B190-4BE2-A177-7A75A99C42C5}" type="presParOf" srcId="{72789116-70B1-4D2D-A83B-4D6969746CD5}" destId="{3779998E-FE2E-4E88-B43C-96D06C9CF2AA}" srcOrd="2" destOrd="0" presId="urn:microsoft.com/office/officeart/2005/8/layout/orgChart1"/>
    <dgm:cxn modelId="{315C8C42-5033-4389-B96A-B59426E8D03B}" type="presParOf" srcId="{2A69ADA7-BE46-440D-98C5-423DAF7F9C64}" destId="{5CB755FD-FDB8-4BB6-B4BF-97E383B3FE92}" srcOrd="2" destOrd="0" presId="urn:microsoft.com/office/officeart/2005/8/layout/orgChart1"/>
    <dgm:cxn modelId="{3DEABD8E-2BFF-4A13-926D-5B5092A312D8}" type="presParOf" srcId="{2A69ADA7-BE46-440D-98C5-423DAF7F9C64}" destId="{12125690-BCEB-48B4-8569-C0EB83FF106F}" srcOrd="3" destOrd="0" presId="urn:microsoft.com/office/officeart/2005/8/layout/orgChart1"/>
    <dgm:cxn modelId="{02B79163-EA29-4F40-8F60-F5D8CC8CD56E}" type="presParOf" srcId="{12125690-BCEB-48B4-8569-C0EB83FF106F}" destId="{A5AA3EA9-C6EA-4F34-A6BA-C3D2D112D584}" srcOrd="0" destOrd="0" presId="urn:microsoft.com/office/officeart/2005/8/layout/orgChart1"/>
    <dgm:cxn modelId="{A3752520-4C25-418A-BA42-F68B998F9E1E}" type="presParOf" srcId="{A5AA3EA9-C6EA-4F34-A6BA-C3D2D112D584}" destId="{E8F16E02-D51A-4EAB-8846-3812C44C486C}" srcOrd="0" destOrd="0" presId="urn:microsoft.com/office/officeart/2005/8/layout/orgChart1"/>
    <dgm:cxn modelId="{15564631-E96B-402D-905B-950B3CE1FB7E}" type="presParOf" srcId="{A5AA3EA9-C6EA-4F34-A6BA-C3D2D112D584}" destId="{6D7FFB81-E65B-4594-8C35-B37A99F5B1D5}" srcOrd="1" destOrd="0" presId="urn:microsoft.com/office/officeart/2005/8/layout/orgChart1"/>
    <dgm:cxn modelId="{CD4BCFB3-31BB-4D94-BB80-B4F9D723FDEE}" type="presParOf" srcId="{12125690-BCEB-48B4-8569-C0EB83FF106F}" destId="{9D8890CB-C43D-437D-B067-B8E82ACBCAA8}" srcOrd="1" destOrd="0" presId="urn:microsoft.com/office/officeart/2005/8/layout/orgChart1"/>
    <dgm:cxn modelId="{D79D074F-7D48-4C53-BAEE-D6CEE4E6BFA0}" type="presParOf" srcId="{12125690-BCEB-48B4-8569-C0EB83FF106F}" destId="{E07F7644-7F7B-4D0F-AFDF-FEB17994D65A}" srcOrd="2" destOrd="0" presId="urn:microsoft.com/office/officeart/2005/8/layout/orgChart1"/>
    <dgm:cxn modelId="{F67B3DAD-11F6-484C-B4BB-EA086BAE1DAD}" type="presParOf" srcId="{2A69ADA7-BE46-440D-98C5-423DAF7F9C64}" destId="{E3B8702D-45A1-4450-8BD8-F9E6225E4F32}" srcOrd="4" destOrd="0" presId="urn:microsoft.com/office/officeart/2005/8/layout/orgChart1"/>
    <dgm:cxn modelId="{049CB282-492D-42D9-BE13-6A51C95BA13F}" type="presParOf" srcId="{2A69ADA7-BE46-440D-98C5-423DAF7F9C64}" destId="{1FB0A879-DEFF-4D31-9E44-E3A2B1EDC747}" srcOrd="5" destOrd="0" presId="urn:microsoft.com/office/officeart/2005/8/layout/orgChart1"/>
    <dgm:cxn modelId="{0B30431F-F072-453B-894F-D4B6BF4E3A65}" type="presParOf" srcId="{1FB0A879-DEFF-4D31-9E44-E3A2B1EDC747}" destId="{14ACB5EB-87F3-440A-9F35-0EF3EDD92687}" srcOrd="0" destOrd="0" presId="urn:microsoft.com/office/officeart/2005/8/layout/orgChart1"/>
    <dgm:cxn modelId="{7A9F096A-0F2F-4F41-AFDE-F4D74A9D7267}" type="presParOf" srcId="{14ACB5EB-87F3-440A-9F35-0EF3EDD92687}" destId="{5A0A5ABF-61FF-4C34-8B0F-1F3F56D05F5F}" srcOrd="0" destOrd="0" presId="urn:microsoft.com/office/officeart/2005/8/layout/orgChart1"/>
    <dgm:cxn modelId="{BB214AFF-A776-467C-A4CD-31E7F28453E8}" type="presParOf" srcId="{14ACB5EB-87F3-440A-9F35-0EF3EDD92687}" destId="{828E9C32-2561-4C26-8CD5-ADD0E88B324F}" srcOrd="1" destOrd="0" presId="urn:microsoft.com/office/officeart/2005/8/layout/orgChart1"/>
    <dgm:cxn modelId="{1FB08A6C-8C43-4339-A176-9DA983C4F6AD}" type="presParOf" srcId="{1FB0A879-DEFF-4D31-9E44-E3A2B1EDC747}" destId="{92EAED65-F1B4-41CB-9B4A-A06960D0BF18}" srcOrd="1" destOrd="0" presId="urn:microsoft.com/office/officeart/2005/8/layout/orgChart1"/>
    <dgm:cxn modelId="{B1A44CA1-5550-458D-9DCB-EF468EE83EF7}" type="presParOf" srcId="{1FB0A879-DEFF-4D31-9E44-E3A2B1EDC747}" destId="{716AE083-F44A-499C-90AF-B5769C0A0C27}" srcOrd="2" destOrd="0" presId="urn:microsoft.com/office/officeart/2005/8/layout/orgChart1"/>
    <dgm:cxn modelId="{B4ED3CB0-E5CF-4AC4-A360-51460AD327F4}" type="presParOf" srcId="{2A69ADA7-BE46-440D-98C5-423DAF7F9C64}" destId="{BD1619E7-9FA5-45E6-9764-84D998B8D2CA}" srcOrd="6" destOrd="0" presId="urn:microsoft.com/office/officeart/2005/8/layout/orgChart1"/>
    <dgm:cxn modelId="{8AE831BE-61B3-4CE9-B808-4FCBD1B70806}" type="presParOf" srcId="{2A69ADA7-BE46-440D-98C5-423DAF7F9C64}" destId="{F37DC75D-5F18-46FD-BF93-3C284B19F73E}" srcOrd="7" destOrd="0" presId="urn:microsoft.com/office/officeart/2005/8/layout/orgChart1"/>
    <dgm:cxn modelId="{348F3D5A-CBC7-4833-A5FE-40BDF4B4D118}" type="presParOf" srcId="{F37DC75D-5F18-46FD-BF93-3C284B19F73E}" destId="{B9859732-6BDE-44F7-8F20-9B1CCB238205}" srcOrd="0" destOrd="0" presId="urn:microsoft.com/office/officeart/2005/8/layout/orgChart1"/>
    <dgm:cxn modelId="{2D55ABC8-3B98-40F6-8011-06A545410366}" type="presParOf" srcId="{B9859732-6BDE-44F7-8F20-9B1CCB238205}" destId="{2D1BA7D0-BD60-4FC1-AA8E-D80A02573336}" srcOrd="0" destOrd="0" presId="urn:microsoft.com/office/officeart/2005/8/layout/orgChart1"/>
    <dgm:cxn modelId="{64D038A2-96C0-4F15-AFF8-D605DE567BDD}" type="presParOf" srcId="{B9859732-6BDE-44F7-8F20-9B1CCB238205}" destId="{0F7F56CE-A3CC-4D27-8433-BFB1B5225AD4}" srcOrd="1" destOrd="0" presId="urn:microsoft.com/office/officeart/2005/8/layout/orgChart1"/>
    <dgm:cxn modelId="{3362A5DF-F0E9-4E8F-BD10-C41C3509CECD}" type="presParOf" srcId="{F37DC75D-5F18-46FD-BF93-3C284B19F73E}" destId="{E4DA36A7-E918-475D-96BA-FF28DC9537CA}" srcOrd="1" destOrd="0" presId="urn:microsoft.com/office/officeart/2005/8/layout/orgChart1"/>
    <dgm:cxn modelId="{FF3E3476-B5AB-49D2-B128-0BE549CE3E04}" type="presParOf" srcId="{F37DC75D-5F18-46FD-BF93-3C284B19F73E}" destId="{060C16CE-4E46-4720-BF8D-674C5FC0DD82}" srcOrd="2" destOrd="0" presId="urn:microsoft.com/office/officeart/2005/8/layout/orgChart1"/>
    <dgm:cxn modelId="{5AA9FF4C-37F4-48EE-90F0-1EF5689956F1}" type="presParOf" srcId="{2A69ADA7-BE46-440D-98C5-423DAF7F9C64}" destId="{0AE9DEE9-55E6-4916-9077-D3313EA086E6}" srcOrd="8" destOrd="0" presId="urn:microsoft.com/office/officeart/2005/8/layout/orgChart1"/>
    <dgm:cxn modelId="{AE908809-B2B9-49E7-903B-AB16F2C773D4}" type="presParOf" srcId="{2A69ADA7-BE46-440D-98C5-423DAF7F9C64}" destId="{D733FA01-638A-498A-A211-C206E12C9E4B}" srcOrd="9" destOrd="0" presId="urn:microsoft.com/office/officeart/2005/8/layout/orgChart1"/>
    <dgm:cxn modelId="{28A74377-4E84-463C-AD68-C360E69E0FF1}" type="presParOf" srcId="{D733FA01-638A-498A-A211-C206E12C9E4B}" destId="{7A1C8C06-A1AD-4C4B-B573-34F09CC0B4BE}" srcOrd="0" destOrd="0" presId="urn:microsoft.com/office/officeart/2005/8/layout/orgChart1"/>
    <dgm:cxn modelId="{0C65980C-8C10-45FC-AE8A-65E8D0687E95}" type="presParOf" srcId="{7A1C8C06-A1AD-4C4B-B573-34F09CC0B4BE}" destId="{708D0992-F402-477A-AB3E-F117596A2737}" srcOrd="0" destOrd="0" presId="urn:microsoft.com/office/officeart/2005/8/layout/orgChart1"/>
    <dgm:cxn modelId="{83BAA40A-B92B-4443-B6CC-79FCFBEAD14E}" type="presParOf" srcId="{7A1C8C06-A1AD-4C4B-B573-34F09CC0B4BE}" destId="{6CCD22BD-A6EA-43B7-92CF-E6958C57E912}" srcOrd="1" destOrd="0" presId="urn:microsoft.com/office/officeart/2005/8/layout/orgChart1"/>
    <dgm:cxn modelId="{9351ECFC-AE69-4E6A-971F-E87433B6768E}" type="presParOf" srcId="{D733FA01-638A-498A-A211-C206E12C9E4B}" destId="{5696848B-39A3-403E-8B5E-95AEFF48B7DF}" srcOrd="1" destOrd="0" presId="urn:microsoft.com/office/officeart/2005/8/layout/orgChart1"/>
    <dgm:cxn modelId="{92D98657-3A19-4476-8924-8B2A87F5CD4D}" type="presParOf" srcId="{D733FA01-638A-498A-A211-C206E12C9E4B}" destId="{EE213B38-771B-4D03-9599-69C213C9A055}" srcOrd="2" destOrd="0" presId="urn:microsoft.com/office/officeart/2005/8/layout/orgChart1"/>
    <dgm:cxn modelId="{6F918DA2-77BC-4E59-889E-CD292EAB3847}" type="presParOf" srcId="{878127EF-C878-4A10-9761-D7E0D7AD8FFB}" destId="{8FF5AB2B-6FA0-4805-BFA3-14636D8F23F9}" srcOrd="2" destOrd="0" presId="urn:microsoft.com/office/officeart/2005/8/layout/orgChart1"/>
    <dgm:cxn modelId="{3C91D531-EF93-43F2-9771-EF16E9E2E00B}" type="presParOf" srcId="{C2F57140-F517-4FD4-B08F-4824EEAFBA14}" destId="{B3599205-E66F-43F1-9208-614702FCCECA}" srcOrd="2" destOrd="0" presId="urn:microsoft.com/office/officeart/2005/8/layout/orgChart1"/>
    <dgm:cxn modelId="{F211FD19-45EF-46DB-9A23-71C3F35CD645}" type="presParOf" srcId="{489EEABE-9679-4C2D-9D07-C71887F76F15}" destId="{7832C1D7-4C65-48B1-9D14-83286EC090BB}" srcOrd="2" destOrd="0" presId="urn:microsoft.com/office/officeart/2005/8/layout/orgChart1"/>
    <dgm:cxn modelId="{E48DE6E9-241B-4C8E-A8D0-57E34DA6C691}" type="presParOf" srcId="{489EEABE-9679-4C2D-9D07-C71887F76F15}" destId="{AA13175A-28D8-48F6-82DC-43E9D7065F00}" srcOrd="3" destOrd="0" presId="urn:microsoft.com/office/officeart/2005/8/layout/orgChart1"/>
    <dgm:cxn modelId="{5C69A76F-7510-4491-8290-47DEF6F51019}" type="presParOf" srcId="{AA13175A-28D8-48F6-82DC-43E9D7065F00}" destId="{1371C291-720D-453E-A90B-F2FE20A926D4}" srcOrd="0" destOrd="0" presId="urn:microsoft.com/office/officeart/2005/8/layout/orgChart1"/>
    <dgm:cxn modelId="{3266DCFB-813F-4F1D-B7EE-DFA67D142570}" type="presParOf" srcId="{1371C291-720D-453E-A90B-F2FE20A926D4}" destId="{B0BD1092-2519-41C5-B7C1-FC47CA545A47}" srcOrd="0" destOrd="0" presId="urn:microsoft.com/office/officeart/2005/8/layout/orgChart1"/>
    <dgm:cxn modelId="{895FDB55-664E-4875-9378-EA60770B4C95}" type="presParOf" srcId="{1371C291-720D-453E-A90B-F2FE20A926D4}" destId="{C49ED7DF-B9B0-47AE-8939-7B77F50300B1}" srcOrd="1" destOrd="0" presId="urn:microsoft.com/office/officeart/2005/8/layout/orgChart1"/>
    <dgm:cxn modelId="{27BB0A89-51A0-406A-998B-F042004561B5}" type="presParOf" srcId="{AA13175A-28D8-48F6-82DC-43E9D7065F00}" destId="{EF2C45D8-1A55-4B27-8814-94050CD5C32E}" srcOrd="1" destOrd="0" presId="urn:microsoft.com/office/officeart/2005/8/layout/orgChart1"/>
    <dgm:cxn modelId="{27255162-3B86-478D-AD33-2CE4EE41A4ED}" type="presParOf" srcId="{EF2C45D8-1A55-4B27-8814-94050CD5C32E}" destId="{25F3D3E6-7D0D-4BA5-935D-D11BFE4459E5}" srcOrd="0" destOrd="0" presId="urn:microsoft.com/office/officeart/2005/8/layout/orgChart1"/>
    <dgm:cxn modelId="{68DAF43B-53FF-42C1-803E-63D9FC9972AC}" type="presParOf" srcId="{EF2C45D8-1A55-4B27-8814-94050CD5C32E}" destId="{3C4A4B57-4E6E-4A68-B4FA-E1877B72D58D}" srcOrd="1" destOrd="0" presId="urn:microsoft.com/office/officeart/2005/8/layout/orgChart1"/>
    <dgm:cxn modelId="{FC812318-707A-4DB3-A397-8E6CE4A8AECA}" type="presParOf" srcId="{3C4A4B57-4E6E-4A68-B4FA-E1877B72D58D}" destId="{EEF6191F-D669-4689-BE42-A97149BFE63A}" srcOrd="0" destOrd="0" presId="urn:microsoft.com/office/officeart/2005/8/layout/orgChart1"/>
    <dgm:cxn modelId="{0C3DC032-557A-43F7-B171-C71271FD10FC}" type="presParOf" srcId="{EEF6191F-D669-4689-BE42-A97149BFE63A}" destId="{09F012FA-C7ED-4262-A626-D0A88E654CCA}" srcOrd="0" destOrd="0" presId="urn:microsoft.com/office/officeart/2005/8/layout/orgChart1"/>
    <dgm:cxn modelId="{ED9C204D-231B-4694-A730-5ACF2DC61251}" type="presParOf" srcId="{EEF6191F-D669-4689-BE42-A97149BFE63A}" destId="{6D6BB4B1-12E3-490C-943E-C33CC4C7CE40}" srcOrd="1" destOrd="0" presId="urn:microsoft.com/office/officeart/2005/8/layout/orgChart1"/>
    <dgm:cxn modelId="{7863C59F-5CC0-4FD5-8144-506771DDEF29}" type="presParOf" srcId="{3C4A4B57-4E6E-4A68-B4FA-E1877B72D58D}" destId="{8EA2F03A-6427-4DAF-965C-2053158F22BA}" srcOrd="1" destOrd="0" presId="urn:microsoft.com/office/officeart/2005/8/layout/orgChart1"/>
    <dgm:cxn modelId="{B5B48745-9071-4D39-A583-856BC101FCA6}" type="presParOf" srcId="{8EA2F03A-6427-4DAF-965C-2053158F22BA}" destId="{F871C3AF-B6DD-4050-920D-DCC2093C5880}" srcOrd="0" destOrd="0" presId="urn:microsoft.com/office/officeart/2005/8/layout/orgChart1"/>
    <dgm:cxn modelId="{769F2A77-CCF4-4E87-8E11-2B2987BFDABD}" type="presParOf" srcId="{8EA2F03A-6427-4DAF-965C-2053158F22BA}" destId="{F355F656-560A-4D1C-AD4F-5EC515CD4ADB}" srcOrd="1" destOrd="0" presId="urn:microsoft.com/office/officeart/2005/8/layout/orgChart1"/>
    <dgm:cxn modelId="{C389EE69-68B2-49A4-AB94-8B28FE0657D5}" type="presParOf" srcId="{F355F656-560A-4D1C-AD4F-5EC515CD4ADB}" destId="{E01D961E-5833-448F-B49F-AE1AA84B9150}" srcOrd="0" destOrd="0" presId="urn:microsoft.com/office/officeart/2005/8/layout/orgChart1"/>
    <dgm:cxn modelId="{B527E22E-4C54-468D-8EAD-5C5BB64D1A58}" type="presParOf" srcId="{E01D961E-5833-448F-B49F-AE1AA84B9150}" destId="{86D84261-B307-44FA-BE3B-A446EAFCA282}" srcOrd="0" destOrd="0" presId="urn:microsoft.com/office/officeart/2005/8/layout/orgChart1"/>
    <dgm:cxn modelId="{B667B977-FB2F-445C-AD3C-322A763CE8B7}" type="presParOf" srcId="{E01D961E-5833-448F-B49F-AE1AA84B9150}" destId="{AD0C2592-ED3B-4152-923E-9FC03960DA7A}" srcOrd="1" destOrd="0" presId="urn:microsoft.com/office/officeart/2005/8/layout/orgChart1"/>
    <dgm:cxn modelId="{0579A82D-841B-4DDB-877D-9C43842A9F2C}" type="presParOf" srcId="{F355F656-560A-4D1C-AD4F-5EC515CD4ADB}" destId="{2CE3E1E7-E47E-4B85-95EF-C018F9D360B7}" srcOrd="1" destOrd="0" presId="urn:microsoft.com/office/officeart/2005/8/layout/orgChart1"/>
    <dgm:cxn modelId="{628B7BE7-3D3C-4B9F-93D0-3270FC654B6B}" type="presParOf" srcId="{F355F656-560A-4D1C-AD4F-5EC515CD4ADB}" destId="{98AA1CED-CCE8-49E0-B97B-E81E70EF2A05}" srcOrd="2" destOrd="0" presId="urn:microsoft.com/office/officeart/2005/8/layout/orgChart1"/>
    <dgm:cxn modelId="{ADF8589E-D8EA-4863-95F7-917F4CD36724}" type="presParOf" srcId="{3C4A4B57-4E6E-4A68-B4FA-E1877B72D58D}" destId="{6C36DAF3-3A43-423F-8785-51679175FCD0}" srcOrd="2" destOrd="0" presId="urn:microsoft.com/office/officeart/2005/8/layout/orgChart1"/>
    <dgm:cxn modelId="{14D2634B-6E63-4984-B999-2D49B8FD5C30}" type="presParOf" srcId="{EF2C45D8-1A55-4B27-8814-94050CD5C32E}" destId="{C6012060-FDE1-41B0-BF47-3B60398D16C8}" srcOrd="2" destOrd="0" presId="urn:microsoft.com/office/officeart/2005/8/layout/orgChart1"/>
    <dgm:cxn modelId="{41B9FED2-4AA6-4A36-BD1A-C413F0604F98}" type="presParOf" srcId="{EF2C45D8-1A55-4B27-8814-94050CD5C32E}" destId="{CCFE71DD-D1DF-47A5-8F51-D5AE898734A7}" srcOrd="3" destOrd="0" presId="urn:microsoft.com/office/officeart/2005/8/layout/orgChart1"/>
    <dgm:cxn modelId="{59A7CC87-FDDD-4269-A047-51A1FC6785DA}" type="presParOf" srcId="{CCFE71DD-D1DF-47A5-8F51-D5AE898734A7}" destId="{1897461C-38A8-4F93-A5D0-567AFE8C0CC9}" srcOrd="0" destOrd="0" presId="urn:microsoft.com/office/officeart/2005/8/layout/orgChart1"/>
    <dgm:cxn modelId="{4C361129-691D-44BD-8F1E-917F7B2D56AF}" type="presParOf" srcId="{1897461C-38A8-4F93-A5D0-567AFE8C0CC9}" destId="{5D25B3F7-8892-4CCA-BA8D-A0E7FE66967B}" srcOrd="0" destOrd="0" presId="urn:microsoft.com/office/officeart/2005/8/layout/orgChart1"/>
    <dgm:cxn modelId="{E6A7C921-7E2B-43B4-A1C3-ECB4A690B199}" type="presParOf" srcId="{1897461C-38A8-4F93-A5D0-567AFE8C0CC9}" destId="{79BD17BF-FB74-46FE-83BE-6D68F355FCDA}" srcOrd="1" destOrd="0" presId="urn:microsoft.com/office/officeart/2005/8/layout/orgChart1"/>
    <dgm:cxn modelId="{D12F2A4E-6358-4EF2-9047-A1EFB2F59616}" type="presParOf" srcId="{CCFE71DD-D1DF-47A5-8F51-D5AE898734A7}" destId="{D237A98C-A2AA-4562-BF7F-913434711A72}" srcOrd="1" destOrd="0" presId="urn:microsoft.com/office/officeart/2005/8/layout/orgChart1"/>
    <dgm:cxn modelId="{DFDB6707-19A7-46E1-9573-D7F8B9EDCD40}" type="presParOf" srcId="{D237A98C-A2AA-4562-BF7F-913434711A72}" destId="{B1A6C4ED-68C3-4F0A-B979-BA1F72FF8B36}" srcOrd="0" destOrd="0" presId="urn:microsoft.com/office/officeart/2005/8/layout/orgChart1"/>
    <dgm:cxn modelId="{87B38187-6761-412D-B49D-3ECAEC54AF46}" type="presParOf" srcId="{D237A98C-A2AA-4562-BF7F-913434711A72}" destId="{F5871121-7149-4953-B5E0-7AB34F88D8E8}" srcOrd="1" destOrd="0" presId="urn:microsoft.com/office/officeart/2005/8/layout/orgChart1"/>
    <dgm:cxn modelId="{01610826-6A1C-4744-A18A-86ADC1272B60}" type="presParOf" srcId="{F5871121-7149-4953-B5E0-7AB34F88D8E8}" destId="{541C8723-B16E-4910-8CC7-3188534C8B10}" srcOrd="0" destOrd="0" presId="urn:microsoft.com/office/officeart/2005/8/layout/orgChart1"/>
    <dgm:cxn modelId="{0F7ED0F0-B70B-4EE2-815A-AE357E1D22B1}" type="presParOf" srcId="{541C8723-B16E-4910-8CC7-3188534C8B10}" destId="{C865DDBC-3F7E-461D-96EE-8C2EA4C5C1BA}" srcOrd="0" destOrd="0" presId="urn:microsoft.com/office/officeart/2005/8/layout/orgChart1"/>
    <dgm:cxn modelId="{90B4DDD5-51C9-4D45-ADAD-34DFC558D34E}" type="presParOf" srcId="{541C8723-B16E-4910-8CC7-3188534C8B10}" destId="{2D3E9F9A-C38B-42FC-8A05-EAE4A4585A19}" srcOrd="1" destOrd="0" presId="urn:microsoft.com/office/officeart/2005/8/layout/orgChart1"/>
    <dgm:cxn modelId="{51237C18-7106-4F8E-9598-837411864701}" type="presParOf" srcId="{F5871121-7149-4953-B5E0-7AB34F88D8E8}" destId="{C8352DDC-FE96-47F1-93A2-BCAB84017A0D}" srcOrd="1" destOrd="0" presId="urn:microsoft.com/office/officeart/2005/8/layout/orgChart1"/>
    <dgm:cxn modelId="{FBA1C01F-6249-465E-A167-291B50DBBB39}" type="presParOf" srcId="{F5871121-7149-4953-B5E0-7AB34F88D8E8}" destId="{2A5AF496-569B-4077-B2A9-4AFE84E78EEE}" srcOrd="2" destOrd="0" presId="urn:microsoft.com/office/officeart/2005/8/layout/orgChart1"/>
    <dgm:cxn modelId="{20A056BC-4C30-4415-998D-624DC4BB799D}" type="presParOf" srcId="{CCFE71DD-D1DF-47A5-8F51-D5AE898734A7}" destId="{FC806D5C-EC7D-4A39-AA8F-7081F9F076D0}" srcOrd="2" destOrd="0" presId="urn:microsoft.com/office/officeart/2005/8/layout/orgChart1"/>
    <dgm:cxn modelId="{4C47A9F9-4E23-4D07-B235-05089FDA27FE}" type="presParOf" srcId="{AA13175A-28D8-48F6-82DC-43E9D7065F00}" destId="{91FBF044-D296-4E41-B774-9365D3F92782}" srcOrd="2" destOrd="0" presId="urn:microsoft.com/office/officeart/2005/8/layout/orgChart1"/>
    <dgm:cxn modelId="{9F43C520-6694-488C-8542-1E6F2046E0F2}" type="presParOf" srcId="{9B14A728-EE5A-4AAE-B3E3-4E74C3CFA94C}" destId="{70D2F5AE-36AD-4230-85A9-EBE8B4F753EF}" srcOrd="2" destOrd="0" presId="urn:microsoft.com/office/officeart/2005/8/layout/orgChart1"/>
    <dgm:cxn modelId="{6EF50D37-02B3-4E46-A81C-784E12F35E13}" type="presParOf" srcId="{2173233F-EFB8-4775-9A58-19427132377C}" destId="{D9F0D59E-C145-4EBE-ACD8-5B610C7B30A4}" srcOrd="2" destOrd="0" presId="urn:microsoft.com/office/officeart/2005/8/layout/orgChart1"/>
    <dgm:cxn modelId="{C8DCA949-0E4B-4868-8AE3-06A3777B1E01}" type="presParOf" srcId="{2173233F-EFB8-4775-9A58-19427132377C}" destId="{335741BB-9DEE-41F8-9C2D-5D11C6471B14}" srcOrd="3" destOrd="0" presId="urn:microsoft.com/office/officeart/2005/8/layout/orgChart1"/>
    <dgm:cxn modelId="{4B7BE77C-2557-4194-A7BB-E2182A8C621A}" type="presParOf" srcId="{335741BB-9DEE-41F8-9C2D-5D11C6471B14}" destId="{89C3AC68-62DF-4AB7-908F-DCC93E95FAF3}" srcOrd="0" destOrd="0" presId="urn:microsoft.com/office/officeart/2005/8/layout/orgChart1"/>
    <dgm:cxn modelId="{00C0C192-7443-42E3-A3E9-5ED372ED380A}" type="presParOf" srcId="{89C3AC68-62DF-4AB7-908F-DCC93E95FAF3}" destId="{2744EBAB-3F7D-4308-A4DB-D332DB9167F0}" srcOrd="0" destOrd="0" presId="urn:microsoft.com/office/officeart/2005/8/layout/orgChart1"/>
    <dgm:cxn modelId="{52B11F57-543A-4883-899F-633E47EF05A3}" type="presParOf" srcId="{89C3AC68-62DF-4AB7-908F-DCC93E95FAF3}" destId="{526B666D-5B9B-4A84-851F-A963E70798E8}" srcOrd="1" destOrd="0" presId="urn:microsoft.com/office/officeart/2005/8/layout/orgChart1"/>
    <dgm:cxn modelId="{E3DE9FE8-CE05-4C64-8F6A-B78C5E85E374}" type="presParOf" srcId="{335741BB-9DEE-41F8-9C2D-5D11C6471B14}" destId="{570A0572-1E45-4A6A-9B08-69D5A850D955}" srcOrd="1" destOrd="0" presId="urn:microsoft.com/office/officeart/2005/8/layout/orgChart1"/>
    <dgm:cxn modelId="{AE79851B-E167-41EE-B6C8-1CB775E27D91}" type="presParOf" srcId="{570A0572-1E45-4A6A-9B08-69D5A850D955}" destId="{744999C0-7335-43C3-8C0F-3FDA93FA20FF}" srcOrd="0" destOrd="0" presId="urn:microsoft.com/office/officeart/2005/8/layout/orgChart1"/>
    <dgm:cxn modelId="{D6CB31A4-696D-4E48-9B47-2BFC1317A853}" type="presParOf" srcId="{570A0572-1E45-4A6A-9B08-69D5A850D955}" destId="{1A5EB5E4-E71A-4659-823B-173E65F9EE37}" srcOrd="1" destOrd="0" presId="urn:microsoft.com/office/officeart/2005/8/layout/orgChart1"/>
    <dgm:cxn modelId="{04B8F72E-278D-438A-AAE0-7ED0340869DE}" type="presParOf" srcId="{1A5EB5E4-E71A-4659-823B-173E65F9EE37}" destId="{04083055-729C-48AF-8515-50B5FED85EB3}" srcOrd="0" destOrd="0" presId="urn:microsoft.com/office/officeart/2005/8/layout/orgChart1"/>
    <dgm:cxn modelId="{BF416681-1710-42A6-86D9-E87B8FE1A3C7}" type="presParOf" srcId="{04083055-729C-48AF-8515-50B5FED85EB3}" destId="{1C730605-5064-4F16-8440-4CEF94A87BB0}" srcOrd="0" destOrd="0" presId="urn:microsoft.com/office/officeart/2005/8/layout/orgChart1"/>
    <dgm:cxn modelId="{87B3DAD1-2D26-44A9-A24B-43A959B9DC34}" type="presParOf" srcId="{04083055-729C-48AF-8515-50B5FED85EB3}" destId="{31B607A6-1577-42D5-80B6-299AC3D4CA08}" srcOrd="1" destOrd="0" presId="urn:microsoft.com/office/officeart/2005/8/layout/orgChart1"/>
    <dgm:cxn modelId="{A2448D1A-F2F9-4CB9-AFFE-52FE73B2711F}" type="presParOf" srcId="{1A5EB5E4-E71A-4659-823B-173E65F9EE37}" destId="{986EEB50-80C9-43AB-90D8-595B2B80E999}" srcOrd="1" destOrd="0" presId="urn:microsoft.com/office/officeart/2005/8/layout/orgChart1"/>
    <dgm:cxn modelId="{177F5488-0416-486E-A518-3094168CB037}" type="presParOf" srcId="{986EEB50-80C9-43AB-90D8-595B2B80E999}" destId="{3B63544C-D46B-4AAB-82CD-E5F0CBB52717}" srcOrd="0" destOrd="0" presId="urn:microsoft.com/office/officeart/2005/8/layout/orgChart1"/>
    <dgm:cxn modelId="{5A0532A3-2F2A-4823-9FE6-7CD6CAEA2DC2}" type="presParOf" srcId="{986EEB50-80C9-43AB-90D8-595B2B80E999}" destId="{92CBF6F6-DA97-4FFB-B34C-6B5E114FFEA8}" srcOrd="1" destOrd="0" presId="urn:microsoft.com/office/officeart/2005/8/layout/orgChart1"/>
    <dgm:cxn modelId="{BB59A26C-E65F-4E6C-B979-F2F52ADA5223}" type="presParOf" srcId="{92CBF6F6-DA97-4FFB-B34C-6B5E114FFEA8}" destId="{02615BED-0BE1-435A-A0DE-FF05DA27F474}" srcOrd="0" destOrd="0" presId="urn:microsoft.com/office/officeart/2005/8/layout/orgChart1"/>
    <dgm:cxn modelId="{ECC57EBF-49F8-4B9C-BADC-9EE45D54C817}" type="presParOf" srcId="{02615BED-0BE1-435A-A0DE-FF05DA27F474}" destId="{2D30D500-35E7-4275-B0E6-CB44EB7ABDC6}" srcOrd="0" destOrd="0" presId="urn:microsoft.com/office/officeart/2005/8/layout/orgChart1"/>
    <dgm:cxn modelId="{3DDBDC2C-9726-42D4-A5B5-CFECF578DEAD}" type="presParOf" srcId="{02615BED-0BE1-435A-A0DE-FF05DA27F474}" destId="{482C2A45-1DF8-49F2-A438-1831F0C84091}" srcOrd="1" destOrd="0" presId="urn:microsoft.com/office/officeart/2005/8/layout/orgChart1"/>
    <dgm:cxn modelId="{828FC652-301B-4B26-A470-306217DA68BF}" type="presParOf" srcId="{92CBF6F6-DA97-4FFB-B34C-6B5E114FFEA8}" destId="{6057241F-77D9-4FDF-88E2-A6EBE253097B}" srcOrd="1" destOrd="0" presId="urn:microsoft.com/office/officeart/2005/8/layout/orgChart1"/>
    <dgm:cxn modelId="{A791756C-D4D9-43BF-91B7-9780CEEADE8F}" type="presParOf" srcId="{92CBF6F6-DA97-4FFB-B34C-6B5E114FFEA8}" destId="{64D0EA09-4F24-4191-9892-3AAB6B9110C4}" srcOrd="2" destOrd="0" presId="urn:microsoft.com/office/officeart/2005/8/layout/orgChart1"/>
    <dgm:cxn modelId="{82CD664E-2B5C-4C8F-BB52-FB6CDD3BBBEA}" type="presParOf" srcId="{986EEB50-80C9-43AB-90D8-595B2B80E999}" destId="{3857D312-A494-48A6-A16F-57B1112112E7}" srcOrd="2" destOrd="0" presId="urn:microsoft.com/office/officeart/2005/8/layout/orgChart1"/>
    <dgm:cxn modelId="{A506DBBE-04A4-4B24-B3DE-92C5E11B5CB5}" type="presParOf" srcId="{986EEB50-80C9-43AB-90D8-595B2B80E999}" destId="{D59F493C-3D74-48B6-9E8C-DE9C99165592}" srcOrd="3" destOrd="0" presId="urn:microsoft.com/office/officeart/2005/8/layout/orgChart1"/>
    <dgm:cxn modelId="{A00A3AF2-30C4-42FD-A151-0A26179B9DEF}" type="presParOf" srcId="{D59F493C-3D74-48B6-9E8C-DE9C99165592}" destId="{8021A0A8-1E68-4ACF-BD3D-1141C095E376}" srcOrd="0" destOrd="0" presId="urn:microsoft.com/office/officeart/2005/8/layout/orgChart1"/>
    <dgm:cxn modelId="{61060691-D1E9-457F-96CB-33327F004B43}" type="presParOf" srcId="{8021A0A8-1E68-4ACF-BD3D-1141C095E376}" destId="{48F8CD0D-9369-4812-94AF-11737DD17C89}" srcOrd="0" destOrd="0" presId="urn:microsoft.com/office/officeart/2005/8/layout/orgChart1"/>
    <dgm:cxn modelId="{FCF64896-F211-47E6-9566-AAEB5C04E683}" type="presParOf" srcId="{8021A0A8-1E68-4ACF-BD3D-1141C095E376}" destId="{8B8AD32A-5ACB-4DDE-91D4-7AEC991ACFCA}" srcOrd="1" destOrd="0" presId="urn:microsoft.com/office/officeart/2005/8/layout/orgChart1"/>
    <dgm:cxn modelId="{0E4B1F48-8CEF-4E78-854B-3E2A3E64D026}" type="presParOf" srcId="{D59F493C-3D74-48B6-9E8C-DE9C99165592}" destId="{A98B794A-AFE1-4720-81F5-AECCB73F8EB6}" srcOrd="1" destOrd="0" presId="urn:microsoft.com/office/officeart/2005/8/layout/orgChart1"/>
    <dgm:cxn modelId="{FDD67DD1-D031-46BE-B2EE-DEED74985D75}" type="presParOf" srcId="{A98B794A-AFE1-4720-81F5-AECCB73F8EB6}" destId="{61DE06DB-D5D0-4376-A8F3-4A2DF255988D}" srcOrd="0" destOrd="0" presId="urn:microsoft.com/office/officeart/2005/8/layout/orgChart1"/>
    <dgm:cxn modelId="{554FAB77-40F9-447A-9779-5DBDAA37433C}" type="presParOf" srcId="{A98B794A-AFE1-4720-81F5-AECCB73F8EB6}" destId="{C134055A-8653-4B54-A78B-C629BB1D974C}" srcOrd="1" destOrd="0" presId="urn:microsoft.com/office/officeart/2005/8/layout/orgChart1"/>
    <dgm:cxn modelId="{91E996DC-E2DD-4016-9A13-7347E35F762B}" type="presParOf" srcId="{C134055A-8653-4B54-A78B-C629BB1D974C}" destId="{4D155BE8-0902-4528-872A-8D4A7086025C}" srcOrd="0" destOrd="0" presId="urn:microsoft.com/office/officeart/2005/8/layout/orgChart1"/>
    <dgm:cxn modelId="{8A24738A-FF2D-4AA4-8339-E513F526C642}" type="presParOf" srcId="{4D155BE8-0902-4528-872A-8D4A7086025C}" destId="{BE82B1E3-D571-4123-B5C5-BD189757F028}" srcOrd="0" destOrd="0" presId="urn:microsoft.com/office/officeart/2005/8/layout/orgChart1"/>
    <dgm:cxn modelId="{13DF2E82-FC06-45F8-9E72-FDC747487A28}" type="presParOf" srcId="{4D155BE8-0902-4528-872A-8D4A7086025C}" destId="{37CF4227-D5FC-4315-98E0-ACA039F36E4A}" srcOrd="1" destOrd="0" presId="urn:microsoft.com/office/officeart/2005/8/layout/orgChart1"/>
    <dgm:cxn modelId="{D3EEF113-1CE4-4632-9143-C9D1E8742E87}" type="presParOf" srcId="{C134055A-8653-4B54-A78B-C629BB1D974C}" destId="{402E8550-F691-498A-99BC-B691F800C707}" srcOrd="1" destOrd="0" presId="urn:microsoft.com/office/officeart/2005/8/layout/orgChart1"/>
    <dgm:cxn modelId="{786F7E98-262F-435C-A016-52049D6ACE2D}" type="presParOf" srcId="{C134055A-8653-4B54-A78B-C629BB1D974C}" destId="{8BE54D89-C197-444C-BDD1-3EA9E9F7275B}" srcOrd="2" destOrd="0" presId="urn:microsoft.com/office/officeart/2005/8/layout/orgChart1"/>
    <dgm:cxn modelId="{F4C675E1-8F96-4702-9BFF-15B9A8F38263}" type="presParOf" srcId="{A98B794A-AFE1-4720-81F5-AECCB73F8EB6}" destId="{BE502A9B-F0AE-46F8-B5BB-EC96FD404045}" srcOrd="2" destOrd="0" presId="urn:microsoft.com/office/officeart/2005/8/layout/orgChart1"/>
    <dgm:cxn modelId="{B44AAD55-B396-46FA-B89E-9A9F057D2CE8}" type="presParOf" srcId="{A98B794A-AFE1-4720-81F5-AECCB73F8EB6}" destId="{C7CB3F22-A04C-4DA3-8C66-46FA811D80F8}" srcOrd="3" destOrd="0" presId="urn:microsoft.com/office/officeart/2005/8/layout/orgChart1"/>
    <dgm:cxn modelId="{57EC0C64-2551-4261-B8EA-A7476D77BE8E}" type="presParOf" srcId="{C7CB3F22-A04C-4DA3-8C66-46FA811D80F8}" destId="{47CCF464-6EC9-4209-9956-61CA649E7FBC}" srcOrd="0" destOrd="0" presId="urn:microsoft.com/office/officeart/2005/8/layout/orgChart1"/>
    <dgm:cxn modelId="{79A4F71C-A374-435D-B7D8-2A83EEA39BD6}" type="presParOf" srcId="{47CCF464-6EC9-4209-9956-61CA649E7FBC}" destId="{AC037D2A-7E0B-412E-A028-4F4A30FF31F0}" srcOrd="0" destOrd="0" presId="urn:microsoft.com/office/officeart/2005/8/layout/orgChart1"/>
    <dgm:cxn modelId="{9FBB2ABB-035C-4A9D-A501-3F2B78378D4E}" type="presParOf" srcId="{47CCF464-6EC9-4209-9956-61CA649E7FBC}" destId="{28AE860A-5FE9-467F-87AE-782FFF966D96}" srcOrd="1" destOrd="0" presId="urn:microsoft.com/office/officeart/2005/8/layout/orgChart1"/>
    <dgm:cxn modelId="{C41E4B62-59BE-4695-822B-C110A3DED1FB}" type="presParOf" srcId="{C7CB3F22-A04C-4DA3-8C66-46FA811D80F8}" destId="{81B3D3DC-7225-44D0-980C-783BF301C4BB}" srcOrd="1" destOrd="0" presId="urn:microsoft.com/office/officeart/2005/8/layout/orgChart1"/>
    <dgm:cxn modelId="{C78213B9-8DF8-4A40-92E3-1523D05ACC82}" type="presParOf" srcId="{C7CB3F22-A04C-4DA3-8C66-46FA811D80F8}" destId="{B4C5270B-476C-4C93-B41E-7A355EF98596}" srcOrd="2" destOrd="0" presId="urn:microsoft.com/office/officeart/2005/8/layout/orgChart1"/>
    <dgm:cxn modelId="{6291A11D-FF96-49A5-988F-4FF45477CFE1}" type="presParOf" srcId="{D59F493C-3D74-48B6-9E8C-DE9C99165592}" destId="{52AC4CB6-D8C6-4339-9793-6C86C4104F95}" srcOrd="2" destOrd="0" presId="urn:microsoft.com/office/officeart/2005/8/layout/orgChart1"/>
    <dgm:cxn modelId="{9B2EFF46-D063-4883-A959-30654B8525DD}" type="presParOf" srcId="{1A5EB5E4-E71A-4659-823B-173E65F9EE37}" destId="{57F2A64E-6CB9-4D42-9EA1-6D818EF6A1A2}" srcOrd="2" destOrd="0" presId="urn:microsoft.com/office/officeart/2005/8/layout/orgChart1"/>
    <dgm:cxn modelId="{50B9502F-3340-490B-9036-033D337FF5B2}" type="presParOf" srcId="{570A0572-1E45-4A6A-9B08-69D5A850D955}" destId="{E24ED3C2-14DC-4B4B-9BEB-61EC664C4A17}" srcOrd="2" destOrd="0" presId="urn:microsoft.com/office/officeart/2005/8/layout/orgChart1"/>
    <dgm:cxn modelId="{C732F51F-4847-4764-8E8D-6E5A5B31296D}" type="presParOf" srcId="{570A0572-1E45-4A6A-9B08-69D5A850D955}" destId="{327CBA12-0DB6-433D-87CA-911920C53E27}" srcOrd="3" destOrd="0" presId="urn:microsoft.com/office/officeart/2005/8/layout/orgChart1"/>
    <dgm:cxn modelId="{6384483E-97E6-4698-8C18-7105A59EAC14}" type="presParOf" srcId="{327CBA12-0DB6-433D-87CA-911920C53E27}" destId="{EAED4BC2-18AA-48F7-90D6-07D565147701}" srcOrd="0" destOrd="0" presId="urn:microsoft.com/office/officeart/2005/8/layout/orgChart1"/>
    <dgm:cxn modelId="{D7F258C4-CBFD-4D3D-9964-80384FA9CAF4}" type="presParOf" srcId="{EAED4BC2-18AA-48F7-90D6-07D565147701}" destId="{8831610A-5328-4992-8AC4-7CB1E169A0E1}" srcOrd="0" destOrd="0" presId="urn:microsoft.com/office/officeart/2005/8/layout/orgChart1"/>
    <dgm:cxn modelId="{2B075E54-F943-4F4D-BB7E-D20BC00CA557}" type="presParOf" srcId="{EAED4BC2-18AA-48F7-90D6-07D565147701}" destId="{CA8E3A18-D3E9-4935-84D8-72C65A102939}" srcOrd="1" destOrd="0" presId="urn:microsoft.com/office/officeart/2005/8/layout/orgChart1"/>
    <dgm:cxn modelId="{89458EAE-1034-4B13-9568-3C881C8E75A8}" type="presParOf" srcId="{327CBA12-0DB6-433D-87CA-911920C53E27}" destId="{16508D8C-3CE8-47D6-BA06-4553120D05AA}" srcOrd="1" destOrd="0" presId="urn:microsoft.com/office/officeart/2005/8/layout/orgChart1"/>
    <dgm:cxn modelId="{746D5CE7-2323-45C2-A747-A508CE0AFDBD}" type="presParOf" srcId="{16508D8C-3CE8-47D6-BA06-4553120D05AA}" destId="{2D8DFAC6-522F-4FFE-AFC3-C2997ACF8E37}" srcOrd="0" destOrd="0" presId="urn:microsoft.com/office/officeart/2005/8/layout/orgChart1"/>
    <dgm:cxn modelId="{A40F413B-0656-480E-BFCC-724CA991A199}" type="presParOf" srcId="{16508D8C-3CE8-47D6-BA06-4553120D05AA}" destId="{68711DFD-32CA-45B8-A27A-E65B946D73C0}" srcOrd="1" destOrd="0" presId="urn:microsoft.com/office/officeart/2005/8/layout/orgChart1"/>
    <dgm:cxn modelId="{81A67675-4452-4C4B-99A3-FA9BEDCD5B8C}" type="presParOf" srcId="{68711DFD-32CA-45B8-A27A-E65B946D73C0}" destId="{98372153-5C79-4361-AF4F-EDFC64235A8D}" srcOrd="0" destOrd="0" presId="urn:microsoft.com/office/officeart/2005/8/layout/orgChart1"/>
    <dgm:cxn modelId="{5519D8C3-96F0-4CF4-A678-B9766D2796CB}" type="presParOf" srcId="{98372153-5C79-4361-AF4F-EDFC64235A8D}" destId="{A31ACB46-B0C4-4A5B-BCA5-F0FD37E93E9A}" srcOrd="0" destOrd="0" presId="urn:microsoft.com/office/officeart/2005/8/layout/orgChart1"/>
    <dgm:cxn modelId="{490C089D-1CCA-49F8-9AC5-351DA8408DE8}" type="presParOf" srcId="{98372153-5C79-4361-AF4F-EDFC64235A8D}" destId="{F1C7B24E-784A-4DEC-8261-68D82BA6F350}" srcOrd="1" destOrd="0" presId="urn:microsoft.com/office/officeart/2005/8/layout/orgChart1"/>
    <dgm:cxn modelId="{552C4716-7562-4948-AD43-5DC6F18E84C6}" type="presParOf" srcId="{68711DFD-32CA-45B8-A27A-E65B946D73C0}" destId="{0D6539E3-466C-4B2E-BE24-B9C23BDD3492}" srcOrd="1" destOrd="0" presId="urn:microsoft.com/office/officeart/2005/8/layout/orgChart1"/>
    <dgm:cxn modelId="{D402E1BA-F33B-427B-960F-F1EDB31BA5BE}" type="presParOf" srcId="{68711DFD-32CA-45B8-A27A-E65B946D73C0}" destId="{3A743360-3AD8-42C2-97AF-034686FF0C97}" srcOrd="2" destOrd="0" presId="urn:microsoft.com/office/officeart/2005/8/layout/orgChart1"/>
    <dgm:cxn modelId="{946775C8-E9F9-430D-8711-73AC3CE26A70}" type="presParOf" srcId="{16508D8C-3CE8-47D6-BA06-4553120D05AA}" destId="{61F92F89-7721-4D3D-B3A5-DF2BF50B5966}" srcOrd="2" destOrd="0" presId="urn:microsoft.com/office/officeart/2005/8/layout/orgChart1"/>
    <dgm:cxn modelId="{44826EB4-86F8-4715-AAC0-AC6DC0764264}" type="presParOf" srcId="{16508D8C-3CE8-47D6-BA06-4553120D05AA}" destId="{D2BC9B02-54E6-48F0-937C-2F24E01526AD}" srcOrd="3" destOrd="0" presId="urn:microsoft.com/office/officeart/2005/8/layout/orgChart1"/>
    <dgm:cxn modelId="{52A061C2-4E73-49E3-A855-C5416A6F2705}" type="presParOf" srcId="{D2BC9B02-54E6-48F0-937C-2F24E01526AD}" destId="{2E06BAF3-DC2B-44B7-9FC0-920DBD62A1B4}" srcOrd="0" destOrd="0" presId="urn:microsoft.com/office/officeart/2005/8/layout/orgChart1"/>
    <dgm:cxn modelId="{2919D000-AFF6-4E8C-A57C-59492990DCED}" type="presParOf" srcId="{2E06BAF3-DC2B-44B7-9FC0-920DBD62A1B4}" destId="{B5E2EBD7-62DC-48A6-BB5F-C2C792D13B09}" srcOrd="0" destOrd="0" presId="urn:microsoft.com/office/officeart/2005/8/layout/orgChart1"/>
    <dgm:cxn modelId="{D8F6DBA0-5451-415A-94DC-AFD76049C30C}" type="presParOf" srcId="{2E06BAF3-DC2B-44B7-9FC0-920DBD62A1B4}" destId="{7193602F-5887-4358-A61B-2891D7213D4B}" srcOrd="1" destOrd="0" presId="urn:microsoft.com/office/officeart/2005/8/layout/orgChart1"/>
    <dgm:cxn modelId="{612B36C5-FF5D-498F-89A6-473A2E49AEBF}" type="presParOf" srcId="{D2BC9B02-54E6-48F0-937C-2F24E01526AD}" destId="{C057B038-EF9F-4DA8-8336-42366CB1EBE1}" srcOrd="1" destOrd="0" presId="urn:microsoft.com/office/officeart/2005/8/layout/orgChart1"/>
    <dgm:cxn modelId="{CF6DD8C1-A1E1-4DF8-A88B-F7CB6C936523}" type="presParOf" srcId="{C057B038-EF9F-4DA8-8336-42366CB1EBE1}" destId="{E7FEC152-7564-4C74-99F5-17C765D0CD16}" srcOrd="0" destOrd="0" presId="urn:microsoft.com/office/officeart/2005/8/layout/orgChart1"/>
    <dgm:cxn modelId="{5174A2B9-311F-46F5-A8D3-FEC1729EBB44}" type="presParOf" srcId="{C057B038-EF9F-4DA8-8336-42366CB1EBE1}" destId="{F213A265-17ED-4D46-83F6-FDB6C7A997AB}" srcOrd="1" destOrd="0" presId="urn:microsoft.com/office/officeart/2005/8/layout/orgChart1"/>
    <dgm:cxn modelId="{73273998-8473-4D77-867B-BB63EBD0EDF6}" type="presParOf" srcId="{F213A265-17ED-4D46-83F6-FDB6C7A997AB}" destId="{435E5AD0-0821-4B74-AF81-172161140D67}" srcOrd="0" destOrd="0" presId="urn:microsoft.com/office/officeart/2005/8/layout/orgChart1"/>
    <dgm:cxn modelId="{D0BA21B4-07A3-4F9D-A979-11B18C02E29E}" type="presParOf" srcId="{435E5AD0-0821-4B74-AF81-172161140D67}" destId="{70DB0E77-C7F8-41B7-AE7F-E65812B9386D}" srcOrd="0" destOrd="0" presId="urn:microsoft.com/office/officeart/2005/8/layout/orgChart1"/>
    <dgm:cxn modelId="{3A3D95A9-68AA-44BF-AEAF-342835AC5C6A}" type="presParOf" srcId="{435E5AD0-0821-4B74-AF81-172161140D67}" destId="{5DCFC582-2DEF-4ECD-89A4-9E293377C667}" srcOrd="1" destOrd="0" presId="urn:microsoft.com/office/officeart/2005/8/layout/orgChart1"/>
    <dgm:cxn modelId="{1F914BDE-F43C-4E24-A2F9-DD6CD88012B9}" type="presParOf" srcId="{F213A265-17ED-4D46-83F6-FDB6C7A997AB}" destId="{9D86C64D-38E9-4C58-A53D-3D0636E01C66}" srcOrd="1" destOrd="0" presId="urn:microsoft.com/office/officeart/2005/8/layout/orgChart1"/>
    <dgm:cxn modelId="{27052345-2F9C-4678-B12E-69D7E779242F}" type="presParOf" srcId="{F213A265-17ED-4D46-83F6-FDB6C7A997AB}" destId="{86DB5619-3992-484E-92D4-B11179477CE6}" srcOrd="2" destOrd="0" presId="urn:microsoft.com/office/officeart/2005/8/layout/orgChart1"/>
    <dgm:cxn modelId="{263EEE4A-5787-4F94-B85C-8B0A00211DA7}" type="presParOf" srcId="{C057B038-EF9F-4DA8-8336-42366CB1EBE1}" destId="{EE707DA6-B44C-4613-A1A3-D6E70096D2A2}" srcOrd="2" destOrd="0" presId="urn:microsoft.com/office/officeart/2005/8/layout/orgChart1"/>
    <dgm:cxn modelId="{026A2F1C-463F-4C00-B647-A26CCE06CCA1}" type="presParOf" srcId="{C057B038-EF9F-4DA8-8336-42366CB1EBE1}" destId="{8CBDCB0A-34B5-4CAE-86D9-58C4EF43C345}" srcOrd="3" destOrd="0" presId="urn:microsoft.com/office/officeart/2005/8/layout/orgChart1"/>
    <dgm:cxn modelId="{0CD1123D-D4BD-49C8-8B24-50E5E5D0180F}" type="presParOf" srcId="{8CBDCB0A-34B5-4CAE-86D9-58C4EF43C345}" destId="{31959EB6-3DA9-4732-BA16-097FAEAB07B7}" srcOrd="0" destOrd="0" presId="urn:microsoft.com/office/officeart/2005/8/layout/orgChart1"/>
    <dgm:cxn modelId="{9B2BBA43-F163-4698-B517-B80D852FD1B3}" type="presParOf" srcId="{31959EB6-3DA9-4732-BA16-097FAEAB07B7}" destId="{10D78BA4-AA66-42E7-90C0-33E9BD080504}" srcOrd="0" destOrd="0" presId="urn:microsoft.com/office/officeart/2005/8/layout/orgChart1"/>
    <dgm:cxn modelId="{4FDC1D94-07DB-4814-B135-AC175748913E}" type="presParOf" srcId="{31959EB6-3DA9-4732-BA16-097FAEAB07B7}" destId="{DB459E65-BF33-42F4-8BBA-C0E23030EBBB}" srcOrd="1" destOrd="0" presId="urn:microsoft.com/office/officeart/2005/8/layout/orgChart1"/>
    <dgm:cxn modelId="{BE737C55-9653-4286-86CE-FF0ED9528BE9}" type="presParOf" srcId="{8CBDCB0A-34B5-4CAE-86D9-58C4EF43C345}" destId="{A62F1448-B28F-4F1D-B41E-510FE5B5EC44}" srcOrd="1" destOrd="0" presId="urn:microsoft.com/office/officeart/2005/8/layout/orgChart1"/>
    <dgm:cxn modelId="{3B8EE2BF-9E75-4ADF-8D32-F6D37E301491}" type="presParOf" srcId="{8CBDCB0A-34B5-4CAE-86D9-58C4EF43C345}" destId="{A7EE9DE6-1305-4B4B-AD28-478E8B3E1FD4}" srcOrd="2" destOrd="0" presId="urn:microsoft.com/office/officeart/2005/8/layout/orgChart1"/>
    <dgm:cxn modelId="{2D0DCF5E-54FC-468A-A15E-6C474F893913}" type="presParOf" srcId="{D2BC9B02-54E6-48F0-937C-2F24E01526AD}" destId="{EDDA201B-4E62-4050-88CF-D8134C9B997F}" srcOrd="2" destOrd="0" presId="urn:microsoft.com/office/officeart/2005/8/layout/orgChart1"/>
    <dgm:cxn modelId="{7EDD5B6D-7933-4CDD-8604-940A9FF6173E}" type="presParOf" srcId="{327CBA12-0DB6-433D-87CA-911920C53E27}" destId="{281AA19B-85E1-4EFF-81DB-8FA4A86FB29D}" srcOrd="2" destOrd="0" presId="urn:microsoft.com/office/officeart/2005/8/layout/orgChart1"/>
    <dgm:cxn modelId="{85960EA7-99DE-4E7A-90B3-58FD67EAE172}" type="presParOf" srcId="{335741BB-9DEE-41F8-9C2D-5D11C6471B14}" destId="{B01AEF21-CCFB-43DE-B600-C76A3D75D81B}" srcOrd="2" destOrd="0" presId="urn:microsoft.com/office/officeart/2005/8/layout/orgChart1"/>
    <dgm:cxn modelId="{77DE8E4D-9B97-4F06-AC96-8D0FCF2D096D}" type="presParOf" srcId="{7D4B3216-F593-40F2-98A4-1529807651F0}" destId="{183AAA69-3F36-4030-90A6-2BED33651031}" srcOrd="2" destOrd="0" presId="urn:microsoft.com/office/officeart/2005/8/layout/orgChart1"/>
  </dgm:cxnLst>
  <dgm:bg>
    <a:no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707DA6-B44C-4613-A1A3-D6E70096D2A2}">
      <dsp:nvSpPr>
        <dsp:cNvPr id="0" name=""/>
        <dsp:cNvSpPr/>
      </dsp:nvSpPr>
      <dsp:spPr>
        <a:xfrm>
          <a:off x="7907866" y="2934797"/>
          <a:ext cx="161152" cy="1256993"/>
        </a:xfrm>
        <a:custGeom>
          <a:avLst/>
          <a:gdLst/>
          <a:ahLst/>
          <a:cxnLst/>
          <a:rect l="0" t="0" r="0" b="0"/>
          <a:pathLst>
            <a:path>
              <a:moveTo>
                <a:pt x="0" y="0"/>
              </a:moveTo>
              <a:lnTo>
                <a:pt x="0" y="1256993"/>
              </a:lnTo>
              <a:lnTo>
                <a:pt x="161152" y="125699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FEC152-7564-4C74-99F5-17C765D0CD16}">
      <dsp:nvSpPr>
        <dsp:cNvPr id="0" name=""/>
        <dsp:cNvSpPr/>
      </dsp:nvSpPr>
      <dsp:spPr>
        <a:xfrm>
          <a:off x="7907866" y="2934797"/>
          <a:ext cx="161152" cy="494202"/>
        </a:xfrm>
        <a:custGeom>
          <a:avLst/>
          <a:gdLst/>
          <a:ahLst/>
          <a:cxnLst/>
          <a:rect l="0" t="0" r="0" b="0"/>
          <a:pathLst>
            <a:path>
              <a:moveTo>
                <a:pt x="0" y="0"/>
              </a:moveTo>
              <a:lnTo>
                <a:pt x="0" y="494202"/>
              </a:lnTo>
              <a:lnTo>
                <a:pt x="161152" y="4942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F92F89-7721-4D3D-B3A5-DF2BF50B5966}">
      <dsp:nvSpPr>
        <dsp:cNvPr id="0" name=""/>
        <dsp:cNvSpPr/>
      </dsp:nvSpPr>
      <dsp:spPr>
        <a:xfrm>
          <a:off x="7687623" y="2172006"/>
          <a:ext cx="649983" cy="225614"/>
        </a:xfrm>
        <a:custGeom>
          <a:avLst/>
          <a:gdLst/>
          <a:ahLst/>
          <a:cxnLst/>
          <a:rect l="0" t="0" r="0" b="0"/>
          <a:pathLst>
            <a:path>
              <a:moveTo>
                <a:pt x="0" y="0"/>
              </a:moveTo>
              <a:lnTo>
                <a:pt x="0" y="112807"/>
              </a:lnTo>
              <a:lnTo>
                <a:pt x="649983" y="112807"/>
              </a:lnTo>
              <a:lnTo>
                <a:pt x="649983"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8DFAC6-522F-4FFE-AFC3-C2997ACF8E37}">
      <dsp:nvSpPr>
        <dsp:cNvPr id="0" name=""/>
        <dsp:cNvSpPr/>
      </dsp:nvSpPr>
      <dsp:spPr>
        <a:xfrm>
          <a:off x="7037640" y="2172006"/>
          <a:ext cx="649983" cy="225614"/>
        </a:xfrm>
        <a:custGeom>
          <a:avLst/>
          <a:gdLst/>
          <a:ahLst/>
          <a:cxnLst/>
          <a:rect l="0" t="0" r="0" b="0"/>
          <a:pathLst>
            <a:path>
              <a:moveTo>
                <a:pt x="649983" y="0"/>
              </a:moveTo>
              <a:lnTo>
                <a:pt x="649983" y="112807"/>
              </a:lnTo>
              <a:lnTo>
                <a:pt x="0" y="112807"/>
              </a:lnTo>
              <a:lnTo>
                <a:pt x="0"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4ED3C2-14DC-4B4B-9BEB-61EC664C4A17}">
      <dsp:nvSpPr>
        <dsp:cNvPr id="0" name=""/>
        <dsp:cNvSpPr/>
      </dsp:nvSpPr>
      <dsp:spPr>
        <a:xfrm>
          <a:off x="6387656" y="1409216"/>
          <a:ext cx="1299967" cy="225614"/>
        </a:xfrm>
        <a:custGeom>
          <a:avLst/>
          <a:gdLst/>
          <a:ahLst/>
          <a:cxnLst/>
          <a:rect l="0" t="0" r="0" b="0"/>
          <a:pathLst>
            <a:path>
              <a:moveTo>
                <a:pt x="0" y="0"/>
              </a:moveTo>
              <a:lnTo>
                <a:pt x="0" y="112807"/>
              </a:lnTo>
              <a:lnTo>
                <a:pt x="1299967" y="112807"/>
              </a:lnTo>
              <a:lnTo>
                <a:pt x="1299967" y="22561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502A9B-F0AE-46F8-B5BB-EC96FD404045}">
      <dsp:nvSpPr>
        <dsp:cNvPr id="0" name=""/>
        <dsp:cNvSpPr/>
      </dsp:nvSpPr>
      <dsp:spPr>
        <a:xfrm>
          <a:off x="5307931" y="2934797"/>
          <a:ext cx="161152" cy="1416768"/>
        </a:xfrm>
        <a:custGeom>
          <a:avLst/>
          <a:gdLst/>
          <a:ahLst/>
          <a:cxnLst/>
          <a:rect l="0" t="0" r="0" b="0"/>
          <a:pathLst>
            <a:path>
              <a:moveTo>
                <a:pt x="0" y="0"/>
              </a:moveTo>
              <a:lnTo>
                <a:pt x="0" y="1416768"/>
              </a:lnTo>
              <a:lnTo>
                <a:pt x="161152" y="141676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DE06DB-D5D0-4376-A8F3-4A2DF255988D}">
      <dsp:nvSpPr>
        <dsp:cNvPr id="0" name=""/>
        <dsp:cNvSpPr/>
      </dsp:nvSpPr>
      <dsp:spPr>
        <a:xfrm>
          <a:off x="5307931" y="2934797"/>
          <a:ext cx="161152" cy="494202"/>
        </a:xfrm>
        <a:custGeom>
          <a:avLst/>
          <a:gdLst/>
          <a:ahLst/>
          <a:cxnLst/>
          <a:rect l="0" t="0" r="0" b="0"/>
          <a:pathLst>
            <a:path>
              <a:moveTo>
                <a:pt x="0" y="0"/>
              </a:moveTo>
              <a:lnTo>
                <a:pt x="0" y="494202"/>
              </a:lnTo>
              <a:lnTo>
                <a:pt x="161152" y="4942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57D312-A494-48A6-A16F-57B1112112E7}">
      <dsp:nvSpPr>
        <dsp:cNvPr id="0" name=""/>
        <dsp:cNvSpPr/>
      </dsp:nvSpPr>
      <dsp:spPr>
        <a:xfrm>
          <a:off x="5087689" y="2172006"/>
          <a:ext cx="649983" cy="225614"/>
        </a:xfrm>
        <a:custGeom>
          <a:avLst/>
          <a:gdLst/>
          <a:ahLst/>
          <a:cxnLst/>
          <a:rect l="0" t="0" r="0" b="0"/>
          <a:pathLst>
            <a:path>
              <a:moveTo>
                <a:pt x="0" y="0"/>
              </a:moveTo>
              <a:lnTo>
                <a:pt x="0" y="112807"/>
              </a:lnTo>
              <a:lnTo>
                <a:pt x="649983" y="112807"/>
              </a:lnTo>
              <a:lnTo>
                <a:pt x="649983"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63544C-D46B-4AAB-82CD-E5F0CBB52717}">
      <dsp:nvSpPr>
        <dsp:cNvPr id="0" name=""/>
        <dsp:cNvSpPr/>
      </dsp:nvSpPr>
      <dsp:spPr>
        <a:xfrm>
          <a:off x="4437705" y="2172006"/>
          <a:ext cx="649983" cy="225614"/>
        </a:xfrm>
        <a:custGeom>
          <a:avLst/>
          <a:gdLst/>
          <a:ahLst/>
          <a:cxnLst/>
          <a:rect l="0" t="0" r="0" b="0"/>
          <a:pathLst>
            <a:path>
              <a:moveTo>
                <a:pt x="649983" y="0"/>
              </a:moveTo>
              <a:lnTo>
                <a:pt x="649983" y="112807"/>
              </a:lnTo>
              <a:lnTo>
                <a:pt x="0" y="112807"/>
              </a:lnTo>
              <a:lnTo>
                <a:pt x="0"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4999C0-7335-43C3-8C0F-3FDA93FA20FF}">
      <dsp:nvSpPr>
        <dsp:cNvPr id="0" name=""/>
        <dsp:cNvSpPr/>
      </dsp:nvSpPr>
      <dsp:spPr>
        <a:xfrm>
          <a:off x="5087689" y="1409216"/>
          <a:ext cx="1299967" cy="225614"/>
        </a:xfrm>
        <a:custGeom>
          <a:avLst/>
          <a:gdLst/>
          <a:ahLst/>
          <a:cxnLst/>
          <a:rect l="0" t="0" r="0" b="0"/>
          <a:pathLst>
            <a:path>
              <a:moveTo>
                <a:pt x="1299967" y="0"/>
              </a:moveTo>
              <a:lnTo>
                <a:pt x="1299967" y="112807"/>
              </a:lnTo>
              <a:lnTo>
                <a:pt x="0" y="112807"/>
              </a:lnTo>
              <a:lnTo>
                <a:pt x="0" y="22561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F0D59E-C145-4EBE-ACD8-5B610C7B30A4}">
      <dsp:nvSpPr>
        <dsp:cNvPr id="0" name=""/>
        <dsp:cNvSpPr/>
      </dsp:nvSpPr>
      <dsp:spPr>
        <a:xfrm>
          <a:off x="3950218" y="646425"/>
          <a:ext cx="2437438" cy="225614"/>
        </a:xfrm>
        <a:custGeom>
          <a:avLst/>
          <a:gdLst/>
          <a:ahLst/>
          <a:cxnLst/>
          <a:rect l="0" t="0" r="0" b="0"/>
          <a:pathLst>
            <a:path>
              <a:moveTo>
                <a:pt x="0" y="0"/>
              </a:moveTo>
              <a:lnTo>
                <a:pt x="0" y="112807"/>
              </a:lnTo>
              <a:lnTo>
                <a:pt x="2437438" y="112807"/>
              </a:lnTo>
              <a:lnTo>
                <a:pt x="2437438" y="225614"/>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A6C4ED-68C3-4F0A-B979-BA1F72FF8B36}">
      <dsp:nvSpPr>
        <dsp:cNvPr id="0" name=""/>
        <dsp:cNvSpPr/>
      </dsp:nvSpPr>
      <dsp:spPr>
        <a:xfrm>
          <a:off x="2707997" y="2934797"/>
          <a:ext cx="161152" cy="494202"/>
        </a:xfrm>
        <a:custGeom>
          <a:avLst/>
          <a:gdLst/>
          <a:ahLst/>
          <a:cxnLst/>
          <a:rect l="0" t="0" r="0" b="0"/>
          <a:pathLst>
            <a:path>
              <a:moveTo>
                <a:pt x="0" y="0"/>
              </a:moveTo>
              <a:lnTo>
                <a:pt x="0" y="494202"/>
              </a:lnTo>
              <a:lnTo>
                <a:pt x="161152" y="4942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012060-FDE1-41B0-BF47-3B60398D16C8}">
      <dsp:nvSpPr>
        <dsp:cNvPr id="0" name=""/>
        <dsp:cNvSpPr/>
      </dsp:nvSpPr>
      <dsp:spPr>
        <a:xfrm>
          <a:off x="2487755" y="2172006"/>
          <a:ext cx="649983" cy="225614"/>
        </a:xfrm>
        <a:custGeom>
          <a:avLst/>
          <a:gdLst/>
          <a:ahLst/>
          <a:cxnLst/>
          <a:rect l="0" t="0" r="0" b="0"/>
          <a:pathLst>
            <a:path>
              <a:moveTo>
                <a:pt x="0" y="0"/>
              </a:moveTo>
              <a:lnTo>
                <a:pt x="0" y="112807"/>
              </a:lnTo>
              <a:lnTo>
                <a:pt x="649983" y="112807"/>
              </a:lnTo>
              <a:lnTo>
                <a:pt x="649983"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71C3AF-B6DD-4050-920D-DCC2093C5880}">
      <dsp:nvSpPr>
        <dsp:cNvPr id="0" name=""/>
        <dsp:cNvSpPr/>
      </dsp:nvSpPr>
      <dsp:spPr>
        <a:xfrm>
          <a:off x="1408030" y="2934797"/>
          <a:ext cx="161152" cy="494202"/>
        </a:xfrm>
        <a:custGeom>
          <a:avLst/>
          <a:gdLst/>
          <a:ahLst/>
          <a:cxnLst/>
          <a:rect l="0" t="0" r="0" b="0"/>
          <a:pathLst>
            <a:path>
              <a:moveTo>
                <a:pt x="0" y="0"/>
              </a:moveTo>
              <a:lnTo>
                <a:pt x="0" y="494202"/>
              </a:lnTo>
              <a:lnTo>
                <a:pt x="161152" y="4942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F3D3E6-7D0D-4BA5-935D-D11BFE4459E5}">
      <dsp:nvSpPr>
        <dsp:cNvPr id="0" name=""/>
        <dsp:cNvSpPr/>
      </dsp:nvSpPr>
      <dsp:spPr>
        <a:xfrm>
          <a:off x="1837771" y="2172006"/>
          <a:ext cx="649983" cy="225614"/>
        </a:xfrm>
        <a:custGeom>
          <a:avLst/>
          <a:gdLst/>
          <a:ahLst/>
          <a:cxnLst/>
          <a:rect l="0" t="0" r="0" b="0"/>
          <a:pathLst>
            <a:path>
              <a:moveTo>
                <a:pt x="649983" y="0"/>
              </a:moveTo>
              <a:lnTo>
                <a:pt x="649983" y="112807"/>
              </a:lnTo>
              <a:lnTo>
                <a:pt x="0" y="112807"/>
              </a:lnTo>
              <a:lnTo>
                <a:pt x="0"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32C1D7-4C65-48B1-9D14-83286EC090BB}">
      <dsp:nvSpPr>
        <dsp:cNvPr id="0" name=""/>
        <dsp:cNvSpPr/>
      </dsp:nvSpPr>
      <dsp:spPr>
        <a:xfrm>
          <a:off x="1512779" y="1409216"/>
          <a:ext cx="974975" cy="225614"/>
        </a:xfrm>
        <a:custGeom>
          <a:avLst/>
          <a:gdLst/>
          <a:ahLst/>
          <a:cxnLst/>
          <a:rect l="0" t="0" r="0" b="0"/>
          <a:pathLst>
            <a:path>
              <a:moveTo>
                <a:pt x="0" y="0"/>
              </a:moveTo>
              <a:lnTo>
                <a:pt x="0" y="112807"/>
              </a:lnTo>
              <a:lnTo>
                <a:pt x="974975" y="112807"/>
              </a:lnTo>
              <a:lnTo>
                <a:pt x="974975" y="22561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E9DEE9-55E6-4916-9077-D3313EA086E6}">
      <dsp:nvSpPr>
        <dsp:cNvPr id="0" name=""/>
        <dsp:cNvSpPr/>
      </dsp:nvSpPr>
      <dsp:spPr>
        <a:xfrm>
          <a:off x="108063" y="2934797"/>
          <a:ext cx="161152" cy="3545364"/>
        </a:xfrm>
        <a:custGeom>
          <a:avLst/>
          <a:gdLst/>
          <a:ahLst/>
          <a:cxnLst/>
          <a:rect l="0" t="0" r="0" b="0"/>
          <a:pathLst>
            <a:path>
              <a:moveTo>
                <a:pt x="0" y="0"/>
              </a:moveTo>
              <a:lnTo>
                <a:pt x="0" y="3545364"/>
              </a:lnTo>
              <a:lnTo>
                <a:pt x="161152" y="354536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1619E7-9FA5-45E6-9764-84D998B8D2CA}">
      <dsp:nvSpPr>
        <dsp:cNvPr id="0" name=""/>
        <dsp:cNvSpPr/>
      </dsp:nvSpPr>
      <dsp:spPr>
        <a:xfrm>
          <a:off x="108063" y="2934797"/>
          <a:ext cx="161152" cy="2782574"/>
        </a:xfrm>
        <a:custGeom>
          <a:avLst/>
          <a:gdLst/>
          <a:ahLst/>
          <a:cxnLst/>
          <a:rect l="0" t="0" r="0" b="0"/>
          <a:pathLst>
            <a:path>
              <a:moveTo>
                <a:pt x="0" y="0"/>
              </a:moveTo>
              <a:lnTo>
                <a:pt x="0" y="2782574"/>
              </a:lnTo>
              <a:lnTo>
                <a:pt x="161152" y="278257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B8702D-45A1-4450-8BD8-F9E6225E4F32}">
      <dsp:nvSpPr>
        <dsp:cNvPr id="0" name=""/>
        <dsp:cNvSpPr/>
      </dsp:nvSpPr>
      <dsp:spPr>
        <a:xfrm>
          <a:off x="108063" y="2934797"/>
          <a:ext cx="161152" cy="2019783"/>
        </a:xfrm>
        <a:custGeom>
          <a:avLst/>
          <a:gdLst/>
          <a:ahLst/>
          <a:cxnLst/>
          <a:rect l="0" t="0" r="0" b="0"/>
          <a:pathLst>
            <a:path>
              <a:moveTo>
                <a:pt x="0" y="0"/>
              </a:moveTo>
              <a:lnTo>
                <a:pt x="0" y="2019783"/>
              </a:lnTo>
              <a:lnTo>
                <a:pt x="161152" y="201978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B755FD-FDB8-4BB6-B4BF-97E383B3FE92}">
      <dsp:nvSpPr>
        <dsp:cNvPr id="0" name=""/>
        <dsp:cNvSpPr/>
      </dsp:nvSpPr>
      <dsp:spPr>
        <a:xfrm>
          <a:off x="108063" y="2934797"/>
          <a:ext cx="161152" cy="1256993"/>
        </a:xfrm>
        <a:custGeom>
          <a:avLst/>
          <a:gdLst/>
          <a:ahLst/>
          <a:cxnLst/>
          <a:rect l="0" t="0" r="0" b="0"/>
          <a:pathLst>
            <a:path>
              <a:moveTo>
                <a:pt x="0" y="0"/>
              </a:moveTo>
              <a:lnTo>
                <a:pt x="0" y="1256993"/>
              </a:lnTo>
              <a:lnTo>
                <a:pt x="161152" y="125699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B8091F-39E6-4121-9EF6-77C9B3024D3E}">
      <dsp:nvSpPr>
        <dsp:cNvPr id="0" name=""/>
        <dsp:cNvSpPr/>
      </dsp:nvSpPr>
      <dsp:spPr>
        <a:xfrm>
          <a:off x="108063" y="2934797"/>
          <a:ext cx="161152" cy="494202"/>
        </a:xfrm>
        <a:custGeom>
          <a:avLst/>
          <a:gdLst/>
          <a:ahLst/>
          <a:cxnLst/>
          <a:rect l="0" t="0" r="0" b="0"/>
          <a:pathLst>
            <a:path>
              <a:moveTo>
                <a:pt x="0" y="0"/>
              </a:moveTo>
              <a:lnTo>
                <a:pt x="0" y="494202"/>
              </a:lnTo>
              <a:lnTo>
                <a:pt x="161152" y="4942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611791-049E-426A-85E4-4F019113C191}">
      <dsp:nvSpPr>
        <dsp:cNvPr id="0" name=""/>
        <dsp:cNvSpPr/>
      </dsp:nvSpPr>
      <dsp:spPr>
        <a:xfrm>
          <a:off x="492084" y="2172006"/>
          <a:ext cx="91440" cy="225614"/>
        </a:xfrm>
        <a:custGeom>
          <a:avLst/>
          <a:gdLst/>
          <a:ahLst/>
          <a:cxnLst/>
          <a:rect l="0" t="0" r="0" b="0"/>
          <a:pathLst>
            <a:path>
              <a:moveTo>
                <a:pt x="45720" y="0"/>
              </a:moveTo>
              <a:lnTo>
                <a:pt x="45720"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0065BF-FBE3-4AEA-B87A-2E12E2E55DBD}">
      <dsp:nvSpPr>
        <dsp:cNvPr id="0" name=""/>
        <dsp:cNvSpPr/>
      </dsp:nvSpPr>
      <dsp:spPr>
        <a:xfrm>
          <a:off x="537804" y="1409216"/>
          <a:ext cx="974975" cy="225614"/>
        </a:xfrm>
        <a:custGeom>
          <a:avLst/>
          <a:gdLst/>
          <a:ahLst/>
          <a:cxnLst/>
          <a:rect l="0" t="0" r="0" b="0"/>
          <a:pathLst>
            <a:path>
              <a:moveTo>
                <a:pt x="974975" y="0"/>
              </a:moveTo>
              <a:lnTo>
                <a:pt x="974975" y="112807"/>
              </a:lnTo>
              <a:lnTo>
                <a:pt x="0" y="112807"/>
              </a:lnTo>
              <a:lnTo>
                <a:pt x="0" y="22561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BA7466-BFEC-4C81-96DA-4D2246675392}">
      <dsp:nvSpPr>
        <dsp:cNvPr id="0" name=""/>
        <dsp:cNvSpPr/>
      </dsp:nvSpPr>
      <dsp:spPr>
        <a:xfrm>
          <a:off x="1512779" y="646425"/>
          <a:ext cx="2437438" cy="225614"/>
        </a:xfrm>
        <a:custGeom>
          <a:avLst/>
          <a:gdLst/>
          <a:ahLst/>
          <a:cxnLst/>
          <a:rect l="0" t="0" r="0" b="0"/>
          <a:pathLst>
            <a:path>
              <a:moveTo>
                <a:pt x="2437438" y="0"/>
              </a:moveTo>
              <a:lnTo>
                <a:pt x="2437438" y="112807"/>
              </a:lnTo>
              <a:lnTo>
                <a:pt x="0" y="112807"/>
              </a:lnTo>
              <a:lnTo>
                <a:pt x="0" y="225614"/>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9FC52F-EC3E-4D6E-B32B-ED08F024E511}">
      <dsp:nvSpPr>
        <dsp:cNvPr id="0" name=""/>
        <dsp:cNvSpPr/>
      </dsp:nvSpPr>
      <dsp:spPr>
        <a:xfrm>
          <a:off x="3413041" y="109249"/>
          <a:ext cx="1074353" cy="537176"/>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Place Of Supply</a:t>
          </a:r>
          <a:endParaRPr lang="en-IN" sz="1200" kern="1200" dirty="0"/>
        </a:p>
      </dsp:txBody>
      <dsp:txXfrm>
        <a:off x="3413041" y="109249"/>
        <a:ext cx="1074353" cy="537176"/>
      </dsp:txXfrm>
    </dsp:sp>
    <dsp:sp modelId="{DEFC62BB-2B3E-4DA4-B768-6FBD6DF1D510}">
      <dsp:nvSpPr>
        <dsp:cNvPr id="0" name=""/>
        <dsp:cNvSpPr/>
      </dsp:nvSpPr>
      <dsp:spPr>
        <a:xfrm>
          <a:off x="975603" y="872039"/>
          <a:ext cx="1074353" cy="537176"/>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Goods</a:t>
          </a:r>
          <a:endParaRPr lang="en-IN" sz="1200" kern="1200" dirty="0"/>
        </a:p>
      </dsp:txBody>
      <dsp:txXfrm>
        <a:off x="975603" y="872039"/>
        <a:ext cx="1074353" cy="537176"/>
      </dsp:txXfrm>
    </dsp:sp>
    <dsp:sp modelId="{BF8A3F5E-DAD8-4D9A-8FC3-5A5C8C60491B}">
      <dsp:nvSpPr>
        <dsp:cNvPr id="0" name=""/>
        <dsp:cNvSpPr/>
      </dsp:nvSpPr>
      <dsp:spPr>
        <a:xfrm>
          <a:off x="627" y="1634830"/>
          <a:ext cx="1074353" cy="537176"/>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Domestic</a:t>
          </a:r>
        </a:p>
        <a:p>
          <a:pPr marL="0" lvl="0" indent="0" algn="ctr" defTabSz="533400">
            <a:lnSpc>
              <a:spcPct val="90000"/>
            </a:lnSpc>
            <a:spcBef>
              <a:spcPct val="0"/>
            </a:spcBef>
            <a:spcAft>
              <a:spcPct val="35000"/>
            </a:spcAft>
            <a:buNone/>
          </a:pPr>
          <a:r>
            <a:rPr lang="en-US" sz="1200" kern="1200" dirty="0"/>
            <a:t>S.10</a:t>
          </a:r>
          <a:endParaRPr lang="en-IN" sz="1200" kern="1200" dirty="0"/>
        </a:p>
      </dsp:txBody>
      <dsp:txXfrm>
        <a:off x="627" y="1634830"/>
        <a:ext cx="1074353" cy="537176"/>
      </dsp:txXfrm>
    </dsp:sp>
    <dsp:sp modelId="{6869AF9A-6032-4416-A97D-7D747B7C9EC9}">
      <dsp:nvSpPr>
        <dsp:cNvPr id="0" name=""/>
        <dsp:cNvSpPr/>
      </dsp:nvSpPr>
      <dsp:spPr>
        <a:xfrm>
          <a:off x="627"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rgbClr val="FF0000"/>
              </a:solidFill>
            </a:rPr>
            <a:t>MBAB</a:t>
          </a:r>
          <a:endParaRPr lang="en-IN" sz="1200" b="1" kern="1200" dirty="0">
            <a:solidFill>
              <a:srgbClr val="FF0000"/>
            </a:solidFill>
          </a:endParaRPr>
        </a:p>
      </dsp:txBody>
      <dsp:txXfrm>
        <a:off x="627" y="2397621"/>
        <a:ext cx="1074353" cy="537176"/>
      </dsp:txXfrm>
    </dsp:sp>
    <dsp:sp modelId="{01728DD3-3AB9-4786-8861-C9828D122B35}">
      <dsp:nvSpPr>
        <dsp:cNvPr id="0" name=""/>
        <dsp:cNvSpPr/>
      </dsp:nvSpPr>
      <dsp:spPr>
        <a:xfrm>
          <a:off x="269216" y="316041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Movement</a:t>
          </a:r>
          <a:endParaRPr lang="en-IN" sz="1200" kern="1200" dirty="0"/>
        </a:p>
      </dsp:txBody>
      <dsp:txXfrm>
        <a:off x="269216" y="3160411"/>
        <a:ext cx="1074353" cy="537176"/>
      </dsp:txXfrm>
    </dsp:sp>
    <dsp:sp modelId="{E8F16E02-D51A-4EAB-8846-3812C44C486C}">
      <dsp:nvSpPr>
        <dsp:cNvPr id="0" name=""/>
        <dsp:cNvSpPr/>
      </dsp:nvSpPr>
      <dsp:spPr>
        <a:xfrm>
          <a:off x="269216" y="3923202"/>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No Movement</a:t>
          </a:r>
          <a:endParaRPr lang="en-IN" sz="1200" kern="1200" dirty="0"/>
        </a:p>
      </dsp:txBody>
      <dsp:txXfrm>
        <a:off x="269216" y="3923202"/>
        <a:ext cx="1074353" cy="537176"/>
      </dsp:txXfrm>
    </dsp:sp>
    <dsp:sp modelId="{5A0A5ABF-61FF-4C34-8B0F-1F3F56D05F5F}">
      <dsp:nvSpPr>
        <dsp:cNvPr id="0" name=""/>
        <dsp:cNvSpPr/>
      </dsp:nvSpPr>
      <dsp:spPr>
        <a:xfrm>
          <a:off x="269216" y="4685993"/>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Bill 2 Ship 2</a:t>
          </a:r>
          <a:endParaRPr lang="en-IN" sz="1200" kern="1200" dirty="0"/>
        </a:p>
      </dsp:txBody>
      <dsp:txXfrm>
        <a:off x="269216" y="4685993"/>
        <a:ext cx="1074353" cy="537176"/>
      </dsp:txXfrm>
    </dsp:sp>
    <dsp:sp modelId="{2D1BA7D0-BD60-4FC1-AA8E-D80A02573336}">
      <dsp:nvSpPr>
        <dsp:cNvPr id="0" name=""/>
        <dsp:cNvSpPr/>
      </dsp:nvSpPr>
      <dsp:spPr>
        <a:xfrm>
          <a:off x="269216" y="5448783"/>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Assembly</a:t>
          </a:r>
          <a:endParaRPr lang="en-IN" sz="1200" kern="1200" dirty="0"/>
        </a:p>
      </dsp:txBody>
      <dsp:txXfrm>
        <a:off x="269216" y="5448783"/>
        <a:ext cx="1074353" cy="537176"/>
      </dsp:txXfrm>
    </dsp:sp>
    <dsp:sp modelId="{708D0992-F402-477A-AB3E-F117596A2737}">
      <dsp:nvSpPr>
        <dsp:cNvPr id="0" name=""/>
        <dsp:cNvSpPr/>
      </dsp:nvSpPr>
      <dsp:spPr>
        <a:xfrm>
          <a:off x="269216" y="6211574"/>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Board</a:t>
          </a:r>
          <a:endParaRPr lang="en-IN" sz="1200" kern="1200" dirty="0"/>
        </a:p>
      </dsp:txBody>
      <dsp:txXfrm>
        <a:off x="269216" y="6211574"/>
        <a:ext cx="1074353" cy="537176"/>
      </dsp:txXfrm>
    </dsp:sp>
    <dsp:sp modelId="{B0BD1092-2519-41C5-B7C1-FC47CA545A47}">
      <dsp:nvSpPr>
        <dsp:cNvPr id="0" name=""/>
        <dsp:cNvSpPr/>
      </dsp:nvSpPr>
      <dsp:spPr>
        <a:xfrm>
          <a:off x="1950578" y="1634830"/>
          <a:ext cx="1074353" cy="537176"/>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International</a:t>
          </a:r>
        </a:p>
        <a:p>
          <a:pPr marL="0" lvl="0" indent="0" algn="ctr" defTabSz="533400">
            <a:lnSpc>
              <a:spcPct val="90000"/>
            </a:lnSpc>
            <a:spcBef>
              <a:spcPct val="0"/>
            </a:spcBef>
            <a:spcAft>
              <a:spcPct val="35000"/>
            </a:spcAft>
            <a:buNone/>
          </a:pPr>
          <a:r>
            <a:rPr lang="en-US" sz="1200" kern="1200" dirty="0"/>
            <a:t>S.11</a:t>
          </a:r>
          <a:endParaRPr lang="en-IN" sz="1200" kern="1200" dirty="0"/>
        </a:p>
      </dsp:txBody>
      <dsp:txXfrm>
        <a:off x="1950578" y="1634830"/>
        <a:ext cx="1074353" cy="537176"/>
      </dsp:txXfrm>
    </dsp:sp>
    <dsp:sp modelId="{09F012FA-C7ED-4262-A626-D0A88E654CCA}">
      <dsp:nvSpPr>
        <dsp:cNvPr id="0" name=""/>
        <dsp:cNvSpPr/>
      </dsp:nvSpPr>
      <dsp:spPr>
        <a:xfrm>
          <a:off x="1300595"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Import</a:t>
          </a:r>
          <a:endParaRPr lang="en-IN" sz="1200" kern="1200" dirty="0"/>
        </a:p>
      </dsp:txBody>
      <dsp:txXfrm>
        <a:off x="1300595" y="2397621"/>
        <a:ext cx="1074353" cy="537176"/>
      </dsp:txXfrm>
    </dsp:sp>
    <dsp:sp modelId="{86D84261-B307-44FA-BE3B-A446EAFCA282}">
      <dsp:nvSpPr>
        <dsp:cNvPr id="0" name=""/>
        <dsp:cNvSpPr/>
      </dsp:nvSpPr>
      <dsp:spPr>
        <a:xfrm>
          <a:off x="1569183" y="316041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Importer’s Location</a:t>
          </a:r>
          <a:endParaRPr lang="en-IN" sz="1200" kern="1200" dirty="0"/>
        </a:p>
      </dsp:txBody>
      <dsp:txXfrm>
        <a:off x="1569183" y="3160411"/>
        <a:ext cx="1074353" cy="537176"/>
      </dsp:txXfrm>
    </dsp:sp>
    <dsp:sp modelId="{5D25B3F7-8892-4CCA-BA8D-A0E7FE66967B}">
      <dsp:nvSpPr>
        <dsp:cNvPr id="0" name=""/>
        <dsp:cNvSpPr/>
      </dsp:nvSpPr>
      <dsp:spPr>
        <a:xfrm>
          <a:off x="2600562"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Export</a:t>
          </a:r>
          <a:endParaRPr lang="en-IN" sz="1200" kern="1200" dirty="0"/>
        </a:p>
      </dsp:txBody>
      <dsp:txXfrm>
        <a:off x="2600562" y="2397621"/>
        <a:ext cx="1074353" cy="537176"/>
      </dsp:txXfrm>
    </dsp:sp>
    <dsp:sp modelId="{C865DDBC-3F7E-461D-96EE-8C2EA4C5C1BA}">
      <dsp:nvSpPr>
        <dsp:cNvPr id="0" name=""/>
        <dsp:cNvSpPr/>
      </dsp:nvSpPr>
      <dsp:spPr>
        <a:xfrm>
          <a:off x="2869150" y="316041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Outside India</a:t>
          </a:r>
          <a:endParaRPr lang="en-IN" sz="1200" kern="1200" dirty="0"/>
        </a:p>
      </dsp:txBody>
      <dsp:txXfrm>
        <a:off x="2869150" y="3160411"/>
        <a:ext cx="1074353" cy="537176"/>
      </dsp:txXfrm>
    </dsp:sp>
    <dsp:sp modelId="{2744EBAB-3F7D-4308-A4DB-D332DB9167F0}">
      <dsp:nvSpPr>
        <dsp:cNvPr id="0" name=""/>
        <dsp:cNvSpPr/>
      </dsp:nvSpPr>
      <dsp:spPr>
        <a:xfrm>
          <a:off x="5850480" y="872039"/>
          <a:ext cx="1074353" cy="537176"/>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Services</a:t>
          </a:r>
          <a:endParaRPr lang="en-IN" sz="1200" kern="1200" dirty="0"/>
        </a:p>
      </dsp:txBody>
      <dsp:txXfrm>
        <a:off x="5850480" y="872039"/>
        <a:ext cx="1074353" cy="537176"/>
      </dsp:txXfrm>
    </dsp:sp>
    <dsp:sp modelId="{1C730605-5064-4F16-8440-4CEF94A87BB0}">
      <dsp:nvSpPr>
        <dsp:cNvPr id="0" name=""/>
        <dsp:cNvSpPr/>
      </dsp:nvSpPr>
      <dsp:spPr>
        <a:xfrm>
          <a:off x="4550512" y="1634830"/>
          <a:ext cx="1074353" cy="537176"/>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Domestic</a:t>
          </a:r>
        </a:p>
        <a:p>
          <a:pPr marL="0" lvl="0" indent="0" algn="ctr" defTabSz="533400">
            <a:lnSpc>
              <a:spcPct val="90000"/>
            </a:lnSpc>
            <a:spcBef>
              <a:spcPct val="0"/>
            </a:spcBef>
            <a:spcAft>
              <a:spcPct val="35000"/>
            </a:spcAft>
            <a:buNone/>
          </a:pPr>
          <a:r>
            <a:rPr lang="en-US" sz="1200" kern="1200" dirty="0"/>
            <a:t>S.12</a:t>
          </a:r>
          <a:endParaRPr lang="en-IN" sz="1200" kern="1200" dirty="0"/>
        </a:p>
      </dsp:txBody>
      <dsp:txXfrm>
        <a:off x="4550512" y="1634830"/>
        <a:ext cx="1074353" cy="537176"/>
      </dsp:txXfrm>
    </dsp:sp>
    <dsp:sp modelId="{2D30D500-35E7-4275-B0E6-CB44EB7ABDC6}">
      <dsp:nvSpPr>
        <dsp:cNvPr id="0" name=""/>
        <dsp:cNvSpPr/>
      </dsp:nvSpPr>
      <dsp:spPr>
        <a:xfrm>
          <a:off x="3900529"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rgbClr val="FF0000"/>
              </a:solidFill>
            </a:rPr>
            <a:t>IP</a:t>
          </a:r>
          <a:r>
            <a:rPr lang="en-US" sz="1200" b="1" u="sng" kern="1200" dirty="0">
              <a:solidFill>
                <a:srgbClr val="FF0000"/>
              </a:solidFill>
            </a:rPr>
            <a:t>T</a:t>
          </a:r>
          <a:r>
            <a:rPr lang="en-US" sz="1200" b="1" kern="1200" dirty="0">
              <a:solidFill>
                <a:srgbClr val="FF0000"/>
              </a:solidFill>
            </a:rPr>
            <a:t>A-</a:t>
          </a:r>
          <a:r>
            <a:rPr lang="en-US" sz="1200" b="1" u="sng" kern="1200" dirty="0">
              <a:solidFill>
                <a:srgbClr val="FF0000"/>
              </a:solidFill>
            </a:rPr>
            <a:t>ET</a:t>
          </a:r>
          <a:r>
            <a:rPr lang="en-US" sz="1200" b="1" kern="1200" dirty="0">
              <a:solidFill>
                <a:srgbClr val="FF0000"/>
              </a:solidFill>
            </a:rPr>
            <a:t>BT-B</a:t>
          </a:r>
          <a:r>
            <a:rPr lang="en-US" sz="1200" b="1" u="sng" kern="1200" dirty="0">
              <a:solidFill>
                <a:srgbClr val="FF0000"/>
              </a:solidFill>
            </a:rPr>
            <a:t>I</a:t>
          </a:r>
          <a:r>
            <a:rPr lang="en-US" sz="1200" b="1" kern="1200" dirty="0">
              <a:solidFill>
                <a:srgbClr val="FF0000"/>
              </a:solidFill>
            </a:rPr>
            <a:t>A</a:t>
          </a:r>
          <a:endParaRPr lang="en-IN" sz="1200" b="1" kern="1200" dirty="0">
            <a:solidFill>
              <a:srgbClr val="FF0000"/>
            </a:solidFill>
          </a:endParaRPr>
        </a:p>
      </dsp:txBody>
      <dsp:txXfrm>
        <a:off x="3900529" y="2397621"/>
        <a:ext cx="1074353" cy="537176"/>
      </dsp:txXfrm>
    </dsp:sp>
    <dsp:sp modelId="{48F8CD0D-9369-4812-94AF-11737DD17C89}">
      <dsp:nvSpPr>
        <dsp:cNvPr id="0" name=""/>
        <dsp:cNvSpPr/>
      </dsp:nvSpPr>
      <dsp:spPr>
        <a:xfrm>
          <a:off x="5200496"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Rest All</a:t>
          </a:r>
        </a:p>
        <a:p>
          <a:pPr marL="0" lvl="0" indent="0" algn="ctr" defTabSz="533400">
            <a:lnSpc>
              <a:spcPct val="90000"/>
            </a:lnSpc>
            <a:spcBef>
              <a:spcPct val="0"/>
            </a:spcBef>
            <a:spcAft>
              <a:spcPct val="35000"/>
            </a:spcAft>
            <a:buNone/>
          </a:pPr>
          <a:r>
            <a:rPr lang="en-US" sz="1200" kern="1200" dirty="0"/>
            <a:t>12(2)</a:t>
          </a:r>
          <a:endParaRPr lang="en-IN" sz="1200" kern="1200" dirty="0"/>
        </a:p>
      </dsp:txBody>
      <dsp:txXfrm>
        <a:off x="5200496" y="2397621"/>
        <a:ext cx="1074353" cy="537176"/>
      </dsp:txXfrm>
    </dsp:sp>
    <dsp:sp modelId="{BE82B1E3-D571-4123-B5C5-BD189757F028}">
      <dsp:nvSpPr>
        <dsp:cNvPr id="0" name=""/>
        <dsp:cNvSpPr/>
      </dsp:nvSpPr>
      <dsp:spPr>
        <a:xfrm>
          <a:off x="5469084" y="316041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RD Recipient’s TIN</a:t>
          </a:r>
          <a:endParaRPr lang="en-IN" sz="1200" kern="1200" dirty="0"/>
        </a:p>
      </dsp:txBody>
      <dsp:txXfrm>
        <a:off x="5469084" y="3160411"/>
        <a:ext cx="1074353" cy="537176"/>
      </dsp:txXfrm>
    </dsp:sp>
    <dsp:sp modelId="{AC037D2A-7E0B-412E-A028-4F4A30FF31F0}">
      <dsp:nvSpPr>
        <dsp:cNvPr id="0" name=""/>
        <dsp:cNvSpPr/>
      </dsp:nvSpPr>
      <dsp:spPr>
        <a:xfrm>
          <a:off x="5469084" y="3923202"/>
          <a:ext cx="1074353" cy="85672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URD Recipient’s location., Then</a:t>
          </a:r>
        </a:p>
        <a:p>
          <a:pPr marL="0" lvl="0" indent="0" algn="ctr" defTabSz="533400">
            <a:lnSpc>
              <a:spcPct val="90000"/>
            </a:lnSpc>
            <a:spcBef>
              <a:spcPct val="0"/>
            </a:spcBef>
            <a:spcAft>
              <a:spcPct val="35000"/>
            </a:spcAft>
            <a:buNone/>
          </a:pPr>
          <a:r>
            <a:rPr lang="en-US" sz="1200" kern="1200" dirty="0"/>
            <a:t>Supplier’s location</a:t>
          </a:r>
          <a:endParaRPr lang="en-IN" sz="1200" kern="1200" dirty="0"/>
        </a:p>
      </dsp:txBody>
      <dsp:txXfrm>
        <a:off x="5469084" y="3923202"/>
        <a:ext cx="1074353" cy="856726"/>
      </dsp:txXfrm>
    </dsp:sp>
    <dsp:sp modelId="{8831610A-5328-4992-8AC4-7CB1E169A0E1}">
      <dsp:nvSpPr>
        <dsp:cNvPr id="0" name=""/>
        <dsp:cNvSpPr/>
      </dsp:nvSpPr>
      <dsp:spPr>
        <a:xfrm>
          <a:off x="7150447" y="1634830"/>
          <a:ext cx="1074353" cy="537176"/>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International</a:t>
          </a:r>
        </a:p>
        <a:p>
          <a:pPr marL="0" lvl="0" indent="0" algn="ctr" defTabSz="533400">
            <a:lnSpc>
              <a:spcPct val="90000"/>
            </a:lnSpc>
            <a:spcBef>
              <a:spcPct val="0"/>
            </a:spcBef>
            <a:spcAft>
              <a:spcPct val="35000"/>
            </a:spcAft>
            <a:buNone/>
          </a:pPr>
          <a:r>
            <a:rPr lang="en-US" sz="1200" kern="1200" dirty="0"/>
            <a:t>S.13</a:t>
          </a:r>
          <a:endParaRPr lang="en-IN" sz="1200" kern="1200" dirty="0"/>
        </a:p>
      </dsp:txBody>
      <dsp:txXfrm>
        <a:off x="7150447" y="1634830"/>
        <a:ext cx="1074353" cy="537176"/>
      </dsp:txXfrm>
    </dsp:sp>
    <dsp:sp modelId="{A31ACB46-B0C4-4A5B-BCA5-F0FD37E93E9A}">
      <dsp:nvSpPr>
        <dsp:cNvPr id="0" name=""/>
        <dsp:cNvSpPr/>
      </dsp:nvSpPr>
      <dsp:spPr>
        <a:xfrm>
          <a:off x="6500463"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rgbClr val="FF0000"/>
              </a:solidFill>
            </a:rPr>
            <a:t>IPA-BT-BD</a:t>
          </a:r>
          <a:endParaRPr lang="en-IN" sz="1200" b="1" kern="1200" dirty="0">
            <a:solidFill>
              <a:srgbClr val="FF0000"/>
            </a:solidFill>
          </a:endParaRPr>
        </a:p>
      </dsp:txBody>
      <dsp:txXfrm>
        <a:off x="6500463" y="2397621"/>
        <a:ext cx="1074353" cy="537176"/>
      </dsp:txXfrm>
    </dsp:sp>
    <dsp:sp modelId="{B5E2EBD7-62DC-48A6-BB5F-C2C792D13B09}">
      <dsp:nvSpPr>
        <dsp:cNvPr id="0" name=""/>
        <dsp:cNvSpPr/>
      </dsp:nvSpPr>
      <dsp:spPr>
        <a:xfrm>
          <a:off x="7800430"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Rest All</a:t>
          </a:r>
        </a:p>
        <a:p>
          <a:pPr marL="0" lvl="0" indent="0" algn="ctr" defTabSz="533400">
            <a:lnSpc>
              <a:spcPct val="90000"/>
            </a:lnSpc>
            <a:spcBef>
              <a:spcPct val="0"/>
            </a:spcBef>
            <a:spcAft>
              <a:spcPct val="35000"/>
            </a:spcAft>
            <a:buNone/>
          </a:pPr>
          <a:r>
            <a:rPr lang="en-US" sz="1200" kern="1200" dirty="0"/>
            <a:t>13(2)</a:t>
          </a:r>
          <a:endParaRPr lang="en-IN" sz="1200" kern="1200" dirty="0"/>
        </a:p>
      </dsp:txBody>
      <dsp:txXfrm>
        <a:off x="7800430" y="2397621"/>
        <a:ext cx="1074353" cy="537176"/>
      </dsp:txXfrm>
    </dsp:sp>
    <dsp:sp modelId="{70DB0E77-C7F8-41B7-AE7F-E65812B9386D}">
      <dsp:nvSpPr>
        <dsp:cNvPr id="0" name=""/>
        <dsp:cNvSpPr/>
      </dsp:nvSpPr>
      <dsp:spPr>
        <a:xfrm>
          <a:off x="8069019" y="316041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Recipient’s location</a:t>
          </a:r>
          <a:endParaRPr lang="en-IN" sz="1200" kern="1200" dirty="0"/>
        </a:p>
      </dsp:txBody>
      <dsp:txXfrm>
        <a:off x="8069019" y="3160411"/>
        <a:ext cx="1074353" cy="537176"/>
      </dsp:txXfrm>
    </dsp:sp>
    <dsp:sp modelId="{10D78BA4-AA66-42E7-90C0-33E9BD080504}">
      <dsp:nvSpPr>
        <dsp:cNvPr id="0" name=""/>
        <dsp:cNvSpPr/>
      </dsp:nvSpPr>
      <dsp:spPr>
        <a:xfrm>
          <a:off x="8069019" y="3923202"/>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If not available, then supplier loc</a:t>
          </a:r>
          <a:endParaRPr lang="en-IN" sz="1200" kern="1200" dirty="0"/>
        </a:p>
      </dsp:txBody>
      <dsp:txXfrm>
        <a:off x="8069019" y="3923202"/>
        <a:ext cx="1074353" cy="53717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D739D6-4FFC-40B8-8D97-61D2D6211681}" type="datetimeFigureOut">
              <a:rPr lang="en-IN" smtClean="0"/>
              <a:pPr/>
              <a:t>22-09-2020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192C04-0EF8-4419-A43E-36B8A51D24A5}" type="slidenum">
              <a:rPr lang="en-IN" smtClean="0"/>
              <a:pPr/>
              <a:t>‹#›</a:t>
            </a:fld>
            <a:endParaRPr lang="en-IN"/>
          </a:p>
        </p:txBody>
      </p:sp>
    </p:spTree>
    <p:extLst>
      <p:ext uri="{BB962C8B-B14F-4D97-AF65-F5344CB8AC3E}">
        <p14:creationId xmlns:p14="http://schemas.microsoft.com/office/powerpoint/2010/main" xmlns="" val="2682383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4DE9779A-00E3-4F94-82C6-2CFCEDE43C97}" type="slidenum">
              <a:rPr lang="en-IN" smtClean="0"/>
              <a:pPr/>
              <a:t>4</a:t>
            </a:fld>
            <a:endParaRPr lang="en-IN"/>
          </a:p>
        </p:txBody>
      </p:sp>
    </p:spTree>
    <p:extLst>
      <p:ext uri="{BB962C8B-B14F-4D97-AF65-F5344CB8AC3E}">
        <p14:creationId xmlns:p14="http://schemas.microsoft.com/office/powerpoint/2010/main" xmlns="" val="1356339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29</a:t>
            </a:fld>
            <a:endParaRPr lang="en-US"/>
          </a:p>
        </p:txBody>
      </p:sp>
    </p:spTree>
    <p:extLst>
      <p:ext uri="{BB962C8B-B14F-4D97-AF65-F5344CB8AC3E}">
        <p14:creationId xmlns:p14="http://schemas.microsoft.com/office/powerpoint/2010/main" xmlns="" val="1112314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51</a:t>
            </a:fld>
            <a:endParaRPr lang="en-US"/>
          </a:p>
        </p:txBody>
      </p:sp>
    </p:spTree>
    <p:extLst>
      <p:ext uri="{BB962C8B-B14F-4D97-AF65-F5344CB8AC3E}">
        <p14:creationId xmlns:p14="http://schemas.microsoft.com/office/powerpoint/2010/main" xmlns="" val="1581375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23223C01-5688-453E-B0A5-D51FCAC1EC38}" type="datetimeFigureOut">
              <a:rPr lang="en-IN" smtClean="0"/>
              <a:pPr/>
              <a:t>22-09-2020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1033191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23223C01-5688-453E-B0A5-D51FCAC1EC38}" type="datetimeFigureOut">
              <a:rPr lang="en-IN" smtClean="0"/>
              <a:pPr/>
              <a:t>22-09-2020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1007044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23223C01-5688-453E-B0A5-D51FCAC1EC38}" type="datetimeFigureOut">
              <a:rPr lang="en-IN" smtClean="0"/>
              <a:pPr/>
              <a:t>22-09-2020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985089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23223C01-5688-453E-B0A5-D51FCAC1EC38}" type="datetimeFigureOut">
              <a:rPr lang="en-IN" smtClean="0"/>
              <a:pPr/>
              <a:t>22-09-2020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3172261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223C01-5688-453E-B0A5-D51FCAC1EC38}" type="datetimeFigureOut">
              <a:rPr lang="en-IN" smtClean="0"/>
              <a:pPr/>
              <a:t>22-09-2020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3320526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23223C01-5688-453E-B0A5-D51FCAC1EC38}" type="datetimeFigureOut">
              <a:rPr lang="en-IN" smtClean="0"/>
              <a:pPr/>
              <a:t>22-09-2020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2546470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23223C01-5688-453E-B0A5-D51FCAC1EC38}" type="datetimeFigureOut">
              <a:rPr lang="en-IN" smtClean="0"/>
              <a:pPr/>
              <a:t>22-09-2020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1434238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23223C01-5688-453E-B0A5-D51FCAC1EC38}" type="datetimeFigureOut">
              <a:rPr lang="en-IN" smtClean="0"/>
              <a:pPr/>
              <a:t>22-09-2020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3827217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23C01-5688-453E-B0A5-D51FCAC1EC38}" type="datetimeFigureOut">
              <a:rPr lang="en-IN" smtClean="0"/>
              <a:pPr/>
              <a:t>22-09-2020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2737730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223C01-5688-453E-B0A5-D51FCAC1EC38}" type="datetimeFigureOut">
              <a:rPr lang="en-IN" smtClean="0"/>
              <a:pPr/>
              <a:t>22-09-2020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4215837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223C01-5688-453E-B0A5-D51FCAC1EC38}" type="datetimeFigureOut">
              <a:rPr lang="en-IN" smtClean="0"/>
              <a:pPr/>
              <a:t>22-09-2020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2301398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223C01-5688-453E-B0A5-D51FCAC1EC38}" type="datetimeFigureOut">
              <a:rPr lang="en-IN" smtClean="0"/>
              <a:pPr/>
              <a:t>22-09-2020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3697600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3.xml.rels><?xml version="1.0" encoding="UTF-8" standalone="yes"?>
<Relationships xmlns="http://schemas.openxmlformats.org/package/2006/relationships"><Relationship Id="rId2" Type="http://schemas.openxmlformats.org/officeDocument/2006/relationships/hyperlink" Target="mailto:asinha@acstaxcon.com"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504" y="228601"/>
            <a:ext cx="8928992" cy="5970865"/>
          </a:xfrm>
          <a:prstGeom prst="rect">
            <a:avLst/>
          </a:prstGeom>
        </p:spPr>
        <p:txBody>
          <a:bodyPr wrap="square">
            <a:spAutoFit/>
          </a:bodyPr>
          <a:lstStyle/>
          <a:p>
            <a:pPr algn="ctr"/>
            <a:r>
              <a:rPr lang="en-US" sz="5400" b="1" dirty="0">
                <a:latin typeface="Baskerville Old Face" pitchFamily="18" charset="0"/>
              </a:rPr>
              <a:t>WELCOME</a:t>
            </a:r>
            <a:br>
              <a:rPr lang="en-US" sz="5400" b="1" dirty="0">
                <a:latin typeface="Baskerville Old Face" pitchFamily="18" charset="0"/>
              </a:rPr>
            </a:br>
            <a:r>
              <a:rPr lang="en-US" sz="4800" b="1" dirty="0">
                <a:latin typeface="Baskerville Old Face" pitchFamily="18" charset="0"/>
              </a:rPr>
              <a:t>to the Session on</a:t>
            </a:r>
            <a:r>
              <a:rPr lang="en-US" sz="5400" b="1" dirty="0">
                <a:latin typeface="Baskerville Old Face" pitchFamily="18" charset="0"/>
              </a:rPr>
              <a:t> </a:t>
            </a:r>
            <a:br>
              <a:rPr lang="en-US" sz="5400" b="1" dirty="0">
                <a:latin typeface="Baskerville Old Face" pitchFamily="18" charset="0"/>
              </a:rPr>
            </a:br>
            <a:r>
              <a:rPr lang="en-US" sz="4400" b="1" dirty="0">
                <a:solidFill>
                  <a:srgbClr val="C00000"/>
                </a:solidFill>
                <a:latin typeface="Baskerville Old Face" pitchFamily="18" charset="0"/>
              </a:rPr>
              <a:t>IGST, Place of Supply in GST </a:t>
            </a:r>
          </a:p>
          <a:p>
            <a:pPr algn="ctr"/>
            <a:r>
              <a:rPr lang="en-US" sz="3200" b="1" dirty="0">
                <a:latin typeface="Baskerville Old Face" pitchFamily="18" charset="0"/>
              </a:rPr>
              <a:t>19</a:t>
            </a:r>
            <a:r>
              <a:rPr lang="en-US" sz="3200" b="1" baseline="30000" dirty="0">
                <a:latin typeface="Baskerville Old Face" pitchFamily="18" charset="0"/>
              </a:rPr>
              <a:t>th</a:t>
            </a:r>
            <a:r>
              <a:rPr lang="en-US" sz="3200" b="1" dirty="0">
                <a:latin typeface="Baskerville Old Face" pitchFamily="18" charset="0"/>
              </a:rPr>
              <a:t> September 2020</a:t>
            </a:r>
          </a:p>
          <a:p>
            <a:endParaRPr lang="en-US" sz="2800" b="1" dirty="0">
              <a:latin typeface="Baskerville Old Face" pitchFamily="18" charset="0"/>
            </a:endParaRPr>
          </a:p>
          <a:p>
            <a:r>
              <a:rPr lang="en-US" sz="2800" b="1" dirty="0">
                <a:latin typeface="Baskerville Old Face" pitchFamily="18" charset="0"/>
              </a:rPr>
              <a:t>Presentation by :</a:t>
            </a:r>
          </a:p>
          <a:p>
            <a:pPr algn="ctr"/>
            <a:r>
              <a:rPr lang="en-US" sz="3000" b="1" dirty="0">
                <a:latin typeface="Baskerville Old Face" pitchFamily="18" charset="0"/>
              </a:rPr>
              <a:t>                        A. K. </a:t>
            </a:r>
            <a:r>
              <a:rPr lang="en-US" sz="3000" b="1" dirty="0" err="1">
                <a:latin typeface="Baskerville Old Face" pitchFamily="18" charset="0"/>
              </a:rPr>
              <a:t>Sinha</a:t>
            </a:r>
            <a:r>
              <a:rPr lang="en-US" sz="3000" b="1" dirty="0">
                <a:latin typeface="Baskerville Old Face" pitchFamily="18" charset="0"/>
              </a:rPr>
              <a:t> </a:t>
            </a:r>
            <a:r>
              <a:rPr lang="en-US" sz="3200" b="1" dirty="0">
                <a:latin typeface="Baskerville Old Face" pitchFamily="18" charset="0"/>
              </a:rPr>
              <a:t>, </a:t>
            </a:r>
            <a:r>
              <a:rPr lang="en-US" sz="2000" dirty="0">
                <a:latin typeface="Baskerville Old Face" pitchFamily="18" charset="0"/>
              </a:rPr>
              <a:t>[M.Sc., LL.M.(M.U.)]</a:t>
            </a:r>
            <a:endParaRPr lang="en-US" sz="3200" dirty="0">
              <a:latin typeface="Baskerville Old Face" pitchFamily="18" charset="0"/>
            </a:endParaRPr>
          </a:p>
          <a:p>
            <a:pPr algn="ctr"/>
            <a:r>
              <a:rPr lang="en-US" sz="2400" b="1" dirty="0">
                <a:latin typeface="Baskerville Old Face" pitchFamily="18" charset="0"/>
              </a:rPr>
              <a:t> Lawyer and Consultant</a:t>
            </a:r>
          </a:p>
          <a:p>
            <a:pPr algn="ctr"/>
            <a:r>
              <a:rPr lang="en-US" sz="3200" b="1" dirty="0">
                <a:latin typeface="Baskerville Old Face" pitchFamily="18" charset="0"/>
              </a:rPr>
              <a:t>ACS </a:t>
            </a:r>
            <a:r>
              <a:rPr lang="en-US" sz="3200" b="1" dirty="0" err="1">
                <a:latin typeface="Baskerville Old Face" pitchFamily="18" charset="0"/>
              </a:rPr>
              <a:t>Taxcon</a:t>
            </a:r>
            <a:endParaRPr lang="en-US" sz="3200" b="1" dirty="0">
              <a:latin typeface="Baskerville Old Face" pitchFamily="18" charset="0"/>
            </a:endParaRPr>
          </a:p>
          <a:p>
            <a:endParaRPr lang="en-US" b="1" dirty="0">
              <a:latin typeface="Baskerville Old Face" pitchFamily="18" charset="0"/>
            </a:endParaRPr>
          </a:p>
          <a:p>
            <a:pPr algn="ctr"/>
            <a:endParaRPr lang="en-IN" sz="2400" dirty="0"/>
          </a:p>
        </p:txBody>
      </p:sp>
    </p:spTree>
    <p:extLst>
      <p:ext uri="{BB962C8B-B14F-4D97-AF65-F5344CB8AC3E}">
        <p14:creationId xmlns:p14="http://schemas.microsoft.com/office/powerpoint/2010/main" xmlns="" val="20724732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u="sng" dirty="0">
                <a:solidFill>
                  <a:srgbClr val="C00000"/>
                </a:solidFill>
              </a:rPr>
              <a:t>Next Five Slides with Consolidated contents</a:t>
            </a:r>
            <a:endParaRPr lang="en-IN" dirty="0">
              <a:solidFill>
                <a:srgbClr val="C00000"/>
              </a:solidFill>
            </a:endParaRPr>
          </a:p>
        </p:txBody>
      </p:sp>
      <p:sp>
        <p:nvSpPr>
          <p:cNvPr id="4" name="Down Arrow 3"/>
          <p:cNvSpPr/>
          <p:nvPr/>
        </p:nvSpPr>
        <p:spPr>
          <a:xfrm>
            <a:off x="4419600" y="4653136"/>
            <a:ext cx="584448" cy="15121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en-IN"/>
          </a:p>
        </p:txBody>
      </p:sp>
    </p:spTree>
    <p:extLst>
      <p:ext uri="{BB962C8B-B14F-4D97-AF65-F5344CB8AC3E}">
        <p14:creationId xmlns:p14="http://schemas.microsoft.com/office/powerpoint/2010/main" xmlns="" val="148940180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40677" y="457200"/>
            <a:ext cx="8839200" cy="6172200"/>
          </a:xfrm>
        </p:spPr>
        <p:txBody>
          <a:bodyPr>
            <a:noAutofit/>
          </a:bodyPr>
          <a:lstStyle/>
          <a:p>
            <a:pPr algn="just">
              <a:buAutoNum type="arabicPeriod"/>
            </a:pPr>
            <a:r>
              <a:rPr lang="en-US" sz="2000" b="1" dirty="0"/>
              <a:t>Whether it is export of services?</a:t>
            </a:r>
          </a:p>
          <a:p>
            <a:pPr algn="just">
              <a:buNone/>
            </a:pPr>
            <a:r>
              <a:rPr lang="en-US" sz="2400" dirty="0"/>
              <a:t>No. Both recipient and supplier being in India, here S.12(7), and not 13(5) will apply. As per S.12(7), for domestic transaction of event management service, the POS for B2B supply is recipient’s location and for B2C it is event location. Since it is B2C supply in this case, the POS will be </a:t>
            </a:r>
            <a:r>
              <a:rPr lang="en-US" sz="2400" dirty="0" err="1"/>
              <a:t>switzerland</a:t>
            </a:r>
            <a:r>
              <a:rPr lang="en-US" sz="2400" dirty="0"/>
              <a:t>. Now, as regards </a:t>
            </a:r>
            <a:r>
              <a:rPr lang="en-US" sz="2400" dirty="0" err="1"/>
              <a:t>remittence</a:t>
            </a:r>
            <a:r>
              <a:rPr lang="en-US" sz="2400" dirty="0"/>
              <a:t> to be in foreign </a:t>
            </a:r>
            <a:r>
              <a:rPr lang="en-US" sz="2400" dirty="0" err="1"/>
              <a:t>currecncy</a:t>
            </a:r>
            <a:r>
              <a:rPr lang="en-US" sz="2400" dirty="0"/>
              <a:t> (or if permitted by RBI, then in INR). This element is absent here. Therefore, it will not qualify as export of service.</a:t>
            </a:r>
            <a:endParaRPr lang="en-US" sz="2000" dirty="0"/>
          </a:p>
          <a:p>
            <a:pPr algn="just">
              <a:buAutoNum type="arabicPeriod" startAt="2"/>
            </a:pPr>
            <a:r>
              <a:rPr lang="en-US" sz="2000" b="1" dirty="0"/>
              <a:t>Whether it is inter-State supply of service?</a:t>
            </a:r>
          </a:p>
          <a:p>
            <a:pPr algn="just">
              <a:buNone/>
            </a:pPr>
            <a:r>
              <a:rPr lang="en-US" sz="2400" dirty="0"/>
              <a:t>No. Because both supplier (the EMC Ltd, Mumbai) and recipient (Dinesh Bhatta of Mumbai) are in Maharashtra in India.</a:t>
            </a:r>
          </a:p>
          <a:p>
            <a:pPr algn="just">
              <a:buAutoNum type="arabicPeriod" startAt="3"/>
            </a:pPr>
            <a:r>
              <a:rPr lang="en-US" sz="2000" b="1" dirty="0"/>
              <a:t>Whether it is a domestic transaction u/S.12(7) or international transaction under S.13(5)?</a:t>
            </a:r>
          </a:p>
          <a:p>
            <a:pPr algn="just">
              <a:buNone/>
            </a:pPr>
            <a:r>
              <a:rPr lang="en-US" sz="2400" dirty="0"/>
              <a:t>It is domestic transaction u/S12(17), as both supplier and recipient are in India. </a:t>
            </a:r>
          </a:p>
          <a:p>
            <a:pPr algn="just">
              <a:buNone/>
            </a:pPr>
            <a:endParaRPr lang="en-US" sz="2000" dirty="0"/>
          </a:p>
          <a:p>
            <a:pPr algn="just">
              <a:buNone/>
            </a:pPr>
            <a:endParaRPr lang="en-US" sz="2000" dirty="0"/>
          </a:p>
          <a:p>
            <a:pPr algn="just">
              <a:buNone/>
            </a:pPr>
            <a:endParaRPr lang="en-US" sz="1900" dirty="0"/>
          </a:p>
          <a:p>
            <a:pPr algn="just">
              <a:buNone/>
            </a:pPr>
            <a:endParaRPr lang="en-US" sz="1900" dirty="0"/>
          </a:p>
          <a:p>
            <a:pPr algn="just">
              <a:buNone/>
            </a:pPr>
            <a:endParaRPr lang="en-US" sz="1900" dirty="0"/>
          </a:p>
          <a:p>
            <a:pPr algn="just">
              <a:buNone/>
            </a:pPr>
            <a:r>
              <a:rPr lang="en-US" sz="1900" dirty="0">
                <a:latin typeface="Times New Roman" pitchFamily="18" charset="0"/>
                <a:cs typeface="Times New Roman" pitchFamily="18" charset="0"/>
              </a:rPr>
              <a:t> </a:t>
            </a:r>
          </a:p>
          <a:p>
            <a:pPr algn="just">
              <a:buNone/>
            </a:pPr>
            <a:endParaRPr lang="en-US" sz="1900" dirty="0"/>
          </a:p>
          <a:p>
            <a:pPr algn="just">
              <a:buNone/>
            </a:pPr>
            <a:endParaRPr lang="en-IN" sz="1900" dirty="0"/>
          </a:p>
          <a:p>
            <a:pPr algn="just">
              <a:buNone/>
            </a:pPr>
            <a:endParaRPr lang="en-US" sz="1900" dirty="0"/>
          </a:p>
          <a:p>
            <a:pPr algn="just">
              <a:buNone/>
            </a:pPr>
            <a:endParaRPr lang="en-IN" sz="1900" dirty="0"/>
          </a:p>
          <a:p>
            <a:pPr marL="0" indent="0" algn="just">
              <a:buNone/>
            </a:pPr>
            <a:r>
              <a:rPr lang="en-US" sz="1900" dirty="0"/>
              <a:t> </a:t>
            </a:r>
          </a:p>
        </p:txBody>
      </p:sp>
    </p:spTree>
    <p:extLst>
      <p:ext uri="{BB962C8B-B14F-4D97-AF65-F5344CB8AC3E}">
        <p14:creationId xmlns:p14="http://schemas.microsoft.com/office/powerpoint/2010/main" xmlns="" val="256867780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1354" y="152400"/>
            <a:ext cx="8405447" cy="6553200"/>
          </a:xfrm>
        </p:spPr>
        <p:txBody>
          <a:bodyPr>
            <a:normAutofit fontScale="92500" lnSpcReduction="10000"/>
          </a:bodyPr>
          <a:lstStyle/>
          <a:p>
            <a:pPr algn="just">
              <a:buNone/>
            </a:pPr>
            <a:r>
              <a:rPr lang="en-US" sz="3600" b="1" dirty="0"/>
              <a:t>. Is it taxable supply ?</a:t>
            </a:r>
          </a:p>
          <a:p>
            <a:pPr algn="just">
              <a:buNone/>
            </a:pPr>
            <a:r>
              <a:rPr lang="en-US" sz="3600" dirty="0"/>
              <a:t>Yes. Event management service is taxable in the absence of any exemption to it in the notification.</a:t>
            </a:r>
          </a:p>
          <a:p>
            <a:pPr algn="just">
              <a:buAutoNum type="arabicPeriod" startAt="5"/>
            </a:pPr>
            <a:r>
              <a:rPr lang="en-US" sz="3600" b="1" dirty="0"/>
              <a:t>If yes, who will pay?</a:t>
            </a:r>
          </a:p>
          <a:p>
            <a:pPr algn="just">
              <a:buNone/>
            </a:pPr>
            <a:r>
              <a:rPr lang="en-US" sz="3600" dirty="0"/>
              <a:t>Event management </a:t>
            </a:r>
            <a:r>
              <a:rPr lang="en-US" sz="3600" dirty="0" err="1"/>
              <a:t>ser</a:t>
            </a:r>
            <a:r>
              <a:rPr lang="en-US" sz="3600" dirty="0"/>
              <a:t> vice is not notified for Reverse charge. Accordingly in terms of  S.9 read with S.22 &amp; S.49 supplier will pay GST under forward charge.</a:t>
            </a:r>
          </a:p>
          <a:p>
            <a:pPr algn="just">
              <a:buAutoNum type="arabicPeriod" startAt="6"/>
            </a:pPr>
            <a:r>
              <a:rPr lang="en-US" sz="3600" b="1" dirty="0"/>
              <a:t>What type of tax? IGST or CGST + SGST </a:t>
            </a:r>
          </a:p>
          <a:p>
            <a:pPr algn="just">
              <a:buNone/>
            </a:pPr>
            <a:r>
              <a:rPr lang="en-US" sz="3600" dirty="0"/>
              <a:t>In this case C+S will be paid by the EMC ltd, since both supplier and recipient are in Maharashtra only.</a:t>
            </a:r>
          </a:p>
          <a:p>
            <a:pPr marL="0" indent="0">
              <a:buNone/>
            </a:pPr>
            <a:endParaRPr lang="en-US" dirty="0"/>
          </a:p>
        </p:txBody>
      </p:sp>
    </p:spTree>
    <p:extLst>
      <p:ext uri="{BB962C8B-B14F-4D97-AF65-F5344CB8AC3E}">
        <p14:creationId xmlns:p14="http://schemas.microsoft.com/office/powerpoint/2010/main" xmlns="" val="259293508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sz="3200" dirty="0">
                <a:solidFill>
                  <a:srgbClr val="FF0000"/>
                </a:solidFill>
              </a:rPr>
              <a:t>Case Study [4]</a:t>
            </a:r>
            <a:r>
              <a:rPr lang="en-US" sz="3200" dirty="0"/>
              <a:t>- Julia Bhatt, a Mumbai actress, is getting married. Her father </a:t>
            </a:r>
            <a:r>
              <a:rPr lang="en-US" sz="3200" dirty="0" err="1"/>
              <a:t>Dinesh</a:t>
            </a:r>
            <a:r>
              <a:rPr lang="en-US" sz="3200" dirty="0"/>
              <a:t> Bhatt engages an Event management </a:t>
            </a:r>
            <a:r>
              <a:rPr lang="en-US" sz="3200" dirty="0" err="1"/>
              <a:t>Companapy</a:t>
            </a:r>
            <a:r>
              <a:rPr lang="en-US" sz="3200" dirty="0"/>
              <a:t> EMC Ltd, USA which organizes the marriage ceremony at Switzerland.</a:t>
            </a:r>
          </a:p>
          <a:p>
            <a:pPr marL="538773" indent="-538773" algn="just">
              <a:buFont typeface="+mj-lt"/>
              <a:buAutoNum type="arabicPeriod"/>
            </a:pPr>
            <a:r>
              <a:rPr lang="en-US" sz="3200" dirty="0"/>
              <a:t>Whether it is export of services?</a:t>
            </a:r>
          </a:p>
          <a:p>
            <a:pPr marL="538773" indent="-538773" algn="just">
              <a:buFont typeface="+mj-lt"/>
              <a:buAutoNum type="arabicPeriod"/>
            </a:pPr>
            <a:r>
              <a:rPr lang="en-US" sz="3200" dirty="0"/>
              <a:t>Whether it is inter-State supply of service?</a:t>
            </a:r>
          </a:p>
          <a:p>
            <a:pPr marL="538773" indent="-538773" algn="just">
              <a:buFont typeface="+mj-lt"/>
              <a:buAutoNum type="arabicPeriod"/>
            </a:pPr>
            <a:r>
              <a:rPr lang="en-US" sz="3200" dirty="0"/>
              <a:t>Whether it is a domestic transaction u/S.12(7) or international transaction under S.13(5)? </a:t>
            </a:r>
          </a:p>
          <a:p>
            <a:pPr marL="538773" indent="-538773" algn="just">
              <a:buFont typeface="+mj-lt"/>
              <a:buAutoNum type="arabicPeriod"/>
            </a:pPr>
            <a:r>
              <a:rPr lang="en-US" sz="3200" dirty="0"/>
              <a:t>Is it taxable supply ?</a:t>
            </a:r>
          </a:p>
          <a:p>
            <a:pPr marL="538773" indent="-538773" algn="just">
              <a:buFont typeface="+mj-lt"/>
              <a:buAutoNum type="arabicPeriod"/>
            </a:pPr>
            <a:r>
              <a:rPr lang="en-US" sz="3200" dirty="0"/>
              <a:t>If yes, who will pay?</a:t>
            </a:r>
          </a:p>
          <a:p>
            <a:pPr marL="538773" indent="-538773" algn="just">
              <a:buFont typeface="+mj-lt"/>
              <a:buAutoNum type="arabicPeriod"/>
            </a:pPr>
            <a:r>
              <a:rPr lang="en-US" sz="3200" dirty="0"/>
              <a:t>What type of tax? IGST or CGST + IGST</a:t>
            </a:r>
          </a:p>
          <a:p>
            <a:pPr marL="538773" indent="-538773" algn="just">
              <a:buFont typeface="+mj-lt"/>
              <a:buAutoNum type="arabicPeriod"/>
            </a:pPr>
            <a:endParaRPr lang="en-IN" sz="32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102</a:t>
            </a:fld>
            <a:endParaRPr lang="en-US"/>
          </a:p>
        </p:txBody>
      </p:sp>
    </p:spTree>
    <p:extLst>
      <p:ext uri="{BB962C8B-B14F-4D97-AF65-F5344CB8AC3E}">
        <p14:creationId xmlns:p14="http://schemas.microsoft.com/office/powerpoint/2010/main" xmlns="" val="2913706094"/>
      </p:ext>
    </p:extLst>
  </p:cSld>
  <p:clrMapOvr>
    <a:masterClrMapping/>
  </p:clrMapOvr>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52400" y="533400"/>
            <a:ext cx="8839200" cy="6172200"/>
          </a:xfrm>
        </p:spPr>
        <p:txBody>
          <a:bodyPr>
            <a:noAutofit/>
          </a:bodyPr>
          <a:lstStyle/>
          <a:p>
            <a:pPr algn="just">
              <a:buAutoNum type="arabicPeriod"/>
            </a:pPr>
            <a:r>
              <a:rPr lang="en-US" sz="2100" b="1" dirty="0"/>
              <a:t>Whether it is export of services?</a:t>
            </a:r>
          </a:p>
          <a:p>
            <a:pPr algn="just">
              <a:buNone/>
            </a:pPr>
            <a:r>
              <a:rPr lang="en-US" sz="2200" dirty="0"/>
              <a:t>No. It is import of service, as the event manager company is in USA</a:t>
            </a:r>
          </a:p>
          <a:p>
            <a:pPr algn="just">
              <a:buAutoNum type="arabicPeriod" startAt="2"/>
            </a:pPr>
            <a:r>
              <a:rPr lang="en-US" sz="2100" b="1" dirty="0"/>
              <a:t>Whether it is inter-State supply of service?</a:t>
            </a:r>
          </a:p>
          <a:p>
            <a:pPr algn="just">
              <a:buNone/>
            </a:pPr>
            <a:r>
              <a:rPr lang="en-US" sz="2300" dirty="0"/>
              <a:t>Yes. As per IGST S.7(4) service import into India is treated as inter-state transaction.</a:t>
            </a:r>
          </a:p>
          <a:p>
            <a:pPr algn="just">
              <a:buAutoNum type="arabicPeriod" startAt="3"/>
            </a:pPr>
            <a:r>
              <a:rPr lang="en-US" sz="2100" b="1" dirty="0"/>
              <a:t>Whether it is a domestic transaction u/S.12(7) or international transaction under S.13(5)?</a:t>
            </a:r>
          </a:p>
          <a:p>
            <a:pPr algn="just">
              <a:buNone/>
            </a:pPr>
            <a:r>
              <a:rPr lang="en-US" sz="2200" dirty="0"/>
              <a:t>It is international transaction u/S13(5), as supplier is in USA and recipient is in India. </a:t>
            </a:r>
          </a:p>
          <a:p>
            <a:pPr algn="just">
              <a:buNone/>
            </a:pPr>
            <a:r>
              <a:rPr lang="en-US" sz="2100" b="1" dirty="0"/>
              <a:t>4. Is it taxable supply ?</a:t>
            </a:r>
          </a:p>
          <a:p>
            <a:pPr algn="just">
              <a:buNone/>
            </a:pPr>
            <a:r>
              <a:rPr lang="en-US" sz="2200" dirty="0"/>
              <a:t>No. As per IGST S.13(5) the place of supply in international transaction of Event management service is the ‘event location’, which in this case is in Switzerland, outside the taxable territory of GST.</a:t>
            </a:r>
          </a:p>
          <a:p>
            <a:pPr algn="just">
              <a:buAutoNum type="arabicPeriod" startAt="5"/>
            </a:pPr>
            <a:r>
              <a:rPr lang="en-US" sz="2100" b="1" dirty="0"/>
              <a:t>If yes, who will pay?</a:t>
            </a:r>
          </a:p>
          <a:p>
            <a:pPr algn="just">
              <a:buNone/>
            </a:pPr>
            <a:r>
              <a:rPr lang="en-US" sz="2000" dirty="0"/>
              <a:t>Not applicable</a:t>
            </a:r>
          </a:p>
          <a:p>
            <a:pPr algn="just">
              <a:buNone/>
            </a:pPr>
            <a:r>
              <a:rPr lang="en-US" sz="2100" b="1" dirty="0"/>
              <a:t>6. What type of tax? IGST or CGST + SGST </a:t>
            </a:r>
          </a:p>
          <a:p>
            <a:pPr algn="just">
              <a:buNone/>
            </a:pPr>
            <a:r>
              <a:rPr lang="en-US" sz="2200" dirty="0"/>
              <a:t>Not applicable</a:t>
            </a:r>
          </a:p>
          <a:p>
            <a:pPr algn="just">
              <a:buNone/>
            </a:pPr>
            <a:endParaRPr lang="en-US" sz="2100" dirty="0"/>
          </a:p>
          <a:p>
            <a:pPr algn="just">
              <a:buNone/>
            </a:pPr>
            <a:endParaRPr lang="en-US" sz="2100" dirty="0"/>
          </a:p>
          <a:p>
            <a:pPr algn="just">
              <a:buNone/>
            </a:pPr>
            <a:endParaRPr lang="en-US" sz="2100" dirty="0"/>
          </a:p>
          <a:p>
            <a:pPr algn="just">
              <a:buNone/>
            </a:pPr>
            <a:endParaRPr lang="en-US" sz="2100" dirty="0"/>
          </a:p>
          <a:p>
            <a:pPr algn="just">
              <a:buNone/>
            </a:pPr>
            <a:endParaRPr lang="en-US" sz="2100" dirty="0"/>
          </a:p>
          <a:p>
            <a:pPr algn="just">
              <a:buNone/>
            </a:pPr>
            <a:r>
              <a:rPr lang="en-US" sz="2100" dirty="0">
                <a:latin typeface="Times New Roman" pitchFamily="18" charset="0"/>
                <a:cs typeface="Times New Roman" pitchFamily="18" charset="0"/>
              </a:rPr>
              <a:t> </a:t>
            </a:r>
          </a:p>
          <a:p>
            <a:pPr algn="just">
              <a:buNone/>
            </a:pPr>
            <a:endParaRPr lang="en-US" sz="2100" dirty="0"/>
          </a:p>
          <a:p>
            <a:pPr algn="just">
              <a:buNone/>
            </a:pPr>
            <a:endParaRPr lang="en-IN" sz="2100" dirty="0"/>
          </a:p>
          <a:p>
            <a:pPr algn="just">
              <a:buNone/>
            </a:pPr>
            <a:endParaRPr lang="en-US" sz="2100" dirty="0"/>
          </a:p>
          <a:p>
            <a:pPr algn="just">
              <a:buNone/>
            </a:pPr>
            <a:endParaRPr lang="en-IN" sz="2100" dirty="0"/>
          </a:p>
          <a:p>
            <a:pPr marL="0" indent="0" algn="just">
              <a:buNone/>
            </a:pPr>
            <a:r>
              <a:rPr lang="en-US" sz="2100" dirty="0"/>
              <a:t> </a:t>
            </a:r>
          </a:p>
        </p:txBody>
      </p:sp>
    </p:spTree>
    <p:extLst>
      <p:ext uri="{BB962C8B-B14F-4D97-AF65-F5344CB8AC3E}">
        <p14:creationId xmlns:p14="http://schemas.microsoft.com/office/powerpoint/2010/main" xmlns="" val="12477540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dirty="0">
                <a:solidFill>
                  <a:srgbClr val="FF0000"/>
                </a:solidFill>
              </a:rPr>
              <a:t>Case Study [5]</a:t>
            </a:r>
            <a:r>
              <a:rPr lang="en-US" dirty="0"/>
              <a:t>- Julia Bhatt, a Mumbai actress, is marrying John, a Hollywood star. Dinesh </a:t>
            </a:r>
            <a:r>
              <a:rPr lang="en-US" dirty="0" err="1"/>
              <a:t>bhatta</a:t>
            </a:r>
            <a:r>
              <a:rPr lang="en-US" dirty="0"/>
              <a:t>, the father of the actress bride engages an Event management Company EMC Ltd, USA which organizes the marriage ceremony at Udaipur Palace, Rajasthan, India.</a:t>
            </a:r>
          </a:p>
          <a:p>
            <a:pPr marL="538773" indent="-538773" algn="just">
              <a:buFont typeface="+mj-lt"/>
              <a:buAutoNum type="arabicPeriod"/>
            </a:pPr>
            <a:r>
              <a:rPr lang="en-US" sz="2500" dirty="0"/>
              <a:t>Whether it is import of services?</a:t>
            </a:r>
          </a:p>
          <a:p>
            <a:pPr marL="538773" indent="-538773" algn="just">
              <a:buFont typeface="+mj-lt"/>
              <a:buAutoNum type="arabicPeriod"/>
            </a:pPr>
            <a:r>
              <a:rPr lang="en-US" sz="2500" dirty="0"/>
              <a:t>Whether it will be zero-rated u/s 16 IGST?</a:t>
            </a:r>
          </a:p>
          <a:p>
            <a:pPr marL="538773" indent="-538773" algn="just">
              <a:buFont typeface="+mj-lt"/>
              <a:buAutoNum type="arabicPeriod"/>
            </a:pPr>
            <a:r>
              <a:rPr lang="en-US" sz="2500" dirty="0"/>
              <a:t>Whether it is inter-State supply of service?</a:t>
            </a:r>
          </a:p>
          <a:p>
            <a:pPr marL="538773" indent="-538773" algn="just">
              <a:buFont typeface="+mj-lt"/>
              <a:buAutoNum type="arabicPeriod"/>
            </a:pPr>
            <a:r>
              <a:rPr lang="en-US" sz="2500" dirty="0"/>
              <a:t>Whether it is a domestic transaction u/S.12(7) or international transaction under S.13(5)? </a:t>
            </a:r>
          </a:p>
          <a:p>
            <a:pPr marL="538773" indent="-538773" algn="just">
              <a:buFont typeface="+mj-lt"/>
              <a:buAutoNum type="arabicPeriod"/>
            </a:pPr>
            <a:r>
              <a:rPr lang="en-US" sz="2500" dirty="0"/>
              <a:t>Is tax payable ?</a:t>
            </a:r>
          </a:p>
          <a:p>
            <a:pPr marL="538773" indent="-538773" algn="just">
              <a:buFont typeface="+mj-lt"/>
              <a:buAutoNum type="arabicPeriod"/>
            </a:pPr>
            <a:r>
              <a:rPr lang="en-US" sz="2500" dirty="0"/>
              <a:t>If yes, who will pay?</a:t>
            </a:r>
          </a:p>
          <a:p>
            <a:pPr marL="538773" indent="-538773" algn="just">
              <a:buFont typeface="+mj-lt"/>
              <a:buAutoNum type="arabicPeriod"/>
            </a:pPr>
            <a:r>
              <a:rPr lang="en-US" sz="2500" dirty="0"/>
              <a:t>What type of tax? IGST or CGST + IGST</a:t>
            </a:r>
            <a:endParaRPr lang="en-US" dirty="0"/>
          </a:p>
          <a:p>
            <a:pPr marL="538773" indent="-538773" algn="just">
              <a:buFont typeface="+mj-lt"/>
              <a:buAutoNum type="arabicPeriod"/>
            </a:pPr>
            <a:endParaRPr lang="en-IN"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104</a:t>
            </a:fld>
            <a:endParaRPr lang="en-US"/>
          </a:p>
        </p:txBody>
      </p:sp>
    </p:spTree>
    <p:extLst>
      <p:ext uri="{BB962C8B-B14F-4D97-AF65-F5344CB8AC3E}">
        <p14:creationId xmlns:p14="http://schemas.microsoft.com/office/powerpoint/2010/main" xmlns="" val="1148267146"/>
      </p:ext>
    </p:extLst>
  </p:cSld>
  <p:clrMapOvr>
    <a:masterClrMapping/>
  </p:clrMapOv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2286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52400" y="381000"/>
            <a:ext cx="8839200" cy="6324600"/>
          </a:xfrm>
        </p:spPr>
        <p:txBody>
          <a:bodyPr>
            <a:noAutofit/>
          </a:bodyPr>
          <a:lstStyle/>
          <a:p>
            <a:pPr algn="just">
              <a:buAutoNum type="arabicPeriod"/>
            </a:pPr>
            <a:r>
              <a:rPr lang="en-US" sz="2800" b="1" dirty="0"/>
              <a:t>Whether it is import of services?</a:t>
            </a:r>
          </a:p>
          <a:p>
            <a:pPr algn="just">
              <a:buNone/>
            </a:pPr>
            <a:r>
              <a:rPr lang="en-US" sz="2800" dirty="0"/>
              <a:t>Yes. The supplier of event management service M/s EMC Ltd is in USA and recipient Mr. Dinesh Bhatta is in India.</a:t>
            </a:r>
          </a:p>
          <a:p>
            <a:pPr algn="just">
              <a:buNone/>
            </a:pPr>
            <a:endParaRPr lang="en-US" sz="2800" dirty="0"/>
          </a:p>
          <a:p>
            <a:pPr algn="just">
              <a:buAutoNum type="arabicPeriod" startAt="2"/>
            </a:pPr>
            <a:r>
              <a:rPr lang="en-US" sz="2800" b="1" dirty="0"/>
              <a:t>Whether it is inter-State supply of service?</a:t>
            </a:r>
          </a:p>
          <a:p>
            <a:pPr algn="just">
              <a:buNone/>
            </a:pPr>
            <a:r>
              <a:rPr lang="en-US" sz="2800" dirty="0"/>
              <a:t>Yes. As per IGST S.7(4) service import into India is treated as inter-state transaction.</a:t>
            </a:r>
          </a:p>
          <a:p>
            <a:pPr algn="just">
              <a:buNone/>
            </a:pPr>
            <a:endParaRPr lang="en-US" sz="2800" dirty="0"/>
          </a:p>
          <a:p>
            <a:pPr algn="just">
              <a:buAutoNum type="arabicPeriod" startAt="3"/>
            </a:pPr>
            <a:r>
              <a:rPr lang="en-US" sz="2800" b="1" dirty="0"/>
              <a:t>Whether it is a domestic transaction u/S.12(7) or international transaction under S.13(5)?</a:t>
            </a:r>
          </a:p>
          <a:p>
            <a:pPr algn="just">
              <a:buNone/>
            </a:pPr>
            <a:r>
              <a:rPr lang="en-US" sz="2800" dirty="0"/>
              <a:t>It is international transaction u/S13(5), as supplier is in USA and recipient is in India. </a:t>
            </a:r>
          </a:p>
          <a:p>
            <a:pPr algn="just">
              <a:buNone/>
            </a:pPr>
            <a:endParaRPr lang="en-US" sz="2800" dirty="0"/>
          </a:p>
          <a:p>
            <a:pPr algn="just">
              <a:buNone/>
            </a:pPr>
            <a:endParaRPr lang="en-US" sz="2100" dirty="0"/>
          </a:p>
          <a:p>
            <a:pPr algn="just">
              <a:buNone/>
            </a:pPr>
            <a:endParaRPr lang="en-US" sz="2100" dirty="0"/>
          </a:p>
          <a:p>
            <a:pPr algn="just">
              <a:buNone/>
            </a:pPr>
            <a:endParaRPr lang="en-US" sz="2100" dirty="0"/>
          </a:p>
          <a:p>
            <a:pPr algn="just">
              <a:buNone/>
            </a:pPr>
            <a:endParaRPr lang="en-US" sz="2100" dirty="0"/>
          </a:p>
          <a:p>
            <a:pPr algn="just">
              <a:buNone/>
            </a:pPr>
            <a:r>
              <a:rPr lang="en-US" sz="2100" dirty="0">
                <a:latin typeface="Times New Roman" pitchFamily="18" charset="0"/>
                <a:cs typeface="Times New Roman" pitchFamily="18" charset="0"/>
              </a:rPr>
              <a:t> </a:t>
            </a:r>
          </a:p>
          <a:p>
            <a:pPr algn="just">
              <a:buNone/>
            </a:pPr>
            <a:endParaRPr lang="en-US" sz="2100" dirty="0"/>
          </a:p>
          <a:p>
            <a:pPr algn="just">
              <a:buNone/>
            </a:pPr>
            <a:endParaRPr lang="en-IN" sz="2100" dirty="0"/>
          </a:p>
          <a:p>
            <a:pPr algn="just">
              <a:buNone/>
            </a:pPr>
            <a:endParaRPr lang="en-US" sz="2100" dirty="0"/>
          </a:p>
          <a:p>
            <a:pPr algn="just">
              <a:buNone/>
            </a:pPr>
            <a:endParaRPr lang="en-IN" sz="2100" dirty="0"/>
          </a:p>
          <a:p>
            <a:pPr marL="0" indent="0" algn="just">
              <a:buNone/>
            </a:pPr>
            <a:r>
              <a:rPr lang="en-US" sz="2100" dirty="0"/>
              <a:t> </a:t>
            </a:r>
          </a:p>
        </p:txBody>
      </p:sp>
    </p:spTree>
    <p:extLst>
      <p:ext uri="{BB962C8B-B14F-4D97-AF65-F5344CB8AC3E}">
        <p14:creationId xmlns:p14="http://schemas.microsoft.com/office/powerpoint/2010/main" xmlns="" val="6982336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7" y="152400"/>
            <a:ext cx="8862646" cy="6553200"/>
          </a:xfrm>
        </p:spPr>
        <p:txBody>
          <a:bodyPr>
            <a:normAutofit fontScale="85000" lnSpcReduction="10000"/>
          </a:bodyPr>
          <a:lstStyle/>
          <a:p>
            <a:pPr algn="just">
              <a:buNone/>
            </a:pPr>
            <a:r>
              <a:rPr lang="en-US" sz="3600" b="1" dirty="0"/>
              <a:t>4.Is it taxable supply ?</a:t>
            </a:r>
          </a:p>
          <a:p>
            <a:pPr algn="just">
              <a:buNone/>
            </a:pPr>
            <a:r>
              <a:rPr lang="en-US" sz="3600" dirty="0"/>
              <a:t>Yes. As per IGST S.13(5) the place of supply in international transaction of Event management service is the ‘event location’, which in this case is in India. Accordingly it is import into India and is taxable under reverse charge.</a:t>
            </a:r>
          </a:p>
          <a:p>
            <a:pPr algn="just">
              <a:buAutoNum type="arabicPeriod" startAt="5"/>
            </a:pPr>
            <a:r>
              <a:rPr lang="en-US" sz="3600" b="1" dirty="0"/>
              <a:t>If yes, who will pay?</a:t>
            </a:r>
          </a:p>
          <a:p>
            <a:pPr algn="just">
              <a:buNone/>
            </a:pPr>
            <a:r>
              <a:rPr lang="en-US" sz="3600" dirty="0"/>
              <a:t> As per </a:t>
            </a:r>
            <a:r>
              <a:rPr lang="en-US" sz="3600" dirty="0" err="1"/>
              <a:t>Notf</a:t>
            </a:r>
            <a:r>
              <a:rPr lang="en-US" sz="3600" dirty="0"/>
              <a:t>. 13,22,33/2017, import of service is </a:t>
            </a:r>
            <a:r>
              <a:rPr lang="en-US" sz="3600" dirty="0" err="1"/>
              <a:t>exigible</a:t>
            </a:r>
            <a:r>
              <a:rPr lang="en-US" sz="3600" dirty="0"/>
              <a:t> to GST under reverse charge. Accordingly, the importer </a:t>
            </a:r>
            <a:r>
              <a:rPr lang="en-US" sz="3600" dirty="0" err="1"/>
              <a:t>Mr</a:t>
            </a:r>
            <a:r>
              <a:rPr lang="en-US" sz="3600" dirty="0"/>
              <a:t> </a:t>
            </a:r>
            <a:r>
              <a:rPr lang="en-US" sz="3600" dirty="0" err="1"/>
              <a:t>dinesh</a:t>
            </a:r>
            <a:r>
              <a:rPr lang="en-US" sz="3600" dirty="0"/>
              <a:t> Bhatta will pay the GST, if not otherwise exempted. [it is exempted in fact] </a:t>
            </a:r>
          </a:p>
          <a:p>
            <a:pPr algn="just">
              <a:buNone/>
            </a:pPr>
            <a:r>
              <a:rPr lang="en-US" sz="3600" b="1" dirty="0"/>
              <a:t>6.What type of tax? IGST or CGST + SGST </a:t>
            </a:r>
          </a:p>
          <a:p>
            <a:pPr algn="just">
              <a:buNone/>
            </a:pPr>
            <a:r>
              <a:rPr lang="en-US" sz="3600" dirty="0"/>
              <a:t>Import of service being inter-state supply, IGST will be payable under S.5(1) of IGST Act.</a:t>
            </a:r>
          </a:p>
          <a:p>
            <a:pPr marL="0" indent="0">
              <a:buNone/>
            </a:pPr>
            <a:endParaRPr lang="en-US" dirty="0"/>
          </a:p>
        </p:txBody>
      </p:sp>
    </p:spTree>
    <p:extLst>
      <p:ext uri="{BB962C8B-B14F-4D97-AF65-F5344CB8AC3E}">
        <p14:creationId xmlns:p14="http://schemas.microsoft.com/office/powerpoint/2010/main" xmlns="" val="287298356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sz="3200" dirty="0">
                <a:solidFill>
                  <a:srgbClr val="FF0000"/>
                </a:solidFill>
              </a:rPr>
              <a:t>Case Study [6]</a:t>
            </a:r>
            <a:r>
              <a:rPr lang="en-US" sz="3200" dirty="0"/>
              <a:t>- </a:t>
            </a:r>
            <a:r>
              <a:rPr lang="en-US" sz="2500" dirty="0"/>
              <a:t>I, an individual, am going from Mumbai to Kolkata on vacation by Indigo Airways. I found the cheapest air fair for (</a:t>
            </a:r>
            <a:r>
              <a:rPr lang="en-US" sz="2500" dirty="0" err="1"/>
              <a:t>i</a:t>
            </a:r>
            <a:r>
              <a:rPr lang="en-US" sz="2500" dirty="0"/>
              <a:t>) Mumbai to Hyderabad (ii) connecting flight from Hyderabad to Kolkata (iii) return flight from Kolkata to Mumbai. I book the ticked directly from Indigo web site.</a:t>
            </a:r>
            <a:endParaRPr lang="en-US" sz="3200" dirty="0"/>
          </a:p>
          <a:p>
            <a:pPr marL="538773" indent="-538773" algn="just">
              <a:buFont typeface="+mj-lt"/>
              <a:buAutoNum type="arabicPeriod"/>
            </a:pPr>
            <a:r>
              <a:rPr lang="en-US" sz="2500" dirty="0"/>
              <a:t>How many invoices will be issued?</a:t>
            </a:r>
          </a:p>
          <a:p>
            <a:pPr marL="538773" indent="-538773" algn="just">
              <a:buFont typeface="+mj-lt"/>
              <a:buAutoNum type="arabicPeriod"/>
            </a:pPr>
            <a:r>
              <a:rPr lang="en-US" sz="2500" dirty="0"/>
              <a:t>What type of taxes should it show?</a:t>
            </a:r>
          </a:p>
          <a:p>
            <a:pPr marL="538773" indent="-538773" algn="just">
              <a:buFont typeface="+mj-lt"/>
              <a:buAutoNum type="arabicPeriod"/>
            </a:pPr>
            <a:r>
              <a:rPr lang="en-US" sz="2500" dirty="0"/>
              <a:t>Will it make any difference if it is a business tour and the tickets are booked in the name of my employer company which is a GST registered supplier.</a:t>
            </a:r>
          </a:p>
          <a:p>
            <a:pPr marL="538773" indent="-538773" algn="just">
              <a:buFont typeface="+mj-lt"/>
              <a:buAutoNum type="arabicPeriod"/>
            </a:pPr>
            <a:r>
              <a:rPr lang="en-US" sz="2500" dirty="0"/>
              <a:t>If no why?</a:t>
            </a:r>
          </a:p>
          <a:p>
            <a:pPr marL="538773" indent="-538773" algn="just">
              <a:buFont typeface="+mj-lt"/>
              <a:buAutoNum type="arabicPeriod"/>
            </a:pPr>
            <a:r>
              <a:rPr lang="en-US" sz="2500" dirty="0"/>
              <a:t>If yes, what difference?</a:t>
            </a:r>
          </a:p>
          <a:p>
            <a:pPr marL="538773" indent="-538773" algn="just">
              <a:buFont typeface="+mj-lt"/>
              <a:buAutoNum type="arabicPeriod"/>
            </a:pPr>
            <a:r>
              <a:rPr lang="en-US" sz="2500" dirty="0"/>
              <a:t>What will be POS if I purchased right to passage for any journey in future?</a:t>
            </a:r>
            <a:endParaRPr lang="en-IN" sz="25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107</a:t>
            </a:fld>
            <a:endParaRPr lang="en-US"/>
          </a:p>
        </p:txBody>
      </p:sp>
    </p:spTree>
    <p:extLst>
      <p:ext uri="{BB962C8B-B14F-4D97-AF65-F5344CB8AC3E}">
        <p14:creationId xmlns:p14="http://schemas.microsoft.com/office/powerpoint/2010/main" xmlns="" val="1744837972"/>
      </p:ext>
    </p:extLst>
  </p:cSld>
  <p:clrMapOvr>
    <a:masterClrMapping/>
  </p:clrMapOvr>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228600"/>
          </a:xfrm>
        </p:spPr>
        <p:txBody>
          <a:bodyPr>
            <a:noAutofit/>
          </a:bodyPr>
          <a:lstStyle/>
          <a:p>
            <a:r>
              <a:rPr lang="en-IN" sz="3800" dirty="0"/>
              <a:t>Answers</a:t>
            </a:r>
            <a:endParaRPr lang="en-US" sz="3800" dirty="0"/>
          </a:p>
        </p:txBody>
      </p:sp>
      <p:sp>
        <p:nvSpPr>
          <p:cNvPr id="3" name="Content Placeholder 2"/>
          <p:cNvSpPr>
            <a:spLocks noGrp="1"/>
          </p:cNvSpPr>
          <p:nvPr>
            <p:ph idx="1"/>
          </p:nvPr>
        </p:nvSpPr>
        <p:spPr>
          <a:xfrm>
            <a:off x="7277" y="304800"/>
            <a:ext cx="8839200" cy="6324600"/>
          </a:xfrm>
        </p:spPr>
        <p:txBody>
          <a:bodyPr>
            <a:noAutofit/>
          </a:bodyPr>
          <a:lstStyle/>
          <a:p>
            <a:pPr marL="538773" indent="-538773" algn="just">
              <a:buFont typeface="+mj-lt"/>
              <a:buAutoNum type="arabicPeriod"/>
            </a:pPr>
            <a:r>
              <a:rPr lang="en-US" sz="2000" dirty="0">
                <a:solidFill>
                  <a:srgbClr val="C00000"/>
                </a:solidFill>
              </a:rPr>
              <a:t>How many invoices will be issued?</a:t>
            </a:r>
          </a:p>
          <a:p>
            <a:pPr marL="538773" indent="-538773" algn="just">
              <a:buNone/>
            </a:pPr>
            <a:r>
              <a:rPr lang="en-US" sz="2000" dirty="0"/>
              <a:t>Three invoices for (</a:t>
            </a:r>
            <a:r>
              <a:rPr lang="en-US" sz="2000" dirty="0" err="1"/>
              <a:t>i</a:t>
            </a:r>
            <a:r>
              <a:rPr lang="en-US" sz="2000" dirty="0"/>
              <a:t>) Mumbai to Hyderabad (ii) Hyderabad to Kolkata (iii) Kolkata to Mumbai.</a:t>
            </a:r>
            <a:endParaRPr lang="en-US" sz="1800" dirty="0"/>
          </a:p>
          <a:p>
            <a:pPr marL="0" indent="0" algn="just">
              <a:buNone/>
            </a:pPr>
            <a:r>
              <a:rPr lang="en-US" sz="1800" dirty="0">
                <a:solidFill>
                  <a:srgbClr val="C00000"/>
                </a:solidFill>
              </a:rPr>
              <a:t>2</a:t>
            </a:r>
            <a:r>
              <a:rPr lang="en-US" sz="2000" dirty="0">
                <a:solidFill>
                  <a:srgbClr val="C00000"/>
                </a:solidFill>
              </a:rPr>
              <a:t>.      What type of taxes should it show?</a:t>
            </a:r>
          </a:p>
          <a:p>
            <a:pPr marL="538773" indent="-538773" algn="just">
              <a:buFont typeface="+mj-lt"/>
              <a:buAutoNum type="romanUcPeriod"/>
            </a:pPr>
            <a:r>
              <a:rPr lang="en-US" sz="2300" dirty="0"/>
              <a:t>Mumbai to Hyderabad – C+S. </a:t>
            </a:r>
            <a:r>
              <a:rPr lang="en-US" sz="2300" dirty="0" err="1"/>
              <a:t>Becuause</a:t>
            </a:r>
            <a:r>
              <a:rPr lang="en-US" sz="2300" dirty="0"/>
              <a:t> supplier being Indigo Mumbai the LOS is Mumbai. Since it is B2C transaction, the </a:t>
            </a:r>
            <a:r>
              <a:rPr lang="en-US" sz="2300" dirty="0" err="1"/>
              <a:t>the</a:t>
            </a:r>
            <a:r>
              <a:rPr lang="en-US" sz="2300" dirty="0"/>
              <a:t> </a:t>
            </a:r>
            <a:r>
              <a:rPr lang="en-US" sz="2300" dirty="0" err="1"/>
              <a:t>PoS</a:t>
            </a:r>
            <a:r>
              <a:rPr lang="en-US" sz="2300" dirty="0"/>
              <a:t> is ‘where passenger embarks the conveyance’ i.e. Mumbai.</a:t>
            </a:r>
          </a:p>
          <a:p>
            <a:pPr marL="538773" indent="-538773" algn="just">
              <a:buFont typeface="+mj-lt"/>
              <a:buAutoNum type="romanUcPeriod"/>
            </a:pPr>
            <a:r>
              <a:rPr lang="en-US" sz="2300" dirty="0"/>
              <a:t>Hyderabad to Kolkata – IGST (if Indigo issues ticket/invoice from its Maharashtra Registration. However if Indigo gets invoice issued by its Hyderabad GST registration, then  </a:t>
            </a:r>
            <a:r>
              <a:rPr lang="en-US" sz="2300" dirty="0" err="1"/>
              <a:t>LoS</a:t>
            </a:r>
            <a:r>
              <a:rPr lang="en-US" sz="2300" dirty="0"/>
              <a:t> will be Hyderabad, and POS i.e. embarkation point also will be Hyderabad for this B2C transaction. Accordingly in that case C+S invoice will be issued.</a:t>
            </a:r>
          </a:p>
          <a:p>
            <a:pPr marL="538773" indent="-538773" algn="just">
              <a:buFont typeface="+mj-lt"/>
              <a:buAutoNum type="romanUcPeriod" startAt="3"/>
            </a:pPr>
            <a:r>
              <a:rPr lang="en-US" sz="2300" dirty="0"/>
              <a:t>Kolkata to Mumbai.</a:t>
            </a:r>
          </a:p>
          <a:p>
            <a:pPr marL="400050" indent="-400050" algn="just">
              <a:buFont typeface="+mj-lt"/>
              <a:buAutoNum type="romanUcPeriod" startAt="4"/>
            </a:pPr>
            <a:r>
              <a:rPr lang="en-US" sz="2300" dirty="0"/>
              <a:t>Same treatment as above. If ticket is issued from </a:t>
            </a:r>
            <a:r>
              <a:rPr lang="en-US" sz="2300" dirty="0" err="1"/>
              <a:t>Marashtra</a:t>
            </a:r>
            <a:r>
              <a:rPr lang="en-US" sz="2300" dirty="0"/>
              <a:t> Registration then IGST. If issued from Kolkata registration, when C+S billing.</a:t>
            </a:r>
          </a:p>
          <a:p>
            <a:pPr marL="400050" indent="-400050" algn="just">
              <a:buFont typeface="+mj-lt"/>
              <a:buAutoNum type="romanUcPeriod" startAt="3"/>
            </a:pPr>
            <a:endParaRPr lang="en-US" sz="1800" dirty="0"/>
          </a:p>
          <a:p>
            <a:pPr marL="0" indent="0" algn="just">
              <a:buNone/>
            </a:pPr>
            <a:endParaRPr lang="en-US" sz="1800" dirty="0"/>
          </a:p>
          <a:p>
            <a:pPr marL="400050" indent="-400050" algn="just">
              <a:buFont typeface="+mj-lt"/>
              <a:buAutoNum type="romanUcPeriod" startAt="3"/>
            </a:pPr>
            <a:endParaRPr lang="en-US" sz="1800" dirty="0"/>
          </a:p>
          <a:p>
            <a:pPr algn="just">
              <a:buNone/>
            </a:pPr>
            <a:endParaRPr lang="en-US" sz="1800" dirty="0"/>
          </a:p>
          <a:p>
            <a:pPr algn="just">
              <a:buNone/>
            </a:pPr>
            <a:endParaRPr lang="en-US" sz="1800" dirty="0"/>
          </a:p>
          <a:p>
            <a:pPr algn="just">
              <a:buNone/>
            </a:pPr>
            <a:r>
              <a:rPr lang="en-US" sz="1800" dirty="0">
                <a:latin typeface="Times New Roman" pitchFamily="18" charset="0"/>
                <a:cs typeface="Times New Roman" pitchFamily="18" charset="0"/>
              </a:rPr>
              <a:t> </a:t>
            </a:r>
          </a:p>
          <a:p>
            <a:pPr algn="just">
              <a:buNone/>
            </a:pPr>
            <a:endParaRPr lang="en-US" sz="1800" dirty="0"/>
          </a:p>
          <a:p>
            <a:pPr algn="just">
              <a:buNone/>
            </a:pPr>
            <a:endParaRPr lang="en-IN" sz="1800" dirty="0"/>
          </a:p>
          <a:p>
            <a:pPr algn="just">
              <a:buNone/>
            </a:pPr>
            <a:endParaRPr lang="en-US" sz="1800" dirty="0"/>
          </a:p>
          <a:p>
            <a:pPr algn="just">
              <a:buNone/>
            </a:pPr>
            <a:endParaRPr lang="en-IN" sz="1800" dirty="0"/>
          </a:p>
          <a:p>
            <a:pPr marL="0" indent="0" algn="just">
              <a:buNone/>
            </a:pPr>
            <a:r>
              <a:rPr lang="en-US" sz="1800" dirty="0"/>
              <a:t> </a:t>
            </a:r>
          </a:p>
        </p:txBody>
      </p:sp>
    </p:spTree>
    <p:extLst>
      <p:ext uri="{BB962C8B-B14F-4D97-AF65-F5344CB8AC3E}">
        <p14:creationId xmlns:p14="http://schemas.microsoft.com/office/powerpoint/2010/main" xmlns="" val="104409705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8" y="152400"/>
            <a:ext cx="8862645" cy="6553200"/>
          </a:xfrm>
        </p:spPr>
        <p:txBody>
          <a:bodyPr>
            <a:noAutofit/>
          </a:bodyPr>
          <a:lstStyle/>
          <a:p>
            <a:pPr marL="0" indent="0" algn="just">
              <a:buNone/>
            </a:pPr>
            <a:r>
              <a:rPr lang="en-US" sz="2800" dirty="0">
                <a:solidFill>
                  <a:srgbClr val="C00000"/>
                </a:solidFill>
              </a:rPr>
              <a:t>3. Will it make any difference if it is a business tour and the tickets are booked in the name of my employer company which is a GST registered supplier.</a:t>
            </a:r>
          </a:p>
          <a:p>
            <a:pPr marL="538773" indent="-538773" algn="just">
              <a:buNone/>
            </a:pPr>
            <a:r>
              <a:rPr lang="en-US" sz="2800" dirty="0"/>
              <a:t>In that case these will be B2B transactions the POS in all cases will be the principal place of business of that registered company. Nature of tax will be determined accordingly.</a:t>
            </a:r>
          </a:p>
          <a:p>
            <a:pPr marL="0" indent="0" algn="just">
              <a:buNone/>
            </a:pPr>
            <a:r>
              <a:rPr lang="en-US" sz="2800" dirty="0"/>
              <a:t>4.	</a:t>
            </a:r>
            <a:r>
              <a:rPr lang="en-US" sz="2800" dirty="0">
                <a:solidFill>
                  <a:srgbClr val="C00000"/>
                </a:solidFill>
              </a:rPr>
              <a:t>If no why?</a:t>
            </a:r>
            <a:r>
              <a:rPr lang="en-US" sz="2800" dirty="0"/>
              <a:t>- Not applicable</a:t>
            </a:r>
          </a:p>
          <a:p>
            <a:pPr marL="0" indent="0" algn="just">
              <a:buNone/>
            </a:pPr>
            <a:r>
              <a:rPr lang="en-US" sz="2800" dirty="0"/>
              <a:t>5.	</a:t>
            </a:r>
            <a:r>
              <a:rPr lang="en-US" sz="2800" dirty="0">
                <a:solidFill>
                  <a:srgbClr val="C00000"/>
                </a:solidFill>
              </a:rPr>
              <a:t>If yes, what difference?</a:t>
            </a:r>
            <a:r>
              <a:rPr lang="en-US" sz="2800" dirty="0"/>
              <a:t> – as above.</a:t>
            </a:r>
          </a:p>
          <a:p>
            <a:pPr marL="0" indent="0" algn="just">
              <a:buNone/>
            </a:pPr>
            <a:r>
              <a:rPr lang="en-US" sz="2800" dirty="0"/>
              <a:t>6.	</a:t>
            </a:r>
            <a:r>
              <a:rPr lang="en-US" sz="2800" dirty="0">
                <a:solidFill>
                  <a:srgbClr val="C00000"/>
                </a:solidFill>
              </a:rPr>
              <a:t>What will be POS if I purchased right to passage for any journey in future?</a:t>
            </a:r>
            <a:r>
              <a:rPr lang="en-US" sz="2800" dirty="0"/>
              <a:t>- Default rule will apply. POS will be recipient location (in B2B), recipient address in B2C, if not there then supplier’s location.</a:t>
            </a:r>
            <a:endParaRPr lang="en-IN" sz="2800" dirty="0"/>
          </a:p>
          <a:p>
            <a:pPr marL="0" indent="0">
              <a:buNone/>
            </a:pPr>
            <a:endParaRPr lang="en-US" sz="2400" dirty="0"/>
          </a:p>
        </p:txBody>
      </p:sp>
    </p:spTree>
    <p:extLst>
      <p:ext uri="{BB962C8B-B14F-4D97-AF65-F5344CB8AC3E}">
        <p14:creationId xmlns:p14="http://schemas.microsoft.com/office/powerpoint/2010/main" xmlns="" val="1368231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909589106"/>
              </p:ext>
            </p:extLst>
          </p:nvPr>
        </p:nvGraphicFramePr>
        <p:xfrm>
          <a:off x="11297" y="76668"/>
          <a:ext cx="9144000" cy="6812280"/>
        </p:xfrm>
        <a:graphic>
          <a:graphicData uri="http://schemas.openxmlformats.org/drawingml/2006/table">
            <a:tbl>
              <a:tblPr firstRow="1" bandRow="1">
                <a:tableStyleId>{5940675A-B579-460E-94D1-54222C63F5DA}</a:tableStyleId>
              </a:tblPr>
              <a:tblGrid>
                <a:gridCol w="914400">
                  <a:extLst>
                    <a:ext uri="{9D8B030D-6E8A-4147-A177-3AD203B41FA5}">
                      <a16:colId xmlns:a16="http://schemas.microsoft.com/office/drawing/2014/main" xmlns="" val="20000"/>
                    </a:ext>
                  </a:extLst>
                </a:gridCol>
                <a:gridCol w="3305908">
                  <a:extLst>
                    <a:ext uri="{9D8B030D-6E8A-4147-A177-3AD203B41FA5}">
                      <a16:colId xmlns:a16="http://schemas.microsoft.com/office/drawing/2014/main" xmlns="" val="20001"/>
                    </a:ext>
                  </a:extLst>
                </a:gridCol>
                <a:gridCol w="2461846">
                  <a:extLst>
                    <a:ext uri="{9D8B030D-6E8A-4147-A177-3AD203B41FA5}">
                      <a16:colId xmlns:a16="http://schemas.microsoft.com/office/drawing/2014/main" xmlns="" val="20002"/>
                    </a:ext>
                  </a:extLst>
                </a:gridCol>
                <a:gridCol w="2461846">
                  <a:extLst>
                    <a:ext uri="{9D8B030D-6E8A-4147-A177-3AD203B41FA5}">
                      <a16:colId xmlns:a16="http://schemas.microsoft.com/office/drawing/2014/main" xmlns="" val="20003"/>
                    </a:ext>
                  </a:extLst>
                </a:gridCol>
              </a:tblGrid>
              <a:tr h="304800">
                <a:tc>
                  <a:txBody>
                    <a:bodyPr/>
                    <a:lstStyle/>
                    <a:p>
                      <a:r>
                        <a:rPr lang="en-US" sz="2000" b="1" dirty="0"/>
                        <a:t>SEC.</a:t>
                      </a:r>
                    </a:p>
                  </a:txBody>
                  <a:tcPr anchor="b"/>
                </a:tc>
                <a:tc>
                  <a:txBody>
                    <a:bodyPr/>
                    <a:lstStyle/>
                    <a:p>
                      <a:pPr marL="0" indent="0">
                        <a:buNone/>
                      </a:pPr>
                      <a:r>
                        <a:rPr lang="en-US" sz="1600" b="1" dirty="0"/>
                        <a:t>DESCRIPTION</a:t>
                      </a:r>
                    </a:p>
                  </a:txBody>
                  <a:tcPr anchor="b"/>
                </a:tc>
                <a:tc>
                  <a:txBody>
                    <a:bodyPr/>
                    <a:lstStyle/>
                    <a:p>
                      <a:r>
                        <a:rPr lang="en-US" sz="2000" b="1" dirty="0"/>
                        <a:t>POS</a:t>
                      </a:r>
                      <a:r>
                        <a:rPr lang="en-US" sz="2000" b="1" baseline="0" dirty="0"/>
                        <a:t>  S.12(DOMESTIC)</a:t>
                      </a:r>
                      <a:endParaRPr lang="en-US" sz="2000" b="1" dirty="0"/>
                    </a:p>
                  </a:txBody>
                  <a:tcPr anchor="b"/>
                </a:tc>
                <a:tc>
                  <a:txBody>
                    <a:bodyPr/>
                    <a:lstStyle/>
                    <a:p>
                      <a:r>
                        <a:rPr lang="en-US" sz="2000" b="1" dirty="0"/>
                        <a:t>S.13 </a:t>
                      </a:r>
                      <a:r>
                        <a:rPr lang="en-US" sz="1600" b="1" dirty="0"/>
                        <a:t>(Cross</a:t>
                      </a:r>
                      <a:r>
                        <a:rPr lang="en-US" sz="1600" b="1" baseline="0" dirty="0"/>
                        <a:t> Border)</a:t>
                      </a:r>
                      <a:endParaRPr lang="en-US" sz="2000" b="1" dirty="0"/>
                    </a:p>
                  </a:txBody>
                  <a:tcPr anchor="b"/>
                </a:tc>
                <a:extLst>
                  <a:ext uri="{0D108BD9-81ED-4DB2-BD59-A6C34878D82A}">
                    <a16:rowId xmlns:a16="http://schemas.microsoft.com/office/drawing/2014/main" xmlns="" val="10000"/>
                  </a:ext>
                </a:extLst>
              </a:tr>
              <a:tr h="2331720">
                <a:tc>
                  <a:txBody>
                    <a:bodyPr/>
                    <a:lstStyle/>
                    <a:p>
                      <a:r>
                        <a:rPr lang="en-US" sz="2000" dirty="0"/>
                        <a:t>12(3)/</a:t>
                      </a:r>
                    </a:p>
                    <a:p>
                      <a:r>
                        <a:rPr lang="en-US" sz="2000" dirty="0"/>
                        <a:t>13(4)</a:t>
                      </a:r>
                    </a:p>
                  </a:txBody>
                  <a:tcPr/>
                </a:tc>
                <a:tc>
                  <a:txBody>
                    <a:bodyPr/>
                    <a:lstStyle/>
                    <a:p>
                      <a:r>
                        <a:rPr lang="en-US" sz="2000" b="1" dirty="0">
                          <a:solidFill>
                            <a:srgbClr val="FF0000"/>
                          </a:solidFill>
                        </a:rPr>
                        <a:t>I</a:t>
                      </a:r>
                      <a:r>
                        <a:rPr lang="en-US" sz="2000" b="1" dirty="0"/>
                        <a:t>.P.</a:t>
                      </a:r>
                      <a:r>
                        <a:rPr lang="en-US" sz="2000" b="1" baseline="0" dirty="0"/>
                        <a:t> related</a:t>
                      </a:r>
                      <a:r>
                        <a:rPr lang="en-US" sz="2400" b="1" baseline="0" dirty="0"/>
                        <a:t> </a:t>
                      </a:r>
                      <a:r>
                        <a:rPr lang="en-US" sz="1600" b="0" baseline="0" dirty="0"/>
                        <a:t>(also boat, vessel)</a:t>
                      </a:r>
                      <a:endParaRPr lang="en-US" sz="2400" b="0" baseline="0" dirty="0"/>
                    </a:p>
                    <a:p>
                      <a:pPr marL="342900" indent="-342900">
                        <a:buFont typeface="+mj-lt"/>
                        <a:buAutoNum type="alphaLcParenR"/>
                      </a:pPr>
                      <a:r>
                        <a:rPr lang="en-US" sz="1400" baseline="0" dirty="0"/>
                        <a:t>Directly in relation to … (expert services)</a:t>
                      </a:r>
                    </a:p>
                    <a:p>
                      <a:pPr marL="342900" indent="-342900">
                        <a:buFont typeface="+mj-lt"/>
                        <a:buAutoNum type="alphaLcParenR"/>
                      </a:pPr>
                      <a:r>
                        <a:rPr lang="en-US" sz="1400" baseline="0" dirty="0"/>
                        <a:t>Lodging, accommodation by …..</a:t>
                      </a:r>
                    </a:p>
                    <a:p>
                      <a:pPr marL="342900" indent="-342900">
                        <a:buFont typeface="+mj-lt"/>
                        <a:buAutoNum type="alphaLcParenR"/>
                      </a:pPr>
                      <a:r>
                        <a:rPr lang="en-US" sz="1400" baseline="0" dirty="0"/>
                        <a:t>Accommodation in the IP for functions</a:t>
                      </a:r>
                    </a:p>
                    <a:p>
                      <a:pPr marL="342900" indent="-342900">
                        <a:buFont typeface="+mj-lt"/>
                        <a:buAutoNum type="alphaLcParenR"/>
                      </a:pPr>
                      <a:r>
                        <a:rPr lang="en-US" sz="1400" baseline="0" dirty="0"/>
                        <a:t>Ancillary to above</a:t>
                      </a:r>
                    </a:p>
                    <a:p>
                      <a:pPr marL="342900" indent="-342900">
                        <a:buFont typeface="+mj-lt"/>
                        <a:buNone/>
                      </a:pPr>
                      <a:r>
                        <a:rPr lang="en-US" sz="1400" baseline="0" dirty="0">
                          <a:solidFill>
                            <a:srgbClr val="00B050"/>
                          </a:solidFill>
                        </a:rPr>
                        <a:t>[expert, agent, renter, hotelier]</a:t>
                      </a:r>
                      <a:endParaRPr lang="en-US" sz="1400" dirty="0">
                        <a:solidFill>
                          <a:srgbClr val="00B050"/>
                        </a:solidFill>
                      </a:endParaRPr>
                    </a:p>
                  </a:txBody>
                  <a:tcPr/>
                </a:tc>
                <a:tc>
                  <a:txBody>
                    <a:bodyPr/>
                    <a:lstStyle/>
                    <a:p>
                      <a:pPr>
                        <a:buFont typeface="Arial" pitchFamily="34" charset="0"/>
                        <a:buChar char="•"/>
                      </a:pPr>
                      <a:r>
                        <a:rPr lang="en-US" sz="1800" b="1" dirty="0">
                          <a:solidFill>
                            <a:srgbClr val="C00000"/>
                          </a:solidFill>
                        </a:rPr>
                        <a:t>Property location </a:t>
                      </a:r>
                    </a:p>
                    <a:p>
                      <a:r>
                        <a:rPr lang="en-US" sz="1400" dirty="0"/>
                        <a:t>(If IP in India)</a:t>
                      </a:r>
                    </a:p>
                    <a:p>
                      <a:pPr>
                        <a:buFont typeface="Arial" pitchFamily="34" charset="0"/>
                        <a:buChar char="•"/>
                      </a:pPr>
                      <a:r>
                        <a:rPr lang="en-US" sz="1400" dirty="0">
                          <a:solidFill>
                            <a:srgbClr val="C00000"/>
                          </a:solidFill>
                        </a:rPr>
                        <a:t>Recipient location</a:t>
                      </a:r>
                      <a:r>
                        <a:rPr lang="en-US" sz="1400" dirty="0"/>
                        <a:t> </a:t>
                      </a:r>
                    </a:p>
                    <a:p>
                      <a:pPr>
                        <a:buFont typeface="Arial" pitchFamily="34" charset="0"/>
                        <a:buNone/>
                      </a:pPr>
                      <a:r>
                        <a:rPr lang="en-US" sz="1400" dirty="0"/>
                        <a:t>(If IP abroad) </a:t>
                      </a:r>
                      <a:r>
                        <a:rPr lang="en-US" sz="1400" dirty="0">
                          <a:solidFill>
                            <a:srgbClr val="00B050"/>
                          </a:solidFill>
                        </a:rPr>
                        <a:t>[proviso]</a:t>
                      </a:r>
                    </a:p>
                    <a:p>
                      <a:pPr>
                        <a:buFont typeface="Arial" pitchFamily="34" charset="0"/>
                        <a:buChar char="•"/>
                      </a:pPr>
                      <a:r>
                        <a:rPr lang="en-US" sz="1400" dirty="0">
                          <a:solidFill>
                            <a:srgbClr val="C00000"/>
                          </a:solidFill>
                        </a:rPr>
                        <a:t>Each</a:t>
                      </a:r>
                      <a:r>
                        <a:rPr lang="en-US" sz="1400" baseline="0" dirty="0">
                          <a:solidFill>
                            <a:srgbClr val="C00000"/>
                          </a:solidFill>
                        </a:rPr>
                        <a:t> State</a:t>
                      </a:r>
                      <a:r>
                        <a:rPr lang="en-US" sz="1400" baseline="0" dirty="0"/>
                        <a:t> i</a:t>
                      </a:r>
                      <a:r>
                        <a:rPr lang="en-US" sz="1400" dirty="0"/>
                        <a:t>n value</a:t>
                      </a:r>
                      <a:r>
                        <a:rPr lang="en-US" sz="1400" baseline="0" dirty="0"/>
                        <a:t> proportion (if IP in multiple States) </a:t>
                      </a:r>
                      <a:r>
                        <a:rPr lang="en-US" sz="1400" baseline="0" dirty="0">
                          <a:solidFill>
                            <a:srgbClr val="00B050"/>
                          </a:solidFill>
                        </a:rPr>
                        <a:t>[</a:t>
                      </a:r>
                      <a:r>
                        <a:rPr lang="en-US" sz="1400" baseline="0" dirty="0" err="1">
                          <a:solidFill>
                            <a:srgbClr val="00B050"/>
                          </a:solidFill>
                        </a:rPr>
                        <a:t>Expl</a:t>
                      </a:r>
                      <a:r>
                        <a:rPr lang="en-US" sz="1400" baseline="0" dirty="0">
                          <a:solidFill>
                            <a:srgbClr val="00B050"/>
                          </a:solidFill>
                        </a:rPr>
                        <a:t>]</a:t>
                      </a:r>
                      <a:r>
                        <a:rPr lang="en-US" sz="1400" baseline="0" dirty="0"/>
                        <a:t>. </a:t>
                      </a:r>
                    </a:p>
                    <a:p>
                      <a:pPr>
                        <a:buFont typeface="Arial" pitchFamily="34" charset="0"/>
                        <a:buNone/>
                      </a:pPr>
                      <a:r>
                        <a:rPr lang="en-US" sz="1200" baseline="0" dirty="0">
                          <a:solidFill>
                            <a:srgbClr val="0070C0"/>
                          </a:solidFill>
                        </a:rPr>
                        <a:t>[</a:t>
                      </a:r>
                      <a:r>
                        <a:rPr lang="en-US" sz="1200" baseline="0" dirty="0" err="1">
                          <a:solidFill>
                            <a:srgbClr val="0070C0"/>
                          </a:solidFill>
                        </a:rPr>
                        <a:t>Eg</a:t>
                      </a:r>
                      <a:r>
                        <a:rPr lang="en-US" sz="1200" baseline="0" dirty="0">
                          <a:solidFill>
                            <a:srgbClr val="0070C0"/>
                          </a:solidFill>
                        </a:rPr>
                        <a:t> Designing </a:t>
                      </a:r>
                      <a:r>
                        <a:rPr lang="en-US" sz="1200" baseline="0" dirty="0" err="1">
                          <a:solidFill>
                            <a:srgbClr val="0070C0"/>
                          </a:solidFill>
                        </a:rPr>
                        <a:t>Ambani’s</a:t>
                      </a:r>
                      <a:r>
                        <a:rPr lang="en-US" sz="1200" baseline="0" dirty="0">
                          <a:solidFill>
                            <a:srgbClr val="0070C0"/>
                          </a:solidFill>
                        </a:rPr>
                        <a:t> villa in Delhi/Singapore. YOYO rooms to Airlines for its crew]</a:t>
                      </a:r>
                      <a:endParaRPr lang="en-US" sz="1400" dirty="0">
                        <a:solidFill>
                          <a:srgbClr val="0070C0"/>
                        </a:solidFill>
                      </a:endParaRPr>
                    </a:p>
                  </a:txBody>
                  <a:tcPr/>
                </a:tc>
                <a:tc>
                  <a:txBody>
                    <a:bodyPr/>
                    <a:lstStyle/>
                    <a:p>
                      <a:pPr>
                        <a:buFont typeface="Arial" pitchFamily="34" charset="0"/>
                        <a:buChar char="•"/>
                      </a:pPr>
                      <a:r>
                        <a:rPr lang="en-US" sz="1600" b="1" dirty="0">
                          <a:solidFill>
                            <a:srgbClr val="C00000"/>
                          </a:solidFill>
                        </a:rPr>
                        <a:t>Property location </a:t>
                      </a:r>
                    </a:p>
                    <a:p>
                      <a:pPr>
                        <a:buFont typeface="Arial" pitchFamily="34" charset="0"/>
                        <a:buNone/>
                      </a:pPr>
                      <a:endParaRPr lang="en-US" sz="1400" b="1" dirty="0">
                        <a:solidFill>
                          <a:schemeClr val="tx1"/>
                        </a:solidFill>
                      </a:endParaRPr>
                    </a:p>
                    <a:p>
                      <a:pPr algn="just">
                        <a:buFont typeface="Arial" pitchFamily="34" charset="0"/>
                        <a:buNone/>
                      </a:pPr>
                      <a:r>
                        <a:rPr lang="en-US" sz="1200" b="1" dirty="0">
                          <a:solidFill>
                            <a:schemeClr val="tx1"/>
                          </a:solidFill>
                        </a:rPr>
                        <a:t>[</a:t>
                      </a:r>
                      <a:r>
                        <a:rPr lang="en-US" sz="1200" b="1" u="sng" dirty="0">
                          <a:solidFill>
                            <a:schemeClr val="tx1"/>
                          </a:solidFill>
                        </a:rPr>
                        <a:t>Circular 103/19 </a:t>
                      </a:r>
                      <a:r>
                        <a:rPr lang="en-US" sz="1200" b="1" u="sng" dirty="0" err="1">
                          <a:solidFill>
                            <a:schemeClr val="tx1"/>
                          </a:solidFill>
                        </a:rPr>
                        <a:t>dt</a:t>
                      </a:r>
                      <a:r>
                        <a:rPr lang="en-US" sz="1200" b="1" u="sng" dirty="0">
                          <a:solidFill>
                            <a:schemeClr val="tx1"/>
                          </a:solidFill>
                        </a:rPr>
                        <a:t> 28.6.19:</a:t>
                      </a:r>
                      <a:r>
                        <a:rPr lang="en-US" sz="1200" b="1" dirty="0">
                          <a:solidFill>
                            <a:schemeClr val="tx1"/>
                          </a:solidFill>
                        </a:rPr>
                        <a:t>- cargo handling and related services will not be IP related, and</a:t>
                      </a:r>
                      <a:r>
                        <a:rPr lang="en-US" sz="1200" b="1" baseline="0" dirty="0">
                          <a:solidFill>
                            <a:schemeClr val="tx1"/>
                          </a:solidFill>
                        </a:rPr>
                        <a:t> so, default rule will apply]</a:t>
                      </a:r>
                    </a:p>
                    <a:p>
                      <a:pPr algn="just">
                        <a:buFont typeface="Arial" pitchFamily="34" charset="0"/>
                        <a:buNone/>
                      </a:pPr>
                      <a:r>
                        <a:rPr lang="en-US" sz="1200" b="1" baseline="0" dirty="0">
                          <a:solidFill>
                            <a:schemeClr val="tx1"/>
                          </a:solidFill>
                        </a:rPr>
                        <a:t>[Cir 48/18 </a:t>
                      </a:r>
                      <a:r>
                        <a:rPr lang="en-US" sz="1200" b="1" baseline="0" dirty="0" err="1">
                          <a:solidFill>
                            <a:schemeClr val="tx1"/>
                          </a:solidFill>
                        </a:rPr>
                        <a:t>dt</a:t>
                      </a:r>
                      <a:r>
                        <a:rPr lang="en-US" sz="1200" b="1" baseline="0" dirty="0">
                          <a:solidFill>
                            <a:schemeClr val="tx1"/>
                          </a:solidFill>
                        </a:rPr>
                        <a:t>…. Short term accommodation, conferencing, banqueting to SEZ is inter-state]</a:t>
                      </a:r>
                      <a:endParaRPr lang="en-US" sz="1600" b="1" dirty="0">
                        <a:solidFill>
                          <a:schemeClr val="tx1"/>
                        </a:solidFill>
                      </a:endParaRPr>
                    </a:p>
                  </a:txBody>
                  <a:tcPr/>
                </a:tc>
                <a:extLst>
                  <a:ext uri="{0D108BD9-81ED-4DB2-BD59-A6C34878D82A}">
                    <a16:rowId xmlns:a16="http://schemas.microsoft.com/office/drawing/2014/main" xmlns="" val="10001"/>
                  </a:ext>
                </a:extLst>
              </a:tr>
              <a:tr h="3383280">
                <a:tc>
                  <a:txBody>
                    <a:bodyPr/>
                    <a:lstStyle/>
                    <a:p>
                      <a:r>
                        <a:rPr lang="en-US" sz="2000" dirty="0"/>
                        <a:t>12(4)/--</a:t>
                      </a:r>
                    </a:p>
                    <a:p>
                      <a:endParaRPr lang="en-US" sz="2000" dirty="0"/>
                    </a:p>
                    <a:p>
                      <a:endParaRPr lang="en-US" sz="2000" dirty="0"/>
                    </a:p>
                    <a:p>
                      <a:endParaRPr lang="en-US" sz="2000" dirty="0"/>
                    </a:p>
                    <a:p>
                      <a:endParaRPr lang="en-US" sz="2000" dirty="0"/>
                    </a:p>
                    <a:p>
                      <a:r>
                        <a:rPr lang="en-US" sz="2000" dirty="0"/>
                        <a:t>              </a:t>
                      </a:r>
                    </a:p>
                    <a:p>
                      <a:r>
                        <a:rPr lang="en-US" sz="2000" dirty="0"/>
                        <a:t>       --/13(3)</a:t>
                      </a:r>
                    </a:p>
                  </a:txBody>
                  <a:tcPr/>
                </a:tc>
                <a:tc>
                  <a:txBody>
                    <a:bodyPr/>
                    <a:lstStyle/>
                    <a:p>
                      <a:r>
                        <a:rPr lang="en-US" sz="2000" b="1" dirty="0">
                          <a:solidFill>
                            <a:srgbClr val="FF0000"/>
                          </a:solidFill>
                        </a:rPr>
                        <a:t>P</a:t>
                      </a:r>
                      <a:r>
                        <a:rPr lang="en-US" sz="2000" b="1" dirty="0"/>
                        <a:t>erformance</a:t>
                      </a:r>
                      <a:r>
                        <a:rPr lang="en-US" sz="2000" b="1" baseline="0" dirty="0"/>
                        <a:t> based</a:t>
                      </a:r>
                      <a:endParaRPr lang="en-US" sz="2400" b="1" baseline="0" dirty="0"/>
                    </a:p>
                    <a:p>
                      <a:pPr marL="342900" indent="-342900">
                        <a:buAutoNum type="arabicParenR"/>
                      </a:pPr>
                      <a:r>
                        <a:rPr lang="en-US" sz="1600" baseline="0" dirty="0"/>
                        <a:t>restaurant, catering</a:t>
                      </a:r>
                    </a:p>
                    <a:p>
                      <a:pPr marL="342900" indent="-342900">
                        <a:buAutoNum type="arabicParenR"/>
                      </a:pPr>
                      <a:r>
                        <a:rPr lang="en-US" sz="1600" baseline="0" dirty="0"/>
                        <a:t>Grooming, beauty, fitness</a:t>
                      </a:r>
                    </a:p>
                    <a:p>
                      <a:pPr marL="342900" indent="-342900">
                        <a:buAutoNum type="arabicParenR"/>
                      </a:pPr>
                      <a:r>
                        <a:rPr lang="en-US" sz="1600" baseline="0" dirty="0"/>
                        <a:t>Health services (+ plastic surgery)</a:t>
                      </a:r>
                    </a:p>
                    <a:p>
                      <a:pPr marL="342900" indent="-342900">
                        <a:buNone/>
                      </a:pPr>
                      <a:r>
                        <a:rPr lang="en-US" sz="1600" baseline="0" dirty="0"/>
                        <a:t>---------------------------------------------</a:t>
                      </a:r>
                    </a:p>
                    <a:p>
                      <a:pPr marL="285750" indent="-285750">
                        <a:buFontTx/>
                        <a:buChar char="-"/>
                      </a:pPr>
                      <a:r>
                        <a:rPr lang="en-US" sz="1600" baseline="0" dirty="0" err="1"/>
                        <a:t>i</a:t>
                      </a:r>
                      <a:r>
                        <a:rPr lang="en-US" sz="1600" baseline="0" dirty="0"/>
                        <a:t>/r/o  goods physically made available (</a:t>
                      </a:r>
                      <a:r>
                        <a:rPr lang="en-US" sz="1600" baseline="0" dirty="0" err="1"/>
                        <a:t>eg</a:t>
                      </a:r>
                      <a:r>
                        <a:rPr lang="en-US" sz="1600" baseline="0" dirty="0"/>
                        <a:t> repair)</a:t>
                      </a:r>
                    </a:p>
                    <a:p>
                      <a:pPr marL="285750" indent="-285750">
                        <a:buFontTx/>
                        <a:buChar char="-"/>
                      </a:pPr>
                      <a:r>
                        <a:rPr lang="en-US" sz="1600" baseline="0" dirty="0"/>
                        <a:t>To an individual where physical presence of recipient or person acting on his behalf is required</a:t>
                      </a:r>
                      <a:r>
                        <a:rPr lang="en-US" sz="2000" baseline="0" dirty="0"/>
                        <a:t> </a:t>
                      </a:r>
                    </a:p>
                  </a:txBody>
                  <a:tcPr/>
                </a:tc>
                <a:tc>
                  <a:txBody>
                    <a:bodyPr/>
                    <a:lstStyle/>
                    <a:p>
                      <a:r>
                        <a:rPr lang="en-US" sz="1800" b="1" dirty="0">
                          <a:solidFill>
                            <a:srgbClr val="C00000"/>
                          </a:solidFill>
                        </a:rPr>
                        <a:t>Where services actually</a:t>
                      </a:r>
                      <a:r>
                        <a:rPr lang="en-US" sz="1800" b="1" baseline="0" dirty="0">
                          <a:solidFill>
                            <a:srgbClr val="C00000"/>
                          </a:solidFill>
                        </a:rPr>
                        <a:t> performed</a:t>
                      </a:r>
                      <a:endParaRPr lang="en-US" sz="1800" b="1" dirty="0">
                        <a:solidFill>
                          <a:srgbClr val="C00000"/>
                        </a:solidFill>
                      </a:endParaRPr>
                    </a:p>
                    <a:p>
                      <a:r>
                        <a:rPr lang="en-US" sz="1400" dirty="0">
                          <a:solidFill>
                            <a:srgbClr val="0070C0"/>
                          </a:solidFill>
                        </a:rPr>
                        <a:t>[Note-</a:t>
                      </a:r>
                      <a:r>
                        <a:rPr lang="en-US" sz="1400" baseline="0" dirty="0">
                          <a:solidFill>
                            <a:srgbClr val="0070C0"/>
                          </a:solidFill>
                        </a:rPr>
                        <a:t> ‘Repair’ not covered. ] </a:t>
                      </a:r>
                      <a:r>
                        <a:rPr lang="en-US" sz="1400" dirty="0">
                          <a:solidFill>
                            <a:srgbClr val="0070C0"/>
                          </a:solidFill>
                        </a:rPr>
                        <a:t>X</a:t>
                      </a:r>
                      <a:r>
                        <a:rPr lang="en-US" sz="1400" baseline="0" dirty="0">
                          <a:solidFill>
                            <a:srgbClr val="0070C0"/>
                          </a:solidFill>
                        </a:rPr>
                        <a:t> Ltd, Bangalore repairs Air India’s plane at Kathmandu. POS ?]</a:t>
                      </a:r>
                      <a:endParaRPr lang="en-US" sz="2000" dirty="0">
                        <a:solidFill>
                          <a:srgbClr val="0070C0"/>
                        </a:solidFill>
                      </a:endParaRPr>
                    </a:p>
                    <a:p>
                      <a:r>
                        <a:rPr lang="en-US" sz="2000" dirty="0"/>
                        <a:t>…………………………………</a:t>
                      </a:r>
                    </a:p>
                    <a:p>
                      <a:endParaRPr lang="en-US" sz="2000" dirty="0"/>
                    </a:p>
                  </a:txBody>
                  <a:tcPr/>
                </a:tc>
                <a:tc>
                  <a:txBody>
                    <a:bodyPr/>
                    <a:lstStyle/>
                    <a:p>
                      <a:r>
                        <a:rPr lang="en-US" sz="2000" b="1" dirty="0">
                          <a:solidFill>
                            <a:schemeClr val="tx1"/>
                          </a:solidFill>
                        </a:rPr>
                        <a:t>…………………..</a:t>
                      </a:r>
                    </a:p>
                    <a:p>
                      <a:r>
                        <a:rPr lang="en-US" sz="1800" b="1" dirty="0">
                          <a:solidFill>
                            <a:srgbClr val="C00000"/>
                          </a:solidFill>
                        </a:rPr>
                        <a:t>Where actually</a:t>
                      </a:r>
                      <a:r>
                        <a:rPr lang="en-US" sz="1800" b="1" baseline="0" dirty="0">
                          <a:solidFill>
                            <a:srgbClr val="C00000"/>
                          </a:solidFill>
                        </a:rPr>
                        <a:t> performed</a:t>
                      </a:r>
                    </a:p>
                    <a:p>
                      <a:pPr>
                        <a:buFont typeface="Arial" pitchFamily="34" charset="0"/>
                        <a:buChar char="•"/>
                      </a:pPr>
                      <a:r>
                        <a:rPr lang="en-US" sz="1400" baseline="0" dirty="0"/>
                        <a:t>If remotely done: – </a:t>
                      </a:r>
                      <a:r>
                        <a:rPr lang="en-US" sz="1400" baseline="0" dirty="0">
                          <a:solidFill>
                            <a:srgbClr val="C00000"/>
                          </a:solidFill>
                        </a:rPr>
                        <a:t>goods location</a:t>
                      </a:r>
                      <a:r>
                        <a:rPr lang="en-US" sz="1200" baseline="0" dirty="0">
                          <a:solidFill>
                            <a:srgbClr val="00B0F0"/>
                          </a:solidFill>
                        </a:rPr>
                        <a:t>.</a:t>
                      </a:r>
                    </a:p>
                    <a:p>
                      <a:pPr algn="just">
                        <a:buFont typeface="Arial" pitchFamily="34" charset="0"/>
                        <a:buNone/>
                      </a:pPr>
                      <a:r>
                        <a:rPr lang="en-US" sz="1100" baseline="0" dirty="0">
                          <a:solidFill>
                            <a:srgbClr val="0070C0"/>
                          </a:solidFill>
                        </a:rPr>
                        <a:t>[Software Ltd, Bangalore takes online AMC  from USA for its Mumbai server. POS is </a:t>
                      </a:r>
                      <a:r>
                        <a:rPr lang="en-US" sz="1100" baseline="0" dirty="0" err="1">
                          <a:solidFill>
                            <a:srgbClr val="0070C0"/>
                          </a:solidFill>
                        </a:rPr>
                        <a:t>mumbai</a:t>
                      </a:r>
                      <a:r>
                        <a:rPr lang="en-US" sz="1100" baseline="0" dirty="0">
                          <a:solidFill>
                            <a:srgbClr val="0070C0"/>
                          </a:solidFill>
                        </a:rPr>
                        <a:t>]</a:t>
                      </a:r>
                    </a:p>
                    <a:p>
                      <a:pPr marL="171450" indent="-171450" algn="just">
                        <a:buFont typeface="Wingdings" pitchFamily="2" charset="2"/>
                        <a:buChar char="Ø"/>
                      </a:pPr>
                      <a:r>
                        <a:rPr lang="en-US" sz="1100" baseline="0" dirty="0">
                          <a:solidFill>
                            <a:srgbClr val="C00000"/>
                          </a:solidFill>
                        </a:rPr>
                        <a:t>But </a:t>
                      </a:r>
                      <a:r>
                        <a:rPr lang="en-US" sz="1200" baseline="0" dirty="0">
                          <a:solidFill>
                            <a:srgbClr val="C00000"/>
                          </a:solidFill>
                        </a:rPr>
                        <a:t>default</a:t>
                      </a:r>
                      <a:r>
                        <a:rPr lang="en-US" sz="1200" baseline="0" dirty="0"/>
                        <a:t> </a:t>
                      </a:r>
                      <a:r>
                        <a:rPr lang="en-US" sz="1200" baseline="0" dirty="0">
                          <a:solidFill>
                            <a:srgbClr val="C00000"/>
                          </a:solidFill>
                        </a:rPr>
                        <a:t>rule</a:t>
                      </a:r>
                      <a:r>
                        <a:rPr lang="en-US" sz="1200" baseline="0" dirty="0"/>
                        <a:t> i.e. recipient location for--</a:t>
                      </a:r>
                      <a:endParaRPr lang="en-US" sz="1200" baseline="0" dirty="0">
                        <a:solidFill>
                          <a:srgbClr val="C00000"/>
                        </a:solidFill>
                      </a:endParaRPr>
                    </a:p>
                    <a:p>
                      <a:pPr>
                        <a:buFont typeface="Arial" pitchFamily="34" charset="0"/>
                        <a:buChar char="•"/>
                      </a:pPr>
                      <a:r>
                        <a:rPr lang="en-US" sz="1200" baseline="0" dirty="0"/>
                        <a:t>imported for repair</a:t>
                      </a:r>
                      <a:r>
                        <a:rPr lang="en-US" sz="1200" u="sng" baseline="0" dirty="0"/>
                        <a:t>/any process, treatment</a:t>
                      </a:r>
                      <a:r>
                        <a:rPr lang="en-US" sz="1200" u="none" baseline="0" dirty="0"/>
                        <a:t>.</a:t>
                      </a:r>
                    </a:p>
                    <a:p>
                      <a:pPr>
                        <a:buFont typeface="Arial" pitchFamily="34" charset="0"/>
                        <a:buChar char="•"/>
                      </a:pPr>
                      <a:r>
                        <a:rPr lang="en-US" sz="1200" baseline="0" dirty="0"/>
                        <a:t>Cargo handling at port</a:t>
                      </a:r>
                    </a:p>
                    <a:p>
                      <a:pPr>
                        <a:buFont typeface="Arial" pitchFamily="34" charset="0"/>
                        <a:buChar char="•"/>
                      </a:pPr>
                      <a:r>
                        <a:rPr lang="en-US" sz="1200" baseline="0" dirty="0" err="1"/>
                        <a:t>Pharma</a:t>
                      </a:r>
                      <a:r>
                        <a:rPr lang="en-US" sz="1200" baseline="0" dirty="0"/>
                        <a:t> R&amp;D for foreign client  </a:t>
                      </a:r>
                      <a:r>
                        <a:rPr lang="en-US" sz="1200" baseline="0" dirty="0" err="1"/>
                        <a:t>Wef</a:t>
                      </a:r>
                      <a:r>
                        <a:rPr lang="en-US" sz="1200" baseline="0" dirty="0"/>
                        <a:t> 1.10.19</a:t>
                      </a:r>
                      <a:endParaRPr lang="en-US" sz="1400" dirty="0"/>
                    </a:p>
                  </a:txBody>
                  <a:tcPr/>
                </a:tc>
                <a:extLst>
                  <a:ext uri="{0D108BD9-81ED-4DB2-BD59-A6C34878D82A}">
                    <a16:rowId xmlns:a16="http://schemas.microsoft.com/office/drawing/2014/main" xmlns="" val="10002"/>
                  </a:ext>
                </a:extLst>
              </a:tr>
              <a:tr h="218768">
                <a:tc>
                  <a:txBody>
                    <a:bodyPr/>
                    <a:lstStyle/>
                    <a:p>
                      <a:r>
                        <a:rPr lang="en-US" sz="2000" dirty="0"/>
                        <a:t>12(5)</a:t>
                      </a:r>
                    </a:p>
                  </a:txBody>
                  <a:tcPr/>
                </a:tc>
                <a:tc>
                  <a:txBody>
                    <a:bodyPr/>
                    <a:lstStyle/>
                    <a:p>
                      <a:r>
                        <a:rPr lang="en-US" sz="1800" b="1" dirty="0">
                          <a:solidFill>
                            <a:srgbClr val="00B050"/>
                          </a:solidFill>
                        </a:rPr>
                        <a:t>T</a:t>
                      </a:r>
                      <a:r>
                        <a:rPr lang="en-US" sz="1800" b="1" dirty="0"/>
                        <a:t>raining and Performance</a:t>
                      </a:r>
                      <a:r>
                        <a:rPr lang="en-US" sz="1800" b="1" baseline="0" dirty="0"/>
                        <a:t> Appraisal</a:t>
                      </a:r>
                      <a:endParaRPr lang="en-US" sz="2000" b="1" dirty="0"/>
                    </a:p>
                  </a:txBody>
                  <a:tcPr/>
                </a:tc>
                <a:tc>
                  <a:txBody>
                    <a:bodyPr/>
                    <a:lstStyle/>
                    <a:p>
                      <a:r>
                        <a:rPr lang="en-US" sz="1400" dirty="0"/>
                        <a:t>B2B – Recipient’s location</a:t>
                      </a:r>
                    </a:p>
                    <a:p>
                      <a:r>
                        <a:rPr lang="en-US" sz="1400" dirty="0"/>
                        <a:t>B2C –</a:t>
                      </a:r>
                      <a:r>
                        <a:rPr lang="en-US" sz="1400" baseline="0" dirty="0"/>
                        <a:t> </a:t>
                      </a:r>
                      <a:r>
                        <a:rPr lang="en-US" sz="1100" baseline="0" dirty="0"/>
                        <a:t>where actually performed</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Default rule</a:t>
                      </a:r>
                      <a:r>
                        <a:rPr lang="en-US" sz="2000" dirty="0"/>
                        <a:t> i.e. </a:t>
                      </a:r>
                      <a:r>
                        <a:rPr lang="en-US" sz="1400" dirty="0"/>
                        <a:t>Recipient’s </a:t>
                      </a:r>
                      <a:r>
                        <a:rPr lang="en-US" sz="2000" dirty="0"/>
                        <a:t>location</a:t>
                      </a:r>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151063437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sz="3200" dirty="0">
                <a:solidFill>
                  <a:srgbClr val="FF0000"/>
                </a:solidFill>
              </a:rPr>
              <a:t>Case Study [7]</a:t>
            </a:r>
            <a:r>
              <a:rPr lang="en-US" sz="3200" dirty="0"/>
              <a:t>- Registered supplier of Pune engages Mumbai Transporter for delivery of goods to Delhi.  What will be the Place of supply if the transporter</a:t>
            </a:r>
          </a:p>
          <a:p>
            <a:pPr marL="538773" indent="-538773" algn="just">
              <a:buFont typeface="+mj-lt"/>
              <a:buAutoNum type="alphaLcParenR"/>
            </a:pPr>
            <a:r>
              <a:rPr lang="en-US" sz="3200" dirty="0"/>
              <a:t>lifts the material from suppliers </a:t>
            </a:r>
            <a:r>
              <a:rPr lang="en-US" sz="3200" dirty="0" err="1"/>
              <a:t>godown</a:t>
            </a:r>
            <a:r>
              <a:rPr lang="en-US" sz="3200" dirty="0"/>
              <a:t> at </a:t>
            </a:r>
            <a:r>
              <a:rPr lang="en-US" sz="3200" dirty="0" err="1"/>
              <a:t>Bhiwandi</a:t>
            </a:r>
            <a:r>
              <a:rPr lang="en-US" sz="3200" dirty="0"/>
              <a:t> (</a:t>
            </a:r>
            <a:r>
              <a:rPr lang="en-US" sz="3200" dirty="0" err="1"/>
              <a:t>Mah</a:t>
            </a:r>
            <a:r>
              <a:rPr lang="en-US" sz="3200" dirty="0"/>
              <a:t>.).</a:t>
            </a:r>
          </a:p>
          <a:p>
            <a:pPr marL="538773" indent="-538773" algn="just">
              <a:buFont typeface="+mj-lt"/>
              <a:buAutoNum type="alphaLcParenR"/>
            </a:pPr>
            <a:r>
              <a:rPr lang="en-US" sz="3200" dirty="0"/>
              <a:t>Lifts the material from supplier’s </a:t>
            </a:r>
            <a:r>
              <a:rPr lang="en-US" sz="3200" dirty="0" err="1"/>
              <a:t>godown</a:t>
            </a:r>
            <a:r>
              <a:rPr lang="en-US" sz="3200" dirty="0"/>
              <a:t> at </a:t>
            </a:r>
            <a:r>
              <a:rPr lang="en-US" sz="3200" dirty="0" err="1"/>
              <a:t>Vapi</a:t>
            </a:r>
            <a:r>
              <a:rPr lang="en-US" sz="3200" dirty="0"/>
              <a:t> (</a:t>
            </a:r>
            <a:r>
              <a:rPr lang="en-US" sz="3200" dirty="0" err="1"/>
              <a:t>Gujrat</a:t>
            </a:r>
            <a:r>
              <a:rPr lang="en-US" sz="3200" dirty="0"/>
              <a:t>)</a:t>
            </a:r>
          </a:p>
          <a:p>
            <a:pPr marL="538773" indent="-538773" algn="just">
              <a:buFont typeface="+mj-lt"/>
              <a:buAutoNum type="alphaLcParenR"/>
            </a:pPr>
            <a:r>
              <a:rPr lang="en-US" sz="3200" dirty="0"/>
              <a:t>The supplier of </a:t>
            </a:r>
            <a:r>
              <a:rPr lang="en-US" sz="3200" dirty="0" err="1"/>
              <a:t>Pune</a:t>
            </a:r>
            <a:r>
              <a:rPr lang="en-US" sz="3200" dirty="0"/>
              <a:t> is unregistered in case of (a)</a:t>
            </a:r>
          </a:p>
          <a:p>
            <a:pPr marL="538773" indent="-538773" algn="just">
              <a:buFont typeface="+mj-lt"/>
              <a:buAutoNum type="alphaLcParenR"/>
            </a:pPr>
            <a:r>
              <a:rPr lang="en-US" sz="3200" dirty="0"/>
              <a:t>The supplier of </a:t>
            </a:r>
            <a:r>
              <a:rPr lang="en-US" sz="3200" dirty="0" err="1"/>
              <a:t>Pune</a:t>
            </a:r>
            <a:r>
              <a:rPr lang="en-US" sz="3200" dirty="0"/>
              <a:t> is unregistered in case of (b)</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110</a:t>
            </a:fld>
            <a:endParaRPr lang="en-US"/>
          </a:p>
        </p:txBody>
      </p:sp>
    </p:spTree>
    <p:extLst>
      <p:ext uri="{BB962C8B-B14F-4D97-AF65-F5344CB8AC3E}">
        <p14:creationId xmlns:p14="http://schemas.microsoft.com/office/powerpoint/2010/main" xmlns="" val="4055721544"/>
      </p:ext>
    </p:extLst>
  </p:cSld>
  <p:clrMapOvr>
    <a:masterClrMapping/>
  </p:clrMapOvr>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228600"/>
          </a:xfrm>
        </p:spPr>
        <p:txBody>
          <a:bodyPr>
            <a:noAutofit/>
          </a:bodyPr>
          <a:lstStyle/>
          <a:p>
            <a:r>
              <a:rPr lang="en-IN" sz="3800" dirty="0"/>
              <a:t>Answers</a:t>
            </a:r>
            <a:endParaRPr lang="en-US" sz="3800" dirty="0"/>
          </a:p>
        </p:txBody>
      </p:sp>
      <p:sp>
        <p:nvSpPr>
          <p:cNvPr id="3" name="Content Placeholder 2"/>
          <p:cNvSpPr>
            <a:spLocks noGrp="1"/>
          </p:cNvSpPr>
          <p:nvPr>
            <p:ph idx="1"/>
          </p:nvPr>
        </p:nvSpPr>
        <p:spPr>
          <a:xfrm>
            <a:off x="152400" y="381000"/>
            <a:ext cx="8839200" cy="6324600"/>
          </a:xfrm>
        </p:spPr>
        <p:txBody>
          <a:bodyPr>
            <a:noAutofit/>
          </a:bodyPr>
          <a:lstStyle/>
          <a:p>
            <a:pPr marL="538773" indent="-538773" algn="just">
              <a:buFont typeface="+mj-lt"/>
              <a:buAutoNum type="alphaLcParenR"/>
            </a:pPr>
            <a:r>
              <a:rPr lang="en-US" sz="2100" dirty="0"/>
              <a:t>lifts the material from suppliers </a:t>
            </a:r>
            <a:r>
              <a:rPr lang="en-US" sz="2100" dirty="0" err="1"/>
              <a:t>godown</a:t>
            </a:r>
            <a:r>
              <a:rPr lang="en-US" sz="2100" dirty="0"/>
              <a:t> at </a:t>
            </a:r>
            <a:r>
              <a:rPr lang="en-US" sz="2100" dirty="0" err="1"/>
              <a:t>Bhiwandi</a:t>
            </a:r>
            <a:r>
              <a:rPr lang="en-US" sz="2100" dirty="0"/>
              <a:t> (</a:t>
            </a:r>
            <a:r>
              <a:rPr lang="en-US" sz="2100" dirty="0" err="1"/>
              <a:t>Mah</a:t>
            </a:r>
            <a:r>
              <a:rPr lang="en-US" sz="2100" dirty="0"/>
              <a:t>.).</a:t>
            </a:r>
          </a:p>
          <a:p>
            <a:pPr marL="538773" indent="-538773" algn="just">
              <a:buNone/>
            </a:pPr>
            <a:r>
              <a:rPr lang="en-US" sz="2100" dirty="0"/>
              <a:t>As per S.12(8) in case of B2B goods transport services, registered recipient’s location is the POS. Accordingly, here location of transport service supplier is in Mumbai and POS will be at </a:t>
            </a:r>
            <a:r>
              <a:rPr lang="en-US" sz="2100" dirty="0" err="1"/>
              <a:t>Pune</a:t>
            </a:r>
            <a:r>
              <a:rPr lang="en-US" sz="2100" dirty="0"/>
              <a:t>. Therefore, C+S transaction.</a:t>
            </a:r>
          </a:p>
          <a:p>
            <a:pPr marL="538773" indent="-538773" algn="just">
              <a:buFont typeface="+mj-lt"/>
              <a:buAutoNum type="alphaLcParenR"/>
            </a:pPr>
            <a:r>
              <a:rPr lang="en-US" sz="2100" dirty="0"/>
              <a:t>Lifts the material from supplier’s </a:t>
            </a:r>
            <a:r>
              <a:rPr lang="en-US" sz="2100" dirty="0" err="1"/>
              <a:t>godown</a:t>
            </a:r>
            <a:r>
              <a:rPr lang="en-US" sz="2100" dirty="0"/>
              <a:t> at </a:t>
            </a:r>
            <a:r>
              <a:rPr lang="en-US" sz="2100" dirty="0" err="1"/>
              <a:t>Vapi</a:t>
            </a:r>
            <a:r>
              <a:rPr lang="en-US" sz="2100" dirty="0"/>
              <a:t> (</a:t>
            </a:r>
            <a:r>
              <a:rPr lang="en-US" sz="2100" dirty="0" err="1"/>
              <a:t>Gujrat</a:t>
            </a:r>
            <a:r>
              <a:rPr lang="en-US" sz="2100" dirty="0"/>
              <a:t>)</a:t>
            </a:r>
          </a:p>
          <a:p>
            <a:pPr marL="538773" indent="-538773" algn="just">
              <a:buNone/>
            </a:pPr>
            <a:r>
              <a:rPr lang="en-US" sz="2100" dirty="0"/>
              <a:t>Still C+S billing. Because in B2B goods transport service, it is immaterial where the goods are handed over for transportation. What is material is registered recipient’s location.</a:t>
            </a:r>
          </a:p>
          <a:p>
            <a:pPr marL="538773" indent="-538773" algn="just">
              <a:buFont typeface="+mj-lt"/>
              <a:buAutoNum type="alphaLcParenR"/>
            </a:pPr>
            <a:r>
              <a:rPr lang="en-US" sz="2100" dirty="0"/>
              <a:t>The supplier of </a:t>
            </a:r>
            <a:r>
              <a:rPr lang="en-US" sz="2100" dirty="0" err="1"/>
              <a:t>Pune</a:t>
            </a:r>
            <a:r>
              <a:rPr lang="en-US" sz="2100" dirty="0"/>
              <a:t> is unregistered in case of (a)</a:t>
            </a:r>
          </a:p>
          <a:p>
            <a:pPr marL="538773" indent="-538773" algn="just">
              <a:buNone/>
            </a:pPr>
            <a:r>
              <a:rPr lang="en-US" sz="2100" dirty="0"/>
              <a:t>Then it will be B2C supply of goods transport service for which the POS will be where the goods are handed over for transportation. Since goods are lifted from </a:t>
            </a:r>
            <a:r>
              <a:rPr lang="en-US" sz="2100" dirty="0" err="1"/>
              <a:t>Bhiwandi</a:t>
            </a:r>
            <a:r>
              <a:rPr lang="en-US" sz="2100" dirty="0"/>
              <a:t> (Maharashtra), that will be the POS. Since both Los and POS are in Maharashtra only, it will be C+S transaction. </a:t>
            </a:r>
          </a:p>
          <a:p>
            <a:pPr marL="538773" indent="-538773" algn="just">
              <a:buFont typeface="+mj-lt"/>
              <a:buAutoNum type="alphaLcParenR"/>
            </a:pPr>
            <a:r>
              <a:rPr lang="en-US" sz="2100" dirty="0"/>
              <a:t>The supplier of </a:t>
            </a:r>
            <a:r>
              <a:rPr lang="en-US" sz="2100" dirty="0" err="1"/>
              <a:t>Pune</a:t>
            </a:r>
            <a:r>
              <a:rPr lang="en-US" sz="2100" dirty="0"/>
              <a:t> is unregistered in case of (b)</a:t>
            </a:r>
          </a:p>
          <a:p>
            <a:pPr marL="538773" indent="-538773" algn="just">
              <a:buNone/>
            </a:pPr>
            <a:r>
              <a:rPr lang="en-US" sz="2100" dirty="0"/>
              <a:t>Here since goods are lifted i.e. handed over for transportation at </a:t>
            </a:r>
            <a:r>
              <a:rPr lang="en-US" sz="2100" dirty="0" err="1"/>
              <a:t>Vapi</a:t>
            </a:r>
            <a:r>
              <a:rPr lang="en-US" sz="2100" dirty="0"/>
              <a:t> (</a:t>
            </a:r>
            <a:r>
              <a:rPr lang="en-US" sz="2100" dirty="0" err="1"/>
              <a:t>Gujrat</a:t>
            </a:r>
            <a:r>
              <a:rPr lang="en-US" sz="2100" dirty="0"/>
              <a:t>), which will be the POS. Since transporter is in Mumbai, the location of supplier of transport service is in Mumbai. Accordingly as per 12(8)(b), it will be IGST transaction.</a:t>
            </a:r>
          </a:p>
          <a:p>
            <a:pPr algn="just">
              <a:buNone/>
            </a:pPr>
            <a:endParaRPr lang="en-US" sz="2100" dirty="0"/>
          </a:p>
          <a:p>
            <a:pPr algn="just">
              <a:buNone/>
            </a:pPr>
            <a:endParaRPr lang="en-US" sz="2100" dirty="0"/>
          </a:p>
          <a:p>
            <a:pPr algn="just">
              <a:buNone/>
            </a:pPr>
            <a:endParaRPr lang="en-US" sz="2100" dirty="0"/>
          </a:p>
          <a:p>
            <a:pPr algn="just">
              <a:buNone/>
            </a:pPr>
            <a:endParaRPr lang="en-US" sz="2100" dirty="0"/>
          </a:p>
          <a:p>
            <a:pPr algn="just">
              <a:buNone/>
            </a:pPr>
            <a:endParaRPr lang="en-US" sz="2100" dirty="0"/>
          </a:p>
          <a:p>
            <a:pPr algn="just">
              <a:buNone/>
            </a:pPr>
            <a:r>
              <a:rPr lang="en-US" sz="2100" dirty="0">
                <a:latin typeface="Times New Roman" pitchFamily="18" charset="0"/>
                <a:cs typeface="Times New Roman" pitchFamily="18" charset="0"/>
              </a:rPr>
              <a:t> </a:t>
            </a:r>
          </a:p>
          <a:p>
            <a:pPr algn="just">
              <a:buNone/>
            </a:pPr>
            <a:endParaRPr lang="en-US" sz="2100" dirty="0"/>
          </a:p>
          <a:p>
            <a:pPr algn="just">
              <a:buNone/>
            </a:pPr>
            <a:endParaRPr lang="en-IN" sz="2100" dirty="0"/>
          </a:p>
          <a:p>
            <a:pPr algn="just">
              <a:buNone/>
            </a:pPr>
            <a:endParaRPr lang="en-US" sz="2100" dirty="0"/>
          </a:p>
          <a:p>
            <a:pPr algn="just">
              <a:buNone/>
            </a:pPr>
            <a:endParaRPr lang="en-IN" sz="2100" dirty="0"/>
          </a:p>
          <a:p>
            <a:pPr marL="0" indent="0" algn="just">
              <a:buNone/>
            </a:pPr>
            <a:r>
              <a:rPr lang="en-US" sz="2100" dirty="0"/>
              <a:t> </a:t>
            </a:r>
          </a:p>
        </p:txBody>
      </p:sp>
    </p:spTree>
    <p:extLst>
      <p:ext uri="{BB962C8B-B14F-4D97-AF65-F5344CB8AC3E}">
        <p14:creationId xmlns:p14="http://schemas.microsoft.com/office/powerpoint/2010/main" xmlns="" val="65994027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sz="3200" dirty="0">
                <a:solidFill>
                  <a:srgbClr val="FF0000"/>
                </a:solidFill>
              </a:rPr>
              <a:t>Case Study [8]</a:t>
            </a:r>
            <a:r>
              <a:rPr lang="en-US" sz="3200" dirty="0"/>
              <a:t>- </a:t>
            </a:r>
            <a:r>
              <a:rPr lang="en-US" sz="3200" dirty="0" err="1"/>
              <a:t>Antrix</a:t>
            </a:r>
            <a:r>
              <a:rPr lang="en-US" sz="3200" dirty="0"/>
              <a:t> Ltd, a GST registered company engaged in sending satellites to the space on rockets.</a:t>
            </a:r>
          </a:p>
          <a:p>
            <a:pPr marL="538773" indent="-538773" algn="just">
              <a:buFont typeface="+mj-lt"/>
              <a:buAutoNum type="alphaLcParenR"/>
            </a:pPr>
            <a:r>
              <a:rPr lang="en-US" sz="3200" dirty="0"/>
              <a:t>Sends satellites of foreign countries</a:t>
            </a:r>
          </a:p>
          <a:p>
            <a:pPr marL="538773" indent="-538773" algn="just">
              <a:buNone/>
            </a:pPr>
            <a:r>
              <a:rPr lang="en-US" sz="3200" dirty="0"/>
              <a:t>	(</a:t>
            </a:r>
            <a:r>
              <a:rPr lang="en-US" sz="3200" dirty="0" err="1"/>
              <a:t>i</a:t>
            </a:r>
            <a:r>
              <a:rPr lang="en-US" sz="3200" dirty="0"/>
              <a:t>) whether GST payable.</a:t>
            </a:r>
          </a:p>
          <a:p>
            <a:pPr marL="538773" indent="-538773" algn="just">
              <a:buNone/>
            </a:pPr>
            <a:r>
              <a:rPr lang="en-US" sz="3200" dirty="0"/>
              <a:t>	(ii) if yes, of what type ?</a:t>
            </a:r>
          </a:p>
          <a:p>
            <a:pPr marL="538773" indent="-538773" algn="just">
              <a:buNone/>
            </a:pPr>
            <a:r>
              <a:rPr lang="en-US" sz="3200" dirty="0"/>
              <a:t>	(iii) if no, why?</a:t>
            </a:r>
          </a:p>
          <a:p>
            <a:pPr marL="538773" indent="-538773" algn="just">
              <a:buFont typeface="+mj-lt"/>
              <a:buAutoNum type="alphaLcParenR"/>
            </a:pPr>
            <a:r>
              <a:rPr lang="en-US" sz="3200" dirty="0"/>
              <a:t>Sends satellites of some Indian Company</a:t>
            </a:r>
          </a:p>
          <a:p>
            <a:pPr marL="538773" indent="-538773" algn="just">
              <a:buNone/>
            </a:pPr>
            <a:r>
              <a:rPr lang="en-US" sz="3200" dirty="0"/>
              <a:t>	(</a:t>
            </a:r>
            <a:r>
              <a:rPr lang="en-US" sz="3200" dirty="0" err="1"/>
              <a:t>i</a:t>
            </a:r>
            <a:r>
              <a:rPr lang="en-US" sz="3200" dirty="0"/>
              <a:t>) whether GST payable.</a:t>
            </a:r>
          </a:p>
          <a:p>
            <a:pPr marL="538773" indent="-538773" algn="just">
              <a:buNone/>
            </a:pPr>
            <a:r>
              <a:rPr lang="en-US" sz="3200" dirty="0"/>
              <a:t>	(ii) if yes, of what type ?</a:t>
            </a:r>
          </a:p>
          <a:p>
            <a:pPr marL="538773" indent="-538773" algn="just">
              <a:buNone/>
            </a:pPr>
            <a:r>
              <a:rPr lang="en-US" sz="3200" dirty="0"/>
              <a:t>	(iii) if no, why?</a:t>
            </a:r>
          </a:p>
          <a:p>
            <a:pPr marL="538773" indent="-538773" algn="just">
              <a:buNone/>
            </a:pPr>
            <a:endParaRPr lang="en-US" sz="3200" dirty="0"/>
          </a:p>
          <a:p>
            <a:pPr marL="538773" indent="-538773" algn="just">
              <a:buFont typeface="+mj-lt"/>
              <a:buAutoNum type="alphaLcParenR"/>
            </a:pPr>
            <a:endParaRPr lang="en-US" sz="3200" dirty="0"/>
          </a:p>
          <a:p>
            <a:pPr marL="538773" indent="-538773" algn="just">
              <a:buNone/>
            </a:pPr>
            <a:endParaRPr lang="en-US" sz="32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112</a:t>
            </a:fld>
            <a:endParaRPr lang="en-US"/>
          </a:p>
        </p:txBody>
      </p:sp>
    </p:spTree>
    <p:extLst>
      <p:ext uri="{BB962C8B-B14F-4D97-AF65-F5344CB8AC3E}">
        <p14:creationId xmlns:p14="http://schemas.microsoft.com/office/powerpoint/2010/main" xmlns="" val="3346083334"/>
      </p:ext>
    </p:extLst>
  </p:cSld>
  <p:clrMapOvr>
    <a:masterClrMapping/>
  </p:clrMapOvr>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228600"/>
            <a:ext cx="8643998" cy="6400800"/>
          </a:xfrm>
        </p:spPr>
        <p:txBody>
          <a:bodyPr anchor="t">
            <a:noAutofit/>
          </a:bodyPr>
          <a:lstStyle/>
          <a:p>
            <a:pPr algn="ctr">
              <a:buNone/>
            </a:pPr>
            <a:endParaRPr lang="en-IN" sz="6000" dirty="0"/>
          </a:p>
          <a:p>
            <a:pPr algn="ctr">
              <a:buNone/>
            </a:pPr>
            <a:r>
              <a:rPr lang="en-IN" sz="6000" dirty="0"/>
              <a:t>THANK YOU</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113</a:t>
            </a:fld>
            <a:endParaRPr lang="en-US"/>
          </a:p>
        </p:txBody>
      </p:sp>
      <p:sp>
        <p:nvSpPr>
          <p:cNvPr id="6" name="Rectangle 5"/>
          <p:cNvSpPr/>
          <p:nvPr/>
        </p:nvSpPr>
        <p:spPr>
          <a:xfrm>
            <a:off x="3804" y="5226784"/>
            <a:ext cx="9144000" cy="1631216"/>
          </a:xfrm>
          <a:prstGeom prst="rect">
            <a:avLst/>
          </a:prstGeom>
        </p:spPr>
        <p:txBody>
          <a:bodyPr wrap="square" numCol="2">
            <a:spAutoFit/>
          </a:bodyPr>
          <a:lstStyle/>
          <a:p>
            <a:r>
              <a:rPr lang="en-US" sz="2400" b="1" dirty="0">
                <a:latin typeface="Baskerville Old Face" pitchFamily="18" charset="0"/>
              </a:rPr>
              <a:t>Office Add:</a:t>
            </a:r>
            <a:r>
              <a:rPr lang="en-US" sz="2000" b="1" dirty="0">
                <a:latin typeface="Baskerville Old Face" pitchFamily="18" charset="0"/>
              </a:rPr>
              <a:t> S-04, A-1, 2</a:t>
            </a:r>
            <a:r>
              <a:rPr lang="en-US" sz="2000" b="1" baseline="30000" dirty="0">
                <a:latin typeface="Baskerville Old Face" pitchFamily="18" charset="0"/>
              </a:rPr>
              <a:t>nd</a:t>
            </a:r>
            <a:r>
              <a:rPr lang="en-US" sz="2000" b="1" dirty="0">
                <a:latin typeface="Baskerville Old Face" pitchFamily="18" charset="0"/>
              </a:rPr>
              <a:t> Floor, </a:t>
            </a:r>
          </a:p>
          <a:p>
            <a:r>
              <a:rPr lang="en-US" sz="2000" b="1" dirty="0" err="1">
                <a:latin typeface="Baskerville Old Face" pitchFamily="18" charset="0"/>
              </a:rPr>
              <a:t>Haware</a:t>
            </a:r>
            <a:r>
              <a:rPr lang="en-US" sz="2000" b="1" dirty="0">
                <a:latin typeface="Baskerville Old Face" pitchFamily="18" charset="0"/>
              </a:rPr>
              <a:t> Centurion Mall, </a:t>
            </a:r>
          </a:p>
          <a:p>
            <a:r>
              <a:rPr lang="en-US" sz="2000" b="1" dirty="0">
                <a:latin typeface="Baskerville Old Face" pitchFamily="18" charset="0"/>
              </a:rPr>
              <a:t>Sector 19A, </a:t>
            </a:r>
            <a:r>
              <a:rPr lang="en-US" sz="2000" b="1" dirty="0" err="1">
                <a:latin typeface="Baskerville Old Face" pitchFamily="18" charset="0"/>
              </a:rPr>
              <a:t>Seawoods</a:t>
            </a:r>
            <a:r>
              <a:rPr lang="en-US" sz="2000" b="1" dirty="0">
                <a:latin typeface="Baskerville Old Face" pitchFamily="18" charset="0"/>
              </a:rPr>
              <a:t>, </a:t>
            </a:r>
            <a:r>
              <a:rPr lang="en-US" sz="2000" b="1" dirty="0" err="1">
                <a:latin typeface="Baskerville Old Face" pitchFamily="18" charset="0"/>
              </a:rPr>
              <a:t>Nerul</a:t>
            </a:r>
            <a:r>
              <a:rPr lang="en-US" sz="2000" b="1" dirty="0">
                <a:latin typeface="Baskerville Old Face" pitchFamily="18" charset="0"/>
              </a:rPr>
              <a:t> (E), </a:t>
            </a:r>
            <a:r>
              <a:rPr lang="en-US" sz="2000" b="1" dirty="0" err="1">
                <a:latin typeface="Baskerville Old Face" pitchFamily="18" charset="0"/>
              </a:rPr>
              <a:t>Navi</a:t>
            </a:r>
            <a:r>
              <a:rPr lang="en-US" sz="2000" b="1" dirty="0">
                <a:latin typeface="Baskerville Old Face" pitchFamily="18" charset="0"/>
              </a:rPr>
              <a:t> Mumbai – 400706</a:t>
            </a:r>
          </a:p>
          <a:p>
            <a:r>
              <a:rPr lang="en-US" sz="2000" b="1" dirty="0">
                <a:latin typeface="Baskerville Old Face" pitchFamily="18" charset="0"/>
              </a:rPr>
              <a:t>E-mail: </a:t>
            </a:r>
            <a:r>
              <a:rPr lang="en-US" sz="2000" b="1" dirty="0">
                <a:latin typeface="Baskerville Old Face" pitchFamily="18" charset="0"/>
                <a:hlinkClick r:id="rId2"/>
              </a:rPr>
              <a:t>asinha@acstaxcon.com</a:t>
            </a:r>
            <a:endParaRPr lang="en-US" sz="2000" b="1" dirty="0">
              <a:latin typeface="Baskerville Old Face" pitchFamily="18" charset="0"/>
            </a:endParaRPr>
          </a:p>
          <a:p>
            <a:r>
              <a:rPr lang="en-US" sz="2000" b="1" dirty="0">
                <a:latin typeface="Baskerville Old Face" pitchFamily="18" charset="0"/>
              </a:rPr>
              <a:t>             arvindsinha0201@gmail.com</a:t>
            </a:r>
          </a:p>
          <a:p>
            <a:r>
              <a:rPr lang="en-US" sz="2000" b="1" dirty="0" err="1">
                <a:latin typeface="Baskerville Old Face" pitchFamily="18" charset="0"/>
              </a:rPr>
              <a:t>Ph</a:t>
            </a:r>
            <a:r>
              <a:rPr lang="en-US" sz="2000" b="1" dirty="0">
                <a:latin typeface="Baskerville Old Face" pitchFamily="18" charset="0"/>
              </a:rPr>
              <a:t>: +91 900 491 2425; </a:t>
            </a:r>
          </a:p>
          <a:p>
            <a:r>
              <a:rPr lang="en-US" sz="2000" b="1" dirty="0">
                <a:latin typeface="Baskerville Old Face" pitchFamily="18" charset="0"/>
              </a:rPr>
              <a:t>    +91-22-27700277</a:t>
            </a:r>
          </a:p>
          <a:p>
            <a:endParaRPr lang="en-IN" sz="2000" dirty="0"/>
          </a:p>
        </p:txBody>
      </p:sp>
      <p:sp>
        <p:nvSpPr>
          <p:cNvPr id="2" name="Rectangle 1"/>
          <p:cNvSpPr/>
          <p:nvPr/>
        </p:nvSpPr>
        <p:spPr>
          <a:xfrm>
            <a:off x="395536" y="3140968"/>
            <a:ext cx="8352928" cy="1077218"/>
          </a:xfrm>
          <a:prstGeom prst="rect">
            <a:avLst/>
          </a:prstGeom>
        </p:spPr>
        <p:txBody>
          <a:bodyPr wrap="square">
            <a:spAutoFit/>
          </a:bodyPr>
          <a:lstStyle/>
          <a:p>
            <a:pPr algn="ctr"/>
            <a:r>
              <a:rPr lang="en-US" sz="3600" b="1" spc="300" dirty="0">
                <a:solidFill>
                  <a:srgbClr val="C00000"/>
                </a:solidFill>
                <a:latin typeface="Baskerville Old Face" pitchFamily="18" charset="0"/>
              </a:rPr>
              <a:t>ACS TAXCON</a:t>
            </a:r>
          </a:p>
          <a:p>
            <a:pPr algn="ctr"/>
            <a:r>
              <a:rPr lang="en-US" sz="2800" dirty="0">
                <a:latin typeface="Baskerville Old Face" pitchFamily="18" charset="0"/>
              </a:rPr>
              <a:t>Lawyers and Tax Consultants</a:t>
            </a:r>
          </a:p>
        </p:txBody>
      </p:sp>
      <p:cxnSp>
        <p:nvCxnSpPr>
          <p:cNvPr id="7" name="Straight Connector 6"/>
          <p:cNvCxnSpPr/>
          <p:nvPr/>
        </p:nvCxnSpPr>
        <p:spPr>
          <a:xfrm flipH="1">
            <a:off x="4355976" y="5226784"/>
            <a:ext cx="3804" cy="1226552"/>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35974918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492332300"/>
              </p:ext>
            </p:extLst>
          </p:nvPr>
        </p:nvGraphicFramePr>
        <p:xfrm>
          <a:off x="-13498" y="22564"/>
          <a:ext cx="9144000" cy="6568441"/>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3078481">
                <a:tc>
                  <a:txBody>
                    <a:bodyPr/>
                    <a:lstStyle/>
                    <a:p>
                      <a:r>
                        <a:rPr lang="en-US" sz="2000" dirty="0"/>
                        <a:t>12(6)/13(5)</a:t>
                      </a:r>
                    </a:p>
                    <a:p>
                      <a:endParaRPr lang="en-US" sz="2000" dirty="0"/>
                    </a:p>
                    <a:p>
                      <a:endParaRPr lang="en-US" sz="2000" dirty="0"/>
                    </a:p>
                    <a:p>
                      <a:endParaRPr lang="en-US" sz="2000" dirty="0"/>
                    </a:p>
                    <a:p>
                      <a:endParaRPr lang="en-US" sz="2000" dirty="0"/>
                    </a:p>
                    <a:p>
                      <a:r>
                        <a:rPr lang="en-US" sz="2000" dirty="0"/>
                        <a:t>12(7)/13(5)</a:t>
                      </a:r>
                    </a:p>
                  </a:txBody>
                  <a:tcPr/>
                </a:tc>
                <a:tc>
                  <a:txBody>
                    <a:bodyPr/>
                    <a:lstStyle/>
                    <a:p>
                      <a:r>
                        <a:rPr lang="en-US" sz="2000" b="1" dirty="0">
                          <a:solidFill>
                            <a:srgbClr val="FF0000"/>
                          </a:solidFill>
                        </a:rPr>
                        <a:t>A</a:t>
                      </a:r>
                      <a:r>
                        <a:rPr lang="en-US" sz="2000" b="1" dirty="0"/>
                        <a:t>dmission</a:t>
                      </a:r>
                      <a:r>
                        <a:rPr lang="en-US" sz="2000" baseline="0" dirty="0"/>
                        <a:t> </a:t>
                      </a:r>
                      <a:r>
                        <a:rPr lang="en-US" sz="1600" baseline="0" dirty="0"/>
                        <a:t>to event/ park and ancillary</a:t>
                      </a:r>
                    </a:p>
                    <a:p>
                      <a:r>
                        <a:rPr lang="en-US" sz="1200" baseline="0" dirty="0">
                          <a:solidFill>
                            <a:srgbClr val="0070C0"/>
                          </a:solidFill>
                        </a:rPr>
                        <a:t>[Book my ticket Ltd, Bangalore books IPL Matches tickets]</a:t>
                      </a:r>
                      <a:endParaRPr lang="en-US" sz="1600" baseline="0" dirty="0">
                        <a:solidFill>
                          <a:srgbClr val="0070C0"/>
                        </a:solidFill>
                      </a:endParaRPr>
                    </a:p>
                    <a:p>
                      <a:r>
                        <a:rPr lang="en-US" sz="2000" b="1" baseline="0" dirty="0">
                          <a:solidFill>
                            <a:srgbClr val="00B050"/>
                          </a:solidFill>
                        </a:rPr>
                        <a:t>E</a:t>
                      </a:r>
                      <a:r>
                        <a:rPr lang="en-US" sz="2000" b="1" baseline="0" dirty="0"/>
                        <a:t>vent organization</a:t>
                      </a:r>
                      <a:r>
                        <a:rPr lang="en-US" sz="1600" baseline="0" dirty="0"/>
                        <a:t> service &amp; ancillary or assigning sponsorship to such event </a:t>
                      </a:r>
                    </a:p>
                    <a:p>
                      <a:r>
                        <a:rPr lang="en-US" sz="1200" baseline="0" dirty="0">
                          <a:solidFill>
                            <a:srgbClr val="0070C0"/>
                          </a:solidFill>
                        </a:rPr>
                        <a:t>[</a:t>
                      </a:r>
                      <a:r>
                        <a:rPr lang="en-US" sz="1200" baseline="0" dirty="0" err="1">
                          <a:solidFill>
                            <a:srgbClr val="0070C0"/>
                          </a:solidFill>
                        </a:rPr>
                        <a:t>eg</a:t>
                      </a:r>
                      <a:r>
                        <a:rPr lang="en-US" sz="1200" baseline="0" dirty="0">
                          <a:solidFill>
                            <a:srgbClr val="0070C0"/>
                          </a:solidFill>
                        </a:rPr>
                        <a:t> Cars Ltd, Bangalore engages Event Ltd, Mumbai for car launch event at all metro cities. POS is Bangalore if Car ltd is </a:t>
                      </a:r>
                      <a:r>
                        <a:rPr lang="en-US" sz="1200" baseline="0" dirty="0" err="1">
                          <a:solidFill>
                            <a:srgbClr val="0070C0"/>
                          </a:solidFill>
                        </a:rPr>
                        <a:t>regd</a:t>
                      </a:r>
                      <a:r>
                        <a:rPr lang="en-US" sz="1200" baseline="0" dirty="0">
                          <a:solidFill>
                            <a:srgbClr val="0070C0"/>
                          </a:solidFill>
                        </a:rPr>
                        <a:t>, otherwise POS is at each metro]</a:t>
                      </a:r>
                      <a:endParaRPr lang="en-US" sz="1600" dirty="0">
                        <a:solidFill>
                          <a:srgbClr val="0070C0"/>
                        </a:solidFill>
                      </a:endParaRPr>
                    </a:p>
                  </a:txBody>
                  <a:tcPr/>
                </a:tc>
                <a:tc>
                  <a:txBody>
                    <a:bodyPr/>
                    <a:lstStyle/>
                    <a:p>
                      <a:r>
                        <a:rPr lang="en-US" sz="2000" dirty="0">
                          <a:solidFill>
                            <a:srgbClr val="C00000"/>
                          </a:solidFill>
                        </a:rPr>
                        <a:t>Event/Park</a:t>
                      </a:r>
                      <a:r>
                        <a:rPr lang="en-US" sz="2000" baseline="0" dirty="0">
                          <a:solidFill>
                            <a:srgbClr val="C00000"/>
                          </a:solidFill>
                        </a:rPr>
                        <a:t> location</a:t>
                      </a:r>
                    </a:p>
                    <a:p>
                      <a:endParaRPr lang="en-US" sz="2000" baseline="0" dirty="0"/>
                    </a:p>
                    <a:p>
                      <a:endParaRPr lang="en-US" sz="2000" baseline="0" dirty="0"/>
                    </a:p>
                    <a:p>
                      <a:endParaRPr lang="en-US" sz="2000" baseline="0" dirty="0"/>
                    </a:p>
                    <a:p>
                      <a:pPr algn="just">
                        <a:buFont typeface="Arial" pitchFamily="34" charset="0"/>
                        <a:buChar char="•"/>
                      </a:pPr>
                      <a:r>
                        <a:rPr lang="en-US" sz="1400" baseline="0" dirty="0"/>
                        <a:t>B2B – </a:t>
                      </a:r>
                      <a:r>
                        <a:rPr lang="en-US" sz="1400" baseline="0" dirty="0">
                          <a:solidFill>
                            <a:srgbClr val="C00000"/>
                          </a:solidFill>
                        </a:rPr>
                        <a:t>Recipient’s location</a:t>
                      </a:r>
                    </a:p>
                    <a:p>
                      <a:pPr algn="just">
                        <a:buFont typeface="Arial" pitchFamily="34" charset="0"/>
                        <a:buChar char="•"/>
                      </a:pPr>
                      <a:r>
                        <a:rPr lang="en-US" sz="1400" baseline="0" dirty="0"/>
                        <a:t>B2C – </a:t>
                      </a:r>
                      <a:r>
                        <a:rPr lang="en-US" sz="1400" baseline="0" dirty="0">
                          <a:solidFill>
                            <a:srgbClr val="C00000"/>
                          </a:solidFill>
                        </a:rPr>
                        <a:t>where event held</a:t>
                      </a:r>
                      <a:r>
                        <a:rPr lang="en-US" sz="1400" baseline="0" dirty="0"/>
                        <a:t> (If held abroad, then </a:t>
                      </a:r>
                      <a:r>
                        <a:rPr lang="en-US" sz="1400" baseline="0" dirty="0">
                          <a:solidFill>
                            <a:srgbClr val="C00000"/>
                          </a:solidFill>
                        </a:rPr>
                        <a:t>recipient’s location. </a:t>
                      </a:r>
                      <a:r>
                        <a:rPr lang="en-US" sz="1400" baseline="0" dirty="0"/>
                        <a:t>if held in multi-States on lump sum charge, then </a:t>
                      </a:r>
                      <a:r>
                        <a:rPr lang="en-US" sz="1400" baseline="0" dirty="0">
                          <a:solidFill>
                            <a:srgbClr val="C00000"/>
                          </a:solidFill>
                        </a:rPr>
                        <a:t>Each State.</a:t>
                      </a:r>
                      <a:endParaRPr lang="en-US" sz="2000" dirty="0"/>
                    </a:p>
                  </a:txBody>
                  <a:tcPr/>
                </a:tc>
                <a:tc>
                  <a:txBody>
                    <a:bodyPr/>
                    <a:lstStyle/>
                    <a:p>
                      <a:endParaRPr lang="en-US" sz="2000" dirty="0"/>
                    </a:p>
                    <a:p>
                      <a:endParaRPr lang="en-US" sz="2000" dirty="0"/>
                    </a:p>
                    <a:p>
                      <a:endParaRPr lang="en-US" sz="2000" dirty="0"/>
                    </a:p>
                    <a:p>
                      <a:endParaRPr lang="en-US" sz="2000" dirty="0"/>
                    </a:p>
                    <a:p>
                      <a:r>
                        <a:rPr lang="en-US" sz="2000" dirty="0">
                          <a:solidFill>
                            <a:srgbClr val="C00000"/>
                          </a:solidFill>
                        </a:rPr>
                        <a:t>Event location</a:t>
                      </a:r>
                    </a:p>
                    <a:p>
                      <a:pPr algn="just"/>
                      <a:r>
                        <a:rPr lang="en-US" sz="1200" dirty="0">
                          <a:solidFill>
                            <a:srgbClr val="0070C0"/>
                          </a:solidFill>
                        </a:rPr>
                        <a:t>[1</a:t>
                      </a:r>
                      <a:r>
                        <a:rPr lang="en-IN" sz="1200" kern="1200" baseline="0" dirty="0">
                          <a:solidFill>
                            <a:srgbClr val="0070C0"/>
                          </a:solidFill>
                          <a:latin typeface="+mn-lt"/>
                          <a:ea typeface="+mn-ea"/>
                          <a:cs typeface="+mn-cs"/>
                        </a:rPr>
                        <a:t>.USA college does seminar at Delhi for prospective students. POS is Delhi.</a:t>
                      </a:r>
                    </a:p>
                    <a:p>
                      <a:pPr algn="just"/>
                      <a:r>
                        <a:rPr lang="en-IN" sz="1200" kern="1200" baseline="0" dirty="0">
                          <a:solidFill>
                            <a:srgbClr val="0070C0"/>
                          </a:solidFill>
                          <a:latin typeface="+mn-lt"/>
                          <a:ea typeface="+mn-ea"/>
                          <a:cs typeface="+mn-cs"/>
                        </a:rPr>
                        <a:t>2.If Company X in India pays for conference to be attended by its CEO held in London, the place of supply of service will London.]</a:t>
                      </a:r>
                      <a:endParaRPr lang="en-US" sz="1200" dirty="0">
                        <a:solidFill>
                          <a:srgbClr val="0070C0"/>
                        </a:solidFill>
                      </a:endParaRPr>
                    </a:p>
                  </a:txBody>
                  <a:tcPr/>
                </a:tc>
                <a:extLst>
                  <a:ext uri="{0D108BD9-81ED-4DB2-BD59-A6C34878D82A}">
                    <a16:rowId xmlns:a16="http://schemas.microsoft.com/office/drawing/2014/main" xmlns="" val="10000"/>
                  </a:ext>
                </a:extLst>
              </a:tr>
              <a:tr h="2133600">
                <a:tc>
                  <a:txBody>
                    <a:bodyPr/>
                    <a:lstStyle/>
                    <a:p>
                      <a:r>
                        <a:rPr lang="en-US" sz="2000" dirty="0"/>
                        <a:t>12(8)/13(9)+</a:t>
                      </a:r>
                      <a:r>
                        <a:rPr lang="en-US" sz="2000" baseline="0" dirty="0"/>
                        <a:t> 13(2)</a:t>
                      </a:r>
                      <a:endParaRPr lang="en-US" sz="2000" dirty="0"/>
                    </a:p>
                  </a:txBody>
                  <a:tcPr/>
                </a:tc>
                <a:tc>
                  <a:txBody>
                    <a:bodyPr/>
                    <a:lstStyle/>
                    <a:p>
                      <a:r>
                        <a:rPr lang="en-US" sz="2000" b="1" baseline="0" dirty="0">
                          <a:solidFill>
                            <a:srgbClr val="00B050"/>
                          </a:solidFill>
                        </a:rPr>
                        <a:t>T</a:t>
                      </a:r>
                      <a:r>
                        <a:rPr lang="en-US" sz="2000" b="1" baseline="0" dirty="0"/>
                        <a:t>ransport of goods</a:t>
                      </a:r>
                      <a:r>
                        <a:rPr lang="en-US" sz="2000" baseline="0" dirty="0"/>
                        <a:t> </a:t>
                      </a:r>
                      <a:r>
                        <a:rPr lang="en-US" sz="1400" baseline="0" dirty="0"/>
                        <a:t>including  mail/courier (for cross-country excluding mail/courier) </a:t>
                      </a:r>
                      <a:endParaRPr lang="en-US" sz="2000" baseline="0" dirty="0"/>
                    </a:p>
                    <a:p>
                      <a:r>
                        <a:rPr lang="en-US" sz="1200" baseline="0" dirty="0">
                          <a:solidFill>
                            <a:srgbClr val="0070C0"/>
                          </a:solidFill>
                        </a:rPr>
                        <a:t>[</a:t>
                      </a:r>
                      <a:r>
                        <a:rPr lang="en-US" sz="1200" baseline="0" dirty="0" err="1">
                          <a:solidFill>
                            <a:srgbClr val="0070C0"/>
                          </a:solidFill>
                        </a:rPr>
                        <a:t>eg</a:t>
                      </a:r>
                      <a:r>
                        <a:rPr lang="en-US" sz="1200" baseline="0" dirty="0">
                          <a:solidFill>
                            <a:srgbClr val="0070C0"/>
                          </a:solidFill>
                        </a:rPr>
                        <a:t> Cars Ltd, Bangalore engages Express Transport, Chennai to transport cars from </a:t>
                      </a:r>
                      <a:r>
                        <a:rPr lang="en-US" sz="1200" baseline="0" dirty="0" err="1">
                          <a:solidFill>
                            <a:srgbClr val="0070C0"/>
                          </a:solidFill>
                        </a:rPr>
                        <a:t>Silvasa</a:t>
                      </a:r>
                      <a:r>
                        <a:rPr lang="en-US" sz="1200" baseline="0" dirty="0">
                          <a:solidFill>
                            <a:srgbClr val="0070C0"/>
                          </a:solidFill>
                        </a:rPr>
                        <a:t> warehouse to Delhi. If Cars Ltd is RD, POS is Bangalore. If it is URD, POS is </a:t>
                      </a:r>
                      <a:r>
                        <a:rPr lang="en-US" sz="1200" baseline="0" dirty="0" err="1">
                          <a:solidFill>
                            <a:srgbClr val="0070C0"/>
                          </a:solidFill>
                        </a:rPr>
                        <a:t>silvasa</a:t>
                      </a:r>
                      <a:r>
                        <a:rPr lang="en-US" sz="1200" baseline="0" dirty="0">
                          <a:solidFill>
                            <a:srgbClr val="0070C0"/>
                          </a:solidFill>
                        </a:rPr>
                        <a:t>]</a:t>
                      </a:r>
                      <a:endParaRPr lang="en-US" sz="2000" baseline="0" dirty="0">
                        <a:solidFill>
                          <a:srgbClr val="0070C0"/>
                        </a:solidFill>
                      </a:endParaRPr>
                    </a:p>
                  </a:txBody>
                  <a:tcPr/>
                </a:tc>
                <a:tc>
                  <a:txBody>
                    <a:bodyPr/>
                    <a:lstStyle/>
                    <a:p>
                      <a:pPr algn="just">
                        <a:buFont typeface="Arial" pitchFamily="34" charset="0"/>
                        <a:buChar char="•"/>
                      </a:pPr>
                      <a:r>
                        <a:rPr lang="en-US" sz="2000" dirty="0"/>
                        <a:t>B2B- </a:t>
                      </a:r>
                      <a:r>
                        <a:rPr lang="en-US" sz="2000" dirty="0">
                          <a:solidFill>
                            <a:srgbClr val="C00000"/>
                          </a:solidFill>
                        </a:rPr>
                        <a:t>Recipient’s location</a:t>
                      </a:r>
                    </a:p>
                    <a:p>
                      <a:pPr algn="just">
                        <a:buFont typeface="Arial" pitchFamily="34" charset="0"/>
                        <a:buChar char="•"/>
                      </a:pPr>
                      <a:r>
                        <a:rPr lang="en-US" sz="2000" dirty="0"/>
                        <a:t>B2C-</a:t>
                      </a:r>
                      <a:r>
                        <a:rPr lang="en-US" sz="2000" baseline="0" dirty="0"/>
                        <a:t> Where goods </a:t>
                      </a:r>
                      <a:r>
                        <a:rPr lang="en-US" sz="2000" baseline="0" dirty="0">
                          <a:solidFill>
                            <a:srgbClr val="C00000"/>
                          </a:solidFill>
                        </a:rPr>
                        <a:t>handed over</a:t>
                      </a:r>
                      <a:r>
                        <a:rPr lang="en-US" sz="2000" baseline="0" dirty="0"/>
                        <a:t> for transportation </a:t>
                      </a:r>
                    </a:p>
                    <a:p>
                      <a:pPr algn="just">
                        <a:buFont typeface="Arial" pitchFamily="34" charset="0"/>
                        <a:buChar char="•"/>
                      </a:pPr>
                      <a:r>
                        <a:rPr lang="en-US" sz="2000" baseline="0" dirty="0"/>
                        <a:t> </a:t>
                      </a:r>
                      <a:r>
                        <a:rPr lang="en-US" sz="1200" baseline="0" dirty="0"/>
                        <a:t>if transported out of  India, then – Destination of goods</a:t>
                      </a:r>
                      <a:endParaRPr lang="en-US" sz="2000" dirty="0"/>
                    </a:p>
                  </a:txBody>
                  <a:tcPr/>
                </a:tc>
                <a:tc>
                  <a:txBody>
                    <a:bodyPr/>
                    <a:lstStyle/>
                    <a:p>
                      <a:r>
                        <a:rPr lang="en-US" sz="1400" dirty="0">
                          <a:solidFill>
                            <a:srgbClr val="C00000"/>
                          </a:solidFill>
                        </a:rPr>
                        <a:t>Destination of goods</a:t>
                      </a:r>
                    </a:p>
                    <a:p>
                      <a:r>
                        <a:rPr lang="en-US" sz="1400" dirty="0"/>
                        <a:t>[If sent by mail/courier- then </a:t>
                      </a:r>
                      <a:r>
                        <a:rPr lang="en-US" sz="1400" dirty="0">
                          <a:solidFill>
                            <a:srgbClr val="C00000"/>
                          </a:solidFill>
                        </a:rPr>
                        <a:t>residual</a:t>
                      </a:r>
                      <a:r>
                        <a:rPr lang="en-US" sz="1400" dirty="0"/>
                        <a:t> 13(2)]</a:t>
                      </a:r>
                      <a:endParaRPr lang="en-US" sz="2000" dirty="0"/>
                    </a:p>
                    <a:p>
                      <a:pPr algn="just"/>
                      <a:r>
                        <a:rPr lang="en-US" sz="1200" dirty="0">
                          <a:solidFill>
                            <a:srgbClr val="0070C0"/>
                          </a:solidFill>
                        </a:rPr>
                        <a:t>[Japan Ltd engages Indian liner ships to carry</a:t>
                      </a:r>
                      <a:r>
                        <a:rPr lang="en-US" sz="1200" baseline="0" dirty="0">
                          <a:solidFill>
                            <a:srgbClr val="0070C0"/>
                          </a:solidFill>
                        </a:rPr>
                        <a:t> </a:t>
                      </a:r>
                      <a:r>
                        <a:rPr lang="en-US" sz="1200" dirty="0">
                          <a:solidFill>
                            <a:srgbClr val="0070C0"/>
                          </a:solidFill>
                        </a:rPr>
                        <a:t> </a:t>
                      </a:r>
                      <a:r>
                        <a:rPr lang="en-US" sz="1200" dirty="0" err="1">
                          <a:solidFill>
                            <a:srgbClr val="0070C0"/>
                          </a:solidFill>
                        </a:rPr>
                        <a:t>indian</a:t>
                      </a:r>
                      <a:r>
                        <a:rPr lang="en-US" sz="1200" baseline="0" dirty="0">
                          <a:solidFill>
                            <a:srgbClr val="0070C0"/>
                          </a:solidFill>
                        </a:rPr>
                        <a:t> exporter’s goods to Japan. POS is Japan]</a:t>
                      </a:r>
                      <a:endParaRPr lang="en-US" sz="2000" dirty="0">
                        <a:solidFill>
                          <a:srgbClr val="0070C0"/>
                        </a:solidFill>
                      </a:endParaRPr>
                    </a:p>
                  </a:txBody>
                  <a:tcPr/>
                </a:tc>
                <a:extLst>
                  <a:ext uri="{0D108BD9-81ED-4DB2-BD59-A6C34878D82A}">
                    <a16:rowId xmlns:a16="http://schemas.microsoft.com/office/drawing/2014/main" xmlns="" val="10001"/>
                  </a:ext>
                </a:extLst>
              </a:tr>
              <a:tr h="1356360">
                <a:tc>
                  <a:txBody>
                    <a:bodyPr/>
                    <a:lstStyle/>
                    <a:p>
                      <a:r>
                        <a:rPr lang="en-US" sz="2000" dirty="0"/>
                        <a:t>12(9) 12(2)/13(10)</a:t>
                      </a:r>
                    </a:p>
                  </a:txBody>
                  <a:tcPr/>
                </a:tc>
                <a:tc>
                  <a:txBody>
                    <a:bodyPr/>
                    <a:lstStyle/>
                    <a:p>
                      <a:r>
                        <a:rPr lang="en-US" sz="2000" b="1" baseline="0" dirty="0">
                          <a:solidFill>
                            <a:srgbClr val="00B050"/>
                          </a:solidFill>
                        </a:rPr>
                        <a:t>T</a:t>
                      </a:r>
                      <a:r>
                        <a:rPr lang="en-US" sz="2000" b="1" baseline="0" dirty="0"/>
                        <a:t>ransport of </a:t>
                      </a:r>
                      <a:r>
                        <a:rPr lang="en-US" sz="2000" b="1" dirty="0"/>
                        <a:t>Passenger</a:t>
                      </a:r>
                    </a:p>
                    <a:p>
                      <a:r>
                        <a:rPr lang="en-US" sz="1200" b="1" dirty="0">
                          <a:solidFill>
                            <a:srgbClr val="0070C0"/>
                          </a:solidFill>
                        </a:rPr>
                        <a:t>[</a:t>
                      </a:r>
                      <a:r>
                        <a:rPr lang="en-US" sz="1200" b="1" dirty="0" err="1">
                          <a:solidFill>
                            <a:srgbClr val="0070C0"/>
                          </a:solidFill>
                        </a:rPr>
                        <a:t>eg</a:t>
                      </a:r>
                      <a:r>
                        <a:rPr lang="en-US" sz="1200" b="1" dirty="0">
                          <a:solidFill>
                            <a:srgbClr val="0070C0"/>
                          </a:solidFill>
                        </a:rPr>
                        <a:t> Mumbai Ltd purchases air ticket from Chennai Airlines for journey from Delhi to New York.</a:t>
                      </a:r>
                      <a:r>
                        <a:rPr lang="en-US" sz="1200" b="1" baseline="0" dirty="0">
                          <a:solidFill>
                            <a:srgbClr val="0070C0"/>
                          </a:solidFill>
                        </a:rPr>
                        <a:t> If Mumbai Ltd is RD, then POS is Mumbai; and if URD, then Delhi]</a:t>
                      </a:r>
                      <a:endParaRPr lang="en-US" sz="1600" b="1" dirty="0">
                        <a:solidFill>
                          <a:srgbClr val="0070C0"/>
                        </a:solidFill>
                      </a:endParaRPr>
                    </a:p>
                  </a:txBody>
                  <a:tcPr/>
                </a:tc>
                <a:tc>
                  <a:txBody>
                    <a:bodyPr/>
                    <a:lstStyle/>
                    <a:p>
                      <a:pPr algn="just">
                        <a:buFont typeface="Arial" pitchFamily="34" charset="0"/>
                        <a:buChar char="•"/>
                      </a:pPr>
                      <a:r>
                        <a:rPr lang="en-US" sz="1200" dirty="0"/>
                        <a:t>B2B- Recipient’s TIN</a:t>
                      </a:r>
                    </a:p>
                    <a:p>
                      <a:pPr algn="just">
                        <a:buFont typeface="Arial" pitchFamily="34" charset="0"/>
                        <a:buChar char="•"/>
                      </a:pPr>
                      <a:r>
                        <a:rPr lang="en-US" sz="1200" dirty="0"/>
                        <a:t>B2C-</a:t>
                      </a:r>
                      <a:r>
                        <a:rPr lang="en-US" sz="1200" baseline="0" dirty="0"/>
                        <a:t> where </a:t>
                      </a:r>
                      <a:r>
                        <a:rPr lang="en-US" sz="1200" baseline="0" dirty="0">
                          <a:solidFill>
                            <a:srgbClr val="C00000"/>
                          </a:solidFill>
                        </a:rPr>
                        <a:t>embarks</a:t>
                      </a:r>
                      <a:r>
                        <a:rPr lang="en-US" sz="1200" baseline="0" dirty="0"/>
                        <a:t> for continuous journey</a:t>
                      </a:r>
                    </a:p>
                    <a:p>
                      <a:pPr algn="just">
                        <a:buFont typeface="Arial" pitchFamily="34" charset="0"/>
                        <a:buChar char="•"/>
                      </a:pPr>
                      <a:r>
                        <a:rPr lang="en-US" sz="1200" baseline="0" dirty="0"/>
                        <a:t>If passes are given for future use then </a:t>
                      </a:r>
                      <a:r>
                        <a:rPr lang="en-US" sz="1200" baseline="0" dirty="0">
                          <a:solidFill>
                            <a:srgbClr val="C00000"/>
                          </a:solidFill>
                        </a:rPr>
                        <a:t>default rule </a:t>
                      </a:r>
                      <a:r>
                        <a:rPr lang="en-US" sz="1200" baseline="0" dirty="0">
                          <a:solidFill>
                            <a:schemeClr val="tx1"/>
                          </a:solidFill>
                        </a:rPr>
                        <a:t>of </a:t>
                      </a:r>
                      <a:r>
                        <a:rPr lang="en-US" sz="1200" baseline="0" dirty="0"/>
                        <a:t>12(2). </a:t>
                      </a:r>
                      <a:r>
                        <a:rPr lang="en-US" sz="1100" baseline="0" dirty="0"/>
                        <a:t>[Thus, first find </a:t>
                      </a:r>
                      <a:r>
                        <a:rPr lang="en-US" sz="1100" baseline="0" dirty="0" err="1"/>
                        <a:t>regn</a:t>
                      </a:r>
                      <a:r>
                        <a:rPr lang="en-US" sz="1100" baseline="0" dirty="0"/>
                        <a:t>, then embarkation, and then  customer’s  address]</a:t>
                      </a:r>
                      <a:endParaRPr lang="en-US" sz="1100" dirty="0"/>
                    </a:p>
                  </a:txBody>
                  <a:tcPr/>
                </a:tc>
                <a:tc>
                  <a:txBody>
                    <a:bodyPr/>
                    <a:lstStyle/>
                    <a:p>
                      <a:r>
                        <a:rPr lang="en-US" sz="1400" dirty="0"/>
                        <a:t>Where passenger </a:t>
                      </a:r>
                      <a:r>
                        <a:rPr lang="en-US" sz="1400" dirty="0">
                          <a:solidFill>
                            <a:srgbClr val="C00000"/>
                          </a:solidFill>
                        </a:rPr>
                        <a:t>embarks</a:t>
                      </a:r>
                      <a:r>
                        <a:rPr lang="en-US" sz="1400" dirty="0"/>
                        <a:t> for continuous journey</a:t>
                      </a:r>
                    </a:p>
                    <a:p>
                      <a:r>
                        <a:rPr lang="en-US" sz="1200" dirty="0"/>
                        <a:t>(i.e.</a:t>
                      </a:r>
                      <a:r>
                        <a:rPr lang="en-US" sz="1200" baseline="0" dirty="0"/>
                        <a:t> w</a:t>
                      </a:r>
                      <a:r>
                        <a:rPr lang="en-US" sz="1200" dirty="0"/>
                        <a:t>hether</a:t>
                      </a:r>
                      <a:r>
                        <a:rPr lang="en-US" sz="1200" baseline="0" dirty="0"/>
                        <a:t> single or multiple ticket issued at same time &amp; no stop over is there)</a:t>
                      </a:r>
                      <a:endParaRPr lang="en-US" sz="1400" dirty="0"/>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1459583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394574271"/>
              </p:ext>
            </p:extLst>
          </p:nvPr>
        </p:nvGraphicFramePr>
        <p:xfrm>
          <a:off x="0" y="188641"/>
          <a:ext cx="9144000" cy="66212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1718800">
                <a:tc>
                  <a:txBody>
                    <a:bodyPr/>
                    <a:lstStyle/>
                    <a:p>
                      <a:r>
                        <a:rPr lang="en-US" sz="2000" dirty="0"/>
                        <a:t>12(10)/</a:t>
                      </a:r>
                      <a:r>
                        <a:rPr lang="en-US" sz="2000" baseline="0" dirty="0"/>
                        <a:t> 13(11)</a:t>
                      </a:r>
                      <a:endParaRPr lang="en-US" sz="2000" dirty="0"/>
                    </a:p>
                  </a:txBody>
                  <a:tcPr/>
                </a:tc>
                <a:tc>
                  <a:txBody>
                    <a:bodyPr/>
                    <a:lstStyle/>
                    <a:p>
                      <a:r>
                        <a:rPr lang="en-US" sz="2400" b="1" dirty="0"/>
                        <a:t>On </a:t>
                      </a:r>
                      <a:r>
                        <a:rPr lang="en-US" sz="2400" b="1" dirty="0">
                          <a:solidFill>
                            <a:srgbClr val="FF0000"/>
                          </a:solidFill>
                        </a:rPr>
                        <a:t>b</a:t>
                      </a:r>
                      <a:r>
                        <a:rPr lang="en-US" sz="2400" b="1" dirty="0"/>
                        <a:t>oard</a:t>
                      </a:r>
                      <a:r>
                        <a:rPr lang="en-US" sz="1800" dirty="0"/>
                        <a:t> conveyance</a:t>
                      </a:r>
                    </a:p>
                    <a:p>
                      <a:r>
                        <a:rPr lang="en-US" sz="1600" dirty="0">
                          <a:solidFill>
                            <a:srgbClr val="0070C0"/>
                          </a:solidFill>
                        </a:rPr>
                        <a:t>[</a:t>
                      </a:r>
                      <a:r>
                        <a:rPr lang="en-US" sz="1600" dirty="0" err="1">
                          <a:solidFill>
                            <a:srgbClr val="0070C0"/>
                          </a:solidFill>
                        </a:rPr>
                        <a:t>eg</a:t>
                      </a:r>
                      <a:r>
                        <a:rPr lang="en-US" sz="1600" dirty="0">
                          <a:solidFill>
                            <a:srgbClr val="0070C0"/>
                          </a:solidFill>
                        </a:rPr>
                        <a:t> Palace</a:t>
                      </a:r>
                      <a:r>
                        <a:rPr lang="en-US" sz="1600" baseline="0" dirty="0">
                          <a:solidFill>
                            <a:srgbClr val="0070C0"/>
                          </a:solidFill>
                        </a:rPr>
                        <a:t> on wheel running from </a:t>
                      </a:r>
                      <a:r>
                        <a:rPr lang="en-US" sz="1600" baseline="0" dirty="0" err="1">
                          <a:solidFill>
                            <a:srgbClr val="0070C0"/>
                          </a:solidFill>
                        </a:rPr>
                        <a:t>Jaipur</a:t>
                      </a:r>
                      <a:r>
                        <a:rPr lang="en-US" sz="1600" baseline="0" dirty="0">
                          <a:solidFill>
                            <a:srgbClr val="0070C0"/>
                          </a:solidFill>
                        </a:rPr>
                        <a:t> to </a:t>
                      </a:r>
                      <a:r>
                        <a:rPr lang="en-US" sz="1600" baseline="0" dirty="0" err="1">
                          <a:solidFill>
                            <a:srgbClr val="0070C0"/>
                          </a:solidFill>
                        </a:rPr>
                        <a:t>Kaynakumari</a:t>
                      </a:r>
                      <a:r>
                        <a:rPr lang="en-US" sz="1600" baseline="0" dirty="0">
                          <a:solidFill>
                            <a:srgbClr val="0070C0"/>
                          </a:solidFill>
                        </a:rPr>
                        <a:t> provides on board entertainment service. POS is </a:t>
                      </a:r>
                      <a:r>
                        <a:rPr lang="en-US" sz="1600" baseline="0" dirty="0" err="1">
                          <a:solidFill>
                            <a:srgbClr val="0070C0"/>
                          </a:solidFill>
                        </a:rPr>
                        <a:t>Jaipur</a:t>
                      </a:r>
                      <a:r>
                        <a:rPr lang="en-US" sz="1600" baseline="0" dirty="0">
                          <a:solidFill>
                            <a:srgbClr val="0070C0"/>
                          </a:solidFill>
                        </a:rPr>
                        <a:t> for onward journey, and </a:t>
                      </a:r>
                      <a:r>
                        <a:rPr lang="en-US" sz="1600" baseline="0" dirty="0" err="1">
                          <a:solidFill>
                            <a:srgbClr val="0070C0"/>
                          </a:solidFill>
                        </a:rPr>
                        <a:t>Kanyakumari</a:t>
                      </a:r>
                      <a:r>
                        <a:rPr lang="en-US" sz="1600" baseline="0" dirty="0">
                          <a:solidFill>
                            <a:srgbClr val="0070C0"/>
                          </a:solidFill>
                        </a:rPr>
                        <a:t> for return journey]</a:t>
                      </a:r>
                      <a:endParaRPr lang="en-US" sz="1800" dirty="0">
                        <a:solidFill>
                          <a:srgbClr val="0070C0"/>
                        </a:solidFill>
                      </a:endParaRPr>
                    </a:p>
                  </a:txBody>
                  <a:tcPr/>
                </a:tc>
                <a:tc>
                  <a:txBody>
                    <a:bodyPr/>
                    <a:lstStyle/>
                    <a:p>
                      <a:r>
                        <a:rPr lang="en-US" sz="2000" dirty="0"/>
                        <a:t>First scheduled point of </a:t>
                      </a:r>
                      <a:r>
                        <a:rPr lang="en-US" sz="2000" dirty="0">
                          <a:solidFill>
                            <a:srgbClr val="C00000"/>
                          </a:solidFill>
                        </a:rPr>
                        <a:t>departure</a:t>
                      </a:r>
                    </a:p>
                  </a:txBody>
                  <a:tcPr/>
                </a:tc>
                <a:tc>
                  <a:txBody>
                    <a:bodyPr/>
                    <a:lstStyle/>
                    <a:p>
                      <a:r>
                        <a:rPr lang="en-US" sz="2000" dirty="0"/>
                        <a:t>Same</a:t>
                      </a:r>
                    </a:p>
                    <a:p>
                      <a:pPr algn="just"/>
                      <a:r>
                        <a:rPr lang="en-US" sz="1200" dirty="0">
                          <a:solidFill>
                            <a:srgbClr val="0070C0"/>
                          </a:solidFill>
                        </a:rPr>
                        <a:t>[</a:t>
                      </a:r>
                      <a:r>
                        <a:rPr lang="en-IN" sz="1200" kern="1200" baseline="0" dirty="0">
                          <a:solidFill>
                            <a:srgbClr val="0070C0"/>
                          </a:solidFill>
                          <a:latin typeface="+mn-lt"/>
                          <a:ea typeface="+mn-ea"/>
                          <a:cs typeface="+mn-cs"/>
                        </a:rPr>
                        <a:t>Air India departing from Mumbai to Paris providing food to its passengers, the place of supply will be Mumbai (first scheduled point of departure). For return journey, the place of supply shall be Paris.]</a:t>
                      </a:r>
                      <a:endParaRPr lang="en-US" sz="2000" dirty="0">
                        <a:solidFill>
                          <a:srgbClr val="0070C0"/>
                        </a:solidFill>
                      </a:endParaRPr>
                    </a:p>
                  </a:txBody>
                  <a:tcPr/>
                </a:tc>
                <a:extLst>
                  <a:ext uri="{0D108BD9-81ED-4DB2-BD59-A6C34878D82A}">
                    <a16:rowId xmlns:a16="http://schemas.microsoft.com/office/drawing/2014/main" xmlns="" val="10000"/>
                  </a:ext>
                </a:extLst>
              </a:tr>
              <a:tr h="4761920">
                <a:tc>
                  <a:txBody>
                    <a:bodyPr/>
                    <a:lstStyle/>
                    <a:p>
                      <a:r>
                        <a:rPr lang="en-US" sz="2000" dirty="0"/>
                        <a:t>12(11)/--</a:t>
                      </a:r>
                    </a:p>
                  </a:txBody>
                  <a:tcPr/>
                </a:tc>
                <a:tc>
                  <a:txBody>
                    <a:bodyPr/>
                    <a:lstStyle/>
                    <a:p>
                      <a:r>
                        <a:rPr lang="en-US" sz="2000" b="1" baseline="0" dirty="0">
                          <a:solidFill>
                            <a:srgbClr val="FF0000"/>
                          </a:solidFill>
                        </a:rPr>
                        <a:t>T</a:t>
                      </a:r>
                      <a:r>
                        <a:rPr lang="en-US" sz="2000" b="1" baseline="0" dirty="0"/>
                        <a:t>elecom services </a:t>
                      </a:r>
                    </a:p>
                    <a:p>
                      <a:pPr marL="285750" indent="-285750">
                        <a:buFontTx/>
                        <a:buChar char="-"/>
                      </a:pPr>
                      <a:r>
                        <a:rPr lang="en-US" sz="2000" baseline="0" dirty="0"/>
                        <a:t>Fixed line</a:t>
                      </a:r>
                    </a:p>
                    <a:p>
                      <a:pPr marL="285750" indent="-285750">
                        <a:buFontTx/>
                        <a:buChar char="-"/>
                      </a:pPr>
                      <a:r>
                        <a:rPr lang="en-US" sz="2000" baseline="0" dirty="0"/>
                        <a:t>Leased circuit</a:t>
                      </a:r>
                    </a:p>
                    <a:p>
                      <a:pPr marL="285750" indent="-285750">
                        <a:buFontTx/>
                        <a:buChar char="-"/>
                      </a:pPr>
                      <a:r>
                        <a:rPr lang="en-US" sz="2000" baseline="0" dirty="0"/>
                        <a:t>Dish antenna</a:t>
                      </a:r>
                    </a:p>
                    <a:p>
                      <a:pPr marL="285750" indent="-285750">
                        <a:buFontTx/>
                        <a:buNone/>
                      </a:pPr>
                      <a:r>
                        <a:rPr lang="en-US" sz="2000" baseline="0" dirty="0">
                          <a:solidFill>
                            <a:srgbClr val="0070C0"/>
                          </a:solidFill>
                        </a:rPr>
                        <a:t>[Bangalore resident purchases Dish antenna from Tata Sky, Mumbai. Bangalore is POS]</a:t>
                      </a:r>
                    </a:p>
                    <a:p>
                      <a:pPr marL="285750" indent="-285750">
                        <a:buFontTx/>
                        <a:buChar char="-"/>
                      </a:pPr>
                      <a:r>
                        <a:rPr lang="en-US" sz="2000" baseline="0" dirty="0"/>
                        <a:t>Post paid</a:t>
                      </a:r>
                    </a:p>
                    <a:p>
                      <a:pPr marL="0" indent="0">
                        <a:buFontTx/>
                        <a:buNone/>
                      </a:pPr>
                      <a:endParaRPr lang="en-US" sz="2000" baseline="0" dirty="0"/>
                    </a:p>
                    <a:p>
                      <a:pPr marL="285750" indent="-285750">
                        <a:buFontTx/>
                        <a:buChar char="-"/>
                      </a:pPr>
                      <a:r>
                        <a:rPr lang="en-US" sz="2000" baseline="0" dirty="0"/>
                        <a:t>Pre paid by voucher</a:t>
                      </a:r>
                    </a:p>
                    <a:p>
                      <a:pPr marL="0" indent="0">
                        <a:buFontTx/>
                        <a:buNone/>
                      </a:pPr>
                      <a:endParaRPr lang="en-US" sz="2000" baseline="0" dirty="0"/>
                    </a:p>
                    <a:p>
                      <a:pPr marL="0" indent="0">
                        <a:buFontTx/>
                        <a:buNone/>
                      </a:pPr>
                      <a:endParaRPr lang="en-US" sz="2000" baseline="0" dirty="0"/>
                    </a:p>
                    <a:p>
                      <a:pPr marL="0" indent="0">
                        <a:buFontTx/>
                        <a:buNone/>
                      </a:pPr>
                      <a:endParaRPr lang="en-US" sz="2000" baseline="0" dirty="0"/>
                    </a:p>
                    <a:p>
                      <a:pPr marL="285750" indent="-285750">
                        <a:buFontTx/>
                        <a:buChar char="-"/>
                      </a:pPr>
                      <a:r>
                        <a:rPr lang="en-US" sz="2000" baseline="0" dirty="0"/>
                        <a:t>Other cases </a:t>
                      </a:r>
                      <a:r>
                        <a:rPr lang="en-US" sz="2000" baseline="0" dirty="0">
                          <a:solidFill>
                            <a:srgbClr val="0070C0"/>
                          </a:solidFill>
                        </a:rPr>
                        <a:t>[</a:t>
                      </a:r>
                      <a:r>
                        <a:rPr lang="en-US" sz="2000" baseline="0" dirty="0" err="1">
                          <a:solidFill>
                            <a:srgbClr val="0070C0"/>
                          </a:solidFill>
                        </a:rPr>
                        <a:t>eg</a:t>
                      </a:r>
                      <a:r>
                        <a:rPr lang="en-US" sz="2000" baseline="0" dirty="0">
                          <a:solidFill>
                            <a:srgbClr val="0070C0"/>
                          </a:solidFill>
                        </a:rPr>
                        <a:t> online recharge]</a:t>
                      </a:r>
                    </a:p>
                  </a:txBody>
                  <a:tcPr/>
                </a:tc>
                <a:tc>
                  <a:txBody>
                    <a:bodyPr/>
                    <a:lstStyle/>
                    <a:p>
                      <a:endParaRPr lang="en-US" sz="2000" dirty="0"/>
                    </a:p>
                    <a:p>
                      <a:r>
                        <a:rPr lang="en-US" sz="1800" dirty="0"/>
                        <a:t>-Where </a:t>
                      </a:r>
                      <a:r>
                        <a:rPr lang="en-US" sz="1800" dirty="0">
                          <a:solidFill>
                            <a:srgbClr val="C00000"/>
                          </a:solidFill>
                        </a:rPr>
                        <a:t>installed</a:t>
                      </a:r>
                      <a:r>
                        <a:rPr lang="en-US" sz="1800" dirty="0"/>
                        <a:t> for receiving the</a:t>
                      </a:r>
                      <a:r>
                        <a:rPr lang="en-US" sz="1800" baseline="0" dirty="0"/>
                        <a:t> service</a:t>
                      </a:r>
                      <a:endParaRPr lang="en-US" sz="1800" dirty="0"/>
                    </a:p>
                    <a:p>
                      <a:r>
                        <a:rPr lang="en-US" sz="1800" dirty="0"/>
                        <a:t>-</a:t>
                      </a:r>
                      <a:r>
                        <a:rPr lang="en-US" sz="1800" dirty="0">
                          <a:solidFill>
                            <a:srgbClr val="C00000"/>
                          </a:solidFill>
                        </a:rPr>
                        <a:t>Each State</a:t>
                      </a:r>
                      <a:r>
                        <a:rPr lang="en-US" sz="1800" dirty="0"/>
                        <a:t> (if taken on multi-States on lump sum charges)</a:t>
                      </a:r>
                    </a:p>
                    <a:p>
                      <a:r>
                        <a:rPr lang="en-US" sz="1800" dirty="0">
                          <a:solidFill>
                            <a:srgbClr val="C00000"/>
                          </a:solidFill>
                        </a:rPr>
                        <a:t>-Billing address</a:t>
                      </a:r>
                      <a:endParaRPr lang="en-US" sz="1800" dirty="0"/>
                    </a:p>
                    <a:p>
                      <a:pPr marL="342900" indent="-342900">
                        <a:buAutoNum type="arabicParenR"/>
                      </a:pPr>
                      <a:r>
                        <a:rPr lang="en-US" sz="1800" dirty="0">
                          <a:solidFill>
                            <a:srgbClr val="C00000"/>
                          </a:solidFill>
                        </a:rPr>
                        <a:t>Selling agent’s location</a:t>
                      </a:r>
                    </a:p>
                    <a:p>
                      <a:pPr marL="342900" indent="-342900">
                        <a:buAutoNum type="arabicParenR"/>
                      </a:pPr>
                      <a:r>
                        <a:rPr lang="en-US" sz="1800" dirty="0"/>
                        <a:t>Where voucher sold</a:t>
                      </a:r>
                    </a:p>
                    <a:p>
                      <a:pPr marL="0" indent="0">
                        <a:buNone/>
                      </a:pPr>
                      <a:r>
                        <a:rPr lang="en-US" sz="1800" dirty="0">
                          <a:solidFill>
                            <a:srgbClr val="C00000"/>
                          </a:solidFill>
                        </a:rPr>
                        <a:t>-Recipient’s location </a:t>
                      </a:r>
                      <a:r>
                        <a:rPr lang="en-US" sz="1200" dirty="0">
                          <a:solidFill>
                            <a:srgbClr val="C00000"/>
                          </a:solidFill>
                        </a:rPr>
                        <a:t>(on record of provider)</a:t>
                      </a:r>
                      <a:endParaRPr lang="en-US" sz="1800" dirty="0">
                        <a:solidFill>
                          <a:srgbClr val="C00000"/>
                        </a:solidFill>
                      </a:endParaRPr>
                    </a:p>
                    <a:p>
                      <a:pPr marL="0" indent="0">
                        <a:buNone/>
                      </a:pPr>
                      <a:r>
                        <a:rPr lang="en-US" sz="1800" dirty="0"/>
                        <a:t>-supplier’s location (if address not available)</a:t>
                      </a:r>
                    </a:p>
                  </a:txBody>
                  <a:tcPr/>
                </a:tc>
                <a:tc>
                  <a:txBody>
                    <a:bodyPr/>
                    <a:lstStyle/>
                    <a:p>
                      <a:r>
                        <a:rPr lang="en-US" sz="2000" dirty="0"/>
                        <a:t>Residual 13(2)</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965884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182154729"/>
              </p:ext>
            </p:extLst>
          </p:nvPr>
        </p:nvGraphicFramePr>
        <p:xfrm>
          <a:off x="0" y="-76200"/>
          <a:ext cx="8915399" cy="6858000"/>
        </p:xfrm>
        <a:graphic>
          <a:graphicData uri="http://schemas.openxmlformats.org/drawingml/2006/table">
            <a:tbl>
              <a:tblPr firstRow="1" bandRow="1">
                <a:tableStyleId>{5940675A-B579-460E-94D1-54222C63F5DA}</a:tableStyleId>
              </a:tblPr>
              <a:tblGrid>
                <a:gridCol w="1337310">
                  <a:extLst>
                    <a:ext uri="{9D8B030D-6E8A-4147-A177-3AD203B41FA5}">
                      <a16:colId xmlns:a16="http://schemas.microsoft.com/office/drawing/2014/main" xmlns="" val="20000"/>
                    </a:ext>
                  </a:extLst>
                </a:gridCol>
                <a:gridCol w="3343275">
                  <a:extLst>
                    <a:ext uri="{9D8B030D-6E8A-4147-A177-3AD203B41FA5}">
                      <a16:colId xmlns:a16="http://schemas.microsoft.com/office/drawing/2014/main" xmlns="" val="20001"/>
                    </a:ext>
                  </a:extLst>
                </a:gridCol>
                <a:gridCol w="2228850">
                  <a:extLst>
                    <a:ext uri="{9D8B030D-6E8A-4147-A177-3AD203B41FA5}">
                      <a16:colId xmlns:a16="http://schemas.microsoft.com/office/drawing/2014/main" xmlns="" val="20002"/>
                    </a:ext>
                  </a:extLst>
                </a:gridCol>
                <a:gridCol w="2005964">
                  <a:extLst>
                    <a:ext uri="{9D8B030D-6E8A-4147-A177-3AD203B41FA5}">
                      <a16:colId xmlns:a16="http://schemas.microsoft.com/office/drawing/2014/main" xmlns="" val="20003"/>
                    </a:ext>
                  </a:extLst>
                </a:gridCol>
              </a:tblGrid>
              <a:tr h="6858000">
                <a:tc>
                  <a:txBody>
                    <a:bodyPr/>
                    <a:lstStyle/>
                    <a:p>
                      <a:r>
                        <a:rPr lang="en-US" sz="2000" dirty="0"/>
                        <a:t>12(12,13)/</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r>
                        <a:rPr lang="en-US" sz="2000" dirty="0"/>
                        <a:t>          /13(8)</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txBody>
                  <a:tcPr/>
                </a:tc>
                <a:tc>
                  <a:txBody>
                    <a:bodyPr/>
                    <a:lstStyle/>
                    <a:p>
                      <a:pPr marL="285750" indent="-285750">
                        <a:buFontTx/>
                        <a:buChar char="-"/>
                      </a:pPr>
                      <a:r>
                        <a:rPr lang="en-US" sz="1800" b="1" dirty="0">
                          <a:solidFill>
                            <a:srgbClr val="FF0000"/>
                          </a:solidFill>
                        </a:rPr>
                        <a:t>B</a:t>
                      </a:r>
                      <a:r>
                        <a:rPr lang="en-US" sz="1800" b="1" dirty="0"/>
                        <a:t>anking</a:t>
                      </a:r>
                      <a:r>
                        <a:rPr lang="en-US" sz="2000" dirty="0"/>
                        <a:t>,</a:t>
                      </a:r>
                      <a:r>
                        <a:rPr lang="en-US" sz="2000" baseline="0" dirty="0"/>
                        <a:t> financial services, stock broking </a:t>
                      </a:r>
                      <a:r>
                        <a:rPr lang="en-US" sz="2000" u="sng" baseline="0" dirty="0"/>
                        <a:t>to any person</a:t>
                      </a:r>
                    </a:p>
                    <a:p>
                      <a:pPr marL="285750" indent="-285750">
                        <a:buFontTx/>
                        <a:buChar char="-"/>
                      </a:pPr>
                      <a:endParaRPr lang="en-US" sz="2000" baseline="0" dirty="0"/>
                    </a:p>
                    <a:p>
                      <a:pPr marL="285750" indent="-285750">
                        <a:buFontTx/>
                        <a:buChar char="-"/>
                      </a:pPr>
                      <a:endParaRPr lang="en-US" sz="2000" baseline="0" dirty="0"/>
                    </a:p>
                    <a:p>
                      <a:pPr marL="285750" indent="-285750">
                        <a:buFontTx/>
                        <a:buChar char="-"/>
                      </a:pPr>
                      <a:endParaRPr lang="en-US" sz="2000" baseline="0" dirty="0"/>
                    </a:p>
                    <a:p>
                      <a:pPr marL="285750" indent="-285750">
                        <a:buFontTx/>
                        <a:buChar char="-"/>
                      </a:pPr>
                      <a:r>
                        <a:rPr lang="en-US" sz="1800" b="1" baseline="0" dirty="0">
                          <a:solidFill>
                            <a:srgbClr val="FF0000"/>
                          </a:solidFill>
                        </a:rPr>
                        <a:t>I</a:t>
                      </a:r>
                      <a:r>
                        <a:rPr lang="en-US" sz="1800" b="1" baseline="0" dirty="0"/>
                        <a:t>nsurance</a:t>
                      </a:r>
                    </a:p>
                    <a:p>
                      <a:pPr marL="285750" indent="-285750">
                        <a:buFontTx/>
                        <a:buChar char="-"/>
                      </a:pPr>
                      <a:endParaRPr lang="en-US" sz="2000" baseline="0" dirty="0"/>
                    </a:p>
                    <a:p>
                      <a:pPr marL="285750" indent="-285750">
                        <a:buFontTx/>
                        <a:buNone/>
                      </a:pPr>
                      <a:r>
                        <a:rPr lang="en-US" sz="2000" baseline="0" dirty="0"/>
                        <a:t>…………………………………………….</a:t>
                      </a:r>
                    </a:p>
                    <a:p>
                      <a:pPr marL="285750" indent="-285750">
                        <a:buFontTx/>
                        <a:buChar char="-"/>
                      </a:pPr>
                      <a:r>
                        <a:rPr lang="en-US" sz="2000" b="1" baseline="0" dirty="0"/>
                        <a:t>Banking</a:t>
                      </a:r>
                      <a:r>
                        <a:rPr lang="en-US" sz="2000" baseline="0" dirty="0"/>
                        <a:t>/Financial/NBFC </a:t>
                      </a:r>
                      <a:r>
                        <a:rPr lang="en-US" sz="2000" u="sng" baseline="0" dirty="0"/>
                        <a:t>to account holders</a:t>
                      </a:r>
                    </a:p>
                    <a:p>
                      <a:pPr marL="285750" indent="-285750">
                        <a:buFontTx/>
                        <a:buChar char="-"/>
                      </a:pPr>
                      <a:r>
                        <a:rPr lang="en-US" sz="2000" b="1" baseline="0" dirty="0"/>
                        <a:t>Intermediary</a:t>
                      </a:r>
                      <a:r>
                        <a:rPr lang="en-US" sz="2000" baseline="0" dirty="0"/>
                        <a:t> (broker, commission agent )</a:t>
                      </a:r>
                    </a:p>
                    <a:p>
                      <a:pPr marL="285750" indent="-285750">
                        <a:buFontTx/>
                        <a:buChar char="-"/>
                      </a:pPr>
                      <a:r>
                        <a:rPr lang="en-US" sz="2000" b="1" baseline="0" dirty="0"/>
                        <a:t>Hiring transport</a:t>
                      </a:r>
                      <a:r>
                        <a:rPr lang="en-US" sz="2000" baseline="0" dirty="0"/>
                        <a:t> (</a:t>
                      </a:r>
                      <a:r>
                        <a:rPr lang="en-US" sz="2000" baseline="0" dirty="0" err="1"/>
                        <a:t>upto</a:t>
                      </a:r>
                      <a:r>
                        <a:rPr lang="en-US" sz="2000" baseline="0" dirty="0"/>
                        <a:t> 1 month)</a:t>
                      </a:r>
                    </a:p>
                    <a:p>
                      <a:pPr marL="285750" indent="-285750">
                        <a:buFontTx/>
                        <a:buChar char="-"/>
                      </a:pPr>
                      <a:endParaRPr lang="en-US" sz="2000" baseline="0" dirty="0"/>
                    </a:p>
                    <a:p>
                      <a:pPr marL="285750" indent="-285750">
                        <a:buFontTx/>
                        <a:buChar char="-"/>
                      </a:pPr>
                      <a:endParaRPr lang="en-US" sz="2000" baseline="0" dirty="0"/>
                    </a:p>
                  </a:txBody>
                  <a:tcPr/>
                </a:tc>
                <a:tc>
                  <a:txBody>
                    <a:bodyPr/>
                    <a:lstStyle/>
                    <a:p>
                      <a:pPr marL="285750" indent="-285750">
                        <a:buFont typeface="Arial" pitchFamily="34" charset="0"/>
                        <a:buNone/>
                      </a:pPr>
                      <a:r>
                        <a:rPr lang="en-US" sz="2000" dirty="0"/>
                        <a:t>-</a:t>
                      </a:r>
                      <a:r>
                        <a:rPr lang="en-US" sz="2000" dirty="0">
                          <a:solidFill>
                            <a:srgbClr val="C00000"/>
                          </a:solidFill>
                        </a:rPr>
                        <a:t>Recipient address</a:t>
                      </a:r>
                      <a:r>
                        <a:rPr lang="en-US" sz="2000" dirty="0"/>
                        <a:t> on supplier’s record </a:t>
                      </a:r>
                    </a:p>
                    <a:p>
                      <a:pPr marL="285750" indent="-285750">
                        <a:buFont typeface="Arial" pitchFamily="34" charset="0"/>
                        <a:buNone/>
                      </a:pPr>
                      <a:r>
                        <a:rPr lang="en-US" sz="2000" dirty="0"/>
                        <a:t>(if not there-</a:t>
                      </a:r>
                      <a:r>
                        <a:rPr lang="en-US" sz="2000" baseline="0" dirty="0"/>
                        <a:t> then supplier’s location)</a:t>
                      </a:r>
                    </a:p>
                    <a:p>
                      <a:pPr marL="285750" indent="-285750">
                        <a:buFont typeface="Arial" pitchFamily="34" charset="0"/>
                        <a:buNone/>
                      </a:pPr>
                      <a:endParaRPr lang="en-US" sz="2000" dirty="0"/>
                    </a:p>
                    <a:p>
                      <a:pPr marL="285750" indent="-285750">
                        <a:buFontTx/>
                        <a:buChar char="-"/>
                      </a:pPr>
                      <a:r>
                        <a:rPr lang="en-US" sz="2000" dirty="0"/>
                        <a:t>TIN of RD &amp; PIN of URD</a:t>
                      </a:r>
                    </a:p>
                    <a:p>
                      <a:pPr marL="285750" indent="-285750">
                        <a:buFontTx/>
                        <a:buNone/>
                      </a:pPr>
                      <a:r>
                        <a:rPr lang="en-US" sz="2000" dirty="0"/>
                        <a:t>……………………………..</a:t>
                      </a:r>
                    </a:p>
                    <a:p>
                      <a:pPr marL="285750" indent="-285750">
                        <a:buFontTx/>
                        <a:buNone/>
                      </a:pPr>
                      <a:endParaRPr lang="en-US" sz="2000" dirty="0"/>
                    </a:p>
                  </a:txBody>
                  <a:tcPr/>
                </a:tc>
                <a:tc>
                  <a:txBody>
                    <a:bodyPr/>
                    <a:lstStyle/>
                    <a:p>
                      <a:pPr marL="285750" indent="-285750">
                        <a:buFontTx/>
                        <a:buNone/>
                      </a:pPr>
                      <a:endParaRPr lang="en-US" sz="2000" dirty="0"/>
                    </a:p>
                    <a:p>
                      <a:pPr marL="285750" indent="-285750">
                        <a:buFontTx/>
                        <a:buNone/>
                      </a:pPr>
                      <a:endParaRPr lang="en-US" sz="2000" dirty="0"/>
                    </a:p>
                    <a:p>
                      <a:pPr marL="285750" indent="-285750">
                        <a:buFontTx/>
                        <a:buNone/>
                      </a:pPr>
                      <a:endParaRPr lang="en-US" sz="2000" dirty="0"/>
                    </a:p>
                    <a:p>
                      <a:pPr marL="285750" indent="-285750">
                        <a:buFontTx/>
                        <a:buNone/>
                      </a:pPr>
                      <a:endParaRPr lang="en-US" sz="2000" dirty="0"/>
                    </a:p>
                    <a:p>
                      <a:pPr marL="285750" indent="-285750">
                        <a:buFontTx/>
                        <a:buNone/>
                      </a:pPr>
                      <a:endParaRPr lang="en-US" sz="2000" dirty="0"/>
                    </a:p>
                    <a:p>
                      <a:pPr marL="285750" indent="-285750">
                        <a:buFontTx/>
                        <a:buNone/>
                      </a:pPr>
                      <a:endParaRPr lang="en-US" sz="2000" dirty="0"/>
                    </a:p>
                    <a:p>
                      <a:pPr marL="285750" indent="-285750">
                        <a:buFontTx/>
                        <a:buNone/>
                      </a:pPr>
                      <a:endParaRPr lang="en-US" sz="2000" dirty="0"/>
                    </a:p>
                    <a:p>
                      <a:pPr marL="285750" indent="-285750">
                        <a:buFontTx/>
                        <a:buNone/>
                      </a:pPr>
                      <a:r>
                        <a:rPr lang="en-US" sz="2000" dirty="0"/>
                        <a:t>…………………………….</a:t>
                      </a:r>
                    </a:p>
                    <a:p>
                      <a:pPr marL="285750" indent="-285750">
                        <a:buFontTx/>
                        <a:buChar char="-"/>
                      </a:pPr>
                      <a:r>
                        <a:rPr lang="en-US" sz="2000" dirty="0">
                          <a:solidFill>
                            <a:srgbClr val="C00000"/>
                          </a:solidFill>
                        </a:rPr>
                        <a:t>Supplier’s Location</a:t>
                      </a:r>
                    </a:p>
                    <a:p>
                      <a:pPr algn="just"/>
                      <a:r>
                        <a:rPr lang="en-US" sz="1400" dirty="0">
                          <a:solidFill>
                            <a:srgbClr val="0070C0"/>
                          </a:solidFill>
                        </a:rPr>
                        <a:t>[</a:t>
                      </a:r>
                      <a:r>
                        <a:rPr lang="en-IN" sz="1400" kern="1200" baseline="0" dirty="0">
                          <a:solidFill>
                            <a:srgbClr val="0070C0"/>
                          </a:solidFill>
                          <a:latin typeface="+mn-lt"/>
                          <a:ea typeface="+mn-ea"/>
                          <a:cs typeface="+mn-cs"/>
                        </a:rPr>
                        <a:t>If XY Bank in USA charges loan processing charges to AB Co. located in</a:t>
                      </a:r>
                    </a:p>
                    <a:p>
                      <a:pPr algn="just"/>
                      <a:r>
                        <a:rPr lang="en-IN" sz="1400" kern="1200" baseline="0" dirty="0">
                          <a:solidFill>
                            <a:srgbClr val="0070C0"/>
                          </a:solidFill>
                          <a:latin typeface="+mn-lt"/>
                          <a:ea typeface="+mn-ea"/>
                          <a:cs typeface="+mn-cs"/>
                        </a:rPr>
                        <a:t>India, the place of supply of service will be USA]</a:t>
                      </a:r>
                    </a:p>
                    <a:p>
                      <a:pPr algn="just"/>
                      <a:r>
                        <a:rPr lang="en-US" sz="1200" kern="1200" baseline="0" dirty="0">
                          <a:solidFill>
                            <a:srgbClr val="0070C0"/>
                          </a:solidFill>
                          <a:latin typeface="+mn-lt"/>
                          <a:ea typeface="+mn-ea"/>
                          <a:cs typeface="+mn-cs"/>
                        </a:rPr>
                        <a:t>[</a:t>
                      </a:r>
                      <a:r>
                        <a:rPr lang="en-US" sz="1200" kern="1200" baseline="0" dirty="0">
                          <a:solidFill>
                            <a:srgbClr val="FF0000"/>
                          </a:solidFill>
                          <a:latin typeface="+mn-lt"/>
                          <a:ea typeface="+mn-ea"/>
                          <a:cs typeface="+mn-cs"/>
                        </a:rPr>
                        <a:t>Note-</a:t>
                      </a:r>
                      <a:r>
                        <a:rPr lang="en-US" sz="1200" kern="1200" baseline="0" dirty="0">
                          <a:solidFill>
                            <a:srgbClr val="0070C0"/>
                          </a:solidFill>
                          <a:latin typeface="+mn-lt"/>
                          <a:ea typeface="+mn-ea"/>
                          <a:cs typeface="+mn-cs"/>
                        </a:rPr>
                        <a:t> strictly saying,  it applies only to Indian banks, as foreign banks are not banking company as per definition.</a:t>
                      </a:r>
                    </a:p>
                    <a:p>
                      <a:pPr algn="just"/>
                      <a:r>
                        <a:rPr lang="en-US" sz="1000" kern="1200" baseline="0" dirty="0">
                          <a:solidFill>
                            <a:srgbClr val="C00000"/>
                          </a:solidFill>
                          <a:latin typeface="+mn-lt"/>
                          <a:ea typeface="+mn-ea"/>
                          <a:cs typeface="+mn-cs"/>
                        </a:rPr>
                        <a:t>[</a:t>
                      </a:r>
                      <a:r>
                        <a:rPr lang="en-IN" sz="1050" b="1" dirty="0">
                          <a:solidFill>
                            <a:srgbClr val="C00000"/>
                          </a:solidFill>
                        </a:rPr>
                        <a:t>Cir107/19 </a:t>
                      </a:r>
                      <a:r>
                        <a:rPr lang="en-IN" sz="1050" b="1" dirty="0" err="1">
                          <a:solidFill>
                            <a:srgbClr val="C00000"/>
                          </a:solidFill>
                        </a:rPr>
                        <a:t>Dt</a:t>
                      </a:r>
                      <a:r>
                        <a:rPr lang="en-IN" sz="1050" b="1" dirty="0">
                          <a:solidFill>
                            <a:srgbClr val="C00000"/>
                          </a:solidFill>
                        </a:rPr>
                        <a:t> 18.7.19 gives </a:t>
                      </a:r>
                      <a:r>
                        <a:rPr lang="en-IN" sz="1050" dirty="0">
                          <a:solidFill>
                            <a:srgbClr val="C00000"/>
                          </a:solidFill>
                        </a:rPr>
                        <a:t>test of intermediary]</a:t>
                      </a:r>
                      <a:endParaRPr lang="en-US" sz="1050" dirty="0">
                        <a:solidFill>
                          <a:srgbClr val="C00000"/>
                        </a:solidFill>
                      </a:endParaRP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345722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032807"/>
              </p:ext>
            </p:extLst>
          </p:nvPr>
        </p:nvGraphicFramePr>
        <p:xfrm>
          <a:off x="0" y="228599"/>
          <a:ext cx="9144000" cy="4262532"/>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623389">
                <a:tc>
                  <a:txBody>
                    <a:bodyPr/>
                    <a:lstStyle/>
                    <a:p>
                      <a:r>
                        <a:rPr lang="en-US" sz="2100" dirty="0"/>
                        <a:t>12(14)</a:t>
                      </a:r>
                    </a:p>
                  </a:txBody>
                  <a:tcPr/>
                </a:tc>
                <a:tc>
                  <a:txBody>
                    <a:bodyPr/>
                    <a:lstStyle/>
                    <a:p>
                      <a:pPr marL="285750" indent="-285750">
                        <a:buFontTx/>
                        <a:buNone/>
                      </a:pPr>
                      <a:r>
                        <a:rPr lang="en-US" sz="2000" b="1" baseline="0" dirty="0">
                          <a:solidFill>
                            <a:srgbClr val="FF0000"/>
                          </a:solidFill>
                        </a:rPr>
                        <a:t>A</a:t>
                      </a:r>
                      <a:r>
                        <a:rPr lang="en-US" sz="2000" b="1" baseline="0" dirty="0"/>
                        <a:t>dvertisement to </a:t>
                      </a:r>
                      <a:r>
                        <a:rPr lang="en-US" sz="2000" b="1" baseline="0" dirty="0" err="1"/>
                        <a:t>Govt</a:t>
                      </a:r>
                      <a:r>
                        <a:rPr lang="en-US" sz="2000" b="1" baseline="0" dirty="0"/>
                        <a:t>- </a:t>
                      </a:r>
                      <a:endParaRPr lang="en-US" sz="2000" b="1" dirty="0"/>
                    </a:p>
                  </a:txBody>
                  <a:tcPr/>
                </a:tc>
                <a:tc>
                  <a:txBody>
                    <a:bodyPr/>
                    <a:lstStyle/>
                    <a:p>
                      <a:r>
                        <a:rPr lang="en-US" sz="2100" dirty="0">
                          <a:solidFill>
                            <a:srgbClr val="C00000"/>
                          </a:solidFill>
                        </a:rPr>
                        <a:t>Each state</a:t>
                      </a:r>
                    </a:p>
                  </a:txBody>
                  <a:tcPr/>
                </a:tc>
                <a:tc>
                  <a:txBody>
                    <a:bodyPr/>
                    <a:lstStyle/>
                    <a:p>
                      <a:r>
                        <a:rPr lang="en-US" sz="2100" dirty="0"/>
                        <a:t>Residual 13(2)</a:t>
                      </a:r>
                    </a:p>
                  </a:txBody>
                  <a:tcPr/>
                </a:tc>
                <a:extLst>
                  <a:ext uri="{0D108BD9-81ED-4DB2-BD59-A6C34878D82A}">
                    <a16:rowId xmlns:a16="http://schemas.microsoft.com/office/drawing/2014/main" xmlns="" val="10000"/>
                  </a:ext>
                </a:extLst>
              </a:tr>
              <a:tr h="1391444">
                <a:tc>
                  <a:txBody>
                    <a:bodyPr/>
                    <a:lstStyle/>
                    <a:p>
                      <a:r>
                        <a:rPr lang="en-US" sz="2100" dirty="0"/>
                        <a:t>13(12)</a:t>
                      </a:r>
                    </a:p>
                  </a:txBody>
                  <a:tcPr/>
                </a:tc>
                <a:tc>
                  <a:txBody>
                    <a:bodyPr/>
                    <a:lstStyle/>
                    <a:p>
                      <a:r>
                        <a:rPr lang="en-US" sz="2000" b="1" baseline="0" dirty="0"/>
                        <a:t>OIDAR</a:t>
                      </a:r>
                      <a:endParaRPr lang="en-US" sz="2100" b="1" baseline="0" dirty="0"/>
                    </a:p>
                  </a:txBody>
                  <a:tcPr/>
                </a:tc>
                <a:tc>
                  <a:txBody>
                    <a:bodyPr/>
                    <a:lstStyle/>
                    <a:p>
                      <a:r>
                        <a:rPr lang="en-US" sz="2100" dirty="0">
                          <a:solidFill>
                            <a:srgbClr val="C00000"/>
                          </a:solidFill>
                        </a:rPr>
                        <a:t>Recipient’s location</a:t>
                      </a:r>
                    </a:p>
                    <a:p>
                      <a:r>
                        <a:rPr lang="en-US" sz="1400" dirty="0"/>
                        <a:t>[deemed to be located</a:t>
                      </a:r>
                      <a:r>
                        <a:rPr lang="en-US" sz="1400" baseline="0" dirty="0"/>
                        <a:t> in India if 2 out of 7 specified conditions satisfied]</a:t>
                      </a:r>
                      <a:endParaRPr lang="en-US" sz="2100" dirty="0"/>
                    </a:p>
                  </a:txBody>
                  <a:tcPr/>
                </a:tc>
                <a:tc>
                  <a:txBody>
                    <a:bodyPr/>
                    <a:lstStyle/>
                    <a:p>
                      <a:r>
                        <a:rPr lang="en-US" sz="2100" dirty="0"/>
                        <a:t>Residual</a:t>
                      </a:r>
                    </a:p>
                  </a:txBody>
                  <a:tcPr/>
                </a:tc>
                <a:extLst>
                  <a:ext uri="{0D108BD9-81ED-4DB2-BD59-A6C34878D82A}">
                    <a16:rowId xmlns:a16="http://schemas.microsoft.com/office/drawing/2014/main" xmlns="" val="10001"/>
                  </a:ext>
                </a:extLst>
              </a:tr>
              <a:tr h="2247699">
                <a:tc gridSpan="2">
                  <a:txBody>
                    <a:bodyPr/>
                    <a:lstStyle/>
                    <a:p>
                      <a:r>
                        <a:rPr lang="en-US" sz="2000" b="1" dirty="0"/>
                        <a:t>Residual services</a:t>
                      </a:r>
                      <a:r>
                        <a:rPr lang="en-US" sz="2100" dirty="0"/>
                        <a:t> not covered above</a:t>
                      </a:r>
                    </a:p>
                  </a:txBody>
                  <a:tcPr/>
                </a:tc>
                <a:tc hMerge="1">
                  <a:txBody>
                    <a:bodyPr/>
                    <a:lstStyle/>
                    <a:p>
                      <a:pPr marL="285750" indent="-285750">
                        <a:buFontTx/>
                        <a:buChar char="-"/>
                      </a:pPr>
                      <a:endParaRPr lang="en-US" dirty="0"/>
                    </a:p>
                  </a:txBody>
                  <a:tcPr/>
                </a:tc>
                <a:tc>
                  <a:txBody>
                    <a:bodyPr/>
                    <a:lstStyle/>
                    <a:p>
                      <a:pPr marL="285750" indent="-285750">
                        <a:buFontTx/>
                        <a:buChar char="-"/>
                      </a:pPr>
                      <a:r>
                        <a:rPr lang="en-US" sz="2100" dirty="0"/>
                        <a:t>Residual 12(2)(a), 12(2)(b)</a:t>
                      </a:r>
                    </a:p>
                  </a:txBody>
                  <a:tcPr/>
                </a:tc>
                <a:tc>
                  <a:txBody>
                    <a:bodyPr/>
                    <a:lstStyle/>
                    <a:p>
                      <a:pPr marL="285750" indent="-285750">
                        <a:buFontTx/>
                        <a:buChar char="-"/>
                      </a:pPr>
                      <a:r>
                        <a:rPr lang="en-US" sz="2100" dirty="0"/>
                        <a:t>13(2)</a:t>
                      </a:r>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1299631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742950" indent="-742950" algn="ctr">
              <a:buFont typeface="+mj-lt"/>
              <a:buAutoNum type="arabicPeriod"/>
            </a:pPr>
            <a:r>
              <a:rPr lang="en-IN" sz="3600" dirty="0">
                <a:solidFill>
                  <a:srgbClr val="C00000"/>
                </a:solidFill>
              </a:rPr>
              <a:t>Immovable Property Related services</a:t>
            </a:r>
          </a:p>
        </p:txBody>
      </p:sp>
    </p:spTree>
    <p:extLst>
      <p:ext uri="{BB962C8B-B14F-4D97-AF65-F5344CB8AC3E}">
        <p14:creationId xmlns:p14="http://schemas.microsoft.com/office/powerpoint/2010/main" xmlns="" val="645960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968589032"/>
              </p:ext>
            </p:extLst>
          </p:nvPr>
        </p:nvGraphicFramePr>
        <p:xfrm>
          <a:off x="0" y="332656"/>
          <a:ext cx="9115400" cy="5784856"/>
        </p:xfrm>
        <a:graphic>
          <a:graphicData uri="http://schemas.openxmlformats.org/drawingml/2006/table">
            <a:tbl>
              <a:tblPr firstRow="1" bandRow="1">
                <a:tableStyleId>{5940675A-B579-460E-94D1-54222C63F5DA}</a:tableStyleId>
              </a:tblPr>
              <a:tblGrid>
                <a:gridCol w="911540">
                  <a:extLst>
                    <a:ext uri="{9D8B030D-6E8A-4147-A177-3AD203B41FA5}">
                      <a16:colId xmlns:a16="http://schemas.microsoft.com/office/drawing/2014/main" xmlns="" val="20000"/>
                    </a:ext>
                  </a:extLst>
                </a:gridCol>
                <a:gridCol w="3295568">
                  <a:extLst>
                    <a:ext uri="{9D8B030D-6E8A-4147-A177-3AD203B41FA5}">
                      <a16:colId xmlns:a16="http://schemas.microsoft.com/office/drawing/2014/main" xmlns="" val="20001"/>
                    </a:ext>
                  </a:extLst>
                </a:gridCol>
                <a:gridCol w="2454146">
                  <a:extLst>
                    <a:ext uri="{9D8B030D-6E8A-4147-A177-3AD203B41FA5}">
                      <a16:colId xmlns:a16="http://schemas.microsoft.com/office/drawing/2014/main" xmlns="" val="20002"/>
                    </a:ext>
                  </a:extLst>
                </a:gridCol>
                <a:gridCol w="2454146">
                  <a:extLst>
                    <a:ext uri="{9D8B030D-6E8A-4147-A177-3AD203B41FA5}">
                      <a16:colId xmlns:a16="http://schemas.microsoft.com/office/drawing/2014/main" xmlns="" val="20003"/>
                    </a:ext>
                  </a:extLst>
                </a:gridCol>
              </a:tblGrid>
              <a:tr h="1304296">
                <a:tc>
                  <a:txBody>
                    <a:bodyPr/>
                    <a:lstStyle/>
                    <a:p>
                      <a:r>
                        <a:rPr lang="en-US" sz="2100" b="1" dirty="0"/>
                        <a:t>SEC.</a:t>
                      </a:r>
                    </a:p>
                  </a:txBody>
                  <a:tcPr anchor="b"/>
                </a:tc>
                <a:tc>
                  <a:txBody>
                    <a:bodyPr/>
                    <a:lstStyle/>
                    <a:p>
                      <a:pPr marL="0" indent="0">
                        <a:buNone/>
                      </a:pPr>
                      <a:r>
                        <a:rPr lang="en-US" sz="1800" b="1" dirty="0"/>
                        <a:t>DESCRIPTION</a:t>
                      </a:r>
                    </a:p>
                  </a:txBody>
                  <a:tcPr anchor="b"/>
                </a:tc>
                <a:tc>
                  <a:txBody>
                    <a:bodyPr/>
                    <a:lstStyle/>
                    <a:p>
                      <a:r>
                        <a:rPr lang="en-US" sz="2100" b="1" dirty="0"/>
                        <a:t>POS</a:t>
                      </a:r>
                      <a:r>
                        <a:rPr lang="en-US" sz="2100" b="1" baseline="0" dirty="0"/>
                        <a:t>  S.12 (DOMESTIC)</a:t>
                      </a:r>
                      <a:endParaRPr lang="en-US" sz="2100" b="1" dirty="0"/>
                    </a:p>
                  </a:txBody>
                  <a:tcPr anchor="b"/>
                </a:tc>
                <a:tc>
                  <a:txBody>
                    <a:bodyPr/>
                    <a:lstStyle/>
                    <a:p>
                      <a:r>
                        <a:rPr lang="en-US" sz="2100" b="1" dirty="0"/>
                        <a:t>S.13 </a:t>
                      </a:r>
                      <a:r>
                        <a:rPr lang="en-US" sz="1800" b="1" dirty="0"/>
                        <a:t>(Cross</a:t>
                      </a:r>
                      <a:r>
                        <a:rPr lang="en-US" sz="1800" b="1" baseline="0" dirty="0"/>
                        <a:t> Border)</a:t>
                      </a:r>
                      <a:endParaRPr lang="en-US" sz="2100" b="1" dirty="0"/>
                    </a:p>
                  </a:txBody>
                  <a:tcPr anchor="b"/>
                </a:tc>
                <a:extLst>
                  <a:ext uri="{0D108BD9-81ED-4DB2-BD59-A6C34878D82A}">
                    <a16:rowId xmlns:a16="http://schemas.microsoft.com/office/drawing/2014/main" xmlns="" val="10000"/>
                  </a:ext>
                </a:extLst>
              </a:tr>
              <a:tr h="4456344">
                <a:tc>
                  <a:txBody>
                    <a:bodyPr/>
                    <a:lstStyle/>
                    <a:p>
                      <a:r>
                        <a:rPr lang="en-US" sz="2100" dirty="0"/>
                        <a:t>12(3)/</a:t>
                      </a:r>
                    </a:p>
                    <a:p>
                      <a:r>
                        <a:rPr lang="en-US" sz="2100" dirty="0"/>
                        <a:t>13(4)</a:t>
                      </a:r>
                    </a:p>
                  </a:txBody>
                  <a:tcPr/>
                </a:tc>
                <a:tc>
                  <a:txBody>
                    <a:bodyPr/>
                    <a:lstStyle/>
                    <a:p>
                      <a:r>
                        <a:rPr lang="en-US" sz="3200" b="1" dirty="0">
                          <a:solidFill>
                            <a:srgbClr val="FF0000"/>
                          </a:solidFill>
                        </a:rPr>
                        <a:t>I</a:t>
                      </a:r>
                      <a:r>
                        <a:rPr lang="en-US" sz="3200" b="1" dirty="0"/>
                        <a:t>.P.</a:t>
                      </a:r>
                      <a:r>
                        <a:rPr lang="en-US" sz="3200" b="1" baseline="0" dirty="0"/>
                        <a:t> related</a:t>
                      </a:r>
                      <a:r>
                        <a:rPr lang="en-US" sz="3600" b="1" baseline="0" dirty="0"/>
                        <a:t> </a:t>
                      </a:r>
                      <a:r>
                        <a:rPr lang="en-US" sz="2400" b="0" baseline="0" dirty="0"/>
                        <a:t>(also boat, vessel)</a:t>
                      </a:r>
                      <a:endParaRPr lang="en-US" sz="3600" b="0" baseline="0" dirty="0"/>
                    </a:p>
                    <a:p>
                      <a:pPr marL="342900" indent="-342900">
                        <a:buFont typeface="+mj-lt"/>
                        <a:buAutoNum type="alphaLcParenR"/>
                      </a:pPr>
                      <a:r>
                        <a:rPr lang="en-US" sz="2000" baseline="0" dirty="0"/>
                        <a:t>Directly in relation to … (expert services)</a:t>
                      </a:r>
                    </a:p>
                    <a:p>
                      <a:pPr marL="342900" indent="-342900">
                        <a:buFont typeface="+mj-lt"/>
                        <a:buAutoNum type="alphaLcParenR"/>
                      </a:pPr>
                      <a:r>
                        <a:rPr lang="en-US" sz="2000" baseline="0" dirty="0"/>
                        <a:t>Lodging, accommodation by …..</a:t>
                      </a:r>
                    </a:p>
                    <a:p>
                      <a:pPr marL="342900" indent="-342900">
                        <a:buFont typeface="+mj-lt"/>
                        <a:buAutoNum type="alphaLcParenR"/>
                      </a:pPr>
                      <a:r>
                        <a:rPr lang="en-US" sz="2000" baseline="0" dirty="0"/>
                        <a:t>Accommodation in the IP for functions</a:t>
                      </a:r>
                    </a:p>
                    <a:p>
                      <a:pPr marL="342900" indent="-342900">
                        <a:buFont typeface="+mj-lt"/>
                        <a:buAutoNum type="alphaLcParenR"/>
                      </a:pPr>
                      <a:r>
                        <a:rPr lang="en-US" sz="2000" baseline="0" dirty="0"/>
                        <a:t>Ancillary to above</a:t>
                      </a:r>
                    </a:p>
                    <a:p>
                      <a:pPr marL="342900" indent="-342900">
                        <a:buFont typeface="+mj-lt"/>
                        <a:buNone/>
                      </a:pPr>
                      <a:r>
                        <a:rPr lang="en-US" sz="2000" baseline="0" dirty="0">
                          <a:solidFill>
                            <a:srgbClr val="00B050"/>
                          </a:solidFill>
                        </a:rPr>
                        <a:t>[expert, agent, renter, hotelier]</a:t>
                      </a:r>
                      <a:endParaRPr lang="en-US" sz="2000" dirty="0">
                        <a:solidFill>
                          <a:srgbClr val="00B050"/>
                        </a:solidFill>
                      </a:endParaRPr>
                    </a:p>
                  </a:txBody>
                  <a:tcPr/>
                </a:tc>
                <a:tc>
                  <a:txBody>
                    <a:bodyPr/>
                    <a:lstStyle/>
                    <a:p>
                      <a:pPr>
                        <a:buFont typeface="Arial" pitchFamily="34" charset="0"/>
                        <a:buChar char="•"/>
                      </a:pPr>
                      <a:r>
                        <a:rPr lang="en-US" sz="2800" b="1" dirty="0">
                          <a:solidFill>
                            <a:srgbClr val="C00000"/>
                          </a:solidFill>
                        </a:rPr>
                        <a:t>Property location </a:t>
                      </a:r>
                    </a:p>
                    <a:p>
                      <a:r>
                        <a:rPr lang="en-US" sz="2000" dirty="0"/>
                        <a:t>(If IP in India)</a:t>
                      </a:r>
                    </a:p>
                    <a:p>
                      <a:pPr>
                        <a:buFont typeface="Arial" pitchFamily="34" charset="0"/>
                        <a:buChar char="•"/>
                      </a:pPr>
                      <a:r>
                        <a:rPr lang="en-US" sz="2000" dirty="0">
                          <a:solidFill>
                            <a:srgbClr val="C00000"/>
                          </a:solidFill>
                        </a:rPr>
                        <a:t>Recipient location</a:t>
                      </a:r>
                      <a:r>
                        <a:rPr lang="en-US" sz="2000" dirty="0"/>
                        <a:t> </a:t>
                      </a:r>
                    </a:p>
                    <a:p>
                      <a:pPr>
                        <a:buFont typeface="Arial" pitchFamily="34" charset="0"/>
                        <a:buNone/>
                      </a:pPr>
                      <a:r>
                        <a:rPr lang="en-US" sz="2000" dirty="0"/>
                        <a:t>(If IP abroad) </a:t>
                      </a:r>
                      <a:r>
                        <a:rPr lang="en-US" sz="2000" dirty="0">
                          <a:solidFill>
                            <a:srgbClr val="00B050"/>
                          </a:solidFill>
                        </a:rPr>
                        <a:t>[proviso]</a:t>
                      </a:r>
                    </a:p>
                    <a:p>
                      <a:pPr>
                        <a:buFont typeface="Arial" pitchFamily="34" charset="0"/>
                        <a:buChar char="•"/>
                      </a:pPr>
                      <a:r>
                        <a:rPr lang="en-US" sz="2000" dirty="0">
                          <a:solidFill>
                            <a:srgbClr val="C00000"/>
                          </a:solidFill>
                        </a:rPr>
                        <a:t>Each</a:t>
                      </a:r>
                      <a:r>
                        <a:rPr lang="en-US" sz="2000" baseline="0" dirty="0">
                          <a:solidFill>
                            <a:srgbClr val="C00000"/>
                          </a:solidFill>
                        </a:rPr>
                        <a:t> State</a:t>
                      </a:r>
                      <a:r>
                        <a:rPr lang="en-US" sz="2000" baseline="0" dirty="0"/>
                        <a:t> i</a:t>
                      </a:r>
                      <a:r>
                        <a:rPr lang="en-US" sz="2000" dirty="0"/>
                        <a:t>n value</a:t>
                      </a:r>
                      <a:r>
                        <a:rPr lang="en-US" sz="2000" baseline="0" dirty="0"/>
                        <a:t> proportion (if IP in multiple States) </a:t>
                      </a:r>
                      <a:r>
                        <a:rPr lang="en-US" sz="2000" baseline="0" dirty="0">
                          <a:solidFill>
                            <a:srgbClr val="00B050"/>
                          </a:solidFill>
                        </a:rPr>
                        <a:t>[</a:t>
                      </a:r>
                      <a:r>
                        <a:rPr lang="en-US" sz="2000" baseline="0" dirty="0" err="1">
                          <a:solidFill>
                            <a:srgbClr val="00B050"/>
                          </a:solidFill>
                        </a:rPr>
                        <a:t>Expl</a:t>
                      </a:r>
                      <a:r>
                        <a:rPr lang="en-US" sz="2000" baseline="0" dirty="0">
                          <a:solidFill>
                            <a:srgbClr val="00B050"/>
                          </a:solidFill>
                        </a:rPr>
                        <a:t>]</a:t>
                      </a:r>
                      <a:r>
                        <a:rPr lang="en-US" sz="2000" baseline="0" dirty="0"/>
                        <a:t>. </a:t>
                      </a:r>
                    </a:p>
                    <a:p>
                      <a:pPr>
                        <a:buFont typeface="Arial" pitchFamily="34" charset="0"/>
                        <a:buNone/>
                      </a:pPr>
                      <a:r>
                        <a:rPr lang="en-US" sz="1800" baseline="0" dirty="0">
                          <a:solidFill>
                            <a:srgbClr val="0070C0"/>
                          </a:solidFill>
                        </a:rPr>
                        <a:t>[</a:t>
                      </a:r>
                      <a:r>
                        <a:rPr lang="en-US" sz="1800" baseline="0" dirty="0" err="1">
                          <a:solidFill>
                            <a:srgbClr val="0070C0"/>
                          </a:solidFill>
                        </a:rPr>
                        <a:t>Eg</a:t>
                      </a:r>
                      <a:r>
                        <a:rPr lang="en-US" sz="1800" baseline="0" dirty="0">
                          <a:solidFill>
                            <a:srgbClr val="0070C0"/>
                          </a:solidFill>
                        </a:rPr>
                        <a:t> Designing </a:t>
                      </a:r>
                      <a:r>
                        <a:rPr lang="en-US" sz="1800" baseline="0" dirty="0" err="1">
                          <a:solidFill>
                            <a:srgbClr val="0070C0"/>
                          </a:solidFill>
                        </a:rPr>
                        <a:t>Ambani’s</a:t>
                      </a:r>
                      <a:r>
                        <a:rPr lang="en-US" sz="1800" baseline="0" dirty="0">
                          <a:solidFill>
                            <a:srgbClr val="0070C0"/>
                          </a:solidFill>
                        </a:rPr>
                        <a:t> villa in Delhi/Singapore. YOYO rooms to Airlines for its crew]</a:t>
                      </a:r>
                      <a:endParaRPr lang="en-US" sz="2000" dirty="0">
                        <a:solidFill>
                          <a:srgbClr val="0070C0"/>
                        </a:solidFill>
                      </a:endParaRPr>
                    </a:p>
                  </a:txBody>
                  <a:tcPr/>
                </a:tc>
                <a:tc>
                  <a:txBody>
                    <a:bodyPr/>
                    <a:lstStyle/>
                    <a:p>
                      <a:pPr>
                        <a:buFont typeface="Arial" pitchFamily="34" charset="0"/>
                        <a:buChar char="•"/>
                      </a:pPr>
                      <a:r>
                        <a:rPr lang="en-US" sz="1800" b="1" dirty="0">
                          <a:solidFill>
                            <a:srgbClr val="C00000"/>
                          </a:solidFill>
                        </a:rPr>
                        <a:t>Property location </a:t>
                      </a:r>
                    </a:p>
                    <a:p>
                      <a:pPr>
                        <a:buFont typeface="Arial" pitchFamily="34" charset="0"/>
                        <a:buNone/>
                      </a:pPr>
                      <a:endParaRPr lang="en-US" sz="1600" b="1" dirty="0">
                        <a:solidFill>
                          <a:schemeClr val="tx1"/>
                        </a:solidFill>
                      </a:endParaRPr>
                    </a:p>
                    <a:p>
                      <a:pPr algn="just">
                        <a:buFont typeface="Arial" pitchFamily="34" charset="0"/>
                        <a:buNone/>
                      </a:pPr>
                      <a:r>
                        <a:rPr lang="en-US" sz="1800" b="1" dirty="0">
                          <a:solidFill>
                            <a:schemeClr val="tx1"/>
                          </a:solidFill>
                        </a:rPr>
                        <a:t>[</a:t>
                      </a:r>
                      <a:r>
                        <a:rPr lang="en-US" sz="1800" b="1" u="sng" dirty="0">
                          <a:solidFill>
                            <a:schemeClr val="tx1"/>
                          </a:solidFill>
                        </a:rPr>
                        <a:t>Circular 103/19 </a:t>
                      </a:r>
                      <a:r>
                        <a:rPr lang="en-US" sz="1800" b="1" u="sng" dirty="0" err="1">
                          <a:solidFill>
                            <a:schemeClr val="tx1"/>
                          </a:solidFill>
                        </a:rPr>
                        <a:t>dt</a:t>
                      </a:r>
                      <a:r>
                        <a:rPr lang="en-US" sz="1800" b="1" u="sng" dirty="0">
                          <a:solidFill>
                            <a:schemeClr val="tx1"/>
                          </a:solidFill>
                        </a:rPr>
                        <a:t> 28.6.19:</a:t>
                      </a:r>
                      <a:r>
                        <a:rPr lang="en-US" sz="1800" b="1" dirty="0">
                          <a:solidFill>
                            <a:schemeClr val="tx1"/>
                          </a:solidFill>
                        </a:rPr>
                        <a:t>- cargo handling and related services will not be IP related, and</a:t>
                      </a:r>
                      <a:r>
                        <a:rPr lang="en-US" sz="1800" b="1" baseline="0" dirty="0">
                          <a:solidFill>
                            <a:schemeClr val="tx1"/>
                          </a:solidFill>
                        </a:rPr>
                        <a:t> so, default rule will apply]</a:t>
                      </a:r>
                    </a:p>
                    <a:p>
                      <a:pPr algn="just">
                        <a:buFont typeface="Arial" pitchFamily="34" charset="0"/>
                        <a:buNone/>
                      </a:pPr>
                      <a:r>
                        <a:rPr lang="en-US" sz="1800" b="1" baseline="0" dirty="0">
                          <a:solidFill>
                            <a:schemeClr val="tx1"/>
                          </a:solidFill>
                        </a:rPr>
                        <a:t>[Cir 48/18 </a:t>
                      </a:r>
                      <a:r>
                        <a:rPr lang="en-US" sz="1800" b="1" baseline="0" dirty="0" err="1">
                          <a:solidFill>
                            <a:schemeClr val="tx1"/>
                          </a:solidFill>
                        </a:rPr>
                        <a:t>dt</a:t>
                      </a:r>
                      <a:r>
                        <a:rPr lang="en-US" sz="1800" b="1" baseline="0" dirty="0">
                          <a:solidFill>
                            <a:schemeClr val="tx1"/>
                          </a:solidFill>
                        </a:rPr>
                        <a:t>…. Short term accommodation, conferencing, banqueting to SEZ is inter-state]</a:t>
                      </a:r>
                      <a:endParaRPr lang="en-US" sz="2400" b="1" dirty="0">
                        <a:solidFill>
                          <a:schemeClr val="tx1"/>
                        </a:solidFill>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3907076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40677" y="152400"/>
            <a:ext cx="8789041" cy="6553200"/>
          </a:xfrm>
        </p:spPr>
        <p:txBody>
          <a:bodyPr>
            <a:noAutofit/>
          </a:bodyPr>
          <a:lstStyle/>
          <a:p>
            <a:pPr marL="538773" indent="-538773" algn="just">
              <a:buNone/>
            </a:pPr>
            <a:r>
              <a:rPr lang="en-US" sz="2500" u="sng" dirty="0">
                <a:solidFill>
                  <a:srgbClr val="FF0000"/>
                </a:solidFill>
              </a:rPr>
              <a:t>S.12(3) Vs 13(4): Scope of  Immovable Property related services:</a:t>
            </a:r>
          </a:p>
          <a:p>
            <a:pPr marL="538773" indent="-538773" algn="just">
              <a:buNone/>
            </a:pPr>
            <a:r>
              <a:rPr lang="en-US" sz="2400" dirty="0"/>
              <a:t>12(3)- POS for domestic supply= (</a:t>
            </a:r>
            <a:r>
              <a:rPr lang="en-US" sz="2400" dirty="0" err="1"/>
              <a:t>i</a:t>
            </a:r>
            <a:r>
              <a:rPr lang="en-US" sz="2400" dirty="0"/>
              <a:t>) </a:t>
            </a:r>
            <a:r>
              <a:rPr lang="en-US" sz="2800" dirty="0"/>
              <a:t>Property’s location</a:t>
            </a:r>
            <a:r>
              <a:rPr lang="en-US" sz="2400" dirty="0"/>
              <a:t>  (if it is located in India) &amp; (ii) </a:t>
            </a:r>
            <a:r>
              <a:rPr lang="en-US" sz="2800" dirty="0"/>
              <a:t>Recipient’s location</a:t>
            </a:r>
            <a:r>
              <a:rPr lang="en-US" sz="2400" dirty="0"/>
              <a:t> </a:t>
            </a:r>
            <a:r>
              <a:rPr lang="en-US" sz="2000" dirty="0"/>
              <a:t>(if the IP/boat-vessel is located or intended to be located outside India)</a:t>
            </a:r>
          </a:p>
          <a:p>
            <a:pPr marL="538773" indent="-538773" algn="just">
              <a:buNone/>
            </a:pPr>
            <a:r>
              <a:rPr lang="en-US" sz="2400" dirty="0"/>
              <a:t>13(4)- POS for international supply= </a:t>
            </a:r>
            <a:r>
              <a:rPr lang="en-US" sz="2400" b="1" dirty="0"/>
              <a:t>Property’s location</a:t>
            </a:r>
            <a:r>
              <a:rPr lang="en-US" sz="2400" dirty="0"/>
              <a:t> [even if IP located abroad, as </a:t>
            </a:r>
            <a:r>
              <a:rPr lang="en-US" sz="2400" dirty="0">
                <a:solidFill>
                  <a:srgbClr val="00B050"/>
                </a:solidFill>
              </a:rPr>
              <a:t>unlike 12(3), s.13(4) does not contain proviso &amp; explanation</a:t>
            </a:r>
            <a:r>
              <a:rPr lang="en-US" sz="2400" dirty="0"/>
              <a:t>]</a:t>
            </a:r>
          </a:p>
          <a:p>
            <a:pPr marL="538773" indent="-538773" algn="just">
              <a:buNone/>
            </a:pPr>
            <a:r>
              <a:rPr lang="en-US" sz="2000" dirty="0">
                <a:solidFill>
                  <a:srgbClr val="FF0000"/>
                </a:solidFill>
              </a:rPr>
              <a:t>(a)</a:t>
            </a:r>
            <a:r>
              <a:rPr lang="en-US" sz="1600" dirty="0">
                <a:solidFill>
                  <a:srgbClr val="FF0000"/>
                </a:solidFill>
              </a:rPr>
              <a:t>	</a:t>
            </a:r>
            <a:r>
              <a:rPr lang="en-US" sz="2400" dirty="0">
                <a:solidFill>
                  <a:srgbClr val="FF0000"/>
                </a:solidFill>
              </a:rPr>
              <a:t>Directly related to Immovable Property:</a:t>
            </a:r>
          </a:p>
          <a:p>
            <a:pPr marL="957820" lvl="1" indent="-538773" algn="just">
              <a:buFont typeface="+mj-lt"/>
              <a:buAutoNum type="arabicPeriod"/>
            </a:pPr>
            <a:r>
              <a:rPr lang="en-US" sz="2000" dirty="0"/>
              <a:t>Surveyor</a:t>
            </a:r>
          </a:p>
          <a:p>
            <a:pPr marL="957820" lvl="1" indent="-538773" algn="just">
              <a:buFont typeface="+mj-lt"/>
              <a:buAutoNum type="arabicPeriod"/>
            </a:pPr>
            <a:r>
              <a:rPr lang="en-US" sz="2000" dirty="0"/>
              <a:t>Architect</a:t>
            </a:r>
          </a:p>
          <a:p>
            <a:pPr marL="957820" lvl="1" indent="-538773" algn="just">
              <a:buFont typeface="+mj-lt"/>
              <a:buAutoNum type="arabicPeriod"/>
            </a:pPr>
            <a:r>
              <a:rPr lang="en-US" sz="2000" dirty="0"/>
              <a:t>Engineer</a:t>
            </a:r>
          </a:p>
          <a:p>
            <a:pPr marL="957820" lvl="1" indent="-538773" algn="just">
              <a:buFont typeface="+mj-lt"/>
              <a:buAutoNum type="arabicPeriod"/>
            </a:pPr>
            <a:r>
              <a:rPr lang="en-US" sz="2000" dirty="0"/>
              <a:t>Construction co-</a:t>
            </a:r>
            <a:r>
              <a:rPr lang="en-US" sz="2000" dirty="0" err="1"/>
              <a:t>ordinator</a:t>
            </a:r>
            <a:endParaRPr lang="en-US" sz="2000" dirty="0"/>
          </a:p>
          <a:p>
            <a:pPr marL="957820" lvl="1" indent="-538773" algn="just">
              <a:buFont typeface="+mj-lt"/>
              <a:buAutoNum type="arabicPeriod"/>
            </a:pPr>
            <a:r>
              <a:rPr lang="en-US" sz="2000" dirty="0"/>
              <a:t>Interior decorator</a:t>
            </a:r>
          </a:p>
          <a:p>
            <a:pPr marL="957820" lvl="1" indent="-538773" algn="just">
              <a:buFont typeface="+mj-lt"/>
              <a:buAutoNum type="arabicPeriod"/>
            </a:pPr>
            <a:r>
              <a:rPr lang="en-US" sz="2000" dirty="0"/>
              <a:t>Other related experts</a:t>
            </a:r>
          </a:p>
          <a:p>
            <a:pPr marL="957820" lvl="1" indent="-538773" algn="just">
              <a:buFont typeface="+mj-lt"/>
              <a:buAutoNum type="arabicPeriod"/>
            </a:pPr>
            <a:r>
              <a:rPr lang="en-US" sz="2000" dirty="0"/>
              <a:t>Estate agent</a:t>
            </a:r>
          </a:p>
          <a:p>
            <a:pPr marL="957820" lvl="1" indent="-538773" algn="just">
              <a:buFont typeface="+mj-lt"/>
              <a:buAutoNum type="arabicPeriod"/>
            </a:pPr>
            <a:r>
              <a:rPr lang="en-US" sz="2000" dirty="0"/>
              <a:t>Granting right to use</a:t>
            </a:r>
          </a:p>
          <a:p>
            <a:pPr marL="538773" indent="-538773" algn="just">
              <a:buNone/>
            </a:pPr>
            <a:endParaRPr lang="en-US" sz="1900" dirty="0"/>
          </a:p>
          <a:p>
            <a:pPr marL="957820" lvl="1" indent="-538773" algn="just">
              <a:buNone/>
            </a:pPr>
            <a:endParaRPr lang="en-US" sz="1700" dirty="0"/>
          </a:p>
          <a:p>
            <a:pPr marL="957820" lvl="1" indent="-538773" algn="just">
              <a:buFont typeface="Arial" pitchFamily="34" charset="0"/>
              <a:buChar char="•"/>
            </a:pPr>
            <a:endParaRPr lang="en-IN" sz="17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xmlns="" val="77981269"/>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7" y="76200"/>
            <a:ext cx="8862646" cy="6629400"/>
          </a:xfrm>
        </p:spPr>
        <p:txBody>
          <a:bodyPr/>
          <a:lstStyle/>
          <a:p>
            <a:pPr marL="538773" indent="-538773" algn="just">
              <a:buNone/>
            </a:pPr>
            <a:r>
              <a:rPr lang="en-US" sz="4000" dirty="0">
                <a:solidFill>
                  <a:srgbClr val="FF0000"/>
                </a:solidFill>
              </a:rPr>
              <a:t>(b)	 Lodging Accommodation by:</a:t>
            </a:r>
          </a:p>
          <a:p>
            <a:pPr marL="538773" indent="-538773" algn="just">
              <a:buFont typeface="+mj-lt"/>
              <a:buAutoNum type="arabicPeriod"/>
            </a:pPr>
            <a:r>
              <a:rPr lang="en-US" sz="3600" dirty="0"/>
              <a:t>Hotel</a:t>
            </a:r>
          </a:p>
          <a:p>
            <a:pPr marL="538773" indent="-538773" algn="just">
              <a:buFont typeface="+mj-lt"/>
              <a:buAutoNum type="arabicPeriod"/>
            </a:pPr>
            <a:r>
              <a:rPr lang="en-US" sz="3600" dirty="0"/>
              <a:t>Inn</a:t>
            </a:r>
          </a:p>
          <a:p>
            <a:pPr marL="538773" indent="-538773" algn="just">
              <a:buFont typeface="+mj-lt"/>
              <a:buAutoNum type="arabicPeriod"/>
            </a:pPr>
            <a:r>
              <a:rPr lang="en-US" sz="3600" dirty="0"/>
              <a:t>Guest house</a:t>
            </a:r>
          </a:p>
          <a:p>
            <a:pPr marL="538773" indent="-538773" algn="just">
              <a:buFont typeface="+mj-lt"/>
              <a:buAutoNum type="arabicPeriod"/>
            </a:pPr>
            <a:r>
              <a:rPr lang="en-US" sz="3600" dirty="0"/>
              <a:t>Home stay</a:t>
            </a:r>
          </a:p>
          <a:p>
            <a:pPr marL="538773" indent="-538773" algn="just">
              <a:buFont typeface="+mj-lt"/>
              <a:buAutoNum type="arabicPeriod"/>
            </a:pPr>
            <a:r>
              <a:rPr lang="en-US" sz="3600" dirty="0"/>
              <a:t>Campsite</a:t>
            </a:r>
          </a:p>
          <a:p>
            <a:pPr marL="538773" indent="-538773" algn="just">
              <a:buFont typeface="+mj-lt"/>
              <a:buAutoNum type="arabicPeriod"/>
            </a:pPr>
            <a:r>
              <a:rPr lang="en-US" sz="3600" dirty="0"/>
              <a:t>House boat</a:t>
            </a:r>
          </a:p>
          <a:p>
            <a:pPr marL="538773" indent="-538773" algn="just">
              <a:buFont typeface="+mj-lt"/>
              <a:buAutoNum type="arabicPeriod"/>
            </a:pPr>
            <a:r>
              <a:rPr lang="en-US" sz="3600" dirty="0"/>
              <a:t>Other vessel</a:t>
            </a:r>
          </a:p>
          <a:p>
            <a:pPr marL="538773" indent="-538773" algn="just">
              <a:buFont typeface="+mj-lt"/>
              <a:buAutoNum type="arabicPeriod"/>
            </a:pPr>
            <a:r>
              <a:rPr lang="en-US" sz="3600" dirty="0"/>
              <a:t>Any other name</a:t>
            </a:r>
            <a:endParaRPr lang="en-US" sz="4400" dirty="0"/>
          </a:p>
          <a:p>
            <a:pPr marL="0" indent="0">
              <a:buNone/>
            </a:pPr>
            <a:endParaRPr lang="en-US" dirty="0"/>
          </a:p>
        </p:txBody>
      </p:sp>
    </p:spTree>
    <p:extLst>
      <p:ext uri="{BB962C8B-B14F-4D97-AF65-F5344CB8AC3E}">
        <p14:creationId xmlns:p14="http://schemas.microsoft.com/office/powerpoint/2010/main" xmlns="" val="1076369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381000"/>
            <a:ext cx="8458200" cy="6172200"/>
          </a:xfrm>
        </p:spPr>
        <p:txBody>
          <a:bodyPr>
            <a:noAutofit/>
          </a:bodyPr>
          <a:lstStyle/>
          <a:p>
            <a:pPr marL="1197275" indent="-1197275" algn="ctr">
              <a:buNone/>
            </a:pPr>
            <a:r>
              <a:rPr lang="en-US" u="sng" dirty="0">
                <a:solidFill>
                  <a:srgbClr val="C00000"/>
                </a:solidFill>
              </a:rPr>
              <a:t>Presentation Plan</a:t>
            </a:r>
          </a:p>
          <a:p>
            <a:pPr marL="1197275" indent="-1197275" algn="ctr">
              <a:buNone/>
            </a:pPr>
            <a:endParaRPr lang="en-US" u="sng" dirty="0">
              <a:solidFill>
                <a:srgbClr val="C00000"/>
              </a:solidFill>
            </a:endParaRPr>
          </a:p>
          <a:p>
            <a:pPr marL="1197275" indent="-1197275">
              <a:buFont typeface="+mj-lt"/>
              <a:buAutoNum type="arabicPeriod"/>
            </a:pPr>
            <a:r>
              <a:rPr lang="en-US" dirty="0"/>
              <a:t>Place of Supply (in nutshell)</a:t>
            </a:r>
          </a:p>
          <a:p>
            <a:pPr marL="1197275" indent="-1197275" algn="just">
              <a:buFont typeface="+mj-lt"/>
              <a:buAutoNum type="arabicPeriod"/>
            </a:pPr>
            <a:r>
              <a:rPr lang="en-US" dirty="0"/>
              <a:t>Consequences of application of wrong provision and its impact as well as remedy (with case study / practical example in detailed manner)</a:t>
            </a:r>
          </a:p>
          <a:p>
            <a:pPr marL="1197275" indent="-1197275" algn="ctr">
              <a:buNone/>
            </a:pPr>
            <a:endParaRPr lang="en-US" u="sng" dirty="0">
              <a:solidFill>
                <a:srgbClr val="C00000"/>
              </a:solidFill>
            </a:endParaRPr>
          </a:p>
        </p:txBody>
      </p:sp>
    </p:spTree>
    <p:extLst>
      <p:ext uri="{BB962C8B-B14F-4D97-AF65-F5344CB8AC3E}">
        <p14:creationId xmlns:p14="http://schemas.microsoft.com/office/powerpoint/2010/main" xmlns="" val="255387628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40677" y="0"/>
            <a:ext cx="8789041" cy="6781800"/>
          </a:xfrm>
        </p:spPr>
        <p:txBody>
          <a:bodyPr>
            <a:noAutofit/>
          </a:bodyPr>
          <a:lstStyle/>
          <a:p>
            <a:pPr marL="538773" indent="-538773" algn="just">
              <a:buNone/>
            </a:pPr>
            <a:r>
              <a:rPr lang="en-US" sz="2500" dirty="0">
                <a:solidFill>
                  <a:srgbClr val="FF0000"/>
                </a:solidFill>
              </a:rPr>
              <a:t>(c) Accommodation in </a:t>
            </a:r>
            <a:r>
              <a:rPr lang="en-US" sz="2500" dirty="0" err="1">
                <a:solidFill>
                  <a:srgbClr val="FF0000"/>
                </a:solidFill>
              </a:rPr>
              <a:t>Immov</a:t>
            </a:r>
            <a:r>
              <a:rPr lang="en-US" sz="2500" dirty="0">
                <a:solidFill>
                  <a:srgbClr val="FF0000"/>
                </a:solidFill>
              </a:rPr>
              <a:t>. Prop. For organizing:</a:t>
            </a:r>
          </a:p>
          <a:p>
            <a:pPr marL="538773" indent="-538773" algn="just">
              <a:buFont typeface="+mj-lt"/>
              <a:buAutoNum type="arabicPeriod"/>
            </a:pPr>
            <a:r>
              <a:rPr lang="en-US" sz="2500" dirty="0"/>
              <a:t>Matrimonial- marriage, reception, related event. </a:t>
            </a:r>
          </a:p>
          <a:p>
            <a:pPr marL="538773" indent="-538773" algn="just">
              <a:buFont typeface="+mj-lt"/>
              <a:buAutoNum type="arabicPeriod"/>
            </a:pPr>
            <a:r>
              <a:rPr lang="en-US" sz="2500" dirty="0"/>
              <a:t>Functions as:</a:t>
            </a:r>
          </a:p>
          <a:p>
            <a:pPr marL="957820" lvl="1" indent="-538773" algn="just">
              <a:buFont typeface="+mj-lt"/>
              <a:buAutoNum type="romanLcPeriod"/>
            </a:pPr>
            <a:r>
              <a:rPr lang="en-US" sz="2100" dirty="0"/>
              <a:t>Official</a:t>
            </a:r>
          </a:p>
          <a:p>
            <a:pPr marL="957820" lvl="1" indent="-538773" algn="just">
              <a:buFont typeface="+mj-lt"/>
              <a:buAutoNum type="romanLcPeriod"/>
            </a:pPr>
            <a:r>
              <a:rPr lang="en-US" sz="2100" dirty="0"/>
              <a:t>Social</a:t>
            </a:r>
          </a:p>
          <a:p>
            <a:pPr marL="957820" lvl="1" indent="-538773" algn="just">
              <a:buFont typeface="+mj-lt"/>
              <a:buAutoNum type="romanLcPeriod"/>
            </a:pPr>
            <a:r>
              <a:rPr lang="en-US" sz="2100" dirty="0"/>
              <a:t>Cultural</a:t>
            </a:r>
          </a:p>
          <a:p>
            <a:pPr marL="957820" lvl="1" indent="-538773" algn="just">
              <a:buFont typeface="+mj-lt"/>
              <a:buAutoNum type="romanLcPeriod"/>
            </a:pPr>
            <a:r>
              <a:rPr lang="en-US" sz="2100" dirty="0"/>
              <a:t>Religious</a:t>
            </a:r>
          </a:p>
          <a:p>
            <a:pPr marL="957820" lvl="1" indent="-538773" algn="just">
              <a:buFont typeface="+mj-lt"/>
              <a:buAutoNum type="romanLcPeriod"/>
            </a:pPr>
            <a:r>
              <a:rPr lang="en-US" sz="2100" dirty="0"/>
              <a:t>Business</a:t>
            </a:r>
          </a:p>
          <a:p>
            <a:pPr marL="538773" indent="-538773" algn="just">
              <a:buFont typeface="+mj-lt"/>
              <a:buAutoNum type="arabicPeriod"/>
            </a:pPr>
            <a:r>
              <a:rPr lang="en-US" sz="2500" dirty="0"/>
              <a:t>Services related to such functions at such property</a:t>
            </a:r>
          </a:p>
          <a:p>
            <a:pPr marL="538773" indent="-538773" algn="just">
              <a:buNone/>
            </a:pPr>
            <a:r>
              <a:rPr lang="en-US" sz="2500" dirty="0">
                <a:solidFill>
                  <a:srgbClr val="FF0000"/>
                </a:solidFill>
              </a:rPr>
              <a:t>(d) Any ancillary service to a, b, c above.</a:t>
            </a:r>
          </a:p>
          <a:p>
            <a:pPr marL="538773" indent="-538773" algn="just">
              <a:buNone/>
            </a:pPr>
            <a:r>
              <a:rPr lang="en-US" sz="2100" dirty="0">
                <a:solidFill>
                  <a:srgbClr val="C00000"/>
                </a:solidFill>
              </a:rPr>
              <a:t>Example:- </a:t>
            </a:r>
            <a:r>
              <a:rPr lang="en-US" sz="2100" dirty="0"/>
              <a:t>Mr. </a:t>
            </a:r>
            <a:r>
              <a:rPr lang="en-US" sz="2100" dirty="0" err="1"/>
              <a:t>Ambani</a:t>
            </a:r>
            <a:r>
              <a:rPr lang="en-US" sz="2100" dirty="0"/>
              <a:t> from Mumbai is constructing a villa at Delhi. He engages an Architect of Bangalore. POS for architect’s services will be Delhi. However, if that villa is being constructed at Switzerland, then </a:t>
            </a:r>
            <a:r>
              <a:rPr lang="en-US" sz="2100" dirty="0" err="1"/>
              <a:t>Mr</a:t>
            </a:r>
            <a:r>
              <a:rPr lang="en-US" sz="2100" dirty="0"/>
              <a:t> </a:t>
            </a:r>
            <a:r>
              <a:rPr lang="en-US" sz="2100" dirty="0" err="1"/>
              <a:t>Ambani’s</a:t>
            </a:r>
            <a:r>
              <a:rPr lang="en-US" sz="2100" dirty="0"/>
              <a:t> location i.e. Mumbai will be the POS.</a:t>
            </a:r>
          </a:p>
          <a:p>
            <a:pPr marL="538773" indent="-538773" algn="just">
              <a:buNone/>
            </a:pPr>
            <a:r>
              <a:rPr lang="en-US" sz="2100" dirty="0">
                <a:solidFill>
                  <a:srgbClr val="C00000"/>
                </a:solidFill>
              </a:rPr>
              <a:t>Accommodation service to SEZ</a:t>
            </a:r>
            <a:r>
              <a:rPr lang="en-US" sz="2100" dirty="0"/>
              <a:t>:- Services of Short term accommodation, conferencing, banqueting etc given to SEZ is inter-state supply, as the specific provision of S.7(5)(b) will prevail over the general POS provision of S.12(3)(c). </a:t>
            </a:r>
            <a:r>
              <a:rPr lang="en-US" sz="2100" dirty="0">
                <a:solidFill>
                  <a:srgbClr val="00B050"/>
                </a:solidFill>
              </a:rPr>
              <a:t>[Cir 48/22/2018- GST </a:t>
            </a:r>
            <a:r>
              <a:rPr lang="en-US" sz="2100" dirty="0" err="1">
                <a:solidFill>
                  <a:srgbClr val="00B050"/>
                </a:solidFill>
              </a:rPr>
              <a:t>dt</a:t>
            </a:r>
            <a:r>
              <a:rPr lang="en-US" sz="2100" dirty="0">
                <a:solidFill>
                  <a:srgbClr val="00B050"/>
                </a:solidFill>
              </a:rPr>
              <a:t> 14.6.18]</a:t>
            </a:r>
            <a:r>
              <a:rPr lang="en-US" sz="2100" dirty="0"/>
              <a:t> </a:t>
            </a:r>
          </a:p>
          <a:p>
            <a:pPr marL="538773" indent="-538773" algn="just">
              <a:buNone/>
            </a:pPr>
            <a:endParaRPr lang="en-US" sz="2100" dirty="0"/>
          </a:p>
          <a:p>
            <a:pPr marL="957820" lvl="1" indent="-538773" algn="just">
              <a:buFont typeface="+mj-lt"/>
              <a:buAutoNum type="romanLcPeriod"/>
            </a:pPr>
            <a:endParaRPr lang="en-US" sz="2100" dirty="0"/>
          </a:p>
          <a:p>
            <a:pPr marL="957820" lvl="1" indent="-538773" algn="just">
              <a:buFont typeface="Wingdings" pitchFamily="2" charset="2"/>
              <a:buChar char="§"/>
            </a:pPr>
            <a:endParaRPr lang="en-US" sz="2100" dirty="0"/>
          </a:p>
          <a:p>
            <a:pPr marL="957820" lvl="1" indent="-538773" algn="just">
              <a:buFont typeface="Arial" pitchFamily="34" charset="0"/>
              <a:buChar char="•"/>
            </a:pPr>
            <a:endParaRPr lang="en-IN" sz="21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xmlns="" val="354767340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chor="t">
            <a:noAutofit/>
          </a:bodyPr>
          <a:lstStyle/>
          <a:p>
            <a:pPr algn="just">
              <a:buFont typeface="Wingdings" pitchFamily="2" charset="2"/>
              <a:buChar char="Ø"/>
            </a:pPr>
            <a:r>
              <a:rPr lang="en-US" sz="2600" dirty="0">
                <a:solidFill>
                  <a:srgbClr val="C00000"/>
                </a:solidFill>
              </a:rPr>
              <a:t>Circular 103/22/19 </a:t>
            </a:r>
            <a:r>
              <a:rPr lang="en-US" sz="2600" dirty="0" err="1">
                <a:solidFill>
                  <a:srgbClr val="C00000"/>
                </a:solidFill>
              </a:rPr>
              <a:t>dt</a:t>
            </a:r>
            <a:r>
              <a:rPr lang="en-US" sz="2600" dirty="0">
                <a:solidFill>
                  <a:srgbClr val="C00000"/>
                </a:solidFill>
              </a:rPr>
              <a:t> 28.6.19 </a:t>
            </a:r>
          </a:p>
          <a:p>
            <a:pPr algn="just"/>
            <a:r>
              <a:rPr lang="en-US" sz="2600" dirty="0"/>
              <a:t>The Government has clarified regarding </a:t>
            </a:r>
            <a:r>
              <a:rPr lang="en-US" sz="2600" dirty="0">
                <a:solidFill>
                  <a:srgbClr val="FF0000"/>
                </a:solidFill>
              </a:rPr>
              <a:t>place of supply </a:t>
            </a:r>
            <a:r>
              <a:rPr lang="en-US" sz="2600" dirty="0"/>
              <a:t>of services for the following  two scenarios:</a:t>
            </a:r>
          </a:p>
          <a:p>
            <a:pPr algn="just">
              <a:buFontTx/>
              <a:buChar char="-"/>
            </a:pPr>
            <a:r>
              <a:rPr lang="en-US" sz="2600" dirty="0"/>
              <a:t>Supply of some of the </a:t>
            </a:r>
            <a:r>
              <a:rPr lang="en-US" sz="2600" dirty="0">
                <a:solidFill>
                  <a:srgbClr val="FF0000"/>
                </a:solidFill>
              </a:rPr>
              <a:t>services provided by ports </a:t>
            </a:r>
            <a:r>
              <a:rPr lang="en-US" sz="2600" dirty="0"/>
              <a:t>and</a:t>
            </a:r>
          </a:p>
          <a:p>
            <a:pPr algn="just">
              <a:buFontTx/>
              <a:buChar char="-"/>
            </a:pPr>
            <a:r>
              <a:rPr lang="en-US" sz="2600" dirty="0"/>
              <a:t>Services rendered on </a:t>
            </a:r>
            <a:r>
              <a:rPr lang="en-US" sz="2600" dirty="0">
                <a:solidFill>
                  <a:srgbClr val="FF0000"/>
                </a:solidFill>
              </a:rPr>
              <a:t>goods temporarily imported </a:t>
            </a:r>
            <a:r>
              <a:rPr lang="en-US" sz="2600" dirty="0"/>
              <a:t>in India.</a:t>
            </a:r>
          </a:p>
          <a:p>
            <a:pPr marL="0" indent="0" algn="just">
              <a:buNone/>
            </a:pPr>
            <a:endParaRPr lang="en-US" sz="2600" dirty="0"/>
          </a:p>
          <a:p>
            <a:pPr marL="0" indent="0" algn="just">
              <a:buNone/>
            </a:pPr>
            <a:r>
              <a:rPr lang="en-US" sz="2600" dirty="0">
                <a:solidFill>
                  <a:srgbClr val="C00000"/>
                </a:solidFill>
              </a:rPr>
              <a:t>Cargo handling and related services</a:t>
            </a:r>
            <a:r>
              <a:rPr lang="en-US" sz="2600" dirty="0"/>
              <a:t> on the port will not be Immovable-property-related services. Accordingly, POS will be as per the default rule u/s 12(2), 13(2).</a:t>
            </a:r>
          </a:p>
        </p:txBody>
      </p:sp>
    </p:spTree>
    <p:extLst>
      <p:ext uri="{BB962C8B-B14F-4D97-AF65-F5344CB8AC3E}">
        <p14:creationId xmlns:p14="http://schemas.microsoft.com/office/powerpoint/2010/main" xmlns="" val="2275816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477000"/>
          </a:xfrm>
        </p:spPr>
        <p:txBody>
          <a:bodyPr>
            <a:noAutofit/>
          </a:bodyPr>
          <a:lstStyle/>
          <a:p>
            <a:pPr marL="0" indent="0" algn="just">
              <a:buNone/>
            </a:pPr>
            <a:r>
              <a:rPr lang="en-IN" sz="2200" dirty="0">
                <a:solidFill>
                  <a:srgbClr val="FF0000"/>
                </a:solidFill>
              </a:rPr>
              <a:t>Circular no. 103/22/2019-GST – GST dated 28th June, 2019</a:t>
            </a:r>
          </a:p>
          <a:p>
            <a:pPr marL="0" indent="0" algn="just">
              <a:buNone/>
            </a:pPr>
            <a:r>
              <a:rPr lang="en-IN" sz="2200" dirty="0">
                <a:solidFill>
                  <a:srgbClr val="FF0000"/>
                </a:solidFill>
              </a:rPr>
              <a:t>Clarification regarding determination of place of supply in certain cases </a:t>
            </a:r>
          </a:p>
          <a:p>
            <a:pPr algn="just">
              <a:buAutoNum type="arabicPeriod"/>
            </a:pPr>
            <a:r>
              <a:rPr lang="en-IN" sz="2200" dirty="0"/>
              <a:t>Various services being provided by the </a:t>
            </a:r>
            <a:r>
              <a:rPr lang="en-IN" sz="2200" dirty="0">
                <a:solidFill>
                  <a:srgbClr val="C00000"/>
                </a:solidFill>
              </a:rPr>
              <a:t>port authorities to its clients in relation to cargo handling</a:t>
            </a:r>
            <a:r>
              <a:rPr lang="en-IN" sz="2200" dirty="0"/>
              <a:t>. Some of such services are in respect of arrival of wagons at port, haulage of wagons inside port area up-to place of unloading, siding of wagons inside the port, unloading of wagons etc. </a:t>
            </a:r>
            <a:r>
              <a:rPr lang="en-IN" sz="2200" dirty="0">
                <a:solidFill>
                  <a:srgbClr val="C00000"/>
                </a:solidFill>
              </a:rPr>
              <a:t>Such services are ancillary to or related to cargo handling services and are not related to immovable property</a:t>
            </a:r>
            <a:r>
              <a:rPr lang="en-IN" sz="2200" dirty="0"/>
              <a:t>. Accordingly, the place of supply of such services will be determined as per the provisions contained in sub-section (2) of Section 12 or sub-section (2) of Section 13 of the IGST Act, as the case may be, depending upon the terms of the contract between the supplier and recipient of such services. </a:t>
            </a:r>
          </a:p>
          <a:p>
            <a:pPr algn="just">
              <a:buAutoNum type="arabicPeriod"/>
            </a:pPr>
            <a:r>
              <a:rPr lang="en-IN" sz="2200" dirty="0"/>
              <a:t>Services on unpolished diamonds such as cutting and polishing activity which have been temporarily imported into India and are not put to any use in India In case of cutting and </a:t>
            </a:r>
            <a:r>
              <a:rPr lang="en-IN" sz="2200" dirty="0">
                <a:solidFill>
                  <a:srgbClr val="C00000"/>
                </a:solidFill>
              </a:rPr>
              <a:t>polishing activity on unpolished diamonds which are temporarily imported into India </a:t>
            </a:r>
            <a:r>
              <a:rPr lang="en-IN" sz="2200" dirty="0"/>
              <a:t>are not put to any use in India, the place of supply would be determined as per the provisions contained in sub-section (2) of Section 13 of the IGST Act.</a:t>
            </a:r>
            <a:endParaRPr lang="en-IN" sz="2200" dirty="0">
              <a:effectLst/>
            </a:endParaRPr>
          </a:p>
        </p:txBody>
      </p:sp>
    </p:spTree>
    <p:extLst>
      <p:ext uri="{BB962C8B-B14F-4D97-AF65-F5344CB8AC3E}">
        <p14:creationId xmlns:p14="http://schemas.microsoft.com/office/powerpoint/2010/main" xmlns="" val="328643197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buFont typeface="+mj-lt"/>
              <a:buAutoNum type="arabicPeriod" startAt="2"/>
            </a:pPr>
            <a:r>
              <a:rPr lang="en-IN" dirty="0">
                <a:solidFill>
                  <a:srgbClr val="C00000"/>
                </a:solidFill>
              </a:rPr>
              <a:t>Performance Based services</a:t>
            </a:r>
          </a:p>
          <a:p>
            <a:pPr marL="514350" indent="-514350">
              <a:buFont typeface="+mj-lt"/>
              <a:buAutoNum type="arabicPeriod" startAt="2"/>
            </a:pPr>
            <a:r>
              <a:rPr lang="en-IN" dirty="0">
                <a:solidFill>
                  <a:srgbClr val="C00000"/>
                </a:solidFill>
              </a:rPr>
              <a:t>Training and performance appraisal Services</a:t>
            </a:r>
          </a:p>
        </p:txBody>
      </p:sp>
    </p:spTree>
    <p:extLst>
      <p:ext uri="{BB962C8B-B14F-4D97-AF65-F5344CB8AC3E}">
        <p14:creationId xmlns:p14="http://schemas.microsoft.com/office/powerpoint/2010/main" xmlns="" val="36965320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490046748"/>
              </p:ext>
            </p:extLst>
          </p:nvPr>
        </p:nvGraphicFramePr>
        <p:xfrm>
          <a:off x="35140" y="548680"/>
          <a:ext cx="9001357" cy="6143207"/>
        </p:xfrm>
        <a:graphic>
          <a:graphicData uri="http://schemas.openxmlformats.org/drawingml/2006/table">
            <a:tbl>
              <a:tblPr firstRow="1" bandRow="1">
                <a:tableStyleId>{5940675A-B579-460E-94D1-54222C63F5DA}</a:tableStyleId>
              </a:tblPr>
              <a:tblGrid>
                <a:gridCol w="900136">
                  <a:extLst>
                    <a:ext uri="{9D8B030D-6E8A-4147-A177-3AD203B41FA5}">
                      <a16:colId xmlns:a16="http://schemas.microsoft.com/office/drawing/2014/main" xmlns="" val="20000"/>
                    </a:ext>
                  </a:extLst>
                </a:gridCol>
                <a:gridCol w="3254337">
                  <a:extLst>
                    <a:ext uri="{9D8B030D-6E8A-4147-A177-3AD203B41FA5}">
                      <a16:colId xmlns:a16="http://schemas.microsoft.com/office/drawing/2014/main" xmlns="" val="20001"/>
                    </a:ext>
                  </a:extLst>
                </a:gridCol>
                <a:gridCol w="2423442">
                  <a:extLst>
                    <a:ext uri="{9D8B030D-6E8A-4147-A177-3AD203B41FA5}">
                      <a16:colId xmlns:a16="http://schemas.microsoft.com/office/drawing/2014/main" xmlns="" val="20002"/>
                    </a:ext>
                  </a:extLst>
                </a:gridCol>
                <a:gridCol w="2423442">
                  <a:extLst>
                    <a:ext uri="{9D8B030D-6E8A-4147-A177-3AD203B41FA5}">
                      <a16:colId xmlns:a16="http://schemas.microsoft.com/office/drawing/2014/main" xmlns="" val="20003"/>
                    </a:ext>
                  </a:extLst>
                </a:gridCol>
              </a:tblGrid>
              <a:tr h="5015447">
                <a:tc>
                  <a:txBody>
                    <a:bodyPr/>
                    <a:lstStyle/>
                    <a:p>
                      <a:pPr algn="l"/>
                      <a:r>
                        <a:rPr lang="en-US" sz="2100" dirty="0"/>
                        <a:t>12(4)/--</a:t>
                      </a:r>
                    </a:p>
                    <a:p>
                      <a:pPr algn="l"/>
                      <a:endParaRPr lang="en-US" sz="2100" dirty="0"/>
                    </a:p>
                    <a:p>
                      <a:pPr algn="l"/>
                      <a:endParaRPr lang="en-US" sz="2100" dirty="0"/>
                    </a:p>
                    <a:p>
                      <a:pPr algn="l"/>
                      <a:endParaRPr lang="en-US" sz="2100" dirty="0"/>
                    </a:p>
                    <a:p>
                      <a:pPr algn="l"/>
                      <a:endParaRPr lang="en-US" sz="2100" dirty="0"/>
                    </a:p>
                    <a:p>
                      <a:pPr algn="l"/>
                      <a:r>
                        <a:rPr lang="en-US" sz="2100" dirty="0"/>
                        <a:t>              </a:t>
                      </a:r>
                    </a:p>
                    <a:p>
                      <a:pPr algn="l"/>
                      <a:r>
                        <a:rPr lang="en-US" sz="2100" dirty="0"/>
                        <a:t>       --/13(3)</a:t>
                      </a:r>
                    </a:p>
                  </a:txBody>
                  <a:tcPr/>
                </a:tc>
                <a:tc>
                  <a:txBody>
                    <a:bodyPr/>
                    <a:lstStyle/>
                    <a:p>
                      <a:pPr algn="l"/>
                      <a:r>
                        <a:rPr lang="en-US" sz="3200" b="1" dirty="0">
                          <a:solidFill>
                            <a:srgbClr val="FF0000"/>
                          </a:solidFill>
                        </a:rPr>
                        <a:t>P</a:t>
                      </a:r>
                      <a:r>
                        <a:rPr lang="en-US" sz="3200" b="1" dirty="0"/>
                        <a:t>erformance</a:t>
                      </a:r>
                      <a:r>
                        <a:rPr lang="en-US" sz="3200" b="1" baseline="0" dirty="0"/>
                        <a:t> based</a:t>
                      </a:r>
                      <a:endParaRPr lang="en-US" sz="3600" b="1" baseline="0" dirty="0"/>
                    </a:p>
                    <a:p>
                      <a:pPr marL="342900" indent="-342900" algn="l">
                        <a:buAutoNum type="arabicParenR"/>
                      </a:pPr>
                      <a:r>
                        <a:rPr lang="en-US" sz="2000" baseline="0" dirty="0"/>
                        <a:t>restaurant, catering</a:t>
                      </a:r>
                    </a:p>
                    <a:p>
                      <a:pPr marL="342900" indent="-342900" algn="l">
                        <a:buAutoNum type="arabicParenR"/>
                      </a:pPr>
                      <a:r>
                        <a:rPr lang="en-US" sz="2000" baseline="0" dirty="0"/>
                        <a:t>Grooming, beauty, fitness</a:t>
                      </a:r>
                    </a:p>
                    <a:p>
                      <a:pPr marL="342900" indent="-342900" algn="l">
                        <a:buAutoNum type="arabicParenR"/>
                      </a:pPr>
                      <a:r>
                        <a:rPr lang="en-US" sz="2000" baseline="0" dirty="0"/>
                        <a:t>Health services (+ plastic surgery)</a:t>
                      </a:r>
                    </a:p>
                    <a:p>
                      <a:pPr marL="342900" indent="-342900" algn="l">
                        <a:buNone/>
                      </a:pPr>
                      <a:r>
                        <a:rPr lang="en-US" sz="2000" baseline="0" dirty="0"/>
                        <a:t>---------------------------------------------</a:t>
                      </a:r>
                    </a:p>
                    <a:p>
                      <a:pPr marL="285750" indent="-285750" algn="l">
                        <a:buFontTx/>
                        <a:buChar char="-"/>
                      </a:pPr>
                      <a:r>
                        <a:rPr lang="en-US" sz="2000" baseline="0" dirty="0" err="1"/>
                        <a:t>i</a:t>
                      </a:r>
                      <a:r>
                        <a:rPr lang="en-US" sz="2000" baseline="0" dirty="0"/>
                        <a:t>/r/o  goods physically made available (</a:t>
                      </a:r>
                      <a:r>
                        <a:rPr lang="en-US" sz="2000" baseline="0" dirty="0" err="1"/>
                        <a:t>eg</a:t>
                      </a:r>
                      <a:r>
                        <a:rPr lang="en-US" sz="2000" baseline="0" dirty="0"/>
                        <a:t> repair)</a:t>
                      </a:r>
                    </a:p>
                    <a:p>
                      <a:pPr marL="285750" indent="-285750" algn="l">
                        <a:buFontTx/>
                        <a:buChar char="-"/>
                      </a:pPr>
                      <a:r>
                        <a:rPr lang="en-US" sz="2000" baseline="0" dirty="0"/>
                        <a:t>To an individual where physical presence of recipient or person acting on his behalf is required</a:t>
                      </a:r>
                      <a:r>
                        <a:rPr lang="en-US" sz="2800" baseline="0" dirty="0"/>
                        <a:t> </a:t>
                      </a:r>
                    </a:p>
                  </a:txBody>
                  <a:tcPr/>
                </a:tc>
                <a:tc>
                  <a:txBody>
                    <a:bodyPr/>
                    <a:lstStyle/>
                    <a:p>
                      <a:pPr algn="l"/>
                      <a:r>
                        <a:rPr lang="en-US" sz="2800" b="1" dirty="0">
                          <a:solidFill>
                            <a:srgbClr val="C00000"/>
                          </a:solidFill>
                        </a:rPr>
                        <a:t>Where services actually</a:t>
                      </a:r>
                      <a:r>
                        <a:rPr lang="en-US" sz="2800" b="1" baseline="0" dirty="0">
                          <a:solidFill>
                            <a:srgbClr val="C00000"/>
                          </a:solidFill>
                        </a:rPr>
                        <a:t> performed</a:t>
                      </a:r>
                      <a:endParaRPr lang="en-US" sz="2800" b="1" dirty="0">
                        <a:solidFill>
                          <a:srgbClr val="C00000"/>
                        </a:solidFill>
                      </a:endParaRPr>
                    </a:p>
                    <a:p>
                      <a:pPr algn="l"/>
                      <a:r>
                        <a:rPr lang="en-US" sz="2000" dirty="0">
                          <a:solidFill>
                            <a:srgbClr val="0070C0"/>
                          </a:solidFill>
                        </a:rPr>
                        <a:t>[Note-</a:t>
                      </a:r>
                      <a:r>
                        <a:rPr lang="en-US" sz="2000" baseline="0" dirty="0">
                          <a:solidFill>
                            <a:srgbClr val="0070C0"/>
                          </a:solidFill>
                        </a:rPr>
                        <a:t> ‘Repair’ not covered. ] </a:t>
                      </a:r>
                      <a:r>
                        <a:rPr lang="en-US" sz="2000" dirty="0">
                          <a:solidFill>
                            <a:srgbClr val="0070C0"/>
                          </a:solidFill>
                        </a:rPr>
                        <a:t>X</a:t>
                      </a:r>
                      <a:r>
                        <a:rPr lang="en-US" sz="2000" baseline="0" dirty="0">
                          <a:solidFill>
                            <a:srgbClr val="0070C0"/>
                          </a:solidFill>
                        </a:rPr>
                        <a:t> Ltd, Bangalore repairs Air India’s plane at Kathmandu. POS ?]</a:t>
                      </a:r>
                      <a:endParaRPr lang="en-US" sz="2800" dirty="0">
                        <a:solidFill>
                          <a:srgbClr val="0070C0"/>
                        </a:solidFill>
                      </a:endParaRPr>
                    </a:p>
                    <a:p>
                      <a:pPr algn="l"/>
                      <a:r>
                        <a:rPr lang="en-US" sz="2800" dirty="0"/>
                        <a:t>…………………………………</a:t>
                      </a:r>
                    </a:p>
                    <a:p>
                      <a:pPr algn="l"/>
                      <a:endParaRPr lang="en-US" sz="2100" dirty="0"/>
                    </a:p>
                  </a:txBody>
                  <a:tcPr/>
                </a:tc>
                <a:tc>
                  <a:txBody>
                    <a:bodyPr/>
                    <a:lstStyle/>
                    <a:p>
                      <a:pPr algn="l"/>
                      <a:r>
                        <a:rPr lang="en-US" sz="2400" b="1" dirty="0">
                          <a:solidFill>
                            <a:schemeClr val="tx1"/>
                          </a:solidFill>
                        </a:rPr>
                        <a:t>…………………..</a:t>
                      </a:r>
                    </a:p>
                    <a:p>
                      <a:pPr algn="l"/>
                      <a:r>
                        <a:rPr lang="en-US" sz="2400" b="1" dirty="0">
                          <a:solidFill>
                            <a:srgbClr val="C00000"/>
                          </a:solidFill>
                        </a:rPr>
                        <a:t>Where actually</a:t>
                      </a:r>
                      <a:r>
                        <a:rPr lang="en-US" sz="2400" b="1" baseline="0" dirty="0">
                          <a:solidFill>
                            <a:srgbClr val="C00000"/>
                          </a:solidFill>
                        </a:rPr>
                        <a:t> performed</a:t>
                      </a:r>
                    </a:p>
                    <a:p>
                      <a:pPr algn="l">
                        <a:buFont typeface="Arial" pitchFamily="34" charset="0"/>
                        <a:buChar char="•"/>
                      </a:pPr>
                      <a:r>
                        <a:rPr lang="en-US" sz="1800" baseline="0" dirty="0"/>
                        <a:t>If remotely done: – </a:t>
                      </a:r>
                      <a:r>
                        <a:rPr lang="en-US" sz="1800" baseline="0" dirty="0">
                          <a:solidFill>
                            <a:srgbClr val="C00000"/>
                          </a:solidFill>
                        </a:rPr>
                        <a:t>goods location</a:t>
                      </a:r>
                      <a:r>
                        <a:rPr lang="en-US" sz="1600" baseline="0" dirty="0">
                          <a:solidFill>
                            <a:srgbClr val="00B0F0"/>
                          </a:solidFill>
                        </a:rPr>
                        <a:t>.</a:t>
                      </a:r>
                    </a:p>
                    <a:p>
                      <a:pPr algn="l">
                        <a:buFont typeface="Arial" pitchFamily="34" charset="0"/>
                        <a:buNone/>
                      </a:pPr>
                      <a:r>
                        <a:rPr lang="en-US" sz="1400" baseline="0" dirty="0">
                          <a:solidFill>
                            <a:srgbClr val="0070C0"/>
                          </a:solidFill>
                        </a:rPr>
                        <a:t>[Software Ltd, Bangalore takes online AMC  from USA for its Mumbai server. POS is </a:t>
                      </a:r>
                      <a:r>
                        <a:rPr lang="en-US" sz="1400" baseline="0" dirty="0" err="1">
                          <a:solidFill>
                            <a:srgbClr val="0070C0"/>
                          </a:solidFill>
                        </a:rPr>
                        <a:t>mumbai</a:t>
                      </a:r>
                      <a:r>
                        <a:rPr lang="en-US" sz="1400" baseline="0" dirty="0">
                          <a:solidFill>
                            <a:srgbClr val="0070C0"/>
                          </a:solidFill>
                        </a:rPr>
                        <a:t>]</a:t>
                      </a:r>
                    </a:p>
                    <a:p>
                      <a:pPr marL="171450" indent="-171450" algn="l">
                        <a:buFont typeface="Wingdings" pitchFamily="2" charset="2"/>
                        <a:buChar char="Ø"/>
                      </a:pPr>
                      <a:r>
                        <a:rPr lang="en-US" sz="1400" baseline="0" dirty="0">
                          <a:solidFill>
                            <a:srgbClr val="C00000"/>
                          </a:solidFill>
                        </a:rPr>
                        <a:t>But </a:t>
                      </a:r>
                      <a:r>
                        <a:rPr lang="en-US" sz="1600" baseline="0" dirty="0">
                          <a:solidFill>
                            <a:srgbClr val="C00000"/>
                          </a:solidFill>
                        </a:rPr>
                        <a:t>default</a:t>
                      </a:r>
                      <a:r>
                        <a:rPr lang="en-US" sz="1600" baseline="0" dirty="0"/>
                        <a:t> </a:t>
                      </a:r>
                      <a:r>
                        <a:rPr lang="en-US" sz="1600" baseline="0" dirty="0">
                          <a:solidFill>
                            <a:srgbClr val="C00000"/>
                          </a:solidFill>
                        </a:rPr>
                        <a:t>rule</a:t>
                      </a:r>
                      <a:r>
                        <a:rPr lang="en-US" sz="1600" baseline="0" dirty="0"/>
                        <a:t> i.e. recipient location for--</a:t>
                      </a:r>
                      <a:endParaRPr lang="en-US" sz="1600" baseline="0" dirty="0">
                        <a:solidFill>
                          <a:srgbClr val="C00000"/>
                        </a:solidFill>
                      </a:endParaRPr>
                    </a:p>
                    <a:p>
                      <a:pPr algn="l">
                        <a:buFont typeface="Arial" pitchFamily="34" charset="0"/>
                        <a:buChar char="•"/>
                      </a:pPr>
                      <a:r>
                        <a:rPr lang="en-US" sz="1600" baseline="0" dirty="0"/>
                        <a:t>imported for repair</a:t>
                      </a:r>
                      <a:r>
                        <a:rPr lang="en-US" sz="1600" u="sng" baseline="0" dirty="0"/>
                        <a:t>/any process, treatment</a:t>
                      </a:r>
                      <a:r>
                        <a:rPr lang="en-US" sz="1600" u="none" baseline="0" dirty="0"/>
                        <a:t>.</a:t>
                      </a:r>
                    </a:p>
                    <a:p>
                      <a:pPr algn="l">
                        <a:buFont typeface="Arial" pitchFamily="34" charset="0"/>
                        <a:buChar char="•"/>
                      </a:pPr>
                      <a:r>
                        <a:rPr lang="en-US" sz="1600" baseline="0" dirty="0"/>
                        <a:t>Cargo handling at port</a:t>
                      </a:r>
                    </a:p>
                    <a:p>
                      <a:pPr algn="l">
                        <a:buFont typeface="Arial" pitchFamily="34" charset="0"/>
                        <a:buChar char="•"/>
                      </a:pPr>
                      <a:r>
                        <a:rPr lang="en-US" sz="1600" baseline="0" dirty="0" err="1"/>
                        <a:t>Pharma</a:t>
                      </a:r>
                      <a:r>
                        <a:rPr lang="en-US" sz="1600" baseline="0" dirty="0"/>
                        <a:t> R&amp;D for foreign client  </a:t>
                      </a:r>
                      <a:r>
                        <a:rPr lang="en-US" sz="1600" baseline="0" dirty="0" err="1"/>
                        <a:t>Wef</a:t>
                      </a:r>
                      <a:r>
                        <a:rPr lang="en-US" sz="1600" baseline="0" dirty="0"/>
                        <a:t> 1.10.19</a:t>
                      </a:r>
                      <a:endParaRPr lang="en-US" sz="1800" dirty="0"/>
                    </a:p>
                  </a:txBody>
                  <a:tcPr/>
                </a:tc>
                <a:extLst>
                  <a:ext uri="{0D108BD9-81ED-4DB2-BD59-A6C34878D82A}">
                    <a16:rowId xmlns:a16="http://schemas.microsoft.com/office/drawing/2014/main" xmlns="" val="10000"/>
                  </a:ext>
                </a:extLst>
              </a:tr>
              <a:tr h="1033225">
                <a:tc>
                  <a:txBody>
                    <a:bodyPr/>
                    <a:lstStyle/>
                    <a:p>
                      <a:pPr algn="l"/>
                      <a:r>
                        <a:rPr lang="en-US" sz="2100" dirty="0"/>
                        <a:t>12(5)</a:t>
                      </a:r>
                    </a:p>
                  </a:txBody>
                  <a:tcPr/>
                </a:tc>
                <a:tc>
                  <a:txBody>
                    <a:bodyPr/>
                    <a:lstStyle/>
                    <a:p>
                      <a:pPr algn="l"/>
                      <a:r>
                        <a:rPr lang="en-US" sz="2000" b="1" dirty="0">
                          <a:solidFill>
                            <a:srgbClr val="00B050"/>
                          </a:solidFill>
                        </a:rPr>
                        <a:t>T</a:t>
                      </a:r>
                      <a:r>
                        <a:rPr lang="en-US" sz="2000" b="1" dirty="0"/>
                        <a:t>raining and Performance</a:t>
                      </a:r>
                      <a:r>
                        <a:rPr lang="en-US" sz="2000" b="1" baseline="0" dirty="0"/>
                        <a:t> Appraisal</a:t>
                      </a:r>
                      <a:endParaRPr lang="en-US" sz="2400" b="1" dirty="0"/>
                    </a:p>
                  </a:txBody>
                  <a:tcPr/>
                </a:tc>
                <a:tc>
                  <a:txBody>
                    <a:bodyPr/>
                    <a:lstStyle/>
                    <a:p>
                      <a:pPr algn="l"/>
                      <a:r>
                        <a:rPr lang="en-US" sz="1800" dirty="0"/>
                        <a:t>B2B – Recipient’s location</a:t>
                      </a:r>
                    </a:p>
                    <a:p>
                      <a:pPr algn="l"/>
                      <a:r>
                        <a:rPr lang="en-US" sz="1800" dirty="0"/>
                        <a:t>B2C –</a:t>
                      </a:r>
                      <a:r>
                        <a:rPr lang="en-US" sz="1800" baseline="0" dirty="0"/>
                        <a:t> </a:t>
                      </a:r>
                      <a:r>
                        <a:rPr lang="en-US" sz="1400" baseline="0" dirty="0"/>
                        <a:t>where actually performed</a:t>
                      </a:r>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100" dirty="0">
                          <a:solidFill>
                            <a:srgbClr val="C00000"/>
                          </a:solidFill>
                        </a:rPr>
                        <a:t>Default rule</a:t>
                      </a:r>
                      <a:r>
                        <a:rPr lang="en-US" sz="2100" dirty="0"/>
                        <a:t> i.e. </a:t>
                      </a:r>
                      <a:r>
                        <a:rPr lang="en-US" sz="1600" dirty="0"/>
                        <a:t>Recipient’s </a:t>
                      </a:r>
                      <a:r>
                        <a:rPr lang="en-US" sz="2100" dirty="0"/>
                        <a:t>location</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18845499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152400"/>
            <a:ext cx="8643998" cy="6629400"/>
          </a:xfrm>
        </p:spPr>
        <p:txBody>
          <a:bodyPr>
            <a:noAutofit/>
          </a:bodyPr>
          <a:lstStyle/>
          <a:p>
            <a:pPr marL="538773" indent="-538773" algn="just">
              <a:buNone/>
            </a:pPr>
            <a:r>
              <a:rPr lang="en-US" sz="2400" dirty="0">
                <a:solidFill>
                  <a:srgbClr val="FF0000"/>
                </a:solidFill>
              </a:rPr>
              <a:t>Performance based services on person :- </a:t>
            </a:r>
            <a:r>
              <a:rPr lang="en-US" sz="2400" dirty="0">
                <a:solidFill>
                  <a:srgbClr val="00B050"/>
                </a:solidFill>
              </a:rPr>
              <a:t>13(3)(b) – supplied to an individual, represented </a:t>
            </a:r>
            <a:r>
              <a:rPr lang="en-US" sz="2400" u="sng" dirty="0">
                <a:solidFill>
                  <a:srgbClr val="00B050"/>
                </a:solidFill>
              </a:rPr>
              <a:t>either as the recipient</a:t>
            </a:r>
            <a:r>
              <a:rPr lang="en-US" sz="2400" dirty="0">
                <a:solidFill>
                  <a:srgbClr val="00B050"/>
                </a:solidFill>
              </a:rPr>
              <a:t> of service </a:t>
            </a:r>
            <a:r>
              <a:rPr lang="en-US" sz="2400" u="sng" dirty="0">
                <a:solidFill>
                  <a:srgbClr val="00B050"/>
                </a:solidFill>
              </a:rPr>
              <a:t>or a person acting on behalf</a:t>
            </a:r>
            <a:r>
              <a:rPr lang="en-US" sz="2400" dirty="0">
                <a:solidFill>
                  <a:srgbClr val="00B050"/>
                </a:solidFill>
              </a:rPr>
              <a:t> of the recipient.</a:t>
            </a:r>
          </a:p>
          <a:p>
            <a:pPr marL="538773" indent="-538773" algn="just">
              <a:buNone/>
            </a:pPr>
            <a:r>
              <a:rPr lang="en-US" sz="2100" dirty="0">
                <a:solidFill>
                  <a:srgbClr val="C00000"/>
                </a:solidFill>
              </a:rPr>
              <a:t>[note:- S.12 has an exhaustive list, which does not cover few of these services]</a:t>
            </a:r>
          </a:p>
          <a:p>
            <a:pPr marL="538773" indent="-538773" algn="just">
              <a:buFont typeface="Wingdings" pitchFamily="2" charset="2"/>
              <a:buChar char="§"/>
            </a:pPr>
            <a:r>
              <a:rPr lang="en-US" sz="2100" dirty="0"/>
              <a:t>They require physical presence of individual receiver for their supply</a:t>
            </a:r>
          </a:p>
          <a:p>
            <a:pPr marL="538773" indent="-538773" algn="just">
              <a:buFont typeface="Wingdings" pitchFamily="2" charset="2"/>
              <a:buChar char="§"/>
            </a:pPr>
            <a:r>
              <a:rPr lang="en-US" sz="2100" dirty="0"/>
              <a:t>They are rendered in person and in the receiver’s physical presence</a:t>
            </a:r>
          </a:p>
          <a:p>
            <a:pPr marL="538773" indent="-538773" algn="just">
              <a:buFont typeface="Wingdings" pitchFamily="2" charset="2"/>
              <a:buChar char="§"/>
            </a:pPr>
            <a:r>
              <a:rPr lang="en-US" sz="2100" dirty="0"/>
              <a:t>Generally rendered at supplier’s premises (</a:t>
            </a:r>
            <a:r>
              <a:rPr lang="en-US" sz="2100" dirty="0" err="1"/>
              <a:t>a,b,d,e,f,g</a:t>
            </a:r>
            <a:r>
              <a:rPr lang="en-US" sz="2100" dirty="0"/>
              <a:t> below).</a:t>
            </a:r>
          </a:p>
          <a:p>
            <a:pPr marL="538773" indent="-538773" algn="just">
              <a:buFont typeface="Wingdings" pitchFamily="2" charset="2"/>
              <a:buChar char="§"/>
            </a:pPr>
            <a:r>
              <a:rPr lang="en-US" sz="2100" dirty="0"/>
              <a:t> But sometimes at customer’s place (catering etc)</a:t>
            </a:r>
          </a:p>
          <a:p>
            <a:pPr marL="538773" indent="-538773" algn="just">
              <a:buFont typeface="Wingdings" pitchFamily="2" charset="2"/>
              <a:buChar char="§"/>
            </a:pPr>
            <a:r>
              <a:rPr lang="en-US" sz="2100" dirty="0"/>
              <a:t>&amp; occasionally while the recipient is on the move (personal security, beauty treatment on board a conveyance)</a:t>
            </a:r>
          </a:p>
          <a:p>
            <a:pPr marL="538773" indent="-538773" algn="just">
              <a:buFont typeface="+mj-lt"/>
              <a:buAutoNum type="alphaLcParenR"/>
            </a:pPr>
            <a:r>
              <a:rPr lang="en-US" sz="2100" dirty="0"/>
              <a:t>Cosmetic or plastic surgery</a:t>
            </a:r>
          </a:p>
          <a:p>
            <a:pPr marL="538773" indent="-538773" algn="just">
              <a:buFont typeface="+mj-lt"/>
              <a:buAutoNum type="alphaLcParenR"/>
            </a:pPr>
            <a:r>
              <a:rPr lang="en-US" sz="2100" dirty="0"/>
              <a:t>Beauty treatment service</a:t>
            </a:r>
          </a:p>
          <a:p>
            <a:pPr marL="538773" indent="-538773" algn="just">
              <a:buFont typeface="+mj-lt"/>
              <a:buAutoNum type="alphaLcParenR"/>
            </a:pPr>
            <a:r>
              <a:rPr lang="en-US" sz="2100" dirty="0"/>
              <a:t>Personal security service</a:t>
            </a:r>
          </a:p>
          <a:p>
            <a:pPr marL="538773" indent="-538773" algn="just">
              <a:buFont typeface="+mj-lt"/>
              <a:buAutoNum type="alphaLcParenR"/>
            </a:pPr>
            <a:r>
              <a:rPr lang="en-US" sz="2100" dirty="0"/>
              <a:t>Health and fitness service</a:t>
            </a:r>
          </a:p>
          <a:p>
            <a:pPr marL="538773" indent="-538773" algn="just">
              <a:buFont typeface="+mj-lt"/>
              <a:buAutoNum type="alphaLcParenR"/>
            </a:pPr>
            <a:r>
              <a:rPr lang="en-US" sz="2100" dirty="0"/>
              <a:t>Photographic service (to individual)</a:t>
            </a:r>
          </a:p>
          <a:p>
            <a:pPr marL="538773" indent="-538773" algn="just">
              <a:buFont typeface="+mj-lt"/>
              <a:buAutoNum type="alphaLcParenR"/>
            </a:pPr>
            <a:r>
              <a:rPr lang="en-US" sz="2100" dirty="0"/>
              <a:t>Internet café  service</a:t>
            </a:r>
          </a:p>
          <a:p>
            <a:pPr marL="538773" indent="-538773" algn="just">
              <a:buFont typeface="+mj-lt"/>
              <a:buAutoNum type="alphaLcParenR"/>
            </a:pPr>
            <a:r>
              <a:rPr lang="en-US" sz="2100" dirty="0"/>
              <a:t>Classroom teaching</a:t>
            </a:r>
          </a:p>
          <a:p>
            <a:pPr marL="538773" indent="-538773" algn="just"/>
            <a:endParaRPr lang="en-US" sz="2100" dirty="0"/>
          </a:p>
          <a:p>
            <a:pPr marL="538773" indent="-538773" algn="just"/>
            <a:endParaRPr lang="en-US" sz="2100" dirty="0"/>
          </a:p>
          <a:p>
            <a:pPr marL="538773" indent="-538773" algn="just"/>
            <a:endParaRPr lang="en-IN" sz="21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xmlns="" val="2620216846"/>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marL="538773" indent="-538773" algn="just">
              <a:buNone/>
            </a:pPr>
            <a:r>
              <a:rPr lang="en-US" dirty="0">
                <a:solidFill>
                  <a:srgbClr val="FF0000"/>
                </a:solidFill>
              </a:rPr>
              <a:t>Performance based services </a:t>
            </a:r>
            <a:r>
              <a:rPr lang="en-US" dirty="0">
                <a:solidFill>
                  <a:srgbClr val="00B050"/>
                </a:solidFill>
              </a:rPr>
              <a:t>supplied to an individual, represented as </a:t>
            </a:r>
            <a:r>
              <a:rPr lang="en-US" u="sng" dirty="0">
                <a:solidFill>
                  <a:srgbClr val="00B050"/>
                </a:solidFill>
              </a:rPr>
              <a:t>a person acting on behalf</a:t>
            </a:r>
            <a:r>
              <a:rPr lang="en-US" dirty="0">
                <a:solidFill>
                  <a:srgbClr val="00B050"/>
                </a:solidFill>
              </a:rPr>
              <a:t> of the recipient.</a:t>
            </a:r>
          </a:p>
          <a:p>
            <a:pPr marL="538773" indent="-538773" algn="just">
              <a:buNone/>
            </a:pPr>
            <a:r>
              <a:rPr lang="en-US" sz="2400" dirty="0"/>
              <a:t>Example: A </a:t>
            </a:r>
            <a:r>
              <a:rPr lang="en-US" sz="2400" dirty="0" err="1"/>
              <a:t>modelling</a:t>
            </a:r>
            <a:r>
              <a:rPr lang="en-US" sz="2400" dirty="0"/>
              <a:t> agency contracts with a beauty </a:t>
            </a:r>
            <a:r>
              <a:rPr lang="en-US" sz="2400" dirty="0" err="1"/>
              <a:t>parlour</a:t>
            </a:r>
            <a:r>
              <a:rPr lang="en-US" sz="2400" dirty="0"/>
              <a:t> for beauty treatment of say, </a:t>
            </a:r>
            <a:r>
              <a:rPr lang="en-IN" sz="2400" dirty="0"/>
              <a:t>20 models. Here modelling agency is the recipient of the service, but the service is rendered to the models, who are receiving the beauty treatment service on behalf of the modelling agency. </a:t>
            </a:r>
          </a:p>
          <a:p>
            <a:pPr marL="538773" indent="-538773" algn="just">
              <a:buNone/>
            </a:pPr>
            <a:endParaRPr lang="en-IN" sz="2400" dirty="0"/>
          </a:p>
          <a:p>
            <a:pPr marL="538773" indent="-538773" algn="just">
              <a:buNone/>
            </a:pPr>
            <a:r>
              <a:rPr lang="en-US" sz="2400" dirty="0"/>
              <a:t>POS:- regardless of the registered location of the </a:t>
            </a:r>
            <a:r>
              <a:rPr lang="en-US" sz="2400" dirty="0" err="1"/>
              <a:t>modelling</a:t>
            </a:r>
            <a:r>
              <a:rPr lang="en-US" sz="2400" dirty="0"/>
              <a:t> agency, the place of supply will be the location where beauty treatment is performed on the models.</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xmlns="" val="91542436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Ø"/>
            </a:pPr>
            <a:r>
              <a:rPr lang="en-US" sz="2500" dirty="0">
                <a:solidFill>
                  <a:srgbClr val="C00000"/>
                </a:solidFill>
              </a:rPr>
              <a:t>Changes by IGST (</a:t>
            </a:r>
            <a:r>
              <a:rPr lang="en-US" sz="2500" dirty="0" err="1">
                <a:solidFill>
                  <a:srgbClr val="C00000"/>
                </a:solidFill>
              </a:rPr>
              <a:t>Amdt</a:t>
            </a:r>
            <a:r>
              <a:rPr lang="en-US" sz="2500" dirty="0">
                <a:solidFill>
                  <a:srgbClr val="C00000"/>
                </a:solidFill>
              </a:rPr>
              <a:t>.) Act, 2018 </a:t>
            </a:r>
            <a:r>
              <a:rPr lang="en-US" sz="2500" dirty="0" err="1">
                <a:solidFill>
                  <a:srgbClr val="C00000"/>
                </a:solidFill>
              </a:rPr>
              <a:t>dt</a:t>
            </a:r>
            <a:r>
              <a:rPr lang="en-US" sz="2500" dirty="0">
                <a:solidFill>
                  <a:srgbClr val="C00000"/>
                </a:solidFill>
              </a:rPr>
              <a:t> 30.8.18 </a:t>
            </a:r>
            <a:r>
              <a:rPr lang="en-US" sz="2500" dirty="0" err="1">
                <a:solidFill>
                  <a:srgbClr val="C00000"/>
                </a:solidFill>
              </a:rPr>
              <a:t>wef</a:t>
            </a:r>
            <a:r>
              <a:rPr lang="en-US" sz="2500" dirty="0">
                <a:solidFill>
                  <a:srgbClr val="C00000"/>
                </a:solidFill>
              </a:rPr>
              <a:t> 1.2.19 vide Notification 01/19 IT </a:t>
            </a:r>
            <a:r>
              <a:rPr lang="en-US" sz="2500" dirty="0" err="1">
                <a:solidFill>
                  <a:srgbClr val="C00000"/>
                </a:solidFill>
              </a:rPr>
              <a:t>dt</a:t>
            </a:r>
            <a:r>
              <a:rPr lang="en-US" sz="2500" dirty="0">
                <a:solidFill>
                  <a:srgbClr val="C00000"/>
                </a:solidFill>
              </a:rPr>
              <a:t> 29.1.19</a:t>
            </a:r>
          </a:p>
          <a:p>
            <a:pPr marL="0" indent="0" algn="just">
              <a:buNone/>
            </a:pPr>
            <a:endParaRPr lang="en-US" sz="2500" dirty="0"/>
          </a:p>
          <a:p>
            <a:pPr marL="0" indent="0" algn="just">
              <a:buNone/>
            </a:pPr>
            <a:r>
              <a:rPr lang="en-US" sz="2500" dirty="0">
                <a:solidFill>
                  <a:srgbClr val="C00000"/>
                </a:solidFill>
              </a:rPr>
              <a:t>In S.13(3)(a)</a:t>
            </a:r>
            <a:r>
              <a:rPr lang="en-US" sz="2500" dirty="0"/>
              <a:t>- the Second proviso was substituted with a new one, saying that,</a:t>
            </a:r>
          </a:p>
          <a:p>
            <a:pPr marL="0" indent="0" algn="just">
              <a:buNone/>
            </a:pPr>
            <a:endParaRPr lang="en-US" sz="2500" dirty="0"/>
          </a:p>
          <a:p>
            <a:pPr marL="0" indent="0" algn="just">
              <a:buNone/>
            </a:pPr>
            <a:r>
              <a:rPr lang="en-US" sz="2500" dirty="0"/>
              <a:t>Temporary import for repair / job work:- ‘actual performance location’ rule will not apply. That means POS, as per default rule will be ‘recipient location’, which will be outside India, and therefore, no GST. </a:t>
            </a:r>
            <a:r>
              <a:rPr lang="en-US" sz="2500" dirty="0">
                <a:solidFill>
                  <a:srgbClr val="00B050"/>
                </a:solidFill>
              </a:rPr>
              <a:t>[job work included now in addition to repair]</a:t>
            </a:r>
          </a:p>
          <a:p>
            <a:pPr marL="0" indent="0" algn="just">
              <a:buNone/>
            </a:pPr>
            <a:endParaRPr lang="en-US" sz="2500" dirty="0"/>
          </a:p>
          <a:p>
            <a:pPr algn="just"/>
            <a:endParaRPr lang="en-US" sz="2500" dirty="0">
              <a:solidFill>
                <a:srgbClr val="C00000"/>
              </a:solidFill>
            </a:endParaRPr>
          </a:p>
        </p:txBody>
      </p:sp>
    </p:spTree>
    <p:extLst>
      <p:ext uri="{BB962C8B-B14F-4D97-AF65-F5344CB8AC3E}">
        <p14:creationId xmlns:p14="http://schemas.microsoft.com/office/powerpoint/2010/main" xmlns="" val="325993611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0" algn="just">
              <a:buNone/>
            </a:pPr>
            <a:r>
              <a:rPr lang="en-IN" sz="2700" i="1" dirty="0">
                <a:solidFill>
                  <a:srgbClr val="C00000"/>
                </a:solidFill>
              </a:rPr>
              <a:t>New Notification No. 04/2019-Integrated Tax </a:t>
            </a:r>
            <a:r>
              <a:rPr lang="en-IN" sz="2700" i="1" dirty="0" err="1">
                <a:solidFill>
                  <a:srgbClr val="C00000"/>
                </a:solidFill>
              </a:rPr>
              <a:t>dt</a:t>
            </a:r>
            <a:r>
              <a:rPr lang="en-IN" sz="2700" i="1" dirty="0">
                <a:solidFill>
                  <a:srgbClr val="C00000"/>
                </a:solidFill>
              </a:rPr>
              <a:t> 30.9.19</a:t>
            </a:r>
            <a:endParaRPr lang="en-IN" sz="2700" dirty="0">
              <a:solidFill>
                <a:srgbClr val="C00000"/>
              </a:solidFill>
            </a:endParaRPr>
          </a:p>
          <a:p>
            <a:pPr algn="just"/>
            <a:r>
              <a:rPr lang="en-IN" sz="2700" dirty="0">
                <a:solidFill>
                  <a:srgbClr val="C00000"/>
                </a:solidFill>
              </a:rPr>
              <a:t>The place of supply for supply for research and development services related to pharmaceutical sector shall be the place of effective use and enjoyment of a service, i.e., recipient of services.</a:t>
            </a:r>
            <a:r>
              <a:rPr lang="en-IN" sz="2700" dirty="0"/>
              <a:t> </a:t>
            </a:r>
          </a:p>
          <a:p>
            <a:pPr algn="just"/>
            <a:r>
              <a:rPr lang="en-IN" sz="2700" dirty="0"/>
              <a:t>The place of supply of services shall be the location of the recipient of services subject to fulfilment of the conditions that they are provided as per a contract between the service provider located in taxable territory, </a:t>
            </a:r>
            <a:r>
              <a:rPr lang="en-IN" sz="2700" dirty="0">
                <a:solidFill>
                  <a:srgbClr val="C00000"/>
                </a:solidFill>
              </a:rPr>
              <a:t>service recipient located in non-taxable territory</a:t>
            </a:r>
            <a:r>
              <a:rPr lang="en-IN" sz="2700" dirty="0"/>
              <a:t>, the payment for such service has been received by the supplier of service in convertible </a:t>
            </a:r>
            <a:r>
              <a:rPr lang="en-IN" sz="2700" dirty="0">
                <a:solidFill>
                  <a:srgbClr val="C00000"/>
                </a:solidFill>
              </a:rPr>
              <a:t>foreign exchange</a:t>
            </a:r>
            <a:r>
              <a:rPr lang="en-IN" sz="2700" dirty="0"/>
              <a:t> or in Indian rupees wherever permitted by the Reserve Bank of India] and the supplier of service and the recipient of service are </a:t>
            </a:r>
            <a:r>
              <a:rPr lang="en-IN" sz="2700" dirty="0">
                <a:solidFill>
                  <a:srgbClr val="C00000"/>
                </a:solidFill>
              </a:rPr>
              <a:t>not merely establishments of a distinct person</a:t>
            </a:r>
            <a:r>
              <a:rPr lang="en-IN" sz="2700" dirty="0"/>
              <a:t>.</a:t>
            </a:r>
          </a:p>
          <a:p>
            <a:pPr marL="0" indent="0" algn="just">
              <a:buNone/>
            </a:pPr>
            <a:endParaRPr lang="en-US" sz="2700" dirty="0">
              <a:solidFill>
                <a:srgbClr val="C00000"/>
              </a:solidFill>
            </a:endParaRPr>
          </a:p>
        </p:txBody>
      </p:sp>
    </p:spTree>
    <p:extLst>
      <p:ext uri="{BB962C8B-B14F-4D97-AF65-F5344CB8AC3E}">
        <p14:creationId xmlns:p14="http://schemas.microsoft.com/office/powerpoint/2010/main" xmlns="" val="591734810"/>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741368"/>
          </a:xfrm>
        </p:spPr>
        <p:txBody>
          <a:bodyPr>
            <a:noAutofit/>
          </a:bodyPr>
          <a:lstStyle/>
          <a:p>
            <a:pPr algn="just">
              <a:buFont typeface="Wingdings" pitchFamily="2" charset="2"/>
              <a:buChar char="Ø"/>
            </a:pPr>
            <a:r>
              <a:rPr lang="en-US" sz="2400" dirty="0">
                <a:solidFill>
                  <a:srgbClr val="C00000"/>
                </a:solidFill>
              </a:rPr>
              <a:t> All the five conditions of S.2(6) must satisfy simultaneously</a:t>
            </a:r>
          </a:p>
          <a:p>
            <a:pPr algn="just"/>
            <a:r>
              <a:rPr lang="en-US" sz="1600" u="sng" dirty="0">
                <a:solidFill>
                  <a:srgbClr val="C00000"/>
                </a:solidFill>
              </a:rPr>
              <a:t>Facts:-</a:t>
            </a:r>
            <a:r>
              <a:rPr lang="en-US" sz="1600" dirty="0"/>
              <a:t> </a:t>
            </a:r>
            <a:r>
              <a:rPr lang="en-US" sz="1600" dirty="0" err="1"/>
              <a:t>Segoma</a:t>
            </a:r>
            <a:r>
              <a:rPr lang="en-US" sz="1600" dirty="0"/>
              <a:t> India was a subsidiary of </a:t>
            </a:r>
            <a:r>
              <a:rPr lang="en-US" sz="1600" dirty="0" err="1"/>
              <a:t>Segoma</a:t>
            </a:r>
            <a:r>
              <a:rPr lang="en-US" sz="1600" dirty="0"/>
              <a:t> Israel  which was a subsidiary of R2NET. R2NET lists the diamonds of customers only if the diamonds are 3D-photographed by SEGOMA India.R2Net has appointed </a:t>
            </a:r>
            <a:r>
              <a:rPr lang="en-US" sz="1600" dirty="0" err="1"/>
              <a:t>Segoma</a:t>
            </a:r>
            <a:r>
              <a:rPr lang="en-US" sz="1600" dirty="0"/>
              <a:t> Israel for photography service. In turn, </a:t>
            </a:r>
            <a:r>
              <a:rPr lang="en-US" sz="1600" dirty="0" err="1"/>
              <a:t>Segoma</a:t>
            </a:r>
            <a:r>
              <a:rPr lang="en-US" sz="1600" dirty="0"/>
              <a:t> Israel has made agreement with </a:t>
            </a:r>
            <a:r>
              <a:rPr lang="en-US" sz="1600" dirty="0" err="1"/>
              <a:t>Segoma</a:t>
            </a:r>
            <a:r>
              <a:rPr lang="en-US" sz="1600" dirty="0"/>
              <a:t> India to do photography service.</a:t>
            </a:r>
          </a:p>
          <a:p>
            <a:pPr algn="just"/>
            <a:r>
              <a:rPr lang="en-US" sz="1600" u="sng" dirty="0">
                <a:solidFill>
                  <a:srgbClr val="C00000"/>
                </a:solidFill>
              </a:rPr>
              <a:t>AAR Maharashtra held</a:t>
            </a:r>
            <a:r>
              <a:rPr lang="en-US" sz="1600" dirty="0"/>
              <a:t> that the present case satisfies conditions at (</a:t>
            </a:r>
            <a:r>
              <a:rPr lang="en-US" sz="1600" dirty="0" err="1"/>
              <a:t>i</a:t>
            </a:r>
            <a:r>
              <a:rPr lang="en-US" sz="1600" dirty="0"/>
              <a:t>) and (ii) of Section 2(6) but not the conditions (iii) and (v) thereof.  The photography is performed on diamonds  physically made available by the recipient of services to the provider of services, and this  is  actually performed in India. So the POS is in India.</a:t>
            </a:r>
            <a:endParaRPr lang="en-IN" sz="1600" dirty="0"/>
          </a:p>
          <a:p>
            <a:pPr algn="just"/>
            <a:r>
              <a:rPr lang="en-US" sz="1600" u="sng" dirty="0">
                <a:solidFill>
                  <a:srgbClr val="C00000"/>
                </a:solidFill>
              </a:rPr>
              <a:t>AAAR on appeal observed:</a:t>
            </a:r>
          </a:p>
          <a:p>
            <a:pPr lvl="1"/>
            <a:r>
              <a:rPr lang="en-US" sz="1600" i="1" dirty="0">
                <a:solidFill>
                  <a:srgbClr val="C00000"/>
                </a:solidFill>
              </a:rPr>
              <a:t>As per S. 13(3)</a:t>
            </a:r>
            <a:r>
              <a:rPr lang="en-US" sz="1600" i="1" dirty="0"/>
              <a:t> the place of supply of the following services shall be the location where the services are actually performed, namely :-</a:t>
            </a:r>
            <a:endParaRPr lang="en-IN" sz="1600" i="1" dirty="0"/>
          </a:p>
          <a:p>
            <a:pPr marL="800100" lvl="2" indent="0">
              <a:buNone/>
            </a:pPr>
            <a:r>
              <a:rPr lang="en-US" sz="1600" i="1" dirty="0"/>
              <a:t>Services supplied in respect of goods which are required to be </a:t>
            </a:r>
            <a:r>
              <a:rPr lang="en-US" sz="1600" i="1" dirty="0">
                <a:solidFill>
                  <a:srgbClr val="C00000"/>
                </a:solidFill>
              </a:rPr>
              <a:t>made physically available </a:t>
            </a:r>
            <a:r>
              <a:rPr lang="en-US" sz="1600" i="1" u="sng" dirty="0">
                <a:solidFill>
                  <a:srgbClr val="C00000"/>
                </a:solidFill>
              </a:rPr>
              <a:t>by the recipient</a:t>
            </a:r>
            <a:r>
              <a:rPr lang="en-US" sz="1600" i="1" u="sng" dirty="0"/>
              <a:t> </a:t>
            </a:r>
            <a:r>
              <a:rPr lang="en-US" sz="1600" i="1" dirty="0"/>
              <a:t>of services to the supplier of services, or to a person acting on behalf of the supplier of services in order to provide the services;....</a:t>
            </a:r>
            <a:endParaRPr lang="en-IN" sz="1600" i="1" dirty="0"/>
          </a:p>
          <a:p>
            <a:r>
              <a:rPr lang="en-US" sz="1600" i="1" dirty="0"/>
              <a:t>S</a:t>
            </a:r>
            <a:r>
              <a:rPr lang="en-US" sz="1600" dirty="0"/>
              <a:t>ince the goods are physically made available by the Diamond dealers/Traders who are not recipient of service, it does not satisfy condition as mentioned in Sec. 13(3)(a).  the  recipient  as per Sec. 2(93) means -</a:t>
            </a:r>
            <a:endParaRPr lang="en-IN" sz="1600" dirty="0"/>
          </a:p>
          <a:p>
            <a:r>
              <a:rPr lang="en-US" sz="1600" dirty="0"/>
              <a:t>(a)	Where a consideration is payable for the supply of goods or services or both, the person who is liable to pay the consideration; (b)	……………… (c)	………………</a:t>
            </a:r>
            <a:endParaRPr lang="en-IN" sz="1600" dirty="0"/>
          </a:p>
          <a:p>
            <a:r>
              <a:rPr lang="en-US" sz="1600" dirty="0"/>
              <a:t>From the above it should be contested that </a:t>
            </a:r>
            <a:r>
              <a:rPr lang="en-US" sz="1600" dirty="0">
                <a:solidFill>
                  <a:srgbClr val="C00000"/>
                </a:solidFill>
              </a:rPr>
              <a:t>Place of Provision is Outside India</a:t>
            </a:r>
            <a:r>
              <a:rPr lang="en-US" sz="1600" dirty="0"/>
              <a:t> and would not be taxable under the GST Act and should be considered place of service provided outside India. </a:t>
            </a:r>
          </a:p>
          <a:p>
            <a:r>
              <a:rPr lang="en-US" sz="1600" dirty="0"/>
              <a:t>Also, the Learned AAR has ignored the fact that there is no commission on sales, or pre- or post-sales services are provided by the applicant (</a:t>
            </a:r>
            <a:r>
              <a:rPr lang="en-US" sz="1600" dirty="0" err="1"/>
              <a:t>Segoma</a:t>
            </a:r>
            <a:r>
              <a:rPr lang="en-US" sz="1600" dirty="0"/>
              <a:t> India), to </a:t>
            </a:r>
            <a:r>
              <a:rPr lang="en-US" sz="1600" dirty="0" err="1"/>
              <a:t>Segoma</a:t>
            </a:r>
            <a:r>
              <a:rPr lang="en-US" sz="1600" dirty="0"/>
              <a:t> Israel. </a:t>
            </a:r>
            <a:r>
              <a:rPr lang="en-US" sz="1600" i="1" dirty="0"/>
              <a:t>Hence provision of Section 13(3)(a) of the IGST Act is not applicable to </a:t>
            </a:r>
            <a:r>
              <a:rPr lang="en-US" sz="1600" i="1" dirty="0" err="1"/>
              <a:t>Segoma</a:t>
            </a:r>
            <a:r>
              <a:rPr lang="en-US" sz="1600" i="1" dirty="0"/>
              <a:t> India.</a:t>
            </a:r>
            <a:endParaRPr lang="en-IN" sz="1600" dirty="0"/>
          </a:p>
          <a:p>
            <a:pPr marL="0" indent="0" algn="just">
              <a:buNone/>
            </a:pPr>
            <a:endParaRPr lang="en-IN" sz="1400" dirty="0"/>
          </a:p>
        </p:txBody>
      </p:sp>
    </p:spTree>
    <p:extLst>
      <p:ext uri="{BB962C8B-B14F-4D97-AF65-F5344CB8AC3E}">
        <p14:creationId xmlns:p14="http://schemas.microsoft.com/office/powerpoint/2010/main" xmlns="" val="354449465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3600" u="sng" dirty="0">
                <a:solidFill>
                  <a:srgbClr val="C00000"/>
                </a:solidFill>
              </a:rPr>
              <a:t>Place of Supply Provisions</a:t>
            </a:r>
            <a:endParaRPr lang="en-IN" sz="3600" dirty="0">
              <a:solidFill>
                <a:srgbClr val="C00000"/>
              </a:solidFill>
            </a:endParaRPr>
          </a:p>
        </p:txBody>
      </p:sp>
    </p:spTree>
    <p:extLst>
      <p:ext uri="{BB962C8B-B14F-4D97-AF65-F5344CB8AC3E}">
        <p14:creationId xmlns:p14="http://schemas.microsoft.com/office/powerpoint/2010/main" xmlns="" val="323162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lgn="ctr">
              <a:buNone/>
            </a:pPr>
            <a:r>
              <a:rPr lang="en-IN" sz="3600" dirty="0">
                <a:solidFill>
                  <a:srgbClr val="C00000"/>
                </a:solidFill>
              </a:rPr>
              <a:t>3. Admission to event Services</a:t>
            </a:r>
          </a:p>
          <a:p>
            <a:pPr marL="0" indent="0" algn="ctr">
              <a:buNone/>
            </a:pPr>
            <a:r>
              <a:rPr lang="en-IN" sz="3600" dirty="0">
                <a:solidFill>
                  <a:srgbClr val="C00000"/>
                </a:solidFill>
              </a:rPr>
              <a:t>4. Event organization Services</a:t>
            </a:r>
          </a:p>
        </p:txBody>
      </p:sp>
    </p:spTree>
    <p:extLst>
      <p:ext uri="{BB962C8B-B14F-4D97-AF65-F5344CB8AC3E}">
        <p14:creationId xmlns:p14="http://schemas.microsoft.com/office/powerpoint/2010/main" xmlns="" val="1898300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452550104"/>
              </p:ext>
            </p:extLst>
          </p:nvPr>
        </p:nvGraphicFramePr>
        <p:xfrm>
          <a:off x="19503" y="404664"/>
          <a:ext cx="9144000" cy="61206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6120680">
                <a:tc>
                  <a:txBody>
                    <a:bodyPr/>
                    <a:lstStyle/>
                    <a:p>
                      <a:r>
                        <a:rPr lang="en-US" sz="2100" dirty="0"/>
                        <a:t>12(6)/13(5)</a:t>
                      </a:r>
                    </a:p>
                    <a:p>
                      <a:endParaRPr lang="en-US" sz="2100" dirty="0"/>
                    </a:p>
                    <a:p>
                      <a:endParaRPr lang="en-US" sz="2100" dirty="0"/>
                    </a:p>
                    <a:p>
                      <a:endParaRPr lang="en-US" sz="2100" dirty="0"/>
                    </a:p>
                    <a:p>
                      <a:endParaRPr lang="en-US" sz="2100" dirty="0"/>
                    </a:p>
                    <a:p>
                      <a:r>
                        <a:rPr lang="en-US" sz="2100" dirty="0"/>
                        <a:t>12(7)/13(5)</a:t>
                      </a:r>
                    </a:p>
                  </a:txBody>
                  <a:tcPr/>
                </a:tc>
                <a:tc>
                  <a:txBody>
                    <a:bodyPr/>
                    <a:lstStyle/>
                    <a:p>
                      <a:r>
                        <a:rPr lang="en-US" sz="2400" b="1" dirty="0">
                          <a:solidFill>
                            <a:srgbClr val="FF0000"/>
                          </a:solidFill>
                        </a:rPr>
                        <a:t>A</a:t>
                      </a:r>
                      <a:r>
                        <a:rPr lang="en-US" sz="2400" b="1" dirty="0"/>
                        <a:t>dmission</a:t>
                      </a:r>
                      <a:r>
                        <a:rPr lang="en-US" sz="2400" baseline="0" dirty="0"/>
                        <a:t> </a:t>
                      </a:r>
                      <a:r>
                        <a:rPr lang="en-US" sz="1800" baseline="0" dirty="0"/>
                        <a:t>to event/ park and ancillary</a:t>
                      </a:r>
                    </a:p>
                    <a:p>
                      <a:r>
                        <a:rPr lang="en-US" sz="1400" baseline="0" dirty="0">
                          <a:solidFill>
                            <a:srgbClr val="0070C0"/>
                          </a:solidFill>
                        </a:rPr>
                        <a:t>[Book my ticket Ltd, Bangalore books IPL Matches tickets]</a:t>
                      </a:r>
                      <a:endParaRPr lang="en-US" sz="1800" baseline="0" dirty="0">
                        <a:solidFill>
                          <a:srgbClr val="0070C0"/>
                        </a:solidFill>
                      </a:endParaRPr>
                    </a:p>
                    <a:p>
                      <a:r>
                        <a:rPr lang="en-US" sz="2400" b="1" baseline="0" dirty="0">
                          <a:solidFill>
                            <a:srgbClr val="00B050"/>
                          </a:solidFill>
                        </a:rPr>
                        <a:t>E</a:t>
                      </a:r>
                      <a:r>
                        <a:rPr lang="en-US" sz="2400" b="1" baseline="0" dirty="0"/>
                        <a:t>vent organization</a:t>
                      </a:r>
                      <a:r>
                        <a:rPr lang="en-US" sz="1800" baseline="0" dirty="0"/>
                        <a:t> service &amp; ancillary or assigning sponsorship to such event </a:t>
                      </a:r>
                    </a:p>
                    <a:p>
                      <a:r>
                        <a:rPr lang="en-US" sz="1400" baseline="0" dirty="0">
                          <a:solidFill>
                            <a:srgbClr val="0070C0"/>
                          </a:solidFill>
                        </a:rPr>
                        <a:t>[</a:t>
                      </a:r>
                      <a:r>
                        <a:rPr lang="en-US" sz="1400" baseline="0" dirty="0" err="1">
                          <a:solidFill>
                            <a:srgbClr val="0070C0"/>
                          </a:solidFill>
                        </a:rPr>
                        <a:t>eg</a:t>
                      </a:r>
                      <a:r>
                        <a:rPr lang="en-US" sz="1400" baseline="0" dirty="0">
                          <a:solidFill>
                            <a:srgbClr val="0070C0"/>
                          </a:solidFill>
                        </a:rPr>
                        <a:t> Cars Ltd, Bangalore engages Event Ltd, Mumbai for car launch event at all metro cities. POS is Bangalore if Car ltd is </a:t>
                      </a:r>
                      <a:r>
                        <a:rPr lang="en-US" sz="1400" baseline="0" dirty="0" err="1">
                          <a:solidFill>
                            <a:srgbClr val="0070C0"/>
                          </a:solidFill>
                        </a:rPr>
                        <a:t>regd</a:t>
                      </a:r>
                      <a:r>
                        <a:rPr lang="en-US" sz="1400" baseline="0" dirty="0">
                          <a:solidFill>
                            <a:srgbClr val="0070C0"/>
                          </a:solidFill>
                        </a:rPr>
                        <a:t>, otherwise POS is at each metro]</a:t>
                      </a:r>
                      <a:endParaRPr lang="en-US" sz="1800" dirty="0">
                        <a:solidFill>
                          <a:srgbClr val="0070C0"/>
                        </a:solidFill>
                      </a:endParaRPr>
                    </a:p>
                  </a:txBody>
                  <a:tcPr/>
                </a:tc>
                <a:tc>
                  <a:txBody>
                    <a:bodyPr/>
                    <a:lstStyle/>
                    <a:p>
                      <a:r>
                        <a:rPr lang="en-US" sz="2100" dirty="0">
                          <a:solidFill>
                            <a:srgbClr val="C00000"/>
                          </a:solidFill>
                        </a:rPr>
                        <a:t>Event/Park</a:t>
                      </a:r>
                      <a:r>
                        <a:rPr lang="en-US" sz="2100" baseline="0" dirty="0">
                          <a:solidFill>
                            <a:srgbClr val="C00000"/>
                          </a:solidFill>
                        </a:rPr>
                        <a:t> location</a:t>
                      </a:r>
                    </a:p>
                    <a:p>
                      <a:endParaRPr lang="en-US" sz="2100" baseline="0" dirty="0"/>
                    </a:p>
                    <a:p>
                      <a:endParaRPr lang="en-US" sz="2100" baseline="0" dirty="0"/>
                    </a:p>
                    <a:p>
                      <a:endParaRPr lang="en-US" sz="2100" baseline="0" dirty="0"/>
                    </a:p>
                    <a:p>
                      <a:pPr algn="just">
                        <a:buFont typeface="Arial" pitchFamily="34" charset="0"/>
                        <a:buChar char="•"/>
                      </a:pPr>
                      <a:r>
                        <a:rPr lang="en-US" sz="1600" baseline="0" dirty="0"/>
                        <a:t>B2B – </a:t>
                      </a:r>
                      <a:r>
                        <a:rPr lang="en-US" sz="1600" baseline="0" dirty="0">
                          <a:solidFill>
                            <a:srgbClr val="C00000"/>
                          </a:solidFill>
                        </a:rPr>
                        <a:t>Recipient’s location</a:t>
                      </a:r>
                    </a:p>
                    <a:p>
                      <a:pPr algn="just">
                        <a:buFont typeface="Arial" pitchFamily="34" charset="0"/>
                        <a:buChar char="•"/>
                      </a:pPr>
                      <a:r>
                        <a:rPr lang="en-US" sz="1600" baseline="0" dirty="0"/>
                        <a:t>B2C – </a:t>
                      </a:r>
                      <a:r>
                        <a:rPr lang="en-US" sz="1600" baseline="0" dirty="0">
                          <a:solidFill>
                            <a:srgbClr val="C00000"/>
                          </a:solidFill>
                        </a:rPr>
                        <a:t>where event held</a:t>
                      </a:r>
                      <a:r>
                        <a:rPr lang="en-US" sz="1600" baseline="0" dirty="0"/>
                        <a:t> (If held abroad, then </a:t>
                      </a:r>
                      <a:r>
                        <a:rPr lang="en-US" sz="1600" baseline="0" dirty="0">
                          <a:solidFill>
                            <a:srgbClr val="C00000"/>
                          </a:solidFill>
                        </a:rPr>
                        <a:t>recipient’s location. </a:t>
                      </a:r>
                      <a:r>
                        <a:rPr lang="en-US" sz="1600" baseline="0" dirty="0"/>
                        <a:t>if held in multi-States on lump sum charge, then </a:t>
                      </a:r>
                      <a:r>
                        <a:rPr lang="en-US" sz="1600" baseline="0" dirty="0">
                          <a:solidFill>
                            <a:srgbClr val="C00000"/>
                          </a:solidFill>
                        </a:rPr>
                        <a:t>Each State.</a:t>
                      </a:r>
                      <a:endParaRPr lang="en-US" sz="2100" dirty="0"/>
                    </a:p>
                  </a:txBody>
                  <a:tcPr/>
                </a:tc>
                <a:tc>
                  <a:txBody>
                    <a:bodyPr/>
                    <a:lstStyle/>
                    <a:p>
                      <a:endParaRPr lang="en-US" sz="2100" dirty="0"/>
                    </a:p>
                    <a:p>
                      <a:endParaRPr lang="en-US" sz="2100" dirty="0"/>
                    </a:p>
                    <a:p>
                      <a:endParaRPr lang="en-US" sz="2100" dirty="0"/>
                    </a:p>
                    <a:p>
                      <a:endParaRPr lang="en-US" sz="2100" dirty="0"/>
                    </a:p>
                    <a:p>
                      <a:r>
                        <a:rPr lang="en-US" sz="2800" dirty="0">
                          <a:solidFill>
                            <a:srgbClr val="C00000"/>
                          </a:solidFill>
                        </a:rPr>
                        <a:t>Event location</a:t>
                      </a:r>
                    </a:p>
                    <a:p>
                      <a:pPr algn="just"/>
                      <a:r>
                        <a:rPr lang="en-US" sz="1600" dirty="0">
                          <a:solidFill>
                            <a:srgbClr val="0070C0"/>
                          </a:solidFill>
                        </a:rPr>
                        <a:t>[1</a:t>
                      </a:r>
                      <a:r>
                        <a:rPr lang="en-IN" sz="1600" kern="1200" baseline="0" dirty="0">
                          <a:solidFill>
                            <a:srgbClr val="0070C0"/>
                          </a:solidFill>
                          <a:latin typeface="+mn-lt"/>
                          <a:ea typeface="+mn-ea"/>
                          <a:cs typeface="+mn-cs"/>
                        </a:rPr>
                        <a:t>.USA college does seminar at Delhi for prospective students. POS is Delhi.</a:t>
                      </a:r>
                    </a:p>
                    <a:p>
                      <a:pPr algn="just"/>
                      <a:r>
                        <a:rPr lang="en-IN" sz="1600" kern="1200" baseline="0" dirty="0">
                          <a:solidFill>
                            <a:srgbClr val="0070C0"/>
                          </a:solidFill>
                          <a:latin typeface="+mn-lt"/>
                          <a:ea typeface="+mn-ea"/>
                          <a:cs typeface="+mn-cs"/>
                        </a:rPr>
                        <a:t>2.If Company X in India pays for conference to be attended by its CEO held in London, the place of supply of service will London.]</a:t>
                      </a:r>
                      <a:endParaRPr lang="en-US" sz="1600" dirty="0">
                        <a:solidFill>
                          <a:srgbClr val="0070C0"/>
                        </a:solidFill>
                      </a:endParaRP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20193823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marL="538773" indent="-538773" algn="just">
              <a:buNone/>
            </a:pPr>
            <a:r>
              <a:rPr lang="en-US" sz="2350" u="sng" dirty="0">
                <a:solidFill>
                  <a:srgbClr val="C00000"/>
                </a:solidFill>
              </a:rPr>
              <a:t>S.13(5):Services by way of admission to, or organization of events</a:t>
            </a:r>
          </a:p>
          <a:p>
            <a:pPr marL="538773" indent="-538773" algn="just">
              <a:buNone/>
            </a:pPr>
            <a:r>
              <a:rPr lang="en-US" sz="2350" dirty="0">
                <a:solidFill>
                  <a:srgbClr val="C00000"/>
                </a:solidFill>
              </a:rPr>
              <a:t>Coverage</a:t>
            </a:r>
            <a:r>
              <a:rPr lang="en-US" sz="2350" dirty="0"/>
              <a:t>:- events such as conventions, conferences, exhibitions, fairs, seminars, workshops, weddings, sports and cultural events</a:t>
            </a:r>
          </a:p>
          <a:p>
            <a:pPr marL="538773" indent="-538773" algn="just">
              <a:buNone/>
            </a:pPr>
            <a:r>
              <a:rPr lang="en-US" sz="2350" dirty="0" err="1">
                <a:solidFill>
                  <a:srgbClr val="C00000"/>
                </a:solidFill>
              </a:rPr>
              <a:t>Exaple</a:t>
            </a:r>
            <a:r>
              <a:rPr lang="en-US" sz="2350" dirty="0">
                <a:solidFill>
                  <a:srgbClr val="C00000"/>
                </a:solidFill>
              </a:rPr>
              <a:t> 1</a:t>
            </a:r>
            <a:r>
              <a:rPr lang="en-US" sz="2350" dirty="0"/>
              <a:t>:- A management school located in USA intends to organize a road show in Mumbai and New Delhi for prospective students. Any service provided by an event manager, or the right to entry (participation fee for prospective students) will be taxable in India, as the POS will be ‘where the event held’. </a:t>
            </a:r>
            <a:r>
              <a:rPr lang="en-US" sz="2350" dirty="0">
                <a:solidFill>
                  <a:srgbClr val="00B050"/>
                </a:solidFill>
              </a:rPr>
              <a:t>[However hybrid rule is there if both supplier and recipient are in India]</a:t>
            </a:r>
          </a:p>
          <a:p>
            <a:pPr marL="538773" indent="-538773" algn="just">
              <a:buNone/>
            </a:pPr>
            <a:r>
              <a:rPr lang="en-US" sz="2350" dirty="0">
                <a:solidFill>
                  <a:srgbClr val="C00000"/>
                </a:solidFill>
              </a:rPr>
              <a:t>Example 2</a:t>
            </a:r>
            <a:r>
              <a:rPr lang="en-US" sz="2350" dirty="0"/>
              <a:t>:- An Indian fashion designing firm hosts a show at Toronto, Canada. The firm receives services of a Canadian event organizer. The place of supply will be the location of the event i.e. Canada which is outside taxable territory. Accordingly the event </a:t>
            </a:r>
            <a:r>
              <a:rPr lang="en-US" sz="2350" dirty="0" err="1"/>
              <a:t>organisation</a:t>
            </a:r>
            <a:r>
              <a:rPr lang="en-US" sz="2350" dirty="0"/>
              <a:t> service including the admission service to this event will not be subjected to GST.</a:t>
            </a:r>
          </a:p>
          <a:p>
            <a:pPr marL="538773" indent="-538773" algn="just">
              <a:buNone/>
            </a:pPr>
            <a:endParaRPr lang="en-US" sz="2350" dirty="0"/>
          </a:p>
          <a:p>
            <a:pPr marL="538773" indent="-538773" algn="just">
              <a:buNone/>
            </a:pPr>
            <a:endParaRPr lang="en-US" sz="235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32</a:t>
            </a:fld>
            <a:endParaRPr lang="en-US"/>
          </a:p>
        </p:txBody>
      </p:sp>
    </p:spTree>
    <p:extLst>
      <p:ext uri="{BB962C8B-B14F-4D97-AF65-F5344CB8AC3E}">
        <p14:creationId xmlns:p14="http://schemas.microsoft.com/office/powerpoint/2010/main" xmlns="" val="2156995909"/>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lgn="ctr">
              <a:buNone/>
            </a:pPr>
            <a:r>
              <a:rPr lang="en-IN" sz="3600" dirty="0">
                <a:solidFill>
                  <a:srgbClr val="C00000"/>
                </a:solidFill>
              </a:rPr>
              <a:t>5. Transport of Goods services</a:t>
            </a:r>
          </a:p>
          <a:p>
            <a:pPr marL="0" indent="0" algn="ctr">
              <a:buNone/>
            </a:pPr>
            <a:r>
              <a:rPr lang="en-IN" sz="3600" dirty="0">
                <a:solidFill>
                  <a:srgbClr val="C00000"/>
                </a:solidFill>
              </a:rPr>
              <a:t>6. Transport of Passenger Services</a:t>
            </a:r>
          </a:p>
        </p:txBody>
      </p:sp>
    </p:spTree>
    <p:extLst>
      <p:ext uri="{BB962C8B-B14F-4D97-AF65-F5344CB8AC3E}">
        <p14:creationId xmlns:p14="http://schemas.microsoft.com/office/powerpoint/2010/main" xmlns="" val="39291691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542470945"/>
              </p:ext>
            </p:extLst>
          </p:nvPr>
        </p:nvGraphicFramePr>
        <p:xfrm>
          <a:off x="22595" y="188640"/>
          <a:ext cx="9013901" cy="6408712"/>
        </p:xfrm>
        <a:graphic>
          <a:graphicData uri="http://schemas.openxmlformats.org/drawingml/2006/table">
            <a:tbl>
              <a:tblPr firstRow="1" bandRow="1">
                <a:tableStyleId>{5940675A-B579-460E-94D1-54222C63F5DA}</a:tableStyleId>
              </a:tblPr>
              <a:tblGrid>
                <a:gridCol w="1352085">
                  <a:extLst>
                    <a:ext uri="{9D8B030D-6E8A-4147-A177-3AD203B41FA5}">
                      <a16:colId xmlns:a16="http://schemas.microsoft.com/office/drawing/2014/main" xmlns="" val="20000"/>
                    </a:ext>
                  </a:extLst>
                </a:gridCol>
                <a:gridCol w="3380213">
                  <a:extLst>
                    <a:ext uri="{9D8B030D-6E8A-4147-A177-3AD203B41FA5}">
                      <a16:colId xmlns:a16="http://schemas.microsoft.com/office/drawing/2014/main" xmlns="" val="20001"/>
                    </a:ext>
                  </a:extLst>
                </a:gridCol>
                <a:gridCol w="2253475">
                  <a:extLst>
                    <a:ext uri="{9D8B030D-6E8A-4147-A177-3AD203B41FA5}">
                      <a16:colId xmlns:a16="http://schemas.microsoft.com/office/drawing/2014/main" xmlns="" val="20002"/>
                    </a:ext>
                  </a:extLst>
                </a:gridCol>
                <a:gridCol w="2028128">
                  <a:extLst>
                    <a:ext uri="{9D8B030D-6E8A-4147-A177-3AD203B41FA5}">
                      <a16:colId xmlns:a16="http://schemas.microsoft.com/office/drawing/2014/main" xmlns="" val="20003"/>
                    </a:ext>
                  </a:extLst>
                </a:gridCol>
              </a:tblGrid>
              <a:tr h="3932125">
                <a:tc>
                  <a:txBody>
                    <a:bodyPr/>
                    <a:lstStyle/>
                    <a:p>
                      <a:r>
                        <a:rPr lang="en-US" sz="2100" dirty="0"/>
                        <a:t>12(8)/13(9)+</a:t>
                      </a:r>
                      <a:r>
                        <a:rPr lang="en-US" sz="2100" baseline="0" dirty="0"/>
                        <a:t> 13(2)</a:t>
                      </a:r>
                      <a:endParaRPr lang="en-US" sz="2100" dirty="0"/>
                    </a:p>
                  </a:txBody>
                  <a:tcPr/>
                </a:tc>
                <a:tc>
                  <a:txBody>
                    <a:bodyPr/>
                    <a:lstStyle/>
                    <a:p>
                      <a:r>
                        <a:rPr lang="en-US" sz="2400" b="1" baseline="0" dirty="0">
                          <a:solidFill>
                            <a:srgbClr val="00B050"/>
                          </a:solidFill>
                        </a:rPr>
                        <a:t>T</a:t>
                      </a:r>
                      <a:r>
                        <a:rPr lang="en-US" sz="2400" b="1" baseline="0" dirty="0"/>
                        <a:t>ransport of goods</a:t>
                      </a:r>
                      <a:r>
                        <a:rPr lang="en-US" sz="2100" baseline="0" dirty="0"/>
                        <a:t> </a:t>
                      </a:r>
                      <a:r>
                        <a:rPr lang="en-US" sz="1600" baseline="0" dirty="0"/>
                        <a:t>including  mail/courier (for cross-country excluding mail/courier) </a:t>
                      </a:r>
                      <a:endParaRPr lang="en-US" sz="2100" baseline="0" dirty="0"/>
                    </a:p>
                    <a:p>
                      <a:r>
                        <a:rPr lang="en-US" sz="1400" baseline="0" dirty="0">
                          <a:solidFill>
                            <a:srgbClr val="0070C0"/>
                          </a:solidFill>
                        </a:rPr>
                        <a:t>[</a:t>
                      </a:r>
                      <a:r>
                        <a:rPr lang="en-US" sz="1400" baseline="0" dirty="0" err="1">
                          <a:solidFill>
                            <a:srgbClr val="0070C0"/>
                          </a:solidFill>
                        </a:rPr>
                        <a:t>eg</a:t>
                      </a:r>
                      <a:r>
                        <a:rPr lang="en-US" sz="1400" baseline="0" dirty="0">
                          <a:solidFill>
                            <a:srgbClr val="0070C0"/>
                          </a:solidFill>
                        </a:rPr>
                        <a:t> Cars Ltd, Bangalore engages Express Transport, Chennai to transport cars from </a:t>
                      </a:r>
                      <a:r>
                        <a:rPr lang="en-US" sz="1400" baseline="0" dirty="0" err="1">
                          <a:solidFill>
                            <a:srgbClr val="0070C0"/>
                          </a:solidFill>
                        </a:rPr>
                        <a:t>Silvasa</a:t>
                      </a:r>
                      <a:r>
                        <a:rPr lang="en-US" sz="1400" baseline="0" dirty="0">
                          <a:solidFill>
                            <a:srgbClr val="0070C0"/>
                          </a:solidFill>
                        </a:rPr>
                        <a:t> warehouse to Delhi. If Cars Ltd is RD, POS is Bangalore. If it is URD, POS is </a:t>
                      </a:r>
                      <a:r>
                        <a:rPr lang="en-US" sz="1400" baseline="0" dirty="0" err="1">
                          <a:solidFill>
                            <a:srgbClr val="0070C0"/>
                          </a:solidFill>
                        </a:rPr>
                        <a:t>silvasa</a:t>
                      </a:r>
                      <a:r>
                        <a:rPr lang="en-US" sz="1400" baseline="0" dirty="0">
                          <a:solidFill>
                            <a:srgbClr val="0070C0"/>
                          </a:solidFill>
                        </a:rPr>
                        <a:t>]</a:t>
                      </a:r>
                      <a:endParaRPr lang="en-US" sz="2100" baseline="0" dirty="0">
                        <a:solidFill>
                          <a:srgbClr val="0070C0"/>
                        </a:solidFill>
                      </a:endParaRPr>
                    </a:p>
                  </a:txBody>
                  <a:tcPr/>
                </a:tc>
                <a:tc>
                  <a:txBody>
                    <a:bodyPr/>
                    <a:lstStyle/>
                    <a:p>
                      <a:pPr algn="just">
                        <a:buFont typeface="Arial" pitchFamily="34" charset="0"/>
                        <a:buChar char="•"/>
                      </a:pPr>
                      <a:r>
                        <a:rPr lang="en-US" sz="2100" dirty="0"/>
                        <a:t>B2B- </a:t>
                      </a:r>
                      <a:r>
                        <a:rPr lang="en-US" sz="2100" dirty="0">
                          <a:solidFill>
                            <a:srgbClr val="C00000"/>
                          </a:solidFill>
                        </a:rPr>
                        <a:t>Recipient’s location</a:t>
                      </a:r>
                    </a:p>
                    <a:p>
                      <a:pPr algn="just">
                        <a:buFont typeface="Arial" pitchFamily="34" charset="0"/>
                        <a:buChar char="•"/>
                      </a:pPr>
                      <a:r>
                        <a:rPr lang="en-US" sz="2100" dirty="0"/>
                        <a:t>B2C-</a:t>
                      </a:r>
                      <a:r>
                        <a:rPr lang="en-US" sz="2100" baseline="0" dirty="0"/>
                        <a:t> Where goods </a:t>
                      </a:r>
                      <a:r>
                        <a:rPr lang="en-US" sz="2100" baseline="0" dirty="0">
                          <a:solidFill>
                            <a:srgbClr val="C00000"/>
                          </a:solidFill>
                        </a:rPr>
                        <a:t>handed over</a:t>
                      </a:r>
                      <a:r>
                        <a:rPr lang="en-US" sz="2100" baseline="0" dirty="0"/>
                        <a:t> for transportation </a:t>
                      </a:r>
                    </a:p>
                    <a:p>
                      <a:pPr algn="just">
                        <a:buFont typeface="Arial" pitchFamily="34" charset="0"/>
                        <a:buChar char="•"/>
                      </a:pPr>
                      <a:r>
                        <a:rPr lang="en-US" sz="2100" baseline="0" dirty="0"/>
                        <a:t> </a:t>
                      </a:r>
                      <a:r>
                        <a:rPr lang="en-US" sz="1400" baseline="0" dirty="0"/>
                        <a:t>if transported out of  India, then – Destination of goods</a:t>
                      </a:r>
                      <a:endParaRPr lang="en-US" sz="2100" dirty="0"/>
                    </a:p>
                  </a:txBody>
                  <a:tcPr/>
                </a:tc>
                <a:tc>
                  <a:txBody>
                    <a:bodyPr/>
                    <a:lstStyle/>
                    <a:p>
                      <a:r>
                        <a:rPr lang="en-US" sz="2000" dirty="0">
                          <a:solidFill>
                            <a:srgbClr val="C00000"/>
                          </a:solidFill>
                        </a:rPr>
                        <a:t>Destination of goods</a:t>
                      </a:r>
                    </a:p>
                    <a:p>
                      <a:r>
                        <a:rPr lang="en-US" sz="2000" dirty="0"/>
                        <a:t>[If sent by mail/courier- then </a:t>
                      </a:r>
                      <a:r>
                        <a:rPr lang="en-US" sz="2000" dirty="0">
                          <a:solidFill>
                            <a:srgbClr val="C00000"/>
                          </a:solidFill>
                        </a:rPr>
                        <a:t>residual</a:t>
                      </a:r>
                      <a:r>
                        <a:rPr lang="en-US" sz="2000" dirty="0"/>
                        <a:t> 13(2)]</a:t>
                      </a:r>
                      <a:endParaRPr lang="en-US" sz="2800" dirty="0"/>
                    </a:p>
                    <a:p>
                      <a:pPr algn="just"/>
                      <a:r>
                        <a:rPr lang="en-US" sz="1800" dirty="0">
                          <a:solidFill>
                            <a:srgbClr val="0070C0"/>
                          </a:solidFill>
                        </a:rPr>
                        <a:t>[Japan Ltd engages Indian liner ships to carry</a:t>
                      </a:r>
                      <a:r>
                        <a:rPr lang="en-US" sz="1800" baseline="0" dirty="0">
                          <a:solidFill>
                            <a:srgbClr val="0070C0"/>
                          </a:solidFill>
                        </a:rPr>
                        <a:t> </a:t>
                      </a:r>
                      <a:r>
                        <a:rPr lang="en-US" sz="1800" dirty="0">
                          <a:solidFill>
                            <a:srgbClr val="0070C0"/>
                          </a:solidFill>
                        </a:rPr>
                        <a:t> </a:t>
                      </a:r>
                      <a:r>
                        <a:rPr lang="en-US" sz="1800" dirty="0" err="1">
                          <a:solidFill>
                            <a:srgbClr val="0070C0"/>
                          </a:solidFill>
                        </a:rPr>
                        <a:t>indian</a:t>
                      </a:r>
                      <a:r>
                        <a:rPr lang="en-US" sz="1800" baseline="0" dirty="0">
                          <a:solidFill>
                            <a:srgbClr val="0070C0"/>
                          </a:solidFill>
                        </a:rPr>
                        <a:t> exporter’s goods to Japan. POS is Japan]</a:t>
                      </a:r>
                      <a:endParaRPr lang="en-US" sz="2800" dirty="0">
                        <a:solidFill>
                          <a:srgbClr val="0070C0"/>
                        </a:solidFill>
                      </a:endParaRPr>
                    </a:p>
                  </a:txBody>
                  <a:tcPr/>
                </a:tc>
                <a:extLst>
                  <a:ext uri="{0D108BD9-81ED-4DB2-BD59-A6C34878D82A}">
                    <a16:rowId xmlns:a16="http://schemas.microsoft.com/office/drawing/2014/main" xmlns="" val="10000"/>
                  </a:ext>
                </a:extLst>
              </a:tr>
              <a:tr h="2476587">
                <a:tc>
                  <a:txBody>
                    <a:bodyPr/>
                    <a:lstStyle/>
                    <a:p>
                      <a:r>
                        <a:rPr lang="en-US" sz="2100" dirty="0"/>
                        <a:t>12(9) 12(2)/13(10)</a:t>
                      </a:r>
                    </a:p>
                  </a:txBody>
                  <a:tcPr/>
                </a:tc>
                <a:tc>
                  <a:txBody>
                    <a:bodyPr/>
                    <a:lstStyle/>
                    <a:p>
                      <a:r>
                        <a:rPr lang="en-US" sz="2400" b="1" baseline="0" dirty="0">
                          <a:solidFill>
                            <a:srgbClr val="00B050"/>
                          </a:solidFill>
                        </a:rPr>
                        <a:t>T</a:t>
                      </a:r>
                      <a:r>
                        <a:rPr lang="en-US" sz="2400" b="1" baseline="0" dirty="0"/>
                        <a:t>ransport of </a:t>
                      </a:r>
                      <a:r>
                        <a:rPr lang="en-US" sz="2400" b="1" dirty="0"/>
                        <a:t>Passenger</a:t>
                      </a:r>
                    </a:p>
                    <a:p>
                      <a:r>
                        <a:rPr lang="en-US" sz="1400" b="1" dirty="0">
                          <a:solidFill>
                            <a:srgbClr val="0070C0"/>
                          </a:solidFill>
                        </a:rPr>
                        <a:t>[</a:t>
                      </a:r>
                      <a:r>
                        <a:rPr lang="en-US" sz="1400" b="1" dirty="0" err="1">
                          <a:solidFill>
                            <a:srgbClr val="0070C0"/>
                          </a:solidFill>
                        </a:rPr>
                        <a:t>eg</a:t>
                      </a:r>
                      <a:r>
                        <a:rPr lang="en-US" sz="1400" b="1" dirty="0">
                          <a:solidFill>
                            <a:srgbClr val="0070C0"/>
                          </a:solidFill>
                        </a:rPr>
                        <a:t> Mumbai Ltd purchases air ticket from Chennai Airlines for journey from Delhi to New York.</a:t>
                      </a:r>
                      <a:r>
                        <a:rPr lang="en-US" sz="1400" b="1" baseline="0" dirty="0">
                          <a:solidFill>
                            <a:srgbClr val="0070C0"/>
                          </a:solidFill>
                        </a:rPr>
                        <a:t> If Mumbai Ltd is RD, then POS is Mumbai; and if URD, then Delhi]</a:t>
                      </a:r>
                      <a:endParaRPr lang="en-US" sz="1800" b="1" dirty="0">
                        <a:solidFill>
                          <a:srgbClr val="0070C0"/>
                        </a:solidFill>
                      </a:endParaRPr>
                    </a:p>
                  </a:txBody>
                  <a:tcPr/>
                </a:tc>
                <a:tc>
                  <a:txBody>
                    <a:bodyPr/>
                    <a:lstStyle/>
                    <a:p>
                      <a:pPr algn="just">
                        <a:buFont typeface="Arial" pitchFamily="34" charset="0"/>
                        <a:buChar char="•"/>
                      </a:pPr>
                      <a:r>
                        <a:rPr lang="en-US" sz="1400" dirty="0"/>
                        <a:t>B2B- Recipient’s TIN</a:t>
                      </a:r>
                    </a:p>
                    <a:p>
                      <a:pPr algn="just">
                        <a:buFont typeface="Arial" pitchFamily="34" charset="0"/>
                        <a:buChar char="•"/>
                      </a:pPr>
                      <a:r>
                        <a:rPr lang="en-US" sz="1400" dirty="0"/>
                        <a:t>B2C-</a:t>
                      </a:r>
                      <a:r>
                        <a:rPr lang="en-US" sz="1400" baseline="0" dirty="0"/>
                        <a:t> where </a:t>
                      </a:r>
                      <a:r>
                        <a:rPr lang="en-US" sz="1400" baseline="0" dirty="0">
                          <a:solidFill>
                            <a:srgbClr val="C00000"/>
                          </a:solidFill>
                        </a:rPr>
                        <a:t>embarks</a:t>
                      </a:r>
                      <a:r>
                        <a:rPr lang="en-US" sz="1400" baseline="0" dirty="0"/>
                        <a:t> for continuous journey</a:t>
                      </a:r>
                    </a:p>
                    <a:p>
                      <a:pPr algn="just">
                        <a:buFont typeface="Arial" pitchFamily="34" charset="0"/>
                        <a:buChar char="•"/>
                      </a:pPr>
                      <a:r>
                        <a:rPr lang="en-US" sz="1400" baseline="0" dirty="0"/>
                        <a:t>If passes are given for future use then </a:t>
                      </a:r>
                      <a:r>
                        <a:rPr lang="en-US" sz="1400" baseline="0" dirty="0">
                          <a:solidFill>
                            <a:srgbClr val="C00000"/>
                          </a:solidFill>
                        </a:rPr>
                        <a:t>default rule </a:t>
                      </a:r>
                      <a:r>
                        <a:rPr lang="en-US" sz="1400" baseline="0" dirty="0">
                          <a:solidFill>
                            <a:schemeClr val="tx1"/>
                          </a:solidFill>
                        </a:rPr>
                        <a:t>of </a:t>
                      </a:r>
                      <a:r>
                        <a:rPr lang="en-US" sz="1400" baseline="0" dirty="0"/>
                        <a:t>12(2). </a:t>
                      </a:r>
                      <a:r>
                        <a:rPr lang="en-US" sz="1200" baseline="0" dirty="0"/>
                        <a:t>[Thus, first find </a:t>
                      </a:r>
                      <a:r>
                        <a:rPr lang="en-US" sz="1200" baseline="0" dirty="0" err="1"/>
                        <a:t>regn</a:t>
                      </a:r>
                      <a:r>
                        <a:rPr lang="en-US" sz="1200" baseline="0" dirty="0"/>
                        <a:t>, then embarkation, and then  customer’s  address]</a:t>
                      </a:r>
                      <a:endParaRPr lang="en-US" sz="1200" dirty="0"/>
                    </a:p>
                  </a:txBody>
                  <a:tcPr/>
                </a:tc>
                <a:tc>
                  <a:txBody>
                    <a:bodyPr/>
                    <a:lstStyle/>
                    <a:p>
                      <a:r>
                        <a:rPr lang="en-US" sz="1800" dirty="0"/>
                        <a:t>Where passenger </a:t>
                      </a:r>
                      <a:r>
                        <a:rPr lang="en-US" sz="1800" dirty="0">
                          <a:solidFill>
                            <a:srgbClr val="C00000"/>
                          </a:solidFill>
                        </a:rPr>
                        <a:t>embarks</a:t>
                      </a:r>
                      <a:r>
                        <a:rPr lang="en-US" sz="1800" dirty="0"/>
                        <a:t> for continuous journey</a:t>
                      </a:r>
                    </a:p>
                    <a:p>
                      <a:r>
                        <a:rPr lang="en-US" sz="1600" dirty="0"/>
                        <a:t>(i.e.</a:t>
                      </a:r>
                      <a:r>
                        <a:rPr lang="en-US" sz="1600" baseline="0" dirty="0"/>
                        <a:t> w</a:t>
                      </a:r>
                      <a:r>
                        <a:rPr lang="en-US" sz="1600" dirty="0"/>
                        <a:t>hether</a:t>
                      </a:r>
                      <a:r>
                        <a:rPr lang="en-US" sz="1600" baseline="0" dirty="0"/>
                        <a:t> single or multiple ticket issued at same time &amp; no stop over is there)</a:t>
                      </a:r>
                      <a:endParaRPr lang="en-US" sz="18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40895654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Ø"/>
            </a:pPr>
            <a:r>
              <a:rPr lang="en-US" sz="2500" dirty="0">
                <a:solidFill>
                  <a:srgbClr val="C00000"/>
                </a:solidFill>
              </a:rPr>
              <a:t>Changes by IGST (</a:t>
            </a:r>
            <a:r>
              <a:rPr lang="en-US" sz="2500" dirty="0" err="1">
                <a:solidFill>
                  <a:srgbClr val="C00000"/>
                </a:solidFill>
              </a:rPr>
              <a:t>Amdt</a:t>
            </a:r>
            <a:r>
              <a:rPr lang="en-US" sz="2500" dirty="0">
                <a:solidFill>
                  <a:srgbClr val="C00000"/>
                </a:solidFill>
              </a:rPr>
              <a:t>.) Act, 2018 </a:t>
            </a:r>
            <a:r>
              <a:rPr lang="en-US" sz="2500" dirty="0" err="1">
                <a:solidFill>
                  <a:srgbClr val="C00000"/>
                </a:solidFill>
              </a:rPr>
              <a:t>dt</a:t>
            </a:r>
            <a:r>
              <a:rPr lang="en-US" sz="2500" dirty="0">
                <a:solidFill>
                  <a:srgbClr val="C00000"/>
                </a:solidFill>
              </a:rPr>
              <a:t> 30.8.18 </a:t>
            </a:r>
            <a:r>
              <a:rPr lang="en-US" sz="2500" dirty="0" err="1">
                <a:solidFill>
                  <a:srgbClr val="C00000"/>
                </a:solidFill>
              </a:rPr>
              <a:t>wef</a:t>
            </a:r>
            <a:r>
              <a:rPr lang="en-US" sz="2500" dirty="0">
                <a:solidFill>
                  <a:srgbClr val="C00000"/>
                </a:solidFill>
              </a:rPr>
              <a:t> 1.2.19 vide Notification 01/19 IT </a:t>
            </a:r>
            <a:r>
              <a:rPr lang="en-US" sz="2500" dirty="0" err="1">
                <a:solidFill>
                  <a:srgbClr val="C00000"/>
                </a:solidFill>
              </a:rPr>
              <a:t>dt</a:t>
            </a:r>
            <a:r>
              <a:rPr lang="en-US" sz="2500" dirty="0">
                <a:solidFill>
                  <a:srgbClr val="C00000"/>
                </a:solidFill>
              </a:rPr>
              <a:t> 29.1.19</a:t>
            </a:r>
          </a:p>
          <a:p>
            <a:pPr marL="0" indent="0" algn="just">
              <a:buNone/>
            </a:pPr>
            <a:r>
              <a:rPr lang="en-US" sz="2500" dirty="0">
                <a:solidFill>
                  <a:srgbClr val="C00000"/>
                </a:solidFill>
              </a:rPr>
              <a:t>In S.12(8)</a:t>
            </a:r>
            <a:r>
              <a:rPr lang="en-US" sz="2500" dirty="0"/>
              <a:t>- Goods transport service including by mail/courier:-</a:t>
            </a:r>
          </a:p>
          <a:p>
            <a:pPr marL="0" indent="0" algn="just">
              <a:buNone/>
            </a:pPr>
            <a:endParaRPr lang="en-US" sz="2500" dirty="0"/>
          </a:p>
          <a:p>
            <a:pPr marL="0" indent="0" algn="just">
              <a:buNone/>
            </a:pPr>
            <a:r>
              <a:rPr lang="en-US" sz="2500" dirty="0"/>
              <a:t>A proviso was inserted saying that where the transportation of goods is to a place outside India, the POS shall be the place of destination of goods.</a:t>
            </a:r>
          </a:p>
          <a:p>
            <a:pPr marL="0" indent="0" algn="just">
              <a:buNone/>
            </a:pPr>
            <a:endParaRPr lang="en-US" sz="2500" dirty="0"/>
          </a:p>
          <a:p>
            <a:pPr marL="0" indent="0" algn="just">
              <a:buNone/>
            </a:pPr>
            <a:endParaRPr lang="en-US" sz="2500" dirty="0"/>
          </a:p>
          <a:p>
            <a:pPr algn="just"/>
            <a:endParaRPr lang="en-US" sz="2500" dirty="0">
              <a:solidFill>
                <a:srgbClr val="C00000"/>
              </a:solidFill>
            </a:endParaRPr>
          </a:p>
        </p:txBody>
      </p:sp>
    </p:spTree>
    <p:extLst>
      <p:ext uri="{BB962C8B-B14F-4D97-AF65-F5344CB8AC3E}">
        <p14:creationId xmlns:p14="http://schemas.microsoft.com/office/powerpoint/2010/main" xmlns="" val="1100025465"/>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0"/>
            <a:ext cx="8643998" cy="6324600"/>
          </a:xfrm>
        </p:spPr>
        <p:txBody>
          <a:bodyPr>
            <a:noAutofit/>
          </a:bodyPr>
          <a:lstStyle/>
          <a:p>
            <a:pPr marL="538773" indent="-538773" algn="just">
              <a:buNone/>
            </a:pPr>
            <a:r>
              <a:rPr lang="en-US" sz="2500" u="sng" dirty="0">
                <a:solidFill>
                  <a:srgbClr val="C00000"/>
                </a:solidFill>
              </a:rPr>
              <a:t>Services of Transportation of Goods [S.13(9)]</a:t>
            </a:r>
          </a:p>
          <a:p>
            <a:pPr marL="538773" indent="-538773" algn="just"/>
            <a:r>
              <a:rPr lang="en-US" sz="2500" b="1" dirty="0"/>
              <a:t>Outward Ocean Freight:-</a:t>
            </a:r>
          </a:p>
          <a:p>
            <a:pPr marL="538773" indent="-538773" algn="just">
              <a:buAutoNum type="alphaLcParenBoth"/>
            </a:pPr>
            <a:r>
              <a:rPr lang="en-US" sz="2500" dirty="0"/>
              <a:t>Location of service recipient is abroad – No GST, as export of service (payment is bound to be in FC </a:t>
            </a:r>
            <a:r>
              <a:rPr lang="en-US" sz="2500" dirty="0">
                <a:solidFill>
                  <a:srgbClr val="00B050"/>
                </a:solidFill>
              </a:rPr>
              <a:t>or RBI permitted INR</a:t>
            </a:r>
            <a:r>
              <a:rPr lang="en-US" sz="2500" dirty="0"/>
              <a:t>)</a:t>
            </a:r>
          </a:p>
          <a:p>
            <a:pPr marL="538773" indent="-538773" algn="just">
              <a:buAutoNum type="alphaLcParenBoth"/>
            </a:pPr>
            <a:r>
              <a:rPr lang="en-US" sz="2500" dirty="0"/>
              <a:t>When supplier and recipient are in India – GST payable.</a:t>
            </a:r>
            <a:r>
              <a:rPr lang="en-US" sz="2100" dirty="0">
                <a:solidFill>
                  <a:srgbClr val="00B050"/>
                </a:solidFill>
              </a:rPr>
              <a:t>[changed </a:t>
            </a:r>
            <a:r>
              <a:rPr lang="en-US" sz="2100" dirty="0" err="1">
                <a:solidFill>
                  <a:srgbClr val="00B050"/>
                </a:solidFill>
              </a:rPr>
              <a:t>wef</a:t>
            </a:r>
            <a:r>
              <a:rPr lang="en-US" sz="2100" dirty="0">
                <a:solidFill>
                  <a:srgbClr val="00B050"/>
                </a:solidFill>
              </a:rPr>
              <a:t> 1.2.19; proviso added to S.12(8) </a:t>
            </a:r>
            <a:r>
              <a:rPr lang="en-US" sz="2100" dirty="0" err="1">
                <a:solidFill>
                  <a:srgbClr val="00B050"/>
                </a:solidFill>
              </a:rPr>
              <a:t>syaing</a:t>
            </a:r>
            <a:r>
              <a:rPr lang="en-US" sz="2100" dirty="0">
                <a:solidFill>
                  <a:srgbClr val="00B050"/>
                </a:solidFill>
              </a:rPr>
              <a:t> that If goods transported to abroad, then POS is abroad and hence no GST]</a:t>
            </a:r>
            <a:endParaRPr lang="en-US" sz="2500" dirty="0">
              <a:solidFill>
                <a:srgbClr val="00B050"/>
              </a:solidFill>
            </a:endParaRPr>
          </a:p>
          <a:p>
            <a:pPr marL="538773" indent="-538773" algn="just"/>
            <a:r>
              <a:rPr lang="en-US" sz="2500" dirty="0"/>
              <a:t>Transshipment of goods at Indian Customs Station for further transport to out of India – No GST</a:t>
            </a:r>
          </a:p>
          <a:p>
            <a:pPr marL="538773" indent="-538773" algn="just"/>
            <a:r>
              <a:rPr lang="en-US" sz="2500" b="1" dirty="0"/>
              <a:t>Inward Ocean Freight</a:t>
            </a:r>
            <a:r>
              <a:rPr lang="en-US" sz="2500" dirty="0"/>
              <a:t>:- Importer will pay GST on Reverse charge</a:t>
            </a:r>
          </a:p>
          <a:p>
            <a:pPr marL="538773" indent="-538773" algn="just"/>
            <a:r>
              <a:rPr lang="en-US" sz="2500" dirty="0"/>
              <a:t>Satellite launch services </a:t>
            </a:r>
          </a:p>
          <a:p>
            <a:pPr marL="538773" indent="-538773" algn="just">
              <a:buAutoNum type="alphaLcParenBoth"/>
            </a:pPr>
            <a:r>
              <a:rPr lang="en-US" sz="2500" dirty="0"/>
              <a:t>by Indian company to foreign customer – No GST</a:t>
            </a:r>
          </a:p>
          <a:p>
            <a:pPr marL="538773" indent="-538773" algn="just">
              <a:buAutoNum type="alphaLcParenBoth"/>
            </a:pPr>
            <a:r>
              <a:rPr lang="en-US" sz="2500" dirty="0"/>
              <a:t>By Indian Company to Indian Customer – GST payable </a:t>
            </a:r>
            <a:r>
              <a:rPr lang="en-US" sz="2500" dirty="0">
                <a:solidFill>
                  <a:srgbClr val="00B050"/>
                </a:solidFill>
              </a:rPr>
              <a:t>[but not after 1.2.19 due to proviso to S.12(8)]</a:t>
            </a:r>
          </a:p>
          <a:p>
            <a:pPr marL="538773" indent="-538773" algn="just">
              <a:buNone/>
            </a:pPr>
            <a:r>
              <a:rPr lang="en-US" sz="2500" dirty="0"/>
              <a:t>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36</a:t>
            </a:fld>
            <a:endParaRPr lang="en-US"/>
          </a:p>
        </p:txBody>
      </p:sp>
    </p:spTree>
    <p:extLst>
      <p:ext uri="{BB962C8B-B14F-4D97-AF65-F5344CB8AC3E}">
        <p14:creationId xmlns:p14="http://schemas.microsoft.com/office/powerpoint/2010/main" xmlns="" val="737141930"/>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0"/>
            <a:ext cx="8643998" cy="6324600"/>
          </a:xfrm>
        </p:spPr>
        <p:txBody>
          <a:bodyPr>
            <a:noAutofit/>
          </a:bodyPr>
          <a:lstStyle/>
          <a:p>
            <a:pPr marL="538773" indent="-538773" algn="just">
              <a:buNone/>
            </a:pPr>
            <a:r>
              <a:rPr lang="en-US" sz="2500" u="sng" dirty="0">
                <a:solidFill>
                  <a:srgbClr val="C00000"/>
                </a:solidFill>
              </a:rPr>
              <a:t>Services of Transportation of Passenger [S.13(10)]</a:t>
            </a:r>
          </a:p>
          <a:p>
            <a:pPr marL="538773" indent="-538773" algn="just">
              <a:buNone/>
            </a:pPr>
            <a:endParaRPr lang="en-US" sz="2500" u="sng" dirty="0">
              <a:solidFill>
                <a:srgbClr val="C00000"/>
              </a:solidFill>
            </a:endParaRPr>
          </a:p>
          <a:p>
            <a:pPr marL="538773" indent="-538773" algn="just"/>
            <a:r>
              <a:rPr lang="en-US" sz="2500" dirty="0"/>
              <a:t>The Place of supply is where the passenger embarks for continuous journey.</a:t>
            </a:r>
          </a:p>
          <a:p>
            <a:pPr marL="538773" indent="-538773" algn="just"/>
            <a:r>
              <a:rPr lang="en-US" sz="2500" dirty="0"/>
              <a:t>For future journey passes, the default rule.</a:t>
            </a:r>
          </a:p>
          <a:p>
            <a:pPr marL="538773" indent="-538773" algn="just">
              <a:buNone/>
            </a:pPr>
            <a:endParaRPr lang="en-US" sz="2500" u="sng" dirty="0">
              <a:solidFill>
                <a:srgbClr val="C00000"/>
              </a:solidFill>
            </a:endParaRPr>
          </a:p>
          <a:p>
            <a:pPr marL="538773" indent="-538773" algn="just">
              <a:buNone/>
            </a:pPr>
            <a:r>
              <a:rPr lang="en-US" sz="2500" dirty="0"/>
              <a:t>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37</a:t>
            </a:fld>
            <a:endParaRPr lang="en-US"/>
          </a:p>
        </p:txBody>
      </p:sp>
    </p:spTree>
    <p:extLst>
      <p:ext uri="{BB962C8B-B14F-4D97-AF65-F5344CB8AC3E}">
        <p14:creationId xmlns:p14="http://schemas.microsoft.com/office/powerpoint/2010/main" xmlns="" val="254118520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lgn="ctr">
              <a:buNone/>
            </a:pPr>
            <a:r>
              <a:rPr lang="en-IN" sz="3600" dirty="0">
                <a:solidFill>
                  <a:srgbClr val="C00000"/>
                </a:solidFill>
              </a:rPr>
              <a:t>7. Supply of </a:t>
            </a:r>
            <a:r>
              <a:rPr lang="en-IN" sz="3600" dirty="0" err="1">
                <a:solidFill>
                  <a:srgbClr val="C00000"/>
                </a:solidFill>
              </a:rPr>
              <a:t>sevice</a:t>
            </a:r>
            <a:r>
              <a:rPr lang="en-IN" sz="3600" dirty="0">
                <a:solidFill>
                  <a:srgbClr val="C00000"/>
                </a:solidFill>
              </a:rPr>
              <a:t> on board a conveyance</a:t>
            </a:r>
          </a:p>
        </p:txBody>
      </p:sp>
    </p:spTree>
    <p:extLst>
      <p:ext uri="{BB962C8B-B14F-4D97-AF65-F5344CB8AC3E}">
        <p14:creationId xmlns:p14="http://schemas.microsoft.com/office/powerpoint/2010/main" xmlns="" val="39291691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256269080"/>
              </p:ext>
            </p:extLst>
          </p:nvPr>
        </p:nvGraphicFramePr>
        <p:xfrm>
          <a:off x="3270" y="548680"/>
          <a:ext cx="9144000" cy="3673584"/>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3673584">
                <a:tc>
                  <a:txBody>
                    <a:bodyPr/>
                    <a:lstStyle/>
                    <a:p>
                      <a:r>
                        <a:rPr lang="en-US" sz="2100" dirty="0"/>
                        <a:t>12(10)/</a:t>
                      </a:r>
                      <a:r>
                        <a:rPr lang="en-US" sz="2100" baseline="0" dirty="0"/>
                        <a:t> 13(11)</a:t>
                      </a:r>
                      <a:endParaRPr lang="en-US" sz="2100" dirty="0"/>
                    </a:p>
                  </a:txBody>
                  <a:tcPr/>
                </a:tc>
                <a:tc>
                  <a:txBody>
                    <a:bodyPr/>
                    <a:lstStyle/>
                    <a:p>
                      <a:r>
                        <a:rPr lang="en-US" sz="2800" b="1" dirty="0"/>
                        <a:t>On </a:t>
                      </a:r>
                      <a:r>
                        <a:rPr lang="en-US" sz="2800" b="1" dirty="0">
                          <a:solidFill>
                            <a:srgbClr val="FF0000"/>
                          </a:solidFill>
                        </a:rPr>
                        <a:t>b</a:t>
                      </a:r>
                      <a:r>
                        <a:rPr lang="en-US" sz="2800" b="1" dirty="0"/>
                        <a:t>oard</a:t>
                      </a:r>
                      <a:r>
                        <a:rPr lang="en-US" sz="2000" dirty="0"/>
                        <a:t> conveyance</a:t>
                      </a:r>
                    </a:p>
                    <a:p>
                      <a:r>
                        <a:rPr lang="en-US" sz="1800" dirty="0">
                          <a:solidFill>
                            <a:srgbClr val="0070C0"/>
                          </a:solidFill>
                        </a:rPr>
                        <a:t>[</a:t>
                      </a:r>
                      <a:r>
                        <a:rPr lang="en-US" sz="1800" dirty="0" err="1">
                          <a:solidFill>
                            <a:srgbClr val="0070C0"/>
                          </a:solidFill>
                        </a:rPr>
                        <a:t>eg</a:t>
                      </a:r>
                      <a:r>
                        <a:rPr lang="en-US" sz="1800" dirty="0">
                          <a:solidFill>
                            <a:srgbClr val="0070C0"/>
                          </a:solidFill>
                        </a:rPr>
                        <a:t> Palace</a:t>
                      </a:r>
                      <a:r>
                        <a:rPr lang="en-US" sz="1800" baseline="0" dirty="0">
                          <a:solidFill>
                            <a:srgbClr val="0070C0"/>
                          </a:solidFill>
                        </a:rPr>
                        <a:t> on wheel running from </a:t>
                      </a:r>
                      <a:r>
                        <a:rPr lang="en-US" sz="1800" baseline="0" dirty="0" err="1">
                          <a:solidFill>
                            <a:srgbClr val="0070C0"/>
                          </a:solidFill>
                        </a:rPr>
                        <a:t>Jaipur</a:t>
                      </a:r>
                      <a:r>
                        <a:rPr lang="en-US" sz="1800" baseline="0" dirty="0">
                          <a:solidFill>
                            <a:srgbClr val="0070C0"/>
                          </a:solidFill>
                        </a:rPr>
                        <a:t> to </a:t>
                      </a:r>
                      <a:r>
                        <a:rPr lang="en-US" sz="1800" baseline="0" dirty="0" err="1">
                          <a:solidFill>
                            <a:srgbClr val="0070C0"/>
                          </a:solidFill>
                        </a:rPr>
                        <a:t>Kaynakumari</a:t>
                      </a:r>
                      <a:r>
                        <a:rPr lang="en-US" sz="1800" baseline="0" dirty="0">
                          <a:solidFill>
                            <a:srgbClr val="0070C0"/>
                          </a:solidFill>
                        </a:rPr>
                        <a:t> provides on board entertainment service. POS is </a:t>
                      </a:r>
                      <a:r>
                        <a:rPr lang="en-US" sz="1800" baseline="0" dirty="0" err="1">
                          <a:solidFill>
                            <a:srgbClr val="0070C0"/>
                          </a:solidFill>
                        </a:rPr>
                        <a:t>Jaipur</a:t>
                      </a:r>
                      <a:r>
                        <a:rPr lang="en-US" sz="1800" baseline="0" dirty="0">
                          <a:solidFill>
                            <a:srgbClr val="0070C0"/>
                          </a:solidFill>
                        </a:rPr>
                        <a:t> for onward journey, and </a:t>
                      </a:r>
                      <a:r>
                        <a:rPr lang="en-US" sz="1800" baseline="0" dirty="0" err="1">
                          <a:solidFill>
                            <a:srgbClr val="0070C0"/>
                          </a:solidFill>
                        </a:rPr>
                        <a:t>Kanyakumari</a:t>
                      </a:r>
                      <a:r>
                        <a:rPr lang="en-US" sz="1800" baseline="0" dirty="0">
                          <a:solidFill>
                            <a:srgbClr val="0070C0"/>
                          </a:solidFill>
                        </a:rPr>
                        <a:t> for return journey]</a:t>
                      </a:r>
                      <a:endParaRPr lang="en-US" sz="2000" dirty="0">
                        <a:solidFill>
                          <a:srgbClr val="0070C0"/>
                        </a:solidFill>
                      </a:endParaRPr>
                    </a:p>
                  </a:txBody>
                  <a:tcPr/>
                </a:tc>
                <a:tc>
                  <a:txBody>
                    <a:bodyPr/>
                    <a:lstStyle/>
                    <a:p>
                      <a:r>
                        <a:rPr lang="en-US" sz="2100" dirty="0"/>
                        <a:t>First scheduled point of </a:t>
                      </a:r>
                      <a:r>
                        <a:rPr lang="en-US" sz="2100" dirty="0">
                          <a:solidFill>
                            <a:srgbClr val="C00000"/>
                          </a:solidFill>
                        </a:rPr>
                        <a:t>departure</a:t>
                      </a:r>
                    </a:p>
                  </a:txBody>
                  <a:tcPr/>
                </a:tc>
                <a:tc>
                  <a:txBody>
                    <a:bodyPr/>
                    <a:lstStyle/>
                    <a:p>
                      <a:r>
                        <a:rPr lang="en-US" sz="2400" dirty="0"/>
                        <a:t>Same</a:t>
                      </a:r>
                    </a:p>
                    <a:p>
                      <a:pPr algn="just"/>
                      <a:r>
                        <a:rPr lang="en-US" sz="1800" dirty="0">
                          <a:solidFill>
                            <a:srgbClr val="0070C0"/>
                          </a:solidFill>
                        </a:rPr>
                        <a:t>[</a:t>
                      </a:r>
                      <a:r>
                        <a:rPr lang="en-IN" sz="1800" kern="1200" baseline="0" dirty="0">
                          <a:solidFill>
                            <a:srgbClr val="0070C0"/>
                          </a:solidFill>
                          <a:latin typeface="+mn-lt"/>
                          <a:ea typeface="+mn-ea"/>
                          <a:cs typeface="+mn-cs"/>
                        </a:rPr>
                        <a:t>Air India departing from Mumbai to Paris providing food to its passengers, the place of supply will be Mumbai (first scheduled point of departure). For return journey, the place of supply shall be Paris.]</a:t>
                      </a:r>
                      <a:endParaRPr lang="en-US" sz="3200" dirty="0">
                        <a:solidFill>
                          <a:srgbClr val="0070C0"/>
                        </a:solidFill>
                      </a:endParaRP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3548170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0" y="-71413"/>
          <a:ext cx="9144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1403647" y="4653136"/>
            <a:ext cx="1080000" cy="43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Immovable Linked</a:t>
            </a:r>
          </a:p>
        </p:txBody>
      </p:sp>
      <p:sp>
        <p:nvSpPr>
          <p:cNvPr id="8" name="Rectangle 7"/>
          <p:cNvSpPr/>
          <p:nvPr/>
        </p:nvSpPr>
        <p:spPr>
          <a:xfrm>
            <a:off x="1403647" y="5157192"/>
            <a:ext cx="1080120" cy="43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Transport (Passenger)</a:t>
            </a:r>
          </a:p>
        </p:txBody>
      </p:sp>
      <p:sp>
        <p:nvSpPr>
          <p:cNvPr id="9" name="Rectangle 8"/>
          <p:cNvSpPr/>
          <p:nvPr/>
        </p:nvSpPr>
        <p:spPr>
          <a:xfrm>
            <a:off x="2699792" y="5157193"/>
            <a:ext cx="1080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On Board</a:t>
            </a:r>
          </a:p>
        </p:txBody>
      </p:sp>
      <p:sp>
        <p:nvSpPr>
          <p:cNvPr id="10" name="Rectangle 9"/>
          <p:cNvSpPr/>
          <p:nvPr/>
        </p:nvSpPr>
        <p:spPr>
          <a:xfrm>
            <a:off x="3995935" y="5157193"/>
            <a:ext cx="1080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Tel Com</a:t>
            </a:r>
          </a:p>
        </p:txBody>
      </p:sp>
      <p:sp>
        <p:nvSpPr>
          <p:cNvPr id="11" name="Rectangle 10"/>
          <p:cNvSpPr/>
          <p:nvPr/>
        </p:nvSpPr>
        <p:spPr>
          <a:xfrm>
            <a:off x="5292080" y="5157192"/>
            <a:ext cx="1080000" cy="43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Banking </a:t>
            </a:r>
          </a:p>
        </p:txBody>
      </p:sp>
      <p:sp>
        <p:nvSpPr>
          <p:cNvPr id="12" name="Rectangle 11"/>
          <p:cNvSpPr/>
          <p:nvPr/>
        </p:nvSpPr>
        <p:spPr>
          <a:xfrm>
            <a:off x="6588223" y="5157192"/>
            <a:ext cx="1080120" cy="43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Insurance</a:t>
            </a:r>
          </a:p>
        </p:txBody>
      </p:sp>
      <p:sp>
        <p:nvSpPr>
          <p:cNvPr id="13" name="Rectangle 12"/>
          <p:cNvSpPr/>
          <p:nvPr/>
        </p:nvSpPr>
        <p:spPr>
          <a:xfrm>
            <a:off x="7884368" y="5157193"/>
            <a:ext cx="108012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Advertisement  to Govt.</a:t>
            </a:r>
          </a:p>
        </p:txBody>
      </p:sp>
      <p:sp>
        <p:nvSpPr>
          <p:cNvPr id="14" name="Rectangle 13"/>
          <p:cNvSpPr/>
          <p:nvPr/>
        </p:nvSpPr>
        <p:spPr>
          <a:xfrm>
            <a:off x="2699792" y="4653137"/>
            <a:ext cx="1080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Performance Based</a:t>
            </a:r>
          </a:p>
        </p:txBody>
      </p:sp>
      <p:sp>
        <p:nvSpPr>
          <p:cNvPr id="15" name="Rectangle 14"/>
          <p:cNvSpPr/>
          <p:nvPr/>
        </p:nvSpPr>
        <p:spPr>
          <a:xfrm>
            <a:off x="3995935" y="4653137"/>
            <a:ext cx="108012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Training &amp; P.A.</a:t>
            </a:r>
          </a:p>
        </p:txBody>
      </p:sp>
      <p:sp>
        <p:nvSpPr>
          <p:cNvPr id="16" name="Rectangle 15"/>
          <p:cNvSpPr/>
          <p:nvPr/>
        </p:nvSpPr>
        <p:spPr>
          <a:xfrm>
            <a:off x="5292080" y="4653137"/>
            <a:ext cx="1080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Admission to Event</a:t>
            </a:r>
          </a:p>
        </p:txBody>
      </p:sp>
      <p:sp>
        <p:nvSpPr>
          <p:cNvPr id="17" name="Rectangle 16"/>
          <p:cNvSpPr/>
          <p:nvPr/>
        </p:nvSpPr>
        <p:spPr>
          <a:xfrm>
            <a:off x="6588224" y="4653137"/>
            <a:ext cx="1116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Event Management</a:t>
            </a:r>
          </a:p>
        </p:txBody>
      </p:sp>
      <p:sp>
        <p:nvSpPr>
          <p:cNvPr id="18" name="Rectangle 17"/>
          <p:cNvSpPr/>
          <p:nvPr/>
        </p:nvSpPr>
        <p:spPr>
          <a:xfrm>
            <a:off x="7919864" y="4653137"/>
            <a:ext cx="1044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Transport (Goods)</a:t>
            </a:r>
          </a:p>
        </p:txBody>
      </p:sp>
      <p:sp>
        <p:nvSpPr>
          <p:cNvPr id="20" name="Rectangle 19"/>
          <p:cNvSpPr/>
          <p:nvPr/>
        </p:nvSpPr>
        <p:spPr>
          <a:xfrm>
            <a:off x="1403647" y="5805264"/>
            <a:ext cx="1080000" cy="432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Immovable Linked</a:t>
            </a:r>
          </a:p>
        </p:txBody>
      </p:sp>
      <p:sp>
        <p:nvSpPr>
          <p:cNvPr id="21" name="Rectangle 20"/>
          <p:cNvSpPr/>
          <p:nvPr/>
        </p:nvSpPr>
        <p:spPr>
          <a:xfrm>
            <a:off x="2699792" y="5805264"/>
            <a:ext cx="1080000"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Performance Based</a:t>
            </a:r>
          </a:p>
        </p:txBody>
      </p:sp>
      <p:sp>
        <p:nvSpPr>
          <p:cNvPr id="22" name="Rectangle 21"/>
          <p:cNvSpPr/>
          <p:nvPr/>
        </p:nvSpPr>
        <p:spPr>
          <a:xfrm>
            <a:off x="3995935" y="5805264"/>
            <a:ext cx="1080000" cy="55269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Admission to Event + Event</a:t>
            </a:r>
          </a:p>
        </p:txBody>
      </p:sp>
      <p:sp>
        <p:nvSpPr>
          <p:cNvPr id="23" name="Rectangle 22"/>
          <p:cNvSpPr/>
          <p:nvPr/>
        </p:nvSpPr>
        <p:spPr>
          <a:xfrm>
            <a:off x="5364088" y="5805264"/>
            <a:ext cx="1080000" cy="432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Banking ….</a:t>
            </a:r>
          </a:p>
        </p:txBody>
      </p:sp>
      <p:sp>
        <p:nvSpPr>
          <p:cNvPr id="24" name="Rectangle 23"/>
          <p:cNvSpPr/>
          <p:nvPr/>
        </p:nvSpPr>
        <p:spPr>
          <a:xfrm>
            <a:off x="6588224" y="5805264"/>
            <a:ext cx="1044000"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Transport (Goods)</a:t>
            </a:r>
          </a:p>
        </p:txBody>
      </p:sp>
      <p:sp>
        <p:nvSpPr>
          <p:cNvPr id="25" name="Rectangle 24"/>
          <p:cNvSpPr/>
          <p:nvPr/>
        </p:nvSpPr>
        <p:spPr>
          <a:xfrm>
            <a:off x="7884368" y="5805264"/>
            <a:ext cx="1080120" cy="432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Transport (Passenger)</a:t>
            </a:r>
          </a:p>
        </p:txBody>
      </p:sp>
      <p:sp>
        <p:nvSpPr>
          <p:cNvPr id="26" name="Rectangle 25"/>
          <p:cNvSpPr/>
          <p:nvPr/>
        </p:nvSpPr>
        <p:spPr>
          <a:xfrm>
            <a:off x="1403647" y="6309321"/>
            <a:ext cx="1080000"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On Board</a:t>
            </a:r>
          </a:p>
        </p:txBody>
      </p:sp>
      <p:sp>
        <p:nvSpPr>
          <p:cNvPr id="27" name="Rectangle 26"/>
          <p:cNvSpPr/>
          <p:nvPr/>
        </p:nvSpPr>
        <p:spPr>
          <a:xfrm>
            <a:off x="2699792" y="6309321"/>
            <a:ext cx="1080000"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Data (OIDAR)</a:t>
            </a:r>
          </a:p>
        </p:txBody>
      </p:sp>
      <p:cxnSp>
        <p:nvCxnSpPr>
          <p:cNvPr id="29" name="Straight Arrow Connector 28"/>
          <p:cNvCxnSpPr/>
          <p:nvPr/>
        </p:nvCxnSpPr>
        <p:spPr>
          <a:xfrm>
            <a:off x="4427984" y="2996952"/>
            <a:ext cx="0" cy="158417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Elbow Connector 30"/>
          <p:cNvCxnSpPr/>
          <p:nvPr/>
        </p:nvCxnSpPr>
        <p:spPr>
          <a:xfrm rot="5400000">
            <a:off x="4680013" y="3609021"/>
            <a:ext cx="2880320" cy="1800200"/>
          </a:xfrm>
          <a:prstGeom prst="bentConnector3">
            <a:avLst>
              <a:gd name="adj1" fmla="val 50000"/>
            </a:avLst>
          </a:prstGeom>
          <a:ln>
            <a:tailEnd type="arrow"/>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xmlns="" val="21115559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0"/>
            <a:ext cx="8643998" cy="6324600"/>
          </a:xfrm>
        </p:spPr>
        <p:txBody>
          <a:bodyPr>
            <a:noAutofit/>
          </a:bodyPr>
          <a:lstStyle/>
          <a:p>
            <a:pPr marL="538773" indent="-538773" algn="just">
              <a:buNone/>
            </a:pPr>
            <a:r>
              <a:rPr lang="en-US" sz="2500" u="sng" dirty="0">
                <a:solidFill>
                  <a:srgbClr val="C00000"/>
                </a:solidFill>
              </a:rPr>
              <a:t>Services on Board a conveyance [S.13(11)]</a:t>
            </a:r>
          </a:p>
          <a:p>
            <a:pPr marL="538773" indent="-538773" algn="just">
              <a:buNone/>
            </a:pPr>
            <a:r>
              <a:rPr lang="en-US" sz="2500" dirty="0"/>
              <a:t>Coverage:- [only if separately charged for]</a:t>
            </a:r>
          </a:p>
          <a:p>
            <a:pPr marL="538773" indent="-538773" algn="just"/>
            <a:r>
              <a:rPr lang="en-US" sz="2500" dirty="0"/>
              <a:t>Services provided on any mode </a:t>
            </a:r>
            <a:r>
              <a:rPr lang="en-US" sz="2500" dirty="0" err="1"/>
              <a:t>viz</a:t>
            </a:r>
            <a:r>
              <a:rPr lang="en-US" sz="2500" dirty="0"/>
              <a:t> aircraft, vessel, rail, roadways bus etc (boat?)</a:t>
            </a:r>
          </a:p>
          <a:p>
            <a:pPr marL="538773" indent="-538773" algn="just"/>
            <a:r>
              <a:rPr lang="en-US" sz="2500" dirty="0"/>
              <a:t>Movie / music / video / software games on demand</a:t>
            </a:r>
          </a:p>
          <a:p>
            <a:pPr marL="538773" indent="-538773" algn="just"/>
            <a:r>
              <a:rPr lang="en-US" sz="2500" dirty="0"/>
              <a:t>Beauty treatment</a:t>
            </a:r>
          </a:p>
          <a:p>
            <a:pPr marL="538773" indent="-538773" algn="just">
              <a:buNone/>
            </a:pPr>
            <a:endParaRPr lang="en-US" sz="2500" dirty="0"/>
          </a:p>
          <a:p>
            <a:pPr marL="538773" indent="-538773" algn="just">
              <a:buNone/>
            </a:pPr>
            <a:r>
              <a:rPr lang="en-US" sz="2500" dirty="0">
                <a:solidFill>
                  <a:srgbClr val="C00000"/>
                </a:solidFill>
              </a:rPr>
              <a:t>Example</a:t>
            </a:r>
            <a:r>
              <a:rPr lang="en-US" sz="2500" dirty="0"/>
              <a:t>:- </a:t>
            </a:r>
          </a:p>
          <a:p>
            <a:pPr marL="538773" indent="-538773" algn="just">
              <a:buNone/>
            </a:pPr>
            <a:r>
              <a:rPr lang="en-US" sz="2500" dirty="0"/>
              <a:t>(a) A video game or movie-on-demand is provided as on-board entertainment during the Kolkata-Delhi leg of a </a:t>
            </a:r>
            <a:r>
              <a:rPr lang="en-US" sz="2500" dirty="0" err="1"/>
              <a:t>Bankok</a:t>
            </a:r>
            <a:r>
              <a:rPr lang="en-US" sz="2500" dirty="0"/>
              <a:t>-Kolkata-Delhi flight. POS will be </a:t>
            </a:r>
            <a:r>
              <a:rPr lang="en-US" sz="2500" dirty="0" err="1"/>
              <a:t>Bankok</a:t>
            </a:r>
            <a:r>
              <a:rPr lang="en-US" sz="2500" dirty="0"/>
              <a:t>. Thus, No GST.</a:t>
            </a:r>
          </a:p>
          <a:p>
            <a:pPr marL="538773" indent="-538773" algn="just">
              <a:buNone/>
            </a:pPr>
            <a:r>
              <a:rPr lang="en-US" sz="2500" dirty="0"/>
              <a:t>(b)	However, if the said service is provided on Delhi-Kolkata-</a:t>
            </a:r>
            <a:r>
              <a:rPr lang="en-US" sz="2500" dirty="0" err="1"/>
              <a:t>Bankok</a:t>
            </a:r>
            <a:r>
              <a:rPr lang="en-US" sz="2500" dirty="0"/>
              <a:t> flight, the POS will be Delhi, and GST will be payable.</a:t>
            </a:r>
          </a:p>
          <a:p>
            <a:pPr marL="538773" indent="-538773" algn="just">
              <a:buNone/>
            </a:pPr>
            <a:r>
              <a:rPr lang="en-US" sz="2500" dirty="0"/>
              <a:t>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40</a:t>
            </a:fld>
            <a:endParaRPr lang="en-US"/>
          </a:p>
        </p:txBody>
      </p:sp>
    </p:spTree>
    <p:extLst>
      <p:ext uri="{BB962C8B-B14F-4D97-AF65-F5344CB8AC3E}">
        <p14:creationId xmlns:p14="http://schemas.microsoft.com/office/powerpoint/2010/main" xmlns="" val="83044572"/>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lgn="ctr">
              <a:buNone/>
            </a:pPr>
            <a:r>
              <a:rPr lang="en-IN" sz="3600" dirty="0">
                <a:solidFill>
                  <a:srgbClr val="C00000"/>
                </a:solidFill>
              </a:rPr>
              <a:t>8. Telecommunication Services</a:t>
            </a:r>
          </a:p>
        </p:txBody>
      </p:sp>
    </p:spTree>
    <p:extLst>
      <p:ext uri="{BB962C8B-B14F-4D97-AF65-F5344CB8AC3E}">
        <p14:creationId xmlns:p14="http://schemas.microsoft.com/office/powerpoint/2010/main" xmlns="" val="13944062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2734028079"/>
              </p:ext>
            </p:extLst>
          </p:nvPr>
        </p:nvGraphicFramePr>
        <p:xfrm>
          <a:off x="-2201" y="332656"/>
          <a:ext cx="9144000" cy="52578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5151119">
                <a:tc>
                  <a:txBody>
                    <a:bodyPr/>
                    <a:lstStyle/>
                    <a:p>
                      <a:r>
                        <a:rPr lang="en-US" sz="2100" dirty="0"/>
                        <a:t>12(11)/--</a:t>
                      </a:r>
                    </a:p>
                  </a:txBody>
                  <a:tcPr/>
                </a:tc>
                <a:tc>
                  <a:txBody>
                    <a:bodyPr/>
                    <a:lstStyle/>
                    <a:p>
                      <a:r>
                        <a:rPr lang="en-US" sz="2400" b="1" baseline="0" dirty="0">
                          <a:solidFill>
                            <a:srgbClr val="FF0000"/>
                          </a:solidFill>
                        </a:rPr>
                        <a:t>T</a:t>
                      </a:r>
                      <a:r>
                        <a:rPr lang="en-US" sz="2400" b="1" baseline="0" dirty="0"/>
                        <a:t>elecom services </a:t>
                      </a:r>
                    </a:p>
                    <a:p>
                      <a:pPr marL="285750" indent="-285750">
                        <a:buFontTx/>
                        <a:buChar char="-"/>
                      </a:pPr>
                      <a:r>
                        <a:rPr lang="en-US" sz="2100" baseline="0" dirty="0"/>
                        <a:t>Fixed line</a:t>
                      </a:r>
                    </a:p>
                    <a:p>
                      <a:pPr marL="285750" indent="-285750">
                        <a:buFontTx/>
                        <a:buChar char="-"/>
                      </a:pPr>
                      <a:r>
                        <a:rPr lang="en-US" sz="2100" baseline="0" dirty="0"/>
                        <a:t>Leased circuit</a:t>
                      </a:r>
                    </a:p>
                    <a:p>
                      <a:pPr marL="285750" indent="-285750">
                        <a:buFontTx/>
                        <a:buChar char="-"/>
                      </a:pPr>
                      <a:r>
                        <a:rPr lang="en-US" sz="2100" baseline="0" dirty="0"/>
                        <a:t>Dish antenna</a:t>
                      </a:r>
                    </a:p>
                    <a:p>
                      <a:pPr marL="285750" indent="-285750">
                        <a:buFontTx/>
                        <a:buNone/>
                      </a:pPr>
                      <a:r>
                        <a:rPr lang="en-US" sz="2100" baseline="0" dirty="0">
                          <a:solidFill>
                            <a:srgbClr val="0070C0"/>
                          </a:solidFill>
                        </a:rPr>
                        <a:t>[Bangalore resident purchases Dish antenna from Tata Sky, Mumbai. Bangalore is POS]</a:t>
                      </a:r>
                    </a:p>
                    <a:p>
                      <a:pPr marL="285750" indent="-285750">
                        <a:buFontTx/>
                        <a:buChar char="-"/>
                      </a:pPr>
                      <a:r>
                        <a:rPr lang="en-US" sz="2100" baseline="0" dirty="0"/>
                        <a:t>Post paid</a:t>
                      </a:r>
                    </a:p>
                    <a:p>
                      <a:pPr marL="0" indent="0">
                        <a:buFontTx/>
                        <a:buNone/>
                      </a:pPr>
                      <a:endParaRPr lang="en-US" sz="2100" baseline="0" dirty="0"/>
                    </a:p>
                    <a:p>
                      <a:pPr marL="285750" indent="-285750">
                        <a:buFontTx/>
                        <a:buChar char="-"/>
                      </a:pPr>
                      <a:r>
                        <a:rPr lang="en-US" sz="2100" baseline="0" dirty="0"/>
                        <a:t>Pre paid by voucher</a:t>
                      </a:r>
                    </a:p>
                    <a:p>
                      <a:pPr marL="0" indent="0">
                        <a:buFontTx/>
                        <a:buNone/>
                      </a:pPr>
                      <a:endParaRPr lang="en-US" sz="2100" baseline="0" dirty="0"/>
                    </a:p>
                    <a:p>
                      <a:pPr marL="0" indent="0">
                        <a:buFontTx/>
                        <a:buNone/>
                      </a:pPr>
                      <a:endParaRPr lang="en-US" sz="2100" baseline="0" dirty="0"/>
                    </a:p>
                    <a:p>
                      <a:pPr marL="0" indent="0">
                        <a:buFontTx/>
                        <a:buNone/>
                      </a:pPr>
                      <a:endParaRPr lang="en-US" sz="2100" baseline="0" dirty="0"/>
                    </a:p>
                    <a:p>
                      <a:pPr marL="285750" indent="-285750">
                        <a:buFontTx/>
                        <a:buChar char="-"/>
                      </a:pPr>
                      <a:r>
                        <a:rPr lang="en-US" sz="2100" baseline="0" dirty="0"/>
                        <a:t>Other cases </a:t>
                      </a:r>
                      <a:r>
                        <a:rPr lang="en-US" sz="2100" baseline="0" dirty="0">
                          <a:solidFill>
                            <a:srgbClr val="0070C0"/>
                          </a:solidFill>
                        </a:rPr>
                        <a:t>[</a:t>
                      </a:r>
                      <a:r>
                        <a:rPr lang="en-US" sz="2100" baseline="0" dirty="0" err="1">
                          <a:solidFill>
                            <a:srgbClr val="0070C0"/>
                          </a:solidFill>
                        </a:rPr>
                        <a:t>eg</a:t>
                      </a:r>
                      <a:r>
                        <a:rPr lang="en-US" sz="2100" baseline="0" dirty="0">
                          <a:solidFill>
                            <a:srgbClr val="0070C0"/>
                          </a:solidFill>
                        </a:rPr>
                        <a:t> online recharge]</a:t>
                      </a:r>
                    </a:p>
                  </a:txBody>
                  <a:tcPr/>
                </a:tc>
                <a:tc>
                  <a:txBody>
                    <a:bodyPr/>
                    <a:lstStyle/>
                    <a:p>
                      <a:endParaRPr lang="en-US" sz="2100" dirty="0"/>
                    </a:p>
                    <a:p>
                      <a:r>
                        <a:rPr lang="en-US" sz="2000" dirty="0"/>
                        <a:t>-Where </a:t>
                      </a:r>
                      <a:r>
                        <a:rPr lang="en-US" sz="2000" dirty="0">
                          <a:solidFill>
                            <a:srgbClr val="C00000"/>
                          </a:solidFill>
                        </a:rPr>
                        <a:t>installed</a:t>
                      </a:r>
                      <a:r>
                        <a:rPr lang="en-US" sz="2000" dirty="0"/>
                        <a:t> for receiving the</a:t>
                      </a:r>
                      <a:r>
                        <a:rPr lang="en-US" sz="2000" baseline="0" dirty="0"/>
                        <a:t> service</a:t>
                      </a:r>
                      <a:endParaRPr lang="en-US" sz="2000" dirty="0"/>
                    </a:p>
                    <a:p>
                      <a:r>
                        <a:rPr lang="en-US" sz="2000" dirty="0"/>
                        <a:t>-</a:t>
                      </a:r>
                      <a:r>
                        <a:rPr lang="en-US" sz="2000" dirty="0">
                          <a:solidFill>
                            <a:srgbClr val="C00000"/>
                          </a:solidFill>
                        </a:rPr>
                        <a:t>Each State</a:t>
                      </a:r>
                      <a:r>
                        <a:rPr lang="en-US" sz="2000" dirty="0"/>
                        <a:t> (if taken on multi-States on lump sum charges)</a:t>
                      </a:r>
                    </a:p>
                    <a:p>
                      <a:r>
                        <a:rPr lang="en-US" sz="2000" dirty="0">
                          <a:solidFill>
                            <a:srgbClr val="C00000"/>
                          </a:solidFill>
                        </a:rPr>
                        <a:t>-Billing address</a:t>
                      </a:r>
                      <a:endParaRPr lang="en-US" sz="2000" dirty="0"/>
                    </a:p>
                    <a:p>
                      <a:pPr marL="342900" indent="-342900">
                        <a:buAutoNum type="arabicParenR"/>
                      </a:pPr>
                      <a:r>
                        <a:rPr lang="en-US" sz="2000" dirty="0">
                          <a:solidFill>
                            <a:srgbClr val="C00000"/>
                          </a:solidFill>
                        </a:rPr>
                        <a:t>Selling agent’s location</a:t>
                      </a:r>
                    </a:p>
                    <a:p>
                      <a:pPr marL="342900" indent="-342900">
                        <a:buAutoNum type="arabicParenR"/>
                      </a:pPr>
                      <a:r>
                        <a:rPr lang="en-US" sz="2000" dirty="0"/>
                        <a:t>Where voucher sold</a:t>
                      </a:r>
                    </a:p>
                    <a:p>
                      <a:pPr marL="0" indent="0">
                        <a:buNone/>
                      </a:pPr>
                      <a:r>
                        <a:rPr lang="en-US" sz="2000" dirty="0">
                          <a:solidFill>
                            <a:srgbClr val="C00000"/>
                          </a:solidFill>
                        </a:rPr>
                        <a:t>-Recipient’s location </a:t>
                      </a:r>
                      <a:r>
                        <a:rPr lang="en-US" sz="1400" dirty="0">
                          <a:solidFill>
                            <a:srgbClr val="C00000"/>
                          </a:solidFill>
                        </a:rPr>
                        <a:t>(on record of provider)</a:t>
                      </a:r>
                      <a:endParaRPr lang="en-US" sz="2000" dirty="0">
                        <a:solidFill>
                          <a:srgbClr val="C00000"/>
                        </a:solidFill>
                      </a:endParaRPr>
                    </a:p>
                    <a:p>
                      <a:pPr marL="0" indent="0">
                        <a:buNone/>
                      </a:pPr>
                      <a:r>
                        <a:rPr lang="en-US" sz="2000" dirty="0"/>
                        <a:t>-supplier’s location (if address not available)</a:t>
                      </a:r>
                    </a:p>
                  </a:txBody>
                  <a:tcPr/>
                </a:tc>
                <a:tc>
                  <a:txBody>
                    <a:bodyPr/>
                    <a:lstStyle/>
                    <a:p>
                      <a:r>
                        <a:rPr lang="en-US" sz="2100" dirty="0"/>
                        <a:t>Residual 13(2)</a:t>
                      </a: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27300865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492896"/>
            <a:ext cx="8001056" cy="1436170"/>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buNone/>
            </a:pPr>
            <a:r>
              <a:rPr lang="en-IN" sz="2800" dirty="0">
                <a:solidFill>
                  <a:srgbClr val="C00000"/>
                </a:solidFill>
              </a:rPr>
              <a:t>  9. Banking and other Financial Services</a:t>
            </a:r>
          </a:p>
          <a:p>
            <a:pPr marL="0" indent="0">
              <a:buNone/>
            </a:pPr>
            <a:r>
              <a:rPr lang="en-IN" sz="2800" dirty="0">
                <a:solidFill>
                  <a:srgbClr val="C00000"/>
                </a:solidFill>
              </a:rPr>
              <a:t>10. Intermediary Services</a:t>
            </a:r>
          </a:p>
          <a:p>
            <a:pPr marL="0" indent="0">
              <a:buNone/>
            </a:pPr>
            <a:r>
              <a:rPr lang="en-IN" sz="2800" dirty="0">
                <a:solidFill>
                  <a:srgbClr val="C00000"/>
                </a:solidFill>
              </a:rPr>
              <a:t>11. Short term transport hiring</a:t>
            </a:r>
          </a:p>
        </p:txBody>
      </p:sp>
    </p:spTree>
    <p:extLst>
      <p:ext uri="{BB962C8B-B14F-4D97-AF65-F5344CB8AC3E}">
        <p14:creationId xmlns:p14="http://schemas.microsoft.com/office/powerpoint/2010/main" xmlns="" val="21107166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428458066"/>
              </p:ext>
            </p:extLst>
          </p:nvPr>
        </p:nvGraphicFramePr>
        <p:xfrm>
          <a:off x="0" y="0"/>
          <a:ext cx="9143999" cy="68580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399">
                  <a:extLst>
                    <a:ext uri="{9D8B030D-6E8A-4147-A177-3AD203B41FA5}">
                      <a16:colId xmlns:a16="http://schemas.microsoft.com/office/drawing/2014/main" xmlns="" val="20003"/>
                    </a:ext>
                  </a:extLst>
                </a:gridCol>
              </a:tblGrid>
              <a:tr h="6858000">
                <a:tc>
                  <a:txBody>
                    <a:bodyPr/>
                    <a:lstStyle/>
                    <a:p>
                      <a:r>
                        <a:rPr lang="en-US" sz="2100" dirty="0"/>
                        <a:t>12(12,13)/</a:t>
                      </a:r>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r>
                        <a:rPr lang="en-US" sz="2100" dirty="0"/>
                        <a:t>          /13(8)</a:t>
                      </a:r>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txBody>
                  <a:tcPr/>
                </a:tc>
                <a:tc>
                  <a:txBody>
                    <a:bodyPr/>
                    <a:lstStyle/>
                    <a:p>
                      <a:pPr marL="285750" indent="-285750">
                        <a:buFontTx/>
                        <a:buChar char="-"/>
                      </a:pPr>
                      <a:r>
                        <a:rPr lang="en-US" sz="2000" b="1" dirty="0">
                          <a:solidFill>
                            <a:srgbClr val="FF0000"/>
                          </a:solidFill>
                        </a:rPr>
                        <a:t>B</a:t>
                      </a:r>
                      <a:r>
                        <a:rPr lang="en-US" sz="2000" b="1" dirty="0"/>
                        <a:t>anking</a:t>
                      </a:r>
                      <a:r>
                        <a:rPr lang="en-US" sz="2100" dirty="0"/>
                        <a:t>,</a:t>
                      </a:r>
                      <a:r>
                        <a:rPr lang="en-US" sz="2100" baseline="0" dirty="0"/>
                        <a:t> financial services, stock broking </a:t>
                      </a:r>
                      <a:r>
                        <a:rPr lang="en-US" sz="2100" u="sng" baseline="0" dirty="0"/>
                        <a:t>to any person</a:t>
                      </a:r>
                    </a:p>
                    <a:p>
                      <a:pPr marL="285750" indent="-285750">
                        <a:buFontTx/>
                        <a:buChar char="-"/>
                      </a:pPr>
                      <a:endParaRPr lang="en-US" sz="2100" baseline="0" dirty="0"/>
                    </a:p>
                    <a:p>
                      <a:pPr marL="285750" indent="-285750">
                        <a:buFontTx/>
                        <a:buChar char="-"/>
                      </a:pPr>
                      <a:endParaRPr lang="en-US" sz="2100" baseline="0" dirty="0"/>
                    </a:p>
                    <a:p>
                      <a:pPr marL="285750" indent="-285750">
                        <a:buFontTx/>
                        <a:buChar char="-"/>
                      </a:pPr>
                      <a:endParaRPr lang="en-US" sz="2100" baseline="0" dirty="0"/>
                    </a:p>
                    <a:p>
                      <a:pPr marL="285750" indent="-285750">
                        <a:buFontTx/>
                        <a:buChar char="-"/>
                      </a:pPr>
                      <a:r>
                        <a:rPr lang="en-US" sz="2000" b="1" baseline="0" dirty="0">
                          <a:solidFill>
                            <a:srgbClr val="FF0000"/>
                          </a:solidFill>
                        </a:rPr>
                        <a:t>I</a:t>
                      </a:r>
                      <a:r>
                        <a:rPr lang="en-US" sz="2000" b="1" baseline="0" dirty="0"/>
                        <a:t>nsurance</a:t>
                      </a:r>
                    </a:p>
                    <a:p>
                      <a:pPr marL="285750" indent="-285750">
                        <a:buFontTx/>
                        <a:buChar char="-"/>
                      </a:pPr>
                      <a:endParaRPr lang="en-US" sz="2100" baseline="0" dirty="0"/>
                    </a:p>
                    <a:p>
                      <a:pPr marL="285750" indent="-285750">
                        <a:buFontTx/>
                        <a:buNone/>
                      </a:pPr>
                      <a:r>
                        <a:rPr lang="en-US" sz="2100" baseline="0" dirty="0"/>
                        <a:t>…………………………………………….</a:t>
                      </a:r>
                    </a:p>
                    <a:p>
                      <a:pPr marL="285750" indent="-285750">
                        <a:buFontTx/>
                        <a:buChar char="-"/>
                      </a:pPr>
                      <a:r>
                        <a:rPr lang="en-US" sz="2100" b="1" baseline="0" dirty="0"/>
                        <a:t>Banking</a:t>
                      </a:r>
                      <a:r>
                        <a:rPr lang="en-US" sz="2100" baseline="0" dirty="0"/>
                        <a:t>/Financial/NBFC </a:t>
                      </a:r>
                      <a:r>
                        <a:rPr lang="en-US" sz="2100" u="sng" baseline="0" dirty="0"/>
                        <a:t>to account holders</a:t>
                      </a:r>
                    </a:p>
                    <a:p>
                      <a:pPr marL="285750" indent="-285750">
                        <a:buFontTx/>
                        <a:buChar char="-"/>
                      </a:pPr>
                      <a:r>
                        <a:rPr lang="en-US" sz="2100" b="1" baseline="0" dirty="0"/>
                        <a:t>Intermediary</a:t>
                      </a:r>
                      <a:r>
                        <a:rPr lang="en-US" sz="2100" baseline="0" dirty="0"/>
                        <a:t> (broker, commission agent )</a:t>
                      </a:r>
                    </a:p>
                    <a:p>
                      <a:pPr marL="285750" indent="-285750">
                        <a:buFontTx/>
                        <a:buChar char="-"/>
                      </a:pPr>
                      <a:r>
                        <a:rPr lang="en-US" sz="2100" b="1" baseline="0" dirty="0"/>
                        <a:t>Hiring transport</a:t>
                      </a:r>
                      <a:r>
                        <a:rPr lang="en-US" sz="2100" baseline="0" dirty="0"/>
                        <a:t> (</a:t>
                      </a:r>
                      <a:r>
                        <a:rPr lang="en-US" sz="2100" baseline="0" dirty="0" err="1"/>
                        <a:t>upto</a:t>
                      </a:r>
                      <a:r>
                        <a:rPr lang="en-US" sz="2100" baseline="0" dirty="0"/>
                        <a:t> 1 month)</a:t>
                      </a:r>
                    </a:p>
                    <a:p>
                      <a:pPr marL="285750" indent="-285750">
                        <a:buFontTx/>
                        <a:buChar char="-"/>
                      </a:pPr>
                      <a:endParaRPr lang="en-US" sz="2100" baseline="0" dirty="0"/>
                    </a:p>
                    <a:p>
                      <a:pPr marL="285750" indent="-285750">
                        <a:buFontTx/>
                        <a:buChar char="-"/>
                      </a:pPr>
                      <a:endParaRPr lang="en-US" sz="2100" baseline="0" dirty="0"/>
                    </a:p>
                  </a:txBody>
                  <a:tcPr/>
                </a:tc>
                <a:tc>
                  <a:txBody>
                    <a:bodyPr/>
                    <a:lstStyle/>
                    <a:p>
                      <a:pPr marL="285750" indent="-285750">
                        <a:buFont typeface="Arial" pitchFamily="34" charset="0"/>
                        <a:buNone/>
                      </a:pPr>
                      <a:r>
                        <a:rPr lang="en-US" sz="2100" dirty="0"/>
                        <a:t>-</a:t>
                      </a:r>
                      <a:r>
                        <a:rPr lang="en-US" sz="2100" dirty="0">
                          <a:solidFill>
                            <a:srgbClr val="C00000"/>
                          </a:solidFill>
                        </a:rPr>
                        <a:t>Recipient address</a:t>
                      </a:r>
                      <a:r>
                        <a:rPr lang="en-US" sz="2100" dirty="0"/>
                        <a:t> on supplier’s record </a:t>
                      </a:r>
                    </a:p>
                    <a:p>
                      <a:pPr marL="285750" indent="-285750">
                        <a:buFont typeface="Arial" pitchFamily="34" charset="0"/>
                        <a:buNone/>
                      </a:pPr>
                      <a:r>
                        <a:rPr lang="en-US" sz="2100" dirty="0"/>
                        <a:t>(if not there-</a:t>
                      </a:r>
                      <a:r>
                        <a:rPr lang="en-US" sz="2100" baseline="0" dirty="0"/>
                        <a:t> then supplier’s location)</a:t>
                      </a:r>
                    </a:p>
                    <a:p>
                      <a:pPr marL="285750" indent="-285750">
                        <a:buFont typeface="Arial" pitchFamily="34" charset="0"/>
                        <a:buNone/>
                      </a:pPr>
                      <a:endParaRPr lang="en-US" sz="2100" dirty="0"/>
                    </a:p>
                    <a:p>
                      <a:pPr marL="285750" indent="-285750">
                        <a:buFontTx/>
                        <a:buChar char="-"/>
                      </a:pPr>
                      <a:r>
                        <a:rPr lang="en-US" sz="2100" dirty="0"/>
                        <a:t>TIN of RD &amp; PIN of URD</a:t>
                      </a:r>
                    </a:p>
                    <a:p>
                      <a:pPr marL="285750" indent="-285750">
                        <a:buFontTx/>
                        <a:buNone/>
                      </a:pPr>
                      <a:r>
                        <a:rPr lang="en-US" sz="2100" dirty="0"/>
                        <a:t>……………………………..</a:t>
                      </a:r>
                    </a:p>
                    <a:p>
                      <a:pPr marL="285750" indent="-285750">
                        <a:buFontTx/>
                        <a:buNone/>
                      </a:pPr>
                      <a:endParaRPr lang="en-US" sz="2100" dirty="0"/>
                    </a:p>
                  </a:txBody>
                  <a:tcPr/>
                </a:tc>
                <a:tc>
                  <a:txBody>
                    <a:bodyPr/>
                    <a:lstStyle/>
                    <a:p>
                      <a:pPr marL="285750" indent="-285750">
                        <a:buFontTx/>
                        <a:buNone/>
                      </a:pPr>
                      <a:endParaRPr lang="en-US" sz="2100" dirty="0"/>
                    </a:p>
                    <a:p>
                      <a:pPr marL="285750" indent="-285750">
                        <a:buFontTx/>
                        <a:buNone/>
                      </a:pPr>
                      <a:r>
                        <a:rPr lang="en-US" sz="2100" dirty="0"/>
                        <a:t>…………………………….</a:t>
                      </a:r>
                    </a:p>
                    <a:p>
                      <a:pPr marL="285750" indent="-285750">
                        <a:buFontTx/>
                        <a:buChar char="-"/>
                      </a:pPr>
                      <a:r>
                        <a:rPr lang="en-US" sz="2100" dirty="0">
                          <a:solidFill>
                            <a:srgbClr val="C00000"/>
                          </a:solidFill>
                        </a:rPr>
                        <a:t>Supplier’s Location</a:t>
                      </a:r>
                    </a:p>
                    <a:p>
                      <a:pPr algn="just"/>
                      <a:r>
                        <a:rPr lang="en-US" sz="2000" dirty="0">
                          <a:solidFill>
                            <a:srgbClr val="0070C0"/>
                          </a:solidFill>
                        </a:rPr>
                        <a:t>[</a:t>
                      </a:r>
                      <a:r>
                        <a:rPr lang="en-IN" sz="2000" kern="1200" baseline="0" dirty="0">
                          <a:solidFill>
                            <a:srgbClr val="0070C0"/>
                          </a:solidFill>
                          <a:latin typeface="+mn-lt"/>
                          <a:ea typeface="+mn-ea"/>
                          <a:cs typeface="+mn-cs"/>
                        </a:rPr>
                        <a:t>If XY Bank in USA charges loan processing charges to AB Co. located in</a:t>
                      </a:r>
                    </a:p>
                    <a:p>
                      <a:pPr algn="just"/>
                      <a:r>
                        <a:rPr lang="en-IN" sz="2000" kern="1200" baseline="0" dirty="0">
                          <a:solidFill>
                            <a:srgbClr val="0070C0"/>
                          </a:solidFill>
                          <a:latin typeface="+mn-lt"/>
                          <a:ea typeface="+mn-ea"/>
                          <a:cs typeface="+mn-cs"/>
                        </a:rPr>
                        <a:t>India, the place of supply of service will be USA]</a:t>
                      </a:r>
                    </a:p>
                    <a:p>
                      <a:pPr algn="just"/>
                      <a:r>
                        <a:rPr lang="en-US" sz="1800" kern="1200" baseline="0" dirty="0">
                          <a:solidFill>
                            <a:srgbClr val="0070C0"/>
                          </a:solidFill>
                          <a:latin typeface="+mn-lt"/>
                          <a:ea typeface="+mn-ea"/>
                          <a:cs typeface="+mn-cs"/>
                        </a:rPr>
                        <a:t>[</a:t>
                      </a:r>
                      <a:r>
                        <a:rPr lang="en-US" sz="1800" kern="1200" baseline="0" dirty="0">
                          <a:solidFill>
                            <a:srgbClr val="FF0000"/>
                          </a:solidFill>
                          <a:latin typeface="+mn-lt"/>
                          <a:ea typeface="+mn-ea"/>
                          <a:cs typeface="+mn-cs"/>
                        </a:rPr>
                        <a:t>Note-</a:t>
                      </a:r>
                      <a:r>
                        <a:rPr lang="en-US" sz="1800" kern="1200" baseline="0" dirty="0">
                          <a:solidFill>
                            <a:srgbClr val="0070C0"/>
                          </a:solidFill>
                          <a:latin typeface="+mn-lt"/>
                          <a:ea typeface="+mn-ea"/>
                          <a:cs typeface="+mn-cs"/>
                        </a:rPr>
                        <a:t> strictly saying,  it applies only to Indian banks, as foreign banks are not banking company as per definition.</a:t>
                      </a:r>
                    </a:p>
                    <a:p>
                      <a:pPr algn="just"/>
                      <a:r>
                        <a:rPr lang="en-US" sz="1200" kern="1200" baseline="0" dirty="0">
                          <a:solidFill>
                            <a:srgbClr val="C00000"/>
                          </a:solidFill>
                          <a:latin typeface="+mn-lt"/>
                          <a:ea typeface="+mn-ea"/>
                          <a:cs typeface="+mn-cs"/>
                        </a:rPr>
                        <a:t>[</a:t>
                      </a:r>
                      <a:r>
                        <a:rPr lang="en-IN" sz="1400" b="1" dirty="0">
                          <a:solidFill>
                            <a:srgbClr val="C00000"/>
                          </a:solidFill>
                        </a:rPr>
                        <a:t>Cir107/19 </a:t>
                      </a:r>
                      <a:r>
                        <a:rPr lang="en-IN" sz="1400" b="1" dirty="0" err="1">
                          <a:solidFill>
                            <a:srgbClr val="C00000"/>
                          </a:solidFill>
                        </a:rPr>
                        <a:t>Dt</a:t>
                      </a:r>
                      <a:r>
                        <a:rPr lang="en-IN" sz="1400" b="1" dirty="0">
                          <a:solidFill>
                            <a:srgbClr val="C00000"/>
                          </a:solidFill>
                        </a:rPr>
                        <a:t> 18.7.19 gives </a:t>
                      </a:r>
                      <a:r>
                        <a:rPr lang="en-IN" sz="1400" dirty="0">
                          <a:solidFill>
                            <a:srgbClr val="C00000"/>
                          </a:solidFill>
                        </a:rPr>
                        <a:t>test of intermediary]</a:t>
                      </a:r>
                      <a:endParaRPr lang="en-US" sz="1400" dirty="0">
                        <a:solidFill>
                          <a:srgbClr val="C00000"/>
                        </a:solidFill>
                      </a:endParaRP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3248048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40677" y="0"/>
            <a:ext cx="8789041" cy="6858000"/>
          </a:xfrm>
        </p:spPr>
        <p:txBody>
          <a:bodyPr>
            <a:noAutofit/>
          </a:bodyPr>
          <a:lstStyle/>
          <a:p>
            <a:pPr marL="538773" indent="-538773" algn="just">
              <a:buNone/>
            </a:pPr>
            <a:r>
              <a:rPr lang="en-US" sz="1950" u="sng" dirty="0">
                <a:solidFill>
                  <a:srgbClr val="C00000"/>
                </a:solidFill>
              </a:rPr>
              <a:t>Services supplied by Banking co., FI, NBFC to account holders [S.13(8)(a)]</a:t>
            </a:r>
          </a:p>
          <a:p>
            <a:pPr marL="538773" indent="-538773" algn="just">
              <a:buNone/>
            </a:pPr>
            <a:r>
              <a:rPr lang="en-US" sz="1950" dirty="0">
                <a:solidFill>
                  <a:srgbClr val="C00000"/>
                </a:solidFill>
              </a:rPr>
              <a:t>Coverage</a:t>
            </a:r>
            <a:r>
              <a:rPr lang="en-US" sz="1950" dirty="0"/>
              <a:t>:-</a:t>
            </a:r>
          </a:p>
          <a:p>
            <a:pPr marL="538773" indent="-538773" algn="just"/>
            <a:r>
              <a:rPr lang="en-US" sz="1950" dirty="0"/>
              <a:t>applies only to Indian banks, Financial institutions, Non-banking Finance Companies, as the terms are defined as per their definition in Reserve Bank of India Act, 1934. </a:t>
            </a:r>
          </a:p>
          <a:p>
            <a:pPr marL="538773" indent="-538773" algn="just"/>
            <a:r>
              <a:rPr lang="en-US" sz="1950" dirty="0"/>
              <a:t>Thus, a </a:t>
            </a:r>
            <a:r>
              <a:rPr lang="en-US" sz="1950" dirty="0">
                <a:solidFill>
                  <a:srgbClr val="C00000"/>
                </a:solidFill>
              </a:rPr>
              <a:t>foreign bank serving from outside India can not be a ‘banking company’ for GST purpose</a:t>
            </a:r>
            <a:r>
              <a:rPr lang="en-US" sz="1950" dirty="0"/>
              <a:t>. Hence, the general rule (default rule) of POS i.e. ‘recipient’s location’ will apply.</a:t>
            </a:r>
          </a:p>
          <a:p>
            <a:pPr marL="538773" indent="-538773" algn="just"/>
            <a:r>
              <a:rPr lang="en-US" sz="1950" dirty="0"/>
              <a:t>‘holder of an account’ means an account bearing interest to the depositor.</a:t>
            </a:r>
          </a:p>
          <a:p>
            <a:pPr marL="538773" indent="-538773" algn="just"/>
            <a:r>
              <a:rPr lang="en-US" sz="1950" dirty="0"/>
              <a:t>Services covered may be lending, deposits, safe deposit, locker, transfer of money etc.</a:t>
            </a:r>
          </a:p>
          <a:p>
            <a:pPr marL="538773" indent="-538773" algn="just"/>
            <a:r>
              <a:rPr lang="en-US" sz="1950" dirty="0"/>
              <a:t>Services not covered - [then as per default rule ‘recipient’s location will be POS]</a:t>
            </a:r>
          </a:p>
          <a:p>
            <a:pPr marL="957820" lvl="1" indent="-538773" algn="just"/>
            <a:r>
              <a:rPr lang="en-US" sz="1950" dirty="0"/>
              <a:t>financial leasing services including equipment leasing and hire-purchase</a:t>
            </a:r>
          </a:p>
          <a:p>
            <a:pPr marL="957820" lvl="1" indent="-538773" algn="just"/>
            <a:r>
              <a:rPr lang="en-US" sz="1950" dirty="0"/>
              <a:t>Merchant banking services</a:t>
            </a:r>
          </a:p>
          <a:p>
            <a:pPr marL="957820" lvl="1" indent="-538773" algn="just"/>
            <a:r>
              <a:rPr lang="en-US" sz="1950" dirty="0"/>
              <a:t>Securities and Foreign exchange broking, FC sale purchase.</a:t>
            </a:r>
          </a:p>
          <a:p>
            <a:pPr marL="957820" lvl="1" indent="-538773" algn="just"/>
            <a:r>
              <a:rPr lang="en-US" sz="1950" dirty="0"/>
              <a:t>Asset management, portfolio management, all forms of fund management, pension fund management, custodial, depository and trust services</a:t>
            </a:r>
          </a:p>
          <a:p>
            <a:pPr marL="957820" lvl="1" indent="-538773" algn="just"/>
            <a:r>
              <a:rPr lang="en-US" sz="1950" dirty="0"/>
              <a:t>Advisory and other auxiliary financial services</a:t>
            </a:r>
          </a:p>
          <a:p>
            <a:pPr marL="957820" lvl="1" indent="-538773" algn="just"/>
            <a:r>
              <a:rPr lang="en-US" sz="1950" dirty="0"/>
              <a:t>Banker to an issue service</a:t>
            </a:r>
          </a:p>
          <a:p>
            <a:pPr marL="957820" lvl="1" indent="-538773" algn="just"/>
            <a:endParaRPr lang="en-US" sz="1950" dirty="0"/>
          </a:p>
          <a:p>
            <a:pPr marL="538773" indent="-538773" algn="just">
              <a:buNone/>
            </a:pPr>
            <a:endParaRPr lang="en-US" sz="1950" dirty="0"/>
          </a:p>
          <a:p>
            <a:pPr marL="538773" indent="-538773" algn="just">
              <a:buNone/>
            </a:pPr>
            <a:endParaRPr lang="en-US" sz="1950" dirty="0"/>
          </a:p>
          <a:p>
            <a:pPr marL="538773" indent="-538773" algn="just">
              <a:buNone/>
            </a:pPr>
            <a:endParaRPr lang="en-US" sz="195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45</a:t>
            </a:fld>
            <a:endParaRPr lang="en-US"/>
          </a:p>
        </p:txBody>
      </p:sp>
    </p:spTree>
    <p:extLst>
      <p:ext uri="{BB962C8B-B14F-4D97-AF65-F5344CB8AC3E}">
        <p14:creationId xmlns:p14="http://schemas.microsoft.com/office/powerpoint/2010/main" xmlns="" val="3118878837"/>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924944"/>
            <a:ext cx="8001056" cy="1004122"/>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buNone/>
            </a:pPr>
            <a:r>
              <a:rPr lang="en-IN" sz="2800" dirty="0">
                <a:solidFill>
                  <a:srgbClr val="C00000"/>
                </a:solidFill>
              </a:rPr>
              <a:t>Export of Service </a:t>
            </a:r>
            <a:r>
              <a:rPr lang="en-IN" sz="2800" dirty="0" err="1">
                <a:solidFill>
                  <a:srgbClr val="C00000"/>
                </a:solidFill>
              </a:rPr>
              <a:t>Vs</a:t>
            </a:r>
            <a:r>
              <a:rPr lang="en-IN" sz="2800" dirty="0">
                <a:solidFill>
                  <a:srgbClr val="C00000"/>
                </a:solidFill>
              </a:rPr>
              <a:t> Intermediary</a:t>
            </a:r>
          </a:p>
          <a:p>
            <a:pPr marL="0" indent="0">
              <a:buNone/>
            </a:pPr>
            <a:r>
              <a:rPr lang="en-IN" sz="2800" dirty="0">
                <a:solidFill>
                  <a:srgbClr val="C00000"/>
                </a:solidFill>
              </a:rPr>
              <a:t>S.2(6) Vs. S.13(8)(b)</a:t>
            </a:r>
          </a:p>
        </p:txBody>
      </p:sp>
    </p:spTree>
    <p:extLst>
      <p:ext uri="{BB962C8B-B14F-4D97-AF65-F5344CB8AC3E}">
        <p14:creationId xmlns:p14="http://schemas.microsoft.com/office/powerpoint/2010/main" xmlns="" val="17417527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07505" y="0"/>
            <a:ext cx="8928992" cy="6858000"/>
          </a:xfrm>
        </p:spPr>
        <p:txBody>
          <a:bodyPr>
            <a:noAutofit/>
          </a:bodyPr>
          <a:lstStyle/>
          <a:p>
            <a:pPr marL="538773" indent="-538773" algn="just">
              <a:buNone/>
            </a:pPr>
            <a:r>
              <a:rPr lang="en-US" sz="1800" u="sng" dirty="0">
                <a:solidFill>
                  <a:srgbClr val="C00000"/>
                </a:solidFill>
              </a:rPr>
              <a:t>Services by intermediary  [S.13(8)(b)]</a:t>
            </a:r>
            <a:endParaRPr lang="en-US" sz="1800" dirty="0"/>
          </a:p>
          <a:p>
            <a:pPr marL="538773" indent="-538773" algn="just">
              <a:buFont typeface="Wingdings" pitchFamily="2" charset="2"/>
              <a:buChar char="§"/>
            </a:pPr>
            <a:r>
              <a:rPr lang="en-US" sz="1800" dirty="0"/>
              <a:t>As per S.2(13)- Intermediary means a broker, an agent or any other  person (by whatever name called) who arranges/facilitates between two persons the supply of goods and/or services, or of securities (without material alteration or further processing), but does not include a person who supplies such G/S on his own account [i.e. not P to P]</a:t>
            </a:r>
          </a:p>
          <a:p>
            <a:pPr marL="538773" indent="-538773" algn="just">
              <a:buFont typeface="Wingdings" pitchFamily="2" charset="2"/>
              <a:buChar char="§"/>
            </a:pPr>
            <a:r>
              <a:rPr lang="en-US" sz="1800" dirty="0"/>
              <a:t>An intermediary is involved with two supplies at a time-</a:t>
            </a:r>
          </a:p>
          <a:p>
            <a:pPr marL="957820" lvl="1" indent="-538773" algn="just">
              <a:buFont typeface="Wingdings" pitchFamily="2" charset="2"/>
              <a:buChar char="§"/>
            </a:pPr>
            <a:r>
              <a:rPr lang="en-US" sz="1800" dirty="0"/>
              <a:t>Supply between the principal and the third party; and </a:t>
            </a:r>
          </a:p>
          <a:p>
            <a:pPr marL="957820" lvl="1" indent="-538773" algn="just">
              <a:buFont typeface="Wingdings" pitchFamily="2" charset="2"/>
              <a:buChar char="§"/>
            </a:pPr>
            <a:r>
              <a:rPr lang="en-US" sz="1800" dirty="0"/>
              <a:t>Supply of his own service (agency service) to his principal, for which he usually gets a fee or commission.</a:t>
            </a:r>
          </a:p>
          <a:p>
            <a:pPr marL="538773" indent="-538773" algn="just">
              <a:buFont typeface="Wingdings" pitchFamily="2" charset="2"/>
              <a:buChar char="§"/>
            </a:pPr>
            <a:r>
              <a:rPr lang="en-US" sz="1800" dirty="0"/>
              <a:t>He can not alter the nature or value of the service. On authorization, he may negotiate, but the discount that he obtains must pass on to the principal. </a:t>
            </a:r>
            <a:r>
              <a:rPr lang="en-US" sz="1800" b="1" dirty="0">
                <a:solidFill>
                  <a:srgbClr val="C00000"/>
                </a:solidFill>
              </a:rPr>
              <a:t>Example</a:t>
            </a:r>
            <a:r>
              <a:rPr lang="en-US" sz="1800" dirty="0"/>
              <a:t>:- </a:t>
            </a:r>
          </a:p>
          <a:p>
            <a:pPr marL="538773" indent="-538773" algn="just">
              <a:buAutoNum type="romanLcParenBoth"/>
            </a:pPr>
            <a:r>
              <a:rPr lang="en-US" sz="1800" dirty="0"/>
              <a:t>Travel Agent (any mode of travel)</a:t>
            </a:r>
          </a:p>
          <a:p>
            <a:pPr marL="538773" indent="-538773" algn="just">
              <a:buAutoNum type="romanLcParenBoth"/>
            </a:pPr>
            <a:r>
              <a:rPr lang="en-US" sz="1800" dirty="0"/>
              <a:t>Tour operator</a:t>
            </a:r>
          </a:p>
          <a:p>
            <a:pPr marL="538773" indent="-538773" algn="just">
              <a:buAutoNum type="romanLcParenBoth"/>
            </a:pPr>
            <a:r>
              <a:rPr lang="en-US" sz="1800" dirty="0"/>
              <a:t>Stock broker</a:t>
            </a:r>
          </a:p>
          <a:p>
            <a:pPr marL="538773" indent="-538773" algn="just">
              <a:buAutoNum type="romanLcParenBoth"/>
            </a:pPr>
            <a:r>
              <a:rPr lang="en-US" sz="1800" dirty="0"/>
              <a:t>Commission Agent</a:t>
            </a:r>
          </a:p>
          <a:p>
            <a:pPr marL="538773" indent="-538773" algn="just">
              <a:buAutoNum type="romanLcParenBoth"/>
            </a:pPr>
            <a:r>
              <a:rPr lang="en-US" sz="1800" dirty="0"/>
              <a:t>Recovery agent</a:t>
            </a:r>
          </a:p>
          <a:p>
            <a:pPr marL="538773" indent="-538773" algn="just">
              <a:buAutoNum type="romanLcParenBoth"/>
            </a:pPr>
            <a:r>
              <a:rPr lang="en-US" sz="1800" dirty="0"/>
              <a:t>Freight forwarder (only when not acting on his won account)</a:t>
            </a:r>
          </a:p>
          <a:p>
            <a:pPr marL="538773" indent="-538773" algn="just">
              <a:buNone/>
            </a:pPr>
            <a:r>
              <a:rPr lang="en-US" sz="1800" dirty="0"/>
              <a:t>Note- Call centre service &amp; Marketing consultancy are P to P and not intermediary.</a:t>
            </a:r>
          </a:p>
          <a:p>
            <a:pPr marL="538773" indent="-538773" algn="just">
              <a:buNone/>
            </a:pPr>
            <a:r>
              <a:rPr lang="en-US" sz="1800" dirty="0">
                <a:solidFill>
                  <a:srgbClr val="C00000"/>
                </a:solidFill>
              </a:rPr>
              <a:t>[</a:t>
            </a:r>
            <a:r>
              <a:rPr lang="en-IN" sz="1800" dirty="0">
                <a:solidFill>
                  <a:srgbClr val="C00000"/>
                </a:solidFill>
              </a:rPr>
              <a:t>Circular 107/26/2019-GST; </a:t>
            </a:r>
            <a:r>
              <a:rPr lang="en-IN" sz="1800" dirty="0" err="1">
                <a:solidFill>
                  <a:srgbClr val="C00000"/>
                </a:solidFill>
              </a:rPr>
              <a:t>Dt</a:t>
            </a:r>
            <a:r>
              <a:rPr lang="en-IN" sz="1800" dirty="0">
                <a:solidFill>
                  <a:srgbClr val="C00000"/>
                </a:solidFill>
              </a:rPr>
              <a:t> 18 July 2019 clarified the test of intermediary. </a:t>
            </a:r>
            <a:r>
              <a:rPr lang="en-IN" sz="1800" dirty="0"/>
              <a:t>Earlier an </a:t>
            </a:r>
            <a:r>
              <a:rPr lang="en-US" sz="1800" dirty="0"/>
              <a:t> AAR  ruling had said that BPOs/call </a:t>
            </a:r>
            <a:r>
              <a:rPr lang="en-US" sz="1800" dirty="0" err="1"/>
              <a:t>centres</a:t>
            </a:r>
            <a:r>
              <a:rPr lang="en-US" sz="1800" dirty="0"/>
              <a:t> are intermediary</a:t>
            </a:r>
            <a:r>
              <a:rPr lang="en-US" sz="1800" dirty="0">
                <a:solidFill>
                  <a:srgbClr val="C00000"/>
                </a:solidFill>
              </a:rPr>
              <a:t>]</a:t>
            </a:r>
          </a:p>
          <a:p>
            <a:pPr marL="538773" indent="-538773" algn="just">
              <a:buNone/>
            </a:pPr>
            <a:endParaRPr lang="en-US" sz="1800" dirty="0"/>
          </a:p>
          <a:p>
            <a:pPr marL="538773" indent="-538773" algn="just">
              <a:buNone/>
            </a:pPr>
            <a:endParaRPr lang="en-US" sz="1800" dirty="0"/>
          </a:p>
        </p:txBody>
      </p:sp>
    </p:spTree>
    <p:extLst>
      <p:ext uri="{BB962C8B-B14F-4D97-AF65-F5344CB8AC3E}">
        <p14:creationId xmlns:p14="http://schemas.microsoft.com/office/powerpoint/2010/main" xmlns="" val="3840461233"/>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477000"/>
          </a:xfrm>
        </p:spPr>
        <p:txBody>
          <a:bodyPr>
            <a:noAutofit/>
          </a:bodyPr>
          <a:lstStyle/>
          <a:p>
            <a:pPr algn="just">
              <a:buFont typeface="Wingdings" pitchFamily="2" charset="2"/>
              <a:buChar char="Ø"/>
            </a:pPr>
            <a:r>
              <a:rPr lang="en-IN" sz="2400" dirty="0">
                <a:solidFill>
                  <a:srgbClr val="C00000"/>
                </a:solidFill>
              </a:rPr>
              <a:t>Circular No. 127/46/2019 – GST dated 4-12-2019</a:t>
            </a:r>
          </a:p>
          <a:p>
            <a:pPr marL="0" indent="0" algn="just">
              <a:buNone/>
            </a:pPr>
            <a:r>
              <a:rPr lang="en-IN" sz="2400" dirty="0"/>
              <a:t>Has withdrawn earlier Circular 107/26/2019-GST dated 18-7-2019</a:t>
            </a:r>
          </a:p>
          <a:p>
            <a:pPr marL="0" indent="0" algn="just">
              <a:buNone/>
            </a:pPr>
            <a:r>
              <a:rPr lang="en-IN" sz="2000" b="1" dirty="0"/>
              <a:t>Information Technology enabled Services </a:t>
            </a:r>
            <a:r>
              <a:rPr lang="en-IN" sz="2000" b="1" dirty="0">
                <a:solidFill>
                  <a:srgbClr val="C00000"/>
                </a:solidFill>
              </a:rPr>
              <a:t>(</a:t>
            </a:r>
            <a:r>
              <a:rPr lang="en-IN" sz="2000" b="1" dirty="0" err="1">
                <a:solidFill>
                  <a:srgbClr val="C00000"/>
                </a:solidFill>
              </a:rPr>
              <a:t>ITeS</a:t>
            </a:r>
            <a:r>
              <a:rPr lang="en-IN" sz="2000" b="1" dirty="0">
                <a:solidFill>
                  <a:srgbClr val="C00000"/>
                </a:solidFill>
              </a:rPr>
              <a:t>) </a:t>
            </a:r>
            <a:r>
              <a:rPr lang="en-IN" sz="2000" b="1" dirty="0"/>
              <a:t>and back end services are not intermediary services</a:t>
            </a:r>
            <a:endParaRPr lang="en-IN" sz="2000" dirty="0"/>
          </a:p>
          <a:p>
            <a:pPr algn="just"/>
            <a:r>
              <a:rPr lang="en-IN" sz="2000" dirty="0"/>
              <a:t>CBI&amp;C, </a:t>
            </a:r>
            <a:r>
              <a:rPr lang="en-IN" sz="2000" i="1" dirty="0"/>
              <a:t>vide </a:t>
            </a:r>
            <a:r>
              <a:rPr lang="en-IN" sz="2000" dirty="0"/>
              <a:t>circular No. 107/26/2019-GST dated 18-7-2019, had clarified issues relating to </a:t>
            </a:r>
            <a:r>
              <a:rPr lang="en-IN" sz="2000" dirty="0" err="1"/>
              <a:t>ITeS</a:t>
            </a:r>
            <a:r>
              <a:rPr lang="en-IN" sz="2000" dirty="0"/>
              <a:t> services. This circular has been withdrawn </a:t>
            </a:r>
            <a:r>
              <a:rPr lang="en-IN" sz="2000" i="1" dirty="0" err="1"/>
              <a:t>ab</a:t>
            </a:r>
            <a:r>
              <a:rPr lang="en-IN" sz="2000" i="1" dirty="0"/>
              <a:t> initio</a:t>
            </a:r>
            <a:r>
              <a:rPr lang="en-IN" sz="2000" dirty="0"/>
              <a:t> vide CBI&amp;C Circular No. 127/46/2019 – GST dated 4-12-2019 stating that there were some apprehensions about the circular.</a:t>
            </a:r>
          </a:p>
          <a:p>
            <a:pPr algn="just"/>
            <a:r>
              <a:rPr lang="en-IN" sz="2000" dirty="0"/>
              <a:t>what was stated in the circular was correct in respect of </a:t>
            </a:r>
            <a:r>
              <a:rPr lang="en-IN" sz="2000" dirty="0" err="1"/>
              <a:t>ITeS</a:t>
            </a:r>
            <a:r>
              <a:rPr lang="en-IN" sz="2000" dirty="0"/>
              <a:t> services.</a:t>
            </a:r>
          </a:p>
          <a:p>
            <a:pPr algn="just"/>
            <a:r>
              <a:rPr lang="en-IN" sz="2000" dirty="0"/>
              <a:t>However, the circular had stated that back end services would be 'intermediary services'. Hence, place of supply is India and hence GST will be payable even if the service is supplied to recipient out of India. This had created lot of confusion and many show cause notices were issued. These instructions would be valid only if physical activity on goods is carried out in India as it will be a performance based service under section 13(3)(a) of IGST Act and place of supply would be India. Otherwise, this should not fall under intermediary service</a:t>
            </a:r>
          </a:p>
          <a:p>
            <a:pPr algn="just"/>
            <a:r>
              <a:rPr lang="en-IN" sz="2000" dirty="0"/>
              <a:t>It is good that the circular has been withdrawn. </a:t>
            </a:r>
          </a:p>
          <a:p>
            <a:pPr algn="just"/>
            <a:r>
              <a:rPr lang="en-IN" sz="2000" dirty="0"/>
              <a:t>It would have been better if the circular was modified, instead of scrapping the whole circular.</a:t>
            </a:r>
          </a:p>
        </p:txBody>
      </p:sp>
    </p:spTree>
    <p:extLst>
      <p:ext uri="{BB962C8B-B14F-4D97-AF65-F5344CB8AC3E}">
        <p14:creationId xmlns:p14="http://schemas.microsoft.com/office/powerpoint/2010/main" xmlns="" val="2614531716"/>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None/>
            </a:pPr>
            <a:r>
              <a:rPr lang="en-IN" sz="2400" b="1" dirty="0">
                <a:solidFill>
                  <a:srgbClr val="FF0000"/>
                </a:solidFill>
              </a:rPr>
              <a:t>Circular 107/26/2019-GST; </a:t>
            </a:r>
            <a:r>
              <a:rPr lang="en-IN" sz="2400" b="1" dirty="0" err="1">
                <a:solidFill>
                  <a:srgbClr val="FF0000"/>
                </a:solidFill>
              </a:rPr>
              <a:t>Dt</a:t>
            </a:r>
            <a:r>
              <a:rPr lang="en-IN" sz="2400" b="1" dirty="0">
                <a:solidFill>
                  <a:srgbClr val="FF0000"/>
                </a:solidFill>
              </a:rPr>
              <a:t> 18 July 2019 </a:t>
            </a:r>
            <a:r>
              <a:rPr lang="en-IN" sz="2400" dirty="0">
                <a:solidFill>
                  <a:srgbClr val="00B050"/>
                </a:solidFill>
              </a:rPr>
              <a:t>[test of intermediary]</a:t>
            </a:r>
          </a:p>
          <a:p>
            <a:pPr algn="just">
              <a:buNone/>
            </a:pPr>
            <a:r>
              <a:rPr lang="en-IN" sz="1800" b="1" dirty="0"/>
              <a:t>Subject: </a:t>
            </a:r>
            <a:r>
              <a:rPr lang="en-IN" sz="1800" b="1" u="sng" dirty="0">
                <a:solidFill>
                  <a:srgbClr val="C00000"/>
                </a:solidFill>
              </a:rPr>
              <a:t>BPO, Call Centre, </a:t>
            </a:r>
            <a:r>
              <a:rPr lang="en-IN" sz="1800" b="1" u="sng" dirty="0" err="1">
                <a:solidFill>
                  <a:srgbClr val="C00000"/>
                </a:solidFill>
              </a:rPr>
              <a:t>Intermidiary</a:t>
            </a:r>
            <a:r>
              <a:rPr lang="en-IN" sz="1800" b="1" u="sng" dirty="0">
                <a:solidFill>
                  <a:srgbClr val="C00000"/>
                </a:solidFill>
              </a:rPr>
              <a:t> services</a:t>
            </a:r>
            <a:r>
              <a:rPr lang="en-IN" sz="1800" dirty="0"/>
              <a:t> (</a:t>
            </a:r>
            <a:r>
              <a:rPr lang="en-IN" sz="1800" dirty="0" err="1"/>
              <a:t>ITeS</a:t>
            </a:r>
            <a:r>
              <a:rPr lang="en-IN" sz="1800" dirty="0"/>
              <a:t> services) by Indian supplier to foreign clients.</a:t>
            </a:r>
          </a:p>
          <a:p>
            <a:pPr algn="just"/>
            <a:r>
              <a:rPr lang="en-IN" sz="1800" dirty="0"/>
              <a:t>Own account G/S, Security supplier is not intermediary. Therefore, even ‘agent, broker, any other person’ are not covered under ‘Intermediary’ where they supply on their own account i.e. on P2P basis. </a:t>
            </a:r>
            <a:r>
              <a:rPr lang="en-IN" sz="1800" dirty="0">
                <a:solidFill>
                  <a:srgbClr val="FF0000"/>
                </a:solidFill>
              </a:rPr>
              <a:t>A non-intermediary can avail the benefit of ‘export of services’.</a:t>
            </a:r>
          </a:p>
          <a:p>
            <a:pPr algn="just"/>
            <a:r>
              <a:rPr lang="en-IN" sz="1800" dirty="0">
                <a:solidFill>
                  <a:srgbClr val="FF0000"/>
                </a:solidFill>
              </a:rPr>
              <a:t>Situation 1</a:t>
            </a:r>
            <a:r>
              <a:rPr lang="en-IN" sz="1800" dirty="0"/>
              <a:t>- If Indian supplier supplies backend services, even if on behalf of foreign client, but does so on his own account, then he is not an intermediary.</a:t>
            </a:r>
          </a:p>
          <a:p>
            <a:pPr algn="just"/>
            <a:r>
              <a:rPr lang="en-IN" sz="1800" dirty="0">
                <a:solidFill>
                  <a:srgbClr val="FF0000"/>
                </a:solidFill>
              </a:rPr>
              <a:t>Situation 2</a:t>
            </a:r>
            <a:r>
              <a:rPr lang="en-IN" sz="1800" dirty="0"/>
              <a:t>:- But if he i.e. ‘A’ facilitate the supply by foreign client B to B’s customer C by way of backend support services like pre-delivery (order placement), delivery (logistic support or obtaining relevant </a:t>
            </a:r>
            <a:r>
              <a:rPr lang="en-IN" sz="1800" dirty="0" err="1"/>
              <a:t>govt</a:t>
            </a:r>
            <a:r>
              <a:rPr lang="en-IN" sz="1800" dirty="0"/>
              <a:t> clearances) or port-delivery (maintenance </a:t>
            </a:r>
            <a:r>
              <a:rPr lang="en-IN" sz="1800" dirty="0" err="1"/>
              <a:t>etc</a:t>
            </a:r>
            <a:r>
              <a:rPr lang="en-IN" sz="1800" dirty="0"/>
              <a:t>), then ‘A’ is intermediary, because all his services are merely for arranging or facilitating G/S supply between two or more persons.</a:t>
            </a:r>
          </a:p>
          <a:p>
            <a:pPr algn="just"/>
            <a:r>
              <a:rPr lang="en-IN" sz="1800" dirty="0">
                <a:solidFill>
                  <a:srgbClr val="FF0000"/>
                </a:solidFill>
              </a:rPr>
              <a:t>Situation 3:</a:t>
            </a:r>
            <a:r>
              <a:rPr lang="en-IN" sz="1800" dirty="0"/>
              <a:t>- If he (‘A’) supplies backend services on his own account along with arranging / facilitating the supply of support services during pre-delivery, delivery and post-delivery of supply for and on behalf of foreign client, then in this case he is supplying two sets of services to his foreign client B or to B’s customer C:-</a:t>
            </a:r>
          </a:p>
          <a:p>
            <a:pPr algn="just">
              <a:buAutoNum type="alphaLcParenBoth"/>
            </a:pPr>
            <a:r>
              <a:rPr lang="en-IN" sz="1800" dirty="0" err="1"/>
              <a:t>ITeS</a:t>
            </a:r>
            <a:r>
              <a:rPr lang="en-IN" sz="1800" dirty="0"/>
              <a:t> Services (i.e. IT enabled services) &amp; </a:t>
            </a:r>
          </a:p>
          <a:p>
            <a:pPr algn="just">
              <a:buAutoNum type="alphaLcParenBoth"/>
            </a:pPr>
            <a:r>
              <a:rPr lang="en-IN" sz="1800" dirty="0"/>
              <a:t>Various support services</a:t>
            </a:r>
          </a:p>
          <a:p>
            <a:pPr marL="0" indent="0" algn="just">
              <a:buNone/>
            </a:pPr>
            <a:r>
              <a:rPr lang="en-IN" sz="1800" dirty="0"/>
              <a:t>Here his ‘intermediary status or otherwise’ will be decided on case to case basis keeping in view as to which set of services is the principal / main supply.</a:t>
            </a:r>
          </a:p>
          <a:p>
            <a:pPr algn="just"/>
            <a:endParaRPr lang="en-IN" sz="1800" dirty="0"/>
          </a:p>
          <a:p>
            <a:pPr algn="just">
              <a:buNone/>
            </a:pPr>
            <a:r>
              <a:rPr lang="en-IN" sz="1800" dirty="0"/>
              <a:t/>
            </a:r>
            <a:br>
              <a:rPr lang="en-IN" sz="1800" dirty="0"/>
            </a:br>
            <a:r>
              <a:rPr lang="en-IN" sz="1800" dirty="0"/>
              <a:t/>
            </a:r>
            <a:br>
              <a:rPr lang="en-IN" sz="1800" dirty="0"/>
            </a:br>
            <a:endParaRPr lang="en-US" sz="1800" dirty="0"/>
          </a:p>
        </p:txBody>
      </p:sp>
    </p:spTree>
    <p:extLst>
      <p:ext uri="{BB962C8B-B14F-4D97-AF65-F5344CB8AC3E}">
        <p14:creationId xmlns:p14="http://schemas.microsoft.com/office/powerpoint/2010/main" xmlns="" val="3784585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1" y="152400"/>
            <a:ext cx="8229600" cy="6553200"/>
          </a:xfrm>
        </p:spPr>
        <p:txBody>
          <a:bodyPr anchor="ctr">
            <a:normAutofit/>
          </a:bodyPr>
          <a:lstStyle/>
          <a:p>
            <a:pPr algn="ctr">
              <a:buNone/>
            </a:pPr>
            <a:r>
              <a:rPr lang="en-US" sz="5700" dirty="0"/>
              <a:t>PLACE OF SUPPLY</a:t>
            </a:r>
          </a:p>
          <a:p>
            <a:pPr>
              <a:buNone/>
            </a:pPr>
            <a:r>
              <a:rPr lang="en-US" sz="3800" dirty="0"/>
              <a:t>S.10 – Goods – Domestic </a:t>
            </a:r>
          </a:p>
          <a:p>
            <a:pPr>
              <a:buNone/>
            </a:pPr>
            <a:r>
              <a:rPr lang="en-US" sz="3800" dirty="0"/>
              <a:t>S.11- Goods - International</a:t>
            </a:r>
          </a:p>
          <a:p>
            <a:pPr>
              <a:buNone/>
            </a:pPr>
            <a:r>
              <a:rPr lang="en-US" sz="3800" dirty="0"/>
              <a:t>S.12- Services - Domestic</a:t>
            </a:r>
          </a:p>
          <a:p>
            <a:pPr>
              <a:buNone/>
            </a:pPr>
            <a:r>
              <a:rPr lang="en-US" sz="3800" dirty="0"/>
              <a:t>S.13- Services – International</a:t>
            </a:r>
          </a:p>
          <a:p>
            <a:pPr>
              <a:buNone/>
            </a:pPr>
            <a:r>
              <a:rPr lang="en-US" sz="3800" dirty="0"/>
              <a:t>S.14- OIDAR services – Special Provision</a:t>
            </a:r>
          </a:p>
        </p:txBody>
      </p:sp>
    </p:spTree>
    <p:extLst>
      <p:ext uri="{BB962C8B-B14F-4D97-AF65-F5344CB8AC3E}">
        <p14:creationId xmlns:p14="http://schemas.microsoft.com/office/powerpoint/2010/main" xmlns="" val="17324807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07504" y="116632"/>
            <a:ext cx="8928992" cy="6624736"/>
          </a:xfrm>
        </p:spPr>
        <p:txBody>
          <a:bodyPr>
            <a:noAutofit/>
          </a:bodyPr>
          <a:lstStyle/>
          <a:p>
            <a:pPr algn="just">
              <a:buFont typeface="Wingdings" pitchFamily="2" charset="2"/>
              <a:buChar char="Ø"/>
            </a:pPr>
            <a:r>
              <a:rPr lang="en-US" sz="2500" dirty="0">
                <a:solidFill>
                  <a:srgbClr val="C00000"/>
                </a:solidFill>
              </a:rPr>
              <a:t>Whether intermediary services amount to export of services? </a:t>
            </a:r>
          </a:p>
          <a:p>
            <a:pPr algn="just"/>
            <a:r>
              <a:rPr lang="en-US" dirty="0">
                <a:solidFill>
                  <a:srgbClr val="C00000"/>
                </a:solidFill>
              </a:rPr>
              <a:t>Case Law 1:-</a:t>
            </a:r>
            <a:r>
              <a:rPr lang="en-US" sz="2000" dirty="0"/>
              <a:t> In </a:t>
            </a:r>
            <a:r>
              <a:rPr lang="en-US" sz="2000" i="1" dirty="0"/>
              <a:t>Re : </a:t>
            </a:r>
            <a:r>
              <a:rPr lang="en-US" sz="2000" i="1" dirty="0" err="1"/>
              <a:t>Vishakhar</a:t>
            </a:r>
            <a:r>
              <a:rPr lang="en-US" sz="2000" i="1" dirty="0"/>
              <a:t> </a:t>
            </a:r>
            <a:r>
              <a:rPr lang="en-US" sz="2000" i="1" dirty="0" err="1"/>
              <a:t>Prashant</a:t>
            </a:r>
            <a:r>
              <a:rPr lang="en-US" sz="2000" i="1" dirty="0"/>
              <a:t> </a:t>
            </a:r>
            <a:r>
              <a:rPr lang="en-US" sz="2000" i="1" dirty="0" err="1"/>
              <a:t>Bhave</a:t>
            </a:r>
            <a:r>
              <a:rPr lang="en-US" sz="2000" dirty="0"/>
              <a:t> - 2018 (18) G.S.T.L. 494 (A.A.R. - GST) the question for which advance ruling was sought is as to whether the </a:t>
            </a:r>
            <a:r>
              <a:rPr lang="en-US" sz="2000" dirty="0">
                <a:solidFill>
                  <a:srgbClr val="C00000"/>
                </a:solidFill>
              </a:rPr>
              <a:t>commission received</a:t>
            </a:r>
            <a:r>
              <a:rPr lang="en-US" sz="2000" dirty="0"/>
              <a:t> </a:t>
            </a:r>
            <a:r>
              <a:rPr lang="en-US" sz="2000" dirty="0">
                <a:solidFill>
                  <a:srgbClr val="C00000"/>
                </a:solidFill>
              </a:rPr>
              <a:t>by the applicant in convertible foreign exchange for rendering services as an intermediary</a:t>
            </a:r>
            <a:r>
              <a:rPr lang="en-US" sz="2000" dirty="0"/>
              <a:t> between an exporter abroad receiving such services and an Indian importer of an equipment is an ‘export of service’ falling under Section 2(6) of IGST Act and outside the purview of Section 13(8)(b) attracting zero-rated tax under Section 16(1)(a) of IGST Act. The AAR held that since the place of supply of services in this case is in taxable territory, the said intermediary services cannot be treated as export of services under the provisions of GST laws.</a:t>
            </a:r>
            <a:endParaRPr lang="en-IN" sz="2000" dirty="0"/>
          </a:p>
          <a:p>
            <a:pPr algn="just"/>
            <a:r>
              <a:rPr lang="en-US" sz="2400" dirty="0">
                <a:solidFill>
                  <a:srgbClr val="C00000"/>
                </a:solidFill>
              </a:rPr>
              <a:t>Case Law 2:-</a:t>
            </a:r>
            <a:r>
              <a:rPr lang="en-US" sz="2000" dirty="0">
                <a:solidFill>
                  <a:srgbClr val="C00000"/>
                </a:solidFill>
              </a:rPr>
              <a:t> </a:t>
            </a:r>
            <a:r>
              <a:rPr lang="en-US" sz="2000" dirty="0"/>
              <a:t>In </a:t>
            </a:r>
            <a:r>
              <a:rPr lang="en-US" sz="2000" i="1" dirty="0"/>
              <a:t>Re : Global Reach Education Services Private Limited</a:t>
            </a:r>
            <a:r>
              <a:rPr lang="en-US" sz="2000" dirty="0"/>
              <a:t> - 2018 (15) G.S.T.L 618 (App. A.A.R. - GST), the appellant </a:t>
            </a:r>
            <a:r>
              <a:rPr lang="en-US" sz="2000" dirty="0">
                <a:solidFill>
                  <a:srgbClr val="C00000"/>
                </a:solidFill>
              </a:rPr>
              <a:t>promotes the courses of the University, finds suitable prospective students to undertake the courses, and, in accordance with University procedures and requirements, recruits and assists in the recruitment of suitable student</a:t>
            </a:r>
            <a:r>
              <a:rPr lang="en-US" sz="2000" dirty="0"/>
              <a:t>s and hence the Appellate Authority held that the appellant is </a:t>
            </a:r>
            <a:r>
              <a:rPr lang="en-US" sz="2000" dirty="0">
                <a:solidFill>
                  <a:srgbClr val="C00000"/>
                </a:solidFill>
              </a:rPr>
              <a:t>to be considered as an intermediary</a:t>
            </a:r>
            <a:r>
              <a:rPr lang="en-US" sz="2000" dirty="0"/>
              <a:t> in terms of Section 2(13) of the IGST Act and the services of the appellant are not ‘export of services’ under the IGST Act.</a:t>
            </a:r>
            <a:endParaRPr lang="en-IN" sz="2000" dirty="0"/>
          </a:p>
          <a:p>
            <a:pPr marL="0" indent="0" algn="just">
              <a:buNone/>
            </a:pPr>
            <a:endParaRPr lang="en-IN" sz="2000" dirty="0">
              <a:solidFill>
                <a:srgbClr val="C0000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50</a:t>
            </a:fld>
            <a:endParaRPr lang="en-US"/>
          </a:p>
        </p:txBody>
      </p:sp>
    </p:spTree>
    <p:extLst>
      <p:ext uri="{BB962C8B-B14F-4D97-AF65-F5344CB8AC3E}">
        <p14:creationId xmlns:p14="http://schemas.microsoft.com/office/powerpoint/2010/main" xmlns="" val="2431380858"/>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Autofit/>
          </a:bodyPr>
          <a:lstStyle/>
          <a:p>
            <a:pPr algn="just">
              <a:buFont typeface="Wingdings" pitchFamily="2" charset="2"/>
              <a:buChar char="Ø"/>
            </a:pPr>
            <a:r>
              <a:rPr lang="en-US" sz="2400" dirty="0">
                <a:solidFill>
                  <a:srgbClr val="C00000"/>
                </a:solidFill>
              </a:rPr>
              <a:t>Case Law 3:- Back office support to foreign entity is intermediary service ?</a:t>
            </a:r>
          </a:p>
          <a:p>
            <a:pPr algn="just"/>
            <a:r>
              <a:rPr lang="en-US" sz="2300" dirty="0"/>
              <a:t>In </a:t>
            </a:r>
            <a:r>
              <a:rPr lang="en-US" sz="2300" i="1" dirty="0"/>
              <a:t>Re : </a:t>
            </a:r>
            <a:r>
              <a:rPr lang="en-US" sz="2300" i="1" dirty="0" err="1"/>
              <a:t>Vservglobal</a:t>
            </a:r>
            <a:r>
              <a:rPr lang="en-US" sz="2300" i="1" dirty="0"/>
              <a:t> Private Limited</a:t>
            </a:r>
            <a:r>
              <a:rPr lang="en-US" sz="2300" dirty="0"/>
              <a:t> - </a:t>
            </a:r>
            <a:r>
              <a:rPr lang="en-US" sz="2300" u="sng" dirty="0"/>
              <a:t>2018 (19) G.S.T.L. 173</a:t>
            </a:r>
            <a:r>
              <a:rPr lang="en-US" sz="2300" dirty="0"/>
              <a:t> (A.A.R. - GST) </a:t>
            </a:r>
          </a:p>
          <a:p>
            <a:pPr algn="just"/>
            <a:r>
              <a:rPr lang="en-US" sz="2300" dirty="0"/>
              <a:t>the applicant is to provide </a:t>
            </a:r>
            <a:r>
              <a:rPr lang="en-US" sz="2300" dirty="0">
                <a:solidFill>
                  <a:srgbClr val="C00000"/>
                </a:solidFill>
              </a:rPr>
              <a:t>back office support services</a:t>
            </a:r>
            <a:r>
              <a:rPr lang="en-US" sz="2300" dirty="0"/>
              <a:t>, pay roll processing, to maintain records of employee to overseas companies i.e., clients and after finalization of purchase/sale between the client and its customer.</a:t>
            </a:r>
          </a:p>
          <a:p>
            <a:pPr algn="just"/>
            <a:r>
              <a:rPr lang="en-US" sz="2300" dirty="0"/>
              <a:t>The applicant contended that the above said services to be qualified as ‘zero-rated supply’. </a:t>
            </a:r>
          </a:p>
          <a:p>
            <a:pPr algn="just"/>
            <a:r>
              <a:rPr lang="en-US" sz="2300" dirty="0"/>
              <a:t>The </a:t>
            </a:r>
            <a:r>
              <a:rPr lang="en-US" sz="2300" dirty="0">
                <a:solidFill>
                  <a:srgbClr val="C00000"/>
                </a:solidFill>
              </a:rPr>
              <a:t>AAR held that the applicant is clearly covered and falls in the definition of an intermediary</a:t>
            </a:r>
            <a:r>
              <a:rPr lang="en-US" sz="2300" dirty="0"/>
              <a:t>. To qualify a transaction of supply of services as export of services the transaction has to satisfy all five ingredients of the definition of export of services. The AAR found that in this case the condition no. (iii) is not satisfied. The AAR held that the services proposed to be rendered by the applicant do not qualify as ‘export of services’ as defined under Section 2(6) of the IGST Act.</a:t>
            </a:r>
            <a:endParaRPr lang="en-IN" sz="2300" dirty="0"/>
          </a:p>
        </p:txBody>
      </p:sp>
    </p:spTree>
    <p:extLst>
      <p:ext uri="{BB962C8B-B14F-4D97-AF65-F5344CB8AC3E}">
        <p14:creationId xmlns:p14="http://schemas.microsoft.com/office/powerpoint/2010/main" xmlns="" val="1159371062"/>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07504" y="116632"/>
            <a:ext cx="8928992" cy="6624736"/>
          </a:xfrm>
        </p:spPr>
        <p:txBody>
          <a:bodyPr>
            <a:noAutofit/>
          </a:bodyPr>
          <a:lstStyle/>
          <a:p>
            <a:pPr algn="just">
              <a:buFont typeface="Wingdings" pitchFamily="2" charset="2"/>
              <a:buChar char="Ø"/>
            </a:pPr>
            <a:r>
              <a:rPr lang="en-IN" i="1" u="sng" dirty="0">
                <a:solidFill>
                  <a:srgbClr val="FF0000"/>
                </a:solidFill>
              </a:rPr>
              <a:t>AAR declined to entertain intermediary issue for want of jurisdiction:-</a:t>
            </a:r>
            <a:endParaRPr lang="en-IN" dirty="0">
              <a:solidFill>
                <a:srgbClr val="FF0000"/>
              </a:solidFill>
            </a:endParaRPr>
          </a:p>
          <a:p>
            <a:pPr algn="just">
              <a:buFont typeface="+mj-lt"/>
              <a:buAutoNum type="arabicPeriod"/>
            </a:pPr>
            <a:r>
              <a:rPr lang="en-US" sz="2100" u="sng" dirty="0"/>
              <a:t>In </a:t>
            </a:r>
            <a:r>
              <a:rPr lang="en-US" sz="2100" i="1" u="sng" dirty="0"/>
              <a:t>Re : Take Off Academy</a:t>
            </a:r>
            <a:r>
              <a:rPr lang="en-US" sz="2100" u="sng" dirty="0"/>
              <a:t> - 2018 (18) G.S.T.L. 63</a:t>
            </a:r>
            <a:r>
              <a:rPr lang="en-US" sz="2100" dirty="0"/>
              <a:t> (A.A.R. - GST). </a:t>
            </a:r>
          </a:p>
          <a:p>
            <a:pPr algn="just"/>
            <a:r>
              <a:rPr lang="en-US" sz="2100" dirty="0" err="1"/>
              <a:t>Qn</a:t>
            </a:r>
            <a:r>
              <a:rPr lang="en-US" sz="2100" dirty="0"/>
              <a:t>:-  Whether activity of </a:t>
            </a:r>
            <a:r>
              <a:rPr lang="en-US" sz="2100" dirty="0">
                <a:solidFill>
                  <a:srgbClr val="C00000"/>
                </a:solidFill>
              </a:rPr>
              <a:t>conducting examination on behalf of a foreign university</a:t>
            </a:r>
            <a:r>
              <a:rPr lang="en-US" sz="2100" dirty="0"/>
              <a:t> with consideration received from abroad would be export of services or not. </a:t>
            </a:r>
          </a:p>
          <a:p>
            <a:pPr algn="just"/>
            <a:r>
              <a:rPr lang="en-US" sz="2100" dirty="0"/>
              <a:t>Held that:- </a:t>
            </a:r>
            <a:r>
              <a:rPr lang="en-US" sz="2100" u="sng" dirty="0"/>
              <a:t>the export of services would depend upon determination of place of supply.</a:t>
            </a:r>
            <a:r>
              <a:rPr lang="en-US" sz="2100" dirty="0"/>
              <a:t> Since AAR is not having statutory mandate to decide issues relating to place of supply, application cannot be taken up for lack of jurisdiction.</a:t>
            </a:r>
            <a:endParaRPr lang="en-IN" sz="2100" dirty="0"/>
          </a:p>
          <a:p>
            <a:pPr algn="just">
              <a:buFont typeface="+mj-lt"/>
              <a:buAutoNum type="arabicPeriod" startAt="2"/>
            </a:pPr>
            <a:r>
              <a:rPr lang="en-US" sz="2100" dirty="0"/>
              <a:t>In </a:t>
            </a:r>
            <a:r>
              <a:rPr lang="en-US" sz="2100" i="1" dirty="0"/>
              <a:t>Re : Lambda Therapeutic Research Limited</a:t>
            </a:r>
            <a:r>
              <a:rPr lang="en-US" sz="2100" dirty="0"/>
              <a:t> - </a:t>
            </a:r>
            <a:r>
              <a:rPr lang="en-US" sz="2100" u="sng" dirty="0"/>
              <a:t>2018 (18) G.S.T.L. 87</a:t>
            </a:r>
            <a:r>
              <a:rPr lang="en-US" sz="2100" dirty="0"/>
              <a:t> (A.A.R. - GST).</a:t>
            </a:r>
          </a:p>
          <a:p>
            <a:pPr algn="just"/>
            <a:r>
              <a:rPr lang="en-US" sz="2100" dirty="0" err="1"/>
              <a:t>Qn</a:t>
            </a:r>
            <a:r>
              <a:rPr lang="en-US" sz="2100" dirty="0"/>
              <a:t>:- Whether activity provided to foreign clients towards </a:t>
            </a:r>
            <a:r>
              <a:rPr lang="en-US" sz="2100" dirty="0">
                <a:solidFill>
                  <a:srgbClr val="C00000"/>
                </a:solidFill>
              </a:rPr>
              <a:t>scientific testing and technical analysis services on pharmaceutical products</a:t>
            </a:r>
            <a:r>
              <a:rPr lang="en-US" sz="2100" dirty="0"/>
              <a:t> which are supplied by an entity situated outside India would be treated as ‘export of service’ under the IGST Act. </a:t>
            </a:r>
          </a:p>
          <a:p>
            <a:pPr algn="just"/>
            <a:r>
              <a:rPr lang="en-US" sz="2100" dirty="0"/>
              <a:t>Held:- that the entire issue intrinsically related to determination of place of supply of service by </a:t>
            </a:r>
            <a:r>
              <a:rPr lang="en-US" sz="2100" dirty="0" err="1"/>
              <a:t>assessee</a:t>
            </a:r>
            <a:r>
              <a:rPr lang="en-US" sz="2100" dirty="0"/>
              <a:t>. The jurisdiction of AAR does not extend to questions on determination of place of supply. </a:t>
            </a:r>
            <a:endParaRPr lang="en-IN" sz="21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52</a:t>
            </a:fld>
            <a:endParaRPr lang="en-US"/>
          </a:p>
        </p:txBody>
      </p:sp>
    </p:spTree>
    <p:extLst>
      <p:ext uri="{BB962C8B-B14F-4D97-AF65-F5344CB8AC3E}">
        <p14:creationId xmlns:p14="http://schemas.microsoft.com/office/powerpoint/2010/main" xmlns="" val="3402883418"/>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07504" y="116632"/>
            <a:ext cx="8928992" cy="6624736"/>
          </a:xfrm>
        </p:spPr>
        <p:txBody>
          <a:bodyPr>
            <a:noAutofit/>
          </a:bodyPr>
          <a:lstStyle/>
          <a:p>
            <a:pPr algn="just">
              <a:buFont typeface="+mj-lt"/>
              <a:buAutoNum type="arabicPeriod" startAt="3"/>
            </a:pPr>
            <a:r>
              <a:rPr lang="en-US" sz="2400" u="sng" dirty="0"/>
              <a:t>In </a:t>
            </a:r>
            <a:r>
              <a:rPr lang="en-US" sz="2400" i="1" u="sng" dirty="0"/>
              <a:t>Re : </a:t>
            </a:r>
            <a:r>
              <a:rPr lang="en-US" sz="2400" i="1" u="sng" dirty="0" err="1"/>
              <a:t>Toshniwal</a:t>
            </a:r>
            <a:r>
              <a:rPr lang="en-US" sz="2400" i="1" u="sng" dirty="0"/>
              <a:t> Brothers (SR) Private Limited</a:t>
            </a:r>
            <a:r>
              <a:rPr lang="en-US" sz="2400" u="sng" dirty="0"/>
              <a:t> - 2018 (18) G.S.T.L. 129</a:t>
            </a:r>
            <a:r>
              <a:rPr lang="en-US" sz="2400" dirty="0"/>
              <a:t> (A.A.R. - GST) </a:t>
            </a:r>
          </a:p>
          <a:p>
            <a:pPr algn="just"/>
            <a:r>
              <a:rPr lang="en-US" sz="2400" dirty="0" err="1"/>
              <a:t>Qn</a:t>
            </a:r>
            <a:r>
              <a:rPr lang="en-US" sz="2400" dirty="0"/>
              <a:t>:- Whether the </a:t>
            </a:r>
            <a:r>
              <a:rPr lang="en-US" sz="2400" dirty="0">
                <a:solidFill>
                  <a:srgbClr val="C00000"/>
                </a:solidFill>
              </a:rPr>
              <a:t>promotion and marketing of goods of overseas customers in India</a:t>
            </a:r>
            <a:r>
              <a:rPr lang="en-US" sz="2400" dirty="0"/>
              <a:t> would amount to export of services. </a:t>
            </a:r>
          </a:p>
          <a:p>
            <a:pPr algn="just"/>
            <a:r>
              <a:rPr lang="en-US" sz="2400" dirty="0"/>
              <a:t>Held:- The issue is to be decided on the basis of place of supply applicable to each transaction. The AAR is not competent to decide on issue of determination of place of supply and therefore the </a:t>
            </a:r>
            <a:r>
              <a:rPr lang="en-US" sz="2400" u="sng" dirty="0"/>
              <a:t>advance ruling in this case could not be given.</a:t>
            </a:r>
            <a:endParaRPr lang="en-IN" sz="2400" dirty="0"/>
          </a:p>
          <a:p>
            <a:pPr algn="just"/>
            <a:endParaRPr lang="en-US" sz="2400" u="sng" dirty="0"/>
          </a:p>
          <a:p>
            <a:pPr marL="0" indent="0" algn="just">
              <a:buNone/>
            </a:pPr>
            <a:r>
              <a:rPr lang="en-US" sz="2400" u="sng" dirty="0"/>
              <a:t>Note:- </a:t>
            </a:r>
            <a:r>
              <a:rPr lang="en-US" sz="2400" dirty="0"/>
              <a:t>The AAR is not having jurisdiction to decide any question outside the purview of Section 97(2). But in </a:t>
            </a:r>
            <a:r>
              <a:rPr lang="en-US" sz="2400" i="1" dirty="0"/>
              <a:t>Re : </a:t>
            </a:r>
            <a:r>
              <a:rPr lang="en-US" sz="2400" i="1" dirty="0" err="1"/>
              <a:t>Segoma</a:t>
            </a:r>
            <a:r>
              <a:rPr lang="en-US" sz="2400" i="1" dirty="0"/>
              <a:t> Imaging Technologies India Private Limited</a:t>
            </a:r>
            <a:r>
              <a:rPr lang="en-US" sz="2400" dirty="0"/>
              <a:t> case, the issue has been extensively discussed it.</a:t>
            </a:r>
            <a:endParaRPr lang="en-IN" sz="2400" dirty="0">
              <a:solidFill>
                <a:srgbClr val="C0000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53</a:t>
            </a:fld>
            <a:endParaRPr lang="en-US"/>
          </a:p>
        </p:txBody>
      </p:sp>
    </p:spTree>
    <p:extLst>
      <p:ext uri="{BB962C8B-B14F-4D97-AF65-F5344CB8AC3E}">
        <p14:creationId xmlns:p14="http://schemas.microsoft.com/office/powerpoint/2010/main" xmlns="" val="952924537"/>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0"/>
            <a:ext cx="8643998" cy="6324600"/>
          </a:xfrm>
        </p:spPr>
        <p:txBody>
          <a:bodyPr>
            <a:noAutofit/>
          </a:bodyPr>
          <a:lstStyle/>
          <a:p>
            <a:pPr marL="538773" indent="-538773" algn="just">
              <a:buNone/>
            </a:pPr>
            <a:r>
              <a:rPr lang="en-US" sz="2500" u="sng" dirty="0">
                <a:solidFill>
                  <a:srgbClr val="C00000"/>
                </a:solidFill>
              </a:rPr>
              <a:t>Services of short term hiring of means of transport [S.13(8)(c)]</a:t>
            </a:r>
          </a:p>
          <a:p>
            <a:pPr marL="538773" indent="-538773" algn="just">
              <a:buNone/>
            </a:pPr>
            <a:endParaRPr lang="en-US" sz="2500" dirty="0"/>
          </a:p>
          <a:p>
            <a:pPr marL="538773" indent="-538773" algn="just"/>
            <a:r>
              <a:rPr lang="en-US" sz="2500" dirty="0"/>
              <a:t>“other than aircraft and vessels” means that hiring of vessels or aircrafts, irrespective of whether short term or long term, will be governed by default rule i.e. ‘Recipient’s location’. Short term Hiring of </a:t>
            </a:r>
            <a:r>
              <a:rPr lang="en-US" sz="2500" dirty="0" err="1"/>
              <a:t>yatch</a:t>
            </a:r>
            <a:r>
              <a:rPr lang="en-US" sz="2500" dirty="0"/>
              <a:t> will continue to be covered under this rule i.e. ‘Supplier’s location’.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54</a:t>
            </a:fld>
            <a:endParaRPr lang="en-US"/>
          </a:p>
        </p:txBody>
      </p:sp>
    </p:spTree>
    <p:extLst>
      <p:ext uri="{BB962C8B-B14F-4D97-AF65-F5344CB8AC3E}">
        <p14:creationId xmlns:p14="http://schemas.microsoft.com/office/powerpoint/2010/main" xmlns="" val="1194290598"/>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buNone/>
            </a:pPr>
            <a:r>
              <a:rPr lang="en-IN" dirty="0">
                <a:solidFill>
                  <a:srgbClr val="C00000"/>
                </a:solidFill>
              </a:rPr>
              <a:t>12. Advertisement services to Government</a:t>
            </a:r>
          </a:p>
          <a:p>
            <a:pPr marL="0" indent="0">
              <a:buNone/>
            </a:pPr>
            <a:r>
              <a:rPr lang="en-IN" dirty="0">
                <a:solidFill>
                  <a:srgbClr val="C00000"/>
                </a:solidFill>
              </a:rPr>
              <a:t>13. OIDAR Services</a:t>
            </a:r>
          </a:p>
        </p:txBody>
      </p:sp>
    </p:spTree>
    <p:extLst>
      <p:ext uri="{BB962C8B-B14F-4D97-AF65-F5344CB8AC3E}">
        <p14:creationId xmlns:p14="http://schemas.microsoft.com/office/powerpoint/2010/main" xmlns="" val="223935708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328689410"/>
              </p:ext>
            </p:extLst>
          </p:nvPr>
        </p:nvGraphicFramePr>
        <p:xfrm>
          <a:off x="0" y="228599"/>
          <a:ext cx="9144000" cy="6510231"/>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623389">
                <a:tc>
                  <a:txBody>
                    <a:bodyPr/>
                    <a:lstStyle/>
                    <a:p>
                      <a:r>
                        <a:rPr lang="en-US" sz="2100" dirty="0"/>
                        <a:t>12(14)</a:t>
                      </a:r>
                    </a:p>
                  </a:txBody>
                  <a:tcPr/>
                </a:tc>
                <a:tc>
                  <a:txBody>
                    <a:bodyPr/>
                    <a:lstStyle/>
                    <a:p>
                      <a:pPr marL="285750" indent="-285750">
                        <a:buFontTx/>
                        <a:buNone/>
                      </a:pPr>
                      <a:r>
                        <a:rPr lang="en-US" sz="2000" b="1" baseline="0" dirty="0">
                          <a:solidFill>
                            <a:srgbClr val="FF0000"/>
                          </a:solidFill>
                        </a:rPr>
                        <a:t>A</a:t>
                      </a:r>
                      <a:r>
                        <a:rPr lang="en-US" sz="2000" b="1" baseline="0" dirty="0"/>
                        <a:t>dvertisement to </a:t>
                      </a:r>
                      <a:r>
                        <a:rPr lang="en-US" sz="2000" b="1" baseline="0" dirty="0" err="1"/>
                        <a:t>Govt</a:t>
                      </a:r>
                      <a:r>
                        <a:rPr lang="en-US" sz="2000" b="1" baseline="0" dirty="0"/>
                        <a:t>- </a:t>
                      </a:r>
                      <a:endParaRPr lang="en-US" sz="2000" b="1" dirty="0"/>
                    </a:p>
                  </a:txBody>
                  <a:tcPr/>
                </a:tc>
                <a:tc>
                  <a:txBody>
                    <a:bodyPr/>
                    <a:lstStyle/>
                    <a:p>
                      <a:r>
                        <a:rPr lang="en-US" sz="2100" dirty="0">
                          <a:solidFill>
                            <a:srgbClr val="C00000"/>
                          </a:solidFill>
                        </a:rPr>
                        <a:t>Each state</a:t>
                      </a:r>
                    </a:p>
                  </a:txBody>
                  <a:tcPr/>
                </a:tc>
                <a:tc>
                  <a:txBody>
                    <a:bodyPr/>
                    <a:lstStyle/>
                    <a:p>
                      <a:r>
                        <a:rPr lang="en-US" sz="2100" dirty="0"/>
                        <a:t>Residual 13(2)</a:t>
                      </a:r>
                    </a:p>
                  </a:txBody>
                  <a:tcPr/>
                </a:tc>
                <a:extLst>
                  <a:ext uri="{0D108BD9-81ED-4DB2-BD59-A6C34878D82A}">
                    <a16:rowId xmlns:a16="http://schemas.microsoft.com/office/drawing/2014/main" xmlns="" val="10000"/>
                  </a:ext>
                </a:extLst>
              </a:tr>
              <a:tr h="1391444">
                <a:tc>
                  <a:txBody>
                    <a:bodyPr/>
                    <a:lstStyle/>
                    <a:p>
                      <a:r>
                        <a:rPr lang="en-US" sz="2100" dirty="0"/>
                        <a:t>13(12)</a:t>
                      </a:r>
                    </a:p>
                  </a:txBody>
                  <a:tcPr/>
                </a:tc>
                <a:tc>
                  <a:txBody>
                    <a:bodyPr/>
                    <a:lstStyle/>
                    <a:p>
                      <a:r>
                        <a:rPr lang="en-US" sz="2000" b="1" baseline="0" dirty="0"/>
                        <a:t>OIDAR</a:t>
                      </a:r>
                      <a:endParaRPr lang="en-US" sz="2100" b="1" baseline="0" dirty="0"/>
                    </a:p>
                  </a:txBody>
                  <a:tcPr/>
                </a:tc>
                <a:tc>
                  <a:txBody>
                    <a:bodyPr/>
                    <a:lstStyle/>
                    <a:p>
                      <a:r>
                        <a:rPr lang="en-US" sz="2100" dirty="0">
                          <a:solidFill>
                            <a:srgbClr val="C00000"/>
                          </a:solidFill>
                        </a:rPr>
                        <a:t>Recipient’s location</a:t>
                      </a:r>
                    </a:p>
                    <a:p>
                      <a:r>
                        <a:rPr lang="en-US" sz="1400" dirty="0"/>
                        <a:t>[deemed to be located</a:t>
                      </a:r>
                      <a:r>
                        <a:rPr lang="en-US" sz="1400" baseline="0" dirty="0"/>
                        <a:t> in India if 2 out of 7 specified conditions satisfied]</a:t>
                      </a:r>
                      <a:endParaRPr lang="en-US" sz="2100" dirty="0"/>
                    </a:p>
                  </a:txBody>
                  <a:tcPr/>
                </a:tc>
                <a:tc>
                  <a:txBody>
                    <a:bodyPr/>
                    <a:lstStyle/>
                    <a:p>
                      <a:r>
                        <a:rPr lang="en-US" sz="2100" dirty="0"/>
                        <a:t>Residual</a:t>
                      </a:r>
                    </a:p>
                  </a:txBody>
                  <a:tcPr/>
                </a:tc>
                <a:extLst>
                  <a:ext uri="{0D108BD9-81ED-4DB2-BD59-A6C34878D82A}">
                    <a16:rowId xmlns:a16="http://schemas.microsoft.com/office/drawing/2014/main" xmlns="" val="10001"/>
                  </a:ext>
                </a:extLst>
              </a:tr>
              <a:tr h="2247699">
                <a:tc gridSpan="2">
                  <a:txBody>
                    <a:bodyPr/>
                    <a:lstStyle/>
                    <a:p>
                      <a:r>
                        <a:rPr lang="en-US" sz="2000" b="1" dirty="0"/>
                        <a:t>Residual services</a:t>
                      </a:r>
                      <a:r>
                        <a:rPr lang="en-US" sz="2100" dirty="0"/>
                        <a:t> not covered above</a:t>
                      </a:r>
                    </a:p>
                  </a:txBody>
                  <a:tcPr/>
                </a:tc>
                <a:tc hMerge="1">
                  <a:txBody>
                    <a:bodyPr/>
                    <a:lstStyle/>
                    <a:p>
                      <a:pPr marL="285750" indent="-285750">
                        <a:buFontTx/>
                        <a:buChar char="-"/>
                      </a:pPr>
                      <a:endParaRPr lang="en-US" dirty="0"/>
                    </a:p>
                  </a:txBody>
                  <a:tcPr/>
                </a:tc>
                <a:tc>
                  <a:txBody>
                    <a:bodyPr/>
                    <a:lstStyle/>
                    <a:p>
                      <a:pPr marL="285750" indent="-285750">
                        <a:buFontTx/>
                        <a:buChar char="-"/>
                      </a:pPr>
                      <a:r>
                        <a:rPr lang="en-US" sz="2100" dirty="0"/>
                        <a:t>Residual 12(2)(a), 12(2)(b)</a:t>
                      </a:r>
                    </a:p>
                  </a:txBody>
                  <a:tcPr/>
                </a:tc>
                <a:tc>
                  <a:txBody>
                    <a:bodyPr/>
                    <a:lstStyle/>
                    <a:p>
                      <a:pPr marL="285750" indent="-285750">
                        <a:buFontTx/>
                        <a:buChar char="-"/>
                      </a:pPr>
                      <a:r>
                        <a:rPr lang="en-US" sz="2100" dirty="0"/>
                        <a:t>13(2)</a:t>
                      </a:r>
                    </a:p>
                  </a:txBody>
                  <a:tcPr/>
                </a:tc>
                <a:extLst>
                  <a:ext uri="{0D108BD9-81ED-4DB2-BD59-A6C34878D82A}">
                    <a16:rowId xmlns:a16="http://schemas.microsoft.com/office/drawing/2014/main" xmlns="" val="10002"/>
                  </a:ext>
                </a:extLst>
              </a:tr>
              <a:tr h="2247699">
                <a:tc gridSpan="2">
                  <a:txBody>
                    <a:bodyPr/>
                    <a:lstStyle/>
                    <a:p>
                      <a:pPr algn="just"/>
                      <a:r>
                        <a:rPr lang="en-IN" sz="1800" dirty="0">
                          <a:effectLst/>
                        </a:rPr>
                        <a:t>S.13(13):-In order to prevent double taxation or non-taxation of the supply of a service, or for the uniform application of rules, the Government shall have the </a:t>
                      </a:r>
                      <a:r>
                        <a:rPr lang="en-IN" sz="1800" dirty="0">
                          <a:solidFill>
                            <a:srgbClr val="C00000"/>
                          </a:solidFill>
                          <a:effectLst/>
                        </a:rPr>
                        <a:t>power to notify any description of services or circumstances</a:t>
                      </a:r>
                      <a:r>
                        <a:rPr lang="en-IN" sz="1800" dirty="0">
                          <a:effectLst/>
                        </a:rPr>
                        <a:t> in which the place of supply shall be the place of </a:t>
                      </a:r>
                      <a:r>
                        <a:rPr lang="en-IN" sz="1800" dirty="0">
                          <a:solidFill>
                            <a:srgbClr val="C00000"/>
                          </a:solidFill>
                          <a:effectLst/>
                        </a:rPr>
                        <a:t>effective use and enjoyment</a:t>
                      </a:r>
                      <a:r>
                        <a:rPr lang="en-IN" sz="1800" dirty="0">
                          <a:effectLst/>
                        </a:rPr>
                        <a:t> of a service.</a:t>
                      </a:r>
                      <a:endParaRPr lang="en-US" sz="2100" dirty="0"/>
                    </a:p>
                  </a:txBody>
                  <a:tcPr/>
                </a:tc>
                <a:tc hMerge="1">
                  <a:txBody>
                    <a:bodyPr/>
                    <a:lstStyle/>
                    <a:p>
                      <a:endParaRPr lang="en-IN" dirty="0"/>
                    </a:p>
                  </a:txBody>
                  <a:tcPr/>
                </a:tc>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mn-lt"/>
                          <a:ea typeface="+mn-ea"/>
                          <a:cs typeface="+mn-cs"/>
                        </a:rPr>
                        <a:t>This S.13(13) of IGST Act enables government to appoint POS on the basis of effective use and </a:t>
                      </a:r>
                      <a:r>
                        <a:rPr lang="en-US" sz="1800" kern="1200" dirty="0" err="1">
                          <a:solidFill>
                            <a:schemeClr val="tx1"/>
                          </a:solidFill>
                          <a:effectLst/>
                          <a:latin typeface="+mn-lt"/>
                          <a:ea typeface="+mn-ea"/>
                          <a:cs typeface="+mn-cs"/>
                        </a:rPr>
                        <a:t>enjoymenet</a:t>
                      </a:r>
                      <a:r>
                        <a:rPr lang="en-US" sz="1800" kern="1200" dirty="0">
                          <a:solidFill>
                            <a:schemeClr val="tx1"/>
                          </a:solidFill>
                          <a:effectLst/>
                          <a:latin typeface="+mn-lt"/>
                          <a:ea typeface="+mn-ea"/>
                          <a:cs typeface="+mn-cs"/>
                        </a:rPr>
                        <a:t>. Under this power </a:t>
                      </a:r>
                      <a:r>
                        <a:rPr lang="en-US" sz="1800" kern="1200" dirty="0">
                          <a:solidFill>
                            <a:srgbClr val="C00000"/>
                          </a:solidFill>
                          <a:effectLst/>
                          <a:latin typeface="+mn-lt"/>
                          <a:ea typeface="+mn-ea"/>
                          <a:cs typeface="+mn-cs"/>
                        </a:rPr>
                        <a:t>N/N 4/2019 IT </a:t>
                      </a:r>
                      <a:r>
                        <a:rPr lang="en-US" sz="1800" kern="1200" dirty="0" err="1">
                          <a:solidFill>
                            <a:srgbClr val="C00000"/>
                          </a:solidFill>
                          <a:effectLst/>
                          <a:latin typeface="+mn-lt"/>
                          <a:ea typeface="+mn-ea"/>
                          <a:cs typeface="+mn-cs"/>
                        </a:rPr>
                        <a:t>dt</a:t>
                      </a:r>
                      <a:r>
                        <a:rPr lang="en-US" sz="1800" kern="1200" dirty="0">
                          <a:solidFill>
                            <a:srgbClr val="C00000"/>
                          </a:solidFill>
                          <a:effectLst/>
                          <a:latin typeface="+mn-lt"/>
                          <a:ea typeface="+mn-ea"/>
                          <a:cs typeface="+mn-cs"/>
                        </a:rPr>
                        <a:t> 30.09.19 was issued to fix POS at foreign recipient location in case of </a:t>
                      </a:r>
                      <a:r>
                        <a:rPr lang="en-US" sz="1800" kern="1200" dirty="0" err="1">
                          <a:solidFill>
                            <a:srgbClr val="C00000"/>
                          </a:solidFill>
                          <a:effectLst/>
                          <a:latin typeface="+mn-lt"/>
                          <a:ea typeface="+mn-ea"/>
                          <a:cs typeface="+mn-cs"/>
                        </a:rPr>
                        <a:t>pharma</a:t>
                      </a:r>
                      <a:r>
                        <a:rPr lang="en-US" sz="1800" kern="1200" dirty="0">
                          <a:solidFill>
                            <a:srgbClr val="C00000"/>
                          </a:solidFill>
                          <a:effectLst/>
                          <a:latin typeface="+mn-lt"/>
                          <a:ea typeface="+mn-ea"/>
                          <a:cs typeface="+mn-cs"/>
                        </a:rPr>
                        <a:t> R&amp;D </a:t>
                      </a:r>
                      <a:r>
                        <a:rPr lang="en-US" sz="1800" kern="1200" dirty="0">
                          <a:solidFill>
                            <a:schemeClr val="tx1"/>
                          </a:solidFill>
                          <a:effectLst/>
                          <a:latin typeface="+mn-lt"/>
                          <a:ea typeface="+mn-ea"/>
                          <a:cs typeface="+mn-cs"/>
                        </a:rPr>
                        <a:t>by Indian companies.</a:t>
                      </a:r>
                    </a:p>
                    <a:p>
                      <a:pPr marL="0" indent="0">
                        <a:buFontTx/>
                        <a:buNone/>
                      </a:pPr>
                      <a:endParaRPr lang="en-US" sz="2100" dirty="0"/>
                    </a:p>
                  </a:txBody>
                  <a:tcPr/>
                </a:tc>
                <a:tc hMerge="1">
                  <a:txBody>
                    <a:bodyPr/>
                    <a:lstStyle/>
                    <a:p>
                      <a:pPr marL="285750" indent="-285750">
                        <a:buFontTx/>
                        <a:buChar char="-"/>
                      </a:pPr>
                      <a:endParaRPr lang="en-US" sz="2100" dirty="0"/>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30585717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3600" u="sng" dirty="0">
                <a:solidFill>
                  <a:srgbClr val="C00000"/>
                </a:solidFill>
              </a:rPr>
              <a:t>Selected Circulars  on POS</a:t>
            </a:r>
            <a:endParaRPr lang="en-IN" sz="3600" dirty="0">
              <a:solidFill>
                <a:srgbClr val="C00000"/>
              </a:solidFill>
            </a:endParaRPr>
          </a:p>
        </p:txBody>
      </p:sp>
    </p:spTree>
    <p:extLst>
      <p:ext uri="{BB962C8B-B14F-4D97-AF65-F5344CB8AC3E}">
        <p14:creationId xmlns:p14="http://schemas.microsoft.com/office/powerpoint/2010/main" xmlns="" val="220181597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xmlns="" val="182218119"/>
              </p:ext>
            </p:extLst>
          </p:nvPr>
        </p:nvGraphicFramePr>
        <p:xfrm>
          <a:off x="152400" y="152400"/>
          <a:ext cx="8839200" cy="6507480"/>
        </p:xfrm>
        <a:graphic>
          <a:graphicData uri="http://schemas.openxmlformats.org/drawingml/2006/table">
            <a:tbl>
              <a:tblPr firstRow="1" bandRow="1">
                <a:tableStyleId>{5940675A-B579-460E-94D1-54222C63F5DA}</a:tableStyleId>
              </a:tblPr>
              <a:tblGrid>
                <a:gridCol w="675184">
                  <a:extLst>
                    <a:ext uri="{9D8B030D-6E8A-4147-A177-3AD203B41FA5}">
                      <a16:colId xmlns:a16="http://schemas.microsoft.com/office/drawing/2014/main" xmlns="" val="20000"/>
                    </a:ext>
                  </a:extLst>
                </a:gridCol>
                <a:gridCol w="3528392">
                  <a:extLst>
                    <a:ext uri="{9D8B030D-6E8A-4147-A177-3AD203B41FA5}">
                      <a16:colId xmlns:a16="http://schemas.microsoft.com/office/drawing/2014/main" xmlns="" val="20001"/>
                    </a:ext>
                  </a:extLst>
                </a:gridCol>
                <a:gridCol w="4635624">
                  <a:extLst>
                    <a:ext uri="{9D8B030D-6E8A-4147-A177-3AD203B41FA5}">
                      <a16:colId xmlns:a16="http://schemas.microsoft.com/office/drawing/2014/main" xmlns="" val="20002"/>
                    </a:ext>
                  </a:extLst>
                </a:gridCol>
              </a:tblGrid>
              <a:tr h="370840">
                <a:tc>
                  <a:txBody>
                    <a:bodyPr/>
                    <a:lstStyle/>
                    <a:p>
                      <a:r>
                        <a:rPr lang="en-IN" dirty="0" err="1"/>
                        <a:t>S.n</a:t>
                      </a:r>
                      <a:r>
                        <a:rPr lang="en-IN" dirty="0"/>
                        <a:t>.</a:t>
                      </a:r>
                    </a:p>
                  </a:txBody>
                  <a:tcPr/>
                </a:tc>
                <a:tc>
                  <a:txBody>
                    <a:bodyPr/>
                    <a:lstStyle/>
                    <a:p>
                      <a:r>
                        <a:rPr lang="en-IN" dirty="0"/>
                        <a:t>Circular</a:t>
                      </a:r>
                      <a:r>
                        <a:rPr lang="en-IN" baseline="0" dirty="0"/>
                        <a:t> No. &amp; </a:t>
                      </a:r>
                      <a:r>
                        <a:rPr lang="en-IN" baseline="0" dirty="0" err="1"/>
                        <a:t>Dt</a:t>
                      </a:r>
                      <a:endParaRPr lang="en-IN" dirty="0"/>
                    </a:p>
                  </a:txBody>
                  <a:tcPr/>
                </a:tc>
                <a:tc>
                  <a:txBody>
                    <a:bodyPr/>
                    <a:lstStyle/>
                    <a:p>
                      <a:r>
                        <a:rPr lang="en-IN" dirty="0" err="1"/>
                        <a:t>Zist</a:t>
                      </a:r>
                      <a:endParaRPr lang="en-IN" dirty="0"/>
                    </a:p>
                  </a:txBody>
                  <a:tcPr/>
                </a:tc>
                <a:extLst>
                  <a:ext uri="{0D108BD9-81ED-4DB2-BD59-A6C34878D82A}">
                    <a16:rowId xmlns:a16="http://schemas.microsoft.com/office/drawing/2014/main" xmlns="" val="10000"/>
                  </a:ext>
                </a:extLst>
              </a:tr>
              <a:tr h="370840">
                <a:tc>
                  <a:txBody>
                    <a:bodyPr/>
                    <a:lstStyle/>
                    <a:p>
                      <a:r>
                        <a:rPr lang="en-IN" dirty="0"/>
                        <a:t>1</a:t>
                      </a:r>
                    </a:p>
                  </a:txBody>
                  <a:tcPr/>
                </a:tc>
                <a:tc>
                  <a:txBody>
                    <a:bodyPr/>
                    <a:lstStyle/>
                    <a:p>
                      <a:r>
                        <a:rPr lang="en-IN" dirty="0"/>
                        <a:t>48/22/2018 </a:t>
                      </a:r>
                      <a:r>
                        <a:rPr lang="en-IN" dirty="0" err="1"/>
                        <a:t>Dt</a:t>
                      </a:r>
                      <a:r>
                        <a:rPr lang="en-IN" dirty="0"/>
                        <a:t> 14.6.18</a:t>
                      </a:r>
                    </a:p>
                  </a:txBody>
                  <a:tcPr/>
                </a:tc>
                <a:tc>
                  <a:txBody>
                    <a:bodyPr/>
                    <a:lstStyle/>
                    <a:p>
                      <a:r>
                        <a:rPr lang="en-IN" sz="1800" kern="1200" dirty="0">
                          <a:solidFill>
                            <a:schemeClr val="tx1"/>
                          </a:solidFill>
                          <a:effectLst/>
                          <a:latin typeface="+mn-lt"/>
                          <a:ea typeface="+mn-ea"/>
                          <a:cs typeface="+mn-cs"/>
                        </a:rPr>
                        <a:t>Services of short-term accommodation, conferencing, banqueting etc. provided to a Special Economic Zone (SEZ) developer or a SEZ unit</a:t>
                      </a:r>
                      <a:endParaRPr lang="en-IN" dirty="0"/>
                    </a:p>
                  </a:txBody>
                  <a:tcPr/>
                </a:tc>
                <a:extLst>
                  <a:ext uri="{0D108BD9-81ED-4DB2-BD59-A6C34878D82A}">
                    <a16:rowId xmlns:a16="http://schemas.microsoft.com/office/drawing/2014/main" xmlns="" val="10001"/>
                  </a:ext>
                </a:extLst>
              </a:tr>
              <a:tr h="370840">
                <a:tc>
                  <a:txBody>
                    <a:bodyPr/>
                    <a:lstStyle/>
                    <a:p>
                      <a:r>
                        <a:rPr lang="en-IN" dirty="0"/>
                        <a:t>2</a:t>
                      </a:r>
                    </a:p>
                  </a:txBody>
                  <a:tcPr/>
                </a:tc>
                <a:tc>
                  <a:txBody>
                    <a:bodyPr/>
                    <a:lstStyle/>
                    <a:p>
                      <a:r>
                        <a:rPr lang="en-IN" sz="1800" b="0" u="none" strike="noStrike" kern="1200" dirty="0">
                          <a:solidFill>
                            <a:schemeClr val="tx1"/>
                          </a:solidFill>
                          <a:effectLst/>
                          <a:latin typeface="+mn-lt"/>
                          <a:ea typeface="+mn-ea"/>
                          <a:cs typeface="+mn-cs"/>
                        </a:rPr>
                        <a:t>103/22/2019 </a:t>
                      </a:r>
                      <a:r>
                        <a:rPr lang="en-IN" sz="1800" b="0" u="none" strike="noStrike" kern="1200" dirty="0" err="1">
                          <a:solidFill>
                            <a:schemeClr val="tx1"/>
                          </a:solidFill>
                          <a:effectLst/>
                          <a:latin typeface="+mn-lt"/>
                          <a:ea typeface="+mn-ea"/>
                          <a:cs typeface="+mn-cs"/>
                        </a:rPr>
                        <a:t>Dt</a:t>
                      </a:r>
                      <a:r>
                        <a:rPr lang="en-IN" sz="1800" b="0" u="none" strike="noStrike" kern="1200" baseline="0" dirty="0">
                          <a:solidFill>
                            <a:schemeClr val="tx1"/>
                          </a:solidFill>
                          <a:effectLst/>
                          <a:latin typeface="+mn-lt"/>
                          <a:ea typeface="+mn-ea"/>
                          <a:cs typeface="+mn-cs"/>
                        </a:rPr>
                        <a:t> 28.6.19</a:t>
                      </a:r>
                      <a:endParaRPr lang="en-IN" b="0" dirty="0"/>
                    </a:p>
                  </a:txBody>
                  <a:tcPr/>
                </a:tc>
                <a:tc>
                  <a:txBody>
                    <a:bodyPr/>
                    <a:lstStyle/>
                    <a:p>
                      <a:r>
                        <a:rPr lang="en-IN" sz="1800" kern="1200" dirty="0">
                          <a:solidFill>
                            <a:schemeClr val="tx1"/>
                          </a:solidFill>
                          <a:effectLst/>
                          <a:latin typeface="+mn-lt"/>
                          <a:ea typeface="+mn-ea"/>
                          <a:cs typeface="+mn-cs"/>
                        </a:rPr>
                        <a:t>(</a:t>
                      </a:r>
                      <a:r>
                        <a:rPr lang="en-IN" sz="1800" kern="1200" dirty="0" err="1">
                          <a:solidFill>
                            <a:schemeClr val="tx1"/>
                          </a:solidFill>
                          <a:effectLst/>
                          <a:latin typeface="+mn-lt"/>
                          <a:ea typeface="+mn-ea"/>
                          <a:cs typeface="+mn-cs"/>
                        </a:rPr>
                        <a:t>i</a:t>
                      </a:r>
                      <a:r>
                        <a:rPr lang="en-IN" sz="1800" kern="1200" dirty="0">
                          <a:solidFill>
                            <a:schemeClr val="tx1"/>
                          </a:solidFill>
                          <a:effectLst/>
                          <a:latin typeface="+mn-lt"/>
                          <a:ea typeface="+mn-ea"/>
                          <a:cs typeface="+mn-cs"/>
                        </a:rPr>
                        <a:t>)   Services provided by Ports</a:t>
                      </a:r>
                    </a:p>
                    <a:p>
                      <a:r>
                        <a:rPr lang="en-IN" sz="1800" kern="1200" dirty="0">
                          <a:solidFill>
                            <a:schemeClr val="tx1"/>
                          </a:solidFill>
                          <a:effectLst/>
                          <a:latin typeface="+mn-lt"/>
                          <a:ea typeface="+mn-ea"/>
                          <a:cs typeface="+mn-cs"/>
                        </a:rPr>
                        <a:t>(ii)  Services rendered on goods temporarily imported in India</a:t>
                      </a:r>
                      <a:endParaRPr lang="en-IN" dirty="0"/>
                    </a:p>
                  </a:txBody>
                  <a:tcPr/>
                </a:tc>
                <a:extLst>
                  <a:ext uri="{0D108BD9-81ED-4DB2-BD59-A6C34878D82A}">
                    <a16:rowId xmlns:a16="http://schemas.microsoft.com/office/drawing/2014/main" xmlns="" val="10002"/>
                  </a:ext>
                </a:extLst>
              </a:tr>
              <a:tr h="370840">
                <a:tc>
                  <a:txBody>
                    <a:bodyPr/>
                    <a:lstStyle/>
                    <a:p>
                      <a:r>
                        <a:rPr lang="en-IN" dirty="0"/>
                        <a:t>3</a:t>
                      </a:r>
                    </a:p>
                  </a:txBody>
                  <a:tcPr/>
                </a:tc>
                <a:tc>
                  <a:txBody>
                    <a:bodyPr/>
                    <a:lstStyle/>
                    <a:p>
                      <a:r>
                        <a:rPr lang="en-IN" dirty="0"/>
                        <a:t>118/37/2019 </a:t>
                      </a:r>
                      <a:r>
                        <a:rPr lang="en-IN" dirty="0" err="1"/>
                        <a:t>Dt</a:t>
                      </a:r>
                      <a:r>
                        <a:rPr lang="en-IN" dirty="0"/>
                        <a:t> 11.10.19</a:t>
                      </a:r>
                    </a:p>
                  </a:txBody>
                  <a:tcPr/>
                </a:tc>
                <a:tc>
                  <a:txBody>
                    <a:bodyPr/>
                    <a:lstStyle/>
                    <a:p>
                      <a:r>
                        <a:rPr lang="en-IN" sz="1800" kern="1200" dirty="0">
                          <a:solidFill>
                            <a:schemeClr val="tx1"/>
                          </a:solidFill>
                          <a:effectLst/>
                          <a:latin typeface="+mn-lt"/>
                          <a:ea typeface="+mn-ea"/>
                          <a:cs typeface="+mn-cs"/>
                        </a:rPr>
                        <a:t>Determination of place of supply in case of software/design services related to Electronics Semi-conductor and Design Manufacturing (ESDM) industry</a:t>
                      </a:r>
                      <a:endParaRPr lang="en-IN" dirty="0"/>
                    </a:p>
                  </a:txBody>
                  <a:tcPr/>
                </a:tc>
                <a:extLst>
                  <a:ext uri="{0D108BD9-81ED-4DB2-BD59-A6C34878D82A}">
                    <a16:rowId xmlns:a16="http://schemas.microsoft.com/office/drawing/2014/main" xmlns="" val="10003"/>
                  </a:ext>
                </a:extLst>
              </a:tr>
              <a:tr h="370840">
                <a:tc>
                  <a:txBody>
                    <a:bodyPr/>
                    <a:lstStyle/>
                    <a:p>
                      <a:r>
                        <a:rPr lang="en-IN" dirty="0"/>
                        <a:t>4</a:t>
                      </a:r>
                    </a:p>
                  </a:txBody>
                  <a:tcPr/>
                </a:tc>
                <a:tc>
                  <a:txBody>
                    <a:bodyPr/>
                    <a:lstStyle/>
                    <a:p>
                      <a:r>
                        <a:rPr lang="en-IN" sz="1800" b="0" dirty="0">
                          <a:solidFill>
                            <a:schemeClr val="tx1"/>
                          </a:solidFill>
                        </a:rPr>
                        <a:t>90/09/2019-GST </a:t>
                      </a:r>
                      <a:r>
                        <a:rPr lang="en-IN" sz="1800" b="0" dirty="0" err="1">
                          <a:solidFill>
                            <a:schemeClr val="tx1"/>
                          </a:solidFill>
                        </a:rPr>
                        <a:t>Dt</a:t>
                      </a:r>
                      <a:r>
                        <a:rPr lang="en-IN" sz="1800" b="0" dirty="0">
                          <a:solidFill>
                            <a:schemeClr val="tx1"/>
                          </a:solidFill>
                        </a:rPr>
                        <a:t> 18.02.2019</a:t>
                      </a:r>
                      <a:endParaRPr lang="en-IN" b="0" dirty="0">
                        <a:solidFill>
                          <a:schemeClr val="tx1"/>
                        </a:solidFill>
                      </a:endParaRPr>
                    </a:p>
                  </a:txBody>
                  <a:tcPr/>
                </a:tc>
                <a:tc>
                  <a:txBody>
                    <a:bodyPr/>
                    <a:lstStyle/>
                    <a:p>
                      <a:r>
                        <a:rPr lang="en-IN" sz="1800" dirty="0"/>
                        <a:t>Compliance of rule 46(n) of the </a:t>
                      </a:r>
                      <a:r>
                        <a:rPr lang="en-IN" sz="1800" b="1" dirty="0"/>
                        <a:t>CGST Rules, 2017</a:t>
                      </a:r>
                      <a:r>
                        <a:rPr lang="en-IN" sz="1800" dirty="0"/>
                        <a:t> while issuing invoices in case of inter-State supply. </a:t>
                      </a:r>
                      <a:r>
                        <a:rPr lang="en-IN" sz="1800" b="1" dirty="0">
                          <a:solidFill>
                            <a:srgbClr val="00B050"/>
                          </a:solidFill>
                        </a:rPr>
                        <a:t>[Penalty if POS not mentioned on </a:t>
                      </a:r>
                      <a:r>
                        <a:rPr lang="en-IN" sz="1800" b="1" dirty="0" err="1">
                          <a:solidFill>
                            <a:srgbClr val="00B050"/>
                          </a:solidFill>
                        </a:rPr>
                        <a:t>inv</a:t>
                      </a:r>
                      <a:r>
                        <a:rPr lang="en-IN" sz="1800" b="1" dirty="0">
                          <a:solidFill>
                            <a:srgbClr val="00B050"/>
                          </a:solidFill>
                        </a:rPr>
                        <a:t>]</a:t>
                      </a:r>
                      <a:endParaRPr lang="en-IN" dirty="0"/>
                    </a:p>
                  </a:txBody>
                  <a:tcPr/>
                </a:tc>
                <a:extLst>
                  <a:ext uri="{0D108BD9-81ED-4DB2-BD59-A6C34878D82A}">
                    <a16:rowId xmlns:a16="http://schemas.microsoft.com/office/drawing/2014/main" xmlns="" val="10004"/>
                  </a:ext>
                </a:extLst>
              </a:tr>
              <a:tr h="370840">
                <a:tc>
                  <a:txBody>
                    <a:bodyPr/>
                    <a:lstStyle/>
                    <a:p>
                      <a:r>
                        <a:rPr lang="en-IN" dirty="0"/>
                        <a:t>5</a:t>
                      </a:r>
                    </a:p>
                  </a:txBody>
                  <a:tcPr/>
                </a:tc>
                <a:tc>
                  <a:txBody>
                    <a:bodyPr/>
                    <a:lstStyle/>
                    <a:p>
                      <a:r>
                        <a:rPr lang="en-IN" sz="1800" dirty="0">
                          <a:solidFill>
                            <a:schemeClr val="tx1"/>
                          </a:solidFill>
                        </a:rPr>
                        <a:t>108/27/2019-GST dated 18 </a:t>
                      </a:r>
                      <a:r>
                        <a:rPr lang="en-IN" sz="1800" dirty="0" err="1">
                          <a:solidFill>
                            <a:schemeClr val="tx1"/>
                          </a:solidFill>
                        </a:rPr>
                        <a:t>th</a:t>
                      </a:r>
                      <a:r>
                        <a:rPr lang="en-IN" sz="1800" dirty="0">
                          <a:solidFill>
                            <a:schemeClr val="tx1"/>
                          </a:solidFill>
                        </a:rPr>
                        <a:t> July, 2019</a:t>
                      </a:r>
                      <a:endParaRPr lang="en-IN" dirty="0">
                        <a:solidFill>
                          <a:schemeClr val="tx1"/>
                        </a:solidFill>
                      </a:endParaRPr>
                    </a:p>
                  </a:txBody>
                  <a:tcPr/>
                </a:tc>
                <a:tc>
                  <a:txBody>
                    <a:bodyPr/>
                    <a:lstStyle/>
                    <a:p>
                      <a:r>
                        <a:rPr lang="en-IN" sz="1800" dirty="0">
                          <a:solidFill>
                            <a:schemeClr val="tx1"/>
                          </a:solidFill>
                        </a:rPr>
                        <a:t>Clarification in respect of goods sent/taken out of India for exhibition or on consignment basis for export promotion</a:t>
                      </a:r>
                      <a:endParaRPr lang="en-IN" dirty="0">
                        <a:solidFill>
                          <a:schemeClr val="tx1"/>
                        </a:solidFill>
                      </a:endParaRPr>
                    </a:p>
                  </a:txBody>
                  <a:tcPr/>
                </a:tc>
                <a:extLst>
                  <a:ext uri="{0D108BD9-81ED-4DB2-BD59-A6C34878D82A}">
                    <a16:rowId xmlns:a16="http://schemas.microsoft.com/office/drawing/2014/main" xmlns="" val="10005"/>
                  </a:ext>
                </a:extLst>
              </a:tr>
              <a:tr h="370840">
                <a:tc>
                  <a:txBody>
                    <a:bodyPr/>
                    <a:lstStyle/>
                    <a:p>
                      <a:endParaRPr lang="en-IN"/>
                    </a:p>
                  </a:txBody>
                  <a:tcPr/>
                </a:tc>
                <a:tc>
                  <a:txBody>
                    <a:bodyPr/>
                    <a:lstStyle/>
                    <a:p>
                      <a:endParaRPr lang="en-IN"/>
                    </a:p>
                  </a:txBody>
                  <a:tcPr/>
                </a:tc>
                <a:tc>
                  <a:txBody>
                    <a:bodyPr/>
                    <a:lstStyle/>
                    <a:p>
                      <a:endParaRPr lang="en-IN"/>
                    </a:p>
                  </a:txBody>
                  <a:tcPr/>
                </a:tc>
                <a:extLst>
                  <a:ext uri="{0D108BD9-81ED-4DB2-BD59-A6C34878D82A}">
                    <a16:rowId xmlns:a16="http://schemas.microsoft.com/office/drawing/2014/main" xmlns="" val="10006"/>
                  </a:ext>
                </a:extLst>
              </a:tr>
              <a:tr h="370840">
                <a:tc>
                  <a:txBody>
                    <a:bodyPr/>
                    <a:lstStyle/>
                    <a:p>
                      <a:endParaRPr lang="en-IN"/>
                    </a:p>
                  </a:txBody>
                  <a:tcPr/>
                </a:tc>
                <a:tc>
                  <a:txBody>
                    <a:bodyPr/>
                    <a:lstStyle/>
                    <a:p>
                      <a:endParaRPr lang="en-IN"/>
                    </a:p>
                  </a:txBody>
                  <a:tcPr/>
                </a:tc>
                <a:tc>
                  <a:txBody>
                    <a:bodyPr/>
                    <a:lstStyle/>
                    <a:p>
                      <a:endParaRPr lang="en-IN" dirty="0"/>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xmlns="" val="38860949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3600" u="sng" dirty="0">
                <a:solidFill>
                  <a:srgbClr val="C00000"/>
                </a:solidFill>
              </a:rPr>
              <a:t>Detailing with the Circulars</a:t>
            </a:r>
            <a:endParaRPr lang="en-IN" sz="3600" dirty="0">
              <a:solidFill>
                <a:srgbClr val="C00000"/>
              </a:solidFill>
            </a:endParaRPr>
          </a:p>
        </p:txBody>
      </p:sp>
    </p:spTree>
    <p:extLst>
      <p:ext uri="{BB962C8B-B14F-4D97-AF65-F5344CB8AC3E}">
        <p14:creationId xmlns:p14="http://schemas.microsoft.com/office/powerpoint/2010/main" xmlns="" val="655055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598899214"/>
              </p:ext>
            </p:extLst>
          </p:nvPr>
        </p:nvGraphicFramePr>
        <p:xfrm>
          <a:off x="0" y="2"/>
          <a:ext cx="9144001" cy="7757159"/>
        </p:xfrm>
        <a:graphic>
          <a:graphicData uri="http://schemas.openxmlformats.org/drawingml/2006/table">
            <a:tbl>
              <a:tblPr firstRow="1" bandRow="1">
                <a:tableStyleId>{8A107856-5554-42FB-B03E-39F5DBC370BA}</a:tableStyleId>
              </a:tblPr>
              <a:tblGrid>
                <a:gridCol w="539552">
                  <a:extLst>
                    <a:ext uri="{9D8B030D-6E8A-4147-A177-3AD203B41FA5}">
                      <a16:colId xmlns:a16="http://schemas.microsoft.com/office/drawing/2014/main" xmlns="" val="20000"/>
                    </a:ext>
                  </a:extLst>
                </a:gridCol>
                <a:gridCol w="4243463">
                  <a:extLst>
                    <a:ext uri="{9D8B030D-6E8A-4147-A177-3AD203B41FA5}">
                      <a16:colId xmlns:a16="http://schemas.microsoft.com/office/drawing/2014/main" xmlns="" val="20001"/>
                    </a:ext>
                  </a:extLst>
                </a:gridCol>
                <a:gridCol w="4360986">
                  <a:extLst>
                    <a:ext uri="{9D8B030D-6E8A-4147-A177-3AD203B41FA5}">
                      <a16:colId xmlns:a16="http://schemas.microsoft.com/office/drawing/2014/main" xmlns="" val="20002"/>
                    </a:ext>
                  </a:extLst>
                </a:gridCol>
              </a:tblGrid>
              <a:tr h="304799">
                <a:tc>
                  <a:txBody>
                    <a:bodyPr/>
                    <a:lstStyle/>
                    <a:p>
                      <a:r>
                        <a:rPr lang="en-US" sz="1800" dirty="0"/>
                        <a:t>Sr.</a:t>
                      </a:r>
                      <a:endParaRPr lang="en-IN"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Goods (domestic)                    </a:t>
                      </a:r>
                      <a:r>
                        <a:rPr lang="en-US" sz="1800" dirty="0">
                          <a:solidFill>
                            <a:srgbClr val="00B050"/>
                          </a:solidFill>
                        </a:rPr>
                        <a:t>(MBAB</a:t>
                      </a:r>
                      <a:r>
                        <a:rPr lang="en-IN" sz="1800" dirty="0">
                          <a:solidFill>
                            <a:srgbClr val="00B050"/>
                          </a:solidFill>
                        </a:rPr>
                        <a:t>)</a:t>
                      </a:r>
                    </a:p>
                  </a:txBody>
                  <a:tcPr/>
                </a:tc>
                <a:tc>
                  <a:txBody>
                    <a:bodyPr/>
                    <a:lstStyle/>
                    <a:p>
                      <a:r>
                        <a:rPr lang="en-US" sz="1800" dirty="0"/>
                        <a:t>Place of Supply </a:t>
                      </a:r>
                      <a:r>
                        <a:rPr lang="en-US" sz="2800" dirty="0"/>
                        <a:t>(Section 10 )</a:t>
                      </a:r>
                    </a:p>
                  </a:txBody>
                  <a:tcPr/>
                </a:tc>
                <a:extLst>
                  <a:ext uri="{0D108BD9-81ED-4DB2-BD59-A6C34878D82A}">
                    <a16:rowId xmlns:a16="http://schemas.microsoft.com/office/drawing/2014/main" xmlns="" val="10000"/>
                  </a:ext>
                </a:extLst>
              </a:tr>
              <a:tr h="1188719">
                <a:tc>
                  <a:txBody>
                    <a:bodyPr/>
                    <a:lstStyle/>
                    <a:p>
                      <a:r>
                        <a:rPr lang="en-US" sz="2800" dirty="0"/>
                        <a:t>1</a:t>
                      </a:r>
                      <a:endParaRPr lang="en-IN" sz="2800" dirty="0"/>
                    </a:p>
                  </a:txBody>
                  <a:tcPr/>
                </a:tc>
                <a:tc>
                  <a:txBody>
                    <a:bodyPr/>
                    <a:lstStyle/>
                    <a:p>
                      <a:pPr>
                        <a:buFont typeface="Arial" pitchFamily="34" charset="0"/>
                        <a:buNone/>
                      </a:pPr>
                      <a:r>
                        <a:rPr lang="en-US" sz="2000" dirty="0"/>
                        <a:t>Where</a:t>
                      </a:r>
                      <a:r>
                        <a:rPr lang="en-US" sz="2000" baseline="0" dirty="0"/>
                        <a:t> supply involves movement of goods </a:t>
                      </a:r>
                      <a:r>
                        <a:rPr lang="en-US" sz="2000" dirty="0">
                          <a:solidFill>
                            <a:srgbClr val="00B050"/>
                          </a:solidFill>
                        </a:rPr>
                        <a:t>[s.10(1)(a)]</a:t>
                      </a:r>
                      <a:endParaRPr lang="en-US" sz="2000" baseline="0" dirty="0"/>
                    </a:p>
                    <a:p>
                      <a:pPr>
                        <a:buFont typeface="Arial" pitchFamily="34" charset="0"/>
                        <a:buNone/>
                      </a:pPr>
                      <a:r>
                        <a:rPr lang="en-US" sz="2000" baseline="0" dirty="0"/>
                        <a:t>(by supplier, recipient or third person)</a:t>
                      </a:r>
                    </a:p>
                  </a:txBody>
                  <a:tcPr/>
                </a:tc>
                <a:tc>
                  <a:txBody>
                    <a:bodyPr/>
                    <a:lstStyle/>
                    <a:p>
                      <a:pPr marL="0" algn="l" defTabSz="914400" rtl="0" eaLnBrk="1" latinLnBrk="0" hangingPunct="1">
                        <a:buFont typeface="Arial" pitchFamily="34" charset="0"/>
                        <a:buNone/>
                      </a:pPr>
                      <a:r>
                        <a:rPr lang="en-US" sz="2400" dirty="0"/>
                        <a:t>Location at</a:t>
                      </a:r>
                      <a:r>
                        <a:rPr lang="en-US" sz="2400" baseline="0" dirty="0"/>
                        <a:t> which movement of goods terminates for delivery to the recipient. Case law </a:t>
                      </a:r>
                      <a:r>
                        <a:rPr lang="en-US" sz="1400" kern="1200" baseline="0" dirty="0">
                          <a:solidFill>
                            <a:srgbClr val="FF0000"/>
                          </a:solidFill>
                          <a:latin typeface="+mn-lt"/>
                          <a:ea typeface="+mn-ea"/>
                          <a:cs typeface="+mn-cs"/>
                        </a:rPr>
                        <a:t>1.</a:t>
                      </a:r>
                      <a:r>
                        <a:rPr lang="en-IN" sz="1400" kern="1200" baseline="0" dirty="0">
                          <a:solidFill>
                            <a:srgbClr val="FF0000"/>
                          </a:solidFill>
                          <a:latin typeface="+mn-lt"/>
                          <a:ea typeface="+mn-ea"/>
                          <a:cs typeface="+mn-cs"/>
                        </a:rPr>
                        <a:t> AAR </a:t>
                      </a:r>
                      <a:r>
                        <a:rPr lang="en-IN" sz="1400" kern="1200" baseline="0" dirty="0" err="1">
                          <a:solidFill>
                            <a:srgbClr val="FF0000"/>
                          </a:solidFill>
                          <a:latin typeface="+mn-lt"/>
                          <a:ea typeface="+mn-ea"/>
                          <a:cs typeface="+mn-cs"/>
                        </a:rPr>
                        <a:t>kar</a:t>
                      </a:r>
                      <a:r>
                        <a:rPr lang="en-IN" sz="1400" kern="1200" baseline="0" dirty="0">
                          <a:solidFill>
                            <a:srgbClr val="FF0000"/>
                          </a:solidFill>
                          <a:latin typeface="+mn-lt"/>
                          <a:ea typeface="+mn-ea"/>
                          <a:cs typeface="+mn-cs"/>
                        </a:rPr>
                        <a:t> in DEPUTY CONSERVATOR OF FORESTS, BANGALORE</a:t>
                      </a:r>
                      <a:endParaRPr lang="en-US" sz="1400" kern="1200" baseline="0" dirty="0">
                        <a:solidFill>
                          <a:srgbClr val="FF0000"/>
                        </a:solidFill>
                        <a:latin typeface="+mn-lt"/>
                        <a:ea typeface="+mn-ea"/>
                        <a:cs typeface="+mn-cs"/>
                      </a:endParaRPr>
                    </a:p>
                    <a:p>
                      <a:pPr>
                        <a:buFont typeface="Arial" pitchFamily="34" charset="0"/>
                        <a:buNone/>
                      </a:pPr>
                      <a:r>
                        <a:rPr lang="en-US" sz="1400" baseline="0" dirty="0">
                          <a:solidFill>
                            <a:srgbClr val="FF0000"/>
                          </a:solidFill>
                        </a:rPr>
                        <a:t>2. Kerala HC in LALITHA MURALEEDHARAN Versus RANGE FOREST OFFICER, IDUKKI (3.9.19)</a:t>
                      </a:r>
                      <a:endParaRPr lang="en-IN" sz="1800" dirty="0">
                        <a:solidFill>
                          <a:srgbClr val="FF0000"/>
                        </a:solidFill>
                      </a:endParaRPr>
                    </a:p>
                  </a:txBody>
                  <a:tcPr/>
                </a:tc>
                <a:extLst>
                  <a:ext uri="{0D108BD9-81ED-4DB2-BD59-A6C34878D82A}">
                    <a16:rowId xmlns:a16="http://schemas.microsoft.com/office/drawing/2014/main" xmlns="" val="10001"/>
                  </a:ext>
                </a:extLst>
              </a:tr>
              <a:tr h="1417319">
                <a:tc>
                  <a:txBody>
                    <a:bodyPr/>
                    <a:lstStyle/>
                    <a:p>
                      <a:r>
                        <a:rPr lang="en-US" sz="2400" dirty="0"/>
                        <a:t>2</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a:t>Where</a:t>
                      </a:r>
                      <a:r>
                        <a:rPr lang="en-US" sz="2000" baseline="0" dirty="0"/>
                        <a:t> supply does not  involve movement of goods </a:t>
                      </a:r>
                      <a:r>
                        <a:rPr lang="en-US" sz="2000" dirty="0">
                          <a:solidFill>
                            <a:srgbClr val="00B050"/>
                          </a:solidFill>
                        </a:rPr>
                        <a:t>[s.10(1)(c)] </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a:t>(e.g. OTC sale, As is where is sale,  Financial leasing.)</a:t>
                      </a:r>
                      <a:endParaRPr lang="en-US" sz="1800" baseline="0" dirty="0"/>
                    </a:p>
                  </a:txBody>
                  <a:tcPr/>
                </a:tc>
                <a:tc>
                  <a:txBody>
                    <a:bodyPr/>
                    <a:lstStyle/>
                    <a:p>
                      <a:r>
                        <a:rPr lang="en-US" sz="2800" dirty="0"/>
                        <a:t>Location</a:t>
                      </a:r>
                      <a:r>
                        <a:rPr lang="en-US" sz="2800" baseline="0" dirty="0"/>
                        <a:t> of the goods at the time of delivery to the recipient.</a:t>
                      </a:r>
                      <a:endParaRPr lang="en-IN" sz="2800" dirty="0"/>
                    </a:p>
                  </a:txBody>
                  <a:tcPr/>
                </a:tc>
                <a:extLst>
                  <a:ext uri="{0D108BD9-81ED-4DB2-BD59-A6C34878D82A}">
                    <a16:rowId xmlns:a16="http://schemas.microsoft.com/office/drawing/2014/main" xmlns="" val="10002"/>
                  </a:ext>
                </a:extLst>
              </a:tr>
              <a:tr h="966866">
                <a:tc>
                  <a:txBody>
                    <a:bodyPr/>
                    <a:lstStyle/>
                    <a:p>
                      <a:r>
                        <a:rPr lang="en-US" sz="2400" dirty="0"/>
                        <a:t>3</a:t>
                      </a:r>
                      <a:endParaRPr lang="en-IN" sz="2400" dirty="0"/>
                    </a:p>
                  </a:txBody>
                  <a:tcPr/>
                </a:tc>
                <a:tc>
                  <a:txBody>
                    <a:bodyPr/>
                    <a:lstStyle/>
                    <a:p>
                      <a:r>
                        <a:rPr lang="en-IN" sz="2000" dirty="0"/>
                        <a:t>Where goods are delivered</a:t>
                      </a:r>
                      <a:r>
                        <a:rPr lang="en-IN" sz="2000" baseline="0" dirty="0"/>
                        <a:t> to the recipient on direction of a third person</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baseline="0" dirty="0"/>
                        <a:t>(Bill to Ship to, Transit sale) </a:t>
                      </a:r>
                      <a:r>
                        <a:rPr lang="en-US" sz="2000" dirty="0">
                          <a:solidFill>
                            <a:srgbClr val="00B050"/>
                          </a:solidFill>
                        </a:rPr>
                        <a:t>[s.10(1)(b)]</a:t>
                      </a:r>
                      <a:endParaRPr lang="en-IN" sz="2000" dirty="0"/>
                    </a:p>
                  </a:txBody>
                  <a:tcPr/>
                </a:tc>
                <a:tc>
                  <a:txBody>
                    <a:bodyPr/>
                    <a:lstStyle/>
                    <a:p>
                      <a:r>
                        <a:rPr lang="en-US" sz="2400" dirty="0"/>
                        <a:t>Principal place of business of third person </a:t>
                      </a:r>
                      <a:r>
                        <a:rPr lang="en-US" sz="2800" dirty="0"/>
                        <a:t>(</a:t>
                      </a:r>
                      <a:r>
                        <a:rPr lang="en-US" sz="2800" dirty="0" err="1"/>
                        <a:t>ie</a:t>
                      </a:r>
                      <a:r>
                        <a:rPr lang="en-US" sz="2800" dirty="0"/>
                        <a:t> Bill to destination)</a:t>
                      </a:r>
                      <a:endParaRPr lang="en-IN" sz="2800" dirty="0"/>
                    </a:p>
                  </a:txBody>
                  <a:tcPr/>
                </a:tc>
                <a:extLst>
                  <a:ext uri="{0D108BD9-81ED-4DB2-BD59-A6C34878D82A}">
                    <a16:rowId xmlns:a16="http://schemas.microsoft.com/office/drawing/2014/main" xmlns="" val="10003"/>
                  </a:ext>
                </a:extLst>
              </a:tr>
              <a:tr h="640080">
                <a:tc>
                  <a:txBody>
                    <a:bodyPr/>
                    <a:lstStyle/>
                    <a:p>
                      <a:r>
                        <a:rPr lang="en-US" sz="2400" dirty="0"/>
                        <a:t>4</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000" dirty="0"/>
                        <a:t>Where the goods are assembled</a:t>
                      </a:r>
                      <a:r>
                        <a:rPr lang="en-IN" sz="2000" baseline="0" dirty="0"/>
                        <a:t> or installed at site </a:t>
                      </a:r>
                      <a:r>
                        <a:rPr lang="en-US" sz="2000" dirty="0">
                          <a:solidFill>
                            <a:srgbClr val="00B050"/>
                          </a:solidFill>
                        </a:rPr>
                        <a:t>[s.10(1)(d)]</a:t>
                      </a:r>
                      <a:endParaRPr lang="en-IN" sz="2000" dirty="0"/>
                    </a:p>
                  </a:txBody>
                  <a:tcPr/>
                </a:tc>
                <a:tc>
                  <a:txBody>
                    <a:bodyPr/>
                    <a:lstStyle/>
                    <a:p>
                      <a:r>
                        <a:rPr lang="en-US" sz="2800" dirty="0"/>
                        <a:t>Place of such installation or assembly</a:t>
                      </a:r>
                      <a:endParaRPr lang="en-IN" sz="2800" dirty="0"/>
                    </a:p>
                  </a:txBody>
                  <a:tcPr/>
                </a:tc>
                <a:extLst>
                  <a:ext uri="{0D108BD9-81ED-4DB2-BD59-A6C34878D82A}">
                    <a16:rowId xmlns:a16="http://schemas.microsoft.com/office/drawing/2014/main" xmlns="" val="10004"/>
                  </a:ext>
                </a:extLst>
              </a:tr>
              <a:tr h="822959">
                <a:tc>
                  <a:txBody>
                    <a:bodyPr/>
                    <a:lstStyle/>
                    <a:p>
                      <a:r>
                        <a:rPr lang="en-US" sz="2400" dirty="0"/>
                        <a:t>5</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Where the goods are supplied on board a conveyance,</a:t>
                      </a:r>
                      <a:r>
                        <a:rPr lang="en-IN" sz="1800" baseline="0" dirty="0"/>
                        <a:t> including a vessel, an aircraft, a train, or a motor vehicle </a:t>
                      </a:r>
                      <a:r>
                        <a:rPr lang="en-US" sz="1800" dirty="0">
                          <a:solidFill>
                            <a:srgbClr val="00B050"/>
                          </a:solidFill>
                        </a:rPr>
                        <a:t>[s.10(1)(e)]</a:t>
                      </a:r>
                      <a:endParaRPr lang="en-IN" sz="1800" dirty="0"/>
                    </a:p>
                  </a:txBody>
                  <a:tcPr/>
                </a:tc>
                <a:tc>
                  <a:txBody>
                    <a:bodyPr/>
                    <a:lstStyle/>
                    <a:p>
                      <a:r>
                        <a:rPr lang="en-US" sz="2400" b="1" dirty="0"/>
                        <a:t>Location at which such goods are taken on board.</a:t>
                      </a:r>
                      <a:endParaRPr lang="en-IN" sz="2400" b="1" dirty="0"/>
                    </a:p>
                  </a:txBody>
                  <a:tcPr/>
                </a:tc>
                <a:extLst>
                  <a:ext uri="{0D108BD9-81ED-4DB2-BD59-A6C34878D82A}">
                    <a16:rowId xmlns:a16="http://schemas.microsoft.com/office/drawing/2014/main" xmlns="" val="10005"/>
                  </a:ext>
                </a:extLst>
              </a:tr>
              <a:tr h="483639">
                <a:tc>
                  <a:txBody>
                    <a:bodyPr/>
                    <a:lstStyle/>
                    <a:p>
                      <a:r>
                        <a:rPr lang="en-IN" sz="2400" dirty="0"/>
                        <a:t>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If not determinable by S.10(1)(a to e)</a:t>
                      </a:r>
                      <a:endParaRPr lang="en-IN" sz="1800" dirty="0">
                        <a:solidFill>
                          <a:schemeClr val="tx1"/>
                        </a:solidFill>
                      </a:endParaRPr>
                    </a:p>
                  </a:txBody>
                  <a:tcPr/>
                </a:tc>
                <a:tc>
                  <a:txBody>
                    <a:bodyPr/>
                    <a:lstStyle/>
                    <a:p>
                      <a:r>
                        <a:rPr lang="en-US" sz="2400" b="1" dirty="0"/>
                        <a:t>in the manner as may be prescribed.</a:t>
                      </a:r>
                      <a:endParaRPr lang="en-IN" sz="2400" b="1" dirty="0"/>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xmlns="" val="531429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477000"/>
          </a:xfrm>
        </p:spPr>
        <p:txBody>
          <a:bodyPr>
            <a:noAutofit/>
          </a:bodyPr>
          <a:lstStyle/>
          <a:p>
            <a:pPr marL="0" indent="0" algn="just">
              <a:buNone/>
            </a:pPr>
            <a:r>
              <a:rPr lang="en-IN" sz="2200" dirty="0">
                <a:solidFill>
                  <a:srgbClr val="FF0000"/>
                </a:solidFill>
              </a:rPr>
              <a:t>Circular no. 103/22/2019-GST – GST dated 28th June, 2019</a:t>
            </a:r>
          </a:p>
          <a:p>
            <a:pPr marL="0" indent="0" algn="just">
              <a:buNone/>
            </a:pPr>
            <a:r>
              <a:rPr lang="en-IN" sz="2200" dirty="0">
                <a:solidFill>
                  <a:srgbClr val="FF0000"/>
                </a:solidFill>
              </a:rPr>
              <a:t>Clarification regarding determination of place of supply in certain cases </a:t>
            </a:r>
          </a:p>
          <a:p>
            <a:pPr algn="just">
              <a:buAutoNum type="arabicPeriod"/>
            </a:pPr>
            <a:r>
              <a:rPr lang="en-IN" sz="2200" dirty="0"/>
              <a:t>Various services being provided by the </a:t>
            </a:r>
            <a:r>
              <a:rPr lang="en-IN" sz="2200" dirty="0">
                <a:solidFill>
                  <a:srgbClr val="C00000"/>
                </a:solidFill>
              </a:rPr>
              <a:t>port authorities to its clients in relation to cargo handling</a:t>
            </a:r>
            <a:r>
              <a:rPr lang="en-IN" sz="2200" dirty="0"/>
              <a:t>. Some of such services are in respect of arrival of wagons at port, haulage of wagons inside port area up-to place of unloading, siding of wagons inside the port, unloading of wagons etc. </a:t>
            </a:r>
            <a:r>
              <a:rPr lang="en-IN" sz="2200" dirty="0">
                <a:solidFill>
                  <a:srgbClr val="C00000"/>
                </a:solidFill>
              </a:rPr>
              <a:t>Such services are ancillary to or related to cargo handling services and are not related to immovable property</a:t>
            </a:r>
            <a:r>
              <a:rPr lang="en-IN" sz="2200" dirty="0"/>
              <a:t>. Accordingly, the place of supply of such services will be determined as per the provisions contained in sub-section (2) of Section 12 or sub-section (2) of Section 13 of the IGST Act, as the case may be, depending upon the terms of the contract between the supplier and recipient of such services. </a:t>
            </a:r>
          </a:p>
          <a:p>
            <a:pPr algn="just">
              <a:buAutoNum type="arabicPeriod"/>
            </a:pPr>
            <a:r>
              <a:rPr lang="en-IN" sz="2200" dirty="0"/>
              <a:t>Services on unpolished diamonds such as cutting and polishing activity which have been temporarily imported into India and are not put to any use in India In case of cutting and </a:t>
            </a:r>
            <a:r>
              <a:rPr lang="en-IN" sz="2200" dirty="0">
                <a:solidFill>
                  <a:srgbClr val="C00000"/>
                </a:solidFill>
              </a:rPr>
              <a:t>polishing activity on unpolished diamonds which are temporarily imported into India </a:t>
            </a:r>
            <a:r>
              <a:rPr lang="en-IN" sz="2200" dirty="0"/>
              <a:t>are not put to any use in India, the place of supply would be determined as per the provisions contained in sub-section (2) of Section 13 of the IGST Act.</a:t>
            </a:r>
            <a:endParaRPr lang="en-IN" sz="2200" dirty="0">
              <a:effectLst/>
            </a:endParaRPr>
          </a:p>
        </p:txBody>
      </p:sp>
    </p:spTree>
    <p:extLst>
      <p:ext uri="{BB962C8B-B14F-4D97-AF65-F5344CB8AC3E}">
        <p14:creationId xmlns:p14="http://schemas.microsoft.com/office/powerpoint/2010/main" xmlns="" val="2085995747"/>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chor="t">
            <a:noAutofit/>
          </a:bodyPr>
          <a:lstStyle/>
          <a:p>
            <a:pPr algn="just">
              <a:buFont typeface="Wingdings" pitchFamily="2" charset="2"/>
              <a:buChar char="Ø"/>
            </a:pPr>
            <a:r>
              <a:rPr lang="en-US" sz="2600" dirty="0">
                <a:solidFill>
                  <a:srgbClr val="C00000"/>
                </a:solidFill>
              </a:rPr>
              <a:t>Circular 118/37/2019-GST </a:t>
            </a:r>
            <a:r>
              <a:rPr lang="en-US" sz="2600" dirty="0" err="1">
                <a:solidFill>
                  <a:srgbClr val="C00000"/>
                </a:solidFill>
              </a:rPr>
              <a:t>dt</a:t>
            </a:r>
            <a:r>
              <a:rPr lang="en-US" sz="2600" dirty="0">
                <a:solidFill>
                  <a:srgbClr val="C00000"/>
                </a:solidFill>
              </a:rPr>
              <a:t>  11.10</a:t>
            </a:r>
          </a:p>
          <a:p>
            <a:pPr algn="just"/>
            <a:r>
              <a:rPr lang="en-IN" sz="2800" dirty="0"/>
              <a:t>clarified that the place of supply of software/design by supplier located in taxable territory to service recipient located in non-taxable territory by using sample prototype hardware/test kits is a composite supply, where such testing is an ancillary supply, is the location of the service recipient as per Section 13(2) of the IGST Act. Provisions of Section 13(3)(a) of IGST Act do not apply separately for determining the place of supply for ancillary supply in such cases.</a:t>
            </a:r>
            <a:endParaRPr lang="en-US" sz="2600" dirty="0"/>
          </a:p>
        </p:txBody>
      </p:sp>
    </p:spTree>
    <p:extLst>
      <p:ext uri="{BB962C8B-B14F-4D97-AF65-F5344CB8AC3E}">
        <p14:creationId xmlns:p14="http://schemas.microsoft.com/office/powerpoint/2010/main" xmlns="" val="41709333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None/>
            </a:pPr>
            <a:r>
              <a:rPr lang="en-IN" sz="1800" b="1" dirty="0">
                <a:solidFill>
                  <a:srgbClr val="C00000"/>
                </a:solidFill>
              </a:rPr>
              <a:t>Circular 90/09/2019-GST; Dated: February 18, 2019 </a:t>
            </a:r>
            <a:r>
              <a:rPr lang="en-IN" sz="1800" b="1" dirty="0">
                <a:solidFill>
                  <a:srgbClr val="00B050"/>
                </a:solidFill>
              </a:rPr>
              <a:t>[Penalty if POS not mentioned on </a:t>
            </a:r>
            <a:r>
              <a:rPr lang="en-IN" sz="1800" b="1" dirty="0" err="1">
                <a:solidFill>
                  <a:srgbClr val="00B050"/>
                </a:solidFill>
              </a:rPr>
              <a:t>inv</a:t>
            </a:r>
            <a:r>
              <a:rPr lang="en-IN" sz="1800" b="1" dirty="0">
                <a:solidFill>
                  <a:srgbClr val="00B050"/>
                </a:solidFill>
              </a:rPr>
              <a:t>]</a:t>
            </a:r>
            <a:endParaRPr lang="en-IN" sz="1800" dirty="0">
              <a:solidFill>
                <a:srgbClr val="00B050"/>
              </a:solidFill>
            </a:endParaRPr>
          </a:p>
          <a:p>
            <a:pPr algn="just">
              <a:buNone/>
            </a:pPr>
            <a:r>
              <a:rPr lang="en-IN" sz="1800" b="1" dirty="0"/>
              <a:t>Subject: </a:t>
            </a:r>
            <a:r>
              <a:rPr lang="en-IN" sz="1800" dirty="0"/>
              <a:t>Compliance of rule 46(n) of the </a:t>
            </a:r>
            <a:r>
              <a:rPr lang="en-IN" sz="1800" b="1" dirty="0"/>
              <a:t>CGST Rules, 2017</a:t>
            </a:r>
            <a:r>
              <a:rPr lang="en-IN" sz="1800" dirty="0"/>
              <a:t> while issuing invoices in case of inter-State supply-Reg.</a:t>
            </a:r>
          </a:p>
          <a:p>
            <a:pPr algn="just"/>
            <a:r>
              <a:rPr lang="en-IN" sz="1800" dirty="0"/>
              <a:t>It has been brought to the notice of the Board that a number of registered persons (especially in the </a:t>
            </a:r>
            <a:r>
              <a:rPr lang="en-IN" sz="1800" dirty="0">
                <a:solidFill>
                  <a:srgbClr val="C00000"/>
                </a:solidFill>
              </a:rPr>
              <a:t>banking, insurance and telecom sectors, etc.) are not mentioning the place of supply along with the name of the State</a:t>
            </a:r>
            <a:r>
              <a:rPr lang="en-IN" sz="1800" dirty="0"/>
              <a:t> in case of a supply made in the course of inter-State trade or commerce in contravention of rule 46(n) of the CGST Rules which mandates that the said details must be mentioned in a tax invoice. In order to ensure uniformity in the implementation of the provisions of law across the field formations, the Board, in exercise of its powers conferred by section 168 (1) of the Central Goods and Services Tax Act, 2017, hereby issues the following instructions.</a:t>
            </a:r>
          </a:p>
          <a:p>
            <a:pPr algn="just"/>
            <a:r>
              <a:rPr lang="en-IN" sz="1800" dirty="0"/>
              <a:t>After introduction of GST, which is a destination-based consumption tax, it is essential to ensure that the tax paid by a registered person accrues to the State in which the consumption of goods or services or both takes place. In case of inter-State supply of goods or services or both, this is ensured by capturing the details of the place of supply along with the name of the State in the tax invoice.</a:t>
            </a:r>
          </a:p>
          <a:p>
            <a:pPr algn="just"/>
            <a:r>
              <a:rPr lang="en-IN" sz="1800" dirty="0"/>
              <a:t>It is therefore, instructed that all registered persons making supply of goods or services or both in the course of inter-State trade or commerce shall </a:t>
            </a:r>
            <a:r>
              <a:rPr lang="en-IN" sz="1800" dirty="0">
                <a:solidFill>
                  <a:srgbClr val="C00000"/>
                </a:solidFill>
              </a:rPr>
              <a:t>specify the place of supply along with the name of the State in the tax invoice</a:t>
            </a:r>
            <a:r>
              <a:rPr lang="en-IN" sz="1800" dirty="0"/>
              <a:t>. The provisions of sections 10 and 12 of the Integrated Goods and Services Tax Act, 2017 may be referred to in order to determine the place of supply in case of supply of goods and services respectively. Contravention of any of the provisions of the Act or the rules made there under attracts </a:t>
            </a:r>
            <a:r>
              <a:rPr lang="en-IN" sz="1800" dirty="0">
                <a:solidFill>
                  <a:srgbClr val="C00000"/>
                </a:solidFill>
              </a:rPr>
              <a:t>penal action under the provisions of sections 122 or 125</a:t>
            </a:r>
            <a:r>
              <a:rPr lang="en-IN" sz="1800" dirty="0"/>
              <a:t> of the CGST Act.</a:t>
            </a:r>
          </a:p>
          <a:p>
            <a:pPr algn="just">
              <a:buNone/>
            </a:pPr>
            <a:r>
              <a:rPr lang="en-IN" sz="1800" dirty="0"/>
              <a:t/>
            </a:r>
            <a:br>
              <a:rPr lang="en-IN" sz="1800" dirty="0"/>
            </a:br>
            <a:r>
              <a:rPr lang="en-IN" sz="1800" dirty="0"/>
              <a:t/>
            </a:r>
            <a:br>
              <a:rPr lang="en-IN" sz="1800" dirty="0"/>
            </a:br>
            <a:endParaRPr lang="en-US" sz="1800" dirty="0"/>
          </a:p>
        </p:txBody>
      </p:sp>
    </p:spTree>
    <p:extLst>
      <p:ext uri="{BB962C8B-B14F-4D97-AF65-F5344CB8AC3E}">
        <p14:creationId xmlns:p14="http://schemas.microsoft.com/office/powerpoint/2010/main" xmlns="" val="2833494108"/>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477000"/>
          </a:xfrm>
        </p:spPr>
        <p:txBody>
          <a:bodyPr>
            <a:noAutofit/>
          </a:bodyPr>
          <a:lstStyle/>
          <a:p>
            <a:pPr marL="0" indent="0" algn="just">
              <a:buNone/>
            </a:pPr>
            <a:r>
              <a:rPr lang="en-IN" sz="1750" dirty="0">
                <a:solidFill>
                  <a:srgbClr val="FF0000"/>
                </a:solidFill>
              </a:rPr>
              <a:t>Circular No. 48/22/2018-GST, dated 14-06-2018,:</a:t>
            </a:r>
          </a:p>
          <a:p>
            <a:pPr marL="0" indent="0" algn="just">
              <a:buNone/>
            </a:pPr>
            <a:r>
              <a:rPr lang="en-IN" sz="1750" dirty="0">
                <a:solidFill>
                  <a:srgbClr val="FF0000"/>
                </a:solidFill>
              </a:rPr>
              <a:t>Issue 1</a:t>
            </a:r>
            <a:r>
              <a:rPr lang="en-IN" sz="1750" dirty="0"/>
              <a:t>. Whether services of short-term accommodation, conferencing, banqueting, etc., provided to a Special Economic Zone (SEZ) developer or a SEZ unit should be treated as an inter-State supply [under Section 7(5)(b) of the IGST Act, 2017] or an intra-State supply under section 12(3)(c) of the IGST Act, 2017?</a:t>
            </a:r>
          </a:p>
          <a:p>
            <a:pPr marL="0" indent="0" algn="just">
              <a:buNone/>
            </a:pPr>
            <a:r>
              <a:rPr lang="en-IN" sz="1750" b="1" dirty="0"/>
              <a:t>Clarification :</a:t>
            </a:r>
            <a:endParaRPr lang="en-IN" sz="1750" dirty="0"/>
          </a:p>
          <a:p>
            <a:pPr algn="just"/>
            <a:r>
              <a:rPr lang="en-IN" sz="1750" dirty="0"/>
              <a:t>1.1 As per Section 7(5)(b) of the Integrated Goods and Services Act, 2017 (IGST Act in short), the supply of goods or services or both to a SEZ developer or a SEZ unit shall be treated to be a supply of goods or services or both in the course of inter-State trade or commerce. Whereas, as per Section 12(3)(c) of the IGST Act, the place of supply of services by way of accommodation in any immovable property for organising any functions shall be the location at which the immovable property is located. Thus, in such cases, if the location of the supplier and the place of supply is in the same State/Union territory, it would be treated as an inter-State supply.</a:t>
            </a:r>
          </a:p>
          <a:p>
            <a:pPr algn="just"/>
            <a:r>
              <a:rPr lang="en-IN" sz="1750" dirty="0"/>
              <a:t>1.2 It is an established principle of interpretation of statutes that in case of an apparent conflict between two provisions, the specific provision shall prevail over the general provision.</a:t>
            </a:r>
          </a:p>
          <a:p>
            <a:pPr algn="just"/>
            <a:r>
              <a:rPr lang="en-IN" sz="1750" dirty="0"/>
              <a:t>1.3 In the instant case, Section 7(5)(b) of the IGST Act is a specific provision relating to supplies of goods or services or both made to a SEZ developer or a SEZ unit, which states that such supplies shall be treated as inter-State supplies.</a:t>
            </a:r>
          </a:p>
          <a:p>
            <a:pPr algn="just"/>
            <a:r>
              <a:rPr lang="en-IN" sz="1750" dirty="0"/>
              <a:t>1.4 It is therefore, </a:t>
            </a:r>
            <a:r>
              <a:rPr lang="en-IN" sz="1750" dirty="0">
                <a:solidFill>
                  <a:srgbClr val="FF0000"/>
                </a:solidFill>
              </a:rPr>
              <a:t>clarified that services of short-term accommodation, conferencing, banqueting, etc., provided to a SEZ developer or a SEZ unit shall be treated as an inter-State supply.</a:t>
            </a:r>
            <a:r>
              <a:rPr lang="en-IN" sz="1750" dirty="0"/>
              <a:t>”</a:t>
            </a:r>
            <a:endParaRPr lang="en-IN" sz="1750" dirty="0">
              <a:effectLst/>
            </a:endParaRPr>
          </a:p>
        </p:txBody>
      </p:sp>
    </p:spTree>
    <p:extLst>
      <p:ext uri="{BB962C8B-B14F-4D97-AF65-F5344CB8AC3E}">
        <p14:creationId xmlns:p14="http://schemas.microsoft.com/office/powerpoint/2010/main" xmlns="" val="771996151"/>
      </p:ext>
    </p:extLst>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588968"/>
          </a:xfrm>
        </p:spPr>
        <p:txBody>
          <a:bodyPr>
            <a:noAutofit/>
          </a:bodyPr>
          <a:lstStyle/>
          <a:p>
            <a:pPr marL="0" indent="0" algn="just">
              <a:buNone/>
            </a:pPr>
            <a:r>
              <a:rPr lang="en-IN" sz="1700" dirty="0"/>
              <a:t>“</a:t>
            </a:r>
            <a:r>
              <a:rPr lang="en-IN" sz="1700" dirty="0">
                <a:solidFill>
                  <a:srgbClr val="FF0000"/>
                </a:solidFill>
              </a:rPr>
              <a:t>Issue 2</a:t>
            </a:r>
            <a:r>
              <a:rPr lang="en-IN" sz="1700" dirty="0"/>
              <a:t> : Whether the benefit of zero-rated supply can be allowed to all procurements by a SEZ developer or a SEZ unit such as event management services, hotel and accommodation services, consumables, etc.?</a:t>
            </a:r>
          </a:p>
          <a:p>
            <a:pPr marL="0" indent="0" algn="just">
              <a:buNone/>
            </a:pPr>
            <a:r>
              <a:rPr lang="en-IN" sz="1700" b="1" dirty="0"/>
              <a:t>Clarification :</a:t>
            </a:r>
            <a:endParaRPr lang="en-IN" sz="1700" dirty="0"/>
          </a:p>
          <a:p>
            <a:pPr algn="just"/>
            <a:r>
              <a:rPr lang="en-IN" sz="1700" dirty="0"/>
              <a:t>2.1 As per Section 16(1) of the IGST Act, “zero-rated supplies” means supplies of goods or services or both to a SEZ developer or a SEZ unit. Whereas, Section 16(3) of the IGST Act provides for refund to a registered person making zero-rated supplies under bond/LUT or on payment of integrated tax, subject to such conditions, safeguards and procedure as may be prescribed. Further, as per the second proviso to Rule 89(1) of the Central Goods and Services Tax Rules, 2017 (CGST Rules in short), in respect of supplies to a SEZ developer or a SEZ unit, the application for refund shall be filed by the :</a:t>
            </a:r>
          </a:p>
          <a:p>
            <a:pPr algn="just"/>
            <a:r>
              <a:rPr lang="en-IN" sz="1700" dirty="0"/>
              <a:t>(a)	supplier of goods after such goods have been admitted in full in the SEZ for authorised operations, as endorsed by the specified officer of the Zone;</a:t>
            </a:r>
          </a:p>
          <a:p>
            <a:pPr algn="just"/>
            <a:r>
              <a:rPr lang="en-IN" sz="1700" dirty="0"/>
              <a:t>(b)	supplier of services along with such evidences regarding receipt of services for authorised operations as endorsed by the specified officer of the Zone.</a:t>
            </a:r>
          </a:p>
          <a:p>
            <a:pPr algn="just"/>
            <a:r>
              <a:rPr lang="en-IN" sz="1700" dirty="0"/>
              <a:t>2.2 A conjoint reading of the above legal provisions reveals that the supplies to a SEZ developer or a SEZ unit shall be zero-rated and the supplier shall be eligible for refund of unutilized input tax credit or integrated tax paid, as the case may be, only if such supplies have been received by the SEZ developer or SEZ unit for authorized operations. An endorsement to this effect shall have to be issued by the specified officer of the Zone.</a:t>
            </a:r>
          </a:p>
          <a:p>
            <a:pPr algn="just"/>
            <a:r>
              <a:rPr lang="en-IN" sz="1700" dirty="0"/>
              <a:t>2.3 Therefore, </a:t>
            </a:r>
            <a:r>
              <a:rPr lang="en-IN" sz="1700" dirty="0">
                <a:solidFill>
                  <a:srgbClr val="FF0000"/>
                </a:solidFill>
              </a:rPr>
              <a:t>subject to the provisions of Section 17(5) of the CGST Act, if event management services, hotel, accommodation services, consumables, etc., are received by a SEZ developer or a SEZ unit for authorised operations, as endorsed by the specified officer of the Zone, the benefit of zero-rated supply shall be available in such cases to the supplier.”</a:t>
            </a:r>
            <a:endParaRPr lang="en-IN" sz="1700" dirty="0">
              <a:solidFill>
                <a:srgbClr val="FF0000"/>
              </a:solidFill>
              <a:effectLst/>
            </a:endParaRPr>
          </a:p>
        </p:txBody>
      </p:sp>
    </p:spTree>
    <p:extLst>
      <p:ext uri="{BB962C8B-B14F-4D97-AF65-F5344CB8AC3E}">
        <p14:creationId xmlns:p14="http://schemas.microsoft.com/office/powerpoint/2010/main" xmlns="" val="890206628"/>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None/>
            </a:pPr>
            <a:r>
              <a:rPr lang="en-IN" b="1" dirty="0">
                <a:solidFill>
                  <a:srgbClr val="FF0000"/>
                </a:solidFill>
              </a:rPr>
              <a:t>Circular 108/27/2019-GST; </a:t>
            </a:r>
            <a:r>
              <a:rPr lang="en-IN" b="1" dirty="0" err="1">
                <a:solidFill>
                  <a:srgbClr val="FF0000"/>
                </a:solidFill>
              </a:rPr>
              <a:t>Dt</a:t>
            </a:r>
            <a:r>
              <a:rPr lang="en-IN" b="1" dirty="0">
                <a:solidFill>
                  <a:srgbClr val="FF0000"/>
                </a:solidFill>
              </a:rPr>
              <a:t> 18 July 2019</a:t>
            </a:r>
            <a:endParaRPr lang="en-IN" dirty="0">
              <a:solidFill>
                <a:srgbClr val="FF0000"/>
              </a:solidFill>
            </a:endParaRPr>
          </a:p>
          <a:p>
            <a:pPr algn="just">
              <a:buNone/>
            </a:pPr>
            <a:r>
              <a:rPr lang="en-IN" sz="2400" b="1" dirty="0"/>
              <a:t>Subject: </a:t>
            </a:r>
            <a:r>
              <a:rPr lang="en-IN" sz="2400" dirty="0"/>
              <a:t>Sending goods for Exhibition abroad.</a:t>
            </a:r>
          </a:p>
          <a:p>
            <a:pPr algn="just"/>
            <a:r>
              <a:rPr lang="en-IN" sz="2400" dirty="0"/>
              <a:t>No supply at the time of taking out of India, since consideration is not there. Therefore, no zero-rating. Also no refund of IGST. No need for LUT.</a:t>
            </a:r>
          </a:p>
          <a:p>
            <a:pPr algn="just"/>
            <a:r>
              <a:rPr lang="en-IN" sz="2400" dirty="0"/>
              <a:t>When sold in exhibition within 6 months, it becomes supply on the date of such sale; but that happens after the export (i.e. event of taking goods out of India). </a:t>
            </a:r>
          </a:p>
          <a:p>
            <a:pPr algn="just"/>
            <a:r>
              <a:rPr lang="en-IN" sz="2400" dirty="0"/>
              <a:t>A tax invoice will be issued on the date of such sale at exhibition of on 181</a:t>
            </a:r>
            <a:r>
              <a:rPr lang="en-IN" sz="2400" baseline="30000" dirty="0"/>
              <a:t>st</a:t>
            </a:r>
            <a:r>
              <a:rPr lang="en-IN" sz="2400" dirty="0"/>
              <a:t> day. These supplies </a:t>
            </a:r>
            <a:r>
              <a:rPr lang="en-IN" sz="2400" dirty="0">
                <a:solidFill>
                  <a:srgbClr val="C00000"/>
                </a:solidFill>
              </a:rPr>
              <a:t>shall become zero-rated at the time of issuance of invoice</a:t>
            </a:r>
            <a:r>
              <a:rPr lang="en-IN" sz="2400" dirty="0"/>
              <a:t>. No tax invoice will be issued for goods received back to India within 6 month.</a:t>
            </a:r>
          </a:p>
          <a:p>
            <a:pPr algn="just"/>
            <a:r>
              <a:rPr lang="en-IN" sz="2400" dirty="0">
                <a:solidFill>
                  <a:srgbClr val="C00000"/>
                </a:solidFill>
              </a:rPr>
              <a:t>However, refund in relation to such supplies shall be available only as refund of unutilized ITC, and not as refund of IGST</a:t>
            </a:r>
          </a:p>
          <a:p>
            <a:pPr algn="just"/>
            <a:endParaRPr lang="en-IN" sz="2400" dirty="0"/>
          </a:p>
          <a:p>
            <a:pPr algn="just"/>
            <a:endParaRPr lang="en-IN" sz="2400" dirty="0"/>
          </a:p>
          <a:p>
            <a:pPr algn="just">
              <a:buNone/>
            </a:pPr>
            <a:r>
              <a:rPr lang="en-IN" sz="2400" dirty="0"/>
              <a:t/>
            </a:r>
            <a:br>
              <a:rPr lang="en-IN" sz="2400" dirty="0"/>
            </a:br>
            <a:r>
              <a:rPr lang="en-IN" sz="2400" dirty="0"/>
              <a:t/>
            </a:r>
            <a:br>
              <a:rPr lang="en-IN" sz="2400" dirty="0"/>
            </a:br>
            <a:endParaRPr lang="en-US" sz="2400" dirty="0"/>
          </a:p>
        </p:txBody>
      </p:sp>
    </p:spTree>
    <p:extLst>
      <p:ext uri="{BB962C8B-B14F-4D97-AF65-F5344CB8AC3E}">
        <p14:creationId xmlns:p14="http://schemas.microsoft.com/office/powerpoint/2010/main" xmlns="" val="340126832"/>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477000"/>
          </a:xfrm>
        </p:spPr>
        <p:txBody>
          <a:bodyPr>
            <a:noAutofit/>
          </a:bodyPr>
          <a:lstStyle/>
          <a:p>
            <a:pPr marL="0" indent="0" algn="just">
              <a:buNone/>
            </a:pPr>
            <a:r>
              <a:rPr lang="en-IN" sz="2000" dirty="0">
                <a:solidFill>
                  <a:srgbClr val="FF0000"/>
                </a:solidFill>
              </a:rPr>
              <a:t>Circular No. 108/27/2019-GST dated 18 </a:t>
            </a:r>
            <a:r>
              <a:rPr lang="en-IN" sz="2000" dirty="0" err="1">
                <a:solidFill>
                  <a:srgbClr val="FF0000"/>
                </a:solidFill>
              </a:rPr>
              <a:t>th</a:t>
            </a:r>
            <a:r>
              <a:rPr lang="en-IN" sz="2000" dirty="0">
                <a:solidFill>
                  <a:srgbClr val="FF0000"/>
                </a:solidFill>
              </a:rPr>
              <a:t> July, 2019</a:t>
            </a:r>
          </a:p>
          <a:p>
            <a:pPr marL="0" indent="0" algn="just">
              <a:buNone/>
            </a:pPr>
            <a:r>
              <a:rPr lang="en-IN" sz="2000" dirty="0">
                <a:solidFill>
                  <a:srgbClr val="FF0000"/>
                </a:solidFill>
              </a:rPr>
              <a:t>Clarification in respect of goods sent/taken out of India for exhibition or on consignment basis for export promotion</a:t>
            </a:r>
          </a:p>
          <a:p>
            <a:pPr marL="0" indent="0" algn="just">
              <a:buNone/>
            </a:pPr>
            <a:endParaRPr lang="en-IN" sz="2000" dirty="0">
              <a:effectLst/>
            </a:endParaRPr>
          </a:p>
          <a:p>
            <a:pPr marL="0" indent="0" algn="just">
              <a:buNone/>
            </a:pPr>
            <a:r>
              <a:rPr lang="en-IN" sz="2000" dirty="0"/>
              <a:t>Also, Customs Circular No. 21/2019- Customs dated 24 </a:t>
            </a:r>
            <a:r>
              <a:rPr lang="en-IN" sz="2000" dirty="0" err="1"/>
              <a:t>th</a:t>
            </a:r>
            <a:r>
              <a:rPr lang="en-IN" sz="2000" dirty="0"/>
              <a:t> July, 2019 clarified that there is no requirement of filing any LUT/bond in case of goods sent / taken out of India for exhibition or on consignment basis for export promotion. Since such activity is not a supply, the same cannot be considered as ‘Zero rated supply’ as per the provisions contained in Section 16 of the IGST Act, 2017. Therefore, no integrated tax was required to be paid for specified goods at the time of taking these out of India, the activity being not a supply, hence the said condition requiring payment of integrated tax at the time of re-import of specified goods in such cases is not applicable. Even in cases where exports have been made for participation in exhibition or on consignment basis, but, such goods exported are returned after participation in exhibition or returned by such consignees without approval or acceptance, the basic requirement of ‘supply’ cannot be said to be met and such reimport of goods will be exempted from so much of the duty of customs </a:t>
            </a:r>
            <a:r>
              <a:rPr lang="en-IN" sz="2000" dirty="0" err="1"/>
              <a:t>leviable</a:t>
            </a:r>
            <a:r>
              <a:rPr lang="en-IN" sz="2000" dirty="0"/>
              <a:t> thereon, provided re-import happens before six months from the date of delivery </a:t>
            </a:r>
            <a:r>
              <a:rPr lang="en-IN" sz="2000" dirty="0" err="1"/>
              <a:t>challan</a:t>
            </a:r>
            <a:r>
              <a:rPr lang="en-IN" sz="2000" dirty="0"/>
              <a:t>.</a:t>
            </a:r>
            <a:endParaRPr lang="en-IN" sz="1800" dirty="0">
              <a:effectLst/>
            </a:endParaRPr>
          </a:p>
        </p:txBody>
      </p:sp>
    </p:spTree>
    <p:extLst>
      <p:ext uri="{BB962C8B-B14F-4D97-AF65-F5344CB8AC3E}">
        <p14:creationId xmlns:p14="http://schemas.microsoft.com/office/powerpoint/2010/main" xmlns="" val="3669645004"/>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3600" u="sng" dirty="0">
                <a:solidFill>
                  <a:srgbClr val="C00000"/>
                </a:solidFill>
              </a:rPr>
              <a:t>Selected Case Laws on POS</a:t>
            </a:r>
            <a:endParaRPr lang="en-IN" sz="3600" dirty="0">
              <a:solidFill>
                <a:srgbClr val="C00000"/>
              </a:solidFill>
            </a:endParaRPr>
          </a:p>
        </p:txBody>
      </p:sp>
    </p:spTree>
    <p:extLst>
      <p:ext uri="{BB962C8B-B14F-4D97-AF65-F5344CB8AC3E}">
        <p14:creationId xmlns:p14="http://schemas.microsoft.com/office/powerpoint/2010/main" xmlns="" val="354237227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buFont typeface="Wingdings" pitchFamily="2" charset="2"/>
              <a:buChar char="Ø"/>
            </a:pPr>
            <a:r>
              <a:rPr lang="en-IN" sz="1850" b="1" dirty="0">
                <a:solidFill>
                  <a:srgbClr val="C00000"/>
                </a:solidFill>
              </a:rPr>
              <a:t>ARCELOR MITTAL PROJECTS INDIA PVT. LTD. Versus  COMMR. OF S.T., MUMBAI-II</a:t>
            </a:r>
          </a:p>
          <a:p>
            <a:pPr marL="0" indent="0">
              <a:buNone/>
            </a:pPr>
            <a:r>
              <a:rPr lang="en-IN" sz="1850" dirty="0"/>
              <a:t>[Interim Order No. I/48/2019-WZB, dated 4-7-2019 in Appeal No. ST/88483/2014]</a:t>
            </a:r>
          </a:p>
          <a:p>
            <a:pPr marL="0" indent="0" algn="just">
              <a:buNone/>
            </a:pPr>
            <a:r>
              <a:rPr lang="en-IN" sz="1850" dirty="0"/>
              <a:t>Business Auxiliary Service - Export of Services - Services rendered to foreign entity located outside India for development of its business in India - Divergence of opinion on issue of whether services to qualify as Export of Service </a:t>
            </a:r>
            <a:r>
              <a:rPr lang="en-IN" sz="1850" dirty="0">
                <a:solidFill>
                  <a:srgbClr val="C00000"/>
                </a:solidFill>
              </a:rPr>
              <a:t>in terms of phrase “services provided from India and used outside India” used in Rule 3(2)(a) of Export of Services Rules, 2005</a:t>
            </a:r>
            <a:r>
              <a:rPr lang="en-IN" sz="1850" dirty="0"/>
              <a:t> - View proposed to be taken contrary to views expressed by Coordinate Benches of Tribunal in Blue Star Ltd. [2008 (11) S.T.R. 23 (Tribunal)], ABS India Ltd. [2009 (13) S.T.R. 65 (Tribunal)] and </a:t>
            </a:r>
            <a:r>
              <a:rPr lang="en-IN" sz="1850" dirty="0" err="1"/>
              <a:t>Mapal</a:t>
            </a:r>
            <a:r>
              <a:rPr lang="en-IN" sz="1850" dirty="0"/>
              <a:t> India </a:t>
            </a:r>
            <a:r>
              <a:rPr lang="en-IN" sz="1850" dirty="0" err="1"/>
              <a:t>Pvt.</a:t>
            </a:r>
            <a:r>
              <a:rPr lang="en-IN" sz="1850" dirty="0"/>
              <a:t> Ltd. [2011 (22) S.T.R. 454 (Tribunal)] - Hence </a:t>
            </a:r>
            <a:r>
              <a:rPr lang="en-IN" sz="1850" dirty="0">
                <a:solidFill>
                  <a:srgbClr val="C00000"/>
                </a:solidFill>
              </a:rPr>
              <a:t>judicial propriety demands that matter be referred to </a:t>
            </a:r>
            <a:r>
              <a:rPr lang="en-IN" sz="1850" dirty="0" err="1">
                <a:solidFill>
                  <a:srgbClr val="C00000"/>
                </a:solidFill>
              </a:rPr>
              <a:t>Hon’ble</a:t>
            </a:r>
            <a:r>
              <a:rPr lang="en-IN" sz="1850" dirty="0">
                <a:solidFill>
                  <a:srgbClr val="C00000"/>
                </a:solidFill>
              </a:rPr>
              <a:t> President for constituting Larger Bench to resolve said issue</a:t>
            </a:r>
            <a:r>
              <a:rPr lang="en-IN" sz="1850" dirty="0"/>
              <a:t> - Section 35F of Central Excise Act, 1944 as applicable to Service Tax vide Section 83 of Finance Act, 1994. - </a:t>
            </a:r>
            <a:r>
              <a:rPr lang="en-IN" sz="1850" i="1" dirty="0"/>
              <a:t>We are very clear that </a:t>
            </a:r>
            <a:r>
              <a:rPr lang="en-IN" sz="1850" i="1" dirty="0">
                <a:solidFill>
                  <a:srgbClr val="C00000"/>
                </a:solidFill>
              </a:rPr>
              <a:t>in the present case the services received by the AMSI, France from the appellant, were for development of their business in India and hence were used/consumed by them in India.</a:t>
            </a:r>
            <a:r>
              <a:rPr lang="en-IN" sz="1850" i="1" dirty="0"/>
              <a:t> The concept of residency outside for the purpose of taxation has been given a go by the Apex Court in this decision. Hence the foremost condition that needs to be satisfied by the appellant for claiming the services to be export of service is </a:t>
            </a:r>
            <a:r>
              <a:rPr lang="en-IN" sz="1850" i="1" dirty="0" err="1"/>
              <a:t>vis</a:t>
            </a:r>
            <a:r>
              <a:rPr lang="en-IN" sz="1850" i="1" dirty="0"/>
              <a:t>-a-</a:t>
            </a:r>
            <a:r>
              <a:rPr lang="en-IN" sz="1850" i="1" dirty="0" err="1"/>
              <a:t>vis</a:t>
            </a:r>
            <a:r>
              <a:rPr lang="en-IN" sz="1850" i="1" dirty="0"/>
              <a:t> the usage/consumption of service by the service recipient. </a:t>
            </a:r>
            <a:r>
              <a:rPr lang="en-IN" sz="1850" i="1" dirty="0">
                <a:solidFill>
                  <a:srgbClr val="C00000"/>
                </a:solidFill>
              </a:rPr>
              <a:t>If the consumption of service is in relation to the activities of foreign entity/resident located outside but for his business in India, then the appellant will not be entitled to the benefit of export of service</a:t>
            </a:r>
            <a:r>
              <a:rPr lang="en-IN" sz="1850" i="1" dirty="0"/>
              <a:t> as the service is not exported as provided for by the Export of Service Rules, 2005 as they existed at material time. </a:t>
            </a:r>
            <a:endParaRPr lang="en-IN" sz="1850" dirty="0"/>
          </a:p>
          <a:p>
            <a:r>
              <a:rPr lang="en-IN" sz="1850" dirty="0">
                <a:solidFill>
                  <a:srgbClr val="C00000"/>
                </a:solidFill>
              </a:rPr>
              <a:t>Referred to Larger Bench</a:t>
            </a:r>
          </a:p>
        </p:txBody>
      </p:sp>
    </p:spTree>
    <p:extLst>
      <p:ext uri="{BB962C8B-B14F-4D97-AF65-F5344CB8AC3E}">
        <p14:creationId xmlns:p14="http://schemas.microsoft.com/office/powerpoint/2010/main" xmlns="" val="2373452383"/>
      </p:ext>
    </p:extLst>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buFont typeface="Wingdings" pitchFamily="2" charset="2"/>
              <a:buChar char="Ø"/>
            </a:pPr>
            <a:r>
              <a:rPr lang="en-IN" sz="1900" dirty="0">
                <a:solidFill>
                  <a:srgbClr val="C00000"/>
                </a:solidFill>
              </a:rPr>
              <a:t>AAR Karnataka in RE : VOLVO-EICHER COMMERCIAL VEHICLES LTD.</a:t>
            </a:r>
          </a:p>
          <a:p>
            <a:pPr marL="0" indent="0">
              <a:buNone/>
            </a:pPr>
            <a:r>
              <a:rPr lang="en-IN" sz="1900" dirty="0"/>
              <a:t>Advance Ruling No. KAR ADRG 32/2019, dated 12-9-2019</a:t>
            </a:r>
          </a:p>
          <a:p>
            <a:pPr algn="just"/>
            <a:r>
              <a:rPr lang="en-IN" sz="1900" dirty="0"/>
              <a:t>Warranty services for imported cars - Composite supply - Re-imbursement of warranty charges by car manufacturer located abroad - Export of services - Applicant distributing/selling in India cars supplied by supplier located abroad and providing free warranty services to customers of such cars either directly or through dealers for any defects by either repairing or replacing defective parts - </a:t>
            </a:r>
            <a:r>
              <a:rPr lang="en-IN" sz="1900" dirty="0">
                <a:solidFill>
                  <a:srgbClr val="C00000"/>
                </a:solidFill>
              </a:rPr>
              <a:t>Applicant claiming that since cost of said service reimbursed by manufacturer abroad, warranty service amounts export of services/zero-rates supply</a:t>
            </a:r>
            <a:r>
              <a:rPr lang="en-IN" sz="1900" dirty="0"/>
              <a:t> - </a:t>
            </a:r>
            <a:r>
              <a:rPr lang="en-IN" sz="1900" i="1" dirty="0"/>
              <a:t>HELD :</a:t>
            </a:r>
            <a:r>
              <a:rPr lang="en-IN" sz="1900" dirty="0"/>
              <a:t> Clearly sale price these cars inclusive of standard warrantee services - Thus, supply of car and subsequent supply of services is naturally bundled composite supply effected by applicant to customer in India - Said </a:t>
            </a:r>
            <a:r>
              <a:rPr lang="en-IN" sz="1900" dirty="0">
                <a:solidFill>
                  <a:srgbClr val="C00000"/>
                </a:solidFill>
              </a:rPr>
              <a:t>customer is approaching applicant only for receiving services and has no concern with manufacturer abroad for execution of warranty service</a:t>
            </a:r>
            <a:r>
              <a:rPr lang="en-IN" sz="1900" dirty="0"/>
              <a:t>s - </a:t>
            </a:r>
            <a:r>
              <a:rPr lang="en-IN" sz="1900" u="sng" dirty="0">
                <a:solidFill>
                  <a:srgbClr val="C00000"/>
                </a:solidFill>
              </a:rPr>
              <a:t>Thus, said service is supplied in India only and not abroad </a:t>
            </a:r>
            <a:r>
              <a:rPr lang="en-IN" sz="1900" u="sng" dirty="0"/>
              <a:t>- </a:t>
            </a:r>
            <a:r>
              <a:rPr lang="en-IN" sz="1900" u="sng" dirty="0">
                <a:solidFill>
                  <a:srgbClr val="C00000"/>
                </a:solidFill>
              </a:rPr>
              <a:t>Reimbursement of warranty charges is consideration received for providing this service - There is no bar under GST law for receiving consideration from another person</a:t>
            </a:r>
            <a:r>
              <a:rPr lang="en-IN" sz="1900" dirty="0"/>
              <a:t> other than person to whom services have been supplied - In view of above, entire transaction is a composite supply of goods and services with goods as principal supply and taxable accordingly - </a:t>
            </a:r>
            <a:r>
              <a:rPr lang="en-IN" sz="1900" u="sng" dirty="0">
                <a:solidFill>
                  <a:srgbClr val="C00000"/>
                </a:solidFill>
              </a:rPr>
              <a:t>Further, having been performed in India for customer in India, said services not amounting to export of services</a:t>
            </a:r>
            <a:r>
              <a:rPr lang="en-IN" sz="1900" u="sng" dirty="0"/>
              <a:t>/zero-rated supply.</a:t>
            </a:r>
            <a:endParaRPr lang="en-IN" sz="1900" dirty="0"/>
          </a:p>
          <a:p>
            <a:r>
              <a:rPr lang="en-IN" sz="1900" dirty="0"/>
              <a:t>Ruling in favour of department</a:t>
            </a:r>
          </a:p>
        </p:txBody>
      </p:sp>
    </p:spTree>
    <p:extLst>
      <p:ext uri="{BB962C8B-B14F-4D97-AF65-F5344CB8AC3E}">
        <p14:creationId xmlns:p14="http://schemas.microsoft.com/office/powerpoint/2010/main" xmlns="" val="323427336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6632"/>
            <a:ext cx="8763000" cy="6512768"/>
          </a:xfrm>
        </p:spPr>
        <p:txBody>
          <a:bodyPr>
            <a:normAutofit fontScale="85000" lnSpcReduction="20000"/>
          </a:bodyPr>
          <a:lstStyle/>
          <a:p>
            <a:pPr algn="just"/>
            <a:r>
              <a:rPr lang="en-IN" b="1" i="1" dirty="0" err="1"/>
              <a:t>Lalitha</a:t>
            </a:r>
            <a:r>
              <a:rPr lang="en-IN" b="1" i="1" dirty="0"/>
              <a:t> </a:t>
            </a:r>
            <a:r>
              <a:rPr lang="en-IN" b="1" i="1" dirty="0" err="1"/>
              <a:t>Muraleedharan</a:t>
            </a:r>
            <a:r>
              <a:rPr lang="en-IN" b="1" i="1" dirty="0"/>
              <a:t> vs. Range Forest Officer, </a:t>
            </a:r>
            <a:r>
              <a:rPr lang="en-IN" b="1" i="1" dirty="0" err="1"/>
              <a:t>Marayoor</a:t>
            </a:r>
            <a:r>
              <a:rPr lang="en-IN" b="1" i="1" dirty="0"/>
              <a:t> Range, </a:t>
            </a:r>
            <a:r>
              <a:rPr lang="en-IN" b="1" i="1" dirty="0" err="1"/>
              <a:t>Marayoor</a:t>
            </a:r>
            <a:r>
              <a:rPr lang="en-IN" b="1" i="1" dirty="0"/>
              <a:t>, </a:t>
            </a:r>
            <a:r>
              <a:rPr lang="en-IN" b="1" i="1" dirty="0" err="1"/>
              <a:t>Idukki</a:t>
            </a:r>
            <a:r>
              <a:rPr lang="en-IN" b="1" i="1" dirty="0"/>
              <a:t> District and others (71 GSTR 236)(Ker)</a:t>
            </a:r>
            <a:r>
              <a:rPr lang="en-IN" dirty="0"/>
              <a:t>. In the aforesaid case, the issue was about the nature of supply of forest products when the delivery to recipient is at depot. The Petitioner was recipient and SEZ unit. It was insisting for exempted sales being sales to SEZ is a zero rated sales. The Forest Department which is the supplier in that case was objecting that since the goods are delivered at depot itself, it is intra-state sale and hence cannot be covered under Zero Rated supply. The </a:t>
            </a:r>
            <a:r>
              <a:rPr lang="en-IN" dirty="0" err="1"/>
              <a:t>Hon’ble</a:t>
            </a:r>
            <a:r>
              <a:rPr lang="en-IN" dirty="0"/>
              <a:t> Kerala High Court after examining the facts held in favour of Petitioner. </a:t>
            </a:r>
          </a:p>
          <a:p>
            <a:r>
              <a:rPr lang="en-IN" dirty="0"/>
              <a:t>The basic principle behind provisions relating to place of supply is that GST is destination based tax. Therefore, tax is finally payable where goods and services are consumed. It is admitted that the supply of goods is to an SEZ Unit.</a:t>
            </a:r>
          </a:p>
          <a:p>
            <a:pPr marL="0" indent="0">
              <a:buNone/>
            </a:pPr>
            <a:r>
              <a:rPr lang="en-IN" dirty="0"/>
              <a:t/>
            </a:r>
            <a:br>
              <a:rPr lang="en-IN" dirty="0"/>
            </a:br>
            <a:endParaRPr lang="en-IN" dirty="0"/>
          </a:p>
        </p:txBody>
      </p:sp>
    </p:spTree>
    <p:extLst>
      <p:ext uri="{BB962C8B-B14F-4D97-AF65-F5344CB8AC3E}">
        <p14:creationId xmlns:p14="http://schemas.microsoft.com/office/powerpoint/2010/main" xmlns="" val="345683741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Ø"/>
            </a:pPr>
            <a:r>
              <a:rPr lang="en-IN" sz="1800" dirty="0">
                <a:solidFill>
                  <a:srgbClr val="C00000"/>
                </a:solidFill>
              </a:rPr>
              <a:t>AAAR Mumbai in  RE : MAANSMARINE CARGO INTERNATIONAL LLP</a:t>
            </a:r>
          </a:p>
          <a:p>
            <a:pPr algn="just"/>
            <a:r>
              <a:rPr lang="en-IN" sz="1600" dirty="0"/>
              <a:t>Order No. GST-ARA-04/2019-20/B-97-Mumbai, dated 23-8-2019 in Application No. 4</a:t>
            </a:r>
          </a:p>
          <a:p>
            <a:pPr algn="just"/>
            <a:r>
              <a:rPr lang="en-IN" sz="1600" dirty="0"/>
              <a:t>Management fee - Taxability - Applicant arranging or facilitating business of its foreign client by liaising with customers for purpose of commercial relationships between service recipient and vessel owners, shippers, consignees, various port agents - </a:t>
            </a:r>
            <a:r>
              <a:rPr lang="en-IN" sz="1600" dirty="0">
                <a:solidFill>
                  <a:srgbClr val="C00000"/>
                </a:solidFill>
              </a:rPr>
              <a:t>Activities undertaken by applicant on behalf of foreign client and it </a:t>
            </a:r>
            <a:r>
              <a:rPr lang="en-IN" sz="1600" dirty="0" err="1">
                <a:solidFill>
                  <a:srgbClr val="C00000"/>
                </a:solidFill>
              </a:rPr>
              <a:t>fulfills</a:t>
            </a:r>
            <a:r>
              <a:rPr lang="en-IN" sz="1600" dirty="0">
                <a:solidFill>
                  <a:srgbClr val="C00000"/>
                </a:solidFill>
              </a:rPr>
              <a:t> criteria of Agent - Applicant is an intermediary</a:t>
            </a:r>
            <a:r>
              <a:rPr lang="en-IN" sz="1600" dirty="0"/>
              <a:t> in subject transaction - Place of provision of service in subject case to be location of supplier of services, i.e., applicant - Since place of supply is in taxable territory, applicant liable to discharge GST on such services provided by it.</a:t>
            </a:r>
          </a:p>
          <a:p>
            <a:pPr algn="just"/>
            <a:r>
              <a:rPr lang="en-IN" sz="1600" dirty="0"/>
              <a:t>Valuation (GST) - Reimbursement of expenses - Salaries of employees, rent of office expenses, other office expenses, travel and hotel stay expenses of employees reimbursed by foreign client on actual basis - Applicant making payments to vendors for supply received by them and not making payment to third party for services rendered by such third party to recipient of supply under a contract for supply - Recipient of supply not liable to make payment to third parties and therefore it can be said that applicant is not making payments on behalf of recipient of supply - Applicant not acting as pure agent - Reimbursement received by applicant pertains to establishment costs which would be incurred by it for running office in India - In any normal business such expenses are borne by supplier of service and naturally included in value to be received from recipient of their services - That such costs termed as reimbursements recovered in addition to management fees from clients are nothing but additional consideration charged for the supply - Valuation of supply to include all costs, including employee cost provided by one distinct entity to the other distinct entities - GST applicable on reimbursement of expenses - Section 15 of Central Goods and Services Tax Act, 2017.</a:t>
            </a:r>
          </a:p>
          <a:p>
            <a:pPr algn="just"/>
            <a:r>
              <a:rPr lang="en-IN" sz="1600" dirty="0"/>
              <a:t>Departmental clarification - Circulars issued by Central Board of Direct Taxes not applicable to GST matters. </a:t>
            </a:r>
          </a:p>
        </p:txBody>
      </p:sp>
    </p:spTree>
    <p:extLst>
      <p:ext uri="{BB962C8B-B14F-4D97-AF65-F5344CB8AC3E}">
        <p14:creationId xmlns:p14="http://schemas.microsoft.com/office/powerpoint/2010/main" xmlns="" val="264967077"/>
      </p:ext>
    </p:extLst>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Ø"/>
            </a:pPr>
            <a:r>
              <a:rPr lang="nn-NO" sz="1900" b="1" dirty="0">
                <a:solidFill>
                  <a:srgbClr val="C00000"/>
                </a:solidFill>
              </a:rPr>
              <a:t>Toshniwal Brothers P. Ltd in Re (AAAR-KARNATAKA) Feb 19</a:t>
            </a:r>
          </a:p>
          <a:p>
            <a:pPr marL="0" indent="-1143000" algn="just">
              <a:buNone/>
            </a:pPr>
            <a:r>
              <a:rPr lang="en-IN" sz="1900" b="1" u="sng" dirty="0"/>
              <a:t>Service of promotion and marketing of the products of the overseas client is in nature of facilitating supply</a:t>
            </a:r>
            <a:r>
              <a:rPr lang="en-IN" sz="1900" b="1" dirty="0"/>
              <a:t> of products of overseas client, </a:t>
            </a:r>
            <a:r>
              <a:rPr lang="en-IN" sz="1900" b="1" u="sng" dirty="0"/>
              <a:t>hence, constitutes an 'intermediary service'</a:t>
            </a:r>
            <a:r>
              <a:rPr lang="en-IN" sz="1900" b="1" dirty="0"/>
              <a:t> defined under section 2(13) of IGST Act. Thus, it automatically flows that the place of supply of such service will be in terms of section 13(8) of the IGST Act. </a:t>
            </a:r>
          </a:p>
          <a:p>
            <a:pPr marL="0" indent="0" algn="just"/>
            <a:r>
              <a:rPr lang="en-IN" sz="1900" dirty="0">
                <a:solidFill>
                  <a:srgbClr val="C00000"/>
                </a:solidFill>
              </a:rPr>
              <a:t>The facts of </a:t>
            </a:r>
            <a:r>
              <a:rPr lang="en-IN" sz="1900" dirty="0" err="1">
                <a:solidFill>
                  <a:srgbClr val="C00000"/>
                </a:solidFill>
              </a:rPr>
              <a:t>GoDaddy</a:t>
            </a:r>
            <a:r>
              <a:rPr lang="en-IN" sz="1900" dirty="0">
                <a:solidFill>
                  <a:srgbClr val="C00000"/>
                </a:solidFill>
              </a:rPr>
              <a:t> case were distinguished in this case.</a:t>
            </a:r>
          </a:p>
          <a:p>
            <a:pPr marL="0" indent="0" algn="just"/>
            <a:r>
              <a:rPr lang="en-US" sz="1900" dirty="0"/>
              <a:t> As to whether the two supplies i.e. “Promotion &amp; Marketing”  and ‘After-Sale services’ form a composite supply, it was observed that-</a:t>
            </a:r>
          </a:p>
          <a:p>
            <a:pPr marL="0" indent="0" algn="just">
              <a:buNone/>
            </a:pPr>
            <a:r>
              <a:rPr lang="en-US" sz="1900" dirty="0"/>
              <a:t>The Term ‘</a:t>
            </a:r>
            <a:r>
              <a:rPr lang="en-US" sz="1900" dirty="0">
                <a:solidFill>
                  <a:srgbClr val="C00000"/>
                </a:solidFill>
              </a:rPr>
              <a:t>Naturally Bundled’ is not defined, But the concept is the same</a:t>
            </a:r>
            <a:r>
              <a:rPr lang="en-US" sz="1900" dirty="0"/>
              <a:t> as it was in Service Tax, where it was generally understood to refer to those transactions involving an element of provision of service and an element of transfer of title in goods in which various elements are so inextricably linked that they essentially form one composite transaction. In the present case, since after sales services (installation, operational support etc) is not given in all cases. This itself show that </a:t>
            </a:r>
            <a:r>
              <a:rPr lang="en-US" sz="1900" dirty="0">
                <a:solidFill>
                  <a:srgbClr val="C00000"/>
                </a:solidFill>
              </a:rPr>
              <a:t>such after-sale support activities are not naturally bundled</a:t>
            </a:r>
            <a:r>
              <a:rPr lang="en-US" sz="1900" dirty="0"/>
              <a:t> </a:t>
            </a:r>
            <a:r>
              <a:rPr lang="en-US" sz="1900" dirty="0">
                <a:solidFill>
                  <a:srgbClr val="C00000"/>
                </a:solidFill>
              </a:rPr>
              <a:t>(even if covered in a single contract and are rendered in a composite manner with marketing and promotion services)</a:t>
            </a:r>
            <a:r>
              <a:rPr lang="en-US" sz="1900" dirty="0"/>
              <a:t>. The price for such after-sale support services is clearly identifiable and has been so stated in the contract itself.</a:t>
            </a:r>
          </a:p>
          <a:p>
            <a:pPr marL="0" indent="0" algn="just"/>
            <a:r>
              <a:rPr lang="en-US" sz="1900" dirty="0"/>
              <a:t>Third issue-</a:t>
            </a:r>
            <a:r>
              <a:rPr lang="en-US" sz="1900" dirty="0">
                <a:solidFill>
                  <a:srgbClr val="C00000"/>
                </a:solidFill>
              </a:rPr>
              <a:t> “whether it is export?- refrained from answering</a:t>
            </a:r>
            <a:r>
              <a:rPr lang="en-US" sz="1900" dirty="0"/>
              <a:t> on the ground of lack of jurisdiction, as the issue intrinsically entail determination of POS.</a:t>
            </a:r>
          </a:p>
          <a:p>
            <a:pPr marL="0" indent="0" algn="just">
              <a:buNone/>
            </a:pPr>
            <a:endParaRPr lang="en-US" sz="1900" dirty="0"/>
          </a:p>
          <a:p>
            <a:pPr marL="0" indent="0" algn="just">
              <a:buNone/>
            </a:pPr>
            <a:endParaRPr lang="en-US" sz="1900" dirty="0"/>
          </a:p>
          <a:p>
            <a:pPr marL="0" indent="0" algn="just"/>
            <a:endParaRPr lang="en-US" sz="1900" dirty="0"/>
          </a:p>
        </p:txBody>
      </p:sp>
    </p:spTree>
    <p:extLst>
      <p:ext uri="{BB962C8B-B14F-4D97-AF65-F5344CB8AC3E}">
        <p14:creationId xmlns:p14="http://schemas.microsoft.com/office/powerpoint/2010/main" xmlns="" val="3739123952"/>
      </p:ext>
    </p:extLst>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0" algn="just">
              <a:buNone/>
            </a:pPr>
            <a:r>
              <a:rPr lang="en-US" sz="2200" dirty="0"/>
              <a:t>Note- In </a:t>
            </a:r>
            <a:r>
              <a:rPr lang="en-US" sz="2200" dirty="0" err="1">
                <a:solidFill>
                  <a:srgbClr val="C00000"/>
                </a:solidFill>
              </a:rPr>
              <a:t>GoDaddy</a:t>
            </a:r>
            <a:r>
              <a:rPr lang="en-US" sz="2200" dirty="0">
                <a:solidFill>
                  <a:srgbClr val="C00000"/>
                </a:solidFill>
              </a:rPr>
              <a:t> India Web Services (P) Ltd case</a:t>
            </a:r>
            <a:r>
              <a:rPr lang="en-US" sz="2200" dirty="0"/>
              <a:t> of 2016 (in Service Tax regime), the AAR held that- </a:t>
            </a:r>
          </a:p>
          <a:p>
            <a:pPr marL="0" indent="0" algn="just">
              <a:buNone/>
            </a:pPr>
            <a:r>
              <a:rPr lang="en-US" sz="2200" dirty="0">
                <a:solidFill>
                  <a:srgbClr val="C00000"/>
                </a:solidFill>
              </a:rPr>
              <a:t>Pure marketing and promotion service is not intermediary service</a:t>
            </a:r>
            <a:r>
              <a:rPr lang="en-US" sz="2200" dirty="0"/>
              <a:t>. In this case </a:t>
            </a:r>
            <a:r>
              <a:rPr lang="en-US" sz="2200" dirty="0" err="1"/>
              <a:t>GoDaddy</a:t>
            </a:r>
            <a:r>
              <a:rPr lang="en-US" sz="2200" dirty="0"/>
              <a:t> India provided a gamut of services to its client </a:t>
            </a:r>
            <a:r>
              <a:rPr lang="en-US" sz="2200" dirty="0" err="1"/>
              <a:t>GoDaddy</a:t>
            </a:r>
            <a:r>
              <a:rPr lang="en-US" sz="2200" dirty="0"/>
              <a:t>, US and provided support services to assist </a:t>
            </a:r>
            <a:r>
              <a:rPr lang="en-US" sz="2200" dirty="0" err="1"/>
              <a:t>GoDaddy</a:t>
            </a:r>
            <a:r>
              <a:rPr lang="en-US" sz="2200" dirty="0"/>
              <a:t> US to develop its brand in India. The issue there was whether the various support services provided by </a:t>
            </a:r>
            <a:r>
              <a:rPr lang="en-US" sz="2200" dirty="0" err="1"/>
              <a:t>GoDaddy</a:t>
            </a:r>
            <a:r>
              <a:rPr lang="en-US" sz="2200" dirty="0"/>
              <a:t> India are naturally bundled as a single service being ‘Business Support Service’. The contention of the Revenue was that it is not naturally bundled, and is more appropriately covered under intermediary services. The </a:t>
            </a:r>
            <a:r>
              <a:rPr lang="en-US" sz="2200" u="sng" dirty="0"/>
              <a:t>AAR had ruled so, only considering that the </a:t>
            </a:r>
            <a:r>
              <a:rPr lang="en-US" sz="2200" u="sng" dirty="0" err="1"/>
              <a:t>GoDaddy</a:t>
            </a:r>
            <a:r>
              <a:rPr lang="en-US" sz="2200" u="sng" dirty="0"/>
              <a:t> India will not secure orders from </a:t>
            </a:r>
            <a:r>
              <a:rPr lang="en-US" sz="2200" u="sng" dirty="0" err="1"/>
              <a:t>indian</a:t>
            </a:r>
            <a:r>
              <a:rPr lang="en-US" sz="2200" u="sng" dirty="0"/>
              <a:t> customers, or will not arrange or facilitate any provision of service by any third party service provider to </a:t>
            </a:r>
            <a:r>
              <a:rPr lang="en-US" sz="2200" u="sng" dirty="0" err="1"/>
              <a:t>GoDaddy</a:t>
            </a:r>
            <a:r>
              <a:rPr lang="en-US" sz="2200" u="sng" dirty="0"/>
              <a:t> US</a:t>
            </a:r>
            <a:r>
              <a:rPr lang="en-US" sz="2200" dirty="0"/>
              <a:t>. In such consideration only, the authority held that applicant is providing support services in relation to marketing, branding, offline marketing etc on principal to principal basis to </a:t>
            </a:r>
            <a:r>
              <a:rPr lang="en-US" sz="2200" dirty="0" err="1"/>
              <a:t>Godaddy</a:t>
            </a:r>
            <a:r>
              <a:rPr lang="en-US" sz="2200" dirty="0"/>
              <a:t> US, which are a bundle of services naturally bundled in the ordinary course of business, and accordingly is a single service being business support service; that the </a:t>
            </a:r>
            <a:r>
              <a:rPr lang="en-US" sz="2200" u="sng" dirty="0"/>
              <a:t>business support service is the main service provided to </a:t>
            </a:r>
            <a:r>
              <a:rPr lang="en-US" sz="2200" u="sng" dirty="0" err="1"/>
              <a:t>GoDaddy</a:t>
            </a:r>
            <a:r>
              <a:rPr lang="en-US" sz="2200" u="sng" dirty="0"/>
              <a:t> US on their own account, and hence is not an intermediary service.</a:t>
            </a:r>
          </a:p>
        </p:txBody>
      </p:sp>
    </p:spTree>
    <p:extLst>
      <p:ext uri="{BB962C8B-B14F-4D97-AF65-F5344CB8AC3E}">
        <p14:creationId xmlns:p14="http://schemas.microsoft.com/office/powerpoint/2010/main" xmlns="" val="1242431047"/>
      </p:ext>
    </p:extLst>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1800" b="1" dirty="0">
                <a:solidFill>
                  <a:srgbClr val="C00000"/>
                </a:solidFill>
              </a:rPr>
              <a:t>Recruitment services rendered by an intermediary to students of foreign universities are not 'export of services'</a:t>
            </a:r>
            <a:r>
              <a:rPr lang="en-IN" sz="1800" dirty="0">
                <a:solidFill>
                  <a:srgbClr val="C00000"/>
                </a:solidFill>
              </a:rPr>
              <a:t> </a:t>
            </a:r>
          </a:p>
          <a:p>
            <a:pPr algn="just">
              <a:buNone/>
            </a:pPr>
            <a:r>
              <a:rPr lang="en-IN" sz="1800" i="1" dirty="0"/>
              <a:t>[Global Reach Education Services (P.) Ltd., </a:t>
            </a:r>
            <a:r>
              <a:rPr lang="en-IN" sz="1800" dirty="0"/>
              <a:t>In re</a:t>
            </a:r>
            <a:r>
              <a:rPr lang="en-IN" sz="1800" i="1" dirty="0"/>
              <a:t> - </a:t>
            </a:r>
            <a:r>
              <a:rPr lang="en-IN" sz="1800" u="sng" dirty="0"/>
              <a:t>[2018] 92 taxmann.com 211 (AAR-West Bengal)</a:t>
            </a:r>
            <a:r>
              <a:rPr lang="en-IN" sz="1800" dirty="0"/>
              <a:t>]</a:t>
            </a:r>
          </a:p>
          <a:p>
            <a:pPr algn="just"/>
            <a:r>
              <a:rPr lang="en-IN" sz="1800" dirty="0"/>
              <a:t>The </a:t>
            </a:r>
            <a:r>
              <a:rPr lang="en-IN" sz="1800" dirty="0" err="1"/>
              <a:t>assessee</a:t>
            </a:r>
            <a:r>
              <a:rPr lang="en-IN" sz="1800" dirty="0"/>
              <a:t> provided recruitment services to the students seeking admission in foreign universities and the consideration for such services was received in convertible foreign exchange from such foreign universities. It filed an application for advance ruling to decide if such services should be treated as an export of service. The applicant contended that as per Section 13(2) the place of such supply should be deemed to be outside India as location of service recipient is outside India.</a:t>
            </a:r>
          </a:p>
          <a:p>
            <a:pPr algn="just"/>
            <a:r>
              <a:rPr lang="en-IN" sz="1800" dirty="0"/>
              <a:t>The Authority for Advance Ruling (AAR) </a:t>
            </a:r>
            <a:r>
              <a:rPr lang="en-IN" sz="1800" u="sng" dirty="0"/>
              <a:t>held that such services would be provided only as a representative of the University and not as an independent service provider. Being an intermediary service provider, the place of supply shall be determined as per section 13(8)(b) of the IGST Act and not under section 13(2) of the IGST Act.</a:t>
            </a:r>
            <a:r>
              <a:rPr lang="en-IN" sz="1800" dirty="0"/>
              <a:t> Therefore, the place of supply shall be the location of service provider. As the condition for export of service was not satisfied, the </a:t>
            </a:r>
            <a:r>
              <a:rPr lang="en-IN" sz="1800" dirty="0" err="1"/>
              <a:t>assessee's</a:t>
            </a:r>
            <a:r>
              <a:rPr lang="en-IN" sz="1800" dirty="0"/>
              <a:t> service to the foreign universities would not qualify as 'Export of Services'. Hence, such service would be taxable under the GST Act.</a:t>
            </a:r>
          </a:p>
          <a:p>
            <a:pPr algn="just"/>
            <a:r>
              <a:rPr lang="en-IN" sz="1800" i="1" dirty="0"/>
              <a:t>As per Section 2(13) of IGST Act, 'Intermediary' means a broker, an agent or any other person, by whatever name called, who arranges or facilitates the supply of goods or services or both, or securities, between two or more persons, but does not include a person who supplies such goods or services or both or securities on his own account</a:t>
            </a:r>
            <a:endParaRPr lang="en-US" sz="1800" dirty="0"/>
          </a:p>
        </p:txBody>
      </p:sp>
    </p:spTree>
    <p:extLst>
      <p:ext uri="{BB962C8B-B14F-4D97-AF65-F5344CB8AC3E}">
        <p14:creationId xmlns:p14="http://schemas.microsoft.com/office/powerpoint/2010/main" xmlns="" val="4281928127"/>
      </p:ext>
    </p:extLst>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2000" b="1" dirty="0">
                <a:solidFill>
                  <a:srgbClr val="C00000"/>
                </a:solidFill>
              </a:rPr>
              <a:t>Back office support services to overseas companies treated as Intermediary Services: AAR</a:t>
            </a:r>
            <a:r>
              <a:rPr lang="en-IN" sz="2000" dirty="0">
                <a:solidFill>
                  <a:srgbClr val="C00000"/>
                </a:solidFill>
              </a:rPr>
              <a:t> </a:t>
            </a:r>
          </a:p>
          <a:p>
            <a:pPr algn="just">
              <a:buNone/>
            </a:pPr>
            <a:r>
              <a:rPr lang="en-IN" sz="2000" i="1" dirty="0"/>
              <a:t>[V. </a:t>
            </a:r>
            <a:r>
              <a:rPr lang="en-IN" sz="2000" i="1" dirty="0" err="1"/>
              <a:t>Serv</a:t>
            </a:r>
            <a:r>
              <a:rPr lang="en-IN" sz="2000" i="1" dirty="0"/>
              <a:t> Global (P.) Ltd., </a:t>
            </a:r>
            <a:r>
              <a:rPr lang="en-IN" sz="2000" dirty="0"/>
              <a:t>In re</a:t>
            </a:r>
            <a:r>
              <a:rPr lang="en-IN" sz="2000" u="sng" dirty="0"/>
              <a:t>[2018] 99 taxmann.com 253 (AAR - Maharashtra)</a:t>
            </a:r>
            <a:r>
              <a:rPr lang="en-IN" sz="2000" dirty="0"/>
              <a:t>]</a:t>
            </a:r>
          </a:p>
          <a:p>
            <a:pPr algn="just"/>
            <a:r>
              <a:rPr lang="en-IN" sz="2000" dirty="0"/>
              <a:t>The applicant is engaged in back office administrative and accounting support services, pay-roll processing and maintenance of employee records to overseas clients. It filed an application for advance ruling to determine whether it would constitute an 'export of service'?</a:t>
            </a:r>
          </a:p>
          <a:p>
            <a:pPr algn="just"/>
            <a:r>
              <a:rPr lang="en-IN" sz="2000" dirty="0"/>
              <a:t>The </a:t>
            </a:r>
            <a:r>
              <a:rPr lang="en-IN" sz="2000" u="sng" dirty="0"/>
              <a:t>authority observed that the applicant would arrange/facilitate supply of goods or services or both between overseas client and customers of overseas client, therefore, applicant would be clearly covered and would fall in 'intermediary'</a:t>
            </a:r>
            <a:r>
              <a:rPr lang="en-IN" sz="2000" dirty="0"/>
              <a:t> definition as contained under Section 2(13) of IGST Act, 2017. Therefore, the place of supply in case of services provided by applicant being intermediary would be the location of supplier of services. Hence, services proposed to be rendered by the applicant would not qualify as 'export of services' and, thus, would not to be treated as 'zero-rated supplies'.</a:t>
            </a:r>
          </a:p>
          <a:p>
            <a:pPr marL="1143000" indent="-1143000" algn="just">
              <a:buNone/>
            </a:pPr>
            <a:endParaRPr lang="en-US" sz="2000" dirty="0"/>
          </a:p>
        </p:txBody>
      </p:sp>
    </p:spTree>
    <p:extLst>
      <p:ext uri="{BB962C8B-B14F-4D97-AF65-F5344CB8AC3E}">
        <p14:creationId xmlns:p14="http://schemas.microsoft.com/office/powerpoint/2010/main" xmlns="" val="1130761887"/>
      </p:ext>
    </p:extLst>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381000"/>
            <a:ext cx="8458200" cy="6172200"/>
          </a:xfrm>
        </p:spPr>
        <p:txBody>
          <a:bodyPr>
            <a:noAutofit/>
          </a:bodyPr>
          <a:lstStyle/>
          <a:p>
            <a:pPr algn="just">
              <a:buNone/>
            </a:pPr>
            <a:r>
              <a:rPr lang="en-IN" sz="2400" b="1" dirty="0">
                <a:solidFill>
                  <a:srgbClr val="C00000"/>
                </a:solidFill>
              </a:rPr>
              <a:t>AAR-WEST BENGAL </a:t>
            </a:r>
            <a:r>
              <a:rPr lang="en-IN" sz="2400" b="1" dirty="0" err="1">
                <a:solidFill>
                  <a:srgbClr val="C00000"/>
                </a:solidFill>
              </a:rPr>
              <a:t>dt</a:t>
            </a:r>
            <a:r>
              <a:rPr lang="en-IN" sz="2400" b="1" dirty="0">
                <a:solidFill>
                  <a:srgbClr val="C00000"/>
                </a:solidFill>
              </a:rPr>
              <a:t> 21.12.18 in “</a:t>
            </a:r>
            <a:r>
              <a:rPr lang="en-IN" sz="2400" b="1" dirty="0" err="1">
                <a:solidFill>
                  <a:srgbClr val="C00000"/>
                </a:solidFill>
              </a:rPr>
              <a:t>Swapna</a:t>
            </a:r>
            <a:r>
              <a:rPr lang="en-IN" sz="2400" b="1" dirty="0">
                <a:solidFill>
                  <a:srgbClr val="C00000"/>
                </a:solidFill>
              </a:rPr>
              <a:t> Printing Works (P.) Ltd., </a:t>
            </a:r>
            <a:r>
              <a:rPr lang="en-IN" sz="2400" b="1" i="1" dirty="0">
                <a:solidFill>
                  <a:srgbClr val="C00000"/>
                </a:solidFill>
              </a:rPr>
              <a:t>In re”</a:t>
            </a:r>
            <a:endParaRPr lang="en-IN" sz="2400" dirty="0">
              <a:solidFill>
                <a:srgbClr val="C00000"/>
              </a:solidFill>
            </a:endParaRPr>
          </a:p>
          <a:p>
            <a:pPr algn="just">
              <a:buNone/>
            </a:pPr>
            <a:r>
              <a:rPr lang="en-IN" sz="2400" b="1" dirty="0"/>
              <a:t>	CGS</a:t>
            </a:r>
            <a:r>
              <a:rPr lang="en-IN" sz="2600" b="1" dirty="0"/>
              <a:t>T: Where applicant, being in the business of printing books and binding them, has received a specific order from a popular foreign customer, namely, </a:t>
            </a:r>
            <a:r>
              <a:rPr lang="en-IN" sz="2600" b="1" dirty="0" err="1"/>
              <a:t>Gideons</a:t>
            </a:r>
            <a:r>
              <a:rPr lang="en-IN" sz="2600" b="1" dirty="0"/>
              <a:t> International, for </a:t>
            </a:r>
            <a:r>
              <a:rPr lang="en-IN" sz="2600" b="1" dirty="0">
                <a:solidFill>
                  <a:srgbClr val="C00000"/>
                </a:solidFill>
              </a:rPr>
              <a:t>printing and binding Bibles</a:t>
            </a:r>
            <a:r>
              <a:rPr lang="en-IN" sz="2600" b="1" dirty="0"/>
              <a:t> and printed copies of the Bible are required to be delivered to the recipient's branch in India, the Applicant's activity is a supply of service classifiable under SAC 9989, but </a:t>
            </a:r>
            <a:r>
              <a:rPr lang="en-IN" sz="2600" b="1" dirty="0">
                <a:solidFill>
                  <a:srgbClr val="C00000"/>
                </a:solidFill>
              </a:rPr>
              <a:t>said supply is not the export of service, as the recipient of the service is located in India</a:t>
            </a:r>
            <a:r>
              <a:rPr lang="en-IN" sz="2600" b="1" dirty="0"/>
              <a:t>. Since the above service is supplied to the recipient located in India and the consideration is apparently received in INR, the Applicant is liable to pay GST under the appropriate Act on such supplies</a:t>
            </a:r>
            <a:endParaRPr lang="en-IN" sz="2600" dirty="0"/>
          </a:p>
          <a:p>
            <a:pPr marL="1143000" indent="-1143000" algn="just">
              <a:buNone/>
            </a:pPr>
            <a:endParaRPr lang="en-US" sz="2400" dirty="0"/>
          </a:p>
        </p:txBody>
      </p:sp>
    </p:spTree>
    <p:extLst>
      <p:ext uri="{BB962C8B-B14F-4D97-AF65-F5344CB8AC3E}">
        <p14:creationId xmlns:p14="http://schemas.microsoft.com/office/powerpoint/2010/main" xmlns="" val="1639104038"/>
      </p:ext>
    </p:extLst>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2000" b="1" dirty="0">
                <a:solidFill>
                  <a:srgbClr val="C00000"/>
                </a:solidFill>
              </a:rPr>
              <a:t>No GST on salary remitted by HO to liaison office set-up in India for routine operations: AAR</a:t>
            </a:r>
            <a:r>
              <a:rPr lang="en-IN" sz="2000" dirty="0">
                <a:solidFill>
                  <a:srgbClr val="C00000"/>
                </a:solidFill>
              </a:rPr>
              <a:t> </a:t>
            </a:r>
          </a:p>
          <a:p>
            <a:pPr algn="just">
              <a:buNone/>
            </a:pPr>
            <a:r>
              <a:rPr lang="en-IN" sz="2000" i="1" dirty="0"/>
              <a:t>[</a:t>
            </a:r>
            <a:r>
              <a:rPr lang="en-IN" sz="2000" i="1" dirty="0" err="1"/>
              <a:t>Habufa</a:t>
            </a:r>
            <a:r>
              <a:rPr lang="en-IN" sz="2000" i="1" dirty="0"/>
              <a:t> </a:t>
            </a:r>
            <a:r>
              <a:rPr lang="en-IN" sz="2000" i="1" dirty="0" err="1"/>
              <a:t>Meubelen</a:t>
            </a:r>
            <a:r>
              <a:rPr lang="en-IN" sz="2000" i="1" dirty="0"/>
              <a:t> B.V., </a:t>
            </a:r>
            <a:r>
              <a:rPr lang="en-IN" sz="2000" dirty="0"/>
              <a:t>In re</a:t>
            </a:r>
            <a:r>
              <a:rPr lang="en-IN" sz="2000" i="1" dirty="0"/>
              <a:t> - </a:t>
            </a:r>
            <a:r>
              <a:rPr lang="en-IN" sz="2000" u="sng" dirty="0"/>
              <a:t>[2018] 95 taxmann.com 120 (AAR- Rajasthan)</a:t>
            </a:r>
            <a:r>
              <a:rPr lang="en-IN" sz="2000" dirty="0"/>
              <a:t>]</a:t>
            </a:r>
          </a:p>
          <a:p>
            <a:pPr algn="just"/>
            <a:r>
              <a:rPr lang="en-IN" sz="2000" dirty="0"/>
              <a:t>The </a:t>
            </a:r>
            <a:r>
              <a:rPr lang="en-IN" sz="2000" dirty="0" err="1"/>
              <a:t>assessee</a:t>
            </a:r>
            <a:r>
              <a:rPr lang="en-IN" sz="2000" dirty="0"/>
              <a:t> is the liaison office of a company incorporated at Netherlands. It doesn't undertake any activity of trading, commercial or industrial in nature, except activities required for normal functioning of office. The salaries of the employees are remitted by HO to liaison office. The HO also reimburses other expenses incurred by liaison office for its operation.</a:t>
            </a:r>
          </a:p>
          <a:p>
            <a:pPr algn="just"/>
            <a:r>
              <a:rPr lang="en-IN" sz="2000" dirty="0"/>
              <a:t>The </a:t>
            </a:r>
            <a:r>
              <a:rPr lang="en-IN" sz="2000" dirty="0" err="1"/>
              <a:t>assessee</a:t>
            </a:r>
            <a:r>
              <a:rPr lang="en-IN" sz="2000" dirty="0"/>
              <a:t> filed an application for Advance Ruling on the issue 'whether reimbursement of expenses and salary is liable to GST and whether it is required to get registered under the GST?</a:t>
            </a:r>
          </a:p>
          <a:p>
            <a:pPr algn="just"/>
            <a:r>
              <a:rPr lang="en-IN" sz="2000" dirty="0"/>
              <a:t>The Authority for Advance Ruling </a:t>
            </a:r>
            <a:r>
              <a:rPr lang="en-IN" sz="2000" u="sng" dirty="0"/>
              <a:t>held that the liaison office in India does not render any consultancy or other services directly or indirectly. Therefore, the reimbursement of expenses and salary paid by head office to liaison office is not liable to GST. Further, as no taxable supplies are made by the liaison office, they are not required to get registered under GST.</a:t>
            </a:r>
          </a:p>
          <a:p>
            <a:pPr marL="1143000" indent="-1143000" algn="just">
              <a:buNone/>
            </a:pPr>
            <a:endParaRPr lang="en-US" sz="2000" dirty="0"/>
          </a:p>
        </p:txBody>
      </p:sp>
    </p:spTree>
    <p:extLst>
      <p:ext uri="{BB962C8B-B14F-4D97-AF65-F5344CB8AC3E}">
        <p14:creationId xmlns:p14="http://schemas.microsoft.com/office/powerpoint/2010/main" xmlns="" val="122592028"/>
      </p:ext>
    </p:extLst>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8928992" cy="6624736"/>
          </a:xfrm>
        </p:spPr>
        <p:txBody>
          <a:bodyPr>
            <a:noAutofit/>
          </a:bodyPr>
          <a:lstStyle/>
          <a:p>
            <a:pPr marL="0" indent="0">
              <a:buNone/>
            </a:pPr>
            <a:r>
              <a:rPr lang="en-US" sz="2250" b="1" dirty="0">
                <a:solidFill>
                  <a:srgbClr val="C00000"/>
                </a:solidFill>
              </a:rPr>
              <a:t>AAAR (Maharashtra) in Commissioner, CGST, </a:t>
            </a:r>
            <a:r>
              <a:rPr lang="en-US" sz="2250" b="1" i="1" dirty="0">
                <a:solidFill>
                  <a:srgbClr val="C00000"/>
                </a:solidFill>
              </a:rPr>
              <a:t>In re  	</a:t>
            </a:r>
            <a:r>
              <a:rPr lang="en-US" sz="2250" dirty="0"/>
              <a:t>JUNE  19, 2019 </a:t>
            </a:r>
          </a:p>
          <a:p>
            <a:pPr algn="just"/>
            <a:r>
              <a:rPr lang="en-US" sz="2250" dirty="0"/>
              <a:t>Respondent </a:t>
            </a:r>
            <a:r>
              <a:rPr lang="en-US" sz="2250" dirty="0">
                <a:solidFill>
                  <a:srgbClr val="C00000"/>
                </a:solidFill>
              </a:rPr>
              <a:t>AK India, a subsidiary of AK Japan provides sales promotion and marketing support services to AK group</a:t>
            </a:r>
            <a:r>
              <a:rPr lang="en-US" sz="2250" dirty="0"/>
              <a:t>. It has entered into a services agreement with AK Japan wherein it provides to its holding company following services, </a:t>
            </a:r>
            <a:r>
              <a:rPr lang="en-US" sz="2250" dirty="0">
                <a:solidFill>
                  <a:srgbClr val="C00000"/>
                </a:solidFill>
              </a:rPr>
              <a:t>corporate accounting, corporate finance, corporate personnel and </a:t>
            </a:r>
            <a:r>
              <a:rPr lang="en-US" sz="2250" dirty="0" err="1">
                <a:solidFill>
                  <a:srgbClr val="C00000"/>
                </a:solidFill>
              </a:rPr>
              <a:t>labour</a:t>
            </a:r>
            <a:r>
              <a:rPr lang="en-US" sz="2250" dirty="0">
                <a:solidFill>
                  <a:srgbClr val="C00000"/>
                </a:solidFill>
              </a:rPr>
              <a:t> relations, corporate research and development, quality assurance and corporate intellectual property etc</a:t>
            </a:r>
            <a:r>
              <a:rPr lang="en-US" sz="2250" dirty="0"/>
              <a:t>. It is observed that respondent is undertaking a gamut of activities which are in nature of accounting services having SAC 9982 and other professional, technical and business services having SAC 9983, which are specified under section 8 of chapter 99 having description Business and Production services</a:t>
            </a:r>
          </a:p>
          <a:p>
            <a:pPr algn="just"/>
            <a:r>
              <a:rPr lang="en-US" sz="2250" dirty="0">
                <a:solidFill>
                  <a:srgbClr val="C00000"/>
                </a:solidFill>
              </a:rPr>
              <a:t>Since all these activities undertaken by respondent could have been performed separately and independently</a:t>
            </a:r>
            <a:r>
              <a:rPr lang="en-US" sz="2250" dirty="0"/>
              <a:t> with each other, fact that respondent is raising a singly consolidated invoice in accordance with service agreement makes these supplies stipulated under this agreement as </a:t>
            </a:r>
            <a:r>
              <a:rPr lang="en-US" sz="2250" dirty="0">
                <a:solidFill>
                  <a:srgbClr val="C00000"/>
                </a:solidFill>
              </a:rPr>
              <a:t>mixed supply</a:t>
            </a:r>
            <a:r>
              <a:rPr lang="en-US" sz="2250" dirty="0"/>
              <a:t> in terms of provision of section 2(74).</a:t>
            </a:r>
          </a:p>
          <a:p>
            <a:pPr marL="0" indent="0">
              <a:buNone/>
            </a:pPr>
            <a:r>
              <a:rPr lang="en-US" sz="2250" dirty="0"/>
              <a:t/>
            </a:r>
            <a:br>
              <a:rPr lang="en-US" sz="2250" dirty="0"/>
            </a:br>
            <a:endParaRPr lang="en-IN" sz="2250" dirty="0"/>
          </a:p>
        </p:txBody>
      </p:sp>
    </p:spTree>
    <p:extLst>
      <p:ext uri="{BB962C8B-B14F-4D97-AF65-F5344CB8AC3E}">
        <p14:creationId xmlns:p14="http://schemas.microsoft.com/office/powerpoint/2010/main" xmlns="" val="335813658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buFont typeface="Wingdings" pitchFamily="2" charset="2"/>
              <a:buChar char="Ø"/>
            </a:pPr>
            <a:r>
              <a:rPr lang="en-IN" sz="2400" dirty="0">
                <a:solidFill>
                  <a:srgbClr val="C00000"/>
                </a:solidFill>
              </a:rPr>
              <a:t>Services of line producer used in shooting of a feature film outside India are supply of services, liable to IGST</a:t>
            </a:r>
          </a:p>
          <a:p>
            <a:pPr marL="0" indent="0">
              <a:buNone/>
            </a:pPr>
            <a:r>
              <a:rPr lang="en-IN" sz="2000" dirty="0"/>
              <a:t>March 16, 2019[2019] 103 taxmann.com 219 (AAR - WEST BENGAL)50 Views</a:t>
            </a:r>
          </a:p>
          <a:p>
            <a:r>
              <a:rPr lang="en-IN" sz="2000" dirty="0"/>
              <a:t>GST : Line producer to be engaged for shooting of a feature film in Brazil was supplying motion picture production service, classifiable under SAC 999612</a:t>
            </a:r>
          </a:p>
          <a:p>
            <a:r>
              <a:rPr lang="en-IN" sz="2000" dirty="0"/>
              <a:t>The applicant intended to produce a feature film, a portion of which was planned to be shot at locations outside India. For this purpose, he was in the process of appointing one, CDIVF as a line producer in Brazil.</a:t>
            </a:r>
          </a:p>
          <a:p>
            <a:r>
              <a:rPr lang="en-IN" sz="2000" dirty="0"/>
              <a:t>The contract was for the 'production services'. According to the contract, CDIVF would facilitate the provisioning of the production services. The applicant would reimburse CDIVF the cost of procuring these services, based on the bills raised by the service providers, bearing the name of the feature film. CDIVF would hire the local actors in Brazil and would provide insurance coverage for the crew originating and residing in Brazil. This apart, CDIVF would also hold insurance to cover all accidents and injuries during the production of the feature film in Brazil.</a:t>
            </a:r>
          </a:p>
          <a:p>
            <a:endParaRPr lang="en-IN" sz="2000" dirty="0"/>
          </a:p>
        </p:txBody>
      </p:sp>
    </p:spTree>
    <p:extLst>
      <p:ext uri="{BB962C8B-B14F-4D97-AF65-F5344CB8AC3E}">
        <p14:creationId xmlns:p14="http://schemas.microsoft.com/office/powerpoint/2010/main" xmlns="" val="2101612066"/>
      </p:ext>
    </p:extLst>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r>
              <a:rPr lang="en-IN" sz="2000" dirty="0"/>
              <a:t>The applicant sought a ruling on question that whether it was liable to pay IGST on the reverse charge on the payments to be made to CDIVF and, if so, what should be the rate depending upon the classification of the service of a line producer. He also wanted to know whether the reimbursements made on an actual cost basis would also be subject to IGST.</a:t>
            </a:r>
          </a:p>
          <a:p>
            <a:pPr marL="0" indent="0" algn="just">
              <a:buNone/>
            </a:pPr>
            <a:r>
              <a:rPr lang="en-IN" sz="2000" dirty="0">
                <a:solidFill>
                  <a:srgbClr val="C00000"/>
                </a:solidFill>
              </a:rPr>
              <a:t>The Ruling:-</a:t>
            </a:r>
          </a:p>
          <a:p>
            <a:pPr marL="0" indent="0" algn="just">
              <a:buNone/>
            </a:pPr>
            <a:r>
              <a:rPr lang="en-IN" sz="2000" dirty="0"/>
              <a:t>• The line producer to be engaged for the shooting of a feature film in Brazil is supplying </a:t>
            </a:r>
            <a:r>
              <a:rPr lang="en-IN" sz="2000" dirty="0">
                <a:solidFill>
                  <a:srgbClr val="C00000"/>
                </a:solidFill>
              </a:rPr>
              <a:t>motion picture production service</a:t>
            </a:r>
            <a:r>
              <a:rPr lang="en-IN" sz="2000" dirty="0"/>
              <a:t>, classifiable under SAC 999612.</a:t>
            </a:r>
          </a:p>
          <a:p>
            <a:pPr marL="0" indent="0" algn="just">
              <a:buNone/>
            </a:pPr>
            <a:r>
              <a:rPr lang="en-IN" sz="2000" dirty="0"/>
              <a:t>• The </a:t>
            </a:r>
            <a:r>
              <a:rPr lang="en-IN" sz="2000" dirty="0">
                <a:solidFill>
                  <a:srgbClr val="C00000"/>
                </a:solidFill>
              </a:rPr>
              <a:t>applicant is liable to pay IGST</a:t>
            </a:r>
            <a:r>
              <a:rPr lang="en-IN" sz="2000" dirty="0"/>
              <a:t> on the payments made to the above line producer in terms of </a:t>
            </a:r>
            <a:r>
              <a:rPr lang="en-IN" sz="2000" dirty="0" err="1"/>
              <a:t>Sl</a:t>
            </a:r>
            <a:r>
              <a:rPr lang="en-IN" sz="2000" dirty="0"/>
              <a:t> No. 1 of Notification No. 10/2017 – IGST (Rate) dated 28/06/2017at 18 per cent rate specified under </a:t>
            </a:r>
            <a:r>
              <a:rPr lang="en-IN" sz="2000" dirty="0" err="1"/>
              <a:t>Sl</a:t>
            </a:r>
            <a:r>
              <a:rPr lang="en-IN" sz="2000" dirty="0"/>
              <a:t> No. 34(vi) of Notification No. 08/2017 – IT (Rate) dated 28/06/2017, as amended from time to time.</a:t>
            </a:r>
          </a:p>
          <a:p>
            <a:pPr marL="0" indent="0" algn="just">
              <a:buNone/>
            </a:pPr>
            <a:r>
              <a:rPr lang="en-IN" sz="2000" dirty="0"/>
              <a:t>• </a:t>
            </a:r>
            <a:r>
              <a:rPr lang="en-IN" sz="2000" dirty="0">
                <a:solidFill>
                  <a:srgbClr val="C00000"/>
                </a:solidFill>
              </a:rPr>
              <a:t>No deduction is available</a:t>
            </a:r>
            <a:r>
              <a:rPr lang="en-IN" sz="2000" dirty="0"/>
              <a:t> in terms of the contract with the line producer appended to the application from the value of the supply of motion picture production service </a:t>
            </a:r>
            <a:r>
              <a:rPr lang="en-IN" sz="2000" dirty="0">
                <a:solidFill>
                  <a:srgbClr val="C00000"/>
                </a:solidFill>
              </a:rPr>
              <a:t>even if payment is made on an actual cost basis. However</a:t>
            </a:r>
            <a:r>
              <a:rPr lang="en-IN" sz="2000" dirty="0"/>
              <a:t>, </a:t>
            </a:r>
            <a:r>
              <a:rPr lang="en-IN" sz="2000" dirty="0">
                <a:solidFill>
                  <a:srgbClr val="C00000"/>
                </a:solidFill>
              </a:rPr>
              <a:t>if the applicant modifies the contract so that the line producer acts as pure agent for certain services</a:t>
            </a:r>
            <a:r>
              <a:rPr lang="en-IN" sz="2000" dirty="0"/>
              <a:t> in addition to the main supply of motion picture production service, the related transactions will be import of services from the actual suppliers, and the amount paid on actual cost basis for procuring those services will be subjected to IGST at the applicable IGST rate on such services.</a:t>
            </a:r>
          </a:p>
        </p:txBody>
      </p:sp>
    </p:spTree>
    <p:extLst>
      <p:ext uri="{BB962C8B-B14F-4D97-AF65-F5344CB8AC3E}">
        <p14:creationId xmlns:p14="http://schemas.microsoft.com/office/powerpoint/2010/main" xmlns="" val="141608096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0"/>
          <a:ext cx="9144000" cy="1828800"/>
        </p:xfrm>
        <a:graphic>
          <a:graphicData uri="http://schemas.openxmlformats.org/drawingml/2006/table">
            <a:tbl>
              <a:tblPr firstRow="1" bandRow="1">
                <a:tableStyleId>{8A107856-5554-42FB-B03E-39F5DBC370BA}</a:tableStyleId>
              </a:tblPr>
              <a:tblGrid>
                <a:gridCol w="755576">
                  <a:extLst>
                    <a:ext uri="{9D8B030D-6E8A-4147-A177-3AD203B41FA5}">
                      <a16:colId xmlns:a16="http://schemas.microsoft.com/office/drawing/2014/main" xmlns="" val="20000"/>
                    </a:ext>
                  </a:extLst>
                </a:gridCol>
                <a:gridCol w="3511624">
                  <a:extLst>
                    <a:ext uri="{9D8B030D-6E8A-4147-A177-3AD203B41FA5}">
                      <a16:colId xmlns:a16="http://schemas.microsoft.com/office/drawing/2014/main" xmlns="" val="20001"/>
                    </a:ext>
                  </a:extLst>
                </a:gridCol>
                <a:gridCol w="4876800">
                  <a:extLst>
                    <a:ext uri="{9D8B030D-6E8A-4147-A177-3AD203B41FA5}">
                      <a16:colId xmlns:a16="http://schemas.microsoft.com/office/drawing/2014/main" xmlns="" val="20002"/>
                    </a:ext>
                  </a:extLst>
                </a:gridCol>
              </a:tblGrid>
              <a:tr h="752007">
                <a:tc>
                  <a:txBody>
                    <a:bodyPr/>
                    <a:lstStyle/>
                    <a:p>
                      <a:endParaRPr lang="en-US" sz="1800" dirty="0"/>
                    </a:p>
                    <a:p>
                      <a:r>
                        <a:rPr lang="en-US" sz="1800" dirty="0" err="1"/>
                        <a:t>Sr.No</a:t>
                      </a:r>
                      <a:r>
                        <a:rPr lang="en-US" sz="1800" dirty="0"/>
                        <a:t>.</a:t>
                      </a:r>
                      <a:endParaRPr lang="en-IN"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Goods (International) </a:t>
                      </a:r>
                      <a:endParaRPr lang="en-IN" sz="1800" dirty="0"/>
                    </a:p>
                  </a:txBody>
                  <a:tcPr/>
                </a:tc>
                <a:tc>
                  <a:txBody>
                    <a:bodyPr/>
                    <a:lstStyle/>
                    <a:p>
                      <a:endParaRPr lang="en-US" sz="1800" dirty="0"/>
                    </a:p>
                    <a:p>
                      <a:r>
                        <a:rPr lang="en-US" sz="1800" dirty="0"/>
                        <a:t>Place of Supply (Section 11 )</a:t>
                      </a:r>
                    </a:p>
                  </a:txBody>
                  <a:tcPr/>
                </a:tc>
                <a:extLst>
                  <a:ext uri="{0D108BD9-81ED-4DB2-BD59-A6C34878D82A}">
                    <a16:rowId xmlns:a16="http://schemas.microsoft.com/office/drawing/2014/main" xmlns="" val="10000"/>
                  </a:ext>
                </a:extLst>
              </a:tr>
              <a:tr h="543393">
                <a:tc>
                  <a:txBody>
                    <a:bodyPr/>
                    <a:lstStyle/>
                    <a:p>
                      <a:r>
                        <a:rPr lang="en-US" sz="1800" dirty="0"/>
                        <a:t>1</a:t>
                      </a:r>
                      <a:endParaRPr lang="en-IN" sz="1800" dirty="0"/>
                    </a:p>
                  </a:txBody>
                  <a:tcPr/>
                </a:tc>
                <a:tc>
                  <a:txBody>
                    <a:bodyPr/>
                    <a:lstStyle/>
                    <a:p>
                      <a:pPr>
                        <a:buFont typeface="Arial" pitchFamily="34" charset="0"/>
                        <a:buNone/>
                      </a:pPr>
                      <a:r>
                        <a:rPr lang="en-US" sz="1800" baseline="0" dirty="0"/>
                        <a:t>Import of Goods</a:t>
                      </a:r>
                    </a:p>
                  </a:txBody>
                  <a:tcPr/>
                </a:tc>
                <a:tc>
                  <a:txBody>
                    <a:bodyPr/>
                    <a:lstStyle/>
                    <a:p>
                      <a:r>
                        <a:rPr lang="en-US" sz="1800" dirty="0"/>
                        <a:t>Recipient Location</a:t>
                      </a:r>
                      <a:endParaRPr lang="en-IN" sz="1800" dirty="0"/>
                    </a:p>
                  </a:txBody>
                  <a:tcPr/>
                </a:tc>
                <a:extLst>
                  <a:ext uri="{0D108BD9-81ED-4DB2-BD59-A6C34878D82A}">
                    <a16:rowId xmlns:a16="http://schemas.microsoft.com/office/drawing/2014/main" xmlns="" val="10001"/>
                  </a:ext>
                </a:extLst>
              </a:tr>
              <a:tr h="533400">
                <a:tc>
                  <a:txBody>
                    <a:bodyPr/>
                    <a:lstStyle/>
                    <a:p>
                      <a:r>
                        <a:rPr lang="en-US" sz="1600" dirty="0"/>
                        <a:t>2</a:t>
                      </a:r>
                      <a:endParaRPr lang="en-IN" sz="1600" dirty="0"/>
                    </a:p>
                  </a:txBody>
                  <a:tcPr/>
                </a:tc>
                <a:tc>
                  <a:txBody>
                    <a:bodyPr/>
                    <a:lstStyle/>
                    <a:p>
                      <a:pPr>
                        <a:buFont typeface="Arial" pitchFamily="34" charset="0"/>
                        <a:buNone/>
                      </a:pPr>
                      <a:r>
                        <a:rPr lang="en-US" sz="1600" baseline="0" dirty="0"/>
                        <a:t>Export of Goods</a:t>
                      </a:r>
                    </a:p>
                  </a:txBody>
                  <a:tcPr/>
                </a:tc>
                <a:tc>
                  <a:txBody>
                    <a:bodyPr/>
                    <a:lstStyle/>
                    <a:p>
                      <a:r>
                        <a:rPr lang="en-US" sz="1600" dirty="0"/>
                        <a:t>Out side India [zero</a:t>
                      </a:r>
                      <a:r>
                        <a:rPr lang="en-US" sz="1600" baseline="0" dirty="0"/>
                        <a:t> rated]</a:t>
                      </a:r>
                      <a:endParaRPr lang="en-IN" sz="1600" dirty="0"/>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218828354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1800" b="1" dirty="0">
                <a:solidFill>
                  <a:srgbClr val="C00000"/>
                </a:solidFill>
              </a:rPr>
              <a:t>Recruitment services rendered by an intermediary to students of foreign universities are not 'export of services'</a:t>
            </a:r>
            <a:r>
              <a:rPr lang="en-IN" sz="1800" dirty="0">
                <a:solidFill>
                  <a:srgbClr val="C00000"/>
                </a:solidFill>
              </a:rPr>
              <a:t> </a:t>
            </a:r>
          </a:p>
          <a:p>
            <a:pPr algn="just">
              <a:buNone/>
            </a:pPr>
            <a:r>
              <a:rPr lang="en-IN" sz="1800" i="1" dirty="0"/>
              <a:t>[Global Reach Education Services (P.) Ltd., </a:t>
            </a:r>
            <a:r>
              <a:rPr lang="en-IN" sz="1800" dirty="0"/>
              <a:t>In re</a:t>
            </a:r>
            <a:r>
              <a:rPr lang="en-IN" sz="1800" i="1" dirty="0"/>
              <a:t> - </a:t>
            </a:r>
            <a:r>
              <a:rPr lang="en-IN" sz="1800" u="sng" dirty="0"/>
              <a:t>[2018] 92 taxmann.com 211 (AAR-West Bengal)</a:t>
            </a:r>
            <a:r>
              <a:rPr lang="en-IN" sz="1800" dirty="0"/>
              <a:t>]</a:t>
            </a:r>
          </a:p>
          <a:p>
            <a:pPr algn="just"/>
            <a:r>
              <a:rPr lang="en-IN" sz="1800" dirty="0"/>
              <a:t>The </a:t>
            </a:r>
            <a:r>
              <a:rPr lang="en-IN" sz="1800" dirty="0" err="1"/>
              <a:t>assessee</a:t>
            </a:r>
            <a:r>
              <a:rPr lang="en-IN" sz="1800" dirty="0"/>
              <a:t> provided recruitment services to the students seeking admission in foreign universities and the consideration for such services was received in convertible foreign exchange from such foreign universities. It filed an application for advance ruling to decide if such services should be treated as an export of service. The applicant contended that as per Section 13(2) the place of such supply should be deemed to be outside India as location of service recipient is outside India.</a:t>
            </a:r>
          </a:p>
          <a:p>
            <a:pPr algn="just"/>
            <a:r>
              <a:rPr lang="en-IN" sz="1800" dirty="0"/>
              <a:t>The Authority for Advance Ruling (AAR) </a:t>
            </a:r>
            <a:r>
              <a:rPr lang="en-IN" sz="1800" u="sng" dirty="0"/>
              <a:t>held that such services would be provided only as a representative of the University and not as an independent service provider. Being an intermediary service provider, the place of supply shall be determined as per section 13(8)(b) of the IGST Act and not under section 13(2) of the IGST Act.</a:t>
            </a:r>
            <a:r>
              <a:rPr lang="en-IN" sz="1800" dirty="0"/>
              <a:t> Therefore, the place of supply shall be the location of service provider. As the condition for export of service was not satisfied, the </a:t>
            </a:r>
            <a:r>
              <a:rPr lang="en-IN" sz="1800" dirty="0" err="1"/>
              <a:t>assessee's</a:t>
            </a:r>
            <a:r>
              <a:rPr lang="en-IN" sz="1800" dirty="0"/>
              <a:t> service to the foreign universities would not qualify as 'Export of Services'. Hence, such service would be taxable under the GST Act.</a:t>
            </a:r>
          </a:p>
          <a:p>
            <a:pPr algn="just"/>
            <a:r>
              <a:rPr lang="en-IN" sz="1800" i="1" dirty="0"/>
              <a:t>As per Section 2(13) of IGST Act, 'Intermediary' means a broker, an agent or any other person, by whatever name called, who arranges or facilitates the supply of goods or services or both, or securities, between two or more persons, but does not include a person who supplies such goods or services or both or securities on his own account</a:t>
            </a:r>
            <a:endParaRPr lang="en-US" sz="1800" dirty="0"/>
          </a:p>
        </p:txBody>
      </p:sp>
    </p:spTree>
    <p:extLst>
      <p:ext uri="{BB962C8B-B14F-4D97-AF65-F5344CB8AC3E}">
        <p14:creationId xmlns:p14="http://schemas.microsoft.com/office/powerpoint/2010/main" xmlns="" val="1862214299"/>
      </p:ext>
    </p:extLst>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2000" b="1" dirty="0">
                <a:solidFill>
                  <a:srgbClr val="C00000"/>
                </a:solidFill>
              </a:rPr>
              <a:t>Back office support services to overseas companies treated as Intermediary Services: AAR</a:t>
            </a:r>
            <a:r>
              <a:rPr lang="en-IN" sz="2000" dirty="0">
                <a:solidFill>
                  <a:srgbClr val="C00000"/>
                </a:solidFill>
              </a:rPr>
              <a:t> </a:t>
            </a:r>
          </a:p>
          <a:p>
            <a:pPr algn="just">
              <a:buNone/>
            </a:pPr>
            <a:r>
              <a:rPr lang="en-IN" sz="2000" i="1" dirty="0"/>
              <a:t>[V. </a:t>
            </a:r>
            <a:r>
              <a:rPr lang="en-IN" sz="2000" i="1" dirty="0" err="1"/>
              <a:t>Serv</a:t>
            </a:r>
            <a:r>
              <a:rPr lang="en-IN" sz="2000" i="1" dirty="0"/>
              <a:t> Global (P.) Ltd., </a:t>
            </a:r>
            <a:r>
              <a:rPr lang="en-IN" sz="2000" dirty="0"/>
              <a:t>In re</a:t>
            </a:r>
            <a:r>
              <a:rPr lang="en-IN" sz="2000" u="sng" dirty="0"/>
              <a:t>[2018] 99 taxmann.com 253 (AAR - Maharashtra)</a:t>
            </a:r>
            <a:r>
              <a:rPr lang="en-IN" sz="2000" dirty="0"/>
              <a:t>]</a:t>
            </a:r>
          </a:p>
          <a:p>
            <a:pPr algn="just"/>
            <a:r>
              <a:rPr lang="en-IN" sz="2000" dirty="0"/>
              <a:t>The applicant is engaged in back office administrative and accounting support services, pay-roll processing and maintenance of employee records to overseas clients. It filed an application for advance ruling to determine whether it would constitute an 'export of service'?</a:t>
            </a:r>
          </a:p>
          <a:p>
            <a:pPr algn="just"/>
            <a:r>
              <a:rPr lang="en-IN" sz="2000" dirty="0"/>
              <a:t>The </a:t>
            </a:r>
            <a:r>
              <a:rPr lang="en-IN" sz="2000" u="sng" dirty="0"/>
              <a:t>authority observed that the applicant would arrange/facilitate supply of goods or services or both between overseas client and customers of overseas client, therefore, applicant would be clearly covered and would fall in 'intermediary'</a:t>
            </a:r>
            <a:r>
              <a:rPr lang="en-IN" sz="2000" dirty="0"/>
              <a:t> definition as contained under Section 2(13) of IGST Act, 2017. Therefore, the place of supply in case of services provided by applicant being intermediary would be the location of supplier of services. Hence, services proposed to be rendered by the applicant would not qualify as 'export of services' and, thus, would not to be treated as 'zero-rated supplies'.</a:t>
            </a:r>
          </a:p>
          <a:p>
            <a:pPr marL="1143000" indent="-1143000" algn="just">
              <a:buNone/>
            </a:pPr>
            <a:endParaRPr lang="en-US" sz="2000" dirty="0"/>
          </a:p>
        </p:txBody>
      </p:sp>
    </p:spTree>
    <p:extLst>
      <p:ext uri="{BB962C8B-B14F-4D97-AF65-F5344CB8AC3E}">
        <p14:creationId xmlns:p14="http://schemas.microsoft.com/office/powerpoint/2010/main" xmlns="" val="3562481588"/>
      </p:ext>
    </p:extLst>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381000"/>
            <a:ext cx="8458200" cy="6172200"/>
          </a:xfrm>
        </p:spPr>
        <p:txBody>
          <a:bodyPr>
            <a:noAutofit/>
          </a:bodyPr>
          <a:lstStyle/>
          <a:p>
            <a:pPr algn="just">
              <a:buNone/>
            </a:pPr>
            <a:r>
              <a:rPr lang="en-IN" sz="2400" b="1" dirty="0">
                <a:solidFill>
                  <a:srgbClr val="C00000"/>
                </a:solidFill>
              </a:rPr>
              <a:t>AAR-WEST BENGAL </a:t>
            </a:r>
            <a:r>
              <a:rPr lang="en-IN" sz="2400" b="1" dirty="0" err="1">
                <a:solidFill>
                  <a:srgbClr val="C00000"/>
                </a:solidFill>
              </a:rPr>
              <a:t>dt</a:t>
            </a:r>
            <a:r>
              <a:rPr lang="en-IN" sz="2400" b="1" dirty="0">
                <a:solidFill>
                  <a:srgbClr val="C00000"/>
                </a:solidFill>
              </a:rPr>
              <a:t> 21.12.18 in “</a:t>
            </a:r>
            <a:r>
              <a:rPr lang="en-IN" sz="2400" b="1" dirty="0" err="1">
                <a:solidFill>
                  <a:srgbClr val="C00000"/>
                </a:solidFill>
              </a:rPr>
              <a:t>Swapna</a:t>
            </a:r>
            <a:r>
              <a:rPr lang="en-IN" sz="2400" b="1" dirty="0">
                <a:solidFill>
                  <a:srgbClr val="C00000"/>
                </a:solidFill>
              </a:rPr>
              <a:t> Printing Works (P.) Ltd., </a:t>
            </a:r>
            <a:r>
              <a:rPr lang="en-IN" sz="2400" b="1" i="1" dirty="0">
                <a:solidFill>
                  <a:srgbClr val="C00000"/>
                </a:solidFill>
              </a:rPr>
              <a:t>In re”</a:t>
            </a:r>
            <a:endParaRPr lang="en-IN" sz="2400" dirty="0">
              <a:solidFill>
                <a:srgbClr val="C00000"/>
              </a:solidFill>
            </a:endParaRPr>
          </a:p>
          <a:p>
            <a:pPr algn="just">
              <a:buNone/>
            </a:pPr>
            <a:r>
              <a:rPr lang="en-IN" sz="2400" b="1" dirty="0"/>
              <a:t>	CGS</a:t>
            </a:r>
            <a:r>
              <a:rPr lang="en-IN" sz="2600" b="1" dirty="0"/>
              <a:t>T: Where applicant, being in the business of printing books and binding them, has received a specific order from a popular foreign customer, namely, </a:t>
            </a:r>
            <a:r>
              <a:rPr lang="en-IN" sz="2600" b="1" dirty="0" err="1"/>
              <a:t>Gideons</a:t>
            </a:r>
            <a:r>
              <a:rPr lang="en-IN" sz="2600" b="1" dirty="0"/>
              <a:t> International, for </a:t>
            </a:r>
            <a:r>
              <a:rPr lang="en-IN" sz="2600" b="1" dirty="0">
                <a:solidFill>
                  <a:srgbClr val="C00000"/>
                </a:solidFill>
              </a:rPr>
              <a:t>printing and binding Bibles</a:t>
            </a:r>
            <a:r>
              <a:rPr lang="en-IN" sz="2600" b="1" dirty="0"/>
              <a:t> and printed copies of the Bible are required to be delivered to the recipient's branch in India, the Applicant's activity is a supply of service classifiable under SAC 9989, but </a:t>
            </a:r>
            <a:r>
              <a:rPr lang="en-IN" sz="2600" b="1" dirty="0">
                <a:solidFill>
                  <a:srgbClr val="C00000"/>
                </a:solidFill>
              </a:rPr>
              <a:t>said supply is not the export of service, as the recipient of the service is located in India</a:t>
            </a:r>
            <a:r>
              <a:rPr lang="en-IN" sz="2600" b="1" dirty="0"/>
              <a:t>. Since the above service is supplied to the recipient located in India and the consideration is apparently received in INR, the Applicant is liable to pay GST under the appropriate Act on such supplies</a:t>
            </a:r>
            <a:endParaRPr lang="en-IN" sz="2600" dirty="0"/>
          </a:p>
          <a:p>
            <a:pPr marL="1143000" indent="-1143000" algn="just">
              <a:buNone/>
            </a:pPr>
            <a:endParaRPr lang="en-US" sz="2400" dirty="0"/>
          </a:p>
        </p:txBody>
      </p:sp>
    </p:spTree>
    <p:extLst>
      <p:ext uri="{BB962C8B-B14F-4D97-AF65-F5344CB8AC3E}">
        <p14:creationId xmlns:p14="http://schemas.microsoft.com/office/powerpoint/2010/main" xmlns="" val="3940376855"/>
      </p:ext>
    </p:extLst>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2000" b="1" dirty="0">
                <a:solidFill>
                  <a:srgbClr val="C00000"/>
                </a:solidFill>
              </a:rPr>
              <a:t>No GST on salary remitted by HO to liaison office set-up in India for routine operations: AAR</a:t>
            </a:r>
            <a:r>
              <a:rPr lang="en-IN" sz="2000" dirty="0">
                <a:solidFill>
                  <a:srgbClr val="C00000"/>
                </a:solidFill>
              </a:rPr>
              <a:t> </a:t>
            </a:r>
          </a:p>
          <a:p>
            <a:pPr algn="just">
              <a:buNone/>
            </a:pPr>
            <a:r>
              <a:rPr lang="en-IN" sz="2000" i="1" dirty="0"/>
              <a:t>[</a:t>
            </a:r>
            <a:r>
              <a:rPr lang="en-IN" sz="2000" i="1" dirty="0" err="1"/>
              <a:t>Habufa</a:t>
            </a:r>
            <a:r>
              <a:rPr lang="en-IN" sz="2000" i="1" dirty="0"/>
              <a:t> </a:t>
            </a:r>
            <a:r>
              <a:rPr lang="en-IN" sz="2000" i="1" dirty="0" err="1"/>
              <a:t>Meubelen</a:t>
            </a:r>
            <a:r>
              <a:rPr lang="en-IN" sz="2000" i="1" dirty="0"/>
              <a:t> B.V., </a:t>
            </a:r>
            <a:r>
              <a:rPr lang="en-IN" sz="2000" dirty="0"/>
              <a:t>In re</a:t>
            </a:r>
            <a:r>
              <a:rPr lang="en-IN" sz="2000" i="1" dirty="0"/>
              <a:t> - </a:t>
            </a:r>
            <a:r>
              <a:rPr lang="en-IN" sz="2000" u="sng" dirty="0"/>
              <a:t>[2018] 95 taxmann.com 120 (AAR- Rajasthan)</a:t>
            </a:r>
            <a:r>
              <a:rPr lang="en-IN" sz="2000" dirty="0"/>
              <a:t>]</a:t>
            </a:r>
          </a:p>
          <a:p>
            <a:pPr algn="just"/>
            <a:r>
              <a:rPr lang="en-IN" sz="2000" dirty="0"/>
              <a:t>The </a:t>
            </a:r>
            <a:r>
              <a:rPr lang="en-IN" sz="2000" dirty="0" err="1"/>
              <a:t>assessee</a:t>
            </a:r>
            <a:r>
              <a:rPr lang="en-IN" sz="2000" dirty="0"/>
              <a:t> is the liaison office of a company incorporated at Netherlands. It doesn't undertake any activity of trading, commercial or industrial in nature, except activities required for normal functioning of office. The salaries of the employees are remitted by HO to liaison office. The HO also reimburses other expenses incurred by liaison office for its operation.</a:t>
            </a:r>
          </a:p>
          <a:p>
            <a:pPr algn="just"/>
            <a:r>
              <a:rPr lang="en-IN" sz="2000" dirty="0"/>
              <a:t>The </a:t>
            </a:r>
            <a:r>
              <a:rPr lang="en-IN" sz="2000" dirty="0" err="1"/>
              <a:t>assessee</a:t>
            </a:r>
            <a:r>
              <a:rPr lang="en-IN" sz="2000" dirty="0"/>
              <a:t> filed an application for Advance Ruling on the issue 'whether reimbursement of expenses and salary is liable to GST and whether it is required to get registered under the GST?</a:t>
            </a:r>
          </a:p>
          <a:p>
            <a:pPr algn="just"/>
            <a:r>
              <a:rPr lang="en-IN" sz="2000" dirty="0"/>
              <a:t>The Authority for Advance Ruling </a:t>
            </a:r>
            <a:r>
              <a:rPr lang="en-IN" sz="2000" u="sng" dirty="0"/>
              <a:t>held that the liaison office in India does not render any consultancy or other services directly or indirectly. Therefore, the reimbursement of expenses and salary paid by head office to liaison office is not liable to GST. Further, as no taxable supplies are made by the liaison office, they are not required to get registered under GST.</a:t>
            </a:r>
          </a:p>
          <a:p>
            <a:pPr marL="1143000" indent="-1143000" algn="just">
              <a:buNone/>
            </a:pPr>
            <a:endParaRPr lang="en-US" sz="2000" dirty="0"/>
          </a:p>
        </p:txBody>
      </p:sp>
    </p:spTree>
    <p:extLst>
      <p:ext uri="{BB962C8B-B14F-4D97-AF65-F5344CB8AC3E}">
        <p14:creationId xmlns:p14="http://schemas.microsoft.com/office/powerpoint/2010/main" xmlns="" val="2046317582"/>
      </p:ext>
    </p:extLst>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8928992" cy="6624736"/>
          </a:xfrm>
        </p:spPr>
        <p:txBody>
          <a:bodyPr>
            <a:noAutofit/>
          </a:bodyPr>
          <a:lstStyle/>
          <a:p>
            <a:pPr marL="0" indent="0">
              <a:buNone/>
            </a:pPr>
            <a:r>
              <a:rPr lang="en-US" sz="2250" b="1" dirty="0">
                <a:solidFill>
                  <a:srgbClr val="C00000"/>
                </a:solidFill>
              </a:rPr>
              <a:t>AAAR (Maharashtra) in Commissioner, CGST, </a:t>
            </a:r>
            <a:r>
              <a:rPr lang="en-US" sz="2250" b="1" i="1" dirty="0">
                <a:solidFill>
                  <a:srgbClr val="C00000"/>
                </a:solidFill>
              </a:rPr>
              <a:t>In re  	</a:t>
            </a:r>
            <a:r>
              <a:rPr lang="en-US" sz="2250" dirty="0"/>
              <a:t>JUNE  19, 2019 </a:t>
            </a:r>
          </a:p>
          <a:p>
            <a:pPr algn="just"/>
            <a:r>
              <a:rPr lang="en-US" sz="2250" dirty="0"/>
              <a:t>Respondent </a:t>
            </a:r>
            <a:r>
              <a:rPr lang="en-US" sz="2250" dirty="0">
                <a:solidFill>
                  <a:srgbClr val="C00000"/>
                </a:solidFill>
              </a:rPr>
              <a:t>AK India, a subsidiary of AK Japan provides sales promotion and marketing support services to AK group</a:t>
            </a:r>
            <a:r>
              <a:rPr lang="en-US" sz="2250" dirty="0"/>
              <a:t>. It has entered into a services agreement with AK Japan wherein it provides to its holding company following services, </a:t>
            </a:r>
            <a:r>
              <a:rPr lang="en-US" sz="2250" dirty="0">
                <a:solidFill>
                  <a:srgbClr val="C00000"/>
                </a:solidFill>
              </a:rPr>
              <a:t>corporate accounting, corporate finance, corporate personnel and </a:t>
            </a:r>
            <a:r>
              <a:rPr lang="en-US" sz="2250" dirty="0" err="1">
                <a:solidFill>
                  <a:srgbClr val="C00000"/>
                </a:solidFill>
              </a:rPr>
              <a:t>labour</a:t>
            </a:r>
            <a:r>
              <a:rPr lang="en-US" sz="2250" dirty="0">
                <a:solidFill>
                  <a:srgbClr val="C00000"/>
                </a:solidFill>
              </a:rPr>
              <a:t> relations, corporate research and development, quality assurance and corporate intellectual property etc</a:t>
            </a:r>
            <a:r>
              <a:rPr lang="en-US" sz="2250" dirty="0"/>
              <a:t>. It is observed that respondent is undertaking a gamut of activities which are in nature of accounting services having SAC 9982 and other professional, technical and business services having SAC 9983, which are specified under section 8 of chapter 99 having description Business and Production services</a:t>
            </a:r>
          </a:p>
          <a:p>
            <a:pPr algn="just"/>
            <a:r>
              <a:rPr lang="en-US" sz="2250" dirty="0">
                <a:solidFill>
                  <a:srgbClr val="C00000"/>
                </a:solidFill>
              </a:rPr>
              <a:t>Since all these activities undertaken by respondent could have been performed separately and independently</a:t>
            </a:r>
            <a:r>
              <a:rPr lang="en-US" sz="2250" dirty="0"/>
              <a:t> with each other, fact that respondent is raising a singly consolidated invoice in accordance with service agreement makes these supplies stipulated under this agreement as </a:t>
            </a:r>
            <a:r>
              <a:rPr lang="en-US" sz="2250" dirty="0">
                <a:solidFill>
                  <a:srgbClr val="C00000"/>
                </a:solidFill>
              </a:rPr>
              <a:t>mixed supply</a:t>
            </a:r>
            <a:r>
              <a:rPr lang="en-US" sz="2250" dirty="0"/>
              <a:t> in terms of provision of section 2(74).</a:t>
            </a:r>
          </a:p>
          <a:p>
            <a:pPr marL="0" indent="0">
              <a:buNone/>
            </a:pPr>
            <a:r>
              <a:rPr lang="en-US" sz="2250" dirty="0"/>
              <a:t/>
            </a:r>
            <a:br>
              <a:rPr lang="en-US" sz="2250" dirty="0"/>
            </a:br>
            <a:endParaRPr lang="en-IN" sz="2250" dirty="0"/>
          </a:p>
        </p:txBody>
      </p:sp>
    </p:spTree>
    <p:extLst>
      <p:ext uri="{BB962C8B-B14F-4D97-AF65-F5344CB8AC3E}">
        <p14:creationId xmlns:p14="http://schemas.microsoft.com/office/powerpoint/2010/main" xmlns="" val="421712802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buFont typeface="Wingdings" pitchFamily="2" charset="2"/>
              <a:buChar char="Ø"/>
            </a:pPr>
            <a:r>
              <a:rPr lang="en-IN" sz="2400" dirty="0">
                <a:solidFill>
                  <a:srgbClr val="C00000"/>
                </a:solidFill>
              </a:rPr>
              <a:t>Services of line producer used in shooting of a feature film outside India are supply of services, liable to IGST</a:t>
            </a:r>
          </a:p>
          <a:p>
            <a:pPr marL="0" indent="0">
              <a:buNone/>
            </a:pPr>
            <a:r>
              <a:rPr lang="en-IN" sz="2000" dirty="0"/>
              <a:t>March 16, 2019[2019] 103 taxmann.com 219 (AAR - WEST BENGAL)50 Views</a:t>
            </a:r>
          </a:p>
          <a:p>
            <a:r>
              <a:rPr lang="en-IN" sz="2000" dirty="0"/>
              <a:t>GST : Line producer to be engaged for shooting of a feature film in Brazil was supplying motion picture production service, classifiable under SAC 999612</a:t>
            </a:r>
          </a:p>
          <a:p>
            <a:r>
              <a:rPr lang="en-IN" sz="2000" dirty="0"/>
              <a:t>The applicant intended to produce a feature film, a portion of which was planned to be shot at locations outside India. For this purpose, he was in the process of appointing one, CDIVF as a line producer in Brazil.</a:t>
            </a:r>
          </a:p>
          <a:p>
            <a:r>
              <a:rPr lang="en-IN" sz="2000" dirty="0"/>
              <a:t>The contract was for the 'production services'. According to the contract, CDIVF would facilitate the provisioning of the production services. The applicant would reimburse CDIVF the cost of procuring these services, based on the bills raised by the service providers, bearing the name of the feature film. CDIVF would hire the local actors in Brazil and would provide insurance coverage for the crew originating and residing in Brazil. This apart, CDIVF would also hold insurance to cover all accidents and injuries during the production of the feature film in Brazil.</a:t>
            </a:r>
          </a:p>
          <a:p>
            <a:endParaRPr lang="en-IN" sz="2000" dirty="0"/>
          </a:p>
        </p:txBody>
      </p:sp>
    </p:spTree>
    <p:extLst>
      <p:ext uri="{BB962C8B-B14F-4D97-AF65-F5344CB8AC3E}">
        <p14:creationId xmlns:p14="http://schemas.microsoft.com/office/powerpoint/2010/main" xmlns="" val="214043798"/>
      </p:ext>
    </p:extLst>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r>
              <a:rPr lang="en-IN" sz="2000" dirty="0"/>
              <a:t>The applicant sought a ruling on question that whether it was liable to pay IGST on the reverse charge on the payments to be made to CDIVF and, if so, what should be the rate depending upon the classification of the service of a line producer. He also wanted to know whether the reimbursements made on an actual cost basis would also be subject to IGST.</a:t>
            </a:r>
          </a:p>
          <a:p>
            <a:pPr marL="0" indent="0" algn="just">
              <a:buNone/>
            </a:pPr>
            <a:r>
              <a:rPr lang="en-IN" sz="2000" dirty="0">
                <a:solidFill>
                  <a:srgbClr val="C00000"/>
                </a:solidFill>
              </a:rPr>
              <a:t>The Ruling:-</a:t>
            </a:r>
          </a:p>
          <a:p>
            <a:pPr marL="0" indent="0" algn="just">
              <a:buNone/>
            </a:pPr>
            <a:r>
              <a:rPr lang="en-IN" sz="2000" dirty="0"/>
              <a:t>• The line producer to be engaged for the shooting of a feature film in Brazil is supplying </a:t>
            </a:r>
            <a:r>
              <a:rPr lang="en-IN" sz="2000" dirty="0">
                <a:solidFill>
                  <a:srgbClr val="C00000"/>
                </a:solidFill>
              </a:rPr>
              <a:t>motion picture production service</a:t>
            </a:r>
            <a:r>
              <a:rPr lang="en-IN" sz="2000" dirty="0"/>
              <a:t>, classifiable under SAC 999612.</a:t>
            </a:r>
          </a:p>
          <a:p>
            <a:pPr marL="0" indent="0" algn="just">
              <a:buNone/>
            </a:pPr>
            <a:r>
              <a:rPr lang="en-IN" sz="2000" dirty="0"/>
              <a:t>• The </a:t>
            </a:r>
            <a:r>
              <a:rPr lang="en-IN" sz="2000" dirty="0">
                <a:solidFill>
                  <a:srgbClr val="C00000"/>
                </a:solidFill>
              </a:rPr>
              <a:t>applicant is liable to pay IGST</a:t>
            </a:r>
            <a:r>
              <a:rPr lang="en-IN" sz="2000" dirty="0"/>
              <a:t> on the payments made to the above line producer in terms of </a:t>
            </a:r>
            <a:r>
              <a:rPr lang="en-IN" sz="2000" dirty="0" err="1"/>
              <a:t>Sl</a:t>
            </a:r>
            <a:r>
              <a:rPr lang="en-IN" sz="2000" dirty="0"/>
              <a:t> No. 1 of Notification No. 10/2017 – IGST (Rate) dated 28/06/2017at 18 per cent rate specified under </a:t>
            </a:r>
            <a:r>
              <a:rPr lang="en-IN" sz="2000" dirty="0" err="1"/>
              <a:t>Sl</a:t>
            </a:r>
            <a:r>
              <a:rPr lang="en-IN" sz="2000" dirty="0"/>
              <a:t> No. 34(vi) of Notification No. 08/2017 – IT (Rate) dated 28/06/2017, as amended from time to time.</a:t>
            </a:r>
          </a:p>
          <a:p>
            <a:pPr marL="0" indent="0" algn="just">
              <a:buNone/>
            </a:pPr>
            <a:r>
              <a:rPr lang="en-IN" sz="2000" dirty="0"/>
              <a:t>• </a:t>
            </a:r>
            <a:r>
              <a:rPr lang="en-IN" sz="2000" dirty="0">
                <a:solidFill>
                  <a:srgbClr val="C00000"/>
                </a:solidFill>
              </a:rPr>
              <a:t>No deduction is available</a:t>
            </a:r>
            <a:r>
              <a:rPr lang="en-IN" sz="2000" dirty="0"/>
              <a:t> in terms of the contract with the line producer appended to the application from the value of the supply of motion picture production service </a:t>
            </a:r>
            <a:r>
              <a:rPr lang="en-IN" sz="2000" dirty="0">
                <a:solidFill>
                  <a:srgbClr val="C00000"/>
                </a:solidFill>
              </a:rPr>
              <a:t>even if payment is made on an actual cost basis. However</a:t>
            </a:r>
            <a:r>
              <a:rPr lang="en-IN" sz="2000" dirty="0"/>
              <a:t>, </a:t>
            </a:r>
            <a:r>
              <a:rPr lang="en-IN" sz="2000" dirty="0">
                <a:solidFill>
                  <a:srgbClr val="C00000"/>
                </a:solidFill>
              </a:rPr>
              <a:t>if the applicant modifies the contract so that the line producer acts as pure agent for certain services</a:t>
            </a:r>
            <a:r>
              <a:rPr lang="en-IN" sz="2000" dirty="0"/>
              <a:t> in addition to the main supply of motion picture production service, the related transactions will be import of services from the actual suppliers, and the amount paid on actual cost basis for procuring those services will be subjected to IGST at the applicable IGST rate on such services.</a:t>
            </a:r>
          </a:p>
        </p:txBody>
      </p:sp>
    </p:spTree>
    <p:extLst>
      <p:ext uri="{BB962C8B-B14F-4D97-AF65-F5344CB8AC3E}">
        <p14:creationId xmlns:p14="http://schemas.microsoft.com/office/powerpoint/2010/main" xmlns="" val="4172444629"/>
      </p:ext>
    </p:extLst>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3600" u="sng" dirty="0">
                <a:solidFill>
                  <a:srgbClr val="C00000"/>
                </a:solidFill>
              </a:rPr>
              <a:t>Case Study on POS</a:t>
            </a:r>
            <a:endParaRPr lang="en-IN" sz="3600" dirty="0">
              <a:solidFill>
                <a:srgbClr val="C00000"/>
              </a:solidFill>
            </a:endParaRPr>
          </a:p>
        </p:txBody>
      </p:sp>
    </p:spTree>
    <p:extLst>
      <p:ext uri="{BB962C8B-B14F-4D97-AF65-F5344CB8AC3E}">
        <p14:creationId xmlns:p14="http://schemas.microsoft.com/office/powerpoint/2010/main" xmlns="" val="209579425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0" cy="685800"/>
          </a:xfrm>
        </p:spPr>
        <p:txBody>
          <a:bodyPr>
            <a:normAutofit fontScale="90000"/>
          </a:bodyPr>
          <a:lstStyle/>
          <a:p>
            <a:r>
              <a:rPr lang="en-US" dirty="0"/>
              <a:t>Case Study-1</a:t>
            </a:r>
          </a:p>
        </p:txBody>
      </p:sp>
      <p:sp>
        <p:nvSpPr>
          <p:cNvPr id="3" name="Content Placeholder 2"/>
          <p:cNvSpPr>
            <a:spLocks noGrp="1"/>
          </p:cNvSpPr>
          <p:nvPr>
            <p:ph idx="1"/>
          </p:nvPr>
        </p:nvSpPr>
        <p:spPr>
          <a:xfrm>
            <a:off x="0" y="990600"/>
            <a:ext cx="8915400" cy="5867400"/>
          </a:xfrm>
        </p:spPr>
        <p:txBody>
          <a:bodyPr>
            <a:normAutofit fontScale="77500" lnSpcReduction="20000"/>
          </a:bodyPr>
          <a:lstStyle/>
          <a:p>
            <a:pPr algn="just"/>
            <a:r>
              <a:rPr lang="en-IN" b="1" u="sng" dirty="0">
                <a:latin typeface="Times New Roman" pitchFamily="18" charset="0"/>
                <a:cs typeface="Times New Roman" pitchFamily="18" charset="0"/>
              </a:rPr>
              <a:t>Case Study</a:t>
            </a:r>
            <a:r>
              <a:rPr lang="en-IN" b="1" dirty="0">
                <a:latin typeface="Times New Roman" pitchFamily="18" charset="0"/>
                <a:cs typeface="Times New Roman" pitchFamily="18" charset="0"/>
              </a:rPr>
              <a:t>:- </a:t>
            </a:r>
            <a:r>
              <a:rPr lang="en-IN" dirty="0" err="1">
                <a:latin typeface="Times New Roman" pitchFamily="18" charset="0"/>
                <a:cs typeface="Times New Roman" pitchFamily="18" charset="0"/>
              </a:rPr>
              <a:t>Mr.</a:t>
            </a:r>
            <a:r>
              <a:rPr lang="en-IN" dirty="0">
                <a:latin typeface="Times New Roman" pitchFamily="18" charset="0"/>
                <a:cs typeface="Times New Roman" pitchFamily="18" charset="0"/>
              </a:rPr>
              <a:t> X an employee of Reliance, Mumbai is sent by the company for 10 days training at GST Training Centre Delhi. </a:t>
            </a:r>
            <a:r>
              <a:rPr lang="en-IN" dirty="0" err="1">
                <a:latin typeface="Times New Roman" pitchFamily="18" charset="0"/>
                <a:cs typeface="Times New Roman" pitchFamily="18" charset="0"/>
              </a:rPr>
              <a:t>Mr.X</a:t>
            </a:r>
            <a:r>
              <a:rPr lang="en-IN" dirty="0">
                <a:latin typeface="Times New Roman" pitchFamily="18" charset="0"/>
                <a:cs typeface="Times New Roman" pitchFamily="18" charset="0"/>
              </a:rPr>
              <a:t> takes </a:t>
            </a:r>
            <a:r>
              <a:rPr lang="en-IN" dirty="0" err="1">
                <a:latin typeface="Times New Roman" pitchFamily="18" charset="0"/>
                <a:cs typeface="Times New Roman" pitchFamily="18" charset="0"/>
              </a:rPr>
              <a:t>alongwith</a:t>
            </a:r>
            <a:r>
              <a:rPr lang="en-IN" dirty="0">
                <a:latin typeface="Times New Roman" pitchFamily="18" charset="0"/>
                <a:cs typeface="Times New Roman" pitchFamily="18" charset="0"/>
              </a:rPr>
              <a:t> him his friend </a:t>
            </a:r>
            <a:r>
              <a:rPr lang="en-IN" dirty="0" err="1">
                <a:latin typeface="Times New Roman" pitchFamily="18" charset="0"/>
                <a:cs typeface="Times New Roman" pitchFamily="18" charset="0"/>
              </a:rPr>
              <a:t>Mr.</a:t>
            </a:r>
            <a:r>
              <a:rPr lang="en-IN" dirty="0">
                <a:latin typeface="Times New Roman" pitchFamily="18" charset="0"/>
                <a:cs typeface="Times New Roman" pitchFamily="18" charset="0"/>
              </a:rPr>
              <a:t> Y also. There  they stay in Hotel </a:t>
            </a:r>
            <a:r>
              <a:rPr lang="en-IN" dirty="0" err="1">
                <a:latin typeface="Times New Roman" pitchFamily="18" charset="0"/>
                <a:cs typeface="Times New Roman" pitchFamily="18" charset="0"/>
              </a:rPr>
              <a:t>Taj</a:t>
            </a:r>
            <a:r>
              <a:rPr lang="en-IN" dirty="0">
                <a:latin typeface="Times New Roman" pitchFamily="18" charset="0"/>
                <a:cs typeface="Times New Roman" pitchFamily="18" charset="0"/>
              </a:rPr>
              <a:t>. Being health cautious people both of them joined an evening session of </a:t>
            </a:r>
            <a:r>
              <a:rPr lang="en-IN" dirty="0" err="1">
                <a:latin typeface="Times New Roman" pitchFamily="18" charset="0"/>
                <a:cs typeface="Times New Roman" pitchFamily="18" charset="0"/>
              </a:rPr>
              <a:t>Talwalkar</a:t>
            </a:r>
            <a:r>
              <a:rPr lang="en-IN" dirty="0">
                <a:latin typeface="Times New Roman" pitchFamily="18" charset="0"/>
                <a:cs typeface="Times New Roman" pitchFamily="18" charset="0"/>
              </a:rPr>
              <a:t> Gym for a 10 days package.  For their journey from Mumbai to Delhi and return journey from Delhi to Mumbai the ticket (in the train </a:t>
            </a:r>
            <a:r>
              <a:rPr lang="en-IN" dirty="0" err="1">
                <a:latin typeface="Times New Roman" pitchFamily="18" charset="0"/>
                <a:cs typeface="Times New Roman" pitchFamily="18" charset="0"/>
              </a:rPr>
              <a:t>Garib</a:t>
            </a:r>
            <a:r>
              <a:rPr lang="en-IN" dirty="0">
                <a:latin typeface="Times New Roman" pitchFamily="18" charset="0"/>
                <a:cs typeface="Times New Roman" pitchFamily="18" charset="0"/>
              </a:rPr>
              <a:t> </a:t>
            </a:r>
            <a:r>
              <a:rPr lang="en-IN" dirty="0" err="1">
                <a:latin typeface="Times New Roman" pitchFamily="18" charset="0"/>
                <a:cs typeface="Times New Roman" pitchFamily="18" charset="0"/>
              </a:rPr>
              <a:t>Rath</a:t>
            </a:r>
            <a:r>
              <a:rPr lang="en-IN" dirty="0">
                <a:latin typeface="Times New Roman" pitchFamily="18" charset="0"/>
                <a:cs typeface="Times New Roman" pitchFamily="18" charset="0"/>
              </a:rPr>
              <a:t>) was booked by a common friend of them located at Delhi.  The friend booked the ticket for </a:t>
            </a:r>
            <a:r>
              <a:rPr lang="en-IN" dirty="0" err="1">
                <a:latin typeface="Times New Roman" pitchFamily="18" charset="0"/>
                <a:cs typeface="Times New Roman" pitchFamily="18" charset="0"/>
              </a:rPr>
              <a:t>Mr.X</a:t>
            </a:r>
            <a:r>
              <a:rPr lang="en-IN" dirty="0">
                <a:latin typeface="Times New Roman" pitchFamily="18" charset="0"/>
                <a:cs typeface="Times New Roman" pitchFamily="18" charset="0"/>
              </a:rPr>
              <a:t> in the name of his company i.e. Reliance, Mumbai and ticket for </a:t>
            </a:r>
            <a:r>
              <a:rPr lang="en-IN" dirty="0" err="1">
                <a:latin typeface="Times New Roman" pitchFamily="18" charset="0"/>
                <a:cs typeface="Times New Roman" pitchFamily="18" charset="0"/>
              </a:rPr>
              <a:t>Mr.Y</a:t>
            </a:r>
            <a:r>
              <a:rPr lang="en-IN" dirty="0">
                <a:latin typeface="Times New Roman" pitchFamily="18" charset="0"/>
                <a:cs typeface="Times New Roman" pitchFamily="18" charset="0"/>
              </a:rPr>
              <a:t> from his own account.   While going to Delhi </a:t>
            </a:r>
            <a:r>
              <a:rPr lang="en-IN" dirty="0" err="1">
                <a:latin typeface="Times New Roman" pitchFamily="18" charset="0"/>
                <a:cs typeface="Times New Roman" pitchFamily="18" charset="0"/>
              </a:rPr>
              <a:t>Mr.X</a:t>
            </a:r>
            <a:r>
              <a:rPr lang="en-IN" dirty="0">
                <a:latin typeface="Times New Roman" pitchFamily="18" charset="0"/>
                <a:cs typeface="Times New Roman" pitchFamily="18" charset="0"/>
              </a:rPr>
              <a:t> and </a:t>
            </a:r>
            <a:r>
              <a:rPr lang="en-IN" dirty="0" err="1">
                <a:latin typeface="Times New Roman" pitchFamily="18" charset="0"/>
                <a:cs typeface="Times New Roman" pitchFamily="18" charset="0"/>
              </a:rPr>
              <a:t>Mr.Y</a:t>
            </a:r>
            <a:r>
              <a:rPr lang="en-IN" dirty="0">
                <a:latin typeface="Times New Roman" pitchFamily="18" charset="0"/>
                <a:cs typeface="Times New Roman" pitchFamily="18" charset="0"/>
              </a:rPr>
              <a:t> purchased meal twice in the train, one at </a:t>
            </a:r>
            <a:r>
              <a:rPr lang="en-IN" dirty="0" err="1">
                <a:latin typeface="Times New Roman" pitchFamily="18" charset="0"/>
                <a:cs typeface="Times New Roman" pitchFamily="18" charset="0"/>
              </a:rPr>
              <a:t>Surat</a:t>
            </a:r>
            <a:r>
              <a:rPr lang="en-IN" dirty="0">
                <a:latin typeface="Times New Roman" pitchFamily="18" charset="0"/>
                <a:cs typeface="Times New Roman" pitchFamily="18" charset="0"/>
              </a:rPr>
              <a:t> and Second time at Mathura worth Rs.200 each. They also availed the facility of bed rolls worth Rs.100/- at </a:t>
            </a:r>
            <a:r>
              <a:rPr lang="en-IN" dirty="0" err="1">
                <a:latin typeface="Times New Roman" pitchFamily="18" charset="0"/>
                <a:cs typeface="Times New Roman" pitchFamily="18" charset="0"/>
              </a:rPr>
              <a:t>Surat</a:t>
            </a:r>
            <a:r>
              <a:rPr lang="en-IN" dirty="0">
                <a:latin typeface="Times New Roman" pitchFamily="18" charset="0"/>
                <a:cs typeface="Times New Roman" pitchFamily="18" charset="0"/>
              </a:rPr>
              <a:t> in the train. Before returning from Delhi </a:t>
            </a:r>
            <a:r>
              <a:rPr lang="en-IN" dirty="0" err="1">
                <a:latin typeface="Times New Roman" pitchFamily="18" charset="0"/>
                <a:cs typeface="Times New Roman" pitchFamily="18" charset="0"/>
              </a:rPr>
              <a:t>Mr.X</a:t>
            </a:r>
            <a:r>
              <a:rPr lang="en-IN" dirty="0">
                <a:latin typeface="Times New Roman" pitchFamily="18" charset="0"/>
                <a:cs typeface="Times New Roman" pitchFamily="18" charset="0"/>
              </a:rPr>
              <a:t> received from the training centre GST LAW books for his colleagues and books it from local courier. </a:t>
            </a:r>
            <a:r>
              <a:rPr lang="en-IN" dirty="0" err="1">
                <a:latin typeface="Times New Roman" pitchFamily="18" charset="0"/>
                <a:cs typeface="Times New Roman" pitchFamily="18" charset="0"/>
              </a:rPr>
              <a:t>Mr.Y</a:t>
            </a:r>
            <a:r>
              <a:rPr lang="en-IN" dirty="0">
                <a:latin typeface="Times New Roman" pitchFamily="18" charset="0"/>
                <a:cs typeface="Times New Roman" pitchFamily="18" charset="0"/>
              </a:rPr>
              <a:t>  also done big shopping from  a shopping mall at Noida (U.P.) and booked the goods purchased in a local transport. </a:t>
            </a:r>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277641590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Q. What will be the Place of Supply and the type of tax in respect of </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IN" dirty="0"/>
              <a:t>(a) Bill raised by </a:t>
            </a:r>
            <a:endParaRPr lang="en-US" dirty="0"/>
          </a:p>
          <a:p>
            <a:pPr marL="0" indent="0">
              <a:buNone/>
            </a:pPr>
            <a:r>
              <a:rPr lang="en-IN" dirty="0"/>
              <a:t>       (1)Hotel </a:t>
            </a:r>
            <a:r>
              <a:rPr lang="en-IN" dirty="0" err="1"/>
              <a:t>Taj</a:t>
            </a:r>
            <a:endParaRPr lang="en-US" dirty="0"/>
          </a:p>
          <a:p>
            <a:pPr marL="0" indent="0">
              <a:buNone/>
            </a:pPr>
            <a:r>
              <a:rPr lang="en-IN" dirty="0"/>
              <a:t>       (2)</a:t>
            </a:r>
            <a:r>
              <a:rPr lang="en-IN" dirty="0" err="1"/>
              <a:t>Talwalkar</a:t>
            </a:r>
            <a:r>
              <a:rPr lang="en-IN" dirty="0"/>
              <a:t> Gym and </a:t>
            </a:r>
            <a:endParaRPr lang="en-US" dirty="0"/>
          </a:p>
          <a:p>
            <a:pPr marL="0" indent="0">
              <a:buNone/>
            </a:pPr>
            <a:r>
              <a:rPr lang="en-IN" dirty="0"/>
              <a:t>       (3)GST Training Centre  Delhi to </a:t>
            </a:r>
            <a:r>
              <a:rPr lang="en-IN" dirty="0" err="1"/>
              <a:t>Mr.X</a:t>
            </a:r>
            <a:r>
              <a:rPr lang="en-IN" dirty="0"/>
              <a:t> and </a:t>
            </a:r>
            <a:r>
              <a:rPr lang="en-IN" dirty="0" err="1"/>
              <a:t>Mr.Y</a:t>
            </a:r>
            <a:r>
              <a:rPr lang="en-IN" dirty="0"/>
              <a:t>?</a:t>
            </a:r>
            <a:endParaRPr lang="en-US" dirty="0"/>
          </a:p>
          <a:p>
            <a:pPr marL="0" indent="0">
              <a:buNone/>
            </a:pPr>
            <a:r>
              <a:rPr lang="en-US" dirty="0"/>
              <a:t>       </a:t>
            </a:r>
            <a:r>
              <a:rPr lang="en-IN" dirty="0"/>
              <a:t>(4)Courier Agency Delhi to </a:t>
            </a:r>
            <a:r>
              <a:rPr lang="en-IN" dirty="0" err="1"/>
              <a:t>Mr.X</a:t>
            </a:r>
            <a:endParaRPr lang="en-US" dirty="0"/>
          </a:p>
          <a:p>
            <a:pPr marL="0" indent="0">
              <a:buNone/>
            </a:pPr>
            <a:r>
              <a:rPr lang="en-IN" dirty="0"/>
              <a:t>       (5)Transporter at Noida(U.P.)</a:t>
            </a:r>
            <a:endParaRPr lang="en-US" dirty="0"/>
          </a:p>
          <a:p>
            <a:pPr marL="0" indent="0">
              <a:buNone/>
            </a:pPr>
            <a:r>
              <a:rPr lang="en-IN" dirty="0"/>
              <a:t> </a:t>
            </a:r>
            <a:endParaRPr lang="en-US" dirty="0"/>
          </a:p>
          <a:p>
            <a:pPr marL="0" indent="0">
              <a:buNone/>
            </a:pPr>
            <a:r>
              <a:rPr lang="en-IN" dirty="0"/>
              <a:t>(b) Train Tickets booked for onward and return journey    </a:t>
            </a:r>
          </a:p>
          <a:p>
            <a:pPr marL="0" indent="0">
              <a:buNone/>
            </a:pPr>
            <a:r>
              <a:rPr lang="en-IN" dirty="0"/>
              <a:t>      for </a:t>
            </a:r>
            <a:r>
              <a:rPr lang="en-IN" dirty="0" err="1"/>
              <a:t>Mr.X</a:t>
            </a:r>
            <a:r>
              <a:rPr lang="en-IN" dirty="0"/>
              <a:t> and </a:t>
            </a:r>
            <a:r>
              <a:rPr lang="en-IN" dirty="0" err="1"/>
              <a:t>Mr.Y</a:t>
            </a:r>
            <a:endParaRPr lang="en-US" dirty="0"/>
          </a:p>
          <a:p>
            <a:pPr marL="0" indent="0">
              <a:buNone/>
            </a:pPr>
            <a:endParaRPr lang="en-IN" dirty="0"/>
          </a:p>
          <a:p>
            <a:pPr marL="0" indent="0">
              <a:buNone/>
            </a:pPr>
            <a:r>
              <a:rPr lang="en-IN" dirty="0"/>
              <a:t>(c) The two meals that </a:t>
            </a:r>
            <a:r>
              <a:rPr lang="en-IN" dirty="0" err="1"/>
              <a:t>Mr.X</a:t>
            </a:r>
            <a:r>
              <a:rPr lang="en-IN" dirty="0"/>
              <a:t> and </a:t>
            </a:r>
            <a:r>
              <a:rPr lang="en-IN" dirty="0" err="1"/>
              <a:t>Mr.Y</a:t>
            </a:r>
            <a:r>
              <a:rPr lang="en-IN" dirty="0"/>
              <a:t> got in the train </a:t>
            </a:r>
            <a:endParaRPr lang="en-US" dirty="0"/>
          </a:p>
          <a:p>
            <a:pPr marL="0" indent="0">
              <a:buNone/>
            </a:pPr>
            <a:endParaRPr lang="en-IN" dirty="0"/>
          </a:p>
          <a:p>
            <a:pPr marL="0" indent="0">
              <a:buNone/>
            </a:pPr>
            <a:r>
              <a:rPr lang="en-IN" dirty="0"/>
              <a:t>(d) The facility of bed rolls they availed in the train</a:t>
            </a:r>
            <a:endParaRPr lang="en-US" dirty="0"/>
          </a:p>
          <a:p>
            <a:pPr marL="0" indent="0">
              <a:buNone/>
            </a:pPr>
            <a:endParaRPr lang="en-US" dirty="0"/>
          </a:p>
        </p:txBody>
      </p:sp>
    </p:spTree>
    <p:extLst>
      <p:ext uri="{BB962C8B-B14F-4D97-AF65-F5344CB8AC3E}">
        <p14:creationId xmlns:p14="http://schemas.microsoft.com/office/powerpoint/2010/main" xmlns="" val="3726574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609600"/>
          </a:xfrm>
        </p:spPr>
        <p:txBody>
          <a:bodyPr>
            <a:noAutofit/>
          </a:bodyPr>
          <a:lstStyle/>
          <a:p>
            <a:pPr algn="l"/>
            <a:r>
              <a:rPr lang="en-US" sz="2800" u="sng" dirty="0">
                <a:solidFill>
                  <a:srgbClr val="FF0000"/>
                </a:solidFill>
              </a:rPr>
              <a:t>[S.12 &amp; 13]</a:t>
            </a:r>
            <a:r>
              <a:rPr lang="en-US" sz="2800" u="sng" dirty="0">
                <a:solidFill>
                  <a:srgbClr val="00B050"/>
                </a:solidFill>
              </a:rPr>
              <a:t> </a:t>
            </a:r>
            <a:r>
              <a:rPr lang="en-US" sz="2800" u="sng" dirty="0"/>
              <a:t>POS </a:t>
            </a:r>
            <a:r>
              <a:rPr lang="en-US" sz="2800" u="sng" dirty="0" err="1"/>
              <a:t>i</a:t>
            </a:r>
            <a:r>
              <a:rPr lang="en-US" sz="2800" u="sng" dirty="0"/>
              <a:t>/r/o services (within country &amp; cross country)</a:t>
            </a:r>
            <a:endParaRPr lang="en-IN" sz="2800" u="sng" dirty="0">
              <a:solidFill>
                <a:srgbClr val="00B050"/>
              </a:solidFill>
            </a:endParaRPr>
          </a:p>
        </p:txBody>
      </p:sp>
      <p:sp>
        <p:nvSpPr>
          <p:cNvPr id="3" name="Content Placeholder 2"/>
          <p:cNvSpPr>
            <a:spLocks noGrp="1"/>
          </p:cNvSpPr>
          <p:nvPr>
            <p:ph idx="1"/>
          </p:nvPr>
        </p:nvSpPr>
        <p:spPr>
          <a:xfrm>
            <a:off x="152400" y="838200"/>
            <a:ext cx="8763000" cy="5791200"/>
          </a:xfrm>
        </p:spPr>
        <p:txBody>
          <a:bodyPr>
            <a:normAutofit fontScale="62500" lnSpcReduction="20000"/>
          </a:bodyPr>
          <a:lstStyle/>
          <a:p>
            <a:pPr>
              <a:buNone/>
            </a:pPr>
            <a:r>
              <a:rPr lang="en-US" sz="5300" dirty="0">
                <a:solidFill>
                  <a:srgbClr val="C00000"/>
                </a:solidFill>
              </a:rPr>
              <a:t>Default Rule -</a:t>
            </a:r>
            <a:r>
              <a:rPr lang="en-US" dirty="0"/>
              <a:t> (for all services other than specified services):-</a:t>
            </a:r>
          </a:p>
          <a:p>
            <a:pPr>
              <a:buFont typeface="Wingdings" pitchFamily="2" charset="2"/>
              <a:buChar char="Ø"/>
            </a:pPr>
            <a:r>
              <a:rPr lang="en-US" dirty="0"/>
              <a:t>For </a:t>
            </a:r>
            <a:r>
              <a:rPr lang="en-US" u="sng" dirty="0">
                <a:solidFill>
                  <a:srgbClr val="C00000"/>
                </a:solidFill>
              </a:rPr>
              <a:t>within Country</a:t>
            </a:r>
            <a:r>
              <a:rPr lang="en-US" dirty="0"/>
              <a:t> service supply </a:t>
            </a:r>
            <a:r>
              <a:rPr lang="en-US" dirty="0">
                <a:solidFill>
                  <a:srgbClr val="00B050"/>
                </a:solidFill>
              </a:rPr>
              <a:t>[S.12(2)]</a:t>
            </a:r>
          </a:p>
          <a:p>
            <a:pPr lvl="1">
              <a:buNone/>
            </a:pPr>
            <a:endParaRPr lang="en-US" dirty="0">
              <a:solidFill>
                <a:srgbClr val="00B050"/>
              </a:solidFill>
            </a:endParaRPr>
          </a:p>
          <a:p>
            <a:r>
              <a:rPr lang="en-US" dirty="0"/>
              <a:t>Recipient’s TIN location (if registered)</a:t>
            </a:r>
          </a:p>
          <a:p>
            <a:r>
              <a:rPr lang="en-US" dirty="0"/>
              <a:t>His address on supplier’s record (if not registered)</a:t>
            </a:r>
          </a:p>
          <a:p>
            <a:r>
              <a:rPr lang="en-US" dirty="0"/>
              <a:t>Supplier’s location (if address not available)</a:t>
            </a:r>
          </a:p>
          <a:p>
            <a:pPr>
              <a:buNone/>
            </a:pPr>
            <a:endParaRPr lang="en-US" dirty="0"/>
          </a:p>
          <a:p>
            <a:pPr>
              <a:buFont typeface="Wingdings" pitchFamily="2" charset="2"/>
              <a:buChar char="Ø"/>
            </a:pPr>
            <a:r>
              <a:rPr lang="en-US" dirty="0"/>
              <a:t>For </a:t>
            </a:r>
            <a:r>
              <a:rPr lang="en-US" u="sng" dirty="0">
                <a:solidFill>
                  <a:srgbClr val="C00000"/>
                </a:solidFill>
              </a:rPr>
              <a:t>Cross Country</a:t>
            </a:r>
            <a:r>
              <a:rPr lang="en-US" dirty="0"/>
              <a:t> service supply </a:t>
            </a:r>
            <a:r>
              <a:rPr lang="en-US" dirty="0">
                <a:solidFill>
                  <a:srgbClr val="00B050"/>
                </a:solidFill>
              </a:rPr>
              <a:t>[S.13(2)]</a:t>
            </a:r>
          </a:p>
          <a:p>
            <a:r>
              <a:rPr lang="en-US" dirty="0"/>
              <a:t>Recipient’s location</a:t>
            </a:r>
          </a:p>
          <a:p>
            <a:r>
              <a:rPr lang="en-US" dirty="0"/>
              <a:t>Supplier’s location (if not available)</a:t>
            </a:r>
          </a:p>
          <a:p>
            <a:pPr>
              <a:buNone/>
            </a:pPr>
            <a:endParaRPr lang="en-US" dirty="0"/>
          </a:p>
          <a:p>
            <a:pPr>
              <a:buNone/>
            </a:pPr>
            <a:r>
              <a:rPr lang="en-US" sz="5300" dirty="0">
                <a:solidFill>
                  <a:srgbClr val="C00000"/>
                </a:solidFill>
              </a:rPr>
              <a:t>Special Rules-</a:t>
            </a:r>
            <a:r>
              <a:rPr lang="en-US" sz="3800" dirty="0">
                <a:solidFill>
                  <a:srgbClr val="C00000"/>
                </a:solidFill>
              </a:rPr>
              <a:t> </a:t>
            </a:r>
            <a:r>
              <a:rPr lang="en-US" dirty="0"/>
              <a:t>(for selected specified services):-</a:t>
            </a:r>
            <a:endParaRPr lang="en-US" sz="3800" dirty="0">
              <a:solidFill>
                <a:srgbClr val="C00000"/>
              </a:solidFill>
            </a:endParaRPr>
          </a:p>
          <a:p>
            <a:pPr>
              <a:buFont typeface="Wingdings" pitchFamily="2" charset="2"/>
              <a:buChar char="Ø"/>
            </a:pPr>
            <a:r>
              <a:rPr lang="en-US" u="sng" dirty="0">
                <a:solidFill>
                  <a:srgbClr val="C00000"/>
                </a:solidFill>
              </a:rPr>
              <a:t>Within Country</a:t>
            </a:r>
            <a:r>
              <a:rPr lang="en-US" dirty="0">
                <a:solidFill>
                  <a:srgbClr val="C00000"/>
                </a:solidFill>
              </a:rPr>
              <a:t>   </a:t>
            </a:r>
            <a:r>
              <a:rPr lang="en-US" dirty="0"/>
              <a:t>12 services</a:t>
            </a:r>
            <a:r>
              <a:rPr lang="en-US" dirty="0">
                <a:solidFill>
                  <a:srgbClr val="C00000"/>
                </a:solidFill>
              </a:rPr>
              <a:t> </a:t>
            </a:r>
            <a:r>
              <a:rPr lang="en-US" dirty="0">
                <a:solidFill>
                  <a:srgbClr val="00B050"/>
                </a:solidFill>
              </a:rPr>
              <a:t>[S.12(3 to 14)] </a:t>
            </a:r>
            <a:r>
              <a:rPr lang="en-US" dirty="0"/>
              <a:t> </a:t>
            </a:r>
            <a:r>
              <a:rPr lang="en-US" b="1" dirty="0">
                <a:solidFill>
                  <a:srgbClr val="FF0000"/>
                </a:solidFill>
              </a:rPr>
              <a:t>IP</a:t>
            </a:r>
            <a:r>
              <a:rPr lang="en-US" b="1" dirty="0">
                <a:solidFill>
                  <a:srgbClr val="00B050"/>
                </a:solidFill>
              </a:rPr>
              <a:t>T</a:t>
            </a:r>
            <a:r>
              <a:rPr lang="en-US" b="1" dirty="0">
                <a:solidFill>
                  <a:srgbClr val="FF0000"/>
                </a:solidFill>
              </a:rPr>
              <a:t>A-</a:t>
            </a:r>
            <a:r>
              <a:rPr lang="en-US" b="1" dirty="0">
                <a:solidFill>
                  <a:srgbClr val="00B050"/>
                </a:solidFill>
              </a:rPr>
              <a:t>ET</a:t>
            </a:r>
            <a:r>
              <a:rPr lang="en-US" b="1" dirty="0">
                <a:solidFill>
                  <a:srgbClr val="FF0000"/>
                </a:solidFill>
              </a:rPr>
              <a:t>BT-BIA</a:t>
            </a:r>
            <a:endParaRPr lang="en-US" dirty="0">
              <a:solidFill>
                <a:srgbClr val="00B050"/>
              </a:solidFill>
            </a:endParaRPr>
          </a:p>
          <a:p>
            <a:pPr lvl="0">
              <a:buFont typeface="Wingdings" pitchFamily="2" charset="2"/>
              <a:buChar char="Ø"/>
            </a:pPr>
            <a:r>
              <a:rPr lang="en-US" u="sng" dirty="0">
                <a:solidFill>
                  <a:srgbClr val="C00000"/>
                </a:solidFill>
              </a:rPr>
              <a:t>Cross country</a:t>
            </a:r>
            <a:r>
              <a:rPr lang="en-US" dirty="0"/>
              <a:t>       8 services </a:t>
            </a:r>
            <a:r>
              <a:rPr lang="en-US" dirty="0">
                <a:solidFill>
                  <a:srgbClr val="00B050"/>
                </a:solidFill>
              </a:rPr>
              <a:t>[S.13 (3 to 13)]   </a:t>
            </a:r>
            <a:r>
              <a:rPr lang="en-US" dirty="0"/>
              <a:t> </a:t>
            </a:r>
            <a:r>
              <a:rPr lang="en-US" b="1" dirty="0">
                <a:solidFill>
                  <a:srgbClr val="FF0000"/>
                </a:solidFill>
              </a:rPr>
              <a:t>IPA-BT-BO</a:t>
            </a:r>
            <a:endParaRPr lang="en-US" dirty="0">
              <a:solidFill>
                <a:srgbClr val="00B050"/>
              </a:solidFill>
            </a:endParaRPr>
          </a:p>
          <a:p>
            <a:pPr>
              <a:buNone/>
            </a:pPr>
            <a:endParaRPr lang="en-US" dirty="0"/>
          </a:p>
          <a:p>
            <a:pPr algn="ctr">
              <a:buNone/>
            </a:pPr>
            <a:endParaRPr lang="en-US" dirty="0"/>
          </a:p>
          <a:p>
            <a:pPr algn="ctr">
              <a:buNone/>
            </a:pPr>
            <a:r>
              <a:rPr lang="en-US" dirty="0"/>
              <a:t>See Comparative Tables on the next slides</a:t>
            </a:r>
            <a:endParaRPr lang="en-IN" dirty="0"/>
          </a:p>
        </p:txBody>
      </p:sp>
      <p:sp>
        <p:nvSpPr>
          <p:cNvPr id="4" name="Down Arrow 3"/>
          <p:cNvSpPr/>
          <p:nvPr/>
        </p:nvSpPr>
        <p:spPr>
          <a:xfrm>
            <a:off x="4419600" y="54864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en-IN"/>
          </a:p>
        </p:txBody>
      </p:sp>
    </p:spTree>
    <p:extLst>
      <p:ext uri="{BB962C8B-B14F-4D97-AF65-F5344CB8AC3E}">
        <p14:creationId xmlns:p14="http://schemas.microsoft.com/office/powerpoint/2010/main" xmlns="" val="323756862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52400" y="533400"/>
            <a:ext cx="8839200" cy="6172200"/>
          </a:xfrm>
        </p:spPr>
        <p:txBody>
          <a:bodyPr>
            <a:noAutofit/>
          </a:bodyPr>
          <a:lstStyle/>
          <a:p>
            <a:pPr marL="457200" indent="-457200" algn="just">
              <a:buAutoNum type="alphaLcParenBoth"/>
            </a:pPr>
            <a:r>
              <a:rPr lang="en-IN" sz="2200" dirty="0"/>
              <a:t>Bill raised by</a:t>
            </a:r>
            <a:endParaRPr lang="en-US" sz="2200" dirty="0"/>
          </a:p>
          <a:p>
            <a:pPr marL="0" indent="0" algn="just">
              <a:buNone/>
            </a:pPr>
            <a:r>
              <a:rPr lang="en-IN" sz="2200" dirty="0"/>
              <a:t>       (1)Hotel </a:t>
            </a:r>
            <a:r>
              <a:rPr lang="en-IN" sz="2200" dirty="0" err="1"/>
              <a:t>Taj</a:t>
            </a:r>
            <a:r>
              <a:rPr lang="en-IN" sz="2200" dirty="0"/>
              <a:t>- </a:t>
            </a:r>
            <a:r>
              <a:rPr lang="en-IN" sz="2200" dirty="0">
                <a:solidFill>
                  <a:srgbClr val="00B050"/>
                </a:solidFill>
              </a:rPr>
              <a:t>[S.12(3)(b)]-</a:t>
            </a:r>
            <a:r>
              <a:rPr lang="en-IN" sz="2200" dirty="0"/>
              <a:t>Due to localized POS for services by way of lodging accommodation in a hotel, the hotel </a:t>
            </a:r>
            <a:r>
              <a:rPr lang="en-IN" sz="2200" dirty="0" err="1"/>
              <a:t>Taj</a:t>
            </a:r>
            <a:r>
              <a:rPr lang="en-IN" sz="2200" dirty="0"/>
              <a:t> will issue </a:t>
            </a:r>
            <a:r>
              <a:rPr lang="en-IN" sz="2200" dirty="0" err="1"/>
              <a:t>c+s</a:t>
            </a:r>
            <a:r>
              <a:rPr lang="en-IN" sz="2200" dirty="0"/>
              <a:t> bill to both Mr X and his friend Mr Y. Here the nature of transaction being B2B in case of Mr X, and B2C in case of Mr Y will not make any difference.</a:t>
            </a:r>
            <a:endParaRPr lang="en-US" sz="2200" dirty="0"/>
          </a:p>
          <a:p>
            <a:pPr marL="0" indent="0" algn="just">
              <a:buNone/>
            </a:pPr>
            <a:r>
              <a:rPr lang="en-IN" sz="2200" dirty="0"/>
              <a:t>       (2)</a:t>
            </a:r>
            <a:r>
              <a:rPr lang="en-IN" sz="2200" dirty="0" err="1"/>
              <a:t>Talwalkar</a:t>
            </a:r>
            <a:r>
              <a:rPr lang="en-IN" sz="2200" dirty="0"/>
              <a:t> Gym :- </a:t>
            </a:r>
            <a:r>
              <a:rPr lang="en-IN" sz="2200" dirty="0">
                <a:solidFill>
                  <a:srgbClr val="00B050"/>
                </a:solidFill>
              </a:rPr>
              <a:t>[S.12(4)]-</a:t>
            </a:r>
            <a:r>
              <a:rPr lang="en-IN" sz="2200" dirty="0"/>
              <a:t>Due to localized POS for performance based services </a:t>
            </a:r>
            <a:r>
              <a:rPr lang="en-IN" sz="2200" dirty="0" err="1"/>
              <a:t>eg</a:t>
            </a:r>
            <a:r>
              <a:rPr lang="en-IN" sz="2200" dirty="0"/>
              <a:t>. fitness services the POS will be where the service is </a:t>
            </a:r>
            <a:r>
              <a:rPr lang="en-IN" sz="2200" dirty="0" err="1"/>
              <a:t>perfomed</a:t>
            </a:r>
            <a:r>
              <a:rPr lang="en-IN" sz="2200" dirty="0"/>
              <a:t> i.e. Delhi in this case. Accordingly, </a:t>
            </a:r>
            <a:r>
              <a:rPr lang="en-IN" sz="2200" dirty="0" err="1"/>
              <a:t>Talwalkar</a:t>
            </a:r>
            <a:r>
              <a:rPr lang="en-IN" sz="2200" dirty="0"/>
              <a:t> Gym will issue </a:t>
            </a:r>
            <a:r>
              <a:rPr lang="en-IN" sz="2200" dirty="0" err="1"/>
              <a:t>c+s</a:t>
            </a:r>
            <a:r>
              <a:rPr lang="en-IN" sz="2200" dirty="0"/>
              <a:t> bill to both Mr X and his friend Mr Y. Here the nature of transaction being B2B in case of Mr X, and B2C in case of Mr Y will not make any difference.</a:t>
            </a:r>
          </a:p>
          <a:p>
            <a:pPr marL="0" indent="0" algn="just">
              <a:buNone/>
            </a:pPr>
            <a:r>
              <a:rPr lang="en-IN" sz="2200" dirty="0"/>
              <a:t>       (3) GST Training Centre  Delhi to </a:t>
            </a:r>
            <a:r>
              <a:rPr lang="en-IN" sz="2200" dirty="0" err="1"/>
              <a:t>Mr.X</a:t>
            </a:r>
            <a:r>
              <a:rPr lang="en-IN" sz="2200" dirty="0"/>
              <a:t> and </a:t>
            </a:r>
            <a:r>
              <a:rPr lang="en-IN" sz="2200" dirty="0" err="1"/>
              <a:t>Mr.Y</a:t>
            </a:r>
            <a:r>
              <a:rPr lang="en-IN" sz="2200" dirty="0"/>
              <a:t>? :- </a:t>
            </a:r>
            <a:r>
              <a:rPr lang="en-IN" sz="2200" dirty="0">
                <a:solidFill>
                  <a:srgbClr val="00B050"/>
                </a:solidFill>
              </a:rPr>
              <a:t>[S.12(5)]</a:t>
            </a:r>
            <a:r>
              <a:rPr lang="en-IN" sz="2200" dirty="0"/>
              <a:t>There is hybrid rule for POS in respect services in relation to training and performance appraisal. For B2B, POS is the recipient location, whereas for B2C transaction, POS is where services are actually performed i.e. Where actually the training is imparted on the trainee. Thus, The POS in respect of Mr X will be Mumbai, whereas POS in respect of Mr Y will be Delhi. Accordingly, the training centre will issue IGST bill to Mr X, and a C+S bill to Mr. Y.</a:t>
            </a:r>
            <a:endParaRPr lang="en-US" sz="2200" dirty="0"/>
          </a:p>
        </p:txBody>
      </p:sp>
    </p:spTree>
    <p:extLst>
      <p:ext uri="{BB962C8B-B14F-4D97-AF65-F5344CB8AC3E}">
        <p14:creationId xmlns:p14="http://schemas.microsoft.com/office/powerpoint/2010/main" xmlns="" val="26066133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8" y="152400"/>
            <a:ext cx="8862645" cy="6629400"/>
          </a:xfrm>
        </p:spPr>
        <p:txBody>
          <a:bodyPr>
            <a:normAutofit fontScale="92500" lnSpcReduction="10000"/>
          </a:bodyPr>
          <a:lstStyle/>
          <a:p>
            <a:pPr marL="0" indent="0" algn="just">
              <a:buNone/>
            </a:pPr>
            <a:r>
              <a:rPr lang="en-IN" sz="3600" dirty="0"/>
              <a:t>(4)Courier Agency Delhi to </a:t>
            </a:r>
            <a:r>
              <a:rPr lang="en-IN" sz="3600" dirty="0" err="1"/>
              <a:t>Mr.X</a:t>
            </a:r>
            <a:r>
              <a:rPr lang="en-IN" sz="3600" dirty="0"/>
              <a:t>  and</a:t>
            </a:r>
          </a:p>
          <a:p>
            <a:pPr marL="0" indent="0" algn="just">
              <a:buNone/>
            </a:pPr>
            <a:r>
              <a:rPr lang="en-IN" sz="3600" dirty="0"/>
              <a:t>       (5)Transporter at Noida(U.P.) </a:t>
            </a:r>
          </a:p>
          <a:p>
            <a:pPr marL="0" indent="0" algn="just">
              <a:buNone/>
            </a:pPr>
            <a:r>
              <a:rPr lang="en-IN" sz="3600" dirty="0">
                <a:solidFill>
                  <a:srgbClr val="00B050"/>
                </a:solidFill>
              </a:rPr>
              <a:t>[S.12(8)]</a:t>
            </a:r>
            <a:r>
              <a:rPr lang="en-IN" sz="3600" dirty="0"/>
              <a:t>There is hybrid rule for POS in respect of services by way of transportation of goods including mail courier. If it is B2B, the POS is recipient location, whereas if it is B2C, the POS is where the goods are handed over for their transportation. Thus, in respect of Mr. X, the POS will be Mumbai, while in respect of Mr Y the POS will be Uttar Pradesh. Accordingly, the Delhi courier will issue IGST bill to Mr X, and the Noida </a:t>
            </a:r>
            <a:r>
              <a:rPr lang="en-IN" sz="3600" dirty="0" err="1"/>
              <a:t>trasporter</a:t>
            </a:r>
            <a:r>
              <a:rPr lang="en-IN" sz="3600" dirty="0"/>
              <a:t> will issue C+S bill to Mr Y.</a:t>
            </a:r>
            <a:endParaRPr lang="en-US" sz="3600" dirty="0"/>
          </a:p>
          <a:p>
            <a:pPr marL="0" indent="0" algn="just">
              <a:buNone/>
            </a:pPr>
            <a:r>
              <a:rPr lang="en-IN" sz="3600" dirty="0"/>
              <a:t> </a:t>
            </a:r>
            <a:endParaRPr lang="en-US" sz="3600" dirty="0"/>
          </a:p>
          <a:p>
            <a:pPr marL="0" indent="0">
              <a:buNone/>
            </a:pPr>
            <a:endParaRPr lang="en-US" dirty="0"/>
          </a:p>
        </p:txBody>
      </p:sp>
    </p:spTree>
    <p:extLst>
      <p:ext uri="{BB962C8B-B14F-4D97-AF65-F5344CB8AC3E}">
        <p14:creationId xmlns:p14="http://schemas.microsoft.com/office/powerpoint/2010/main" xmlns="" val="212625744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40677" y="457200"/>
            <a:ext cx="8850923" cy="6248400"/>
          </a:xfrm>
        </p:spPr>
        <p:txBody>
          <a:bodyPr>
            <a:noAutofit/>
          </a:bodyPr>
          <a:lstStyle/>
          <a:p>
            <a:pPr marL="0" indent="0" algn="just">
              <a:buNone/>
            </a:pPr>
            <a:r>
              <a:rPr lang="en-IN" sz="2200" dirty="0"/>
              <a:t>(b) Train Tickets booked for onward and return journey  for </a:t>
            </a:r>
            <a:r>
              <a:rPr lang="en-IN" sz="2200" dirty="0" err="1"/>
              <a:t>Mr.X</a:t>
            </a:r>
            <a:r>
              <a:rPr lang="en-IN" sz="2200" dirty="0"/>
              <a:t> and </a:t>
            </a:r>
            <a:r>
              <a:rPr lang="en-IN" sz="2200" dirty="0" err="1"/>
              <a:t>Mr.Y</a:t>
            </a:r>
            <a:endParaRPr lang="en-IN" sz="2200" dirty="0"/>
          </a:p>
          <a:p>
            <a:pPr marL="0" indent="0" algn="just">
              <a:buNone/>
            </a:pPr>
            <a:r>
              <a:rPr lang="en-IN" sz="2200" dirty="0">
                <a:solidFill>
                  <a:srgbClr val="00B050"/>
                </a:solidFill>
              </a:rPr>
              <a:t>[S.12(9)] </a:t>
            </a:r>
            <a:r>
              <a:rPr lang="en-US" sz="2200" dirty="0"/>
              <a:t>The ticket is issued by  the Indian railway registered at Delhi. Thus location of supplier is Delhi. </a:t>
            </a:r>
          </a:p>
          <a:p>
            <a:pPr marL="0" indent="0" algn="just">
              <a:buNone/>
            </a:pPr>
            <a:endParaRPr lang="en-US" sz="2200" dirty="0"/>
          </a:p>
          <a:p>
            <a:pPr marL="0" indent="0" algn="just">
              <a:buFont typeface="Wingdings" pitchFamily="2" charset="2"/>
              <a:buChar char="§"/>
            </a:pPr>
            <a:r>
              <a:rPr lang="en-US" sz="2200" dirty="0"/>
              <a:t> POS, for Mumbai-Delhi journey :-</a:t>
            </a:r>
          </a:p>
          <a:p>
            <a:pPr marL="0" indent="0" algn="just">
              <a:buNone/>
            </a:pPr>
            <a:r>
              <a:rPr lang="en-US" sz="2200" dirty="0"/>
              <a:t>the POS </a:t>
            </a:r>
            <a:r>
              <a:rPr lang="en-US" sz="2200" dirty="0" err="1"/>
              <a:t>i</a:t>
            </a:r>
            <a:r>
              <a:rPr lang="en-US" sz="2200" dirty="0"/>
              <a:t>/r/o </a:t>
            </a:r>
            <a:r>
              <a:rPr lang="en-US" sz="2200" dirty="0" err="1"/>
              <a:t>Mr</a:t>
            </a:r>
            <a:r>
              <a:rPr lang="en-US" sz="2200" dirty="0"/>
              <a:t> X (B2B transaction) will be recipient’s GSTIN location i.e. Mumbai, and therefore IGST billing. Whereas, POS </a:t>
            </a:r>
            <a:r>
              <a:rPr lang="en-US" sz="2200" dirty="0" err="1"/>
              <a:t>i</a:t>
            </a:r>
            <a:r>
              <a:rPr lang="en-US" sz="2200" dirty="0"/>
              <a:t>/r/o </a:t>
            </a:r>
            <a:r>
              <a:rPr lang="en-US" sz="2200" dirty="0" err="1"/>
              <a:t>Mr</a:t>
            </a:r>
            <a:r>
              <a:rPr lang="en-US" sz="2200" dirty="0"/>
              <a:t> Y (B2C transaction) will be ‘where the passenger embarks on the conveyance’ i.e. Mumbai. Accordingly it will be IGST bill to </a:t>
            </a:r>
            <a:r>
              <a:rPr lang="en-US" sz="2200" dirty="0" err="1"/>
              <a:t>Mr</a:t>
            </a:r>
            <a:r>
              <a:rPr lang="en-US" sz="2200" dirty="0"/>
              <a:t> Y.</a:t>
            </a:r>
          </a:p>
          <a:p>
            <a:pPr marL="0" indent="0" algn="just">
              <a:buNone/>
            </a:pPr>
            <a:endParaRPr lang="en-US" sz="2200" dirty="0"/>
          </a:p>
          <a:p>
            <a:pPr marL="0" indent="0" algn="just"/>
            <a:r>
              <a:rPr lang="en-US" sz="2200" dirty="0"/>
              <a:t> POS, for Delhi-Mumbai return journey :-</a:t>
            </a:r>
          </a:p>
          <a:p>
            <a:pPr marL="0" indent="0" algn="just">
              <a:buNone/>
            </a:pPr>
            <a:r>
              <a:rPr lang="en-US" sz="2200" dirty="0"/>
              <a:t>Location of supplier is Delhi (where Indian railway is registered). The POS </a:t>
            </a:r>
            <a:r>
              <a:rPr lang="en-US" sz="2200" dirty="0" err="1"/>
              <a:t>i</a:t>
            </a:r>
            <a:r>
              <a:rPr lang="en-US" sz="2200" dirty="0"/>
              <a:t>/r/o </a:t>
            </a:r>
            <a:r>
              <a:rPr lang="en-US" sz="2200" dirty="0" err="1"/>
              <a:t>Mr</a:t>
            </a:r>
            <a:r>
              <a:rPr lang="en-US" sz="2200" dirty="0"/>
              <a:t> X (B2B transaction) will be recipient’s GSTIN location i.e. Mumbai, and therefore IGST billing. Whereas, POS </a:t>
            </a:r>
            <a:r>
              <a:rPr lang="en-US" sz="2200" dirty="0" err="1"/>
              <a:t>i</a:t>
            </a:r>
            <a:r>
              <a:rPr lang="en-US" sz="2200" dirty="0"/>
              <a:t>/r/o </a:t>
            </a:r>
            <a:r>
              <a:rPr lang="en-US" sz="2200" dirty="0" err="1"/>
              <a:t>Mr</a:t>
            </a:r>
            <a:r>
              <a:rPr lang="en-US" sz="2200" dirty="0"/>
              <a:t> Y (B2C transaction) will be ‘where the passenger embarks on the conveyance’ i.e. Delhi. Accordingly it will be C+S bill to </a:t>
            </a:r>
            <a:r>
              <a:rPr lang="en-US" sz="2200" dirty="0" err="1"/>
              <a:t>Mr</a:t>
            </a:r>
            <a:r>
              <a:rPr lang="en-US" sz="2200" dirty="0"/>
              <a:t> Y.</a:t>
            </a:r>
          </a:p>
          <a:p>
            <a:pPr marL="0" indent="0" algn="just">
              <a:buNone/>
            </a:pPr>
            <a:endParaRPr lang="en-IN" sz="2200" dirty="0"/>
          </a:p>
          <a:p>
            <a:pPr marL="0" indent="0" algn="just">
              <a:buNone/>
            </a:pPr>
            <a:endParaRPr lang="en-US" sz="2200" dirty="0"/>
          </a:p>
        </p:txBody>
      </p:sp>
    </p:spTree>
    <p:extLst>
      <p:ext uri="{BB962C8B-B14F-4D97-AF65-F5344CB8AC3E}">
        <p14:creationId xmlns:p14="http://schemas.microsoft.com/office/powerpoint/2010/main" xmlns="" val="272003365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7" y="152400"/>
            <a:ext cx="8862646" cy="6553200"/>
          </a:xfrm>
        </p:spPr>
        <p:txBody>
          <a:bodyPr>
            <a:normAutofit fontScale="70000" lnSpcReduction="20000"/>
          </a:bodyPr>
          <a:lstStyle/>
          <a:p>
            <a:pPr marL="0" indent="0" algn="just">
              <a:buNone/>
            </a:pPr>
            <a:r>
              <a:rPr lang="en-IN" sz="3600" dirty="0"/>
              <a:t>(c) The two meals that </a:t>
            </a:r>
            <a:r>
              <a:rPr lang="en-IN" sz="3600" dirty="0" err="1"/>
              <a:t>Mr.X</a:t>
            </a:r>
            <a:r>
              <a:rPr lang="en-IN" sz="3600" dirty="0"/>
              <a:t> and </a:t>
            </a:r>
            <a:r>
              <a:rPr lang="en-IN" sz="3600" dirty="0" err="1"/>
              <a:t>Mr.Y</a:t>
            </a:r>
            <a:r>
              <a:rPr lang="en-IN" sz="3600" dirty="0"/>
              <a:t> got in the train :-</a:t>
            </a:r>
          </a:p>
          <a:p>
            <a:pPr marL="0" indent="0" algn="just">
              <a:buNone/>
            </a:pPr>
            <a:r>
              <a:rPr lang="en-IN" sz="3600" dirty="0">
                <a:solidFill>
                  <a:srgbClr val="00B050"/>
                </a:solidFill>
              </a:rPr>
              <a:t>[S.10(1) (e)]</a:t>
            </a:r>
            <a:r>
              <a:rPr lang="en-IN" sz="3600" dirty="0"/>
              <a:t> Here location of supplier is doubtful. It could be pantry contractor’s GSTIN location or the IRCTC depending on the mutual contractual arrangement. Supposing it to be a supply by the contractor, the GSTIN Address of the contractor (say </a:t>
            </a:r>
            <a:r>
              <a:rPr lang="en-IN" sz="3600" dirty="0" err="1"/>
              <a:t>mumbai</a:t>
            </a:r>
            <a:r>
              <a:rPr lang="en-IN" sz="3600" dirty="0"/>
              <a:t>) is the location of supplier. As regards the POS, as per S.10(1) (e) the POS for supply of goods on board a conveyance is the location at which such goods (here the food packets) are taken on board. Accordingly both </a:t>
            </a:r>
            <a:r>
              <a:rPr lang="en-IN" sz="3600" dirty="0" err="1"/>
              <a:t>LoS</a:t>
            </a:r>
            <a:r>
              <a:rPr lang="en-IN" sz="3600" dirty="0"/>
              <a:t> and </a:t>
            </a:r>
            <a:r>
              <a:rPr lang="en-IN" sz="3600" dirty="0" err="1"/>
              <a:t>PoS</a:t>
            </a:r>
            <a:r>
              <a:rPr lang="en-IN" sz="3600" dirty="0"/>
              <a:t> are at Mumbai. Therefore C+S billing will be done for both the meals.</a:t>
            </a:r>
            <a:endParaRPr lang="en-US" sz="3600" dirty="0"/>
          </a:p>
          <a:p>
            <a:pPr marL="0" indent="0" algn="just">
              <a:buNone/>
            </a:pPr>
            <a:endParaRPr lang="en-IN" sz="3600" dirty="0"/>
          </a:p>
          <a:p>
            <a:pPr marL="0" indent="0" algn="just">
              <a:buNone/>
            </a:pPr>
            <a:r>
              <a:rPr lang="en-IN" sz="3600" dirty="0"/>
              <a:t>(d) The facility of bed rolls they availed in the train- </a:t>
            </a:r>
          </a:p>
          <a:p>
            <a:pPr marL="0" indent="0" algn="just">
              <a:buNone/>
            </a:pPr>
            <a:r>
              <a:rPr lang="en-IN" sz="3600" dirty="0">
                <a:solidFill>
                  <a:srgbClr val="00B050"/>
                </a:solidFill>
              </a:rPr>
              <a:t>[S.12(9)]-  </a:t>
            </a:r>
            <a:r>
              <a:rPr lang="en-IN" sz="3600" dirty="0"/>
              <a:t>here the location of supplier will be the GSTIN address of the IRCTC. The </a:t>
            </a:r>
            <a:r>
              <a:rPr lang="en-IN" sz="3600" dirty="0" err="1"/>
              <a:t>PoS</a:t>
            </a:r>
            <a:r>
              <a:rPr lang="en-IN" sz="3600" dirty="0"/>
              <a:t> </a:t>
            </a:r>
            <a:r>
              <a:rPr lang="en-IN" sz="3600" dirty="0" err="1"/>
              <a:t>i</a:t>
            </a:r>
            <a:r>
              <a:rPr lang="en-IN" sz="3600" dirty="0"/>
              <a:t>/r/o service supply on board a conveyance will be ‘the first scheduled point of departure’ of the train, which is Mumbai in this case. Presuming that the bed roll supply services are provided by IRCTC </a:t>
            </a:r>
            <a:r>
              <a:rPr lang="en-IN" sz="3600" dirty="0" err="1"/>
              <a:t>mumbai</a:t>
            </a:r>
            <a:r>
              <a:rPr lang="en-IN" sz="3600" dirty="0"/>
              <a:t> registration, it will be C+S billing.</a:t>
            </a:r>
            <a:endParaRPr lang="en-US" sz="3600" dirty="0"/>
          </a:p>
          <a:p>
            <a:pPr marL="0" indent="0" algn="just">
              <a:buNone/>
            </a:pPr>
            <a:endParaRPr lang="en-US" sz="3600" dirty="0"/>
          </a:p>
          <a:p>
            <a:pPr marL="0" indent="0">
              <a:buNone/>
            </a:pPr>
            <a:endParaRPr lang="en-US" dirty="0"/>
          </a:p>
        </p:txBody>
      </p:sp>
    </p:spTree>
    <p:extLst>
      <p:ext uri="{BB962C8B-B14F-4D97-AF65-F5344CB8AC3E}">
        <p14:creationId xmlns:p14="http://schemas.microsoft.com/office/powerpoint/2010/main" xmlns="" val="152575352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0" cy="685800"/>
          </a:xfrm>
        </p:spPr>
        <p:txBody>
          <a:bodyPr>
            <a:normAutofit fontScale="90000"/>
          </a:bodyPr>
          <a:lstStyle/>
          <a:p>
            <a:r>
              <a:rPr lang="en-US" dirty="0"/>
              <a:t>Case Study-2</a:t>
            </a:r>
          </a:p>
        </p:txBody>
      </p:sp>
      <p:sp>
        <p:nvSpPr>
          <p:cNvPr id="3" name="Content Placeholder 2"/>
          <p:cNvSpPr>
            <a:spLocks noGrp="1"/>
          </p:cNvSpPr>
          <p:nvPr>
            <p:ph idx="1"/>
          </p:nvPr>
        </p:nvSpPr>
        <p:spPr>
          <a:xfrm>
            <a:off x="0" y="990600"/>
            <a:ext cx="8915400" cy="5867400"/>
          </a:xfrm>
        </p:spPr>
        <p:txBody>
          <a:bodyPr>
            <a:normAutofit fontScale="92500" lnSpcReduction="10000"/>
          </a:bodyPr>
          <a:lstStyle/>
          <a:p>
            <a:pPr algn="just">
              <a:buNone/>
            </a:pPr>
            <a:r>
              <a:rPr lang="en-US" dirty="0">
                <a:latin typeface="Times New Roman" pitchFamily="18" charset="0"/>
                <a:cs typeface="Times New Roman" pitchFamily="18" charset="0"/>
              </a:rPr>
              <a:t>Mr. Allen, a British national wants to see tourist cities of India. He engages Delhi </a:t>
            </a:r>
            <a:r>
              <a:rPr lang="en-US" dirty="0">
                <a:solidFill>
                  <a:srgbClr val="C00000"/>
                </a:solidFill>
                <a:latin typeface="Times New Roman" pitchFamily="18" charset="0"/>
                <a:cs typeface="Times New Roman" pitchFamily="18" charset="0"/>
              </a:rPr>
              <a:t>travel agent</a:t>
            </a:r>
            <a:r>
              <a:rPr lang="en-US" dirty="0">
                <a:latin typeface="Times New Roman" pitchFamily="18" charset="0"/>
                <a:cs typeface="Times New Roman" pitchFamily="18" charset="0"/>
              </a:rPr>
              <a:t> who arranges the tour of Indian cities. He takes his commission of Rs. 1 </a:t>
            </a:r>
            <a:r>
              <a:rPr lang="en-US" dirty="0" err="1">
                <a:latin typeface="Times New Roman" pitchFamily="18" charset="0"/>
                <a:cs typeface="Times New Roman" pitchFamily="18" charset="0"/>
              </a:rPr>
              <a:t>lakh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Mr</a:t>
            </a:r>
            <a:r>
              <a:rPr lang="en-US" dirty="0">
                <a:latin typeface="Times New Roman" pitchFamily="18" charset="0"/>
                <a:cs typeface="Times New Roman" pitchFamily="18" charset="0"/>
              </a:rPr>
              <a:t> Allen get his </a:t>
            </a:r>
            <a:r>
              <a:rPr lang="en-US" dirty="0">
                <a:solidFill>
                  <a:srgbClr val="C00000"/>
                </a:solidFill>
                <a:latin typeface="Times New Roman" pitchFamily="18" charset="0"/>
                <a:cs typeface="Times New Roman" pitchFamily="18" charset="0"/>
              </a:rPr>
              <a:t>air ticket</a:t>
            </a:r>
            <a:r>
              <a:rPr lang="en-US" dirty="0">
                <a:latin typeface="Times New Roman" pitchFamily="18" charset="0"/>
                <a:cs typeface="Times New Roman" pitchFamily="18" charset="0"/>
              </a:rPr>
              <a:t> booked from another Delhi Agent (a) England to Delhi (b) </a:t>
            </a:r>
            <a:r>
              <a:rPr lang="en-US" dirty="0" err="1">
                <a:latin typeface="Times New Roman" pitchFamily="18" charset="0"/>
                <a:cs typeface="Times New Roman" pitchFamily="18" charset="0"/>
              </a:rPr>
              <a:t>Panjim</a:t>
            </a:r>
            <a:r>
              <a:rPr lang="en-US" dirty="0">
                <a:latin typeface="Times New Roman" pitchFamily="18" charset="0"/>
                <a:cs typeface="Times New Roman" pitchFamily="18" charset="0"/>
              </a:rPr>
              <a:t> (Goa) to England. Allen on his arrival to India stays in </a:t>
            </a:r>
            <a:r>
              <a:rPr lang="en-US" dirty="0">
                <a:solidFill>
                  <a:srgbClr val="C00000"/>
                </a:solidFill>
                <a:latin typeface="Times New Roman" pitchFamily="18" charset="0"/>
                <a:cs typeface="Times New Roman" pitchFamily="18" charset="0"/>
              </a:rPr>
              <a:t>Hotel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Taj</a:t>
            </a:r>
            <a:r>
              <a:rPr lang="en-US" dirty="0">
                <a:latin typeface="Times New Roman" pitchFamily="18" charset="0"/>
                <a:cs typeface="Times New Roman" pitchFamily="18" charset="0"/>
              </a:rPr>
              <a:t>, Delhi. He withdraws money from SBI Delhi </a:t>
            </a:r>
            <a:r>
              <a:rPr lang="en-US" dirty="0">
                <a:solidFill>
                  <a:srgbClr val="C00000"/>
                </a:solidFill>
                <a:latin typeface="Times New Roman" pitchFamily="18" charset="0"/>
                <a:cs typeface="Times New Roman" pitchFamily="18" charset="0"/>
              </a:rPr>
              <a:t>ATM</a:t>
            </a:r>
            <a:r>
              <a:rPr lang="en-US" dirty="0">
                <a:latin typeface="Times New Roman" pitchFamily="18" charset="0"/>
                <a:cs typeface="Times New Roman" pitchFamily="18" charset="0"/>
              </a:rPr>
              <a:t> through his England debit card. He purchases a </a:t>
            </a:r>
            <a:r>
              <a:rPr lang="en-US" dirty="0">
                <a:solidFill>
                  <a:srgbClr val="C00000"/>
                </a:solidFill>
                <a:latin typeface="Times New Roman" pitchFamily="18" charset="0"/>
                <a:cs typeface="Times New Roman" pitchFamily="18" charset="0"/>
              </a:rPr>
              <a:t>camera</a:t>
            </a:r>
            <a:r>
              <a:rPr lang="en-US" dirty="0">
                <a:latin typeface="Times New Roman" pitchFamily="18" charset="0"/>
                <a:cs typeface="Times New Roman" pitchFamily="18" charset="0"/>
              </a:rPr>
              <a:t> for Rs. 1 </a:t>
            </a:r>
            <a:r>
              <a:rPr lang="en-US" dirty="0" err="1">
                <a:latin typeface="Times New Roman" pitchFamily="18" charset="0"/>
                <a:cs typeface="Times New Roman" pitchFamily="18" charset="0"/>
              </a:rPr>
              <a:t>lakh</a:t>
            </a:r>
            <a:r>
              <a:rPr lang="en-US" dirty="0">
                <a:latin typeface="Times New Roman" pitchFamily="18" charset="0"/>
                <a:cs typeface="Times New Roman" pitchFamily="18" charset="0"/>
              </a:rPr>
              <a:t> at Delhi. He </a:t>
            </a:r>
            <a:r>
              <a:rPr lang="en-US" dirty="0">
                <a:solidFill>
                  <a:srgbClr val="C00000"/>
                </a:solidFill>
                <a:latin typeface="Times New Roman" pitchFamily="18" charset="0"/>
                <a:cs typeface="Times New Roman" pitchFamily="18" charset="0"/>
              </a:rPr>
              <a:t>hires a car</a:t>
            </a:r>
            <a:r>
              <a:rPr lang="en-US" dirty="0">
                <a:latin typeface="Times New Roman" pitchFamily="18" charset="0"/>
                <a:cs typeface="Times New Roman" pitchFamily="18" charset="0"/>
              </a:rPr>
              <a:t> from Agra (UP) for 20 days for traveling in different cities around. During his tour, he likes Goa the most and decides to build a bungalow there. He engages a Bangalore architect to design it.</a:t>
            </a:r>
          </a:p>
          <a:p>
            <a:pPr algn="just"/>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304151595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0" cy="838200"/>
          </a:xfrm>
        </p:spPr>
        <p:txBody>
          <a:bodyPr>
            <a:noAutofit/>
          </a:bodyPr>
          <a:lstStyle/>
          <a:p>
            <a:pPr algn="l"/>
            <a:r>
              <a:rPr lang="en-IN" sz="3800" dirty="0"/>
              <a:t>Q. What will be the Place of Supply and the type of tax in respect of </a:t>
            </a:r>
            <a:endParaRPr lang="en-US" sz="3800" dirty="0"/>
          </a:p>
        </p:txBody>
      </p:sp>
      <p:sp>
        <p:nvSpPr>
          <p:cNvPr id="3" name="Content Placeholder 2"/>
          <p:cNvSpPr>
            <a:spLocks noGrp="1"/>
          </p:cNvSpPr>
          <p:nvPr>
            <p:ph idx="1"/>
          </p:nvPr>
        </p:nvSpPr>
        <p:spPr>
          <a:xfrm>
            <a:off x="152401" y="1219200"/>
            <a:ext cx="8534400" cy="5486400"/>
          </a:xfrm>
        </p:spPr>
        <p:txBody>
          <a:bodyPr>
            <a:normAutofit fontScale="77500" lnSpcReduction="20000"/>
          </a:bodyPr>
          <a:lstStyle/>
          <a:p>
            <a:pPr marL="538773" indent="-538773">
              <a:buNone/>
            </a:pPr>
            <a:r>
              <a:rPr lang="en-IN" dirty="0"/>
              <a:t>1.	Bill raised by Delhi travel agent (who received 1 </a:t>
            </a:r>
            <a:r>
              <a:rPr lang="en-IN" dirty="0" err="1"/>
              <a:t>lakh</a:t>
            </a:r>
            <a:r>
              <a:rPr lang="en-IN" dirty="0"/>
              <a:t> commission for his services)</a:t>
            </a:r>
          </a:p>
          <a:p>
            <a:pPr marL="538773" indent="-538773">
              <a:buNone/>
            </a:pPr>
            <a:r>
              <a:rPr lang="en-IN" dirty="0"/>
              <a:t>2.	Bill raised by Second travel agent (who booked air tickets)</a:t>
            </a:r>
          </a:p>
          <a:p>
            <a:pPr marL="538773" indent="-538773">
              <a:buAutoNum type="alphaLcParenBoth"/>
            </a:pPr>
            <a:r>
              <a:rPr lang="en-US" dirty="0">
                <a:latin typeface="Times New Roman" pitchFamily="18" charset="0"/>
                <a:cs typeface="Times New Roman" pitchFamily="18" charset="0"/>
              </a:rPr>
              <a:t>England to Delhi </a:t>
            </a:r>
          </a:p>
          <a:p>
            <a:pPr marL="538773" indent="-538773">
              <a:buAutoNum type="alphaLcParenBoth"/>
            </a:pPr>
            <a:r>
              <a:rPr lang="en-US" dirty="0" err="1">
                <a:latin typeface="Times New Roman" pitchFamily="18" charset="0"/>
                <a:cs typeface="Times New Roman" pitchFamily="18" charset="0"/>
              </a:rPr>
              <a:t>Panjim</a:t>
            </a:r>
            <a:r>
              <a:rPr lang="en-US" dirty="0">
                <a:latin typeface="Times New Roman" pitchFamily="18" charset="0"/>
                <a:cs typeface="Times New Roman" pitchFamily="18" charset="0"/>
              </a:rPr>
              <a:t> (Goa) to England</a:t>
            </a:r>
          </a:p>
          <a:p>
            <a:pPr marL="538773" indent="-538773">
              <a:buNone/>
            </a:pPr>
            <a:endParaRPr lang="en-US" b="1" dirty="0">
              <a:latin typeface="Times New Roman" pitchFamily="18" charset="0"/>
              <a:cs typeface="Times New Roman" pitchFamily="18" charset="0"/>
            </a:endParaRPr>
          </a:p>
          <a:p>
            <a:pPr marL="538773" indent="-538773">
              <a:buAutoNum type="arabicPeriod" startAt="3"/>
            </a:pPr>
            <a:r>
              <a:rPr lang="en-US" dirty="0">
                <a:latin typeface="Times New Roman" pitchFamily="18" charset="0"/>
                <a:cs typeface="Times New Roman" pitchFamily="18" charset="0"/>
              </a:rPr>
              <a:t>Bill raised by Hotel </a:t>
            </a:r>
            <a:r>
              <a:rPr lang="en-US" dirty="0" err="1">
                <a:latin typeface="Times New Roman" pitchFamily="18" charset="0"/>
                <a:cs typeface="Times New Roman" pitchFamily="18" charset="0"/>
              </a:rPr>
              <a:t>Taj</a:t>
            </a:r>
            <a:r>
              <a:rPr lang="en-US" dirty="0">
                <a:latin typeface="Times New Roman" pitchFamily="18" charset="0"/>
                <a:cs typeface="Times New Roman" pitchFamily="18" charset="0"/>
              </a:rPr>
              <a:t>, Delhi</a:t>
            </a:r>
          </a:p>
          <a:p>
            <a:pPr marL="538773" indent="-538773">
              <a:buAutoNum type="arabicPeriod" startAt="3"/>
            </a:pPr>
            <a:r>
              <a:rPr lang="en-US" dirty="0">
                <a:latin typeface="Times New Roman" pitchFamily="18" charset="0"/>
                <a:cs typeface="Times New Roman" pitchFamily="18" charset="0"/>
              </a:rPr>
              <a:t>Banking Services through Delhi ATM on foreign debit card</a:t>
            </a:r>
          </a:p>
          <a:p>
            <a:pPr marL="538773" indent="-538773">
              <a:buAutoNum type="arabicPeriod" startAt="3"/>
            </a:pPr>
            <a:r>
              <a:rPr lang="en-US" dirty="0">
                <a:latin typeface="Times New Roman" pitchFamily="18" charset="0"/>
                <a:cs typeface="Times New Roman" pitchFamily="18" charset="0"/>
              </a:rPr>
              <a:t>Bill raised by seller of camera</a:t>
            </a:r>
          </a:p>
          <a:p>
            <a:pPr marL="538773" indent="-538773">
              <a:buAutoNum type="arabicPeriod" startAt="3"/>
            </a:pPr>
            <a:r>
              <a:rPr lang="en-US" dirty="0">
                <a:latin typeface="Times New Roman" pitchFamily="18" charset="0"/>
                <a:cs typeface="Times New Roman" pitchFamily="18" charset="0"/>
              </a:rPr>
              <a:t>Hiring of car for 20 days</a:t>
            </a:r>
          </a:p>
          <a:p>
            <a:pPr marL="538773" indent="-538773">
              <a:buAutoNum type="arabicPeriod" startAt="3"/>
            </a:pPr>
            <a:r>
              <a:rPr lang="en-US" dirty="0">
                <a:latin typeface="Times New Roman" pitchFamily="18" charset="0"/>
                <a:cs typeface="Times New Roman" pitchFamily="18" charset="0"/>
              </a:rPr>
              <a:t>Bangalore Architect hired for designing Goa bungalow</a:t>
            </a:r>
            <a:endParaRPr lang="en-US" dirty="0"/>
          </a:p>
          <a:p>
            <a:pPr marL="0" indent="0">
              <a:buNone/>
            </a:pPr>
            <a:r>
              <a:rPr lang="en-IN" dirty="0"/>
              <a:t> </a:t>
            </a:r>
            <a:endParaRPr lang="en-US" dirty="0"/>
          </a:p>
          <a:p>
            <a:pPr marL="0" indent="0">
              <a:buNone/>
            </a:pPr>
            <a:endParaRPr lang="en-US" dirty="0"/>
          </a:p>
        </p:txBody>
      </p:sp>
    </p:spTree>
    <p:extLst>
      <p:ext uri="{BB962C8B-B14F-4D97-AF65-F5344CB8AC3E}">
        <p14:creationId xmlns:p14="http://schemas.microsoft.com/office/powerpoint/2010/main" xmlns="" val="111502957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52400" y="533400"/>
            <a:ext cx="8839200" cy="6172200"/>
          </a:xfrm>
        </p:spPr>
        <p:txBody>
          <a:bodyPr>
            <a:noAutofit/>
          </a:bodyPr>
          <a:lstStyle/>
          <a:p>
            <a:pPr algn="just">
              <a:buAutoNum type="arabicPeriod"/>
            </a:pPr>
            <a:r>
              <a:rPr lang="en-IN" sz="2400" b="1" dirty="0"/>
              <a:t>Bill raised by Delhi travel agent (who received 1 </a:t>
            </a:r>
            <a:r>
              <a:rPr lang="en-IN" sz="2400" b="1" dirty="0" err="1"/>
              <a:t>lakh</a:t>
            </a:r>
            <a:r>
              <a:rPr lang="en-IN" sz="2400" b="1" dirty="0"/>
              <a:t> commission for his services)</a:t>
            </a:r>
          </a:p>
          <a:p>
            <a:pPr algn="just">
              <a:buNone/>
            </a:pPr>
            <a:r>
              <a:rPr lang="en-US" sz="2400" dirty="0"/>
              <a:t>Here the travel agent arranges or facilitates the supply of service, and he does not provide the service on his own account. Therefore, as per IGST S.2(13) he is an ‘Intermediary’. The POS in respect of services of an intermediary as per S.13(8)(b) is the very location of the intermediary. Accordingly, it will be a C+S billing.</a:t>
            </a:r>
          </a:p>
          <a:p>
            <a:pPr algn="just">
              <a:buNone/>
            </a:pPr>
            <a:endParaRPr lang="en-US" sz="2400" dirty="0"/>
          </a:p>
          <a:p>
            <a:pPr algn="just">
              <a:buNone/>
            </a:pPr>
            <a:endParaRPr lang="en-IN" sz="2400" dirty="0"/>
          </a:p>
          <a:p>
            <a:pPr algn="just">
              <a:buAutoNum type="arabicPeriod" startAt="2"/>
            </a:pPr>
            <a:r>
              <a:rPr lang="en-IN" sz="2400" b="1" dirty="0"/>
              <a:t>Bill raised by Second travel agent (who booked air tickets)</a:t>
            </a:r>
          </a:p>
          <a:p>
            <a:pPr algn="just">
              <a:buNone/>
            </a:pPr>
            <a:r>
              <a:rPr lang="en-US" sz="2400" dirty="0"/>
              <a:t>Here also, the travel agent is not the supplier of passenger transport service. He is just the facilitator i.e. intermediary. Accordingly, based on the above argument, the POS will be his place only. Therefore C+S billing.</a:t>
            </a:r>
          </a:p>
          <a:p>
            <a:pPr algn="just">
              <a:buNone/>
            </a:pPr>
            <a:endParaRPr lang="en-US" sz="2400" dirty="0"/>
          </a:p>
          <a:p>
            <a:pPr algn="just">
              <a:buNone/>
            </a:pPr>
            <a:endParaRPr lang="en-IN" sz="1700" dirty="0"/>
          </a:p>
          <a:p>
            <a:pPr algn="just">
              <a:buNone/>
            </a:pPr>
            <a:endParaRPr lang="en-US" sz="1700" dirty="0"/>
          </a:p>
          <a:p>
            <a:pPr algn="just">
              <a:buNone/>
            </a:pPr>
            <a:endParaRPr lang="en-IN" sz="1700" dirty="0"/>
          </a:p>
          <a:p>
            <a:pPr marL="0" indent="0" algn="just">
              <a:buNone/>
            </a:pPr>
            <a:r>
              <a:rPr lang="en-US" sz="1700" dirty="0"/>
              <a:t> </a:t>
            </a:r>
          </a:p>
        </p:txBody>
      </p:sp>
    </p:spTree>
    <p:extLst>
      <p:ext uri="{BB962C8B-B14F-4D97-AF65-F5344CB8AC3E}">
        <p14:creationId xmlns:p14="http://schemas.microsoft.com/office/powerpoint/2010/main" xmlns="" val="23765400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339" y="76200"/>
            <a:ext cx="8932984" cy="6629400"/>
          </a:xfrm>
        </p:spPr>
        <p:txBody>
          <a:bodyPr>
            <a:normAutofit fontScale="70000" lnSpcReduction="20000"/>
          </a:bodyPr>
          <a:lstStyle/>
          <a:p>
            <a:pPr algn="just">
              <a:buAutoNum type="arabicPeriod" startAt="3"/>
            </a:pPr>
            <a:r>
              <a:rPr lang="en-US" sz="3600" b="1" dirty="0">
                <a:latin typeface="Times New Roman" pitchFamily="18" charset="0"/>
                <a:cs typeface="Times New Roman" pitchFamily="18" charset="0"/>
              </a:rPr>
              <a:t>Bill raised by Hotel Taj, Delhi</a:t>
            </a:r>
          </a:p>
          <a:p>
            <a:pPr algn="just">
              <a:buNone/>
            </a:pPr>
            <a:r>
              <a:rPr lang="en-US" sz="3600" dirty="0">
                <a:latin typeface="Times New Roman" pitchFamily="18" charset="0"/>
                <a:cs typeface="Times New Roman" pitchFamily="18" charset="0"/>
              </a:rPr>
              <a:t>As per IGST S.13(4), the POS for hotel-accommodation service is the location of the hotel only. Accordingly C+S billing.</a:t>
            </a:r>
          </a:p>
          <a:p>
            <a:pPr algn="just">
              <a:buAutoNum type="arabicPeriod" startAt="4"/>
            </a:pPr>
            <a:r>
              <a:rPr lang="en-US" sz="3600" b="1" dirty="0">
                <a:latin typeface="Times New Roman" pitchFamily="18" charset="0"/>
                <a:cs typeface="Times New Roman" pitchFamily="18" charset="0"/>
              </a:rPr>
              <a:t>Banking Services through Delhi ATM on foreign debit card</a:t>
            </a:r>
          </a:p>
          <a:p>
            <a:pPr algn="just">
              <a:buNone/>
            </a:pPr>
            <a:r>
              <a:rPr lang="en-US" sz="3600" dirty="0">
                <a:latin typeface="Times New Roman" pitchFamily="18" charset="0"/>
                <a:cs typeface="Times New Roman" pitchFamily="18" charset="0"/>
              </a:rPr>
              <a:t>	Here two transactions are there. First by the Indian Bank to the tourist, and second by Indian bank to the foreign bank who issued the debit card. As regards the first transaction it fails to be covered under S.13(8)(a) which is for banking services only to account holders. The </a:t>
            </a:r>
            <a:r>
              <a:rPr lang="en-US" sz="3600" dirty="0" err="1">
                <a:latin typeface="Times New Roman" pitchFamily="18" charset="0"/>
                <a:cs typeface="Times New Roman" pitchFamily="18" charset="0"/>
              </a:rPr>
              <a:t>trourist</a:t>
            </a:r>
            <a:r>
              <a:rPr lang="en-US" sz="3600" dirty="0">
                <a:latin typeface="Times New Roman" pitchFamily="18" charset="0"/>
                <a:cs typeface="Times New Roman" pitchFamily="18" charset="0"/>
              </a:rPr>
              <a:t> here is not the account holder of the Indian bank. Accordingly, It will be a domestic supply covered by S.12(12), as per which  the POS will be recipient’s location available on the supplier’s record, and if it is not available, then the supplier’s location itself. Accordingly C+S </a:t>
            </a:r>
            <a:r>
              <a:rPr lang="en-US" sz="3600" dirty="0" err="1">
                <a:latin typeface="Times New Roman" pitchFamily="18" charset="0"/>
                <a:cs typeface="Times New Roman" pitchFamily="18" charset="0"/>
              </a:rPr>
              <a:t>billiing</a:t>
            </a:r>
            <a:r>
              <a:rPr lang="en-US" sz="3600" dirty="0">
                <a:latin typeface="Times New Roman" pitchFamily="18" charset="0"/>
                <a:cs typeface="Times New Roman" pitchFamily="18" charset="0"/>
              </a:rPr>
              <a:t> will be there. As regards the service supply by Indian bank to foreign bank it will attract default rule u/S13(2) i.e. recipient’s location which falls in foreign country. Accordingly, subject to other conditions for qualifying as service export, it may be zero rated.</a:t>
            </a:r>
          </a:p>
          <a:p>
            <a:pPr marL="0" indent="0">
              <a:buNone/>
            </a:pPr>
            <a:endParaRPr lang="en-US" dirty="0"/>
          </a:p>
        </p:txBody>
      </p:sp>
    </p:spTree>
    <p:extLst>
      <p:ext uri="{BB962C8B-B14F-4D97-AF65-F5344CB8AC3E}">
        <p14:creationId xmlns:p14="http://schemas.microsoft.com/office/powerpoint/2010/main" xmlns="" val="203395167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40677" y="457200"/>
            <a:ext cx="8839200" cy="6172200"/>
          </a:xfrm>
        </p:spPr>
        <p:txBody>
          <a:bodyPr>
            <a:normAutofit fontScale="47500" lnSpcReduction="20000"/>
          </a:bodyPr>
          <a:lstStyle/>
          <a:p>
            <a:pPr algn="just">
              <a:buNone/>
            </a:pPr>
            <a:r>
              <a:rPr lang="en-US" sz="5100" b="1" dirty="0"/>
              <a:t>5.</a:t>
            </a:r>
            <a:r>
              <a:rPr lang="en-US" sz="1900" b="1" dirty="0">
                <a:latin typeface="Times New Roman" pitchFamily="18" charset="0"/>
                <a:cs typeface="Times New Roman" pitchFamily="18" charset="0"/>
              </a:rPr>
              <a:t>. </a:t>
            </a:r>
            <a:r>
              <a:rPr lang="en-US" sz="5100" b="1" dirty="0"/>
              <a:t>Bill raised by seller of camera</a:t>
            </a:r>
          </a:p>
          <a:p>
            <a:pPr algn="just">
              <a:buNone/>
            </a:pPr>
            <a:r>
              <a:rPr lang="en-US" sz="5100" dirty="0"/>
              <a:t>	As per IGST S.8(1)(iii), supplies made to outbound tourist are exception of intra-state transaction, and are accordingly treated as inter-state supplies. Therefore, IGST billing will be there. </a:t>
            </a:r>
          </a:p>
          <a:p>
            <a:pPr algn="just">
              <a:buNone/>
            </a:pPr>
            <a:r>
              <a:rPr lang="en-US" sz="5100" b="1" dirty="0"/>
              <a:t>6.</a:t>
            </a:r>
            <a:r>
              <a:rPr lang="en-US" sz="5100" b="1" dirty="0">
                <a:latin typeface="Times New Roman" pitchFamily="18" charset="0"/>
                <a:cs typeface="Times New Roman" pitchFamily="18" charset="0"/>
              </a:rPr>
              <a:t> Hiring of car for 20 days</a:t>
            </a:r>
          </a:p>
          <a:p>
            <a:pPr algn="just">
              <a:buNone/>
            </a:pPr>
            <a:r>
              <a:rPr lang="en-US" sz="5100" dirty="0">
                <a:latin typeface="Times New Roman" pitchFamily="18" charset="0"/>
                <a:cs typeface="Times New Roman" pitchFamily="18" charset="0"/>
              </a:rPr>
              <a:t>As per IGST S.13(8)(c) the POS for short term vehicle hiring is the suppliers location only. Accordingly C+S billing will be there.</a:t>
            </a:r>
          </a:p>
          <a:p>
            <a:pPr algn="just">
              <a:buNone/>
            </a:pPr>
            <a:r>
              <a:rPr lang="en-US" sz="5100" b="1" dirty="0">
                <a:latin typeface="Times New Roman" pitchFamily="18" charset="0"/>
                <a:cs typeface="Times New Roman" pitchFamily="18" charset="0"/>
              </a:rPr>
              <a:t>7. </a:t>
            </a:r>
            <a:r>
              <a:rPr lang="en-US" sz="4200" b="1" dirty="0">
                <a:latin typeface="Times New Roman" pitchFamily="18" charset="0"/>
                <a:cs typeface="Times New Roman" pitchFamily="18" charset="0"/>
              </a:rPr>
              <a:t>Bangalore Architect hired for designing Goa bungalow</a:t>
            </a:r>
          </a:p>
          <a:p>
            <a:pPr algn="just">
              <a:buNone/>
            </a:pPr>
            <a:r>
              <a:rPr lang="en-US" sz="5100" dirty="0">
                <a:latin typeface="Times New Roman" pitchFamily="18" charset="0"/>
                <a:cs typeface="Times New Roman" pitchFamily="18" charset="0"/>
              </a:rPr>
              <a:t>As per IGST S.13(4), the POS for services directly related to immovable property is the location of the property. Here </a:t>
            </a:r>
            <a:r>
              <a:rPr lang="en-US" sz="5100" dirty="0" err="1">
                <a:latin typeface="Times New Roman" pitchFamily="18" charset="0"/>
                <a:cs typeface="Times New Roman" pitchFamily="18" charset="0"/>
              </a:rPr>
              <a:t>locationn</a:t>
            </a:r>
            <a:r>
              <a:rPr lang="en-US" sz="5100" dirty="0">
                <a:latin typeface="Times New Roman" pitchFamily="18" charset="0"/>
                <a:cs typeface="Times New Roman" pitchFamily="18" charset="0"/>
              </a:rPr>
              <a:t> of supplier is Bangalore. Accordingly IGST billing will be there.</a:t>
            </a:r>
          </a:p>
          <a:p>
            <a:pPr algn="just">
              <a:buNone/>
            </a:pPr>
            <a:endParaRPr lang="en-US" sz="5100" dirty="0">
              <a:latin typeface="Times New Roman" pitchFamily="18" charset="0"/>
              <a:cs typeface="Times New Roman" pitchFamily="18" charset="0"/>
            </a:endParaRPr>
          </a:p>
          <a:p>
            <a:pPr algn="just">
              <a:buNone/>
            </a:pPr>
            <a:r>
              <a:rPr lang="en-US" sz="5100" dirty="0">
                <a:solidFill>
                  <a:srgbClr val="FF0000"/>
                </a:solidFill>
                <a:latin typeface="Times New Roman" pitchFamily="18" charset="0"/>
                <a:cs typeface="Times New Roman" pitchFamily="18" charset="0"/>
              </a:rPr>
              <a:t>[Note:- Localized POS in cross-border transaction for:- I,P, Event, banking, intermediary, short term transport hiring]</a:t>
            </a:r>
          </a:p>
          <a:p>
            <a:pPr algn="just">
              <a:buNone/>
            </a:pPr>
            <a:endParaRPr lang="en-US" sz="5100" dirty="0">
              <a:latin typeface="Times New Roman" pitchFamily="18" charset="0"/>
              <a:cs typeface="Times New Roman" pitchFamily="18" charset="0"/>
            </a:endParaRPr>
          </a:p>
          <a:p>
            <a:pPr algn="just">
              <a:buNone/>
            </a:pPr>
            <a:endParaRPr lang="en-US" sz="5100" dirty="0"/>
          </a:p>
          <a:p>
            <a:pPr algn="just">
              <a:buNone/>
            </a:pPr>
            <a:endParaRPr lang="en-IN" sz="1900" dirty="0"/>
          </a:p>
          <a:p>
            <a:pPr algn="just">
              <a:buNone/>
            </a:pPr>
            <a:endParaRPr lang="en-US" sz="1900" dirty="0"/>
          </a:p>
          <a:p>
            <a:pPr algn="just">
              <a:buNone/>
            </a:pPr>
            <a:endParaRPr lang="en-IN" sz="1900" dirty="0"/>
          </a:p>
          <a:p>
            <a:pPr marL="0" indent="0" algn="just">
              <a:buNone/>
            </a:pPr>
            <a:r>
              <a:rPr lang="en-US" sz="1900" dirty="0"/>
              <a:t> </a:t>
            </a:r>
          </a:p>
        </p:txBody>
      </p:sp>
    </p:spTree>
    <p:extLst>
      <p:ext uri="{BB962C8B-B14F-4D97-AF65-F5344CB8AC3E}">
        <p14:creationId xmlns:p14="http://schemas.microsoft.com/office/powerpoint/2010/main" xmlns="" val="177554469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sz="3200" dirty="0">
                <a:solidFill>
                  <a:srgbClr val="FF0000"/>
                </a:solidFill>
              </a:rPr>
              <a:t>Case Study [3]</a:t>
            </a:r>
            <a:r>
              <a:rPr lang="en-US" sz="3200" dirty="0"/>
              <a:t>- Julia Bhatt, a Mumbai actress, is getting married. Her father </a:t>
            </a:r>
            <a:r>
              <a:rPr lang="en-US" sz="3200" dirty="0" err="1"/>
              <a:t>Dinesh</a:t>
            </a:r>
            <a:r>
              <a:rPr lang="en-US" sz="3200" dirty="0"/>
              <a:t> Bhatt engages an Event management Company EMC Ltd, Mumbai which organizes the marriage ceremony at Switzerland.</a:t>
            </a:r>
          </a:p>
          <a:p>
            <a:pPr marL="538773" indent="-538773" algn="just">
              <a:buFont typeface="+mj-lt"/>
              <a:buAutoNum type="arabicPeriod"/>
            </a:pPr>
            <a:r>
              <a:rPr lang="en-US" sz="3200" dirty="0"/>
              <a:t>Whether it is export of services?</a:t>
            </a:r>
          </a:p>
          <a:p>
            <a:pPr marL="538773" indent="-538773" algn="just">
              <a:buFont typeface="+mj-lt"/>
              <a:buAutoNum type="arabicPeriod"/>
            </a:pPr>
            <a:r>
              <a:rPr lang="en-US" sz="3200" dirty="0"/>
              <a:t>Whether it is inter-State supply of service?</a:t>
            </a:r>
          </a:p>
          <a:p>
            <a:pPr marL="538773" indent="-538773" algn="just">
              <a:buFont typeface="+mj-lt"/>
              <a:buAutoNum type="arabicPeriod"/>
            </a:pPr>
            <a:r>
              <a:rPr lang="en-US" sz="3200" dirty="0"/>
              <a:t>Whether it is a domestic transaction u/S.12(7) or international transaction under S.13(5)? </a:t>
            </a:r>
          </a:p>
          <a:p>
            <a:pPr marL="538773" indent="-538773" algn="just">
              <a:buFont typeface="+mj-lt"/>
              <a:buAutoNum type="arabicPeriod"/>
            </a:pPr>
            <a:r>
              <a:rPr lang="en-US" sz="3200" dirty="0"/>
              <a:t>Is it taxable supply ?</a:t>
            </a:r>
          </a:p>
          <a:p>
            <a:pPr marL="538773" indent="-538773" algn="just">
              <a:buFont typeface="+mj-lt"/>
              <a:buAutoNum type="arabicPeriod"/>
            </a:pPr>
            <a:r>
              <a:rPr lang="en-US" sz="3200" dirty="0"/>
              <a:t>If yes, who will pay?</a:t>
            </a:r>
          </a:p>
          <a:p>
            <a:pPr marL="538773" indent="-538773" algn="just">
              <a:buFont typeface="+mj-lt"/>
              <a:buAutoNum type="arabicPeriod"/>
            </a:pPr>
            <a:r>
              <a:rPr lang="en-US" sz="3200" dirty="0"/>
              <a:t>What type of tax? IGST or CGST + IGST</a:t>
            </a:r>
          </a:p>
          <a:p>
            <a:pPr marL="538773" indent="-538773" algn="just">
              <a:buFont typeface="+mj-lt"/>
              <a:buAutoNum type="arabicPeriod"/>
            </a:pPr>
            <a:endParaRPr lang="en-IN" sz="32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99</a:t>
            </a:fld>
            <a:endParaRPr lang="en-US"/>
          </a:p>
        </p:txBody>
      </p:sp>
    </p:spTree>
    <p:extLst>
      <p:ext uri="{BB962C8B-B14F-4D97-AF65-F5344CB8AC3E}">
        <p14:creationId xmlns:p14="http://schemas.microsoft.com/office/powerpoint/2010/main" xmlns="" val="1267235373"/>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830</TotalTime>
  <Words>13800</Words>
  <Application>Microsoft Office PowerPoint</Application>
  <PresentationFormat>On-screen Show (4:3)</PresentationFormat>
  <Paragraphs>1116</Paragraphs>
  <Slides>113</Slides>
  <Notes>3</Notes>
  <HiddenSlides>1</HiddenSlides>
  <MMClips>0</MMClips>
  <ScaleCrop>false</ScaleCrop>
  <HeadingPairs>
    <vt:vector size="4" baseType="variant">
      <vt:variant>
        <vt:lpstr>Theme</vt:lpstr>
      </vt:variant>
      <vt:variant>
        <vt:i4>1</vt:i4>
      </vt:variant>
      <vt:variant>
        <vt:lpstr>Slide Titles</vt:lpstr>
      </vt:variant>
      <vt:variant>
        <vt:i4>113</vt:i4>
      </vt:variant>
    </vt:vector>
  </HeadingPairs>
  <TitlesOfParts>
    <vt:vector size="114" baseType="lpstr">
      <vt:lpstr>Office Theme</vt:lpstr>
      <vt:lpstr>Slide 1</vt:lpstr>
      <vt:lpstr>Slide 2</vt:lpstr>
      <vt:lpstr>Slide 3</vt:lpstr>
      <vt:lpstr>Slide 4</vt:lpstr>
      <vt:lpstr>Slide 5</vt:lpstr>
      <vt:lpstr>Slide 6</vt:lpstr>
      <vt:lpstr>Slide 7</vt:lpstr>
      <vt:lpstr>Slide 8</vt:lpstr>
      <vt:lpstr>[S.12 &amp; 13] POS i/r/o services (within country &amp; cross country)</vt:lpstr>
      <vt:lpstr>Slide 10</vt:lpstr>
      <vt:lpstr> </vt:lpstr>
      <vt:lpstr> </vt:lpstr>
      <vt:lpstr> </vt:lpstr>
      <vt:lpstr> </vt:lpstr>
      <vt:lpstr> </vt:lpstr>
      <vt:lpstr>Slide 16</vt:lpstr>
      <vt:lpstr> </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 </vt:lpstr>
      <vt:lpstr>Slide 32</vt:lpstr>
      <vt:lpstr>Slide 33</vt:lpstr>
      <vt:lpstr>Slide 34</vt:lpstr>
      <vt:lpstr>Slide 35</vt:lpstr>
      <vt:lpstr>Slide 36</vt:lpstr>
      <vt:lpstr>Slide 37</vt:lpstr>
      <vt:lpstr>Slide 38</vt:lpstr>
      <vt:lpstr> </vt:lpstr>
      <vt:lpstr>Slide 40</vt:lpstr>
      <vt:lpstr>Slide 41</vt:lpstr>
      <vt:lpstr>Slide 42</vt:lpstr>
      <vt:lpstr>Slide 43</vt:lpstr>
      <vt:lpstr> </vt:lpstr>
      <vt:lpstr>Slide 45</vt:lpstr>
      <vt:lpstr>Slide 46</vt:lpstr>
      <vt:lpstr>Slide 47</vt:lpstr>
      <vt:lpstr>Slide 48</vt:lpstr>
      <vt:lpstr>Slide 49</vt:lpstr>
      <vt:lpstr>Slide 50</vt:lpstr>
      <vt:lpstr>Slide 51</vt:lpstr>
      <vt:lpstr>Slide 52</vt:lpstr>
      <vt:lpstr>Slide 53</vt:lpstr>
      <vt:lpstr>Slide 54</vt:lpstr>
      <vt:lpstr>Slide 55</vt:lpstr>
      <vt:lpstr> </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Case Study-1</vt:lpstr>
      <vt:lpstr>Q. What will be the Place of Supply and the type of tax in respect of </vt:lpstr>
      <vt:lpstr>Answers</vt:lpstr>
      <vt:lpstr>Slide 91</vt:lpstr>
      <vt:lpstr>Answers</vt:lpstr>
      <vt:lpstr>Slide 93</vt:lpstr>
      <vt:lpstr>Case Study-2</vt:lpstr>
      <vt:lpstr>Q. What will be the Place of Supply and the type of tax in respect of </vt:lpstr>
      <vt:lpstr>Answers</vt:lpstr>
      <vt:lpstr>Slide 97</vt:lpstr>
      <vt:lpstr>Answers</vt:lpstr>
      <vt:lpstr>Slide 99</vt:lpstr>
      <vt:lpstr>Answers</vt:lpstr>
      <vt:lpstr>Slide 101</vt:lpstr>
      <vt:lpstr>Slide 102</vt:lpstr>
      <vt:lpstr>Answers</vt:lpstr>
      <vt:lpstr>Slide 104</vt:lpstr>
      <vt:lpstr>Answers</vt:lpstr>
      <vt:lpstr>Slide 106</vt:lpstr>
      <vt:lpstr>Slide 107</vt:lpstr>
      <vt:lpstr>Answers</vt:lpstr>
      <vt:lpstr>Slide 109</vt:lpstr>
      <vt:lpstr>Slide 110</vt:lpstr>
      <vt:lpstr>Answers</vt:lpstr>
      <vt:lpstr>Slide 112</vt:lpstr>
      <vt:lpstr>Slide 113</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Debasmita</cp:lastModifiedBy>
  <cp:revision>76</cp:revision>
  <dcterms:created xsi:type="dcterms:W3CDTF">2020-06-22T14:28:01Z</dcterms:created>
  <dcterms:modified xsi:type="dcterms:W3CDTF">2020-09-22T15:54:00Z</dcterms:modified>
</cp:coreProperties>
</file>