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slides/slide99.xml" ContentType="application/vnd.openxmlformats-officedocument.presentationml.slide+xml"/>
  <Override PartName="/ppt/slides/slide118.xml" ContentType="application/vnd.openxmlformats-officedocument.presentationml.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6"/>
  </p:notesMasterIdLst>
  <p:sldIdLst>
    <p:sldId id="256" r:id="rId2"/>
    <p:sldId id="457" r:id="rId3"/>
    <p:sldId id="260" r:id="rId4"/>
    <p:sldId id="280" r:id="rId5"/>
    <p:sldId id="441" r:id="rId6"/>
    <p:sldId id="443" r:id="rId7"/>
    <p:sldId id="313" r:id="rId8"/>
    <p:sldId id="279" r:id="rId9"/>
    <p:sldId id="493" r:id="rId10"/>
    <p:sldId id="315" r:id="rId11"/>
    <p:sldId id="492" r:id="rId12"/>
    <p:sldId id="497" r:id="rId13"/>
    <p:sldId id="414" r:id="rId14"/>
    <p:sldId id="490" r:id="rId15"/>
    <p:sldId id="488" r:id="rId16"/>
    <p:sldId id="320" r:id="rId17"/>
    <p:sldId id="498" r:id="rId18"/>
    <p:sldId id="458" r:id="rId19"/>
    <p:sldId id="277" r:id="rId20"/>
    <p:sldId id="278" r:id="rId21"/>
    <p:sldId id="460" r:id="rId22"/>
    <p:sldId id="461" r:id="rId23"/>
    <p:sldId id="467" r:id="rId24"/>
    <p:sldId id="462" r:id="rId25"/>
    <p:sldId id="466" r:id="rId26"/>
    <p:sldId id="468" r:id="rId27"/>
    <p:sldId id="459" r:id="rId28"/>
    <p:sldId id="271" r:id="rId29"/>
    <p:sldId id="272" r:id="rId30"/>
    <p:sldId id="273" r:id="rId31"/>
    <p:sldId id="438" r:id="rId32"/>
    <p:sldId id="281" r:id="rId33"/>
    <p:sldId id="469" r:id="rId34"/>
    <p:sldId id="440" r:id="rId35"/>
    <p:sldId id="326" r:id="rId36"/>
    <p:sldId id="322" r:id="rId37"/>
    <p:sldId id="454" r:id="rId38"/>
    <p:sldId id="380" r:id="rId39"/>
    <p:sldId id="455" r:id="rId40"/>
    <p:sldId id="456" r:id="rId41"/>
    <p:sldId id="491" r:id="rId42"/>
    <p:sldId id="270" r:id="rId43"/>
    <p:sldId id="274" r:id="rId44"/>
    <p:sldId id="275" r:id="rId45"/>
    <p:sldId id="445" r:id="rId46"/>
    <p:sldId id="446" r:id="rId47"/>
    <p:sldId id="447" r:id="rId48"/>
    <p:sldId id="388" r:id="rId49"/>
    <p:sldId id="448" r:id="rId50"/>
    <p:sldId id="449" r:id="rId51"/>
    <p:sldId id="450" r:id="rId52"/>
    <p:sldId id="451" r:id="rId53"/>
    <p:sldId id="286" r:id="rId54"/>
    <p:sldId id="287" r:id="rId55"/>
    <p:sldId id="288" r:id="rId56"/>
    <p:sldId id="289" r:id="rId57"/>
    <p:sldId id="290" r:id="rId58"/>
    <p:sldId id="291" r:id="rId59"/>
    <p:sldId id="452" r:id="rId60"/>
    <p:sldId id="293" r:id="rId61"/>
    <p:sldId id="294" r:id="rId62"/>
    <p:sldId id="295" r:id="rId63"/>
    <p:sldId id="296" r:id="rId64"/>
    <p:sldId id="297" r:id="rId65"/>
    <p:sldId id="298" r:id="rId66"/>
    <p:sldId id="299" r:id="rId67"/>
    <p:sldId id="300" r:id="rId68"/>
    <p:sldId id="301" r:id="rId69"/>
    <p:sldId id="302" r:id="rId70"/>
    <p:sldId id="303" r:id="rId71"/>
    <p:sldId id="304" r:id="rId72"/>
    <p:sldId id="305" r:id="rId73"/>
    <p:sldId id="306" r:id="rId74"/>
    <p:sldId id="307" r:id="rId75"/>
    <p:sldId id="308" r:id="rId76"/>
    <p:sldId id="309" r:id="rId77"/>
    <p:sldId id="310" r:id="rId78"/>
    <p:sldId id="311" r:id="rId79"/>
    <p:sldId id="312" r:id="rId80"/>
    <p:sldId id="453" r:id="rId81"/>
    <p:sldId id="314" r:id="rId82"/>
    <p:sldId id="470" r:id="rId83"/>
    <p:sldId id="474" r:id="rId84"/>
    <p:sldId id="269" r:id="rId85"/>
    <p:sldId id="472" r:id="rId86"/>
    <p:sldId id="391" r:id="rId87"/>
    <p:sldId id="473" r:id="rId88"/>
    <p:sldId id="475" r:id="rId89"/>
    <p:sldId id="387" r:id="rId90"/>
    <p:sldId id="383" r:id="rId91"/>
    <p:sldId id="342" r:id="rId92"/>
    <p:sldId id="341" r:id="rId93"/>
    <p:sldId id="476" r:id="rId94"/>
    <p:sldId id="258" r:id="rId95"/>
    <p:sldId id="259" r:id="rId96"/>
    <p:sldId id="477" r:id="rId97"/>
    <p:sldId id="262" r:id="rId98"/>
    <p:sldId id="263" r:id="rId99"/>
    <p:sldId id="264" r:id="rId100"/>
    <p:sldId id="265" r:id="rId101"/>
    <p:sldId id="266" r:id="rId102"/>
    <p:sldId id="267" r:id="rId103"/>
    <p:sldId id="268" r:id="rId104"/>
    <p:sldId id="478" r:id="rId105"/>
    <p:sldId id="486" r:id="rId106"/>
    <p:sldId id="479" r:id="rId107"/>
    <p:sldId id="480" r:id="rId108"/>
    <p:sldId id="481" r:id="rId109"/>
    <p:sldId id="482" r:id="rId110"/>
    <p:sldId id="483" r:id="rId111"/>
    <p:sldId id="484" r:id="rId112"/>
    <p:sldId id="276" r:id="rId113"/>
    <p:sldId id="485" r:id="rId114"/>
    <p:sldId id="487" r:id="rId115"/>
    <p:sldId id="261" r:id="rId116"/>
    <p:sldId id="347" r:id="rId117"/>
    <p:sldId id="346" r:id="rId118"/>
    <p:sldId id="442" r:id="rId119"/>
    <p:sldId id="365" r:id="rId120"/>
    <p:sldId id="499" r:id="rId121"/>
    <p:sldId id="500" r:id="rId122"/>
    <p:sldId id="344" r:id="rId123"/>
    <p:sldId id="345" r:id="rId124"/>
    <p:sldId id="257" r:id="rId1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0C82D5-863B-46DC-B7EF-1B1A4F0CBA0E}" type="datetimeFigureOut">
              <a:rPr lang="en-IN" smtClean="0"/>
              <a:pPr/>
              <a:t>22-09-2020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7FAC3A-300C-4286-903D-CA0143AF5E7B}" type="slidenum">
              <a:rPr lang="en-IN" smtClean="0"/>
              <a:pPr/>
              <a:t>‹#›</a:t>
            </a:fld>
            <a:endParaRPr lang="en-IN"/>
          </a:p>
        </p:txBody>
      </p:sp>
    </p:spTree>
    <p:extLst>
      <p:ext uri="{BB962C8B-B14F-4D97-AF65-F5344CB8AC3E}">
        <p14:creationId xmlns="" xmlns:p14="http://schemas.microsoft.com/office/powerpoint/2010/main" val="2712800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a:t>
            </a:fld>
            <a:endParaRPr lang="en-US"/>
          </a:p>
        </p:txBody>
      </p:sp>
    </p:spTree>
    <p:extLst>
      <p:ext uri="{BB962C8B-B14F-4D97-AF65-F5344CB8AC3E}">
        <p14:creationId xmlns="" xmlns:p14="http://schemas.microsoft.com/office/powerpoint/2010/main" val="15813751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37</a:t>
            </a:fld>
            <a:endParaRPr lang="en-US"/>
          </a:p>
        </p:txBody>
      </p:sp>
    </p:spTree>
    <p:extLst>
      <p:ext uri="{BB962C8B-B14F-4D97-AF65-F5344CB8AC3E}">
        <p14:creationId xmlns="" xmlns:p14="http://schemas.microsoft.com/office/powerpoint/2010/main" val="3575220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38</a:t>
            </a:fld>
            <a:endParaRPr lang="en-US"/>
          </a:p>
        </p:txBody>
      </p:sp>
    </p:spTree>
    <p:extLst>
      <p:ext uri="{BB962C8B-B14F-4D97-AF65-F5344CB8AC3E}">
        <p14:creationId xmlns="" xmlns:p14="http://schemas.microsoft.com/office/powerpoint/2010/main" val="3261597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39</a:t>
            </a:fld>
            <a:endParaRPr lang="en-US"/>
          </a:p>
        </p:txBody>
      </p:sp>
    </p:spTree>
    <p:extLst>
      <p:ext uri="{BB962C8B-B14F-4D97-AF65-F5344CB8AC3E}">
        <p14:creationId xmlns="" xmlns:p14="http://schemas.microsoft.com/office/powerpoint/2010/main" val="2873307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4</a:t>
            </a:fld>
            <a:endParaRPr lang="en-US"/>
          </a:p>
        </p:txBody>
      </p:sp>
    </p:spTree>
    <p:extLst>
      <p:ext uri="{BB962C8B-B14F-4D97-AF65-F5344CB8AC3E}">
        <p14:creationId xmlns="" xmlns:p14="http://schemas.microsoft.com/office/powerpoint/2010/main" val="3662351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Tree>
    <p:extLst>
      <p:ext uri="{BB962C8B-B14F-4D97-AF65-F5344CB8AC3E}">
        <p14:creationId xmlns="" xmlns:p14="http://schemas.microsoft.com/office/powerpoint/2010/main" val="27175279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16</a:t>
            </a:fld>
            <a:endParaRPr lang="en-IN"/>
          </a:p>
        </p:txBody>
      </p:sp>
    </p:spTree>
    <p:extLst>
      <p:ext uri="{BB962C8B-B14F-4D97-AF65-F5344CB8AC3E}">
        <p14:creationId xmlns="" xmlns:p14="http://schemas.microsoft.com/office/powerpoint/2010/main" val="4028818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17</a:t>
            </a:fld>
            <a:endParaRPr lang="en-IN"/>
          </a:p>
        </p:txBody>
      </p:sp>
    </p:spTree>
    <p:extLst>
      <p:ext uri="{BB962C8B-B14F-4D97-AF65-F5344CB8AC3E}">
        <p14:creationId xmlns="" xmlns:p14="http://schemas.microsoft.com/office/powerpoint/2010/main" val="2566410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31</a:t>
            </a:fld>
            <a:endParaRPr lang="en-US"/>
          </a:p>
        </p:txBody>
      </p:sp>
    </p:spTree>
    <p:extLst>
      <p:ext uri="{BB962C8B-B14F-4D97-AF65-F5344CB8AC3E}">
        <p14:creationId xmlns="" xmlns:p14="http://schemas.microsoft.com/office/powerpoint/2010/main" val="3512534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32</a:t>
            </a:fld>
            <a:endParaRPr lang="en-US"/>
          </a:p>
        </p:txBody>
      </p:sp>
    </p:spTree>
    <p:extLst>
      <p:ext uri="{BB962C8B-B14F-4D97-AF65-F5344CB8AC3E}">
        <p14:creationId xmlns="" xmlns:p14="http://schemas.microsoft.com/office/powerpoint/2010/main" val="2377521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The presentation is meant only for those officers who have already been trained earlier; The contents of the PPT are supposed to complement the earlier presentations.</a:t>
            </a:r>
            <a:r>
              <a:rPr lang="en-IN" baseline="0" dirty="0"/>
              <a:t> The focus while preparing the PPT has been on the changes made pursuant to deliberations, discussions and comments from trade as well as officers. To that extent, GST has truly been a participative legislation. There may still be changes required, the GST Council will have a very important role to play in the overall scheme if things. </a:t>
            </a:r>
            <a:endParaRPr lang="en-IN" dirty="0"/>
          </a:p>
        </p:txBody>
      </p:sp>
      <p:sp>
        <p:nvSpPr>
          <p:cNvPr id="4" name="Slide Number Placeholder 3"/>
          <p:cNvSpPr>
            <a:spLocks noGrp="1"/>
          </p:cNvSpPr>
          <p:nvPr>
            <p:ph type="sldNum" sz="quarter" idx="10"/>
          </p:nvPr>
        </p:nvSpPr>
        <p:spPr/>
        <p:txBody>
          <a:bodyPr/>
          <a:lstStyle/>
          <a:p>
            <a:fld id="{1FF8F1D3-5D6A-4849-AB65-90F6DF036ED2}" type="slidenum">
              <a:rPr lang="en-US" smtClean="0"/>
              <a:pPr/>
              <a:t>34</a:t>
            </a:fld>
            <a:endParaRPr lang="en-US"/>
          </a:p>
        </p:txBody>
      </p:sp>
    </p:spTree>
    <p:extLst>
      <p:ext uri="{BB962C8B-B14F-4D97-AF65-F5344CB8AC3E}">
        <p14:creationId xmlns="" xmlns:p14="http://schemas.microsoft.com/office/powerpoint/2010/main" val="3732642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ECE7AE1-E395-4068-9F24-E977570C2A9E}" type="slidenum">
              <a:rPr lang="en-IN" smtClean="0"/>
              <a:pPr/>
              <a:t>36</a:t>
            </a:fld>
            <a:endParaRPr lang="en-IN"/>
          </a:p>
        </p:txBody>
      </p:sp>
    </p:spTree>
    <p:extLst>
      <p:ext uri="{BB962C8B-B14F-4D97-AF65-F5344CB8AC3E}">
        <p14:creationId xmlns="" xmlns:p14="http://schemas.microsoft.com/office/powerpoint/2010/main" val="4028818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hyperlink" Target="mailto:asinha@acstaxcon.com"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hyperlink" Target="Classification%20Scheme%20for%20Services%20under%20GST.xls" TargetMode="Externa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07504" y="228601"/>
            <a:ext cx="8928992" cy="5447645"/>
          </a:xfrm>
          <a:prstGeom prst="rect">
            <a:avLst/>
          </a:prstGeom>
        </p:spPr>
        <p:txBody>
          <a:bodyPr wrap="square">
            <a:spAutoFit/>
          </a:bodyPr>
          <a:lstStyle/>
          <a:p>
            <a:pPr algn="ctr"/>
            <a:r>
              <a:rPr lang="en-US" sz="4800" b="1" dirty="0">
                <a:latin typeface="Baskerville Old Face" pitchFamily="18" charset="0"/>
              </a:rPr>
              <a:t>WELCOME</a:t>
            </a:r>
            <a:br>
              <a:rPr lang="en-US" sz="4800" b="1" dirty="0">
                <a:latin typeface="Baskerville Old Face" pitchFamily="18" charset="0"/>
              </a:rPr>
            </a:br>
            <a:r>
              <a:rPr lang="en-US" sz="4400" b="1" dirty="0">
                <a:latin typeface="Baskerville Old Face" pitchFamily="18" charset="0"/>
              </a:rPr>
              <a:t>to the Session on</a:t>
            </a:r>
            <a:r>
              <a:rPr lang="en-US" sz="4800" b="1" dirty="0">
                <a:latin typeface="Baskerville Old Face" pitchFamily="18" charset="0"/>
              </a:rPr>
              <a:t> </a:t>
            </a:r>
            <a:br>
              <a:rPr lang="en-US" sz="4800" b="1" dirty="0">
                <a:latin typeface="Baskerville Old Face" pitchFamily="18" charset="0"/>
              </a:rPr>
            </a:br>
            <a:r>
              <a:rPr lang="en-US" sz="4000" b="1" dirty="0">
                <a:solidFill>
                  <a:srgbClr val="C00000"/>
                </a:solidFill>
                <a:latin typeface="Baskerville Old Face" pitchFamily="18" charset="0"/>
              </a:rPr>
              <a:t>Overview of GST, Supply, HSN </a:t>
            </a:r>
          </a:p>
          <a:p>
            <a:pPr algn="ctr"/>
            <a:r>
              <a:rPr lang="en-US" sz="2800" b="1" dirty="0">
                <a:latin typeface="Baskerville Old Face" pitchFamily="18" charset="0"/>
              </a:rPr>
              <a:t>12</a:t>
            </a:r>
            <a:r>
              <a:rPr lang="en-US" sz="2800" b="1" baseline="30000" dirty="0">
                <a:latin typeface="Baskerville Old Face" pitchFamily="18" charset="0"/>
              </a:rPr>
              <a:t>th</a:t>
            </a:r>
            <a:r>
              <a:rPr lang="en-US" sz="2800" b="1" dirty="0">
                <a:latin typeface="Baskerville Old Face" pitchFamily="18" charset="0"/>
              </a:rPr>
              <a:t> September 2020</a:t>
            </a:r>
          </a:p>
          <a:p>
            <a:r>
              <a:rPr lang="en-US" sz="2400" b="1" dirty="0">
                <a:latin typeface="Baskerville Old Face" pitchFamily="18" charset="0"/>
              </a:rPr>
              <a:t>Presentation by :</a:t>
            </a:r>
          </a:p>
          <a:p>
            <a:pPr algn="ctr"/>
            <a:r>
              <a:rPr lang="en-US" sz="2800" b="1" dirty="0">
                <a:latin typeface="Baskerville Old Face" pitchFamily="18" charset="0"/>
              </a:rPr>
              <a:t>                        A. K. </a:t>
            </a:r>
            <a:r>
              <a:rPr lang="en-US" sz="2800" b="1" dirty="0" err="1">
                <a:latin typeface="Baskerville Old Face" pitchFamily="18" charset="0"/>
              </a:rPr>
              <a:t>Sinha</a:t>
            </a:r>
            <a:r>
              <a:rPr lang="en-US" sz="2800" b="1" dirty="0">
                <a:latin typeface="Baskerville Old Face" pitchFamily="18" charset="0"/>
              </a:rPr>
              <a:t> , </a:t>
            </a:r>
            <a:r>
              <a:rPr lang="en-US" dirty="0">
                <a:latin typeface="Baskerville Old Face" pitchFamily="18" charset="0"/>
              </a:rPr>
              <a:t>[M.Sc., LL.M.(M.U.)]</a:t>
            </a:r>
            <a:endParaRPr lang="en-US" sz="2800" dirty="0">
              <a:latin typeface="Baskerville Old Face" pitchFamily="18" charset="0"/>
            </a:endParaRPr>
          </a:p>
          <a:p>
            <a:pPr algn="ctr"/>
            <a:r>
              <a:rPr lang="en-US" sz="2000" b="1" dirty="0">
                <a:latin typeface="Baskerville Old Face" pitchFamily="18" charset="0"/>
              </a:rPr>
              <a:t> Lawyer and Consultant</a:t>
            </a:r>
          </a:p>
          <a:p>
            <a:pPr algn="ctr"/>
            <a:r>
              <a:rPr lang="en-US" sz="2000" b="1" dirty="0">
                <a:latin typeface="Baskerville Old Face" pitchFamily="18" charset="0"/>
              </a:rPr>
              <a:t>(Ex CGST Officer)</a:t>
            </a:r>
          </a:p>
          <a:p>
            <a:pPr algn="ctr"/>
            <a:r>
              <a:rPr lang="en-US" sz="2800" b="1" dirty="0">
                <a:latin typeface="Baskerville Old Face" pitchFamily="18" charset="0"/>
              </a:rPr>
              <a:t>ACS </a:t>
            </a:r>
            <a:r>
              <a:rPr lang="en-US" sz="2800" b="1" dirty="0" err="1">
                <a:latin typeface="Baskerville Old Face" pitchFamily="18" charset="0"/>
              </a:rPr>
              <a:t>Taxcon</a:t>
            </a:r>
            <a:endParaRPr lang="en-US" sz="2800" b="1" dirty="0">
              <a:latin typeface="Baskerville Old Face" pitchFamily="18" charset="0"/>
            </a:endParaRPr>
          </a:p>
          <a:p>
            <a:r>
              <a:rPr lang="en-US" sz="2400" i="1" dirty="0">
                <a:latin typeface="Baskerville Old Face" pitchFamily="18" charset="0"/>
              </a:rPr>
              <a:t>[Credit:- the pictorial slides taken from internet material]</a:t>
            </a:r>
          </a:p>
          <a:p>
            <a:endParaRPr lang="en-US" sz="1600" b="1" dirty="0">
              <a:latin typeface="Baskerville Old Face" pitchFamily="18" charset="0"/>
            </a:endParaRPr>
          </a:p>
          <a:p>
            <a:pPr algn="ctr"/>
            <a:endParaRPr lang="en-IN" sz="2000" dirty="0"/>
          </a:p>
        </p:txBody>
      </p:sp>
    </p:spTree>
    <p:extLst>
      <p:ext uri="{BB962C8B-B14F-4D97-AF65-F5344CB8AC3E}">
        <p14:creationId xmlns="" xmlns:p14="http://schemas.microsoft.com/office/powerpoint/2010/main" val="3802996708"/>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70000" lnSpcReduction="20000"/>
          </a:bodyPr>
          <a:lstStyle/>
          <a:p>
            <a:pPr marL="0" lvl="0" indent="0">
              <a:buNone/>
            </a:pPr>
            <a:r>
              <a:rPr lang="en-US" dirty="0"/>
              <a:t>S.2(1) </a:t>
            </a:r>
            <a:r>
              <a:rPr lang="en-US" u="sng" dirty="0">
                <a:solidFill>
                  <a:srgbClr val="FF0000"/>
                </a:solidFill>
              </a:rPr>
              <a:t>“actionable claim”</a:t>
            </a:r>
            <a:r>
              <a:rPr lang="en-US" dirty="0"/>
              <a:t> shall have the same meaning as assigned to it in section 3 of the Transfer of Property Act, 1882 (4 of 1882);</a:t>
            </a:r>
          </a:p>
          <a:p>
            <a:pPr algn="just" fontAlgn="base"/>
            <a:r>
              <a:rPr lang="en-IN" dirty="0"/>
              <a:t>S.3 of Transfer of Property Act, 1882:-  “actionable claim” means:</a:t>
            </a:r>
          </a:p>
          <a:p>
            <a:pPr algn="just" fontAlgn="base">
              <a:buNone/>
            </a:pPr>
            <a:r>
              <a:rPr lang="en-IN" i="1" dirty="0"/>
              <a:t>	“actionable claim” means a </a:t>
            </a:r>
            <a:r>
              <a:rPr lang="en-IN" i="1" dirty="0">
                <a:solidFill>
                  <a:srgbClr val="FF0000"/>
                </a:solidFill>
              </a:rPr>
              <a:t>claim to any debt, other than a debt secured</a:t>
            </a:r>
            <a:r>
              <a:rPr lang="en-IN" i="1" dirty="0"/>
              <a:t> by mortgage of immovable property or by hypothecation or pledge of movable property, </a:t>
            </a:r>
            <a:r>
              <a:rPr lang="en-IN" i="1" dirty="0">
                <a:solidFill>
                  <a:srgbClr val="FF0000"/>
                </a:solidFill>
              </a:rPr>
              <a:t>or to any beneficial interest in movable property not in the possession</a:t>
            </a:r>
            <a:r>
              <a:rPr lang="en-IN" i="1" dirty="0"/>
              <a:t>, either actual or constructive, of the claimant, which the civil courts recognise as affording grounds for relief, whether such debt or beneficial interest be existent, accruing, conditional or contingent;</a:t>
            </a:r>
          </a:p>
          <a:p>
            <a:pPr algn="just" fontAlgn="base">
              <a:buNone/>
            </a:pPr>
            <a:endParaRPr lang="en-US" dirty="0"/>
          </a:p>
          <a:p>
            <a:pPr algn="just" fontAlgn="base">
              <a:buNone/>
            </a:pPr>
            <a:r>
              <a:rPr lang="en-US" dirty="0"/>
              <a:t>Thus:- </a:t>
            </a:r>
          </a:p>
          <a:p>
            <a:pPr algn="just" fontAlgn="base"/>
            <a:r>
              <a:rPr lang="en-US" dirty="0"/>
              <a:t>An </a:t>
            </a:r>
            <a:r>
              <a:rPr lang="en-US" dirty="0">
                <a:solidFill>
                  <a:srgbClr val="FF0000"/>
                </a:solidFill>
              </a:rPr>
              <a:t>Unsecured debt</a:t>
            </a:r>
            <a:r>
              <a:rPr lang="en-US" dirty="0"/>
              <a:t>:- </a:t>
            </a:r>
            <a:r>
              <a:rPr lang="en-IN" dirty="0"/>
              <a:t>is actionable claim but it is out of GST by virtue of </a:t>
            </a:r>
            <a:r>
              <a:rPr lang="en-IN" dirty="0" err="1"/>
              <a:t>Sch</a:t>
            </a:r>
            <a:r>
              <a:rPr lang="en-IN" dirty="0"/>
              <a:t> III.</a:t>
            </a:r>
          </a:p>
          <a:p>
            <a:pPr algn="just" fontAlgn="base"/>
            <a:r>
              <a:rPr lang="en-US" dirty="0"/>
              <a:t>A </a:t>
            </a:r>
            <a:r>
              <a:rPr lang="en-US" dirty="0">
                <a:solidFill>
                  <a:srgbClr val="FF0000"/>
                </a:solidFill>
              </a:rPr>
              <a:t>secured debt</a:t>
            </a:r>
            <a:r>
              <a:rPr lang="en-US" dirty="0"/>
              <a:t>:- </a:t>
            </a:r>
            <a:r>
              <a:rPr lang="en-IN" dirty="0"/>
              <a:t> is not an actionable claim. However, it is transaction in money; so not covered in the definition of Goods or services. However, since some transfer fee / charges are collected while sale, purchase, acquisition or assignment of secured debt (like a </a:t>
            </a:r>
            <a:r>
              <a:rPr lang="en-IN" dirty="0" err="1"/>
              <a:t>motgage</a:t>
            </a:r>
            <a:r>
              <a:rPr lang="en-IN" dirty="0"/>
              <a:t>). GST will be applicable only on such transfer charges, and not on the entire quantum of secured debt. Such debts are often transferred by way of securitization, and securities are outside the definition of goods, and therefore, outside the GST.</a:t>
            </a:r>
            <a:endParaRPr lang="en-IN" i="1" dirty="0"/>
          </a:p>
          <a:p>
            <a:pPr algn="just" fontAlgn="base">
              <a:buNone/>
            </a:pPr>
            <a:endParaRPr lang="en-IN" dirty="0"/>
          </a:p>
        </p:txBody>
      </p:sp>
    </p:spTree>
    <p:extLst>
      <p:ext uri="{BB962C8B-B14F-4D97-AF65-F5344CB8AC3E}">
        <p14:creationId xmlns="" xmlns:p14="http://schemas.microsoft.com/office/powerpoint/2010/main" val="232011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circle(in)">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2400" b="1" dirty="0">
                <a:solidFill>
                  <a:srgbClr val="C00000"/>
                </a:solidFill>
              </a:rPr>
              <a:t>9954-4- </a:t>
            </a:r>
            <a:r>
              <a:rPr lang="en-US" sz="2000" b="1" dirty="0"/>
              <a:t>Assembly and erection of pre-fabricated construction</a:t>
            </a:r>
          </a:p>
          <a:p>
            <a:pPr marL="514350" indent="-514350">
              <a:buAutoNum type="arabicPeriod"/>
            </a:pPr>
            <a:r>
              <a:rPr lang="en-US" sz="2000" dirty="0"/>
              <a:t>Pre-fabricated building</a:t>
            </a:r>
          </a:p>
          <a:p>
            <a:pPr marL="514350" indent="-514350">
              <a:buAutoNum type="arabicPeriod"/>
            </a:pPr>
            <a:r>
              <a:rPr lang="en-US" sz="2000" dirty="0"/>
              <a:t>Other pre-fabricated structures</a:t>
            </a:r>
          </a:p>
          <a:p>
            <a:pPr marL="514350" indent="-514350">
              <a:buAutoNum type="arabicPeriod"/>
            </a:pPr>
            <a:r>
              <a:rPr lang="en-US" sz="2000" dirty="0"/>
              <a:t>Street furniture (bus stop, phone booth …)</a:t>
            </a:r>
          </a:p>
          <a:p>
            <a:pPr marL="514350" indent="-514350">
              <a:buFont typeface="+mj-lt"/>
              <a:buAutoNum type="arabicPeriod" startAt="9"/>
            </a:pPr>
            <a:r>
              <a:rPr lang="en-US" sz="2000" dirty="0"/>
              <a:t>Repair, renovation, </a:t>
            </a:r>
            <a:r>
              <a:rPr lang="en-US" sz="2000" dirty="0" err="1"/>
              <a:t>alteation</a:t>
            </a:r>
            <a:r>
              <a:rPr lang="en-US" sz="2000" dirty="0"/>
              <a:t>….</a:t>
            </a:r>
          </a:p>
          <a:p>
            <a:pPr marL="514350" indent="-514350">
              <a:buNone/>
            </a:pPr>
            <a:endParaRPr lang="en-US" sz="1800" b="1" dirty="0"/>
          </a:p>
          <a:p>
            <a:pPr marL="514350" indent="-514350">
              <a:buNone/>
            </a:pPr>
            <a:r>
              <a:rPr lang="en-US" sz="2400" b="1" dirty="0">
                <a:solidFill>
                  <a:srgbClr val="C00000"/>
                </a:solidFill>
              </a:rPr>
              <a:t>9954-5- </a:t>
            </a:r>
            <a:r>
              <a:rPr lang="en-US" sz="2000" b="1" dirty="0"/>
              <a:t>Special trade construction</a:t>
            </a:r>
          </a:p>
          <a:p>
            <a:pPr marL="514350" indent="-514350">
              <a:buAutoNum type="arabicPeriod"/>
            </a:pPr>
            <a:r>
              <a:rPr lang="en-US" sz="2000" dirty="0"/>
              <a:t>Pile driving and foundation</a:t>
            </a:r>
          </a:p>
          <a:p>
            <a:pPr marL="514350" indent="-514350">
              <a:buAutoNum type="arabicPeriod"/>
            </a:pPr>
            <a:r>
              <a:rPr lang="en-US" sz="2000" dirty="0"/>
              <a:t>Building framing and roof framing</a:t>
            </a:r>
          </a:p>
          <a:p>
            <a:pPr marL="514350" indent="-514350">
              <a:buAutoNum type="arabicPeriod"/>
            </a:pPr>
            <a:r>
              <a:rPr lang="en-US" sz="2000" dirty="0"/>
              <a:t>Roofing and water proofing</a:t>
            </a:r>
          </a:p>
          <a:p>
            <a:pPr marL="514350" indent="-514350">
              <a:buAutoNum type="arabicPeriod"/>
            </a:pPr>
            <a:r>
              <a:rPr lang="en-US" sz="2000" dirty="0"/>
              <a:t>Concrete services</a:t>
            </a:r>
          </a:p>
          <a:p>
            <a:pPr marL="514350" indent="-514350">
              <a:buAutoNum type="arabicPeriod"/>
            </a:pPr>
            <a:r>
              <a:rPr lang="en-US" sz="2000" dirty="0"/>
              <a:t>Structural steel erection</a:t>
            </a:r>
          </a:p>
          <a:p>
            <a:pPr marL="514350" indent="-514350">
              <a:buAutoNum type="arabicPeriod"/>
            </a:pPr>
            <a:r>
              <a:rPr lang="en-US" sz="2000" dirty="0"/>
              <a:t>Masonry services</a:t>
            </a:r>
          </a:p>
          <a:p>
            <a:pPr marL="514350" indent="-514350">
              <a:buAutoNum type="arabicPeriod"/>
            </a:pPr>
            <a:r>
              <a:rPr lang="en-US" sz="2000" dirty="0"/>
              <a:t>Scaffolding</a:t>
            </a:r>
          </a:p>
          <a:p>
            <a:pPr marL="514350" indent="-514350">
              <a:buAutoNum type="arabicPeriod"/>
            </a:pPr>
            <a:r>
              <a:rPr lang="en-US" sz="2000" dirty="0"/>
              <a:t>Other</a:t>
            </a:r>
          </a:p>
          <a:p>
            <a:pPr marL="514350" indent="-514350">
              <a:buAutoNum type="arabicPeriod"/>
            </a:pPr>
            <a:r>
              <a:rPr lang="en-US" sz="2000" dirty="0"/>
              <a:t>Repair, renovation, alteration …</a:t>
            </a:r>
          </a:p>
          <a:p>
            <a:pPr marL="514350" indent="-514350">
              <a:buAutoNum type="arabicPeriod"/>
            </a:pPr>
            <a:endParaRPr lang="en-US" sz="2000" dirty="0"/>
          </a:p>
          <a:p>
            <a:pPr marL="514350" indent="-514350">
              <a:buNone/>
            </a:pPr>
            <a:endParaRPr lang="en-US" sz="1800" b="1" dirty="0"/>
          </a:p>
          <a:p>
            <a:pPr marL="514350" indent="-514350">
              <a:buNone/>
            </a:pPr>
            <a:endParaRPr lang="en-US" sz="1800" dirty="0"/>
          </a:p>
          <a:p>
            <a:pPr marL="514350" indent="-514350">
              <a:buNone/>
            </a:pPr>
            <a:endParaRPr lang="en-IN" sz="1800" dirty="0"/>
          </a:p>
        </p:txBody>
      </p:sp>
    </p:spTree>
    <p:extLst>
      <p:ext uri="{BB962C8B-B14F-4D97-AF65-F5344CB8AC3E}">
        <p14:creationId xmlns="" xmlns:p14="http://schemas.microsoft.com/office/powerpoint/2010/main" val="21187246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2400" b="1" dirty="0">
                <a:solidFill>
                  <a:srgbClr val="C00000"/>
                </a:solidFill>
              </a:rPr>
              <a:t>9954-6- </a:t>
            </a:r>
            <a:r>
              <a:rPr lang="en-US" sz="2400" b="1" dirty="0"/>
              <a:t>Installation services</a:t>
            </a:r>
          </a:p>
          <a:p>
            <a:pPr marL="514350" indent="-514350">
              <a:buNone/>
            </a:pPr>
            <a:r>
              <a:rPr lang="en-US" sz="1800" dirty="0"/>
              <a:t>1. Electrical installation, wiring, fire alarm</a:t>
            </a:r>
          </a:p>
          <a:p>
            <a:pPr marL="514350" indent="-514350">
              <a:buNone/>
            </a:pPr>
            <a:r>
              <a:rPr lang="en-US" sz="1800" dirty="0"/>
              <a:t>2. Water pumping and drain laying</a:t>
            </a:r>
          </a:p>
          <a:p>
            <a:pPr marL="514350" indent="-514350">
              <a:buNone/>
            </a:pPr>
            <a:r>
              <a:rPr lang="en-US" sz="1800" dirty="0"/>
              <a:t>3. Installation of air conditioner, ventilation equipment</a:t>
            </a:r>
          </a:p>
          <a:p>
            <a:pPr marL="514350" indent="-514350">
              <a:buNone/>
            </a:pPr>
            <a:r>
              <a:rPr lang="en-US" sz="1800" dirty="0"/>
              <a:t>4. Gas fitting</a:t>
            </a:r>
          </a:p>
          <a:p>
            <a:pPr marL="514350" indent="-514350">
              <a:buNone/>
            </a:pPr>
            <a:r>
              <a:rPr lang="en-US" sz="1800" dirty="0"/>
              <a:t>5. Lift, escalator</a:t>
            </a:r>
          </a:p>
          <a:p>
            <a:pPr marL="514350" indent="-514350">
              <a:buNone/>
            </a:pPr>
            <a:r>
              <a:rPr lang="en-US" sz="1800" dirty="0"/>
              <a:t>6. Other</a:t>
            </a:r>
          </a:p>
          <a:p>
            <a:pPr marL="514350" indent="-514350">
              <a:buNone/>
            </a:pPr>
            <a:r>
              <a:rPr lang="en-US" sz="1800" dirty="0"/>
              <a:t>9. </a:t>
            </a:r>
            <a:r>
              <a:rPr lang="en-US" sz="1800" dirty="0" err="1"/>
              <a:t>n.e.c</a:t>
            </a:r>
            <a:endParaRPr lang="en-US" sz="1800" dirty="0"/>
          </a:p>
          <a:p>
            <a:pPr marL="514350" indent="-514350">
              <a:buNone/>
            </a:pPr>
            <a:endParaRPr lang="en-US" sz="1800" dirty="0"/>
          </a:p>
          <a:p>
            <a:pPr marL="514350" indent="-514350">
              <a:buNone/>
            </a:pPr>
            <a:r>
              <a:rPr lang="en-US" sz="1800" b="1" dirty="0">
                <a:solidFill>
                  <a:srgbClr val="C00000"/>
                </a:solidFill>
              </a:rPr>
              <a:t>9954-7- </a:t>
            </a:r>
            <a:r>
              <a:rPr lang="en-US" sz="1800" b="1" dirty="0"/>
              <a:t>Building completion and finishing services</a:t>
            </a:r>
          </a:p>
          <a:p>
            <a:pPr marL="514350" indent="-514350">
              <a:buAutoNum type="arabicPeriod"/>
            </a:pPr>
            <a:r>
              <a:rPr lang="en-US" sz="1800" dirty="0"/>
              <a:t>Glazing services (mirror walls, window glass…)</a:t>
            </a:r>
          </a:p>
          <a:p>
            <a:pPr marL="514350" indent="-514350">
              <a:buAutoNum type="arabicPeriod"/>
            </a:pPr>
            <a:r>
              <a:rPr lang="en-US" sz="1800" dirty="0"/>
              <a:t>Plastering</a:t>
            </a:r>
          </a:p>
          <a:p>
            <a:pPr marL="514350" indent="-514350">
              <a:buAutoNum type="arabicPeriod"/>
            </a:pPr>
            <a:r>
              <a:rPr lang="en-US" sz="1800" dirty="0"/>
              <a:t>Painting</a:t>
            </a:r>
          </a:p>
          <a:p>
            <a:pPr marL="514350" indent="-514350">
              <a:buAutoNum type="arabicPeriod"/>
            </a:pPr>
            <a:r>
              <a:rPr lang="en-US" sz="1800" dirty="0"/>
              <a:t>Floor and wall tiling</a:t>
            </a:r>
          </a:p>
          <a:p>
            <a:pPr marL="514350" indent="-514350">
              <a:buAutoNum type="arabicPeriod"/>
            </a:pPr>
            <a:r>
              <a:rPr lang="en-US" sz="1800" dirty="0"/>
              <a:t>Other floor laying, wall covering</a:t>
            </a:r>
          </a:p>
          <a:p>
            <a:pPr marL="514350" indent="-514350">
              <a:buAutoNum type="arabicPeriod"/>
            </a:pPr>
            <a:r>
              <a:rPr lang="en-US" sz="1800" dirty="0"/>
              <a:t>Joinery and carpentry</a:t>
            </a:r>
          </a:p>
          <a:p>
            <a:pPr marL="514350" indent="-514350">
              <a:buAutoNum type="arabicPeriod"/>
            </a:pPr>
            <a:r>
              <a:rPr lang="en-US" sz="1800" dirty="0"/>
              <a:t>Fencing and railing</a:t>
            </a:r>
          </a:p>
          <a:p>
            <a:pPr marL="514350" indent="-514350">
              <a:buAutoNum type="arabicPeriod"/>
            </a:pPr>
            <a:r>
              <a:rPr lang="en-US" sz="1800" dirty="0"/>
              <a:t>Other building completion services </a:t>
            </a:r>
            <a:r>
              <a:rPr lang="en-US" sz="1800" dirty="0" err="1"/>
              <a:t>n.e.c</a:t>
            </a:r>
            <a:endParaRPr lang="en-US" sz="1800" dirty="0"/>
          </a:p>
          <a:p>
            <a:pPr marL="514350" indent="-514350">
              <a:buAutoNum type="arabicPeriod"/>
            </a:pPr>
            <a:r>
              <a:rPr lang="en-US" sz="1800" dirty="0"/>
              <a:t>Repair, alteration…….</a:t>
            </a:r>
          </a:p>
          <a:p>
            <a:pPr marL="514350" indent="-514350">
              <a:buAutoNum type="arabicPeriod"/>
            </a:pPr>
            <a:endParaRPr lang="en-US" sz="1800" dirty="0"/>
          </a:p>
          <a:p>
            <a:pPr marL="514350" indent="-514350">
              <a:buNone/>
            </a:pPr>
            <a:endParaRPr lang="en-IN" sz="1800" dirty="0"/>
          </a:p>
        </p:txBody>
      </p:sp>
    </p:spTree>
    <p:extLst>
      <p:ext uri="{BB962C8B-B14F-4D97-AF65-F5344CB8AC3E}">
        <p14:creationId xmlns="" xmlns:p14="http://schemas.microsoft.com/office/powerpoint/2010/main" val="183032127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20000"/>
          </a:bodyPr>
          <a:lstStyle/>
          <a:p>
            <a:pPr marL="514350" indent="-514350" algn="ctr">
              <a:buNone/>
            </a:pPr>
            <a:r>
              <a:rPr lang="en-US" u="sng" dirty="0">
                <a:solidFill>
                  <a:srgbClr val="FF0000"/>
                </a:solidFill>
              </a:rPr>
              <a:t>Scheme of Classification of Services</a:t>
            </a:r>
            <a:r>
              <a:rPr lang="en-US" dirty="0"/>
              <a:t> </a:t>
            </a:r>
            <a:r>
              <a:rPr lang="en-US" dirty="0">
                <a:solidFill>
                  <a:srgbClr val="00B050"/>
                </a:solidFill>
              </a:rPr>
              <a:t>[CSHGI]</a:t>
            </a:r>
          </a:p>
          <a:p>
            <a:pPr marL="514350" indent="-514350">
              <a:buNone/>
            </a:pPr>
            <a:r>
              <a:rPr lang="en-US" dirty="0">
                <a:solidFill>
                  <a:srgbClr val="00B050"/>
                </a:solidFill>
              </a:rPr>
              <a:t>[Task- find out SAC for hostel services given to students]</a:t>
            </a:r>
            <a:endParaRPr lang="en-US" u="sng" dirty="0">
              <a:solidFill>
                <a:srgbClr val="FF0000"/>
              </a:solidFill>
            </a:endParaRPr>
          </a:p>
          <a:p>
            <a:pPr marL="514350" indent="-514350" algn="just">
              <a:buNone/>
            </a:pPr>
            <a:r>
              <a:rPr lang="en-US" dirty="0"/>
              <a:t>Chapter- 99 [common for all services]</a:t>
            </a:r>
          </a:p>
          <a:p>
            <a:pPr marL="514350" indent="-514350" algn="just">
              <a:buNone/>
            </a:pPr>
            <a:endParaRPr lang="en-US" dirty="0"/>
          </a:p>
          <a:p>
            <a:pPr marL="514350" indent="-514350" algn="just">
              <a:buNone/>
            </a:pPr>
            <a:r>
              <a:rPr lang="en-US" dirty="0"/>
              <a:t>Section 5 – Construction Services </a:t>
            </a:r>
          </a:p>
          <a:p>
            <a:pPr marL="514350" indent="-514350" algn="just">
              <a:buNone/>
            </a:pPr>
            <a:r>
              <a:rPr lang="en-US" sz="2800" dirty="0"/>
              <a:t>	</a:t>
            </a:r>
            <a:r>
              <a:rPr lang="en-US" sz="2600" dirty="0" err="1"/>
              <a:t>eg</a:t>
            </a:r>
            <a:r>
              <a:rPr lang="en-US" sz="2600" dirty="0"/>
              <a:t> [Heading 9954 is for construction services (since Section 5 has only one heading namely construction services with code 4). Further Group 9954</a:t>
            </a:r>
            <a:r>
              <a:rPr lang="en-US" sz="2600" u="sng" dirty="0"/>
              <a:t>1</a:t>
            </a:r>
            <a:r>
              <a:rPr lang="en-US" sz="2600" dirty="0"/>
              <a:t> is for construction services of building , 2 is for……………]</a:t>
            </a:r>
          </a:p>
          <a:p>
            <a:pPr marL="514350" indent="-514350" algn="just">
              <a:buNone/>
            </a:pPr>
            <a:endParaRPr lang="en-US" dirty="0"/>
          </a:p>
          <a:p>
            <a:pPr marL="514350" indent="-514350" algn="just">
              <a:buNone/>
            </a:pPr>
            <a:r>
              <a:rPr lang="en-US" dirty="0">
                <a:solidFill>
                  <a:srgbClr val="00B050"/>
                </a:solidFill>
              </a:rPr>
              <a:t>Section 6 – Distributive Trade Services, Accommodation,   </a:t>
            </a:r>
          </a:p>
          <a:p>
            <a:pPr marL="514350" indent="-514350" algn="just">
              <a:buNone/>
            </a:pPr>
            <a:r>
              <a:rPr lang="en-US" dirty="0">
                <a:solidFill>
                  <a:srgbClr val="00B050"/>
                </a:solidFill>
              </a:rPr>
              <a:t>                     Food Services</a:t>
            </a:r>
          </a:p>
          <a:p>
            <a:pPr marL="514350" indent="-514350" algn="just">
              <a:buNone/>
            </a:pPr>
            <a:r>
              <a:rPr lang="en-US" dirty="0"/>
              <a:t>Section 7 – Financial and related Services</a:t>
            </a:r>
          </a:p>
          <a:p>
            <a:pPr marL="514350" indent="-514350" algn="just">
              <a:buNone/>
            </a:pPr>
            <a:r>
              <a:rPr lang="en-US" dirty="0"/>
              <a:t>Section 8 – Business and Production Services</a:t>
            </a:r>
          </a:p>
          <a:p>
            <a:pPr marL="514350" indent="-514350" algn="just">
              <a:buNone/>
            </a:pPr>
            <a:r>
              <a:rPr lang="en-US" dirty="0"/>
              <a:t>Section 9 – Community, social and personal services</a:t>
            </a:r>
          </a:p>
          <a:p>
            <a:pPr marL="514350" indent="-514350" algn="just"/>
            <a:endParaRPr lang="en-IN" sz="2000" dirty="0"/>
          </a:p>
        </p:txBody>
      </p:sp>
    </p:spTree>
    <p:extLst>
      <p:ext uri="{BB962C8B-B14F-4D97-AF65-F5344CB8AC3E}">
        <p14:creationId xmlns="" xmlns:p14="http://schemas.microsoft.com/office/powerpoint/2010/main" val="197047037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lnSpcReduction="10000"/>
          </a:bodyPr>
          <a:lstStyle/>
          <a:p>
            <a:pPr marL="514350" indent="-514350" algn="ctr">
              <a:buNone/>
            </a:pPr>
            <a:r>
              <a:rPr lang="en-US" u="sng" dirty="0">
                <a:solidFill>
                  <a:srgbClr val="FF0000"/>
                </a:solidFill>
              </a:rPr>
              <a:t>Headings under Section 6 [</a:t>
            </a:r>
            <a:r>
              <a:rPr lang="en-US" u="sng" dirty="0" err="1">
                <a:solidFill>
                  <a:srgbClr val="FF0000"/>
                </a:solidFill>
              </a:rPr>
              <a:t>ie</a:t>
            </a:r>
            <a:r>
              <a:rPr lang="en-US" u="sng" dirty="0">
                <a:solidFill>
                  <a:srgbClr val="FF0000"/>
                </a:solidFill>
              </a:rPr>
              <a:t> 996…]</a:t>
            </a:r>
          </a:p>
          <a:p>
            <a:pPr marL="514350" indent="-514350">
              <a:buFont typeface="+mj-lt"/>
              <a:buAutoNum type="arabicPeriod"/>
            </a:pPr>
            <a:r>
              <a:rPr lang="en-US" dirty="0"/>
              <a:t>Wholesale trade</a:t>
            </a:r>
          </a:p>
          <a:p>
            <a:pPr marL="514350" indent="-514350">
              <a:buFont typeface="+mj-lt"/>
              <a:buAutoNum type="arabicPeriod"/>
            </a:pPr>
            <a:r>
              <a:rPr lang="en-US" dirty="0"/>
              <a:t>Retail trade</a:t>
            </a:r>
          </a:p>
          <a:p>
            <a:pPr marL="514350" indent="-514350">
              <a:buFont typeface="+mj-lt"/>
              <a:buAutoNum type="arabicPeriod"/>
            </a:pPr>
            <a:r>
              <a:rPr lang="en-US" dirty="0">
                <a:solidFill>
                  <a:srgbClr val="00B050"/>
                </a:solidFill>
              </a:rPr>
              <a:t>Food accommodation</a:t>
            </a:r>
          </a:p>
          <a:p>
            <a:pPr marL="514350" indent="-514350">
              <a:buFont typeface="+mj-lt"/>
              <a:buAutoNum type="arabicPeriod"/>
            </a:pPr>
            <a:r>
              <a:rPr lang="en-US" dirty="0"/>
              <a:t>Passenger transport</a:t>
            </a:r>
          </a:p>
          <a:p>
            <a:pPr marL="514350" indent="-514350">
              <a:buFont typeface="+mj-lt"/>
              <a:buAutoNum type="arabicPeriod"/>
            </a:pPr>
            <a:r>
              <a:rPr lang="en-US" dirty="0"/>
              <a:t>Goods transport</a:t>
            </a:r>
          </a:p>
          <a:p>
            <a:pPr marL="514350" indent="-514350">
              <a:buFont typeface="+mj-lt"/>
              <a:buAutoNum type="arabicPeriod"/>
            </a:pPr>
            <a:r>
              <a:rPr lang="en-US" dirty="0"/>
              <a:t>Rental services of transport vehicle (with/ without operator)</a:t>
            </a:r>
          </a:p>
          <a:p>
            <a:pPr marL="514350" indent="-514350">
              <a:buFont typeface="+mj-lt"/>
              <a:buAutoNum type="arabicPeriod"/>
            </a:pPr>
            <a:r>
              <a:rPr lang="en-US" dirty="0"/>
              <a:t>Supporting services in transport</a:t>
            </a:r>
          </a:p>
          <a:p>
            <a:pPr marL="514350" indent="-514350">
              <a:buFont typeface="+mj-lt"/>
              <a:buAutoNum type="arabicPeriod"/>
            </a:pPr>
            <a:r>
              <a:rPr lang="en-US" dirty="0"/>
              <a:t>Postal and courier services</a:t>
            </a:r>
          </a:p>
          <a:p>
            <a:pPr marL="514350" indent="-514350">
              <a:buFont typeface="+mj-lt"/>
              <a:buAutoNum type="arabicPeriod"/>
            </a:pPr>
            <a:r>
              <a:rPr lang="en-US" dirty="0"/>
              <a:t>Distribution services of electricity, gas, water</a:t>
            </a:r>
          </a:p>
          <a:p>
            <a:pPr marL="514350" indent="-514350">
              <a:buNone/>
            </a:pPr>
            <a:endParaRPr lang="en-US" u="sng" dirty="0">
              <a:solidFill>
                <a:srgbClr val="FF0000"/>
              </a:solidFill>
            </a:endParaRPr>
          </a:p>
          <a:p>
            <a:pPr marL="514350" indent="-514350" algn="just"/>
            <a:endParaRPr lang="en-IN" sz="2000" dirty="0"/>
          </a:p>
        </p:txBody>
      </p:sp>
    </p:spTree>
    <p:extLst>
      <p:ext uri="{BB962C8B-B14F-4D97-AF65-F5344CB8AC3E}">
        <p14:creationId xmlns="" xmlns:p14="http://schemas.microsoft.com/office/powerpoint/2010/main" val="144529108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lnSpcReduction="10000"/>
          </a:bodyPr>
          <a:lstStyle/>
          <a:p>
            <a:pPr marL="514350" indent="-514350" algn="ctr">
              <a:buNone/>
            </a:pPr>
            <a:r>
              <a:rPr lang="en-US" u="sng" dirty="0">
                <a:solidFill>
                  <a:srgbClr val="FF0000"/>
                </a:solidFill>
              </a:rPr>
              <a:t>Groups under heading 3 of Section 6 [</a:t>
            </a:r>
            <a:r>
              <a:rPr lang="en-US" u="sng" dirty="0" err="1">
                <a:solidFill>
                  <a:srgbClr val="FF0000"/>
                </a:solidFill>
              </a:rPr>
              <a:t>ie</a:t>
            </a:r>
            <a:r>
              <a:rPr lang="en-US" u="sng" dirty="0">
                <a:solidFill>
                  <a:srgbClr val="FF0000"/>
                </a:solidFill>
              </a:rPr>
              <a:t> 9963…]</a:t>
            </a:r>
          </a:p>
          <a:p>
            <a:pPr marL="514350" indent="-514350">
              <a:buFont typeface="+mj-lt"/>
              <a:buAutoNum type="arabicPeriod"/>
            </a:pPr>
            <a:r>
              <a:rPr lang="en-US" dirty="0"/>
              <a:t>Accommodation [</a:t>
            </a:r>
            <a:r>
              <a:rPr lang="en-US" dirty="0" err="1"/>
              <a:t>eg</a:t>
            </a:r>
            <a:r>
              <a:rPr lang="en-US" dirty="0"/>
              <a:t> tourists and all]</a:t>
            </a:r>
          </a:p>
          <a:p>
            <a:pPr marL="514350" indent="-514350">
              <a:buFont typeface="+mj-lt"/>
              <a:buAutoNum type="arabicPeriod"/>
            </a:pPr>
            <a:r>
              <a:rPr lang="en-US" dirty="0">
                <a:solidFill>
                  <a:srgbClr val="00B050"/>
                </a:solidFill>
              </a:rPr>
              <a:t>Other accommodation [</a:t>
            </a:r>
            <a:r>
              <a:rPr lang="en-US" dirty="0" err="1">
                <a:solidFill>
                  <a:srgbClr val="00B050"/>
                </a:solidFill>
              </a:rPr>
              <a:t>eg</a:t>
            </a:r>
            <a:r>
              <a:rPr lang="en-US" dirty="0">
                <a:solidFill>
                  <a:srgbClr val="00B050"/>
                </a:solidFill>
              </a:rPr>
              <a:t> students etc] </a:t>
            </a:r>
          </a:p>
          <a:p>
            <a:pPr marL="514350" indent="-514350" algn="just"/>
            <a:endParaRPr lang="en-US" sz="2000" dirty="0"/>
          </a:p>
          <a:p>
            <a:pPr marL="514350" indent="-514350" algn="just">
              <a:buNone/>
            </a:pPr>
            <a:r>
              <a:rPr lang="en-US" u="sng" dirty="0">
                <a:solidFill>
                  <a:srgbClr val="FF0000"/>
                </a:solidFill>
              </a:rPr>
              <a:t>Items under Group 2 of heading 3 of Section 6 [</a:t>
            </a:r>
            <a:r>
              <a:rPr lang="en-US" u="sng" dirty="0" err="1">
                <a:solidFill>
                  <a:srgbClr val="FF0000"/>
                </a:solidFill>
              </a:rPr>
              <a:t>ie</a:t>
            </a:r>
            <a:r>
              <a:rPr lang="en-US" u="sng" dirty="0">
                <a:solidFill>
                  <a:srgbClr val="FF0000"/>
                </a:solidFill>
              </a:rPr>
              <a:t> 99632…]</a:t>
            </a:r>
          </a:p>
          <a:p>
            <a:pPr marL="514350" indent="-514350" algn="just">
              <a:buFont typeface="+mj-lt"/>
              <a:buAutoNum type="arabicPeriod"/>
            </a:pPr>
            <a:r>
              <a:rPr lang="en-US" dirty="0"/>
              <a:t>Student residence</a:t>
            </a:r>
          </a:p>
          <a:p>
            <a:pPr marL="514350" indent="-514350" algn="just">
              <a:buFont typeface="+mj-lt"/>
              <a:buAutoNum type="arabicPeriod"/>
            </a:pPr>
            <a:r>
              <a:rPr lang="en-US" dirty="0">
                <a:solidFill>
                  <a:srgbClr val="00B050"/>
                </a:solidFill>
              </a:rPr>
              <a:t>Hostel , Paying Guest arrangement</a:t>
            </a:r>
          </a:p>
          <a:p>
            <a:pPr marL="514350" indent="-514350" algn="just">
              <a:buFont typeface="+mj-lt"/>
              <a:buAutoNum type="arabicPeriod"/>
            </a:pPr>
            <a:r>
              <a:rPr lang="en-US" dirty="0"/>
              <a:t>Other room and unit accommodation</a:t>
            </a:r>
          </a:p>
          <a:p>
            <a:pPr marL="514350" indent="-514350" algn="just">
              <a:buFont typeface="Wingdings" pitchFamily="2" charset="2"/>
              <a:buChar char="Ø"/>
            </a:pPr>
            <a:r>
              <a:rPr lang="en-US" dirty="0"/>
              <a:t>Thus, service accounting code (SAC) for hostel accommodation services given to student will be:- </a:t>
            </a:r>
            <a:r>
              <a:rPr lang="en-US" dirty="0">
                <a:solidFill>
                  <a:srgbClr val="00B050"/>
                </a:solidFill>
              </a:rPr>
              <a:t>996322</a:t>
            </a:r>
          </a:p>
          <a:p>
            <a:pPr marL="514350" indent="-514350" algn="just"/>
            <a:endParaRPr lang="en-IN" sz="2000" dirty="0"/>
          </a:p>
        </p:txBody>
      </p:sp>
    </p:spTree>
    <p:extLst>
      <p:ext uri="{BB962C8B-B14F-4D97-AF65-F5344CB8AC3E}">
        <p14:creationId xmlns="" xmlns:p14="http://schemas.microsoft.com/office/powerpoint/2010/main" val="190766858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700218"/>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dirty="0">
                <a:solidFill>
                  <a:srgbClr val="C00000"/>
                </a:solidFill>
              </a:rPr>
              <a:t>Tools facilitating correct classification</a:t>
            </a:r>
          </a:p>
          <a:p>
            <a:r>
              <a:rPr lang="en-US" sz="1600" dirty="0">
                <a:solidFill>
                  <a:srgbClr val="C00000"/>
                </a:solidFill>
              </a:rPr>
              <a:t>GIR of tariff </a:t>
            </a:r>
            <a:r>
              <a:rPr lang="en-US" sz="1600" dirty="0" err="1">
                <a:solidFill>
                  <a:srgbClr val="C00000"/>
                </a:solidFill>
              </a:rPr>
              <a:t>i</a:t>
            </a:r>
            <a:r>
              <a:rPr lang="en-US" sz="1600" dirty="0">
                <a:solidFill>
                  <a:srgbClr val="C00000"/>
                </a:solidFill>
              </a:rPr>
              <a:t>/r/o Goods</a:t>
            </a:r>
          </a:p>
          <a:p>
            <a:r>
              <a:rPr lang="en-US" sz="1600" dirty="0">
                <a:solidFill>
                  <a:srgbClr val="C00000"/>
                </a:solidFill>
              </a:rPr>
              <a:t>Scheme of classification of services</a:t>
            </a:r>
          </a:p>
          <a:p>
            <a:r>
              <a:rPr lang="en-US" sz="1600" dirty="0" err="1">
                <a:solidFill>
                  <a:srgbClr val="C00000"/>
                </a:solidFill>
              </a:rPr>
              <a:t>Genearal</a:t>
            </a:r>
            <a:r>
              <a:rPr lang="en-US" sz="1600" dirty="0">
                <a:solidFill>
                  <a:srgbClr val="C00000"/>
                </a:solidFill>
              </a:rPr>
              <a:t> </a:t>
            </a:r>
            <a:r>
              <a:rPr lang="en-US" sz="1600" dirty="0" err="1">
                <a:solidFill>
                  <a:srgbClr val="C00000"/>
                </a:solidFill>
              </a:rPr>
              <a:t>Explananatory</a:t>
            </a:r>
            <a:r>
              <a:rPr lang="en-US" sz="1600" dirty="0">
                <a:solidFill>
                  <a:srgbClr val="C00000"/>
                </a:solidFill>
              </a:rPr>
              <a:t> notes for services</a:t>
            </a:r>
            <a:endParaRPr lang="en-IN" sz="1600" dirty="0">
              <a:solidFill>
                <a:srgbClr val="C00000"/>
              </a:solidFill>
            </a:endParaRPr>
          </a:p>
        </p:txBody>
      </p:sp>
    </p:spTree>
    <p:extLst>
      <p:ext uri="{BB962C8B-B14F-4D97-AF65-F5344CB8AC3E}">
        <p14:creationId xmlns="" xmlns:p14="http://schemas.microsoft.com/office/powerpoint/2010/main" val="355412139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705600"/>
          </a:xfrm>
        </p:spPr>
        <p:txBody>
          <a:bodyPr>
            <a:noAutofit/>
          </a:bodyPr>
          <a:lstStyle/>
          <a:p>
            <a:pPr marL="514350" indent="-514350" algn="ctr">
              <a:buNone/>
            </a:pPr>
            <a:r>
              <a:rPr lang="en-US" sz="2400" u="sng" dirty="0">
                <a:solidFill>
                  <a:srgbClr val="FF0000"/>
                </a:solidFill>
              </a:rPr>
              <a:t>Rules for interpretation of HSN </a:t>
            </a:r>
            <a:r>
              <a:rPr lang="en-US" sz="2400" dirty="0"/>
              <a:t>[given in HSN itself]</a:t>
            </a:r>
          </a:p>
          <a:p>
            <a:pPr marL="514350" indent="-514350" algn="just">
              <a:buFont typeface="Wingdings" pitchFamily="2" charset="2"/>
              <a:buChar char="Ø"/>
            </a:pPr>
            <a:r>
              <a:rPr lang="en-US" sz="2400" dirty="0"/>
              <a:t>First see the Act </a:t>
            </a:r>
            <a:r>
              <a:rPr lang="en-US" sz="2400" dirty="0" err="1"/>
              <a:t>i.e</a:t>
            </a:r>
            <a:r>
              <a:rPr lang="en-US" sz="2400" dirty="0"/>
              <a:t> product description read with section and chapter notes. Then go to GIR (general interpretative rules).</a:t>
            </a:r>
          </a:p>
          <a:p>
            <a:pPr marL="514350" indent="-514350" algn="just">
              <a:buFont typeface="+mj-lt"/>
              <a:buAutoNum type="arabicPeriod"/>
            </a:pPr>
            <a:r>
              <a:rPr lang="en-US" sz="2400" dirty="0"/>
              <a:t>Rule 1- </a:t>
            </a:r>
            <a:r>
              <a:rPr lang="en-US" sz="2400" dirty="0">
                <a:solidFill>
                  <a:srgbClr val="FF0000"/>
                </a:solidFill>
              </a:rPr>
              <a:t>Titles are for reference only</a:t>
            </a:r>
            <a:r>
              <a:rPr lang="en-US" sz="2400" dirty="0"/>
              <a:t>. Decide first on the basis of description read with section and chapter notes.</a:t>
            </a:r>
          </a:p>
          <a:p>
            <a:pPr marL="514350" indent="-514350" algn="just">
              <a:buFont typeface="+mj-lt"/>
              <a:buAutoNum type="arabicPeriod"/>
            </a:pPr>
            <a:r>
              <a:rPr lang="en-US" sz="2400" dirty="0"/>
              <a:t>Rule 2(a)- Classify </a:t>
            </a:r>
            <a:r>
              <a:rPr lang="en-US" sz="2400" dirty="0">
                <a:solidFill>
                  <a:srgbClr val="FF0000"/>
                </a:solidFill>
              </a:rPr>
              <a:t>un-finished as finished goods</a:t>
            </a:r>
            <a:r>
              <a:rPr lang="en-US" sz="2400" dirty="0"/>
              <a:t> if it has essential characteristics of finished goods. </a:t>
            </a:r>
            <a:r>
              <a:rPr lang="en-US" sz="2000" dirty="0">
                <a:solidFill>
                  <a:srgbClr val="00B050"/>
                </a:solidFill>
              </a:rPr>
              <a:t>[passenger coach not fitted with seats will still be a passenger coach; motor vehicle not yet fitted with wheels, battery or </a:t>
            </a:r>
            <a:r>
              <a:rPr lang="en-US" sz="2000" dirty="0" err="1">
                <a:solidFill>
                  <a:srgbClr val="00B050"/>
                </a:solidFill>
              </a:rPr>
              <a:t>tyres</a:t>
            </a:r>
            <a:r>
              <a:rPr lang="en-US" sz="2000" dirty="0">
                <a:solidFill>
                  <a:srgbClr val="00B050"/>
                </a:solidFill>
              </a:rPr>
              <a:t>; bicycle without saddles and </a:t>
            </a:r>
            <a:r>
              <a:rPr lang="en-US" sz="2000" dirty="0" err="1">
                <a:solidFill>
                  <a:srgbClr val="00B050"/>
                </a:solidFill>
              </a:rPr>
              <a:t>tyres</a:t>
            </a:r>
            <a:r>
              <a:rPr lang="en-US" sz="2000" dirty="0">
                <a:solidFill>
                  <a:srgbClr val="00B050"/>
                </a:solidFill>
              </a:rPr>
              <a:t> an electric motor in a machine will be classified as machine only; unassembled finished goods CKD/SKD;]</a:t>
            </a:r>
            <a:endParaRPr lang="en-US" sz="2400" dirty="0">
              <a:solidFill>
                <a:srgbClr val="00B050"/>
              </a:solidFill>
            </a:endParaRPr>
          </a:p>
          <a:p>
            <a:pPr marL="514350" indent="-514350" algn="just">
              <a:buFont typeface="+mj-lt"/>
              <a:buAutoNum type="arabicPeriod"/>
            </a:pPr>
            <a:r>
              <a:rPr lang="en-US" sz="2400" dirty="0"/>
              <a:t>Rule 2(b)- material / substance includes mixture / combination of it with others. </a:t>
            </a:r>
            <a:r>
              <a:rPr lang="en-US" sz="2000" dirty="0">
                <a:solidFill>
                  <a:srgbClr val="00B050"/>
                </a:solidFill>
              </a:rPr>
              <a:t>[‘Article of Gold’ will include an article which is made partly of Gold]. </a:t>
            </a:r>
            <a:r>
              <a:rPr lang="en-US" sz="2400" dirty="0"/>
              <a:t>If conflict arise because of application of rule 2(b)</a:t>
            </a:r>
            <a:r>
              <a:rPr lang="en-US" sz="2000" dirty="0"/>
              <a:t> </a:t>
            </a:r>
            <a:r>
              <a:rPr lang="en-US" sz="2000" dirty="0">
                <a:solidFill>
                  <a:srgbClr val="00B050"/>
                </a:solidFill>
              </a:rPr>
              <a:t>[</a:t>
            </a:r>
            <a:r>
              <a:rPr lang="en-US" sz="2000" dirty="0" err="1">
                <a:solidFill>
                  <a:srgbClr val="00B050"/>
                </a:solidFill>
              </a:rPr>
              <a:t>eg</a:t>
            </a:r>
            <a:r>
              <a:rPr lang="en-US" sz="2000" dirty="0">
                <a:solidFill>
                  <a:srgbClr val="00B050"/>
                </a:solidFill>
              </a:rPr>
              <a:t>. As per rule 2(b) a mixture of A &amp; B may be classified as either A or B], </a:t>
            </a:r>
            <a:r>
              <a:rPr lang="en-US" sz="2400" dirty="0"/>
              <a:t>then decide classification by rule 3a, 3b, 3c.</a:t>
            </a:r>
            <a:endParaRPr lang="en-US" sz="2400" dirty="0">
              <a:solidFill>
                <a:srgbClr val="00B050"/>
              </a:solidFill>
            </a:endParaRPr>
          </a:p>
        </p:txBody>
      </p:sp>
    </p:spTree>
    <p:extLst>
      <p:ext uri="{BB962C8B-B14F-4D97-AF65-F5344CB8AC3E}">
        <p14:creationId xmlns="" xmlns:p14="http://schemas.microsoft.com/office/powerpoint/2010/main" val="295971963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514350" indent="-514350" algn="just">
              <a:buFont typeface="+mj-lt"/>
              <a:buAutoNum type="arabicPeriod"/>
            </a:pPr>
            <a:r>
              <a:rPr lang="en-US" sz="2400" dirty="0"/>
              <a:t>Rule 3(a)- </a:t>
            </a:r>
            <a:r>
              <a:rPr lang="en-US" sz="2400" dirty="0">
                <a:solidFill>
                  <a:srgbClr val="FF0000"/>
                </a:solidFill>
              </a:rPr>
              <a:t>Specific heading</a:t>
            </a:r>
            <a:r>
              <a:rPr lang="en-US" sz="2400" dirty="0"/>
              <a:t>- Prefer the heading that provides the most specific description. </a:t>
            </a:r>
            <a:r>
              <a:rPr lang="en-US" sz="2000" dirty="0">
                <a:solidFill>
                  <a:srgbClr val="00B050"/>
                </a:solidFill>
              </a:rPr>
              <a:t>[</a:t>
            </a:r>
            <a:r>
              <a:rPr lang="en-US" sz="2400" dirty="0"/>
              <a:t> </a:t>
            </a:r>
            <a:r>
              <a:rPr lang="en-US" sz="2000" dirty="0">
                <a:solidFill>
                  <a:srgbClr val="00B050"/>
                </a:solidFill>
              </a:rPr>
              <a:t>‘VIP’ bag is a ‘Plastic Article’ in common parlance, but if there is a specific entry ‘suitcases’, that entry will prevail]</a:t>
            </a:r>
            <a:endParaRPr lang="en-US" sz="2400" dirty="0">
              <a:solidFill>
                <a:srgbClr val="00B050"/>
              </a:solidFill>
            </a:endParaRPr>
          </a:p>
          <a:p>
            <a:pPr marL="514350" indent="-514350" algn="just">
              <a:buFont typeface="+mj-lt"/>
              <a:buAutoNum type="arabicPeriod"/>
            </a:pPr>
            <a:r>
              <a:rPr lang="en-US" sz="2400" dirty="0"/>
              <a:t>Rule 3(b)- </a:t>
            </a:r>
            <a:r>
              <a:rPr lang="en-US" sz="2400" dirty="0">
                <a:solidFill>
                  <a:srgbClr val="FF0000"/>
                </a:solidFill>
              </a:rPr>
              <a:t>Essential Character</a:t>
            </a:r>
            <a:r>
              <a:rPr lang="en-US" sz="2400" dirty="0"/>
              <a:t>- classify the mixture/combination as material or component which is giving ‘essential character’ to the combination. </a:t>
            </a:r>
            <a:r>
              <a:rPr lang="en-US" sz="2000" dirty="0">
                <a:solidFill>
                  <a:srgbClr val="00B050"/>
                </a:solidFill>
              </a:rPr>
              <a:t>[A set consists of drawing instruments (90.17), pencil (96.09), and pencil sharpener (82.14) put up in a leather case (4201.90); the set will be classifiable under 90.17 i.e. as drawing instrument.]</a:t>
            </a:r>
            <a:endParaRPr lang="en-US" sz="2400" dirty="0">
              <a:solidFill>
                <a:srgbClr val="00B050"/>
              </a:solidFill>
            </a:endParaRPr>
          </a:p>
          <a:p>
            <a:pPr marL="514350" indent="-514350" algn="just">
              <a:buFont typeface="+mj-lt"/>
              <a:buAutoNum type="arabicPeriod"/>
            </a:pPr>
            <a:r>
              <a:rPr lang="en-US" sz="2400" dirty="0"/>
              <a:t>Rule 3(c)- </a:t>
            </a:r>
            <a:r>
              <a:rPr lang="en-US" sz="2400" dirty="0">
                <a:solidFill>
                  <a:srgbClr val="FF0000"/>
                </a:solidFill>
              </a:rPr>
              <a:t>latter the better-</a:t>
            </a:r>
            <a:r>
              <a:rPr lang="en-US" sz="2400" dirty="0">
                <a:solidFill>
                  <a:srgbClr val="00B050"/>
                </a:solidFill>
              </a:rPr>
              <a:t> </a:t>
            </a:r>
            <a:r>
              <a:rPr lang="en-US" sz="2400" dirty="0"/>
              <a:t>If both are equally specific, take the one which comes last in the tariff. </a:t>
            </a:r>
            <a:r>
              <a:rPr lang="en-US" sz="2000" dirty="0">
                <a:solidFill>
                  <a:srgbClr val="00B050"/>
                </a:solidFill>
              </a:rPr>
              <a:t>[If product can fall under 4406.90 or 4408.90 classification under 4408.90 would be appropriate heading]</a:t>
            </a:r>
          </a:p>
          <a:p>
            <a:pPr marL="0" indent="0" algn="just">
              <a:buNone/>
            </a:pPr>
            <a:r>
              <a:rPr lang="en-US" sz="1800" dirty="0"/>
              <a:t>[Case law:- </a:t>
            </a:r>
            <a:r>
              <a:rPr lang="en-US" sz="2000" dirty="0"/>
              <a:t>Decorative designer  or  </a:t>
            </a:r>
            <a:r>
              <a:rPr lang="en-US" sz="2000" dirty="0">
                <a:solidFill>
                  <a:srgbClr val="C00000"/>
                </a:solidFill>
              </a:rPr>
              <a:t>fancy  </a:t>
            </a:r>
            <a:r>
              <a:rPr lang="en-US" sz="2000" i="1" dirty="0" err="1">
                <a:solidFill>
                  <a:srgbClr val="C00000"/>
                </a:solidFill>
              </a:rPr>
              <a:t>Rakhi</a:t>
            </a:r>
            <a:r>
              <a:rPr lang="en-US" sz="2000" i="1" dirty="0">
                <a:solidFill>
                  <a:srgbClr val="C00000"/>
                </a:solidFill>
              </a:rPr>
              <a:t>  </a:t>
            </a:r>
            <a:r>
              <a:rPr lang="en-US" sz="2000" dirty="0">
                <a:solidFill>
                  <a:srgbClr val="C00000"/>
                </a:solidFill>
              </a:rPr>
              <a:t>is not  'handicraft</a:t>
            </a:r>
            <a:r>
              <a:rPr lang="en-US" sz="2000" dirty="0"/>
              <a:t>'   </a:t>
            </a:r>
            <a:r>
              <a:rPr lang="en-US" sz="2000" dirty="0">
                <a:solidFill>
                  <a:srgbClr val="C00000"/>
                </a:solidFill>
              </a:rPr>
              <a:t>or </a:t>
            </a:r>
            <a:r>
              <a:rPr lang="en-US" sz="2000" i="1" dirty="0">
                <a:solidFill>
                  <a:srgbClr val="C00000"/>
                </a:solidFill>
              </a:rPr>
              <a:t>'puja  </a:t>
            </a:r>
            <a:r>
              <a:rPr lang="en-US" sz="2000" i="1" dirty="0" err="1">
                <a:solidFill>
                  <a:srgbClr val="C00000"/>
                </a:solidFill>
              </a:rPr>
              <a:t>samagri</a:t>
            </a:r>
            <a:r>
              <a:rPr lang="en-US" sz="2000" i="1" dirty="0"/>
              <a:t>, </a:t>
            </a:r>
            <a:r>
              <a:rPr lang="en-US" sz="2000" dirty="0"/>
              <a:t>It has  to be classified  on basis  of constituent    material  in accordance   with rule  3(c) of Rules of interpretation    of Customs  Tariff  Act- </a:t>
            </a:r>
            <a:r>
              <a:rPr lang="en-US" sz="2000" i="1" dirty="0"/>
              <a:t>M D  </a:t>
            </a:r>
            <a:r>
              <a:rPr lang="en-US" sz="2000" i="1" dirty="0" err="1"/>
              <a:t>Mohta</a:t>
            </a:r>
            <a:r>
              <a:rPr lang="en-US" sz="2000" i="1" dirty="0"/>
              <a:t>  In re </a:t>
            </a:r>
            <a:r>
              <a:rPr lang="en-US" sz="2000" dirty="0"/>
              <a:t>(2018) 68 CST  766 = 95 taxmann.com 69 (AAR-WB).]</a:t>
            </a:r>
          </a:p>
          <a:p>
            <a:pPr marL="514350" indent="-514350" algn="just">
              <a:buFont typeface="+mj-lt"/>
              <a:buAutoNum type="arabicPeriod"/>
            </a:pPr>
            <a:r>
              <a:rPr lang="en-US" sz="2400" dirty="0"/>
              <a:t>Rule 4- </a:t>
            </a:r>
            <a:r>
              <a:rPr lang="en-US" sz="2400" dirty="0">
                <a:solidFill>
                  <a:srgbClr val="FF0000"/>
                </a:solidFill>
              </a:rPr>
              <a:t>Most Akin Goods</a:t>
            </a:r>
            <a:r>
              <a:rPr lang="en-US" sz="2400" dirty="0"/>
              <a:t>- Last rule of interpretation. It is last resort and a desperate remedy.</a:t>
            </a:r>
          </a:p>
          <a:p>
            <a:pPr marL="514350" indent="-514350" algn="just">
              <a:buNone/>
            </a:pPr>
            <a:endParaRPr lang="en-IN" sz="2400" dirty="0"/>
          </a:p>
        </p:txBody>
      </p:sp>
    </p:spTree>
    <p:extLst>
      <p:ext uri="{BB962C8B-B14F-4D97-AF65-F5344CB8AC3E}">
        <p14:creationId xmlns="" xmlns:p14="http://schemas.microsoft.com/office/powerpoint/2010/main" val="117564832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just">
              <a:buFont typeface="+mj-lt"/>
              <a:buAutoNum type="arabicPeriod" startAt="5"/>
            </a:pPr>
            <a:r>
              <a:rPr lang="en-US" sz="2400" dirty="0"/>
              <a:t>Rule 5 (a) - cases of camera, musical instruments, drawing instruments, necklaces etc specially shaped for that article, suitable for long term use will be classified along with that article, if such article is normally sold along with such cases.</a:t>
            </a:r>
          </a:p>
          <a:p>
            <a:pPr marL="514350" indent="-514350" algn="just">
              <a:buFont typeface="+mj-lt"/>
              <a:buAutoNum type="arabicPeriod" startAt="5"/>
            </a:pPr>
            <a:r>
              <a:rPr lang="en-US" sz="2400" dirty="0"/>
              <a:t>Rule 5(b)- packing materials and containers are also to be classified with the goods except when the packing is for repetitive use. </a:t>
            </a:r>
            <a:r>
              <a:rPr lang="en-US" sz="2000" dirty="0">
                <a:solidFill>
                  <a:srgbClr val="00B050"/>
                </a:solidFill>
              </a:rPr>
              <a:t>[</a:t>
            </a:r>
            <a:r>
              <a:rPr lang="en-US" sz="2000" dirty="0" err="1">
                <a:solidFill>
                  <a:srgbClr val="00B050"/>
                </a:solidFill>
              </a:rPr>
              <a:t>assessee</a:t>
            </a:r>
            <a:r>
              <a:rPr lang="en-US" sz="2000" dirty="0">
                <a:solidFill>
                  <a:srgbClr val="00B050"/>
                </a:solidFill>
              </a:rPr>
              <a:t> was placing ice-cream cone in </a:t>
            </a:r>
            <a:r>
              <a:rPr lang="en-US" sz="2000" dirty="0" err="1">
                <a:solidFill>
                  <a:srgbClr val="00B050"/>
                </a:solidFill>
              </a:rPr>
              <a:t>aluminium</a:t>
            </a:r>
            <a:r>
              <a:rPr lang="en-US" sz="2000" dirty="0">
                <a:solidFill>
                  <a:srgbClr val="00B050"/>
                </a:solidFill>
              </a:rPr>
              <a:t> foil cone. It was held that </a:t>
            </a:r>
            <a:r>
              <a:rPr lang="en-US" sz="2000" dirty="0" err="1">
                <a:solidFill>
                  <a:srgbClr val="00B050"/>
                </a:solidFill>
              </a:rPr>
              <a:t>aluminium</a:t>
            </a:r>
            <a:r>
              <a:rPr lang="en-US" sz="2000" dirty="0">
                <a:solidFill>
                  <a:srgbClr val="00B050"/>
                </a:solidFill>
              </a:rPr>
              <a:t> foil cone is used only as packing and entire goods will be classified as ‘ice-cream cone’ only.]</a:t>
            </a:r>
            <a:endParaRPr lang="en-US" sz="2400" dirty="0">
              <a:solidFill>
                <a:srgbClr val="00B050"/>
              </a:solidFill>
            </a:endParaRPr>
          </a:p>
          <a:p>
            <a:pPr marL="514350" indent="-514350" algn="just">
              <a:buFont typeface="Wingdings" pitchFamily="2" charset="2"/>
              <a:buChar char="§"/>
            </a:pPr>
            <a:r>
              <a:rPr lang="en-US" sz="2400" dirty="0"/>
              <a:t>Parts of general use:- to be classified in their respective heading and not as part of the machine or equipment. </a:t>
            </a:r>
            <a:r>
              <a:rPr lang="en-US" sz="2000" dirty="0">
                <a:solidFill>
                  <a:srgbClr val="00B050"/>
                </a:solidFill>
              </a:rPr>
              <a:t>[a bolt used in a vehicle will be classified as ‘bolt’ and not as ‘motor vehicle part’. Plastic piping and fitting will be classified under ‘plastic articles (3917) only, even if used as machine component.]</a:t>
            </a:r>
            <a:endParaRPr lang="en-US" sz="2400" dirty="0">
              <a:solidFill>
                <a:srgbClr val="00B050"/>
              </a:solidFill>
            </a:endParaRPr>
          </a:p>
          <a:p>
            <a:pPr marL="514350" indent="-514350" algn="just">
              <a:buFont typeface="Wingdings" pitchFamily="2" charset="2"/>
              <a:buChar char="§"/>
            </a:pPr>
            <a:r>
              <a:rPr lang="en-US" sz="2400" dirty="0"/>
              <a:t>Part of part is part of whole- </a:t>
            </a:r>
            <a:r>
              <a:rPr lang="en-US" sz="2000" dirty="0">
                <a:solidFill>
                  <a:srgbClr val="00B050"/>
                </a:solidFill>
              </a:rPr>
              <a:t>[ </a:t>
            </a:r>
            <a:r>
              <a:rPr lang="en-US" sz="2000" dirty="0" err="1">
                <a:solidFill>
                  <a:srgbClr val="00B050"/>
                </a:solidFill>
              </a:rPr>
              <a:t>tyre</a:t>
            </a:r>
            <a:r>
              <a:rPr lang="en-US" sz="2000" dirty="0">
                <a:solidFill>
                  <a:srgbClr val="00B050"/>
                </a:solidFill>
              </a:rPr>
              <a:t> is a part of cycle. ‘valve’ is a part of the </a:t>
            </a:r>
            <a:r>
              <a:rPr lang="en-US" sz="2000" dirty="0" err="1">
                <a:solidFill>
                  <a:srgbClr val="00B050"/>
                </a:solidFill>
              </a:rPr>
              <a:t>tyre</a:t>
            </a:r>
            <a:r>
              <a:rPr lang="en-US" sz="2000" dirty="0">
                <a:solidFill>
                  <a:srgbClr val="00B050"/>
                </a:solidFill>
              </a:rPr>
              <a:t>. Hence, ‘valve’ will be treated as part of ‘cycle’]</a:t>
            </a:r>
            <a:endParaRPr lang="en-US" sz="2400" dirty="0">
              <a:solidFill>
                <a:srgbClr val="00B050"/>
              </a:solidFill>
            </a:endParaRPr>
          </a:p>
          <a:p>
            <a:pPr marL="514350" indent="-514350" algn="just"/>
            <a:endParaRPr lang="en-IN" sz="2400" dirty="0"/>
          </a:p>
        </p:txBody>
      </p:sp>
    </p:spTree>
    <p:extLst>
      <p:ext uri="{BB962C8B-B14F-4D97-AF65-F5344CB8AC3E}">
        <p14:creationId xmlns="" xmlns:p14="http://schemas.microsoft.com/office/powerpoint/2010/main" val="375773662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just">
              <a:buNone/>
            </a:pPr>
            <a:r>
              <a:rPr lang="en-US" sz="2800" u="sng" dirty="0">
                <a:solidFill>
                  <a:srgbClr val="FF0000"/>
                </a:solidFill>
              </a:rPr>
              <a:t>Coding of dashes</a:t>
            </a:r>
          </a:p>
          <a:p>
            <a:pPr marL="514350" indent="-514350" algn="just">
              <a:buNone/>
            </a:pPr>
            <a:endParaRPr lang="en-US" sz="2800" u="sng" dirty="0">
              <a:solidFill>
                <a:srgbClr val="FF0000"/>
              </a:solidFill>
            </a:endParaRPr>
          </a:p>
          <a:p>
            <a:pPr marL="514350" indent="-514350" algn="just"/>
            <a:r>
              <a:rPr lang="en-US" sz="2800" dirty="0"/>
              <a:t>Single dash at beginning (-) indicates a group </a:t>
            </a:r>
            <a:r>
              <a:rPr lang="en-US" sz="2800" dirty="0" err="1"/>
              <a:t>ie</a:t>
            </a:r>
            <a:r>
              <a:rPr lang="en-US" sz="2800" dirty="0"/>
              <a:t> primary classification.</a:t>
            </a:r>
          </a:p>
          <a:p>
            <a:pPr marL="514350" indent="-514350" algn="just"/>
            <a:r>
              <a:rPr lang="en-US" sz="2800" dirty="0"/>
              <a:t>Double dash (--) indicates sub-classification of preceding (-)</a:t>
            </a:r>
          </a:p>
          <a:p>
            <a:pPr marL="514350" indent="-514350" algn="just"/>
            <a:r>
              <a:rPr lang="en-US" sz="2800" u="sng" dirty="0"/>
              <a:t>Double dash must satisfy specification of single dash.</a:t>
            </a:r>
          </a:p>
          <a:p>
            <a:pPr marL="514350" indent="-514350" algn="just"/>
            <a:r>
              <a:rPr lang="en-US" sz="2800" dirty="0"/>
              <a:t>Rule 6- classification of goods in sub-headings shall be determined in terms of those sub-headings. That is, only sub-headings at the same level are comparable. </a:t>
            </a:r>
            <a:r>
              <a:rPr lang="en-US" sz="2800" dirty="0">
                <a:solidFill>
                  <a:srgbClr val="00B050"/>
                </a:solidFill>
              </a:rPr>
              <a:t>[ see example on next slide]</a:t>
            </a:r>
          </a:p>
        </p:txBody>
      </p:sp>
    </p:spTree>
    <p:extLst>
      <p:ext uri="{BB962C8B-B14F-4D97-AF65-F5344CB8AC3E}">
        <p14:creationId xmlns="" xmlns:p14="http://schemas.microsoft.com/office/powerpoint/2010/main" val="1693017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741368"/>
          </a:xfrm>
        </p:spPr>
        <p:style>
          <a:lnRef idx="2">
            <a:schemeClr val="dk1"/>
          </a:lnRef>
          <a:fillRef idx="1">
            <a:schemeClr val="lt1"/>
          </a:fillRef>
          <a:effectRef idx="0">
            <a:schemeClr val="dk1"/>
          </a:effectRef>
          <a:fontRef idx="minor">
            <a:schemeClr val="dk1"/>
          </a:fontRef>
        </p:style>
        <p:txBody>
          <a:bodyPr>
            <a:noAutofit/>
          </a:bodyPr>
          <a:lstStyle/>
          <a:p>
            <a:pPr marL="0" lvl="0" indent="0">
              <a:buNone/>
            </a:pPr>
            <a:r>
              <a:rPr lang="en-US" sz="2000" dirty="0"/>
              <a:t>S.2(31) </a:t>
            </a:r>
            <a:r>
              <a:rPr lang="en-US" sz="2000" u="sng" dirty="0">
                <a:solidFill>
                  <a:srgbClr val="FF0000"/>
                </a:solidFill>
              </a:rPr>
              <a:t>“consideration”</a:t>
            </a:r>
            <a:r>
              <a:rPr lang="en-US" sz="2000" dirty="0"/>
              <a:t> in relation to the supply of goods or services or both includes</a:t>
            </a:r>
            <a:endParaRPr lang="en-IN" sz="2000" dirty="0"/>
          </a:p>
          <a:p>
            <a:pPr lvl="1" algn="just"/>
            <a:r>
              <a:rPr lang="en-US" sz="2000" dirty="0"/>
              <a:t>any payment </a:t>
            </a:r>
            <a:r>
              <a:rPr lang="en-US" sz="2000" dirty="0">
                <a:solidFill>
                  <a:srgbClr val="C00000"/>
                </a:solidFill>
              </a:rPr>
              <a:t>made or to be made</a:t>
            </a:r>
            <a:r>
              <a:rPr lang="en-US" sz="2000" dirty="0"/>
              <a:t>, whether in </a:t>
            </a:r>
            <a:r>
              <a:rPr lang="en-US" sz="2000" dirty="0">
                <a:solidFill>
                  <a:srgbClr val="C00000"/>
                </a:solidFill>
              </a:rPr>
              <a:t>money or otherwise</a:t>
            </a:r>
            <a:r>
              <a:rPr lang="en-US" sz="2000" dirty="0"/>
              <a:t>, </a:t>
            </a:r>
            <a:r>
              <a:rPr lang="en-US" sz="2000" u="sng" dirty="0"/>
              <a:t>in respect of</a:t>
            </a:r>
            <a:r>
              <a:rPr lang="en-US" sz="2000" dirty="0"/>
              <a:t>, </a:t>
            </a:r>
            <a:r>
              <a:rPr lang="en-US" sz="2000" u="sng" dirty="0"/>
              <a:t>in response to</a:t>
            </a:r>
            <a:r>
              <a:rPr lang="en-US" sz="2000" dirty="0"/>
              <a:t>, or </a:t>
            </a:r>
            <a:r>
              <a:rPr lang="en-US" sz="2000" u="sng" dirty="0"/>
              <a:t>for the inducement of</a:t>
            </a:r>
            <a:r>
              <a:rPr lang="en-US" sz="2000" dirty="0"/>
              <a:t>, the supply of goods or services or both, whether </a:t>
            </a:r>
            <a:r>
              <a:rPr lang="en-US" sz="2000" dirty="0">
                <a:solidFill>
                  <a:srgbClr val="C00000"/>
                </a:solidFill>
              </a:rPr>
              <a:t>by the recipient or by any othe</a:t>
            </a:r>
            <a:r>
              <a:rPr lang="en-US" sz="2000" dirty="0"/>
              <a:t>r person </a:t>
            </a:r>
            <a:r>
              <a:rPr lang="en-US" sz="2000" dirty="0">
                <a:solidFill>
                  <a:srgbClr val="C00000"/>
                </a:solidFill>
              </a:rPr>
              <a:t>but shall not include any subsidy</a:t>
            </a:r>
            <a:r>
              <a:rPr lang="en-US" sz="2000" dirty="0"/>
              <a:t> given by the Central Government or a State Government;</a:t>
            </a:r>
            <a:endParaRPr lang="en-IN" sz="2000" dirty="0"/>
          </a:p>
          <a:p>
            <a:pPr lvl="1" algn="just"/>
            <a:r>
              <a:rPr lang="en-US" sz="2000" dirty="0"/>
              <a:t>the </a:t>
            </a:r>
            <a:r>
              <a:rPr lang="en-US" sz="2000" dirty="0">
                <a:solidFill>
                  <a:srgbClr val="C00000"/>
                </a:solidFill>
              </a:rPr>
              <a:t>monetary value of any act or forbearance</a:t>
            </a:r>
            <a:r>
              <a:rPr lang="en-US" sz="2000" dirty="0"/>
              <a:t>, in respect of, in response to, or for the inducement of, the supply of goods or services or both, whether </a:t>
            </a:r>
            <a:r>
              <a:rPr lang="en-US" sz="2000" dirty="0">
                <a:solidFill>
                  <a:srgbClr val="C00000"/>
                </a:solidFill>
              </a:rPr>
              <a:t>by the recipient or by any other person</a:t>
            </a:r>
            <a:r>
              <a:rPr lang="en-US" sz="2000" dirty="0"/>
              <a:t> but shall not include any subsidy given by the Central Government or a State Government :</a:t>
            </a:r>
            <a:endParaRPr lang="en-IN" sz="2000" dirty="0"/>
          </a:p>
          <a:p>
            <a:pPr marL="0" indent="0" algn="just">
              <a:buNone/>
            </a:pPr>
            <a:r>
              <a:rPr lang="en-US" sz="2000" b="1" dirty="0"/>
              <a:t>Provided </a:t>
            </a:r>
            <a:r>
              <a:rPr lang="en-US" sz="2000" dirty="0"/>
              <a:t>that a </a:t>
            </a:r>
            <a:r>
              <a:rPr lang="en-US" sz="2000" dirty="0">
                <a:solidFill>
                  <a:srgbClr val="C00000"/>
                </a:solidFill>
              </a:rPr>
              <a:t>deposit</a:t>
            </a:r>
            <a:r>
              <a:rPr lang="en-US" sz="2000" dirty="0"/>
              <a:t> given in respect of the supply of goods or services or both shall not be considered as payment made for such supply unless the supplier applies such deposit as consideration for the said supply;</a:t>
            </a:r>
          </a:p>
          <a:p>
            <a:pPr marL="0" indent="0" algn="just">
              <a:buNone/>
            </a:pPr>
            <a:r>
              <a:rPr lang="en-US" sz="2000" dirty="0">
                <a:solidFill>
                  <a:srgbClr val="00B050"/>
                </a:solidFill>
              </a:rPr>
              <a:t>[payment in respect of/in response to/for inducement of supply + money value of act/forbearance] [</a:t>
            </a:r>
            <a:r>
              <a:rPr lang="en-US" sz="2000" dirty="0" err="1">
                <a:solidFill>
                  <a:srgbClr val="00B050"/>
                </a:solidFill>
              </a:rPr>
              <a:t>Govt</a:t>
            </a:r>
            <a:r>
              <a:rPr lang="en-US" sz="2000" dirty="0">
                <a:solidFill>
                  <a:srgbClr val="00B050"/>
                </a:solidFill>
              </a:rPr>
              <a:t> subsidy is not payment. Deposit is not consideration]</a:t>
            </a:r>
            <a:endParaRPr lang="en-IN" sz="2000" dirty="0">
              <a:solidFill>
                <a:srgbClr val="00B050"/>
              </a:solidFill>
            </a:endParaRPr>
          </a:p>
          <a:p>
            <a:pPr algn="just"/>
            <a:r>
              <a:rPr lang="en-US" sz="1800" dirty="0"/>
              <a:t>Could be non monetary. </a:t>
            </a:r>
            <a:r>
              <a:rPr lang="en-US" sz="1800" dirty="0" err="1"/>
              <a:t>Eg</a:t>
            </a:r>
            <a:r>
              <a:rPr lang="en-US" sz="1800" dirty="0"/>
              <a:t> JDA, act/forbearance, barter, exchange etc.</a:t>
            </a:r>
          </a:p>
          <a:p>
            <a:pPr algn="just"/>
            <a:r>
              <a:rPr lang="en-US" sz="1800" dirty="0"/>
              <a:t>It is what supplier collects, and not what recipient pays. Third party can contribute.</a:t>
            </a:r>
          </a:p>
          <a:p>
            <a:pPr algn="just"/>
            <a:r>
              <a:rPr lang="en-US" sz="1800" dirty="0"/>
              <a:t>Nomenclature will not decide ‘deposit’ or ‘consideration’</a:t>
            </a:r>
          </a:p>
          <a:p>
            <a:pPr algn="just"/>
            <a:r>
              <a:rPr lang="en-US" sz="1800" dirty="0"/>
              <a:t>Cir 92/19 </a:t>
            </a:r>
            <a:r>
              <a:rPr lang="en-US" sz="1800" dirty="0" err="1"/>
              <a:t>dt</a:t>
            </a:r>
            <a:r>
              <a:rPr lang="en-US" sz="1800" dirty="0"/>
              <a:t> 7.3.19:-</a:t>
            </a:r>
            <a:r>
              <a:rPr lang="en-US" sz="1800" dirty="0">
                <a:solidFill>
                  <a:srgbClr val="00B050"/>
                </a:solidFill>
                <a:latin typeface="Times New Roman"/>
                <a:cs typeface="Times New Roman"/>
              </a:rPr>
              <a:t>[Free sample is not supply; and free supply is not free]+</a:t>
            </a:r>
          </a:p>
          <a:p>
            <a:pPr algn="just"/>
            <a:r>
              <a:rPr lang="en-US" sz="1800" dirty="0">
                <a:solidFill>
                  <a:schemeClr val="tx1"/>
                </a:solidFill>
                <a:latin typeface="Times New Roman"/>
                <a:cs typeface="Times New Roman"/>
              </a:rPr>
              <a:t>LD charges, RBI contribution to NIBM, donation, cost petroleum </a:t>
            </a:r>
            <a:r>
              <a:rPr lang="en-US" sz="1800" dirty="0" err="1">
                <a:solidFill>
                  <a:schemeClr val="tx1"/>
                </a:solidFill>
                <a:latin typeface="Times New Roman"/>
                <a:cs typeface="Times New Roman"/>
              </a:rPr>
              <a:t>etc</a:t>
            </a:r>
            <a:endParaRPr lang="en-IN" sz="1800" dirty="0">
              <a:solidFill>
                <a:schemeClr val="tx1"/>
              </a:solidFill>
            </a:endParaRPr>
          </a:p>
          <a:p>
            <a:pPr marL="0" indent="0">
              <a:buNone/>
            </a:pPr>
            <a:endParaRPr lang="en-IN" sz="2150" dirty="0"/>
          </a:p>
        </p:txBody>
      </p:sp>
    </p:spTree>
    <p:extLst>
      <p:ext uri="{BB962C8B-B14F-4D97-AF65-F5344CB8AC3E}">
        <p14:creationId xmlns="" xmlns:p14="http://schemas.microsoft.com/office/powerpoint/2010/main" val="26295488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400" dirty="0"/>
              <a:t>Hypothetical Example:- </a:t>
            </a:r>
            <a:r>
              <a:rPr lang="en-US" sz="2400" dirty="0">
                <a:solidFill>
                  <a:srgbClr val="00B050"/>
                </a:solidFill>
              </a:rPr>
              <a:t>[taken from book by </a:t>
            </a:r>
            <a:r>
              <a:rPr lang="en-US" sz="2400" dirty="0" err="1">
                <a:solidFill>
                  <a:srgbClr val="00B050"/>
                </a:solidFill>
              </a:rPr>
              <a:t>Shri</a:t>
            </a:r>
            <a:r>
              <a:rPr lang="en-US" sz="2400" dirty="0">
                <a:solidFill>
                  <a:srgbClr val="00B050"/>
                </a:solidFill>
              </a:rPr>
              <a:t> V. S. </a:t>
            </a:r>
            <a:r>
              <a:rPr lang="en-US" sz="2400" dirty="0" err="1">
                <a:solidFill>
                  <a:srgbClr val="00B050"/>
                </a:solidFill>
              </a:rPr>
              <a:t>Datey</a:t>
            </a:r>
            <a:r>
              <a:rPr lang="en-US" sz="2400" dirty="0">
                <a:solidFill>
                  <a:srgbClr val="00B050"/>
                </a:solidFill>
              </a:rPr>
              <a:t>]</a:t>
            </a:r>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buNone/>
            </a:pPr>
            <a:endParaRPr lang="en-US" sz="2400" dirty="0"/>
          </a:p>
          <a:p>
            <a:pPr marL="514350" indent="-514350"/>
            <a:r>
              <a:rPr lang="en-US" sz="2000" dirty="0"/>
              <a:t>Only sub-headings at the same level are comparable. Thus, while AA-3 means men’s wear other than suit and shirts, AC means all ready made garments excluding men’s wear and ladies wear</a:t>
            </a:r>
          </a:p>
          <a:p>
            <a:pPr marL="514350" indent="-514350">
              <a:buNone/>
            </a:pPr>
            <a:endParaRPr lang="en-US" sz="2400" dirty="0"/>
          </a:p>
          <a:p>
            <a:pPr marL="514350" indent="-514350" algn="just">
              <a:buNone/>
            </a:pPr>
            <a:endParaRPr lang="en-US" sz="2400" dirty="0"/>
          </a:p>
          <a:p>
            <a:pPr marL="514350" indent="-514350" algn="just">
              <a:buNone/>
            </a:pPr>
            <a:endParaRPr lang="en-IN" sz="2400" dirty="0"/>
          </a:p>
        </p:txBody>
      </p:sp>
      <p:graphicFrame>
        <p:nvGraphicFramePr>
          <p:cNvPr id="4" name="Table 3"/>
          <p:cNvGraphicFramePr>
            <a:graphicFrameLocks noGrp="1"/>
          </p:cNvGraphicFramePr>
          <p:nvPr/>
        </p:nvGraphicFramePr>
        <p:xfrm>
          <a:off x="1524000" y="685800"/>
          <a:ext cx="6096000" cy="3657600"/>
        </p:xfrm>
        <a:graphic>
          <a:graphicData uri="http://schemas.openxmlformats.org/drawingml/2006/table">
            <a:tbl>
              <a:tblPr firstRow="1" bandRow="1">
                <a:tableStyleId>{5C22544A-7EE6-4342-B048-85BDC9FD1C3A}</a:tableStyleId>
              </a:tblPr>
              <a:tblGrid>
                <a:gridCol w="2032000">
                  <a:extLst>
                    <a:ext uri="{9D8B030D-6E8A-4147-A177-3AD203B41FA5}">
                      <a16:colId xmlns="" xmlns:a16="http://schemas.microsoft.com/office/drawing/2014/main" val="20000"/>
                    </a:ext>
                  </a:extLst>
                </a:gridCol>
                <a:gridCol w="1397000">
                  <a:extLst>
                    <a:ext uri="{9D8B030D-6E8A-4147-A177-3AD203B41FA5}">
                      <a16:colId xmlns="" xmlns:a16="http://schemas.microsoft.com/office/drawing/2014/main" val="20001"/>
                    </a:ext>
                  </a:extLst>
                </a:gridCol>
                <a:gridCol w="2667000">
                  <a:extLst>
                    <a:ext uri="{9D8B030D-6E8A-4147-A177-3AD203B41FA5}">
                      <a16:colId xmlns="" xmlns:a16="http://schemas.microsoft.com/office/drawing/2014/main" val="20002"/>
                    </a:ext>
                  </a:extLst>
                </a:gridCol>
              </a:tblGrid>
              <a:tr h="327660">
                <a:tc>
                  <a:txBody>
                    <a:bodyPr/>
                    <a:lstStyle/>
                    <a:p>
                      <a:r>
                        <a:rPr lang="en-US" dirty="0">
                          <a:solidFill>
                            <a:schemeClr val="tx1"/>
                          </a:solidFill>
                        </a:rPr>
                        <a:t>A</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Ready Made Garments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r h="327660">
                <a:tc>
                  <a:txBody>
                    <a:bodyPr/>
                    <a:lstStyle/>
                    <a:p>
                      <a:r>
                        <a:rPr lang="en-US" dirty="0">
                          <a:solidFill>
                            <a:srgbClr val="C00000"/>
                          </a:solidFill>
                        </a:rPr>
                        <a:t>AA</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Men’s wear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1"/>
                  </a:ext>
                </a:extLst>
              </a:tr>
              <a:tr h="327660">
                <a:tc>
                  <a:txBody>
                    <a:bodyPr/>
                    <a:lstStyle/>
                    <a:p>
                      <a:r>
                        <a:rPr lang="en-US" dirty="0">
                          <a:solidFill>
                            <a:schemeClr val="tx1"/>
                          </a:solidFill>
                        </a:rPr>
                        <a:t>AA-1</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Suits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2"/>
                  </a:ext>
                </a:extLst>
              </a:tr>
              <a:tr h="327660">
                <a:tc>
                  <a:txBody>
                    <a:bodyPr/>
                    <a:lstStyle/>
                    <a:p>
                      <a:r>
                        <a:rPr lang="en-US" dirty="0">
                          <a:solidFill>
                            <a:schemeClr val="tx1"/>
                          </a:solidFill>
                        </a:rPr>
                        <a:t>AA-2</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Shirts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3"/>
                  </a:ext>
                </a:extLst>
              </a:tr>
              <a:tr h="327660">
                <a:tc>
                  <a:txBody>
                    <a:bodyPr/>
                    <a:lstStyle/>
                    <a:p>
                      <a:r>
                        <a:rPr lang="en-US" dirty="0">
                          <a:solidFill>
                            <a:schemeClr val="tx1"/>
                          </a:solidFill>
                        </a:rPr>
                        <a:t>AA-3</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4"/>
                  </a:ext>
                </a:extLst>
              </a:tr>
              <a:tr h="327660">
                <a:tc>
                  <a:txBody>
                    <a:bodyPr/>
                    <a:lstStyle/>
                    <a:p>
                      <a:r>
                        <a:rPr lang="en-US" dirty="0">
                          <a:solidFill>
                            <a:srgbClr val="C00000"/>
                          </a:solidFill>
                        </a:rPr>
                        <a:t>AB</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Ladies</a:t>
                      </a:r>
                      <a:r>
                        <a:rPr lang="en-US" baseline="0" dirty="0">
                          <a:solidFill>
                            <a:schemeClr val="tx1"/>
                          </a:solidFill>
                        </a:rPr>
                        <a:t> Wear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5"/>
                  </a:ext>
                </a:extLst>
              </a:tr>
              <a:tr h="327660">
                <a:tc>
                  <a:txBody>
                    <a:bodyPr/>
                    <a:lstStyle/>
                    <a:p>
                      <a:r>
                        <a:rPr lang="en-US" dirty="0">
                          <a:solidFill>
                            <a:schemeClr val="tx1"/>
                          </a:solidFill>
                        </a:rPr>
                        <a:t>AB-1</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err="1">
                          <a:solidFill>
                            <a:schemeClr val="tx1"/>
                          </a:solidFill>
                        </a:rPr>
                        <a:t>Salwar</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6"/>
                  </a:ext>
                </a:extLst>
              </a:tr>
              <a:tr h="327660">
                <a:tc>
                  <a:txBody>
                    <a:bodyPr/>
                    <a:lstStyle/>
                    <a:p>
                      <a:r>
                        <a:rPr lang="en-US" dirty="0">
                          <a:solidFill>
                            <a:schemeClr val="tx1"/>
                          </a:solidFill>
                        </a:rPr>
                        <a:t>AB-2</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Skirts</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7"/>
                  </a:ext>
                </a:extLst>
              </a:tr>
              <a:tr h="327660">
                <a:tc>
                  <a:txBody>
                    <a:bodyPr/>
                    <a:lstStyle/>
                    <a:p>
                      <a:r>
                        <a:rPr lang="en-US" dirty="0">
                          <a:solidFill>
                            <a:schemeClr val="tx1"/>
                          </a:solidFill>
                        </a:rPr>
                        <a:t>AB-3</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8"/>
                  </a:ext>
                </a:extLst>
              </a:tr>
              <a:tr h="327660">
                <a:tc>
                  <a:txBody>
                    <a:bodyPr/>
                    <a:lstStyle/>
                    <a:p>
                      <a:r>
                        <a:rPr lang="en-US" dirty="0">
                          <a:solidFill>
                            <a:srgbClr val="C00000"/>
                          </a:solidFill>
                        </a:rPr>
                        <a:t>AC</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800" dirty="0">
                          <a:solidFill>
                            <a:schemeClr val="tx1"/>
                          </a:solidFill>
                        </a:rPr>
                        <a:t>-</a:t>
                      </a:r>
                      <a:endParaRPr lang="en-IN"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rgbClr val="C00000"/>
                          </a:solidFill>
                        </a:rPr>
                        <a:t>other</a:t>
                      </a:r>
                      <a:endParaRPr lang="en-IN" dirty="0">
                        <a:solidFill>
                          <a:srgbClr val="C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9"/>
                  </a:ext>
                </a:extLst>
              </a:tr>
            </a:tbl>
          </a:graphicData>
        </a:graphic>
      </p:graphicFrame>
    </p:spTree>
    <p:extLst>
      <p:ext uri="{BB962C8B-B14F-4D97-AF65-F5344CB8AC3E}">
        <p14:creationId xmlns="" xmlns:p14="http://schemas.microsoft.com/office/powerpoint/2010/main" val="77206570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600" dirty="0">
                <a:solidFill>
                  <a:srgbClr val="C00000"/>
                </a:solidFill>
              </a:rPr>
              <a:t>Classification of Parts:- </a:t>
            </a:r>
          </a:p>
          <a:p>
            <a:pPr marL="514350" indent="-514350"/>
            <a:r>
              <a:rPr lang="en-US" sz="2600" dirty="0"/>
              <a:t>Broadly, parts suitable solely for a particular machine generally fall in the same heading in which main item falls.</a:t>
            </a:r>
          </a:p>
          <a:p>
            <a:pPr marL="514350" indent="-514350"/>
            <a:r>
              <a:rPr lang="en-US" sz="2600" dirty="0"/>
              <a:t>Is subject to notes in Section and Chapters.</a:t>
            </a:r>
          </a:p>
          <a:p>
            <a:pPr marL="514350" indent="-514350"/>
            <a:r>
              <a:rPr lang="en-US" sz="2600" dirty="0"/>
              <a:t>Relevant for parts of machinery, electrical equipments, vehicles, instruments, arms, furniture and toys (Ch 82 to 96)</a:t>
            </a:r>
          </a:p>
          <a:p>
            <a:pPr marL="514350" indent="-514350"/>
            <a:r>
              <a:rPr lang="en-US" sz="2600" dirty="0"/>
              <a:t>Parts of general use are not classifiable as parts of any particular machine.</a:t>
            </a:r>
          </a:p>
          <a:p>
            <a:pPr marL="514350" indent="-514350"/>
            <a:r>
              <a:rPr lang="en-US" sz="2600" dirty="0"/>
              <a:t>Part of part is part of whole [</a:t>
            </a:r>
            <a:r>
              <a:rPr lang="en-US" sz="2600" dirty="0" err="1"/>
              <a:t>eg</a:t>
            </a:r>
            <a:r>
              <a:rPr lang="en-US" sz="2600" dirty="0"/>
              <a:t> tire/tube is part of cycle, valve is a part of tube. Therefore, valve is a part of cycle. </a:t>
            </a:r>
          </a:p>
          <a:p>
            <a:pPr marL="514350" indent="-514350">
              <a:buNone/>
            </a:pPr>
            <a:r>
              <a:rPr lang="en-US" sz="2600" dirty="0">
                <a:solidFill>
                  <a:srgbClr val="C00000"/>
                </a:solidFill>
              </a:rPr>
              <a:t>Note-</a:t>
            </a:r>
            <a:r>
              <a:rPr lang="en-US" sz="2600" dirty="0"/>
              <a:t> Part is a component whose absence will disable a machine.</a:t>
            </a:r>
          </a:p>
          <a:p>
            <a:pPr marL="514350" indent="-514350">
              <a:buNone/>
            </a:pPr>
            <a:endParaRPr lang="en-US" sz="2400" dirty="0"/>
          </a:p>
          <a:p>
            <a:pPr marL="514350" indent="-514350"/>
            <a:endParaRPr lang="en-US" sz="2400" dirty="0"/>
          </a:p>
        </p:txBody>
      </p:sp>
    </p:spTree>
    <p:extLst>
      <p:ext uri="{BB962C8B-B14F-4D97-AF65-F5344CB8AC3E}">
        <p14:creationId xmlns="" xmlns:p14="http://schemas.microsoft.com/office/powerpoint/2010/main" val="311623210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buNone/>
            </a:pPr>
            <a:r>
              <a:rPr lang="en-US" sz="2800" dirty="0">
                <a:solidFill>
                  <a:srgbClr val="C00000"/>
                </a:solidFill>
              </a:rPr>
              <a:t>Relevance of End use in classification:-</a:t>
            </a:r>
          </a:p>
          <a:p>
            <a:pPr marL="514350" indent="-514350">
              <a:buNone/>
            </a:pPr>
            <a:endParaRPr lang="en-US" sz="2800" dirty="0">
              <a:solidFill>
                <a:srgbClr val="C00000"/>
              </a:solidFill>
            </a:endParaRPr>
          </a:p>
          <a:p>
            <a:pPr marL="514350" indent="-514350" algn="just"/>
            <a:r>
              <a:rPr lang="en-US" sz="2400" dirty="0"/>
              <a:t>Generally end use of a product is not determinative of classification if wordings of the heading is clear enough to understand the issue.</a:t>
            </a:r>
          </a:p>
          <a:p>
            <a:pPr marL="514350" indent="-514350" algn="just">
              <a:buNone/>
            </a:pPr>
            <a:endParaRPr lang="en-US" sz="2400" dirty="0"/>
          </a:p>
          <a:p>
            <a:pPr marL="514350" indent="-514350" algn="just"/>
            <a:r>
              <a:rPr lang="en-US" sz="2400" dirty="0"/>
              <a:t>User test is logical but not conclusive.</a:t>
            </a:r>
          </a:p>
          <a:p>
            <a:pPr marL="514350" indent="-514350" algn="just">
              <a:buNone/>
            </a:pPr>
            <a:endParaRPr lang="en-US" sz="2400" dirty="0"/>
          </a:p>
          <a:p>
            <a:pPr marL="514350" indent="-514350" algn="just"/>
            <a:r>
              <a:rPr lang="en-US" sz="2400" dirty="0"/>
              <a:t>End use to be considered if classification is related to function of goods. [Articles of  Plastic are classifiable under 3926. However, a plastic article specifically designed as automobile part will be classified as parts of motor vehicle.] </a:t>
            </a:r>
          </a:p>
          <a:p>
            <a:pPr marL="514350" indent="-514350" algn="just">
              <a:buNone/>
            </a:pPr>
            <a:endParaRPr lang="en-US" sz="2400" dirty="0"/>
          </a:p>
          <a:p>
            <a:pPr marL="514350" indent="-514350" algn="just">
              <a:buNone/>
            </a:pPr>
            <a:r>
              <a:rPr lang="en-US" sz="2400" dirty="0">
                <a:solidFill>
                  <a:srgbClr val="C00000"/>
                </a:solidFill>
              </a:rPr>
              <a:t>Note-</a:t>
            </a:r>
            <a:r>
              <a:rPr lang="en-US" sz="2400" dirty="0"/>
              <a:t> Onus of proving that an item falls under a particular tariff lay upon the department. </a:t>
            </a:r>
          </a:p>
          <a:p>
            <a:pPr marL="514350" indent="-514350"/>
            <a:endParaRPr lang="en-US" sz="2400" dirty="0"/>
          </a:p>
        </p:txBody>
      </p:sp>
    </p:spTree>
    <p:extLst>
      <p:ext uri="{BB962C8B-B14F-4D97-AF65-F5344CB8AC3E}">
        <p14:creationId xmlns="" xmlns:p14="http://schemas.microsoft.com/office/powerpoint/2010/main" val="72476997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Consequences of wrong classification HSN/SAC &amp; Remedy</a:t>
            </a:r>
            <a:endParaRPr lang="en-US" sz="2800" dirty="0">
              <a:latin typeface="Times New Roman"/>
              <a:cs typeface="Times New Roman"/>
            </a:endParaRPr>
          </a:p>
        </p:txBody>
      </p:sp>
    </p:spTree>
    <p:extLst>
      <p:ext uri="{BB962C8B-B14F-4D97-AF65-F5344CB8AC3E}">
        <p14:creationId xmlns="" xmlns:p14="http://schemas.microsoft.com/office/powerpoint/2010/main" val="813995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800" dirty="0"/>
              <a:t>Withholding import clearances</a:t>
            </a:r>
          </a:p>
          <a:p>
            <a:pPr algn="just"/>
            <a:r>
              <a:rPr lang="en-IN" sz="2800" dirty="0"/>
              <a:t>Resort to Provisional assessment</a:t>
            </a:r>
          </a:p>
          <a:p>
            <a:pPr algn="just"/>
            <a:r>
              <a:rPr lang="en-IN" sz="2800" dirty="0"/>
              <a:t>Detention , confiscation in transit</a:t>
            </a:r>
          </a:p>
          <a:p>
            <a:pPr algn="just"/>
            <a:r>
              <a:rPr lang="en-IN" sz="2800" dirty="0"/>
              <a:t>Redemption fine</a:t>
            </a:r>
          </a:p>
          <a:p>
            <a:pPr algn="just"/>
            <a:r>
              <a:rPr lang="en-IN" sz="2800" dirty="0"/>
              <a:t>Payment of differential duty</a:t>
            </a:r>
          </a:p>
          <a:p>
            <a:pPr algn="just"/>
            <a:r>
              <a:rPr lang="en-IN" sz="2800" dirty="0"/>
              <a:t>Loss of ITC</a:t>
            </a:r>
          </a:p>
          <a:p>
            <a:pPr algn="just"/>
            <a:r>
              <a:rPr lang="en-IN" sz="2800" dirty="0"/>
              <a:t>Black listing on proven </a:t>
            </a:r>
            <a:r>
              <a:rPr lang="en-IN" sz="2800" dirty="0" err="1"/>
              <a:t>malafide</a:t>
            </a:r>
            <a:endParaRPr lang="en-IN" sz="2800" dirty="0"/>
          </a:p>
          <a:p>
            <a:pPr algn="just"/>
            <a:endParaRPr lang="en-IN" sz="2800" dirty="0"/>
          </a:p>
        </p:txBody>
      </p:sp>
    </p:spTree>
    <p:extLst>
      <p:ext uri="{BB962C8B-B14F-4D97-AF65-F5344CB8AC3E}">
        <p14:creationId xmlns="" xmlns:p14="http://schemas.microsoft.com/office/powerpoint/2010/main" val="172282904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Grp="1" noChangeAspect="1" noChangeArrowheads="1"/>
          </p:cNvPicPr>
          <p:nvPr>
            <p:ph idx="1"/>
          </p:nvPr>
        </p:nvPicPr>
        <p:blipFill>
          <a:blip r:embed="rId2"/>
          <a:srcRect/>
          <a:stretch>
            <a:fillRect/>
          </a:stretch>
        </p:blipFill>
        <p:spPr bwMode="auto">
          <a:xfrm>
            <a:off x="152400" y="1447800"/>
            <a:ext cx="8762999" cy="5410200"/>
          </a:xfrm>
          <a:prstGeom prst="rect">
            <a:avLst/>
          </a:prstGeom>
          <a:noFill/>
          <a:ln w="9525">
            <a:noFill/>
            <a:miter lim="800000"/>
            <a:headEnd/>
            <a:tailEnd/>
          </a:ln>
          <a:effectLst/>
        </p:spPr>
      </p:pic>
      <p:sp>
        <p:nvSpPr>
          <p:cNvPr id="8" name="TextBox 7"/>
          <p:cNvSpPr txBox="1"/>
          <p:nvPr/>
        </p:nvSpPr>
        <p:spPr>
          <a:xfrm>
            <a:off x="457200" y="152401"/>
            <a:ext cx="8001000" cy="2215991"/>
          </a:xfrm>
          <a:prstGeom prst="rect">
            <a:avLst/>
          </a:prstGeom>
          <a:noFill/>
        </p:spPr>
        <p:txBody>
          <a:bodyPr wrap="square" rtlCol="0">
            <a:spAutoFit/>
          </a:bodyPr>
          <a:lstStyle/>
          <a:p>
            <a:r>
              <a:rPr lang="en-IN" b="1" dirty="0">
                <a:solidFill>
                  <a:srgbClr val="C00000"/>
                </a:solidFill>
              </a:rPr>
              <a:t>CASE LAW: </a:t>
            </a:r>
            <a:r>
              <a:rPr lang="en-IN" b="1" dirty="0" err="1">
                <a:solidFill>
                  <a:srgbClr val="C00000"/>
                </a:solidFill>
              </a:rPr>
              <a:t>Utkal</a:t>
            </a:r>
            <a:r>
              <a:rPr lang="en-IN" b="1" dirty="0">
                <a:solidFill>
                  <a:srgbClr val="C00000"/>
                </a:solidFill>
              </a:rPr>
              <a:t> </a:t>
            </a:r>
            <a:r>
              <a:rPr lang="en-IN" b="1" dirty="0" err="1">
                <a:solidFill>
                  <a:srgbClr val="C00000"/>
                </a:solidFill>
              </a:rPr>
              <a:t>Polyweave</a:t>
            </a:r>
            <a:r>
              <a:rPr lang="en-IN" b="1" dirty="0">
                <a:solidFill>
                  <a:srgbClr val="C00000"/>
                </a:solidFill>
              </a:rPr>
              <a:t> Industries (P.) Ltd., </a:t>
            </a:r>
            <a:r>
              <a:rPr lang="en-IN" b="1" i="1" dirty="0">
                <a:solidFill>
                  <a:srgbClr val="C00000"/>
                </a:solidFill>
              </a:rPr>
              <a:t>In re </a:t>
            </a:r>
            <a:r>
              <a:rPr lang="en-IN" cap="all" dirty="0">
                <a:solidFill>
                  <a:srgbClr val="C00000"/>
                </a:solidFill>
              </a:rPr>
              <a:t>FINAL ORDER NO. 05/ODISHA-AAR/2018-19 </a:t>
            </a:r>
            <a:r>
              <a:rPr lang="en-IN" cap="all" dirty="0" err="1">
                <a:solidFill>
                  <a:srgbClr val="C00000"/>
                </a:solidFill>
              </a:rPr>
              <a:t>Dt</a:t>
            </a:r>
            <a:r>
              <a:rPr lang="en-IN" cap="all" dirty="0">
                <a:solidFill>
                  <a:srgbClr val="C00000"/>
                </a:solidFill>
              </a:rPr>
              <a:t> </a:t>
            </a:r>
            <a:r>
              <a:rPr lang="en-IN" dirty="0">
                <a:solidFill>
                  <a:srgbClr val="C00000"/>
                </a:solidFill>
              </a:rPr>
              <a:t>NOVEMBER  16, 2018 </a:t>
            </a:r>
          </a:p>
          <a:p>
            <a:pPr algn="just"/>
            <a:r>
              <a:rPr lang="en-IN" sz="1600" b="1" dirty="0"/>
              <a:t>CGST : Polypropylene Leno Bags (PP Leno Bags) which are woven bags of Polypropylene used in bulk packing of potato, onion, garlic, oranges, raw mango and other vegetables and citrus fruits are classified under GST Tariff Heading '3923 29 90'</a:t>
            </a:r>
          </a:p>
          <a:p>
            <a:r>
              <a:rPr lang="en-IN" dirty="0"/>
              <a:t/>
            </a:r>
            <a:br>
              <a:rPr lang="en-IN" dirty="0"/>
            </a:br>
            <a:endParaRPr lang="en-IN" dirty="0">
              <a:solidFill>
                <a:srgbClr val="C00000"/>
              </a:solidFill>
            </a:endParaRPr>
          </a:p>
          <a:p>
            <a:endParaRPr lang="en-IN" dirty="0"/>
          </a:p>
        </p:txBody>
      </p:sp>
    </p:spTree>
    <p:extLst>
      <p:ext uri="{BB962C8B-B14F-4D97-AF65-F5344CB8AC3E}">
        <p14:creationId xmlns="" xmlns:p14="http://schemas.microsoft.com/office/powerpoint/2010/main" val="298002417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just">
              <a:buNone/>
            </a:pPr>
            <a:r>
              <a:rPr lang="en-IN" sz="2000" dirty="0"/>
              <a:t>[</a:t>
            </a:r>
            <a:r>
              <a:rPr lang="en-IN" sz="2000" i="1" dirty="0">
                <a:solidFill>
                  <a:srgbClr val="FF0000"/>
                </a:solidFill>
              </a:rPr>
              <a:t>Coffee Day Global Ltd., </a:t>
            </a:r>
            <a:r>
              <a:rPr lang="en-IN" sz="2000" dirty="0">
                <a:solidFill>
                  <a:srgbClr val="FF0000"/>
                </a:solidFill>
              </a:rPr>
              <a:t>In re </a:t>
            </a:r>
            <a:r>
              <a:rPr lang="en-IN" sz="2000" dirty="0"/>
              <a:t>[2018] 97 taxmann.com 426/69 GST 901 (AAR - Karnataka)]</a:t>
            </a:r>
          </a:p>
          <a:p>
            <a:pPr algn="just">
              <a:buFont typeface="Wingdings" panose="05000000000000000000" pitchFamily="2" charset="2"/>
              <a:buChar char="Ø"/>
            </a:pPr>
            <a:r>
              <a:rPr lang="en-IN" sz="2400" u="sng" dirty="0">
                <a:solidFill>
                  <a:srgbClr val="C00000"/>
                </a:solidFill>
              </a:rPr>
              <a:t>Specific heading 9963 @ 5% Vs Residuary heading 9997 @ 18%</a:t>
            </a:r>
          </a:p>
          <a:p>
            <a:pPr marL="0" indent="0" algn="just">
              <a:buNone/>
            </a:pPr>
            <a:r>
              <a:rPr lang="en-IN" sz="2000" dirty="0"/>
              <a:t>The </a:t>
            </a:r>
            <a:r>
              <a:rPr lang="en-IN" sz="2000" dirty="0" err="1"/>
              <a:t>assessee</a:t>
            </a:r>
            <a:r>
              <a:rPr lang="en-IN" sz="2000" dirty="0"/>
              <a:t> has been running a restaurant where food and non alcoholic beverages are served. The </a:t>
            </a:r>
            <a:r>
              <a:rPr lang="en-IN" sz="2000" dirty="0" err="1"/>
              <a:t>assessee</a:t>
            </a:r>
            <a:r>
              <a:rPr lang="en-IN" sz="2000" dirty="0"/>
              <a:t> has sought an advance ruling whether it is entitled to pay GST at the rate of 18% and claim input tax credit. The AAR observed that the supply of </a:t>
            </a:r>
            <a:r>
              <a:rPr lang="en-IN" sz="2000" dirty="0">
                <a:solidFill>
                  <a:srgbClr val="C00000"/>
                </a:solidFill>
              </a:rPr>
              <a:t>food and beverage services is covered under the Heading 9963 </a:t>
            </a:r>
            <a:r>
              <a:rPr lang="en-IN" sz="2000" dirty="0"/>
              <a:t>as per Notification No. 11/2017- Central Tax (Rate) dated 28-06-2017. The services rendered by </a:t>
            </a:r>
            <a:r>
              <a:rPr lang="en-IN" sz="2000" dirty="0" err="1"/>
              <a:t>assessee</a:t>
            </a:r>
            <a:r>
              <a:rPr lang="en-IN" sz="2000" dirty="0"/>
              <a:t> fall under the above heading. The rate of tax on the restaurant services rendered by the </a:t>
            </a:r>
            <a:r>
              <a:rPr lang="en-IN" sz="2000" dirty="0" err="1"/>
              <a:t>assessee</a:t>
            </a:r>
            <a:r>
              <a:rPr lang="en-IN" sz="2000" dirty="0"/>
              <a:t> is at 5% without any input tax credit</a:t>
            </a:r>
          </a:p>
          <a:p>
            <a:pPr marL="0" indent="0" algn="just">
              <a:buNone/>
            </a:pPr>
            <a:r>
              <a:rPr lang="en-IN" sz="2000" dirty="0"/>
              <a:t>on input goods and services used in supplying those services. The </a:t>
            </a:r>
            <a:r>
              <a:rPr lang="en-IN" sz="2000" dirty="0" err="1">
                <a:solidFill>
                  <a:srgbClr val="C00000"/>
                </a:solidFill>
              </a:rPr>
              <a:t>assessee</a:t>
            </a:r>
            <a:r>
              <a:rPr lang="en-IN" sz="2000" dirty="0">
                <a:solidFill>
                  <a:srgbClr val="C00000"/>
                </a:solidFill>
              </a:rPr>
              <a:t> wants to classify its services under Heading 9997 as 'Other Services' which are taxable at 18% and wants to claim ITC</a:t>
            </a:r>
            <a:r>
              <a:rPr lang="en-IN" sz="2000" dirty="0"/>
              <a:t> on input goods and services used in supply of those services.</a:t>
            </a:r>
          </a:p>
          <a:p>
            <a:pPr marL="0" indent="0" algn="just">
              <a:buNone/>
            </a:pPr>
            <a:r>
              <a:rPr lang="en-IN" sz="2000" dirty="0"/>
              <a:t>The services provided by the </a:t>
            </a:r>
            <a:r>
              <a:rPr lang="en-IN" sz="2000" dirty="0" err="1"/>
              <a:t>assessee</a:t>
            </a:r>
            <a:r>
              <a:rPr lang="en-IN" sz="2000" dirty="0"/>
              <a:t> are covered under a specific heading 9963 and notification provides specific rate of tax for that heading. However,  classification of services under heading </a:t>
            </a:r>
            <a:r>
              <a:rPr lang="en-IN" sz="2000" dirty="0">
                <a:solidFill>
                  <a:srgbClr val="FF0000"/>
                </a:solidFill>
              </a:rPr>
              <a:t>9997 would be applicable only in respect of services that cannot be classified elsewhere. Therefore, the </a:t>
            </a:r>
            <a:r>
              <a:rPr lang="en-IN" sz="2000" dirty="0" err="1">
                <a:solidFill>
                  <a:srgbClr val="FF0000"/>
                </a:solidFill>
              </a:rPr>
              <a:t>assessee</a:t>
            </a:r>
            <a:r>
              <a:rPr lang="en-IN" sz="2000" dirty="0">
                <a:solidFill>
                  <a:srgbClr val="FF0000"/>
                </a:solidFill>
              </a:rPr>
              <a:t> is covered under heading 9963 and cannot classify his services under heading 9997</a:t>
            </a:r>
            <a:r>
              <a:rPr lang="en-IN" sz="2000" dirty="0"/>
              <a:t>.</a:t>
            </a:r>
          </a:p>
        </p:txBody>
      </p:sp>
    </p:spTree>
    <p:extLst>
      <p:ext uri="{BB962C8B-B14F-4D97-AF65-F5344CB8AC3E}">
        <p14:creationId xmlns="" xmlns:p14="http://schemas.microsoft.com/office/powerpoint/2010/main" val="92212503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buNone/>
            </a:pPr>
            <a:r>
              <a:rPr lang="en-IN" sz="1900" dirty="0">
                <a:solidFill>
                  <a:srgbClr val="FF0000"/>
                </a:solidFill>
              </a:rPr>
              <a:t>IN RE : VERTIV ENERGY PVT. LTD.</a:t>
            </a:r>
          </a:p>
          <a:p>
            <a:pPr marL="0" indent="0">
              <a:buNone/>
            </a:pPr>
            <a:r>
              <a:rPr lang="en-IN" sz="1900" dirty="0"/>
              <a:t>Order No. GST-ARA-17/2019-20/B-107-Mumbai, dated 4-10-2019 in Application No. 17</a:t>
            </a:r>
          </a:p>
          <a:p>
            <a:pPr algn="just"/>
            <a:r>
              <a:rPr lang="en-IN" sz="1900" dirty="0">
                <a:solidFill>
                  <a:srgbClr val="FF0000"/>
                </a:solidFill>
              </a:rPr>
              <a:t>Works contract or composite supply</a:t>
            </a:r>
            <a:r>
              <a:rPr lang="en-IN" sz="1900" dirty="0"/>
              <a:t> - Contract with Delhi Metro Railway Corporation (DMRC) for supply, erection, installation, commissioning and testing of UPS system - Bifurcation of work into supply of goods from </a:t>
            </a:r>
            <a:r>
              <a:rPr lang="en-IN" sz="1900" dirty="0" err="1"/>
              <a:t>assessee’s</a:t>
            </a:r>
            <a:r>
              <a:rPr lang="en-IN" sz="1900" dirty="0"/>
              <a:t> Maharashtra GST registered premises and supply of services from its New Delhi GST registered office - Installed UPS system not resulting in emergence of an immovable property - </a:t>
            </a:r>
            <a:r>
              <a:rPr lang="en-IN" sz="1900" dirty="0">
                <a:solidFill>
                  <a:srgbClr val="C00000"/>
                </a:solidFill>
              </a:rPr>
              <a:t>UPS not immovable property as it can be dismantled and moved to a different location without any damage</a:t>
            </a:r>
            <a:r>
              <a:rPr lang="en-IN" sz="1900" dirty="0"/>
              <a:t> - Clear demarcation of goods and services to be provided by </a:t>
            </a:r>
            <a:r>
              <a:rPr lang="en-IN" sz="1900" dirty="0" err="1"/>
              <a:t>assessee</a:t>
            </a:r>
            <a:r>
              <a:rPr lang="en-IN" sz="1900" dirty="0"/>
              <a:t> in contract - Major part of contract being supply of goods, i.e. UPS Units, etc. - Such goods delivered are used by </a:t>
            </a:r>
            <a:r>
              <a:rPr lang="en-IN" sz="1900" dirty="0" err="1"/>
              <a:t>assessee</a:t>
            </a:r>
            <a:r>
              <a:rPr lang="en-IN" sz="1900" dirty="0"/>
              <a:t> to provide services of installation, testing and commissioning of the sub-stations - Without these goods, services cannot be supplied - Goods and services are supplied as a combination and in conjunction and in course of </a:t>
            </a:r>
            <a:r>
              <a:rPr lang="en-IN" sz="1900" dirty="0" err="1"/>
              <a:t>assessee’s</a:t>
            </a:r>
            <a:r>
              <a:rPr lang="en-IN" sz="1900" dirty="0"/>
              <a:t> business with principal supply being supply of goods - </a:t>
            </a:r>
            <a:r>
              <a:rPr lang="en-IN" sz="1900" dirty="0" err="1">
                <a:solidFill>
                  <a:srgbClr val="C00000"/>
                </a:solidFill>
              </a:rPr>
              <a:t>Assessee</a:t>
            </a:r>
            <a:r>
              <a:rPr lang="en-IN" sz="1900" dirty="0">
                <a:solidFill>
                  <a:srgbClr val="C00000"/>
                </a:solidFill>
              </a:rPr>
              <a:t> providing composite supply with principal supply of UPS - UPS classifiable under HSN Code 8504 and attracted GST @ 18% as supply of goods - </a:t>
            </a:r>
            <a:r>
              <a:rPr lang="en-IN" sz="1900" dirty="0" err="1">
                <a:solidFill>
                  <a:srgbClr val="C00000"/>
                </a:solidFill>
              </a:rPr>
              <a:t>Assessee</a:t>
            </a:r>
            <a:r>
              <a:rPr lang="en-IN" sz="1900" dirty="0">
                <a:solidFill>
                  <a:srgbClr val="C00000"/>
                </a:solidFill>
              </a:rPr>
              <a:t> liable to pay GST on whole contract @ 18% and not at 12% in terms of Serial No. 3(v) of Notification No. 11/2017-C.T. (Rate)</a:t>
            </a:r>
            <a:r>
              <a:rPr lang="en-IN" sz="1900" dirty="0"/>
              <a:t> - Sections 2(30) and 2(119) of Central Goods and Services Tax Act, 2017. </a:t>
            </a:r>
          </a:p>
          <a:p>
            <a:r>
              <a:rPr lang="en-IN" sz="1900" dirty="0">
                <a:solidFill>
                  <a:srgbClr val="FF0000"/>
                </a:solidFill>
              </a:rPr>
              <a:t>Ruling in favour of department</a:t>
            </a:r>
          </a:p>
        </p:txBody>
      </p:sp>
    </p:spTree>
    <p:extLst>
      <p:ext uri="{BB962C8B-B14F-4D97-AF65-F5344CB8AC3E}">
        <p14:creationId xmlns="" xmlns:p14="http://schemas.microsoft.com/office/powerpoint/2010/main" val="47419976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2000" dirty="0">
                <a:solidFill>
                  <a:srgbClr val="C00000"/>
                </a:solidFill>
              </a:rPr>
              <a:t>IN RE : ESKAG PHARMA PVT. LTD. [Appeal Case No. 08/WBAAAR/Appeal/2019, dated 23-7-2019]</a:t>
            </a:r>
          </a:p>
          <a:p>
            <a:pPr algn="just"/>
            <a:r>
              <a:rPr lang="en-IN" sz="2000" dirty="0">
                <a:solidFill>
                  <a:srgbClr val="C00000"/>
                </a:solidFill>
              </a:rPr>
              <a:t>Dietary and Health Supplement vis-à-vis medicaments - </a:t>
            </a:r>
            <a:r>
              <a:rPr lang="en-IN" sz="2000" dirty="0"/>
              <a:t>Classification under GST - Rate of GST on food supplements - </a:t>
            </a:r>
            <a:r>
              <a:rPr lang="en-IN" sz="2000" dirty="0">
                <a:solidFill>
                  <a:srgbClr val="C00000"/>
                </a:solidFill>
              </a:rPr>
              <a:t>Apparently appellant not having any licence under Drugs and Cosmetics Act, 1940 for manufacture of medicaments but having a licence under FSSAI</a:t>
            </a:r>
            <a:r>
              <a:rPr lang="en-IN" sz="2000" dirty="0"/>
              <a:t> for manufacture of its items - Items manufactured by it carrying stickers thereon proclaiming them as “Health/Dietary Supplements”, “Health Drinks” and “Not for Medicinal Use” - Products manufactured under both aforesaid Acts, being mutually exclusive, would not fall under same category for purpose of classification - </a:t>
            </a:r>
            <a:r>
              <a:rPr lang="en-IN" sz="2000" dirty="0">
                <a:solidFill>
                  <a:srgbClr val="C00000"/>
                </a:solidFill>
              </a:rPr>
              <a:t>Mere prescription by medical practitioner for limited purpose and being sold in a chemist shop would not make these supplements/health drinks as medicament</a:t>
            </a:r>
            <a:r>
              <a:rPr lang="en-IN" sz="2000" dirty="0"/>
              <a:t> - </a:t>
            </a:r>
            <a:r>
              <a:rPr lang="en-IN" sz="2000" dirty="0">
                <a:solidFill>
                  <a:srgbClr val="C00000"/>
                </a:solidFill>
              </a:rPr>
              <a:t>Chapter Note of Chapter 30 of Customs Tariff Act, 1975 specifically excludes fortified food, food supplements, tonic, etc</a:t>
            </a:r>
            <a:r>
              <a:rPr lang="en-IN" sz="2000" dirty="0"/>
              <a:t>. even if these have therapeutic and prophylactic properties - Impugned AAR order classifying products under Heading 2106 ibid with 18% GST sustainable.</a:t>
            </a:r>
          </a:p>
          <a:p>
            <a:pPr algn="just"/>
            <a:r>
              <a:rPr lang="en-IN" sz="2000" dirty="0"/>
              <a:t>Appeal dismissed</a:t>
            </a:r>
          </a:p>
        </p:txBody>
      </p:sp>
    </p:spTree>
    <p:extLst>
      <p:ext uri="{BB962C8B-B14F-4D97-AF65-F5344CB8AC3E}">
        <p14:creationId xmlns="" xmlns:p14="http://schemas.microsoft.com/office/powerpoint/2010/main" val="1630872335"/>
      </p:ext>
    </p:extLst>
  </p:cSld>
  <p:clrMapOvr>
    <a:masterClrMapping/>
  </p:clrMapOvr>
  <p:transition/>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1600" dirty="0">
                <a:solidFill>
                  <a:srgbClr val="C00000"/>
                </a:solidFill>
              </a:rPr>
              <a:t>IN RE : BENGAL ROWING CLUB [Appeal Case No. 07/WBAAAR/Appeal/2019, dated 8-7-2019]</a:t>
            </a:r>
          </a:p>
          <a:p>
            <a:pPr marL="0" indent="0" algn="just">
              <a:buNone/>
            </a:pPr>
            <a:r>
              <a:rPr lang="en-IN" sz="1600" dirty="0">
                <a:solidFill>
                  <a:srgbClr val="C00000"/>
                </a:solidFill>
              </a:rPr>
              <a:t>Food supply in club </a:t>
            </a:r>
            <a:r>
              <a:rPr lang="en-IN" sz="1600" dirty="0"/>
              <a:t>- Entry under Serial No. 7(vii) of Notification No. 11/2017-C.T. (Rate) makes it that if any rental paid associated with supply of food and beverages at social events then it will be classified under this entry - Advance Authority had opined only on this point - If </a:t>
            </a:r>
            <a:r>
              <a:rPr lang="en-IN" sz="1600" dirty="0" err="1"/>
              <a:t>assessee</a:t>
            </a:r>
            <a:r>
              <a:rPr lang="en-IN" sz="1600" dirty="0"/>
              <a:t> not charging anything for renting space to hold social event and the price does not include any rental or ancillary charges, other than food and beverages served, then it would unquestionably not fall under Serial No. 7(vii) of Notification - Advance Authority in its ruling clear on point that any food, by way of or as part of any service when supplied at </a:t>
            </a:r>
            <a:r>
              <a:rPr lang="en-IN" sz="1600" dirty="0" err="1"/>
              <a:t>assessee’s</a:t>
            </a:r>
            <a:r>
              <a:rPr lang="en-IN" sz="1600" dirty="0"/>
              <a:t> restaurant will be taxable @ 5% only - </a:t>
            </a:r>
            <a:r>
              <a:rPr lang="en-IN" sz="1600" dirty="0" err="1"/>
              <a:t>Assessee</a:t>
            </a:r>
            <a:r>
              <a:rPr lang="en-IN" sz="1600" dirty="0"/>
              <a:t> himself </a:t>
            </a:r>
            <a:r>
              <a:rPr lang="en-IN" sz="1600" dirty="0">
                <a:solidFill>
                  <a:srgbClr val="C00000"/>
                </a:solidFill>
              </a:rPr>
              <a:t>distinguished between two supplies (</a:t>
            </a:r>
            <a:r>
              <a:rPr lang="en-IN" sz="1600" dirty="0" err="1">
                <a:solidFill>
                  <a:srgbClr val="C00000"/>
                </a:solidFill>
              </a:rPr>
              <a:t>i</a:t>
            </a:r>
            <a:r>
              <a:rPr lang="en-IN" sz="1600" dirty="0">
                <a:solidFill>
                  <a:srgbClr val="C00000"/>
                </a:solidFill>
              </a:rPr>
              <a:t>) food supplied as a part of restaurant service; and (ii) food supplied at social event like members’ get-together or party - First entry being regular service provided by Club and second one occasional by nature</a:t>
            </a:r>
            <a:r>
              <a:rPr lang="en-IN" sz="1600" dirty="0"/>
              <a:t> - In terms of Serial No. 7(v) of said Notification any supply of food or beverage at any event, whether or not served at an outdoor or an indoor function, squarely fell under the said category - Social get-together held at Club premises would be “an event or a function” of occasional nature - “Event” being a planned public or social occasion whereas, a “function” means official ceremony or a formal social event, such as a party or a special meal, at which lot of people are usually present - Provisions of Serial No. 7(v) of Notification not restricted to exhibition halls or marriage halls and includes all indoor and outdoor functions - No restrictive clause to Serial No. 7(vii) of said Notification as to rental of premises where event being held - Phrase, “outdoor/indoor functions that are event based and occasional in nature” includes all functions which are occasional by nature irrespective of whether these are held indoor or outdoor - </a:t>
            </a:r>
            <a:r>
              <a:rPr lang="en-IN" sz="1600" dirty="0">
                <a:solidFill>
                  <a:srgbClr val="C00000"/>
                </a:solidFill>
              </a:rPr>
              <a:t>Qualifying criteria being firstly, it must be an event based function and secondly, it must be occasional in nature - Social get-togethers and parties are special social functions and definitely occasional in nature - Services provided by Club at these social get-togethers not regular restaurant services</a:t>
            </a:r>
            <a:r>
              <a:rPr lang="en-IN" sz="1600" dirty="0"/>
              <a:t> - Food supplied at events which are occasional in nature like social get-togethers arranged at Club premises fell under Serial No. 7(v) of Said Notification - </a:t>
            </a:r>
            <a:r>
              <a:rPr lang="en-IN" sz="1600" dirty="0">
                <a:solidFill>
                  <a:srgbClr val="C00000"/>
                </a:solidFill>
              </a:rPr>
              <a:t>Supply of food at events organised by </a:t>
            </a:r>
            <a:r>
              <a:rPr lang="en-IN" sz="1600" dirty="0" err="1">
                <a:solidFill>
                  <a:srgbClr val="C00000"/>
                </a:solidFill>
              </a:rPr>
              <a:t>assessee</a:t>
            </a:r>
            <a:r>
              <a:rPr lang="en-IN" sz="1600" dirty="0">
                <a:solidFill>
                  <a:srgbClr val="C00000"/>
                </a:solidFill>
              </a:rPr>
              <a:t> in club premises taxable Serial No. 7(v) of said Notification &amp; State Notification No. 1135-FT and taxed @ 18% </a:t>
            </a:r>
            <a:r>
              <a:rPr lang="en-IN" sz="1600" dirty="0"/>
              <a:t>- Order of Advance Authority affirmed with said modifications. </a:t>
            </a:r>
            <a:r>
              <a:rPr lang="en-IN" sz="1600" i="1" dirty="0"/>
              <a:t>[</a:t>
            </a:r>
            <a:r>
              <a:rPr lang="en-IN" sz="1600" i="1" dirty="0" err="1"/>
              <a:t>paras</a:t>
            </a:r>
            <a:r>
              <a:rPr lang="en-IN" sz="1600" i="1" dirty="0"/>
              <a:t> 13, 14]</a:t>
            </a:r>
            <a:endParaRPr lang="en-IN" sz="1600" dirty="0"/>
          </a:p>
        </p:txBody>
      </p:sp>
    </p:spTree>
    <p:extLst>
      <p:ext uri="{BB962C8B-B14F-4D97-AF65-F5344CB8AC3E}">
        <p14:creationId xmlns="" xmlns:p14="http://schemas.microsoft.com/office/powerpoint/2010/main" val="2570773206"/>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51C0704-078F-4C7D-ACE6-9F2C5271D4AE}"/>
              </a:ext>
            </a:extLst>
          </p:cNvPr>
          <p:cNvSpPr>
            <a:spLocks noGrp="1"/>
          </p:cNvSpPr>
          <p:nvPr>
            <p:ph type="title"/>
          </p:nvPr>
        </p:nvSpPr>
        <p:spPr>
          <a:xfrm>
            <a:off x="457200" y="152400"/>
            <a:ext cx="8229600" cy="838200"/>
          </a:xfrm>
        </p:spPr>
        <p:txBody>
          <a:bodyPr>
            <a:noAutofit/>
          </a:bodyPr>
          <a:lstStyle/>
          <a:p>
            <a:r>
              <a:rPr lang="en-US" sz="2000" dirty="0"/>
              <a:t>IN RE : PRESTIGE SOUTH RIDGE APARTMENT OWNERS’ ASSOCIATION</a:t>
            </a:r>
            <a:br>
              <a:rPr lang="en-US" sz="2000" dirty="0"/>
            </a:br>
            <a:r>
              <a:rPr lang="en-US" sz="1400" dirty="0"/>
              <a:t>Advance Ruling No. KAR ADRG 42/2019, dated 17-9-2019</a:t>
            </a:r>
            <a:br>
              <a:rPr lang="en-US" sz="1400" dirty="0"/>
            </a:br>
            <a:r>
              <a:rPr lang="en-US" sz="1400" dirty="0"/>
              <a:t>2019 (30) G.S.T.L. 107 (A.A.R. - GST)</a:t>
            </a:r>
            <a:r>
              <a:rPr lang="en-US" sz="1000" dirty="0"/>
              <a:t/>
            </a:r>
            <a:br>
              <a:rPr lang="en-US" sz="1000" dirty="0"/>
            </a:br>
            <a:endParaRPr lang="en-IN" sz="2000" dirty="0"/>
          </a:p>
        </p:txBody>
      </p:sp>
      <p:sp>
        <p:nvSpPr>
          <p:cNvPr id="3" name="Content Placeholder 2">
            <a:extLst>
              <a:ext uri="{FF2B5EF4-FFF2-40B4-BE49-F238E27FC236}">
                <a16:creationId xmlns="" xmlns:a16="http://schemas.microsoft.com/office/drawing/2014/main" id="{3DAD8BD0-B7E1-4021-B541-B5D7EC1E6736}"/>
              </a:ext>
            </a:extLst>
          </p:cNvPr>
          <p:cNvSpPr>
            <a:spLocks noGrp="1"/>
          </p:cNvSpPr>
          <p:nvPr>
            <p:ph idx="1"/>
          </p:nvPr>
        </p:nvSpPr>
        <p:spPr>
          <a:xfrm>
            <a:off x="457200" y="849086"/>
            <a:ext cx="8229600" cy="5277077"/>
          </a:xfrm>
        </p:spPr>
        <p:txBody>
          <a:bodyPr>
            <a:normAutofit fontScale="85000" lnSpcReduction="10000"/>
          </a:bodyPr>
          <a:lstStyle/>
          <a:p>
            <a:pPr algn="just"/>
            <a:r>
              <a:rPr lang="en-US" dirty="0">
                <a:solidFill>
                  <a:srgbClr val="C00000"/>
                </a:solidFill>
              </a:rPr>
              <a:t>Sinking or corpus fund</a:t>
            </a:r>
            <a:r>
              <a:rPr lang="en-US" dirty="0"/>
              <a:t> - Apartment owners’ association collecting amounts towards corpus/sinking fund for future supply of services meant for its members </a:t>
            </a:r>
          </a:p>
          <a:p>
            <a:pPr algn="just"/>
            <a:r>
              <a:rPr lang="en-US" dirty="0"/>
              <a:t>- Corpus fund or sinking fund mandatory under bye-laws of Co-operative Societies/Resident Welfare Associations and </a:t>
            </a:r>
            <a:r>
              <a:rPr lang="en-US" dirty="0">
                <a:solidFill>
                  <a:srgbClr val="C00000"/>
                </a:solidFill>
              </a:rPr>
              <a:t>in nature of deposit</a:t>
            </a:r>
            <a:r>
              <a:rPr lang="en-US" dirty="0"/>
              <a:t> towards unforeseen events or planned events </a:t>
            </a:r>
          </a:p>
          <a:p>
            <a:pPr algn="just"/>
            <a:r>
              <a:rPr lang="en-US" dirty="0"/>
              <a:t>- Deposit given in respect of future supply shall not be considered as payment made for such supply until supplier applies such deposit as consideration </a:t>
            </a:r>
          </a:p>
          <a:p>
            <a:pPr algn="just"/>
            <a:r>
              <a:rPr lang="en-US" dirty="0"/>
              <a:t>- Amount collected towards corpus/sinking fund do not form part of consideration towards supply of services at the time of collection and not liable to GST</a:t>
            </a:r>
          </a:p>
          <a:p>
            <a:pPr algn="just"/>
            <a:endParaRPr lang="en-US" dirty="0"/>
          </a:p>
          <a:p>
            <a:pPr algn="just"/>
            <a:endParaRPr lang="en-IN" dirty="0"/>
          </a:p>
        </p:txBody>
      </p:sp>
    </p:spTree>
    <p:extLst>
      <p:ext uri="{BB962C8B-B14F-4D97-AF65-F5344CB8AC3E}">
        <p14:creationId xmlns="" xmlns:p14="http://schemas.microsoft.com/office/powerpoint/2010/main" val="206485395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1800" dirty="0"/>
              <a:t>IN RE : GOLDEN VACATIONS TOURS AND TRAVELS</a:t>
            </a:r>
          </a:p>
          <a:p>
            <a:pPr marL="0" indent="0" algn="just">
              <a:buNone/>
            </a:pPr>
            <a:r>
              <a:rPr lang="en-IN" sz="1800" dirty="0"/>
              <a:t>Order No. 26/WBAAR/2019-20, dated 23-9-2019 in Case No. 32/2019</a:t>
            </a:r>
          </a:p>
          <a:p>
            <a:pPr marL="0" indent="0" algn="just">
              <a:buNone/>
            </a:pPr>
            <a:r>
              <a:rPr lang="en-IN" sz="1800" dirty="0"/>
              <a:t>Reservation services for accommodation - </a:t>
            </a:r>
            <a:r>
              <a:rPr lang="en-IN" sz="1800" dirty="0">
                <a:solidFill>
                  <a:srgbClr val="C00000"/>
                </a:solidFill>
              </a:rPr>
              <a:t>Arrangement for clients only accommodation in hotels - Service not classifiable as tour accommodation or as accommodation service</a:t>
            </a:r>
            <a:r>
              <a:rPr lang="en-IN" sz="1800" dirty="0"/>
              <a:t> - 998552 - Services specifically covered under SAC 998552 include arranging reservations for accommodation services for domestic accommodation, accommodation abroad etc. - Taxable under Serial No. 23(iii) of Notification No. 11/2017-C.T. (Rate), and </a:t>
            </a:r>
            <a:r>
              <a:rPr lang="en-IN" sz="1800" dirty="0" err="1"/>
              <a:t>assessee</a:t>
            </a:r>
            <a:r>
              <a:rPr lang="en-IN" sz="1800" dirty="0"/>
              <a:t> eligible to claim Input Tax Credit as admissible under law. </a:t>
            </a:r>
            <a:r>
              <a:rPr lang="en-IN" sz="1800" i="1" dirty="0"/>
              <a:t>[</a:t>
            </a:r>
            <a:r>
              <a:rPr lang="en-IN" sz="1800" i="1" dirty="0" err="1"/>
              <a:t>paras</a:t>
            </a:r>
            <a:r>
              <a:rPr lang="en-IN" sz="1800" i="1" dirty="0"/>
              <a:t> 4.1, 4.2, 4.3, 4.4]</a:t>
            </a:r>
            <a:endParaRPr lang="en-IN" sz="1800" dirty="0"/>
          </a:p>
          <a:p>
            <a:pPr marL="0" indent="0" algn="just">
              <a:buNone/>
            </a:pPr>
            <a:r>
              <a:rPr lang="en-IN" sz="1800" dirty="0"/>
              <a:t>Ruling in favour of </a:t>
            </a:r>
            <a:r>
              <a:rPr lang="en-IN" sz="1800" dirty="0" err="1"/>
              <a:t>assessee</a:t>
            </a:r>
            <a:endParaRPr lang="en-IN" sz="1800" dirty="0"/>
          </a:p>
          <a:p>
            <a:pPr marL="0" indent="0" algn="just">
              <a:buNone/>
            </a:pPr>
            <a:r>
              <a:rPr lang="en-IN" sz="1800" b="1" dirty="0"/>
              <a:t>4.1</a:t>
            </a:r>
            <a:r>
              <a:rPr lang="en-IN" sz="1800" dirty="0"/>
              <a:t> The Applicant is admittedly a tour operator. But the question on which the advance ruling is sought is </a:t>
            </a:r>
            <a:r>
              <a:rPr lang="en-IN" sz="1800" dirty="0">
                <a:solidFill>
                  <a:srgbClr val="C00000"/>
                </a:solidFill>
              </a:rPr>
              <a:t>whether it should continue to be classified as a tour operator when it merely arranges the client’s accommodation in hotels</a:t>
            </a:r>
            <a:r>
              <a:rPr lang="en-IN" sz="1800" dirty="0"/>
              <a:t>. </a:t>
            </a:r>
            <a:r>
              <a:rPr lang="en-IN" sz="1800" dirty="0">
                <a:solidFill>
                  <a:srgbClr val="C00000"/>
                </a:solidFill>
              </a:rPr>
              <a:t>It is not unusual for tour operators to bulk book rooms in hotels and release a few of them to clients</a:t>
            </a:r>
            <a:r>
              <a:rPr lang="en-IN" sz="1800" dirty="0"/>
              <a:t> </a:t>
            </a:r>
            <a:r>
              <a:rPr lang="en-IN" sz="1800" dirty="0">
                <a:solidFill>
                  <a:srgbClr val="C00000"/>
                </a:solidFill>
              </a:rPr>
              <a:t>who either do not book for the tour or prefer to reach by own arrangement and pay only for the accommodation.</a:t>
            </a:r>
            <a:r>
              <a:rPr lang="en-IN" sz="1800" dirty="0"/>
              <a:t> </a:t>
            </a:r>
            <a:r>
              <a:rPr lang="en-IN" sz="1800" dirty="0">
                <a:solidFill>
                  <a:srgbClr val="C00000"/>
                </a:solidFill>
              </a:rPr>
              <a:t>Arranging accommodation may also be a standalone business. Such a service cannot be classified as tour operating.</a:t>
            </a:r>
            <a:r>
              <a:rPr lang="en-IN" sz="1800" dirty="0"/>
              <a:t> According to Explanation to Sl. No. 23(</a:t>
            </a:r>
            <a:r>
              <a:rPr lang="en-IN" sz="1800" dirty="0" err="1"/>
              <a:t>i</a:t>
            </a:r>
            <a:r>
              <a:rPr lang="en-IN" sz="1800" dirty="0"/>
              <a:t>) of the Rate Notification, </a:t>
            </a:r>
            <a:r>
              <a:rPr lang="en-IN" sz="1800" dirty="0">
                <a:solidFill>
                  <a:srgbClr val="C00000"/>
                </a:solidFill>
              </a:rPr>
              <a:t>tour operator means any person engaged in the planning, scheduling, organising, and arranging tours by any mode of transport.</a:t>
            </a:r>
            <a:r>
              <a:rPr lang="en-IN" sz="1800" dirty="0"/>
              <a:t> </a:t>
            </a:r>
            <a:r>
              <a:rPr lang="en-IN" sz="1800" dirty="0">
                <a:solidFill>
                  <a:srgbClr val="C00000"/>
                </a:solidFill>
              </a:rPr>
              <a:t>Arranging accommodation might be provided as add-ons, but that is not the essence of the tour operating service</a:t>
            </a:r>
            <a:r>
              <a:rPr lang="en-IN" sz="1800" dirty="0"/>
              <a:t>. The Applicant’s service under focus in the Application is not, therefore, to be treated as that of a tour operator. </a:t>
            </a:r>
            <a:r>
              <a:rPr lang="en-IN" sz="1800" dirty="0" err="1"/>
              <a:t>Contd</a:t>
            </a:r>
            <a:r>
              <a:rPr lang="en-IN" sz="1800" dirty="0"/>
              <a:t>…</a:t>
            </a:r>
          </a:p>
          <a:p>
            <a:pPr marL="0" indent="0" algn="just">
              <a:buNone/>
            </a:pPr>
            <a:endParaRPr lang="en-IN" sz="1800" dirty="0"/>
          </a:p>
        </p:txBody>
      </p:sp>
    </p:spTree>
    <p:extLst>
      <p:ext uri="{BB962C8B-B14F-4D97-AF65-F5344CB8AC3E}">
        <p14:creationId xmlns="" xmlns:p14="http://schemas.microsoft.com/office/powerpoint/2010/main" val="527927498"/>
      </p:ext>
    </p:extLst>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1800" b="1" dirty="0"/>
              <a:t>4.2</a:t>
            </a:r>
            <a:r>
              <a:rPr lang="en-IN" sz="1800" dirty="0"/>
              <a:t> Neither is it the accommodation service as classified under SAC 996311. </a:t>
            </a:r>
            <a:r>
              <a:rPr lang="en-IN" sz="1800" dirty="0">
                <a:solidFill>
                  <a:srgbClr val="C00000"/>
                </a:solidFill>
              </a:rPr>
              <a:t>Accommodation service under SAC 996311 is limited to the one provided by the hotels, guest house etc.</a:t>
            </a:r>
            <a:r>
              <a:rPr lang="en-IN" sz="1800" dirty="0"/>
              <a:t> Sl. No. 7 of the Rate Notification refers to the accommodation service as classified under SAC 996311, and, therefore, leaves no room for the suppliers like the Applicant who arrange such accommodation in hotels.</a:t>
            </a:r>
          </a:p>
          <a:p>
            <a:pPr marL="0" indent="0" algn="just">
              <a:buNone/>
            </a:pPr>
            <a:r>
              <a:rPr lang="en-IN" sz="1800" b="1" dirty="0"/>
              <a:t>4.3</a:t>
            </a:r>
            <a:r>
              <a:rPr lang="en-IN" sz="1800" dirty="0"/>
              <a:t> The </a:t>
            </a:r>
            <a:r>
              <a:rPr lang="en-IN" sz="1800" dirty="0">
                <a:solidFill>
                  <a:srgbClr val="C00000"/>
                </a:solidFill>
              </a:rPr>
              <a:t>support services covered under Sl. No. 23(iii) of the Rate Notification include services classified under SAC 998552</a:t>
            </a:r>
            <a:r>
              <a:rPr lang="en-IN" sz="1800" dirty="0"/>
              <a:t>. Services covered under </a:t>
            </a:r>
            <a:r>
              <a:rPr lang="en-IN" sz="1800" dirty="0">
                <a:solidFill>
                  <a:srgbClr val="C00000"/>
                </a:solidFill>
              </a:rPr>
              <a:t>SAC 998552 include arranging reservations for accommodation services for domestic accommodation, accommodation abroad etc.</a:t>
            </a:r>
            <a:r>
              <a:rPr lang="en-IN" sz="1800" dirty="0"/>
              <a:t> The Applicant’s supply is specifically covered and, therefore, classifiable under SAC 998552. It is, therefore, taxable under Sl. No. 23(iii) of the Rate Notification, and the Applicant is eligible to claim the input tax credit as admissible under the law.</a:t>
            </a:r>
          </a:p>
          <a:p>
            <a:pPr marL="0" indent="0" algn="just">
              <a:buNone/>
            </a:pPr>
            <a:r>
              <a:rPr lang="en-IN" sz="1800" b="1" dirty="0"/>
              <a:t>4.4</a:t>
            </a:r>
            <a:r>
              <a:rPr lang="en-IN" sz="1800" dirty="0"/>
              <a:t> Since the Applicant’s supply is specifically covered under SAC 998552, we find no need to discuss on SAC 9997.</a:t>
            </a:r>
          </a:p>
          <a:p>
            <a:pPr marL="0" indent="0" algn="just">
              <a:buNone/>
            </a:pPr>
            <a:r>
              <a:rPr lang="en-IN" sz="1800" b="1" dirty="0"/>
              <a:t>5.</a:t>
            </a:r>
            <a:r>
              <a:rPr lang="en-IN" sz="1800" dirty="0"/>
              <a:t> Based on the above discussion, we rule as under.</a:t>
            </a:r>
          </a:p>
          <a:p>
            <a:pPr marL="0" indent="0" algn="just">
              <a:buNone/>
            </a:pPr>
            <a:r>
              <a:rPr lang="en-IN" sz="1800" b="1" i="1" dirty="0"/>
              <a:t>RULING</a:t>
            </a:r>
            <a:endParaRPr lang="en-IN" sz="1800" dirty="0"/>
          </a:p>
          <a:p>
            <a:pPr marL="0" indent="0" algn="just">
              <a:buNone/>
            </a:pPr>
            <a:r>
              <a:rPr lang="en-IN" sz="1800" b="1" dirty="0">
                <a:solidFill>
                  <a:srgbClr val="C00000"/>
                </a:solidFill>
              </a:rPr>
              <a:t>6.</a:t>
            </a:r>
            <a:r>
              <a:rPr lang="en-IN" sz="1800" dirty="0">
                <a:solidFill>
                  <a:srgbClr val="C00000"/>
                </a:solidFill>
              </a:rPr>
              <a:t> The Applicant, if arranges for clients only accommodation in hotels, is supplying a service classifiable under SAC 998552. It is taxable under Sl. No. 23(iii) of the Rate Notification, and the Applicant is eligible to claim the input tax credit as admissible under the law.</a:t>
            </a:r>
          </a:p>
          <a:p>
            <a:pPr marL="0" indent="0" algn="just">
              <a:buNone/>
            </a:pPr>
            <a:endParaRPr lang="en-IN" sz="1800" dirty="0"/>
          </a:p>
        </p:txBody>
      </p:sp>
    </p:spTree>
    <p:extLst>
      <p:ext uri="{BB962C8B-B14F-4D97-AF65-F5344CB8AC3E}">
        <p14:creationId xmlns="" xmlns:p14="http://schemas.microsoft.com/office/powerpoint/2010/main" val="3169590546"/>
      </p:ext>
    </p:extLst>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0" algn="just">
              <a:buNone/>
            </a:pPr>
            <a:r>
              <a:rPr lang="en-IN" sz="2000" dirty="0"/>
              <a:t>IN </a:t>
            </a:r>
            <a:r>
              <a:rPr lang="en-IN" sz="2000" dirty="0">
                <a:solidFill>
                  <a:srgbClr val="FF0000"/>
                </a:solidFill>
              </a:rPr>
              <a:t>RE : SOMA-MOHITE JOINT VENTURE</a:t>
            </a:r>
          </a:p>
          <a:p>
            <a:pPr marL="0" indent="0" algn="just">
              <a:buNone/>
            </a:pPr>
            <a:r>
              <a:rPr lang="en-IN" sz="2000" dirty="0"/>
              <a:t>Order No. GST-ARA-08/2019-20/B-100-Mumbai, dated 23-8-2019 in Application No. 08</a:t>
            </a:r>
          </a:p>
          <a:p>
            <a:pPr marL="0" indent="0" algn="just">
              <a:buNone/>
            </a:pPr>
            <a:r>
              <a:rPr lang="en-IN" sz="2000" dirty="0"/>
              <a:t>Works contract - </a:t>
            </a:r>
            <a:r>
              <a:rPr lang="en-IN" sz="2000" dirty="0">
                <a:solidFill>
                  <a:srgbClr val="FF0000"/>
                </a:solidFill>
              </a:rPr>
              <a:t>Earth work</a:t>
            </a:r>
            <a:r>
              <a:rPr lang="en-IN" sz="2000" dirty="0"/>
              <a:t> - Construction of Tunnel in Irrigation Project - Rate of GST - Applicant pleading that said services are taxable @ 5% under Entry No. 3(vii) of Notification No. 12/2017-C.T. (Rate) as amended as excavation of earth for construction of tunnel is an earth work, value of which in their case is more than 75% -</a:t>
            </a:r>
          </a:p>
          <a:p>
            <a:pPr marL="0" indent="0" algn="just">
              <a:buNone/>
            </a:pPr>
            <a:r>
              <a:rPr lang="en-IN" sz="2000" dirty="0"/>
              <a:t> </a:t>
            </a:r>
            <a:r>
              <a:rPr lang="en-IN" sz="2000" i="1" dirty="0"/>
              <a:t>HELD :</a:t>
            </a:r>
            <a:r>
              <a:rPr lang="en-IN" sz="2000" dirty="0"/>
              <a:t> Term earth work has not been defined anywhere under GST law - Taking Dictionary meaning assigned to this term, it means structure made from earth especially an embankment or construction made of earth - </a:t>
            </a:r>
            <a:r>
              <a:rPr lang="en-IN" sz="2000" dirty="0">
                <a:solidFill>
                  <a:srgbClr val="FF0000"/>
                </a:solidFill>
              </a:rPr>
              <a:t>Construction of tunnel and allied work is not covered under its meaning - Accordingly, rate of GST claimed by applicant is not applicable</a:t>
            </a:r>
            <a:r>
              <a:rPr lang="en-IN" sz="2000" dirty="0"/>
              <a:t> - Alternate Entry No. 3A of notification ibid with NIL rate of GST, as mentioned in original application, also not applicable - Entry No. 3(iii) of notification ibid being most appropriate entry, applicant liable to pay GST @ 12% (6% CGST + 6% SGST). </a:t>
            </a:r>
          </a:p>
        </p:txBody>
      </p:sp>
    </p:spTree>
    <p:extLst>
      <p:ext uri="{BB962C8B-B14F-4D97-AF65-F5344CB8AC3E}">
        <p14:creationId xmlns="" xmlns:p14="http://schemas.microsoft.com/office/powerpoint/2010/main" val="2195551102"/>
      </p:ext>
    </p:extLst>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IN" sz="2400" dirty="0"/>
              <a:t>In </a:t>
            </a:r>
            <a:r>
              <a:rPr lang="en-IN" sz="2400" dirty="0">
                <a:solidFill>
                  <a:srgbClr val="FF0000"/>
                </a:solidFill>
              </a:rPr>
              <a:t>Circular dated 25-1-2018</a:t>
            </a:r>
            <a:r>
              <a:rPr lang="en-IN" sz="2400" dirty="0"/>
              <a:t> referred to above the CBIC clarifies that only the goods classifiable under Chapter 86 when supplied to the railways shall attract 5% GST with no refund of the unutilized input tax credit. Other goods, even if supplied to the railways, will attract the applicable rate for such goods. The Applicant has supplied the goods to the railways. It appears from the scrutiny of the list of the goods manufactured and the relevant purchase orders that they are </a:t>
            </a:r>
            <a:r>
              <a:rPr lang="en-IN" sz="2400" dirty="0">
                <a:solidFill>
                  <a:srgbClr val="C00000"/>
                </a:solidFill>
              </a:rPr>
              <a:t>components of railway locomotives. However, Notes 2 and 3 of Section XVII, which includes Chapters 86 to 89, prohibits classification of a few articles as ‘parts’ or ‘accessories’ under these Chapters. Therefore, components of railway locomotives should be classified under Heading 8607 subject to the provisions of Notes 2 and 3 of Section XVII.</a:t>
            </a:r>
            <a:endParaRPr lang="en-IN" sz="2400" dirty="0">
              <a:solidFill>
                <a:srgbClr val="C00000"/>
              </a:solidFill>
              <a:effectLst/>
            </a:endParaRPr>
          </a:p>
        </p:txBody>
      </p:sp>
    </p:spTree>
    <p:extLst>
      <p:ext uri="{BB962C8B-B14F-4D97-AF65-F5344CB8AC3E}">
        <p14:creationId xmlns="" xmlns:p14="http://schemas.microsoft.com/office/powerpoint/2010/main" val="302380567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sp>
        <p:nvSpPr>
          <p:cNvPr id="5" name="Slide Number Placeholder 4"/>
          <p:cNvSpPr>
            <a:spLocks noGrp="1"/>
          </p:cNvSpPr>
          <p:nvPr>
            <p:ph type="sldNum" sz="quarter" idx="12"/>
          </p:nvPr>
        </p:nvSpPr>
        <p:spPr/>
        <p:txBody>
          <a:bodyPr/>
          <a:lstStyle/>
          <a:p>
            <a:fld id="{B6F15528-21DE-4FAA-801E-634DDDAF4B2B}" type="slidenum">
              <a:rPr lang="en-US" smtClean="0"/>
              <a:pPr/>
              <a:t>124</a:t>
            </a:fld>
            <a:endParaRPr lang="en-US"/>
          </a:p>
        </p:txBody>
      </p:sp>
      <p:sp>
        <p:nvSpPr>
          <p:cNvPr id="6" name="Rectangle 5"/>
          <p:cNvSpPr/>
          <p:nvPr/>
        </p:nvSpPr>
        <p:spPr>
          <a:xfrm>
            <a:off x="3804" y="5226784"/>
            <a:ext cx="9144000" cy="1631216"/>
          </a:xfrm>
          <a:prstGeom prst="rect">
            <a:avLst/>
          </a:prstGeom>
        </p:spPr>
        <p:txBody>
          <a:bodyPr wrap="square" numCol="2">
            <a:spAutoFit/>
          </a:bodyPr>
          <a:lstStyle/>
          <a:p>
            <a:r>
              <a:rPr lang="en-US" sz="2400" b="1" dirty="0">
                <a:latin typeface="Baskerville Old Face" pitchFamily="18" charset="0"/>
              </a:rPr>
              <a:t>Office Add:</a:t>
            </a:r>
            <a:r>
              <a:rPr lang="en-US" sz="2000" b="1" dirty="0">
                <a:latin typeface="Baskerville Old Face" pitchFamily="18" charset="0"/>
              </a:rPr>
              <a:t> S-04, A-1, 2</a:t>
            </a:r>
            <a:r>
              <a:rPr lang="en-US" sz="2000" b="1" baseline="30000" dirty="0">
                <a:latin typeface="Baskerville Old Face" pitchFamily="18" charset="0"/>
              </a:rPr>
              <a:t>nd</a:t>
            </a:r>
            <a:r>
              <a:rPr lang="en-US" sz="2000" b="1" dirty="0">
                <a:latin typeface="Baskerville Old Face" pitchFamily="18" charset="0"/>
              </a:rPr>
              <a:t> Floor, </a:t>
            </a:r>
          </a:p>
          <a:p>
            <a:r>
              <a:rPr lang="en-US" sz="2000" b="1" dirty="0" err="1">
                <a:latin typeface="Baskerville Old Face" pitchFamily="18" charset="0"/>
              </a:rPr>
              <a:t>Haware</a:t>
            </a:r>
            <a:r>
              <a:rPr lang="en-US" sz="2000" b="1" dirty="0">
                <a:latin typeface="Baskerville Old Face" pitchFamily="18" charset="0"/>
              </a:rPr>
              <a:t> Centurion Mall, </a:t>
            </a:r>
          </a:p>
          <a:p>
            <a:r>
              <a:rPr lang="en-US" sz="2000" b="1" dirty="0">
                <a:latin typeface="Baskerville Old Face" pitchFamily="18" charset="0"/>
              </a:rPr>
              <a:t>Sector 19A, </a:t>
            </a:r>
            <a:r>
              <a:rPr lang="en-US" sz="2000" b="1" dirty="0" err="1">
                <a:latin typeface="Baskerville Old Face" pitchFamily="18" charset="0"/>
              </a:rPr>
              <a:t>Seawoods</a:t>
            </a:r>
            <a:r>
              <a:rPr lang="en-US" sz="2000" b="1" dirty="0">
                <a:latin typeface="Baskerville Old Face" pitchFamily="18" charset="0"/>
              </a:rPr>
              <a:t>, </a:t>
            </a:r>
            <a:r>
              <a:rPr lang="en-US" sz="2000" b="1" dirty="0" err="1">
                <a:latin typeface="Baskerville Old Face" pitchFamily="18" charset="0"/>
              </a:rPr>
              <a:t>Nerul</a:t>
            </a:r>
            <a:r>
              <a:rPr lang="en-US" sz="2000" b="1" dirty="0">
                <a:latin typeface="Baskerville Old Face" pitchFamily="18" charset="0"/>
              </a:rPr>
              <a:t> (E), </a:t>
            </a:r>
            <a:r>
              <a:rPr lang="en-US" sz="2000" b="1" dirty="0" err="1">
                <a:latin typeface="Baskerville Old Face" pitchFamily="18" charset="0"/>
              </a:rPr>
              <a:t>Navi</a:t>
            </a:r>
            <a:r>
              <a:rPr lang="en-US" sz="2000" b="1" dirty="0">
                <a:latin typeface="Baskerville Old Face" pitchFamily="18" charset="0"/>
              </a:rPr>
              <a:t> Mumbai – 400706</a:t>
            </a:r>
          </a:p>
          <a:p>
            <a:r>
              <a:rPr lang="en-US" sz="2000" b="1" dirty="0">
                <a:latin typeface="Baskerville Old Face" pitchFamily="18" charset="0"/>
              </a:rPr>
              <a:t>E-mail: </a:t>
            </a:r>
            <a:r>
              <a:rPr lang="en-US" sz="2000" b="1" dirty="0">
                <a:latin typeface="Baskerville Old Face" pitchFamily="18" charset="0"/>
                <a:hlinkClick r:id="rId2"/>
              </a:rPr>
              <a:t>asinha@acstaxcon.com</a:t>
            </a:r>
            <a:endParaRPr lang="en-US" sz="2000" b="1" dirty="0">
              <a:latin typeface="Baskerville Old Face" pitchFamily="18" charset="0"/>
            </a:endParaRPr>
          </a:p>
          <a:p>
            <a:r>
              <a:rPr lang="en-US" sz="2000" b="1" dirty="0">
                <a:latin typeface="Baskerville Old Face" pitchFamily="18" charset="0"/>
              </a:rPr>
              <a:t>             arvindsinha0201@gmail.com</a:t>
            </a:r>
          </a:p>
          <a:p>
            <a:r>
              <a:rPr lang="en-US" sz="2000" b="1" dirty="0" err="1">
                <a:latin typeface="Baskerville Old Face" pitchFamily="18" charset="0"/>
              </a:rPr>
              <a:t>Ph</a:t>
            </a:r>
            <a:r>
              <a:rPr lang="en-US" sz="2000" b="1" dirty="0">
                <a:latin typeface="Baskerville Old Face" pitchFamily="18" charset="0"/>
              </a:rPr>
              <a:t>: +91 900 491 2425; </a:t>
            </a:r>
          </a:p>
          <a:p>
            <a:r>
              <a:rPr lang="en-US" sz="2000" b="1" dirty="0">
                <a:latin typeface="Baskerville Old Face" pitchFamily="18" charset="0"/>
              </a:rPr>
              <a:t>    +91-22-27700277</a:t>
            </a:r>
          </a:p>
          <a:p>
            <a:endParaRPr lang="en-IN" sz="2000" dirty="0"/>
          </a:p>
        </p:txBody>
      </p:sp>
      <p:sp>
        <p:nvSpPr>
          <p:cNvPr id="2" name="Rectangle 1"/>
          <p:cNvSpPr/>
          <p:nvPr/>
        </p:nvSpPr>
        <p:spPr>
          <a:xfrm>
            <a:off x="395536" y="3140968"/>
            <a:ext cx="8352928" cy="1077218"/>
          </a:xfrm>
          <a:prstGeom prst="rect">
            <a:avLst/>
          </a:prstGeom>
        </p:spPr>
        <p:txBody>
          <a:bodyPr wrap="square">
            <a:spAutoFit/>
          </a:bodyPr>
          <a:lstStyle/>
          <a:p>
            <a:pPr algn="ctr"/>
            <a:r>
              <a:rPr lang="en-US" sz="3600" b="1" spc="300" dirty="0">
                <a:solidFill>
                  <a:srgbClr val="C00000"/>
                </a:solidFill>
                <a:latin typeface="Baskerville Old Face" pitchFamily="18" charset="0"/>
              </a:rPr>
              <a:t>ACS TAXCON</a:t>
            </a:r>
          </a:p>
          <a:p>
            <a:pPr algn="ctr"/>
            <a:r>
              <a:rPr lang="en-US" sz="2800" dirty="0">
                <a:latin typeface="Baskerville Old Face" pitchFamily="18" charset="0"/>
              </a:rPr>
              <a:t>Lawyers and Tax Consultants</a:t>
            </a:r>
          </a:p>
        </p:txBody>
      </p:sp>
      <p:cxnSp>
        <p:nvCxnSpPr>
          <p:cNvPr id="7" name="Straight Connector 6"/>
          <p:cNvCxnSpPr/>
          <p:nvPr/>
        </p:nvCxnSpPr>
        <p:spPr>
          <a:xfrm flipH="1">
            <a:off x="4355976" y="5226784"/>
            <a:ext cx="3804" cy="122655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2359597508"/>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marL="0" indent="-1143000" algn="just">
              <a:buNone/>
            </a:pPr>
            <a:r>
              <a:rPr lang="nn-NO" sz="2400" b="1" dirty="0">
                <a:solidFill>
                  <a:srgbClr val="C00000"/>
                </a:solidFill>
              </a:rPr>
              <a:t>Daimler Financial Services India Pvt Ltd [AAR Tamilnadu (2019)]</a:t>
            </a:r>
          </a:p>
          <a:p>
            <a:pPr marL="0" indent="-1143000" algn="just">
              <a:buNone/>
            </a:pPr>
            <a:endParaRPr lang="nn-NO" sz="2000" b="1" dirty="0">
              <a:solidFill>
                <a:srgbClr val="C00000"/>
              </a:solidFill>
            </a:endParaRPr>
          </a:p>
          <a:p>
            <a:pPr marL="0" indent="-1143000" algn="just">
              <a:buNone/>
            </a:pPr>
            <a:r>
              <a:rPr lang="en-IN" sz="2400" dirty="0"/>
              <a:t>The </a:t>
            </a:r>
            <a:r>
              <a:rPr lang="en-IN" sz="2400" dirty="0">
                <a:solidFill>
                  <a:srgbClr val="C00000"/>
                </a:solidFill>
              </a:rPr>
              <a:t>interest subvention / interest subsidy </a:t>
            </a:r>
            <a:r>
              <a:rPr lang="en-IN" sz="2400" dirty="0"/>
              <a:t>received by applicant from any other person other than their customer (i.e. who obtains loan) shall be </a:t>
            </a:r>
            <a:r>
              <a:rPr lang="en-IN" sz="2400" dirty="0" err="1"/>
              <a:t>leviable</a:t>
            </a:r>
            <a:r>
              <a:rPr lang="en-IN" sz="2400" dirty="0"/>
              <a:t> to GST and not exempt under entry 28 of notification 9/17-IGST (Rate). The said interest subvention is a consideration for agreeing to provide loans at lower interest rate to the customers of a car dealer &amp; hence taxable supply. The interest subvention paid by Mercedes Benz in the instant case to applicants is to ensure higher and assured standard of services to the clients of applicant who are also the buyers of MB India’s vehicles.</a:t>
            </a:r>
          </a:p>
        </p:txBody>
      </p:sp>
    </p:spTree>
    <p:extLst>
      <p:ext uri="{BB962C8B-B14F-4D97-AF65-F5344CB8AC3E}">
        <p14:creationId xmlns="" xmlns:p14="http://schemas.microsoft.com/office/powerpoint/2010/main" val="2579868570"/>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None/>
            </a:pPr>
            <a:r>
              <a:rPr lang="en-IN" sz="1950" b="1" i="1" u="sng" dirty="0">
                <a:solidFill>
                  <a:srgbClr val="FF0000"/>
                </a:solidFill>
              </a:rPr>
              <a:t>Business-</a:t>
            </a:r>
            <a:r>
              <a:rPr lang="en-IN" sz="1950" dirty="0"/>
              <a:t> </a:t>
            </a:r>
            <a:r>
              <a:rPr lang="en-IN" sz="1950" b="1" dirty="0"/>
              <a:t>section 2(17) of the GST Act</a:t>
            </a:r>
            <a:r>
              <a:rPr lang="en-IN" sz="1950" dirty="0"/>
              <a:t> includes :-</a:t>
            </a:r>
          </a:p>
          <a:p>
            <a:pPr marL="0" indent="0" algn="just">
              <a:buNone/>
            </a:pPr>
            <a:r>
              <a:rPr lang="en-IN" sz="1950" dirty="0"/>
              <a:t>a) Any trade, commerce, manufacture, profession, vocation, adventure, wager or any other similar activity, </a:t>
            </a:r>
            <a:r>
              <a:rPr lang="en-IN" sz="1950" dirty="0">
                <a:solidFill>
                  <a:srgbClr val="FF0000"/>
                </a:solidFill>
              </a:rPr>
              <a:t>whether or not it is for a pecuniary benefit</a:t>
            </a:r>
            <a:r>
              <a:rPr lang="en-IN" sz="1950" dirty="0"/>
              <a:t>;</a:t>
            </a:r>
          </a:p>
          <a:p>
            <a:pPr marL="0" indent="0" algn="just">
              <a:buNone/>
            </a:pPr>
            <a:r>
              <a:rPr lang="en-IN" sz="1950" dirty="0"/>
              <a:t>b) Any activity or transaction in connection with or </a:t>
            </a:r>
            <a:r>
              <a:rPr lang="en-IN" sz="1950" dirty="0">
                <a:solidFill>
                  <a:srgbClr val="FF0000"/>
                </a:solidFill>
              </a:rPr>
              <a:t>incidental or ancillary</a:t>
            </a:r>
            <a:r>
              <a:rPr lang="en-IN" sz="1950" dirty="0"/>
              <a:t> to (a) above; </a:t>
            </a:r>
            <a:r>
              <a:rPr lang="en-IN" sz="1800" dirty="0">
                <a:solidFill>
                  <a:srgbClr val="00B050"/>
                </a:solidFill>
              </a:rPr>
              <a:t>[AAR </a:t>
            </a:r>
            <a:r>
              <a:rPr lang="en-IN" sz="1800" dirty="0" err="1">
                <a:solidFill>
                  <a:srgbClr val="00B050"/>
                </a:solidFill>
              </a:rPr>
              <a:t>Mah</a:t>
            </a:r>
            <a:r>
              <a:rPr lang="en-IN" sz="1800" dirty="0">
                <a:solidFill>
                  <a:srgbClr val="00B050"/>
                </a:solidFill>
              </a:rPr>
              <a:t>. in CMS Info Systems Ltd on 13.3.18:- Scrap sale of cash carrying van]</a:t>
            </a:r>
            <a:endParaRPr lang="en-IN" sz="1950" dirty="0">
              <a:solidFill>
                <a:srgbClr val="00B050"/>
              </a:solidFill>
            </a:endParaRPr>
          </a:p>
          <a:p>
            <a:pPr marL="0" indent="0" algn="just">
              <a:buNone/>
            </a:pPr>
            <a:r>
              <a:rPr lang="en-IN" sz="1950" dirty="0"/>
              <a:t>c) any activity or transaction in the nature of (a) above, </a:t>
            </a:r>
            <a:r>
              <a:rPr lang="en-IN" sz="1950" dirty="0">
                <a:solidFill>
                  <a:srgbClr val="FF0000"/>
                </a:solidFill>
              </a:rPr>
              <a:t>whether or not there is volume, frequency, continuity or regularity</a:t>
            </a:r>
            <a:r>
              <a:rPr lang="en-IN" sz="1950" dirty="0"/>
              <a:t> of such transaction;</a:t>
            </a:r>
          </a:p>
          <a:p>
            <a:pPr marL="0" indent="0" algn="just">
              <a:buNone/>
            </a:pPr>
            <a:r>
              <a:rPr lang="en-IN" sz="1950" dirty="0"/>
              <a:t>d) </a:t>
            </a:r>
            <a:r>
              <a:rPr lang="en-IN" sz="1950" dirty="0">
                <a:solidFill>
                  <a:srgbClr val="FF0000"/>
                </a:solidFill>
              </a:rPr>
              <a:t>supply  or  acquisition</a:t>
            </a:r>
            <a:r>
              <a:rPr lang="en-IN" sz="1950" dirty="0"/>
              <a:t>  of  goods  including  capital  assets  and services  in connection with </a:t>
            </a:r>
            <a:r>
              <a:rPr lang="en-IN" sz="1950" dirty="0">
                <a:solidFill>
                  <a:srgbClr val="FF0000"/>
                </a:solidFill>
              </a:rPr>
              <a:t>commencement or closure of business</a:t>
            </a:r>
            <a:r>
              <a:rPr lang="en-IN" sz="1950" dirty="0"/>
              <a:t>;</a:t>
            </a:r>
          </a:p>
          <a:p>
            <a:pPr marL="0" indent="0" algn="just">
              <a:buNone/>
            </a:pPr>
            <a:r>
              <a:rPr lang="en-IN" sz="1950" dirty="0"/>
              <a:t>e) provision by a </a:t>
            </a:r>
            <a:r>
              <a:rPr lang="en-IN" sz="1950" dirty="0">
                <a:solidFill>
                  <a:srgbClr val="FF0000"/>
                </a:solidFill>
              </a:rPr>
              <a:t>club, association, society</a:t>
            </a:r>
            <a:r>
              <a:rPr lang="en-IN" sz="1950" dirty="0"/>
              <a:t>, or any such body (for a subscription or  any  other  consideration)  of  the  facilities  or  benefits  to  its  members,  as  the case may be;</a:t>
            </a:r>
          </a:p>
          <a:p>
            <a:pPr marL="0" indent="0" algn="just">
              <a:buNone/>
            </a:pPr>
            <a:r>
              <a:rPr lang="en-IN" sz="1950" dirty="0"/>
              <a:t>f) </a:t>
            </a:r>
            <a:r>
              <a:rPr lang="en-IN" sz="1950" dirty="0">
                <a:solidFill>
                  <a:srgbClr val="FF0000"/>
                </a:solidFill>
              </a:rPr>
              <a:t>admission</a:t>
            </a:r>
            <a:r>
              <a:rPr lang="en-IN" sz="1950" dirty="0"/>
              <a:t>, for a consideration, of persons to any premises; and</a:t>
            </a:r>
          </a:p>
          <a:p>
            <a:pPr marL="0" indent="0" algn="just">
              <a:buNone/>
            </a:pPr>
            <a:r>
              <a:rPr lang="en-IN" sz="1950" dirty="0"/>
              <a:t>g) services  supplied  by  a  person  as  the  </a:t>
            </a:r>
            <a:r>
              <a:rPr lang="en-IN" sz="1950" dirty="0">
                <a:solidFill>
                  <a:srgbClr val="FF0000"/>
                </a:solidFill>
              </a:rPr>
              <a:t>holder  of  an  office</a:t>
            </a:r>
            <a:r>
              <a:rPr lang="en-IN" sz="1950" dirty="0"/>
              <a:t>  which  has  been accepted by him in the course or furtherance of his trade, profession or vocation;</a:t>
            </a:r>
          </a:p>
          <a:p>
            <a:pPr marL="0" indent="0" algn="just">
              <a:buNone/>
            </a:pPr>
            <a:r>
              <a:rPr lang="en-IN" sz="1950" dirty="0"/>
              <a:t>h) activities of a </a:t>
            </a:r>
            <a:r>
              <a:rPr lang="en-IN" sz="1950" dirty="0">
                <a:solidFill>
                  <a:srgbClr val="FF0000"/>
                </a:solidFill>
              </a:rPr>
              <a:t>race  club</a:t>
            </a:r>
            <a:r>
              <a:rPr lang="en-IN" sz="1950" dirty="0"/>
              <a:t>  including by  way  of  </a:t>
            </a:r>
            <a:r>
              <a:rPr lang="en-IN" sz="1950" dirty="0" err="1"/>
              <a:t>totalisator</a:t>
            </a:r>
            <a:r>
              <a:rPr lang="en-IN" sz="1950" dirty="0"/>
              <a:t>  or  a  licence  to  book maker or activities of a licensed book maker in such club; and</a:t>
            </a:r>
          </a:p>
          <a:p>
            <a:pPr marL="0" indent="0" algn="just">
              <a:buNone/>
            </a:pPr>
            <a:r>
              <a:rPr lang="en-US" sz="1950" dirty="0"/>
              <a:t>(</a:t>
            </a:r>
            <a:r>
              <a:rPr lang="en-US" sz="1950" dirty="0" err="1"/>
              <a:t>i</a:t>
            </a:r>
            <a:r>
              <a:rPr lang="en-US" sz="1950" dirty="0"/>
              <a:t>) any activity or transaction undertaken </a:t>
            </a:r>
            <a:r>
              <a:rPr lang="en-US" sz="1950" dirty="0">
                <a:solidFill>
                  <a:srgbClr val="FF0000"/>
                </a:solidFill>
              </a:rPr>
              <a:t>by the CG / SG/ Local authority </a:t>
            </a:r>
            <a:r>
              <a:rPr lang="en-US" sz="1950" dirty="0"/>
              <a:t>in which they are engaged </a:t>
            </a:r>
            <a:r>
              <a:rPr lang="en-US" sz="1950" dirty="0">
                <a:solidFill>
                  <a:srgbClr val="FF0000"/>
                </a:solidFill>
              </a:rPr>
              <a:t>as public authorities</a:t>
            </a:r>
            <a:r>
              <a:rPr lang="en-US" sz="1950" dirty="0"/>
              <a:t>.</a:t>
            </a:r>
            <a:endParaRPr lang="en-IN" sz="1950" dirty="0"/>
          </a:p>
          <a:p>
            <a:pPr algn="just">
              <a:buNone/>
            </a:pPr>
            <a:endParaRPr lang="en-US" sz="1950" dirty="0"/>
          </a:p>
        </p:txBody>
      </p:sp>
    </p:spTree>
    <p:extLst>
      <p:ext uri="{BB962C8B-B14F-4D97-AF65-F5344CB8AC3E}">
        <p14:creationId xmlns="" xmlns:p14="http://schemas.microsoft.com/office/powerpoint/2010/main" val="29464389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839200" cy="6553200"/>
          </a:xfrm>
        </p:spPr>
        <p:txBody>
          <a:bodyPr>
            <a:noAutofit/>
          </a:bodyPr>
          <a:lstStyle/>
          <a:p>
            <a:pPr algn="just">
              <a:buFont typeface="Wingdings" pitchFamily="2" charset="2"/>
              <a:buChar char="q"/>
            </a:pPr>
            <a:r>
              <a:rPr lang="en-IN" sz="2000" dirty="0"/>
              <a:t>IN RE : ROTARY CLUB OF MUMBAI [Order No. GST-ARA-142/2018-19/B-88-Mumbai, dated 13-8-2019]</a:t>
            </a:r>
          </a:p>
          <a:p>
            <a:pPr marL="0" indent="0" algn="just">
              <a:buNone/>
            </a:pPr>
            <a:r>
              <a:rPr lang="en-IN" sz="2000" dirty="0">
                <a:solidFill>
                  <a:srgbClr val="C00000"/>
                </a:solidFill>
              </a:rPr>
              <a:t>Club membership fee - </a:t>
            </a:r>
            <a:r>
              <a:rPr lang="en-IN" sz="2000" dirty="0"/>
              <a:t>Club and its members distinct entities - Contribution by Rotary Club members towards Administration Account, recovered for expending it on weekly and other meetings and other petty administrative expenses incurred including expenses for location and light refreshments - Membership fee collected by club from its members not only meant for meeting administrative expenses, but also towards setting high ethical standards in business and profession, recognition of worthiness of all useful occupations, dignifying each Rotarian’s occupation as an opportunity to serve society, application of the ideal of service in each Rotarian’s personal, business and community life, exclusively for their members - </a:t>
            </a:r>
            <a:r>
              <a:rPr lang="en-IN" sz="2000" dirty="0">
                <a:solidFill>
                  <a:srgbClr val="C00000"/>
                </a:solidFill>
              </a:rPr>
              <a:t>Membership fee collected by club from its members will definitely be understood as ‘consideration’ as the same has been paid for supply of services </a:t>
            </a:r>
            <a:r>
              <a:rPr lang="en-IN" sz="2000" dirty="0"/>
              <a:t>- Supply made by club in lieu of consideration and made in the course or furtherance of business since </a:t>
            </a:r>
            <a:r>
              <a:rPr lang="en-IN" sz="2000" dirty="0">
                <a:solidFill>
                  <a:srgbClr val="C00000"/>
                </a:solidFill>
              </a:rPr>
              <a:t>term “business” includes provision by club, association, society, or any such body (for a subscription or any other consideration) of the facilities or benefits to its members </a:t>
            </a:r>
            <a:r>
              <a:rPr lang="en-IN" sz="2000" dirty="0"/>
              <a:t>- </a:t>
            </a:r>
            <a:r>
              <a:rPr lang="en-IN" sz="2000" dirty="0">
                <a:solidFill>
                  <a:srgbClr val="C00000"/>
                </a:solidFill>
              </a:rPr>
              <a:t>Objectives or purpose of applicant inconsequential </a:t>
            </a:r>
            <a:r>
              <a:rPr lang="en-IN" sz="2000" dirty="0"/>
              <a:t>- </a:t>
            </a:r>
            <a:r>
              <a:rPr lang="en-IN" sz="2000" dirty="0">
                <a:solidFill>
                  <a:srgbClr val="C00000"/>
                </a:solidFill>
              </a:rPr>
              <a:t>Collection of funds under common pool and spending back on same said contributors, would entail ‘supply</a:t>
            </a:r>
            <a:r>
              <a:rPr lang="en-IN" sz="2000" dirty="0"/>
              <a:t>’ - Said contributions from the members amounted supply of services - Club as taxable person liable to pay GST and not its office bearers - Sections 2(17), 2(31), 2(84), 7 and 22 of Central Goods and Services Tax Act, 2017.</a:t>
            </a:r>
          </a:p>
        </p:txBody>
      </p:sp>
    </p:spTree>
    <p:extLst>
      <p:ext uri="{BB962C8B-B14F-4D97-AF65-F5344CB8AC3E}">
        <p14:creationId xmlns="" xmlns:p14="http://schemas.microsoft.com/office/powerpoint/2010/main" val="252807989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lvl="0" indent="0" algn="just">
              <a:buNone/>
            </a:pPr>
            <a:r>
              <a:rPr lang="en-US" dirty="0"/>
              <a:t>S.2(106) </a:t>
            </a:r>
            <a:r>
              <a:rPr lang="en-US" u="sng" dirty="0">
                <a:solidFill>
                  <a:srgbClr val="FF0000"/>
                </a:solidFill>
              </a:rPr>
              <a:t>“taxable person” </a:t>
            </a:r>
            <a:r>
              <a:rPr lang="en-US" dirty="0"/>
              <a:t>means a person who is registered or liable to be registered under section 22 or section 24;</a:t>
            </a:r>
          </a:p>
          <a:p>
            <a:pPr marL="0" indent="0" algn="just">
              <a:buNone/>
            </a:pPr>
            <a:r>
              <a:rPr lang="en-US" sz="2600" dirty="0">
                <a:solidFill>
                  <a:srgbClr val="00B050"/>
                </a:solidFill>
              </a:rPr>
              <a:t>[Agriculturist and commission agent of agricultural produce are not a taxable person and do not require registration. However, if they receive RCM supply, they will have to register and pay- Cir 57/18 </a:t>
            </a:r>
            <a:r>
              <a:rPr lang="en-US" sz="2600" dirty="0" err="1">
                <a:solidFill>
                  <a:srgbClr val="00B050"/>
                </a:solidFill>
              </a:rPr>
              <a:t>dt</a:t>
            </a:r>
            <a:r>
              <a:rPr lang="en-US" sz="2600">
                <a:solidFill>
                  <a:srgbClr val="00B050"/>
                </a:solidFill>
              </a:rPr>
              <a:t> 4.9.18]</a:t>
            </a:r>
            <a:endParaRPr lang="en-US" sz="3000" dirty="0">
              <a:solidFill>
                <a:srgbClr val="00B050"/>
              </a:solidFill>
            </a:endParaRPr>
          </a:p>
          <a:p>
            <a:pPr marL="0" lvl="0" indent="0" algn="just">
              <a:buNone/>
            </a:pPr>
            <a:endParaRPr lang="en-US" dirty="0"/>
          </a:p>
          <a:p>
            <a:pPr marL="0" indent="0" algn="just">
              <a:buNone/>
            </a:pPr>
            <a:r>
              <a:rPr lang="en-US" dirty="0"/>
              <a:t>S.2(94) </a:t>
            </a:r>
            <a:r>
              <a:rPr lang="en-US" u="sng" dirty="0">
                <a:solidFill>
                  <a:srgbClr val="FF0000"/>
                </a:solidFill>
              </a:rPr>
              <a:t>“registered person” </a:t>
            </a:r>
            <a:r>
              <a:rPr lang="en-US" dirty="0"/>
              <a:t>means a person who is registered under section 25 but does not include a person having a Unique Identity Number;</a:t>
            </a:r>
          </a:p>
          <a:p>
            <a:pPr marL="0" indent="0" algn="just">
              <a:buNone/>
            </a:pPr>
            <a:endParaRPr lang="en-IN" dirty="0"/>
          </a:p>
          <a:p>
            <a:pPr marL="0" lvl="0" indent="0" algn="just">
              <a:buNone/>
            </a:pPr>
            <a:r>
              <a:rPr lang="en-US" dirty="0"/>
              <a:t>S.2(107) </a:t>
            </a:r>
            <a:r>
              <a:rPr lang="en-US" u="sng" dirty="0">
                <a:solidFill>
                  <a:srgbClr val="FF0000"/>
                </a:solidFill>
              </a:rPr>
              <a:t>“taxable supply”</a:t>
            </a:r>
            <a:r>
              <a:rPr lang="en-US" dirty="0"/>
              <a:t> means a supply of goods or services</a:t>
            </a:r>
            <a:r>
              <a:rPr lang="en-IN" dirty="0"/>
              <a:t> </a:t>
            </a:r>
            <a:r>
              <a:rPr lang="en-US" dirty="0"/>
              <a:t>or both which is </a:t>
            </a:r>
            <a:r>
              <a:rPr lang="en-US" dirty="0" err="1"/>
              <a:t>leviable</a:t>
            </a:r>
            <a:r>
              <a:rPr lang="en-US" dirty="0"/>
              <a:t> to tax under this Act;</a:t>
            </a:r>
          </a:p>
          <a:p>
            <a:pPr marL="0" lvl="0" indent="0" algn="just">
              <a:buNone/>
            </a:pPr>
            <a:endParaRPr lang="en-US" dirty="0"/>
          </a:p>
          <a:p>
            <a:pPr marL="0" indent="0" algn="just">
              <a:buNone/>
            </a:pPr>
            <a:r>
              <a:rPr lang="en-US" dirty="0"/>
              <a:t>S.2(108) </a:t>
            </a:r>
            <a:r>
              <a:rPr lang="en-US" u="sng" dirty="0">
                <a:solidFill>
                  <a:srgbClr val="FF0000"/>
                </a:solidFill>
              </a:rPr>
              <a:t>“taxable territory” </a:t>
            </a:r>
            <a:r>
              <a:rPr lang="en-US" dirty="0"/>
              <a:t>means the territory to which the</a:t>
            </a:r>
            <a:r>
              <a:rPr lang="en-IN" dirty="0"/>
              <a:t> </a:t>
            </a:r>
            <a:r>
              <a:rPr lang="en-US" dirty="0"/>
              <a:t>provisions of this Act apply;</a:t>
            </a:r>
            <a:endParaRPr lang="en-IN" dirty="0"/>
          </a:p>
          <a:p>
            <a:pPr marL="0" lvl="0" indent="0" algn="just">
              <a:buNone/>
            </a:pPr>
            <a:endParaRPr lang="en-IN" dirty="0"/>
          </a:p>
          <a:p>
            <a:pPr marL="0" indent="0" algn="just">
              <a:buNone/>
            </a:pPr>
            <a:endParaRPr lang="en-IN" dirty="0"/>
          </a:p>
        </p:txBody>
      </p:sp>
    </p:spTree>
    <p:extLst>
      <p:ext uri="{BB962C8B-B14F-4D97-AF65-F5344CB8AC3E}">
        <p14:creationId xmlns="" xmlns:p14="http://schemas.microsoft.com/office/powerpoint/2010/main" val="337056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normAutofit fontScale="25000" lnSpcReduction="20000"/>
          </a:bodyPr>
          <a:lstStyle/>
          <a:p>
            <a:pPr marL="0" indent="0" algn="just">
              <a:buNone/>
            </a:pPr>
            <a:r>
              <a:rPr lang="en-US" sz="12800" dirty="0"/>
              <a:t>Section 2(84) “</a:t>
            </a:r>
            <a:r>
              <a:rPr lang="en-US" sz="12800" dirty="0">
                <a:solidFill>
                  <a:srgbClr val="C00000"/>
                </a:solidFill>
              </a:rPr>
              <a:t>person</a:t>
            </a:r>
            <a:r>
              <a:rPr lang="en-US" sz="12800" dirty="0"/>
              <a:t>” includes —</a:t>
            </a:r>
          </a:p>
          <a:p>
            <a:pPr marL="0" indent="0" algn="just">
              <a:buNone/>
            </a:pPr>
            <a:endParaRPr lang="en-US" dirty="0"/>
          </a:p>
          <a:p>
            <a:pPr marL="0" indent="0" algn="just">
              <a:buNone/>
            </a:pPr>
            <a:r>
              <a:rPr lang="en-US" sz="9600" dirty="0"/>
              <a:t>(a) an individual;</a:t>
            </a:r>
          </a:p>
          <a:p>
            <a:pPr marL="0" indent="0" algn="just">
              <a:buNone/>
            </a:pPr>
            <a:r>
              <a:rPr lang="en-US" sz="9600" dirty="0"/>
              <a:t>(b) a Hindu Undivided Family;</a:t>
            </a:r>
          </a:p>
          <a:p>
            <a:pPr marL="0" indent="0" algn="just">
              <a:buNone/>
            </a:pPr>
            <a:r>
              <a:rPr lang="en-US" sz="9600" dirty="0"/>
              <a:t>(c) a company;</a:t>
            </a:r>
          </a:p>
          <a:p>
            <a:pPr marL="0" indent="0" algn="just">
              <a:buNone/>
            </a:pPr>
            <a:r>
              <a:rPr lang="en-US" sz="9600" dirty="0"/>
              <a:t>(d) a firm;</a:t>
            </a:r>
          </a:p>
          <a:p>
            <a:pPr marL="0" indent="0" algn="just">
              <a:buNone/>
            </a:pPr>
            <a:r>
              <a:rPr lang="en-US" sz="9600" dirty="0"/>
              <a:t>(e) a Limited Liability Partnership;</a:t>
            </a:r>
          </a:p>
          <a:p>
            <a:pPr marL="0" indent="0" algn="just">
              <a:buNone/>
            </a:pPr>
            <a:r>
              <a:rPr lang="en-US" sz="9600" dirty="0"/>
              <a:t>(f) an association of persons or a body of individuals, whether incorporated or not, in India or outside India;</a:t>
            </a:r>
          </a:p>
          <a:p>
            <a:pPr marL="0" indent="0" algn="just">
              <a:buNone/>
            </a:pPr>
            <a:r>
              <a:rPr lang="en-US" sz="9600" dirty="0"/>
              <a:t>(g) any corporation established by or under any Central Act, State Act or Provincial Act or a Government company as defined in clause (45) of section 2 of the Companies Act, 2013 (18 of 2013);</a:t>
            </a:r>
          </a:p>
          <a:p>
            <a:pPr marL="0" indent="0" algn="just">
              <a:buNone/>
            </a:pPr>
            <a:r>
              <a:rPr lang="en-US" sz="9600" dirty="0"/>
              <a:t>(h) any body corporate incorporated by or under the laws of a country outside India;</a:t>
            </a:r>
          </a:p>
          <a:p>
            <a:pPr marL="0" indent="0" algn="just">
              <a:buNone/>
            </a:pPr>
            <a:r>
              <a:rPr lang="en-US" sz="9600" dirty="0"/>
              <a:t>(</a:t>
            </a:r>
            <a:r>
              <a:rPr lang="en-US" sz="9600" dirty="0" err="1"/>
              <a:t>i</a:t>
            </a:r>
            <a:r>
              <a:rPr lang="en-US" sz="9600" dirty="0"/>
              <a:t>) a co-operative society registered under any law relating to co-operative societies;</a:t>
            </a:r>
          </a:p>
          <a:p>
            <a:pPr marL="0" indent="0" algn="just">
              <a:buNone/>
            </a:pPr>
            <a:r>
              <a:rPr lang="en-US" sz="9600" dirty="0"/>
              <a:t>(j) a local authority;</a:t>
            </a:r>
          </a:p>
          <a:p>
            <a:pPr marL="0" indent="0" algn="just">
              <a:buNone/>
            </a:pPr>
            <a:r>
              <a:rPr lang="en-US" sz="9600" dirty="0"/>
              <a:t>(k) Central Government or a State Government;</a:t>
            </a:r>
          </a:p>
          <a:p>
            <a:pPr marL="0" indent="0" algn="just">
              <a:buNone/>
            </a:pPr>
            <a:r>
              <a:rPr lang="en-US" sz="9600" dirty="0"/>
              <a:t>(l) society as defined under the Societies Registration Act, 1860 (21 of 1860);</a:t>
            </a:r>
          </a:p>
          <a:p>
            <a:pPr marL="0" indent="0" algn="just">
              <a:buNone/>
            </a:pPr>
            <a:endParaRPr lang="en-US" sz="9600" dirty="0"/>
          </a:p>
          <a:p>
            <a:pPr marL="0" indent="0" algn="just">
              <a:buNone/>
            </a:pPr>
            <a:r>
              <a:rPr lang="en-US" sz="9600" dirty="0"/>
              <a:t>(m) trust; and</a:t>
            </a:r>
          </a:p>
          <a:p>
            <a:pPr marL="0" indent="0" algn="just">
              <a:buNone/>
            </a:pPr>
            <a:endParaRPr lang="en-US" sz="9600" dirty="0"/>
          </a:p>
          <a:p>
            <a:pPr marL="0" indent="0" algn="just">
              <a:buNone/>
            </a:pPr>
            <a:r>
              <a:rPr lang="en-US" sz="9600" dirty="0"/>
              <a:t>(n) every artificial juridical person, not falling within any of the above;</a:t>
            </a:r>
          </a:p>
          <a:p>
            <a:pPr marL="0" indent="0" algn="just">
              <a:buNone/>
            </a:pPr>
            <a:endParaRPr lang="en-US" dirty="0"/>
          </a:p>
          <a:p>
            <a:pPr marL="0" indent="0" algn="just">
              <a:buNone/>
            </a:pPr>
            <a:endParaRPr lang="en-IN" dirty="0"/>
          </a:p>
        </p:txBody>
      </p:sp>
    </p:spTree>
    <p:extLst>
      <p:ext uri="{BB962C8B-B14F-4D97-AF65-F5344CB8AC3E}">
        <p14:creationId xmlns="" xmlns:p14="http://schemas.microsoft.com/office/powerpoint/2010/main" val="152525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6" end="6"/>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 calcmode="lin" valueType="num">
                                      <p:cBhvr>
                                        <p:cTn id="63"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7" end="7"/>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3">
                                            <p:txEl>
                                              <p:pRg st="8" end="8"/>
                                            </p:txEl>
                                          </p:spTgt>
                                        </p:tgtEl>
                                        <p:attrNameLst>
                                          <p:attrName>style.visibility</p:attrName>
                                        </p:attrNameLst>
                                      </p:cBhvr>
                                      <p:to>
                                        <p:strVal val="visible"/>
                                      </p:to>
                                    </p:set>
                                    <p:anim calcmode="lin" valueType="num">
                                      <p:cBhvr>
                                        <p:cTn id="71"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8" end="8"/>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grpId="0"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p:cTn id="79"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9" end="9"/>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grpId="0" nodeType="clickEffect">
                                  <p:stCondLst>
                                    <p:cond delay="0"/>
                                  </p:stCondLst>
                                  <p:childTnLst>
                                    <p:set>
                                      <p:cBhvr>
                                        <p:cTn id="86" dur="1" fill="hold">
                                          <p:stCondLst>
                                            <p:cond delay="0"/>
                                          </p:stCondLst>
                                        </p:cTn>
                                        <p:tgtEl>
                                          <p:spTgt spid="3">
                                            <p:txEl>
                                              <p:pRg st="10" end="10"/>
                                            </p:txEl>
                                          </p:spTgt>
                                        </p:tgtEl>
                                        <p:attrNameLst>
                                          <p:attrName>style.visibility</p:attrName>
                                        </p:attrNameLst>
                                      </p:cBhvr>
                                      <p:to>
                                        <p:strVal val="visible"/>
                                      </p:to>
                                    </p:set>
                                    <p:anim calcmode="lin" valueType="num">
                                      <p:cBhvr>
                                        <p:cTn id="87"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10" end="10"/>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grpId="0" nodeType="clickEffect">
                                  <p:stCondLst>
                                    <p:cond delay="0"/>
                                  </p:stCondLst>
                                  <p:childTnLst>
                                    <p:set>
                                      <p:cBhvr>
                                        <p:cTn id="94" dur="1" fill="hold">
                                          <p:stCondLst>
                                            <p:cond delay="0"/>
                                          </p:stCondLst>
                                        </p:cTn>
                                        <p:tgtEl>
                                          <p:spTgt spid="3">
                                            <p:txEl>
                                              <p:pRg st="11" end="11"/>
                                            </p:txEl>
                                          </p:spTgt>
                                        </p:tgtEl>
                                        <p:attrNameLst>
                                          <p:attrName>style.visibility</p:attrName>
                                        </p:attrNameLst>
                                      </p:cBhvr>
                                      <p:to>
                                        <p:strVal val="visible"/>
                                      </p:to>
                                    </p:set>
                                    <p:anim calcmode="lin" valueType="num">
                                      <p:cBhvr>
                                        <p:cTn id="95" dur="10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11" end="11"/>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11" end="11"/>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11" end="11"/>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grpId="0" nodeType="clickEffect">
                                  <p:stCondLst>
                                    <p:cond delay="0"/>
                                  </p:stCondLst>
                                  <p:childTnLst>
                                    <p:set>
                                      <p:cBhvr>
                                        <p:cTn id="102" dur="1" fill="hold">
                                          <p:stCondLst>
                                            <p:cond delay="0"/>
                                          </p:stCondLst>
                                        </p:cTn>
                                        <p:tgtEl>
                                          <p:spTgt spid="3">
                                            <p:txEl>
                                              <p:pRg st="12" end="12"/>
                                            </p:txEl>
                                          </p:spTgt>
                                        </p:tgtEl>
                                        <p:attrNameLst>
                                          <p:attrName>style.visibility</p:attrName>
                                        </p:attrNameLst>
                                      </p:cBhvr>
                                      <p:to>
                                        <p:strVal val="visible"/>
                                      </p:to>
                                    </p:set>
                                    <p:anim calcmode="lin" valueType="num">
                                      <p:cBhvr>
                                        <p:cTn id="103" dur="10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12" end="12"/>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12" end="12"/>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12" end="12"/>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3">
                                            <p:txEl>
                                              <p:pRg st="13" end="13"/>
                                            </p:txEl>
                                          </p:spTgt>
                                        </p:tgtEl>
                                        <p:attrNameLst>
                                          <p:attrName>style.visibility</p:attrName>
                                        </p:attrNameLst>
                                      </p:cBhvr>
                                      <p:to>
                                        <p:strVal val="visible"/>
                                      </p:to>
                                    </p:set>
                                    <p:anim calcmode="lin" valueType="num">
                                      <p:cBhvr>
                                        <p:cTn id="111" dur="10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112" dur="1000" fill="hold"/>
                                        <p:tgtEl>
                                          <p:spTgt spid="3">
                                            <p:txEl>
                                              <p:pRg st="13" end="13"/>
                                            </p:txEl>
                                          </p:spTgt>
                                        </p:tgtEl>
                                        <p:attrNameLst>
                                          <p:attrName>ppt_h</p:attrName>
                                        </p:attrNameLst>
                                      </p:cBhvr>
                                      <p:tavLst>
                                        <p:tav tm="0">
                                          <p:val>
                                            <p:fltVal val="0"/>
                                          </p:val>
                                        </p:tav>
                                        <p:tav tm="100000">
                                          <p:val>
                                            <p:strVal val="#ppt_h"/>
                                          </p:val>
                                        </p:tav>
                                      </p:tavLst>
                                    </p:anim>
                                    <p:anim calcmode="lin" valueType="num">
                                      <p:cBhvr>
                                        <p:cTn id="113" dur="1000" fill="hold"/>
                                        <p:tgtEl>
                                          <p:spTgt spid="3">
                                            <p:txEl>
                                              <p:pRg st="13" end="13"/>
                                            </p:txEl>
                                          </p:spTgt>
                                        </p:tgtEl>
                                        <p:attrNameLst>
                                          <p:attrName>style.rotation</p:attrName>
                                        </p:attrNameLst>
                                      </p:cBhvr>
                                      <p:tavLst>
                                        <p:tav tm="0">
                                          <p:val>
                                            <p:fltVal val="90"/>
                                          </p:val>
                                        </p:tav>
                                        <p:tav tm="100000">
                                          <p:val>
                                            <p:fltVal val="0"/>
                                          </p:val>
                                        </p:tav>
                                      </p:tavLst>
                                    </p:anim>
                                    <p:animEffect transition="in" filter="fade">
                                      <p:cBhvr>
                                        <p:cTn id="114" dur="1000"/>
                                        <p:tgtEl>
                                          <p:spTgt spid="3">
                                            <p:txEl>
                                              <p:pRg st="13" end="13"/>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grpId="0" nodeType="clickEffect">
                                  <p:stCondLst>
                                    <p:cond delay="0"/>
                                  </p:stCondLst>
                                  <p:childTnLst>
                                    <p:set>
                                      <p:cBhvr>
                                        <p:cTn id="118" dur="1" fill="hold">
                                          <p:stCondLst>
                                            <p:cond delay="0"/>
                                          </p:stCondLst>
                                        </p:cTn>
                                        <p:tgtEl>
                                          <p:spTgt spid="3">
                                            <p:txEl>
                                              <p:pRg st="15" end="15"/>
                                            </p:txEl>
                                          </p:spTgt>
                                        </p:tgtEl>
                                        <p:attrNameLst>
                                          <p:attrName>style.visibility</p:attrName>
                                        </p:attrNameLst>
                                      </p:cBhvr>
                                      <p:to>
                                        <p:strVal val="visible"/>
                                      </p:to>
                                    </p:set>
                                    <p:anim calcmode="lin" valueType="num">
                                      <p:cBhvr>
                                        <p:cTn id="119" dur="1000" fill="hold"/>
                                        <p:tgtEl>
                                          <p:spTgt spid="3">
                                            <p:txEl>
                                              <p:pRg st="15" end="15"/>
                                            </p:txEl>
                                          </p:spTgt>
                                        </p:tgtEl>
                                        <p:attrNameLst>
                                          <p:attrName>ppt_w</p:attrName>
                                        </p:attrNameLst>
                                      </p:cBhvr>
                                      <p:tavLst>
                                        <p:tav tm="0">
                                          <p:val>
                                            <p:fltVal val="0"/>
                                          </p:val>
                                        </p:tav>
                                        <p:tav tm="100000">
                                          <p:val>
                                            <p:strVal val="#ppt_w"/>
                                          </p:val>
                                        </p:tav>
                                      </p:tavLst>
                                    </p:anim>
                                    <p:anim calcmode="lin" valueType="num">
                                      <p:cBhvr>
                                        <p:cTn id="120" dur="1000" fill="hold"/>
                                        <p:tgtEl>
                                          <p:spTgt spid="3">
                                            <p:txEl>
                                              <p:pRg st="15" end="15"/>
                                            </p:txEl>
                                          </p:spTgt>
                                        </p:tgtEl>
                                        <p:attrNameLst>
                                          <p:attrName>ppt_h</p:attrName>
                                        </p:attrNameLst>
                                      </p:cBhvr>
                                      <p:tavLst>
                                        <p:tav tm="0">
                                          <p:val>
                                            <p:fltVal val="0"/>
                                          </p:val>
                                        </p:tav>
                                        <p:tav tm="100000">
                                          <p:val>
                                            <p:strVal val="#ppt_h"/>
                                          </p:val>
                                        </p:tav>
                                      </p:tavLst>
                                    </p:anim>
                                    <p:anim calcmode="lin" valueType="num">
                                      <p:cBhvr>
                                        <p:cTn id="121" dur="1000" fill="hold"/>
                                        <p:tgtEl>
                                          <p:spTgt spid="3">
                                            <p:txEl>
                                              <p:pRg st="15" end="15"/>
                                            </p:txEl>
                                          </p:spTgt>
                                        </p:tgtEl>
                                        <p:attrNameLst>
                                          <p:attrName>style.rotation</p:attrName>
                                        </p:attrNameLst>
                                      </p:cBhvr>
                                      <p:tavLst>
                                        <p:tav tm="0">
                                          <p:val>
                                            <p:fltVal val="90"/>
                                          </p:val>
                                        </p:tav>
                                        <p:tav tm="100000">
                                          <p:val>
                                            <p:fltVal val="0"/>
                                          </p:val>
                                        </p:tav>
                                      </p:tavLst>
                                    </p:anim>
                                    <p:animEffect transition="in" filter="fade">
                                      <p:cBhvr>
                                        <p:cTn id="122" dur="1000"/>
                                        <p:tgtEl>
                                          <p:spTgt spid="3">
                                            <p:txEl>
                                              <p:pRg st="15" end="15"/>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1" presetClass="entr" presetSubtype="0" fill="hold" grpId="0" nodeType="clickEffect">
                                  <p:stCondLst>
                                    <p:cond delay="0"/>
                                  </p:stCondLst>
                                  <p:childTnLst>
                                    <p:set>
                                      <p:cBhvr>
                                        <p:cTn id="126" dur="1" fill="hold">
                                          <p:stCondLst>
                                            <p:cond delay="0"/>
                                          </p:stCondLst>
                                        </p:cTn>
                                        <p:tgtEl>
                                          <p:spTgt spid="3">
                                            <p:txEl>
                                              <p:pRg st="17" end="17"/>
                                            </p:txEl>
                                          </p:spTgt>
                                        </p:tgtEl>
                                        <p:attrNameLst>
                                          <p:attrName>style.visibility</p:attrName>
                                        </p:attrNameLst>
                                      </p:cBhvr>
                                      <p:to>
                                        <p:strVal val="visible"/>
                                      </p:to>
                                    </p:set>
                                    <p:anim calcmode="lin" valueType="num">
                                      <p:cBhvr>
                                        <p:cTn id="127" dur="1000" fill="hold"/>
                                        <p:tgtEl>
                                          <p:spTgt spid="3">
                                            <p:txEl>
                                              <p:pRg st="17" end="17"/>
                                            </p:txEl>
                                          </p:spTgt>
                                        </p:tgtEl>
                                        <p:attrNameLst>
                                          <p:attrName>ppt_w</p:attrName>
                                        </p:attrNameLst>
                                      </p:cBhvr>
                                      <p:tavLst>
                                        <p:tav tm="0">
                                          <p:val>
                                            <p:fltVal val="0"/>
                                          </p:val>
                                        </p:tav>
                                        <p:tav tm="100000">
                                          <p:val>
                                            <p:strVal val="#ppt_w"/>
                                          </p:val>
                                        </p:tav>
                                      </p:tavLst>
                                    </p:anim>
                                    <p:anim calcmode="lin" valueType="num">
                                      <p:cBhvr>
                                        <p:cTn id="128" dur="1000" fill="hold"/>
                                        <p:tgtEl>
                                          <p:spTgt spid="3">
                                            <p:txEl>
                                              <p:pRg st="17" end="17"/>
                                            </p:txEl>
                                          </p:spTgt>
                                        </p:tgtEl>
                                        <p:attrNameLst>
                                          <p:attrName>ppt_h</p:attrName>
                                        </p:attrNameLst>
                                      </p:cBhvr>
                                      <p:tavLst>
                                        <p:tav tm="0">
                                          <p:val>
                                            <p:fltVal val="0"/>
                                          </p:val>
                                        </p:tav>
                                        <p:tav tm="100000">
                                          <p:val>
                                            <p:strVal val="#ppt_h"/>
                                          </p:val>
                                        </p:tav>
                                      </p:tavLst>
                                    </p:anim>
                                    <p:anim calcmode="lin" valueType="num">
                                      <p:cBhvr>
                                        <p:cTn id="129" dur="1000" fill="hold"/>
                                        <p:tgtEl>
                                          <p:spTgt spid="3">
                                            <p:txEl>
                                              <p:pRg st="17" end="17"/>
                                            </p:txEl>
                                          </p:spTgt>
                                        </p:tgtEl>
                                        <p:attrNameLst>
                                          <p:attrName>style.rotation</p:attrName>
                                        </p:attrNameLst>
                                      </p:cBhvr>
                                      <p:tavLst>
                                        <p:tav tm="0">
                                          <p:val>
                                            <p:fltVal val="90"/>
                                          </p:val>
                                        </p:tav>
                                        <p:tav tm="100000">
                                          <p:val>
                                            <p:fltVal val="0"/>
                                          </p:val>
                                        </p:tav>
                                      </p:tavLst>
                                    </p:anim>
                                    <p:animEffect transition="in" filter="fade">
                                      <p:cBhvr>
                                        <p:cTn id="130" dur="10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Dual Model of GST</a:t>
            </a:r>
            <a:endParaRPr lang="en-US" sz="2800" dirty="0">
              <a:latin typeface="Times New Roman"/>
              <a:cs typeface="Times New Roman"/>
            </a:endParaRPr>
          </a:p>
        </p:txBody>
      </p:sp>
    </p:spTree>
    <p:extLst>
      <p:ext uri="{BB962C8B-B14F-4D97-AF65-F5344CB8AC3E}">
        <p14:creationId xmlns="" xmlns:p14="http://schemas.microsoft.com/office/powerpoint/2010/main" val="33506964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152400"/>
            <a:ext cx="8229600" cy="6553200"/>
          </a:xfrm>
        </p:spPr>
        <p:txBody>
          <a:bodyPr>
            <a:noAutofit/>
          </a:bodyPr>
          <a:lstStyle/>
          <a:p>
            <a:pPr algn="just">
              <a:buNone/>
            </a:pPr>
            <a:r>
              <a:rPr lang="en-US" sz="2000" u="sng" dirty="0">
                <a:solidFill>
                  <a:srgbClr val="FF0000"/>
                </a:solidFill>
              </a:rPr>
              <a:t>New insertions to </a:t>
            </a:r>
            <a:r>
              <a:rPr lang="en-US" sz="2000" u="sng" dirty="0" err="1">
                <a:solidFill>
                  <a:srgbClr val="FF0000"/>
                </a:solidFill>
              </a:rPr>
              <a:t>constitutionalize</a:t>
            </a:r>
            <a:r>
              <a:rPr lang="en-US" sz="2000" u="sng" dirty="0">
                <a:solidFill>
                  <a:srgbClr val="FF0000"/>
                </a:solidFill>
              </a:rPr>
              <a:t> GST:- [</a:t>
            </a:r>
            <a:r>
              <a:rPr lang="en-US" sz="2000" u="sng" dirty="0" err="1">
                <a:solidFill>
                  <a:srgbClr val="FF0000"/>
                </a:solidFill>
              </a:rPr>
              <a:t>wef</a:t>
            </a:r>
            <a:r>
              <a:rPr lang="en-US" sz="2000" u="sng" dirty="0">
                <a:solidFill>
                  <a:srgbClr val="FF0000"/>
                </a:solidFill>
              </a:rPr>
              <a:t> 16.9.16]</a:t>
            </a:r>
          </a:p>
          <a:p>
            <a:pPr algn="just"/>
            <a:r>
              <a:rPr lang="en-US" sz="2000" dirty="0"/>
              <a:t>Article </a:t>
            </a:r>
            <a:r>
              <a:rPr lang="en-US" sz="2000" dirty="0">
                <a:solidFill>
                  <a:srgbClr val="FF0000"/>
                </a:solidFill>
              </a:rPr>
              <a:t>366(12A)</a:t>
            </a:r>
            <a:r>
              <a:rPr lang="en-US" sz="2000" dirty="0"/>
              <a:t>- </a:t>
            </a:r>
            <a:r>
              <a:rPr lang="en-US" sz="2000" dirty="0">
                <a:solidFill>
                  <a:srgbClr val="FF0000"/>
                </a:solidFill>
              </a:rPr>
              <a:t>GST</a:t>
            </a:r>
            <a:r>
              <a:rPr lang="en-US" sz="2000" dirty="0"/>
              <a:t> means Tax on supply of G/S except liquor for human consumption.</a:t>
            </a:r>
          </a:p>
          <a:p>
            <a:pPr algn="just"/>
            <a:r>
              <a:rPr lang="en-US" sz="2000" dirty="0"/>
              <a:t>Article </a:t>
            </a:r>
            <a:r>
              <a:rPr lang="en-US" sz="2000" dirty="0">
                <a:solidFill>
                  <a:srgbClr val="FF0000"/>
                </a:solidFill>
              </a:rPr>
              <a:t>366(26A)</a:t>
            </a:r>
            <a:r>
              <a:rPr lang="en-US" sz="2000" dirty="0"/>
              <a:t>- Services means anything other than goods.</a:t>
            </a:r>
          </a:p>
          <a:p>
            <a:pPr algn="just"/>
            <a:r>
              <a:rPr lang="en-US" sz="2000" dirty="0"/>
              <a:t>Article </a:t>
            </a:r>
            <a:r>
              <a:rPr lang="en-US" sz="2000" dirty="0">
                <a:solidFill>
                  <a:srgbClr val="FF0000"/>
                </a:solidFill>
              </a:rPr>
              <a:t>246A-</a:t>
            </a:r>
            <a:r>
              <a:rPr lang="en-US" sz="2000" dirty="0"/>
              <a:t> </a:t>
            </a:r>
          </a:p>
          <a:p>
            <a:pPr algn="just">
              <a:buNone/>
            </a:pPr>
            <a:r>
              <a:rPr lang="en-US" sz="2000" dirty="0"/>
              <a:t>	(1) </a:t>
            </a:r>
            <a:r>
              <a:rPr lang="en-IN" sz="2000" dirty="0"/>
              <a:t>both parliament and state legislatures shall have </a:t>
            </a:r>
            <a:r>
              <a:rPr lang="en-IN" sz="2000" dirty="0">
                <a:solidFill>
                  <a:srgbClr val="FF0000"/>
                </a:solidFill>
              </a:rPr>
              <a:t>concurrent</a:t>
            </a:r>
            <a:r>
              <a:rPr lang="en-IN" sz="2000" dirty="0"/>
              <a:t> powers to make laws with respect to goods and services Tax (GST) imposed by the Union or by such State.</a:t>
            </a:r>
          </a:p>
          <a:p>
            <a:pPr algn="just">
              <a:buNone/>
            </a:pPr>
            <a:r>
              <a:rPr lang="en-IN" sz="2000" dirty="0"/>
              <a:t>	(2) Parliament has </a:t>
            </a:r>
            <a:r>
              <a:rPr lang="en-IN" sz="2000" dirty="0">
                <a:solidFill>
                  <a:srgbClr val="FF0000"/>
                </a:solidFill>
              </a:rPr>
              <a:t>exclusive</a:t>
            </a:r>
            <a:r>
              <a:rPr lang="en-IN" sz="2000" dirty="0"/>
              <a:t> power to make laws with respect to Goods and Services Tax, where the supply of goods and/or services takes place in the course of inter-state trade or commerce.</a:t>
            </a:r>
          </a:p>
          <a:p>
            <a:pPr algn="just"/>
            <a:r>
              <a:rPr lang="en-US" sz="2000" dirty="0"/>
              <a:t>Article </a:t>
            </a:r>
            <a:r>
              <a:rPr lang="en-US" sz="2000" dirty="0">
                <a:solidFill>
                  <a:srgbClr val="FF0000"/>
                </a:solidFill>
              </a:rPr>
              <a:t>269A-</a:t>
            </a:r>
            <a:r>
              <a:rPr lang="en-US" sz="2000" dirty="0"/>
              <a:t> </a:t>
            </a:r>
            <a:r>
              <a:rPr lang="en-IN" sz="2000" dirty="0"/>
              <a:t>In case of the inter-state trade, the tax will be levied and collected by the Government of India and </a:t>
            </a:r>
            <a:r>
              <a:rPr lang="en-IN" sz="2000" dirty="0">
                <a:solidFill>
                  <a:srgbClr val="FF0000"/>
                </a:solidFill>
              </a:rPr>
              <a:t>shared</a:t>
            </a:r>
            <a:r>
              <a:rPr lang="en-IN" sz="2000" dirty="0"/>
              <a:t> between the Union and States as per recommendation of the GST Council.</a:t>
            </a:r>
          </a:p>
          <a:p>
            <a:pPr algn="just"/>
            <a:r>
              <a:rPr lang="en-US" sz="2000" dirty="0">
                <a:solidFill>
                  <a:srgbClr val="FF0000"/>
                </a:solidFill>
              </a:rPr>
              <a:t>S.18 of 101</a:t>
            </a:r>
            <a:r>
              <a:rPr lang="en-US" sz="2000" baseline="30000" dirty="0">
                <a:solidFill>
                  <a:srgbClr val="FF0000"/>
                </a:solidFill>
              </a:rPr>
              <a:t>st</a:t>
            </a:r>
            <a:r>
              <a:rPr lang="en-US" sz="2000" dirty="0">
                <a:solidFill>
                  <a:srgbClr val="FF0000"/>
                </a:solidFill>
              </a:rPr>
              <a:t> CAA, 2016</a:t>
            </a:r>
            <a:r>
              <a:rPr lang="en-US" sz="2000" dirty="0"/>
              <a:t>- Parliament shall, on recommendation of GST Council, provide for </a:t>
            </a:r>
            <a:r>
              <a:rPr lang="en-US" sz="2000" dirty="0">
                <a:solidFill>
                  <a:srgbClr val="FF0000"/>
                </a:solidFill>
              </a:rPr>
              <a:t>compensation</a:t>
            </a:r>
            <a:r>
              <a:rPr lang="en-US" sz="2000" dirty="0"/>
              <a:t> to States for loss of revenue arising on account of implementation of GST for period </a:t>
            </a:r>
            <a:r>
              <a:rPr lang="en-US" sz="2000" dirty="0" err="1">
                <a:solidFill>
                  <a:srgbClr val="FF0000"/>
                </a:solidFill>
              </a:rPr>
              <a:t>upto</a:t>
            </a:r>
            <a:r>
              <a:rPr lang="en-US" sz="2000" dirty="0">
                <a:solidFill>
                  <a:srgbClr val="FF0000"/>
                </a:solidFill>
              </a:rPr>
              <a:t> five years.</a:t>
            </a:r>
          </a:p>
          <a:p>
            <a:pPr algn="just"/>
            <a:r>
              <a:rPr lang="en-US" sz="2000" dirty="0">
                <a:solidFill>
                  <a:srgbClr val="FF0000"/>
                </a:solidFill>
              </a:rPr>
              <a:t>S.19 of 101</a:t>
            </a:r>
            <a:r>
              <a:rPr lang="en-US" sz="2000" baseline="30000" dirty="0">
                <a:solidFill>
                  <a:srgbClr val="FF0000"/>
                </a:solidFill>
              </a:rPr>
              <a:t>st</a:t>
            </a:r>
            <a:r>
              <a:rPr lang="en-US" sz="2000" dirty="0">
                <a:solidFill>
                  <a:srgbClr val="FF0000"/>
                </a:solidFill>
              </a:rPr>
              <a:t> CAA, 2016 </a:t>
            </a:r>
            <a:r>
              <a:rPr lang="en-US" sz="2000" dirty="0"/>
              <a:t>empowers President to issue ROD orders (even for adaptation and modification of any constitutional provisions)</a:t>
            </a:r>
            <a:endParaRPr lang="en-IN" sz="2000" dirty="0"/>
          </a:p>
          <a:p>
            <a:pPr algn="just">
              <a:buNone/>
            </a:pPr>
            <a:endParaRPr lang="en-IN" sz="1800" dirty="0"/>
          </a:p>
          <a:p>
            <a:pPr algn="just"/>
            <a:endParaRPr lang="en-US" sz="1800" dirty="0"/>
          </a:p>
        </p:txBody>
      </p:sp>
    </p:spTree>
    <p:extLst>
      <p:ext uri="{BB962C8B-B14F-4D97-AF65-F5344CB8AC3E}">
        <p14:creationId xmlns="" xmlns:p14="http://schemas.microsoft.com/office/powerpoint/2010/main" val="401249030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Introduction (in nutshell)</a:t>
            </a:r>
            <a:endParaRPr lang="en-US" sz="2800" dirty="0">
              <a:latin typeface="Times New Roman"/>
              <a:cs typeface="Times New Roman"/>
            </a:endParaRPr>
          </a:p>
        </p:txBody>
      </p:sp>
    </p:spTree>
    <p:extLst>
      <p:ext uri="{BB962C8B-B14F-4D97-AF65-F5344CB8AC3E}">
        <p14:creationId xmlns="" xmlns:p14="http://schemas.microsoft.com/office/powerpoint/2010/main" val="2559910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76200" y="152400"/>
            <a:ext cx="8991600" cy="6553200"/>
          </a:xfrm>
        </p:spPr>
        <p:txBody>
          <a:bodyPr>
            <a:normAutofit fontScale="85000" lnSpcReduction="20000"/>
          </a:bodyPr>
          <a:lstStyle/>
          <a:p>
            <a:pPr algn="just">
              <a:buNone/>
            </a:pPr>
            <a:r>
              <a:rPr lang="en-US" sz="4400" u="sng" dirty="0">
                <a:solidFill>
                  <a:srgbClr val="FF0000"/>
                </a:solidFill>
              </a:rPr>
              <a:t>35 Statutes</a:t>
            </a:r>
            <a:endParaRPr lang="en-US" sz="4000" dirty="0"/>
          </a:p>
          <a:p>
            <a:pPr marL="514350" indent="-514350" algn="just">
              <a:buFont typeface="+mj-lt"/>
              <a:buAutoNum type="arabicPeriod"/>
            </a:pPr>
            <a:r>
              <a:rPr lang="en-US" dirty="0"/>
              <a:t>CGST Act, 2017</a:t>
            </a:r>
          </a:p>
          <a:p>
            <a:pPr marL="514350" indent="-514350" algn="just">
              <a:buFont typeface="+mj-lt"/>
              <a:buAutoNum type="arabicPeriod"/>
            </a:pPr>
            <a:r>
              <a:rPr lang="en-US" dirty="0"/>
              <a:t>SGST Act, 2017 – by 29 States &amp; 2 UTs (Delhi &amp; </a:t>
            </a:r>
            <a:r>
              <a:rPr lang="en-US" dirty="0" err="1"/>
              <a:t>Puducheri</a:t>
            </a:r>
            <a:r>
              <a:rPr lang="en-US" dirty="0"/>
              <a:t>)</a:t>
            </a:r>
          </a:p>
          <a:p>
            <a:pPr marL="0" indent="0" algn="just">
              <a:buNone/>
            </a:pPr>
            <a:r>
              <a:rPr lang="en-US" dirty="0">
                <a:solidFill>
                  <a:srgbClr val="FF0000"/>
                </a:solidFill>
              </a:rPr>
              <a:t>[Now 28 States &amp; 3 UTs (Delhi, </a:t>
            </a:r>
            <a:r>
              <a:rPr lang="en-US" dirty="0" err="1">
                <a:solidFill>
                  <a:srgbClr val="FF0000"/>
                </a:solidFill>
              </a:rPr>
              <a:t>Puducheri</a:t>
            </a:r>
            <a:r>
              <a:rPr lang="en-US" dirty="0">
                <a:solidFill>
                  <a:srgbClr val="FF0000"/>
                </a:solidFill>
              </a:rPr>
              <a:t> &amp; J&amp;K)</a:t>
            </a:r>
          </a:p>
          <a:p>
            <a:pPr marL="514350" indent="-514350" algn="just">
              <a:buFont typeface="+mj-lt"/>
              <a:buAutoNum type="arabicPeriod"/>
            </a:pPr>
            <a:r>
              <a:rPr lang="en-US" dirty="0"/>
              <a:t>UTGST Act, 2017- for</a:t>
            </a:r>
          </a:p>
          <a:p>
            <a:pPr marL="1028700" lvl="1" indent="-571500" algn="just">
              <a:buFont typeface="+mj-lt"/>
              <a:buAutoNum type="romanLcPeriod"/>
            </a:pPr>
            <a:r>
              <a:rPr lang="en-US" dirty="0"/>
              <a:t>Andaman and Nicobar Islands</a:t>
            </a:r>
          </a:p>
          <a:p>
            <a:pPr marL="1028700" lvl="1" indent="-571500" algn="just">
              <a:buFont typeface="+mj-lt"/>
              <a:buAutoNum type="romanLcPeriod"/>
            </a:pPr>
            <a:r>
              <a:rPr lang="en-US" dirty="0"/>
              <a:t>Lakshadweep</a:t>
            </a:r>
          </a:p>
          <a:p>
            <a:pPr marL="1028700" lvl="1" indent="-571500" algn="just">
              <a:buFont typeface="+mj-lt"/>
              <a:buAutoNum type="romanLcPeriod"/>
            </a:pPr>
            <a:r>
              <a:rPr lang="en-US" dirty="0"/>
              <a:t>Dadra and Nagar </a:t>
            </a:r>
            <a:r>
              <a:rPr lang="en-US" dirty="0" err="1"/>
              <a:t>Haweli</a:t>
            </a:r>
            <a:endParaRPr lang="en-US" dirty="0"/>
          </a:p>
          <a:p>
            <a:pPr marL="1028700" lvl="1" indent="-571500" algn="just">
              <a:buFont typeface="+mj-lt"/>
              <a:buAutoNum type="romanLcPeriod"/>
            </a:pPr>
            <a:r>
              <a:rPr lang="en-US" dirty="0"/>
              <a:t>Daman and Diu</a:t>
            </a:r>
          </a:p>
          <a:p>
            <a:pPr marL="1028700" lvl="1" indent="-571500" algn="just">
              <a:buFont typeface="+mj-lt"/>
              <a:buAutoNum type="romanLcPeriod"/>
            </a:pPr>
            <a:r>
              <a:rPr lang="en-US" dirty="0"/>
              <a:t>Chandigarh</a:t>
            </a:r>
          </a:p>
          <a:p>
            <a:pPr marL="1028700" lvl="1" indent="-571500" algn="just">
              <a:buFont typeface="+mj-lt"/>
              <a:buAutoNum type="romanLcPeriod"/>
            </a:pPr>
            <a:r>
              <a:rPr lang="en-US" dirty="0"/>
              <a:t>Other territory (area between 12 to 200 NM inside the sea)</a:t>
            </a:r>
          </a:p>
          <a:p>
            <a:pPr marL="57150" indent="0" algn="just">
              <a:buNone/>
            </a:pPr>
            <a:r>
              <a:rPr lang="en-US" dirty="0">
                <a:solidFill>
                  <a:srgbClr val="FF0000"/>
                </a:solidFill>
              </a:rPr>
              <a:t>[Now, one more viz. </a:t>
            </a:r>
            <a:r>
              <a:rPr lang="en-US" dirty="0" err="1">
                <a:solidFill>
                  <a:srgbClr val="FF0000"/>
                </a:solidFill>
              </a:rPr>
              <a:t>Laddakh</a:t>
            </a:r>
            <a:r>
              <a:rPr lang="en-US" dirty="0">
                <a:solidFill>
                  <a:srgbClr val="FF0000"/>
                </a:solidFill>
              </a:rPr>
              <a:t>]</a:t>
            </a:r>
          </a:p>
          <a:p>
            <a:pPr marL="628650" indent="-571500" algn="just">
              <a:buFont typeface="+mj-lt"/>
              <a:buAutoNum type="arabicPeriod"/>
            </a:pPr>
            <a:r>
              <a:rPr lang="en-US" dirty="0"/>
              <a:t>IGST Act, 2017</a:t>
            </a:r>
          </a:p>
          <a:p>
            <a:pPr marL="628650" indent="-571500" algn="just">
              <a:buFont typeface="+mj-lt"/>
              <a:buAutoNum type="arabicPeriod"/>
            </a:pPr>
            <a:r>
              <a:rPr lang="en-US" dirty="0"/>
              <a:t>GST (Compensation to States) </a:t>
            </a:r>
            <a:r>
              <a:rPr lang="en-US" dirty="0" err="1"/>
              <a:t>Cess</a:t>
            </a:r>
            <a:r>
              <a:rPr lang="en-US" dirty="0"/>
              <a:t> Act, 2017 [pan </a:t>
            </a:r>
            <a:r>
              <a:rPr lang="en-US" dirty="0" err="1"/>
              <a:t>masala</a:t>
            </a:r>
            <a:r>
              <a:rPr lang="en-US" dirty="0"/>
              <a:t>, tobacco products, coal, aerated waters, motor cars etc. </a:t>
            </a:r>
            <a:r>
              <a:rPr lang="en-US" sz="2800" dirty="0">
                <a:solidFill>
                  <a:srgbClr val="00B050"/>
                </a:solidFill>
              </a:rPr>
              <a:t>[15% rate cap. However higher </a:t>
            </a:r>
            <a:r>
              <a:rPr lang="en-US" sz="2800" dirty="0" err="1">
                <a:solidFill>
                  <a:srgbClr val="00B050"/>
                </a:solidFill>
              </a:rPr>
              <a:t>cess</a:t>
            </a:r>
            <a:r>
              <a:rPr lang="en-US" sz="2800" dirty="0">
                <a:solidFill>
                  <a:srgbClr val="00B050"/>
                </a:solidFill>
              </a:rPr>
              <a:t> is </a:t>
            </a:r>
            <a:r>
              <a:rPr lang="en-US" sz="2800" dirty="0" err="1">
                <a:solidFill>
                  <a:srgbClr val="00B050"/>
                </a:solidFill>
              </a:rPr>
              <a:t>leviable</a:t>
            </a:r>
            <a:r>
              <a:rPr lang="en-US" sz="2800" dirty="0">
                <a:solidFill>
                  <a:srgbClr val="00B050"/>
                </a:solidFill>
              </a:rPr>
              <a:t> on pan masala and tobacco products] </a:t>
            </a:r>
          </a:p>
          <a:p>
            <a:pPr marL="57150" indent="0" algn="just">
              <a:buNone/>
            </a:pPr>
            <a:endParaRPr lang="en-US" dirty="0"/>
          </a:p>
          <a:p>
            <a:pPr marL="628650" indent="-571500" algn="just"/>
            <a:endParaRPr lang="en-US" dirty="0"/>
          </a:p>
          <a:p>
            <a:pPr algn="just"/>
            <a:endParaRPr lang="en-US" dirty="0"/>
          </a:p>
          <a:p>
            <a:pPr algn="just">
              <a:buNone/>
            </a:pPr>
            <a:endParaRPr lang="en-IN" sz="8400" dirty="0"/>
          </a:p>
          <a:p>
            <a:pPr algn="just"/>
            <a:endParaRPr lang="en-US" sz="8400" dirty="0"/>
          </a:p>
        </p:txBody>
      </p:sp>
    </p:spTree>
    <p:extLst>
      <p:ext uri="{BB962C8B-B14F-4D97-AF65-F5344CB8AC3E}">
        <p14:creationId xmlns="" xmlns:p14="http://schemas.microsoft.com/office/powerpoint/2010/main" val="287953389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52399" y="0"/>
            <a:ext cx="9296399" cy="6858000"/>
          </a:xfrm>
          <a:prstGeom prst="rect">
            <a:avLst/>
          </a:prstGeom>
          <a:noFill/>
          <a:ln w="9525">
            <a:noFill/>
            <a:miter lim="800000"/>
            <a:headEnd/>
            <a:tailEnd/>
          </a:ln>
          <a:effectLst/>
        </p:spPr>
      </p:pic>
    </p:spTree>
    <p:extLst>
      <p:ext uri="{BB962C8B-B14F-4D97-AF65-F5344CB8AC3E}">
        <p14:creationId xmlns="" xmlns:p14="http://schemas.microsoft.com/office/powerpoint/2010/main" val="27459888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extLst>
      <p:ext uri="{BB962C8B-B14F-4D97-AF65-F5344CB8AC3E}">
        <p14:creationId xmlns="" xmlns:p14="http://schemas.microsoft.com/office/powerpoint/2010/main" val="3566328151"/>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lnSpc>
                <a:spcPct val="115000"/>
              </a:lnSpc>
              <a:spcAft>
                <a:spcPts val="300"/>
              </a:spcAft>
              <a:buFont typeface="Wingdings" panose="05000000000000000000" pitchFamily="2" charset="2"/>
              <a:buChar char="Ø"/>
            </a:pPr>
            <a:r>
              <a:rPr lang="en-US" sz="24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Division of work between Centre and State/UT</a:t>
            </a:r>
            <a:endParaRPr lang="en-IN" sz="2400"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a:p>
            <a:pPr marL="0" indent="0" algn="just">
              <a:lnSpc>
                <a:spcPct val="115000"/>
              </a:lnSpc>
              <a:spcAft>
                <a:spcPts val="300"/>
              </a:spcAft>
              <a:buNone/>
            </a:pPr>
            <a:r>
              <a:rPr lang="en-IN" sz="1800" dirty="0">
                <a:solidFill>
                  <a:srgbClr val="C00000"/>
                </a:solidFill>
                <a:latin typeface="Calibri" panose="020F0502020204030204" pitchFamily="34" charset="0"/>
                <a:ea typeface="Times New Roman" panose="02020603050405020304" pitchFamily="18" charset="0"/>
                <a:cs typeface="Mangal" panose="02040503050203030202" pitchFamily="18" charset="0"/>
              </a:rPr>
              <a:t>As per the </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GST Council’s decision:</a:t>
            </a:r>
          </a:p>
          <a:p>
            <a:pPr algn="just">
              <a:lnSpc>
                <a:spcPct val="115000"/>
              </a:lnSpc>
              <a:spcAft>
                <a:spcPts val="300"/>
              </a:spcAft>
              <a:buAutoNum type="arabicParenBoth"/>
            </a:pPr>
            <a:r>
              <a:rPr lang="en-US" sz="1800" dirty="0">
                <a:latin typeface="Arial" panose="020B0604020202020204" pitchFamily="34" charset="0"/>
                <a:ea typeface="Times New Roman" panose="02020603050405020304" pitchFamily="18" charset="0"/>
                <a:cs typeface="Times New Roman" panose="02020603050405020304" pitchFamily="18" charset="0"/>
              </a:rPr>
              <a:t>F</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or taxpayers below, Aggregate turnover of </a:t>
            </a:r>
            <a:r>
              <a:rPr lang="en-US" sz="1800" dirty="0">
                <a:effectLst/>
                <a:latin typeface="Rupee Foradian" panose="020B0603030804020204" pitchFamily="34" charset="0"/>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1.5 crores, the States/UT would administer both CGST and SGST/UTGST for 90% of the taxpayers and the balance 10% for the Centre (Both for inter-State/intra-State transactions). </a:t>
            </a:r>
          </a:p>
          <a:p>
            <a:pPr algn="just">
              <a:lnSpc>
                <a:spcPct val="115000"/>
              </a:lnSpc>
              <a:spcAft>
                <a:spcPts val="300"/>
              </a:spcAft>
              <a:buAutoNum type="arabicParenBoth"/>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Above the threshold of </a:t>
            </a:r>
            <a:r>
              <a:rPr lang="en-US" sz="1800" dirty="0">
                <a:effectLst/>
                <a:latin typeface="Rupee Foradian" panose="020B0603030804020204" pitchFamily="34" charset="0"/>
                <a:ea typeface="Times New Roman" panose="02020603050405020304" pitchFamily="18" charset="0"/>
                <a:cs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1.5 crores, the taxpayer base will be divided between Centre and State/UT as 50:50.</a:t>
            </a:r>
            <a:endParaRPr lang="en-IN" sz="1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 xmlns:p14="http://schemas.microsoft.com/office/powerpoint/2010/main" val="87117097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Font typeface="Wingdings" panose="05000000000000000000" pitchFamily="2" charset="2"/>
              <a:buChar char="Ø"/>
            </a:pPr>
            <a:r>
              <a:rPr lang="en-US"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CROSS EMPOWERMENT UNDER GST:- S.6 of CGST Act; S.4 of IGST Act.</a:t>
            </a:r>
          </a:p>
          <a:p>
            <a:pPr algn="just">
              <a:buNone/>
            </a:pPr>
            <a:endParaRPr lang="en-US" sz="1400" dirty="0">
              <a:solidFill>
                <a:srgbClr val="FF0000"/>
              </a:solidFill>
              <a:latin typeface="Arial" panose="020B0604020202020204" pitchFamily="34" charset="0"/>
              <a:ea typeface="Times New Roman" panose="02020603050405020304" pitchFamily="18" charset="0"/>
              <a:cs typeface="Times New Roman" panose="02020603050405020304" pitchFamily="18" charset="0"/>
            </a:endParaRPr>
          </a:p>
          <a:p>
            <a:pPr marL="0" indent="0" algn="just">
              <a:spcAft>
                <a:spcPts val="750"/>
              </a:spcAft>
              <a:buNone/>
            </a:pPr>
            <a:r>
              <a:rPr lang="en-IN" sz="1600" i="1" u="sng" dirty="0">
                <a:solidFill>
                  <a:srgbClr val="C00000"/>
                </a:solidFill>
                <a:effectLst/>
                <a:latin typeface="Arial" panose="020B0604020202020204" pitchFamily="34" charset="0"/>
                <a:ea typeface="Times New Roman" panose="02020603050405020304" pitchFamily="18" charset="0"/>
              </a:rPr>
              <a:t>Section 6 of CGST ACT:</a:t>
            </a: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(1) Without prejudice to the provisions of this Act, the officers appointed under the State Goods and Services Tax Act or the </a:t>
            </a:r>
            <a:r>
              <a:rPr lang="en-IN" sz="1600" b="1" i="1" u="none" strike="noStrike" dirty="0">
                <a:solidFill>
                  <a:srgbClr val="337AB7"/>
                </a:solidFill>
                <a:effectLst/>
                <a:latin typeface="Arial" panose="020B0604020202020204" pitchFamily="34" charset="0"/>
                <a:ea typeface="Times New Roman" panose="02020603050405020304" pitchFamily="18" charset="0"/>
              </a:rPr>
              <a:t>Union Territory Goods and Services Tax Act</a:t>
            </a:r>
            <a:r>
              <a:rPr lang="en-IN" sz="1600" i="1" dirty="0">
                <a:solidFill>
                  <a:srgbClr val="475055"/>
                </a:solidFill>
                <a:effectLst/>
                <a:latin typeface="Arial" panose="020B0604020202020204" pitchFamily="34" charset="0"/>
                <a:ea typeface="Times New Roman" panose="02020603050405020304" pitchFamily="18" charset="0"/>
              </a:rPr>
              <a:t> are authorised to be the proper officers for the purposes of this Act, subject to such conditions as the Government shall, on the recommendations of the Council, by notification, specify.</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(2) Subject to the conditions specified in the notification issued under sub-section (1),––</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a) where any proper officer issues an order under this Act, he shall also issue an order under the State Goods and Services Tax Act or the Union Territory Goods and Services Tax Act, as authorised by the State Goods and Services Tax Act or the Union Territory Goods and Services Tax Act, as the case may be, under intimation to the jurisdictional officer of State tax or Union territory tax;</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(b) where a proper officer under the State Goods and Services Tax Act or the Union Territory Goods and Services Tax Act has initiated any proceedings on a subject matter, no proceedings shall be initiated by the proper officer under this Act on the same subject matter.</a:t>
            </a:r>
            <a:endParaRPr lang="en-IN" sz="1600" dirty="0">
              <a:effectLst/>
              <a:latin typeface="Times New Roman" panose="02020603050405020304" pitchFamily="18" charset="0"/>
              <a:ea typeface="Times New Roman" panose="02020603050405020304" pitchFamily="18" charset="0"/>
            </a:endParaRPr>
          </a:p>
          <a:p>
            <a:pPr marL="0" indent="0" algn="just">
              <a:spcAft>
                <a:spcPts val="750"/>
              </a:spcAft>
              <a:buNone/>
            </a:pPr>
            <a:r>
              <a:rPr lang="en-IN" sz="1600" i="1" dirty="0">
                <a:solidFill>
                  <a:srgbClr val="475055"/>
                </a:solidFill>
                <a:effectLst/>
                <a:latin typeface="Arial" panose="020B0604020202020204" pitchFamily="34" charset="0"/>
                <a:ea typeface="Times New Roman" panose="02020603050405020304" pitchFamily="18" charset="0"/>
              </a:rPr>
              <a:t>(3) Any proceedings for rectification, appeal and revision, wherever applicable, of any order passed by an officer appointed under this Act shall not lie before an officer appointed under the State Goods and Services Tax Act or the Union Territory Goods and Services Tax Act.</a:t>
            </a:r>
            <a:endParaRPr lang="en-IN" sz="1600" dirty="0">
              <a:effectLst/>
              <a:latin typeface="Times New Roman" panose="02020603050405020304" pitchFamily="18" charset="0"/>
              <a:ea typeface="Times New Roman" panose="02020603050405020304" pitchFamily="18" charset="0"/>
            </a:endParaRPr>
          </a:p>
          <a:p>
            <a:pPr algn="just">
              <a:spcAft>
                <a:spcPts val="750"/>
              </a:spcAft>
            </a:pPr>
            <a:r>
              <a:rPr lang="en-IN" sz="1600" b="1" dirty="0">
                <a:solidFill>
                  <a:srgbClr val="475055"/>
                </a:solidFill>
                <a:effectLst/>
                <a:latin typeface="Arial" panose="020B0604020202020204" pitchFamily="34" charset="0"/>
                <a:ea typeface="Times New Roman" panose="02020603050405020304" pitchFamily="18" charset="0"/>
              </a:rPr>
              <a:t>(Section 6 of SGST Act is also similarly worded for empowerment of Central Tax Officers)</a:t>
            </a: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373378553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marL="365760" indent="0" algn="just">
              <a:lnSpc>
                <a:spcPct val="115000"/>
              </a:lnSpc>
              <a:spcAft>
                <a:spcPts val="300"/>
              </a:spcAft>
              <a:buNone/>
            </a:pPr>
            <a:r>
              <a:rPr lang="en-US" sz="1800" i="1" u="sng" dirty="0">
                <a:solidFill>
                  <a:srgbClr val="C00000"/>
                </a:solidFill>
                <a:latin typeface="Arial" panose="020B0604020202020204" pitchFamily="34" charset="0"/>
              </a:rPr>
              <a:t>Section 4 of IGST Act</a:t>
            </a:r>
            <a:endParaRPr lang="en-IN" sz="1800" i="1" u="sng" dirty="0">
              <a:solidFill>
                <a:srgbClr val="C00000"/>
              </a:solidFill>
              <a:latin typeface="Arial" panose="020B0604020202020204" pitchFamily="34" charset="0"/>
            </a:endParaRPr>
          </a:p>
          <a:p>
            <a:pPr marL="114300" indent="0" algn="just">
              <a:lnSpc>
                <a:spcPct val="150000"/>
              </a:lnSpc>
              <a:spcAft>
                <a:spcPts val="300"/>
              </a:spcAft>
              <a:buNone/>
            </a:pPr>
            <a:r>
              <a:rPr lang="en-US" sz="1600" i="1" dirty="0">
                <a:solidFill>
                  <a:srgbClr val="475055"/>
                </a:solidFill>
                <a:latin typeface="Arial" panose="020B0604020202020204" pitchFamily="34" charset="0"/>
              </a:rPr>
              <a:t>Without prejudice to the provisions of this Act, the officers appointed under the State Goods and Services Tax Act or the Union Territory Goods and Services Tax Act are </a:t>
            </a:r>
            <a:r>
              <a:rPr lang="en-US" sz="1600" i="1" dirty="0" err="1">
                <a:solidFill>
                  <a:srgbClr val="475055"/>
                </a:solidFill>
                <a:latin typeface="Arial" panose="020B0604020202020204" pitchFamily="34" charset="0"/>
              </a:rPr>
              <a:t>authorised</a:t>
            </a:r>
            <a:r>
              <a:rPr lang="en-US" sz="1600" i="1" dirty="0">
                <a:solidFill>
                  <a:srgbClr val="475055"/>
                </a:solidFill>
                <a:latin typeface="Arial" panose="020B0604020202020204" pitchFamily="34" charset="0"/>
              </a:rPr>
              <a:t> to be the proper officers for the purposes of this Act, subject to such exceptions and conditions as the Government shall, on the recommendations of the Council, by notification, specify.</a:t>
            </a:r>
          </a:p>
          <a:p>
            <a:pPr marL="114300" indent="0" algn="just">
              <a:lnSpc>
                <a:spcPct val="150000"/>
              </a:lnSpc>
              <a:spcAft>
                <a:spcPts val="300"/>
              </a:spcAft>
              <a:buNone/>
            </a:pPr>
            <a:r>
              <a:rPr lang="en-US" sz="1600" i="1" dirty="0">
                <a:solidFill>
                  <a:srgbClr val="475055"/>
                </a:solidFill>
                <a:latin typeface="Arial" panose="020B0604020202020204" pitchFamily="34" charset="0"/>
              </a:rPr>
              <a:t>===============================================</a:t>
            </a:r>
          </a:p>
          <a:p>
            <a:pPr marL="0" indent="0" algn="just">
              <a:buNone/>
            </a:pP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4217616864"/>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marL="114300" indent="0" algn="just">
              <a:lnSpc>
                <a:spcPct val="150000"/>
              </a:lnSpc>
              <a:spcAft>
                <a:spcPts val="300"/>
              </a:spcAft>
              <a:buNone/>
            </a:pPr>
            <a:r>
              <a:rPr lang="en-IN" sz="1600" b="1" dirty="0">
                <a:solidFill>
                  <a:srgbClr val="FF0000"/>
                </a:solidFill>
                <a:effectLst/>
                <a:latin typeface="Arial" panose="020B0604020202020204" pitchFamily="34" charset="0"/>
                <a:ea typeface="Times New Roman" panose="02020603050405020304" pitchFamily="18" charset="0"/>
              </a:rPr>
              <a:t>Issues:</a:t>
            </a:r>
          </a:p>
          <a:p>
            <a:pPr marL="400050" indent="-285750" algn="just">
              <a:lnSpc>
                <a:spcPct val="150000"/>
              </a:lnSpc>
              <a:spcAft>
                <a:spcPts val="300"/>
              </a:spcAft>
            </a:pPr>
            <a:r>
              <a:rPr lang="en-IN" sz="1600" dirty="0">
                <a:solidFill>
                  <a:srgbClr val="C00000"/>
                </a:solidFill>
                <a:effectLst/>
                <a:latin typeface="Arial" panose="020B0604020202020204" pitchFamily="34" charset="0"/>
                <a:ea typeface="Times New Roman" panose="02020603050405020304" pitchFamily="18" charset="0"/>
              </a:rPr>
              <a:t>Whether Notification required?:- </a:t>
            </a:r>
            <a:r>
              <a:rPr lang="en-IN" sz="1600" dirty="0">
                <a:effectLst/>
                <a:latin typeface="Arial" panose="020B0604020202020204" pitchFamily="34" charset="0"/>
                <a:ea typeface="Times New Roman" panose="02020603050405020304" pitchFamily="18" charset="0"/>
              </a:rPr>
              <a:t>whether separate recommendation by council and notification is required to be issued for each section wherever word “proper officer” is used or recommendation and notification is required only when government wants to put some conditions for cross-empowerment?</a:t>
            </a:r>
          </a:p>
          <a:p>
            <a:pPr marL="400050" indent="-285750" algn="just">
              <a:lnSpc>
                <a:spcPct val="150000"/>
              </a:lnSpc>
              <a:spcAft>
                <a:spcPts val="300"/>
              </a:spcAft>
            </a:pPr>
            <a:r>
              <a:rPr lang="en-US" sz="16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Whether S.6(1) applies on Pre-GST taxes:- </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whether Central Authority can initiate proceedings for recovery of ineligible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Cenvat</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credit relating to transitional matter under Rule 121 of the CGST Rules against an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who is in the jurisdiction of the State or process a claim of refund of duties filed by such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assessees</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as are within State jurisdiction under the Section 142(3) of the CGST Act? Or more precisely can such </a:t>
            </a:r>
            <a:r>
              <a:rPr lang="en-US" sz="1600" dirty="0" err="1">
                <a:effectLst/>
                <a:latin typeface="Arial" panose="020B0604020202020204" pitchFamily="34" charset="0"/>
                <a:ea typeface="Times New Roman" panose="02020603050405020304" pitchFamily="18" charset="0"/>
                <a:cs typeface="Times New Roman" panose="02020603050405020304" pitchFamily="18" charset="0"/>
              </a:rPr>
              <a:t>assessee</a:t>
            </a:r>
            <a:r>
              <a:rPr lang="en-US" sz="1600" dirty="0">
                <a:effectLst/>
                <a:latin typeface="Arial" panose="020B0604020202020204" pitchFamily="34" charset="0"/>
                <a:ea typeface="Times New Roman" panose="02020603050405020304" pitchFamily="18" charset="0"/>
                <a:cs typeface="Times New Roman" panose="02020603050405020304" pitchFamily="18" charset="0"/>
              </a:rPr>
              <a:t> file their refund claim before the Central Authority in light of the doing away with the concept of dual authority? </a:t>
            </a:r>
          </a:p>
          <a:p>
            <a:pPr marL="400050" indent="-285750" algn="just">
              <a:lnSpc>
                <a:spcPct val="150000"/>
              </a:lnSpc>
              <a:spcAft>
                <a:spcPts val="300"/>
              </a:spcAft>
            </a:pPr>
            <a:r>
              <a:rPr lang="en-US" sz="160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Whether S.6(1) applies on Search, Seizure, Arrest:- </a:t>
            </a:r>
            <a:r>
              <a:rPr lang="en-IN" sz="1600" dirty="0">
                <a:effectLst/>
                <a:latin typeface="Arial" panose="020B0604020202020204" pitchFamily="34" charset="0"/>
                <a:ea typeface="Calibri" panose="020F0502020204030204" pitchFamily="34" charset="0"/>
              </a:rPr>
              <a:t>Whether a State officer can search premises of a tax payer covered by central jurisdiction and vice versa? </a:t>
            </a:r>
            <a:endParaRPr lang="en-US" sz="1400" dirty="0"/>
          </a:p>
          <a:p>
            <a:pPr marL="400050" indent="-285750" algn="just">
              <a:lnSpc>
                <a:spcPct val="150000"/>
              </a:lnSpc>
              <a:spcAft>
                <a:spcPts val="300"/>
              </a:spcAft>
            </a:pP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p>
            <a:pPr marL="400050" indent="-285750" algn="just">
              <a:lnSpc>
                <a:spcPct val="150000"/>
              </a:lnSpc>
              <a:spcAft>
                <a:spcPts val="300"/>
              </a:spcAft>
            </a:pPr>
            <a:endParaRPr lang="en-IN" sz="1600" dirty="0">
              <a:effectLst/>
              <a:latin typeface="Times New Roman" panose="02020603050405020304" pitchFamily="18" charset="0"/>
              <a:ea typeface="Times New Roman" panose="02020603050405020304" pitchFamily="18" charset="0"/>
            </a:endParaRPr>
          </a:p>
          <a:p>
            <a:pPr marL="114300" indent="0" algn="just">
              <a:lnSpc>
                <a:spcPct val="150000"/>
              </a:lnSpc>
              <a:spcAft>
                <a:spcPts val="300"/>
              </a:spcAft>
              <a:buNone/>
            </a:pPr>
            <a:endParaRPr lang="en-IN" sz="1600" i="1" dirty="0">
              <a:solidFill>
                <a:srgbClr val="475055"/>
              </a:solidFill>
              <a:latin typeface="Arial" panose="020B0604020202020204" pitchFamily="34" charset="0"/>
            </a:endParaRPr>
          </a:p>
          <a:p>
            <a:pPr marL="0" indent="0" algn="just">
              <a:buNone/>
            </a:pPr>
            <a:endParaRPr lang="en-IN"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 xmlns:p14="http://schemas.microsoft.com/office/powerpoint/2010/main" val="192817026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Meaning of Supply (in nutshell)</a:t>
            </a:r>
            <a:endParaRPr lang="en-US" sz="2800" dirty="0">
              <a:latin typeface="Times New Roman"/>
              <a:cs typeface="Times New Roman"/>
            </a:endParaRPr>
          </a:p>
        </p:txBody>
      </p:sp>
    </p:spTree>
    <p:extLst>
      <p:ext uri="{BB962C8B-B14F-4D97-AF65-F5344CB8AC3E}">
        <p14:creationId xmlns="" xmlns:p14="http://schemas.microsoft.com/office/powerpoint/2010/main" val="34017013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600200"/>
            <a:ext cx="7620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SCH II</a:t>
            </a:r>
            <a:endParaRPr lang="en-IN" dirty="0"/>
          </a:p>
        </p:txBody>
      </p:sp>
      <p:sp>
        <p:nvSpPr>
          <p:cNvPr id="3" name="TextBox 2"/>
          <p:cNvSpPr txBox="1"/>
          <p:nvPr/>
        </p:nvSpPr>
        <p:spPr>
          <a:xfrm>
            <a:off x="1143000" y="685800"/>
            <a:ext cx="5334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dirty="0"/>
              <a:t>IS</a:t>
            </a:r>
            <a:endParaRPr lang="en-IN" dirty="0"/>
          </a:p>
        </p:txBody>
      </p:sp>
      <p:sp>
        <p:nvSpPr>
          <p:cNvPr id="4" name="TextBox 3"/>
          <p:cNvSpPr txBox="1"/>
          <p:nvPr/>
        </p:nvSpPr>
        <p:spPr>
          <a:xfrm>
            <a:off x="2133600" y="2590800"/>
            <a:ext cx="1143000"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en-US" dirty="0"/>
              <a:t>TREATED</a:t>
            </a:r>
            <a:endParaRPr lang="en-IN" dirty="0"/>
          </a:p>
        </p:txBody>
      </p:sp>
      <p:sp>
        <p:nvSpPr>
          <p:cNvPr id="8" name="TextBox 7"/>
          <p:cNvSpPr txBox="1"/>
          <p:nvPr/>
        </p:nvSpPr>
        <p:spPr>
          <a:xfrm>
            <a:off x="1752600" y="228600"/>
            <a:ext cx="7086600" cy="203132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a:t>TLJA                               </a:t>
            </a:r>
          </a:p>
          <a:p>
            <a:pPr marL="228600" indent="-228600">
              <a:buAutoNum type="arabicParenR"/>
            </a:pPr>
            <a:r>
              <a:rPr lang="en-US" sz="1400" dirty="0"/>
              <a:t>T- Transfer – Title in Goods </a:t>
            </a:r>
            <a:r>
              <a:rPr lang="en-US" sz="1400" dirty="0">
                <a:solidFill>
                  <a:srgbClr val="FF0000"/>
                </a:solidFill>
              </a:rPr>
              <a:t>(G)</a:t>
            </a:r>
            <a:r>
              <a:rPr lang="en-US" sz="1400" dirty="0"/>
              <a:t>;  right / undivided shares in goods without title </a:t>
            </a:r>
            <a:r>
              <a:rPr lang="en-US" sz="1400" dirty="0">
                <a:solidFill>
                  <a:srgbClr val="FF0000"/>
                </a:solidFill>
              </a:rPr>
              <a:t>(S)</a:t>
            </a:r>
            <a:r>
              <a:rPr lang="en-US" sz="1400" dirty="0"/>
              <a:t>; Hire-  purchase </a:t>
            </a:r>
            <a:r>
              <a:rPr lang="en-US" sz="1400" dirty="0">
                <a:solidFill>
                  <a:srgbClr val="FF0000"/>
                </a:solidFill>
              </a:rPr>
              <a:t>(G)</a:t>
            </a:r>
          </a:p>
          <a:p>
            <a:pPr marL="228600" indent="-228600">
              <a:buAutoNum type="arabicParenR"/>
            </a:pPr>
            <a:r>
              <a:rPr lang="en-US" sz="1400" dirty="0"/>
              <a:t>L - Land &amp; Bldg. – Land- Lease, License , easement </a:t>
            </a:r>
            <a:r>
              <a:rPr lang="en-US" sz="1400" dirty="0">
                <a:solidFill>
                  <a:srgbClr val="FF0000"/>
                </a:solidFill>
              </a:rPr>
              <a:t>(S)</a:t>
            </a:r>
            <a:r>
              <a:rPr lang="en-US" sz="1400" dirty="0"/>
              <a:t>  - Bldg. – Business use letting/leasing  </a:t>
            </a:r>
            <a:r>
              <a:rPr lang="en-US" sz="1400" dirty="0">
                <a:solidFill>
                  <a:srgbClr val="FF0000"/>
                </a:solidFill>
              </a:rPr>
              <a:t>(S)</a:t>
            </a:r>
          </a:p>
          <a:p>
            <a:pPr marL="228600" indent="-228600">
              <a:buNone/>
            </a:pPr>
            <a:r>
              <a:rPr lang="en-US" sz="1400" dirty="0"/>
              <a:t>3) J- Process/ Treatment – Job Work  </a:t>
            </a:r>
            <a:r>
              <a:rPr lang="en-US" sz="1400" dirty="0">
                <a:solidFill>
                  <a:srgbClr val="FF0000"/>
                </a:solidFill>
              </a:rPr>
              <a:t>(S)</a:t>
            </a:r>
          </a:p>
          <a:p>
            <a:pPr marL="228600" indent="-228600">
              <a:buNone/>
            </a:pPr>
            <a:r>
              <a:rPr lang="en-US" sz="1400" dirty="0"/>
              <a:t>4) Assets – Permanent disposal ( free/ paid) -</a:t>
            </a:r>
            <a:r>
              <a:rPr lang="en-US" sz="1400" dirty="0">
                <a:solidFill>
                  <a:srgbClr val="FF0000"/>
                </a:solidFill>
              </a:rPr>
              <a:t>(G)</a:t>
            </a:r>
            <a:r>
              <a:rPr lang="en-US" sz="1400" dirty="0"/>
              <a:t>; Temp. Pvt./non business Use ( free/ paid) </a:t>
            </a:r>
            <a:r>
              <a:rPr lang="en-US" sz="1400" dirty="0">
                <a:solidFill>
                  <a:srgbClr val="FF0000"/>
                </a:solidFill>
              </a:rPr>
              <a:t>(S)</a:t>
            </a:r>
            <a:r>
              <a:rPr lang="en-US" sz="1400" dirty="0"/>
              <a:t>;  Supply after  seized to be TP- deemed  to have been made immediately before cessation (except when TOGC or business run by his personal representative who is deemed TP)</a:t>
            </a:r>
          </a:p>
        </p:txBody>
      </p:sp>
      <p:sp>
        <p:nvSpPr>
          <p:cNvPr id="9" name="TextBox 8"/>
          <p:cNvSpPr txBox="1"/>
          <p:nvPr/>
        </p:nvSpPr>
        <p:spPr>
          <a:xfrm>
            <a:off x="3429000" y="2362200"/>
            <a:ext cx="5029200" cy="95410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a:t>RCPP-WFRS </a:t>
            </a:r>
            <a:r>
              <a:rPr lang="en-US" sz="1400" dirty="0">
                <a:solidFill>
                  <a:srgbClr val="FF0000"/>
                </a:solidFill>
              </a:rPr>
              <a:t>(S) </a:t>
            </a:r>
            <a:r>
              <a:rPr lang="en-US" sz="1400" dirty="0">
                <a:solidFill>
                  <a:schemeClr val="tx1"/>
                </a:solidFill>
              </a:rPr>
              <a:t>AOP</a:t>
            </a:r>
            <a:r>
              <a:rPr lang="en-US" sz="1400" dirty="0">
                <a:solidFill>
                  <a:srgbClr val="FF0000"/>
                </a:solidFill>
              </a:rPr>
              <a:t> (G)</a:t>
            </a:r>
          </a:p>
          <a:p>
            <a:pPr marL="228600" indent="-228600">
              <a:buAutoNum type="arabicParenR"/>
            </a:pPr>
            <a:r>
              <a:rPr lang="en-US" sz="1400" dirty="0"/>
              <a:t>Renting, 2) Construction, 3)transfer of right to use goods</a:t>
            </a:r>
          </a:p>
          <a:p>
            <a:pPr marL="228600" indent="-228600">
              <a:buNone/>
            </a:pPr>
            <a:r>
              <a:rPr lang="en-US" sz="1400" dirty="0"/>
              <a:t>4)   Permission to use IPR, 5) Work Contract, 6) Forbearance</a:t>
            </a:r>
          </a:p>
          <a:p>
            <a:pPr marL="228600" indent="-228600">
              <a:buNone/>
            </a:pPr>
            <a:r>
              <a:rPr lang="en-US" sz="1400" dirty="0"/>
              <a:t>7) Restaurant, 8) Software, 9) Gym/club</a:t>
            </a:r>
          </a:p>
        </p:txBody>
      </p:sp>
      <p:cxnSp>
        <p:nvCxnSpPr>
          <p:cNvPr id="11" name="Straight Arrow Connector 10"/>
          <p:cNvCxnSpPr>
            <a:stCxn id="2" idx="0"/>
            <a:endCxn id="3" idx="1"/>
          </p:cNvCxnSpPr>
          <p:nvPr/>
        </p:nvCxnSpPr>
        <p:spPr>
          <a:xfrm rot="5400000" flipH="1" flipV="1">
            <a:off x="473333" y="930533"/>
            <a:ext cx="729734" cy="6096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Straight Arrow Connector 12"/>
          <p:cNvCxnSpPr>
            <a:stCxn id="2" idx="2"/>
            <a:endCxn id="4" idx="0"/>
          </p:cNvCxnSpPr>
          <p:nvPr/>
        </p:nvCxnSpPr>
        <p:spPr>
          <a:xfrm rot="16200000" flipH="1">
            <a:off x="1308616" y="1194316"/>
            <a:ext cx="621268" cy="21717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31" name="TextBox 30"/>
          <p:cNvSpPr txBox="1"/>
          <p:nvPr/>
        </p:nvSpPr>
        <p:spPr>
          <a:xfrm>
            <a:off x="304800" y="3733800"/>
            <a:ext cx="7620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SCH I</a:t>
            </a:r>
            <a:endParaRPr lang="en-IN" dirty="0"/>
          </a:p>
        </p:txBody>
      </p:sp>
      <p:sp>
        <p:nvSpPr>
          <p:cNvPr id="32" name="TextBox 31"/>
          <p:cNvSpPr txBox="1"/>
          <p:nvPr/>
        </p:nvSpPr>
        <p:spPr>
          <a:xfrm>
            <a:off x="1600200" y="3505201"/>
            <a:ext cx="7162800" cy="1169551"/>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marL="342900" indent="-342900">
              <a:buAutoNum type="arabicParenR"/>
            </a:pPr>
            <a:r>
              <a:rPr lang="en-US" sz="1400" dirty="0"/>
              <a:t>Permanent transfer/disposal of credit availed business assets.</a:t>
            </a:r>
          </a:p>
          <a:p>
            <a:pPr marL="342900" indent="-342900">
              <a:buAutoNum type="arabicParenR"/>
            </a:pPr>
            <a:r>
              <a:rPr lang="en-US" sz="1400" dirty="0"/>
              <a:t>G/S Supply between related or distinct persons of S.25 (i.e. inter-GSTIN supply. Gift </a:t>
            </a:r>
            <a:r>
              <a:rPr lang="en-US" sz="1400" dirty="0" err="1"/>
              <a:t>upto</a:t>
            </a:r>
            <a:r>
              <a:rPr lang="en-US" sz="1400" dirty="0"/>
              <a:t> 50k to employee is not supply of G/S.)</a:t>
            </a:r>
          </a:p>
          <a:p>
            <a:pPr marL="342900" indent="-342900">
              <a:buAutoNum type="arabicParenR"/>
            </a:pPr>
            <a:r>
              <a:rPr lang="en-US" sz="1400" dirty="0"/>
              <a:t>P to A, A to P</a:t>
            </a:r>
          </a:p>
          <a:p>
            <a:pPr marL="342900" indent="-342900">
              <a:buAutoNum type="arabicParenR"/>
            </a:pPr>
            <a:r>
              <a:rPr lang="en-US" sz="1400" dirty="0"/>
              <a:t>Service import by </a:t>
            </a:r>
            <a:r>
              <a:rPr lang="en-US" sz="1400" strike="sngStrike" dirty="0"/>
              <a:t>T</a:t>
            </a:r>
            <a:r>
              <a:rPr lang="en-US" sz="1400" dirty="0"/>
              <a:t>P from out-India own establishment, for business.</a:t>
            </a:r>
          </a:p>
        </p:txBody>
      </p:sp>
      <p:cxnSp>
        <p:nvCxnSpPr>
          <p:cNvPr id="36" name="Straight Arrow Connector 35"/>
          <p:cNvCxnSpPr/>
          <p:nvPr/>
        </p:nvCxnSpPr>
        <p:spPr>
          <a:xfrm>
            <a:off x="990600" y="3886200"/>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46" name="TextBox 45"/>
          <p:cNvSpPr txBox="1"/>
          <p:nvPr/>
        </p:nvSpPr>
        <p:spPr>
          <a:xfrm>
            <a:off x="228600" y="5029200"/>
            <a:ext cx="838200" cy="36933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n-US" dirty="0"/>
              <a:t>SEC 7</a:t>
            </a:r>
            <a:endParaRPr lang="en-IN" dirty="0"/>
          </a:p>
        </p:txBody>
      </p:sp>
      <p:sp>
        <p:nvSpPr>
          <p:cNvPr id="47" name="TextBox 46"/>
          <p:cNvSpPr txBox="1"/>
          <p:nvPr/>
        </p:nvSpPr>
        <p:spPr>
          <a:xfrm>
            <a:off x="1295400" y="4724400"/>
            <a:ext cx="7696200" cy="249299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marL="228600" indent="-228600">
              <a:buAutoNum type="arabicParenR"/>
            </a:pPr>
            <a:r>
              <a:rPr lang="en-US" sz="1300" dirty="0"/>
              <a:t>a. All forms of 8 activities, with business + Consideration (made or agreed to)</a:t>
            </a:r>
          </a:p>
          <a:p>
            <a:pPr marL="228600" indent="-228600">
              <a:buNone/>
            </a:pPr>
            <a:r>
              <a:rPr lang="en-US" sz="1300" dirty="0"/>
              <a:t>       b. Paid service import whether or not for business.</a:t>
            </a:r>
          </a:p>
          <a:p>
            <a:pPr marL="228600" indent="-228600">
              <a:buNone/>
            </a:pPr>
            <a:r>
              <a:rPr lang="en-US" sz="1300" dirty="0"/>
              <a:t>       c. </a:t>
            </a:r>
            <a:r>
              <a:rPr lang="en-US" sz="1300" b="1" dirty="0" err="1">
                <a:solidFill>
                  <a:srgbClr val="00B0F0"/>
                </a:solidFill>
              </a:rPr>
              <a:t>Sch</a:t>
            </a:r>
            <a:r>
              <a:rPr lang="en-US" sz="1300" b="1" dirty="0">
                <a:solidFill>
                  <a:srgbClr val="00B0F0"/>
                </a:solidFill>
              </a:rPr>
              <a:t> -I four deemed supplies </a:t>
            </a:r>
            <a:r>
              <a:rPr lang="en-US" sz="1300" dirty="0"/>
              <a:t>even without consideration (made/agreed to be made)</a:t>
            </a:r>
          </a:p>
          <a:p>
            <a:pPr marL="228600" indent="-228600">
              <a:buNone/>
            </a:pPr>
            <a:r>
              <a:rPr lang="en-US" sz="1300" dirty="0"/>
              <a:t>           [Business asset, R,D,P-A, service import from out-India  related/own establishment for business (except  gift </a:t>
            </a:r>
            <a:r>
              <a:rPr lang="en-US" sz="1300" dirty="0" err="1"/>
              <a:t>upto</a:t>
            </a:r>
            <a:r>
              <a:rPr lang="en-US" sz="1300" dirty="0"/>
              <a:t> fifty thousand by employer to employee.)]</a:t>
            </a:r>
          </a:p>
          <a:p>
            <a:pPr marL="228600" indent="-228600">
              <a:buNone/>
            </a:pPr>
            <a:r>
              <a:rPr lang="en-US" sz="1300" strike="sngStrike" dirty="0"/>
              <a:t>       d. 4 IS +2 treated G/S supply of </a:t>
            </a:r>
            <a:r>
              <a:rPr lang="en-US" sz="1300" b="1" strike="sngStrike" dirty="0">
                <a:solidFill>
                  <a:srgbClr val="00B050"/>
                </a:solidFill>
              </a:rPr>
              <a:t>Sch. II (TLJA +RCPP-WFRS-club)</a:t>
            </a:r>
          </a:p>
          <a:p>
            <a:pPr marL="228600" indent="-228600">
              <a:buNone/>
            </a:pPr>
            <a:r>
              <a:rPr lang="en-US" sz="1200" b="1" dirty="0">
                <a:solidFill>
                  <a:schemeClr val="tx1"/>
                </a:solidFill>
              </a:rPr>
              <a:t>1A) Certain transactions constituting supply according to above, will be classified as G or S as per </a:t>
            </a:r>
            <a:r>
              <a:rPr lang="en-US" sz="1200" b="1" dirty="0" err="1">
                <a:solidFill>
                  <a:schemeClr val="tx1"/>
                </a:solidFill>
              </a:rPr>
              <a:t>Sch</a:t>
            </a:r>
            <a:r>
              <a:rPr lang="en-US" sz="1200" b="1" dirty="0">
                <a:solidFill>
                  <a:schemeClr val="tx1"/>
                </a:solidFill>
              </a:rPr>
              <a:t> II.</a:t>
            </a:r>
            <a:endParaRPr lang="en-US" sz="1300" b="1" dirty="0">
              <a:solidFill>
                <a:schemeClr val="tx1"/>
              </a:solidFill>
            </a:endParaRPr>
          </a:p>
          <a:p>
            <a:pPr marL="228600" indent="-228600">
              <a:buNone/>
            </a:pPr>
            <a:r>
              <a:rPr lang="en-US" sz="1300" dirty="0"/>
              <a:t>2) Except non-supplies of  </a:t>
            </a:r>
            <a:r>
              <a:rPr lang="en-US" sz="1300" b="1" dirty="0" err="1">
                <a:solidFill>
                  <a:srgbClr val="FF0000"/>
                </a:solidFill>
              </a:rPr>
              <a:t>Sch</a:t>
            </a:r>
            <a:r>
              <a:rPr lang="en-US" sz="1300" b="1" dirty="0">
                <a:solidFill>
                  <a:srgbClr val="FF0000"/>
                </a:solidFill>
              </a:rPr>
              <a:t> III [employee; court; MP; constitutional post; key persons of govt. body; last rites; sell of land/constructed building; actionable claims except lottery/betting/gambling, high sea sale, merchant </a:t>
            </a:r>
            <a:r>
              <a:rPr lang="en-US" sz="1300" b="1" dirty="0" err="1">
                <a:solidFill>
                  <a:srgbClr val="FF0000"/>
                </a:solidFill>
              </a:rPr>
              <a:t>trdiing</a:t>
            </a:r>
            <a:r>
              <a:rPr lang="en-US" sz="1300" b="1" dirty="0">
                <a:solidFill>
                  <a:srgbClr val="FF0000"/>
                </a:solidFill>
              </a:rPr>
              <a:t>, warehoused goods, liquor license] </a:t>
            </a:r>
            <a:r>
              <a:rPr lang="en-US" sz="1300" dirty="0"/>
              <a:t>&amp; notified activities  of govt. as public authority.</a:t>
            </a:r>
          </a:p>
          <a:p>
            <a:pPr marL="228600" indent="-228600">
              <a:buNone/>
            </a:pPr>
            <a:r>
              <a:rPr lang="en-US" sz="1300" dirty="0"/>
              <a:t>3) Govt. may notify activities as supply of G or S.</a:t>
            </a:r>
          </a:p>
          <a:p>
            <a:pPr marL="228600" indent="-228600">
              <a:buNone/>
            </a:pPr>
            <a:endParaRPr lang="en-US" sz="1300" dirty="0"/>
          </a:p>
        </p:txBody>
      </p:sp>
      <p:cxnSp>
        <p:nvCxnSpPr>
          <p:cNvPr id="57" name="Straight Arrow Connector 56"/>
          <p:cNvCxnSpPr/>
          <p:nvPr/>
        </p:nvCxnSpPr>
        <p:spPr>
          <a:xfrm>
            <a:off x="990600" y="5257800"/>
            <a:ext cx="3048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3" name="Straight Connector 72"/>
          <p:cNvCxnSpPr/>
          <p:nvPr/>
        </p:nvCxnSpPr>
        <p:spPr>
          <a:xfrm>
            <a:off x="0" y="3429000"/>
            <a:ext cx="9144000" cy="1588"/>
          </a:xfrm>
          <a:prstGeom prst="line">
            <a:avLst/>
          </a:prstGeom>
        </p:spPr>
        <p:style>
          <a:lnRef idx="3">
            <a:schemeClr val="dk1"/>
          </a:lnRef>
          <a:fillRef idx="0">
            <a:schemeClr val="dk1"/>
          </a:fillRef>
          <a:effectRef idx="2">
            <a:schemeClr val="dk1"/>
          </a:effectRef>
          <a:fontRef idx="minor">
            <a:schemeClr val="tx1"/>
          </a:fontRef>
        </p:style>
      </p:cxnSp>
      <p:cxnSp>
        <p:nvCxnSpPr>
          <p:cNvPr id="75" name="Straight Connector 74"/>
          <p:cNvCxnSpPr/>
          <p:nvPr/>
        </p:nvCxnSpPr>
        <p:spPr>
          <a:xfrm>
            <a:off x="0" y="4724400"/>
            <a:ext cx="9144000" cy="1588"/>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 xmlns:p14="http://schemas.microsoft.com/office/powerpoint/2010/main" val="7186309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856984" cy="6629400"/>
          </a:xfrm>
        </p:spPr>
        <p:txBody>
          <a:bodyPr>
            <a:noAutofit/>
          </a:bodyPr>
          <a:lstStyle/>
          <a:p>
            <a:pPr algn="ctr">
              <a:buNone/>
            </a:pPr>
            <a:r>
              <a:rPr lang="en-US" sz="2500" u="sng" dirty="0">
                <a:solidFill>
                  <a:srgbClr val="C00000"/>
                </a:solidFill>
              </a:rPr>
              <a:t>Definition of Supply</a:t>
            </a:r>
            <a:endParaRPr lang="en-IN" sz="2500" u="sng" dirty="0">
              <a:solidFill>
                <a:srgbClr val="C00000"/>
              </a:solidFill>
            </a:endParaRPr>
          </a:p>
          <a:p>
            <a:pPr algn="just">
              <a:buNone/>
            </a:pPr>
            <a:r>
              <a:rPr lang="en-IN" sz="2000" b="1" dirty="0"/>
              <a:t>Section 7(</a:t>
            </a:r>
            <a:r>
              <a:rPr lang="en-IN" sz="2000" b="1" i="1" dirty="0"/>
              <a:t>1</a:t>
            </a:r>
            <a:r>
              <a:rPr lang="en-IN" sz="2000" b="1" dirty="0"/>
              <a:t>) of CGST Act, 2017:-</a:t>
            </a:r>
            <a:r>
              <a:rPr lang="en-IN" sz="2000" dirty="0"/>
              <a:t> For the purposes of this Act, the expression “supply” </a:t>
            </a:r>
            <a:r>
              <a:rPr lang="en-IN" sz="2000" dirty="0">
                <a:solidFill>
                  <a:srgbClr val="C00000"/>
                </a:solidFill>
              </a:rPr>
              <a:t>includes</a:t>
            </a:r>
            <a:r>
              <a:rPr lang="en-IN" sz="2000" dirty="0"/>
              <a:t>––</a:t>
            </a:r>
          </a:p>
          <a:p>
            <a:pPr marL="457200" lvl="0" indent="-457200" algn="just">
              <a:buAutoNum type="alphaLcParenBoth"/>
            </a:pPr>
            <a:r>
              <a:rPr lang="en-US" sz="2200" dirty="0">
                <a:solidFill>
                  <a:srgbClr val="C00000"/>
                </a:solidFill>
              </a:rPr>
              <a:t>all forms</a:t>
            </a:r>
            <a:r>
              <a:rPr lang="en-US" sz="2200" dirty="0"/>
              <a:t> of supply of goods or services or both </a:t>
            </a:r>
            <a:r>
              <a:rPr lang="en-US" sz="2200" dirty="0">
                <a:solidFill>
                  <a:srgbClr val="C00000"/>
                </a:solidFill>
              </a:rPr>
              <a:t>such as </a:t>
            </a:r>
            <a:r>
              <a:rPr lang="en-US" sz="2200" dirty="0"/>
              <a:t>sale, transfer, barter, exchange, license, rental, lease or disposal </a:t>
            </a:r>
            <a:r>
              <a:rPr lang="en-US" sz="2200" dirty="0">
                <a:solidFill>
                  <a:srgbClr val="C00000"/>
                </a:solidFill>
              </a:rPr>
              <a:t>made or agreed to be made</a:t>
            </a:r>
            <a:r>
              <a:rPr lang="en-US" sz="2200" dirty="0"/>
              <a:t> for a </a:t>
            </a:r>
            <a:r>
              <a:rPr lang="en-US" sz="2200" dirty="0">
                <a:solidFill>
                  <a:srgbClr val="C00000"/>
                </a:solidFill>
              </a:rPr>
              <a:t>consideration</a:t>
            </a:r>
            <a:r>
              <a:rPr lang="en-US" sz="2200" dirty="0"/>
              <a:t> by a person in the course or furtherance of </a:t>
            </a:r>
            <a:r>
              <a:rPr lang="en-US" sz="2200" dirty="0">
                <a:solidFill>
                  <a:srgbClr val="C00000"/>
                </a:solidFill>
              </a:rPr>
              <a:t>business</a:t>
            </a:r>
            <a:r>
              <a:rPr lang="en-US" sz="2200" dirty="0"/>
              <a:t>; </a:t>
            </a:r>
          </a:p>
          <a:p>
            <a:pPr marL="0" lvl="0" indent="0" algn="just">
              <a:buNone/>
            </a:pPr>
            <a:r>
              <a:rPr lang="en-US" sz="1600" dirty="0"/>
              <a:t>[</a:t>
            </a:r>
            <a:r>
              <a:rPr lang="en-US" sz="1600" dirty="0">
                <a:solidFill>
                  <a:srgbClr val="00B050"/>
                </a:solidFill>
              </a:rPr>
              <a:t>1.Not a supply:- </a:t>
            </a:r>
            <a:r>
              <a:rPr lang="en-US" sz="1600" dirty="0"/>
              <a:t>Art work to </a:t>
            </a:r>
            <a:r>
              <a:rPr lang="en-US" sz="1600" dirty="0" err="1"/>
              <a:t>galary</a:t>
            </a:r>
            <a:r>
              <a:rPr lang="en-US" sz="1600" dirty="0"/>
              <a:t> (</a:t>
            </a:r>
            <a:r>
              <a:rPr lang="en-US" sz="1600" dirty="0" err="1"/>
              <a:t>cir</a:t>
            </a:r>
            <a:r>
              <a:rPr lang="en-US" sz="1600" dirty="0"/>
              <a:t> 22/17 </a:t>
            </a:r>
            <a:r>
              <a:rPr lang="en-US" sz="1600" dirty="0" err="1"/>
              <a:t>dt</a:t>
            </a:r>
            <a:r>
              <a:rPr lang="en-US" sz="1600" dirty="0"/>
              <a:t> 21.12.17); non-business user sells his old personal car. 2.Participation in exhibition/trade fair, warranty supplies, free samples to induce customer are in the </a:t>
            </a:r>
            <a:r>
              <a:rPr lang="en-US" sz="1600" dirty="0">
                <a:solidFill>
                  <a:srgbClr val="00B050"/>
                </a:solidFill>
              </a:rPr>
              <a:t>course / furtherance of business </a:t>
            </a:r>
            <a:r>
              <a:rPr lang="en-US" sz="1600" dirty="0"/>
              <a:t>(but not </a:t>
            </a:r>
            <a:r>
              <a:rPr lang="en-US" sz="1600" dirty="0">
                <a:solidFill>
                  <a:srgbClr val="00B050"/>
                </a:solidFill>
              </a:rPr>
              <a:t>CSR</a:t>
            </a:r>
            <a:r>
              <a:rPr lang="en-US" sz="1600" dirty="0"/>
              <a:t> or giving away essential items by charitable institution, as there is no quid pro quo. Also, coal is ‘input’ for </a:t>
            </a:r>
            <a:r>
              <a:rPr lang="en-US" sz="1600" dirty="0" err="1"/>
              <a:t>aluminium</a:t>
            </a:r>
            <a:r>
              <a:rPr lang="en-US" sz="1600" dirty="0"/>
              <a:t> as per </a:t>
            </a:r>
            <a:r>
              <a:rPr lang="en-US" sz="1600" dirty="0" err="1"/>
              <a:t>para</a:t>
            </a:r>
            <a:r>
              <a:rPr lang="en-US" sz="1600" dirty="0"/>
              <a:t> 9b of </a:t>
            </a:r>
            <a:r>
              <a:rPr lang="en-US" sz="1600" dirty="0" err="1"/>
              <a:t>cir</a:t>
            </a:r>
            <a:r>
              <a:rPr lang="en-US" sz="1600" dirty="0"/>
              <a:t> 79/18. 3. </a:t>
            </a:r>
            <a:r>
              <a:rPr lang="en-US" sz="1600" dirty="0">
                <a:solidFill>
                  <a:srgbClr val="00B050"/>
                </a:solidFill>
              </a:rPr>
              <a:t>Employee’s gift </a:t>
            </a:r>
            <a:r>
              <a:rPr lang="en-US" sz="1600" dirty="0" err="1">
                <a:solidFill>
                  <a:srgbClr val="00B050"/>
                </a:solidFill>
              </a:rPr>
              <a:t>upto</a:t>
            </a:r>
            <a:r>
              <a:rPr lang="en-US" sz="1600" dirty="0">
                <a:solidFill>
                  <a:srgbClr val="00B050"/>
                </a:solidFill>
              </a:rPr>
              <a:t> 50k </a:t>
            </a:r>
            <a:r>
              <a:rPr lang="en-US" sz="1600" dirty="0"/>
              <a:t>is not a supply. 4.GST on TDR applies even if landowner is individual – FAQ 39 vide Cir 354/38/19 TRU 7.5.19]</a:t>
            </a:r>
            <a:endParaRPr lang="en-IN" sz="2400" dirty="0">
              <a:solidFill>
                <a:srgbClr val="00B050"/>
              </a:solidFill>
            </a:endParaRPr>
          </a:p>
          <a:p>
            <a:pPr lvl="0" algn="just">
              <a:buNone/>
            </a:pPr>
            <a:r>
              <a:rPr lang="en-US" sz="2200" dirty="0"/>
              <a:t>(b) </a:t>
            </a:r>
            <a:r>
              <a:rPr lang="en-US" sz="2200" dirty="0">
                <a:solidFill>
                  <a:srgbClr val="C00000"/>
                </a:solidFill>
              </a:rPr>
              <a:t>import of services for a consideration</a:t>
            </a:r>
            <a:r>
              <a:rPr lang="en-US" sz="2200" dirty="0"/>
              <a:t> whether or not in the course </a:t>
            </a:r>
            <a:r>
              <a:rPr lang="en-US" sz="2200" strike="sngStrike" dirty="0"/>
              <a:t>or</a:t>
            </a:r>
            <a:r>
              <a:rPr lang="en-US" sz="2200" dirty="0"/>
              <a:t> </a:t>
            </a:r>
            <a:r>
              <a:rPr lang="en-US" sz="2200" dirty="0">
                <a:solidFill>
                  <a:srgbClr val="00B050"/>
                </a:solidFill>
              </a:rPr>
              <a:t>and</a:t>
            </a:r>
            <a:r>
              <a:rPr lang="en-US" sz="2200" dirty="0"/>
              <a:t> furtherance of business; </a:t>
            </a:r>
            <a:r>
              <a:rPr lang="en-US" sz="2200" dirty="0">
                <a:solidFill>
                  <a:srgbClr val="00B050"/>
                </a:solidFill>
              </a:rPr>
              <a:t>[Paid Service Import.]</a:t>
            </a:r>
            <a:endParaRPr lang="en-IN" sz="2200" dirty="0">
              <a:solidFill>
                <a:srgbClr val="00B050"/>
              </a:solidFill>
            </a:endParaRPr>
          </a:p>
          <a:p>
            <a:pPr lvl="0" algn="just">
              <a:buNone/>
            </a:pPr>
            <a:r>
              <a:rPr lang="en-US" sz="2200" dirty="0"/>
              <a:t>(c)	the activities specified in </a:t>
            </a:r>
            <a:r>
              <a:rPr lang="en-US" sz="2200" dirty="0">
                <a:solidFill>
                  <a:srgbClr val="C00000"/>
                </a:solidFill>
              </a:rPr>
              <a:t>Schedule I</a:t>
            </a:r>
            <a:r>
              <a:rPr lang="en-US" sz="2200" dirty="0"/>
              <a:t>, made or agreed to be made without a consideration; </a:t>
            </a:r>
            <a:r>
              <a:rPr lang="en-US" sz="2200" strike="sngStrike" dirty="0"/>
              <a:t>and</a:t>
            </a:r>
            <a:endParaRPr lang="en-IN" sz="2200" strike="sngStrike" dirty="0"/>
          </a:p>
          <a:p>
            <a:pPr lvl="0" algn="just">
              <a:buNone/>
            </a:pPr>
            <a:r>
              <a:rPr lang="en-US" sz="2200" strike="sngStrike" dirty="0"/>
              <a:t>(d) the activities to be treated as supply of goods or supply of services as referred to in </a:t>
            </a:r>
            <a:r>
              <a:rPr lang="en-US" sz="2200" strike="sngStrike" dirty="0">
                <a:solidFill>
                  <a:srgbClr val="C00000"/>
                </a:solidFill>
              </a:rPr>
              <a:t>Schedule II</a:t>
            </a:r>
            <a:r>
              <a:rPr lang="en-US" sz="2200" strike="sngStrike" dirty="0"/>
              <a:t>.</a:t>
            </a:r>
            <a:endParaRPr lang="en-IN" sz="2200" strike="sngStrike" dirty="0"/>
          </a:p>
          <a:p>
            <a:pPr algn="just">
              <a:buNone/>
            </a:pPr>
            <a:endParaRPr lang="en-IN" sz="2500" dirty="0"/>
          </a:p>
        </p:txBody>
      </p:sp>
    </p:spTree>
    <p:extLst>
      <p:ext uri="{BB962C8B-B14F-4D97-AF65-F5344CB8AC3E}">
        <p14:creationId xmlns="" xmlns:p14="http://schemas.microsoft.com/office/powerpoint/2010/main" val="21903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buNone/>
            </a:pPr>
            <a:r>
              <a:rPr lang="en-US" sz="2400" dirty="0">
                <a:solidFill>
                  <a:srgbClr val="C00000"/>
                </a:solidFill>
              </a:rPr>
              <a:t>Why GST ? What was wrong with earlier law? How remedied?</a:t>
            </a:r>
            <a:endParaRPr lang="en-IN" sz="2400" dirty="0">
              <a:solidFill>
                <a:srgbClr val="C00000"/>
              </a:solidFill>
            </a:endParaRPr>
          </a:p>
          <a:p>
            <a:pPr algn="just"/>
            <a:r>
              <a:rPr lang="en-IN" sz="2000" dirty="0"/>
              <a:t>Multiplicity of taxes. </a:t>
            </a:r>
            <a:r>
              <a:rPr lang="en-IN" sz="1950" dirty="0">
                <a:solidFill>
                  <a:srgbClr val="00B050"/>
                </a:solidFill>
              </a:rPr>
              <a:t>[GST remedied this by subsuming 17 taxes: </a:t>
            </a:r>
            <a:r>
              <a:rPr lang="en-US" sz="1950" dirty="0"/>
              <a:t>8 from Central side</a:t>
            </a:r>
            <a:r>
              <a:rPr lang="en-US" sz="1950" dirty="0">
                <a:solidFill>
                  <a:srgbClr val="C00000"/>
                </a:solidFill>
              </a:rPr>
              <a:t> </a:t>
            </a:r>
            <a:r>
              <a:rPr lang="en-US" sz="1950" dirty="0">
                <a:solidFill>
                  <a:srgbClr val="00B050"/>
                </a:solidFill>
              </a:rPr>
              <a:t>[BED, duty of excise (M&amp;TP), AED(GSI), AED(T&amp;TP), Service Tax, CVD, SAD, </a:t>
            </a:r>
            <a:r>
              <a:rPr lang="en-US" sz="1950" dirty="0" err="1">
                <a:solidFill>
                  <a:srgbClr val="00B050"/>
                </a:solidFill>
              </a:rPr>
              <a:t>Cesses</a:t>
            </a:r>
            <a:r>
              <a:rPr lang="en-US" sz="1950" dirty="0">
                <a:solidFill>
                  <a:srgbClr val="00B050"/>
                </a:solidFill>
              </a:rPr>
              <a:t>/surcharges]</a:t>
            </a:r>
            <a:r>
              <a:rPr lang="en-US" sz="1950" dirty="0">
                <a:solidFill>
                  <a:srgbClr val="C00000"/>
                </a:solidFill>
              </a:rPr>
              <a:t> </a:t>
            </a:r>
            <a:r>
              <a:rPr lang="en-US" sz="1950" dirty="0"/>
              <a:t>9 from State side</a:t>
            </a:r>
            <a:r>
              <a:rPr lang="en-US" sz="1950" dirty="0">
                <a:solidFill>
                  <a:srgbClr val="00B050"/>
                </a:solidFill>
              </a:rPr>
              <a:t> [VAT, CST, entry, entertainment, luxury, lottery, Purchase, Advertisement, </a:t>
            </a:r>
            <a:r>
              <a:rPr lang="en-US" sz="1950" dirty="0" err="1">
                <a:solidFill>
                  <a:srgbClr val="00B050"/>
                </a:solidFill>
              </a:rPr>
              <a:t>Cesses</a:t>
            </a:r>
            <a:r>
              <a:rPr lang="en-US" sz="1950" dirty="0">
                <a:solidFill>
                  <a:srgbClr val="00B050"/>
                </a:solidFill>
              </a:rPr>
              <a:t>/surcharges]</a:t>
            </a:r>
            <a:r>
              <a:rPr lang="en-US" sz="1950" dirty="0">
                <a:solidFill>
                  <a:srgbClr val="C00000"/>
                </a:solidFill>
              </a:rPr>
              <a:t> </a:t>
            </a:r>
            <a:r>
              <a:rPr lang="en-IN" sz="1950" dirty="0">
                <a:solidFill>
                  <a:srgbClr val="00B050"/>
                </a:solidFill>
              </a:rPr>
              <a:t>]</a:t>
            </a:r>
          </a:p>
          <a:p>
            <a:pPr algn="just"/>
            <a:r>
              <a:rPr lang="en-IN" sz="2000" dirty="0"/>
              <a:t>Excessive compliances</a:t>
            </a:r>
            <a:r>
              <a:rPr lang="en-IN" sz="1950" dirty="0"/>
              <a:t>. </a:t>
            </a:r>
            <a:r>
              <a:rPr lang="en-IN" sz="1950" dirty="0">
                <a:solidFill>
                  <a:srgbClr val="00B050"/>
                </a:solidFill>
              </a:rPr>
              <a:t>[Remedied by Simplification and rationalisation and </a:t>
            </a:r>
            <a:r>
              <a:rPr lang="en-IN" sz="1950" dirty="0" err="1">
                <a:solidFill>
                  <a:srgbClr val="00B050"/>
                </a:solidFill>
              </a:rPr>
              <a:t>uniformalization</a:t>
            </a:r>
            <a:r>
              <a:rPr lang="en-IN" sz="1950" dirty="0">
                <a:solidFill>
                  <a:srgbClr val="00B050"/>
                </a:solidFill>
              </a:rPr>
              <a:t> of law/procedure/compliance across India, e-compliance, faceless administration, single interface, cross empowerment]</a:t>
            </a:r>
          </a:p>
          <a:p>
            <a:pPr algn="just"/>
            <a:r>
              <a:rPr lang="en-IN" sz="2000" dirty="0"/>
              <a:t>Fractured flow of Input Credits</a:t>
            </a:r>
            <a:r>
              <a:rPr lang="en-IN" sz="1950" dirty="0"/>
              <a:t>. </a:t>
            </a:r>
            <a:r>
              <a:rPr lang="en-IN" sz="1950" dirty="0">
                <a:solidFill>
                  <a:srgbClr val="00B050"/>
                </a:solidFill>
              </a:rPr>
              <a:t>[remedied by integrating goods &amp; services; central and State taxes; plugging tax-free procurements; pruning exemptions; and introducing a </a:t>
            </a:r>
            <a:r>
              <a:rPr lang="en-IN" sz="1950" u="sng" dirty="0">
                <a:solidFill>
                  <a:srgbClr val="C00000"/>
                </a:solidFill>
              </a:rPr>
              <a:t>comprehensive</a:t>
            </a:r>
            <a:r>
              <a:rPr lang="en-IN" sz="1950" dirty="0">
                <a:solidFill>
                  <a:srgbClr val="C00000"/>
                </a:solidFill>
              </a:rPr>
              <a:t> </a:t>
            </a:r>
            <a:r>
              <a:rPr lang="en-IN" sz="1950" u="sng" dirty="0">
                <a:solidFill>
                  <a:srgbClr val="C00000"/>
                </a:solidFill>
              </a:rPr>
              <a:t>Consumption Based</a:t>
            </a:r>
            <a:r>
              <a:rPr lang="en-IN" sz="1950" dirty="0">
                <a:solidFill>
                  <a:srgbClr val="C00000"/>
                </a:solidFill>
              </a:rPr>
              <a:t> </a:t>
            </a:r>
            <a:r>
              <a:rPr lang="en-IN" sz="1950" u="sng" dirty="0">
                <a:solidFill>
                  <a:srgbClr val="C00000"/>
                </a:solidFill>
              </a:rPr>
              <a:t>Value Added</a:t>
            </a:r>
            <a:r>
              <a:rPr lang="en-IN" sz="1950" dirty="0">
                <a:solidFill>
                  <a:srgbClr val="C00000"/>
                </a:solidFill>
              </a:rPr>
              <a:t> Tax to be levied at </a:t>
            </a:r>
            <a:r>
              <a:rPr lang="en-IN" sz="1950" u="sng" dirty="0">
                <a:solidFill>
                  <a:srgbClr val="C00000"/>
                </a:solidFill>
              </a:rPr>
              <a:t>all stages</a:t>
            </a:r>
            <a:r>
              <a:rPr lang="en-IN" sz="1950" dirty="0">
                <a:solidFill>
                  <a:srgbClr val="C00000"/>
                </a:solidFill>
              </a:rPr>
              <a:t> of supply</a:t>
            </a:r>
            <a:r>
              <a:rPr lang="en-IN" sz="1950" dirty="0">
                <a:solidFill>
                  <a:srgbClr val="00B050"/>
                </a:solidFill>
              </a:rPr>
              <a:t>]</a:t>
            </a:r>
          </a:p>
          <a:p>
            <a:pPr algn="just"/>
            <a:r>
              <a:rPr lang="en-IN" sz="2000" dirty="0"/>
              <a:t>Cascading effect of taxes (tax on taxes). </a:t>
            </a:r>
            <a:r>
              <a:rPr lang="en-IN" sz="1950" dirty="0">
                <a:solidFill>
                  <a:srgbClr val="00B050"/>
                </a:solidFill>
              </a:rPr>
              <a:t>[Remedied through comprehensive tax base and seamless credit across the value chain]</a:t>
            </a:r>
          </a:p>
          <a:p>
            <a:pPr algn="just"/>
            <a:r>
              <a:rPr lang="en-IN" sz="2000" dirty="0"/>
              <a:t>Classification issues. </a:t>
            </a:r>
            <a:r>
              <a:rPr lang="en-IN" sz="1950" dirty="0">
                <a:solidFill>
                  <a:srgbClr val="00B050"/>
                </a:solidFill>
              </a:rPr>
              <a:t>[remedied by rate rationalisation; by eliminating distinction between goods and services]</a:t>
            </a:r>
          </a:p>
          <a:p>
            <a:pPr algn="just">
              <a:buFont typeface="Wingdings" pitchFamily="2" charset="2"/>
              <a:buChar char="Ø"/>
            </a:pPr>
            <a:r>
              <a:rPr lang="en-IN" sz="1950" dirty="0"/>
              <a:t>Now as GST we have-</a:t>
            </a:r>
          </a:p>
          <a:p>
            <a:pPr marL="0" indent="0" algn="just">
              <a:buNone/>
            </a:pPr>
            <a:r>
              <a:rPr lang="en-IN" sz="1950" dirty="0"/>
              <a:t>A </a:t>
            </a:r>
            <a:r>
              <a:rPr lang="en-IN" sz="1950" u="sng" dirty="0">
                <a:solidFill>
                  <a:srgbClr val="C00000"/>
                </a:solidFill>
              </a:rPr>
              <a:t>Common</a:t>
            </a:r>
            <a:r>
              <a:rPr lang="en-IN" sz="1950" dirty="0"/>
              <a:t>, </a:t>
            </a:r>
            <a:r>
              <a:rPr lang="en-IN" sz="1950" u="sng" dirty="0">
                <a:solidFill>
                  <a:schemeClr val="tx2">
                    <a:lumMod val="60000"/>
                    <a:lumOff val="40000"/>
                  </a:schemeClr>
                </a:solidFill>
              </a:rPr>
              <a:t>Comprehensive</a:t>
            </a:r>
            <a:r>
              <a:rPr lang="en-IN" sz="1950" dirty="0"/>
              <a:t>, </a:t>
            </a:r>
            <a:r>
              <a:rPr lang="en-IN" sz="1950" u="sng" dirty="0">
                <a:solidFill>
                  <a:srgbClr val="00B050"/>
                </a:solidFill>
              </a:rPr>
              <a:t>Consumption based</a:t>
            </a:r>
            <a:r>
              <a:rPr lang="en-IN" sz="1950" dirty="0"/>
              <a:t> </a:t>
            </a:r>
            <a:r>
              <a:rPr lang="en-IN" sz="1950" u="sng" dirty="0">
                <a:solidFill>
                  <a:srgbClr val="C00000"/>
                </a:solidFill>
              </a:rPr>
              <a:t>VAT</a:t>
            </a:r>
            <a:r>
              <a:rPr lang="en-IN" sz="1950" dirty="0">
                <a:solidFill>
                  <a:srgbClr val="C00000"/>
                </a:solidFill>
              </a:rPr>
              <a:t> </a:t>
            </a:r>
            <a:r>
              <a:rPr lang="en-IN" sz="1950" u="sng" dirty="0">
                <a:solidFill>
                  <a:srgbClr val="0070C0"/>
                </a:solidFill>
              </a:rPr>
              <a:t>Concurrently levied</a:t>
            </a:r>
            <a:r>
              <a:rPr lang="en-IN" sz="1950" dirty="0"/>
              <a:t> by both levels of Government.</a:t>
            </a:r>
          </a:p>
          <a:p>
            <a:pPr>
              <a:buNone/>
            </a:pPr>
            <a:endParaRPr lang="en-IN" sz="195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 xmlns:p14="http://schemas.microsoft.com/office/powerpoint/2010/main" val="2602889501"/>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248400"/>
          </a:xfrm>
        </p:spPr>
        <p:txBody>
          <a:bodyPr>
            <a:noAutofit/>
          </a:bodyPr>
          <a:lstStyle/>
          <a:p>
            <a:pPr lvl="0" algn="just">
              <a:buNone/>
            </a:pPr>
            <a:r>
              <a:rPr lang="en-US" sz="2400" dirty="0"/>
              <a:t>S.7(1A)- </a:t>
            </a:r>
            <a:r>
              <a:rPr lang="en-US" sz="2400" dirty="0">
                <a:solidFill>
                  <a:srgbClr val="00B050"/>
                </a:solidFill>
              </a:rPr>
              <a:t>[newly added] </a:t>
            </a:r>
            <a:r>
              <a:rPr lang="en-US" sz="2400" dirty="0"/>
              <a:t>where certain activities or transactions constitute a supply in accordance with the provisions of sub-section (1), they shall be treated either as supply of goods or supply of services as referred to in Schedule II. </a:t>
            </a:r>
            <a:endParaRPr lang="en-US" sz="2400" dirty="0">
              <a:solidFill>
                <a:srgbClr val="00B050"/>
              </a:solidFill>
            </a:endParaRPr>
          </a:p>
          <a:p>
            <a:pPr lvl="0" algn="ctr">
              <a:buNone/>
            </a:pPr>
            <a:r>
              <a:rPr lang="en-US" sz="2800" u="sng" dirty="0">
                <a:solidFill>
                  <a:srgbClr val="C00000"/>
                </a:solidFill>
              </a:rPr>
              <a:t>Non-supplies &amp; </a:t>
            </a:r>
            <a:r>
              <a:rPr lang="en-US" sz="2800" u="sng" dirty="0" err="1">
                <a:solidFill>
                  <a:srgbClr val="C00000"/>
                </a:solidFill>
              </a:rPr>
              <a:t>Govt’s</a:t>
            </a:r>
            <a:r>
              <a:rPr lang="en-US" sz="2800" u="sng" dirty="0">
                <a:solidFill>
                  <a:srgbClr val="C00000"/>
                </a:solidFill>
              </a:rPr>
              <a:t> power to notify as</a:t>
            </a:r>
          </a:p>
          <a:p>
            <a:pPr lvl="0">
              <a:buNone/>
            </a:pPr>
            <a:r>
              <a:rPr lang="en-US" sz="2800" dirty="0"/>
              <a:t>S.7(2): Notwithstanding anything contained in sub-section (</a:t>
            </a:r>
            <a:r>
              <a:rPr lang="en-US" sz="2800" i="1" dirty="0"/>
              <a:t>1</a:t>
            </a:r>
            <a:r>
              <a:rPr lang="en-US" sz="2800" dirty="0"/>
              <a:t>),––</a:t>
            </a:r>
            <a:endParaRPr lang="en-IN" sz="2000" dirty="0"/>
          </a:p>
          <a:p>
            <a:pPr marL="914400" lvl="1" indent="-457200">
              <a:buFont typeface="+mj-lt"/>
              <a:buAutoNum type="alphaLcParenR"/>
            </a:pPr>
            <a:r>
              <a:rPr lang="en-US" sz="2400" dirty="0"/>
              <a:t>activities or transactions specified in </a:t>
            </a:r>
            <a:r>
              <a:rPr lang="en-US" sz="2400" dirty="0">
                <a:solidFill>
                  <a:srgbClr val="C00000"/>
                </a:solidFill>
              </a:rPr>
              <a:t>Schedule III</a:t>
            </a:r>
            <a:r>
              <a:rPr lang="en-US" sz="2400" dirty="0"/>
              <a:t>; or</a:t>
            </a:r>
            <a:endParaRPr lang="en-IN" sz="1800" dirty="0"/>
          </a:p>
          <a:p>
            <a:pPr marL="914400" lvl="1" indent="-457200">
              <a:buFont typeface="+mj-lt"/>
              <a:buAutoNum type="alphaLcParenR"/>
            </a:pPr>
            <a:r>
              <a:rPr lang="en-US" sz="2400" dirty="0"/>
              <a:t>such activities or </a:t>
            </a:r>
            <a:r>
              <a:rPr lang="en-US" sz="2400" dirty="0">
                <a:solidFill>
                  <a:srgbClr val="C00000"/>
                </a:solidFill>
              </a:rPr>
              <a:t>transactions undertaken by</a:t>
            </a:r>
            <a:r>
              <a:rPr lang="en-US" sz="2400" dirty="0"/>
              <a:t> the Central </a:t>
            </a:r>
            <a:r>
              <a:rPr lang="en-US" sz="2400" dirty="0">
                <a:solidFill>
                  <a:srgbClr val="C00000"/>
                </a:solidFill>
              </a:rPr>
              <a:t>Government</a:t>
            </a:r>
            <a:r>
              <a:rPr lang="en-US" sz="2400" dirty="0"/>
              <a:t>, a State Government or any local authority in which they are engaged </a:t>
            </a:r>
            <a:r>
              <a:rPr lang="en-US" sz="2400" dirty="0">
                <a:solidFill>
                  <a:srgbClr val="C00000"/>
                </a:solidFill>
              </a:rPr>
              <a:t>as public authorities</a:t>
            </a:r>
            <a:r>
              <a:rPr lang="en-US" sz="2400" dirty="0"/>
              <a:t>, </a:t>
            </a:r>
            <a:r>
              <a:rPr lang="en-US" sz="2400" dirty="0">
                <a:solidFill>
                  <a:srgbClr val="C00000"/>
                </a:solidFill>
              </a:rPr>
              <a:t>as may be notified</a:t>
            </a:r>
            <a:r>
              <a:rPr lang="en-US" sz="2400" dirty="0"/>
              <a:t> by the Government on the recommendations of the Council,</a:t>
            </a:r>
          </a:p>
          <a:p>
            <a:pPr lvl="1">
              <a:buNone/>
            </a:pPr>
            <a:r>
              <a:rPr lang="en-US" sz="2400" dirty="0"/>
              <a:t>	shall be treated neither as a supply of goods nor a supply of services. </a:t>
            </a:r>
            <a:r>
              <a:rPr lang="en-US" sz="2000" dirty="0">
                <a:solidFill>
                  <a:srgbClr val="00B050"/>
                </a:solidFill>
              </a:rPr>
              <a:t>[i.e. Non-supply = </a:t>
            </a:r>
            <a:r>
              <a:rPr lang="en-US" sz="2000" dirty="0" err="1">
                <a:solidFill>
                  <a:srgbClr val="00B050"/>
                </a:solidFill>
              </a:rPr>
              <a:t>Sch</a:t>
            </a:r>
            <a:r>
              <a:rPr lang="en-US" sz="2000" dirty="0">
                <a:solidFill>
                  <a:srgbClr val="00B050"/>
                </a:solidFill>
              </a:rPr>
              <a:t> III + notified </a:t>
            </a:r>
            <a:r>
              <a:rPr lang="en-US" sz="2000" dirty="0" err="1">
                <a:solidFill>
                  <a:srgbClr val="00B050"/>
                </a:solidFill>
              </a:rPr>
              <a:t>govt</a:t>
            </a:r>
            <a:r>
              <a:rPr lang="en-US" sz="2000" dirty="0">
                <a:solidFill>
                  <a:srgbClr val="00B050"/>
                </a:solidFill>
              </a:rPr>
              <a:t> activity]</a:t>
            </a:r>
            <a:endParaRPr lang="en-IN" sz="1600" dirty="0">
              <a:solidFill>
                <a:srgbClr val="00B050"/>
              </a:solidFill>
            </a:endParaRPr>
          </a:p>
          <a:p>
            <a:pPr algn="just">
              <a:buNone/>
            </a:pPr>
            <a:endParaRPr lang="en-IN" sz="2000" dirty="0"/>
          </a:p>
        </p:txBody>
      </p:sp>
    </p:spTree>
    <p:extLst>
      <p:ext uri="{BB962C8B-B14F-4D97-AF65-F5344CB8AC3E}">
        <p14:creationId xmlns="" xmlns:p14="http://schemas.microsoft.com/office/powerpoint/2010/main" val="22788138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16632"/>
            <a:ext cx="8928992" cy="6624736"/>
          </a:xfrm>
        </p:spPr>
        <p:txBody>
          <a:bodyPr>
            <a:normAutofit lnSpcReduction="10000"/>
          </a:bodyPr>
          <a:lstStyle/>
          <a:p>
            <a:pPr marL="0" indent="0">
              <a:spcAft>
                <a:spcPts val="624"/>
              </a:spcAft>
              <a:buNone/>
            </a:pPr>
            <a:r>
              <a:rPr lang="en-US" altLang="en-US" b="1" u="sng" dirty="0"/>
              <a:t>Different shades of Supply in GST</a:t>
            </a:r>
          </a:p>
          <a:p>
            <a:pPr>
              <a:spcAft>
                <a:spcPts val="624"/>
              </a:spcAft>
            </a:pPr>
            <a:r>
              <a:rPr lang="en-US" altLang="en-US" dirty="0"/>
              <a:t>Supply </a:t>
            </a:r>
            <a:r>
              <a:rPr lang="en-US" altLang="en-US" dirty="0">
                <a:solidFill>
                  <a:srgbClr val="FF0000"/>
                </a:solidFill>
              </a:rPr>
              <a:t>in general</a:t>
            </a:r>
            <a:r>
              <a:rPr lang="en-US" altLang="en-US" dirty="0"/>
              <a:t> – All forms of G/S supply in return for a consideration.</a:t>
            </a:r>
          </a:p>
          <a:p>
            <a:pPr>
              <a:spcAft>
                <a:spcPts val="624"/>
              </a:spcAft>
            </a:pPr>
            <a:r>
              <a:rPr lang="en-US" altLang="en-US" dirty="0"/>
              <a:t>Supply without consideration – not supply unless so deemed by law. </a:t>
            </a:r>
          </a:p>
          <a:p>
            <a:pPr>
              <a:spcAft>
                <a:spcPts val="624"/>
              </a:spcAft>
            </a:pPr>
            <a:r>
              <a:rPr lang="en-US" altLang="en-US" dirty="0">
                <a:solidFill>
                  <a:srgbClr val="FF0000"/>
                </a:solidFill>
              </a:rPr>
              <a:t>Essentials-</a:t>
            </a:r>
            <a:r>
              <a:rPr lang="en-US" altLang="en-US" dirty="0"/>
              <a:t> G/S, Consideration, business, </a:t>
            </a:r>
            <a:r>
              <a:rPr lang="en-US" altLang="en-US" dirty="0">
                <a:solidFill>
                  <a:srgbClr val="FF0000"/>
                </a:solidFill>
              </a:rPr>
              <a:t>Taxable TPS</a:t>
            </a:r>
            <a:r>
              <a:rPr lang="en-US" altLang="en-US" dirty="0"/>
              <a:t> (territory, person, supply)</a:t>
            </a:r>
          </a:p>
          <a:p>
            <a:pPr>
              <a:spcAft>
                <a:spcPts val="624"/>
              </a:spcAft>
            </a:pPr>
            <a:r>
              <a:rPr lang="en-US" altLang="en-US" dirty="0"/>
              <a:t>Supply </a:t>
            </a:r>
            <a:r>
              <a:rPr lang="en-US" altLang="en-US" dirty="0">
                <a:solidFill>
                  <a:srgbClr val="FF0000"/>
                </a:solidFill>
              </a:rPr>
              <a:t>even when one or more absent</a:t>
            </a:r>
            <a:r>
              <a:rPr lang="en-US" altLang="en-US" dirty="0"/>
              <a:t>- </a:t>
            </a:r>
            <a:r>
              <a:rPr lang="en-US" altLang="en-US" dirty="0" err="1"/>
              <a:t>eg</a:t>
            </a:r>
            <a:r>
              <a:rPr lang="en-US" altLang="en-US" dirty="0"/>
              <a:t> </a:t>
            </a:r>
            <a:r>
              <a:rPr lang="en-US" altLang="en-US" dirty="0">
                <a:solidFill>
                  <a:srgbClr val="FF0000"/>
                </a:solidFill>
              </a:rPr>
              <a:t>Free</a:t>
            </a:r>
            <a:r>
              <a:rPr lang="en-US" altLang="en-US" dirty="0"/>
              <a:t> supply (consideration + business may be absent)</a:t>
            </a:r>
          </a:p>
          <a:p>
            <a:pPr>
              <a:spcAft>
                <a:spcPts val="624"/>
              </a:spcAft>
            </a:pPr>
            <a:r>
              <a:rPr lang="en-US" altLang="en-US" dirty="0">
                <a:solidFill>
                  <a:srgbClr val="FF0000"/>
                </a:solidFill>
              </a:rPr>
              <a:t>No supply even when all present</a:t>
            </a:r>
            <a:r>
              <a:rPr lang="en-US" altLang="en-US" dirty="0"/>
              <a:t> – </a:t>
            </a:r>
            <a:r>
              <a:rPr lang="en-US" altLang="en-US" dirty="0" err="1"/>
              <a:t>eg</a:t>
            </a:r>
            <a:r>
              <a:rPr lang="en-US" altLang="en-US" dirty="0"/>
              <a:t> </a:t>
            </a:r>
            <a:r>
              <a:rPr lang="en-US" altLang="en-US" dirty="0">
                <a:solidFill>
                  <a:srgbClr val="FF0000"/>
                </a:solidFill>
              </a:rPr>
              <a:t>employee’s</a:t>
            </a:r>
            <a:r>
              <a:rPr lang="en-US" altLang="en-US" dirty="0"/>
              <a:t> service to employer, transfer of business as a </a:t>
            </a:r>
            <a:r>
              <a:rPr lang="en-US" altLang="en-US" dirty="0">
                <a:solidFill>
                  <a:srgbClr val="FF0000"/>
                </a:solidFill>
              </a:rPr>
              <a:t>going concern</a:t>
            </a:r>
            <a:r>
              <a:rPr lang="en-US" altLang="en-US" dirty="0"/>
              <a:t>.</a:t>
            </a:r>
          </a:p>
        </p:txBody>
      </p:sp>
      <p:sp>
        <p:nvSpPr>
          <p:cNvPr id="4" name="Slide Number Placeholder 3"/>
          <p:cNvSpPr>
            <a:spLocks noGrp="1"/>
          </p:cNvSpPr>
          <p:nvPr>
            <p:ph type="sldNum" sz="quarter" idx="12"/>
          </p:nvPr>
        </p:nvSpPr>
        <p:spPr/>
        <p:txBody>
          <a:bodyPr/>
          <a:lstStyle/>
          <a:p>
            <a:fld id="{B6F15528-21DE-4FAA-801E-634DDDAF4B2B}" type="slidenum">
              <a:rPr lang="en-US" smtClean="0"/>
              <a:pPr/>
              <a:t>31</a:t>
            </a:fld>
            <a:endParaRPr lang="en-US"/>
          </a:p>
        </p:txBody>
      </p:sp>
    </p:spTree>
    <p:extLst>
      <p:ext uri="{BB962C8B-B14F-4D97-AF65-F5344CB8AC3E}">
        <p14:creationId xmlns="" xmlns:p14="http://schemas.microsoft.com/office/powerpoint/2010/main" val="1473554535"/>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500" dirty="0">
                <a:solidFill>
                  <a:srgbClr val="C00000"/>
                </a:solidFill>
              </a:rPr>
              <a:t>Three categories of Supply:- </a:t>
            </a:r>
            <a:r>
              <a:rPr lang="en-US" sz="2500" dirty="0"/>
              <a:t>General supply, </a:t>
            </a:r>
            <a:r>
              <a:rPr lang="en-US" sz="2500" dirty="0">
                <a:solidFill>
                  <a:srgbClr val="00B050"/>
                </a:solidFill>
              </a:rPr>
              <a:t>deemed supply</a:t>
            </a:r>
            <a:r>
              <a:rPr lang="en-US" sz="2500" dirty="0"/>
              <a:t>, </a:t>
            </a:r>
            <a:r>
              <a:rPr lang="en-US" sz="2500" dirty="0">
                <a:solidFill>
                  <a:srgbClr val="0070C0"/>
                </a:solidFill>
              </a:rPr>
              <a:t>excluded supply</a:t>
            </a:r>
            <a:r>
              <a:rPr lang="en-US" sz="2500" dirty="0"/>
              <a:t> </a:t>
            </a:r>
            <a:r>
              <a:rPr lang="en-US" sz="2500" dirty="0">
                <a:solidFill>
                  <a:srgbClr val="00B050"/>
                </a:solidFill>
              </a:rPr>
              <a:t>[7(1), </a:t>
            </a:r>
            <a:r>
              <a:rPr lang="en-US" sz="2500" dirty="0" err="1">
                <a:solidFill>
                  <a:srgbClr val="00B050"/>
                </a:solidFill>
              </a:rPr>
              <a:t>Sch</a:t>
            </a:r>
            <a:r>
              <a:rPr lang="en-US" sz="2500" dirty="0">
                <a:solidFill>
                  <a:srgbClr val="00B050"/>
                </a:solidFill>
              </a:rPr>
              <a:t> I, </a:t>
            </a:r>
            <a:r>
              <a:rPr lang="en-US" sz="2500" strike="sngStrike" dirty="0">
                <a:solidFill>
                  <a:srgbClr val="00B050"/>
                </a:solidFill>
              </a:rPr>
              <a:t>II</a:t>
            </a:r>
            <a:r>
              <a:rPr lang="en-US" sz="2500" dirty="0">
                <a:solidFill>
                  <a:srgbClr val="00B050"/>
                </a:solidFill>
              </a:rPr>
              <a:t>, </a:t>
            </a:r>
            <a:r>
              <a:rPr lang="en-US" sz="2500" dirty="0" err="1">
                <a:solidFill>
                  <a:srgbClr val="00B050"/>
                </a:solidFill>
              </a:rPr>
              <a:t>Sch</a:t>
            </a:r>
            <a:r>
              <a:rPr lang="en-US" sz="2500" dirty="0">
                <a:solidFill>
                  <a:srgbClr val="00B050"/>
                </a:solidFill>
              </a:rPr>
              <a:t> III &amp; notified non-supply]</a:t>
            </a:r>
          </a:p>
          <a:p>
            <a:pPr algn="just"/>
            <a:r>
              <a:rPr lang="en-US" sz="2500" dirty="0">
                <a:solidFill>
                  <a:srgbClr val="C00000"/>
                </a:solidFill>
              </a:rPr>
              <a:t>Three Types of Supplies:- </a:t>
            </a:r>
          </a:p>
          <a:p>
            <a:pPr lvl="1" algn="just"/>
            <a:r>
              <a:rPr lang="en-US" sz="2500" dirty="0"/>
              <a:t>Taxable &amp; Exempt</a:t>
            </a:r>
          </a:p>
          <a:p>
            <a:pPr lvl="1" algn="just"/>
            <a:r>
              <a:rPr lang="en-US" sz="2500" dirty="0"/>
              <a:t>Mixed, Composite &amp; WCS</a:t>
            </a:r>
          </a:p>
          <a:p>
            <a:pPr lvl="1" algn="just"/>
            <a:r>
              <a:rPr lang="en-US" sz="2500" dirty="0"/>
              <a:t>Intra-State &amp; Inter-State</a:t>
            </a:r>
          </a:p>
          <a:p>
            <a:pPr algn="just"/>
            <a:r>
              <a:rPr lang="en-US" sz="2500" dirty="0">
                <a:solidFill>
                  <a:srgbClr val="C00000"/>
                </a:solidFill>
              </a:rPr>
              <a:t>Different </a:t>
            </a:r>
            <a:r>
              <a:rPr lang="en-US" sz="2500" dirty="0" err="1">
                <a:solidFill>
                  <a:srgbClr val="C00000"/>
                </a:solidFill>
              </a:rPr>
              <a:t>colours</a:t>
            </a:r>
            <a:r>
              <a:rPr lang="en-US" sz="2500" dirty="0">
                <a:solidFill>
                  <a:srgbClr val="C00000"/>
                </a:solidFill>
              </a:rPr>
              <a:t> of supply:- </a:t>
            </a:r>
          </a:p>
          <a:p>
            <a:pPr lvl="1"/>
            <a:r>
              <a:rPr lang="en-US" sz="2500" dirty="0"/>
              <a:t>Services as services 			</a:t>
            </a:r>
            <a:r>
              <a:rPr lang="en-US" sz="2500" dirty="0">
                <a:solidFill>
                  <a:srgbClr val="00B050"/>
                </a:solidFill>
              </a:rPr>
              <a:t>[</a:t>
            </a:r>
            <a:r>
              <a:rPr lang="en-US" sz="2500" dirty="0" err="1">
                <a:solidFill>
                  <a:srgbClr val="00B050"/>
                </a:solidFill>
              </a:rPr>
              <a:t>simplicitor</a:t>
            </a:r>
            <a:r>
              <a:rPr lang="en-US" sz="2500" dirty="0">
                <a:solidFill>
                  <a:srgbClr val="00B050"/>
                </a:solidFill>
              </a:rPr>
              <a:t> services]</a:t>
            </a:r>
          </a:p>
          <a:p>
            <a:pPr lvl="1"/>
            <a:r>
              <a:rPr lang="en-US" sz="2500" dirty="0"/>
              <a:t>Goods as services				</a:t>
            </a:r>
            <a:r>
              <a:rPr lang="en-US" sz="2500" dirty="0">
                <a:solidFill>
                  <a:srgbClr val="00B050"/>
                </a:solidFill>
              </a:rPr>
              <a:t>[leasing]</a:t>
            </a:r>
          </a:p>
          <a:p>
            <a:pPr lvl="1"/>
            <a:r>
              <a:rPr lang="en-US" sz="2500" dirty="0"/>
              <a:t>(</a:t>
            </a:r>
            <a:r>
              <a:rPr lang="en-US" sz="2500" dirty="0" err="1"/>
              <a:t>Goods+service</a:t>
            </a:r>
            <a:r>
              <a:rPr lang="en-US" sz="2500" dirty="0"/>
              <a:t>) combination as services 	</a:t>
            </a:r>
            <a:r>
              <a:rPr lang="en-US" sz="2500" dirty="0">
                <a:solidFill>
                  <a:srgbClr val="00B050"/>
                </a:solidFill>
              </a:rPr>
              <a:t>[WCS, Restaurant]</a:t>
            </a:r>
          </a:p>
          <a:p>
            <a:pPr lvl="1"/>
            <a:r>
              <a:rPr lang="en-US" sz="2500" dirty="0"/>
              <a:t>Services as non-supply 			</a:t>
            </a:r>
            <a:r>
              <a:rPr lang="en-US" sz="2500" dirty="0">
                <a:solidFill>
                  <a:srgbClr val="00B050"/>
                </a:solidFill>
              </a:rPr>
              <a:t>[</a:t>
            </a:r>
            <a:r>
              <a:rPr lang="en-US" sz="2500" dirty="0" err="1">
                <a:solidFill>
                  <a:srgbClr val="00B050"/>
                </a:solidFill>
              </a:rPr>
              <a:t>Sch</a:t>
            </a:r>
            <a:r>
              <a:rPr lang="en-US" sz="2500" dirty="0">
                <a:solidFill>
                  <a:srgbClr val="00B050"/>
                </a:solidFill>
              </a:rPr>
              <a:t> III]</a:t>
            </a:r>
          </a:p>
          <a:p>
            <a:pPr lvl="1"/>
            <a:r>
              <a:rPr lang="en-US" sz="2500" dirty="0"/>
              <a:t>No supply as services			</a:t>
            </a:r>
            <a:r>
              <a:rPr lang="en-US" sz="2500" dirty="0">
                <a:solidFill>
                  <a:srgbClr val="00B050"/>
                </a:solidFill>
              </a:rPr>
              <a:t>[forbearance]</a:t>
            </a:r>
            <a:endParaRPr lang="en-US" sz="2500" dirty="0"/>
          </a:p>
        </p:txBody>
      </p:sp>
    </p:spTree>
    <p:extLst>
      <p:ext uri="{BB962C8B-B14F-4D97-AF65-F5344CB8AC3E}">
        <p14:creationId xmlns="" xmlns:p14="http://schemas.microsoft.com/office/powerpoint/2010/main" val="2443929355"/>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Type of Supply (in nutshell)</a:t>
            </a:r>
            <a:endParaRPr lang="en-US" sz="2800" dirty="0">
              <a:latin typeface="Times New Roman"/>
              <a:cs typeface="Times New Roman"/>
            </a:endParaRPr>
          </a:p>
        </p:txBody>
      </p:sp>
    </p:spTree>
    <p:extLst>
      <p:ext uri="{BB962C8B-B14F-4D97-AF65-F5344CB8AC3E}">
        <p14:creationId xmlns="" xmlns:p14="http://schemas.microsoft.com/office/powerpoint/2010/main" val="20005921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pPr>
              <a:buNone/>
            </a:pPr>
            <a:r>
              <a:rPr lang="en-IN" b="1" u="sng" dirty="0">
                <a:solidFill>
                  <a:srgbClr val="FF0000"/>
                </a:solidFill>
              </a:rPr>
              <a:t>Different types of supplies under the GST law?</a:t>
            </a:r>
          </a:p>
          <a:p>
            <a:pPr>
              <a:buNone/>
            </a:pPr>
            <a:endParaRPr lang="en-US" b="1" dirty="0"/>
          </a:p>
          <a:p>
            <a:pPr marL="571500" indent="-571500">
              <a:buAutoNum type="romanLcParenBoth"/>
            </a:pPr>
            <a:r>
              <a:rPr lang="en-IN" dirty="0"/>
              <a:t>Taxable and exempt supplies. </a:t>
            </a:r>
          </a:p>
          <a:p>
            <a:pPr marL="514350" indent="-514350">
              <a:buNone/>
            </a:pPr>
            <a:r>
              <a:rPr lang="en-IN" sz="2400" dirty="0"/>
              <a:t>		</a:t>
            </a:r>
            <a:r>
              <a:rPr lang="en-IN" sz="2400" dirty="0">
                <a:solidFill>
                  <a:srgbClr val="00B050"/>
                </a:solidFill>
              </a:rPr>
              <a:t>[s.2(108, 47 r/w 78) CGST Act]</a:t>
            </a:r>
            <a:endParaRPr lang="en-IN" dirty="0">
              <a:solidFill>
                <a:srgbClr val="00B050"/>
              </a:solidFill>
            </a:endParaRPr>
          </a:p>
          <a:p>
            <a:pPr>
              <a:buNone/>
            </a:pPr>
            <a:r>
              <a:rPr lang="en-IN" dirty="0"/>
              <a:t>(ii) Inter-State and Intra-State supplies,</a:t>
            </a:r>
          </a:p>
          <a:p>
            <a:pPr>
              <a:buNone/>
            </a:pPr>
            <a:r>
              <a:rPr lang="en-US" sz="2400" dirty="0"/>
              <a:t>		</a:t>
            </a:r>
            <a:r>
              <a:rPr lang="en-US" sz="2400" dirty="0">
                <a:solidFill>
                  <a:srgbClr val="00B050"/>
                </a:solidFill>
              </a:rPr>
              <a:t>[s.7 &amp; 8 of IGST Act]</a:t>
            </a:r>
            <a:endParaRPr lang="en-IN" sz="2400" dirty="0">
              <a:solidFill>
                <a:srgbClr val="00B050"/>
              </a:solidFill>
            </a:endParaRPr>
          </a:p>
          <a:p>
            <a:pPr>
              <a:buNone/>
            </a:pPr>
            <a:r>
              <a:rPr lang="en-IN" dirty="0"/>
              <a:t>(iii) Composite and mixed supplies and</a:t>
            </a:r>
          </a:p>
          <a:p>
            <a:pPr>
              <a:buNone/>
            </a:pPr>
            <a:r>
              <a:rPr lang="en-US" sz="2400" dirty="0"/>
              <a:t>		</a:t>
            </a:r>
            <a:r>
              <a:rPr lang="en-US" sz="2400" dirty="0">
                <a:solidFill>
                  <a:srgbClr val="00B050"/>
                </a:solidFill>
              </a:rPr>
              <a:t>[s.8 CGST Act]</a:t>
            </a:r>
            <a:endParaRPr lang="en-IN" sz="2400" dirty="0">
              <a:solidFill>
                <a:srgbClr val="00B050"/>
              </a:solidFill>
            </a:endParaRPr>
          </a:p>
          <a:p>
            <a:pPr>
              <a:buNone/>
            </a:pPr>
            <a:r>
              <a:rPr lang="en-IN" dirty="0"/>
              <a:t>(iv) Zero rated supplies.</a:t>
            </a:r>
          </a:p>
          <a:p>
            <a:pPr>
              <a:buNone/>
            </a:pPr>
            <a:r>
              <a:rPr lang="en-US" sz="2400" dirty="0"/>
              <a:t>		</a:t>
            </a:r>
            <a:r>
              <a:rPr lang="en-US" sz="2400" dirty="0">
                <a:solidFill>
                  <a:srgbClr val="00B050"/>
                </a:solidFill>
              </a:rPr>
              <a:t>[s.16 IGST Act]</a:t>
            </a:r>
          </a:p>
          <a:p>
            <a:pPr>
              <a:buNone/>
            </a:pPr>
            <a:r>
              <a:rPr lang="en-US" sz="2400" dirty="0"/>
              <a:t>(V) Continuous Supply of Goods and Services</a:t>
            </a:r>
            <a:endParaRPr lang="en-IN"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34</a:t>
            </a:fld>
            <a:endParaRPr lang="en-US"/>
          </a:p>
        </p:txBody>
      </p:sp>
    </p:spTree>
    <p:extLst>
      <p:ext uri="{BB962C8B-B14F-4D97-AF65-F5344CB8AC3E}">
        <p14:creationId xmlns="" xmlns:p14="http://schemas.microsoft.com/office/powerpoint/2010/main" val="354157824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IN" sz="2800" u="sng" dirty="0">
                <a:solidFill>
                  <a:srgbClr val="C00000"/>
                </a:solidFill>
              </a:rPr>
              <a:t>Inter/Intra Nature of supply</a:t>
            </a:r>
            <a:r>
              <a:rPr lang="en-IN" sz="2800" dirty="0">
                <a:solidFill>
                  <a:srgbClr val="C00000"/>
                </a:solidFill>
              </a:rPr>
              <a:t> [S.7 &amp; S.8 IGST Act]</a:t>
            </a:r>
          </a:p>
        </p:txBody>
      </p:sp>
    </p:spTree>
    <p:extLst>
      <p:ext uri="{BB962C8B-B14F-4D97-AF65-F5344CB8AC3E}">
        <p14:creationId xmlns="" xmlns:p14="http://schemas.microsoft.com/office/powerpoint/2010/main" val="9730825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4624"/>
            <a:ext cx="8928992" cy="6768752"/>
          </a:xfrm>
        </p:spPr>
        <p:style>
          <a:lnRef idx="2">
            <a:schemeClr val="dk1"/>
          </a:lnRef>
          <a:fillRef idx="1">
            <a:schemeClr val="lt1"/>
          </a:fillRef>
          <a:effectRef idx="0">
            <a:schemeClr val="dk1"/>
          </a:effectRef>
          <a:fontRef idx="minor">
            <a:schemeClr val="dk1"/>
          </a:fontRef>
        </p:style>
        <p:txBody>
          <a:bodyPr/>
          <a:lstStyle/>
          <a:p>
            <a:pPr marL="0" lvl="0" indent="0">
              <a:buNone/>
            </a:pPr>
            <a:r>
              <a:rPr lang="en-US" dirty="0"/>
              <a:t>S.2(107) </a:t>
            </a:r>
            <a:r>
              <a:rPr lang="en-US" u="sng" dirty="0">
                <a:solidFill>
                  <a:srgbClr val="FF0000"/>
                </a:solidFill>
              </a:rPr>
              <a:t>“taxable supply”</a:t>
            </a:r>
            <a:r>
              <a:rPr lang="en-US" dirty="0"/>
              <a:t> means a supply of goods or services</a:t>
            </a:r>
            <a:r>
              <a:rPr lang="en-IN" dirty="0"/>
              <a:t> </a:t>
            </a:r>
            <a:r>
              <a:rPr lang="en-US" dirty="0"/>
              <a:t>or both which is </a:t>
            </a:r>
            <a:r>
              <a:rPr lang="en-US" dirty="0" err="1"/>
              <a:t>leviable</a:t>
            </a:r>
            <a:r>
              <a:rPr lang="en-US" dirty="0"/>
              <a:t> to tax under this Act;</a:t>
            </a:r>
          </a:p>
          <a:p>
            <a:pPr marL="0" lvl="0" indent="0">
              <a:buNone/>
            </a:pPr>
            <a:endParaRPr lang="en-US" dirty="0"/>
          </a:p>
          <a:p>
            <a:pPr marL="0" indent="0">
              <a:buNone/>
            </a:pPr>
            <a:r>
              <a:rPr lang="en-US" dirty="0"/>
              <a:t>S.2(47) </a:t>
            </a:r>
            <a:r>
              <a:rPr lang="en-US" u="sng" dirty="0">
                <a:solidFill>
                  <a:srgbClr val="FF0000"/>
                </a:solidFill>
              </a:rPr>
              <a:t>“exempt supply”</a:t>
            </a:r>
            <a:r>
              <a:rPr lang="en-US" dirty="0"/>
              <a:t> means supply of any goods or services or both which attracts </a:t>
            </a:r>
            <a:r>
              <a:rPr lang="en-US" u="sng" dirty="0"/>
              <a:t>nil rate </a:t>
            </a:r>
            <a:r>
              <a:rPr lang="en-US" dirty="0"/>
              <a:t>of tax or which may be </a:t>
            </a:r>
            <a:r>
              <a:rPr lang="en-US" u="sng" dirty="0"/>
              <a:t>wholly exempt </a:t>
            </a:r>
            <a:r>
              <a:rPr lang="en-US" dirty="0"/>
              <a:t>from tax under section 11, or under section 6 of the Integrated Goods and Services Tax Act, and </a:t>
            </a:r>
            <a:r>
              <a:rPr lang="en-US" u="sng" dirty="0"/>
              <a:t>includes non- taxable </a:t>
            </a:r>
            <a:r>
              <a:rPr lang="en-US" dirty="0"/>
              <a:t>supply;</a:t>
            </a:r>
            <a:endParaRPr lang="en-IN" dirty="0"/>
          </a:p>
          <a:p>
            <a:pPr marL="0" lvl="0" indent="0">
              <a:buNone/>
            </a:pPr>
            <a:endParaRPr lang="en-IN" dirty="0"/>
          </a:p>
          <a:p>
            <a:pPr marL="0" indent="0">
              <a:buNone/>
            </a:pPr>
            <a:endParaRPr lang="en-IN" dirty="0"/>
          </a:p>
        </p:txBody>
      </p:sp>
    </p:spTree>
    <p:extLst>
      <p:ext uri="{BB962C8B-B14F-4D97-AF65-F5344CB8AC3E}">
        <p14:creationId xmlns="" xmlns:p14="http://schemas.microsoft.com/office/powerpoint/2010/main" val="608718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p:cTn id="7" dur="1000" fill="hold"/>
                                        <p:tgtEl>
                                          <p:spTgt spid="3">
                                            <p:bg/>
                                          </p:spTgt>
                                        </p:tgtEl>
                                        <p:attrNameLst>
                                          <p:attrName>ppt_w</p:attrName>
                                        </p:attrNameLst>
                                      </p:cBhvr>
                                      <p:tavLst>
                                        <p:tav tm="0">
                                          <p:val>
                                            <p:fltVal val="0"/>
                                          </p:val>
                                        </p:tav>
                                        <p:tav tm="100000">
                                          <p:val>
                                            <p:strVal val="#ppt_w"/>
                                          </p:val>
                                        </p:tav>
                                      </p:tavLst>
                                    </p:anim>
                                    <p:anim calcmode="lin" valueType="num">
                                      <p:cBhvr>
                                        <p:cTn id="8" dur="1000" fill="hold"/>
                                        <p:tgtEl>
                                          <p:spTgt spid="3">
                                            <p:bg/>
                                          </p:spTgt>
                                        </p:tgtEl>
                                        <p:attrNameLst>
                                          <p:attrName>ppt_h</p:attrName>
                                        </p:attrNameLst>
                                      </p:cBhvr>
                                      <p:tavLst>
                                        <p:tav tm="0">
                                          <p:val>
                                            <p:fltVal val="0"/>
                                          </p:val>
                                        </p:tav>
                                        <p:tav tm="100000">
                                          <p:val>
                                            <p:strVal val="#ppt_h"/>
                                          </p:val>
                                        </p:tav>
                                      </p:tavLst>
                                    </p:anim>
                                    <p:anim calcmode="lin" valueType="num">
                                      <p:cBhvr>
                                        <p:cTn id="9" dur="1000" fill="hold"/>
                                        <p:tgtEl>
                                          <p:spTgt spid="3">
                                            <p:bg/>
                                          </p:spTgt>
                                        </p:tgtEl>
                                        <p:attrNameLst>
                                          <p:attrName>style.rotation</p:attrName>
                                        </p:attrNameLst>
                                      </p:cBhvr>
                                      <p:tavLst>
                                        <p:tav tm="0">
                                          <p:val>
                                            <p:fltVal val="90"/>
                                          </p:val>
                                        </p:tav>
                                        <p:tav tm="100000">
                                          <p:val>
                                            <p:fltVal val="0"/>
                                          </p:val>
                                        </p:tav>
                                      </p:tavLst>
                                    </p:anim>
                                    <p:animEffect transition="in" filter="fade">
                                      <p:cBhvr>
                                        <p:cTn id="10" dur="1000"/>
                                        <p:tgtEl>
                                          <p:spTgt spid="3">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395" y="152401"/>
            <a:ext cx="8555406" cy="6623142"/>
          </a:xfrm>
        </p:spPr>
        <p:txBody>
          <a:bodyPr>
            <a:noAutofit/>
          </a:bodyPr>
          <a:lstStyle/>
          <a:p>
            <a:pPr marL="538773" indent="-538773">
              <a:buNone/>
            </a:pPr>
            <a:r>
              <a:rPr lang="en-US" sz="2900" u="sng" dirty="0">
                <a:solidFill>
                  <a:srgbClr val="C00000"/>
                </a:solidFill>
              </a:rPr>
              <a:t> Inter / intra-State Supplies at a glance</a:t>
            </a:r>
          </a:p>
          <a:p>
            <a:pPr marL="538773" indent="-538773">
              <a:buNone/>
            </a:pPr>
            <a:r>
              <a:rPr lang="en-US" sz="2000" dirty="0">
                <a:solidFill>
                  <a:srgbClr val="C00000"/>
                </a:solidFill>
              </a:rPr>
              <a:t>S.8 IGST: Intra-State supplies are:</a:t>
            </a:r>
            <a:endParaRPr lang="en-US" sz="2000" dirty="0"/>
          </a:p>
          <a:p>
            <a:pPr marL="538773" indent="-538773">
              <a:buAutoNum type="arabicPeriod"/>
            </a:pPr>
            <a:r>
              <a:rPr lang="en-US" sz="2000" b="1" dirty="0"/>
              <a:t>Supply of goods within  the state/UT.</a:t>
            </a:r>
          </a:p>
          <a:p>
            <a:pPr marL="538773" indent="-538773">
              <a:buAutoNum type="arabicPeriod"/>
            </a:pPr>
            <a:r>
              <a:rPr lang="en-US" sz="2000" b="1" dirty="0"/>
              <a:t>Supply of services within the state/UT.</a:t>
            </a:r>
          </a:p>
          <a:p>
            <a:pPr marL="538773" indent="-538773">
              <a:buNone/>
            </a:pPr>
            <a:r>
              <a:rPr lang="en-US" sz="2000" b="1" dirty="0"/>
              <a:t>Exceptions :</a:t>
            </a:r>
          </a:p>
          <a:p>
            <a:pPr>
              <a:buFont typeface="Wingdings" pitchFamily="2" charset="2"/>
              <a:buChar char="Ø"/>
            </a:pPr>
            <a:r>
              <a:rPr lang="en-US" sz="2000" b="1" dirty="0"/>
              <a:t>Supply of goods/services  to/by SEZ.</a:t>
            </a:r>
          </a:p>
          <a:p>
            <a:pPr>
              <a:buFont typeface="Wingdings" pitchFamily="2" charset="2"/>
              <a:buChar char="Ø"/>
            </a:pPr>
            <a:r>
              <a:rPr lang="en-US" sz="2000" b="1" dirty="0"/>
              <a:t>High sea sale  of goods excluded</a:t>
            </a:r>
          </a:p>
          <a:p>
            <a:pPr>
              <a:buFont typeface="Wingdings" pitchFamily="2" charset="2"/>
              <a:buChar char="Ø"/>
            </a:pPr>
            <a:r>
              <a:rPr lang="en-US" sz="2000" b="1" dirty="0"/>
              <a:t>Supply of goods to foreign tourist.</a:t>
            </a:r>
          </a:p>
          <a:p>
            <a:pPr>
              <a:buNone/>
            </a:pPr>
            <a:r>
              <a:rPr lang="en-US" sz="2000" b="1" dirty="0">
                <a:solidFill>
                  <a:srgbClr val="C00000"/>
                </a:solidFill>
              </a:rPr>
              <a:t>S.7 IGST: Inter-State supplies are:</a:t>
            </a:r>
          </a:p>
          <a:p>
            <a:pPr marL="538773" indent="-538773">
              <a:buAutoNum type="arabicPeriod"/>
            </a:pPr>
            <a:r>
              <a:rPr lang="en-US" sz="2000" b="1" dirty="0"/>
              <a:t>Supply of goods from one state to other  state.</a:t>
            </a:r>
          </a:p>
          <a:p>
            <a:pPr marL="538773" indent="-538773">
              <a:buAutoNum type="arabicPeriod"/>
            </a:pPr>
            <a:r>
              <a:rPr lang="en-US" sz="2000" b="1" dirty="0"/>
              <a:t>Supply of service from one state to other state.</a:t>
            </a:r>
          </a:p>
          <a:p>
            <a:pPr marL="538773" indent="-538773">
              <a:buAutoNum type="arabicPeriod"/>
            </a:pPr>
            <a:r>
              <a:rPr lang="en-US" sz="2000" b="1" dirty="0"/>
              <a:t>High sea supply of goods.</a:t>
            </a:r>
          </a:p>
          <a:p>
            <a:pPr marL="538773" indent="-538773">
              <a:buAutoNum type="arabicPeriod"/>
            </a:pPr>
            <a:r>
              <a:rPr lang="en-US" sz="2000" b="1" dirty="0"/>
              <a:t>Import of service.</a:t>
            </a:r>
          </a:p>
          <a:p>
            <a:pPr marL="538773" indent="-538773">
              <a:buAutoNum type="arabicPeriod"/>
            </a:pPr>
            <a:r>
              <a:rPr lang="en-US" sz="2000" b="1" dirty="0"/>
              <a:t>Export of goods or service.</a:t>
            </a:r>
          </a:p>
          <a:p>
            <a:pPr marL="538773" indent="-538773">
              <a:buAutoNum type="arabicPeriod"/>
            </a:pPr>
            <a:r>
              <a:rPr lang="en-US" sz="2000" b="1" dirty="0"/>
              <a:t>Supply to/by SEZ.</a:t>
            </a:r>
          </a:p>
          <a:p>
            <a:pPr marL="538773" indent="-538773">
              <a:buAutoNum type="arabicPeriod"/>
            </a:pPr>
            <a:r>
              <a:rPr lang="en-US" sz="2000" b="1" dirty="0"/>
              <a:t> Any other supply in the taxable territory which is not intra state supply</a:t>
            </a:r>
          </a:p>
          <a:p>
            <a:pPr>
              <a:buFont typeface="Wingdings" pitchFamily="2" charset="2"/>
              <a:buChar char="Ø"/>
            </a:pPr>
            <a:r>
              <a:rPr lang="en-US" sz="2000" b="1" dirty="0">
                <a:solidFill>
                  <a:srgbClr val="C00000"/>
                </a:solidFill>
              </a:rPr>
              <a:t>Case Laws: - </a:t>
            </a:r>
            <a:r>
              <a:rPr lang="en-US" sz="2000" b="1" dirty="0"/>
              <a:t>1. AAR </a:t>
            </a:r>
            <a:r>
              <a:rPr lang="en-US" sz="2000" b="1" dirty="0" err="1"/>
              <a:t>Kar</a:t>
            </a:r>
            <a:r>
              <a:rPr lang="en-US" sz="2000" b="1" dirty="0"/>
              <a:t> in </a:t>
            </a:r>
            <a:r>
              <a:rPr lang="en-US" sz="2000" b="1" dirty="0" err="1"/>
              <a:t>Dy</a:t>
            </a:r>
            <a:r>
              <a:rPr lang="en-US" sz="2000" b="1" dirty="0"/>
              <a:t> Conservator of forests (26.8.19). 2. HC Kerala in </a:t>
            </a:r>
            <a:r>
              <a:rPr lang="en-US" sz="2000" b="1" dirty="0" err="1"/>
              <a:t>Lalitha</a:t>
            </a:r>
            <a:r>
              <a:rPr lang="en-US" sz="2000" b="1" dirty="0"/>
              <a:t> </a:t>
            </a:r>
            <a:r>
              <a:rPr lang="en-US" sz="2000" b="1" dirty="0" err="1"/>
              <a:t>Murlidharan</a:t>
            </a:r>
            <a:r>
              <a:rPr lang="en-US" sz="2000" b="1" dirty="0"/>
              <a:t> (3.9.19)</a:t>
            </a:r>
          </a:p>
          <a:p>
            <a:pPr>
              <a:buNone/>
            </a:pPr>
            <a:endParaRPr lang="en-US" sz="1900" dirty="0"/>
          </a:p>
          <a:p>
            <a:pPr algn="just">
              <a:buNone/>
            </a:pPr>
            <a:endParaRPr lang="en-IN" sz="19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37</a:t>
            </a:fld>
            <a:endParaRPr lang="en-US"/>
          </a:p>
        </p:txBody>
      </p:sp>
    </p:spTree>
    <p:extLst>
      <p:ext uri="{BB962C8B-B14F-4D97-AF65-F5344CB8AC3E}">
        <p14:creationId xmlns="" xmlns:p14="http://schemas.microsoft.com/office/powerpoint/2010/main" val="353082796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915400" cy="6858000"/>
          </a:xfrm>
        </p:spPr>
        <p:txBody>
          <a:bodyPr>
            <a:noAutofit/>
          </a:bodyPr>
          <a:lstStyle/>
          <a:p>
            <a:pPr algn="just">
              <a:buFont typeface="Wingdings" pitchFamily="2" charset="2"/>
              <a:buChar char="Ø"/>
            </a:pPr>
            <a:r>
              <a:rPr lang="en-US" sz="2300" dirty="0">
                <a:solidFill>
                  <a:srgbClr val="C00000"/>
                </a:solidFill>
              </a:rPr>
              <a:t>Location of Supplier of Goods:-</a:t>
            </a:r>
            <a:r>
              <a:rPr lang="en-US" sz="2300" dirty="0"/>
              <a:t> </a:t>
            </a:r>
            <a:r>
              <a:rPr lang="en-US" sz="2300" dirty="0">
                <a:solidFill>
                  <a:srgbClr val="FF0000"/>
                </a:solidFill>
              </a:rPr>
              <a:t>not defined </a:t>
            </a:r>
            <a:r>
              <a:rPr lang="en-US" sz="2300" dirty="0"/>
              <a:t>[ to be decided on case to case basis. </a:t>
            </a:r>
            <a:r>
              <a:rPr lang="en-US" sz="2300" dirty="0">
                <a:solidFill>
                  <a:srgbClr val="00B050"/>
                </a:solidFill>
              </a:rPr>
              <a:t>Normally the location of goods before supply</a:t>
            </a:r>
            <a:r>
              <a:rPr lang="en-US" sz="2300" dirty="0"/>
              <a:t> i.e. where the goods are ready to be supplied should be understood as LOS. Thus </a:t>
            </a:r>
          </a:p>
          <a:p>
            <a:pPr algn="just">
              <a:buNone/>
            </a:pPr>
            <a:r>
              <a:rPr lang="en-US" sz="1900" dirty="0">
                <a:solidFill>
                  <a:srgbClr val="00B050"/>
                </a:solidFill>
              </a:rPr>
              <a:t>Example 1</a:t>
            </a:r>
            <a:r>
              <a:rPr lang="en-US" sz="1900" dirty="0"/>
              <a:t>- In cases involving no movement (</a:t>
            </a:r>
            <a:r>
              <a:rPr lang="en-US" sz="1900" dirty="0" err="1"/>
              <a:t>eg</a:t>
            </a:r>
            <a:r>
              <a:rPr lang="en-US" sz="1900" dirty="0"/>
              <a:t> when Mumbai merchant sells goods lying in Bhopal warehouse to some customer of Bhopal on ‘as is where is condition’, then the location of goods when delivery (i.e. ownership) given </a:t>
            </a:r>
            <a:r>
              <a:rPr lang="en-US" sz="1900" dirty="0" err="1"/>
              <a:t>ie</a:t>
            </a:r>
            <a:r>
              <a:rPr lang="en-US" sz="1900" dirty="0"/>
              <a:t> Bhopal will be POS, and the location where goods was ready to be supplied </a:t>
            </a:r>
            <a:r>
              <a:rPr lang="en-US" sz="1900" dirty="0" err="1"/>
              <a:t>ie</a:t>
            </a:r>
            <a:r>
              <a:rPr lang="en-US" sz="1900" dirty="0"/>
              <a:t> Bhopal will be LOS. Since both LOS &amp; POS happen to be at the same location, it will be a C+S transaction of Madhya Pradesh.</a:t>
            </a:r>
          </a:p>
          <a:p>
            <a:pPr algn="just">
              <a:buNone/>
            </a:pPr>
            <a:r>
              <a:rPr lang="en-US" sz="1900" dirty="0">
                <a:solidFill>
                  <a:srgbClr val="00B050"/>
                </a:solidFill>
              </a:rPr>
              <a:t>Example 2</a:t>
            </a:r>
            <a:r>
              <a:rPr lang="en-US" sz="1900" dirty="0"/>
              <a:t>- </a:t>
            </a:r>
            <a:r>
              <a:rPr lang="en-US" sz="1900" dirty="0" err="1"/>
              <a:t>Surat</a:t>
            </a:r>
            <a:r>
              <a:rPr lang="en-US" sz="1900" dirty="0"/>
              <a:t> Job worker develops a mould for Mumbai Principal, transfers its ownership but retains the mould with him at </a:t>
            </a:r>
            <a:r>
              <a:rPr lang="en-US" sz="1900" dirty="0" err="1"/>
              <a:t>Surat</a:t>
            </a:r>
            <a:r>
              <a:rPr lang="en-US" sz="1900" dirty="0"/>
              <a:t>. Here POS will be </a:t>
            </a:r>
            <a:r>
              <a:rPr lang="en-US" sz="1900" dirty="0" err="1"/>
              <a:t>Surat</a:t>
            </a:r>
            <a:r>
              <a:rPr lang="en-US" sz="1900" dirty="0"/>
              <a:t>, and LOS also at </a:t>
            </a:r>
            <a:r>
              <a:rPr lang="en-US" sz="1900" dirty="0" err="1"/>
              <a:t>Surat</a:t>
            </a:r>
            <a:r>
              <a:rPr lang="en-US" sz="1900" dirty="0"/>
              <a:t>.  It should be a </a:t>
            </a:r>
            <a:r>
              <a:rPr lang="en-US" sz="1900" dirty="0" err="1"/>
              <a:t>c+s</a:t>
            </a:r>
            <a:r>
              <a:rPr lang="en-US" sz="1900" dirty="0"/>
              <a:t> transaction. Lost credit </a:t>
            </a:r>
            <a:r>
              <a:rPr lang="en-US" sz="1900" dirty="0">
                <a:solidFill>
                  <a:srgbClr val="C00000"/>
                </a:solidFill>
              </a:rPr>
              <a:t>? </a:t>
            </a:r>
            <a:r>
              <a:rPr lang="en-US" sz="1900" dirty="0"/>
              <a:t>Also in international tooling</a:t>
            </a:r>
            <a:r>
              <a:rPr lang="en-US" sz="1900" dirty="0">
                <a:solidFill>
                  <a:srgbClr val="C00000"/>
                </a:solidFill>
              </a:rPr>
              <a:t>?</a:t>
            </a:r>
            <a:r>
              <a:rPr lang="en-US" sz="1900" dirty="0"/>
              <a:t>]</a:t>
            </a:r>
          </a:p>
          <a:p>
            <a:pPr>
              <a:buFont typeface="Wingdings" pitchFamily="2" charset="2"/>
              <a:buChar char="Ø"/>
            </a:pPr>
            <a:r>
              <a:rPr lang="en-IN" sz="2300" b="1" i="1" dirty="0">
                <a:solidFill>
                  <a:srgbClr val="C00000"/>
                </a:solidFill>
              </a:rPr>
              <a:t>2</a:t>
            </a:r>
            <a:r>
              <a:rPr lang="en-IN" sz="2300" b="1" dirty="0">
                <a:solidFill>
                  <a:srgbClr val="C00000"/>
                </a:solidFill>
              </a:rPr>
              <a:t>(</a:t>
            </a:r>
            <a:r>
              <a:rPr lang="en-IN" sz="2300" b="1" i="1" dirty="0">
                <a:solidFill>
                  <a:srgbClr val="C00000"/>
                </a:solidFill>
              </a:rPr>
              <a:t>85)</a:t>
            </a:r>
            <a:r>
              <a:rPr lang="en-IN" sz="2300" i="1" dirty="0">
                <a:solidFill>
                  <a:srgbClr val="C00000"/>
                </a:solidFill>
              </a:rPr>
              <a:t>- “place of business” includes—</a:t>
            </a:r>
            <a:endParaRPr lang="en-IN" sz="2300" dirty="0">
              <a:solidFill>
                <a:srgbClr val="C00000"/>
              </a:solidFill>
            </a:endParaRPr>
          </a:p>
          <a:p>
            <a:pPr marL="0" indent="0">
              <a:buNone/>
            </a:pPr>
            <a:r>
              <a:rPr lang="en-IN" sz="2300" i="1" dirty="0"/>
              <a:t>(a) a place from where the </a:t>
            </a:r>
            <a:r>
              <a:rPr lang="en-IN" sz="2300" i="1" dirty="0">
                <a:solidFill>
                  <a:srgbClr val="C00000"/>
                </a:solidFill>
              </a:rPr>
              <a:t>business is ordinarily carried on</a:t>
            </a:r>
            <a:r>
              <a:rPr lang="en-IN" sz="2300" i="1" dirty="0"/>
              <a:t>, and includes a </a:t>
            </a:r>
            <a:r>
              <a:rPr lang="en-IN" sz="2300" i="1" dirty="0">
                <a:solidFill>
                  <a:srgbClr val="C00000"/>
                </a:solidFill>
              </a:rPr>
              <a:t>warehouse</a:t>
            </a:r>
            <a:r>
              <a:rPr lang="en-IN" sz="2300" i="1" dirty="0"/>
              <a:t>, a </a:t>
            </a:r>
            <a:r>
              <a:rPr lang="en-IN" sz="2300" i="1" dirty="0" err="1">
                <a:solidFill>
                  <a:srgbClr val="C00000"/>
                </a:solidFill>
              </a:rPr>
              <a:t>godown</a:t>
            </a:r>
            <a:r>
              <a:rPr lang="en-IN" sz="2300" i="1" dirty="0">
                <a:solidFill>
                  <a:srgbClr val="C00000"/>
                </a:solidFill>
              </a:rPr>
              <a:t> </a:t>
            </a:r>
            <a:r>
              <a:rPr lang="en-IN" sz="2300" i="1" dirty="0"/>
              <a:t>or any other place where a taxable person </a:t>
            </a:r>
            <a:r>
              <a:rPr lang="en-IN" sz="2300" i="1" dirty="0">
                <a:solidFill>
                  <a:srgbClr val="C00000"/>
                </a:solidFill>
              </a:rPr>
              <a:t>stores</a:t>
            </a:r>
            <a:r>
              <a:rPr lang="en-IN" sz="2300" i="1" dirty="0"/>
              <a:t> his goods, </a:t>
            </a:r>
            <a:r>
              <a:rPr lang="en-IN" sz="2300" i="1" dirty="0">
                <a:solidFill>
                  <a:srgbClr val="C00000"/>
                </a:solidFill>
              </a:rPr>
              <a:t>supplies or receives goods or services</a:t>
            </a:r>
            <a:r>
              <a:rPr lang="en-IN" sz="2300" i="1" dirty="0"/>
              <a:t> or both; or</a:t>
            </a:r>
            <a:endParaRPr lang="en-IN" sz="2300" dirty="0"/>
          </a:p>
          <a:p>
            <a:pPr marL="0" indent="0">
              <a:buNone/>
            </a:pPr>
            <a:r>
              <a:rPr lang="en-IN" sz="2300" i="1" dirty="0"/>
              <a:t>(b) a place where a taxable person </a:t>
            </a:r>
            <a:r>
              <a:rPr lang="en-IN" sz="2300" i="1" dirty="0">
                <a:solidFill>
                  <a:srgbClr val="C00000"/>
                </a:solidFill>
              </a:rPr>
              <a:t>maintains his books</a:t>
            </a:r>
            <a:r>
              <a:rPr lang="en-IN" sz="2300" i="1" dirty="0"/>
              <a:t> of account; or</a:t>
            </a:r>
            <a:endParaRPr lang="en-IN" sz="2300" dirty="0"/>
          </a:p>
          <a:p>
            <a:pPr marL="0" indent="0">
              <a:buNone/>
            </a:pPr>
            <a:r>
              <a:rPr lang="en-IN" sz="2300" i="1" dirty="0"/>
              <a:t>(c)  a place where a taxable person is </a:t>
            </a:r>
            <a:r>
              <a:rPr lang="en-IN" sz="2300" i="1" dirty="0">
                <a:solidFill>
                  <a:srgbClr val="C00000"/>
                </a:solidFill>
              </a:rPr>
              <a:t>engaged in business through an agent</a:t>
            </a:r>
            <a:r>
              <a:rPr lang="en-IN" sz="2300" i="1" dirty="0"/>
              <a:t>, by whatever name called;</a:t>
            </a:r>
            <a:endParaRPr lang="en-US" sz="2300" dirty="0"/>
          </a:p>
          <a:p>
            <a:pPr algn="just">
              <a:buFont typeface="Wingdings" pitchFamily="2" charset="2"/>
              <a:buChar char="Ø"/>
            </a:pPr>
            <a:endParaRPr lang="en-US" sz="2000" dirty="0"/>
          </a:p>
          <a:p>
            <a:pPr algn="just"/>
            <a:endParaRPr lang="en-US" sz="2000" dirty="0"/>
          </a:p>
        </p:txBody>
      </p:sp>
    </p:spTree>
    <p:extLst>
      <p:ext uri="{BB962C8B-B14F-4D97-AF65-F5344CB8AC3E}">
        <p14:creationId xmlns="" xmlns:p14="http://schemas.microsoft.com/office/powerpoint/2010/main" val="2466849274"/>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396" y="152400"/>
            <a:ext cx="8881210" cy="6705600"/>
          </a:xfrm>
        </p:spPr>
        <p:txBody>
          <a:bodyPr>
            <a:noAutofit/>
          </a:bodyPr>
          <a:lstStyle/>
          <a:p>
            <a:pPr algn="just">
              <a:buFont typeface="Wingdings" pitchFamily="2" charset="2"/>
              <a:buChar char="Ø"/>
            </a:pPr>
            <a:r>
              <a:rPr lang="en-US" sz="2250" dirty="0">
                <a:solidFill>
                  <a:srgbClr val="C00000"/>
                </a:solidFill>
              </a:rPr>
              <a:t>Location of Supplier of Goods:-</a:t>
            </a:r>
            <a:r>
              <a:rPr lang="en-US" sz="2250" dirty="0"/>
              <a:t> not defined [ to be decided on case to case basis. Normally the location of goods before supply]</a:t>
            </a:r>
          </a:p>
          <a:p>
            <a:pPr algn="just">
              <a:buFont typeface="Wingdings" pitchFamily="2" charset="2"/>
              <a:buChar char="Ø"/>
            </a:pPr>
            <a:r>
              <a:rPr lang="en-US" sz="2250" dirty="0">
                <a:solidFill>
                  <a:srgbClr val="C00000"/>
                </a:solidFill>
              </a:rPr>
              <a:t>Location of Recipient of goods :-</a:t>
            </a:r>
            <a:r>
              <a:rPr lang="en-US" sz="2250" dirty="0"/>
              <a:t> not defined</a:t>
            </a:r>
          </a:p>
          <a:p>
            <a:pPr algn="just">
              <a:buNone/>
            </a:pPr>
            <a:endParaRPr lang="en-US" sz="2250" dirty="0"/>
          </a:p>
          <a:p>
            <a:pPr algn="just">
              <a:buFont typeface="Wingdings" pitchFamily="2" charset="2"/>
              <a:buChar char="Ø"/>
            </a:pPr>
            <a:r>
              <a:rPr lang="en-US" sz="2250" dirty="0">
                <a:solidFill>
                  <a:srgbClr val="C00000"/>
                </a:solidFill>
              </a:rPr>
              <a:t>S.2(71) Location of supplier of services means:</a:t>
            </a:r>
          </a:p>
          <a:p>
            <a:pPr marL="538773" indent="-538773" algn="just">
              <a:buAutoNum type="alphaLcParenBoth"/>
            </a:pPr>
            <a:r>
              <a:rPr lang="en-US" sz="2250" dirty="0"/>
              <a:t>where a supply is made from </a:t>
            </a:r>
            <a:r>
              <a:rPr lang="en-US" sz="2250" dirty="0">
                <a:solidFill>
                  <a:srgbClr val="FF0000"/>
                </a:solidFill>
              </a:rPr>
              <a:t>a place of business </a:t>
            </a:r>
            <a:r>
              <a:rPr lang="en-US" sz="2250" dirty="0"/>
              <a:t>for which registration has been obtained, the location of such place of business ;</a:t>
            </a:r>
          </a:p>
          <a:p>
            <a:pPr marL="538773" indent="-538773" algn="just">
              <a:buAutoNum type="alphaLcParenBoth" startAt="2"/>
            </a:pPr>
            <a:r>
              <a:rPr lang="en-US" sz="2250" dirty="0"/>
              <a:t>where a supply is made from a place other than the place of business for which registration has been obtained, that is to say, a </a:t>
            </a:r>
            <a:r>
              <a:rPr lang="en-US" sz="2250" dirty="0">
                <a:solidFill>
                  <a:srgbClr val="FF0000"/>
                </a:solidFill>
              </a:rPr>
              <a:t>fixed establishment </a:t>
            </a:r>
            <a:r>
              <a:rPr lang="en-US" sz="2250" dirty="0"/>
              <a:t>elsewhere, the location of such fixed establishment;</a:t>
            </a:r>
          </a:p>
          <a:p>
            <a:pPr marL="538773" indent="-538773" algn="just">
              <a:buAutoNum type="alphaLcParenBoth" startAt="3"/>
            </a:pPr>
            <a:r>
              <a:rPr lang="en-US" sz="2250" dirty="0"/>
              <a:t>where a supply is made from more than one establishment, whether the place of business or fixed establishment, the location of the </a:t>
            </a:r>
            <a:r>
              <a:rPr lang="en-US" sz="2250" dirty="0">
                <a:solidFill>
                  <a:srgbClr val="FF0000"/>
                </a:solidFill>
              </a:rPr>
              <a:t>establishment most directly concerned </a:t>
            </a:r>
            <a:r>
              <a:rPr lang="en-US" sz="2250" dirty="0"/>
              <a:t>with the provision of the supply; </a:t>
            </a:r>
          </a:p>
          <a:p>
            <a:pPr marL="538773" indent="-538773" algn="just">
              <a:buNone/>
            </a:pPr>
            <a:r>
              <a:rPr lang="en-US" sz="2250" dirty="0"/>
              <a:t>(d)	 in absence of such places, the location of the </a:t>
            </a:r>
            <a:r>
              <a:rPr lang="en-US" sz="2250" dirty="0">
                <a:solidFill>
                  <a:srgbClr val="FF0000"/>
                </a:solidFill>
              </a:rPr>
              <a:t>usual place of residence</a:t>
            </a:r>
            <a:r>
              <a:rPr lang="en-US" sz="2250" dirty="0">
                <a:solidFill>
                  <a:srgbClr val="00B050"/>
                </a:solidFill>
              </a:rPr>
              <a:t> </a:t>
            </a:r>
            <a:r>
              <a:rPr lang="en-US" sz="2250" dirty="0"/>
              <a:t>of the supplier;</a:t>
            </a:r>
          </a:p>
          <a:p>
            <a:pPr marL="538773" indent="-538773" algn="just">
              <a:buNone/>
            </a:pPr>
            <a:endParaRPr lang="en-US" sz="2250" dirty="0"/>
          </a:p>
          <a:p>
            <a:pPr algn="just">
              <a:buNone/>
            </a:pPr>
            <a:endParaRPr lang="en-IN" sz="225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39</a:t>
            </a:fld>
            <a:endParaRPr lang="en-US"/>
          </a:p>
        </p:txBody>
      </p:sp>
    </p:spTree>
    <p:extLst>
      <p:ext uri="{BB962C8B-B14F-4D97-AF65-F5344CB8AC3E}">
        <p14:creationId xmlns="" xmlns:p14="http://schemas.microsoft.com/office/powerpoint/2010/main" val="60217248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US" sz="2400" dirty="0">
                <a:solidFill>
                  <a:srgbClr val="C00000"/>
                </a:solidFill>
              </a:rPr>
              <a:t>Taxes not subsumed:- </a:t>
            </a:r>
            <a:r>
              <a:rPr lang="en-US" sz="2400" dirty="0"/>
              <a:t>[Total 7:-</a:t>
            </a:r>
            <a:r>
              <a:rPr lang="en-US" sz="2400" dirty="0">
                <a:solidFill>
                  <a:srgbClr val="C00000"/>
                </a:solidFill>
              </a:rPr>
              <a:t> </a:t>
            </a:r>
            <a:r>
              <a:rPr lang="en-US" sz="2400" dirty="0">
                <a:solidFill>
                  <a:srgbClr val="00B050"/>
                </a:solidFill>
              </a:rPr>
              <a:t>BCD, Export duty; toll tax, road and passenger tax, Property tax, Stamp duty, Electricity duty, entertainment tax by local bodies]</a:t>
            </a:r>
          </a:p>
          <a:p>
            <a:pPr algn="just"/>
            <a:r>
              <a:rPr lang="en-US" sz="2400" dirty="0">
                <a:solidFill>
                  <a:srgbClr val="C00000"/>
                </a:solidFill>
              </a:rPr>
              <a:t>Items still outside GST ambit:-</a:t>
            </a:r>
            <a:r>
              <a:rPr lang="en-US" sz="2400" dirty="0"/>
              <a:t> ALHC, five Petro-products, Electricity, tobacco products, Money, Securities, Actionable claims except lottery/ betting/ gambling;.</a:t>
            </a:r>
          </a:p>
          <a:p>
            <a:pPr marL="0" indent="0" algn="just">
              <a:buNone/>
            </a:pPr>
            <a:endParaRPr lang="en-US" sz="2400" dirty="0"/>
          </a:p>
          <a:p>
            <a:pPr algn="just">
              <a:buFont typeface="Wingdings" pitchFamily="2" charset="2"/>
              <a:buChar char="Ø"/>
            </a:pPr>
            <a:r>
              <a:rPr lang="en-US" sz="2400" b="1" dirty="0">
                <a:solidFill>
                  <a:srgbClr val="C00000"/>
                </a:solidFill>
              </a:rPr>
              <a:t>GST </a:t>
            </a:r>
            <a:r>
              <a:rPr lang="en-US" sz="2400" b="1" dirty="0" err="1">
                <a:solidFill>
                  <a:srgbClr val="C00000"/>
                </a:solidFill>
              </a:rPr>
              <a:t>liablity</a:t>
            </a:r>
            <a:r>
              <a:rPr lang="en-US" sz="2400" b="1" dirty="0">
                <a:solidFill>
                  <a:srgbClr val="C00000"/>
                </a:solidFill>
              </a:rPr>
              <a:t>:- </a:t>
            </a:r>
          </a:p>
          <a:p>
            <a:pPr algn="just"/>
            <a:r>
              <a:rPr lang="en-US" sz="2400" dirty="0">
                <a:solidFill>
                  <a:srgbClr val="C00000"/>
                </a:solidFill>
              </a:rPr>
              <a:t>Taxable Event for GST:-</a:t>
            </a:r>
            <a:r>
              <a:rPr lang="en-US" sz="2400" dirty="0"/>
              <a:t> Applicable on </a:t>
            </a:r>
            <a:r>
              <a:rPr lang="en-US" sz="2400" dirty="0">
                <a:solidFill>
                  <a:srgbClr val="C00000"/>
                </a:solidFill>
              </a:rPr>
              <a:t>Supply</a:t>
            </a:r>
            <a:r>
              <a:rPr lang="en-US" sz="2400" dirty="0"/>
              <a:t> of goods and / or services </a:t>
            </a:r>
            <a:r>
              <a:rPr lang="en-US" sz="2400" dirty="0">
                <a:solidFill>
                  <a:srgbClr val="00B050"/>
                </a:solidFill>
              </a:rPr>
              <a:t>[Art.366(12A), 366(26A)]</a:t>
            </a:r>
          </a:p>
          <a:p>
            <a:pPr algn="just"/>
            <a:r>
              <a:rPr lang="en-US" sz="2400" dirty="0">
                <a:solidFill>
                  <a:srgbClr val="C00000"/>
                </a:solidFill>
              </a:rPr>
              <a:t>Six Essentials for GST liability:-</a:t>
            </a:r>
            <a:r>
              <a:rPr lang="en-US" sz="2400" dirty="0"/>
              <a:t> [G/S supply, consideration, business, taxable (supply, person, territory]</a:t>
            </a:r>
          </a:p>
          <a:p>
            <a:pPr>
              <a:spcAft>
                <a:spcPts val="624"/>
              </a:spcAft>
            </a:pPr>
            <a:r>
              <a:rPr lang="en-US" altLang="en-US" sz="2400" dirty="0"/>
              <a:t>Supply </a:t>
            </a:r>
            <a:r>
              <a:rPr lang="en-US" altLang="en-US" sz="2400" dirty="0">
                <a:solidFill>
                  <a:srgbClr val="FF0000"/>
                </a:solidFill>
              </a:rPr>
              <a:t>even when one or more essential is absent</a:t>
            </a:r>
            <a:r>
              <a:rPr lang="en-US" altLang="en-US" sz="2400" dirty="0"/>
              <a:t>- </a:t>
            </a:r>
            <a:r>
              <a:rPr lang="en-US" altLang="en-US" sz="2400" dirty="0" err="1"/>
              <a:t>eg</a:t>
            </a:r>
            <a:r>
              <a:rPr lang="en-US" altLang="en-US" sz="2400" dirty="0"/>
              <a:t> </a:t>
            </a:r>
            <a:r>
              <a:rPr lang="en-US" altLang="en-US" sz="2400" dirty="0">
                <a:solidFill>
                  <a:srgbClr val="FF0000"/>
                </a:solidFill>
              </a:rPr>
              <a:t>Free</a:t>
            </a:r>
            <a:r>
              <a:rPr lang="en-US" altLang="en-US" sz="2400" dirty="0"/>
              <a:t> supply (consideration + business may be absent)</a:t>
            </a:r>
          </a:p>
          <a:p>
            <a:pPr>
              <a:spcAft>
                <a:spcPts val="624"/>
              </a:spcAft>
            </a:pPr>
            <a:r>
              <a:rPr lang="en-US" altLang="en-US" sz="2400" dirty="0">
                <a:solidFill>
                  <a:srgbClr val="FF0000"/>
                </a:solidFill>
              </a:rPr>
              <a:t>No supply even when all present</a:t>
            </a:r>
            <a:r>
              <a:rPr lang="en-US" altLang="en-US" sz="2400" dirty="0"/>
              <a:t> – </a:t>
            </a:r>
            <a:r>
              <a:rPr lang="en-US" altLang="en-US" sz="2400" dirty="0" err="1"/>
              <a:t>eg</a:t>
            </a:r>
            <a:r>
              <a:rPr lang="en-US" altLang="en-US" sz="2400" dirty="0"/>
              <a:t> </a:t>
            </a:r>
            <a:r>
              <a:rPr lang="en-US" altLang="en-US" sz="2400" dirty="0">
                <a:solidFill>
                  <a:srgbClr val="FF0000"/>
                </a:solidFill>
              </a:rPr>
              <a:t>employee’s</a:t>
            </a:r>
            <a:r>
              <a:rPr lang="en-US" altLang="en-US" sz="2400" dirty="0"/>
              <a:t> service to employer, transfer of business as a </a:t>
            </a:r>
            <a:r>
              <a:rPr lang="en-US" altLang="en-US" sz="2400" dirty="0">
                <a:solidFill>
                  <a:srgbClr val="FF0000"/>
                </a:solidFill>
              </a:rPr>
              <a:t>going concern</a:t>
            </a:r>
            <a:r>
              <a:rPr lang="en-US" altLang="en-US" sz="2400" dirty="0"/>
              <a:t>.</a:t>
            </a:r>
          </a:p>
        </p:txBody>
      </p:sp>
    </p:spTree>
    <p:extLst>
      <p:ext uri="{BB962C8B-B14F-4D97-AF65-F5344CB8AC3E}">
        <p14:creationId xmlns="" xmlns:p14="http://schemas.microsoft.com/office/powerpoint/2010/main" val="126481541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0678" y="76200"/>
            <a:ext cx="8862645" cy="6477000"/>
          </a:xfrm>
        </p:spPr>
        <p:txBody>
          <a:bodyPr>
            <a:normAutofit fontScale="92500" lnSpcReduction="20000"/>
          </a:bodyPr>
          <a:lstStyle/>
          <a:p>
            <a:pPr marL="0" algn="just">
              <a:buNone/>
            </a:pPr>
            <a:r>
              <a:rPr lang="en-US" sz="3500" dirty="0"/>
              <a:t>S.2(50) </a:t>
            </a:r>
            <a:r>
              <a:rPr lang="en-US" sz="3500" dirty="0">
                <a:solidFill>
                  <a:srgbClr val="FF0000"/>
                </a:solidFill>
              </a:rPr>
              <a:t>“fixed establishment” means  </a:t>
            </a:r>
          </a:p>
          <a:p>
            <a:pPr marL="0" algn="just">
              <a:buFont typeface="Wingdings" pitchFamily="2" charset="2"/>
              <a:buChar char="Ø"/>
            </a:pPr>
            <a:r>
              <a:rPr lang="en-US" sz="3500" dirty="0"/>
              <a:t>a place other than the place of business</a:t>
            </a:r>
          </a:p>
          <a:p>
            <a:pPr marL="0" algn="just">
              <a:buFont typeface="Wingdings" pitchFamily="2" charset="2"/>
              <a:buChar char="Ø"/>
            </a:pPr>
            <a:r>
              <a:rPr lang="en-US" sz="3500" dirty="0"/>
              <a:t> which is characterized by a sufficient degree of permanence and suitable structure </a:t>
            </a:r>
          </a:p>
          <a:p>
            <a:pPr marL="0" algn="just">
              <a:buFont typeface="Wingdings" pitchFamily="2" charset="2"/>
              <a:buChar char="Ø"/>
            </a:pPr>
            <a:r>
              <a:rPr lang="en-US" sz="3500" dirty="0"/>
              <a:t>in terms of human and technical resources </a:t>
            </a:r>
          </a:p>
          <a:p>
            <a:pPr marL="0" algn="just">
              <a:buFont typeface="Wingdings" pitchFamily="2" charset="2"/>
              <a:buChar char="Ø"/>
            </a:pPr>
            <a:r>
              <a:rPr lang="en-US" sz="3500" dirty="0"/>
              <a:t>to supply services, </a:t>
            </a:r>
          </a:p>
          <a:p>
            <a:pPr marL="0" algn="just">
              <a:buFont typeface="Wingdings" pitchFamily="2" charset="2"/>
              <a:buChar char="Ø"/>
            </a:pPr>
            <a:r>
              <a:rPr lang="en-US" sz="3500" dirty="0"/>
              <a:t>or to receive and use services for its own needs;</a:t>
            </a:r>
          </a:p>
          <a:p>
            <a:pPr>
              <a:buNone/>
            </a:pPr>
            <a:r>
              <a:rPr lang="en-US" sz="3500" dirty="0"/>
              <a:t>S.2(113) “</a:t>
            </a:r>
            <a:r>
              <a:rPr lang="en-US" sz="3500" dirty="0">
                <a:solidFill>
                  <a:srgbClr val="FF0000"/>
                </a:solidFill>
              </a:rPr>
              <a:t>usual place of residence” means </a:t>
            </a:r>
          </a:p>
          <a:p>
            <a:pPr>
              <a:buNone/>
            </a:pPr>
            <a:r>
              <a:rPr lang="en-US" sz="3500" dirty="0">
                <a:solidFill>
                  <a:srgbClr val="FF0000"/>
                </a:solidFill>
              </a:rPr>
              <a:t>(</a:t>
            </a:r>
            <a:r>
              <a:rPr lang="en-US" sz="3500" dirty="0"/>
              <a:t>a) in case of an individual, the place where he ordinarily resides;</a:t>
            </a:r>
          </a:p>
          <a:p>
            <a:pPr>
              <a:buNone/>
            </a:pPr>
            <a:r>
              <a:rPr lang="en-US" sz="3500" dirty="0"/>
              <a:t>(b) in other cases, the place where the person, as defined in sub-section (74), is incorporated or otherwise legally constituted;</a:t>
            </a:r>
          </a:p>
          <a:p>
            <a:pPr marL="0" indent="0">
              <a:buNone/>
            </a:pPr>
            <a:endParaRPr lang="en-US" dirty="0"/>
          </a:p>
        </p:txBody>
      </p:sp>
    </p:spTree>
    <p:extLst>
      <p:ext uri="{BB962C8B-B14F-4D97-AF65-F5344CB8AC3E}">
        <p14:creationId xmlns="" xmlns:p14="http://schemas.microsoft.com/office/powerpoint/2010/main" val="32504369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52400" y="152400"/>
            <a:ext cx="8839200" cy="6553200"/>
          </a:xfrm>
        </p:spPr>
        <p:txBody>
          <a:bodyPr>
            <a:noAutofit/>
          </a:bodyPr>
          <a:lstStyle/>
          <a:p>
            <a:pPr algn="just">
              <a:buFont typeface="Wingdings" pitchFamily="2" charset="2"/>
              <a:buChar char="Ø"/>
            </a:pPr>
            <a:r>
              <a:rPr lang="en-IN" sz="2400" dirty="0">
                <a:solidFill>
                  <a:srgbClr val="FF0000"/>
                </a:solidFill>
              </a:rPr>
              <a:t>Elements of Composite and Mixed supplies </a:t>
            </a:r>
          </a:p>
          <a:p>
            <a:pPr algn="just">
              <a:buFont typeface="Wingdings" pitchFamily="2" charset="2"/>
              <a:buChar char="v"/>
            </a:pPr>
            <a:r>
              <a:rPr lang="en-IN" sz="2400" dirty="0">
                <a:solidFill>
                  <a:srgbClr val="FF0000"/>
                </a:solidFill>
              </a:rPr>
              <a:t>Composite Supply [S.2(30)]:-</a:t>
            </a:r>
          </a:p>
          <a:p>
            <a:pPr marL="457200" indent="-457200" algn="just">
              <a:buFont typeface="+mj-lt"/>
              <a:buAutoNum type="arabicPeriod"/>
            </a:pPr>
            <a:r>
              <a:rPr lang="en-US" sz="2400" dirty="0"/>
              <a:t>Two or more taxable supplies</a:t>
            </a:r>
          </a:p>
          <a:p>
            <a:pPr marL="457200" indent="-457200" algn="just">
              <a:buFont typeface="+mj-lt"/>
              <a:buAutoNum type="arabicPeriod"/>
            </a:pPr>
            <a:r>
              <a:rPr lang="en-US" sz="2400" dirty="0"/>
              <a:t>Naturally bundled</a:t>
            </a:r>
          </a:p>
          <a:p>
            <a:pPr marL="457200" indent="-457200" algn="just">
              <a:buFont typeface="+mj-lt"/>
              <a:buAutoNum type="arabicPeriod"/>
            </a:pPr>
            <a:r>
              <a:rPr lang="en-US" sz="2400" dirty="0"/>
              <a:t>Supplied in conjunction (in ordinary course of business)</a:t>
            </a:r>
          </a:p>
          <a:p>
            <a:pPr marL="457200" indent="-457200" algn="just">
              <a:buFont typeface="+mj-lt"/>
              <a:buAutoNum type="arabicPeriod"/>
            </a:pPr>
            <a:r>
              <a:rPr lang="en-US" sz="2400" dirty="0"/>
              <a:t>One is principal supply</a:t>
            </a:r>
          </a:p>
          <a:p>
            <a:pPr marL="0" indent="0" algn="just">
              <a:buNone/>
            </a:pPr>
            <a:r>
              <a:rPr lang="en-US" sz="2400" dirty="0"/>
              <a:t>[Total taxable value will be taxed at the rate applicable to principal supply]</a:t>
            </a:r>
          </a:p>
          <a:p>
            <a:pPr marL="0" indent="0" algn="just">
              <a:buNone/>
            </a:pPr>
            <a:r>
              <a:rPr lang="en-IN" sz="2400" dirty="0">
                <a:solidFill>
                  <a:srgbClr val="FF0000"/>
                </a:solidFill>
              </a:rPr>
              <a:t>Mixed Supply [S.2(74)]:-</a:t>
            </a:r>
          </a:p>
          <a:p>
            <a:pPr marL="457200" indent="-457200" algn="just">
              <a:buFont typeface="+mj-lt"/>
              <a:buAutoNum type="arabicPeriod"/>
            </a:pPr>
            <a:r>
              <a:rPr lang="en-US" sz="2400" dirty="0"/>
              <a:t>Two or more individual supplies</a:t>
            </a:r>
          </a:p>
          <a:p>
            <a:pPr marL="457200" indent="-457200" algn="just">
              <a:buFont typeface="+mj-lt"/>
              <a:buAutoNum type="arabicPeriod"/>
            </a:pPr>
            <a:r>
              <a:rPr lang="en-US" sz="2400" dirty="0"/>
              <a:t>Made in conjunction</a:t>
            </a:r>
          </a:p>
          <a:p>
            <a:pPr marL="457200" indent="-457200" algn="just">
              <a:buFont typeface="+mj-lt"/>
              <a:buAutoNum type="arabicPeriod"/>
            </a:pPr>
            <a:r>
              <a:rPr lang="en-US" sz="2400" dirty="0"/>
              <a:t>For a single price</a:t>
            </a:r>
          </a:p>
          <a:p>
            <a:pPr marL="457200" indent="-457200" algn="just">
              <a:buFont typeface="+mj-lt"/>
              <a:buAutoNum type="arabicPeriod"/>
            </a:pPr>
            <a:r>
              <a:rPr lang="en-US" sz="2400" dirty="0"/>
              <a:t>Does not constitute composite supply</a:t>
            </a:r>
          </a:p>
          <a:p>
            <a:pPr marL="0" indent="0" algn="just">
              <a:buNone/>
            </a:pPr>
            <a:r>
              <a:rPr lang="en-US" sz="2400" dirty="0"/>
              <a:t>[Total taxable value is taxed at the highest rate applicable for the respective products in the bundle]</a:t>
            </a:r>
            <a:endParaRPr lang="en-IN" sz="2400" dirty="0"/>
          </a:p>
        </p:txBody>
      </p:sp>
    </p:spTree>
    <p:extLst>
      <p:ext uri="{BB962C8B-B14F-4D97-AF65-F5344CB8AC3E}">
        <p14:creationId xmlns="" xmlns:p14="http://schemas.microsoft.com/office/powerpoint/2010/main" val="420053833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SUPPLY &amp; ITS SCOPE</a:t>
            </a:r>
            <a:endParaRPr lang="en-US" sz="2800" dirty="0">
              <a:latin typeface="Times New Roman"/>
              <a:cs typeface="Times New Roman"/>
            </a:endParaRPr>
          </a:p>
        </p:txBody>
      </p:sp>
    </p:spTree>
    <p:extLst>
      <p:ext uri="{BB962C8B-B14F-4D97-AF65-F5344CB8AC3E}">
        <p14:creationId xmlns="" xmlns:p14="http://schemas.microsoft.com/office/powerpoint/2010/main" val="2329349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Analysis of Scope</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665763475"/>
      </p:ext>
    </p:extLst>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152400" y="381000"/>
            <a:ext cx="8763000" cy="6096000"/>
          </a:xfrm>
          <a:prstGeom prst="rect">
            <a:avLst/>
          </a:prstGeom>
          <a:noFill/>
          <a:ln w="9525">
            <a:noFill/>
            <a:miter lim="800000"/>
            <a:headEnd/>
            <a:tailEnd/>
          </a:ln>
          <a:effectLst/>
        </p:spPr>
      </p:pic>
    </p:spTree>
    <p:extLst>
      <p:ext uri="{BB962C8B-B14F-4D97-AF65-F5344CB8AC3E}">
        <p14:creationId xmlns="" xmlns:p14="http://schemas.microsoft.com/office/powerpoint/2010/main" val="8545165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Free Supplies in GST : </a:t>
            </a:r>
            <a:r>
              <a:rPr lang="en-US" sz="3600" dirty="0" err="1">
                <a:solidFill>
                  <a:srgbClr val="C00000"/>
                </a:solidFill>
                <a:latin typeface="Times New Roman"/>
                <a:cs typeface="Times New Roman"/>
              </a:rPr>
              <a:t>Sch</a:t>
            </a:r>
            <a:r>
              <a:rPr lang="en-US" sz="3600" dirty="0">
                <a:solidFill>
                  <a:srgbClr val="C00000"/>
                </a:solidFill>
                <a:latin typeface="Times New Roman"/>
                <a:cs typeface="Times New Roman"/>
              </a:rPr>
              <a:t> 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1724310546"/>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741368"/>
          </a:xfrm>
        </p:spPr>
        <p:txBody>
          <a:bodyPr>
            <a:noAutofit/>
          </a:bodyPr>
          <a:lstStyle/>
          <a:p>
            <a:pPr algn="ctr">
              <a:buNone/>
            </a:pPr>
            <a:r>
              <a:rPr lang="en-US" sz="1900" b="1" dirty="0"/>
              <a:t>SCHEDULE I</a:t>
            </a:r>
            <a:endParaRPr lang="en-IN" sz="1900" b="1" dirty="0"/>
          </a:p>
          <a:p>
            <a:pPr algn="ctr">
              <a:buNone/>
            </a:pPr>
            <a:r>
              <a:rPr lang="en-IN" sz="1900" b="1" dirty="0"/>
              <a:t>ACTIVITIES TO BE TREATED AS SUPPLY  EVEN IF MADE WITHOUT CONSIDERATION</a:t>
            </a:r>
          </a:p>
          <a:p>
            <a:pPr lvl="0" algn="just">
              <a:buFont typeface="+mj-lt"/>
              <a:buAutoNum type="arabicPeriod"/>
            </a:pPr>
            <a:r>
              <a:rPr lang="en-US" sz="1800" u="sng" dirty="0">
                <a:solidFill>
                  <a:srgbClr val="C00000"/>
                </a:solidFill>
              </a:rPr>
              <a:t>Permanent</a:t>
            </a:r>
            <a:r>
              <a:rPr lang="en-US" sz="1800" dirty="0"/>
              <a:t> transfer or disposal of </a:t>
            </a:r>
            <a:r>
              <a:rPr lang="en-US" sz="1800" u="sng" dirty="0">
                <a:solidFill>
                  <a:srgbClr val="C00000"/>
                </a:solidFill>
              </a:rPr>
              <a:t>business assets</a:t>
            </a:r>
            <a:r>
              <a:rPr lang="en-US" sz="1800" dirty="0"/>
              <a:t> where input tax </a:t>
            </a:r>
            <a:r>
              <a:rPr lang="en-US" sz="1800" u="sng" dirty="0">
                <a:solidFill>
                  <a:srgbClr val="C00000"/>
                </a:solidFill>
              </a:rPr>
              <a:t>credit has been availed</a:t>
            </a:r>
            <a:r>
              <a:rPr lang="en-US" sz="1800" dirty="0"/>
              <a:t> on such assets. </a:t>
            </a:r>
            <a:r>
              <a:rPr lang="en-US" sz="1800" dirty="0">
                <a:solidFill>
                  <a:srgbClr val="00B050"/>
                </a:solidFill>
              </a:rPr>
              <a:t>[read it with 4a of </a:t>
            </a:r>
            <a:r>
              <a:rPr lang="en-US" sz="1800" dirty="0" err="1">
                <a:solidFill>
                  <a:srgbClr val="00B050"/>
                </a:solidFill>
              </a:rPr>
              <a:t>Sch</a:t>
            </a:r>
            <a:r>
              <a:rPr lang="en-US" sz="1800" dirty="0">
                <a:solidFill>
                  <a:srgbClr val="00B050"/>
                </a:solidFill>
              </a:rPr>
              <a:t> II]</a:t>
            </a:r>
          </a:p>
          <a:p>
            <a:pPr lvl="0" algn="just">
              <a:buFont typeface="+mj-lt"/>
              <a:buAutoNum type="arabicPeriod"/>
            </a:pPr>
            <a:endParaRPr lang="en-US" sz="1900" dirty="0">
              <a:solidFill>
                <a:srgbClr val="00B050"/>
              </a:solidFill>
            </a:endParaRPr>
          </a:p>
          <a:p>
            <a:pPr lvl="0" algn="just">
              <a:buFont typeface="+mj-lt"/>
              <a:buAutoNum type="arabicPeriod"/>
            </a:pPr>
            <a:endParaRPr lang="en-US" sz="1900" dirty="0">
              <a:solidFill>
                <a:srgbClr val="00B050"/>
              </a:solidFill>
            </a:endParaRPr>
          </a:p>
          <a:p>
            <a:pPr marL="457200" lvl="0" indent="-457200" algn="just">
              <a:buFont typeface="+mj-lt"/>
              <a:buAutoNum type="arabicPeriod" startAt="2"/>
            </a:pPr>
            <a:r>
              <a:rPr lang="en-US" sz="1800" dirty="0"/>
              <a:t>Supply of goods or services or both between</a:t>
            </a:r>
            <a:r>
              <a:rPr lang="en-US" sz="1800" dirty="0">
                <a:solidFill>
                  <a:srgbClr val="C00000"/>
                </a:solidFill>
              </a:rPr>
              <a:t> related persons </a:t>
            </a:r>
            <a:r>
              <a:rPr lang="en-US" sz="1800" dirty="0"/>
              <a:t>or between </a:t>
            </a:r>
            <a:r>
              <a:rPr lang="en-US" sz="1800" dirty="0">
                <a:solidFill>
                  <a:srgbClr val="C00000"/>
                </a:solidFill>
              </a:rPr>
              <a:t>distinct persons</a:t>
            </a:r>
            <a:r>
              <a:rPr lang="en-US" sz="1800" dirty="0"/>
              <a:t> as specified in section 25, when made in the course or furtherance of </a:t>
            </a:r>
            <a:r>
              <a:rPr lang="en-US" sz="1800" dirty="0">
                <a:solidFill>
                  <a:srgbClr val="C00000"/>
                </a:solidFill>
              </a:rPr>
              <a:t>business</a:t>
            </a:r>
            <a:r>
              <a:rPr lang="en-US" sz="1800" dirty="0"/>
              <a:t>:</a:t>
            </a:r>
          </a:p>
          <a:p>
            <a:pPr marL="457200" lvl="0" indent="-457200" algn="just">
              <a:buFont typeface="+mj-lt"/>
              <a:buAutoNum type="arabicPeriod" startAt="2"/>
            </a:pPr>
            <a:endParaRPr lang="en-US" sz="1800" dirty="0"/>
          </a:p>
          <a:p>
            <a:pPr marL="457200" lvl="0" indent="-457200" algn="just">
              <a:buFont typeface="+mj-lt"/>
              <a:buAutoNum type="arabicPeriod" startAt="2"/>
            </a:pPr>
            <a:endParaRPr lang="en-US" sz="18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457200" lvl="0" indent="-457200" algn="just">
              <a:buFont typeface="+mj-lt"/>
              <a:buAutoNum type="arabicPeriod" startAt="2"/>
            </a:pPr>
            <a:endParaRPr lang="en-US" sz="1900" dirty="0"/>
          </a:p>
          <a:p>
            <a:pPr marL="0" lvl="0" indent="0" algn="just">
              <a:buNone/>
            </a:pPr>
            <a:endParaRPr lang="en-US" sz="1900" dirty="0"/>
          </a:p>
          <a:p>
            <a:pPr marL="0" indent="0" algn="just">
              <a:buNone/>
            </a:pPr>
            <a:r>
              <a:rPr lang="en-US" sz="1800" dirty="0"/>
              <a:t>	PROVIDED that </a:t>
            </a:r>
            <a:r>
              <a:rPr lang="en-US" sz="1800" u="sng" dirty="0">
                <a:solidFill>
                  <a:srgbClr val="C00000"/>
                </a:solidFill>
              </a:rPr>
              <a:t>gifts not exceeding fifty thousand</a:t>
            </a:r>
            <a:r>
              <a:rPr lang="en-US" sz="1800" dirty="0"/>
              <a:t> rupees in value in a financial year </a:t>
            </a:r>
            <a:r>
              <a:rPr lang="en-US" sz="1800" u="sng" dirty="0">
                <a:solidFill>
                  <a:srgbClr val="C00000"/>
                </a:solidFill>
              </a:rPr>
              <a:t>by an employer to an employee</a:t>
            </a:r>
            <a:r>
              <a:rPr lang="en-US" sz="1800" dirty="0"/>
              <a:t> shall not be treated as supply of goods or services or both.</a:t>
            </a:r>
            <a:endParaRPr lang="en-IN" sz="1800" dirty="0"/>
          </a:p>
        </p:txBody>
      </p:sp>
      <p:sp>
        <p:nvSpPr>
          <p:cNvPr id="4" name="TextBox 3"/>
          <p:cNvSpPr txBox="1"/>
          <p:nvPr/>
        </p:nvSpPr>
        <p:spPr>
          <a:xfrm>
            <a:off x="305985" y="1268760"/>
            <a:ext cx="8640960" cy="73866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en-US" sz="1400" dirty="0">
                <a:solidFill>
                  <a:srgbClr val="00B050"/>
                </a:solidFill>
              </a:rPr>
              <a:t>[Para 4(a) of </a:t>
            </a:r>
            <a:r>
              <a:rPr lang="en-US" sz="1400" dirty="0" err="1">
                <a:solidFill>
                  <a:srgbClr val="00B050"/>
                </a:solidFill>
              </a:rPr>
              <a:t>Sch</a:t>
            </a:r>
            <a:r>
              <a:rPr lang="en-US" sz="1400" dirty="0">
                <a:solidFill>
                  <a:srgbClr val="00B050"/>
                </a:solidFill>
              </a:rPr>
              <a:t> II:-</a:t>
            </a:r>
            <a:r>
              <a:rPr lang="en-US" sz="1400" dirty="0"/>
              <a:t> where goods forming part of the assets of a business are transferred or disposed of by or under the directions of the person carrying on the business so as no longer to form part of those assets, </a:t>
            </a:r>
            <a:r>
              <a:rPr lang="en-US" sz="1400" strike="sngStrike" dirty="0"/>
              <a:t>whether or not for a consideration</a:t>
            </a:r>
            <a:r>
              <a:rPr lang="en-US" sz="1400" dirty="0"/>
              <a:t>, such transfer or disposal is a supply of goods by the  person;]</a:t>
            </a:r>
          </a:p>
        </p:txBody>
      </p:sp>
      <p:sp>
        <p:nvSpPr>
          <p:cNvPr id="5" name="TextBox 4"/>
          <p:cNvSpPr txBox="1"/>
          <p:nvPr/>
        </p:nvSpPr>
        <p:spPr>
          <a:xfrm>
            <a:off x="273162" y="4503896"/>
            <a:ext cx="8640960" cy="160043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lvl="0" algn="just"/>
            <a:r>
              <a:rPr lang="en-US" sz="1400" dirty="0"/>
              <a:t>[</a:t>
            </a:r>
            <a:r>
              <a:rPr lang="en-US" sz="1400" dirty="0">
                <a:solidFill>
                  <a:srgbClr val="00B050"/>
                </a:solidFill>
              </a:rPr>
              <a:t>S.25(4):-</a:t>
            </a:r>
            <a:r>
              <a:rPr lang="en-US" sz="1400" dirty="0"/>
              <a:t>A person who has </a:t>
            </a:r>
            <a:r>
              <a:rPr lang="en-US" sz="1400" u="sng" dirty="0"/>
              <a:t>obtained or is  required to  obtain more than one registration</a:t>
            </a:r>
            <a:r>
              <a:rPr lang="en-US" sz="1400" dirty="0"/>
              <a:t>,  whether in one State or Union territory or more  than one State or Union territory shall, in  respect of each such registration, be </a:t>
            </a:r>
            <a:r>
              <a:rPr lang="en-US" sz="1400" dirty="0">
                <a:solidFill>
                  <a:srgbClr val="C00000"/>
                </a:solidFill>
              </a:rPr>
              <a:t>treated as distinct persons</a:t>
            </a:r>
            <a:r>
              <a:rPr lang="en-US" sz="1400" dirty="0"/>
              <a:t> for the purposes of this Act.</a:t>
            </a:r>
          </a:p>
          <a:p>
            <a:pPr lvl="0" algn="just"/>
            <a:r>
              <a:rPr lang="en-US" sz="1400" dirty="0">
                <a:solidFill>
                  <a:srgbClr val="00B050"/>
                </a:solidFill>
              </a:rPr>
              <a:t>S.25(5):</a:t>
            </a:r>
            <a:r>
              <a:rPr lang="en-US" sz="1400" dirty="0"/>
              <a:t>-Where a person who has obtained or is required to  obtain  registration in a  State or  Union territory in respect of an establishment, has an establishment in another State or Union territory, then such establishments shall be </a:t>
            </a:r>
            <a:r>
              <a:rPr lang="en-US" sz="1400" dirty="0">
                <a:solidFill>
                  <a:srgbClr val="C00000"/>
                </a:solidFill>
              </a:rPr>
              <a:t>treated as establishments of distinct persons </a:t>
            </a:r>
            <a:r>
              <a:rPr lang="en-US" sz="1400" dirty="0"/>
              <a:t>for the purposes of this Act.]</a:t>
            </a:r>
          </a:p>
          <a:p>
            <a:pPr marL="285750" indent="-285750" algn="just">
              <a:buFont typeface="Arial" pitchFamily="34" charset="0"/>
              <a:buChar char="•"/>
            </a:pPr>
            <a:r>
              <a:rPr lang="en-US" sz="1400" dirty="0"/>
              <a:t>Cir 92/19 </a:t>
            </a:r>
            <a:r>
              <a:rPr lang="en-US" sz="1400" dirty="0" err="1"/>
              <a:t>dt</a:t>
            </a:r>
            <a:r>
              <a:rPr lang="en-US" sz="1400" dirty="0"/>
              <a:t> 7.3.19:-</a:t>
            </a:r>
            <a:r>
              <a:rPr lang="en-US" sz="1400" dirty="0">
                <a:solidFill>
                  <a:srgbClr val="00B050"/>
                </a:solidFill>
                <a:latin typeface="Times New Roman"/>
                <a:cs typeface="Times New Roman"/>
              </a:rPr>
              <a:t>[Free sample is not supply; and free supply is not free]</a:t>
            </a:r>
            <a:endParaRPr lang="en-IN" sz="1400" dirty="0"/>
          </a:p>
        </p:txBody>
      </p:sp>
      <p:sp>
        <p:nvSpPr>
          <p:cNvPr id="6" name="TextBox 5"/>
          <p:cNvSpPr txBox="1"/>
          <p:nvPr/>
        </p:nvSpPr>
        <p:spPr>
          <a:xfrm>
            <a:off x="322218" y="2564904"/>
            <a:ext cx="864096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i="1" dirty="0"/>
              <a:t>Explanation (a) to S.15</a:t>
            </a:r>
            <a:r>
              <a:rPr lang="en-US" sz="1200" dirty="0"/>
              <a:t>- For the purposes of this Act, persons shall be deemed to be </a:t>
            </a:r>
            <a:r>
              <a:rPr lang="en-US" sz="1200" dirty="0">
                <a:solidFill>
                  <a:srgbClr val="C00000"/>
                </a:solidFill>
              </a:rPr>
              <a:t>“related persons”</a:t>
            </a:r>
            <a:r>
              <a:rPr lang="en-US" sz="1200" dirty="0"/>
              <a:t> if––</a:t>
            </a:r>
            <a:endParaRPr lang="en-IN" sz="1200" dirty="0"/>
          </a:p>
          <a:p>
            <a:pPr marL="1314450" lvl="2" indent="-400050">
              <a:buFont typeface="+mj-lt"/>
              <a:buAutoNum type="romanLcPeriod"/>
            </a:pPr>
            <a:r>
              <a:rPr lang="en-US" sz="1200" dirty="0"/>
              <a:t>such persons are officers or directors of one another’s businesses;</a:t>
            </a:r>
            <a:endParaRPr lang="en-IN" sz="1200" dirty="0"/>
          </a:p>
          <a:p>
            <a:pPr marL="1314450" lvl="2" indent="-400050">
              <a:buFont typeface="+mj-lt"/>
              <a:buAutoNum type="romanLcPeriod"/>
            </a:pPr>
            <a:r>
              <a:rPr lang="en-US" sz="1200" dirty="0"/>
              <a:t>such persons are legally recognized partners in business;</a:t>
            </a:r>
            <a:endParaRPr lang="en-IN" sz="1200" dirty="0"/>
          </a:p>
          <a:p>
            <a:pPr marL="1314450" lvl="2" indent="-400050">
              <a:buFont typeface="+mj-lt"/>
              <a:buAutoNum type="romanLcPeriod"/>
            </a:pPr>
            <a:r>
              <a:rPr lang="en-US" sz="1200" dirty="0">
                <a:solidFill>
                  <a:srgbClr val="C00000"/>
                </a:solidFill>
              </a:rPr>
              <a:t>such persons are employer and employee;</a:t>
            </a:r>
            <a:endParaRPr lang="en-IN" sz="1200" dirty="0">
              <a:solidFill>
                <a:srgbClr val="C00000"/>
              </a:solidFill>
            </a:endParaRPr>
          </a:p>
          <a:p>
            <a:pPr marL="1314450" lvl="2" indent="-400050">
              <a:buFont typeface="+mj-lt"/>
              <a:buAutoNum type="romanLcPeriod"/>
            </a:pPr>
            <a:r>
              <a:rPr lang="en-US" sz="1200" dirty="0"/>
              <a:t>any person directly or indirectly owns, controls or  holds  twenty-five  per cent or more of the outstanding voting stock or shares of both of them;</a:t>
            </a:r>
            <a:endParaRPr lang="en-IN" sz="1200" dirty="0"/>
          </a:p>
          <a:p>
            <a:pPr marL="1314450" lvl="2" indent="-400050">
              <a:buFont typeface="+mj-lt"/>
              <a:buAutoNum type="romanLcPeriod"/>
            </a:pPr>
            <a:r>
              <a:rPr lang="en-US" sz="1200" dirty="0"/>
              <a:t>one of them directly or indirectly controls the other;</a:t>
            </a:r>
            <a:endParaRPr lang="en-IN" sz="1200" dirty="0"/>
          </a:p>
          <a:p>
            <a:pPr marL="1314450" lvl="2" indent="-400050">
              <a:buFont typeface="+mj-lt"/>
              <a:buAutoNum type="romanLcPeriod"/>
            </a:pPr>
            <a:r>
              <a:rPr lang="en-US" sz="1200" dirty="0"/>
              <a:t>both of them are directly or indirectly controlled by a third person ;</a:t>
            </a:r>
            <a:endParaRPr lang="en-IN" sz="1200" dirty="0"/>
          </a:p>
          <a:p>
            <a:pPr marL="1314450" lvl="2" indent="-400050">
              <a:buFont typeface="+mj-lt"/>
              <a:buAutoNum type="romanLcPeriod"/>
            </a:pPr>
            <a:r>
              <a:rPr lang="en-US" sz="1200" dirty="0"/>
              <a:t>together they directly or indirectly control a third </a:t>
            </a:r>
            <a:r>
              <a:rPr lang="en-US" sz="1200" i="1" dirty="0"/>
              <a:t>persons; or</a:t>
            </a:r>
            <a:endParaRPr lang="en-IN" sz="1200" dirty="0"/>
          </a:p>
          <a:p>
            <a:pPr marL="1314450" lvl="2" indent="-400050">
              <a:buFont typeface="+mj-lt"/>
              <a:buAutoNum type="romanLcPeriod"/>
            </a:pPr>
            <a:r>
              <a:rPr lang="en-US" sz="1200" i="1" dirty="0"/>
              <a:t>they are members of the same family</a:t>
            </a:r>
            <a:r>
              <a:rPr lang="en-US" sz="1200" dirty="0"/>
              <a:t>;</a:t>
            </a:r>
            <a:endParaRPr lang="en-IN" sz="1200" dirty="0"/>
          </a:p>
        </p:txBody>
      </p:sp>
    </p:spTree>
    <p:extLst>
      <p:ext uri="{BB962C8B-B14F-4D97-AF65-F5344CB8AC3E}">
        <p14:creationId xmlns="" xmlns:p14="http://schemas.microsoft.com/office/powerpoint/2010/main" val="29973233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928992" cy="6629400"/>
          </a:xfrm>
        </p:spPr>
        <p:txBody>
          <a:bodyPr>
            <a:noAutofit/>
          </a:bodyPr>
          <a:lstStyle/>
          <a:p>
            <a:pPr lvl="0" algn="just">
              <a:buFont typeface="+mj-lt"/>
              <a:buAutoNum type="arabicPeriod" startAt="3"/>
            </a:pPr>
            <a:r>
              <a:rPr lang="en-US" sz="1900" dirty="0"/>
              <a:t>Supply of goods— </a:t>
            </a:r>
            <a:endParaRPr lang="en-IN" sz="1900" dirty="0">
              <a:solidFill>
                <a:srgbClr val="00B050"/>
              </a:solidFill>
            </a:endParaRPr>
          </a:p>
          <a:p>
            <a:pPr marL="800100" lvl="1" indent="-342900" algn="just">
              <a:buFont typeface="+mj-lt"/>
              <a:buAutoNum type="alphaLcParenR"/>
            </a:pPr>
            <a:r>
              <a:rPr lang="en-US" sz="1900" dirty="0"/>
              <a:t>by a </a:t>
            </a:r>
            <a:r>
              <a:rPr lang="en-US" sz="1900" u="sng" dirty="0">
                <a:solidFill>
                  <a:srgbClr val="C00000"/>
                </a:solidFill>
              </a:rPr>
              <a:t>principal to his agent</a:t>
            </a:r>
            <a:r>
              <a:rPr lang="en-US" sz="1900" dirty="0"/>
              <a:t> where the agent undertakes to supply such goods on behalf of the principal; or </a:t>
            </a:r>
            <a:r>
              <a:rPr lang="en-US" sz="1900" dirty="0">
                <a:solidFill>
                  <a:srgbClr val="00B050"/>
                </a:solidFill>
              </a:rPr>
              <a:t>[Consignment agent, C&amp;F agent. ]</a:t>
            </a:r>
            <a:endParaRPr lang="en-IN" sz="1900" dirty="0">
              <a:solidFill>
                <a:srgbClr val="00B050"/>
              </a:solidFill>
            </a:endParaRPr>
          </a:p>
          <a:p>
            <a:pPr marL="800100" lvl="1" indent="-342900" algn="just">
              <a:buFont typeface="+mj-lt"/>
              <a:buAutoNum type="alphaLcParenR"/>
            </a:pPr>
            <a:r>
              <a:rPr lang="en-US" sz="1900" dirty="0"/>
              <a:t>by an </a:t>
            </a:r>
            <a:r>
              <a:rPr lang="en-US" sz="1900" u="sng" dirty="0">
                <a:solidFill>
                  <a:srgbClr val="C00000"/>
                </a:solidFill>
              </a:rPr>
              <a:t>agent to his principal</a:t>
            </a:r>
            <a:r>
              <a:rPr lang="en-US" sz="1900" dirty="0"/>
              <a:t> where the agent undertakes to receive such goods on behalf of the principal.</a:t>
            </a:r>
          </a:p>
          <a:p>
            <a:pPr marL="800100" lvl="1" indent="-342900" algn="just">
              <a:buFont typeface="+mj-lt"/>
              <a:buAutoNum type="alphaLcParenR"/>
            </a:pPr>
            <a:endParaRPr lang="en-US" sz="1900" dirty="0"/>
          </a:p>
          <a:p>
            <a:pPr marL="800100" lvl="1" indent="-342900" algn="just">
              <a:buFont typeface="+mj-lt"/>
              <a:buAutoNum type="alphaLcParenR"/>
            </a:pPr>
            <a:endParaRPr lang="en-US" sz="2100" dirty="0"/>
          </a:p>
          <a:p>
            <a:pPr marL="800100" lvl="1" indent="-342900" algn="just">
              <a:buFont typeface="+mj-lt"/>
              <a:buAutoNum type="alphaLcParenR"/>
            </a:pPr>
            <a:endParaRPr lang="en-US" sz="2100" dirty="0"/>
          </a:p>
          <a:p>
            <a:pPr marL="800100" lvl="1" indent="-342900" algn="just">
              <a:buFont typeface="+mj-lt"/>
              <a:buAutoNum type="alphaLcParenR"/>
            </a:pPr>
            <a:endParaRPr lang="en-US" sz="2100" dirty="0"/>
          </a:p>
          <a:p>
            <a:pPr lvl="0" algn="just">
              <a:buFont typeface="+mj-lt"/>
              <a:buAutoNum type="arabicPeriod" startAt="3"/>
            </a:pPr>
            <a:r>
              <a:rPr lang="en-US" sz="1900" u="sng" dirty="0">
                <a:solidFill>
                  <a:srgbClr val="C00000"/>
                </a:solidFill>
              </a:rPr>
              <a:t>Import of services</a:t>
            </a:r>
            <a:r>
              <a:rPr lang="en-US" sz="1900" dirty="0"/>
              <a:t> by a </a:t>
            </a:r>
            <a:r>
              <a:rPr lang="en-US" sz="1900" strike="sngStrike" dirty="0"/>
              <a:t>taxable</a:t>
            </a:r>
            <a:r>
              <a:rPr lang="en-US" sz="1900" dirty="0"/>
              <a:t> person </a:t>
            </a:r>
            <a:r>
              <a:rPr lang="en-US" sz="1900" dirty="0">
                <a:solidFill>
                  <a:srgbClr val="C00000"/>
                </a:solidFill>
              </a:rPr>
              <a:t>from a related person or from any of his other establishments outside India</a:t>
            </a:r>
            <a:r>
              <a:rPr lang="en-US" sz="1900" dirty="0"/>
              <a:t>, in the course or furtherance of </a:t>
            </a:r>
            <a:r>
              <a:rPr lang="en-US" sz="1900" dirty="0">
                <a:solidFill>
                  <a:srgbClr val="C00000"/>
                </a:solidFill>
              </a:rPr>
              <a:t>business</a:t>
            </a:r>
            <a:r>
              <a:rPr lang="en-US" sz="1900" dirty="0"/>
              <a:t>. </a:t>
            </a:r>
          </a:p>
          <a:p>
            <a:pPr marL="0" lvl="0" indent="0" algn="just">
              <a:buNone/>
            </a:pPr>
            <a:endParaRPr lang="en-US" sz="2100" dirty="0">
              <a:solidFill>
                <a:srgbClr val="00B050"/>
              </a:solidFill>
            </a:endParaRPr>
          </a:p>
          <a:p>
            <a:pPr>
              <a:buNone/>
            </a:pPr>
            <a:endParaRPr lang="en-IN" dirty="0"/>
          </a:p>
        </p:txBody>
      </p:sp>
      <p:sp>
        <p:nvSpPr>
          <p:cNvPr id="6" name="TextBox 5"/>
          <p:cNvSpPr txBox="1"/>
          <p:nvPr/>
        </p:nvSpPr>
        <p:spPr>
          <a:xfrm>
            <a:off x="169346" y="1628800"/>
            <a:ext cx="8952772" cy="1538883"/>
          </a:xfrm>
          <a:prstGeom prst="rect">
            <a:avLst/>
          </a:prstGeom>
          <a:noFill/>
          <a:ln>
            <a:solidFill>
              <a:schemeClr val="tx1"/>
            </a:solidFill>
          </a:ln>
        </p:spPr>
        <p:txBody>
          <a:bodyPr wrap="square" rtlCol="0">
            <a:spAutoFit/>
          </a:bodyPr>
          <a:lstStyle/>
          <a:p>
            <a:r>
              <a:rPr lang="en-US" sz="1400" dirty="0">
                <a:solidFill>
                  <a:srgbClr val="00B050"/>
                </a:solidFill>
              </a:rPr>
              <a:t>Cir 57/31/2018-GST </a:t>
            </a:r>
            <a:r>
              <a:rPr lang="en-US" sz="1400" dirty="0" err="1">
                <a:solidFill>
                  <a:srgbClr val="00B050"/>
                </a:solidFill>
              </a:rPr>
              <a:t>dt</a:t>
            </a:r>
            <a:r>
              <a:rPr lang="en-US" sz="1400" dirty="0">
                <a:solidFill>
                  <a:srgbClr val="00B050"/>
                </a:solidFill>
              </a:rPr>
              <a:t> 4.9.18 clarified the </a:t>
            </a:r>
            <a:r>
              <a:rPr lang="en-US" sz="1400" dirty="0">
                <a:solidFill>
                  <a:srgbClr val="C00000"/>
                </a:solidFill>
              </a:rPr>
              <a:t>scope of Principal- agent relationship in the context of </a:t>
            </a:r>
            <a:r>
              <a:rPr lang="en-US" sz="1400" dirty="0" err="1">
                <a:solidFill>
                  <a:srgbClr val="C00000"/>
                </a:solidFill>
              </a:rPr>
              <a:t>Sch</a:t>
            </a:r>
            <a:r>
              <a:rPr lang="en-US" sz="1400" dirty="0">
                <a:solidFill>
                  <a:srgbClr val="C00000"/>
                </a:solidFill>
              </a:rPr>
              <a:t> I</a:t>
            </a:r>
          </a:p>
          <a:p>
            <a:pPr marL="285750" indent="-285750">
              <a:buFont typeface="Arial" pitchFamily="34" charset="0"/>
              <a:buChar char="•"/>
            </a:pPr>
            <a:r>
              <a:rPr lang="en-US" sz="1600" dirty="0"/>
              <a:t>Only if the DCA issues invoice in his own name (not in Principal’s name) for further supply on behalf of the principal.</a:t>
            </a:r>
          </a:p>
          <a:p>
            <a:pPr marL="285750" indent="-285750">
              <a:buFont typeface="Arial" pitchFamily="34" charset="0"/>
              <a:buChar char="•"/>
            </a:pPr>
            <a:r>
              <a:rPr lang="en-US" sz="1600" dirty="0"/>
              <a:t>Art work to </a:t>
            </a:r>
            <a:r>
              <a:rPr lang="en-US" sz="1600" dirty="0" err="1"/>
              <a:t>galary</a:t>
            </a:r>
            <a:r>
              <a:rPr lang="en-US" sz="1600" dirty="0"/>
              <a:t> is not a supply (</a:t>
            </a:r>
            <a:r>
              <a:rPr lang="en-US" sz="1600" dirty="0" err="1"/>
              <a:t>cir</a:t>
            </a:r>
            <a:r>
              <a:rPr lang="en-US" sz="1600" dirty="0"/>
              <a:t> 22/17 </a:t>
            </a:r>
            <a:r>
              <a:rPr lang="en-US" sz="1600" dirty="0" err="1"/>
              <a:t>dt</a:t>
            </a:r>
            <a:r>
              <a:rPr lang="en-US" sz="1600" dirty="0"/>
              <a:t> 21.12.17)</a:t>
            </a:r>
          </a:p>
          <a:p>
            <a:pPr marL="285750" indent="-285750">
              <a:buFont typeface="Arial" pitchFamily="34" charset="0"/>
              <a:buChar char="•"/>
            </a:pPr>
            <a:r>
              <a:rPr lang="en-US" sz="1600" dirty="0"/>
              <a:t>Cir 73/47/18 </a:t>
            </a:r>
            <a:r>
              <a:rPr lang="en-US" sz="1600" dirty="0" err="1"/>
              <a:t>dt</a:t>
            </a:r>
            <a:r>
              <a:rPr lang="en-US" sz="1600" dirty="0"/>
              <a:t> 5.11.18- Unlike other agents, DCA guarantees the payment.</a:t>
            </a:r>
          </a:p>
          <a:p>
            <a:pPr marL="285750" indent="-285750">
              <a:buFont typeface="Arial" pitchFamily="34" charset="0"/>
              <a:buChar char="•"/>
            </a:pPr>
            <a:r>
              <a:rPr lang="en-US" sz="1600" dirty="0"/>
              <a:t>C&amp;F agent (and not the Commission agent) is compulsory registrant.</a:t>
            </a:r>
            <a:endParaRPr lang="en-IN" sz="1600" dirty="0"/>
          </a:p>
        </p:txBody>
      </p:sp>
      <p:sp>
        <p:nvSpPr>
          <p:cNvPr id="7" name="TextBox 6"/>
          <p:cNvSpPr txBox="1"/>
          <p:nvPr/>
        </p:nvSpPr>
        <p:spPr>
          <a:xfrm>
            <a:off x="91271" y="3789040"/>
            <a:ext cx="8952772" cy="2677656"/>
          </a:xfrm>
          <a:prstGeom prst="rect">
            <a:avLst/>
          </a:prstGeom>
          <a:noFill/>
          <a:ln>
            <a:solidFill>
              <a:schemeClr val="tx1"/>
            </a:solidFill>
          </a:ln>
        </p:spPr>
        <p:txBody>
          <a:bodyPr wrap="square" rtlCol="0">
            <a:spAutoFit/>
          </a:bodyPr>
          <a:lstStyle/>
          <a:p>
            <a:pPr marL="285750" lvl="0" indent="-285750" algn="just">
              <a:buFont typeface="Arial" pitchFamily="34" charset="0"/>
              <a:buChar char="•"/>
            </a:pPr>
            <a:r>
              <a:rPr lang="en-US" sz="1400" dirty="0"/>
              <a:t>Note- now the word ‘person’ will cover even those making only exempt supplies who are otherwise engaged in the business activities.</a:t>
            </a:r>
          </a:p>
          <a:p>
            <a:pPr marL="285750" lvl="0" indent="-285750" algn="just">
              <a:buFont typeface="Arial" pitchFamily="34" charset="0"/>
              <a:buChar char="•"/>
            </a:pPr>
            <a:r>
              <a:rPr lang="en-US" sz="1400" dirty="0"/>
              <a:t>Thus, service import from </a:t>
            </a:r>
            <a:r>
              <a:rPr lang="en-US" sz="1400" dirty="0">
                <a:solidFill>
                  <a:srgbClr val="C00000"/>
                </a:solidFill>
              </a:rPr>
              <a:t>overseas branch/HO</a:t>
            </a:r>
            <a:r>
              <a:rPr lang="en-US" sz="1400" dirty="0"/>
              <a:t> will attract  GST even if no payment was made for it. </a:t>
            </a:r>
          </a:p>
          <a:p>
            <a:pPr marL="285750" lvl="0" indent="-285750" algn="just">
              <a:buFont typeface="Arial" pitchFamily="34" charset="0"/>
              <a:buChar char="•"/>
            </a:pPr>
            <a:r>
              <a:rPr lang="en-US" sz="1400" dirty="0"/>
              <a:t>However, Services received in India from </a:t>
            </a:r>
            <a:r>
              <a:rPr lang="en-US" sz="1400" dirty="0">
                <a:solidFill>
                  <a:srgbClr val="C00000"/>
                </a:solidFill>
              </a:rPr>
              <a:t>foreign liaison office</a:t>
            </a:r>
            <a:r>
              <a:rPr lang="en-US" sz="1400" dirty="0"/>
              <a:t> is not import of service and no GST payable under RCM. This is because, when  the foreign branch of Indian parent company is its </a:t>
            </a:r>
            <a:r>
              <a:rPr lang="en-US" sz="1400" dirty="0" err="1"/>
              <a:t>liason</a:t>
            </a:r>
            <a:r>
              <a:rPr lang="en-US" sz="1400" dirty="0"/>
              <a:t> office the expenses of which is remitted by the Indian parent company, then that foreign branch will be ‘intermediary’ having localized POS outside India, and then it will not be service import as per definition of ‘import of service’ which requires POS to be in India]</a:t>
            </a:r>
          </a:p>
          <a:p>
            <a:pPr marL="285750" lvl="0" indent="-285750" algn="just">
              <a:buFont typeface="Arial" pitchFamily="34" charset="0"/>
              <a:buChar char="•"/>
            </a:pPr>
            <a:r>
              <a:rPr lang="en-US" sz="1400" dirty="0"/>
              <a:t>Service import by UN or specified international organizations, or by diplomatic missions or </a:t>
            </a:r>
            <a:r>
              <a:rPr lang="en-US" sz="1400" dirty="0" err="1"/>
              <a:t>consulars</a:t>
            </a:r>
            <a:r>
              <a:rPr lang="en-US" sz="1400" dirty="0"/>
              <a:t> is </a:t>
            </a:r>
            <a:r>
              <a:rPr lang="en-US" sz="1400" dirty="0">
                <a:solidFill>
                  <a:srgbClr val="C00000"/>
                </a:solidFill>
              </a:rPr>
              <a:t>exempt</a:t>
            </a:r>
            <a:r>
              <a:rPr lang="en-US" sz="1400" dirty="0"/>
              <a:t> vide n/n  9/17 ITR </a:t>
            </a:r>
            <a:r>
              <a:rPr lang="en-US" sz="1400" dirty="0" err="1"/>
              <a:t>dt</a:t>
            </a:r>
            <a:r>
              <a:rPr lang="en-US" sz="1400" dirty="0"/>
              <a:t> 28.6.17.</a:t>
            </a:r>
          </a:p>
          <a:p>
            <a:pPr marL="285750" lvl="0" indent="-285750" algn="just">
              <a:buFont typeface="Arial" pitchFamily="34" charset="0"/>
              <a:buChar char="•"/>
            </a:pPr>
            <a:r>
              <a:rPr lang="en-US" sz="1400" dirty="0"/>
              <a:t>IGST not payable on import of service under RCM if value of </a:t>
            </a:r>
            <a:r>
              <a:rPr lang="en-US" sz="1400" dirty="0">
                <a:solidFill>
                  <a:srgbClr val="C00000"/>
                </a:solidFill>
              </a:rPr>
              <a:t>royalty and license fee</a:t>
            </a:r>
            <a:r>
              <a:rPr lang="en-US" sz="1400" dirty="0"/>
              <a:t> was included in customs value of goods imported. N/n 6/18 ITR </a:t>
            </a:r>
            <a:r>
              <a:rPr lang="en-US" sz="1400" dirty="0" err="1"/>
              <a:t>dt</a:t>
            </a:r>
            <a:r>
              <a:rPr lang="en-US" sz="1400" dirty="0"/>
              <a:t> 25.1.18.</a:t>
            </a:r>
          </a:p>
          <a:p>
            <a:pPr marL="285750" lvl="0" indent="-285750" algn="just">
              <a:buFont typeface="Arial" pitchFamily="34" charset="0"/>
              <a:buChar char="•"/>
            </a:pPr>
            <a:r>
              <a:rPr lang="en-US" sz="1400" dirty="0"/>
              <a:t>IGST payable on freight under </a:t>
            </a:r>
            <a:r>
              <a:rPr lang="en-US" sz="1400" dirty="0">
                <a:solidFill>
                  <a:srgbClr val="C00000"/>
                </a:solidFill>
              </a:rPr>
              <a:t>CIF import</a:t>
            </a:r>
            <a:r>
              <a:rPr lang="en-US" sz="1400" dirty="0"/>
              <a:t> of goods.</a:t>
            </a:r>
            <a:endParaRPr lang="en-IN" sz="2000" dirty="0"/>
          </a:p>
        </p:txBody>
      </p:sp>
    </p:spTree>
    <p:extLst>
      <p:ext uri="{BB962C8B-B14F-4D97-AF65-F5344CB8AC3E}">
        <p14:creationId xmlns="" xmlns:p14="http://schemas.microsoft.com/office/powerpoint/2010/main" val="27408874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2000" b="1" dirty="0">
                <a:solidFill>
                  <a:srgbClr val="C00000"/>
                </a:solidFill>
              </a:rPr>
              <a:t>GST to be levied on activities done by employees of corporate office for its units located in other states</a:t>
            </a:r>
            <a:r>
              <a:rPr lang="en-IN" sz="2000" dirty="0">
                <a:solidFill>
                  <a:srgbClr val="C00000"/>
                </a:solidFill>
              </a:rPr>
              <a:t> </a:t>
            </a:r>
          </a:p>
          <a:p>
            <a:pPr algn="just">
              <a:buNone/>
            </a:pPr>
            <a:r>
              <a:rPr lang="en-IN" sz="2000" i="1" dirty="0"/>
              <a:t>[Columbia Asia Hospitals (P.) Ltd., </a:t>
            </a:r>
            <a:r>
              <a:rPr lang="en-IN" sz="2000" dirty="0"/>
              <a:t>In re</a:t>
            </a:r>
            <a:r>
              <a:rPr lang="en-IN" sz="2000" i="1" dirty="0"/>
              <a:t>- </a:t>
            </a:r>
            <a:r>
              <a:rPr lang="en-IN" sz="2000" u="sng" dirty="0"/>
              <a:t>[2018] 96 taxmann.com 245 (AAR-Karnataka)</a:t>
            </a:r>
            <a:r>
              <a:rPr lang="en-IN" sz="2000" dirty="0"/>
              <a:t>]</a:t>
            </a:r>
          </a:p>
          <a:p>
            <a:pPr algn="just"/>
            <a:r>
              <a:rPr lang="en-IN" sz="2000" dirty="0"/>
              <a:t>The employees of corporate office performed the activities in the course of or in relation to employment. The same activities are also performed for the units located in the other States. The </a:t>
            </a:r>
            <a:r>
              <a:rPr lang="en-IN" sz="2000" dirty="0" err="1"/>
              <a:t>assessee</a:t>
            </a:r>
            <a:r>
              <a:rPr lang="en-IN" sz="2000" dirty="0"/>
              <a:t> filed an application for Advance Ruling whether GST would be applicable on supplies made to other units located in other States by employees of corporate office?</a:t>
            </a:r>
          </a:p>
          <a:p>
            <a:pPr algn="just"/>
            <a:r>
              <a:rPr lang="en-IN" sz="2000" dirty="0"/>
              <a:t>The Authority for Advance Ruling </a:t>
            </a:r>
            <a:r>
              <a:rPr lang="en-IN" sz="2000" u="sng" dirty="0"/>
              <a:t>held that the services provided by the employees to the employer, the corporate office, have the nature of the employee and employer relationship. The corporate office and the units are distinct persons. Therefore, activities performed by employees of corporate office for other units of company shall be treated as supplies</a:t>
            </a:r>
            <a:r>
              <a:rPr lang="en-IN" sz="2000" dirty="0"/>
              <a:t> as per Entry 2 of Schedule I of the CGST Act. Hence, GST would be applicable even if made without consideration.</a:t>
            </a:r>
          </a:p>
          <a:p>
            <a:pPr marL="1143000" indent="-1143000" algn="just">
              <a:buNone/>
            </a:pPr>
            <a:endParaRPr lang="en-US" sz="2000" dirty="0"/>
          </a:p>
        </p:txBody>
      </p:sp>
    </p:spTree>
    <p:extLst>
      <p:ext uri="{BB962C8B-B14F-4D97-AF65-F5344CB8AC3E}">
        <p14:creationId xmlns="" xmlns:p14="http://schemas.microsoft.com/office/powerpoint/2010/main" val="346182698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Analysis of Free Supplies &amp; Schedule 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356655890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
            </a:r>
            <a:br>
              <a:rPr lang="en-IN" b="1" dirty="0"/>
            </a:br>
            <a:endParaRPr lang="en-IN" b="1" dirty="0"/>
          </a:p>
        </p:txBody>
      </p:sp>
      <p:grpSp>
        <p:nvGrpSpPr>
          <p:cNvPr id="4" name="Group 3"/>
          <p:cNvGrpSpPr/>
          <p:nvPr/>
        </p:nvGrpSpPr>
        <p:grpSpPr>
          <a:xfrm>
            <a:off x="1588258" y="230189"/>
            <a:ext cx="6110785" cy="484201"/>
            <a:chOff x="0" y="280"/>
            <a:chExt cx="8147713" cy="484201"/>
          </a:xfrm>
        </p:grpSpPr>
        <p:sp>
          <p:nvSpPr>
            <p:cNvPr id="5" name="Rounded Rectangle 4"/>
            <p:cNvSpPr/>
            <p:nvPr/>
          </p:nvSpPr>
          <p:spPr>
            <a:xfrm>
              <a:off x="0" y="280"/>
              <a:ext cx="8147713" cy="484201"/>
            </a:xfrm>
            <a:prstGeom prst="roundRect">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6" name="Rounded Rectangle 4"/>
            <p:cNvSpPr/>
            <p:nvPr/>
          </p:nvSpPr>
          <p:spPr>
            <a:xfrm>
              <a:off x="23637" y="23917"/>
              <a:ext cx="8100439" cy="4369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en-IN" sz="2800" b="1" kern="1200" dirty="0"/>
                <a:t>Overview of GST</a:t>
              </a:r>
            </a:p>
          </p:txBody>
        </p:sp>
      </p:grpSp>
      <p:sp>
        <p:nvSpPr>
          <p:cNvPr id="9" name="Oval 8"/>
          <p:cNvSpPr/>
          <p:nvPr/>
        </p:nvSpPr>
        <p:spPr>
          <a:xfrm>
            <a:off x="3443068" y="988597"/>
            <a:ext cx="2257865" cy="1674056"/>
          </a:xfrm>
          <a:prstGeom prst="ellipse">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2400" b="1" dirty="0">
                <a:latin typeface="Cambria" panose="02040503050406030204" pitchFamily="18" charset="0"/>
              </a:rPr>
              <a:t>Goods &amp; Service Tax </a:t>
            </a:r>
          </a:p>
          <a:p>
            <a:pPr algn="ctr"/>
            <a:r>
              <a:rPr lang="en-IN" sz="2400" b="1" dirty="0">
                <a:latin typeface="Cambria" panose="02040503050406030204" pitchFamily="18" charset="0"/>
              </a:rPr>
              <a:t>(GST)</a:t>
            </a:r>
          </a:p>
        </p:txBody>
      </p:sp>
      <p:sp>
        <p:nvSpPr>
          <p:cNvPr id="11" name="Oval 10"/>
          <p:cNvSpPr/>
          <p:nvPr/>
        </p:nvSpPr>
        <p:spPr>
          <a:xfrm>
            <a:off x="1229010" y="988597"/>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Service Tax</a:t>
            </a:r>
          </a:p>
        </p:txBody>
      </p:sp>
      <p:sp>
        <p:nvSpPr>
          <p:cNvPr id="12" name="Oval 11"/>
          <p:cNvSpPr/>
          <p:nvPr/>
        </p:nvSpPr>
        <p:spPr>
          <a:xfrm>
            <a:off x="1379258" y="1951296"/>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Excise Duty</a:t>
            </a:r>
          </a:p>
        </p:txBody>
      </p:sp>
      <p:sp>
        <p:nvSpPr>
          <p:cNvPr id="13" name="Oval 12"/>
          <p:cNvSpPr/>
          <p:nvPr/>
        </p:nvSpPr>
        <p:spPr>
          <a:xfrm>
            <a:off x="1976256" y="2836721"/>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VAT</a:t>
            </a:r>
          </a:p>
        </p:txBody>
      </p:sp>
      <p:sp>
        <p:nvSpPr>
          <p:cNvPr id="14" name="Oval 13"/>
          <p:cNvSpPr/>
          <p:nvPr/>
        </p:nvSpPr>
        <p:spPr>
          <a:xfrm>
            <a:off x="3055071" y="3309549"/>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Luxury Tax</a:t>
            </a:r>
          </a:p>
        </p:txBody>
      </p:sp>
      <p:sp>
        <p:nvSpPr>
          <p:cNvPr id="15" name="Oval 14"/>
          <p:cNvSpPr/>
          <p:nvPr/>
        </p:nvSpPr>
        <p:spPr>
          <a:xfrm>
            <a:off x="6618114" y="2054629"/>
            <a:ext cx="1080929" cy="782092"/>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Entertainment Tax</a:t>
            </a:r>
          </a:p>
        </p:txBody>
      </p:sp>
      <p:sp>
        <p:nvSpPr>
          <p:cNvPr id="16" name="Oval 15"/>
          <p:cNvSpPr/>
          <p:nvPr/>
        </p:nvSpPr>
        <p:spPr>
          <a:xfrm>
            <a:off x="6078157" y="2983640"/>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CST</a:t>
            </a:r>
          </a:p>
        </p:txBody>
      </p:sp>
      <p:sp>
        <p:nvSpPr>
          <p:cNvPr id="17" name="Oval 16"/>
          <p:cNvSpPr/>
          <p:nvPr/>
        </p:nvSpPr>
        <p:spPr>
          <a:xfrm>
            <a:off x="4572000" y="3372302"/>
            <a:ext cx="1193996"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Octroi Duty</a:t>
            </a:r>
          </a:p>
        </p:txBody>
      </p:sp>
      <p:sp>
        <p:nvSpPr>
          <p:cNvPr id="18" name="Oval 17"/>
          <p:cNvSpPr/>
          <p:nvPr/>
        </p:nvSpPr>
        <p:spPr>
          <a:xfrm>
            <a:off x="6353065" y="999851"/>
            <a:ext cx="1328249" cy="725728"/>
          </a:xfrm>
          <a:prstGeom prst="ellipse">
            <a:avLst/>
          </a:prstGeom>
          <a:gradFill>
            <a:gsLst>
              <a:gs pos="50000">
                <a:schemeClr val="accent1">
                  <a:lumMod val="75000"/>
                </a:schemeClr>
              </a:gs>
              <a:gs pos="100000">
                <a:schemeClr val="accent1">
                  <a:lumMod val="20000"/>
                  <a:lumOff val="80000"/>
                </a:schemeClr>
              </a:gs>
            </a:gsLst>
            <a:lin ang="5400000" scaled="0"/>
          </a:gradFill>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1600" b="1" dirty="0">
                <a:latin typeface="Cambria" panose="02040503050406030204" pitchFamily="18" charset="0"/>
              </a:rPr>
              <a:t>State Excise Duty</a:t>
            </a:r>
          </a:p>
        </p:txBody>
      </p:sp>
      <p:cxnSp>
        <p:nvCxnSpPr>
          <p:cNvPr id="23" name="Straight Arrow Connector 22"/>
          <p:cNvCxnSpPr>
            <a:stCxn id="11" idx="6"/>
            <a:endCxn id="9" idx="1"/>
          </p:cNvCxnSpPr>
          <p:nvPr/>
        </p:nvCxnSpPr>
        <p:spPr>
          <a:xfrm flipV="1">
            <a:off x="2423005" y="1233757"/>
            <a:ext cx="1350719" cy="117704"/>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2" idx="6"/>
            <a:endCxn id="9" idx="2"/>
          </p:cNvCxnSpPr>
          <p:nvPr/>
        </p:nvCxnSpPr>
        <p:spPr>
          <a:xfrm flipV="1">
            <a:off x="2573254" y="1825626"/>
            <a:ext cx="869814" cy="488535"/>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3" idx="7"/>
            <a:endCxn id="9" idx="3"/>
          </p:cNvCxnSpPr>
          <p:nvPr/>
        </p:nvCxnSpPr>
        <p:spPr>
          <a:xfrm flipV="1">
            <a:off x="2995395" y="2417493"/>
            <a:ext cx="778329" cy="525508"/>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7"/>
            <a:endCxn id="9" idx="4"/>
          </p:cNvCxnSpPr>
          <p:nvPr/>
        </p:nvCxnSpPr>
        <p:spPr>
          <a:xfrm flipV="1">
            <a:off x="4074210" y="2662653"/>
            <a:ext cx="497790" cy="753176"/>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7" idx="0"/>
            <a:endCxn id="9" idx="4"/>
          </p:cNvCxnSpPr>
          <p:nvPr/>
        </p:nvCxnSpPr>
        <p:spPr>
          <a:xfrm flipH="1" flipV="1">
            <a:off x="4572000" y="2662654"/>
            <a:ext cx="596998" cy="709649"/>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8" idx="2"/>
            <a:endCxn id="9" idx="7"/>
          </p:cNvCxnSpPr>
          <p:nvPr/>
        </p:nvCxnSpPr>
        <p:spPr>
          <a:xfrm flipH="1" flipV="1">
            <a:off x="5370276" y="1233757"/>
            <a:ext cx="982789" cy="128958"/>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5" idx="1"/>
            <a:endCxn id="9" idx="6"/>
          </p:cNvCxnSpPr>
          <p:nvPr/>
        </p:nvCxnSpPr>
        <p:spPr>
          <a:xfrm flipH="1" flipV="1">
            <a:off x="5700933" y="1825625"/>
            <a:ext cx="1075480" cy="343539"/>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16" idx="1"/>
            <a:endCxn id="9" idx="5"/>
          </p:cNvCxnSpPr>
          <p:nvPr/>
        </p:nvCxnSpPr>
        <p:spPr>
          <a:xfrm flipH="1" flipV="1">
            <a:off x="5370277" y="2417494"/>
            <a:ext cx="882737" cy="672427"/>
          </a:xfrm>
          <a:prstGeom prst="straightConnector1">
            <a:avLst/>
          </a:prstGeom>
          <a:ln w="85725">
            <a:solidFill>
              <a:schemeClr val="accent5">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a:xfrm>
            <a:off x="1086007" y="4038560"/>
            <a:ext cx="1862009" cy="484201"/>
          </a:xfrm>
          <a:prstGeom prst="roundRect">
            <a:avLst/>
          </a:prstGeom>
          <a:gradFill flip="none" rotWithShape="1">
            <a:gsLst>
              <a:gs pos="0">
                <a:schemeClr val="accent6">
                  <a:lumMod val="20000"/>
                  <a:lumOff val="80000"/>
                </a:schemeClr>
              </a:gs>
              <a:gs pos="64000">
                <a:schemeClr val="accent6">
                  <a:lumMod val="75000"/>
                </a:schemeClr>
              </a:gs>
              <a:gs pos="100000">
                <a:schemeClr val="accent6">
                  <a:lumMod val="50000"/>
                </a:schemeClr>
              </a:gs>
            </a:gsLst>
            <a:lin ang="2700000" scaled="1"/>
            <a:tileRect/>
          </a:gra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r>
              <a:rPr lang="en-IN" sz="2400" b="1" dirty="0">
                <a:latin typeface="Cambria" panose="02040503050406030204" pitchFamily="18" charset="0"/>
              </a:rPr>
              <a:t>Features of GST</a:t>
            </a:r>
            <a:r>
              <a:rPr lang="en-IN" b="1" dirty="0">
                <a:latin typeface="Cambria" panose="02040503050406030204" pitchFamily="18" charset="0"/>
              </a:rPr>
              <a:t>.</a:t>
            </a:r>
          </a:p>
        </p:txBody>
      </p:sp>
      <p:sp>
        <p:nvSpPr>
          <p:cNvPr id="81" name="TextBox 80"/>
          <p:cNvSpPr txBox="1"/>
          <p:nvPr/>
        </p:nvSpPr>
        <p:spPr>
          <a:xfrm>
            <a:off x="1086007" y="4533930"/>
            <a:ext cx="3799000" cy="2862322"/>
          </a:xfrm>
          <a:prstGeom prst="rect">
            <a:avLst/>
          </a:prstGeom>
          <a:noFill/>
        </p:spPr>
        <p:txBody>
          <a:bodyPr wrap="square" rtlCol="0">
            <a:spAutoFit/>
          </a:bodyPr>
          <a:lstStyle/>
          <a:p>
            <a:pPr marL="342900" indent="-342900">
              <a:buFont typeface="+mj-lt"/>
              <a:buAutoNum type="arabicPeriod"/>
            </a:pPr>
            <a:r>
              <a:rPr lang="en-IN" b="1" dirty="0">
                <a:latin typeface="Cambria" panose="02040503050406030204" pitchFamily="18" charset="0"/>
              </a:rPr>
              <a:t>One Nation &amp; One Tax &amp; One Market</a:t>
            </a:r>
          </a:p>
          <a:p>
            <a:pPr marL="342900" indent="-342900">
              <a:buFont typeface="+mj-lt"/>
              <a:buAutoNum type="arabicPeriod"/>
            </a:pPr>
            <a:r>
              <a:rPr lang="en-IN" b="1" dirty="0">
                <a:latin typeface="Cambria" panose="02040503050406030204" pitchFamily="18" charset="0"/>
              </a:rPr>
              <a:t>Events are based on Concept of Supply. </a:t>
            </a:r>
          </a:p>
          <a:p>
            <a:pPr marL="342900" indent="-342900">
              <a:buFont typeface="+mj-lt"/>
              <a:buAutoNum type="arabicPeriod"/>
            </a:pPr>
            <a:r>
              <a:rPr lang="en-IN" b="1" dirty="0">
                <a:latin typeface="Cambria" panose="02040503050406030204" pitchFamily="18" charset="0"/>
              </a:rPr>
              <a:t>Streamlining &amp; Cross Utilization of Input Tax Credits. </a:t>
            </a:r>
          </a:p>
          <a:p>
            <a:pPr marL="342900" indent="-342900">
              <a:buFont typeface="+mj-lt"/>
              <a:buAutoNum type="arabicPeriod"/>
            </a:pPr>
            <a:r>
              <a:rPr lang="en-IN" b="1" dirty="0">
                <a:latin typeface="Cambria" panose="02040503050406030204" pitchFamily="18" charset="0"/>
              </a:rPr>
              <a:t>Revolutionary Invoice Matching Concept. </a:t>
            </a:r>
          </a:p>
          <a:p>
            <a:pPr marL="342900" indent="-342900">
              <a:buFont typeface="+mj-lt"/>
              <a:buAutoNum type="arabicPeriod"/>
            </a:pPr>
            <a:endParaRPr lang="en-IN" b="1" dirty="0"/>
          </a:p>
          <a:p>
            <a:pPr marL="342900" indent="-342900">
              <a:buFont typeface="+mj-lt"/>
              <a:buAutoNum type="arabicPeriod"/>
            </a:pPr>
            <a:endParaRPr lang="en-IN" b="1" dirty="0"/>
          </a:p>
        </p:txBody>
      </p:sp>
      <p:sp>
        <p:nvSpPr>
          <p:cNvPr id="82" name="TextBox 81"/>
          <p:cNvSpPr txBox="1"/>
          <p:nvPr/>
        </p:nvSpPr>
        <p:spPr>
          <a:xfrm>
            <a:off x="5544587" y="4574679"/>
            <a:ext cx="3487490" cy="2031325"/>
          </a:xfrm>
          <a:prstGeom prst="rect">
            <a:avLst/>
          </a:prstGeom>
          <a:noFill/>
        </p:spPr>
        <p:txBody>
          <a:bodyPr wrap="square" rtlCol="0">
            <a:spAutoFit/>
          </a:bodyPr>
          <a:lstStyle/>
          <a:p>
            <a:r>
              <a:rPr lang="en-IN" b="1" dirty="0">
                <a:latin typeface="Cambria" panose="02040503050406030204" pitchFamily="18" charset="0"/>
              </a:rPr>
              <a:t>GST Governing Body with power to take decision on rates, exemption, threshold exemptions, etc with 33.33% voting power of Union Government &amp; 66.66% power lies with the State Government. </a:t>
            </a:r>
          </a:p>
        </p:txBody>
      </p:sp>
      <p:sp>
        <p:nvSpPr>
          <p:cNvPr id="83" name="Rounded Rectangle 82"/>
          <p:cNvSpPr/>
          <p:nvPr/>
        </p:nvSpPr>
        <p:spPr>
          <a:xfrm>
            <a:off x="5579258" y="4098031"/>
            <a:ext cx="1719006" cy="484201"/>
          </a:xfrm>
          <a:prstGeom prst="roundRect">
            <a:avLst/>
          </a:prstGeom>
          <a:gradFill flip="none" rotWithShape="1">
            <a:gsLst>
              <a:gs pos="0">
                <a:schemeClr val="accent6">
                  <a:lumMod val="20000"/>
                  <a:lumOff val="80000"/>
                </a:schemeClr>
              </a:gs>
              <a:gs pos="64000">
                <a:schemeClr val="accent6">
                  <a:lumMod val="75000"/>
                </a:schemeClr>
              </a:gs>
              <a:gs pos="100000">
                <a:schemeClr val="accent6">
                  <a:lumMod val="50000"/>
                </a:schemeClr>
              </a:gs>
            </a:gsLst>
            <a:lin ang="2700000" scaled="1"/>
            <a:tileRect/>
          </a:gra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r>
              <a:rPr lang="en-IN" sz="2400" b="1" dirty="0">
                <a:latin typeface="Cambria" panose="02040503050406030204" pitchFamily="18" charset="0"/>
              </a:rPr>
              <a:t>GST Council</a:t>
            </a:r>
            <a:endParaRPr lang="en-IN" b="1" dirty="0">
              <a:latin typeface="Cambria" panose="02040503050406030204" pitchFamily="18" charset="0"/>
            </a:endParaRPr>
          </a:p>
        </p:txBody>
      </p:sp>
    </p:spTree>
    <p:extLst>
      <p:ext uri="{BB962C8B-B14F-4D97-AF65-F5344CB8AC3E}">
        <p14:creationId xmlns="" xmlns:p14="http://schemas.microsoft.com/office/powerpoint/2010/main" val="85596519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2"/>
          <a:ext cx="8763000" cy="6477002"/>
        </p:xfrm>
        <a:graphic>
          <a:graphicData uri="http://schemas.openxmlformats.org/drawingml/2006/table">
            <a:tbl>
              <a:tblPr firstRow="1" bandRow="1">
                <a:tableStyleId>{5940675A-B579-460E-94D1-54222C63F5DA}</a:tableStyleId>
              </a:tblPr>
              <a:tblGrid>
                <a:gridCol w="762000">
                  <a:extLst>
                    <a:ext uri="{9D8B030D-6E8A-4147-A177-3AD203B41FA5}">
                      <a16:colId xmlns="" xmlns:a16="http://schemas.microsoft.com/office/drawing/2014/main" val="20000"/>
                    </a:ext>
                  </a:extLst>
                </a:gridCol>
                <a:gridCol w="4114800">
                  <a:extLst>
                    <a:ext uri="{9D8B030D-6E8A-4147-A177-3AD203B41FA5}">
                      <a16:colId xmlns="" xmlns:a16="http://schemas.microsoft.com/office/drawing/2014/main" val="20001"/>
                    </a:ext>
                  </a:extLst>
                </a:gridCol>
                <a:gridCol w="3886200">
                  <a:extLst>
                    <a:ext uri="{9D8B030D-6E8A-4147-A177-3AD203B41FA5}">
                      <a16:colId xmlns="" xmlns:a16="http://schemas.microsoft.com/office/drawing/2014/main" val="20002"/>
                    </a:ext>
                  </a:extLst>
                </a:gridCol>
              </a:tblGrid>
              <a:tr h="1030432">
                <a:tc>
                  <a:txBody>
                    <a:bodyPr/>
                    <a:lstStyle/>
                    <a:p>
                      <a:r>
                        <a:rPr lang="en-US" dirty="0" err="1">
                          <a:solidFill>
                            <a:srgbClr val="C00000"/>
                          </a:solidFill>
                        </a:rPr>
                        <a:t>Sch</a:t>
                      </a:r>
                      <a:r>
                        <a:rPr lang="en-US" dirty="0">
                          <a:solidFill>
                            <a:srgbClr val="C00000"/>
                          </a:solidFill>
                        </a:rPr>
                        <a:t> I</a:t>
                      </a:r>
                      <a:endParaRPr lang="en-IN" dirty="0">
                        <a:solidFill>
                          <a:srgbClr val="C00000"/>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dirty="0">
                          <a:solidFill>
                            <a:srgbClr val="C00000"/>
                          </a:solidFill>
                        </a:rPr>
                        <a:t>ACTIVITIES TO BE TREATED AS SUPPLY  EVEN IF MADE WITHOUT CONSIDERATION</a:t>
                      </a:r>
                      <a:endParaRPr lang="en-IN" sz="2800" b="1" dirty="0">
                        <a:solidFill>
                          <a:srgbClr val="C00000"/>
                        </a:solidFill>
                      </a:endParaRPr>
                    </a:p>
                    <a:p>
                      <a:endParaRPr lang="en-IN" dirty="0"/>
                    </a:p>
                  </a:txBody>
                  <a:tcPr/>
                </a:tc>
                <a:tc hMerge="1">
                  <a:txBody>
                    <a:bodyPr/>
                    <a:lstStyle/>
                    <a:p>
                      <a:endParaRPr lang="en-IN" dirty="0"/>
                    </a:p>
                  </a:txBody>
                  <a:tcPr/>
                </a:tc>
                <a:extLst>
                  <a:ext uri="{0D108BD9-81ED-4DB2-BD59-A6C34878D82A}">
                    <a16:rowId xmlns="" xmlns:a16="http://schemas.microsoft.com/office/drawing/2014/main" val="10000"/>
                  </a:ext>
                </a:extLst>
              </a:tr>
              <a:tr h="5446570">
                <a:tc>
                  <a:txBody>
                    <a:bodyPr/>
                    <a:lstStyle/>
                    <a:p>
                      <a:r>
                        <a:rPr lang="en-US" dirty="0"/>
                        <a:t>1</a:t>
                      </a:r>
                      <a:endParaRPr lang="en-IN"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u="sng" dirty="0">
                          <a:solidFill>
                            <a:srgbClr val="C00000"/>
                          </a:solidFill>
                        </a:rPr>
                        <a:t>Permanent</a:t>
                      </a:r>
                      <a:r>
                        <a:rPr lang="en-US" sz="1800" dirty="0"/>
                        <a:t> transfer or disposal of </a:t>
                      </a:r>
                      <a:r>
                        <a:rPr lang="en-US" sz="1800" u="sng" dirty="0">
                          <a:solidFill>
                            <a:srgbClr val="C00000"/>
                          </a:solidFill>
                        </a:rPr>
                        <a:t>business assets</a:t>
                      </a:r>
                      <a:r>
                        <a:rPr lang="en-US" sz="1800" dirty="0"/>
                        <a:t> where input tax </a:t>
                      </a:r>
                      <a:r>
                        <a:rPr lang="en-US" sz="1800" u="sng" dirty="0">
                          <a:solidFill>
                            <a:srgbClr val="C00000"/>
                          </a:solidFill>
                        </a:rPr>
                        <a:t>credit has been availed</a:t>
                      </a:r>
                      <a:r>
                        <a:rPr lang="en-US" sz="1800" dirty="0"/>
                        <a:t> on such assets. </a:t>
                      </a:r>
                      <a:r>
                        <a:rPr lang="en-US" sz="1600" dirty="0">
                          <a:solidFill>
                            <a:srgbClr val="00B050"/>
                          </a:solidFill>
                        </a:rPr>
                        <a:t>[read it with 4a of </a:t>
                      </a:r>
                      <a:r>
                        <a:rPr lang="en-US" sz="1600" dirty="0" err="1">
                          <a:solidFill>
                            <a:srgbClr val="00B050"/>
                          </a:solidFill>
                        </a:rPr>
                        <a:t>Sch</a:t>
                      </a:r>
                      <a:r>
                        <a:rPr lang="en-US" sz="1600" dirty="0">
                          <a:solidFill>
                            <a:srgbClr val="00B050"/>
                          </a:solidFill>
                        </a:rPr>
                        <a:t> II]</a:t>
                      </a:r>
                      <a:endParaRPr lang="en-IN" sz="1800" dirty="0">
                        <a:solidFill>
                          <a:srgbClr val="00B050"/>
                        </a:solidFill>
                      </a:endParaRPr>
                    </a:p>
                  </a:txBody>
                  <a:tcPr/>
                </a:tc>
                <a:tc>
                  <a:txBody>
                    <a:bodyPr/>
                    <a:lstStyle/>
                    <a:p>
                      <a:pPr algn="just">
                        <a:buFont typeface="Arial" pitchFamily="34" charset="0"/>
                        <a:buChar char="•"/>
                      </a:pPr>
                      <a:r>
                        <a:rPr lang="en-US" dirty="0"/>
                        <a:t>Coaching institute</a:t>
                      </a:r>
                      <a:r>
                        <a:rPr lang="en-US" baseline="0" dirty="0"/>
                        <a:t> donates computers to slum boys – </a:t>
                      </a:r>
                      <a:r>
                        <a:rPr lang="en-US" baseline="0" dirty="0">
                          <a:solidFill>
                            <a:srgbClr val="C00000"/>
                          </a:solidFill>
                        </a:rPr>
                        <a:t>supply</a:t>
                      </a:r>
                    </a:p>
                    <a:p>
                      <a:pPr algn="just">
                        <a:buFont typeface="Arial" pitchFamily="34" charset="0"/>
                        <a:buChar char="•"/>
                      </a:pPr>
                      <a:r>
                        <a:rPr lang="en-US" baseline="0" dirty="0"/>
                        <a:t>Gives to be used for exam period- </a:t>
                      </a:r>
                      <a:r>
                        <a:rPr lang="en-US" baseline="0" dirty="0">
                          <a:solidFill>
                            <a:srgbClr val="C00000"/>
                          </a:solidFill>
                        </a:rPr>
                        <a:t>no supply</a:t>
                      </a:r>
                      <a:r>
                        <a:rPr lang="en-US" baseline="0" dirty="0"/>
                        <a:t> (a temporary transfer)</a:t>
                      </a:r>
                    </a:p>
                    <a:p>
                      <a:pPr algn="just">
                        <a:buFont typeface="Arial" pitchFamily="34" charset="0"/>
                        <a:buNone/>
                      </a:pPr>
                      <a:r>
                        <a:rPr lang="en-US" baseline="0" dirty="0">
                          <a:solidFill>
                            <a:srgbClr val="00B050"/>
                          </a:solidFill>
                        </a:rPr>
                        <a:t>[will it then be covered under 4b of </a:t>
                      </a:r>
                      <a:r>
                        <a:rPr lang="en-US" baseline="0" dirty="0" err="1">
                          <a:solidFill>
                            <a:srgbClr val="00B050"/>
                          </a:solidFill>
                        </a:rPr>
                        <a:t>sch</a:t>
                      </a:r>
                      <a:r>
                        <a:rPr lang="en-US" baseline="0" dirty="0">
                          <a:solidFill>
                            <a:srgbClr val="00B050"/>
                          </a:solidFill>
                        </a:rPr>
                        <a:t> II i.e. paid/unpaid non-business use of business goods?]</a:t>
                      </a:r>
                    </a:p>
                    <a:p>
                      <a:pPr algn="just">
                        <a:buFont typeface="Arial" pitchFamily="34" charset="0"/>
                        <a:buChar char="•"/>
                      </a:pPr>
                      <a:r>
                        <a:rPr lang="en-US" baseline="0" dirty="0"/>
                        <a:t>It also gives free coaching to them- </a:t>
                      </a:r>
                      <a:r>
                        <a:rPr lang="en-US" baseline="0" dirty="0">
                          <a:solidFill>
                            <a:srgbClr val="C00000"/>
                          </a:solidFill>
                        </a:rPr>
                        <a:t>no supply</a:t>
                      </a:r>
                      <a:r>
                        <a:rPr lang="en-US" baseline="0" dirty="0"/>
                        <a:t> (service not covered)</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t>It donates its motor car – </a:t>
                      </a:r>
                      <a:r>
                        <a:rPr lang="en-US" baseline="0" dirty="0">
                          <a:solidFill>
                            <a:srgbClr val="C00000"/>
                          </a:solidFill>
                        </a:rPr>
                        <a:t>no supply</a:t>
                      </a:r>
                      <a:r>
                        <a:rPr lang="en-US" baseline="0" dirty="0"/>
                        <a:t> (as ITC was not availed) </a:t>
                      </a:r>
                      <a:r>
                        <a:rPr lang="en-US" baseline="0" dirty="0">
                          <a:solidFill>
                            <a:srgbClr val="00B050"/>
                          </a:solidFill>
                        </a:rPr>
                        <a:t>[will it then be covered under 4b of </a:t>
                      </a:r>
                      <a:r>
                        <a:rPr lang="en-US" baseline="0" dirty="0" err="1">
                          <a:solidFill>
                            <a:srgbClr val="00B050"/>
                          </a:solidFill>
                        </a:rPr>
                        <a:t>sch</a:t>
                      </a:r>
                      <a:r>
                        <a:rPr lang="en-US" baseline="0" dirty="0">
                          <a:solidFill>
                            <a:srgbClr val="00B050"/>
                          </a:solidFill>
                        </a:rPr>
                        <a:t> II i.e. paid/unpaid non-business use of business goods?]</a:t>
                      </a:r>
                    </a:p>
                    <a:p>
                      <a:pPr algn="just">
                        <a:buFont typeface="Arial" pitchFamily="34" charset="0"/>
                        <a:buChar char="•"/>
                      </a:pPr>
                      <a:r>
                        <a:rPr lang="en-US" baseline="0" dirty="0">
                          <a:solidFill>
                            <a:srgbClr val="C00000"/>
                          </a:solidFill>
                        </a:rPr>
                        <a:t>Issue</a:t>
                      </a:r>
                      <a:r>
                        <a:rPr lang="en-US" baseline="0" dirty="0"/>
                        <a:t>:- ‘business asset’ is not defined. CSR expenses, brochures/pamphlets (mere means of business?), trading stock, premises</a:t>
                      </a:r>
                      <a:endParaRPr lang="en-IN" dirty="0"/>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 xmlns:p14="http://schemas.microsoft.com/office/powerpoint/2010/main" val="4161484640"/>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52400"/>
          <a:ext cx="8763000" cy="6873240"/>
        </p:xfrm>
        <a:graphic>
          <a:graphicData uri="http://schemas.openxmlformats.org/drawingml/2006/table">
            <a:tbl>
              <a:tblPr firstRow="1" bandRow="1">
                <a:tableStyleId>{5940675A-B579-460E-94D1-54222C63F5DA}</a:tableStyleId>
              </a:tblPr>
              <a:tblGrid>
                <a:gridCol w="304800">
                  <a:extLst>
                    <a:ext uri="{9D8B030D-6E8A-4147-A177-3AD203B41FA5}">
                      <a16:colId xmlns="" xmlns:a16="http://schemas.microsoft.com/office/drawing/2014/main" val="20000"/>
                    </a:ext>
                  </a:extLst>
                </a:gridCol>
                <a:gridCol w="2667000">
                  <a:extLst>
                    <a:ext uri="{9D8B030D-6E8A-4147-A177-3AD203B41FA5}">
                      <a16:colId xmlns="" xmlns:a16="http://schemas.microsoft.com/office/drawing/2014/main" val="20001"/>
                    </a:ext>
                  </a:extLst>
                </a:gridCol>
                <a:gridCol w="5791200">
                  <a:extLst>
                    <a:ext uri="{9D8B030D-6E8A-4147-A177-3AD203B41FA5}">
                      <a16:colId xmlns="" xmlns:a16="http://schemas.microsoft.com/office/drawing/2014/main" val="20002"/>
                    </a:ext>
                  </a:extLst>
                </a:gridCol>
              </a:tblGrid>
              <a:tr h="304800">
                <a:tc>
                  <a:txBody>
                    <a:bodyPr/>
                    <a:lstStyle/>
                    <a:p>
                      <a:endParaRPr lang="en-IN" dirty="0">
                        <a:solidFill>
                          <a:srgbClr val="C00000"/>
                        </a:solidFill>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800" b="1" dirty="0">
                          <a:solidFill>
                            <a:srgbClr val="C00000"/>
                          </a:solidFill>
                        </a:rPr>
                        <a:t>ACTIVITIES TO BE TREATED AS SUPPLY  EVEN IF MADE WITHOUT CONSIDERATION</a:t>
                      </a:r>
                      <a:endParaRPr lang="en-IN" dirty="0"/>
                    </a:p>
                  </a:txBody>
                  <a:tcPr/>
                </a:tc>
                <a:tc hMerge="1">
                  <a:txBody>
                    <a:bodyPr/>
                    <a:lstStyle/>
                    <a:p>
                      <a:endParaRPr lang="en-IN" dirty="0"/>
                    </a:p>
                  </a:txBody>
                  <a:tcPr/>
                </a:tc>
                <a:extLst>
                  <a:ext uri="{0D108BD9-81ED-4DB2-BD59-A6C34878D82A}">
                    <a16:rowId xmlns="" xmlns:a16="http://schemas.microsoft.com/office/drawing/2014/main" val="10000"/>
                  </a:ext>
                </a:extLst>
              </a:tr>
              <a:tr h="5989322">
                <a:tc>
                  <a:txBody>
                    <a:bodyPr/>
                    <a:lstStyle/>
                    <a:p>
                      <a:r>
                        <a:rPr lang="en-US" dirty="0"/>
                        <a:t>2</a:t>
                      </a:r>
                      <a:endParaRPr lang="en-IN" dirty="0"/>
                    </a:p>
                  </a:txBody>
                  <a:tcPr/>
                </a:tc>
                <a:tc>
                  <a:txBody>
                    <a:bodyPr/>
                    <a:lstStyle/>
                    <a:p>
                      <a:pPr lvl="0" algn="just">
                        <a:buFont typeface="+mj-lt"/>
                        <a:buNone/>
                      </a:pPr>
                      <a:r>
                        <a:rPr lang="en-US" sz="1800" dirty="0"/>
                        <a:t>Supply of goods or services or both </a:t>
                      </a:r>
                      <a:r>
                        <a:rPr lang="en-US" sz="1800" u="sng" dirty="0">
                          <a:solidFill>
                            <a:srgbClr val="C00000"/>
                          </a:solidFill>
                        </a:rPr>
                        <a:t>between related persons or between distinct persons</a:t>
                      </a:r>
                      <a:r>
                        <a:rPr lang="en-US" sz="1800" dirty="0"/>
                        <a:t> as specified in section 25, when made in the course or furtherance of </a:t>
                      </a:r>
                      <a:r>
                        <a:rPr lang="en-US" sz="1800" u="sng" dirty="0">
                          <a:solidFill>
                            <a:srgbClr val="C00000"/>
                          </a:solidFill>
                        </a:rPr>
                        <a:t>business</a:t>
                      </a:r>
                      <a:r>
                        <a:rPr lang="en-US" sz="1800" dirty="0"/>
                        <a:t>:</a:t>
                      </a:r>
                      <a:endParaRPr lang="en-IN" sz="1800" dirty="0"/>
                    </a:p>
                    <a:p>
                      <a:pPr algn="just">
                        <a:buNone/>
                      </a:pPr>
                      <a:r>
                        <a:rPr lang="en-US" sz="1800" dirty="0"/>
                        <a:t>	</a:t>
                      </a:r>
                    </a:p>
                    <a:p>
                      <a:pPr algn="just">
                        <a:buNone/>
                      </a:pPr>
                      <a:endParaRPr lang="en-US" sz="1800" dirty="0"/>
                    </a:p>
                    <a:p>
                      <a:pPr algn="just">
                        <a:buNone/>
                      </a:pPr>
                      <a:endParaRPr lang="en-US" sz="1800" dirty="0"/>
                    </a:p>
                    <a:p>
                      <a:pPr algn="just">
                        <a:buNone/>
                      </a:pPr>
                      <a:endParaRPr lang="en-US" sz="1800" dirty="0"/>
                    </a:p>
                    <a:p>
                      <a:pPr algn="just">
                        <a:buNone/>
                      </a:pPr>
                      <a:endParaRPr lang="en-US" sz="1800" dirty="0"/>
                    </a:p>
                    <a:p>
                      <a:pPr algn="just">
                        <a:buNone/>
                      </a:pPr>
                      <a:r>
                        <a:rPr lang="en-US" sz="1800" dirty="0"/>
                        <a:t>PROVIDED that </a:t>
                      </a:r>
                      <a:r>
                        <a:rPr lang="en-US" sz="1800" u="sng" dirty="0">
                          <a:solidFill>
                            <a:srgbClr val="C00000"/>
                          </a:solidFill>
                        </a:rPr>
                        <a:t>gifts not exceeding fifty thousand</a:t>
                      </a:r>
                      <a:r>
                        <a:rPr lang="en-US" sz="1800" dirty="0"/>
                        <a:t> rupees in value in a financial year </a:t>
                      </a:r>
                      <a:r>
                        <a:rPr lang="en-US" sz="1800" u="sng" dirty="0">
                          <a:solidFill>
                            <a:srgbClr val="C00000"/>
                          </a:solidFill>
                        </a:rPr>
                        <a:t>by an employer to an employee</a:t>
                      </a:r>
                      <a:r>
                        <a:rPr lang="en-US" sz="1800" dirty="0"/>
                        <a:t> shall not be treated as supply of goods or services or both.</a:t>
                      </a:r>
                      <a:endParaRPr lang="en-IN" sz="1800" dirty="0"/>
                    </a:p>
                  </a:txBody>
                  <a:tcPr/>
                </a:tc>
                <a:tc>
                  <a:txBody>
                    <a:bodyPr/>
                    <a:lstStyle/>
                    <a:p>
                      <a:pPr algn="just">
                        <a:buFont typeface="Arial" pitchFamily="34" charset="0"/>
                        <a:buChar char="•"/>
                      </a:pPr>
                      <a:r>
                        <a:rPr lang="en-US" dirty="0"/>
                        <a:t>Registered</a:t>
                      </a:r>
                      <a:r>
                        <a:rPr lang="en-US" baseline="0" dirty="0"/>
                        <a:t> Sweet mart gives sweets to its relative free of charge- </a:t>
                      </a:r>
                      <a:r>
                        <a:rPr lang="en-US" baseline="0" dirty="0">
                          <a:solidFill>
                            <a:srgbClr val="C00000"/>
                          </a:solidFill>
                        </a:rPr>
                        <a:t>supply</a:t>
                      </a:r>
                    </a:p>
                    <a:p>
                      <a:pPr algn="just">
                        <a:buFont typeface="Arial" pitchFamily="34" charset="0"/>
                        <a:buChar char="•"/>
                      </a:pPr>
                      <a:r>
                        <a:rPr lang="en-US" baseline="0" dirty="0"/>
                        <a:t>Gives same sweets to them but at his house as guest- </a:t>
                      </a:r>
                      <a:r>
                        <a:rPr lang="en-US" baseline="0" dirty="0">
                          <a:solidFill>
                            <a:srgbClr val="C00000"/>
                          </a:solidFill>
                        </a:rPr>
                        <a:t>no supply</a:t>
                      </a:r>
                    </a:p>
                    <a:p>
                      <a:pPr algn="just">
                        <a:buFont typeface="Arial" pitchFamily="34" charset="0"/>
                        <a:buChar char="•"/>
                      </a:pPr>
                      <a:r>
                        <a:rPr lang="en-US" baseline="0" dirty="0">
                          <a:solidFill>
                            <a:schemeClr val="tx1"/>
                          </a:solidFill>
                        </a:rPr>
                        <a:t>Supply between two different GSTINs located in one or more States/</a:t>
                      </a:r>
                      <a:r>
                        <a:rPr lang="en-US" baseline="0" dirty="0" err="1">
                          <a:solidFill>
                            <a:schemeClr val="tx1"/>
                          </a:solidFill>
                        </a:rPr>
                        <a:t>Uts</a:t>
                      </a:r>
                      <a:endParaRPr lang="en-US" baseline="0" dirty="0">
                        <a:solidFill>
                          <a:schemeClr val="tx1"/>
                        </a:solidFill>
                      </a:endParaRPr>
                    </a:p>
                    <a:p>
                      <a:pPr algn="just">
                        <a:buFont typeface="Arial" pitchFamily="34" charset="0"/>
                        <a:buChar char="•"/>
                      </a:pPr>
                      <a:r>
                        <a:rPr lang="en-US" baseline="0" dirty="0">
                          <a:solidFill>
                            <a:schemeClr val="tx1"/>
                          </a:solidFill>
                        </a:rPr>
                        <a:t>Supply between establishments of one person located in two or more States. i.e. different TINs of the same entity.</a:t>
                      </a:r>
                    </a:p>
                    <a:p>
                      <a:pPr algn="just">
                        <a:buFont typeface="Arial" pitchFamily="34" charset="0"/>
                        <a:buChar char="•"/>
                      </a:pPr>
                      <a:r>
                        <a:rPr lang="en-US" baseline="0" dirty="0">
                          <a:solidFill>
                            <a:schemeClr val="tx1"/>
                          </a:solidFill>
                        </a:rPr>
                        <a:t>Cranes, Forklifts?</a:t>
                      </a:r>
                    </a:p>
                    <a:p>
                      <a:pPr algn="just">
                        <a:buFont typeface="Arial" pitchFamily="34" charset="0"/>
                        <a:buChar char="•"/>
                      </a:pPr>
                      <a:r>
                        <a:rPr lang="en-US" baseline="0" dirty="0">
                          <a:solidFill>
                            <a:schemeClr val="tx1"/>
                          </a:solidFill>
                        </a:rPr>
                        <a:t>Support Services? Cross-charge.</a:t>
                      </a:r>
                    </a:p>
                    <a:p>
                      <a:pPr algn="just">
                        <a:buFont typeface="Arial" pitchFamily="34" charset="0"/>
                        <a:buChar char="•"/>
                      </a:pPr>
                      <a:r>
                        <a:rPr lang="en-US" baseline="0" dirty="0">
                          <a:solidFill>
                            <a:schemeClr val="tx1"/>
                          </a:solidFill>
                        </a:rPr>
                        <a:t>Office equipments centrally procured by HO and distributed to branches?</a:t>
                      </a:r>
                    </a:p>
                    <a:p>
                      <a:pPr algn="just">
                        <a:buFont typeface="Arial" pitchFamily="34" charset="0"/>
                        <a:buNone/>
                      </a:pPr>
                      <a:endParaRPr lang="en-US" sz="900" baseline="0" dirty="0"/>
                    </a:p>
                    <a:p>
                      <a:pPr algn="just">
                        <a:buFont typeface="Arial" pitchFamily="34" charset="0"/>
                        <a:buChar char="•"/>
                      </a:pPr>
                      <a:r>
                        <a:rPr lang="en-US" baseline="0" dirty="0"/>
                        <a:t>Such gifts are not exempt supply. Instead, they are not a supply at all. What if gift is Rs 50,001?-full value taxable.</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baseline="0" dirty="0">
                          <a:solidFill>
                            <a:schemeClr val="tx1"/>
                          </a:solidFill>
                        </a:rPr>
                        <a:t>Perquisites:- Press Release </a:t>
                      </a:r>
                      <a:r>
                        <a:rPr lang="en-US" baseline="0" dirty="0" err="1">
                          <a:solidFill>
                            <a:schemeClr val="tx1"/>
                          </a:solidFill>
                        </a:rPr>
                        <a:t>dt</a:t>
                      </a:r>
                      <a:r>
                        <a:rPr lang="en-US" baseline="0" dirty="0">
                          <a:solidFill>
                            <a:schemeClr val="tx1"/>
                          </a:solidFill>
                        </a:rPr>
                        <a:t> 10.7.17:- free facilities to employees in the course of his employment is outside GST, if GST was paid on procurement, and provided to all. Same applies on free housing if it is part of C2C.</a:t>
                      </a:r>
                      <a:endParaRPr lang="en-US" baseline="0" dirty="0"/>
                    </a:p>
                    <a:p>
                      <a:pPr algn="just">
                        <a:buFont typeface="Arial" pitchFamily="34" charset="0"/>
                        <a:buChar char="•"/>
                      </a:pPr>
                      <a:r>
                        <a:rPr lang="en-US" baseline="0" dirty="0"/>
                        <a:t>Does not cover perquisites, which are part of employment contract.</a:t>
                      </a:r>
                    </a:p>
                    <a:p>
                      <a:pPr algn="just">
                        <a:buFont typeface="Arial" pitchFamily="34" charset="0"/>
                        <a:buChar char="•"/>
                      </a:pPr>
                      <a:r>
                        <a:rPr lang="en-US" baseline="0" dirty="0"/>
                        <a:t>Fringe benefits taxable, as per FAQ in Sept 17. (debatable)</a:t>
                      </a:r>
                    </a:p>
                    <a:p>
                      <a:pPr algn="just">
                        <a:buFont typeface="Arial" pitchFamily="34" charset="0"/>
                        <a:buChar char="•"/>
                      </a:pPr>
                      <a:r>
                        <a:rPr lang="en-US" sz="1600" baseline="0" dirty="0"/>
                        <a:t>Cir 92/19 </a:t>
                      </a:r>
                      <a:r>
                        <a:rPr lang="en-US" sz="1600" baseline="0" dirty="0" err="1"/>
                        <a:t>dt</a:t>
                      </a:r>
                      <a:r>
                        <a:rPr lang="en-US" sz="1600" baseline="0" dirty="0"/>
                        <a:t> 7.3.19:</a:t>
                      </a:r>
                      <a:r>
                        <a:rPr lang="en-US" sz="1400" baseline="0" dirty="0"/>
                        <a:t>-</a:t>
                      </a:r>
                      <a:r>
                        <a:rPr lang="en-US" sz="1400" dirty="0">
                          <a:solidFill>
                            <a:srgbClr val="00B050"/>
                          </a:solidFill>
                          <a:latin typeface="Times New Roman"/>
                          <a:cs typeface="Times New Roman"/>
                        </a:rPr>
                        <a:t>[Free sample is not supply; and free supply is not free]</a:t>
                      </a:r>
                      <a:endParaRPr lang="en-US" sz="1400" baseline="0" dirty="0"/>
                    </a:p>
                    <a:p>
                      <a:pPr algn="just">
                        <a:buFont typeface="Arial" pitchFamily="34" charset="0"/>
                        <a:buChar char="•"/>
                      </a:pPr>
                      <a:endParaRPr lang="en-IN" dirty="0"/>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 xmlns:p14="http://schemas.microsoft.com/office/powerpoint/2010/main" val="413133362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9512" y="30057"/>
          <a:ext cx="8763000" cy="7132320"/>
        </p:xfrm>
        <a:graphic>
          <a:graphicData uri="http://schemas.openxmlformats.org/drawingml/2006/table">
            <a:tbl>
              <a:tblPr firstRow="1" bandRow="1">
                <a:tableStyleId>{5940675A-B579-460E-94D1-54222C63F5DA}</a:tableStyleId>
              </a:tblPr>
              <a:tblGrid>
                <a:gridCol w="685800">
                  <a:extLst>
                    <a:ext uri="{9D8B030D-6E8A-4147-A177-3AD203B41FA5}">
                      <a16:colId xmlns="" xmlns:a16="http://schemas.microsoft.com/office/drawing/2014/main" val="20000"/>
                    </a:ext>
                  </a:extLst>
                </a:gridCol>
                <a:gridCol w="3949824">
                  <a:extLst>
                    <a:ext uri="{9D8B030D-6E8A-4147-A177-3AD203B41FA5}">
                      <a16:colId xmlns="" xmlns:a16="http://schemas.microsoft.com/office/drawing/2014/main" val="20001"/>
                    </a:ext>
                  </a:extLst>
                </a:gridCol>
                <a:gridCol w="4127376">
                  <a:extLst>
                    <a:ext uri="{9D8B030D-6E8A-4147-A177-3AD203B41FA5}">
                      <a16:colId xmlns="" xmlns:a16="http://schemas.microsoft.com/office/drawing/2014/main" val="20002"/>
                    </a:ext>
                  </a:extLst>
                </a:gridCol>
              </a:tblGrid>
              <a:tr h="3174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Sch</a:t>
                      </a:r>
                      <a:r>
                        <a:rPr lang="en-US" dirty="0"/>
                        <a:t> I</a:t>
                      </a:r>
                      <a:endParaRPr lang="en-IN" dirty="0"/>
                    </a:p>
                  </a:txBody>
                  <a:tcPr/>
                </a:tc>
                <a:tc>
                  <a:txBody>
                    <a:bodyPr/>
                    <a:lstStyle/>
                    <a:p>
                      <a:endParaRPr lang="en-IN" dirty="0"/>
                    </a:p>
                  </a:txBody>
                  <a:tcPr/>
                </a:tc>
                <a:tc>
                  <a:txBody>
                    <a:bodyPr/>
                    <a:lstStyle/>
                    <a:p>
                      <a:endParaRPr lang="en-IN"/>
                    </a:p>
                  </a:txBody>
                  <a:tcPr/>
                </a:tc>
                <a:extLst>
                  <a:ext uri="{0D108BD9-81ED-4DB2-BD59-A6C34878D82A}">
                    <a16:rowId xmlns="" xmlns:a16="http://schemas.microsoft.com/office/drawing/2014/main" val="10000"/>
                  </a:ext>
                </a:extLst>
              </a:tr>
              <a:tr h="941259">
                <a:tc>
                  <a:txBody>
                    <a:bodyPr/>
                    <a:lstStyle/>
                    <a:p>
                      <a:r>
                        <a:rPr lang="en-US" dirty="0"/>
                        <a:t>3</a:t>
                      </a:r>
                      <a:endParaRPr lang="en-IN" dirty="0"/>
                    </a:p>
                  </a:txBody>
                  <a:tcPr/>
                </a:tc>
                <a:tc>
                  <a:txBody>
                    <a:bodyPr/>
                    <a:lstStyle/>
                    <a:p>
                      <a:pPr lvl="0" algn="just">
                        <a:buFont typeface="+mj-lt"/>
                        <a:buNone/>
                      </a:pPr>
                      <a:r>
                        <a:rPr lang="en-US" sz="2100" dirty="0"/>
                        <a:t>Supply of goods—</a:t>
                      </a:r>
                      <a:endParaRPr lang="en-IN" sz="2100" dirty="0"/>
                    </a:p>
                    <a:p>
                      <a:pPr marL="457200" lvl="0" indent="-457200" algn="just">
                        <a:buFont typeface="+mj-lt"/>
                        <a:buAutoNum type="alphaLcParenR"/>
                      </a:pPr>
                      <a:r>
                        <a:rPr lang="en-US" sz="2100" dirty="0"/>
                        <a:t>by a </a:t>
                      </a:r>
                      <a:r>
                        <a:rPr lang="en-US" sz="2100" u="sng" dirty="0">
                          <a:solidFill>
                            <a:srgbClr val="C00000"/>
                          </a:solidFill>
                        </a:rPr>
                        <a:t>principal to his agent</a:t>
                      </a:r>
                      <a:r>
                        <a:rPr lang="en-US" sz="2100" dirty="0"/>
                        <a:t> where the agent undertakes to supply such goods on behalf of the principal; or </a:t>
                      </a:r>
                      <a:r>
                        <a:rPr lang="en-US" sz="1600" dirty="0">
                          <a:solidFill>
                            <a:srgbClr val="00B050"/>
                          </a:solidFill>
                        </a:rPr>
                        <a:t>[Consignment agent, C&amp;F agent]</a:t>
                      </a:r>
                      <a:endParaRPr lang="en-IN" sz="2100" dirty="0">
                        <a:solidFill>
                          <a:srgbClr val="00B050"/>
                        </a:solidFill>
                      </a:endParaRPr>
                    </a:p>
                    <a:p>
                      <a:pPr marL="457200" lvl="0" indent="-457200" algn="just">
                        <a:buFont typeface="+mj-lt"/>
                        <a:buAutoNum type="alphaLcParenR"/>
                      </a:pPr>
                      <a:r>
                        <a:rPr lang="en-US" sz="2100" dirty="0"/>
                        <a:t>by an </a:t>
                      </a:r>
                      <a:r>
                        <a:rPr lang="en-US" sz="2100" u="sng" dirty="0">
                          <a:solidFill>
                            <a:srgbClr val="C00000"/>
                          </a:solidFill>
                        </a:rPr>
                        <a:t>agent to his principal</a:t>
                      </a:r>
                      <a:r>
                        <a:rPr lang="en-US" sz="2100" dirty="0"/>
                        <a:t> where the agent undertakes to receive such goods on behalf of the principal.</a:t>
                      </a:r>
                      <a:endParaRPr lang="en-IN" sz="2100" dirty="0"/>
                    </a:p>
                  </a:txBody>
                  <a:tcPr/>
                </a:tc>
                <a:tc>
                  <a:txBody>
                    <a:bodyPr/>
                    <a:lstStyle/>
                    <a:p>
                      <a:pPr marL="285750" indent="-285750">
                        <a:buFont typeface="Arial" pitchFamily="34" charset="0"/>
                        <a:buChar char="•"/>
                      </a:pPr>
                      <a:r>
                        <a:rPr lang="en-US" dirty="0"/>
                        <a:t>Thus, supply of service from P to A will require consideration to become supply.</a:t>
                      </a:r>
                    </a:p>
                    <a:p>
                      <a:pPr marL="285750" indent="-285750">
                        <a:buFont typeface="Arial" pitchFamily="34" charset="0"/>
                        <a:buChar char="•"/>
                      </a:pPr>
                      <a:r>
                        <a:rPr lang="en-US" dirty="0"/>
                        <a:t>Also refer S.182 of Indian Contract</a:t>
                      </a:r>
                      <a:r>
                        <a:rPr lang="en-US" baseline="0" dirty="0"/>
                        <a:t> Act, 1872</a:t>
                      </a:r>
                      <a:endParaRPr lang="en-US" dirty="0"/>
                    </a:p>
                    <a:p>
                      <a:pPr marL="285750" indent="-285750">
                        <a:buFont typeface="Arial" pitchFamily="34" charset="0"/>
                        <a:buChar char="•"/>
                      </a:pPr>
                      <a:r>
                        <a:rPr lang="en-US" dirty="0"/>
                        <a:t>Note-</a:t>
                      </a:r>
                      <a:r>
                        <a:rPr lang="en-US" baseline="0" dirty="0"/>
                        <a:t> Cir 57/31/2018-GST </a:t>
                      </a:r>
                      <a:r>
                        <a:rPr lang="en-US" baseline="0" dirty="0" err="1"/>
                        <a:t>dt</a:t>
                      </a:r>
                      <a:r>
                        <a:rPr lang="en-US" baseline="0" dirty="0"/>
                        <a:t> 4.9.18 has clarified the scope of Principal- agent relationship in the context of </a:t>
                      </a:r>
                      <a:r>
                        <a:rPr lang="en-US" baseline="0" dirty="0" err="1"/>
                        <a:t>Sch</a:t>
                      </a:r>
                      <a:r>
                        <a:rPr lang="en-US" baseline="0" dirty="0"/>
                        <a:t> I</a:t>
                      </a:r>
                    </a:p>
                    <a:p>
                      <a:pPr>
                        <a:buFont typeface="Arial" pitchFamily="34" charset="0"/>
                        <a:buChar char="•"/>
                      </a:pPr>
                      <a:r>
                        <a:rPr lang="en-US" baseline="0" dirty="0"/>
                        <a:t>Only if the DCA issues invoice in his own name (not in Principal’s name) for further supply on behalf of the principal.</a:t>
                      </a:r>
                    </a:p>
                    <a:p>
                      <a:pPr>
                        <a:buFont typeface="Arial" pitchFamily="34" charset="0"/>
                        <a:buChar char="•"/>
                      </a:pPr>
                      <a:r>
                        <a:rPr lang="en-US" baseline="0" dirty="0"/>
                        <a:t>Cir 73/47/18 </a:t>
                      </a:r>
                      <a:r>
                        <a:rPr lang="en-US" baseline="0" dirty="0" err="1"/>
                        <a:t>dt</a:t>
                      </a:r>
                      <a:r>
                        <a:rPr lang="en-US" baseline="0" dirty="0"/>
                        <a:t> 5.11.18- Unlike other agents, DCA guarantees the payment.</a:t>
                      </a:r>
                    </a:p>
                    <a:p>
                      <a:pPr>
                        <a:buFont typeface="Arial" pitchFamily="34" charset="0"/>
                        <a:buChar char="•"/>
                      </a:pPr>
                      <a:r>
                        <a:rPr lang="en-US" baseline="0" dirty="0"/>
                        <a:t>C&amp;F agent (and not the Commission agent) is compulsory registrant.</a:t>
                      </a:r>
                      <a:endParaRPr lang="en-IN" dirty="0"/>
                    </a:p>
                  </a:txBody>
                  <a:tcPr/>
                </a:tc>
                <a:extLst>
                  <a:ext uri="{0D108BD9-81ED-4DB2-BD59-A6C34878D82A}">
                    <a16:rowId xmlns="" xmlns:a16="http://schemas.microsoft.com/office/drawing/2014/main" val="10001"/>
                  </a:ext>
                </a:extLst>
              </a:tr>
              <a:tr h="1663784">
                <a:tc>
                  <a:txBody>
                    <a:bodyPr/>
                    <a:lstStyle/>
                    <a:p>
                      <a:r>
                        <a:rPr lang="en-US" dirty="0"/>
                        <a:t>4</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u="sng" dirty="0">
                          <a:solidFill>
                            <a:srgbClr val="C00000"/>
                          </a:solidFill>
                        </a:rPr>
                        <a:t>Import of services</a:t>
                      </a:r>
                      <a:r>
                        <a:rPr lang="en-US" sz="2000" dirty="0"/>
                        <a:t> by a </a:t>
                      </a:r>
                      <a:r>
                        <a:rPr lang="en-US" sz="2000" strike="sngStrike" dirty="0"/>
                        <a:t>taxable</a:t>
                      </a:r>
                      <a:r>
                        <a:rPr lang="en-US" sz="2000" dirty="0"/>
                        <a:t> person </a:t>
                      </a:r>
                      <a:r>
                        <a:rPr lang="en-US" sz="2000" dirty="0">
                          <a:solidFill>
                            <a:srgbClr val="C00000"/>
                          </a:solidFill>
                        </a:rPr>
                        <a:t>from a related person or from any of his other establishments outside India</a:t>
                      </a:r>
                      <a:r>
                        <a:rPr lang="en-US" sz="2000" dirty="0"/>
                        <a:t>, in the course or furtherance of </a:t>
                      </a:r>
                      <a:r>
                        <a:rPr lang="en-US" sz="2000" dirty="0">
                          <a:solidFill>
                            <a:srgbClr val="C00000"/>
                          </a:solidFill>
                        </a:rPr>
                        <a:t>business</a:t>
                      </a:r>
                      <a:r>
                        <a:rPr lang="en-US" sz="2000" dirty="0"/>
                        <a:t>. </a:t>
                      </a:r>
                      <a:r>
                        <a:rPr lang="en-US" sz="1400" dirty="0">
                          <a:solidFill>
                            <a:srgbClr val="00B050"/>
                          </a:solidFill>
                        </a:rPr>
                        <a:t>[</a:t>
                      </a:r>
                      <a:r>
                        <a:rPr lang="en-US" sz="1400" dirty="0" err="1">
                          <a:solidFill>
                            <a:srgbClr val="00B050"/>
                          </a:solidFill>
                        </a:rPr>
                        <a:t>i.e.Service</a:t>
                      </a:r>
                      <a:r>
                        <a:rPr lang="en-US" sz="1400" dirty="0">
                          <a:solidFill>
                            <a:srgbClr val="00B050"/>
                          </a:solidFill>
                        </a:rPr>
                        <a:t> Import – free, but from related and for business]</a:t>
                      </a:r>
                      <a:endParaRPr lang="en-IN" sz="2000" dirty="0">
                        <a:solidFill>
                          <a:srgbClr val="00B05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IN" sz="1600" dirty="0"/>
                    </a:p>
                  </a:txBody>
                  <a:tcPr/>
                </a:tc>
                <a:tc>
                  <a:txBody>
                    <a:bodyPr/>
                    <a:lstStyle/>
                    <a:p>
                      <a:r>
                        <a:rPr lang="en-US" dirty="0"/>
                        <a:t>Note- now the word</a:t>
                      </a:r>
                      <a:r>
                        <a:rPr lang="en-US" baseline="0" dirty="0"/>
                        <a:t> ‘person’ will cover even those making only exempt supplies who are otherwise engaged in the business activities.</a:t>
                      </a:r>
                      <a:endParaRPr lang="en-IN" dirty="0"/>
                    </a:p>
                  </a:txBody>
                  <a:tcPr/>
                </a:tc>
                <a:extLst>
                  <a:ext uri="{0D108BD9-81ED-4DB2-BD59-A6C34878D82A}">
                    <a16:rowId xmlns="" xmlns:a16="http://schemas.microsoft.com/office/drawing/2014/main" val="10002"/>
                  </a:ext>
                </a:extLst>
              </a:tr>
            </a:tbl>
          </a:graphicData>
        </a:graphic>
      </p:graphicFrame>
    </p:spTree>
    <p:extLst>
      <p:ext uri="{BB962C8B-B14F-4D97-AF65-F5344CB8AC3E}">
        <p14:creationId xmlns="" xmlns:p14="http://schemas.microsoft.com/office/powerpoint/2010/main" val="1451680220"/>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2800" dirty="0">
                <a:solidFill>
                  <a:srgbClr val="C00000"/>
                </a:solidFill>
                <a:latin typeface="Times New Roman"/>
                <a:cs typeface="Times New Roman"/>
              </a:rPr>
              <a:t>Deemed Classification as Supply of Goods or Services: </a:t>
            </a:r>
          </a:p>
          <a:p>
            <a:pPr marL="514350" indent="-514350" algn="ctr">
              <a:buNone/>
            </a:pPr>
            <a:r>
              <a:rPr lang="en-US" sz="2800" dirty="0" err="1">
                <a:solidFill>
                  <a:srgbClr val="C00000"/>
                </a:solidFill>
                <a:latin typeface="Times New Roman"/>
                <a:cs typeface="Times New Roman"/>
              </a:rPr>
              <a:t>Sch</a:t>
            </a:r>
            <a:r>
              <a:rPr lang="en-US" sz="2800" dirty="0">
                <a:solidFill>
                  <a:srgbClr val="C00000"/>
                </a:solidFill>
                <a:latin typeface="Times New Roman"/>
                <a:cs typeface="Times New Roman"/>
              </a:rPr>
              <a:t> II</a:t>
            </a:r>
            <a:endParaRPr lang="en-US" sz="20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1483797588"/>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algn="ctr">
              <a:buNone/>
            </a:pPr>
            <a:r>
              <a:rPr lang="en-US" sz="2000" b="1" dirty="0"/>
              <a:t>SCHEDULE II</a:t>
            </a:r>
            <a:endParaRPr lang="en-IN" sz="1400" b="1" dirty="0"/>
          </a:p>
          <a:p>
            <a:pPr algn="ctr">
              <a:buNone/>
            </a:pPr>
            <a:r>
              <a:rPr lang="en-IN" sz="1600" b="1" dirty="0"/>
              <a:t>ACTIVITIES  OR TRANSACTIONS TO BE TREATED  AS SUPPLY  OF GOODS   OR  SUPPLY OF  SERVICES</a:t>
            </a:r>
            <a:endParaRPr lang="en-IN" sz="2400" b="1" dirty="0"/>
          </a:p>
          <a:p>
            <a:pPr lvl="0" algn="just">
              <a:buFont typeface="+mj-lt"/>
              <a:buAutoNum type="arabicPeriod"/>
            </a:pPr>
            <a:r>
              <a:rPr lang="en-US" sz="1600" b="1" dirty="0">
                <a:solidFill>
                  <a:srgbClr val="C00000"/>
                </a:solidFill>
              </a:rPr>
              <a:t>Transfer</a:t>
            </a:r>
            <a:endParaRPr lang="en-IN" sz="1600" b="1" dirty="0">
              <a:solidFill>
                <a:srgbClr val="C00000"/>
              </a:solidFill>
            </a:endParaRPr>
          </a:p>
          <a:p>
            <a:pPr lvl="1" algn="just">
              <a:buFont typeface="+mj-lt"/>
              <a:buAutoNum type="alphaLcParenR"/>
            </a:pPr>
            <a:r>
              <a:rPr lang="en-US" sz="1600" dirty="0"/>
              <a:t>any transfer of the </a:t>
            </a:r>
            <a:r>
              <a:rPr lang="en-US" sz="1600" dirty="0">
                <a:solidFill>
                  <a:srgbClr val="C00000"/>
                </a:solidFill>
              </a:rPr>
              <a:t>title</a:t>
            </a:r>
            <a:r>
              <a:rPr lang="en-US" sz="1600" dirty="0"/>
              <a:t> in goods is a supply of goods; </a:t>
            </a:r>
            <a:r>
              <a:rPr lang="en-US" sz="1600" dirty="0">
                <a:solidFill>
                  <a:srgbClr val="00B050"/>
                </a:solidFill>
              </a:rPr>
              <a:t>[covers sale, barter, exchange, gift]</a:t>
            </a:r>
          </a:p>
          <a:p>
            <a:pPr lvl="1" algn="just">
              <a:buFont typeface="+mj-lt"/>
              <a:buAutoNum type="alphaLcParenR"/>
            </a:pPr>
            <a:r>
              <a:rPr lang="en-US" sz="1600" dirty="0"/>
              <a:t>any transfer of </a:t>
            </a:r>
            <a:r>
              <a:rPr lang="en-US" sz="1600" dirty="0">
                <a:solidFill>
                  <a:srgbClr val="C00000"/>
                </a:solidFill>
              </a:rPr>
              <a:t>right in goods or of undivided share</a:t>
            </a:r>
            <a:r>
              <a:rPr lang="en-US" sz="1600" dirty="0"/>
              <a:t> in goods without the transfer of title thereof, is a supply of services;</a:t>
            </a:r>
          </a:p>
          <a:p>
            <a:pPr lvl="1" algn="just">
              <a:buFont typeface="+mj-lt"/>
              <a:buAutoNum type="alphaLcParenR"/>
            </a:pPr>
            <a:endParaRPr lang="en-US" sz="1600" dirty="0"/>
          </a:p>
          <a:p>
            <a:pPr lvl="1" algn="just">
              <a:buFont typeface="+mj-lt"/>
              <a:buAutoNum type="alphaLcParenR"/>
            </a:pPr>
            <a:endParaRPr lang="en-US" sz="1600" dirty="0"/>
          </a:p>
          <a:p>
            <a:pPr lvl="1" algn="just">
              <a:buFont typeface="+mj-lt"/>
              <a:buAutoNum type="alphaLcParenR"/>
            </a:pPr>
            <a:endParaRPr lang="en-US" sz="1600" dirty="0"/>
          </a:p>
          <a:p>
            <a:pPr marL="457200" lvl="1" indent="0" algn="just">
              <a:buNone/>
            </a:pPr>
            <a:endParaRPr lang="en-IN" sz="1600" dirty="0"/>
          </a:p>
          <a:p>
            <a:pPr marL="800100" lvl="1" indent="-342900" algn="just">
              <a:buFont typeface="+mj-lt"/>
              <a:buAutoNum type="alphaLcParenR" startAt="3"/>
            </a:pPr>
            <a:r>
              <a:rPr lang="en-US" sz="1600" dirty="0"/>
              <a:t>any transfer of title in goods under an agreement which stipulates that </a:t>
            </a:r>
            <a:r>
              <a:rPr lang="en-US" sz="1600" dirty="0">
                <a:solidFill>
                  <a:srgbClr val="C00000"/>
                </a:solidFill>
              </a:rPr>
              <a:t>property in goods shall pass at a future date</a:t>
            </a:r>
            <a:r>
              <a:rPr lang="en-US" sz="1600" dirty="0"/>
              <a:t> upon payment of full consideration as agreed, is a supply of goods.</a:t>
            </a:r>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800100" lvl="1" indent="-342900" algn="just">
              <a:buFont typeface="+mj-lt"/>
              <a:buAutoNum type="alphaLcParenR" startAt="3"/>
            </a:pPr>
            <a:endParaRPr lang="en-US" sz="1600" dirty="0"/>
          </a:p>
          <a:p>
            <a:pPr marL="457200" lvl="1" indent="0" algn="just">
              <a:buNone/>
            </a:pPr>
            <a:endParaRPr lang="en-US" sz="1600" dirty="0"/>
          </a:p>
          <a:p>
            <a:pPr marL="800100" lvl="1" indent="-342900" algn="just">
              <a:buFont typeface="+mj-lt"/>
              <a:buAutoNum type="alphaLcParenR" startAt="3"/>
            </a:pPr>
            <a:endParaRPr lang="en-US" sz="1600" dirty="0"/>
          </a:p>
          <a:p>
            <a:pPr marL="457200" lvl="1" indent="0" algn="just">
              <a:buNone/>
            </a:pPr>
            <a:endParaRPr lang="en-IN" sz="1600" dirty="0"/>
          </a:p>
        </p:txBody>
      </p:sp>
      <p:sp>
        <p:nvSpPr>
          <p:cNvPr id="4" name="TextBox 3"/>
          <p:cNvSpPr txBox="1"/>
          <p:nvPr/>
        </p:nvSpPr>
        <p:spPr>
          <a:xfrm>
            <a:off x="459275" y="2060848"/>
            <a:ext cx="8266415"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Undivided share in goods:- Exclusive possession not required to be transferred. </a:t>
            </a:r>
            <a:r>
              <a:rPr lang="en-US" sz="1400" dirty="0" err="1">
                <a:solidFill>
                  <a:schemeClr val="tx1"/>
                </a:solidFill>
              </a:rPr>
              <a:t>Eg</a:t>
            </a:r>
            <a:r>
              <a:rPr lang="en-US" sz="1400" dirty="0">
                <a:solidFill>
                  <a:schemeClr val="tx1"/>
                </a:solidFill>
              </a:rPr>
              <a:t>. A agrees to share use of his </a:t>
            </a:r>
            <a:r>
              <a:rPr lang="en-US" sz="1400" dirty="0" err="1">
                <a:solidFill>
                  <a:schemeClr val="tx1"/>
                </a:solidFill>
              </a:rPr>
              <a:t>xerox</a:t>
            </a:r>
            <a:r>
              <a:rPr lang="en-US" sz="1400" dirty="0">
                <a:solidFill>
                  <a:schemeClr val="tx1"/>
                </a:solidFill>
              </a:rPr>
              <a:t> machine for consideration, renting of one locker by bank, share taxi purchase.</a:t>
            </a:r>
          </a:p>
          <a:p>
            <a:pPr marL="285750" indent="-285750" algn="just">
              <a:buFont typeface="Arial" pitchFamily="34" charset="0"/>
              <a:buChar char="•"/>
            </a:pPr>
            <a:r>
              <a:rPr lang="en-US" sz="1400" dirty="0">
                <a:solidFill>
                  <a:schemeClr val="tx1"/>
                </a:solidFill>
              </a:rPr>
              <a:t>In pre-GST, If goods leased with effective control and possession then it was deemed sale u/Art 366(29A); and if leased without effective control and possession, then it was declared service u/s 66E(f)</a:t>
            </a:r>
          </a:p>
        </p:txBody>
      </p:sp>
      <p:sp>
        <p:nvSpPr>
          <p:cNvPr id="5" name="TextBox 4"/>
          <p:cNvSpPr txBox="1"/>
          <p:nvPr/>
        </p:nvSpPr>
        <p:spPr>
          <a:xfrm>
            <a:off x="459274" y="4005064"/>
            <a:ext cx="8266415" cy="246221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The financial lease or hire purchase of goods should get covered under ‘supply of goods’, in view of this specific provision.</a:t>
            </a:r>
          </a:p>
          <a:p>
            <a:pPr marL="285750" indent="-285750" algn="just">
              <a:buFont typeface="Arial" pitchFamily="34" charset="0"/>
              <a:buChar char="•"/>
            </a:pPr>
            <a:r>
              <a:rPr lang="en-US" sz="1400" dirty="0">
                <a:solidFill>
                  <a:schemeClr val="tx1"/>
                </a:solidFill>
              </a:rPr>
              <a:t>Lease is considered ‘off balance sheet’ but not ‘off P&amp;L’ transaction, as it is not booked as asset but lease rental is booked as expenditure in the books of lessee.</a:t>
            </a:r>
          </a:p>
          <a:p>
            <a:pPr marL="285750" indent="-285750" algn="just">
              <a:buFont typeface="Arial" pitchFamily="34" charset="0"/>
              <a:buChar char="•"/>
            </a:pPr>
            <a:r>
              <a:rPr lang="en-US" sz="1400" dirty="0" err="1">
                <a:solidFill>
                  <a:schemeClr val="tx1"/>
                </a:solidFill>
              </a:rPr>
              <a:t>Finacial</a:t>
            </a:r>
            <a:r>
              <a:rPr lang="en-US" sz="1400" dirty="0">
                <a:solidFill>
                  <a:schemeClr val="tx1"/>
                </a:solidFill>
              </a:rPr>
              <a:t> lease is long term agreement covering entire economic life of asset. It is non </a:t>
            </a:r>
            <a:r>
              <a:rPr lang="en-US" sz="1400" dirty="0" err="1">
                <a:solidFill>
                  <a:schemeClr val="tx1"/>
                </a:solidFill>
              </a:rPr>
              <a:t>concellable</a:t>
            </a:r>
            <a:r>
              <a:rPr lang="en-US" sz="1400" dirty="0">
                <a:solidFill>
                  <a:schemeClr val="tx1"/>
                </a:solidFill>
              </a:rPr>
              <a:t> contract. Asset is usually maintained by lessee. Practically </a:t>
            </a:r>
            <a:r>
              <a:rPr lang="en-US" sz="1400" dirty="0" err="1">
                <a:solidFill>
                  <a:schemeClr val="tx1"/>
                </a:solidFill>
              </a:rPr>
              <a:t>leassee</a:t>
            </a:r>
            <a:r>
              <a:rPr lang="en-US" sz="1400" dirty="0">
                <a:solidFill>
                  <a:schemeClr val="tx1"/>
                </a:solidFill>
              </a:rPr>
              <a:t> becomes owner, though not legally. All risks and rewards incidental to ownership are transferred to </a:t>
            </a:r>
            <a:r>
              <a:rPr lang="en-US" sz="1400" dirty="0" err="1">
                <a:solidFill>
                  <a:schemeClr val="tx1"/>
                </a:solidFill>
              </a:rPr>
              <a:t>lesee</a:t>
            </a:r>
            <a:r>
              <a:rPr lang="en-US" sz="1400" dirty="0">
                <a:solidFill>
                  <a:schemeClr val="tx1"/>
                </a:solidFill>
              </a:rPr>
              <a:t>. It is a disguised way of purchasing the asset with the help of a loan.</a:t>
            </a:r>
          </a:p>
          <a:p>
            <a:pPr marL="285750" indent="-285750" algn="just">
              <a:buFont typeface="Arial" pitchFamily="34" charset="0"/>
              <a:buChar char="•"/>
            </a:pPr>
            <a:r>
              <a:rPr lang="en-US" sz="1400" dirty="0">
                <a:solidFill>
                  <a:schemeClr val="tx1"/>
                </a:solidFill>
              </a:rPr>
              <a:t>In hire-purchase or financial leasing, there are two different and distinct transactions, viz. the </a:t>
            </a:r>
            <a:r>
              <a:rPr lang="en-US" sz="1400" dirty="0" err="1">
                <a:solidFill>
                  <a:schemeClr val="tx1"/>
                </a:solidFill>
              </a:rPr>
              <a:t>fiancial</a:t>
            </a:r>
            <a:r>
              <a:rPr lang="en-US" sz="1400" dirty="0">
                <a:solidFill>
                  <a:schemeClr val="tx1"/>
                </a:solidFill>
              </a:rPr>
              <a:t> </a:t>
            </a:r>
            <a:r>
              <a:rPr lang="en-US" sz="1400" dirty="0" err="1">
                <a:solidFill>
                  <a:schemeClr val="tx1"/>
                </a:solidFill>
              </a:rPr>
              <a:t>trasanction</a:t>
            </a:r>
            <a:r>
              <a:rPr lang="en-US" sz="1400" dirty="0">
                <a:solidFill>
                  <a:schemeClr val="tx1"/>
                </a:solidFill>
              </a:rPr>
              <a:t> and the equipment leasing / hire purchase transaction. In pre-GST, the former was subject to service tax and the latter to VAT.</a:t>
            </a:r>
          </a:p>
        </p:txBody>
      </p:sp>
    </p:spTree>
    <p:extLst>
      <p:ext uri="{BB962C8B-B14F-4D97-AF65-F5344CB8AC3E}">
        <p14:creationId xmlns="" xmlns:p14="http://schemas.microsoft.com/office/powerpoint/2010/main" val="21787726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lvl="0" algn="just">
              <a:buFont typeface="+mj-lt"/>
              <a:buAutoNum type="arabicPeriod" startAt="2"/>
            </a:pPr>
            <a:r>
              <a:rPr lang="en-US" sz="1600" b="1" dirty="0">
                <a:solidFill>
                  <a:srgbClr val="C00000"/>
                </a:solidFill>
              </a:rPr>
              <a:t>Land and Building</a:t>
            </a:r>
            <a:endParaRPr lang="en-IN" sz="1600" b="1" dirty="0">
              <a:solidFill>
                <a:srgbClr val="C00000"/>
              </a:solidFill>
            </a:endParaRPr>
          </a:p>
          <a:p>
            <a:pPr marL="800100" lvl="1" indent="-342900" algn="just">
              <a:buFont typeface="+mj-lt"/>
              <a:buAutoNum type="alphaLcPeriod"/>
            </a:pPr>
            <a:r>
              <a:rPr lang="en-US" sz="1800" dirty="0"/>
              <a:t>any lease, tenancy, easement, license to occupy land is a supply of services;</a:t>
            </a:r>
          </a:p>
          <a:p>
            <a:pPr marL="800100" lvl="1" indent="-342900" algn="just">
              <a:buFont typeface="+mj-lt"/>
              <a:buAutoNum type="alphaLcPeriod"/>
            </a:pPr>
            <a:endParaRPr lang="en-US" sz="1600" dirty="0"/>
          </a:p>
          <a:p>
            <a:pPr marL="457200" lvl="1" indent="0" algn="just">
              <a:buNone/>
            </a:pPr>
            <a:endParaRPr lang="en-US" sz="1600" dirty="0"/>
          </a:p>
          <a:p>
            <a:pPr marL="800100" lvl="1" indent="-342900" algn="just">
              <a:buFont typeface="+mj-lt"/>
              <a:buAutoNum type="alphaLcPeriod" startAt="2"/>
            </a:pPr>
            <a:r>
              <a:rPr lang="en-US" sz="1800" dirty="0"/>
              <a:t>any lease or letting out of the building including a commercial, industrial or residential complex for business or commerce, either wholly or partly, is a supply of services.</a:t>
            </a:r>
            <a:endParaRPr lang="en-IN" sz="1800" dirty="0"/>
          </a:p>
          <a:p>
            <a:pPr marL="0" lvl="0" indent="0" algn="just">
              <a:buNone/>
            </a:pPr>
            <a:endParaRPr lang="en-US" sz="1600" b="1" dirty="0">
              <a:solidFill>
                <a:srgbClr val="C00000"/>
              </a:solidFill>
            </a:endParaRPr>
          </a:p>
          <a:p>
            <a:pPr lvl="0" algn="just">
              <a:buFont typeface="+mj-lt"/>
              <a:buAutoNum type="arabicPeriod" startAt="2"/>
            </a:pPr>
            <a:endParaRPr lang="en-US" sz="1600" b="1" dirty="0">
              <a:solidFill>
                <a:srgbClr val="C00000"/>
              </a:solidFill>
            </a:endParaRPr>
          </a:p>
          <a:p>
            <a:pPr lvl="0" algn="just">
              <a:buFont typeface="+mj-lt"/>
              <a:buAutoNum type="arabicPeriod" startAt="2"/>
            </a:pPr>
            <a:r>
              <a:rPr lang="en-US" sz="1600" b="1" dirty="0">
                <a:solidFill>
                  <a:srgbClr val="C00000"/>
                </a:solidFill>
              </a:rPr>
              <a:t>Treatment or process</a:t>
            </a:r>
            <a:endParaRPr lang="en-IN" sz="1600" b="1" dirty="0">
              <a:solidFill>
                <a:srgbClr val="C00000"/>
              </a:solidFill>
            </a:endParaRPr>
          </a:p>
          <a:p>
            <a:pPr marL="0" indent="0" algn="just">
              <a:buNone/>
            </a:pPr>
            <a:r>
              <a:rPr lang="en-US" sz="1600" dirty="0"/>
              <a:t>Any treatment or process which is applied to another person's goods is a supply of services.</a:t>
            </a:r>
            <a:endParaRPr lang="en-IN" sz="1600" dirty="0"/>
          </a:p>
          <a:p>
            <a:pPr lvl="0" algn="just">
              <a:buFont typeface="+mj-lt"/>
              <a:buAutoNum type="arabicPeriod" startAt="4"/>
            </a:pPr>
            <a:r>
              <a:rPr lang="en-US" sz="1600" b="1" dirty="0">
                <a:solidFill>
                  <a:srgbClr val="C00000"/>
                </a:solidFill>
              </a:rPr>
              <a:t>Transfer of business  assets</a:t>
            </a:r>
            <a:endParaRPr lang="en-IN" sz="1600" b="1" dirty="0">
              <a:solidFill>
                <a:srgbClr val="C00000"/>
              </a:solidFill>
            </a:endParaRPr>
          </a:p>
          <a:p>
            <a:pPr marL="800100" lvl="1" indent="-342900" algn="just">
              <a:buFont typeface="+mj-lt"/>
              <a:buAutoNum type="alphaLcPeriod"/>
            </a:pPr>
            <a:r>
              <a:rPr lang="en-US" sz="1600" dirty="0"/>
              <a:t>where goods forming part of the assets of a business are transferred or disposed of by or under the directions of the person carrying on the business so as no longer to form part of those assets, </a:t>
            </a:r>
            <a:r>
              <a:rPr lang="en-US" sz="1600" strike="sngStrike" dirty="0"/>
              <a:t>whether or not for a consideration</a:t>
            </a:r>
            <a:r>
              <a:rPr lang="en-US" sz="1600" dirty="0"/>
              <a:t>, such transfer or disposal is a supply of goods by the  person; </a:t>
            </a:r>
            <a:r>
              <a:rPr lang="en-US" sz="1600" dirty="0">
                <a:solidFill>
                  <a:srgbClr val="00B050"/>
                </a:solidFill>
              </a:rPr>
              <a:t>[read it with clause 1 of </a:t>
            </a:r>
            <a:r>
              <a:rPr lang="en-US" sz="1600" dirty="0" err="1">
                <a:solidFill>
                  <a:srgbClr val="00B050"/>
                </a:solidFill>
              </a:rPr>
              <a:t>Sch</a:t>
            </a:r>
            <a:r>
              <a:rPr lang="en-US" sz="1600" dirty="0">
                <a:solidFill>
                  <a:srgbClr val="00B050"/>
                </a:solidFill>
              </a:rPr>
              <a:t> I]</a:t>
            </a:r>
          </a:p>
          <a:p>
            <a:pPr marL="800100" lvl="1" indent="-342900" algn="just">
              <a:buFont typeface="+mj-lt"/>
              <a:buAutoNum type="alphaLcPeriod"/>
            </a:pPr>
            <a:endParaRPr lang="en-US" sz="1600" dirty="0">
              <a:solidFill>
                <a:srgbClr val="00B050"/>
              </a:solidFill>
            </a:endParaRPr>
          </a:p>
          <a:p>
            <a:pPr marL="800100" lvl="1" indent="-342900" algn="just">
              <a:buFont typeface="+mj-lt"/>
              <a:buAutoNum type="alphaLcPeriod"/>
            </a:pPr>
            <a:endParaRPr lang="en-US" sz="1600" dirty="0">
              <a:solidFill>
                <a:srgbClr val="00B050"/>
              </a:solidFill>
            </a:endParaRPr>
          </a:p>
          <a:p>
            <a:pPr marL="800100" lvl="1" indent="-342900" algn="just">
              <a:buFont typeface="+mj-lt"/>
              <a:buAutoNum type="alphaLcPeriod"/>
            </a:pPr>
            <a:r>
              <a:rPr lang="en-US" sz="1600" dirty="0"/>
              <a:t>where, by or under the direction of a person carrying on a business, goods held or used for the purposes of the business are put to any private use or are used, or made available to any person for use, for any purpose other than a purpose of the business, w</a:t>
            </a:r>
            <a:r>
              <a:rPr lang="en-US" sz="1600" strike="sngStrike" dirty="0"/>
              <a:t>hether or not for a consideration</a:t>
            </a:r>
            <a:r>
              <a:rPr lang="en-US" sz="1600" dirty="0"/>
              <a:t>, the usage or making available of such goods is a supply of services;</a:t>
            </a:r>
          </a:p>
          <a:p>
            <a:pPr marL="800100" lvl="1" indent="-342900" algn="just">
              <a:buFont typeface="+mj-lt"/>
              <a:buAutoNum type="alphaLcPeriod"/>
            </a:pPr>
            <a:endParaRPr lang="en-US" sz="1600" dirty="0"/>
          </a:p>
          <a:p>
            <a:pPr marL="457200" lvl="1" indent="0" algn="just">
              <a:buNone/>
            </a:pPr>
            <a:endParaRPr lang="en-US" sz="1600" dirty="0"/>
          </a:p>
        </p:txBody>
      </p:sp>
      <p:sp>
        <p:nvSpPr>
          <p:cNvPr id="4" name="TextBox 3"/>
          <p:cNvSpPr txBox="1"/>
          <p:nvPr/>
        </p:nvSpPr>
        <p:spPr>
          <a:xfrm>
            <a:off x="323526" y="935151"/>
            <a:ext cx="826641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The lease or tenancy can be of any period, even for 999 years.</a:t>
            </a:r>
          </a:p>
        </p:txBody>
      </p:sp>
      <p:sp>
        <p:nvSpPr>
          <p:cNvPr id="5" name="TextBox 4"/>
          <p:cNvSpPr txBox="1"/>
          <p:nvPr/>
        </p:nvSpPr>
        <p:spPr>
          <a:xfrm>
            <a:off x="302357" y="2364012"/>
            <a:ext cx="8266415"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a:buFont typeface="Arial" pitchFamily="34" charset="0"/>
              <a:buChar char="•"/>
            </a:pPr>
            <a:r>
              <a:rPr lang="en-US" sz="1400" dirty="0">
                <a:solidFill>
                  <a:schemeClr val="tx1"/>
                </a:solidFill>
              </a:rPr>
              <a:t>If residential flat is rented to company as residence of their employee, GST is </a:t>
            </a:r>
            <a:r>
              <a:rPr lang="en-US" sz="1400" dirty="0" err="1">
                <a:solidFill>
                  <a:schemeClr val="tx1"/>
                </a:solidFill>
              </a:rPr>
              <a:t>leviable</a:t>
            </a:r>
            <a:r>
              <a:rPr lang="en-US" sz="1400" dirty="0">
                <a:solidFill>
                  <a:schemeClr val="tx1"/>
                </a:solidFill>
              </a:rPr>
              <a:t>.</a:t>
            </a:r>
          </a:p>
        </p:txBody>
      </p:sp>
      <p:sp>
        <p:nvSpPr>
          <p:cNvPr id="6" name="TextBox 5"/>
          <p:cNvSpPr txBox="1"/>
          <p:nvPr/>
        </p:nvSpPr>
        <p:spPr>
          <a:xfrm>
            <a:off x="323527" y="4797152"/>
            <a:ext cx="826641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57150" indent="0" algn="just">
              <a:buNone/>
            </a:pPr>
            <a:r>
              <a:rPr lang="en-US" sz="1400" dirty="0">
                <a:solidFill>
                  <a:schemeClr val="tx1"/>
                </a:solidFill>
              </a:rPr>
              <a:t>[GST payable if </a:t>
            </a:r>
            <a:r>
              <a:rPr lang="en-US" sz="1400" dirty="0" err="1">
                <a:solidFill>
                  <a:schemeClr val="tx1"/>
                </a:solidFill>
              </a:rPr>
              <a:t>partener</a:t>
            </a:r>
            <a:r>
              <a:rPr lang="en-US" sz="1400" dirty="0">
                <a:solidFill>
                  <a:schemeClr val="tx1"/>
                </a:solidFill>
              </a:rPr>
              <a:t>/director/executive/employee uses company’s car, guest house, telephone </a:t>
            </a:r>
            <a:r>
              <a:rPr lang="en-US" sz="1400" dirty="0" err="1">
                <a:solidFill>
                  <a:schemeClr val="tx1"/>
                </a:solidFill>
              </a:rPr>
              <a:t>etc</a:t>
            </a:r>
            <a:r>
              <a:rPr lang="en-US" sz="1400" dirty="0">
                <a:solidFill>
                  <a:schemeClr val="tx1"/>
                </a:solidFill>
              </a:rPr>
              <a:t> for private use]</a:t>
            </a:r>
            <a:endParaRPr lang="en-IN" sz="1400" dirty="0">
              <a:solidFill>
                <a:schemeClr val="tx1"/>
              </a:solidFill>
            </a:endParaRPr>
          </a:p>
        </p:txBody>
      </p:sp>
    </p:spTree>
    <p:extLst>
      <p:ext uri="{BB962C8B-B14F-4D97-AF65-F5344CB8AC3E}">
        <p14:creationId xmlns="" xmlns:p14="http://schemas.microsoft.com/office/powerpoint/2010/main" val="13554203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52400"/>
            <a:ext cx="8507288" cy="6553200"/>
          </a:xfrm>
        </p:spPr>
        <p:txBody>
          <a:bodyPr>
            <a:noAutofit/>
          </a:bodyPr>
          <a:lstStyle/>
          <a:p>
            <a:pPr marL="800100" lvl="1" indent="-342900" algn="just">
              <a:buFont typeface="+mj-lt"/>
              <a:buAutoNum type="alphaLcPeriod" startAt="3"/>
            </a:pPr>
            <a:r>
              <a:rPr lang="en-US" sz="2000" dirty="0"/>
              <a:t>where any person ceases to be a taxable person, any goods forming part of the assets of any business carried on by him shall be deemed to be supplied by him in the course or furtherance of his business immediately before he ceases to be a taxable person, unless—</a:t>
            </a:r>
            <a:endParaRPr lang="en-IN" sz="2000" dirty="0"/>
          </a:p>
          <a:p>
            <a:pPr marL="1314450" lvl="2" indent="-400050" algn="just">
              <a:buFont typeface="+mj-lt"/>
              <a:buAutoNum type="romanLcPeriod"/>
            </a:pPr>
            <a:r>
              <a:rPr lang="en-US" sz="2000" dirty="0"/>
              <a:t>the business is transferred as a going concern to another person; or</a:t>
            </a:r>
          </a:p>
          <a:p>
            <a:pPr marL="1314450" lvl="2" indent="-400050" algn="just">
              <a:buFont typeface="+mj-lt"/>
              <a:buAutoNum type="romanLcPeriod"/>
            </a:pPr>
            <a:r>
              <a:rPr lang="en-US" sz="2000" dirty="0"/>
              <a:t>The business is carried on by a personal representative who is deemed to be a taxable person.</a:t>
            </a:r>
            <a:endParaRPr lang="en-IN" sz="2000" dirty="0"/>
          </a:p>
          <a:p>
            <a:pPr marL="914400" lvl="2" indent="0" algn="just">
              <a:buNone/>
            </a:pPr>
            <a:endParaRPr lang="en-US" sz="2000" dirty="0"/>
          </a:p>
        </p:txBody>
      </p:sp>
      <p:sp>
        <p:nvSpPr>
          <p:cNvPr id="6" name="TextBox 5"/>
          <p:cNvSpPr txBox="1"/>
          <p:nvPr/>
        </p:nvSpPr>
        <p:spPr>
          <a:xfrm>
            <a:off x="323526" y="2636912"/>
            <a:ext cx="826641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Transfer of entire business is not subject to GST. Only goods transferred are subject to tax</a:t>
            </a:r>
          </a:p>
          <a:p>
            <a:pPr marL="342900" indent="-285750" algn="just">
              <a:buFont typeface="Arial" pitchFamily="34" charset="0"/>
              <a:buChar char="•"/>
            </a:pPr>
            <a:r>
              <a:rPr lang="en-US" sz="1600" dirty="0">
                <a:solidFill>
                  <a:schemeClr val="tx1"/>
                </a:solidFill>
              </a:rPr>
              <a:t>TOGC is nil rated service as  per notification.</a:t>
            </a:r>
          </a:p>
          <a:p>
            <a:pPr marL="342900" indent="-285750" algn="just">
              <a:buFont typeface="Arial" pitchFamily="34" charset="0"/>
              <a:buChar char="•"/>
            </a:pPr>
            <a:r>
              <a:rPr lang="en-US" sz="1600" dirty="0">
                <a:solidFill>
                  <a:schemeClr val="tx1"/>
                </a:solidFill>
              </a:rPr>
              <a:t>Issue is whether running business could be TOGC, or even the closed one..</a:t>
            </a:r>
            <a:endParaRPr lang="en-IN" sz="1600" dirty="0">
              <a:solidFill>
                <a:schemeClr val="tx1"/>
              </a:solidFill>
            </a:endParaRPr>
          </a:p>
        </p:txBody>
      </p:sp>
    </p:spTree>
    <p:extLst>
      <p:ext uri="{BB962C8B-B14F-4D97-AF65-F5344CB8AC3E}">
        <p14:creationId xmlns="" xmlns:p14="http://schemas.microsoft.com/office/powerpoint/2010/main" val="1480569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0"/>
            <a:ext cx="9153516" cy="6741368"/>
          </a:xfrm>
        </p:spPr>
        <p:txBody>
          <a:bodyPr>
            <a:noAutofit/>
          </a:bodyPr>
          <a:lstStyle/>
          <a:p>
            <a:pPr marL="457200" lvl="0" indent="-457200" algn="just">
              <a:buFont typeface="+mj-lt"/>
              <a:buAutoNum type="arabicPeriod" startAt="5"/>
            </a:pPr>
            <a:r>
              <a:rPr lang="en-US" sz="2000" b="1" dirty="0">
                <a:solidFill>
                  <a:srgbClr val="C00000"/>
                </a:solidFill>
              </a:rPr>
              <a:t>Supply of services</a:t>
            </a:r>
            <a:endParaRPr lang="en-IN" sz="1400" b="1" dirty="0">
              <a:solidFill>
                <a:srgbClr val="C00000"/>
              </a:solidFill>
            </a:endParaRPr>
          </a:p>
          <a:p>
            <a:pPr algn="just">
              <a:buNone/>
            </a:pPr>
            <a:r>
              <a:rPr lang="en-US" sz="2000" dirty="0"/>
              <a:t>	The following shall be </a:t>
            </a:r>
            <a:r>
              <a:rPr lang="en-US" sz="2000" dirty="0">
                <a:solidFill>
                  <a:srgbClr val="C00000"/>
                </a:solidFill>
              </a:rPr>
              <a:t>treated as</a:t>
            </a:r>
            <a:r>
              <a:rPr lang="en-US" sz="2000" dirty="0"/>
              <a:t> supply of services, namely:—</a:t>
            </a:r>
            <a:endParaRPr lang="en-IN" sz="1400" dirty="0"/>
          </a:p>
          <a:p>
            <a:pPr marL="800100" lvl="1" indent="-342900" algn="just">
              <a:buFont typeface="+mj-lt"/>
              <a:buAutoNum type="alphaLcParenR"/>
            </a:pPr>
            <a:r>
              <a:rPr lang="en-US" sz="1800" dirty="0">
                <a:solidFill>
                  <a:srgbClr val="C00000"/>
                </a:solidFill>
              </a:rPr>
              <a:t>renting</a:t>
            </a:r>
            <a:r>
              <a:rPr lang="en-US" sz="1800" dirty="0"/>
              <a:t> of immovable property; </a:t>
            </a:r>
            <a:r>
              <a:rPr lang="en-US" sz="1800" dirty="0">
                <a:solidFill>
                  <a:srgbClr val="00B050"/>
                </a:solidFill>
              </a:rPr>
              <a:t>[this may cover plant &amp; machinery]</a:t>
            </a:r>
            <a:endParaRPr lang="en-IN" sz="1600" dirty="0">
              <a:solidFill>
                <a:srgbClr val="00B050"/>
              </a:solidFill>
            </a:endParaRPr>
          </a:p>
          <a:p>
            <a:pPr marL="800100" lvl="1" indent="-342900" algn="just">
              <a:buFont typeface="+mj-lt"/>
              <a:buAutoNum type="alphaLcParenR"/>
            </a:pPr>
            <a:r>
              <a:rPr lang="en-US" sz="1800" dirty="0">
                <a:solidFill>
                  <a:srgbClr val="C00000"/>
                </a:solidFill>
              </a:rPr>
              <a:t>construction</a:t>
            </a:r>
            <a:r>
              <a:rPr lang="en-US" sz="1800" dirty="0"/>
              <a:t> of a complex, building, civil structure or a part thereof, including a complex or building intended for sale to a buyer, wholly or partly, except where the entire consideration has been received after issuance of completion certificate, where required, by the competent authority or after its first occupation, whichever is earlier.</a:t>
            </a:r>
          </a:p>
          <a:p>
            <a:pPr marL="800100" lvl="1" indent="-342900" algn="just">
              <a:buFont typeface="+mj-lt"/>
              <a:buAutoNum type="alphaLcParenR"/>
            </a:pPr>
            <a:endParaRPr lang="en-US" sz="1800" dirty="0"/>
          </a:p>
          <a:p>
            <a:pPr marL="800100" lvl="1" indent="-342900" algn="just">
              <a:buFont typeface="+mj-lt"/>
              <a:buAutoNum type="alphaLcParenR"/>
            </a:pPr>
            <a:endParaRPr lang="en-US" sz="1800" dirty="0"/>
          </a:p>
          <a:p>
            <a:pPr marL="457200" lvl="1" indent="0" algn="just">
              <a:buNone/>
            </a:pPr>
            <a:endParaRPr lang="en-IN" sz="1600" dirty="0"/>
          </a:p>
          <a:p>
            <a:pPr algn="just">
              <a:buNone/>
            </a:pPr>
            <a:endParaRPr lang="en-IN" sz="2000" i="1" dirty="0"/>
          </a:p>
          <a:p>
            <a:pPr algn="just">
              <a:buNone/>
            </a:pPr>
            <a:r>
              <a:rPr lang="en-IN" sz="1800" i="1" dirty="0"/>
              <a:t>Explanation</a:t>
            </a:r>
            <a:r>
              <a:rPr lang="en-IN" sz="1800" dirty="0"/>
              <a:t>.—For the purposes of this  clause—</a:t>
            </a:r>
            <a:endParaRPr lang="en-US" sz="1800" dirty="0"/>
          </a:p>
          <a:p>
            <a:pPr marL="457200" lvl="0" indent="-457200" algn="just">
              <a:buFont typeface="+mj-lt"/>
              <a:buAutoNum type="arabicPeriod"/>
            </a:pPr>
            <a:r>
              <a:rPr lang="en-US" sz="1800" dirty="0"/>
              <a:t>the expression "competent authority" means the Government or any authority authorized to issue completion certificate under any law for the time being in force and in case of non-requirement of such certificate from such authority, from any of the following, namely:—</a:t>
            </a:r>
            <a:endParaRPr lang="en-IN" sz="1600" dirty="0"/>
          </a:p>
          <a:p>
            <a:pPr marL="857250" lvl="1" indent="-400050" algn="just">
              <a:buFont typeface="+mj-lt"/>
              <a:buAutoNum type="romanLcPeriod"/>
            </a:pPr>
            <a:r>
              <a:rPr lang="en-US" sz="1600" dirty="0"/>
              <a:t>an architect registered with the Council of Architecture constituted under the Architects Act, 1972; or</a:t>
            </a:r>
            <a:endParaRPr lang="en-IN" sz="1400" dirty="0"/>
          </a:p>
          <a:p>
            <a:pPr marL="857250" lvl="1" indent="-400050" algn="just">
              <a:buFont typeface="+mj-lt"/>
              <a:buAutoNum type="romanLcPeriod"/>
            </a:pPr>
            <a:r>
              <a:rPr lang="en-US" sz="1600" dirty="0"/>
              <a:t>a chartered engineer registered with the Institution of Engineers (India); or</a:t>
            </a:r>
            <a:endParaRPr lang="en-IN" sz="1400" dirty="0"/>
          </a:p>
          <a:p>
            <a:pPr marL="857250" lvl="1" indent="-400050" algn="just">
              <a:buFont typeface="+mj-lt"/>
              <a:buAutoNum type="romanLcPeriod"/>
            </a:pPr>
            <a:r>
              <a:rPr lang="en-US" sz="1600" dirty="0"/>
              <a:t>a licensed surveyor of the respective local body of the city or town or village or development or planning authority;</a:t>
            </a:r>
            <a:endParaRPr lang="en-IN" sz="1400" dirty="0"/>
          </a:p>
          <a:p>
            <a:pPr marL="457200" lvl="0" indent="-457200" algn="just">
              <a:buFont typeface="+mj-lt"/>
              <a:buAutoNum type="arabicPeriod"/>
            </a:pPr>
            <a:r>
              <a:rPr lang="en-US" sz="1800" dirty="0"/>
              <a:t>the expression "construction" includes additions, alterations, replacements or remodeling of any existing civil structure;</a:t>
            </a:r>
            <a:endParaRPr lang="en-IN" sz="1600" dirty="0"/>
          </a:p>
          <a:p>
            <a:pPr algn="just">
              <a:buNone/>
            </a:pPr>
            <a:endParaRPr lang="en-IN" sz="1050" dirty="0"/>
          </a:p>
        </p:txBody>
      </p:sp>
      <p:sp>
        <p:nvSpPr>
          <p:cNvPr id="4" name="TextBox 3"/>
          <p:cNvSpPr txBox="1"/>
          <p:nvPr/>
        </p:nvSpPr>
        <p:spPr>
          <a:xfrm>
            <a:off x="18193" y="2303294"/>
            <a:ext cx="8952772" cy="1169551"/>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400" dirty="0"/>
              <a:t>Builder sells flat to </a:t>
            </a:r>
            <a:r>
              <a:rPr lang="en-US" sz="1400" dirty="0" err="1"/>
              <a:t>Mr</a:t>
            </a:r>
            <a:r>
              <a:rPr lang="en-US" sz="1400" dirty="0"/>
              <a:t> A. CC is dated 11.3.19. If part consideration is received on 10.3.19, then it is supply. But if entire consideration is received after 11.3.19 then it is not a supply (instead, is a sale of immovable property) </a:t>
            </a:r>
          </a:p>
          <a:p>
            <a:pPr marL="285750" indent="-285750">
              <a:buFont typeface="Arial" pitchFamily="34" charset="0"/>
              <a:buChar char="•"/>
            </a:pPr>
            <a:r>
              <a:rPr lang="en-US" sz="1400" dirty="0"/>
              <a:t>Covers sale of residential flat before it is occupied. Once occupied, any sale by the buyer after that will not attract GST, even if completion certificate is not obtained. However, if builder himself is selling, he will be exempt from GST only if he sales after completion certificate is obtained.</a:t>
            </a:r>
            <a:endParaRPr lang="en-IN" sz="1600" dirty="0"/>
          </a:p>
        </p:txBody>
      </p:sp>
    </p:spTree>
    <p:extLst>
      <p:ext uri="{BB962C8B-B14F-4D97-AF65-F5344CB8AC3E}">
        <p14:creationId xmlns="" xmlns:p14="http://schemas.microsoft.com/office/powerpoint/2010/main" val="36612527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914400" lvl="1" indent="-457200" algn="just">
              <a:buFont typeface="+mj-lt"/>
              <a:buAutoNum type="alphaLcParenR" startAt="3"/>
            </a:pPr>
            <a:r>
              <a:rPr lang="en-US" sz="2000" dirty="0"/>
              <a:t>temporary transfer or </a:t>
            </a:r>
            <a:r>
              <a:rPr lang="en-US" sz="2000" dirty="0">
                <a:solidFill>
                  <a:srgbClr val="C00000"/>
                </a:solidFill>
              </a:rPr>
              <a:t>permitting the use</a:t>
            </a:r>
            <a:r>
              <a:rPr lang="en-US" sz="2000" dirty="0"/>
              <a:t> or enjoyment of any intellectual property right;</a:t>
            </a:r>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914400" lvl="1" indent="-457200" algn="just">
              <a:buFont typeface="+mj-lt"/>
              <a:buAutoNum type="alphaLcParenR" startAt="3"/>
            </a:pPr>
            <a:endParaRPr lang="en-US" sz="2000" dirty="0"/>
          </a:p>
          <a:p>
            <a:pPr marL="457200" lvl="1" indent="0" algn="just">
              <a:buNone/>
            </a:pPr>
            <a:endParaRPr lang="en-US" sz="2000" dirty="0"/>
          </a:p>
          <a:p>
            <a:pPr marL="914400" lvl="1" indent="-457200" algn="just">
              <a:buFont typeface="+mj-lt"/>
              <a:buAutoNum type="alphaLcParenR" startAt="3"/>
            </a:pPr>
            <a:endParaRPr lang="en-IN" sz="1800" dirty="0"/>
          </a:p>
          <a:p>
            <a:pPr marL="914400" lvl="1" indent="-457200" algn="just">
              <a:buFont typeface="+mj-lt"/>
              <a:buAutoNum type="alphaLcParenR" startAt="4"/>
            </a:pPr>
            <a:r>
              <a:rPr lang="en-US" sz="2000" dirty="0"/>
              <a:t>development, design, programming, customization, adaptation, </a:t>
            </a:r>
            <a:r>
              <a:rPr lang="en-US" sz="2000" dirty="0" err="1"/>
              <a:t>upgradation</a:t>
            </a:r>
            <a:r>
              <a:rPr lang="en-US" sz="2000" dirty="0"/>
              <a:t>, enhancement, implementation of information technology </a:t>
            </a:r>
            <a:r>
              <a:rPr lang="en-US" sz="2000" dirty="0">
                <a:solidFill>
                  <a:srgbClr val="C00000"/>
                </a:solidFill>
              </a:rPr>
              <a:t>software</a:t>
            </a:r>
            <a:r>
              <a:rPr lang="en-US" sz="2000" dirty="0"/>
              <a:t>;</a:t>
            </a:r>
          </a:p>
          <a:p>
            <a:pPr marL="457200" lvl="1" indent="0" algn="just">
              <a:buNone/>
            </a:pPr>
            <a:endParaRPr lang="en-IN" sz="1800" dirty="0"/>
          </a:p>
          <a:p>
            <a:pPr algn="just">
              <a:buNone/>
            </a:pPr>
            <a:endParaRPr lang="en-IN" sz="900" dirty="0"/>
          </a:p>
        </p:txBody>
      </p:sp>
      <p:sp>
        <p:nvSpPr>
          <p:cNvPr id="4" name="TextBox 3"/>
          <p:cNvSpPr txBox="1"/>
          <p:nvPr/>
        </p:nvSpPr>
        <p:spPr>
          <a:xfrm>
            <a:off x="185695" y="980728"/>
            <a:ext cx="8847291" cy="2308324"/>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600" dirty="0"/>
              <a:t>Covers allowing use of trade mark, copyright, design, patents.</a:t>
            </a:r>
          </a:p>
          <a:p>
            <a:pPr marL="285750" indent="-285750">
              <a:buFont typeface="Arial" pitchFamily="34" charset="0"/>
              <a:buChar char="•"/>
            </a:pPr>
            <a:r>
              <a:rPr lang="en-US" sz="1600" dirty="0"/>
              <a:t>As regards Permanent transfer of IPR, GST law classifies it as both supply of goods (entry 243 of n/n 1/17, HSN- any chapter, Rate -6% CGST) and supply of service (SAC 9973 at 6% CGST, entry-17 of n/n 11/17 CTR</a:t>
            </a:r>
          </a:p>
          <a:p>
            <a:pPr marL="285750" indent="-285750">
              <a:buFont typeface="Arial" pitchFamily="34" charset="0"/>
              <a:buChar char="•"/>
            </a:pPr>
            <a:r>
              <a:rPr lang="en-US" sz="1600" dirty="0"/>
              <a:t>BSNL </a:t>
            </a:r>
            <a:r>
              <a:rPr lang="en-US" sz="1600" dirty="0" err="1"/>
              <a:t>Vs</a:t>
            </a:r>
            <a:r>
              <a:rPr lang="en-US" sz="1600" dirty="0"/>
              <a:t> UOI (2006):- copy right is goods.</a:t>
            </a:r>
          </a:p>
          <a:p>
            <a:pPr marL="285750" indent="-285750">
              <a:buFont typeface="Arial" pitchFamily="34" charset="0"/>
              <a:buChar char="•"/>
            </a:pPr>
            <a:r>
              <a:rPr lang="en-US" sz="1600" dirty="0"/>
              <a:t>CIT </a:t>
            </a:r>
            <a:r>
              <a:rPr lang="en-US" sz="1600" dirty="0" err="1"/>
              <a:t>Vs</a:t>
            </a:r>
            <a:r>
              <a:rPr lang="en-US" sz="1600" dirty="0"/>
              <a:t> Sun TV (2007):- Right to telecast TV program in foreign country is sale of goods.</a:t>
            </a:r>
          </a:p>
          <a:p>
            <a:pPr marL="285750" indent="-285750">
              <a:buFont typeface="Arial" pitchFamily="34" charset="0"/>
              <a:buChar char="•"/>
            </a:pPr>
            <a:r>
              <a:rPr lang="en-US" sz="1600" dirty="0"/>
              <a:t>As per n/n 13/17 CTR:- RCM is only on those IPR works which are covered u/Section 13(1)(a) of the Copyright Act, 1957 i.e. (a) original literary, dramatic, musical and artistic works. Thus, there will be FCM on (</a:t>
            </a:r>
            <a:r>
              <a:rPr lang="en-US" sz="1600" dirty="0" err="1"/>
              <a:t>i</a:t>
            </a:r>
            <a:r>
              <a:rPr lang="en-US" sz="1600" dirty="0"/>
              <a:t>) cinematographic films (ii) Sound recording</a:t>
            </a:r>
            <a:endParaRPr lang="en-IN" dirty="0"/>
          </a:p>
        </p:txBody>
      </p:sp>
      <p:sp>
        <p:nvSpPr>
          <p:cNvPr id="5" name="TextBox 4"/>
          <p:cNvSpPr txBox="1"/>
          <p:nvPr/>
        </p:nvSpPr>
        <p:spPr>
          <a:xfrm>
            <a:off x="323525" y="4365104"/>
            <a:ext cx="826641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Covers development of software, but not software itself in physical form.</a:t>
            </a:r>
            <a:endParaRPr lang="en-IN" sz="1600" dirty="0">
              <a:solidFill>
                <a:schemeClr val="tx1"/>
              </a:solidFill>
            </a:endParaRPr>
          </a:p>
        </p:txBody>
      </p:sp>
    </p:spTree>
    <p:extLst>
      <p:ext uri="{BB962C8B-B14F-4D97-AF65-F5344CB8AC3E}">
        <p14:creationId xmlns="" xmlns:p14="http://schemas.microsoft.com/office/powerpoint/2010/main" val="1665257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52400"/>
            <a:ext cx="8928992" cy="6553200"/>
          </a:xfrm>
        </p:spPr>
        <p:txBody>
          <a:bodyPr>
            <a:noAutofit/>
          </a:bodyPr>
          <a:lstStyle/>
          <a:p>
            <a:pPr marL="914400" lvl="1" indent="-457200" algn="just">
              <a:buFont typeface="+mj-lt"/>
              <a:buAutoNum type="alphaLcParenR" startAt="5"/>
            </a:pPr>
            <a:r>
              <a:rPr lang="en-US" sz="2000" dirty="0"/>
              <a:t>agreeing to the obligation to </a:t>
            </a:r>
            <a:r>
              <a:rPr lang="en-US" sz="2000" dirty="0">
                <a:solidFill>
                  <a:srgbClr val="C00000"/>
                </a:solidFill>
              </a:rPr>
              <a:t>refrain from an act</a:t>
            </a:r>
            <a:r>
              <a:rPr lang="en-US" sz="2000" dirty="0"/>
              <a:t>, or to tolerate an act or a situation, or to do an act; and</a:t>
            </a:r>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457200" lvl="1" indent="0" algn="just">
              <a:buNone/>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US" sz="2000" dirty="0"/>
          </a:p>
          <a:p>
            <a:pPr marL="914400" lvl="1" indent="-457200" algn="just">
              <a:buFont typeface="+mj-lt"/>
              <a:buAutoNum type="alphaLcParenR" startAt="5"/>
            </a:pPr>
            <a:endParaRPr lang="en-IN" sz="1800" dirty="0"/>
          </a:p>
          <a:p>
            <a:pPr algn="just">
              <a:buNone/>
            </a:pPr>
            <a:endParaRPr lang="en-IN" sz="900" dirty="0"/>
          </a:p>
        </p:txBody>
      </p:sp>
      <p:sp>
        <p:nvSpPr>
          <p:cNvPr id="5" name="TextBox 4"/>
          <p:cNvSpPr txBox="1"/>
          <p:nvPr/>
        </p:nvSpPr>
        <p:spPr>
          <a:xfrm>
            <a:off x="107504" y="764704"/>
            <a:ext cx="8847291" cy="6093976"/>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600" dirty="0"/>
              <a:t>Demurrage charges for not clearing goods within prescribed period</a:t>
            </a:r>
          </a:p>
          <a:p>
            <a:pPr marL="285750" indent="-285750">
              <a:buFont typeface="Arial" pitchFamily="34" charset="0"/>
              <a:buChar char="•"/>
            </a:pPr>
            <a:r>
              <a:rPr lang="en-US" sz="1600" dirty="0"/>
              <a:t>Cancellation charges charged by hotels, airlines, builders, contractors </a:t>
            </a:r>
            <a:r>
              <a:rPr lang="en-US" sz="1600" dirty="0" err="1"/>
              <a:t>etc</a:t>
            </a:r>
            <a:endParaRPr lang="en-US" sz="1600" dirty="0"/>
          </a:p>
          <a:p>
            <a:pPr marL="285750" indent="-285750">
              <a:buFont typeface="Arial" pitchFamily="34" charset="0"/>
              <a:buChar char="•"/>
            </a:pPr>
            <a:r>
              <a:rPr lang="en-US" sz="1600" dirty="0"/>
              <a:t>Liquidated Damages or Late Delivery charges (L D Charges)</a:t>
            </a:r>
          </a:p>
          <a:p>
            <a:pPr marL="285750" indent="-285750">
              <a:buFont typeface="Arial" pitchFamily="34" charset="0"/>
              <a:buChar char="•"/>
            </a:pPr>
            <a:r>
              <a:rPr lang="en-US" sz="1600" dirty="0"/>
              <a:t>Non-compete fees payable for agreeing not to compete for particular period. [it is business income under IT law]</a:t>
            </a:r>
          </a:p>
          <a:p>
            <a:pPr marL="285750" indent="-285750">
              <a:buFont typeface="Arial" pitchFamily="34" charset="0"/>
              <a:buChar char="•"/>
            </a:pPr>
            <a:r>
              <a:rPr lang="en-US" sz="1600" dirty="0"/>
              <a:t>Forfeiture of deposit or advance as penalty (like quality, late delivery, violation of any terms of contract etc.</a:t>
            </a:r>
          </a:p>
          <a:p>
            <a:pPr marL="285750" indent="-285750">
              <a:buFont typeface="Arial" pitchFamily="34" charset="0"/>
              <a:buChar char="•"/>
            </a:pPr>
            <a:r>
              <a:rPr lang="en-US" sz="1600" dirty="0"/>
              <a:t>Agreeing not to appear for opposite party in Court.</a:t>
            </a:r>
          </a:p>
          <a:p>
            <a:pPr marL="285750" indent="-285750">
              <a:buFont typeface="Arial" pitchFamily="34" charset="0"/>
              <a:buChar char="•"/>
            </a:pPr>
            <a:r>
              <a:rPr lang="en-US" sz="1600" dirty="0"/>
              <a:t>Penalty for Breach of contract.</a:t>
            </a:r>
          </a:p>
          <a:p>
            <a:pPr marL="285750" indent="-285750">
              <a:buFont typeface="Wingdings" pitchFamily="2" charset="2"/>
              <a:buChar char="Ø"/>
            </a:pPr>
            <a:r>
              <a:rPr lang="en-US" sz="1600" dirty="0"/>
              <a:t>No GST on fines and penalties for violation of law.</a:t>
            </a:r>
          </a:p>
          <a:p>
            <a:pPr marL="285750" indent="-285750">
              <a:buFont typeface="Wingdings" pitchFamily="2" charset="2"/>
              <a:buChar char="Ø"/>
            </a:pPr>
            <a:r>
              <a:rPr lang="en-US" sz="1600" dirty="0"/>
              <a:t>Penal interest for late payment of installment is not ‘tolerating an act or situation’ [circular 102/21/2019-GST </a:t>
            </a:r>
            <a:r>
              <a:rPr lang="en-US" sz="1600" dirty="0" err="1"/>
              <a:t>dt</a:t>
            </a:r>
            <a:r>
              <a:rPr lang="en-US" sz="1600" dirty="0"/>
              <a:t> 28.6.2019. It is exempt if charged by finance company (as interest) and taxable as part of value of goods (if charged by the seller himself). </a:t>
            </a:r>
          </a:p>
          <a:p>
            <a:pPr marL="285750" indent="-285750">
              <a:buFont typeface="Wingdings" pitchFamily="2" charset="2"/>
              <a:buChar char="Ø"/>
            </a:pPr>
            <a:r>
              <a:rPr lang="en-IN" sz="1600" dirty="0"/>
              <a:t>Notice pay recovered from employee:- Employer will pay GST. It is not under RCM.</a:t>
            </a:r>
          </a:p>
          <a:p>
            <a:pPr marL="285750" indent="-285750">
              <a:buFont typeface="Wingdings" pitchFamily="2" charset="2"/>
              <a:buChar char="Ø"/>
            </a:pPr>
            <a:r>
              <a:rPr lang="en-IN" sz="1600" dirty="0"/>
              <a:t>Services by </a:t>
            </a:r>
            <a:r>
              <a:rPr lang="en-IN" sz="1600" dirty="0" err="1"/>
              <a:t>Govt</a:t>
            </a:r>
            <a:r>
              <a:rPr lang="en-IN" sz="1600" dirty="0"/>
              <a:t> of tolerating an act / situation is exempted. Thus, the recipient (contractor) is not liable to pay GST under RCM if Government levies LD charges or penalties for non-fulfilment of contract etc.</a:t>
            </a:r>
          </a:p>
          <a:p>
            <a:pPr marL="285750" indent="-285750">
              <a:buFont typeface="Wingdings" pitchFamily="2" charset="2"/>
              <a:buChar char="Ø"/>
            </a:pPr>
            <a:r>
              <a:rPr lang="en-IN" sz="1600" dirty="0"/>
              <a:t>Tenant getting rent for alternate accommodation for vacating flat for redevelopment or getting compensation for late completion for redevelopment:- GST </a:t>
            </a:r>
            <a:r>
              <a:rPr lang="en-IN" sz="1600" dirty="0" err="1"/>
              <a:t>leviable</a:t>
            </a:r>
            <a:r>
              <a:rPr lang="en-IN" sz="1600" dirty="0"/>
              <a:t> on such amount. </a:t>
            </a:r>
            <a:r>
              <a:rPr lang="en-IN" sz="1600" b="1" dirty="0"/>
              <a:t>[AAR </a:t>
            </a:r>
            <a:r>
              <a:rPr lang="en-IN" sz="1600" b="1" dirty="0" err="1"/>
              <a:t>Mah</a:t>
            </a:r>
            <a:r>
              <a:rPr lang="en-IN" sz="1600" b="1" dirty="0"/>
              <a:t> in </a:t>
            </a:r>
            <a:r>
              <a:rPr lang="en-IN" sz="1600" b="1" dirty="0" err="1"/>
              <a:t>Zaver</a:t>
            </a:r>
            <a:r>
              <a:rPr lang="en-IN" sz="1600" b="1" dirty="0"/>
              <a:t> </a:t>
            </a:r>
            <a:r>
              <a:rPr lang="en-IN" sz="1600" b="1" dirty="0" err="1"/>
              <a:t>Shankarlal</a:t>
            </a:r>
            <a:r>
              <a:rPr lang="en-IN" sz="1600" b="1" dirty="0"/>
              <a:t> </a:t>
            </a:r>
            <a:r>
              <a:rPr lang="en-IN" sz="1600" b="1" dirty="0" err="1"/>
              <a:t>Bhanushali</a:t>
            </a:r>
            <a:r>
              <a:rPr lang="en-IN" sz="1600" b="1" dirty="0"/>
              <a:t> (2018)]</a:t>
            </a:r>
          </a:p>
          <a:p>
            <a:pPr marL="285750" indent="-285750">
              <a:buFont typeface="Wingdings" pitchFamily="2" charset="2"/>
              <a:buChar char="Ø"/>
            </a:pPr>
            <a:r>
              <a:rPr lang="en-IN" sz="1600" dirty="0"/>
              <a:t>Cheque bouncing charges:- GST payable. </a:t>
            </a:r>
            <a:r>
              <a:rPr lang="en-IN" sz="1600" b="1" dirty="0"/>
              <a:t>[AAR </a:t>
            </a:r>
            <a:r>
              <a:rPr lang="en-IN" sz="1600" b="1" dirty="0" err="1"/>
              <a:t>Mah</a:t>
            </a:r>
            <a:r>
              <a:rPr lang="en-IN" sz="1600" b="1" dirty="0"/>
              <a:t> in Bajaj Finance Ltd (2019)]</a:t>
            </a:r>
          </a:p>
          <a:p>
            <a:pPr marL="285750" indent="-285750">
              <a:buFont typeface="Wingdings" pitchFamily="2" charset="2"/>
              <a:buChar char="Ø"/>
            </a:pPr>
            <a:r>
              <a:rPr lang="en-IN" sz="1600" dirty="0"/>
              <a:t>Surrender of tenancy rights:- GST payable. However, surrender of tenancy rights of residential property is not subject to tax [</a:t>
            </a:r>
            <a:r>
              <a:rPr lang="en-IN" sz="1600" dirty="0" err="1"/>
              <a:t>cir</a:t>
            </a:r>
            <a:r>
              <a:rPr lang="en-IN" sz="1600" dirty="0"/>
              <a:t> 44/18/2018-CGST </a:t>
            </a:r>
            <a:r>
              <a:rPr lang="en-IN" sz="1600" dirty="0" err="1"/>
              <a:t>dt</a:t>
            </a:r>
            <a:r>
              <a:rPr lang="en-IN" sz="1600" dirty="0"/>
              <a:t> 2.5.18 (This issue arises in States in States where statutory protection is available to tenants).</a:t>
            </a:r>
          </a:p>
        </p:txBody>
      </p:sp>
    </p:spTree>
    <p:extLst>
      <p:ext uri="{BB962C8B-B14F-4D97-AF65-F5344CB8AC3E}">
        <p14:creationId xmlns="" xmlns:p14="http://schemas.microsoft.com/office/powerpoint/2010/main" val="2134495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2400" kern="1200" dirty="0">
                <a:latin typeface="Arial" charset="0"/>
                <a:ea typeface="+mn-ea"/>
                <a:cs typeface="+mn-cs"/>
              </a:rPr>
              <a:t>GST Landscape</a:t>
            </a:r>
          </a:p>
        </p:txBody>
      </p:sp>
      <p:sp>
        <p:nvSpPr>
          <p:cNvPr id="19" name="Slide Number Placeholder 14"/>
          <p:cNvSpPr txBox="1">
            <a:spLocks/>
          </p:cNvSpPr>
          <p:nvPr/>
        </p:nvSpPr>
        <p:spPr>
          <a:xfrm>
            <a:off x="6138531" y="6553200"/>
            <a:ext cx="1600200" cy="304800"/>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1D224C7-6D88-493F-AB81-5912330195B2}" type="slidenum">
              <a:rPr lang="en-US">
                <a:solidFill>
                  <a:schemeClr val="tx1"/>
                </a:solidFill>
              </a:rPr>
              <a:pPr>
                <a:defRPr/>
              </a:pPr>
              <a:t>6</a:t>
            </a:fld>
            <a:endParaRPr lang="en-US" dirty="0">
              <a:solidFill>
                <a:schemeClr val="tx1"/>
              </a:solidFill>
            </a:endParaRPr>
          </a:p>
        </p:txBody>
      </p:sp>
      <p:sp>
        <p:nvSpPr>
          <p:cNvPr id="9" name="Flowchart: Alternate Process 8"/>
          <p:cNvSpPr/>
          <p:nvPr/>
        </p:nvSpPr>
        <p:spPr bwMode="auto">
          <a:xfrm>
            <a:off x="727381" y="5490436"/>
            <a:ext cx="4739855" cy="773918"/>
          </a:xfrm>
          <a:prstGeom prst="flowChartAlternateProcess">
            <a:avLst/>
          </a:prstGeom>
          <a:solidFill>
            <a:srgbClr val="00CC66"/>
          </a:solidFill>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3200" dirty="0">
                <a:solidFill>
                  <a:schemeClr val="bg1"/>
                </a:solidFill>
                <a:latin typeface="Arial" charset="0"/>
              </a:rPr>
              <a:t>G</a:t>
            </a:r>
            <a:r>
              <a:rPr kumimoji="0" lang="en-US" sz="3200" b="1" i="0" u="none" strike="noStrike" cap="none" normalizeH="0" baseline="0" dirty="0">
                <a:ln>
                  <a:noFill/>
                </a:ln>
                <a:solidFill>
                  <a:schemeClr val="bg1"/>
                </a:solidFill>
                <a:effectLst/>
                <a:latin typeface="Arial" charset="0"/>
              </a:rPr>
              <a:t>oods</a:t>
            </a:r>
            <a:r>
              <a:rPr kumimoji="0" lang="en-US" sz="3200" b="1" i="0" u="none" strike="noStrike" cap="none" normalizeH="0" dirty="0">
                <a:ln>
                  <a:noFill/>
                </a:ln>
                <a:solidFill>
                  <a:schemeClr val="bg1"/>
                </a:solidFill>
                <a:effectLst/>
                <a:latin typeface="Arial" charset="0"/>
              </a:rPr>
              <a:t> and Services Tax (GST)</a:t>
            </a:r>
            <a:endParaRPr kumimoji="0" lang="en-GB" sz="3200" b="1" i="0" u="none" strike="noStrike" cap="none" normalizeH="0" baseline="0" dirty="0">
              <a:ln>
                <a:noFill/>
              </a:ln>
              <a:solidFill>
                <a:schemeClr val="bg1"/>
              </a:solidFill>
              <a:effectLst/>
              <a:latin typeface="Arial" charset="0"/>
            </a:endParaRPr>
          </a:p>
        </p:txBody>
      </p:sp>
      <p:sp>
        <p:nvSpPr>
          <p:cNvPr id="14" name="Freeform 13"/>
          <p:cNvSpPr/>
          <p:nvPr/>
        </p:nvSpPr>
        <p:spPr>
          <a:xfrm>
            <a:off x="1573306" y="5081144"/>
            <a:ext cx="3048000" cy="1016000"/>
          </a:xfrm>
          <a:custGeom>
            <a:avLst/>
            <a:gdLst>
              <a:gd name="connsiteX0" fmla="*/ 0 w 4064000"/>
              <a:gd name="connsiteY0" fmla="*/ 0 h 1016000"/>
              <a:gd name="connsiteX1" fmla="*/ 4064000 w 4064000"/>
              <a:gd name="connsiteY1" fmla="*/ 0 h 1016000"/>
              <a:gd name="connsiteX2" fmla="*/ 4064000 w 4064000"/>
              <a:gd name="connsiteY2" fmla="*/ 1016000 h 1016000"/>
              <a:gd name="connsiteX3" fmla="*/ 0 w 4064000"/>
              <a:gd name="connsiteY3" fmla="*/ 1016000 h 1016000"/>
              <a:gd name="connsiteX4" fmla="*/ 0 w 4064000"/>
              <a:gd name="connsiteY4" fmla="*/ 0 h 10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64000" h="1016000">
                <a:moveTo>
                  <a:pt x="0" y="0"/>
                </a:moveTo>
                <a:lnTo>
                  <a:pt x="4064000" y="0"/>
                </a:lnTo>
                <a:lnTo>
                  <a:pt x="4064000" y="1016000"/>
                </a:lnTo>
                <a:lnTo>
                  <a:pt x="0" y="1016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endParaRPr lang="en-GB" sz="3700" kern="1200" dirty="0"/>
          </a:p>
        </p:txBody>
      </p:sp>
      <p:grpSp>
        <p:nvGrpSpPr>
          <p:cNvPr id="2" name="Group 27"/>
          <p:cNvGrpSpPr/>
          <p:nvPr/>
        </p:nvGrpSpPr>
        <p:grpSpPr>
          <a:xfrm>
            <a:off x="62754" y="1204938"/>
            <a:ext cx="5937997" cy="4118288"/>
            <a:chOff x="479008" y="1295400"/>
            <a:chExt cx="8215263" cy="4118288"/>
          </a:xfrm>
        </p:grpSpPr>
        <p:grpSp>
          <p:nvGrpSpPr>
            <p:cNvPr id="3" name="Group 19"/>
            <p:cNvGrpSpPr/>
            <p:nvPr/>
          </p:nvGrpSpPr>
          <p:grpSpPr>
            <a:xfrm>
              <a:off x="637143" y="1459381"/>
              <a:ext cx="7899935" cy="3954307"/>
              <a:chOff x="3979671" y="939799"/>
              <a:chExt cx="4350013" cy="4287521"/>
            </a:xfrm>
          </p:grpSpPr>
          <p:sp>
            <p:nvSpPr>
              <p:cNvPr id="12" name="Oval 11"/>
              <p:cNvSpPr/>
              <p:nvPr/>
            </p:nvSpPr>
            <p:spPr>
              <a:xfrm>
                <a:off x="3979671" y="939799"/>
                <a:ext cx="4350013" cy="1517225"/>
              </a:xfrm>
              <a:prstGeom prst="ellipse">
                <a:avLst/>
              </a:prstGeom>
            </p:spPr>
            <p:style>
              <a:lnRef idx="0">
                <a:schemeClr val="accent1">
                  <a:hueOff val="0"/>
                  <a:satOff val="0"/>
                  <a:lumOff val="0"/>
                  <a:alphaOff val="0"/>
                </a:schemeClr>
              </a:lnRef>
              <a:fillRef idx="1">
                <a:schemeClr val="accent1">
                  <a:tint val="50000"/>
                  <a:alpha val="40000"/>
                  <a:hueOff val="0"/>
                  <a:satOff val="0"/>
                  <a:lumOff val="0"/>
                  <a:alphaOff val="0"/>
                </a:schemeClr>
              </a:fillRef>
              <a:effectRef idx="0">
                <a:schemeClr val="accent1">
                  <a:tint val="50000"/>
                  <a:alpha val="40000"/>
                  <a:hueOff val="0"/>
                  <a:satOff val="0"/>
                  <a:lumOff val="0"/>
                  <a:alphaOff val="0"/>
                </a:schemeClr>
              </a:effectRef>
              <a:fontRef idx="minor">
                <a:schemeClr val="lt1">
                  <a:hueOff val="0"/>
                  <a:satOff val="0"/>
                  <a:lumOff val="0"/>
                  <a:alphaOff val="0"/>
                </a:schemeClr>
              </a:fontRef>
            </p:style>
          </p:sp>
          <p:sp>
            <p:nvSpPr>
              <p:cNvPr id="13" name="Down Arrow 12"/>
              <p:cNvSpPr/>
              <p:nvPr/>
            </p:nvSpPr>
            <p:spPr>
              <a:xfrm>
                <a:off x="5664200" y="4685454"/>
                <a:ext cx="846666" cy="541866"/>
              </a:xfrm>
              <a:prstGeom prst="down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pic>
          <p:nvPicPr>
            <p:cNvPr id="7" name="Picture 6"/>
            <p:cNvPicPr>
              <a:picLocks noChangeAspect="1"/>
            </p:cNvPicPr>
            <p:nvPr/>
          </p:nvPicPr>
          <p:blipFill rotWithShape="1">
            <a:blip r:embed="rId2"/>
            <a:srcRect l="6227" t="4730" r="4715" b="5876"/>
            <a:stretch/>
          </p:blipFill>
          <p:spPr>
            <a:xfrm>
              <a:off x="4463005" y="1525901"/>
              <a:ext cx="2736736" cy="2554287"/>
            </a:xfrm>
            <a:prstGeom prst="rect">
              <a:avLst/>
            </a:prstGeom>
          </p:spPr>
        </p:pic>
        <p:pic>
          <p:nvPicPr>
            <p:cNvPr id="6" name="Picture 5"/>
            <p:cNvPicPr>
              <a:picLocks noChangeAspect="1"/>
            </p:cNvPicPr>
            <p:nvPr/>
          </p:nvPicPr>
          <p:blipFill rotWithShape="1">
            <a:blip r:embed="rId3"/>
            <a:srcRect l="5429" t="5759" r="7703" b="7868"/>
            <a:stretch/>
          </p:blipFill>
          <p:spPr>
            <a:xfrm>
              <a:off x="2288516" y="1690662"/>
              <a:ext cx="2143864" cy="2009873"/>
            </a:xfrm>
            <a:prstGeom prst="rect">
              <a:avLst/>
            </a:prstGeom>
          </p:spPr>
        </p:pic>
        <p:sp>
          <p:nvSpPr>
            <p:cNvPr id="18" name="Shape 17"/>
            <p:cNvSpPr/>
            <p:nvPr/>
          </p:nvSpPr>
          <p:spPr>
            <a:xfrm>
              <a:off x="479008" y="1295400"/>
              <a:ext cx="8215263" cy="3498280"/>
            </a:xfrm>
            <a:prstGeom prst="funnel">
              <a:avLst/>
            </a:prstGeom>
          </p:spPr>
          <p:style>
            <a:lnRef idx="1">
              <a:schemeClr val="accent1">
                <a:hueOff val="0"/>
                <a:satOff val="0"/>
                <a:lumOff val="0"/>
                <a:alphaOff val="0"/>
              </a:schemeClr>
            </a:lnRef>
            <a:fillRef idx="1">
              <a:schemeClr val="lt1">
                <a:alpha val="40000"/>
                <a:hueOff val="0"/>
                <a:satOff val="0"/>
                <a:lumOff val="0"/>
                <a:alphaOff val="0"/>
              </a:schemeClr>
            </a:fillRef>
            <a:effectRef idx="0">
              <a:schemeClr val="lt1">
                <a:alpha val="40000"/>
                <a:hueOff val="0"/>
                <a:satOff val="0"/>
                <a:lumOff val="0"/>
                <a:alphaOff val="0"/>
              </a:schemeClr>
            </a:effectRef>
            <a:fontRef idx="minor">
              <a:schemeClr val="dk1">
                <a:hueOff val="0"/>
                <a:satOff val="0"/>
                <a:lumOff val="0"/>
                <a:alphaOff val="0"/>
              </a:schemeClr>
            </a:fontRef>
          </p:style>
        </p:sp>
      </p:grpSp>
      <p:sp>
        <p:nvSpPr>
          <p:cNvPr id="26" name="Rectangle 2"/>
          <p:cNvSpPr>
            <a:spLocks noChangeArrowheads="1"/>
          </p:cNvSpPr>
          <p:nvPr/>
        </p:nvSpPr>
        <p:spPr bwMode="auto">
          <a:xfrm>
            <a:off x="893226" y="3230437"/>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sp>
        <p:nvSpPr>
          <p:cNvPr id="38" name="Freeform 37"/>
          <p:cNvSpPr/>
          <p:nvPr/>
        </p:nvSpPr>
        <p:spPr>
          <a:xfrm>
            <a:off x="6260046" y="2933204"/>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FECFA8">
              <a:alpha val="58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3200" dirty="0">
                <a:solidFill>
                  <a:schemeClr val="tx1"/>
                </a:solidFill>
              </a:rPr>
              <a:t>IGST</a:t>
            </a:r>
            <a:endParaRPr lang="en-GB" sz="3200" kern="1200" dirty="0">
              <a:solidFill>
                <a:schemeClr val="tx1"/>
              </a:solidFill>
            </a:endParaRPr>
          </a:p>
        </p:txBody>
      </p:sp>
      <p:sp>
        <p:nvSpPr>
          <p:cNvPr id="39" name="Freeform 38"/>
          <p:cNvSpPr/>
          <p:nvPr/>
        </p:nvSpPr>
        <p:spPr>
          <a:xfrm>
            <a:off x="7333768" y="2943730"/>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0070C0">
              <a:alpha val="20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2800" dirty="0">
                <a:solidFill>
                  <a:schemeClr val="tx1"/>
                </a:solidFill>
              </a:rPr>
              <a:t>SGST</a:t>
            </a:r>
            <a:endParaRPr lang="en-GB" sz="2800" dirty="0">
              <a:solidFill>
                <a:schemeClr val="tx1"/>
              </a:solidFill>
            </a:endParaRPr>
          </a:p>
        </p:txBody>
      </p:sp>
      <p:sp>
        <p:nvSpPr>
          <p:cNvPr id="40" name="Freeform 39"/>
          <p:cNvSpPr/>
          <p:nvPr/>
        </p:nvSpPr>
        <p:spPr>
          <a:xfrm>
            <a:off x="6704569" y="1632141"/>
            <a:ext cx="1327511" cy="1770015"/>
          </a:xfrm>
          <a:custGeom>
            <a:avLst/>
            <a:gdLst>
              <a:gd name="connsiteX0" fmla="*/ 0 w 1943358"/>
              <a:gd name="connsiteY0" fmla="*/ 971679 h 1943358"/>
              <a:gd name="connsiteX1" fmla="*/ 971679 w 1943358"/>
              <a:gd name="connsiteY1" fmla="*/ 0 h 1943358"/>
              <a:gd name="connsiteX2" fmla="*/ 1943358 w 1943358"/>
              <a:gd name="connsiteY2" fmla="*/ 971679 h 1943358"/>
              <a:gd name="connsiteX3" fmla="*/ 971679 w 1943358"/>
              <a:gd name="connsiteY3" fmla="*/ 1943358 h 1943358"/>
              <a:gd name="connsiteX4" fmla="*/ 0 w 1943358"/>
              <a:gd name="connsiteY4" fmla="*/ 971679 h 1943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43358" h="1943358">
                <a:moveTo>
                  <a:pt x="0" y="971679"/>
                </a:moveTo>
                <a:cubicBezTo>
                  <a:pt x="0" y="435036"/>
                  <a:pt x="435036" y="0"/>
                  <a:pt x="971679" y="0"/>
                </a:cubicBezTo>
                <a:cubicBezTo>
                  <a:pt x="1508322" y="0"/>
                  <a:pt x="1943358" y="435036"/>
                  <a:pt x="1943358" y="971679"/>
                </a:cubicBezTo>
                <a:cubicBezTo>
                  <a:pt x="1943358" y="1508322"/>
                  <a:pt x="1508322" y="1943358"/>
                  <a:pt x="971679" y="1943358"/>
                </a:cubicBezTo>
                <a:cubicBezTo>
                  <a:pt x="435036" y="1943358"/>
                  <a:pt x="0" y="1508322"/>
                  <a:pt x="0" y="971679"/>
                </a:cubicBezTo>
                <a:close/>
              </a:path>
            </a:pathLst>
          </a:custGeom>
          <a:solidFill>
            <a:srgbClr val="FFCD2F">
              <a:alpha val="59000"/>
            </a:srgb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311903" tIns="311903" rIns="311903" bIns="311903" numCol="1" spcCol="1270" anchor="ctr" anchorCtr="0">
            <a:noAutofit/>
          </a:bodyPr>
          <a:lstStyle/>
          <a:p>
            <a:pPr lvl="0" algn="ctr" defTabSz="1911350">
              <a:lnSpc>
                <a:spcPct val="90000"/>
              </a:lnSpc>
              <a:spcBef>
                <a:spcPct val="0"/>
              </a:spcBef>
              <a:spcAft>
                <a:spcPct val="35000"/>
              </a:spcAft>
            </a:pPr>
            <a:r>
              <a:rPr lang="en-US" sz="2800" dirty="0">
                <a:solidFill>
                  <a:schemeClr val="tx1"/>
                </a:solidFill>
              </a:rPr>
              <a:t>CGST</a:t>
            </a:r>
            <a:endParaRPr lang="en-GB" sz="2800" kern="1200" dirty="0">
              <a:solidFill>
                <a:schemeClr val="tx1"/>
              </a:solidFill>
            </a:endParaRPr>
          </a:p>
        </p:txBody>
      </p:sp>
      <p:sp>
        <p:nvSpPr>
          <p:cNvPr id="41" name="Rectangle 40"/>
          <p:cNvSpPr/>
          <p:nvPr/>
        </p:nvSpPr>
        <p:spPr bwMode="auto">
          <a:xfrm>
            <a:off x="5715000" y="5136239"/>
            <a:ext cx="3314700" cy="1151844"/>
          </a:xfrm>
          <a:prstGeom prst="rect">
            <a:avLst/>
          </a:prstGeom>
          <a:solidFill>
            <a:schemeClr val="accent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50000"/>
              </a:lnSpc>
              <a:spcBef>
                <a:spcPct val="0"/>
              </a:spcBef>
              <a:spcAft>
                <a:spcPct val="0"/>
              </a:spcAft>
              <a:buClrTx/>
              <a:buSzTx/>
              <a:buFontTx/>
              <a:buNone/>
              <a:tabLst/>
            </a:pPr>
            <a:r>
              <a:rPr kumimoji="0" lang="en-US" sz="1400" i="0" u="none" strike="noStrike" cap="none" normalizeH="0" baseline="0" dirty="0">
                <a:ln>
                  <a:noFill/>
                </a:ln>
                <a:solidFill>
                  <a:schemeClr val="bg1"/>
                </a:solidFill>
                <a:effectLst/>
              </a:rPr>
              <a:t>CGST: </a:t>
            </a:r>
            <a:r>
              <a:rPr kumimoji="0" lang="en-US" sz="1400" b="0" i="0" u="none" strike="noStrike" cap="none" normalizeH="0" baseline="0" dirty="0">
                <a:ln>
                  <a:noFill/>
                </a:ln>
                <a:solidFill>
                  <a:schemeClr val="bg1"/>
                </a:solidFill>
                <a:effectLst/>
              </a:rPr>
              <a:t>Central GST, collected by the Central Govt.</a:t>
            </a:r>
          </a:p>
          <a:p>
            <a:pPr>
              <a:lnSpc>
                <a:spcPct val="150000"/>
              </a:lnSpc>
            </a:pPr>
            <a:r>
              <a:rPr lang="en-US" sz="1400" dirty="0">
                <a:solidFill>
                  <a:schemeClr val="bg1"/>
                </a:solidFill>
              </a:rPr>
              <a:t>SGST : </a:t>
            </a:r>
            <a:r>
              <a:rPr lang="en-US" sz="1400" b="0" dirty="0">
                <a:solidFill>
                  <a:schemeClr val="bg1"/>
                </a:solidFill>
              </a:rPr>
              <a:t>State GST, collected by the State Govt.</a:t>
            </a:r>
          </a:p>
        </p:txBody>
      </p:sp>
    </p:spTree>
    <p:extLst>
      <p:ext uri="{BB962C8B-B14F-4D97-AF65-F5344CB8AC3E}">
        <p14:creationId xmlns="" xmlns:p14="http://schemas.microsoft.com/office/powerpoint/2010/main" val="39259636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152400"/>
            <a:ext cx="9125807" cy="6553200"/>
          </a:xfrm>
        </p:spPr>
        <p:txBody>
          <a:bodyPr>
            <a:noAutofit/>
          </a:bodyPr>
          <a:lstStyle/>
          <a:p>
            <a:pPr marL="457200" indent="-457200" algn="just">
              <a:buFont typeface="+mj-lt"/>
              <a:buAutoNum type="alphaLcParenR" startAt="6"/>
            </a:pPr>
            <a:r>
              <a:rPr lang="en-US" sz="1800" dirty="0"/>
              <a:t>transfer of the </a:t>
            </a:r>
            <a:r>
              <a:rPr lang="en-US" sz="1800" dirty="0">
                <a:solidFill>
                  <a:srgbClr val="C00000"/>
                </a:solidFill>
              </a:rPr>
              <a:t>right to use any goods</a:t>
            </a:r>
            <a:r>
              <a:rPr lang="en-US" sz="1800" dirty="0"/>
              <a:t> for any purpose (whether or not for a specified period) for cash, deferred payment or other valuable consideration.</a:t>
            </a:r>
          </a:p>
          <a:p>
            <a:pPr marL="0" indent="0" algn="just">
              <a:buNone/>
            </a:pPr>
            <a:endParaRPr lang="en-IN" sz="1600" dirty="0"/>
          </a:p>
        </p:txBody>
      </p:sp>
      <p:sp>
        <p:nvSpPr>
          <p:cNvPr id="4" name="TextBox 3"/>
          <p:cNvSpPr txBox="1"/>
          <p:nvPr/>
        </p:nvSpPr>
        <p:spPr>
          <a:xfrm>
            <a:off x="323524" y="1052736"/>
            <a:ext cx="8266415"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indent="-285750" algn="just">
              <a:buFont typeface="Arial" pitchFamily="34" charset="0"/>
              <a:buChar char="•"/>
            </a:pPr>
            <a:r>
              <a:rPr lang="en-US" sz="1600" dirty="0">
                <a:solidFill>
                  <a:schemeClr val="tx1"/>
                </a:solidFill>
              </a:rPr>
              <a:t>This is renting, where possession and control of goods is transferred to recipient.</a:t>
            </a:r>
            <a:endParaRPr lang="en-IN" sz="1600" dirty="0">
              <a:solidFill>
                <a:schemeClr val="tx1"/>
              </a:solidFill>
            </a:endParaRPr>
          </a:p>
        </p:txBody>
      </p:sp>
    </p:spTree>
    <p:extLst>
      <p:ext uri="{BB962C8B-B14F-4D97-AF65-F5344CB8AC3E}">
        <p14:creationId xmlns="" xmlns:p14="http://schemas.microsoft.com/office/powerpoint/2010/main" val="1544353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93" y="152400"/>
            <a:ext cx="9125807" cy="6553200"/>
          </a:xfrm>
        </p:spPr>
        <p:txBody>
          <a:bodyPr>
            <a:noAutofit/>
          </a:bodyPr>
          <a:lstStyle/>
          <a:p>
            <a:pPr marL="457200" lvl="0" indent="-457200" algn="just">
              <a:buFont typeface="+mj-lt"/>
              <a:buAutoNum type="arabicPeriod" startAt="6"/>
            </a:pPr>
            <a:r>
              <a:rPr lang="en-US" sz="1800" dirty="0">
                <a:solidFill>
                  <a:srgbClr val="C00000"/>
                </a:solidFill>
              </a:rPr>
              <a:t>Composite supply</a:t>
            </a:r>
            <a:endParaRPr lang="en-IN" sz="1600" dirty="0">
              <a:solidFill>
                <a:srgbClr val="C00000"/>
              </a:solidFill>
            </a:endParaRPr>
          </a:p>
          <a:p>
            <a:pPr algn="just">
              <a:buNone/>
            </a:pPr>
            <a:r>
              <a:rPr lang="en-US" sz="1800" dirty="0"/>
              <a:t>	The following composite supplies shall be treated as a supply of services, namely:—</a:t>
            </a:r>
            <a:endParaRPr lang="en-IN" sz="1200" dirty="0"/>
          </a:p>
          <a:p>
            <a:pPr marL="514350" indent="-457200" algn="just">
              <a:buFont typeface="+mj-lt"/>
              <a:buAutoNum type="alphaLcParenR"/>
            </a:pPr>
            <a:r>
              <a:rPr lang="en-US" sz="2200" dirty="0">
                <a:solidFill>
                  <a:srgbClr val="C00000"/>
                </a:solidFill>
              </a:rPr>
              <a:t>works contract</a:t>
            </a:r>
            <a:r>
              <a:rPr lang="en-US" sz="2200" dirty="0"/>
              <a:t> as defined in clause (119) of section 2; and</a:t>
            </a:r>
          </a:p>
          <a:p>
            <a:pPr marL="514350" indent="-457200" algn="just">
              <a:buFont typeface="+mj-lt"/>
              <a:buAutoNum type="alphaLcParenR"/>
            </a:pPr>
            <a:endParaRPr lang="en-US" sz="22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914400" lvl="1" indent="-457200" algn="just">
              <a:buFont typeface="+mj-lt"/>
              <a:buAutoNum type="alphaLcParenR"/>
            </a:pPr>
            <a:endParaRPr lang="en-US" sz="2000" dirty="0"/>
          </a:p>
          <a:p>
            <a:pPr marL="800100" lvl="1" indent="-342900" algn="just">
              <a:buFont typeface="+mj-lt"/>
              <a:buAutoNum type="alphaLcParenR"/>
            </a:pPr>
            <a:endParaRPr lang="en-IN" sz="1800" dirty="0"/>
          </a:p>
          <a:p>
            <a:pPr marL="514350" indent="-457200" algn="just">
              <a:buFont typeface="+mj-lt"/>
              <a:buAutoNum type="alphaLcParenR"/>
            </a:pPr>
            <a:r>
              <a:rPr lang="en-US" sz="2000" dirty="0"/>
              <a:t>supply, by way of or as part of any service or in any other manner whatsoever, of goods, being </a:t>
            </a:r>
            <a:r>
              <a:rPr lang="en-US" sz="2000" dirty="0">
                <a:solidFill>
                  <a:srgbClr val="C00000"/>
                </a:solidFill>
              </a:rPr>
              <a:t>food or any other article</a:t>
            </a:r>
            <a:r>
              <a:rPr lang="en-US" sz="2000" dirty="0"/>
              <a:t> for human consumption or any drink (other than alcoholic liquor for human consumption), where such supply or service is for cash, deferred payment or other valuable consideration.</a:t>
            </a:r>
            <a:endParaRPr lang="en-IN" sz="1800" dirty="0"/>
          </a:p>
          <a:p>
            <a:pPr algn="just">
              <a:buNone/>
            </a:pPr>
            <a:endParaRPr lang="en-IN" sz="900" dirty="0"/>
          </a:p>
        </p:txBody>
      </p:sp>
      <p:sp>
        <p:nvSpPr>
          <p:cNvPr id="5" name="TextBox 4"/>
          <p:cNvSpPr txBox="1"/>
          <p:nvPr/>
        </p:nvSpPr>
        <p:spPr>
          <a:xfrm>
            <a:off x="64630" y="1340768"/>
            <a:ext cx="8952772" cy="3970318"/>
          </a:xfrm>
          <a:prstGeom prst="rect">
            <a:avLst/>
          </a:prstGeom>
          <a:noFill/>
          <a:ln>
            <a:solidFill>
              <a:schemeClr val="tx1"/>
            </a:solidFill>
          </a:ln>
        </p:spPr>
        <p:txBody>
          <a:bodyPr wrap="square" rtlCol="0">
            <a:spAutoFit/>
          </a:bodyPr>
          <a:lstStyle/>
          <a:p>
            <a:pPr fontAlgn="base">
              <a:buNone/>
            </a:pPr>
            <a:r>
              <a:rPr lang="en-IN" sz="1400" dirty="0"/>
              <a:t>As per </a:t>
            </a:r>
            <a:r>
              <a:rPr lang="en-IN" sz="1400" dirty="0">
                <a:solidFill>
                  <a:srgbClr val="C00000"/>
                </a:solidFill>
              </a:rPr>
              <a:t>Section 2(119)</a:t>
            </a:r>
            <a:r>
              <a:rPr lang="en-IN" sz="1400" dirty="0"/>
              <a:t> of the Central Goods and Services Tax (CGST) Act, 2017, unless the context otherwise requires, the term “works contract” means a contract for </a:t>
            </a:r>
          </a:p>
          <a:p>
            <a:pPr fontAlgn="base">
              <a:buFont typeface="+mj-lt"/>
              <a:buAutoNum type="arabicPeriod"/>
            </a:pPr>
            <a:r>
              <a:rPr lang="en-IN" sz="1400" dirty="0"/>
              <a:t>building, </a:t>
            </a:r>
          </a:p>
          <a:p>
            <a:pPr fontAlgn="base">
              <a:buFont typeface="+mj-lt"/>
              <a:buAutoNum type="arabicPeriod"/>
            </a:pPr>
            <a:r>
              <a:rPr lang="en-IN" sz="1400" dirty="0"/>
              <a:t>construction, </a:t>
            </a:r>
          </a:p>
          <a:p>
            <a:pPr fontAlgn="base">
              <a:buFont typeface="+mj-lt"/>
              <a:buAutoNum type="arabicPeriod"/>
            </a:pPr>
            <a:r>
              <a:rPr lang="en-IN" sz="1400" dirty="0"/>
              <a:t>fabrication, </a:t>
            </a:r>
          </a:p>
          <a:p>
            <a:pPr fontAlgn="base">
              <a:buFont typeface="+mj-lt"/>
              <a:buAutoNum type="arabicPeriod"/>
            </a:pPr>
            <a:r>
              <a:rPr lang="en-IN" sz="1400" dirty="0"/>
              <a:t>completion, </a:t>
            </a:r>
          </a:p>
          <a:p>
            <a:pPr fontAlgn="base">
              <a:buFont typeface="+mj-lt"/>
              <a:buAutoNum type="arabicPeriod"/>
            </a:pPr>
            <a:r>
              <a:rPr lang="en-IN" sz="1400" dirty="0"/>
              <a:t>erection, </a:t>
            </a:r>
          </a:p>
          <a:p>
            <a:pPr fontAlgn="base">
              <a:buFont typeface="+mj-lt"/>
              <a:buAutoNum type="arabicPeriod"/>
            </a:pPr>
            <a:r>
              <a:rPr lang="en-IN" sz="1400" dirty="0"/>
              <a:t>installation, </a:t>
            </a:r>
          </a:p>
          <a:p>
            <a:pPr fontAlgn="base">
              <a:buFont typeface="+mj-lt"/>
              <a:buAutoNum type="arabicPeriod"/>
            </a:pPr>
            <a:r>
              <a:rPr lang="en-IN" sz="1400" dirty="0"/>
              <a:t>fitting out, </a:t>
            </a:r>
          </a:p>
          <a:p>
            <a:pPr fontAlgn="base">
              <a:buFont typeface="+mj-lt"/>
              <a:buAutoNum type="arabicPeriod"/>
            </a:pPr>
            <a:r>
              <a:rPr lang="en-IN" sz="1400" dirty="0"/>
              <a:t>improvement, </a:t>
            </a:r>
          </a:p>
          <a:p>
            <a:pPr fontAlgn="base">
              <a:buFont typeface="+mj-lt"/>
              <a:buAutoNum type="arabicPeriod"/>
            </a:pPr>
            <a:r>
              <a:rPr lang="en-IN" sz="1400" dirty="0"/>
              <a:t>modification, </a:t>
            </a:r>
          </a:p>
          <a:p>
            <a:pPr fontAlgn="base">
              <a:buFont typeface="+mj-lt"/>
              <a:buAutoNum type="arabicPeriod"/>
            </a:pPr>
            <a:r>
              <a:rPr lang="en-IN" sz="1400" dirty="0"/>
              <a:t>repair, </a:t>
            </a:r>
          </a:p>
          <a:p>
            <a:pPr fontAlgn="base">
              <a:buFont typeface="+mj-lt"/>
              <a:buAutoNum type="arabicPeriod"/>
            </a:pPr>
            <a:r>
              <a:rPr lang="en-IN" sz="1400" dirty="0"/>
              <a:t>maintenance, </a:t>
            </a:r>
          </a:p>
          <a:p>
            <a:pPr fontAlgn="base">
              <a:buFont typeface="+mj-lt"/>
              <a:buAutoNum type="arabicPeriod"/>
            </a:pPr>
            <a:r>
              <a:rPr lang="en-IN" sz="1400" dirty="0"/>
              <a:t>renovation, </a:t>
            </a:r>
          </a:p>
          <a:p>
            <a:pPr fontAlgn="base">
              <a:buFont typeface="+mj-lt"/>
              <a:buAutoNum type="arabicPeriod"/>
            </a:pPr>
            <a:r>
              <a:rPr lang="en-IN" sz="1400" dirty="0"/>
              <a:t>alteration or </a:t>
            </a:r>
          </a:p>
          <a:p>
            <a:pPr fontAlgn="base">
              <a:buFont typeface="+mj-lt"/>
              <a:buAutoNum type="arabicPeriod"/>
            </a:pPr>
            <a:r>
              <a:rPr lang="en-IN" sz="1400" dirty="0"/>
              <a:t>commissioning </a:t>
            </a:r>
          </a:p>
          <a:p>
            <a:pPr fontAlgn="base">
              <a:buNone/>
            </a:pPr>
            <a:r>
              <a:rPr lang="en-IN" sz="1400" u="sng" dirty="0">
                <a:solidFill>
                  <a:srgbClr val="C00000"/>
                </a:solidFill>
              </a:rPr>
              <a:t>of any immovable property</a:t>
            </a:r>
            <a:r>
              <a:rPr lang="en-IN" sz="1400" dirty="0"/>
              <a:t> wherein transfer of property in goods (whether as goods or in some other form) is involved in the execution of such contract.</a:t>
            </a:r>
            <a:endParaRPr lang="en-IN" sz="1600" dirty="0"/>
          </a:p>
        </p:txBody>
      </p:sp>
    </p:spTree>
    <p:extLst>
      <p:ext uri="{BB962C8B-B14F-4D97-AF65-F5344CB8AC3E}">
        <p14:creationId xmlns="" xmlns:p14="http://schemas.microsoft.com/office/powerpoint/2010/main" val="14985566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0" lvl="0" indent="0">
              <a:buNone/>
            </a:pPr>
            <a:endParaRPr lang="en-US" sz="2000" dirty="0">
              <a:solidFill>
                <a:srgbClr val="C00000"/>
              </a:solidFill>
            </a:endParaRPr>
          </a:p>
          <a:p>
            <a:pPr marL="457200" lvl="0" indent="-457200">
              <a:buFont typeface="+mj-lt"/>
              <a:buAutoNum type="arabicPeriod" startAt="7"/>
            </a:pPr>
            <a:endParaRPr lang="en-US" sz="2000" dirty="0">
              <a:solidFill>
                <a:srgbClr val="C00000"/>
              </a:solidFill>
            </a:endParaRPr>
          </a:p>
          <a:p>
            <a:pPr marL="457200" lvl="0" indent="-457200">
              <a:buFont typeface="+mj-lt"/>
              <a:buAutoNum type="arabicPeriod" startAt="7"/>
            </a:pPr>
            <a:endParaRPr lang="en-US" sz="2000" dirty="0">
              <a:solidFill>
                <a:srgbClr val="C00000"/>
              </a:solidFill>
            </a:endParaRPr>
          </a:p>
          <a:p>
            <a:pPr marL="457200" lvl="0" indent="-457200">
              <a:buFont typeface="+mj-lt"/>
              <a:buAutoNum type="arabicPeriod" startAt="7"/>
            </a:pPr>
            <a:r>
              <a:rPr lang="en-US" sz="2000" dirty="0">
                <a:solidFill>
                  <a:srgbClr val="C00000"/>
                </a:solidFill>
              </a:rPr>
              <a:t>Supply of Goods</a:t>
            </a:r>
            <a:endParaRPr lang="en-IN" sz="2000" dirty="0">
              <a:solidFill>
                <a:srgbClr val="C00000"/>
              </a:solidFill>
            </a:endParaRPr>
          </a:p>
          <a:p>
            <a:pPr>
              <a:buNone/>
            </a:pPr>
            <a:r>
              <a:rPr lang="en-US" sz="2000" dirty="0"/>
              <a:t>	The following shall be treated as supply of goods, namely:—</a:t>
            </a:r>
            <a:endParaRPr lang="en-IN" sz="2000" dirty="0"/>
          </a:p>
          <a:p>
            <a:pPr>
              <a:buNone/>
            </a:pPr>
            <a:r>
              <a:rPr lang="en-US" sz="2000" dirty="0"/>
              <a:t>	 Supply of goods by any </a:t>
            </a:r>
            <a:r>
              <a:rPr lang="en-US" sz="2000" dirty="0">
                <a:solidFill>
                  <a:srgbClr val="C00000"/>
                </a:solidFill>
              </a:rPr>
              <a:t>unincorporated association</a:t>
            </a:r>
            <a:r>
              <a:rPr lang="en-US" sz="2000" dirty="0"/>
              <a:t> or body of persons to a member thereof for cash, deferred payment or other valuable consideration.</a:t>
            </a:r>
          </a:p>
          <a:p>
            <a:pPr>
              <a:buNone/>
            </a:pPr>
            <a:endParaRPr lang="en-IN" sz="2000" dirty="0"/>
          </a:p>
          <a:p>
            <a:pPr algn="just">
              <a:buNone/>
            </a:pPr>
            <a:endParaRPr lang="en-IN" sz="2000" dirty="0"/>
          </a:p>
        </p:txBody>
      </p:sp>
      <p:sp>
        <p:nvSpPr>
          <p:cNvPr id="4" name="TextBox 3"/>
          <p:cNvSpPr txBox="1"/>
          <p:nvPr/>
        </p:nvSpPr>
        <p:spPr>
          <a:xfrm>
            <a:off x="20929" y="4581128"/>
            <a:ext cx="8952772" cy="523220"/>
          </a:xfrm>
          <a:prstGeom prst="rect">
            <a:avLst/>
          </a:prstGeom>
          <a:noFill/>
          <a:ln>
            <a:solidFill>
              <a:schemeClr val="tx1"/>
            </a:solidFill>
          </a:ln>
        </p:spPr>
        <p:txBody>
          <a:bodyPr wrap="square" rtlCol="0">
            <a:spAutoFit/>
          </a:bodyPr>
          <a:lstStyle/>
          <a:p>
            <a:r>
              <a:rPr lang="en-US" sz="1400" dirty="0"/>
              <a:t>Analogous to Deemed Sale under Article 366(29A)(e). But as regards services they will be hit by Mutuality Principle until similar arrangement is done in constitution or Act to treat AOP and member as distinct person.</a:t>
            </a:r>
            <a:endParaRPr lang="en-IN" sz="1600" dirty="0"/>
          </a:p>
        </p:txBody>
      </p:sp>
      <p:sp>
        <p:nvSpPr>
          <p:cNvPr id="5" name="TextBox 4"/>
          <p:cNvSpPr txBox="1"/>
          <p:nvPr/>
        </p:nvSpPr>
        <p:spPr>
          <a:xfrm>
            <a:off x="304800" y="533400"/>
            <a:ext cx="8534400" cy="523220"/>
          </a:xfrm>
          <a:prstGeom prst="rect">
            <a:avLst/>
          </a:prstGeom>
          <a:noFill/>
          <a:ln>
            <a:solidFill>
              <a:schemeClr val="tx1"/>
            </a:solidFill>
          </a:ln>
        </p:spPr>
        <p:txBody>
          <a:bodyPr wrap="square" rtlCol="0">
            <a:spAutoFit/>
          </a:bodyPr>
          <a:lstStyle/>
          <a:p>
            <a:pPr marL="285750" indent="-285750">
              <a:buFont typeface="Arial" pitchFamily="34" charset="0"/>
              <a:buChar char="•"/>
            </a:pPr>
            <a:r>
              <a:rPr lang="en-US" sz="1400" dirty="0"/>
              <a:t>It does not say ‘in restaurant. Thus, even home delivery of cooked food will be covered, as it includes service.</a:t>
            </a:r>
          </a:p>
          <a:p>
            <a:pPr marL="285750" indent="-285750">
              <a:buFont typeface="Arial" pitchFamily="34" charset="0"/>
              <a:buChar char="•"/>
            </a:pPr>
            <a:r>
              <a:rPr lang="en-US" sz="1400" dirty="0"/>
              <a:t>However, sale of tinned food items is sale of goods as no service element is involved.</a:t>
            </a:r>
            <a:endParaRPr lang="en-IN" sz="1600" dirty="0"/>
          </a:p>
        </p:txBody>
      </p:sp>
    </p:spTree>
    <p:extLst>
      <p:ext uri="{BB962C8B-B14F-4D97-AF65-F5344CB8AC3E}">
        <p14:creationId xmlns="" xmlns:p14="http://schemas.microsoft.com/office/powerpoint/2010/main" val="23306811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fontAlgn="base">
              <a:buNone/>
            </a:pPr>
            <a:r>
              <a:rPr lang="en-US" sz="1800" b="1" dirty="0">
                <a:solidFill>
                  <a:srgbClr val="C00000"/>
                </a:solidFill>
              </a:rPr>
              <a:t>What is Works Contract in GST ?</a:t>
            </a:r>
            <a:endParaRPr lang="en-IN" sz="1800" b="1" dirty="0">
              <a:solidFill>
                <a:srgbClr val="C00000"/>
              </a:solidFill>
            </a:endParaRPr>
          </a:p>
          <a:p>
            <a:pPr fontAlgn="base">
              <a:buNone/>
            </a:pPr>
            <a:r>
              <a:rPr lang="en-IN" sz="1800" dirty="0"/>
              <a:t>As per </a:t>
            </a:r>
            <a:r>
              <a:rPr lang="en-IN" sz="1800" dirty="0">
                <a:solidFill>
                  <a:srgbClr val="C00000"/>
                </a:solidFill>
              </a:rPr>
              <a:t>Section 2(119)</a:t>
            </a:r>
            <a:r>
              <a:rPr lang="en-IN" sz="1800" dirty="0"/>
              <a:t> of the Central Goods and Services Tax (CGST) Act, 2017, unless the context otherwise requires, the term “works contract” means a contract for </a:t>
            </a:r>
          </a:p>
          <a:p>
            <a:pPr fontAlgn="base">
              <a:buFont typeface="+mj-lt"/>
              <a:buAutoNum type="arabicPeriod"/>
            </a:pPr>
            <a:r>
              <a:rPr lang="en-IN" sz="1800" dirty="0"/>
              <a:t>building, </a:t>
            </a:r>
          </a:p>
          <a:p>
            <a:pPr fontAlgn="base">
              <a:buFont typeface="+mj-lt"/>
              <a:buAutoNum type="arabicPeriod"/>
            </a:pPr>
            <a:r>
              <a:rPr lang="en-IN" sz="1800" dirty="0"/>
              <a:t>construction, </a:t>
            </a:r>
          </a:p>
          <a:p>
            <a:pPr fontAlgn="base">
              <a:buFont typeface="+mj-lt"/>
              <a:buAutoNum type="arabicPeriod"/>
            </a:pPr>
            <a:r>
              <a:rPr lang="en-IN" sz="1800" dirty="0"/>
              <a:t>fabrication, </a:t>
            </a:r>
          </a:p>
          <a:p>
            <a:pPr fontAlgn="base">
              <a:buFont typeface="+mj-lt"/>
              <a:buAutoNum type="arabicPeriod"/>
            </a:pPr>
            <a:r>
              <a:rPr lang="en-IN" sz="1800" dirty="0"/>
              <a:t>completion, </a:t>
            </a:r>
          </a:p>
          <a:p>
            <a:pPr fontAlgn="base">
              <a:buFont typeface="+mj-lt"/>
              <a:buAutoNum type="arabicPeriod"/>
            </a:pPr>
            <a:r>
              <a:rPr lang="en-IN" sz="1800" dirty="0"/>
              <a:t>erection, </a:t>
            </a:r>
          </a:p>
          <a:p>
            <a:pPr fontAlgn="base">
              <a:buFont typeface="+mj-lt"/>
              <a:buAutoNum type="arabicPeriod"/>
            </a:pPr>
            <a:r>
              <a:rPr lang="en-IN" sz="1800" dirty="0"/>
              <a:t>installation, </a:t>
            </a:r>
          </a:p>
          <a:p>
            <a:pPr fontAlgn="base">
              <a:buFont typeface="+mj-lt"/>
              <a:buAutoNum type="arabicPeriod"/>
            </a:pPr>
            <a:r>
              <a:rPr lang="en-IN" sz="1800" dirty="0"/>
              <a:t>fitting out, </a:t>
            </a:r>
          </a:p>
          <a:p>
            <a:pPr fontAlgn="base">
              <a:buFont typeface="+mj-lt"/>
              <a:buAutoNum type="arabicPeriod"/>
            </a:pPr>
            <a:r>
              <a:rPr lang="en-IN" sz="1800" dirty="0"/>
              <a:t>improvement, </a:t>
            </a:r>
          </a:p>
          <a:p>
            <a:pPr fontAlgn="base">
              <a:buFont typeface="+mj-lt"/>
              <a:buAutoNum type="arabicPeriod"/>
            </a:pPr>
            <a:r>
              <a:rPr lang="en-IN" sz="1800" dirty="0"/>
              <a:t>modification, </a:t>
            </a:r>
          </a:p>
          <a:p>
            <a:pPr fontAlgn="base">
              <a:buFont typeface="+mj-lt"/>
              <a:buAutoNum type="arabicPeriod"/>
            </a:pPr>
            <a:r>
              <a:rPr lang="en-IN" sz="1800" dirty="0"/>
              <a:t>repair, </a:t>
            </a:r>
          </a:p>
          <a:p>
            <a:pPr fontAlgn="base">
              <a:buFont typeface="+mj-lt"/>
              <a:buAutoNum type="arabicPeriod"/>
            </a:pPr>
            <a:r>
              <a:rPr lang="en-IN" sz="1800" dirty="0"/>
              <a:t>maintenance, </a:t>
            </a:r>
          </a:p>
          <a:p>
            <a:pPr fontAlgn="base">
              <a:buFont typeface="+mj-lt"/>
              <a:buAutoNum type="arabicPeriod"/>
            </a:pPr>
            <a:r>
              <a:rPr lang="en-IN" sz="1800" dirty="0"/>
              <a:t>renovation, </a:t>
            </a:r>
          </a:p>
          <a:p>
            <a:pPr fontAlgn="base">
              <a:buFont typeface="+mj-lt"/>
              <a:buAutoNum type="arabicPeriod"/>
            </a:pPr>
            <a:r>
              <a:rPr lang="en-IN" sz="1800" dirty="0"/>
              <a:t>alteration or </a:t>
            </a:r>
          </a:p>
          <a:p>
            <a:pPr fontAlgn="base">
              <a:buFont typeface="+mj-lt"/>
              <a:buAutoNum type="arabicPeriod"/>
            </a:pPr>
            <a:r>
              <a:rPr lang="en-IN" sz="1800" dirty="0"/>
              <a:t>commissioning </a:t>
            </a:r>
          </a:p>
          <a:p>
            <a:pPr fontAlgn="base">
              <a:buNone/>
            </a:pPr>
            <a:r>
              <a:rPr lang="en-IN" sz="1800" u="sng" dirty="0">
                <a:solidFill>
                  <a:srgbClr val="C00000"/>
                </a:solidFill>
              </a:rPr>
              <a:t>of any immovable property</a:t>
            </a:r>
            <a:r>
              <a:rPr lang="en-IN" sz="1800" dirty="0"/>
              <a:t> wherein transfer of property in goods (whether as goods or in some other form) is involved in the execution of such contract.</a:t>
            </a:r>
          </a:p>
          <a:p>
            <a:r>
              <a:rPr lang="en-IN" sz="1800" dirty="0"/>
              <a:t/>
            </a:r>
            <a:br>
              <a:rPr lang="en-IN" sz="1800" dirty="0"/>
            </a:br>
            <a:endParaRPr lang="en-IN" sz="1800" dirty="0"/>
          </a:p>
        </p:txBody>
      </p:sp>
    </p:spTree>
    <p:extLst>
      <p:ext uri="{BB962C8B-B14F-4D97-AF65-F5344CB8AC3E}">
        <p14:creationId xmlns="" xmlns:p14="http://schemas.microsoft.com/office/powerpoint/2010/main" val="425029891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Non-supplies: </a:t>
            </a:r>
            <a:r>
              <a:rPr lang="en-US" sz="3600" dirty="0" err="1">
                <a:solidFill>
                  <a:srgbClr val="C00000"/>
                </a:solidFill>
                <a:latin typeface="Times New Roman"/>
                <a:cs typeface="Times New Roman"/>
              </a:rPr>
              <a:t>Sch</a:t>
            </a:r>
            <a:r>
              <a:rPr lang="en-US" sz="3600" dirty="0">
                <a:solidFill>
                  <a:srgbClr val="C00000"/>
                </a:solidFill>
                <a:latin typeface="Times New Roman"/>
                <a:cs typeface="Times New Roman"/>
              </a:rPr>
              <a:t> III</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2398113010"/>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algn="ctr">
              <a:buNone/>
            </a:pPr>
            <a:r>
              <a:rPr lang="en-US" sz="1800" b="1" dirty="0"/>
              <a:t>SCHEDULE III</a:t>
            </a:r>
            <a:endParaRPr lang="en-IN" sz="1200" b="1" dirty="0"/>
          </a:p>
          <a:p>
            <a:pPr algn="just">
              <a:buNone/>
            </a:pPr>
            <a:r>
              <a:rPr lang="en-IN" sz="1600" b="1" dirty="0"/>
              <a:t>ACTIVITIES OR TRANSACTIONS WHICH SHALL BE TREATED </a:t>
            </a:r>
            <a:r>
              <a:rPr lang="en-IN" sz="1600" b="1" dirty="0">
                <a:solidFill>
                  <a:srgbClr val="C00000"/>
                </a:solidFill>
              </a:rPr>
              <a:t>NEITHER</a:t>
            </a:r>
            <a:r>
              <a:rPr lang="en-IN" sz="1600" b="1" dirty="0"/>
              <a:t> AS A SUPPLY OF GOODS NOR  A SUPPLY  OF SERVICES</a:t>
            </a:r>
          </a:p>
          <a:p>
            <a:pPr lvl="0" algn="just">
              <a:buFont typeface="+mj-lt"/>
              <a:buAutoNum type="arabicPeriod"/>
            </a:pPr>
            <a:r>
              <a:rPr lang="en-US" sz="1750" dirty="0"/>
              <a:t>Services by an </a:t>
            </a:r>
            <a:r>
              <a:rPr lang="en-US" sz="1750" dirty="0">
                <a:solidFill>
                  <a:srgbClr val="C00000"/>
                </a:solidFill>
              </a:rPr>
              <a:t>employee to the employer</a:t>
            </a:r>
            <a:r>
              <a:rPr lang="en-US" sz="1750" dirty="0"/>
              <a:t> in the course of or in relation to his employment.</a:t>
            </a:r>
            <a:endParaRPr lang="en-IN" sz="1750" dirty="0"/>
          </a:p>
          <a:p>
            <a:pPr lvl="0" algn="just">
              <a:buFont typeface="+mj-lt"/>
              <a:buAutoNum type="arabicPeriod"/>
            </a:pPr>
            <a:r>
              <a:rPr lang="en-US" sz="1750" dirty="0"/>
              <a:t>Services by any </a:t>
            </a:r>
            <a:r>
              <a:rPr lang="en-US" sz="1750" dirty="0">
                <a:solidFill>
                  <a:srgbClr val="C00000"/>
                </a:solidFill>
              </a:rPr>
              <a:t>court</a:t>
            </a:r>
            <a:r>
              <a:rPr lang="en-US" sz="1750" dirty="0"/>
              <a:t> or Tribunal established under any law for the time being in force.</a:t>
            </a:r>
            <a:endParaRPr lang="en-IN" sz="1750" dirty="0"/>
          </a:p>
          <a:p>
            <a:pPr lvl="0" algn="just">
              <a:buFont typeface="+mj-lt"/>
              <a:buAutoNum type="arabicPeriod"/>
            </a:pPr>
            <a:r>
              <a:rPr lang="en-US" sz="1750" dirty="0"/>
              <a:t>(</a:t>
            </a:r>
            <a:r>
              <a:rPr lang="en-US" sz="1750" i="1" dirty="0"/>
              <a:t>a</a:t>
            </a:r>
            <a:r>
              <a:rPr lang="en-US" sz="1750" dirty="0"/>
              <a:t>) the functions performed by the </a:t>
            </a:r>
            <a:r>
              <a:rPr lang="en-US" sz="1750" dirty="0">
                <a:solidFill>
                  <a:srgbClr val="C00000"/>
                </a:solidFill>
              </a:rPr>
              <a:t>Members of Parliament</a:t>
            </a:r>
            <a:r>
              <a:rPr lang="en-US" sz="1750" dirty="0"/>
              <a:t>, Members of State Legislature, Members of </a:t>
            </a:r>
            <a:r>
              <a:rPr lang="en-US" sz="1750" dirty="0" err="1"/>
              <a:t>Panchayats</a:t>
            </a:r>
            <a:r>
              <a:rPr lang="en-US" sz="1750" dirty="0"/>
              <a:t>, Members of Municipalities and Members of other local authorities;</a:t>
            </a:r>
            <a:endParaRPr lang="en-IN" sz="1750" dirty="0"/>
          </a:p>
          <a:p>
            <a:pPr lvl="0" algn="just">
              <a:buNone/>
            </a:pPr>
            <a:r>
              <a:rPr lang="en-US" sz="1750" dirty="0"/>
              <a:t>	(b) the duties performed by any person who holds any post in pursuance of the provisions of the </a:t>
            </a:r>
            <a:r>
              <a:rPr lang="en-US" sz="1750" dirty="0">
                <a:solidFill>
                  <a:srgbClr val="C00000"/>
                </a:solidFill>
              </a:rPr>
              <a:t>Constitution</a:t>
            </a:r>
            <a:r>
              <a:rPr lang="en-US" sz="1750" dirty="0"/>
              <a:t> in that capacity; or</a:t>
            </a:r>
            <a:endParaRPr lang="en-IN" sz="1750" dirty="0"/>
          </a:p>
          <a:p>
            <a:pPr lvl="0" algn="just">
              <a:buNone/>
            </a:pPr>
            <a:r>
              <a:rPr lang="en-IN" sz="1750" dirty="0"/>
              <a:t>	(c) </a:t>
            </a:r>
            <a:r>
              <a:rPr lang="en-US" sz="1750" dirty="0"/>
              <a:t>the duties performed by any person as a </a:t>
            </a:r>
            <a:r>
              <a:rPr lang="en-US" sz="1750" dirty="0">
                <a:solidFill>
                  <a:srgbClr val="C00000"/>
                </a:solidFill>
              </a:rPr>
              <a:t>Chairperson</a:t>
            </a:r>
            <a:r>
              <a:rPr lang="en-US" sz="1750" dirty="0"/>
              <a:t> or a Member or a Director in a body established by the Central Government or a State Government or local authority and who is not deemed as an employee before the commencement of this clause.</a:t>
            </a:r>
            <a:endParaRPr lang="en-IN" sz="1750" dirty="0"/>
          </a:p>
          <a:p>
            <a:pPr lvl="0" algn="just">
              <a:buFont typeface="+mj-lt"/>
              <a:buAutoNum type="arabicPeriod" startAt="4"/>
            </a:pPr>
            <a:r>
              <a:rPr lang="en-US" sz="1750" dirty="0"/>
              <a:t>Services of </a:t>
            </a:r>
            <a:r>
              <a:rPr lang="en-US" sz="1750" dirty="0">
                <a:solidFill>
                  <a:srgbClr val="C00000"/>
                </a:solidFill>
              </a:rPr>
              <a:t>funeral</a:t>
            </a:r>
            <a:r>
              <a:rPr lang="en-US" sz="1750" dirty="0"/>
              <a:t>, burial, crematorium or mortuary including transportation of the deceased.</a:t>
            </a:r>
            <a:endParaRPr lang="en-IN" sz="1750" dirty="0"/>
          </a:p>
          <a:p>
            <a:pPr lvl="0" algn="just">
              <a:buFont typeface="+mj-lt"/>
              <a:buAutoNum type="arabicPeriod" startAt="4"/>
            </a:pPr>
            <a:r>
              <a:rPr lang="en-US" sz="1750" dirty="0">
                <a:solidFill>
                  <a:srgbClr val="C00000"/>
                </a:solidFill>
              </a:rPr>
              <a:t>Sale of land</a:t>
            </a:r>
            <a:r>
              <a:rPr lang="en-US" sz="1750" dirty="0"/>
              <a:t> and, subject to clause (</a:t>
            </a:r>
            <a:r>
              <a:rPr lang="en-US" sz="1750" i="1" dirty="0"/>
              <a:t>b</a:t>
            </a:r>
            <a:r>
              <a:rPr lang="en-US" sz="1750" dirty="0"/>
              <a:t>) of paragraph 5 of Schedule II, sale of building.</a:t>
            </a:r>
            <a:endParaRPr lang="en-IN" sz="1750" dirty="0"/>
          </a:p>
          <a:p>
            <a:pPr lvl="0" algn="just">
              <a:buFont typeface="+mj-lt"/>
              <a:buAutoNum type="arabicPeriod" startAt="4"/>
            </a:pPr>
            <a:r>
              <a:rPr lang="en-US" sz="1750" dirty="0">
                <a:solidFill>
                  <a:srgbClr val="C00000"/>
                </a:solidFill>
              </a:rPr>
              <a:t>Actionable claims</a:t>
            </a:r>
            <a:r>
              <a:rPr lang="en-US" sz="1750" dirty="0"/>
              <a:t>, other than lottery, betting and gambling.</a:t>
            </a:r>
            <a:endParaRPr lang="en-IN" sz="1750" dirty="0"/>
          </a:p>
          <a:p>
            <a:pPr algn="just">
              <a:buNone/>
            </a:pPr>
            <a:endParaRPr lang="en-IN" sz="1100" dirty="0"/>
          </a:p>
        </p:txBody>
      </p:sp>
    </p:spTree>
    <p:extLst>
      <p:ext uri="{BB962C8B-B14F-4D97-AF65-F5344CB8AC3E}">
        <p14:creationId xmlns="" xmlns:p14="http://schemas.microsoft.com/office/powerpoint/2010/main" val="262705549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lvl="0" algn="just">
              <a:buNone/>
            </a:pPr>
            <a:r>
              <a:rPr lang="en-US" sz="1750" dirty="0">
                <a:solidFill>
                  <a:srgbClr val="00B050"/>
                </a:solidFill>
              </a:rPr>
              <a:t>[later added entries </a:t>
            </a:r>
            <a:r>
              <a:rPr lang="en-US" sz="1750" dirty="0" err="1">
                <a:solidFill>
                  <a:srgbClr val="00B050"/>
                </a:solidFill>
              </a:rPr>
              <a:t>wef</a:t>
            </a:r>
            <a:r>
              <a:rPr lang="en-US" sz="1750" dirty="0">
                <a:solidFill>
                  <a:srgbClr val="00B050"/>
                </a:solidFill>
              </a:rPr>
              <a:t> 1.2.19:- Merchant trading, In-bond sale, &amp; High Sea sale]</a:t>
            </a:r>
          </a:p>
          <a:p>
            <a:pPr lvl="0" algn="just">
              <a:buNone/>
            </a:pPr>
            <a:endParaRPr lang="en-US" sz="1750" dirty="0">
              <a:solidFill>
                <a:srgbClr val="00B050"/>
              </a:solidFill>
            </a:endParaRPr>
          </a:p>
          <a:p>
            <a:pPr lvl="0" algn="just">
              <a:buFont typeface="+mj-lt"/>
              <a:buAutoNum type="arabicPeriod" startAt="7"/>
            </a:pPr>
            <a:r>
              <a:rPr lang="en-US" sz="1750" dirty="0"/>
              <a:t>Supply of goods from a place in the non-taxable territory to another place in the non-taxable territory without such goods entering into India.</a:t>
            </a:r>
          </a:p>
          <a:p>
            <a:pPr lvl="0" algn="just">
              <a:buNone/>
            </a:pPr>
            <a:endParaRPr lang="en-IN" sz="1750" dirty="0"/>
          </a:p>
          <a:p>
            <a:pPr lvl="0" algn="just">
              <a:buFont typeface="+mj-lt"/>
              <a:buAutoNum type="arabicPeriod" startAt="8"/>
            </a:pPr>
            <a:r>
              <a:rPr lang="en-US" sz="1750" dirty="0"/>
              <a:t>(</a:t>
            </a:r>
            <a:r>
              <a:rPr lang="en-US" sz="1750" i="1" dirty="0"/>
              <a:t>a</a:t>
            </a:r>
            <a:r>
              <a:rPr lang="en-US" sz="1750" dirty="0"/>
              <a:t>) Supply of warehoused goods to any person before clearance for home consumption;</a:t>
            </a:r>
          </a:p>
          <a:p>
            <a:pPr lvl="0" algn="just">
              <a:buNone/>
            </a:pPr>
            <a:endParaRPr lang="en-IN" sz="1750" dirty="0"/>
          </a:p>
          <a:p>
            <a:pPr lvl="0" algn="just">
              <a:buNone/>
            </a:pPr>
            <a:r>
              <a:rPr lang="en-US" sz="1750" dirty="0"/>
              <a:t>	(b) Supply of goods by the consignee to any other person, by endorsement of documents of title to the goods, after the goods have been dispatched from the port of origin located outside India but before clearance for home consumption.</a:t>
            </a:r>
            <a:endParaRPr lang="en-IN" sz="1750" dirty="0"/>
          </a:p>
          <a:p>
            <a:pPr lvl="0" algn="just">
              <a:buNone/>
            </a:pPr>
            <a:r>
              <a:rPr lang="en-IN" sz="1750" dirty="0"/>
              <a:t>	</a:t>
            </a:r>
            <a:endParaRPr lang="en-US" sz="1750" i="1" dirty="0"/>
          </a:p>
          <a:p>
            <a:pPr lvl="0" algn="just">
              <a:buNone/>
            </a:pPr>
            <a:r>
              <a:rPr lang="en-US" sz="1750" i="1" dirty="0"/>
              <a:t>	Explanation 1</a:t>
            </a:r>
            <a:r>
              <a:rPr lang="en-US" sz="1750" dirty="0"/>
              <a:t>—For the purposes of paragraph 2, the term "court" includes District Court, High Court and Supreme Court.</a:t>
            </a:r>
          </a:p>
          <a:p>
            <a:pPr lvl="0" algn="just">
              <a:buNone/>
            </a:pPr>
            <a:r>
              <a:rPr lang="en-US" sz="1750" dirty="0"/>
              <a:t>	</a:t>
            </a:r>
            <a:r>
              <a:rPr lang="en-US" sz="1750" i="1" dirty="0"/>
              <a:t>Explanation 2</a:t>
            </a:r>
            <a:r>
              <a:rPr lang="en-US" sz="1750" dirty="0"/>
              <a:t>— For the purpose of paragraph 8, the expression “warehoused goods” shall have the same meaning as assigned to it in the Customs Act, 1962.</a:t>
            </a:r>
          </a:p>
          <a:p>
            <a:pPr lvl="0" algn="just">
              <a:buNone/>
            </a:pPr>
            <a:endParaRPr lang="en-US" sz="1750" dirty="0"/>
          </a:p>
          <a:p>
            <a:pPr lvl="0" algn="just">
              <a:buNone/>
            </a:pPr>
            <a:r>
              <a:rPr lang="en-US" sz="1750" dirty="0"/>
              <a:t>[</a:t>
            </a:r>
            <a:r>
              <a:rPr lang="en-US" sz="1750" dirty="0">
                <a:solidFill>
                  <a:srgbClr val="FF0000"/>
                </a:solidFill>
              </a:rPr>
              <a:t>Note</a:t>
            </a:r>
            <a:r>
              <a:rPr lang="en-US" sz="1750" dirty="0"/>
              <a:t>:- Sch III transactions will be excluded from the treatment of S.9 &amp; 17 i.e. levy and proportionate reversal of ITC. But required to be declared in GSTR-9/table-5 as ‘no supply’]</a:t>
            </a:r>
          </a:p>
          <a:p>
            <a:pPr algn="just">
              <a:buNone/>
            </a:pPr>
            <a:r>
              <a:rPr lang="en-US" sz="1750" dirty="0">
                <a:solidFill>
                  <a:srgbClr val="FF0000"/>
                </a:solidFill>
              </a:rPr>
              <a:t>Recently</a:t>
            </a:r>
            <a:r>
              <a:rPr lang="en-US" sz="1750" dirty="0"/>
              <a:t>:- Grant of liquor license by Government is neither supply of goods nor of services [N/N 25/2019 CTR </a:t>
            </a:r>
            <a:r>
              <a:rPr lang="en-US" sz="1750" dirty="0" err="1"/>
              <a:t>dt</a:t>
            </a:r>
            <a:r>
              <a:rPr lang="en-US" sz="1750" dirty="0"/>
              <a:t> 30.09.2019][</a:t>
            </a:r>
            <a:r>
              <a:rPr lang="pt-BR" sz="1800" dirty="0"/>
              <a:t>Circular No. 121/40/2019-GST, dated 11-10-2019]</a:t>
            </a:r>
          </a:p>
          <a:p>
            <a:pPr lvl="0" algn="just">
              <a:buNone/>
            </a:pPr>
            <a:endParaRPr lang="en-IN" sz="1750" dirty="0"/>
          </a:p>
          <a:p>
            <a:pPr algn="just">
              <a:buNone/>
            </a:pPr>
            <a:endParaRPr lang="en-IN" sz="1100" dirty="0"/>
          </a:p>
        </p:txBody>
      </p:sp>
    </p:spTree>
    <p:extLst>
      <p:ext uri="{BB962C8B-B14F-4D97-AF65-F5344CB8AC3E}">
        <p14:creationId xmlns="" xmlns:p14="http://schemas.microsoft.com/office/powerpoint/2010/main" val="429020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52400" y="-1"/>
          <a:ext cx="8763000" cy="7254240"/>
        </p:xfrm>
        <a:graphic>
          <a:graphicData uri="http://schemas.openxmlformats.org/drawingml/2006/table">
            <a:tbl>
              <a:tblPr firstRow="1" bandRow="1">
                <a:tableStyleId>{5940675A-B579-460E-94D1-54222C63F5DA}</a:tableStyleId>
              </a:tblPr>
              <a:tblGrid>
                <a:gridCol w="243136">
                  <a:extLst>
                    <a:ext uri="{9D8B030D-6E8A-4147-A177-3AD203B41FA5}">
                      <a16:colId xmlns="" xmlns:a16="http://schemas.microsoft.com/office/drawing/2014/main" val="20000"/>
                    </a:ext>
                  </a:extLst>
                </a:gridCol>
                <a:gridCol w="4464496">
                  <a:extLst>
                    <a:ext uri="{9D8B030D-6E8A-4147-A177-3AD203B41FA5}">
                      <a16:colId xmlns="" xmlns:a16="http://schemas.microsoft.com/office/drawing/2014/main" val="20001"/>
                    </a:ext>
                  </a:extLst>
                </a:gridCol>
                <a:gridCol w="4055368">
                  <a:extLst>
                    <a:ext uri="{9D8B030D-6E8A-4147-A177-3AD203B41FA5}">
                      <a16:colId xmlns="" xmlns:a16="http://schemas.microsoft.com/office/drawing/2014/main" val="20002"/>
                    </a:ext>
                  </a:extLst>
                </a:gridCol>
              </a:tblGrid>
              <a:tr h="332657">
                <a:tc gridSpan="3">
                  <a:txBody>
                    <a:bodyPr/>
                    <a:lstStyle/>
                    <a:p>
                      <a:pPr lvl="0" algn="just">
                        <a:buFont typeface="+mj-lt"/>
                        <a:buNone/>
                      </a:pPr>
                      <a:r>
                        <a:rPr lang="en-US" sz="2400" dirty="0">
                          <a:solidFill>
                            <a:srgbClr val="C00000"/>
                          </a:solidFill>
                        </a:rPr>
                        <a:t>Other non-supplies</a:t>
                      </a:r>
                      <a:endParaRPr lang="en-IN" sz="2400" dirty="0">
                        <a:solidFill>
                          <a:srgbClr val="C00000"/>
                        </a:solidFill>
                      </a:endParaRPr>
                    </a:p>
                  </a:txBody>
                  <a:tcPr/>
                </a:tc>
                <a:tc hMerge="1">
                  <a:txBody>
                    <a:bodyPr/>
                    <a:lstStyle/>
                    <a:p>
                      <a:pPr lvl="0" algn="just">
                        <a:buFont typeface="+mj-lt"/>
                        <a:buNone/>
                      </a:pPr>
                      <a:endParaRPr lang="en-IN" sz="1400" dirty="0"/>
                    </a:p>
                  </a:txBody>
                  <a:tcPr/>
                </a:tc>
                <a:tc hMerge="1">
                  <a:txBody>
                    <a:bodyPr/>
                    <a:lstStyle/>
                    <a:p>
                      <a:endParaRPr lang="en-IN" dirty="0"/>
                    </a:p>
                  </a:txBody>
                  <a:tcPr/>
                </a:tc>
                <a:extLst>
                  <a:ext uri="{0D108BD9-81ED-4DB2-BD59-A6C34878D82A}">
                    <a16:rowId xmlns="" xmlns:a16="http://schemas.microsoft.com/office/drawing/2014/main" val="10000"/>
                  </a:ext>
                </a:extLst>
              </a:tr>
              <a:tr h="307505">
                <a:tc>
                  <a:txBody>
                    <a:bodyPr/>
                    <a:lstStyle/>
                    <a:p>
                      <a:endParaRPr lang="en-IN" dirty="0"/>
                    </a:p>
                  </a:txBody>
                  <a:tcPr/>
                </a:tc>
                <a:tc>
                  <a:txBody>
                    <a:bodyPr/>
                    <a:lstStyle/>
                    <a:p>
                      <a:pPr lvl="0" algn="just">
                        <a:buFont typeface="+mj-lt"/>
                        <a:buNone/>
                      </a:pPr>
                      <a:r>
                        <a:rPr lang="en-US" sz="2000" dirty="0"/>
                        <a:t>Gift</a:t>
                      </a:r>
                      <a:r>
                        <a:rPr lang="en-US" sz="2000" baseline="0" dirty="0"/>
                        <a:t> up to 50,000 ?</a:t>
                      </a:r>
                      <a:endParaRPr lang="en-IN" sz="2000" dirty="0"/>
                    </a:p>
                  </a:txBody>
                  <a:tcPr/>
                </a:tc>
                <a:tc>
                  <a:txBody>
                    <a:bodyPr/>
                    <a:lstStyle/>
                    <a:p>
                      <a:endParaRPr lang="en-IN" dirty="0"/>
                    </a:p>
                  </a:txBody>
                  <a:tcPr/>
                </a:tc>
                <a:extLst>
                  <a:ext uri="{0D108BD9-81ED-4DB2-BD59-A6C34878D82A}">
                    <a16:rowId xmlns="" xmlns:a16="http://schemas.microsoft.com/office/drawing/2014/main" val="10001"/>
                  </a:ext>
                </a:extLst>
              </a:tr>
              <a:tr h="678450">
                <a:tc>
                  <a:txBody>
                    <a:bodyPr/>
                    <a:lstStyle/>
                    <a:p>
                      <a:endParaRPr lang="en-IN" dirty="0"/>
                    </a:p>
                  </a:txBody>
                  <a:tcPr/>
                </a:tc>
                <a:tc>
                  <a:txBody>
                    <a:bodyPr/>
                    <a:lstStyle/>
                    <a:p>
                      <a:pPr lvl="0" algn="just">
                        <a:buFont typeface="+mj-lt"/>
                        <a:buNone/>
                      </a:pPr>
                      <a:r>
                        <a:rPr lang="en-US" sz="2000" dirty="0"/>
                        <a:t>Activities  or transactions undertaken by CG/SG/LA in which they</a:t>
                      </a:r>
                      <a:r>
                        <a:rPr lang="en-US" sz="2000" baseline="0" dirty="0"/>
                        <a:t> are engaged as public authority. i.e. Art 243 G of 243W functions.</a:t>
                      </a:r>
                      <a:r>
                        <a:rPr lang="en-US" sz="2000" dirty="0"/>
                        <a:t> </a:t>
                      </a:r>
                      <a:endParaRPr lang="en-IN" sz="2000" dirty="0"/>
                    </a:p>
                  </a:txBody>
                  <a:tcPr/>
                </a:tc>
                <a:tc>
                  <a:txBody>
                    <a:bodyPr/>
                    <a:lstStyle/>
                    <a:p>
                      <a:pPr>
                        <a:buFont typeface="Arial" pitchFamily="34" charset="0"/>
                        <a:buNone/>
                      </a:pPr>
                      <a:r>
                        <a:rPr lang="en-US" dirty="0"/>
                        <a:t>N/N 14/2017-CTR </a:t>
                      </a:r>
                      <a:r>
                        <a:rPr lang="en-US" dirty="0" err="1"/>
                        <a:t>dt</a:t>
                      </a:r>
                      <a:r>
                        <a:rPr lang="en-US" dirty="0"/>
                        <a:t> 28.6.17</a:t>
                      </a:r>
                    </a:p>
                    <a:p>
                      <a:pPr>
                        <a:buFont typeface="Arial" pitchFamily="34" charset="0"/>
                        <a:buChar char="•"/>
                      </a:pPr>
                      <a:r>
                        <a:rPr lang="en-US" dirty="0"/>
                        <a:t>All activities</a:t>
                      </a:r>
                      <a:r>
                        <a:rPr lang="en-US" baseline="0" dirty="0"/>
                        <a:t> by </a:t>
                      </a:r>
                      <a:r>
                        <a:rPr lang="en-US" baseline="0" dirty="0" err="1"/>
                        <a:t>Govt</a:t>
                      </a:r>
                      <a:r>
                        <a:rPr lang="en-US" baseline="0" dirty="0"/>
                        <a:t> as public authority (i.e. sovereign functions) are excluded from the term ‘Business’ u/s2(17)(</a:t>
                      </a:r>
                      <a:r>
                        <a:rPr lang="en-US" baseline="0" dirty="0" err="1"/>
                        <a:t>i</a:t>
                      </a:r>
                      <a:r>
                        <a:rPr lang="en-US" baseline="0" dirty="0"/>
                        <a:t>). However said notification specifically excludes some of these activities from the scope of GST.</a:t>
                      </a:r>
                      <a:endParaRPr lang="en-IN" dirty="0"/>
                    </a:p>
                  </a:txBody>
                  <a:tcPr/>
                </a:tc>
                <a:extLst>
                  <a:ext uri="{0D108BD9-81ED-4DB2-BD59-A6C34878D82A}">
                    <a16:rowId xmlns="" xmlns:a16="http://schemas.microsoft.com/office/drawing/2014/main" val="10002"/>
                  </a:ext>
                </a:extLst>
              </a:tr>
              <a:tr h="678450">
                <a:tc>
                  <a:txBody>
                    <a:bodyPr/>
                    <a:lstStyle/>
                    <a:p>
                      <a:endParaRPr lang="en-IN" dirty="0"/>
                    </a:p>
                  </a:txBody>
                  <a:tcPr/>
                </a:tc>
                <a:tc>
                  <a:txBody>
                    <a:bodyPr/>
                    <a:lstStyle/>
                    <a:p>
                      <a:pPr lvl="0" algn="just">
                        <a:buFont typeface="+mj-lt"/>
                        <a:buNone/>
                      </a:pPr>
                      <a:r>
                        <a:rPr lang="en-US" sz="1800" dirty="0"/>
                        <a:t>Inter-state movement of modes of conveyance (train, buses, trucks, tankers, trailers, vessels, containers and aircrafts) carrying</a:t>
                      </a:r>
                      <a:r>
                        <a:rPr lang="en-US" sz="1800" baseline="0" dirty="0"/>
                        <a:t> goods or passengers or for repairs and maintenance is neither supply of goods nor supply of services.</a:t>
                      </a:r>
                      <a:endParaRPr lang="en-IN" sz="1800" dirty="0"/>
                    </a:p>
                  </a:txBody>
                  <a:tcPr/>
                </a:tc>
                <a:tc>
                  <a:txBody>
                    <a:bodyPr/>
                    <a:lstStyle/>
                    <a:p>
                      <a:r>
                        <a:rPr lang="en-US" dirty="0"/>
                        <a:t>As</a:t>
                      </a:r>
                      <a:r>
                        <a:rPr lang="en-US" baseline="0" dirty="0"/>
                        <a:t> per Cir 1/1/2017-IGST </a:t>
                      </a:r>
                      <a:r>
                        <a:rPr lang="en-US" baseline="0" dirty="0" err="1"/>
                        <a:t>dt</a:t>
                      </a:r>
                      <a:r>
                        <a:rPr lang="en-US" baseline="0" dirty="0"/>
                        <a:t> 7.7.17.</a:t>
                      </a:r>
                    </a:p>
                    <a:p>
                      <a:pPr>
                        <a:buFont typeface="Arial" pitchFamily="34" charset="0"/>
                        <a:buChar char="•"/>
                      </a:pPr>
                      <a:r>
                        <a:rPr lang="en-US" dirty="0"/>
                        <a:t>However GST will apply if vehicle itself</a:t>
                      </a:r>
                      <a:r>
                        <a:rPr lang="en-US" baseline="0" dirty="0"/>
                        <a:t> if driven to other state for further sale in that State. Also </a:t>
                      </a:r>
                      <a:r>
                        <a:rPr lang="en-US" baseline="0" dirty="0" err="1"/>
                        <a:t>Eway</a:t>
                      </a:r>
                      <a:r>
                        <a:rPr lang="en-US" baseline="0" dirty="0"/>
                        <a:t> bill will be required.</a:t>
                      </a:r>
                      <a:endParaRPr lang="en-IN" dirty="0"/>
                    </a:p>
                  </a:txBody>
                  <a:tcPr/>
                </a:tc>
                <a:extLst>
                  <a:ext uri="{0D108BD9-81ED-4DB2-BD59-A6C34878D82A}">
                    <a16:rowId xmlns="" xmlns:a16="http://schemas.microsoft.com/office/drawing/2014/main" val="10003"/>
                  </a:ext>
                </a:extLst>
              </a:tr>
              <a:tr h="678450">
                <a:tc>
                  <a:txBody>
                    <a:bodyPr/>
                    <a:lstStyle/>
                    <a:p>
                      <a:endParaRPr lang="en-IN" dirty="0"/>
                    </a:p>
                  </a:txBody>
                  <a:tcPr/>
                </a:tc>
                <a:tc>
                  <a:txBody>
                    <a:bodyPr/>
                    <a:lstStyle/>
                    <a:p>
                      <a:pPr lvl="0" algn="just">
                        <a:buFont typeface="+mj-lt"/>
                        <a:buNone/>
                      </a:pPr>
                      <a:r>
                        <a:rPr lang="en-US" sz="1800" dirty="0"/>
                        <a:t>Inter-state movement of rigs, tools</a:t>
                      </a:r>
                      <a:r>
                        <a:rPr lang="en-US" sz="1800" baseline="0" dirty="0"/>
                        <a:t> and spares and all goods on wheels (like cranes) shall be treated as neither ‘supply of goods’ nor ‘supply of services’</a:t>
                      </a:r>
                      <a:endParaRPr lang="en-IN" sz="1800" dirty="0"/>
                    </a:p>
                  </a:txBody>
                  <a:tcPr/>
                </a:tc>
                <a:tc>
                  <a:txBody>
                    <a:bodyPr/>
                    <a:lstStyle/>
                    <a:p>
                      <a:pPr>
                        <a:buFont typeface="Arial" pitchFamily="34" charset="0"/>
                        <a:buNone/>
                      </a:pPr>
                      <a:r>
                        <a:rPr lang="en-US" dirty="0"/>
                        <a:t>As per Cir 21/21/2017</a:t>
                      </a:r>
                      <a:r>
                        <a:rPr lang="en-US" baseline="0" dirty="0"/>
                        <a:t> </a:t>
                      </a:r>
                      <a:r>
                        <a:rPr lang="en-US" baseline="0" dirty="0" err="1"/>
                        <a:t>dt</a:t>
                      </a:r>
                      <a:r>
                        <a:rPr lang="en-US" baseline="0" dirty="0"/>
                        <a:t> 22.11.17</a:t>
                      </a:r>
                    </a:p>
                    <a:p>
                      <a:pPr>
                        <a:buFont typeface="Arial" pitchFamily="34" charset="0"/>
                        <a:buChar char="•"/>
                      </a:pPr>
                      <a:r>
                        <a:rPr lang="en-US" baseline="0" dirty="0"/>
                        <a:t>However if these are </a:t>
                      </a:r>
                      <a:r>
                        <a:rPr lang="en-US" baseline="0" dirty="0" err="1"/>
                        <a:t>repared</a:t>
                      </a:r>
                      <a:r>
                        <a:rPr lang="en-US" baseline="0" dirty="0"/>
                        <a:t>, GST will apply on such repair or maintenance charges.</a:t>
                      </a:r>
                    </a:p>
                    <a:p>
                      <a:pPr>
                        <a:buFont typeface="Arial" pitchFamily="34" charset="0"/>
                        <a:buChar char="•"/>
                      </a:pPr>
                      <a:r>
                        <a:rPr lang="en-US" baseline="0" dirty="0"/>
                        <a:t>E-way bill will be required.</a:t>
                      </a:r>
                      <a:endParaRPr lang="en-IN" dirty="0"/>
                    </a:p>
                  </a:txBody>
                  <a:tcPr/>
                </a:tc>
                <a:extLst>
                  <a:ext uri="{0D108BD9-81ED-4DB2-BD59-A6C34878D82A}">
                    <a16:rowId xmlns="" xmlns:a16="http://schemas.microsoft.com/office/drawing/2014/main" val="10004"/>
                  </a:ext>
                </a:extLst>
              </a:tr>
              <a:tr h="678450">
                <a:tc>
                  <a:txBody>
                    <a:bodyPr/>
                    <a:lstStyle/>
                    <a:p>
                      <a:endParaRPr lang="en-IN" dirty="0"/>
                    </a:p>
                  </a:txBody>
                  <a:tcPr/>
                </a:tc>
                <a:tc>
                  <a:txBody>
                    <a:bodyPr/>
                    <a:lstStyle/>
                    <a:p>
                      <a:pPr lvl="0" algn="just">
                        <a:buFont typeface="+mj-lt"/>
                        <a:buNone/>
                      </a:pPr>
                      <a:r>
                        <a:rPr lang="en-IN" sz="1800" dirty="0"/>
                        <a:t>Services by way Grant of Alcoholic</a:t>
                      </a:r>
                      <a:r>
                        <a:rPr lang="en-IN" sz="1800" baseline="0" dirty="0"/>
                        <a:t> liquor licence against  licence fee or application fee</a:t>
                      </a:r>
                      <a:endParaRPr lang="en-IN"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IN" dirty="0"/>
                        <a:t>New N/N 25/2019 CTR </a:t>
                      </a:r>
                      <a:r>
                        <a:rPr lang="en-IN" dirty="0" err="1"/>
                        <a:t>dt</a:t>
                      </a:r>
                      <a:r>
                        <a:rPr lang="en-IN" dirty="0"/>
                        <a:t> 30.9.19 [</a:t>
                      </a:r>
                      <a:r>
                        <a:rPr lang="pt-BR" dirty="0"/>
                        <a:t>Circular No. 121/40/2019-GST, dated 11-10-2019]</a:t>
                      </a:r>
                    </a:p>
                    <a:p>
                      <a:pPr>
                        <a:buFont typeface="Arial" pitchFamily="34" charset="0"/>
                        <a:buNone/>
                      </a:pPr>
                      <a:endParaRPr lang="en-IN" dirty="0"/>
                    </a:p>
                  </a:txBody>
                  <a:tcPr/>
                </a:tc>
                <a:extLst>
                  <a:ext uri="{0D108BD9-81ED-4DB2-BD59-A6C34878D82A}">
                    <a16:rowId xmlns="" xmlns:a16="http://schemas.microsoft.com/office/drawing/2014/main" val="10005"/>
                  </a:ext>
                </a:extLst>
              </a:tr>
            </a:tbl>
          </a:graphicData>
        </a:graphic>
      </p:graphicFrame>
    </p:spTree>
    <p:extLst>
      <p:ext uri="{BB962C8B-B14F-4D97-AF65-F5344CB8AC3E}">
        <p14:creationId xmlns="" xmlns:p14="http://schemas.microsoft.com/office/powerpoint/2010/main" val="1466555119"/>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Autofit/>
          </a:bodyPr>
          <a:lstStyle/>
          <a:p>
            <a:pPr algn="ctr">
              <a:buNone/>
            </a:pPr>
            <a:r>
              <a:rPr lang="en-US" sz="2000" dirty="0"/>
              <a:t>        Government of India</a:t>
            </a:r>
            <a:br>
              <a:rPr lang="en-US" sz="2000" dirty="0"/>
            </a:br>
            <a:r>
              <a:rPr lang="en-US" sz="2000" dirty="0"/>
              <a:t>Ministry of Finance</a:t>
            </a:r>
            <a:br>
              <a:rPr lang="en-US" sz="2000" dirty="0"/>
            </a:br>
            <a:r>
              <a:rPr lang="en-US" sz="2000" dirty="0"/>
              <a:t>(Department of Revenue)</a:t>
            </a:r>
            <a:endParaRPr lang="en-IN" sz="2000" dirty="0"/>
          </a:p>
          <a:p>
            <a:pPr>
              <a:buNone/>
            </a:pPr>
            <a:r>
              <a:rPr lang="en-US" sz="2000" b="1" dirty="0"/>
              <a:t>                                 Notification No. 14/2017-Central Tax (Rate)</a:t>
            </a:r>
            <a:endParaRPr lang="en-IN" sz="2000" dirty="0"/>
          </a:p>
          <a:p>
            <a:pPr>
              <a:buNone/>
            </a:pPr>
            <a:r>
              <a:rPr lang="en-US" sz="2000" dirty="0"/>
              <a:t>						     New Delhi, the 28</a:t>
            </a:r>
            <a:r>
              <a:rPr lang="en-US" sz="2000" baseline="30000" dirty="0"/>
              <a:t>th</a:t>
            </a:r>
            <a:r>
              <a:rPr lang="en-US" sz="2000" dirty="0"/>
              <a:t> June, 2017</a:t>
            </a:r>
            <a:endParaRPr lang="en-IN" sz="2000" dirty="0"/>
          </a:p>
          <a:p>
            <a:pPr>
              <a:buNone/>
            </a:pPr>
            <a:r>
              <a:rPr lang="en-US" sz="2000" dirty="0"/>
              <a:t>	G.S.R	(E).- </a:t>
            </a:r>
            <a:r>
              <a:rPr lang="en-US" sz="2000" dirty="0">
                <a:solidFill>
                  <a:srgbClr val="C00000"/>
                </a:solidFill>
              </a:rPr>
              <a:t>In exercise of the powers conferred by sub-section (2) of section 7 </a:t>
            </a:r>
            <a:r>
              <a:rPr lang="en-US" sz="2000" dirty="0"/>
              <a:t>of the Central Goods and Services Tax Act, 2017 (12 of 2017), </a:t>
            </a:r>
            <a:r>
              <a:rPr lang="en-US" sz="2000" dirty="0">
                <a:solidFill>
                  <a:srgbClr val="C00000"/>
                </a:solidFill>
              </a:rPr>
              <a:t>the Central Government</a:t>
            </a:r>
            <a:r>
              <a:rPr lang="en-US" sz="2000" dirty="0"/>
              <a:t>, on the recommendations of the Council </a:t>
            </a:r>
            <a:r>
              <a:rPr lang="en-US" sz="2000" dirty="0">
                <a:solidFill>
                  <a:srgbClr val="C00000"/>
                </a:solidFill>
              </a:rPr>
              <a:t>hereby notifies that</a:t>
            </a:r>
            <a:r>
              <a:rPr lang="en-US" sz="2000" dirty="0"/>
              <a:t> the following activities or transactions undertaken by the Central Government or State Government or any local authority </a:t>
            </a:r>
            <a:r>
              <a:rPr lang="en-US" sz="2000" dirty="0">
                <a:solidFill>
                  <a:srgbClr val="C00000"/>
                </a:solidFill>
              </a:rPr>
              <a:t>in which they are engaged as public authority</a:t>
            </a:r>
            <a:r>
              <a:rPr lang="en-US" sz="2000" dirty="0"/>
              <a:t>, shall be treated neither as a supply of goods nor a supply of service, namely:‑</a:t>
            </a:r>
            <a:endParaRPr lang="en-IN" sz="2000" dirty="0"/>
          </a:p>
          <a:p>
            <a:pPr lvl="1">
              <a:buNone/>
            </a:pPr>
            <a:r>
              <a:rPr lang="en-US" sz="2000" b="1" dirty="0"/>
              <a:t>	“Services by way of any activity in relation to a function entrusted to a </a:t>
            </a:r>
            <a:r>
              <a:rPr lang="en-US" sz="2000" b="1" dirty="0" err="1"/>
              <a:t>Panchayat</a:t>
            </a:r>
            <a:r>
              <a:rPr lang="en-US" sz="2000" b="1" dirty="0"/>
              <a:t> under article 243G of the Constitution.”</a:t>
            </a:r>
            <a:endParaRPr lang="en-IN" sz="2000" b="1" dirty="0"/>
          </a:p>
          <a:p>
            <a:pPr>
              <a:buNone/>
            </a:pPr>
            <a:r>
              <a:rPr lang="en-US" sz="2000" dirty="0"/>
              <a:t>2. This notification shall come into force with effect from the 1st day of July, 2017.</a:t>
            </a:r>
            <a:endParaRPr lang="en-IN" sz="2000" dirty="0"/>
          </a:p>
          <a:p>
            <a:pPr>
              <a:buNone/>
            </a:pPr>
            <a:r>
              <a:rPr lang="en-US" sz="2000" dirty="0"/>
              <a:t>						[F. No.334/1/2017 -TRU]</a:t>
            </a:r>
            <a:br>
              <a:rPr lang="en-US" sz="2000" dirty="0"/>
            </a:br>
            <a:r>
              <a:rPr lang="en-US" sz="2000" dirty="0"/>
              <a:t>						(</a:t>
            </a:r>
            <a:r>
              <a:rPr lang="en-US" sz="2000" dirty="0" err="1"/>
              <a:t>Ruchi</a:t>
            </a:r>
            <a:r>
              <a:rPr lang="en-US" sz="2000" dirty="0"/>
              <a:t> </a:t>
            </a:r>
            <a:r>
              <a:rPr lang="en-US" sz="2000" dirty="0" err="1"/>
              <a:t>Bisht</a:t>
            </a:r>
            <a:r>
              <a:rPr lang="en-US" sz="2000" dirty="0"/>
              <a:t>)</a:t>
            </a:r>
            <a:br>
              <a:rPr lang="en-US" sz="2000" dirty="0"/>
            </a:br>
            <a:r>
              <a:rPr lang="en-US" sz="2000" dirty="0"/>
              <a:t>			             Under Secretary to the Government of India</a:t>
            </a:r>
            <a:endParaRPr lang="en-IN" sz="2000" dirty="0"/>
          </a:p>
          <a:p>
            <a:pPr>
              <a:buNone/>
            </a:pPr>
            <a:endParaRPr lang="en-IN" sz="2000" dirty="0"/>
          </a:p>
        </p:txBody>
      </p:sp>
    </p:spTree>
    <p:extLst>
      <p:ext uri="{BB962C8B-B14F-4D97-AF65-F5344CB8AC3E}">
        <p14:creationId xmlns="" xmlns:p14="http://schemas.microsoft.com/office/powerpoint/2010/main" val="250201582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77000"/>
          </a:xfrm>
        </p:spPr>
        <p:txBody>
          <a:bodyPr>
            <a:noAutofit/>
          </a:bodyPr>
          <a:lstStyle/>
          <a:p>
            <a:pPr>
              <a:buNone/>
            </a:pPr>
            <a:r>
              <a:rPr lang="en-IN" sz="1200" dirty="0">
                <a:solidFill>
                  <a:srgbClr val="C00000"/>
                </a:solidFill>
              </a:rPr>
              <a:t>The functions  entrusted  to a </a:t>
            </a:r>
            <a:r>
              <a:rPr lang="en-IN" sz="1200" dirty="0" err="1">
                <a:solidFill>
                  <a:srgbClr val="C00000"/>
                </a:solidFill>
              </a:rPr>
              <a:t>Panchayat</a:t>
            </a:r>
            <a:r>
              <a:rPr lang="en-IN" sz="1200" dirty="0">
                <a:solidFill>
                  <a:srgbClr val="C00000"/>
                </a:solidFill>
              </a:rPr>
              <a:t>  under the Eleventh Schedule to Article 243G of the Constitution are as under:</a:t>
            </a:r>
          </a:p>
          <a:p>
            <a:r>
              <a:rPr lang="en-IN" sz="1175" dirty="0"/>
              <a:t>(</a:t>
            </a:r>
            <a:r>
              <a:rPr lang="en-IN" sz="1175" dirty="0" err="1"/>
              <a:t>i</a:t>
            </a:r>
            <a:r>
              <a:rPr lang="en-IN" sz="1175" dirty="0"/>
              <a:t>) Agriculture, including agricultural extension.</a:t>
            </a:r>
          </a:p>
          <a:p>
            <a:r>
              <a:rPr lang="en-IN" sz="1175" dirty="0"/>
              <a:t>(ii) Land improvement,  implementation of land reforms, land consolidation   and  soil  conservation.</a:t>
            </a:r>
          </a:p>
          <a:p>
            <a:r>
              <a:rPr lang="en-IN" sz="1175" dirty="0"/>
              <a:t>(iii)  Minor   irrigation, water    management    and    watershed    development.</a:t>
            </a:r>
          </a:p>
          <a:p>
            <a:r>
              <a:rPr lang="en-IN" sz="1175" dirty="0"/>
              <a:t>(iv) Animal  husbandry,   dairying  and  poultry.</a:t>
            </a:r>
          </a:p>
          <a:p>
            <a:r>
              <a:rPr lang="en-IN" sz="1175" dirty="0"/>
              <a:t> (v)  Fisheries.</a:t>
            </a:r>
          </a:p>
          <a:p>
            <a:r>
              <a:rPr lang="en-IN" sz="1175" dirty="0"/>
              <a:t>(vi) Social forestry and farm forestry.</a:t>
            </a:r>
          </a:p>
          <a:p>
            <a:r>
              <a:rPr lang="en-IN" sz="1175" dirty="0"/>
              <a:t>(vii) Minor forest produce.</a:t>
            </a:r>
          </a:p>
          <a:p>
            <a:r>
              <a:rPr lang="en-IN" sz="1175" dirty="0"/>
              <a:t>(viii)  Small  scale  industries,  including  food  processing industries.</a:t>
            </a:r>
          </a:p>
          <a:p>
            <a:r>
              <a:rPr lang="en-IN" sz="1175" dirty="0"/>
              <a:t>(ix) </a:t>
            </a:r>
            <a:r>
              <a:rPr lang="en-IN" sz="1175" dirty="0" err="1"/>
              <a:t>Khadi</a:t>
            </a:r>
            <a:r>
              <a:rPr lang="en-IN" sz="1175" dirty="0"/>
              <a:t>,   village   and   cottage   industries.</a:t>
            </a:r>
          </a:p>
          <a:p>
            <a:r>
              <a:rPr lang="en-IN" sz="1175" dirty="0"/>
              <a:t>(x) Rural  housing.</a:t>
            </a:r>
          </a:p>
          <a:p>
            <a:r>
              <a:rPr lang="en-IN" sz="1175" dirty="0"/>
              <a:t>(xi)  Drinking   water.</a:t>
            </a:r>
          </a:p>
          <a:p>
            <a:r>
              <a:rPr lang="en-IN" sz="1175" dirty="0"/>
              <a:t>(xii)  Fuel  and  fodder.</a:t>
            </a:r>
          </a:p>
          <a:p>
            <a:r>
              <a:rPr lang="en-IN" sz="1175" dirty="0"/>
              <a:t>(xiii)    Roads,    culverts,    bridges,    ferries,    waterways    and other means of communication.</a:t>
            </a:r>
          </a:p>
          <a:p>
            <a:r>
              <a:rPr lang="en-IN" sz="1175" dirty="0"/>
              <a:t>(xiv) Rural electrification, including distribution of electricity.</a:t>
            </a:r>
          </a:p>
          <a:p>
            <a:r>
              <a:rPr lang="en-IN" sz="1175" dirty="0"/>
              <a:t>(xv) Non-conventional energy sources.</a:t>
            </a:r>
          </a:p>
          <a:p>
            <a:r>
              <a:rPr lang="en-IN" sz="1175" dirty="0"/>
              <a:t>(xvi) Poverty alleviation programme.</a:t>
            </a:r>
          </a:p>
          <a:p>
            <a:r>
              <a:rPr lang="en-IN" sz="1175" dirty="0"/>
              <a:t>(xvii) Education, including primary and secondary schools.</a:t>
            </a:r>
          </a:p>
          <a:p>
            <a:r>
              <a:rPr lang="en-IN" sz="1175" dirty="0"/>
              <a:t>(xviii) Technical  training  and vocational  education.</a:t>
            </a:r>
          </a:p>
          <a:p>
            <a:r>
              <a:rPr lang="en-IN" sz="1175" dirty="0"/>
              <a:t>(xix) Adult and non-formal  education.</a:t>
            </a:r>
          </a:p>
          <a:p>
            <a:r>
              <a:rPr lang="en-IN" sz="1175" dirty="0"/>
              <a:t>(xx) Libraries.</a:t>
            </a:r>
          </a:p>
          <a:p>
            <a:r>
              <a:rPr lang="en-IN" sz="1175" dirty="0"/>
              <a:t>(xxi) Cultural activities.</a:t>
            </a:r>
          </a:p>
          <a:p>
            <a:r>
              <a:rPr lang="en-IN" sz="1175" dirty="0"/>
              <a:t>(xxii) Markets and fairs.</a:t>
            </a:r>
          </a:p>
          <a:p>
            <a:r>
              <a:rPr lang="en-IN" sz="1175" dirty="0"/>
              <a:t>(xxiii) Health and sanitation, including hospitals,   primary   health  centres  and  dispensaries.</a:t>
            </a:r>
          </a:p>
          <a:p>
            <a:r>
              <a:rPr lang="en-IN" sz="1175" dirty="0"/>
              <a:t> (xxiv) Family welfare.</a:t>
            </a:r>
          </a:p>
          <a:p>
            <a:r>
              <a:rPr lang="en-IN" sz="1175" dirty="0"/>
              <a:t> (xxv) Women  and child development.</a:t>
            </a:r>
          </a:p>
          <a:p>
            <a:r>
              <a:rPr lang="en-IN" sz="1175" dirty="0"/>
              <a:t>(xxvi) Social welfare, including welfare of the handicapped and mentally  retarded.</a:t>
            </a:r>
          </a:p>
          <a:p>
            <a:r>
              <a:rPr lang="en-IN" sz="1175" dirty="0"/>
              <a:t>(xxvii)  Welfare  of  the  weaker  sections, and in particular, of the Scheduled Castes and the Scheduled Tribes.</a:t>
            </a:r>
          </a:p>
          <a:p>
            <a:r>
              <a:rPr lang="en-IN" sz="1175" dirty="0"/>
              <a:t>(xxviii) Public distribution system.</a:t>
            </a:r>
          </a:p>
          <a:p>
            <a:r>
              <a:rPr lang="en-IN" sz="1175" dirty="0"/>
              <a:t>(xxix) Maintenance of community assets.</a:t>
            </a:r>
          </a:p>
          <a:p>
            <a:pPr>
              <a:buNone/>
            </a:pPr>
            <a:endParaRPr lang="en-IN" sz="1175" dirty="0"/>
          </a:p>
        </p:txBody>
      </p:sp>
    </p:spTree>
    <p:extLst>
      <p:ext uri="{BB962C8B-B14F-4D97-AF65-F5344CB8AC3E}">
        <p14:creationId xmlns="" xmlns:p14="http://schemas.microsoft.com/office/powerpoint/2010/main" val="2466650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457256" cy="936104"/>
          </a:xfrm>
          <a:solidFill>
            <a:schemeClr val="bg1"/>
          </a:solidFill>
        </p:spPr>
        <p:txBody>
          <a:bodyPr>
            <a:normAutofit/>
          </a:bodyPr>
          <a:lstStyle/>
          <a:p>
            <a:r>
              <a:rPr lang="en-US" sz="3600" b="1" u="sng" dirty="0">
                <a:solidFill>
                  <a:srgbClr val="00B050"/>
                </a:solidFill>
              </a:rPr>
              <a:t>SIX Essentials for GST liability:- </a:t>
            </a:r>
            <a:endParaRPr lang="en-IN" sz="3600" b="1" u="sng" dirty="0">
              <a:solidFill>
                <a:srgbClr val="00B050"/>
              </a:solidFill>
            </a:endParaRPr>
          </a:p>
        </p:txBody>
      </p:sp>
      <p:sp>
        <p:nvSpPr>
          <p:cNvPr id="5" name="Slide Number Placeholder 4"/>
          <p:cNvSpPr>
            <a:spLocks noGrp="1"/>
          </p:cNvSpPr>
          <p:nvPr>
            <p:ph type="sldNum" sz="quarter" idx="12"/>
          </p:nvPr>
        </p:nvSpPr>
        <p:spPr>
          <a:xfrm>
            <a:off x="107504" y="1196752"/>
            <a:ext cx="720080" cy="174848"/>
          </a:xfrm>
        </p:spPr>
        <p:txBody>
          <a:bodyPr/>
          <a:lstStyle/>
          <a:p>
            <a:fld id="{24E46BEC-6E5E-479C-8D24-A4952787BCBF}" type="slidenum">
              <a:rPr lang="en-GB" sz="1400" b="1" spc="600" smtClean="0">
                <a:solidFill>
                  <a:schemeClr val="bg1"/>
                </a:solidFill>
              </a:rPr>
              <a:pPr/>
              <a:t>7</a:t>
            </a:fld>
            <a:endParaRPr lang="en-GB" sz="1400" b="1" spc="600" dirty="0">
              <a:solidFill>
                <a:schemeClr val="bg1"/>
              </a:solidFill>
            </a:endParaRPr>
          </a:p>
        </p:txBody>
      </p:sp>
      <p:sp>
        <p:nvSpPr>
          <p:cNvPr id="6" name="Content Placeholder 5"/>
          <p:cNvSpPr>
            <a:spLocks noGrp="1"/>
          </p:cNvSpPr>
          <p:nvPr>
            <p:ph idx="1"/>
          </p:nvPr>
        </p:nvSpPr>
        <p:spPr>
          <a:xfrm>
            <a:off x="107504" y="1600200"/>
            <a:ext cx="8928992" cy="5029200"/>
          </a:xfrm>
        </p:spPr>
        <p:txBody>
          <a:bodyPr/>
          <a:lstStyle/>
          <a:p>
            <a:pPr marL="0" indent="0">
              <a:spcAft>
                <a:spcPts val="600"/>
              </a:spcAft>
              <a:buNone/>
            </a:pPr>
            <a:endParaRPr lang="en-US" altLang="en-US" dirty="0">
              <a:solidFill>
                <a:srgbClr val="002060"/>
              </a:solidFill>
              <a:cs typeface="Andalus" pitchFamily="18" charset="-78"/>
            </a:endParaRPr>
          </a:p>
          <a:p>
            <a:pPr marL="0" indent="0">
              <a:buNone/>
            </a:pPr>
            <a:endParaRPr lang="en-IN" dirty="0"/>
          </a:p>
        </p:txBody>
      </p:sp>
      <p:sp>
        <p:nvSpPr>
          <p:cNvPr id="8" name="Oval 7"/>
          <p:cNvSpPr/>
          <p:nvPr/>
        </p:nvSpPr>
        <p:spPr>
          <a:xfrm>
            <a:off x="3568076" y="3513202"/>
            <a:ext cx="2080986" cy="1124857"/>
          </a:xfrm>
          <a:prstGeom prst="ellipse">
            <a:avLst/>
          </a:prstGeom>
          <a:solidFill>
            <a:schemeClr val="accent1"/>
          </a:solidFill>
          <a:scene3d>
            <a:camera prst="orthographicFront"/>
            <a:lightRig rig="threePt" dir="t"/>
          </a:scene3d>
          <a:sp3d>
            <a:bevelT w="190500" h="127000" prst="angle"/>
            <a:bevelB h="825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000" b="1" dirty="0">
                <a:solidFill>
                  <a:schemeClr val="bg1"/>
                </a:solidFill>
                <a:cs typeface="Andalus" panose="02020603050405020304" pitchFamily="18" charset="-78"/>
              </a:rPr>
              <a:t>S U P P L Y</a:t>
            </a:r>
            <a:endParaRPr lang="en-US" sz="2000" b="1" dirty="0">
              <a:solidFill>
                <a:schemeClr val="bg1"/>
              </a:solidFill>
              <a:cs typeface="Andalus" panose="02020603050405020304" pitchFamily="18" charset="-78"/>
            </a:endParaRPr>
          </a:p>
        </p:txBody>
      </p:sp>
      <p:sp>
        <p:nvSpPr>
          <p:cNvPr id="9" name="Oval 8"/>
          <p:cNvSpPr/>
          <p:nvPr/>
        </p:nvSpPr>
        <p:spPr>
          <a:xfrm>
            <a:off x="3409061" y="1438280"/>
            <a:ext cx="2362200"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Supply of Goods  or Services</a:t>
            </a:r>
            <a:endParaRPr lang="en-US" sz="2000" b="1" dirty="0">
              <a:solidFill>
                <a:srgbClr val="002060"/>
              </a:solidFill>
              <a:cs typeface="Andalus" panose="02020603050405020304" pitchFamily="18" charset="-78"/>
            </a:endParaRPr>
          </a:p>
        </p:txBody>
      </p:sp>
      <p:cxnSp>
        <p:nvCxnSpPr>
          <p:cNvPr id="15" name="Straight Arrow Connector 14"/>
          <p:cNvCxnSpPr/>
          <p:nvPr/>
        </p:nvCxnSpPr>
        <p:spPr>
          <a:xfrm>
            <a:off x="4568298" y="2834371"/>
            <a:ext cx="3703" cy="670829"/>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572000" y="4657972"/>
            <a:ext cx="0" cy="575337"/>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2861432" y="3208578"/>
            <a:ext cx="941086" cy="488601"/>
          </a:xfrm>
          <a:prstGeom prst="straightConnector1">
            <a:avLst/>
          </a:prstGeom>
          <a:ln w="25400">
            <a:solidFill>
              <a:schemeClr val="accent1"/>
            </a:solidFill>
            <a:tailEnd type="arrow"/>
          </a:ln>
          <a:scene3d>
            <a:camera prst="orthographicFront"/>
            <a:lightRig rig="threePt" dir="t"/>
          </a:scene3d>
          <a:sp3d>
            <a:bevelT w="127000" h="190500" prst="angle"/>
          </a:sp3d>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5486400" y="3170270"/>
            <a:ext cx="838114" cy="571955"/>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2921405" y="4266924"/>
            <a:ext cx="686830" cy="391048"/>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5629086" y="4230899"/>
            <a:ext cx="695428" cy="407160"/>
          </a:xfrm>
          <a:prstGeom prst="straightConnector1">
            <a:avLst/>
          </a:prstGeom>
          <a:ln w="25400">
            <a:solidFill>
              <a:schemeClr val="accent1"/>
            </a:solidFill>
            <a:tailEnd type="arrow"/>
          </a:ln>
          <a:scene3d>
            <a:camera prst="orthographicFront"/>
            <a:lightRig rig="threePt" dir="t"/>
          </a:scene3d>
          <a:sp3d>
            <a:bevelT h="190500" prst="angle"/>
          </a:sp3d>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651800" y="4230899"/>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Taxable Person</a:t>
            </a:r>
            <a:endParaRPr lang="en-US" sz="2000" b="1" dirty="0">
              <a:solidFill>
                <a:srgbClr val="002060"/>
              </a:solidFill>
              <a:cs typeface="Andalus" panose="02020603050405020304" pitchFamily="18" charset="-78"/>
            </a:endParaRPr>
          </a:p>
        </p:txBody>
      </p:sp>
      <p:sp>
        <p:nvSpPr>
          <p:cNvPr id="22" name="Oval 21"/>
          <p:cNvSpPr/>
          <p:nvPr/>
        </p:nvSpPr>
        <p:spPr>
          <a:xfrm>
            <a:off x="3371720" y="5242891"/>
            <a:ext cx="2495680"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In the course or furtherance of business</a:t>
            </a:r>
            <a:endParaRPr lang="en-US" sz="2000" b="1" dirty="0">
              <a:solidFill>
                <a:srgbClr val="002060"/>
              </a:solidFill>
              <a:cs typeface="Andalus" panose="02020603050405020304" pitchFamily="18" charset="-78"/>
            </a:endParaRPr>
          </a:p>
        </p:txBody>
      </p:sp>
      <p:sp>
        <p:nvSpPr>
          <p:cNvPr id="23" name="Oval 22"/>
          <p:cNvSpPr/>
          <p:nvPr/>
        </p:nvSpPr>
        <p:spPr>
          <a:xfrm>
            <a:off x="6172182" y="424759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Consideration</a:t>
            </a:r>
            <a:endParaRPr lang="en-US" sz="2000" b="1" dirty="0">
              <a:solidFill>
                <a:srgbClr val="002060"/>
              </a:solidFill>
              <a:cs typeface="Andalus" panose="02020603050405020304" pitchFamily="18" charset="-78"/>
            </a:endParaRPr>
          </a:p>
        </p:txBody>
      </p:sp>
      <p:sp>
        <p:nvSpPr>
          <p:cNvPr id="24" name="Oval 23"/>
          <p:cNvSpPr/>
          <p:nvPr/>
        </p:nvSpPr>
        <p:spPr>
          <a:xfrm>
            <a:off x="694886" y="234613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Taxable Supply</a:t>
            </a:r>
            <a:endParaRPr lang="en-US" sz="2000" b="1" dirty="0">
              <a:solidFill>
                <a:srgbClr val="002060"/>
              </a:solidFill>
              <a:cs typeface="Andalus" panose="02020603050405020304" pitchFamily="18" charset="-78"/>
            </a:endParaRPr>
          </a:p>
        </p:txBody>
      </p:sp>
      <p:sp>
        <p:nvSpPr>
          <p:cNvPr id="25" name="Oval 24"/>
          <p:cNvSpPr/>
          <p:nvPr/>
        </p:nvSpPr>
        <p:spPr>
          <a:xfrm>
            <a:off x="6216418" y="2346134"/>
            <a:ext cx="2393156" cy="1396091"/>
          </a:xfrm>
          <a:prstGeom prst="ellipse">
            <a:avLst/>
          </a:prstGeom>
          <a:solidFill>
            <a:schemeClr val="accent1">
              <a:lumMod val="40000"/>
              <a:lumOff val="60000"/>
            </a:schemeClr>
          </a:solidFill>
          <a:scene3d>
            <a:camera prst="orthographicFront"/>
            <a:lightRig rig="threePt" dir="t"/>
          </a:scene3d>
          <a:sp3d extrusionH="76200" prstMaterial="dkEdge">
            <a:bevelT w="190500" h="127000" prst="angle"/>
            <a:bevelB h="82550"/>
            <a:extrusionClr>
              <a:schemeClr val="tx1"/>
            </a:extrusionClr>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rgbClr val="002060"/>
                </a:solidFill>
                <a:cs typeface="Andalus" panose="02020603050405020304" pitchFamily="18" charset="-78"/>
              </a:rPr>
              <a:t>Supply in India</a:t>
            </a:r>
            <a:endParaRPr lang="en-US" sz="2000" b="1" dirty="0">
              <a:solidFill>
                <a:srgbClr val="002060"/>
              </a:solidFill>
              <a:cs typeface="Andalus" panose="02020603050405020304" pitchFamily="18" charset="-78"/>
            </a:endParaRPr>
          </a:p>
        </p:txBody>
      </p:sp>
    </p:spTree>
    <p:extLst>
      <p:ext uri="{BB962C8B-B14F-4D97-AF65-F5344CB8AC3E}">
        <p14:creationId xmlns="" xmlns:p14="http://schemas.microsoft.com/office/powerpoint/2010/main" val="416714436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400800"/>
          </a:xfrm>
        </p:spPr>
        <p:txBody>
          <a:bodyPr anchor="ctr">
            <a:noAutofit/>
          </a:bodyPr>
          <a:lstStyle/>
          <a:p>
            <a:pPr marL="514350" indent="-514350" algn="ctr">
              <a:buNone/>
            </a:pPr>
            <a:r>
              <a:rPr lang="en-US" sz="3600" dirty="0">
                <a:solidFill>
                  <a:srgbClr val="C00000"/>
                </a:solidFill>
                <a:latin typeface="Times New Roman"/>
                <a:cs typeface="Times New Roman"/>
              </a:rPr>
              <a:t>Judicial and legislative Response</a:t>
            </a:r>
            <a:endParaRPr lang="en-US" sz="2800" dirty="0">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None/>
            </a:pPr>
            <a:endParaRPr lang="en-US" sz="2000" dirty="0">
              <a:solidFill>
                <a:srgbClr val="C00000"/>
              </a:solidFill>
              <a:latin typeface="Times New Roman"/>
              <a:cs typeface="Times New Roman"/>
            </a:endParaRPr>
          </a:p>
          <a:p>
            <a:pPr marL="514350" indent="-514350" algn="just"/>
            <a:endParaRPr lang="en-US" sz="2000" dirty="0">
              <a:solidFill>
                <a:srgbClr val="C00000"/>
              </a:solidFill>
              <a:latin typeface="Times New Roman"/>
              <a:cs typeface="Times New Roman"/>
            </a:endParaRPr>
          </a:p>
        </p:txBody>
      </p:sp>
    </p:spTree>
    <p:extLst>
      <p:ext uri="{BB962C8B-B14F-4D97-AF65-F5344CB8AC3E}">
        <p14:creationId xmlns="" xmlns:p14="http://schemas.microsoft.com/office/powerpoint/2010/main" val="3534612484"/>
      </p:ext>
    </p:extLst>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a:bodyPr>
          <a:lstStyle/>
          <a:p>
            <a:pPr algn="just">
              <a:buNone/>
            </a:pPr>
            <a:r>
              <a:rPr lang="en-US" u="sng" dirty="0">
                <a:solidFill>
                  <a:srgbClr val="C00000"/>
                </a:solidFill>
              </a:rPr>
              <a:t>Amounting to supply</a:t>
            </a:r>
          </a:p>
          <a:p>
            <a:pPr algn="just"/>
            <a:r>
              <a:rPr lang="en-US" sz="2400" dirty="0"/>
              <a:t>Service supplied by establishment of person in India to own establishment out of India. </a:t>
            </a:r>
            <a:r>
              <a:rPr lang="en-US" sz="2000" dirty="0">
                <a:solidFill>
                  <a:srgbClr val="C00000"/>
                </a:solidFill>
              </a:rPr>
              <a:t>[however, it is exempt, if POS is outside India. n/n 9/17 IT 28.6.17]</a:t>
            </a:r>
            <a:endParaRPr lang="en-US" sz="2400" dirty="0">
              <a:solidFill>
                <a:srgbClr val="C00000"/>
              </a:solidFill>
            </a:endParaRPr>
          </a:p>
          <a:p>
            <a:pPr algn="just"/>
            <a:r>
              <a:rPr lang="en-US" sz="2400" dirty="0"/>
              <a:t>Issuing Complimentary free tickets for IPL cricket matches is taxable supply (AAR-</a:t>
            </a:r>
            <a:r>
              <a:rPr lang="en-US" sz="2400" dirty="0" err="1"/>
              <a:t>Panjab</a:t>
            </a:r>
            <a:r>
              <a:rPr lang="en-US" sz="2400" dirty="0"/>
              <a:t>). </a:t>
            </a:r>
            <a:r>
              <a:rPr lang="en-US" sz="2000" dirty="0">
                <a:solidFill>
                  <a:srgbClr val="C00000"/>
                </a:solidFill>
              </a:rPr>
              <a:t>[</a:t>
            </a:r>
            <a:r>
              <a:rPr lang="en-US" sz="2000" dirty="0">
                <a:solidFill>
                  <a:srgbClr val="00B050"/>
                </a:solidFill>
              </a:rPr>
              <a:t>seems debatable </a:t>
            </a:r>
            <a:r>
              <a:rPr lang="en-US" sz="2000" dirty="0">
                <a:solidFill>
                  <a:srgbClr val="C00000"/>
                </a:solidFill>
              </a:rPr>
              <a:t>since it is free-supply to non-related person.  Proper stand should be:- No GST, but ITC on common inputs reversible on proportionate basis]</a:t>
            </a:r>
            <a:r>
              <a:rPr lang="en-US" sz="2400" dirty="0"/>
              <a:t>.</a:t>
            </a:r>
          </a:p>
          <a:p>
            <a:pPr algn="just"/>
            <a:r>
              <a:rPr lang="en-US" sz="2400" dirty="0"/>
              <a:t>Slump sale (TOGC) is exempt supply of service. </a:t>
            </a:r>
            <a:r>
              <a:rPr lang="en-US" sz="2000" dirty="0">
                <a:solidFill>
                  <a:srgbClr val="C00000"/>
                </a:solidFill>
              </a:rPr>
              <a:t>[AAR-</a:t>
            </a:r>
            <a:r>
              <a:rPr lang="en-US" sz="2000" dirty="0" err="1">
                <a:solidFill>
                  <a:srgbClr val="C00000"/>
                </a:solidFill>
              </a:rPr>
              <a:t>Mah</a:t>
            </a:r>
            <a:r>
              <a:rPr lang="en-US" sz="2000" dirty="0">
                <a:solidFill>
                  <a:srgbClr val="C00000"/>
                </a:solidFill>
              </a:rPr>
              <a:t> in Merck Life Science case ruled that TOGC to related party is taxable supply. </a:t>
            </a:r>
            <a:r>
              <a:rPr lang="en-US" sz="2000" dirty="0">
                <a:solidFill>
                  <a:srgbClr val="00B050"/>
                </a:solidFill>
              </a:rPr>
              <a:t>Seems debatable</a:t>
            </a:r>
            <a:r>
              <a:rPr lang="en-US" sz="2000" dirty="0">
                <a:solidFill>
                  <a:srgbClr val="C00000"/>
                </a:solidFill>
              </a:rPr>
              <a:t>] </a:t>
            </a:r>
          </a:p>
          <a:p>
            <a:pPr algn="just"/>
            <a:r>
              <a:rPr lang="en-US" sz="2400" dirty="0"/>
              <a:t>Supply to won branch with distinct GSTIN, even if no consideration </a:t>
            </a:r>
            <a:r>
              <a:rPr lang="en-US" sz="2000" dirty="0">
                <a:solidFill>
                  <a:srgbClr val="C00000"/>
                </a:solidFill>
              </a:rPr>
              <a:t>[whether in the same state or another]</a:t>
            </a:r>
            <a:endParaRPr lang="en-US" sz="2400" dirty="0">
              <a:solidFill>
                <a:srgbClr val="C00000"/>
              </a:solidFill>
            </a:endParaRPr>
          </a:p>
          <a:p>
            <a:pPr algn="just"/>
            <a:r>
              <a:rPr lang="en-US" sz="2400" dirty="0"/>
              <a:t>Supply of service by HO or one branch to another, even if no consideration </a:t>
            </a:r>
            <a:r>
              <a:rPr lang="en-US" sz="2000" dirty="0">
                <a:solidFill>
                  <a:srgbClr val="C00000"/>
                </a:solidFill>
              </a:rPr>
              <a:t>[value will be as per Rule 30 i.e. 110% of COP, or Rule 31?]</a:t>
            </a:r>
          </a:p>
          <a:p>
            <a:pPr algn="just"/>
            <a:r>
              <a:rPr lang="en-US" sz="2400" dirty="0"/>
              <a:t>Services performed by employees at corporate office (</a:t>
            </a:r>
            <a:r>
              <a:rPr lang="en-US" sz="2400" dirty="0" err="1"/>
              <a:t>eg</a:t>
            </a:r>
            <a:r>
              <a:rPr lang="en-US" sz="2400" dirty="0"/>
              <a:t> accounting, administrative, IT system maintenance) for units / branches in other states. </a:t>
            </a:r>
            <a:r>
              <a:rPr lang="en-US" sz="2200" dirty="0">
                <a:solidFill>
                  <a:srgbClr val="C00000"/>
                </a:solidFill>
              </a:rPr>
              <a:t>[Trade feels it should hold good for common input services, but excluding services by employees]</a:t>
            </a:r>
            <a:endParaRPr lang="en-US" sz="2800" dirty="0">
              <a:solidFill>
                <a:srgbClr val="C00000"/>
              </a:solidFill>
            </a:endParaRPr>
          </a:p>
          <a:p>
            <a:pPr algn="just"/>
            <a:endParaRPr lang="en-IN" sz="2400" dirty="0"/>
          </a:p>
        </p:txBody>
      </p:sp>
    </p:spTree>
    <p:extLst>
      <p:ext uri="{BB962C8B-B14F-4D97-AF65-F5344CB8AC3E}">
        <p14:creationId xmlns="" xmlns:p14="http://schemas.microsoft.com/office/powerpoint/2010/main" val="22822135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IGST payable on Inter-state supply of aircraft engines, parts and accessories by airlines to own branch. </a:t>
            </a:r>
            <a:r>
              <a:rPr lang="en-US" sz="2000" dirty="0">
                <a:solidFill>
                  <a:srgbClr val="C00000"/>
                </a:solidFill>
              </a:rPr>
              <a:t>[ITC can be </a:t>
            </a:r>
            <a:r>
              <a:rPr lang="en-US" sz="2000" dirty="0" err="1">
                <a:solidFill>
                  <a:srgbClr val="C00000"/>
                </a:solidFill>
              </a:rPr>
              <a:t>utilised</a:t>
            </a:r>
            <a:r>
              <a:rPr lang="en-US" sz="2000" dirty="0">
                <a:solidFill>
                  <a:srgbClr val="C00000"/>
                </a:solidFill>
              </a:rPr>
              <a:t> for paying such IGST even if airlines are not allowed to taken ITC for supply of passenger transport service in economy class.]</a:t>
            </a:r>
          </a:p>
          <a:p>
            <a:pPr algn="just"/>
            <a:r>
              <a:rPr lang="en-US" sz="2400" dirty="0"/>
              <a:t>Free sample to related person is taxable. </a:t>
            </a:r>
            <a:r>
              <a:rPr lang="en-US" sz="2000" dirty="0">
                <a:solidFill>
                  <a:srgbClr val="C00000"/>
                </a:solidFill>
              </a:rPr>
              <a:t>[but on free sample to unrelated person:- no GST, but ITC reversible.]</a:t>
            </a:r>
            <a:endParaRPr lang="en-US" sz="2400" dirty="0">
              <a:solidFill>
                <a:srgbClr val="C00000"/>
              </a:solidFill>
            </a:endParaRPr>
          </a:p>
          <a:p>
            <a:pPr algn="just"/>
            <a:r>
              <a:rPr lang="en-US" sz="2400" dirty="0"/>
              <a:t>Fringe benefits to employees should be taxable (FOC to related person) even if recovery is not made.</a:t>
            </a:r>
          </a:p>
          <a:p>
            <a:pPr algn="just"/>
            <a:r>
              <a:rPr lang="en-US" sz="2400" dirty="0"/>
              <a:t>Meals supplied in canteen should attract GST @ 5% IGST or C+S. (VOS?- open market value or amt recovered from employees?). </a:t>
            </a:r>
            <a:r>
              <a:rPr lang="en-US" sz="2000" dirty="0">
                <a:solidFill>
                  <a:srgbClr val="C00000"/>
                </a:solidFill>
              </a:rPr>
              <a:t>[in view of s.17(5)(b) </a:t>
            </a:r>
            <a:r>
              <a:rPr lang="en-US" sz="2000" dirty="0" err="1">
                <a:solidFill>
                  <a:srgbClr val="C00000"/>
                </a:solidFill>
              </a:rPr>
              <a:t>wef</a:t>
            </a:r>
            <a:r>
              <a:rPr lang="en-US" sz="2000" dirty="0">
                <a:solidFill>
                  <a:srgbClr val="C00000"/>
                </a:solidFill>
              </a:rPr>
              <a:t> 1.2.19 ITC of canteen services provided to employees should be available, as to run canteen is statutory requirement u/s 46 of Factories Act, for factories with above 250 workmen]</a:t>
            </a:r>
          </a:p>
          <a:p>
            <a:pPr algn="just"/>
            <a:r>
              <a:rPr lang="en-US" sz="2400" dirty="0"/>
              <a:t>Free transport, free car, free telephone (for personal use) supplied as perquisite:- GST should be payable on OMV. </a:t>
            </a:r>
            <a:r>
              <a:rPr lang="en-US" sz="2000" dirty="0">
                <a:solidFill>
                  <a:srgbClr val="C00000"/>
                </a:solidFill>
              </a:rPr>
              <a:t>[its ITC not available]</a:t>
            </a:r>
            <a:endParaRPr lang="en-US" sz="2400" dirty="0">
              <a:solidFill>
                <a:srgbClr val="C00000"/>
              </a:solidFill>
            </a:endParaRPr>
          </a:p>
          <a:p>
            <a:pPr algn="just"/>
            <a:endParaRPr lang="en-IN" sz="2800" dirty="0"/>
          </a:p>
        </p:txBody>
      </p:sp>
    </p:spTree>
    <p:extLst>
      <p:ext uri="{BB962C8B-B14F-4D97-AF65-F5344CB8AC3E}">
        <p14:creationId xmlns="" xmlns:p14="http://schemas.microsoft.com/office/powerpoint/2010/main" val="227827595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solidFill>
                  <a:srgbClr val="C00000"/>
                </a:solidFill>
              </a:rPr>
              <a:t>Sale of used car, scrap, old machinery, old furniture etc</a:t>
            </a:r>
            <a:r>
              <a:rPr lang="en-US" sz="2400" dirty="0"/>
              <a:t> is subject to GST, though the person may not be in the business of selling these.</a:t>
            </a:r>
          </a:p>
          <a:p>
            <a:pPr algn="just"/>
            <a:r>
              <a:rPr lang="en-US" sz="2400" dirty="0"/>
              <a:t>State transport undertaking will pay GST on sale of its un-serviceable, old and obsolete parts.</a:t>
            </a:r>
          </a:p>
          <a:p>
            <a:pPr algn="just"/>
            <a:r>
              <a:rPr lang="en-US" sz="2400" dirty="0"/>
              <a:t>Sale effected in </a:t>
            </a:r>
            <a:r>
              <a:rPr lang="en-US" sz="2400" dirty="0">
                <a:solidFill>
                  <a:srgbClr val="C00000"/>
                </a:solidFill>
              </a:rPr>
              <a:t>stores maintained by company</a:t>
            </a:r>
            <a:r>
              <a:rPr lang="en-US" sz="2400" dirty="0"/>
              <a:t> as a welfare measure for employees is incidental to main business and is taxable.</a:t>
            </a:r>
          </a:p>
          <a:p>
            <a:pPr algn="just"/>
            <a:r>
              <a:rPr lang="en-US" sz="2400" dirty="0">
                <a:solidFill>
                  <a:srgbClr val="C00000"/>
                </a:solidFill>
              </a:rPr>
              <a:t>Sale of pledged goods by Bank </a:t>
            </a:r>
            <a:r>
              <a:rPr lang="en-US" sz="2400" dirty="0"/>
              <a:t>is in the course of banking business, and is taxable.</a:t>
            </a:r>
          </a:p>
          <a:p>
            <a:pPr algn="just"/>
            <a:r>
              <a:rPr lang="en-US" sz="2400" dirty="0">
                <a:solidFill>
                  <a:srgbClr val="C00000"/>
                </a:solidFill>
              </a:rPr>
              <a:t>Sale of old newspaper </a:t>
            </a:r>
            <a:r>
              <a:rPr lang="en-US" sz="2400" dirty="0"/>
              <a:t>and waste paper by the news paper company is taxable.</a:t>
            </a:r>
          </a:p>
          <a:p>
            <a:pPr algn="just"/>
            <a:r>
              <a:rPr lang="en-US" sz="2400" dirty="0">
                <a:solidFill>
                  <a:srgbClr val="C00000"/>
                </a:solidFill>
              </a:rPr>
              <a:t>Sale of spiritual goods</a:t>
            </a:r>
            <a:r>
              <a:rPr lang="en-US" sz="2400" dirty="0"/>
              <a:t>, providing accommodation and food by charitable organization is ‘business’ and hence taxable.</a:t>
            </a:r>
          </a:p>
          <a:p>
            <a:pPr algn="just"/>
            <a:endParaRPr lang="en-IN" sz="2800" dirty="0"/>
          </a:p>
        </p:txBody>
      </p:sp>
    </p:spTree>
    <p:extLst>
      <p:ext uri="{BB962C8B-B14F-4D97-AF65-F5344CB8AC3E}">
        <p14:creationId xmlns="" xmlns:p14="http://schemas.microsoft.com/office/powerpoint/2010/main" val="363193927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If a </a:t>
            </a:r>
            <a:r>
              <a:rPr lang="en-US" sz="2400" dirty="0">
                <a:solidFill>
                  <a:srgbClr val="C00000"/>
                </a:solidFill>
              </a:rPr>
              <a:t>residential flat is given to company</a:t>
            </a:r>
            <a:r>
              <a:rPr lang="en-US" sz="2400" dirty="0"/>
              <a:t> as residence of their employees is taxable. </a:t>
            </a:r>
            <a:r>
              <a:rPr lang="en-US" sz="2400" dirty="0">
                <a:solidFill>
                  <a:srgbClr val="C00000"/>
                </a:solidFill>
              </a:rPr>
              <a:t>[Debatable]</a:t>
            </a:r>
          </a:p>
          <a:p>
            <a:pPr algn="just"/>
            <a:r>
              <a:rPr lang="en-US" sz="2400" dirty="0">
                <a:solidFill>
                  <a:srgbClr val="C00000"/>
                </a:solidFill>
              </a:rPr>
              <a:t>Use of property of taxable person</a:t>
            </a:r>
            <a:r>
              <a:rPr lang="en-US" sz="2400" dirty="0"/>
              <a:t> like motor vehicles, residential premises, guest house, telephone, laptop </a:t>
            </a:r>
            <a:r>
              <a:rPr lang="en-US" sz="2400" dirty="0" err="1"/>
              <a:t>etc</a:t>
            </a:r>
            <a:r>
              <a:rPr lang="en-US" sz="2400" dirty="0"/>
              <a:t> for private use of partner, director, executive, employee.</a:t>
            </a:r>
          </a:p>
          <a:p>
            <a:pPr algn="just"/>
            <a:r>
              <a:rPr lang="en-US" sz="2400" dirty="0">
                <a:solidFill>
                  <a:srgbClr val="C00000"/>
                </a:solidFill>
              </a:rPr>
              <a:t>Sale of flat</a:t>
            </a:r>
            <a:r>
              <a:rPr lang="en-US" sz="2400" dirty="0"/>
              <a:t> in residential complex before it is occupied. </a:t>
            </a:r>
            <a:r>
              <a:rPr lang="en-US" sz="2000" dirty="0"/>
              <a:t>[resale of that flat thereafter will not be taxable. For builder, the sale of flats will be exempted only when he sales after completion certificate.]</a:t>
            </a:r>
            <a:endParaRPr lang="en-US" sz="2400" dirty="0"/>
          </a:p>
          <a:p>
            <a:pPr algn="just"/>
            <a:r>
              <a:rPr lang="en-US" sz="2400" dirty="0">
                <a:solidFill>
                  <a:srgbClr val="C00000"/>
                </a:solidFill>
              </a:rPr>
              <a:t>Home delivery</a:t>
            </a:r>
            <a:r>
              <a:rPr lang="en-US" sz="2400" dirty="0"/>
              <a:t> of cooked food is taxable supply of service.</a:t>
            </a:r>
            <a:r>
              <a:rPr lang="en-US" sz="2000" dirty="0"/>
              <a:t>[supply of food by way of service or part of service is supply of service. However, supply of tinned food is supply of goods as no ‘service’ element is involved]. </a:t>
            </a:r>
          </a:p>
          <a:p>
            <a:pPr algn="just"/>
            <a:r>
              <a:rPr lang="en-US" sz="2400" dirty="0"/>
              <a:t>However supply of food by club or other unincorporated association or body of persons is supply of goods.</a:t>
            </a:r>
          </a:p>
          <a:p>
            <a:pPr algn="just"/>
            <a:r>
              <a:rPr lang="en-US" sz="2400" dirty="0">
                <a:solidFill>
                  <a:srgbClr val="C00000"/>
                </a:solidFill>
              </a:rPr>
              <a:t>Plot development charges</a:t>
            </a:r>
            <a:r>
              <a:rPr lang="en-US" sz="2400" dirty="0"/>
              <a:t> charged separately.</a:t>
            </a:r>
            <a:endParaRPr lang="en-IN" dirty="0"/>
          </a:p>
        </p:txBody>
      </p:sp>
    </p:spTree>
    <p:extLst>
      <p:ext uri="{BB962C8B-B14F-4D97-AF65-F5344CB8AC3E}">
        <p14:creationId xmlns="" xmlns:p14="http://schemas.microsoft.com/office/powerpoint/2010/main" val="1655395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solidFill>
                  <a:srgbClr val="C00000"/>
                </a:solidFill>
              </a:rPr>
              <a:t>Non-business use </a:t>
            </a:r>
            <a:r>
              <a:rPr lang="en-US" sz="2400" dirty="0"/>
              <a:t>of business goods [4b/</a:t>
            </a:r>
            <a:r>
              <a:rPr lang="en-US" sz="2400" dirty="0" err="1"/>
              <a:t>sch</a:t>
            </a:r>
            <a:r>
              <a:rPr lang="en-US" sz="2400" dirty="0"/>
              <a:t> II]</a:t>
            </a:r>
          </a:p>
          <a:p>
            <a:pPr algn="just"/>
            <a:r>
              <a:rPr lang="en-US" sz="2400" dirty="0"/>
              <a:t>GST payable on </a:t>
            </a:r>
            <a:r>
              <a:rPr lang="en-US" sz="2400" dirty="0" err="1">
                <a:solidFill>
                  <a:srgbClr val="C00000"/>
                </a:solidFill>
              </a:rPr>
              <a:t>cheque</a:t>
            </a:r>
            <a:r>
              <a:rPr lang="en-US" sz="2400" dirty="0">
                <a:solidFill>
                  <a:srgbClr val="C00000"/>
                </a:solidFill>
              </a:rPr>
              <a:t> bouncing charge</a:t>
            </a:r>
            <a:r>
              <a:rPr lang="en-US" sz="2400" dirty="0"/>
              <a:t>. It is supply under entry 5(e) of </a:t>
            </a:r>
            <a:r>
              <a:rPr lang="en-US" sz="2400" dirty="0" err="1"/>
              <a:t>Sch</a:t>
            </a:r>
            <a:r>
              <a:rPr lang="en-US" sz="2400" dirty="0"/>
              <a:t> II [AAAR Maharashtra in the case of Bajaj Finance Ltd in Aug19]</a:t>
            </a:r>
          </a:p>
          <a:p>
            <a:pPr algn="just"/>
            <a:r>
              <a:rPr lang="en-US" sz="2400" dirty="0"/>
              <a:t>Under a </a:t>
            </a:r>
            <a:r>
              <a:rPr lang="en-US" sz="2400" dirty="0">
                <a:solidFill>
                  <a:srgbClr val="C00000"/>
                </a:solidFill>
              </a:rPr>
              <a:t>JDA</a:t>
            </a:r>
            <a:r>
              <a:rPr lang="en-US" sz="2400" dirty="0"/>
              <a:t>, construction of building by developer for the land owner in exchange of undivided interest in land falls within definition of supply, as S.7 covers barter also if it is in the course of business.</a:t>
            </a:r>
          </a:p>
          <a:p>
            <a:pPr algn="just"/>
            <a:r>
              <a:rPr lang="en-US" sz="2400" dirty="0"/>
              <a:t>Subscription / </a:t>
            </a:r>
            <a:r>
              <a:rPr lang="en-US" sz="2400" dirty="0">
                <a:solidFill>
                  <a:srgbClr val="C00000"/>
                </a:solidFill>
              </a:rPr>
              <a:t>contribution by RBI and public sector banks to NIBM </a:t>
            </a:r>
            <a:r>
              <a:rPr lang="en-US" sz="2400" dirty="0"/>
              <a:t>(National Institute of Bank Management, a </a:t>
            </a:r>
            <a:r>
              <a:rPr lang="en-US" sz="2400" dirty="0" err="1"/>
              <a:t>regd</a:t>
            </a:r>
            <a:r>
              <a:rPr lang="en-US" sz="2400" dirty="0"/>
              <a:t> society) for its recurring and non-recurring expenses is a ‘consideration’ and </a:t>
            </a:r>
            <a:r>
              <a:rPr lang="en-US" sz="2400" dirty="0" err="1"/>
              <a:t>exigible</a:t>
            </a:r>
            <a:r>
              <a:rPr lang="en-US" sz="2400" dirty="0"/>
              <a:t> to GST, as the members derive benefits mentioned in the MOA from the contributions so paid. [AAR-</a:t>
            </a:r>
            <a:r>
              <a:rPr lang="en-US" sz="2400" dirty="0" err="1"/>
              <a:t>Mah</a:t>
            </a:r>
            <a:r>
              <a:rPr lang="en-US" sz="2400" dirty="0"/>
              <a:t>]</a:t>
            </a:r>
          </a:p>
          <a:p>
            <a:pPr algn="just"/>
            <a:r>
              <a:rPr lang="en-US" sz="2400" dirty="0">
                <a:solidFill>
                  <a:srgbClr val="C00000"/>
                </a:solidFill>
              </a:rPr>
              <a:t>Associations</a:t>
            </a:r>
            <a:r>
              <a:rPr lang="en-US" sz="2400" dirty="0"/>
              <a:t> providing facility / benefit to its members in return for subscription or any other consideration is supply.</a:t>
            </a:r>
            <a:endParaRPr lang="en-IN" dirty="0"/>
          </a:p>
        </p:txBody>
      </p:sp>
    </p:spTree>
    <p:extLst>
      <p:ext uri="{BB962C8B-B14F-4D97-AF65-F5344CB8AC3E}">
        <p14:creationId xmlns="" xmlns:p14="http://schemas.microsoft.com/office/powerpoint/2010/main" val="6037925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fontScale="92500"/>
          </a:bodyPr>
          <a:lstStyle/>
          <a:p>
            <a:pPr algn="just">
              <a:buNone/>
            </a:pPr>
            <a:r>
              <a:rPr lang="en-US" u="sng" dirty="0">
                <a:solidFill>
                  <a:srgbClr val="C00000"/>
                </a:solidFill>
              </a:rPr>
              <a:t>Amounting to supply</a:t>
            </a:r>
          </a:p>
          <a:p>
            <a:pPr algn="just"/>
            <a:r>
              <a:rPr lang="en-US" sz="2400" dirty="0">
                <a:solidFill>
                  <a:srgbClr val="C00000"/>
                </a:solidFill>
              </a:rPr>
              <a:t>Liquidated damages</a:t>
            </a:r>
            <a:r>
              <a:rPr lang="en-US" sz="2400" dirty="0"/>
              <a:t> are the consideration for tolerating the non-performance of contract, and is taxable in GST.</a:t>
            </a:r>
          </a:p>
          <a:p>
            <a:pPr algn="just"/>
            <a:r>
              <a:rPr lang="en-IN" sz="2400" dirty="0"/>
              <a:t>The act of </a:t>
            </a:r>
            <a:r>
              <a:rPr lang="en-IN" sz="2400" dirty="0">
                <a:solidFill>
                  <a:srgbClr val="C00000"/>
                </a:solidFill>
              </a:rPr>
              <a:t>vacating rented premises for redevelopment</a:t>
            </a:r>
            <a:r>
              <a:rPr lang="en-IN" sz="2400" dirty="0"/>
              <a:t> as per the redevelopment agreement is agreeing to the obligation to refrain from an act or tolerating an act or situation of redevelopment in place of old premises and of not causing hindrance or creating obstacles in the same. [AAR-</a:t>
            </a:r>
            <a:r>
              <a:rPr lang="en-IN" sz="2400" dirty="0" err="1"/>
              <a:t>Mah</a:t>
            </a:r>
            <a:r>
              <a:rPr lang="en-IN" sz="2400" dirty="0"/>
              <a:t>]</a:t>
            </a:r>
          </a:p>
          <a:p>
            <a:pPr algn="just"/>
            <a:r>
              <a:rPr lang="en-IN" sz="2400" dirty="0">
                <a:solidFill>
                  <a:srgbClr val="C00000"/>
                </a:solidFill>
              </a:rPr>
              <a:t>Reimbursements</a:t>
            </a:r>
            <a:r>
              <a:rPr lang="en-IN" sz="2400" dirty="0"/>
              <a:t>:- The rule which stated that Service Tax shall be charged on reimbursement has been discarded by the </a:t>
            </a:r>
            <a:r>
              <a:rPr lang="en-IN" sz="2400" dirty="0" err="1"/>
              <a:t>Hon'ble</a:t>
            </a:r>
            <a:r>
              <a:rPr lang="en-IN" sz="2400" dirty="0"/>
              <a:t> Supreme Court under Service tax law only in the case of </a:t>
            </a:r>
            <a:r>
              <a:rPr lang="en-IN" sz="2400" i="1" dirty="0"/>
              <a:t>Intercontinental Consultants and Technocrats </a:t>
            </a:r>
            <a:r>
              <a:rPr lang="en-IN" sz="2400" i="1" dirty="0" err="1"/>
              <a:t>Pvt.</a:t>
            </a:r>
            <a:r>
              <a:rPr lang="en-IN" sz="2400" i="1" dirty="0"/>
              <a:t> Ltd.</a:t>
            </a:r>
            <a:r>
              <a:rPr lang="en-IN" sz="2400" dirty="0"/>
              <a:t>. However, the valuation provisions (Section 15 and rules made thereunder) still provide that 'incidental reimbursable expenses' are to be considered for charging GST. Accordingly, </a:t>
            </a:r>
            <a:r>
              <a:rPr lang="en-IN" sz="2400" dirty="0">
                <a:solidFill>
                  <a:srgbClr val="C00000"/>
                </a:solidFill>
              </a:rPr>
              <a:t>reimbursement of electricity charges along with Rental/Maintenance services can be said to be chargeable to GST</a:t>
            </a:r>
            <a:r>
              <a:rPr lang="en-IN" sz="2400" dirty="0"/>
              <a:t> on the basis of concept of Composite Supply until and unless the very chargeability as provided in section 9 of the GST Act is discarded by Courts.</a:t>
            </a:r>
          </a:p>
        </p:txBody>
      </p:sp>
    </p:spTree>
    <p:extLst>
      <p:ext uri="{BB962C8B-B14F-4D97-AF65-F5344CB8AC3E}">
        <p14:creationId xmlns="" xmlns:p14="http://schemas.microsoft.com/office/powerpoint/2010/main" val="277104988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IN" sz="2400" dirty="0"/>
              <a:t>GST on TDR applies </a:t>
            </a:r>
            <a:r>
              <a:rPr lang="en-IN" sz="2400" dirty="0">
                <a:solidFill>
                  <a:srgbClr val="C00000"/>
                </a:solidFill>
              </a:rPr>
              <a:t>even if land owner is individual and not in business of land</a:t>
            </a:r>
            <a:r>
              <a:rPr lang="en-IN" sz="2400" dirty="0"/>
              <a:t> relating to activities.[FAQ (Part I) No. 39 issued vide CBIC circular </a:t>
            </a:r>
            <a:r>
              <a:rPr lang="en-IN" sz="2400" dirty="0" err="1"/>
              <a:t>F.No</a:t>
            </a:r>
            <a:r>
              <a:rPr lang="en-IN" sz="2400" dirty="0"/>
              <a:t>. 354/32/2019-TRU </a:t>
            </a:r>
            <a:r>
              <a:rPr lang="en-IN" sz="2400" dirty="0" err="1"/>
              <a:t>dt</a:t>
            </a:r>
            <a:r>
              <a:rPr lang="en-IN" sz="2400" dirty="0"/>
              <a:t> 7.5.19]</a:t>
            </a:r>
          </a:p>
          <a:p>
            <a:pPr algn="just"/>
            <a:r>
              <a:rPr lang="en-IN" sz="2400" dirty="0"/>
              <a:t>GST payable in respect of </a:t>
            </a:r>
            <a:r>
              <a:rPr lang="en-IN" sz="2400" dirty="0">
                <a:solidFill>
                  <a:srgbClr val="C00000"/>
                </a:solidFill>
              </a:rPr>
              <a:t>free apartments given to land owner</a:t>
            </a:r>
            <a:r>
              <a:rPr lang="en-IN" sz="2400" dirty="0"/>
              <a:t>. [also refers CBIC circular </a:t>
            </a:r>
            <a:r>
              <a:rPr lang="en-IN" sz="2400" dirty="0" err="1"/>
              <a:t>dt</a:t>
            </a:r>
            <a:r>
              <a:rPr lang="en-IN" sz="2400" dirty="0"/>
              <a:t> 10.2.12 and </a:t>
            </a:r>
            <a:r>
              <a:rPr lang="en-IN" sz="2400" dirty="0" err="1"/>
              <a:t>para</a:t>
            </a:r>
            <a:r>
              <a:rPr lang="en-IN" sz="2400" dirty="0"/>
              <a:t> 6.2.1 of Education Guide]</a:t>
            </a:r>
          </a:p>
          <a:p>
            <a:pPr algn="just"/>
            <a:r>
              <a:rPr lang="en-IN" sz="2400" dirty="0"/>
              <a:t>GST payable on </a:t>
            </a:r>
            <a:r>
              <a:rPr lang="en-IN" sz="2400" dirty="0">
                <a:solidFill>
                  <a:srgbClr val="C00000"/>
                </a:solidFill>
              </a:rPr>
              <a:t>free flats in re-development </a:t>
            </a:r>
            <a:r>
              <a:rPr lang="en-IN" sz="2400" dirty="0"/>
              <a:t>of old buildings or societies given in return for TDR by the society.</a:t>
            </a:r>
          </a:p>
          <a:p>
            <a:pPr algn="just"/>
            <a:r>
              <a:rPr lang="en-IN" sz="2400" dirty="0"/>
              <a:t>GST payable on </a:t>
            </a:r>
            <a:r>
              <a:rPr lang="en-IN" sz="2400" dirty="0">
                <a:solidFill>
                  <a:srgbClr val="C00000"/>
                </a:solidFill>
              </a:rPr>
              <a:t>free flats given to slum dwellers </a:t>
            </a:r>
            <a:r>
              <a:rPr lang="en-IN" sz="2400" dirty="0"/>
              <a:t>in return for TDR/FSI given by government.</a:t>
            </a:r>
          </a:p>
          <a:p>
            <a:pPr algn="just"/>
            <a:r>
              <a:rPr lang="en-IN" sz="2400" dirty="0"/>
              <a:t>Supply of TDR (</a:t>
            </a:r>
            <a:r>
              <a:rPr lang="en-IN" sz="2400" dirty="0">
                <a:solidFill>
                  <a:srgbClr val="C00000"/>
                </a:solidFill>
              </a:rPr>
              <a:t>transferable development right </a:t>
            </a:r>
            <a:r>
              <a:rPr lang="en-IN" sz="2400" dirty="0"/>
              <a:t>– a certificate given by local authority) is subject to GST. It is not sale of land. It is also not actionable claim. </a:t>
            </a:r>
            <a:r>
              <a:rPr lang="en-IN" sz="2400" dirty="0">
                <a:solidFill>
                  <a:srgbClr val="C00000"/>
                </a:solidFill>
              </a:rPr>
              <a:t>[Debatable]</a:t>
            </a:r>
          </a:p>
          <a:p>
            <a:pPr algn="just"/>
            <a:r>
              <a:rPr lang="en-IN" sz="2400" dirty="0"/>
              <a:t>GST payable on upfront amount (premium, salami, cost, price, development charges) payable for long term lease of land.</a:t>
            </a:r>
          </a:p>
        </p:txBody>
      </p:sp>
    </p:spTree>
    <p:extLst>
      <p:ext uri="{BB962C8B-B14F-4D97-AF65-F5344CB8AC3E}">
        <p14:creationId xmlns="" xmlns:p14="http://schemas.microsoft.com/office/powerpoint/2010/main" val="380911842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pPr algn="just">
              <a:buNone/>
            </a:pPr>
            <a:r>
              <a:rPr lang="en-US" u="sng" dirty="0">
                <a:solidFill>
                  <a:srgbClr val="C00000"/>
                </a:solidFill>
              </a:rPr>
              <a:t>Amounting to supply</a:t>
            </a:r>
          </a:p>
          <a:p>
            <a:pPr algn="just"/>
            <a:r>
              <a:rPr lang="en-IN" sz="2400" dirty="0"/>
              <a:t>Upfront amount for long term </a:t>
            </a:r>
            <a:r>
              <a:rPr lang="en-IN" sz="2400" dirty="0">
                <a:solidFill>
                  <a:srgbClr val="C00000"/>
                </a:solidFill>
              </a:rPr>
              <a:t>lease of industrial plots</a:t>
            </a:r>
            <a:r>
              <a:rPr lang="en-IN" sz="2400" dirty="0"/>
              <a:t> is also a supply but exempted (if </a:t>
            </a:r>
            <a:r>
              <a:rPr lang="en-IN" sz="2400" dirty="0" err="1"/>
              <a:t>Govt</a:t>
            </a:r>
            <a:r>
              <a:rPr lang="en-IN" sz="2400" dirty="0"/>
              <a:t> has 50% or more ownership in the entity). The upfront </a:t>
            </a:r>
            <a:r>
              <a:rPr lang="en-IN" sz="2400" dirty="0" err="1"/>
              <a:t>amt</a:t>
            </a:r>
            <a:r>
              <a:rPr lang="en-IN" sz="2400" dirty="0"/>
              <a:t> may be paid in instalment also </a:t>
            </a:r>
            <a:r>
              <a:rPr lang="en-IN" sz="2000" dirty="0">
                <a:solidFill>
                  <a:srgbClr val="00B050"/>
                </a:solidFill>
              </a:rPr>
              <a:t>[CBIC Circular 101/20/19-GST </a:t>
            </a:r>
            <a:r>
              <a:rPr lang="en-IN" sz="2000" dirty="0" err="1">
                <a:solidFill>
                  <a:srgbClr val="00B050"/>
                </a:solidFill>
              </a:rPr>
              <a:t>dt</a:t>
            </a:r>
            <a:r>
              <a:rPr lang="en-IN" sz="2000" dirty="0">
                <a:solidFill>
                  <a:srgbClr val="00B050"/>
                </a:solidFill>
              </a:rPr>
              <a:t> 30.4.19].</a:t>
            </a:r>
          </a:p>
          <a:p>
            <a:pPr algn="just"/>
            <a:r>
              <a:rPr lang="en-IN" sz="2400" dirty="0"/>
              <a:t>Upfront amount for </a:t>
            </a:r>
            <a:r>
              <a:rPr lang="en-IN" sz="2400" dirty="0">
                <a:solidFill>
                  <a:srgbClr val="C00000"/>
                </a:solidFill>
              </a:rPr>
              <a:t>long term lease</a:t>
            </a:r>
            <a:r>
              <a:rPr lang="en-IN" sz="2400" dirty="0"/>
              <a:t> paid after 1.4.19 for construction of residential apartments is exempt, if apartment sold before completion.</a:t>
            </a:r>
          </a:p>
          <a:p>
            <a:pPr algn="just"/>
            <a:r>
              <a:rPr lang="en-US" sz="2400" dirty="0"/>
              <a:t>Transfer of </a:t>
            </a:r>
            <a:r>
              <a:rPr lang="en-US" sz="2400" dirty="0">
                <a:solidFill>
                  <a:srgbClr val="C00000"/>
                </a:solidFill>
              </a:rPr>
              <a:t>tenancy rights </a:t>
            </a:r>
            <a:r>
              <a:rPr lang="en-US" sz="2400" dirty="0"/>
              <a:t>to a new tenant against consideration in the form of tenancy premium is taxable. However, renting of residential dwelling for use as a residence is exempt [Sl. No. 12 of notification No. 12/2017-Central Tax (Rate)]. Hence, grant of tenancy rights in a residential dwelling for use as residence dwelling against tenancy premium or periodic rent or both is exempt. As regards services provided by outgoing tenant by way of surrendering the tenancy rights against consideration in the form of a portion of tenancy premium is liable to GST. </a:t>
            </a:r>
            <a:r>
              <a:rPr lang="en-US" sz="2000" dirty="0">
                <a:solidFill>
                  <a:srgbClr val="00B050"/>
                </a:solidFill>
              </a:rPr>
              <a:t>[Circular No. 44/18/2018-CGST, dated 2-5-2018]</a:t>
            </a:r>
            <a:endParaRPr lang="en-IN" sz="2400" dirty="0">
              <a:solidFill>
                <a:srgbClr val="00B050"/>
              </a:solidFill>
            </a:endParaRPr>
          </a:p>
          <a:p>
            <a:pPr algn="just"/>
            <a:endParaRPr lang="en-IN" sz="2400" dirty="0"/>
          </a:p>
        </p:txBody>
      </p:sp>
    </p:spTree>
    <p:extLst>
      <p:ext uri="{BB962C8B-B14F-4D97-AF65-F5344CB8AC3E}">
        <p14:creationId xmlns="" xmlns:p14="http://schemas.microsoft.com/office/powerpoint/2010/main" val="210037019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Amounting to supply</a:t>
            </a:r>
          </a:p>
          <a:p>
            <a:pPr algn="just"/>
            <a:r>
              <a:rPr lang="en-US" sz="2400" dirty="0"/>
              <a:t>Money transfer service provided to foreign entity by Indian supplier of service is intermediary service and subject to Service Tax. </a:t>
            </a:r>
            <a:r>
              <a:rPr lang="en-US" sz="2000" dirty="0">
                <a:solidFill>
                  <a:srgbClr val="00B050"/>
                </a:solidFill>
              </a:rPr>
              <a:t>[Circular No. 180/2018-ST, dated 14.10.2004 ?]</a:t>
            </a:r>
          </a:p>
          <a:p>
            <a:pPr algn="just"/>
            <a:r>
              <a:rPr lang="en-US" sz="2400" dirty="0"/>
              <a:t>Services to foreign university for recruiting students in not export of service. It is intermediary service.</a:t>
            </a:r>
            <a:endParaRPr lang="en-IN" sz="2800" dirty="0"/>
          </a:p>
          <a:p>
            <a:pPr algn="just"/>
            <a:endParaRPr lang="en-IN" sz="2400" dirty="0"/>
          </a:p>
        </p:txBody>
      </p:sp>
    </p:spTree>
    <p:extLst>
      <p:ext uri="{BB962C8B-B14F-4D97-AF65-F5344CB8AC3E}">
        <p14:creationId xmlns="" xmlns:p14="http://schemas.microsoft.com/office/powerpoint/2010/main" val="3959112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07504" y="0"/>
            <a:ext cx="8928992" cy="6705600"/>
          </a:xfrm>
        </p:spPr>
        <p:txBody>
          <a:bodyPr>
            <a:noAutofit/>
          </a:bodyPr>
          <a:lstStyle/>
          <a:p>
            <a:pPr algn="just"/>
            <a:r>
              <a:rPr lang="en-US" sz="2150" u="sng" dirty="0">
                <a:solidFill>
                  <a:srgbClr val="FF0000"/>
                </a:solidFill>
              </a:rPr>
              <a:t>Goods</a:t>
            </a:r>
            <a:r>
              <a:rPr lang="en-US" sz="2150" dirty="0">
                <a:solidFill>
                  <a:srgbClr val="FF0000"/>
                </a:solidFill>
              </a:rPr>
              <a:t>: S.2(52)</a:t>
            </a:r>
            <a:r>
              <a:rPr lang="en-US" sz="2150" dirty="0"/>
              <a:t> of CGST Act- Every kind of </a:t>
            </a:r>
            <a:r>
              <a:rPr lang="en-US" sz="2150" dirty="0">
                <a:solidFill>
                  <a:srgbClr val="FF0000"/>
                </a:solidFill>
              </a:rPr>
              <a:t>movable</a:t>
            </a:r>
            <a:r>
              <a:rPr lang="en-US" sz="2150" dirty="0"/>
              <a:t> property other than </a:t>
            </a:r>
            <a:r>
              <a:rPr lang="en-US" sz="2150" dirty="0">
                <a:solidFill>
                  <a:srgbClr val="FF0000"/>
                </a:solidFill>
              </a:rPr>
              <a:t>money and securities</a:t>
            </a:r>
            <a:r>
              <a:rPr lang="en-US" sz="2150" dirty="0"/>
              <a:t> but includes </a:t>
            </a:r>
            <a:r>
              <a:rPr lang="en-US" sz="2150" dirty="0">
                <a:solidFill>
                  <a:srgbClr val="FF0000"/>
                </a:solidFill>
              </a:rPr>
              <a:t>actionable claim</a:t>
            </a:r>
            <a:r>
              <a:rPr lang="en-US" sz="2150" dirty="0"/>
              <a:t>, growing crops, grass and things attached to or forming part of the land which are agreed to be severed before supply or under a contract of supply.</a:t>
            </a:r>
          </a:p>
          <a:p>
            <a:pPr algn="just">
              <a:buNone/>
            </a:pPr>
            <a:r>
              <a:rPr lang="en-US" sz="2150" dirty="0"/>
              <a:t>		</a:t>
            </a:r>
            <a:r>
              <a:rPr lang="en-US" sz="2150" dirty="0">
                <a:solidFill>
                  <a:srgbClr val="00B050"/>
                </a:solidFill>
              </a:rPr>
              <a:t>[i.e. Movable - money, securities + actionable claim + </a:t>
            </a:r>
            <a:r>
              <a:rPr lang="en-US" sz="2150" dirty="0" err="1">
                <a:solidFill>
                  <a:srgbClr val="00B050"/>
                </a:solidFill>
              </a:rPr>
              <a:t>crop,grass</a:t>
            </a:r>
            <a:r>
              <a:rPr lang="en-US" sz="2150" dirty="0">
                <a:solidFill>
                  <a:srgbClr val="00B050"/>
                </a:solidFill>
              </a:rPr>
              <a:t>, land attached things agreed to be severed before supply]</a:t>
            </a:r>
          </a:p>
          <a:p>
            <a:pPr marL="0" indent="0" algn="just">
              <a:buNone/>
            </a:pPr>
            <a:r>
              <a:rPr lang="en-US" sz="2000" dirty="0"/>
              <a:t>[</a:t>
            </a:r>
            <a:r>
              <a:rPr lang="en-US" sz="2000" dirty="0">
                <a:solidFill>
                  <a:srgbClr val="00B050"/>
                </a:solidFill>
              </a:rPr>
              <a:t>Actionable claim:- </a:t>
            </a:r>
            <a:r>
              <a:rPr lang="en-US" sz="2000" dirty="0"/>
              <a:t>1. unsecured debt. 2.Beneficial interest in movable i.e. right interest or expectancy in income (but not when it is a consideration like in hiring). Vouchers for facility are not actionable claim. Also, recharge vouchers do not create beneficial interest in movable property]</a:t>
            </a:r>
            <a:endParaRPr lang="en-US" sz="2150" dirty="0"/>
          </a:p>
          <a:p>
            <a:pPr algn="just"/>
            <a:r>
              <a:rPr lang="en-US" sz="2150" u="sng" dirty="0">
                <a:solidFill>
                  <a:srgbClr val="FF0000"/>
                </a:solidFill>
              </a:rPr>
              <a:t>Services</a:t>
            </a:r>
            <a:r>
              <a:rPr lang="en-US" sz="2150" dirty="0"/>
              <a:t>: </a:t>
            </a:r>
            <a:r>
              <a:rPr lang="en-US" sz="2150" dirty="0">
                <a:solidFill>
                  <a:srgbClr val="FF0000"/>
                </a:solidFill>
              </a:rPr>
              <a:t>S.2(102) </a:t>
            </a:r>
            <a:r>
              <a:rPr lang="en-US" sz="2150" dirty="0"/>
              <a:t>of CGST Act- anything other than goods, money, security.</a:t>
            </a:r>
          </a:p>
          <a:p>
            <a:pPr algn="just">
              <a:buNone/>
            </a:pPr>
            <a:r>
              <a:rPr lang="en-US" sz="2150" dirty="0"/>
              <a:t>	-But includes activities relating to the </a:t>
            </a:r>
            <a:r>
              <a:rPr lang="en-US" sz="2150" dirty="0">
                <a:solidFill>
                  <a:srgbClr val="FF0000"/>
                </a:solidFill>
              </a:rPr>
              <a:t>use of money or its conversion</a:t>
            </a:r>
            <a:r>
              <a:rPr lang="en-US" sz="2150" dirty="0"/>
              <a:t> by cash or by any other mode, from one form, currency or denomination, to another form, currency or denomination for which a separate consideration is charged;</a:t>
            </a:r>
          </a:p>
          <a:p>
            <a:pPr algn="just">
              <a:buNone/>
            </a:pPr>
            <a:r>
              <a:rPr lang="en-US" sz="2150" dirty="0" err="1">
                <a:solidFill>
                  <a:srgbClr val="C00000"/>
                </a:solidFill>
              </a:rPr>
              <a:t>Expln</a:t>
            </a:r>
            <a:r>
              <a:rPr lang="en-US" sz="2150" dirty="0"/>
              <a:t>: ‘Services’ includes facilitating or arranging transactions in securities. </a:t>
            </a:r>
            <a:r>
              <a:rPr lang="en-US" sz="2150" dirty="0">
                <a:solidFill>
                  <a:srgbClr val="00B050"/>
                </a:solidFill>
              </a:rPr>
              <a:t>[Thus, service charges / fee, document fee, broking etc will attract GST.]</a:t>
            </a:r>
          </a:p>
          <a:p>
            <a:pPr algn="just">
              <a:buNone/>
            </a:pPr>
            <a:r>
              <a:rPr lang="en-US" sz="2150" dirty="0">
                <a:solidFill>
                  <a:srgbClr val="00B050"/>
                </a:solidFill>
              </a:rPr>
              <a:t>[i.e. Non-goods – money, security + use/conversion of money + stock broking]</a:t>
            </a:r>
            <a:endParaRPr lang="en-US" sz="2150" dirty="0"/>
          </a:p>
          <a:p>
            <a:pPr algn="just">
              <a:buNone/>
            </a:pPr>
            <a:r>
              <a:rPr lang="en-US" sz="2150" dirty="0">
                <a:solidFill>
                  <a:srgbClr val="FF0000"/>
                </a:solidFill>
              </a:rPr>
              <a:t>Service u/Art 366(26A)- </a:t>
            </a:r>
            <a:r>
              <a:rPr lang="en-US" sz="2150" dirty="0"/>
              <a:t>anything other than goods.</a:t>
            </a:r>
            <a:endParaRPr lang="en-US" sz="2150" dirty="0">
              <a:solidFill>
                <a:srgbClr val="FF0000"/>
              </a:solidFill>
            </a:endParaRPr>
          </a:p>
          <a:p>
            <a:pPr algn="just"/>
            <a:endParaRPr lang="en-US" sz="2150" dirty="0"/>
          </a:p>
        </p:txBody>
      </p:sp>
    </p:spTree>
    <p:extLst>
      <p:ext uri="{BB962C8B-B14F-4D97-AF65-F5344CB8AC3E}">
        <p14:creationId xmlns="" xmlns:p14="http://schemas.microsoft.com/office/powerpoint/2010/main" val="1430643532"/>
      </p:ext>
    </p:extLst>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Not amounting to supply</a:t>
            </a:r>
          </a:p>
          <a:p>
            <a:pPr algn="just"/>
            <a:r>
              <a:rPr lang="en-US" sz="2400" dirty="0">
                <a:solidFill>
                  <a:srgbClr val="C00000"/>
                </a:solidFill>
              </a:rPr>
              <a:t>Maintaining liaison office</a:t>
            </a:r>
            <a:r>
              <a:rPr lang="en-US" sz="2400" dirty="0"/>
              <a:t> / branch office in India </a:t>
            </a:r>
            <a:r>
              <a:rPr lang="en-US" sz="2000" dirty="0"/>
              <a:t>[reimbursement of expenses and salary by foreign HO to Indian liaison office is not liable to GST if liaison office does not render any consultancy or other services directly / indirectly]</a:t>
            </a:r>
          </a:p>
          <a:p>
            <a:pPr algn="just"/>
            <a:r>
              <a:rPr lang="en-US" sz="2400" dirty="0">
                <a:solidFill>
                  <a:srgbClr val="C00000"/>
                </a:solidFill>
              </a:rPr>
              <a:t>Agriculturist and commission agent of agricultural produce</a:t>
            </a:r>
            <a:r>
              <a:rPr lang="en-US" sz="2400" dirty="0"/>
              <a:t> are not a taxable person and do not require registration. However, if they receive RCM supply, they will have to register and pay- Cir 57/18 </a:t>
            </a:r>
            <a:r>
              <a:rPr lang="en-US" sz="2400" dirty="0" err="1"/>
              <a:t>dt</a:t>
            </a:r>
            <a:r>
              <a:rPr lang="en-US" sz="2400" dirty="0"/>
              <a:t> 4.9.18]</a:t>
            </a:r>
          </a:p>
          <a:p>
            <a:pPr algn="just"/>
            <a:r>
              <a:rPr lang="en-US" sz="2400" dirty="0"/>
              <a:t>No GST on free food supplied in religious institutions. </a:t>
            </a:r>
            <a:r>
              <a:rPr lang="en-US" sz="2000" dirty="0"/>
              <a:t>[</a:t>
            </a:r>
            <a:r>
              <a:rPr lang="en-US" sz="2000" dirty="0" err="1">
                <a:solidFill>
                  <a:srgbClr val="C00000"/>
                </a:solidFill>
              </a:rPr>
              <a:t>Prasadam</a:t>
            </a:r>
            <a:r>
              <a:rPr lang="en-US" sz="2000" dirty="0"/>
              <a:t> is nil rated. ITC is not available.]. </a:t>
            </a:r>
            <a:r>
              <a:rPr lang="en-US" sz="2000" dirty="0">
                <a:solidFill>
                  <a:srgbClr val="C00000"/>
                </a:solidFill>
              </a:rPr>
              <a:t>Check with </a:t>
            </a:r>
            <a:r>
              <a:rPr lang="en-US" sz="2000" dirty="0" err="1">
                <a:solidFill>
                  <a:srgbClr val="C00000"/>
                </a:solidFill>
              </a:rPr>
              <a:t>Seva</a:t>
            </a:r>
            <a:r>
              <a:rPr lang="en-US" sz="2000" dirty="0">
                <a:solidFill>
                  <a:srgbClr val="C00000"/>
                </a:solidFill>
              </a:rPr>
              <a:t> </a:t>
            </a:r>
            <a:r>
              <a:rPr lang="en-US" sz="2000" dirty="0" err="1">
                <a:solidFill>
                  <a:srgbClr val="C00000"/>
                </a:solidFill>
              </a:rPr>
              <a:t>Bhoj</a:t>
            </a:r>
            <a:r>
              <a:rPr lang="en-US" sz="2000" dirty="0">
                <a:solidFill>
                  <a:srgbClr val="C00000"/>
                </a:solidFill>
              </a:rPr>
              <a:t> </a:t>
            </a:r>
            <a:r>
              <a:rPr lang="en-US" sz="2000" dirty="0" err="1">
                <a:solidFill>
                  <a:srgbClr val="C00000"/>
                </a:solidFill>
              </a:rPr>
              <a:t>Yojna</a:t>
            </a:r>
            <a:r>
              <a:rPr lang="en-US" sz="2000" dirty="0"/>
              <a:t> where GST paid on inputs is reimbursed by Ministry of Culture.</a:t>
            </a:r>
          </a:p>
          <a:p>
            <a:pPr algn="just"/>
            <a:r>
              <a:rPr lang="en-US" sz="2400" dirty="0">
                <a:solidFill>
                  <a:srgbClr val="C00000"/>
                </a:solidFill>
              </a:rPr>
              <a:t>Donations and grants</a:t>
            </a:r>
            <a:r>
              <a:rPr lang="en-US" sz="2400" dirty="0"/>
              <a:t> received without any condition are not </a:t>
            </a:r>
            <a:r>
              <a:rPr lang="en-US" sz="2400" dirty="0" err="1"/>
              <a:t>exigible</a:t>
            </a:r>
            <a:r>
              <a:rPr lang="en-US" sz="2400" dirty="0"/>
              <a:t> to GST.</a:t>
            </a:r>
          </a:p>
          <a:p>
            <a:pPr algn="just"/>
            <a:r>
              <a:rPr lang="en-US" sz="2400" dirty="0"/>
              <a:t>If main activity is not ‘business’, the sales made in connection with or incidental or ancillary to the main activity would not be business.</a:t>
            </a:r>
          </a:p>
          <a:p>
            <a:pPr algn="just"/>
            <a:endParaRPr lang="en-US" sz="2400" dirty="0"/>
          </a:p>
          <a:p>
            <a:pPr algn="just"/>
            <a:endParaRPr lang="en-US" sz="2800" dirty="0"/>
          </a:p>
          <a:p>
            <a:pPr algn="just"/>
            <a:endParaRPr lang="en-IN" sz="2400" dirty="0"/>
          </a:p>
        </p:txBody>
      </p:sp>
    </p:spTree>
    <p:extLst>
      <p:ext uri="{BB962C8B-B14F-4D97-AF65-F5344CB8AC3E}">
        <p14:creationId xmlns="" xmlns:p14="http://schemas.microsoft.com/office/powerpoint/2010/main" val="413603014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lgn="just">
              <a:buNone/>
            </a:pPr>
            <a:r>
              <a:rPr lang="en-US" u="sng" dirty="0">
                <a:solidFill>
                  <a:srgbClr val="C00000"/>
                </a:solidFill>
              </a:rPr>
              <a:t>Not amounting to supply</a:t>
            </a:r>
          </a:p>
          <a:p>
            <a:pPr algn="just"/>
            <a:r>
              <a:rPr lang="en-US" sz="2400" dirty="0">
                <a:solidFill>
                  <a:srgbClr val="C00000"/>
                </a:solidFill>
              </a:rPr>
              <a:t>Salary to partners</a:t>
            </a:r>
            <a:r>
              <a:rPr lang="en-US" sz="2400" dirty="0"/>
              <a:t> not subject to GST. It is share of profit in Income Tax. </a:t>
            </a:r>
            <a:r>
              <a:rPr lang="en-US" sz="2000" dirty="0"/>
              <a:t>[even if legally partner is not the employee of the firm, he is employee because of deeming fiction in GST that both ‘individual’ and ‘firm’ are persons.]</a:t>
            </a:r>
          </a:p>
          <a:p>
            <a:pPr algn="just"/>
            <a:r>
              <a:rPr lang="en-US" sz="2400" dirty="0">
                <a:solidFill>
                  <a:srgbClr val="C00000"/>
                </a:solidFill>
              </a:rPr>
              <a:t>Inter-state movement of modes of conveyance,</a:t>
            </a:r>
            <a:r>
              <a:rPr lang="en-US" sz="2400" dirty="0"/>
              <a:t> carrying goods or passengers or for repairs and maintenance is neither supply of goods nor services.</a:t>
            </a:r>
          </a:p>
          <a:p>
            <a:pPr algn="just"/>
            <a:r>
              <a:rPr lang="en-US" sz="2400" dirty="0"/>
              <a:t>Inter-state movement of rigs, tools and spares, and all </a:t>
            </a:r>
            <a:r>
              <a:rPr lang="en-US" sz="2400" dirty="0">
                <a:solidFill>
                  <a:srgbClr val="C00000"/>
                </a:solidFill>
              </a:rPr>
              <a:t>goods on wheel like cranes</a:t>
            </a:r>
            <a:r>
              <a:rPr lang="en-US" sz="2400" dirty="0"/>
              <a:t> is treated as neither supply of goods nor services. </a:t>
            </a:r>
            <a:r>
              <a:rPr lang="en-US" sz="2000" dirty="0"/>
              <a:t>[</a:t>
            </a:r>
            <a:r>
              <a:rPr lang="en-US" sz="2000" dirty="0" err="1"/>
              <a:t>eg</a:t>
            </a:r>
            <a:r>
              <a:rPr lang="en-US" sz="2000" dirty="0"/>
              <a:t> tower cranes, rigs, concrete pumps and mixers which are not mounted]</a:t>
            </a:r>
            <a:endParaRPr lang="en-US" sz="2800" dirty="0"/>
          </a:p>
          <a:p>
            <a:pPr algn="just"/>
            <a:endParaRPr lang="en-US" sz="2400" dirty="0"/>
          </a:p>
          <a:p>
            <a:pPr algn="just"/>
            <a:endParaRPr lang="en-US" sz="2800" dirty="0"/>
          </a:p>
          <a:p>
            <a:pPr algn="just"/>
            <a:endParaRPr lang="en-IN" sz="2400" dirty="0"/>
          </a:p>
        </p:txBody>
      </p:sp>
    </p:spTree>
    <p:extLst>
      <p:ext uri="{BB962C8B-B14F-4D97-AF65-F5344CB8AC3E}">
        <p14:creationId xmlns="" xmlns:p14="http://schemas.microsoft.com/office/powerpoint/2010/main" val="85752307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Consequences of Wrong Classification of Type of tax &amp; Remedy</a:t>
            </a:r>
            <a:endParaRPr lang="en-US" sz="2800" dirty="0">
              <a:latin typeface="Times New Roman"/>
              <a:cs typeface="Times New Roman"/>
            </a:endParaRPr>
          </a:p>
        </p:txBody>
      </p:sp>
    </p:spTree>
    <p:extLst>
      <p:ext uri="{BB962C8B-B14F-4D97-AF65-F5344CB8AC3E}">
        <p14:creationId xmlns="" xmlns:p14="http://schemas.microsoft.com/office/powerpoint/2010/main" val="37871370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a:buFont typeface="Wingdings" panose="05000000000000000000" pitchFamily="2" charset="2"/>
              <a:buChar char="§"/>
            </a:pPr>
            <a:r>
              <a:rPr lang="en-US" sz="1800" b="1" dirty="0">
                <a:solidFill>
                  <a:srgbClr val="FF0000"/>
                </a:solidFill>
                <a:effectLst/>
              </a:rPr>
              <a:t>Section 77 of CGST Act:- </a:t>
            </a:r>
          </a:p>
          <a:p>
            <a:pPr marL="0" indent="0" algn="just">
              <a:buNone/>
            </a:pPr>
            <a:r>
              <a:rPr lang="en-US" sz="1800" b="1" i="1" dirty="0">
                <a:effectLst/>
              </a:rPr>
              <a:t>SECTION 77.</a:t>
            </a:r>
            <a:r>
              <a:rPr lang="en-US" sz="1800" b="1" i="1" dirty="0">
                <a:effectLst/>
                <a:latin typeface="Times New Roman" panose="02020603050405020304" pitchFamily="18" charset="0"/>
              </a:rPr>
              <a:t> </a:t>
            </a:r>
            <a:r>
              <a:rPr lang="en-US" sz="1800" b="1" i="1" dirty="0">
                <a:effectLst/>
              </a:rPr>
              <a:t>Tax wrongfully collected and paid to Central Government or State Government.</a:t>
            </a:r>
            <a:r>
              <a:rPr lang="en-US" sz="1800" i="1" dirty="0"/>
              <a:t> — (1) A registered person who has </a:t>
            </a:r>
            <a:r>
              <a:rPr lang="en-US" sz="1800" i="1" dirty="0">
                <a:solidFill>
                  <a:srgbClr val="C00000"/>
                </a:solidFill>
              </a:rPr>
              <a:t>paid the Central tax and State tax </a:t>
            </a:r>
            <a:r>
              <a:rPr lang="en-US" sz="1800" i="1" dirty="0"/>
              <a:t>or, as the case may be, the central tax and the Union territory tax on a transaction considered by him to be an intra-State supply, but which is </a:t>
            </a:r>
            <a:r>
              <a:rPr lang="en-US" sz="1800" i="1" dirty="0">
                <a:solidFill>
                  <a:srgbClr val="C00000"/>
                </a:solidFill>
              </a:rPr>
              <a:t>subsequently held to be an inter-State supply</a:t>
            </a:r>
            <a:r>
              <a:rPr lang="en-US" sz="1800" i="1" dirty="0"/>
              <a:t>, shall </a:t>
            </a:r>
            <a:r>
              <a:rPr lang="en-US" sz="1800" i="1" dirty="0">
                <a:solidFill>
                  <a:srgbClr val="C00000"/>
                </a:solidFill>
              </a:rPr>
              <a:t>be refunded </a:t>
            </a:r>
            <a:r>
              <a:rPr lang="en-US" sz="1800" i="1" dirty="0"/>
              <a:t>the amount of taxes so paid in such manner and subject to such conditions as may be prescribed.</a:t>
            </a:r>
          </a:p>
          <a:p>
            <a:pPr marL="0" indent="0" algn="just">
              <a:buNone/>
            </a:pPr>
            <a:r>
              <a:rPr lang="en-US" sz="1800" i="1" dirty="0"/>
              <a:t>(2)</a:t>
            </a:r>
            <a:r>
              <a:rPr lang="en-US" sz="1800" i="1" dirty="0">
                <a:effectLst/>
                <a:latin typeface="Times New Roman" panose="02020603050405020304" pitchFamily="18" charset="0"/>
              </a:rPr>
              <a:t> </a:t>
            </a:r>
            <a:r>
              <a:rPr lang="en-US" sz="1800" i="1" dirty="0"/>
              <a:t>A registered person who has paid integrated tax on a transaction considered by him to be an inter-State supply, but which is subsequently held to be an intra-State supply, </a:t>
            </a:r>
            <a:r>
              <a:rPr lang="en-US" sz="1800" i="1" dirty="0">
                <a:solidFill>
                  <a:srgbClr val="C00000"/>
                </a:solidFill>
              </a:rPr>
              <a:t>shall not be required to pay any interest </a:t>
            </a:r>
            <a:r>
              <a:rPr lang="en-US" sz="1800" i="1" dirty="0"/>
              <a:t>on the amount of central tax and State tax or, as the case may be, the central tax and the Union territory tax payable.</a:t>
            </a:r>
          </a:p>
          <a:p>
            <a:pPr marL="0" indent="0" algn="just">
              <a:buNone/>
            </a:pPr>
            <a:endParaRPr lang="en-US" sz="1800" i="1" dirty="0"/>
          </a:p>
          <a:p>
            <a:pPr algn="just">
              <a:buFont typeface="Wingdings" panose="05000000000000000000" pitchFamily="2" charset="2"/>
              <a:buChar char="§"/>
            </a:pPr>
            <a:r>
              <a:rPr lang="en-US" sz="1800" b="1" dirty="0">
                <a:solidFill>
                  <a:srgbClr val="FF0000"/>
                </a:solidFill>
                <a:effectLst/>
              </a:rPr>
              <a:t>Section 19 of IGST Act:- </a:t>
            </a:r>
          </a:p>
          <a:p>
            <a:pPr marL="0" indent="0" algn="just">
              <a:buNone/>
            </a:pPr>
            <a:r>
              <a:rPr lang="en-US" sz="1800" b="1" i="1" dirty="0"/>
              <a:t>SECTION 19. Tax wrongfully collected and paid to Central Government or State Government. </a:t>
            </a:r>
            <a:r>
              <a:rPr lang="en-US" sz="1800" i="1" dirty="0"/>
              <a:t>— (1) A registered person who has </a:t>
            </a:r>
            <a:r>
              <a:rPr lang="en-US" sz="1800" i="1" dirty="0">
                <a:solidFill>
                  <a:srgbClr val="C00000"/>
                </a:solidFill>
              </a:rPr>
              <a:t>paid integrated tax </a:t>
            </a:r>
            <a:r>
              <a:rPr lang="en-US" sz="1800" i="1" dirty="0"/>
              <a:t>on a supply considered by him to be an inter-State supply, but which is </a:t>
            </a:r>
            <a:r>
              <a:rPr lang="en-US" sz="1800" i="1" dirty="0">
                <a:solidFill>
                  <a:srgbClr val="C00000"/>
                </a:solidFill>
              </a:rPr>
              <a:t>subsequently held to be an intra-State </a:t>
            </a:r>
            <a:r>
              <a:rPr lang="en-US" sz="1800" i="1" dirty="0"/>
              <a:t>supply, shall </a:t>
            </a:r>
            <a:r>
              <a:rPr lang="en-US" sz="1800" i="1" dirty="0">
                <a:solidFill>
                  <a:srgbClr val="C00000"/>
                </a:solidFill>
              </a:rPr>
              <a:t>be granted refund </a:t>
            </a:r>
            <a:r>
              <a:rPr lang="en-US" sz="1800" i="1" dirty="0"/>
              <a:t>of the amount of integrated tax so paid in such manner and subject to such conditions as may be prescribed.</a:t>
            </a:r>
          </a:p>
          <a:p>
            <a:pPr marL="0" indent="0" algn="just">
              <a:buNone/>
            </a:pPr>
            <a:r>
              <a:rPr lang="en-US" sz="1800" i="1" dirty="0"/>
              <a:t>(2) A registered person who has paid central tax and State tax or Union territory tax, as the case may be, on a transaction considered by him to be an intra-State supply, but which is subsequently held to be an inter-State supply, </a:t>
            </a:r>
            <a:r>
              <a:rPr lang="en-US" sz="1800" i="1" dirty="0">
                <a:solidFill>
                  <a:srgbClr val="C00000"/>
                </a:solidFill>
              </a:rPr>
              <a:t>shall not be required to pay any interest </a:t>
            </a:r>
            <a:r>
              <a:rPr lang="en-US" sz="1800" i="1" dirty="0"/>
              <a:t>on the amount of integrated tax payable</a:t>
            </a:r>
          </a:p>
          <a:p>
            <a:pPr marL="0" indent="0" algn="just">
              <a:buNone/>
            </a:pPr>
            <a:endParaRPr lang="en-IN" sz="1800" dirty="0"/>
          </a:p>
        </p:txBody>
      </p:sp>
    </p:spTree>
    <p:extLst>
      <p:ext uri="{BB962C8B-B14F-4D97-AF65-F5344CB8AC3E}">
        <p14:creationId xmlns="" xmlns:p14="http://schemas.microsoft.com/office/powerpoint/2010/main" val="276632626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4"/>
          <p:cNvSpPr txBox="1">
            <a:spLocks noGrp="1"/>
          </p:cNvSpPr>
          <p:nvPr>
            <p:ph idx="1"/>
          </p:nvPr>
        </p:nvSpPr>
        <p:spPr>
          <a:xfrm>
            <a:off x="357158" y="357166"/>
            <a:ext cx="8229600" cy="1000132"/>
          </a:xfrm>
          <a:prstGeom prst="roundRect">
            <a:avLst/>
          </a:prstGeom>
          <a:solidFill>
            <a:schemeClr val="tx2">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indent="0" algn="ctr">
              <a:buNone/>
            </a:pPr>
            <a:r>
              <a:rPr lang="en-IN" sz="2800" b="1" dirty="0">
                <a:solidFill>
                  <a:srgbClr val="FF0000"/>
                </a:solidFill>
              </a:rPr>
              <a:t>In </a:t>
            </a:r>
            <a:r>
              <a:rPr lang="en-IN" sz="2800" dirty="0">
                <a:solidFill>
                  <a:srgbClr val="FF0000"/>
                </a:solidFill>
              </a:rPr>
              <a:t>Circular No.26/26/2017-GST DT.29.12.2017</a:t>
            </a:r>
          </a:p>
          <a:p>
            <a:pPr marL="0" indent="0" algn="ctr">
              <a:buNone/>
            </a:pPr>
            <a:r>
              <a:rPr lang="en-IN" sz="2400" b="1" dirty="0">
                <a:solidFill>
                  <a:schemeClr val="tx1"/>
                </a:solidFill>
              </a:rPr>
              <a:t>CASE-3</a:t>
            </a:r>
            <a:r>
              <a:rPr lang="en-IN" sz="2000" b="1" dirty="0">
                <a:solidFill>
                  <a:schemeClr val="tx1"/>
                </a:solidFill>
              </a:rPr>
              <a:t> </a:t>
            </a:r>
            <a:endParaRPr lang="en-IN" sz="1200" b="1" dirty="0">
              <a:solidFill>
                <a:schemeClr val="tx1"/>
              </a:solidFill>
            </a:endParaRPr>
          </a:p>
        </p:txBody>
      </p:sp>
      <p:sp>
        <p:nvSpPr>
          <p:cNvPr id="5" name="Down Arrow 4"/>
          <p:cNvSpPr/>
          <p:nvPr/>
        </p:nvSpPr>
        <p:spPr>
          <a:xfrm>
            <a:off x="4143372" y="2643182"/>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ounded Rectangle 5"/>
          <p:cNvSpPr/>
          <p:nvPr/>
        </p:nvSpPr>
        <p:spPr>
          <a:xfrm>
            <a:off x="428596" y="1500174"/>
            <a:ext cx="8143932" cy="1143008"/>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tx1"/>
                </a:solidFill>
              </a:rPr>
              <a:t>Liability was wrongly reported</a:t>
            </a:r>
            <a:endParaRPr lang="en-IN" sz="3600" dirty="0">
              <a:solidFill>
                <a:schemeClr val="tx1"/>
              </a:solidFill>
            </a:endParaRPr>
          </a:p>
        </p:txBody>
      </p:sp>
      <p:sp>
        <p:nvSpPr>
          <p:cNvPr id="7" name="Rounded Rectangle 6"/>
          <p:cNvSpPr/>
          <p:nvPr/>
        </p:nvSpPr>
        <p:spPr>
          <a:xfrm>
            <a:off x="500034" y="3357562"/>
            <a:ext cx="8143932" cy="3286148"/>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i="1" dirty="0">
                <a:solidFill>
                  <a:schemeClr val="tx1"/>
                </a:solidFill>
              </a:rPr>
              <a:t>Company C is registered in the State of Haryana. While entering their outward supplies in </a:t>
            </a:r>
            <a:r>
              <a:rPr lang="en-US" sz="3200" b="1" i="1" dirty="0">
                <a:solidFill>
                  <a:schemeClr val="tx1"/>
                </a:solidFill>
              </a:rPr>
              <a:t>FORM GSTR- 3B</a:t>
            </a:r>
            <a:r>
              <a:rPr lang="en-US" sz="3200" i="1" dirty="0">
                <a:solidFill>
                  <a:schemeClr val="tx1"/>
                </a:solidFill>
              </a:rPr>
              <a:t>, the company realized that they had inadvertently, shown inter-State supply as intra-State supply and submitted the return. What can they do?</a:t>
            </a:r>
            <a:endParaRPr lang="en-IN" sz="3200" dirty="0">
              <a:solidFill>
                <a:schemeClr val="tx1"/>
              </a:solidFill>
            </a:endParaRPr>
          </a:p>
          <a:p>
            <a:pPr algn="ctr"/>
            <a:endParaRPr lang="en-IN" dirty="0"/>
          </a:p>
        </p:txBody>
      </p:sp>
    </p:spTree>
    <p:extLst>
      <p:ext uri="{BB962C8B-B14F-4D97-AF65-F5344CB8AC3E}">
        <p14:creationId xmlns="" xmlns:p14="http://schemas.microsoft.com/office/powerpoint/2010/main" val="126220601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82" y="2143116"/>
            <a:ext cx="4000528" cy="3857652"/>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Since, the return has already been filed, then the company will have to report the inter- State supply in their next month’s liability and adjust their wrongly paid intra-State liability in the subsequent months returns or claim refund of the same.</a:t>
            </a:r>
            <a:endParaRPr lang="en-IN" sz="2400" b="1" dirty="0">
              <a:solidFill>
                <a:schemeClr val="tx1"/>
              </a:solidFill>
            </a:endParaRPr>
          </a:p>
        </p:txBody>
      </p:sp>
      <p:sp>
        <p:nvSpPr>
          <p:cNvPr id="5" name="Content Placeholder 4"/>
          <p:cNvSpPr txBox="1">
            <a:spLocks noGrp="1"/>
          </p:cNvSpPr>
          <p:nvPr>
            <p:ph type="title"/>
          </p:nvPr>
        </p:nvSpPr>
        <p:spPr>
          <a:xfrm>
            <a:off x="214282" y="428604"/>
            <a:ext cx="3857652" cy="1000132"/>
          </a:xfrm>
          <a:prstGeom prst="roundRect">
            <a:avLst/>
          </a:prstGeom>
          <a:solidFill>
            <a:schemeClr val="tx2">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lvl="0" indent="0" algn="ctr">
              <a:buNone/>
            </a:pPr>
            <a:r>
              <a:rPr lang="en-IN" sz="3600" b="1" dirty="0">
                <a:solidFill>
                  <a:schemeClr val="tx1"/>
                </a:solidFill>
              </a:rPr>
              <a:t>Changes can be made in GSTR-3B</a:t>
            </a:r>
          </a:p>
        </p:txBody>
      </p:sp>
      <p:sp>
        <p:nvSpPr>
          <p:cNvPr id="6" name="Content Placeholder 4"/>
          <p:cNvSpPr txBox="1">
            <a:spLocks/>
          </p:cNvSpPr>
          <p:nvPr/>
        </p:nvSpPr>
        <p:spPr>
          <a:xfrm>
            <a:off x="4786314" y="428604"/>
            <a:ext cx="3929090" cy="1000132"/>
          </a:xfrm>
          <a:prstGeom prst="roundRect">
            <a:avLst/>
          </a:prstGeom>
          <a:solidFill>
            <a:schemeClr val="accent3">
              <a:lumMod val="40000"/>
              <a:lumOff val="60000"/>
            </a:schemeClr>
          </a:solidFill>
          <a:ln w="25400" cap="flat" cmpd="sng" algn="ctr">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914400" rtl="0" eaLnBrk="1" latinLnBrk="0" hangingPunct="1">
              <a:spcBef>
                <a:spcPct val="20000"/>
              </a:spcBef>
              <a:buFont typeface="Arial" pitchFamily="34" charset="0"/>
              <a:buChar char="•"/>
              <a:defRPr sz="3200" kern="1200">
                <a:solidFill>
                  <a:schemeClr val="lt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lt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lt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lt1"/>
                </a:solidFill>
                <a:latin typeface="+mn-lt"/>
                <a:ea typeface="+mn-ea"/>
                <a:cs typeface="+mn-cs"/>
              </a:defRPr>
            </a:lvl9pPr>
          </a:lstStyle>
          <a:p>
            <a:pPr marL="0" lvl="0" indent="0" algn="ctr">
              <a:buNone/>
            </a:pPr>
            <a:r>
              <a:rPr lang="en-IN" b="1" dirty="0">
                <a:solidFill>
                  <a:schemeClr val="tx1"/>
                </a:solidFill>
              </a:rPr>
              <a:t>Changes can be made in GSTR-1</a:t>
            </a:r>
            <a:endParaRPr kumimoji="0" lang="en-IN" b="1" i="0" u="none" strike="noStrike" kern="1200" cap="none" spc="0" normalizeH="0" baseline="0" noProof="0" dirty="0">
              <a:ln>
                <a:noFill/>
              </a:ln>
              <a:solidFill>
                <a:schemeClr val="tx1"/>
              </a:solidFill>
              <a:effectLst/>
              <a:uLnTx/>
              <a:uFillTx/>
              <a:latin typeface="+mn-lt"/>
              <a:ea typeface="+mn-ea"/>
              <a:cs typeface="+mn-cs"/>
            </a:endParaRPr>
          </a:p>
        </p:txBody>
      </p:sp>
      <p:sp>
        <p:nvSpPr>
          <p:cNvPr id="7" name="Down Arrow 6"/>
          <p:cNvSpPr/>
          <p:nvPr/>
        </p:nvSpPr>
        <p:spPr>
          <a:xfrm>
            <a:off x="1785918" y="1428736"/>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Down Arrow 7"/>
          <p:cNvSpPr/>
          <p:nvPr/>
        </p:nvSpPr>
        <p:spPr>
          <a:xfrm>
            <a:off x="6572264" y="1428736"/>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Rectangle 9"/>
          <p:cNvSpPr/>
          <p:nvPr/>
        </p:nvSpPr>
        <p:spPr>
          <a:xfrm>
            <a:off x="4786314" y="2143116"/>
            <a:ext cx="4000528" cy="385765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a:solidFill>
                  <a:schemeClr val="tx1"/>
                </a:solidFill>
              </a:rPr>
              <a:t>Such taxpayers will have to file for amendments by filling Table 9 of the subsequent month’s / quarter’s FORM GSTR-1.</a:t>
            </a:r>
            <a:endParaRPr lang="en-IN" sz="2400" b="1" dirty="0">
              <a:solidFill>
                <a:schemeClr val="tx1"/>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52400" y="152400"/>
            <a:ext cx="8763000" cy="6553200"/>
          </a:xfrm>
        </p:spPr>
        <p:txBody>
          <a:bodyPr>
            <a:noAutofit/>
          </a:bodyPr>
          <a:lstStyle/>
          <a:p>
            <a:pPr algn="just">
              <a:buNone/>
            </a:pPr>
            <a:r>
              <a:rPr lang="en-IN" sz="1800" b="1" dirty="0">
                <a:solidFill>
                  <a:srgbClr val="C00000"/>
                </a:solidFill>
              </a:rPr>
              <a:t>GST paid under wrong head by mistake can be adjusted under another head: HC</a:t>
            </a:r>
            <a:r>
              <a:rPr lang="en-IN" sz="1800" dirty="0">
                <a:solidFill>
                  <a:srgbClr val="C00000"/>
                </a:solidFill>
              </a:rPr>
              <a:t> </a:t>
            </a:r>
          </a:p>
          <a:p>
            <a:pPr algn="just">
              <a:buNone/>
            </a:pPr>
            <a:r>
              <a:rPr lang="en-IN" sz="1800" i="1" dirty="0"/>
              <a:t>[</a:t>
            </a:r>
            <a:r>
              <a:rPr lang="en-IN" sz="1800" i="1" dirty="0" err="1"/>
              <a:t>Saji</a:t>
            </a:r>
            <a:r>
              <a:rPr lang="en-IN" sz="1800" i="1" dirty="0"/>
              <a:t> S. </a:t>
            </a:r>
            <a:r>
              <a:rPr lang="en-IN" sz="1800" dirty="0"/>
              <a:t>v</a:t>
            </a:r>
            <a:r>
              <a:rPr lang="en-IN" sz="1800" i="1" dirty="0"/>
              <a:t>. Commission, State GST Department Tax Tower, </a:t>
            </a:r>
            <a:r>
              <a:rPr lang="en-IN" sz="1800" i="1" dirty="0" err="1"/>
              <a:t>Thiruvananthapuram</a:t>
            </a:r>
            <a:r>
              <a:rPr lang="en-IN" sz="1800" i="1" dirty="0"/>
              <a:t> - </a:t>
            </a:r>
            <a:r>
              <a:rPr lang="en-IN" sz="1800" u="sng" dirty="0"/>
              <a:t>[2018] 99 taxmann.com 218 (Kerala)</a:t>
            </a:r>
            <a:r>
              <a:rPr lang="en-IN" sz="1800" dirty="0"/>
              <a:t>]</a:t>
            </a:r>
          </a:p>
          <a:p>
            <a:pPr algn="just"/>
            <a:r>
              <a:rPr lang="en-IN" sz="1800" dirty="0"/>
              <a:t>The </a:t>
            </a:r>
            <a:r>
              <a:rPr lang="en-IN" sz="1800" dirty="0" err="1"/>
              <a:t>assessee</a:t>
            </a:r>
            <a:r>
              <a:rPr lang="en-IN" sz="1800" dirty="0"/>
              <a:t>, a registered dealer, purchased goods from consignor in Chennai. While those goods were in transit, goods were detained and consignor paid the tax and penalty and it remitted the amount under the head 'SGST' instead of 'IGST'. The authorities refused to release the goods on the ground that the remittance had to be paid under the head 'IGST'. The </a:t>
            </a:r>
            <a:r>
              <a:rPr lang="en-IN" sz="1800" dirty="0" err="1"/>
              <a:t>assessee</a:t>
            </a:r>
            <a:r>
              <a:rPr lang="en-IN" sz="1800" dirty="0"/>
              <a:t> filed writ petition.</a:t>
            </a:r>
          </a:p>
          <a:p>
            <a:pPr algn="just"/>
            <a:r>
              <a:rPr lang="en-IN" sz="1800" dirty="0"/>
              <a:t>The </a:t>
            </a:r>
            <a:r>
              <a:rPr lang="en-IN" sz="1800" dirty="0" err="1"/>
              <a:t>assessee</a:t>
            </a:r>
            <a:r>
              <a:rPr lang="en-IN" sz="1800" dirty="0"/>
              <a:t> submitted that if the remittance was treated as a mistake on the consignor's part, the statute had empowered the authorities to transfer the deposit from one head to another, </a:t>
            </a:r>
            <a:r>
              <a:rPr lang="en-IN" sz="1800" i="1" dirty="0"/>
              <a:t>i.e</a:t>
            </a:r>
            <a:r>
              <a:rPr lang="en-IN" sz="1800" dirty="0"/>
              <a:t>., from SGST to IGST. </a:t>
            </a:r>
            <a:r>
              <a:rPr lang="en-IN" sz="1800" dirty="0">
                <a:solidFill>
                  <a:srgbClr val="C00000"/>
                </a:solidFill>
              </a:rPr>
              <a:t>However, the authorities submitted that the petitioner had to pay the amount under 'IGST' and then claim a refund from the head 'SGST'.</a:t>
            </a:r>
          </a:p>
          <a:p>
            <a:pPr algn="just"/>
            <a:r>
              <a:rPr lang="en-IN" sz="1800" dirty="0"/>
              <a:t>The High Court observed that the GST Act provides for the refund of the tax paid mistakenly under one head instead of another head. But Rule 4 of the GST Refund Rules speaks of adjustment. It was further observed that if the amount of refund would be completely adjusted against any outstanding demand under the Act, an order giving details of the adjustment to be made in Part A of Form GST RFD-07. Thus, in the case of </a:t>
            </a:r>
            <a:r>
              <a:rPr lang="en-IN" sz="1800" dirty="0" err="1"/>
              <a:t>assessee</a:t>
            </a:r>
            <a:r>
              <a:rPr lang="en-IN" sz="1800" dirty="0"/>
              <a:t>, GST paid under wrong head by mistake could be adjusted under another head. Therefore, </a:t>
            </a:r>
            <a:r>
              <a:rPr lang="en-IN" sz="1800" dirty="0">
                <a:solidFill>
                  <a:srgbClr val="C00000"/>
                </a:solidFill>
              </a:rPr>
              <a:t>High Court directed that the concerned officials must allow the adjustment and get amount transferred from the head 'SGST' to 'IGST'.</a:t>
            </a:r>
            <a:endParaRPr lang="en-US" sz="1800" dirty="0">
              <a:solidFill>
                <a:srgbClr val="C00000"/>
              </a:solidFill>
            </a:endParaRPr>
          </a:p>
        </p:txBody>
      </p:sp>
    </p:spTree>
    <p:extLst>
      <p:ext uri="{BB962C8B-B14F-4D97-AF65-F5344CB8AC3E}">
        <p14:creationId xmlns="" xmlns:p14="http://schemas.microsoft.com/office/powerpoint/2010/main" val="3370834170"/>
      </p:ext>
    </p:extLst>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IN" dirty="0"/>
          </a:p>
        </p:txBody>
      </p:sp>
      <p:pic>
        <p:nvPicPr>
          <p:cNvPr id="4099" name="Picture 3"/>
          <p:cNvPicPr>
            <a:picLocks noGrp="1" noChangeAspect="1" noChangeArrowheads="1"/>
          </p:cNvPicPr>
          <p:nvPr>
            <p:ph idx="1"/>
          </p:nvPr>
        </p:nvPicPr>
        <p:blipFill>
          <a:blip r:embed="rId2"/>
          <a:srcRect/>
          <a:stretch>
            <a:fillRect/>
          </a:stretch>
        </p:blipFill>
        <p:spPr bwMode="auto">
          <a:xfrm>
            <a:off x="304800" y="914400"/>
            <a:ext cx="8507383" cy="4876800"/>
          </a:xfrm>
          <a:prstGeom prst="rect">
            <a:avLst/>
          </a:prstGeom>
          <a:noFill/>
          <a:ln w="9525">
            <a:noFill/>
            <a:miter lim="800000"/>
            <a:headEnd/>
            <a:tailEnd/>
          </a:ln>
          <a:effectLst/>
        </p:spPr>
      </p:pic>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marL="514350" indent="-514350" algn="ctr">
              <a:buNone/>
            </a:pPr>
            <a:r>
              <a:rPr lang="en-US" sz="3600" dirty="0">
                <a:solidFill>
                  <a:srgbClr val="C00000"/>
                </a:solidFill>
                <a:latin typeface="Times New Roman"/>
                <a:cs typeface="Times New Roman"/>
              </a:rPr>
              <a:t>Classification, HSN, SAC (in nutshell)</a:t>
            </a:r>
            <a:endParaRPr lang="en-US" sz="2800" dirty="0">
              <a:latin typeface="Times New Roman"/>
              <a:cs typeface="Times New Roman"/>
            </a:endParaRPr>
          </a:p>
        </p:txBody>
      </p:sp>
    </p:spTree>
    <p:extLst>
      <p:ext uri="{BB962C8B-B14F-4D97-AF65-F5344CB8AC3E}">
        <p14:creationId xmlns="" xmlns:p14="http://schemas.microsoft.com/office/powerpoint/2010/main" val="48268522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2643182"/>
            <a:ext cx="8001056" cy="1285884"/>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3600" dirty="0">
                <a:solidFill>
                  <a:srgbClr val="C00000"/>
                </a:solidFill>
              </a:rPr>
              <a:t>Features of GST Tariff</a:t>
            </a:r>
            <a:endParaRPr lang="en-IN" sz="3600" dirty="0">
              <a:solidFill>
                <a:srgbClr val="C00000"/>
              </a:solidFill>
            </a:endParaRPr>
          </a:p>
        </p:txBody>
      </p:sp>
    </p:spTree>
    <p:extLst>
      <p:ext uri="{BB962C8B-B14F-4D97-AF65-F5344CB8AC3E}">
        <p14:creationId xmlns="" xmlns:p14="http://schemas.microsoft.com/office/powerpoint/2010/main" val="472288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D9AA9A8-DD19-4E1F-9F79-9713FACC69D4}"/>
              </a:ext>
            </a:extLst>
          </p:cNvPr>
          <p:cNvSpPr>
            <a:spLocks noGrp="1"/>
          </p:cNvSpPr>
          <p:nvPr>
            <p:ph type="title"/>
          </p:nvPr>
        </p:nvSpPr>
        <p:spPr>
          <a:xfrm>
            <a:off x="457200" y="274638"/>
            <a:ext cx="8229600" cy="715962"/>
          </a:xfrm>
        </p:spPr>
        <p:txBody>
          <a:bodyPr>
            <a:noAutofit/>
          </a:bodyPr>
          <a:lstStyle/>
          <a:p>
            <a:r>
              <a:rPr lang="en-US" sz="2400" dirty="0"/>
              <a:t>IN RE : CMS INFO SYSTEMS LIMITED</a:t>
            </a:r>
            <a:br>
              <a:rPr lang="en-US" sz="2400" dirty="0"/>
            </a:br>
            <a:r>
              <a:rPr lang="en-US" sz="1400" dirty="0"/>
              <a:t>Order No. MAH/AAAR/SS-RJ/04/2018-19, dated 6-8-2018 in Appeal No. MAH/AAAR/05/2018-19</a:t>
            </a:r>
            <a:r>
              <a:rPr lang="en-US" sz="2400" dirty="0"/>
              <a:t/>
            </a:r>
            <a:br>
              <a:rPr lang="en-US" sz="2400" dirty="0"/>
            </a:br>
            <a:r>
              <a:rPr lang="en-US" sz="1050" dirty="0"/>
              <a:t>2018 (15) G.S.T.L. 727 (App. A.A.R. - GST)</a:t>
            </a:r>
            <a:br>
              <a:rPr lang="en-US" sz="1050" dirty="0"/>
            </a:br>
            <a:endParaRPr lang="en-IN" sz="2400" dirty="0"/>
          </a:p>
        </p:txBody>
      </p:sp>
      <p:sp>
        <p:nvSpPr>
          <p:cNvPr id="3" name="Content Placeholder 2">
            <a:extLst>
              <a:ext uri="{FF2B5EF4-FFF2-40B4-BE49-F238E27FC236}">
                <a16:creationId xmlns="" xmlns:a16="http://schemas.microsoft.com/office/drawing/2014/main" id="{CC9FFB4D-0A18-48D0-B4D3-22C00FD37D09}"/>
              </a:ext>
            </a:extLst>
          </p:cNvPr>
          <p:cNvSpPr>
            <a:spLocks noGrp="1"/>
          </p:cNvSpPr>
          <p:nvPr>
            <p:ph idx="1"/>
          </p:nvPr>
        </p:nvSpPr>
        <p:spPr>
          <a:xfrm>
            <a:off x="76200" y="990600"/>
            <a:ext cx="8839200" cy="5791200"/>
          </a:xfrm>
        </p:spPr>
        <p:txBody>
          <a:bodyPr>
            <a:normAutofit fontScale="92500" lnSpcReduction="10000"/>
          </a:bodyPr>
          <a:lstStyle/>
          <a:p>
            <a:pPr algn="just"/>
            <a:r>
              <a:rPr kumimoji="0" lang="en-US" altLang="en-US" sz="1600" b="0" i="0" u="none" strike="noStrike" cap="none" normalizeH="0" baseline="0" dirty="0">
                <a:ln>
                  <a:noFill/>
                </a:ln>
                <a:solidFill>
                  <a:schemeClr val="tx1"/>
                </a:solidFill>
                <a:effectLst/>
                <a:latin typeface="Arial" panose="020B0604020202020204" pitchFamily="34" charset="0"/>
              </a:rPr>
              <a:t>Input Tax Credit - Admissibility on Motor Vehicle - </a:t>
            </a:r>
            <a:r>
              <a:rPr kumimoji="0" lang="en-US" altLang="en-US" sz="1600" b="0" i="0" u="none" strike="noStrike" cap="none" normalizeH="0" baseline="0" dirty="0">
                <a:ln>
                  <a:noFill/>
                </a:ln>
                <a:solidFill>
                  <a:srgbClr val="C00000"/>
                </a:solidFill>
                <a:effectLst/>
                <a:latin typeface="Arial" panose="020B0604020202020204" pitchFamily="34" charset="0"/>
              </a:rPr>
              <a:t>Cash Carrying Vans</a:t>
            </a:r>
            <a:r>
              <a:rPr kumimoji="0" lang="en-US" altLang="en-US" sz="1600" b="0" i="0" u="none" strike="noStrike" cap="none" normalizeH="0" baseline="0" dirty="0">
                <a:ln>
                  <a:noFill/>
                </a:ln>
                <a:solidFill>
                  <a:schemeClr val="tx1"/>
                </a:solidFill>
                <a:effectLst/>
                <a:latin typeface="Arial" panose="020B0604020202020204" pitchFamily="34" charset="0"/>
              </a:rPr>
              <a:t> - Answer to this question lies on as to whether cash/money carried in these vans can be termed as goods or not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Undisputedly, definition of goods under Central Goods and Services Tax Act, 2017 does not include money which again has been defined under GST law not to include currency that is held for its numismatic value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Since cash carried by aforesaid vans is not for numismatic value, same is money and not includible in goods – </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Further, in its recent meeting on 21-7-2018 GST Council has specifically recommended broadening of ITC base by including cash carrying vans as eligible for ITC - This fact indicates that till now, ITC was not available on these goods</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Case laws cited by applicant with regard to money as goods under different enactments, e.g., Customs Act, 1962 and Motor Vehicle Act, 1988, etc., are distinguishable in view of clarity of definition of goods under Central Goods and Services Tax Act, 2017</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Argument of applicant said what may be cash or money in general perception is nothing but goods for them as they are into business of its transportation, cannot be accepted because definition of goods/money under Central Goods and Services Tax Act, 2017 is common to all</a:t>
            </a:r>
          </a:p>
          <a:p>
            <a:pPr algn="just"/>
            <a:r>
              <a:rPr kumimoji="0" lang="en-US" altLang="en-US" sz="1600" b="0" i="0" u="none" strike="noStrike" cap="none" normalizeH="0" baseline="0" dirty="0">
                <a:ln>
                  <a:noFill/>
                </a:ln>
                <a:solidFill>
                  <a:schemeClr val="tx1"/>
                </a:solidFill>
                <a:effectLst/>
                <a:latin typeface="Arial" panose="020B0604020202020204" pitchFamily="34" charset="0"/>
              </a:rPr>
              <a:t>Further exemption under Notification No. 2/2017-C.T. (Rate) is also not applicable to applicant </a:t>
            </a:r>
          </a:p>
          <a:p>
            <a:pPr algn="just"/>
            <a:r>
              <a:rPr lang="en-US" sz="2200" dirty="0">
                <a:solidFill>
                  <a:srgbClr val="C00000"/>
                </a:solidFill>
              </a:rPr>
              <a:t>Note</a:t>
            </a:r>
            <a:r>
              <a:rPr lang="en-US" sz="2200" dirty="0"/>
              <a:t>:- </a:t>
            </a:r>
            <a:r>
              <a:rPr lang="en-IN" sz="2200" dirty="0"/>
              <a:t>AAAR held that input tax credit is not available on motor vehicles purchased and used in cash management business. In their reasoning the AAAR held that input tax </a:t>
            </a:r>
            <a:r>
              <a:rPr lang="en-IN" sz="2200" dirty="0">
                <a:solidFill>
                  <a:srgbClr val="C00000"/>
                </a:solidFill>
              </a:rPr>
              <a:t>credit is admissible only with respect to motor vehicles used for carrying goods and since 'cash' meaning money is left out of the definition of goods</a:t>
            </a:r>
            <a:r>
              <a:rPr lang="en-IN" sz="2200" dirty="0"/>
              <a:t> in section 2 (52) the credit will get blocked in this case.</a:t>
            </a:r>
          </a:p>
          <a:p>
            <a:endParaRPr lang="en-IN" sz="1600" dirty="0"/>
          </a:p>
        </p:txBody>
      </p:sp>
    </p:spTree>
    <p:extLst>
      <p:ext uri="{BB962C8B-B14F-4D97-AF65-F5344CB8AC3E}">
        <p14:creationId xmlns="" xmlns:p14="http://schemas.microsoft.com/office/powerpoint/2010/main" val="161506987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514350" indent="-514350" algn="ctr">
              <a:buNone/>
            </a:pPr>
            <a:r>
              <a:rPr lang="en-IN" sz="2300" b="1" dirty="0">
                <a:solidFill>
                  <a:srgbClr val="FF0000"/>
                </a:solidFill>
              </a:rPr>
              <a:t>Features of GST Tariff</a:t>
            </a:r>
          </a:p>
          <a:p>
            <a:pPr algn="just"/>
            <a:r>
              <a:rPr lang="en-IN" sz="2300" dirty="0"/>
              <a:t>There is </a:t>
            </a:r>
            <a:r>
              <a:rPr lang="en-IN" sz="2300" dirty="0">
                <a:solidFill>
                  <a:srgbClr val="C00000"/>
                </a:solidFill>
              </a:rPr>
              <a:t>no separate tariff schedule enacted</a:t>
            </a:r>
            <a:r>
              <a:rPr lang="en-IN" sz="2300" dirty="0"/>
              <a:t>.</a:t>
            </a:r>
          </a:p>
          <a:p>
            <a:pPr algn="just"/>
            <a:r>
              <a:rPr lang="en-IN" sz="2300" dirty="0"/>
              <a:t>Maximum rate of tax has been prescribed in the Act itself (in the charging Section of the governing Acts).</a:t>
            </a:r>
          </a:p>
          <a:p>
            <a:pPr algn="just"/>
            <a:r>
              <a:rPr lang="en-IN" sz="2300" dirty="0"/>
              <a:t>The task of fixing the rates below maximum rate has been left to the Government on recommendation of the GST Council. </a:t>
            </a:r>
          </a:p>
          <a:p>
            <a:pPr algn="just"/>
            <a:r>
              <a:rPr lang="en-IN" sz="2300" dirty="0"/>
              <a:t>As such, the GST’s tariff i.e. rates fixed for different goods or services cannot be called primary legislation as the same has not been passed by the Parliament / State legislature, but it is a </a:t>
            </a:r>
            <a:r>
              <a:rPr lang="en-IN" sz="2300" dirty="0">
                <a:solidFill>
                  <a:srgbClr val="C00000"/>
                </a:solidFill>
              </a:rPr>
              <a:t>delegated legislation</a:t>
            </a:r>
            <a:r>
              <a:rPr lang="en-IN" sz="2300" dirty="0"/>
              <a:t>.</a:t>
            </a:r>
          </a:p>
          <a:p>
            <a:pPr algn="just"/>
            <a:r>
              <a:rPr lang="en-IN" sz="2300" dirty="0"/>
              <a:t>Further, the government cannot fix the GST rates or grant exemption without it being recommended by the GST Council. </a:t>
            </a:r>
          </a:p>
          <a:p>
            <a:pPr algn="just"/>
            <a:r>
              <a:rPr lang="en-IN" sz="2300" dirty="0">
                <a:solidFill>
                  <a:srgbClr val="C00000"/>
                </a:solidFill>
              </a:rPr>
              <a:t>Customs Tariff has been adopted for descriptive classification of goods under GST</a:t>
            </a:r>
            <a:r>
              <a:rPr lang="en-IN" sz="2300" dirty="0"/>
              <a:t>. This is also because, the IGST is also levied on imported goods. The Adoption is also </a:t>
            </a:r>
            <a:r>
              <a:rPr lang="en-IN" sz="2300" dirty="0">
                <a:solidFill>
                  <a:srgbClr val="C00000"/>
                </a:solidFill>
              </a:rPr>
              <a:t>because, the Customs Tariff is based on HSN</a:t>
            </a:r>
            <a:r>
              <a:rPr lang="en-IN" sz="2300" dirty="0"/>
              <a:t>.</a:t>
            </a:r>
          </a:p>
          <a:p>
            <a:pPr algn="just"/>
            <a:r>
              <a:rPr lang="en-IN" sz="2300" dirty="0"/>
              <a:t>GST invoice, Returns </a:t>
            </a:r>
            <a:r>
              <a:rPr lang="en-IN" sz="2300" dirty="0" err="1"/>
              <a:t>etc</a:t>
            </a:r>
            <a:r>
              <a:rPr lang="en-IN" sz="2300" dirty="0"/>
              <a:t> do require mention of HSN / SAC.</a:t>
            </a:r>
          </a:p>
        </p:txBody>
      </p:sp>
    </p:spTree>
    <p:extLst>
      <p:ext uri="{BB962C8B-B14F-4D97-AF65-F5344CB8AC3E}">
        <p14:creationId xmlns="" xmlns:p14="http://schemas.microsoft.com/office/powerpoint/2010/main" val="362078543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algn="just"/>
            <a:r>
              <a:rPr lang="en-IN" sz="2400" dirty="0"/>
              <a:t>Tax payers with turnover between 1.5 </a:t>
            </a:r>
            <a:r>
              <a:rPr lang="en-IN" sz="2400" dirty="0" err="1"/>
              <a:t>cr</a:t>
            </a:r>
            <a:r>
              <a:rPr lang="en-IN" sz="2400" dirty="0"/>
              <a:t> and 5 </a:t>
            </a:r>
            <a:r>
              <a:rPr lang="en-IN" sz="2400" dirty="0" err="1"/>
              <a:t>cr</a:t>
            </a:r>
            <a:r>
              <a:rPr lang="en-IN" sz="2400" dirty="0"/>
              <a:t> are required to mention 2-digit code and those with turnover above 5 </a:t>
            </a:r>
            <a:r>
              <a:rPr lang="en-IN" sz="2400" dirty="0" err="1"/>
              <a:t>cr</a:t>
            </a:r>
            <a:r>
              <a:rPr lang="en-IN" sz="2400" dirty="0"/>
              <a:t> are required to mention 4 digit code.</a:t>
            </a:r>
          </a:p>
          <a:p>
            <a:pPr algn="just"/>
            <a:r>
              <a:rPr lang="en-IN" sz="2400" dirty="0"/>
              <a:t>For </a:t>
            </a:r>
            <a:r>
              <a:rPr lang="en-IN" sz="2400" dirty="0">
                <a:solidFill>
                  <a:srgbClr val="C00000"/>
                </a:solidFill>
              </a:rPr>
              <a:t>services</a:t>
            </a:r>
            <a:r>
              <a:rPr lang="en-IN" sz="2400" dirty="0"/>
              <a:t>, the list / annexure / Schedule contains the list of services </a:t>
            </a:r>
            <a:r>
              <a:rPr lang="en-IN" sz="2400" dirty="0" err="1"/>
              <a:t>leviable</a:t>
            </a:r>
            <a:r>
              <a:rPr lang="en-IN" sz="2400" dirty="0"/>
              <a:t> to GST at various rates ranging from NIL, 5%, 12%, 18% and 28%.</a:t>
            </a:r>
          </a:p>
          <a:p>
            <a:pPr algn="just"/>
            <a:r>
              <a:rPr lang="en-IN" sz="2400" dirty="0"/>
              <a:t>All other taxable services are </a:t>
            </a:r>
            <a:r>
              <a:rPr lang="en-IN" sz="2400" dirty="0" err="1"/>
              <a:t>leviable</a:t>
            </a:r>
            <a:r>
              <a:rPr lang="en-IN" sz="2400" dirty="0"/>
              <a:t> to 18% GST under </a:t>
            </a:r>
            <a:r>
              <a:rPr lang="en-IN" sz="2400" dirty="0">
                <a:solidFill>
                  <a:srgbClr val="C00000"/>
                </a:solidFill>
              </a:rPr>
              <a:t>residuary heading.</a:t>
            </a:r>
          </a:p>
          <a:p>
            <a:pPr algn="just"/>
            <a:r>
              <a:rPr lang="en-IN" sz="2400" dirty="0"/>
              <a:t>In r/o </a:t>
            </a:r>
            <a:r>
              <a:rPr lang="en-IN" sz="2400" dirty="0">
                <a:solidFill>
                  <a:srgbClr val="C00000"/>
                </a:solidFill>
              </a:rPr>
              <a:t>goods</a:t>
            </a:r>
            <a:r>
              <a:rPr lang="en-IN" sz="2400" dirty="0"/>
              <a:t>, broadly all goods have been covered under the above said five rates, except the goods of </a:t>
            </a:r>
            <a:r>
              <a:rPr lang="en-IN" sz="2400" dirty="0" err="1"/>
              <a:t>Ch</a:t>
            </a:r>
            <a:r>
              <a:rPr lang="en-IN" sz="2400" dirty="0"/>
              <a:t> 71 where GST rate of 3% for most of the items and 0.25% for rough diamond is prescribed.</a:t>
            </a:r>
          </a:p>
          <a:p>
            <a:pPr algn="just"/>
            <a:r>
              <a:rPr lang="en-IN" sz="2400" dirty="0"/>
              <a:t>A </a:t>
            </a:r>
            <a:r>
              <a:rPr lang="en-IN" sz="2400" dirty="0">
                <a:solidFill>
                  <a:srgbClr val="C00000"/>
                </a:solidFill>
              </a:rPr>
              <a:t>cess</a:t>
            </a:r>
            <a:r>
              <a:rPr lang="en-IN" sz="2400" dirty="0"/>
              <a:t> at various rates ranging from 12% to 290% (specific rate in certain cases) has been imposed on specified luxury and demerit goods </a:t>
            </a:r>
            <a:r>
              <a:rPr lang="en-IN" sz="2400" dirty="0">
                <a:solidFill>
                  <a:srgbClr val="C00000"/>
                </a:solidFill>
              </a:rPr>
              <a:t>to compensate States</a:t>
            </a:r>
            <a:r>
              <a:rPr lang="en-IN" sz="2400" dirty="0"/>
              <a:t> for any revenue loss on account of implementation of GST.</a:t>
            </a:r>
          </a:p>
        </p:txBody>
      </p:sp>
    </p:spTree>
    <p:extLst>
      <p:ext uri="{BB962C8B-B14F-4D97-AF65-F5344CB8AC3E}">
        <p14:creationId xmlns="" xmlns:p14="http://schemas.microsoft.com/office/powerpoint/2010/main" val="158281983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514350" indent="-514350" algn="ctr">
              <a:buNone/>
            </a:pPr>
            <a:r>
              <a:rPr lang="en-US" sz="2075" u="sng" dirty="0">
                <a:solidFill>
                  <a:srgbClr val="FF0000"/>
                </a:solidFill>
              </a:rPr>
              <a:t>Classification of Goods</a:t>
            </a:r>
          </a:p>
          <a:p>
            <a:pPr marL="514350" indent="-514350" algn="ctr">
              <a:buNone/>
            </a:pPr>
            <a:r>
              <a:rPr lang="en-US" sz="2075" dirty="0">
                <a:solidFill>
                  <a:srgbClr val="C00000"/>
                </a:solidFill>
              </a:rPr>
              <a:t>[HSN: </a:t>
            </a:r>
            <a:r>
              <a:rPr lang="en-IN" sz="2075" dirty="0">
                <a:solidFill>
                  <a:srgbClr val="C00000"/>
                </a:solidFill>
              </a:rPr>
              <a:t>language of international trade]</a:t>
            </a:r>
            <a:endParaRPr lang="en-US" sz="2075" u="sng" dirty="0">
              <a:solidFill>
                <a:srgbClr val="C00000"/>
              </a:solidFill>
            </a:endParaRPr>
          </a:p>
          <a:p>
            <a:pPr marL="514350" indent="-514350" algn="just"/>
            <a:r>
              <a:rPr lang="en-US" sz="2075" dirty="0"/>
              <a:t>Based on </a:t>
            </a:r>
            <a:r>
              <a:rPr lang="en-US" sz="2075" dirty="0">
                <a:solidFill>
                  <a:srgbClr val="C00000"/>
                </a:solidFill>
              </a:rPr>
              <a:t>HSN</a:t>
            </a:r>
            <a:r>
              <a:rPr lang="en-US" sz="2075" dirty="0"/>
              <a:t> [Harmonized System of Nomenclature] developed and maintained by </a:t>
            </a:r>
            <a:r>
              <a:rPr lang="en-US" sz="2075" dirty="0">
                <a:solidFill>
                  <a:srgbClr val="C00000"/>
                </a:solidFill>
              </a:rPr>
              <a:t>WCO</a:t>
            </a:r>
            <a:r>
              <a:rPr lang="en-US" sz="2075" dirty="0"/>
              <a:t> [World Customs Organization]</a:t>
            </a:r>
          </a:p>
          <a:p>
            <a:pPr marL="514350" indent="-514350" algn="just"/>
            <a:r>
              <a:rPr lang="en-US" sz="2075" dirty="0"/>
              <a:t>Over </a:t>
            </a:r>
            <a:r>
              <a:rPr lang="en-US" sz="2075" dirty="0">
                <a:solidFill>
                  <a:srgbClr val="C00000"/>
                </a:solidFill>
              </a:rPr>
              <a:t>190 countries</a:t>
            </a:r>
            <a:r>
              <a:rPr lang="en-US" sz="2075" dirty="0"/>
              <a:t> use it. Over </a:t>
            </a:r>
            <a:r>
              <a:rPr lang="en-US" sz="2075" dirty="0">
                <a:solidFill>
                  <a:srgbClr val="C00000"/>
                </a:solidFill>
              </a:rPr>
              <a:t>98% merchandise</a:t>
            </a:r>
            <a:r>
              <a:rPr lang="en-US" sz="2075" dirty="0"/>
              <a:t> in international trade is classified in terms of HS.</a:t>
            </a:r>
          </a:p>
          <a:p>
            <a:pPr marL="514350" indent="-514350" algn="just"/>
            <a:r>
              <a:rPr lang="en-US" sz="2075" dirty="0"/>
              <a:t>HSN’s </a:t>
            </a:r>
            <a:r>
              <a:rPr lang="en-US" sz="2075" dirty="0">
                <a:solidFill>
                  <a:srgbClr val="C00000"/>
                </a:solidFill>
              </a:rPr>
              <a:t>correct name</a:t>
            </a:r>
            <a:r>
              <a:rPr lang="en-US" sz="2075" dirty="0"/>
              <a:t> is Harmonized Commodity Description and Coding System. </a:t>
            </a:r>
            <a:r>
              <a:rPr lang="en-US" sz="2075" dirty="0">
                <a:solidFill>
                  <a:srgbClr val="00B050"/>
                </a:solidFill>
              </a:rPr>
              <a:t>[H-CDCS]</a:t>
            </a:r>
          </a:p>
          <a:p>
            <a:pPr marL="514350" indent="-514350" algn="just"/>
            <a:r>
              <a:rPr lang="en-IN" sz="2075" dirty="0"/>
              <a:t>HSN </a:t>
            </a:r>
            <a:r>
              <a:rPr lang="en-IN" sz="2075" dirty="0">
                <a:solidFill>
                  <a:srgbClr val="C00000"/>
                </a:solidFill>
              </a:rPr>
              <a:t>standardizes the classification</a:t>
            </a:r>
            <a:r>
              <a:rPr lang="en-IN" sz="2075" dirty="0"/>
              <a:t> of merchandise </a:t>
            </a:r>
            <a:r>
              <a:rPr lang="en-IN" sz="2075" dirty="0">
                <a:solidFill>
                  <a:srgbClr val="C00000"/>
                </a:solidFill>
              </a:rPr>
              <a:t>under sections, chapters, headings, and subheadings</a:t>
            </a:r>
            <a:r>
              <a:rPr lang="en-IN" sz="2075" dirty="0"/>
              <a:t>. This results in a six-digit code for a commodity (two digits each representing the chapter, heading, and subheading).</a:t>
            </a:r>
            <a:endParaRPr lang="en-US" sz="2075" dirty="0">
              <a:solidFill>
                <a:srgbClr val="00B050"/>
              </a:solidFill>
            </a:endParaRPr>
          </a:p>
          <a:p>
            <a:pPr marL="514350" indent="-514350" algn="just"/>
            <a:r>
              <a:rPr lang="en-US" sz="2075" dirty="0"/>
              <a:t>Member countries are at </a:t>
            </a:r>
            <a:r>
              <a:rPr lang="en-US" sz="2075" dirty="0">
                <a:solidFill>
                  <a:srgbClr val="C00000"/>
                </a:solidFill>
              </a:rPr>
              <a:t>liberty to add next two digits</a:t>
            </a:r>
            <a:r>
              <a:rPr lang="en-US" sz="2075" dirty="0"/>
              <a:t> for further specific classification. </a:t>
            </a:r>
          </a:p>
          <a:p>
            <a:pPr marL="514350" indent="-514350" algn="just"/>
            <a:r>
              <a:rPr lang="en-US" sz="2075" dirty="0"/>
              <a:t>India has added such two further digits and is following </a:t>
            </a:r>
            <a:r>
              <a:rPr lang="en-US" sz="2075" dirty="0">
                <a:solidFill>
                  <a:srgbClr val="C00000"/>
                </a:solidFill>
              </a:rPr>
              <a:t>8 digit classification</a:t>
            </a:r>
            <a:r>
              <a:rPr lang="en-US" sz="2075" dirty="0"/>
              <a:t> in its Customs Tariff Act.</a:t>
            </a:r>
          </a:p>
          <a:p>
            <a:pPr marL="514350" indent="-514350" algn="just"/>
            <a:r>
              <a:rPr lang="en-US" sz="2075" dirty="0">
                <a:solidFill>
                  <a:srgbClr val="C00000"/>
                </a:solidFill>
              </a:rPr>
              <a:t>Customs Tariff has</a:t>
            </a:r>
            <a:r>
              <a:rPr lang="en-US" sz="2075" dirty="0"/>
              <a:t> 1 to </a:t>
            </a:r>
            <a:r>
              <a:rPr lang="en-US" sz="2075" dirty="0">
                <a:solidFill>
                  <a:srgbClr val="C00000"/>
                </a:solidFill>
              </a:rPr>
              <a:t>98 Chapters</a:t>
            </a:r>
            <a:r>
              <a:rPr lang="en-US" sz="2075" dirty="0"/>
              <a:t> which are grouped into </a:t>
            </a:r>
            <a:r>
              <a:rPr lang="en-US" sz="2075" dirty="0">
                <a:solidFill>
                  <a:srgbClr val="C00000"/>
                </a:solidFill>
              </a:rPr>
              <a:t>twenty one Sections</a:t>
            </a:r>
            <a:r>
              <a:rPr lang="en-US" sz="2075" dirty="0"/>
              <a:t> (I to XXI).</a:t>
            </a:r>
          </a:p>
          <a:p>
            <a:pPr marL="514350" indent="-514350" algn="just"/>
            <a:r>
              <a:rPr lang="en-US" sz="2075" dirty="0">
                <a:solidFill>
                  <a:srgbClr val="C00000"/>
                </a:solidFill>
              </a:rPr>
              <a:t>GST has taken</a:t>
            </a:r>
            <a:r>
              <a:rPr lang="en-US" sz="2075" dirty="0"/>
              <a:t> goods classification from Customs Tariff.</a:t>
            </a:r>
          </a:p>
          <a:p>
            <a:pPr marL="514350" indent="-514350" algn="just">
              <a:buNone/>
            </a:pPr>
            <a:endParaRPr lang="en-US" sz="2075" dirty="0"/>
          </a:p>
          <a:p>
            <a:pPr marL="514350" indent="-514350">
              <a:buNone/>
            </a:pPr>
            <a:endParaRPr lang="en-IN" sz="2075" dirty="0"/>
          </a:p>
        </p:txBody>
      </p:sp>
    </p:spTree>
    <p:extLst>
      <p:ext uri="{BB962C8B-B14F-4D97-AF65-F5344CB8AC3E}">
        <p14:creationId xmlns="" xmlns:p14="http://schemas.microsoft.com/office/powerpoint/2010/main" val="4174390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ctr">
              <a:buNone/>
            </a:pPr>
            <a:r>
              <a:rPr lang="en-US" sz="2800" u="sng" dirty="0">
                <a:solidFill>
                  <a:srgbClr val="FF0000"/>
                </a:solidFill>
              </a:rPr>
              <a:t>Arrangement in Customs Tariff  for classification of  goods: </a:t>
            </a:r>
          </a:p>
          <a:p>
            <a:pPr marL="514350" indent="-514350" algn="just">
              <a:buNone/>
            </a:pPr>
            <a:endParaRPr lang="en-US" sz="2800" dirty="0"/>
          </a:p>
          <a:p>
            <a:pPr marL="914400" lvl="1" indent="-514350" algn="just"/>
            <a:r>
              <a:rPr lang="en-US" sz="2400" dirty="0"/>
              <a:t>21 Sections (I to XXI). </a:t>
            </a:r>
            <a:r>
              <a:rPr lang="en-US" sz="2400" dirty="0" err="1"/>
              <a:t>Eg</a:t>
            </a:r>
            <a:r>
              <a:rPr lang="en-US" sz="2400" dirty="0"/>
              <a:t> </a:t>
            </a:r>
            <a:r>
              <a:rPr lang="en-US" sz="2400" dirty="0">
                <a:solidFill>
                  <a:srgbClr val="FF0000"/>
                </a:solidFill>
              </a:rPr>
              <a:t>Section </a:t>
            </a:r>
            <a:r>
              <a:rPr lang="en-US" sz="2400" dirty="0"/>
              <a:t>I – Animal products, VII-Plastic products, XI-Textile, XVII- Vehicles etc.</a:t>
            </a:r>
          </a:p>
          <a:p>
            <a:pPr marL="914400" lvl="1" indent="-514350" algn="just"/>
            <a:r>
              <a:rPr lang="en-US" sz="2400" dirty="0"/>
              <a:t>first two digits - </a:t>
            </a:r>
            <a:r>
              <a:rPr lang="en-US" sz="2400" dirty="0">
                <a:solidFill>
                  <a:srgbClr val="FF0000"/>
                </a:solidFill>
              </a:rPr>
              <a:t>chapter </a:t>
            </a:r>
            <a:r>
              <a:rPr lang="en-US" sz="2400" dirty="0"/>
              <a:t>(= class of goods). </a:t>
            </a:r>
            <a:r>
              <a:rPr lang="en-US" sz="2400" dirty="0" err="1"/>
              <a:t>Eg</a:t>
            </a:r>
            <a:r>
              <a:rPr lang="en-US" sz="2400" dirty="0"/>
              <a:t> Ch 50-silk, 51-wool, 52-cotton, 53- other vegetable textile fabric, 61-Apparel </a:t>
            </a:r>
          </a:p>
          <a:p>
            <a:pPr marL="914400" lvl="1" indent="-514350" algn="just"/>
            <a:r>
              <a:rPr lang="en-US" sz="2400" dirty="0"/>
              <a:t>Third &amp; forth digit - </a:t>
            </a:r>
            <a:r>
              <a:rPr lang="en-US" sz="2400" dirty="0">
                <a:solidFill>
                  <a:srgbClr val="FF0000"/>
                </a:solidFill>
              </a:rPr>
              <a:t>heading</a:t>
            </a:r>
            <a:r>
              <a:rPr lang="en-US" sz="2400" dirty="0"/>
              <a:t> (= type of goods). </a:t>
            </a:r>
            <a:r>
              <a:rPr lang="en-US" sz="2400" dirty="0" err="1"/>
              <a:t>Eg</a:t>
            </a:r>
            <a:r>
              <a:rPr lang="en-US" sz="2400" dirty="0"/>
              <a:t> 5001-silk worm cocoons, 5002-Raw Silk, 5003-Silk Waste</a:t>
            </a:r>
          </a:p>
          <a:p>
            <a:pPr marL="914400" lvl="1" indent="-514350" algn="just"/>
            <a:r>
              <a:rPr lang="en-US" sz="2400" dirty="0"/>
              <a:t>Fifth &amp; sixth digit- </a:t>
            </a:r>
            <a:r>
              <a:rPr lang="en-US" sz="2400" dirty="0">
                <a:solidFill>
                  <a:srgbClr val="FF0000"/>
                </a:solidFill>
              </a:rPr>
              <a:t>sub heading </a:t>
            </a:r>
            <a:r>
              <a:rPr lang="en-US" sz="2400" dirty="0"/>
              <a:t>(=group of items). </a:t>
            </a:r>
            <a:r>
              <a:rPr lang="en-US" sz="2400" dirty="0" err="1"/>
              <a:t>Eg</a:t>
            </a:r>
            <a:r>
              <a:rPr lang="en-US" sz="2400" dirty="0"/>
              <a:t> 500310-silk waste not </a:t>
            </a:r>
            <a:r>
              <a:rPr lang="en-US" sz="2400" dirty="0" err="1"/>
              <a:t>concorded</a:t>
            </a:r>
            <a:r>
              <a:rPr lang="en-US" sz="2400" dirty="0"/>
              <a:t> or combed, 500390- other silk waste.</a:t>
            </a:r>
          </a:p>
          <a:p>
            <a:pPr marL="914400" lvl="1" indent="-514350" algn="just"/>
            <a:r>
              <a:rPr lang="en-US" sz="2400" dirty="0"/>
              <a:t>Seventh &amp; eighth- </a:t>
            </a:r>
            <a:r>
              <a:rPr lang="en-US" sz="2400" dirty="0">
                <a:solidFill>
                  <a:srgbClr val="FF0000"/>
                </a:solidFill>
              </a:rPr>
              <a:t>sub-sub heading </a:t>
            </a:r>
            <a:r>
              <a:rPr lang="en-US" sz="2400" dirty="0"/>
              <a:t>(= particular item)  </a:t>
            </a:r>
            <a:r>
              <a:rPr lang="en-US" sz="2400" dirty="0" err="1"/>
              <a:t>ie</a:t>
            </a:r>
            <a:r>
              <a:rPr lang="en-US" sz="2400" dirty="0"/>
              <a:t> particular tariff item.</a:t>
            </a:r>
          </a:p>
          <a:p>
            <a:pPr marL="514350" indent="-514350" algn="just">
              <a:buNone/>
            </a:pPr>
            <a:endParaRPr lang="en-US" sz="2400" dirty="0"/>
          </a:p>
          <a:p>
            <a:pPr marL="514350" indent="-514350"/>
            <a:endParaRPr lang="en-IN" sz="1800" dirty="0"/>
          </a:p>
        </p:txBody>
      </p:sp>
    </p:spTree>
    <p:extLst>
      <p:ext uri="{BB962C8B-B14F-4D97-AF65-F5344CB8AC3E}">
        <p14:creationId xmlns="" xmlns:p14="http://schemas.microsoft.com/office/powerpoint/2010/main" val="397160405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marL="514350" indent="-514350" algn="ctr">
              <a:buNone/>
            </a:pPr>
            <a:r>
              <a:rPr lang="en-US" sz="3600" dirty="0">
                <a:solidFill>
                  <a:srgbClr val="C00000"/>
                </a:solidFill>
              </a:rPr>
              <a:t>Single chapter head 9801for Project Import </a:t>
            </a:r>
          </a:p>
          <a:p>
            <a:pPr marL="514350" indent="-514350" algn="just"/>
            <a:r>
              <a:rPr lang="en-US" sz="2800" dirty="0"/>
              <a:t>Concept introduced to facilitate import of machinery etc for initial set up of specified projects and substantial expansion of existing projects.</a:t>
            </a:r>
          </a:p>
          <a:p>
            <a:pPr marL="514350" indent="-514350" algn="just"/>
            <a:r>
              <a:rPr lang="en-US" sz="2800" dirty="0"/>
              <a:t>The goods are classified under heading 9801, the machinery and its parts may actually fall under different tariff headings.</a:t>
            </a:r>
          </a:p>
          <a:p>
            <a:pPr marL="514350" indent="-514350" algn="just"/>
            <a:r>
              <a:rPr lang="en-US" sz="2800" dirty="0"/>
              <a:t>Classifying each machinery and parts in different heads and valuing them would have been cumbersome and would have delayed clearances, which would cause demurrages.</a:t>
            </a:r>
          </a:p>
          <a:p>
            <a:pPr marL="0" indent="0" algn="just">
              <a:buNone/>
            </a:pPr>
            <a:r>
              <a:rPr lang="en-US" sz="2800" dirty="0"/>
              <a:t>Note- similar treatment is given to ‘lab chemicals’; postal import; and baggage.</a:t>
            </a:r>
          </a:p>
          <a:p>
            <a:pPr marL="514350" indent="-514350" algn="just"/>
            <a:endParaRPr lang="en-IN" sz="1200" dirty="0"/>
          </a:p>
        </p:txBody>
      </p:sp>
    </p:spTree>
    <p:extLst>
      <p:ext uri="{BB962C8B-B14F-4D97-AF65-F5344CB8AC3E}">
        <p14:creationId xmlns="" xmlns:p14="http://schemas.microsoft.com/office/powerpoint/2010/main" val="56454191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lvl="0" algn="just"/>
            <a:r>
              <a:rPr lang="en-IN" sz="1950" dirty="0">
                <a:solidFill>
                  <a:srgbClr val="FF0000"/>
                </a:solidFill>
              </a:rPr>
              <a:t>Section I (Chapters 1 to 5) covers live animals and animal products</a:t>
            </a:r>
          </a:p>
          <a:p>
            <a:pPr lvl="0" algn="just"/>
            <a:r>
              <a:rPr lang="en-IN" sz="1950" dirty="0"/>
              <a:t>Section II (Chapters 6 to 14) covers vegetable products</a:t>
            </a:r>
          </a:p>
          <a:p>
            <a:pPr lvl="0" algn="just"/>
            <a:r>
              <a:rPr lang="en-IN" sz="1950" dirty="0"/>
              <a:t>Section III (Chapter 15) covers animal or vegetable fats and oils</a:t>
            </a:r>
          </a:p>
          <a:p>
            <a:pPr lvl="0" algn="just"/>
            <a:r>
              <a:rPr lang="en-IN" sz="1950" dirty="0"/>
              <a:t>Section IV (Chapters 16 to 24) covers beverages, spirits, vinegar, and tobacco</a:t>
            </a:r>
          </a:p>
          <a:p>
            <a:pPr lvl="0" algn="just"/>
            <a:r>
              <a:rPr lang="en-IN" sz="1950" dirty="0"/>
              <a:t>Section V (Chapters 25 to 27) covers mineral products</a:t>
            </a:r>
          </a:p>
          <a:p>
            <a:pPr lvl="0" algn="just"/>
            <a:r>
              <a:rPr lang="en-IN" sz="1950" dirty="0"/>
              <a:t>Section VI (Chapters 28 to 38) covers chemical and </a:t>
            </a:r>
            <a:r>
              <a:rPr lang="en-IN" sz="1950" dirty="0" err="1"/>
              <a:t>para</a:t>
            </a:r>
            <a:r>
              <a:rPr lang="en-IN" sz="1950" dirty="0"/>
              <a:t>-chemical products</a:t>
            </a:r>
          </a:p>
          <a:p>
            <a:pPr lvl="0"/>
            <a:r>
              <a:rPr lang="en-IN" sz="1950" dirty="0">
                <a:solidFill>
                  <a:srgbClr val="FF0000"/>
                </a:solidFill>
              </a:rPr>
              <a:t>Section VII (Chapters 39 to 40) covers plastics and rubber, and articles thereof</a:t>
            </a:r>
          </a:p>
          <a:p>
            <a:pPr lvl="0" algn="just"/>
            <a:r>
              <a:rPr lang="en-IN" sz="1950" dirty="0"/>
              <a:t>Section VIII (Chapters 41 to 43) covers certain animal hides and skins</a:t>
            </a:r>
          </a:p>
          <a:p>
            <a:pPr lvl="0" algn="just"/>
            <a:r>
              <a:rPr lang="en-IN" sz="1950" dirty="0"/>
              <a:t>Section IX (Chapters 44 to 46) covers wood, cork, manufactures of straw, and articles thereof</a:t>
            </a:r>
          </a:p>
          <a:p>
            <a:pPr lvl="0" algn="just"/>
            <a:r>
              <a:rPr lang="en-IN" sz="1950" dirty="0"/>
              <a:t>Section X (Chapters 47 to 49) covers pulp of wood, paper, paperboard, and printed products</a:t>
            </a:r>
          </a:p>
          <a:p>
            <a:pPr lvl="0" algn="just"/>
            <a:r>
              <a:rPr lang="en-IN" sz="1950" dirty="0">
                <a:solidFill>
                  <a:srgbClr val="FF0000"/>
                </a:solidFill>
              </a:rPr>
              <a:t>Section XI (Chapters 50 to 63) covers textiles and textile articles</a:t>
            </a:r>
          </a:p>
          <a:p>
            <a:pPr lvl="0" algn="just"/>
            <a:r>
              <a:rPr lang="en-IN" sz="1950" dirty="0"/>
              <a:t>Section XII (Chapters 64 to 67) covers footwear, headgear, umbrellas, walking sticks, prepared feathers, artificial flowers, and articles of human hair</a:t>
            </a:r>
          </a:p>
          <a:p>
            <a:pPr lvl="0" algn="just"/>
            <a:r>
              <a:rPr lang="en-IN" sz="1950" dirty="0"/>
              <a:t>Section XIII (Chapters 68 to 70) covers articles made of minerals, stone, plaster, cement, etc., and ceramic and glass products</a:t>
            </a:r>
          </a:p>
        </p:txBody>
      </p:sp>
    </p:spTree>
    <p:extLst>
      <p:ext uri="{BB962C8B-B14F-4D97-AF65-F5344CB8AC3E}">
        <p14:creationId xmlns="" xmlns:p14="http://schemas.microsoft.com/office/powerpoint/2010/main" val="106133239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553200"/>
          </a:xfrm>
        </p:spPr>
        <p:txBody>
          <a:bodyPr>
            <a:noAutofit/>
          </a:bodyPr>
          <a:lstStyle/>
          <a:p>
            <a:pPr lvl="0" algn="just"/>
            <a:r>
              <a:rPr lang="en-IN" sz="2000" dirty="0"/>
              <a:t>Section XIV (Chapter 71) covers precious metals and stones</a:t>
            </a:r>
          </a:p>
          <a:p>
            <a:pPr lvl="0" algn="just"/>
            <a:r>
              <a:rPr lang="en-IN" sz="2000" dirty="0"/>
              <a:t>Section XV (Chapters 72 to 83) covers base metals and articles thereof (</a:t>
            </a:r>
            <a:r>
              <a:rPr lang="en-IN" sz="2000" dirty="0">
                <a:solidFill>
                  <a:srgbClr val="FF0000"/>
                </a:solidFill>
              </a:rPr>
              <a:t>Note</a:t>
            </a:r>
            <a:r>
              <a:rPr lang="en-IN" sz="2000" dirty="0"/>
              <a:t>: Chapter 77 is reserve for future use)</a:t>
            </a:r>
          </a:p>
          <a:p>
            <a:pPr lvl="0" algn="just"/>
            <a:r>
              <a:rPr lang="en-IN" sz="2000" dirty="0"/>
              <a:t>Section XVI (Chapters 84 to 85) covers machinery and mechanical appliances, electrical equipment, sound recorders and reproducers, television image and sound recorders and reproducers, and parts and accessories of such articles</a:t>
            </a:r>
          </a:p>
          <a:p>
            <a:pPr lvl="0" algn="just"/>
            <a:r>
              <a:rPr lang="en-IN" sz="2000" dirty="0">
                <a:solidFill>
                  <a:srgbClr val="FF0000"/>
                </a:solidFill>
              </a:rPr>
              <a:t>Section XVII (Chapters 86 to 89) covers vehicles, aircraft, vessels, and associated transport equipment</a:t>
            </a:r>
          </a:p>
          <a:p>
            <a:pPr lvl="0" algn="just"/>
            <a:r>
              <a:rPr lang="en-IN" sz="2000" dirty="0"/>
              <a:t>Section XVIII (Chapters 90 to 92) covers optical, photographic, cinematographic, and musical apparatus and equipment; measuring, medical, surgical, and other instruments; and clocks and watches</a:t>
            </a:r>
          </a:p>
          <a:p>
            <a:pPr lvl="0" algn="just"/>
            <a:r>
              <a:rPr lang="en-IN" sz="2000" dirty="0"/>
              <a:t>Section XIX (Chapter 93) covers arms and ammunitions</a:t>
            </a:r>
          </a:p>
          <a:p>
            <a:pPr lvl="0" algn="just"/>
            <a:r>
              <a:rPr lang="en-IN" sz="2000" dirty="0"/>
              <a:t>Section XX (Chapters 94 to 96) covers miscellaneous manufactured articles</a:t>
            </a:r>
          </a:p>
          <a:p>
            <a:pPr algn="just"/>
            <a:r>
              <a:rPr lang="en-IN" sz="2000" dirty="0"/>
              <a:t>Section XXI (Chapters 97 to 99) covers arts, collector's pieces, and antiques (</a:t>
            </a:r>
            <a:r>
              <a:rPr lang="en-IN" sz="2000" dirty="0">
                <a:solidFill>
                  <a:srgbClr val="FF0000"/>
                </a:solidFill>
              </a:rPr>
              <a:t>Note</a:t>
            </a:r>
            <a:r>
              <a:rPr lang="en-IN" sz="2000" dirty="0"/>
              <a:t>: Chapter 99 is reserved for national use). </a:t>
            </a:r>
            <a:r>
              <a:rPr lang="en-IN" sz="2000" dirty="0">
                <a:solidFill>
                  <a:srgbClr val="FF0000"/>
                </a:solidFill>
              </a:rPr>
              <a:t>Now Services have </a:t>
            </a:r>
            <a:r>
              <a:rPr lang="en-IN" sz="2000" dirty="0" err="1">
                <a:solidFill>
                  <a:srgbClr val="FF0000"/>
                </a:solidFill>
              </a:rPr>
              <a:t>ch</a:t>
            </a:r>
            <a:r>
              <a:rPr lang="en-IN" sz="2000" dirty="0">
                <a:solidFill>
                  <a:srgbClr val="FF0000"/>
                </a:solidFill>
              </a:rPr>
              <a:t> 99.</a:t>
            </a:r>
          </a:p>
        </p:txBody>
      </p:sp>
    </p:spTree>
    <p:extLst>
      <p:ext uri="{BB962C8B-B14F-4D97-AF65-F5344CB8AC3E}">
        <p14:creationId xmlns="" xmlns:p14="http://schemas.microsoft.com/office/powerpoint/2010/main" val="421745601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763000" cy="6858000"/>
          </a:xfrm>
        </p:spPr>
        <p:txBody>
          <a:bodyPr>
            <a:noAutofit/>
          </a:bodyPr>
          <a:lstStyle/>
          <a:p>
            <a:pPr marL="514350" indent="-514350" algn="ctr">
              <a:buNone/>
            </a:pPr>
            <a:r>
              <a:rPr lang="en-US" sz="2100" b="1" u="sng" dirty="0">
                <a:solidFill>
                  <a:srgbClr val="FF0000"/>
                </a:solidFill>
              </a:rPr>
              <a:t>Classification of Services</a:t>
            </a:r>
          </a:p>
          <a:p>
            <a:r>
              <a:rPr lang="en-IN" sz="2100" dirty="0"/>
              <a:t> The Scheme of Classification of Services adopted for the purposes of GST is a modified version of the </a:t>
            </a:r>
            <a:r>
              <a:rPr lang="en-IN" sz="2100" u="sng" dirty="0">
                <a:solidFill>
                  <a:srgbClr val="FF0000"/>
                </a:solidFill>
              </a:rPr>
              <a:t>United Nations Central Product Classification</a:t>
            </a:r>
            <a:r>
              <a:rPr lang="en-IN" sz="2100" dirty="0"/>
              <a:t> (UNCPC)</a:t>
            </a:r>
          </a:p>
          <a:p>
            <a:r>
              <a:rPr lang="en-US" sz="2100" dirty="0"/>
              <a:t>There are explanatory notes to the said scheme, which indicates the scope and coverage of the headings, groups and service codes. They are based on the explanatory notes to the UNCPC.</a:t>
            </a:r>
          </a:p>
          <a:p>
            <a:r>
              <a:rPr lang="en-IN" sz="2100" dirty="0"/>
              <a:t>  </a:t>
            </a:r>
            <a:r>
              <a:rPr lang="en-US" sz="2100" dirty="0"/>
              <a:t>Scheme of Classification of Services has been notified  as </a:t>
            </a:r>
            <a:r>
              <a:rPr lang="en-US" sz="2100" dirty="0">
                <a:solidFill>
                  <a:srgbClr val="FF0000"/>
                </a:solidFill>
              </a:rPr>
              <a:t>Annexure to Notification No. 11/2017</a:t>
            </a:r>
            <a:r>
              <a:rPr lang="en-US" sz="2100" dirty="0"/>
              <a:t>-CT (Rate) </a:t>
            </a:r>
            <a:r>
              <a:rPr lang="en-US" sz="2100" dirty="0" err="1"/>
              <a:t>dt.</a:t>
            </a:r>
            <a:r>
              <a:rPr lang="en-US" sz="2100" dirty="0"/>
              <a:t> 28.6.17 </a:t>
            </a:r>
            <a:r>
              <a:rPr lang="en-US" sz="2100" b="1" dirty="0">
                <a:hlinkClick r:id="rId2" action="ppaction://hlinkfile"/>
              </a:rPr>
              <a:t>&gt;&gt;&gt;</a:t>
            </a:r>
            <a:endParaRPr lang="en-US" sz="2100" b="1" dirty="0"/>
          </a:p>
          <a:p>
            <a:pPr marL="514350" indent="-514350" algn="just"/>
            <a:r>
              <a:rPr lang="en-US" sz="2100" dirty="0"/>
              <a:t>Since Customs Tariff has 1 to 98 Chapters for goods, </a:t>
            </a:r>
            <a:r>
              <a:rPr lang="en-US" sz="2100" dirty="0">
                <a:solidFill>
                  <a:srgbClr val="FF0000"/>
                </a:solidFill>
              </a:rPr>
              <a:t>chapter 99 has been given for services</a:t>
            </a:r>
            <a:r>
              <a:rPr lang="en-US" sz="2100" dirty="0"/>
              <a:t>. [6 digit code starting with 99] </a:t>
            </a:r>
            <a:r>
              <a:rPr lang="en-US" sz="2100" dirty="0">
                <a:solidFill>
                  <a:srgbClr val="00B050"/>
                </a:solidFill>
              </a:rPr>
              <a:t>[CSHGI] </a:t>
            </a:r>
            <a:r>
              <a:rPr lang="en-US" sz="2100" dirty="0" err="1">
                <a:solidFill>
                  <a:srgbClr val="00B050"/>
                </a:solidFill>
              </a:rPr>
              <a:t>eg</a:t>
            </a:r>
            <a:r>
              <a:rPr lang="en-US" sz="2100" dirty="0">
                <a:solidFill>
                  <a:srgbClr val="00B050"/>
                </a:solidFill>
              </a:rPr>
              <a:t> 996322</a:t>
            </a:r>
            <a:endParaRPr lang="en-US" sz="2100" dirty="0"/>
          </a:p>
          <a:p>
            <a:pPr marL="914400" lvl="1" indent="-514350" algn="just"/>
            <a:r>
              <a:rPr lang="en-US" sz="2100" dirty="0"/>
              <a:t>first two digits are ‘</a:t>
            </a:r>
            <a:r>
              <a:rPr lang="en-US" sz="2100" dirty="0">
                <a:solidFill>
                  <a:srgbClr val="FF0000"/>
                </a:solidFill>
              </a:rPr>
              <a:t>Chapter</a:t>
            </a:r>
            <a:r>
              <a:rPr lang="en-US" sz="2100" dirty="0"/>
              <a:t>’, </a:t>
            </a:r>
          </a:p>
          <a:p>
            <a:pPr marL="914400" lvl="1" indent="-514350" algn="just"/>
            <a:r>
              <a:rPr lang="en-US" sz="2100" dirty="0"/>
              <a:t>third is ‘</a:t>
            </a:r>
            <a:r>
              <a:rPr lang="en-US" sz="2100" dirty="0">
                <a:solidFill>
                  <a:srgbClr val="FF0000"/>
                </a:solidFill>
              </a:rPr>
              <a:t>section</a:t>
            </a:r>
            <a:r>
              <a:rPr lang="en-US" sz="2100" dirty="0"/>
              <a:t>’, </a:t>
            </a:r>
          </a:p>
          <a:p>
            <a:pPr marL="914400" lvl="1" indent="-514350" algn="just"/>
            <a:r>
              <a:rPr lang="en-US" sz="2100" dirty="0"/>
              <a:t>forth is </a:t>
            </a:r>
            <a:r>
              <a:rPr lang="en-US" sz="2100" dirty="0">
                <a:solidFill>
                  <a:srgbClr val="FF0000"/>
                </a:solidFill>
              </a:rPr>
              <a:t>heading</a:t>
            </a:r>
            <a:r>
              <a:rPr lang="en-US" sz="2100" dirty="0"/>
              <a:t>, </a:t>
            </a:r>
          </a:p>
          <a:p>
            <a:pPr marL="914400" lvl="1" indent="-514350" algn="just"/>
            <a:r>
              <a:rPr lang="en-US" sz="2100" dirty="0"/>
              <a:t>fifth is </a:t>
            </a:r>
            <a:r>
              <a:rPr lang="en-US" sz="2100" dirty="0">
                <a:solidFill>
                  <a:srgbClr val="FF0000"/>
                </a:solidFill>
              </a:rPr>
              <a:t>group</a:t>
            </a:r>
            <a:r>
              <a:rPr lang="en-US" sz="2100" dirty="0"/>
              <a:t> &amp; </a:t>
            </a:r>
          </a:p>
          <a:p>
            <a:pPr marL="914400" lvl="1" indent="-514350" algn="just"/>
            <a:r>
              <a:rPr lang="en-US" sz="2100" dirty="0"/>
              <a:t>sixth digit is tariff </a:t>
            </a:r>
            <a:r>
              <a:rPr lang="en-US" sz="2100" dirty="0">
                <a:solidFill>
                  <a:srgbClr val="FF0000"/>
                </a:solidFill>
              </a:rPr>
              <a:t>item</a:t>
            </a:r>
            <a:r>
              <a:rPr lang="en-US" sz="2100" dirty="0"/>
              <a:t>. </a:t>
            </a:r>
          </a:p>
          <a:p>
            <a:pPr marL="514350" indent="-514350" algn="just"/>
            <a:r>
              <a:rPr lang="en-US" sz="2100" dirty="0"/>
              <a:t>Sometimes, </a:t>
            </a:r>
            <a:r>
              <a:rPr lang="en-US" sz="2100" dirty="0">
                <a:solidFill>
                  <a:srgbClr val="FF0000"/>
                </a:solidFill>
              </a:rPr>
              <a:t>overlapping</a:t>
            </a:r>
            <a:r>
              <a:rPr lang="en-US" sz="2100" dirty="0"/>
              <a:t> is there. Same activity may seem to fall in more than one tariff items. </a:t>
            </a:r>
            <a:r>
              <a:rPr lang="en-IN" sz="2100" dirty="0"/>
              <a:t>The most specific description shall be preferred over a more general description.</a:t>
            </a:r>
            <a:endParaRPr lang="en-US" sz="2100" dirty="0"/>
          </a:p>
          <a:p>
            <a:pPr marL="514350" indent="-514350"/>
            <a:endParaRPr lang="en-IN" sz="2100" dirty="0"/>
          </a:p>
        </p:txBody>
      </p:sp>
    </p:spTree>
    <p:extLst>
      <p:ext uri="{BB962C8B-B14F-4D97-AF65-F5344CB8AC3E}">
        <p14:creationId xmlns="" xmlns:p14="http://schemas.microsoft.com/office/powerpoint/2010/main" val="38617476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705600"/>
          </a:xfrm>
        </p:spPr>
        <p:txBody>
          <a:bodyPr>
            <a:noAutofit/>
          </a:bodyPr>
          <a:lstStyle/>
          <a:p>
            <a:pPr marL="514350" indent="-514350" algn="ctr">
              <a:buNone/>
            </a:pPr>
            <a:r>
              <a:rPr lang="en-US" sz="2400" u="sng" dirty="0">
                <a:solidFill>
                  <a:srgbClr val="C00000"/>
                </a:solidFill>
              </a:rPr>
              <a:t>From Explanatory Notes to the classification Scheme of Services</a:t>
            </a:r>
          </a:p>
          <a:p>
            <a:pPr marL="514350" indent="-514350">
              <a:buNone/>
            </a:pPr>
            <a:r>
              <a:rPr lang="en-US" sz="2000" b="1" dirty="0"/>
              <a:t>Heading- </a:t>
            </a:r>
            <a:r>
              <a:rPr lang="en-US" sz="2000" b="1" dirty="0">
                <a:solidFill>
                  <a:srgbClr val="C00000"/>
                </a:solidFill>
              </a:rPr>
              <a:t>9954</a:t>
            </a:r>
            <a:r>
              <a:rPr lang="en-US" sz="2000" b="1" dirty="0"/>
              <a:t>- Construction Services </a:t>
            </a:r>
            <a:r>
              <a:rPr lang="en-US" sz="1800" dirty="0">
                <a:solidFill>
                  <a:srgbClr val="00B050"/>
                </a:solidFill>
              </a:rPr>
              <a:t>[Chapter 99, Section 5, Heading 4, </a:t>
            </a:r>
            <a:r>
              <a:rPr lang="en-US" sz="1800" dirty="0" err="1">
                <a:solidFill>
                  <a:srgbClr val="00B050"/>
                </a:solidFill>
              </a:rPr>
              <a:t>Grp</a:t>
            </a:r>
            <a:r>
              <a:rPr lang="en-US" sz="1800" dirty="0">
                <a:solidFill>
                  <a:srgbClr val="00B050"/>
                </a:solidFill>
              </a:rPr>
              <a:t> 1 to 7 below, Item …]</a:t>
            </a:r>
            <a:endParaRPr lang="en-US" sz="2000" dirty="0">
              <a:solidFill>
                <a:srgbClr val="00B050"/>
              </a:solidFill>
            </a:endParaRPr>
          </a:p>
          <a:p>
            <a:pPr marL="514350" indent="-514350">
              <a:buAutoNum type="arabicPeriod"/>
            </a:pPr>
            <a:r>
              <a:rPr lang="en-US" sz="2000" dirty="0"/>
              <a:t>General Construction of Building</a:t>
            </a:r>
          </a:p>
          <a:p>
            <a:pPr marL="514350" indent="-514350">
              <a:buAutoNum type="arabicPeriod"/>
            </a:pPr>
            <a:r>
              <a:rPr lang="en-US" sz="2000" dirty="0"/>
              <a:t>General construction of civil </a:t>
            </a:r>
            <a:r>
              <a:rPr lang="en-US" sz="2000" dirty="0" err="1"/>
              <a:t>Engg</a:t>
            </a:r>
            <a:r>
              <a:rPr lang="en-US" sz="2000" dirty="0"/>
              <a:t> work</a:t>
            </a:r>
          </a:p>
          <a:p>
            <a:pPr marL="514350" indent="-514350">
              <a:buAutoNum type="arabicPeriod"/>
            </a:pPr>
            <a:r>
              <a:rPr lang="en-US" sz="2000" dirty="0"/>
              <a:t>Site preparation</a:t>
            </a:r>
          </a:p>
          <a:p>
            <a:pPr marL="514350" indent="-514350">
              <a:buAutoNum type="arabicPeriod"/>
            </a:pPr>
            <a:r>
              <a:rPr lang="en-US" sz="2000" dirty="0"/>
              <a:t>Assembly and erection of pre-fabricated construction</a:t>
            </a:r>
          </a:p>
          <a:p>
            <a:pPr marL="514350" indent="-514350">
              <a:buAutoNum type="arabicPeriod"/>
            </a:pPr>
            <a:r>
              <a:rPr lang="en-US" sz="2000" dirty="0"/>
              <a:t>Special trade construction</a:t>
            </a:r>
          </a:p>
          <a:p>
            <a:pPr marL="514350" indent="-514350">
              <a:buAutoNum type="arabicPeriod"/>
            </a:pPr>
            <a:r>
              <a:rPr lang="en-US" sz="2000" dirty="0"/>
              <a:t>Installation services</a:t>
            </a:r>
          </a:p>
          <a:p>
            <a:pPr marL="514350" indent="-514350">
              <a:buAutoNum type="arabicPeriod"/>
            </a:pPr>
            <a:r>
              <a:rPr lang="en-US" sz="2000" dirty="0"/>
              <a:t>Building completion and finishing</a:t>
            </a:r>
          </a:p>
          <a:p>
            <a:pPr marL="514350" indent="-514350">
              <a:buNone/>
            </a:pPr>
            <a:r>
              <a:rPr lang="en-US" sz="2000" b="1" dirty="0">
                <a:solidFill>
                  <a:srgbClr val="C00000"/>
                </a:solidFill>
              </a:rPr>
              <a:t>9954-1-</a:t>
            </a:r>
            <a:r>
              <a:rPr lang="en-US" sz="2000" b="1" dirty="0"/>
              <a:t> General Construction of Building</a:t>
            </a:r>
          </a:p>
          <a:p>
            <a:pPr marL="514350" indent="-514350">
              <a:buAutoNum type="arabicPeriod"/>
            </a:pPr>
            <a:r>
              <a:rPr lang="en-US" sz="2000" dirty="0"/>
              <a:t>Single / multi dwelling, multi storey residential building</a:t>
            </a:r>
          </a:p>
          <a:p>
            <a:pPr marL="514350" indent="-514350">
              <a:buAutoNum type="arabicPeriod"/>
            </a:pPr>
            <a:r>
              <a:rPr lang="en-US" sz="2000" dirty="0"/>
              <a:t>Other residential building</a:t>
            </a:r>
          </a:p>
          <a:p>
            <a:pPr marL="514350" indent="-514350">
              <a:buAutoNum type="arabicPeriod"/>
            </a:pPr>
            <a:r>
              <a:rPr lang="en-US" sz="2000" dirty="0"/>
              <a:t>Industrial building</a:t>
            </a:r>
          </a:p>
          <a:p>
            <a:pPr marL="514350" indent="-514350">
              <a:buAutoNum type="arabicPeriod"/>
            </a:pPr>
            <a:r>
              <a:rPr lang="en-US" sz="2000" dirty="0"/>
              <a:t>Commercial / administrative building</a:t>
            </a:r>
          </a:p>
          <a:p>
            <a:pPr marL="514350" indent="-514350">
              <a:buAutoNum type="arabicPeriod"/>
            </a:pPr>
            <a:r>
              <a:rPr lang="en-US" sz="2000" dirty="0"/>
              <a:t>Other non-residential building</a:t>
            </a:r>
          </a:p>
          <a:p>
            <a:pPr marL="514350" indent="-514350">
              <a:buAutoNum type="arabicPeriod"/>
            </a:pPr>
            <a:r>
              <a:rPr lang="en-US" sz="2000" dirty="0"/>
              <a:t>Other non-residential building not elsewhere classified.</a:t>
            </a:r>
          </a:p>
          <a:p>
            <a:pPr marL="514350" indent="-514350">
              <a:buFont typeface="+mj-lt"/>
              <a:buAutoNum type="arabicPeriod" startAt="9"/>
            </a:pPr>
            <a:r>
              <a:rPr lang="en-US" sz="2000" dirty="0"/>
              <a:t>Repair, renovation, alteration of above</a:t>
            </a:r>
          </a:p>
          <a:p>
            <a:pPr marL="514350" indent="-514350">
              <a:buNone/>
            </a:pPr>
            <a:endParaRPr lang="en-US" sz="2000" dirty="0"/>
          </a:p>
          <a:p>
            <a:pPr marL="514350" indent="-514350">
              <a:buNone/>
            </a:pPr>
            <a:endParaRPr lang="en-IN" sz="2000" dirty="0"/>
          </a:p>
        </p:txBody>
      </p:sp>
    </p:spTree>
    <p:extLst>
      <p:ext uri="{BB962C8B-B14F-4D97-AF65-F5344CB8AC3E}">
        <p14:creationId xmlns="" xmlns:p14="http://schemas.microsoft.com/office/powerpoint/2010/main" val="412274761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noAutofit/>
          </a:bodyPr>
          <a:lstStyle/>
          <a:p>
            <a:pPr marL="514350" indent="-514350">
              <a:buNone/>
            </a:pPr>
            <a:r>
              <a:rPr lang="en-US" sz="1900" b="1" dirty="0">
                <a:solidFill>
                  <a:srgbClr val="C00000"/>
                </a:solidFill>
              </a:rPr>
              <a:t>9954-2- </a:t>
            </a:r>
            <a:r>
              <a:rPr lang="en-US" sz="1900" b="1" dirty="0"/>
              <a:t>General construction of civil </a:t>
            </a:r>
            <a:r>
              <a:rPr lang="en-US" sz="1900" b="1" dirty="0" err="1"/>
              <a:t>Engg</a:t>
            </a:r>
            <a:r>
              <a:rPr lang="en-US" sz="1900" b="1" dirty="0"/>
              <a:t> work</a:t>
            </a:r>
          </a:p>
          <a:p>
            <a:pPr marL="514350" indent="-514350">
              <a:buAutoNum type="arabicPeriod"/>
            </a:pPr>
            <a:r>
              <a:rPr lang="en-US" sz="1900" dirty="0"/>
              <a:t>Highway, railway, runway, bridge, tunnel</a:t>
            </a:r>
          </a:p>
          <a:p>
            <a:pPr marL="514350" indent="-514350">
              <a:buAutoNum type="arabicPeriod"/>
            </a:pPr>
            <a:r>
              <a:rPr lang="en-US" sz="1900" dirty="0" err="1"/>
              <a:t>Harbour</a:t>
            </a:r>
            <a:r>
              <a:rPr lang="en-US" sz="1900" dirty="0"/>
              <a:t>, waterways, dam…….</a:t>
            </a:r>
          </a:p>
          <a:p>
            <a:pPr marL="514350" indent="-514350">
              <a:buAutoNum type="arabicPeriod"/>
            </a:pPr>
            <a:r>
              <a:rPr lang="en-US" sz="1900" dirty="0"/>
              <a:t>Long distance pipeline, cables, submarine pipeline, electric power line, pumping station.</a:t>
            </a:r>
          </a:p>
          <a:p>
            <a:pPr marL="514350" indent="-514350">
              <a:buFont typeface="+mj-lt"/>
              <a:buAutoNum type="arabicPeriod" startAt="5"/>
            </a:pPr>
            <a:r>
              <a:rPr lang="en-US" sz="1900" dirty="0"/>
              <a:t>Local pipeline, electric cable</a:t>
            </a:r>
          </a:p>
          <a:p>
            <a:pPr marL="514350" indent="-514350">
              <a:buFont typeface="+mj-lt"/>
              <a:buAutoNum type="arabicPeriod" startAt="5"/>
            </a:pPr>
            <a:r>
              <a:rPr lang="en-US" sz="1900" dirty="0"/>
              <a:t>Mines, industrial plants (but not industrial buildings)</a:t>
            </a:r>
          </a:p>
          <a:p>
            <a:pPr marL="514350" indent="-514350">
              <a:buFont typeface="+mj-lt"/>
              <a:buAutoNum type="arabicPeriod" startAt="5"/>
            </a:pPr>
            <a:r>
              <a:rPr lang="en-US" sz="1900" dirty="0"/>
              <a:t>Power plants</a:t>
            </a:r>
          </a:p>
          <a:p>
            <a:pPr marL="514350" indent="-514350">
              <a:buFont typeface="+mj-lt"/>
              <a:buAutoNum type="arabicPeriod" startAt="5"/>
            </a:pPr>
            <a:r>
              <a:rPr lang="en-US" sz="1900" dirty="0"/>
              <a:t>Outdoor sports and recreational facilities (</a:t>
            </a:r>
            <a:r>
              <a:rPr lang="en-US" sz="1900" dirty="0" err="1"/>
              <a:t>eg</a:t>
            </a:r>
            <a:r>
              <a:rPr lang="en-US" sz="1900" dirty="0"/>
              <a:t> public park, golf course)</a:t>
            </a:r>
          </a:p>
          <a:p>
            <a:pPr marL="514350" indent="-514350">
              <a:buFont typeface="+mj-lt"/>
              <a:buAutoNum type="arabicPeriod" startAt="5"/>
            </a:pPr>
            <a:r>
              <a:rPr lang="en-US" sz="1900" dirty="0" err="1"/>
              <a:t>N.e.c</a:t>
            </a:r>
            <a:r>
              <a:rPr lang="en-US" sz="1900" dirty="0"/>
              <a:t>. (</a:t>
            </a:r>
            <a:r>
              <a:rPr lang="en-US" sz="1900" dirty="0" err="1"/>
              <a:t>eg</a:t>
            </a:r>
            <a:r>
              <a:rPr lang="en-US" sz="1900" dirty="0"/>
              <a:t> bunkers, satellite launching sites….)</a:t>
            </a:r>
          </a:p>
          <a:p>
            <a:pPr marL="514350" indent="-514350">
              <a:buFont typeface="+mj-lt"/>
              <a:buAutoNum type="arabicPeriod" startAt="5"/>
            </a:pPr>
            <a:endParaRPr lang="en-US" sz="1900" dirty="0"/>
          </a:p>
          <a:p>
            <a:pPr marL="514350" indent="-514350">
              <a:buNone/>
            </a:pPr>
            <a:r>
              <a:rPr lang="en-US" sz="1900" b="1" dirty="0">
                <a:solidFill>
                  <a:srgbClr val="C00000"/>
                </a:solidFill>
              </a:rPr>
              <a:t>9954-3- </a:t>
            </a:r>
            <a:r>
              <a:rPr lang="en-US" sz="1900" b="1" dirty="0"/>
              <a:t>Site preparation</a:t>
            </a:r>
          </a:p>
          <a:p>
            <a:pPr marL="514350" indent="-514350">
              <a:buAutoNum type="arabicPeriod"/>
            </a:pPr>
            <a:r>
              <a:rPr lang="en-US" sz="1900" dirty="0"/>
              <a:t>Demolition</a:t>
            </a:r>
          </a:p>
          <a:p>
            <a:pPr marL="514350" indent="-514350">
              <a:buAutoNum type="arabicPeriod"/>
            </a:pPr>
            <a:r>
              <a:rPr lang="en-US" sz="1900" dirty="0"/>
              <a:t>Site formation and clearance</a:t>
            </a:r>
          </a:p>
          <a:p>
            <a:pPr marL="514350" indent="-514350">
              <a:buAutoNum type="arabicPeriod"/>
            </a:pPr>
            <a:r>
              <a:rPr lang="en-US" sz="1900" dirty="0"/>
              <a:t>Excavation and earthmoving</a:t>
            </a:r>
          </a:p>
          <a:p>
            <a:pPr marL="514350" indent="-514350">
              <a:buAutoNum type="arabicPeriod"/>
            </a:pPr>
            <a:r>
              <a:rPr lang="en-US" sz="1900" dirty="0"/>
              <a:t>Water well drilling &amp; septic system</a:t>
            </a:r>
          </a:p>
          <a:p>
            <a:pPr marL="514350" indent="-514350">
              <a:buAutoNum type="arabicPeriod"/>
            </a:pPr>
            <a:r>
              <a:rPr lang="en-US" sz="1900" dirty="0"/>
              <a:t>Other </a:t>
            </a:r>
            <a:r>
              <a:rPr lang="en-US" sz="1900" dirty="0" err="1"/>
              <a:t>n.e.c</a:t>
            </a:r>
            <a:r>
              <a:rPr lang="en-US" sz="1900" dirty="0"/>
              <a:t>.</a:t>
            </a:r>
          </a:p>
          <a:p>
            <a:pPr marL="514350" indent="-514350">
              <a:buFont typeface="+mj-lt"/>
              <a:buAutoNum type="arabicPeriod" startAt="9"/>
            </a:pPr>
            <a:r>
              <a:rPr lang="en-US" sz="1900" dirty="0"/>
              <a:t>Repair, renovation, alteration ……</a:t>
            </a:r>
          </a:p>
          <a:p>
            <a:pPr marL="514350" indent="-514350">
              <a:buNone/>
            </a:pPr>
            <a:endParaRPr lang="en-US" sz="1900" dirty="0"/>
          </a:p>
          <a:p>
            <a:pPr marL="514350" indent="-514350">
              <a:buNone/>
            </a:pPr>
            <a:endParaRPr lang="en-US" sz="1900" dirty="0"/>
          </a:p>
          <a:p>
            <a:pPr marL="514350" indent="-514350">
              <a:buNone/>
            </a:pPr>
            <a:endParaRPr lang="en-IN" sz="1900" dirty="0"/>
          </a:p>
        </p:txBody>
      </p:sp>
    </p:spTree>
    <p:extLst>
      <p:ext uri="{BB962C8B-B14F-4D97-AF65-F5344CB8AC3E}">
        <p14:creationId xmlns="" xmlns:p14="http://schemas.microsoft.com/office/powerpoint/2010/main" val="70633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732</TotalTime>
  <Words>14773</Words>
  <Application>Microsoft Office PowerPoint</Application>
  <PresentationFormat>On-screen Show (4:3)</PresentationFormat>
  <Paragraphs>1082</Paragraphs>
  <Slides>124</Slides>
  <Notes>12</Notes>
  <HiddenSlides>0</HiddenSlides>
  <MMClips>0</MMClips>
  <ScaleCrop>false</ScaleCrop>
  <HeadingPairs>
    <vt:vector size="4" baseType="variant">
      <vt:variant>
        <vt:lpstr>Theme</vt:lpstr>
      </vt:variant>
      <vt:variant>
        <vt:i4>1</vt:i4>
      </vt:variant>
      <vt:variant>
        <vt:lpstr>Slide Titles</vt:lpstr>
      </vt:variant>
      <vt:variant>
        <vt:i4>124</vt:i4>
      </vt:variant>
    </vt:vector>
  </HeadingPairs>
  <TitlesOfParts>
    <vt:vector size="125" baseType="lpstr">
      <vt:lpstr>Office Theme</vt:lpstr>
      <vt:lpstr>Slide 1</vt:lpstr>
      <vt:lpstr>Slide 2</vt:lpstr>
      <vt:lpstr>Slide 3</vt:lpstr>
      <vt:lpstr>Slide 4</vt:lpstr>
      <vt:lpstr> </vt:lpstr>
      <vt:lpstr>GST Landscape</vt:lpstr>
      <vt:lpstr>SIX Essentials for GST liability:- </vt:lpstr>
      <vt:lpstr>Slide 8</vt:lpstr>
      <vt:lpstr>IN RE : CMS INFO SYSTEMS LIMITED Order No. MAH/AAAR/SS-RJ/04/2018-19, dated 6-8-2018 in Appeal No. MAH/AAAR/05/2018-19 2018 (15) G.S.T.L. 727 (App. A.A.R. - GST) </vt:lpstr>
      <vt:lpstr>Slide 10</vt:lpstr>
      <vt:lpstr>Slide 11</vt:lpstr>
      <vt:lpstr>IN RE : PRESTIGE SOUTH RIDGE APARTMENT OWNERS’ ASSOCIATION Advance Ruling No. KAR ADRG 42/2019, dated 17-9-2019 2019 (30) G.S.T.L. 107 (A.A.R. - GST) </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Changes can be made in GSTR-3B</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arvin</dc:creator>
  <cp:lastModifiedBy>Debasmita</cp:lastModifiedBy>
  <cp:revision>85</cp:revision>
  <dcterms:created xsi:type="dcterms:W3CDTF">2006-08-16T00:00:00Z</dcterms:created>
  <dcterms:modified xsi:type="dcterms:W3CDTF">2020-09-22T16:00:03Z</dcterms:modified>
</cp:coreProperties>
</file>