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86" r:id="rId2"/>
    <p:sldId id="258" r:id="rId3"/>
    <p:sldId id="259" r:id="rId4"/>
    <p:sldId id="270" r:id="rId5"/>
    <p:sldId id="256" r:id="rId6"/>
    <p:sldId id="261" r:id="rId7"/>
    <p:sldId id="262" r:id="rId8"/>
    <p:sldId id="263" r:id="rId9"/>
    <p:sldId id="264" r:id="rId10"/>
    <p:sldId id="266" r:id="rId11"/>
    <p:sldId id="268" r:id="rId12"/>
    <p:sldId id="269" r:id="rId13"/>
    <p:sldId id="272" r:id="rId14"/>
    <p:sldId id="273" r:id="rId15"/>
    <p:sldId id="271" r:id="rId16"/>
    <p:sldId id="274" r:id="rId17"/>
    <p:sldId id="276" r:id="rId18"/>
    <p:sldId id="278" r:id="rId19"/>
    <p:sldId id="279" r:id="rId20"/>
    <p:sldId id="285" r:id="rId21"/>
    <p:sldId id="280" r:id="rId22"/>
    <p:sldId id="281" r:id="rId23"/>
    <p:sldId id="282" r:id="rId24"/>
    <p:sldId id="283" r:id="rId25"/>
    <p:sldId id="284" r:id="rId26"/>
    <p:sldId id="287"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996633"/>
    <a:srgbClr val="FF9900"/>
    <a:srgbClr val="FF0000"/>
    <a:srgbClr val="660066"/>
    <a:srgbClr val="0000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04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04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04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79B4868-4C1A-4BA9-A028-5A89B6A3C7DD}" type="slidenum">
              <a:rPr lang="en-US" altLang="en-US"/>
              <a:pPr/>
              <a:t>‹#›</a:t>
            </a:fld>
            <a:endParaRPr lang="en-US" altLang="en-US"/>
          </a:p>
        </p:txBody>
      </p:sp>
    </p:spTree>
    <p:extLst>
      <p:ext uri="{BB962C8B-B14F-4D97-AF65-F5344CB8AC3E}">
        <p14:creationId xmlns:p14="http://schemas.microsoft.com/office/powerpoint/2010/main" val="4255919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945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C22FD63-7C0E-42FE-968B-BA7B7EDC18F6}" type="slidenum">
              <a:rPr lang="en-US" altLang="en-US"/>
              <a:pPr/>
              <a:t>‹#›</a:t>
            </a:fld>
            <a:endParaRPr lang="en-US" altLang="en-US"/>
          </a:p>
        </p:txBody>
      </p:sp>
    </p:spTree>
    <p:extLst>
      <p:ext uri="{BB962C8B-B14F-4D97-AF65-F5344CB8AC3E}">
        <p14:creationId xmlns:p14="http://schemas.microsoft.com/office/powerpoint/2010/main" val="27357277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3233A7-9CFD-4D53-B155-8C988E9A8AFC}" type="slidenum">
              <a:rPr lang="en-US" altLang="en-US"/>
              <a:pPr/>
              <a:t>1</a:t>
            </a:fld>
            <a:endParaRPr lang="en-US" altLang="en-US"/>
          </a:p>
        </p:txBody>
      </p:sp>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4F2E5E-0623-4DB2-8E88-2BB98E1040FA}" type="slidenum">
              <a:rPr lang="en-US" altLang="en-US"/>
              <a:pPr/>
              <a:t>10</a:t>
            </a:fld>
            <a:endParaRPr lang="en-US" altLang="en-US"/>
          </a:p>
        </p:txBody>
      </p:sp>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719D2E-E463-4E4A-B3D8-811B691B8F7A}" type="slidenum">
              <a:rPr lang="en-US" altLang="en-US"/>
              <a:pPr/>
              <a:t>11</a:t>
            </a:fld>
            <a:endParaRPr lang="en-US" altLang="en-US"/>
          </a:p>
        </p:txBody>
      </p:sp>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C088B0-D045-49C6-9A43-87FAB1019940}" type="slidenum">
              <a:rPr lang="en-US" altLang="en-US"/>
              <a:pPr/>
              <a:t>12</a:t>
            </a:fld>
            <a:endParaRPr lang="en-US" altLang="en-US"/>
          </a:p>
        </p:txBody>
      </p:sp>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F8B9B3-2815-4E43-8E6F-C06187849FF5}" type="slidenum">
              <a:rPr lang="en-US" altLang="en-US"/>
              <a:pPr/>
              <a:t>13</a:t>
            </a:fld>
            <a:endParaRPr lang="en-US" altLang="en-US"/>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305B77-859F-4C47-ABC5-C3D0C414B732}" type="slidenum">
              <a:rPr lang="en-US" altLang="en-US"/>
              <a:pPr/>
              <a:t>14</a:t>
            </a:fld>
            <a:endParaRPr lang="en-US" altLang="en-US"/>
          </a:p>
        </p:txBody>
      </p:sp>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AB8615-4195-40E1-9C71-DAF25512DD12}" type="slidenum">
              <a:rPr lang="en-US" altLang="en-US"/>
              <a:pPr/>
              <a:t>15</a:t>
            </a:fld>
            <a:endParaRPr lang="en-US" altLang="en-US"/>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F70709-5576-4F7E-A56C-92FA9EC90CAD}" type="slidenum">
              <a:rPr lang="en-US" altLang="en-US"/>
              <a:pPr/>
              <a:t>16</a:t>
            </a:fld>
            <a:endParaRPr lang="en-US" altLang="en-US"/>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E63C74-7E10-4944-A37F-C94F70912BA8}" type="slidenum">
              <a:rPr lang="en-US" altLang="en-US"/>
              <a:pPr/>
              <a:t>17</a:t>
            </a:fld>
            <a:endParaRPr lang="en-US" altLang="en-US"/>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0EF034-F8E4-409E-8B2C-7E8E9938CDC5}" type="slidenum">
              <a:rPr lang="en-US" altLang="en-US"/>
              <a:pPr/>
              <a:t>18</a:t>
            </a:fld>
            <a:endParaRPr lang="en-US" altLang="en-US"/>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D83BE2-CED1-4C5F-B90D-BC566FBC095B}" type="slidenum">
              <a:rPr lang="en-US" altLang="en-US"/>
              <a:pPr/>
              <a:t>19</a:t>
            </a:fld>
            <a:endParaRPr lang="en-US" altLang="en-US"/>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E5C808-5FC4-472F-BDC3-C8E9977157A3}" type="slidenum">
              <a:rPr lang="en-US" altLang="en-US"/>
              <a:pPr/>
              <a:t>2</a:t>
            </a:fld>
            <a:endParaRPr lang="en-US" alt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155BE2-9395-486C-9F85-AE2F567482BF}" type="slidenum">
              <a:rPr lang="en-US" altLang="en-US"/>
              <a:pPr/>
              <a:t>20</a:t>
            </a:fld>
            <a:endParaRPr lang="en-US" altLang="en-US"/>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6433BD-B720-42F8-9C9D-029A88764CEE}" type="slidenum">
              <a:rPr lang="en-US" altLang="en-US"/>
              <a:pPr/>
              <a:t>21</a:t>
            </a:fld>
            <a:endParaRPr lang="en-US" altLang="en-US"/>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2EF07E-6F53-4D68-B07D-6E440D33E8A5}" type="slidenum">
              <a:rPr lang="en-US" altLang="en-US"/>
              <a:pPr/>
              <a:t>22</a:t>
            </a:fld>
            <a:endParaRPr lang="en-US" altLang="en-US"/>
          </a:p>
        </p:txBody>
      </p:sp>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2B4B2B-CF58-4BE7-9F32-54D5427B48D2}" type="slidenum">
              <a:rPr lang="en-US" altLang="en-US"/>
              <a:pPr/>
              <a:t>23</a:t>
            </a:fld>
            <a:endParaRPr lang="en-US" altLang="en-US"/>
          </a:p>
        </p:txBody>
      </p:sp>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3CCBB0-C516-49DA-86DB-58186B56E331}" type="slidenum">
              <a:rPr lang="en-US" altLang="en-US"/>
              <a:pPr/>
              <a:t>24</a:t>
            </a:fld>
            <a:endParaRPr lang="en-US" altLang="en-US"/>
          </a:p>
        </p:txBody>
      </p:sp>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C3D937-8F08-4AA4-855D-5F4817E99AB6}" type="slidenum">
              <a:rPr lang="en-US" altLang="en-US"/>
              <a:pPr/>
              <a:t>25</a:t>
            </a:fld>
            <a:endParaRPr lang="en-US" altLang="en-US"/>
          </a:p>
        </p:txBody>
      </p:sp>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2EF6DD-C251-402F-A9F1-84BB6FFBB69F}" type="slidenum">
              <a:rPr lang="en-US" altLang="en-US"/>
              <a:pPr/>
              <a:t>26</a:t>
            </a:fld>
            <a:endParaRPr lang="en-US" altLang="en-US"/>
          </a:p>
        </p:txBody>
      </p:sp>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A63376-A42E-4077-8EFC-A5E6C2091ECB}" type="slidenum">
              <a:rPr lang="en-US" altLang="en-US"/>
              <a:pPr/>
              <a:t>3</a:t>
            </a:fld>
            <a:endParaRPr lang="en-US" altLang="en-US"/>
          </a:p>
        </p:txBody>
      </p:sp>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9E39B8-8156-4E0B-AD16-E732C9774EAE}" type="slidenum">
              <a:rPr lang="en-US" altLang="en-US"/>
              <a:pPr/>
              <a:t>4</a:t>
            </a:fld>
            <a:endParaRPr lang="en-US" altLang="en-US"/>
          </a:p>
        </p:txBody>
      </p:sp>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EA8F95-3520-4D6B-A0B4-3E727A012A06}" type="slidenum">
              <a:rPr lang="en-US" altLang="en-US"/>
              <a:pPr/>
              <a:t>5</a:t>
            </a:fld>
            <a:endParaRPr lang="en-US" altLang="en-US"/>
          </a:p>
        </p:txBody>
      </p:sp>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69C991-3A02-4B15-8A43-579F10FE43A3}" type="slidenum">
              <a:rPr lang="en-US" altLang="en-US"/>
              <a:pPr/>
              <a:t>6</a:t>
            </a:fld>
            <a:endParaRPr lang="en-US" altLang="en-US"/>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A63B4F-1264-46CE-97DE-3FBDC6FCF52A}" type="slidenum">
              <a:rPr lang="en-US" altLang="en-US"/>
              <a:pPr/>
              <a:t>7</a:t>
            </a:fld>
            <a:endParaRPr lang="en-US" altLang="en-US"/>
          </a:p>
        </p:txBody>
      </p:sp>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B06637-E6C9-434A-ADB1-645BF44CF026}" type="slidenum">
              <a:rPr lang="en-US" altLang="en-US"/>
              <a:pPr/>
              <a:t>8</a:t>
            </a:fld>
            <a:endParaRPr lang="en-US" altLang="en-US"/>
          </a:p>
        </p:txBody>
      </p:sp>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D61E09-4D4C-4E58-A06C-8CD3073A11AE}" type="slidenum">
              <a:rPr lang="en-US" altLang="en-US"/>
              <a:pPr/>
              <a:t>9</a:t>
            </a:fld>
            <a:endParaRPr lang="en-US" altLang="en-US"/>
          </a:p>
        </p:txBody>
      </p:sp>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41E6EFE-334C-4455-84E7-B3E201704BC2}" type="slidenum">
              <a:rPr lang="en-US" altLang="en-US"/>
              <a:pPr/>
              <a:t>‹#›</a:t>
            </a:fld>
            <a:endParaRPr lang="en-US" altLang="en-US"/>
          </a:p>
        </p:txBody>
      </p:sp>
    </p:spTree>
    <p:extLst>
      <p:ext uri="{BB962C8B-B14F-4D97-AF65-F5344CB8AC3E}">
        <p14:creationId xmlns:p14="http://schemas.microsoft.com/office/powerpoint/2010/main" val="801555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DBD371A-7469-443D-B40D-BB2D26F3F561}" type="slidenum">
              <a:rPr lang="en-US" altLang="en-US"/>
              <a:pPr/>
              <a:t>‹#›</a:t>
            </a:fld>
            <a:endParaRPr lang="en-US" altLang="en-US"/>
          </a:p>
        </p:txBody>
      </p:sp>
    </p:spTree>
    <p:extLst>
      <p:ext uri="{BB962C8B-B14F-4D97-AF65-F5344CB8AC3E}">
        <p14:creationId xmlns:p14="http://schemas.microsoft.com/office/powerpoint/2010/main" val="4225700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EF251AB-6687-48F3-A65F-15BF5E69952A}" type="slidenum">
              <a:rPr lang="en-US" altLang="en-US"/>
              <a:pPr/>
              <a:t>‹#›</a:t>
            </a:fld>
            <a:endParaRPr lang="en-US" altLang="en-US"/>
          </a:p>
        </p:txBody>
      </p:sp>
    </p:spTree>
    <p:extLst>
      <p:ext uri="{BB962C8B-B14F-4D97-AF65-F5344CB8AC3E}">
        <p14:creationId xmlns:p14="http://schemas.microsoft.com/office/powerpoint/2010/main" val="403018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54F2C87-6176-49FD-BC74-C4B713731CC9}" type="slidenum">
              <a:rPr lang="en-US" altLang="en-US"/>
              <a:pPr/>
              <a:t>‹#›</a:t>
            </a:fld>
            <a:endParaRPr lang="en-US" altLang="en-US"/>
          </a:p>
        </p:txBody>
      </p:sp>
    </p:spTree>
    <p:extLst>
      <p:ext uri="{BB962C8B-B14F-4D97-AF65-F5344CB8AC3E}">
        <p14:creationId xmlns:p14="http://schemas.microsoft.com/office/powerpoint/2010/main" val="287470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14FE8B2-9CB7-4950-AD91-A957F2C97D1B}" type="slidenum">
              <a:rPr lang="en-US" altLang="en-US"/>
              <a:pPr/>
              <a:t>‹#›</a:t>
            </a:fld>
            <a:endParaRPr lang="en-US" altLang="en-US"/>
          </a:p>
        </p:txBody>
      </p:sp>
    </p:spTree>
    <p:extLst>
      <p:ext uri="{BB962C8B-B14F-4D97-AF65-F5344CB8AC3E}">
        <p14:creationId xmlns:p14="http://schemas.microsoft.com/office/powerpoint/2010/main" val="4276735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27A9C58-4F48-46C6-950D-BC6E1219C265}" type="slidenum">
              <a:rPr lang="en-US" altLang="en-US"/>
              <a:pPr/>
              <a:t>‹#›</a:t>
            </a:fld>
            <a:endParaRPr lang="en-US" altLang="en-US"/>
          </a:p>
        </p:txBody>
      </p:sp>
    </p:spTree>
    <p:extLst>
      <p:ext uri="{BB962C8B-B14F-4D97-AF65-F5344CB8AC3E}">
        <p14:creationId xmlns:p14="http://schemas.microsoft.com/office/powerpoint/2010/main" val="174382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DC955B5-89E3-4062-BFB6-CAA40706E9C2}" type="slidenum">
              <a:rPr lang="en-US" altLang="en-US"/>
              <a:pPr/>
              <a:t>‹#›</a:t>
            </a:fld>
            <a:endParaRPr lang="en-US" altLang="en-US"/>
          </a:p>
        </p:txBody>
      </p:sp>
    </p:spTree>
    <p:extLst>
      <p:ext uri="{BB962C8B-B14F-4D97-AF65-F5344CB8AC3E}">
        <p14:creationId xmlns:p14="http://schemas.microsoft.com/office/powerpoint/2010/main" val="3542640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9FD8E40-C25D-41D6-92B7-A251BDEB9FA0}" type="slidenum">
              <a:rPr lang="en-US" altLang="en-US"/>
              <a:pPr/>
              <a:t>‹#›</a:t>
            </a:fld>
            <a:endParaRPr lang="en-US" altLang="en-US"/>
          </a:p>
        </p:txBody>
      </p:sp>
    </p:spTree>
    <p:extLst>
      <p:ext uri="{BB962C8B-B14F-4D97-AF65-F5344CB8AC3E}">
        <p14:creationId xmlns:p14="http://schemas.microsoft.com/office/powerpoint/2010/main" val="2384901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404E5EB-EE36-4A3F-B299-FBD20CE1B841}" type="slidenum">
              <a:rPr lang="en-US" altLang="en-US"/>
              <a:pPr/>
              <a:t>‹#›</a:t>
            </a:fld>
            <a:endParaRPr lang="en-US" altLang="en-US"/>
          </a:p>
        </p:txBody>
      </p:sp>
    </p:spTree>
    <p:extLst>
      <p:ext uri="{BB962C8B-B14F-4D97-AF65-F5344CB8AC3E}">
        <p14:creationId xmlns:p14="http://schemas.microsoft.com/office/powerpoint/2010/main" val="182294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AAACD0D-142E-4F2B-A934-C07E965D3D47}" type="slidenum">
              <a:rPr lang="en-US" altLang="en-US"/>
              <a:pPr/>
              <a:t>‹#›</a:t>
            </a:fld>
            <a:endParaRPr lang="en-US" altLang="en-US"/>
          </a:p>
        </p:txBody>
      </p:sp>
    </p:spTree>
    <p:extLst>
      <p:ext uri="{BB962C8B-B14F-4D97-AF65-F5344CB8AC3E}">
        <p14:creationId xmlns:p14="http://schemas.microsoft.com/office/powerpoint/2010/main" val="348422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3662C7F-DE02-40F1-8E39-11D3B2D56E2A}" type="slidenum">
              <a:rPr lang="en-US" altLang="en-US"/>
              <a:pPr/>
              <a:t>‹#›</a:t>
            </a:fld>
            <a:endParaRPr lang="en-US" altLang="en-US"/>
          </a:p>
        </p:txBody>
      </p:sp>
    </p:spTree>
    <p:extLst>
      <p:ext uri="{BB962C8B-B14F-4D97-AF65-F5344CB8AC3E}">
        <p14:creationId xmlns:p14="http://schemas.microsoft.com/office/powerpoint/2010/main" val="2132379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297B5AE-1FAC-4C56-BB8C-D5AF7DA4E29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p:txBody>
          <a:bodyPr/>
          <a:lstStyle/>
          <a:p>
            <a:r>
              <a:rPr lang="en-US" altLang="en-US"/>
              <a:t>MODULE  III</a:t>
            </a:r>
          </a:p>
        </p:txBody>
      </p:sp>
      <p:sp>
        <p:nvSpPr>
          <p:cNvPr id="54275" name="Rectangle 3"/>
          <p:cNvSpPr>
            <a:spLocks noGrp="1" noChangeArrowheads="1"/>
          </p:cNvSpPr>
          <p:nvPr>
            <p:ph type="subTitle" idx="1"/>
          </p:nvPr>
        </p:nvSpPr>
        <p:spPr/>
        <p:txBody>
          <a:bodyPr/>
          <a:lstStyle/>
          <a:p>
            <a:r>
              <a:rPr lang="en-US" altLang="en-US"/>
              <a:t>ANALYSIS  OF POT  RULES AND REGISTRATION PROVISIONS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POT Rules….(Rule 7)</a:t>
            </a:r>
          </a:p>
        </p:txBody>
      </p:sp>
      <p:sp>
        <p:nvSpPr>
          <p:cNvPr id="14339" name="Rectangle 3"/>
          <p:cNvSpPr>
            <a:spLocks noGrp="1" noChangeArrowheads="1"/>
          </p:cNvSpPr>
          <p:nvPr>
            <p:ph type="body" idx="1"/>
          </p:nvPr>
        </p:nvSpPr>
        <p:spPr/>
        <p:txBody>
          <a:bodyPr/>
          <a:lstStyle/>
          <a:p>
            <a:pPr>
              <a:lnSpc>
                <a:spcPct val="80000"/>
              </a:lnSpc>
            </a:pPr>
            <a:r>
              <a:rPr lang="en-US" altLang="en-US" sz="2000" b="1" i="1">
                <a:solidFill>
                  <a:srgbClr val="CC3300"/>
                </a:solidFill>
                <a:latin typeface="Tahoma" pitchFamily="34" charset="0"/>
              </a:rPr>
              <a:t>POT in cases where there is a reverse charge applicable  </a:t>
            </a:r>
          </a:p>
          <a:p>
            <a:pPr>
              <a:lnSpc>
                <a:spcPct val="80000"/>
              </a:lnSpc>
            </a:pPr>
            <a:r>
              <a:rPr lang="en-US" altLang="en-US" sz="2000" b="1" i="1">
                <a:solidFill>
                  <a:schemeClr val="tx2"/>
                </a:solidFill>
                <a:latin typeface="Tahoma" pitchFamily="34" charset="0"/>
              </a:rPr>
              <a:t>a) POT would be date of making payment; if payment is not made within 6 months of the date of invoice then POT would be as if this rule does not exist ( </a:t>
            </a:r>
            <a:r>
              <a:rPr lang="en-US" altLang="en-US" sz="2000" b="1" i="1">
                <a:solidFill>
                  <a:srgbClr val="0033CC"/>
                </a:solidFill>
                <a:latin typeface="Tahoma" pitchFamily="34" charset="0"/>
              </a:rPr>
              <a:t>wef 1st ct 2014 if payment is not made within 3 months POT Shall be the date immediately following the said period of 3 months.  But if invoice has been issued before 1</a:t>
            </a:r>
            <a:r>
              <a:rPr lang="en-US" altLang="en-US" sz="2000" b="1" i="1" baseline="30000">
                <a:solidFill>
                  <a:srgbClr val="0033CC"/>
                </a:solidFill>
                <a:latin typeface="Tahoma" pitchFamily="34" charset="0"/>
              </a:rPr>
              <a:t>st</a:t>
            </a:r>
            <a:r>
              <a:rPr lang="en-US" altLang="en-US" sz="2000" b="1" i="1">
                <a:solidFill>
                  <a:srgbClr val="0033CC"/>
                </a:solidFill>
                <a:latin typeface="Tahoma" pitchFamily="34" charset="0"/>
              </a:rPr>
              <a:t> October 2014 but payment has not been made  POT shall be (a) date of payment if payment is made within a period of 6 months of date of invoice (b) if payment is not made within 6 months POT shall be as if Rule 7 does not exist)</a:t>
            </a:r>
          </a:p>
          <a:p>
            <a:pPr>
              <a:lnSpc>
                <a:spcPct val="80000"/>
              </a:lnSpc>
            </a:pPr>
            <a:r>
              <a:rPr lang="en-US" altLang="en-US" sz="2000" b="1" i="1">
                <a:solidFill>
                  <a:schemeClr val="tx2"/>
                </a:solidFill>
                <a:latin typeface="Tahoma" pitchFamily="34" charset="0"/>
              </a:rPr>
              <a:t>b) in the case of associated enterprises where the provider of service is outside India, POT would be date of debit entry in books of account or date of making payment whichever is earlier </a:t>
            </a:r>
          </a:p>
          <a:p>
            <a:pPr>
              <a:lnSpc>
                <a:spcPct val="80000"/>
              </a:lnSpc>
            </a:pPr>
            <a:endParaRPr lang="en-US" altLang="en-US" sz="2000" b="1" i="1">
              <a:solidFill>
                <a:schemeClr val="tx2"/>
              </a:solidFill>
              <a:latin typeface="Tahoma"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POT Rules….(rule 8) </a:t>
            </a:r>
          </a:p>
        </p:txBody>
      </p:sp>
      <p:sp>
        <p:nvSpPr>
          <p:cNvPr id="16387" name="Rectangle 3"/>
          <p:cNvSpPr>
            <a:spLocks noGrp="1" noChangeArrowheads="1"/>
          </p:cNvSpPr>
          <p:nvPr>
            <p:ph type="body" idx="1"/>
          </p:nvPr>
        </p:nvSpPr>
        <p:spPr/>
        <p:txBody>
          <a:bodyPr/>
          <a:lstStyle/>
          <a:p>
            <a:r>
              <a:rPr lang="en-US" altLang="en-US" sz="3600" b="1" i="1"/>
              <a:t>POT in case of copyrights, trademarks, patents, designs etc:</a:t>
            </a:r>
          </a:p>
          <a:p>
            <a:r>
              <a:rPr lang="en-US" altLang="en-US" sz="3600" b="1" i="1"/>
              <a:t>These involve periodic payment of royalty and hence each time a paymen is made or invoice is raised whichever is earlier would be the POT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Point of taxation Rules….</a:t>
            </a:r>
          </a:p>
        </p:txBody>
      </p:sp>
      <p:sp>
        <p:nvSpPr>
          <p:cNvPr id="17411" name="Rectangle 3"/>
          <p:cNvSpPr>
            <a:spLocks noGrp="1" noChangeArrowheads="1"/>
          </p:cNvSpPr>
          <p:nvPr>
            <p:ph type="body" idx="1"/>
          </p:nvPr>
        </p:nvSpPr>
        <p:spPr/>
        <p:txBody>
          <a:bodyPr/>
          <a:lstStyle/>
          <a:p>
            <a:pPr>
              <a:buFontTx/>
              <a:buNone/>
            </a:pPr>
            <a:r>
              <a:rPr lang="en-US" altLang="en-US" b="1">
                <a:solidFill>
                  <a:srgbClr val="4B4B4B"/>
                </a:solidFill>
              </a:rPr>
              <a:t>POT in other cases  Rule 8 A:-</a:t>
            </a:r>
          </a:p>
          <a:p>
            <a:pPr>
              <a:buFontTx/>
              <a:buNone/>
            </a:pPr>
            <a:r>
              <a:rPr lang="en-US" altLang="en-US" b="1">
                <a:solidFill>
                  <a:srgbClr val="4B4B4B"/>
                </a:solidFill>
              </a:rPr>
              <a:t>		</a:t>
            </a:r>
            <a:r>
              <a:rPr lang="en-US" altLang="en-US" b="1" i="1">
                <a:solidFill>
                  <a:srgbClr val="800000"/>
                </a:solidFill>
              </a:rPr>
              <a:t>-Where the date of invoice and date of  payment or both are not available, then 	central excise officer would determine 	based on documentary evidence available 	after giving opportunity of hearing</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sz="4000"/>
              <a:t>Registration under service tax law</a:t>
            </a:r>
          </a:p>
        </p:txBody>
      </p:sp>
      <p:sp>
        <p:nvSpPr>
          <p:cNvPr id="35843" name="Rectangle 3"/>
          <p:cNvSpPr>
            <a:spLocks noGrp="1" noChangeArrowheads="1"/>
          </p:cNvSpPr>
          <p:nvPr>
            <p:ph type="body" idx="1"/>
          </p:nvPr>
        </p:nvSpPr>
        <p:spPr/>
        <p:txBody>
          <a:bodyPr/>
          <a:lstStyle/>
          <a:p>
            <a:pPr>
              <a:lnSpc>
                <a:spcPct val="90000"/>
              </a:lnSpc>
            </a:pPr>
            <a:r>
              <a:rPr lang="en-US" altLang="en-US">
                <a:solidFill>
                  <a:srgbClr val="660066"/>
                </a:solidFill>
              </a:rPr>
              <a:t>Normal rule is premises from where taxable service is rendered is to be registered with the jurisdicational office(Form S.T.1 online registration)</a:t>
            </a:r>
          </a:p>
          <a:p>
            <a:pPr>
              <a:lnSpc>
                <a:spcPct val="90000"/>
              </a:lnSpc>
            </a:pPr>
            <a:r>
              <a:rPr lang="en-US" altLang="en-US">
                <a:solidFill>
                  <a:srgbClr val="660066"/>
                </a:solidFill>
              </a:rPr>
              <a:t>Within 30 days of commencement of business</a:t>
            </a:r>
          </a:p>
          <a:p>
            <a:pPr>
              <a:lnSpc>
                <a:spcPct val="90000"/>
              </a:lnSpc>
            </a:pPr>
            <a:r>
              <a:rPr lang="en-US" altLang="en-US">
                <a:solidFill>
                  <a:srgbClr val="660066"/>
                </a:solidFill>
              </a:rPr>
              <a:t>Persons under reverse charge obligation ( service receivers) also have to register as if they are service providers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a:t>Centralised registration</a:t>
            </a:r>
          </a:p>
        </p:txBody>
      </p:sp>
      <p:sp>
        <p:nvSpPr>
          <p:cNvPr id="36867" name="Rectangle 3"/>
          <p:cNvSpPr>
            <a:spLocks noGrp="1" noChangeArrowheads="1"/>
          </p:cNvSpPr>
          <p:nvPr>
            <p:ph type="body" idx="1"/>
          </p:nvPr>
        </p:nvSpPr>
        <p:spPr/>
        <p:txBody>
          <a:bodyPr/>
          <a:lstStyle/>
          <a:p>
            <a:pPr>
              <a:lnSpc>
                <a:spcPct val="90000"/>
              </a:lnSpc>
            </a:pPr>
            <a:r>
              <a:rPr lang="en-US" altLang="en-US">
                <a:solidFill>
                  <a:srgbClr val="660033"/>
                </a:solidFill>
              </a:rPr>
              <a:t>Facility given to persons providing/receiving service from /in more than one premises / location</a:t>
            </a:r>
          </a:p>
          <a:p>
            <a:pPr>
              <a:lnSpc>
                <a:spcPct val="90000"/>
              </a:lnSpc>
            </a:pPr>
            <a:r>
              <a:rPr lang="en-US" altLang="en-US">
                <a:solidFill>
                  <a:srgbClr val="660033"/>
                </a:solidFill>
              </a:rPr>
              <a:t>That premises where there is centralised accounting or centralised billin is done alone can be registered centrally</a:t>
            </a:r>
          </a:p>
          <a:p>
            <a:pPr>
              <a:lnSpc>
                <a:spcPct val="90000"/>
              </a:lnSpc>
            </a:pPr>
            <a:r>
              <a:rPr lang="en-US" altLang="en-US">
                <a:solidFill>
                  <a:srgbClr val="660033"/>
                </a:solidFill>
              </a:rPr>
              <a:t>Registration will be granted by the commissioner having jurisdiction over the premises above mentioned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z="4000" i="1">
                <a:solidFill>
                  <a:srgbClr val="FF3399"/>
                </a:solidFill>
              </a:rPr>
              <a:t>Advantages of Centralised registration</a:t>
            </a:r>
          </a:p>
        </p:txBody>
      </p:sp>
      <p:sp>
        <p:nvSpPr>
          <p:cNvPr id="34819" name="Rectangle 3"/>
          <p:cNvSpPr>
            <a:spLocks noGrp="1" noChangeArrowheads="1"/>
          </p:cNvSpPr>
          <p:nvPr>
            <p:ph type="body" idx="1"/>
          </p:nvPr>
        </p:nvSpPr>
        <p:spPr/>
        <p:txBody>
          <a:bodyPr/>
          <a:lstStyle/>
          <a:p>
            <a:pPr>
              <a:lnSpc>
                <a:spcPct val="80000"/>
              </a:lnSpc>
            </a:pPr>
            <a:r>
              <a:rPr lang="en-US" altLang="en-US" sz="2400" b="1" i="1">
                <a:solidFill>
                  <a:srgbClr val="008000"/>
                </a:solidFill>
                <a:latin typeface="Bell MT" pitchFamily="18" charset="0"/>
              </a:rPr>
              <a:t>Is a facility extended by govt. which can be opted by the assessee</a:t>
            </a:r>
          </a:p>
          <a:p>
            <a:pPr>
              <a:lnSpc>
                <a:spcPct val="80000"/>
              </a:lnSpc>
            </a:pPr>
            <a:r>
              <a:rPr lang="en-US" altLang="en-US" sz="2400" b="1" i="1">
                <a:solidFill>
                  <a:srgbClr val="008000"/>
                </a:solidFill>
                <a:latin typeface="Bell MT" pitchFamily="18" charset="0"/>
              </a:rPr>
              <a:t>Is advantageous</a:t>
            </a:r>
          </a:p>
          <a:p>
            <a:pPr>
              <a:lnSpc>
                <a:spcPct val="80000"/>
              </a:lnSpc>
            </a:pPr>
            <a:r>
              <a:rPr lang="en-US" altLang="en-US" sz="2400" b="1" i="1">
                <a:solidFill>
                  <a:srgbClr val="008000"/>
                </a:solidFill>
                <a:latin typeface="Bell MT" pitchFamily="18" charset="0"/>
              </a:rPr>
              <a:t>Single point audit/single location  where queries would be raised</a:t>
            </a:r>
          </a:p>
          <a:p>
            <a:pPr>
              <a:lnSpc>
                <a:spcPct val="80000"/>
              </a:lnSpc>
            </a:pPr>
            <a:r>
              <a:rPr lang="en-US" altLang="en-US" sz="2400" b="1" i="1">
                <a:solidFill>
                  <a:srgbClr val="008000"/>
                </a:solidFill>
                <a:latin typeface="Bell MT" pitchFamily="18" charset="0"/>
              </a:rPr>
              <a:t>No need to keep staff knowing service tax at different locations</a:t>
            </a:r>
          </a:p>
          <a:p>
            <a:pPr>
              <a:lnSpc>
                <a:spcPct val="80000"/>
              </a:lnSpc>
            </a:pPr>
            <a:r>
              <a:rPr lang="en-US" altLang="en-US" sz="2400" b="1" i="1">
                <a:solidFill>
                  <a:srgbClr val="008000"/>
                </a:solidFill>
                <a:latin typeface="Bell MT" pitchFamily="18" charset="0"/>
              </a:rPr>
              <a:t>No need to bother about compliances at different locations, lie filing of returns </a:t>
            </a:r>
          </a:p>
          <a:p>
            <a:pPr>
              <a:lnSpc>
                <a:spcPct val="80000"/>
              </a:lnSpc>
            </a:pPr>
            <a:r>
              <a:rPr lang="en-US" altLang="en-US" sz="2400" b="1" i="1">
                <a:solidFill>
                  <a:srgbClr val="008000"/>
                </a:solidFill>
                <a:latin typeface="Bell MT" pitchFamily="18" charset="0"/>
              </a:rPr>
              <a:t>Saving in cost/paper work/co-ordination</a:t>
            </a:r>
          </a:p>
          <a:p>
            <a:pPr>
              <a:lnSpc>
                <a:spcPct val="80000"/>
              </a:lnSpc>
            </a:pPr>
            <a:r>
              <a:rPr lang="en-US" altLang="en-US" sz="2400" b="1" i="1">
                <a:solidFill>
                  <a:srgbClr val="008000"/>
                </a:solidFill>
                <a:latin typeface="Bell MT" pitchFamily="18" charset="0"/>
              </a:rPr>
              <a:t>All disputes  on service tax converging at one location and adoption of unified and informed approach to the issues </a:t>
            </a:r>
          </a:p>
          <a:p>
            <a:pPr>
              <a:lnSpc>
                <a:spcPct val="80000"/>
              </a:lnSpc>
            </a:pPr>
            <a:endParaRPr lang="en-US" alt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Bill/invoice/challan</a:t>
            </a:r>
          </a:p>
        </p:txBody>
      </p:sp>
      <p:sp>
        <p:nvSpPr>
          <p:cNvPr id="37891" name="Rectangle 3"/>
          <p:cNvSpPr>
            <a:spLocks noGrp="1" noChangeArrowheads="1"/>
          </p:cNvSpPr>
          <p:nvPr>
            <p:ph type="body" idx="1"/>
          </p:nvPr>
        </p:nvSpPr>
        <p:spPr/>
        <p:txBody>
          <a:bodyPr/>
          <a:lstStyle/>
          <a:p>
            <a:endParaRPr lang="en-US" altLang="en-US"/>
          </a:p>
          <a:p>
            <a:r>
              <a:rPr lang="en-US" altLang="en-US"/>
              <a:t>Bills to be issued within 30 days from completion of rendering of service or receipt of payment whichever is earlier</a:t>
            </a:r>
          </a:p>
          <a:p>
            <a:r>
              <a:rPr lang="en-US" altLang="en-US"/>
              <a:t>45 days in case of banking/nonbanking financial companies</a:t>
            </a:r>
          </a:p>
          <a:p>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a:t>Contents of bill</a:t>
            </a:r>
          </a:p>
        </p:txBody>
      </p:sp>
      <p:sp>
        <p:nvSpPr>
          <p:cNvPr id="39939" name="Rectangle 3"/>
          <p:cNvSpPr>
            <a:spLocks noGrp="1" noChangeArrowheads="1"/>
          </p:cNvSpPr>
          <p:nvPr>
            <p:ph type="body" idx="1"/>
          </p:nvPr>
        </p:nvSpPr>
        <p:spPr/>
        <p:txBody>
          <a:bodyPr/>
          <a:lstStyle/>
          <a:p>
            <a:pPr>
              <a:lnSpc>
                <a:spcPct val="90000"/>
              </a:lnSpc>
            </a:pPr>
            <a:r>
              <a:rPr lang="en-US" altLang="en-US" sz="2800" i="1">
                <a:solidFill>
                  <a:srgbClr val="660033"/>
                </a:solidFill>
              </a:rPr>
              <a:t>Serial no beginning each financial year</a:t>
            </a:r>
          </a:p>
          <a:p>
            <a:pPr>
              <a:lnSpc>
                <a:spcPct val="90000"/>
              </a:lnSpc>
            </a:pPr>
            <a:r>
              <a:rPr lang="en-US" altLang="en-US" sz="2800" i="1">
                <a:solidFill>
                  <a:srgbClr val="660033"/>
                </a:solidFill>
              </a:rPr>
              <a:t>Regn. No. address of service provider</a:t>
            </a:r>
          </a:p>
          <a:p>
            <a:pPr>
              <a:lnSpc>
                <a:spcPct val="90000"/>
              </a:lnSpc>
            </a:pPr>
            <a:r>
              <a:rPr lang="en-US" altLang="en-US" sz="2800" i="1">
                <a:solidFill>
                  <a:srgbClr val="660033"/>
                </a:solidFill>
              </a:rPr>
              <a:t>Date</a:t>
            </a:r>
          </a:p>
          <a:p>
            <a:pPr>
              <a:lnSpc>
                <a:spcPct val="90000"/>
              </a:lnSpc>
            </a:pPr>
            <a:r>
              <a:rPr lang="en-US" altLang="en-US" sz="2800" i="1">
                <a:solidFill>
                  <a:srgbClr val="660033"/>
                </a:solidFill>
              </a:rPr>
              <a:t>Name and address of service receiver</a:t>
            </a:r>
          </a:p>
          <a:p>
            <a:pPr>
              <a:lnSpc>
                <a:spcPct val="90000"/>
              </a:lnSpc>
            </a:pPr>
            <a:r>
              <a:rPr lang="en-US" altLang="en-US" sz="2800" i="1">
                <a:solidFill>
                  <a:srgbClr val="660033"/>
                </a:solidFill>
              </a:rPr>
              <a:t>Description of service</a:t>
            </a:r>
          </a:p>
          <a:p>
            <a:pPr>
              <a:lnSpc>
                <a:spcPct val="90000"/>
              </a:lnSpc>
            </a:pPr>
            <a:r>
              <a:rPr lang="en-US" altLang="en-US" sz="2800" i="1">
                <a:solidFill>
                  <a:srgbClr val="660033"/>
                </a:solidFill>
              </a:rPr>
              <a:t>Value of service</a:t>
            </a:r>
          </a:p>
          <a:p>
            <a:pPr>
              <a:lnSpc>
                <a:spcPct val="90000"/>
              </a:lnSpc>
            </a:pPr>
            <a:r>
              <a:rPr lang="en-US" altLang="en-US" sz="2800" i="1">
                <a:solidFill>
                  <a:srgbClr val="660033"/>
                </a:solidFill>
              </a:rPr>
              <a:t>Service tax payable</a:t>
            </a:r>
          </a:p>
          <a:p>
            <a:pPr>
              <a:lnSpc>
                <a:spcPct val="90000"/>
              </a:lnSpc>
            </a:pPr>
            <a:r>
              <a:rPr lang="en-US" altLang="en-US" sz="2800" i="1">
                <a:solidFill>
                  <a:srgbClr val="660033"/>
                </a:solidFill>
              </a:rPr>
              <a:t>No specific format has been prescribed; </a:t>
            </a:r>
          </a:p>
          <a:p>
            <a:pPr>
              <a:lnSpc>
                <a:spcPct val="90000"/>
              </a:lnSpc>
            </a:pPr>
            <a:r>
              <a:rPr lang="en-US" altLang="en-US" sz="2800" i="1">
                <a:solidFill>
                  <a:srgbClr val="660033"/>
                </a:solidFill>
              </a:rPr>
              <a:t>Invoices can be computerised also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p:cNvSpPr>
            <a:spLocks noGrp="1" noChangeArrowheads="1"/>
          </p:cNvSpPr>
          <p:nvPr>
            <p:ph type="title"/>
          </p:nvPr>
        </p:nvSpPr>
        <p:spPr/>
        <p:txBody>
          <a:bodyPr/>
          <a:lstStyle/>
          <a:p>
            <a:r>
              <a:rPr lang="en-US" altLang="en-US"/>
              <a:t>Specimen service tax  bill</a:t>
            </a:r>
          </a:p>
        </p:txBody>
      </p:sp>
      <p:sp>
        <p:nvSpPr>
          <p:cNvPr id="41992" name="Rectangle 8"/>
          <p:cNvSpPr>
            <a:spLocks noGrp="1" noChangeArrowheads="1"/>
          </p:cNvSpPr>
          <p:nvPr>
            <p:ph type="body" idx="1"/>
          </p:nvPr>
        </p:nvSpPr>
        <p:spPr/>
        <p:txBody>
          <a:bodyPr/>
          <a:lstStyle/>
          <a:p>
            <a:pPr algn="ctr">
              <a:lnSpc>
                <a:spcPct val="90000"/>
              </a:lnSpc>
              <a:buFontTx/>
              <a:buNone/>
            </a:pPr>
            <a:r>
              <a:rPr lang="en-US" altLang="en-US" b="1"/>
              <a:t>  </a:t>
            </a:r>
            <a:r>
              <a:rPr lang="en-US" altLang="en-US" sz="1400" b="1"/>
              <a:t>XYZ Ltd.</a:t>
            </a:r>
          </a:p>
          <a:p>
            <a:pPr algn="ctr">
              <a:lnSpc>
                <a:spcPct val="90000"/>
              </a:lnSpc>
              <a:buFontTx/>
              <a:buNone/>
            </a:pPr>
            <a:r>
              <a:rPr lang="en-US" altLang="en-US" sz="1400" b="1"/>
              <a:t>Consulting Engineers</a:t>
            </a:r>
          </a:p>
          <a:p>
            <a:pPr algn="ctr">
              <a:lnSpc>
                <a:spcPct val="90000"/>
              </a:lnSpc>
              <a:buFontTx/>
              <a:buNone/>
            </a:pPr>
            <a:r>
              <a:rPr lang="en-US" altLang="en-US" sz="1400" b="1"/>
              <a:t>12, M.G. Marg, New Delhi 110002</a:t>
            </a:r>
          </a:p>
          <a:p>
            <a:pPr>
              <a:lnSpc>
                <a:spcPct val="90000"/>
              </a:lnSpc>
              <a:buFontTx/>
              <a:buNone/>
            </a:pPr>
            <a:r>
              <a:rPr lang="en-US" altLang="en-US" sz="1400" b="1"/>
              <a:t>S.Tax Regn. No,					  	 Date: </a:t>
            </a:r>
          </a:p>
          <a:p>
            <a:pPr>
              <a:lnSpc>
                <a:spcPct val="90000"/>
              </a:lnSpc>
              <a:buFontTx/>
              <a:buNone/>
            </a:pPr>
            <a:endParaRPr lang="en-US" altLang="en-US" sz="1400" b="1"/>
          </a:p>
          <a:p>
            <a:pPr>
              <a:lnSpc>
                <a:spcPct val="90000"/>
              </a:lnSpc>
              <a:buFontTx/>
              <a:buNone/>
            </a:pPr>
            <a:r>
              <a:rPr lang="en-US" altLang="en-US" sz="1400" b="1"/>
              <a:t>Bison Enginering Ltd.</a:t>
            </a:r>
          </a:p>
          <a:p>
            <a:pPr>
              <a:lnSpc>
                <a:spcPct val="90000"/>
              </a:lnSpc>
              <a:buFontTx/>
              <a:buNone/>
            </a:pPr>
            <a:r>
              <a:rPr lang="en-US" altLang="en-US" sz="1400" b="1"/>
              <a:t>12, Lucky Road, New Delhi 110005</a:t>
            </a:r>
          </a:p>
          <a:p>
            <a:pPr>
              <a:lnSpc>
                <a:spcPct val="90000"/>
              </a:lnSpc>
              <a:buFontTx/>
              <a:buNone/>
            </a:pPr>
            <a:endParaRPr lang="en-US" altLang="en-US" sz="1400" b="1"/>
          </a:p>
          <a:p>
            <a:pPr>
              <a:lnSpc>
                <a:spcPct val="90000"/>
              </a:lnSpc>
              <a:buFontTx/>
              <a:buNone/>
            </a:pPr>
            <a:r>
              <a:rPr lang="en-US" altLang="en-US" sz="1400" b="1"/>
              <a:t>Consulting engineering service provided on 14.5.2015			 Rs.26,100</a:t>
            </a:r>
          </a:p>
          <a:p>
            <a:pPr>
              <a:lnSpc>
                <a:spcPct val="90000"/>
              </a:lnSpc>
              <a:buFontTx/>
              <a:buNone/>
            </a:pPr>
            <a:r>
              <a:rPr lang="en-US" altLang="en-US" sz="1400" b="1"/>
              <a:t>Service Tax  @12%						         3,132</a:t>
            </a:r>
          </a:p>
          <a:p>
            <a:pPr>
              <a:lnSpc>
                <a:spcPct val="90000"/>
              </a:lnSpc>
              <a:buFontTx/>
              <a:buNone/>
            </a:pPr>
            <a:r>
              <a:rPr lang="en-US" altLang="en-US" sz="1400" b="1"/>
              <a:t>Education cess @2%						              63</a:t>
            </a:r>
          </a:p>
          <a:p>
            <a:pPr>
              <a:lnSpc>
                <a:spcPct val="90000"/>
              </a:lnSpc>
              <a:buFontTx/>
              <a:buNone/>
            </a:pPr>
            <a:r>
              <a:rPr lang="en-US" altLang="en-US" sz="1400" b="1"/>
              <a:t>Sec.&amp; Higher edcuation cess					              31</a:t>
            </a:r>
          </a:p>
          <a:p>
            <a:pPr>
              <a:lnSpc>
                <a:spcPct val="90000"/>
              </a:lnSpc>
              <a:buFontTx/>
              <a:buNone/>
            </a:pPr>
            <a:r>
              <a:rPr lang="en-US" altLang="en-US" sz="1400" b="1"/>
              <a:t>								--------------------</a:t>
            </a:r>
          </a:p>
          <a:p>
            <a:pPr>
              <a:lnSpc>
                <a:spcPct val="90000"/>
              </a:lnSpc>
              <a:buFontTx/>
              <a:buNone/>
            </a:pPr>
            <a:r>
              <a:rPr lang="en-US" altLang="en-US" sz="1400" b="1"/>
              <a:t>					Total                                                      29  326 </a:t>
            </a:r>
          </a:p>
          <a:p>
            <a:pPr>
              <a:lnSpc>
                <a:spcPct val="90000"/>
              </a:lnSpc>
              <a:buFontTx/>
              <a:buNone/>
            </a:pPr>
            <a:r>
              <a:rPr lang="en-US" altLang="en-US" sz="1400" b="1"/>
              <a:t>								--------------------</a:t>
            </a:r>
          </a:p>
          <a:p>
            <a:pPr>
              <a:lnSpc>
                <a:spcPct val="90000"/>
              </a:lnSpc>
              <a:buFontTx/>
              <a:buNone/>
            </a:pPr>
            <a:endParaRPr lang="en-US" altLang="en-US" sz="1400" b="1"/>
          </a:p>
          <a:p>
            <a:pPr>
              <a:lnSpc>
                <a:spcPct val="90000"/>
              </a:lnSpc>
              <a:buFontTx/>
              <a:buNone/>
            </a:pPr>
            <a:r>
              <a:rPr lang="en-US" altLang="en-US" sz="1400" b="1"/>
              <a:t>								Signature </a:t>
            </a:r>
          </a:p>
          <a:p>
            <a:pPr>
              <a:lnSpc>
                <a:spcPct val="90000"/>
              </a:lnSpc>
              <a:buFontTx/>
              <a:buNone/>
            </a:pPr>
            <a:endParaRPr lang="en-US" altLang="en-US" sz="1400" b="1"/>
          </a:p>
          <a:p>
            <a:pPr algn="ctr">
              <a:lnSpc>
                <a:spcPct val="90000"/>
              </a:lnSpc>
            </a:pPr>
            <a:endParaRPr lang="en-US" altLang="en-US" sz="14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t>Payment of service tax to govt.</a:t>
            </a:r>
          </a:p>
        </p:txBody>
      </p:sp>
      <p:sp>
        <p:nvSpPr>
          <p:cNvPr id="47107" name="Rectangle 3"/>
          <p:cNvSpPr>
            <a:spLocks noGrp="1" noChangeArrowheads="1"/>
          </p:cNvSpPr>
          <p:nvPr>
            <p:ph type="body" idx="1"/>
          </p:nvPr>
        </p:nvSpPr>
        <p:spPr/>
        <p:txBody>
          <a:bodyPr/>
          <a:lstStyle/>
          <a:p>
            <a:pPr>
              <a:lnSpc>
                <a:spcPct val="90000"/>
              </a:lnSpc>
            </a:pPr>
            <a:r>
              <a:rPr lang="en-US" altLang="en-US"/>
              <a:t>Tax to be credit  to the government account by 6</a:t>
            </a:r>
            <a:r>
              <a:rPr lang="en-US" altLang="en-US" baseline="30000"/>
              <a:t>th</a:t>
            </a:r>
            <a:r>
              <a:rPr lang="en-US" altLang="en-US"/>
              <a:t> of following month of providing service( electronic payment)</a:t>
            </a:r>
          </a:p>
          <a:p>
            <a:pPr>
              <a:lnSpc>
                <a:spcPct val="90000"/>
              </a:lnSpc>
            </a:pPr>
            <a:r>
              <a:rPr lang="en-US" altLang="en-US"/>
              <a:t>Individuals, prop./partnership  firms can pay tax on quarterly basis – i.e by 6</a:t>
            </a:r>
            <a:r>
              <a:rPr lang="en-US" altLang="en-US" baseline="30000"/>
              <a:t>th</a:t>
            </a:r>
            <a:r>
              <a:rPr lang="en-US" altLang="en-US"/>
              <a:t> of the month following each quarter</a:t>
            </a:r>
          </a:p>
          <a:p>
            <a:pPr>
              <a:lnSpc>
                <a:spcPct val="90000"/>
              </a:lnSpc>
            </a:pPr>
            <a:r>
              <a:rPr lang="en-US" altLang="en-US"/>
              <a:t>But tax payable in the month of March or quarter ending March,  to be deposited by March end itself.</a:t>
            </a:r>
          </a:p>
          <a:p>
            <a:pPr>
              <a:lnSpc>
                <a:spcPct val="90000"/>
              </a:lnSpc>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p:txBody>
          <a:bodyPr/>
          <a:lstStyle/>
          <a:p>
            <a:r>
              <a:rPr lang="en-US" altLang="en-US"/>
              <a:t>Point of taxation(POT) </a:t>
            </a:r>
          </a:p>
        </p:txBody>
      </p:sp>
      <p:sp>
        <p:nvSpPr>
          <p:cNvPr id="5125" name="Rectangle 5"/>
          <p:cNvSpPr>
            <a:spLocks noGrp="1" noChangeArrowheads="1"/>
          </p:cNvSpPr>
          <p:nvPr>
            <p:ph type="body" idx="1"/>
          </p:nvPr>
        </p:nvSpPr>
        <p:spPr/>
        <p:txBody>
          <a:bodyPr/>
          <a:lstStyle/>
          <a:p>
            <a:pPr>
              <a:lnSpc>
                <a:spcPct val="80000"/>
              </a:lnSpc>
            </a:pPr>
            <a:r>
              <a:rPr lang="en-US" altLang="en-US" sz="2800" i="1">
                <a:solidFill>
                  <a:srgbClr val="000066"/>
                </a:solidFill>
              </a:rPr>
              <a:t>POT refers to “taxable event” in service tax law- point in time when the service is rendered so that tax liability gets fastened</a:t>
            </a:r>
          </a:p>
          <a:p>
            <a:pPr>
              <a:lnSpc>
                <a:spcPct val="80000"/>
              </a:lnSpc>
            </a:pPr>
            <a:r>
              <a:rPr lang="en-US" altLang="en-US" sz="2800" i="1">
                <a:solidFill>
                  <a:srgbClr val="000066"/>
                </a:solidFill>
              </a:rPr>
              <a:t>i.e. when the service is supposed to have been rendered so that time for payment of tax, rate of tax and value of tax is determined appropriately</a:t>
            </a:r>
          </a:p>
          <a:p>
            <a:pPr>
              <a:lnSpc>
                <a:spcPct val="80000"/>
              </a:lnSpc>
            </a:pPr>
            <a:r>
              <a:rPr lang="en-US" altLang="en-US" sz="2800" i="1">
                <a:solidFill>
                  <a:srgbClr val="000066"/>
                </a:solidFill>
              </a:rPr>
              <a:t>What date is the taxable event – receipt of consideration, rendering of service, raising of </a:t>
            </a:r>
          </a:p>
          <a:p>
            <a:pPr>
              <a:lnSpc>
                <a:spcPct val="80000"/>
              </a:lnSpc>
              <a:buFontTx/>
              <a:buNone/>
            </a:pPr>
            <a:r>
              <a:rPr lang="en-US" altLang="en-US" sz="2800" i="1">
                <a:solidFill>
                  <a:srgbClr val="000066"/>
                </a:solidFill>
              </a:rPr>
              <a:t>	bill ?– all these can take place on different dates ( in between there can be change in the rate of tax, change in the exemption from tax etc)</a:t>
            </a:r>
          </a:p>
          <a:p>
            <a:pPr>
              <a:lnSpc>
                <a:spcPct val="80000"/>
              </a:lnSpc>
            </a:pPr>
            <a:endParaRPr lang="en-US" altLang="en-US" sz="2800" i="1">
              <a:solidFill>
                <a:srgbClr val="000066"/>
              </a:solidFill>
            </a:endParaRPr>
          </a:p>
        </p:txBody>
      </p:sp>
      <p:sp>
        <p:nvSpPr>
          <p:cNvPr id="5126" name="Rectangle 6"/>
          <p:cNvSpPr>
            <a:spLocks noChangeArrowheads="1"/>
          </p:cNvSpPr>
          <p:nvPr/>
        </p:nvSpPr>
        <p:spPr bwMode="auto">
          <a:xfrm>
            <a:off x="2917825" y="3246438"/>
            <a:ext cx="3308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rPr>
              <a:t>Payment of service tax to govt.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sz="4000"/>
              <a:t>Payment of tax under proper head of account</a:t>
            </a:r>
          </a:p>
        </p:txBody>
      </p:sp>
      <p:sp>
        <p:nvSpPr>
          <p:cNvPr id="53251" name="Rectangle 3"/>
          <p:cNvSpPr>
            <a:spLocks noGrp="1" noChangeArrowheads="1"/>
          </p:cNvSpPr>
          <p:nvPr>
            <p:ph type="body" idx="1"/>
          </p:nvPr>
        </p:nvSpPr>
        <p:spPr/>
        <p:txBody>
          <a:bodyPr/>
          <a:lstStyle/>
          <a:p>
            <a:r>
              <a:rPr lang="en-US" altLang="en-US" sz="2800">
                <a:solidFill>
                  <a:srgbClr val="000066"/>
                </a:solidFill>
              </a:rPr>
              <a:t>Service tax payment has to be paid under proper head of account – for cost accountants in practice the head of account  is as under :-</a:t>
            </a:r>
          </a:p>
          <a:p>
            <a:r>
              <a:rPr lang="en-US" altLang="en-US" sz="2800" b="1">
                <a:solidFill>
                  <a:srgbClr val="660033"/>
                </a:solidFill>
              </a:rPr>
              <a:t>Tax        other receipts       penalties   refunds</a:t>
            </a:r>
          </a:p>
          <a:p>
            <a:r>
              <a:rPr lang="en-US" altLang="en-US" sz="2000" b="1">
                <a:solidFill>
                  <a:srgbClr val="660033"/>
                </a:solidFill>
              </a:rPr>
              <a:t>004400               96460097                     00441320      00440098 </a:t>
            </a:r>
            <a:r>
              <a:rPr lang="en-US" altLang="en-US" sz="2800" b="1">
                <a:solidFill>
                  <a:srgbClr val="660033"/>
                </a:solidFill>
              </a:rPr>
              <a:t>                                                                                     </a:t>
            </a:r>
          </a:p>
          <a:p>
            <a:pPr lvl="4"/>
            <a:endParaRPr lang="en-US" altLang="en-US" sz="1800" b="1">
              <a:solidFill>
                <a:srgbClr val="660033"/>
              </a:solidFill>
            </a:endParaRPr>
          </a:p>
          <a:p>
            <a:pPr>
              <a:buFontTx/>
              <a:buNone/>
            </a:pPr>
            <a:r>
              <a:rPr lang="en-US" altLang="en-US" sz="2800"/>
              <a:t>    </a:t>
            </a:r>
            <a:r>
              <a:rPr lang="en-US" altLang="en-US" sz="2800">
                <a:solidFill>
                  <a:srgbClr val="000066"/>
                </a:solidFill>
              </a:rPr>
              <a:t>(For this purpose the various heads of account notified prior to 1.7.2012 for various taxable services has to be followed)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en-US" sz="4000"/>
              <a:t>Payment of service tax to govt….. Contd……</a:t>
            </a:r>
          </a:p>
        </p:txBody>
      </p:sp>
      <p:sp>
        <p:nvSpPr>
          <p:cNvPr id="48131" name="Rectangle 3"/>
          <p:cNvSpPr>
            <a:spLocks noGrp="1" noChangeArrowheads="1"/>
          </p:cNvSpPr>
          <p:nvPr>
            <p:ph type="body" idx="1"/>
          </p:nvPr>
        </p:nvSpPr>
        <p:spPr/>
        <p:txBody>
          <a:bodyPr/>
          <a:lstStyle/>
          <a:p>
            <a:endParaRPr lang="en-US" altLang="en-US">
              <a:solidFill>
                <a:srgbClr val="000066"/>
              </a:solidFill>
            </a:endParaRPr>
          </a:p>
          <a:p>
            <a:r>
              <a:rPr lang="en-US" altLang="en-US">
                <a:solidFill>
                  <a:srgbClr val="000066"/>
                </a:solidFill>
              </a:rPr>
              <a:t>Persons having aggregate value of taxable services provided in the previous financial year not exceeding Rs. 50 lakhs  can pay tax on receipt basis by opting for the same in the current Financial year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sz="4000"/>
              <a:t>Payment of service tax in advance</a:t>
            </a:r>
          </a:p>
        </p:txBody>
      </p:sp>
      <p:sp>
        <p:nvSpPr>
          <p:cNvPr id="49155" name="Rectangle 3"/>
          <p:cNvSpPr>
            <a:spLocks noGrp="1" noChangeArrowheads="1"/>
          </p:cNvSpPr>
          <p:nvPr>
            <p:ph type="body" idx="1"/>
          </p:nvPr>
        </p:nvSpPr>
        <p:spPr/>
        <p:txBody>
          <a:bodyPr/>
          <a:lstStyle/>
          <a:p>
            <a:r>
              <a:rPr lang="en-US" altLang="en-US">
                <a:solidFill>
                  <a:srgbClr val="000066"/>
                </a:solidFill>
              </a:rPr>
              <a:t>Can make advance payment of tax.  Yes, this is permitted if the assessee wants.</a:t>
            </a:r>
          </a:p>
          <a:p>
            <a:r>
              <a:rPr lang="en-US" altLang="en-US">
                <a:solidFill>
                  <a:srgbClr val="000066"/>
                </a:solidFill>
              </a:rPr>
              <a:t>Can adjust the excess so paid in the subsequent period but </a:t>
            </a:r>
          </a:p>
          <a:p>
            <a:pPr>
              <a:buFontTx/>
              <a:buNone/>
            </a:pPr>
            <a:r>
              <a:rPr lang="en-US" altLang="en-US">
                <a:solidFill>
                  <a:srgbClr val="000066"/>
                </a:solidFill>
              </a:rPr>
              <a:t>    Should intimate supt. of C.E. within 15 days of such payment </a:t>
            </a:r>
          </a:p>
          <a:p>
            <a:pPr>
              <a:buFontTx/>
              <a:buNone/>
            </a:pPr>
            <a:r>
              <a:rPr lang="en-US" altLang="en-US">
                <a:solidFill>
                  <a:srgbClr val="000066"/>
                </a:solidFill>
              </a:rPr>
              <a:t>    Should show details of adjustment made in the tax return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en-US" sz="4000"/>
              <a:t>Adustments of tax paid in certain cases</a:t>
            </a:r>
          </a:p>
        </p:txBody>
      </p:sp>
      <p:sp>
        <p:nvSpPr>
          <p:cNvPr id="50179" name="Rectangle 3"/>
          <p:cNvSpPr>
            <a:spLocks noGrp="1" noChangeArrowheads="1"/>
          </p:cNvSpPr>
          <p:nvPr>
            <p:ph type="body" idx="1"/>
          </p:nvPr>
        </p:nvSpPr>
        <p:spPr/>
        <p:txBody>
          <a:bodyPr/>
          <a:lstStyle/>
          <a:p>
            <a:pPr>
              <a:lnSpc>
                <a:spcPct val="90000"/>
              </a:lnSpc>
            </a:pPr>
            <a:r>
              <a:rPr lang="en-US" altLang="en-US">
                <a:solidFill>
                  <a:schemeClr val="accent2"/>
                </a:solidFill>
              </a:rPr>
              <a:t>Tax paid  but service not provided wholly or partially or </a:t>
            </a:r>
          </a:p>
          <a:p>
            <a:pPr>
              <a:lnSpc>
                <a:spcPct val="90000"/>
              </a:lnSpc>
            </a:pPr>
            <a:r>
              <a:rPr lang="en-US" altLang="en-US">
                <a:solidFill>
                  <a:schemeClr val="accent2"/>
                </a:solidFill>
              </a:rPr>
              <a:t>Amount is re-negotiated due to deficiency in provision of service</a:t>
            </a:r>
          </a:p>
          <a:p>
            <a:pPr>
              <a:lnSpc>
                <a:spcPct val="90000"/>
              </a:lnSpc>
            </a:pPr>
            <a:r>
              <a:rPr lang="en-US" altLang="en-US">
                <a:solidFill>
                  <a:srgbClr val="660033"/>
                </a:solidFill>
              </a:rPr>
              <a:t>In such cases assessee can take credit of the excess tax paid by him if he</a:t>
            </a:r>
          </a:p>
          <a:p>
            <a:pPr>
              <a:lnSpc>
                <a:spcPct val="90000"/>
              </a:lnSpc>
            </a:pPr>
            <a:r>
              <a:rPr lang="en-US" altLang="en-US">
                <a:solidFill>
                  <a:srgbClr val="660033"/>
                </a:solidFill>
              </a:rPr>
              <a:t>Has refunded the amount to the service receiver or issued a credit note as the case may be</a:t>
            </a:r>
          </a:p>
          <a:p>
            <a:pPr>
              <a:lnSpc>
                <a:spcPct val="90000"/>
              </a:lnSpc>
            </a:pPr>
            <a:endParaRPr lang="en-US" altLang="en-US">
              <a:solidFill>
                <a:srgbClr val="660033"/>
              </a:solidFill>
            </a:endParaRPr>
          </a:p>
          <a:p>
            <a:pPr>
              <a:lnSpc>
                <a:spcPct val="90000"/>
              </a:lnSpc>
            </a:pPr>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a:t>Provisional payment </a:t>
            </a:r>
          </a:p>
        </p:txBody>
      </p:sp>
      <p:sp>
        <p:nvSpPr>
          <p:cNvPr id="51203" name="Rectangle 3"/>
          <p:cNvSpPr>
            <a:spLocks noGrp="1" noChangeArrowheads="1"/>
          </p:cNvSpPr>
          <p:nvPr>
            <p:ph type="body" idx="1"/>
          </p:nvPr>
        </p:nvSpPr>
        <p:spPr/>
        <p:txBody>
          <a:bodyPr/>
          <a:lstStyle/>
          <a:p>
            <a:endParaRPr lang="en-US" altLang="en-US" sz="2800" i="1">
              <a:solidFill>
                <a:srgbClr val="660033"/>
              </a:solidFill>
            </a:endParaRPr>
          </a:p>
          <a:p>
            <a:r>
              <a:rPr lang="en-US" altLang="en-US" sz="2800" i="1">
                <a:solidFill>
                  <a:srgbClr val="660033"/>
                </a:solidFill>
              </a:rPr>
              <a:t>Where assessee not able to correctly estimate actual amount payable for a month or quarter, </a:t>
            </a:r>
          </a:p>
          <a:p>
            <a:r>
              <a:rPr lang="en-US" altLang="en-US" sz="2800" i="1">
                <a:solidFill>
                  <a:srgbClr val="660033"/>
                </a:solidFill>
              </a:rPr>
              <a:t>He can request the A.C./D.C. in writing giving reasons for making  provisional payment and thereafter the latter may allow provisional payment on the value as may be specified</a:t>
            </a:r>
            <a:r>
              <a:rPr lang="en-US" altLang="en-US"/>
              <a:t> by him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sz="4000"/>
              <a:t>Erroneous payment of tax in excess in a month</a:t>
            </a:r>
          </a:p>
        </p:txBody>
      </p:sp>
      <p:sp>
        <p:nvSpPr>
          <p:cNvPr id="52227" name="Rectangle 3"/>
          <p:cNvSpPr>
            <a:spLocks noGrp="1" noChangeArrowheads="1"/>
          </p:cNvSpPr>
          <p:nvPr>
            <p:ph type="body" idx="1"/>
          </p:nvPr>
        </p:nvSpPr>
        <p:spPr/>
        <p:txBody>
          <a:bodyPr/>
          <a:lstStyle/>
          <a:p>
            <a:pPr>
              <a:lnSpc>
                <a:spcPct val="90000"/>
              </a:lnSpc>
            </a:pPr>
            <a:r>
              <a:rPr lang="en-US" altLang="en-US">
                <a:solidFill>
                  <a:srgbClr val="FF0000"/>
                </a:solidFill>
              </a:rPr>
              <a:t>Assessee pays tax in excess by error in a  month or quarter </a:t>
            </a:r>
          </a:p>
          <a:p>
            <a:pPr>
              <a:lnSpc>
                <a:spcPct val="90000"/>
              </a:lnSpc>
            </a:pPr>
            <a:r>
              <a:rPr lang="en-US" altLang="en-US">
                <a:solidFill>
                  <a:srgbClr val="FF0000"/>
                </a:solidFill>
              </a:rPr>
              <a:t>Such excess can be adjusted in the succeeding month or quarter ; but the excess payment must not involve any interpretation of law, taxability, value or applicability of exemption notification. That is only clerical errors are permitted under this rule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en-US"/>
              <a:t>Thought for the day</a:t>
            </a:r>
          </a:p>
        </p:txBody>
      </p:sp>
      <p:sp>
        <p:nvSpPr>
          <p:cNvPr id="55299" name="Rectangle 3"/>
          <p:cNvSpPr>
            <a:spLocks noGrp="1" noChangeArrowheads="1"/>
          </p:cNvSpPr>
          <p:nvPr>
            <p:ph type="body" idx="1"/>
          </p:nvPr>
        </p:nvSpPr>
        <p:spPr/>
        <p:txBody>
          <a:bodyPr/>
          <a:lstStyle/>
          <a:p>
            <a:pPr>
              <a:lnSpc>
                <a:spcPct val="80000"/>
              </a:lnSpc>
            </a:pPr>
            <a:endParaRPr lang="en-US" altLang="en-US" sz="800"/>
          </a:p>
          <a:p>
            <a:pPr>
              <a:lnSpc>
                <a:spcPct val="80000"/>
              </a:lnSpc>
            </a:pPr>
            <a:endParaRPr lang="en-US" altLang="en-US" sz="800"/>
          </a:p>
          <a:p>
            <a:pPr>
              <a:lnSpc>
                <a:spcPct val="80000"/>
              </a:lnSpc>
            </a:pPr>
            <a:r>
              <a:rPr lang="en-US" altLang="en-US" sz="2400" i="1">
                <a:solidFill>
                  <a:srgbClr val="CC3300"/>
                </a:solidFill>
              </a:rPr>
              <a:t>Knowledge should always flow out like a river,in full speed by sharing it with others</a:t>
            </a:r>
          </a:p>
          <a:p>
            <a:pPr>
              <a:lnSpc>
                <a:spcPct val="80000"/>
              </a:lnSpc>
              <a:buFontTx/>
              <a:buNone/>
            </a:pPr>
            <a:r>
              <a:rPr lang="en-US" altLang="en-US" sz="2400" i="1">
                <a:solidFill>
                  <a:srgbClr val="CC3300"/>
                </a:solidFill>
              </a:rPr>
              <a:t>  </a:t>
            </a:r>
          </a:p>
          <a:p>
            <a:pPr>
              <a:lnSpc>
                <a:spcPct val="80000"/>
              </a:lnSpc>
            </a:pPr>
            <a:r>
              <a:rPr lang="en-US" altLang="en-US" sz="2400" i="1">
                <a:solidFill>
                  <a:srgbClr val="CC3300"/>
                </a:solidFill>
              </a:rPr>
              <a:t>Keeping it to oneself makes it stink – like a pond</a:t>
            </a:r>
          </a:p>
          <a:p>
            <a:pPr>
              <a:lnSpc>
                <a:spcPct val="80000"/>
              </a:lnSpc>
              <a:buFontTx/>
              <a:buNone/>
            </a:pPr>
            <a:endParaRPr lang="en-US" altLang="en-US" sz="2400" i="1">
              <a:solidFill>
                <a:srgbClr val="CC3300"/>
              </a:solidFill>
            </a:endParaRPr>
          </a:p>
          <a:p>
            <a:pPr>
              <a:lnSpc>
                <a:spcPct val="80000"/>
              </a:lnSpc>
              <a:buFontTx/>
              <a:buNone/>
            </a:pPr>
            <a:r>
              <a:rPr lang="en-US" altLang="en-US" sz="2400" i="1">
                <a:solidFill>
                  <a:srgbClr val="CC3300"/>
                </a:solidFill>
              </a:rPr>
              <a:t>  Knowledge can be monopoly for only some time – it will be public knowledge sooner or later  ;  so please share whatever knowledge you have with colleagues and friends</a:t>
            </a:r>
          </a:p>
          <a:p>
            <a:pPr>
              <a:lnSpc>
                <a:spcPct val="80000"/>
              </a:lnSpc>
              <a:buFontTx/>
              <a:buNone/>
            </a:pPr>
            <a:r>
              <a:rPr lang="en-US" altLang="en-US" sz="2400" i="1">
                <a:solidFill>
                  <a:srgbClr val="CC3300"/>
                </a:solidFill>
              </a:rPr>
              <a:t>In a fast changing world you have to run constantly, to stand where you are </a:t>
            </a:r>
          </a:p>
          <a:p>
            <a:pPr>
              <a:lnSpc>
                <a:spcPct val="80000"/>
              </a:lnSpc>
              <a:buFontTx/>
              <a:buNone/>
            </a:pPr>
            <a:r>
              <a:rPr lang="en-US" altLang="en-US" sz="2400" i="1">
                <a:solidFill>
                  <a:srgbClr val="CC3300"/>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a:t>POT till 1.4.2011</a:t>
            </a:r>
          </a:p>
        </p:txBody>
      </p:sp>
      <p:sp>
        <p:nvSpPr>
          <p:cNvPr id="7171" name="Rectangle 3"/>
          <p:cNvSpPr>
            <a:spLocks noGrp="1" noChangeArrowheads="1"/>
          </p:cNvSpPr>
          <p:nvPr>
            <p:ph type="body" idx="1"/>
          </p:nvPr>
        </p:nvSpPr>
        <p:spPr/>
        <p:txBody>
          <a:bodyPr/>
          <a:lstStyle/>
          <a:p>
            <a:r>
              <a:rPr lang="en-US" altLang="en-US" sz="2800" i="1">
                <a:solidFill>
                  <a:srgbClr val="660033"/>
                </a:solidFill>
              </a:rPr>
              <a:t>Services were taxed on the basis of the date of rendering of service but tax was payble to the Government only when the payment of tax was received by the service provider ( that is receipt basis of taxation – even on advance payments received were taxed); rate of tax, exemptions and valuations were based on the date of rendering of service – that was the taxable event</a:t>
            </a:r>
          </a:p>
          <a:p>
            <a:r>
              <a:rPr lang="en-US" altLang="en-US" sz="2800" i="1">
                <a:solidFill>
                  <a:srgbClr val="660033"/>
                </a:solidFill>
              </a:rPr>
              <a:t>Billing date was not relevant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POT Rules wef 1.4.2011</a:t>
            </a:r>
          </a:p>
        </p:txBody>
      </p:sp>
      <p:sp>
        <p:nvSpPr>
          <p:cNvPr id="18435" name="Rectangle 3"/>
          <p:cNvSpPr>
            <a:spLocks noGrp="1" noChangeArrowheads="1"/>
          </p:cNvSpPr>
          <p:nvPr>
            <p:ph type="body" idx="1"/>
          </p:nvPr>
        </p:nvSpPr>
        <p:spPr/>
        <p:txBody>
          <a:bodyPr/>
          <a:lstStyle/>
          <a:p>
            <a:pPr>
              <a:buFontTx/>
              <a:buNone/>
            </a:pPr>
            <a:endParaRPr lang="en-US" altLang="en-US" sz="2800" i="1">
              <a:solidFill>
                <a:srgbClr val="660033"/>
              </a:solidFill>
            </a:endParaRPr>
          </a:p>
          <a:p>
            <a:r>
              <a:rPr lang="en-US" altLang="en-US" sz="2800" i="1">
                <a:solidFill>
                  <a:srgbClr val="660033"/>
                </a:solidFill>
              </a:rPr>
              <a:t>Receipt basis of taxation substituted by accrual basis of taxation by taking into account billing date, receipt date and service rendering date. Taxble event now is a deeming provision.</a:t>
            </a:r>
          </a:p>
          <a:p>
            <a:r>
              <a:rPr lang="en-US" altLang="en-US" sz="2800" i="1">
                <a:solidFill>
                  <a:srgbClr val="660033"/>
                </a:solidFill>
              </a:rPr>
              <a:t>But even now for aggregate  billing upto Rs.50 lakhs in a financial year a service provider has the option to pay tax  on receipt basis – this is a facilitation measure for small service providers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en-US" sz="2800" b="1" i="1">
                <a:solidFill>
                  <a:schemeClr val="accent2"/>
                </a:solidFill>
                <a:latin typeface="Bookman Old Style" pitchFamily="18" charset="0"/>
              </a:rPr>
              <a:t>When is the service deemed to be rendered -Point of taxation Rules</a:t>
            </a:r>
          </a:p>
        </p:txBody>
      </p:sp>
      <p:sp>
        <p:nvSpPr>
          <p:cNvPr id="3075" name="Rectangle 3"/>
          <p:cNvSpPr>
            <a:spLocks noGrp="1" noChangeArrowheads="1"/>
          </p:cNvSpPr>
          <p:nvPr>
            <p:ph type="body" idx="1"/>
          </p:nvPr>
        </p:nvSpPr>
        <p:spPr/>
        <p:txBody>
          <a:bodyPr/>
          <a:lstStyle/>
          <a:p>
            <a:pPr>
              <a:lnSpc>
                <a:spcPct val="90000"/>
              </a:lnSpc>
            </a:pPr>
            <a:r>
              <a:rPr lang="en-US" altLang="en-US" sz="2800" b="1">
                <a:solidFill>
                  <a:srgbClr val="009900"/>
                </a:solidFill>
              </a:rPr>
              <a:t>Normal POT (Rule 3) is  :-</a:t>
            </a:r>
          </a:p>
          <a:p>
            <a:pPr>
              <a:lnSpc>
                <a:spcPct val="90000"/>
              </a:lnSpc>
            </a:pPr>
            <a:r>
              <a:rPr lang="en-US" altLang="en-US" sz="2800" b="1"/>
              <a:t>When the invoice is issued ( if invoice is not issued within prescribed period(30 days/45 days) POT would be date of completion of service)</a:t>
            </a:r>
          </a:p>
          <a:p>
            <a:pPr>
              <a:lnSpc>
                <a:spcPct val="90000"/>
              </a:lnSpc>
            </a:pPr>
            <a:r>
              <a:rPr lang="en-US" altLang="en-US" sz="2800" b="1"/>
              <a:t>If payment is received before issuing invoice, POT would be time when he receives the payment</a:t>
            </a:r>
          </a:p>
          <a:p>
            <a:pPr>
              <a:lnSpc>
                <a:spcPct val="90000"/>
              </a:lnSpc>
            </a:pPr>
            <a:r>
              <a:rPr lang="en-US" altLang="en-US" sz="2800" b="1"/>
              <a:t>If any advance is received for providing the service the date of receipt of such advance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Point of taxation Rules….</a:t>
            </a:r>
          </a:p>
        </p:txBody>
      </p:sp>
      <p:sp>
        <p:nvSpPr>
          <p:cNvPr id="9219" name="Rectangle 3"/>
          <p:cNvSpPr>
            <a:spLocks noGrp="1" noChangeArrowheads="1"/>
          </p:cNvSpPr>
          <p:nvPr>
            <p:ph type="body" idx="1"/>
          </p:nvPr>
        </p:nvSpPr>
        <p:spPr/>
        <p:txBody>
          <a:bodyPr/>
          <a:lstStyle/>
          <a:p>
            <a:pPr>
              <a:lnSpc>
                <a:spcPct val="90000"/>
              </a:lnSpc>
            </a:pPr>
            <a:r>
              <a:rPr lang="en-US" altLang="en-US" sz="3600" b="1"/>
              <a:t>POT where there is a change in the effective rate of tax   ( Rule 4) :-</a:t>
            </a:r>
          </a:p>
          <a:p>
            <a:pPr>
              <a:lnSpc>
                <a:spcPct val="90000"/>
              </a:lnSpc>
            </a:pPr>
            <a:r>
              <a:rPr lang="en-US" altLang="en-US" b="1" i="1"/>
              <a:t>That is </a:t>
            </a:r>
          </a:p>
          <a:p>
            <a:pPr>
              <a:lnSpc>
                <a:spcPct val="90000"/>
              </a:lnSpc>
              <a:buFontTx/>
              <a:buNone/>
            </a:pPr>
            <a:r>
              <a:rPr lang="en-US" altLang="en-US" b="1" i="1"/>
              <a:t>		-  rate of tax is increased or decreased </a:t>
            </a:r>
          </a:p>
          <a:p>
            <a:pPr>
              <a:lnSpc>
                <a:spcPct val="90000"/>
              </a:lnSpc>
              <a:buFontTx/>
              <a:buNone/>
            </a:pPr>
            <a:r>
              <a:rPr lang="en-US" altLang="en-US" b="1" i="1"/>
              <a:t>		-  change in the portion of value on which 	    tax is charged (  say in manpower supply service, rent a cab scheme etc.0 </a:t>
            </a:r>
          </a:p>
          <a:p>
            <a:pPr>
              <a:lnSpc>
                <a:spcPct val="90000"/>
              </a:lnSpc>
            </a:pPr>
            <a:endParaRPr lang="en-US" altLang="en-US" b="1" i="1"/>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Point of taxation Rules…..</a:t>
            </a:r>
          </a:p>
        </p:txBody>
      </p:sp>
      <p:sp>
        <p:nvSpPr>
          <p:cNvPr id="10243" name="Rectangle 3"/>
          <p:cNvSpPr>
            <a:spLocks noGrp="1" noChangeArrowheads="1"/>
          </p:cNvSpPr>
          <p:nvPr>
            <p:ph type="body" idx="1"/>
          </p:nvPr>
        </p:nvSpPr>
        <p:spPr/>
        <p:txBody>
          <a:bodyPr/>
          <a:lstStyle/>
          <a:p>
            <a:pPr>
              <a:lnSpc>
                <a:spcPct val="80000"/>
              </a:lnSpc>
            </a:pPr>
            <a:r>
              <a:rPr lang="en-US" altLang="en-US" sz="3600" b="1">
                <a:solidFill>
                  <a:schemeClr val="folHlink"/>
                </a:solidFill>
              </a:rPr>
              <a:t>POT where service provided</a:t>
            </a:r>
            <a:r>
              <a:rPr lang="en-US" altLang="en-US" sz="3600" b="1" u="sng">
                <a:solidFill>
                  <a:schemeClr val="folHlink"/>
                </a:solidFill>
              </a:rPr>
              <a:t> before change</a:t>
            </a:r>
            <a:r>
              <a:rPr lang="en-US" altLang="en-US" sz="3600" b="1">
                <a:solidFill>
                  <a:schemeClr val="folHlink"/>
                </a:solidFill>
              </a:rPr>
              <a:t> in rate ( Rule 4 (a):-</a:t>
            </a:r>
          </a:p>
          <a:p>
            <a:pPr>
              <a:lnSpc>
                <a:spcPct val="80000"/>
              </a:lnSpc>
            </a:pPr>
            <a:endParaRPr lang="en-US" altLang="en-US" sz="2800" b="1"/>
          </a:p>
          <a:p>
            <a:pPr>
              <a:lnSpc>
                <a:spcPct val="80000"/>
              </a:lnSpc>
            </a:pPr>
            <a:r>
              <a:rPr lang="en-US" altLang="en-US" sz="2800" b="1"/>
              <a:t>A) invoice issued and payment recd. after change in rate of tax  POT will be date of payment or invoice whichever is earlier</a:t>
            </a:r>
          </a:p>
          <a:p>
            <a:pPr>
              <a:lnSpc>
                <a:spcPct val="80000"/>
              </a:lnSpc>
            </a:pPr>
            <a:r>
              <a:rPr lang="en-US" altLang="en-US" sz="2800" b="1"/>
              <a:t>B) invoice issued prior to change in rate but payment recd after change in rate POT will be date of invoice</a:t>
            </a:r>
          </a:p>
          <a:p>
            <a:pPr>
              <a:lnSpc>
                <a:spcPct val="80000"/>
              </a:lnSpc>
            </a:pPr>
            <a:r>
              <a:rPr lang="en-US" altLang="en-US" sz="2800" b="1"/>
              <a:t>C) payment also received before change in rate of tax, POT will be date of payment </a:t>
            </a:r>
          </a:p>
          <a:p>
            <a:pPr>
              <a:lnSpc>
                <a:spcPct val="80000"/>
              </a:lnSpc>
            </a:pPr>
            <a:endParaRPr lang="en-US" altLang="en-US" sz="2800" b="1"/>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Point of taxation Rules….</a:t>
            </a:r>
          </a:p>
        </p:txBody>
      </p:sp>
      <p:sp>
        <p:nvSpPr>
          <p:cNvPr id="11267" name="Rectangle 3"/>
          <p:cNvSpPr>
            <a:spLocks noGrp="1" noChangeArrowheads="1"/>
          </p:cNvSpPr>
          <p:nvPr>
            <p:ph type="body" idx="1"/>
          </p:nvPr>
        </p:nvSpPr>
        <p:spPr/>
        <p:txBody>
          <a:bodyPr/>
          <a:lstStyle/>
          <a:p>
            <a:r>
              <a:rPr lang="en-US" altLang="en-US" b="1"/>
              <a:t>POT where service has been provided </a:t>
            </a:r>
            <a:r>
              <a:rPr lang="en-US" altLang="en-US" b="1" i="1" u="sng"/>
              <a:t>after the</a:t>
            </a:r>
            <a:r>
              <a:rPr lang="en-US" altLang="en-US" b="1" i="1"/>
              <a:t> </a:t>
            </a:r>
            <a:r>
              <a:rPr lang="en-US" altLang="en-US" b="1"/>
              <a:t>change in rate of tax Rule 4(b):-</a:t>
            </a:r>
          </a:p>
          <a:p>
            <a:r>
              <a:rPr lang="en-US" altLang="en-US" sz="2400" b="1"/>
              <a:t>a) if payment is made after change in rate, but invoice issued prior to change in rate POT will be the date of payment</a:t>
            </a:r>
          </a:p>
          <a:p>
            <a:r>
              <a:rPr lang="en-US" altLang="en-US" sz="2400" b="1"/>
              <a:t>B) if invoice and the payment both were issued/recd before the change in rate , POT will be date of receipt of payment or invoice date whichever is earlier</a:t>
            </a:r>
          </a:p>
          <a:p>
            <a:r>
              <a:rPr lang="en-US" altLang="en-US" sz="2400" b="1"/>
              <a:t>C) if invoice raised after change in rate but payment recd before change in rate  POT will be date of issue of invoice</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b="1">
                <a:solidFill>
                  <a:schemeClr val="accent2"/>
                </a:solidFill>
                <a:latin typeface="Bookman Old Style" pitchFamily="18" charset="0"/>
              </a:rPr>
              <a:t>Point of taxation Rules….</a:t>
            </a:r>
          </a:p>
        </p:txBody>
      </p:sp>
      <p:sp>
        <p:nvSpPr>
          <p:cNvPr id="12291" name="Rectangle 3"/>
          <p:cNvSpPr>
            <a:spLocks noGrp="1" noChangeArrowheads="1"/>
          </p:cNvSpPr>
          <p:nvPr>
            <p:ph type="body" idx="1"/>
          </p:nvPr>
        </p:nvSpPr>
        <p:spPr/>
        <p:txBody>
          <a:bodyPr/>
          <a:lstStyle/>
          <a:p>
            <a:pPr>
              <a:lnSpc>
                <a:spcPct val="90000"/>
              </a:lnSpc>
            </a:pPr>
            <a:r>
              <a:rPr lang="en-US" altLang="en-US" b="1">
                <a:solidFill>
                  <a:srgbClr val="800000"/>
                </a:solidFill>
              </a:rPr>
              <a:t>POT in the case of new services that is taxed for the first time   (Rule 5) :-</a:t>
            </a:r>
          </a:p>
          <a:p>
            <a:pPr>
              <a:lnSpc>
                <a:spcPct val="90000"/>
              </a:lnSpc>
            </a:pPr>
            <a:r>
              <a:rPr lang="en-US" altLang="en-US" sz="3100" b="1" i="1">
                <a:solidFill>
                  <a:srgbClr val="800000"/>
                </a:solidFill>
              </a:rPr>
              <a:t>A) No tax payable to  the extent of invoice already issued and payment received before the service became taxable;</a:t>
            </a:r>
          </a:p>
          <a:p>
            <a:pPr>
              <a:lnSpc>
                <a:spcPct val="90000"/>
              </a:lnSpc>
            </a:pPr>
            <a:r>
              <a:rPr lang="en-US" altLang="en-US" sz="3100" b="1" i="1">
                <a:solidFill>
                  <a:srgbClr val="800000"/>
                </a:solidFill>
              </a:rPr>
              <a:t>B) No tax payable if payment has been recd before the service became taxable  and invoice is issued within 14 days of the date when the service became taxable</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1630</Words>
  <Application>Microsoft Office PowerPoint</Application>
  <PresentationFormat>On-screen Show (4:3)</PresentationFormat>
  <Paragraphs>164</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Bookman Old Style</vt:lpstr>
      <vt:lpstr>Tahoma</vt:lpstr>
      <vt:lpstr>Bell MT</vt:lpstr>
      <vt:lpstr>Default Design</vt:lpstr>
      <vt:lpstr>MODULE  III</vt:lpstr>
      <vt:lpstr>Point of taxation(POT) </vt:lpstr>
      <vt:lpstr>POT till 1.4.2011</vt:lpstr>
      <vt:lpstr>POT Rules wef 1.4.2011</vt:lpstr>
      <vt:lpstr>When is the service deemed to be rendered -Point of taxation Rules</vt:lpstr>
      <vt:lpstr>Point of taxation Rules….</vt:lpstr>
      <vt:lpstr>Point of taxation Rules…..</vt:lpstr>
      <vt:lpstr>Point of taxation Rules….</vt:lpstr>
      <vt:lpstr>Point of taxation Rules….</vt:lpstr>
      <vt:lpstr>POT Rules….(Rule 7)</vt:lpstr>
      <vt:lpstr>POT Rules….(rule 8) </vt:lpstr>
      <vt:lpstr>Point of taxation Rules….</vt:lpstr>
      <vt:lpstr>Registration under service tax law</vt:lpstr>
      <vt:lpstr>Centralised registration</vt:lpstr>
      <vt:lpstr>Advantages of Centralised registration</vt:lpstr>
      <vt:lpstr>Bill/invoice/challan</vt:lpstr>
      <vt:lpstr>Contents of bill</vt:lpstr>
      <vt:lpstr>Specimen service tax  bill</vt:lpstr>
      <vt:lpstr>Payment of service tax to govt.</vt:lpstr>
      <vt:lpstr>Payment of tax under proper head of account</vt:lpstr>
      <vt:lpstr>Payment of service tax to govt….. Contd……</vt:lpstr>
      <vt:lpstr>Payment of service tax in advance</vt:lpstr>
      <vt:lpstr>Adustments of tax paid in certain cases</vt:lpstr>
      <vt:lpstr>Provisional payment </vt:lpstr>
      <vt:lpstr>Erroneous payment of tax in excess in a month</vt:lpstr>
      <vt:lpstr>Thought for the 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Krishnan</dc:creator>
  <cp:lastModifiedBy>Sumit</cp:lastModifiedBy>
  <cp:revision>4</cp:revision>
  <dcterms:created xsi:type="dcterms:W3CDTF">2015-05-12T15:27:55Z</dcterms:created>
  <dcterms:modified xsi:type="dcterms:W3CDTF">2015-05-13T11:37:56Z</dcterms:modified>
</cp:coreProperties>
</file>