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80"/>
  </p:notesMasterIdLst>
  <p:handoutMasterIdLst>
    <p:handoutMasterId r:id="rId81"/>
  </p:handoutMasterIdLst>
  <p:sldIdLst>
    <p:sldId id="256" r:id="rId2"/>
    <p:sldId id="315" r:id="rId3"/>
    <p:sldId id="321" r:id="rId4"/>
    <p:sldId id="322" r:id="rId5"/>
    <p:sldId id="323" r:id="rId6"/>
    <p:sldId id="324" r:id="rId7"/>
    <p:sldId id="325" r:id="rId8"/>
    <p:sldId id="326" r:id="rId9"/>
    <p:sldId id="327" r:id="rId10"/>
    <p:sldId id="336" r:id="rId11"/>
    <p:sldId id="339" r:id="rId12"/>
    <p:sldId id="340" r:id="rId13"/>
    <p:sldId id="341" r:id="rId14"/>
    <p:sldId id="342" r:id="rId15"/>
    <p:sldId id="343" r:id="rId16"/>
    <p:sldId id="344" r:id="rId17"/>
    <p:sldId id="345" r:id="rId18"/>
    <p:sldId id="348" r:id="rId19"/>
    <p:sldId id="349" r:id="rId20"/>
    <p:sldId id="350" r:id="rId21"/>
    <p:sldId id="351" r:id="rId22"/>
    <p:sldId id="353" r:id="rId23"/>
    <p:sldId id="354" r:id="rId24"/>
    <p:sldId id="355" r:id="rId25"/>
    <p:sldId id="356" r:id="rId26"/>
    <p:sldId id="357" r:id="rId27"/>
    <p:sldId id="358" r:id="rId28"/>
    <p:sldId id="359" r:id="rId29"/>
    <p:sldId id="360" r:id="rId30"/>
    <p:sldId id="361" r:id="rId31"/>
    <p:sldId id="363" r:id="rId32"/>
    <p:sldId id="362" r:id="rId33"/>
    <p:sldId id="364" r:id="rId34"/>
    <p:sldId id="365" r:id="rId35"/>
    <p:sldId id="366" r:id="rId36"/>
    <p:sldId id="367" r:id="rId37"/>
    <p:sldId id="368" r:id="rId38"/>
    <p:sldId id="369" r:id="rId39"/>
    <p:sldId id="370" r:id="rId40"/>
    <p:sldId id="371" r:id="rId41"/>
    <p:sldId id="372" r:id="rId42"/>
    <p:sldId id="373" r:id="rId43"/>
    <p:sldId id="374" r:id="rId44"/>
    <p:sldId id="375" r:id="rId45"/>
    <p:sldId id="376" r:id="rId46"/>
    <p:sldId id="378" r:id="rId47"/>
    <p:sldId id="377" r:id="rId48"/>
    <p:sldId id="379" r:id="rId49"/>
    <p:sldId id="380" r:id="rId50"/>
    <p:sldId id="381" r:id="rId51"/>
    <p:sldId id="382" r:id="rId52"/>
    <p:sldId id="383" r:id="rId53"/>
    <p:sldId id="384" r:id="rId54"/>
    <p:sldId id="385" r:id="rId55"/>
    <p:sldId id="386" r:id="rId56"/>
    <p:sldId id="388" r:id="rId57"/>
    <p:sldId id="389" r:id="rId58"/>
    <p:sldId id="390" r:id="rId59"/>
    <p:sldId id="391" r:id="rId60"/>
    <p:sldId id="392" r:id="rId61"/>
    <p:sldId id="393" r:id="rId62"/>
    <p:sldId id="394" r:id="rId63"/>
    <p:sldId id="395" r:id="rId64"/>
    <p:sldId id="396" r:id="rId65"/>
    <p:sldId id="397" r:id="rId66"/>
    <p:sldId id="399" r:id="rId67"/>
    <p:sldId id="400" r:id="rId68"/>
    <p:sldId id="402" r:id="rId69"/>
    <p:sldId id="403" r:id="rId70"/>
    <p:sldId id="404" r:id="rId71"/>
    <p:sldId id="405" r:id="rId72"/>
    <p:sldId id="406" r:id="rId73"/>
    <p:sldId id="401" r:id="rId74"/>
    <p:sldId id="407" r:id="rId75"/>
    <p:sldId id="408" r:id="rId76"/>
    <p:sldId id="409" r:id="rId77"/>
    <p:sldId id="410" r:id="rId78"/>
    <p:sldId id="398" r:id="rId7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60" autoAdjust="0"/>
    <p:restoredTop sz="94624" autoAdjust="0"/>
  </p:normalViewPr>
  <p:slideViewPr>
    <p:cSldViewPr>
      <p:cViewPr>
        <p:scale>
          <a:sx n="90" d="100"/>
          <a:sy n="90" d="100"/>
        </p:scale>
        <p:origin x="-816" y="348"/>
      </p:cViewPr>
      <p:guideLst>
        <p:guide orient="horz" pos="2160"/>
        <p:guide pos="2880"/>
      </p:guideLst>
    </p:cSldViewPr>
  </p:slideViewPr>
  <p:outlineViewPr>
    <p:cViewPr>
      <p:scale>
        <a:sx n="33" d="100"/>
        <a:sy n="33" d="100"/>
      </p:scale>
      <p:origin x="48" y="2164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32A11C-32DB-405A-9ED0-9F828CD312D6}" type="datetimeFigureOut">
              <a:rPr lang="en-US" smtClean="0"/>
              <a:pPr/>
              <a:t>7/12/2019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A1E79D8-D5F4-48C8-9443-68595B067ED6}" type="slidenum">
              <a:rPr lang="en-US" smtClean="0"/>
              <a:pPr/>
              <a:t>‹#›</a:t>
            </a:fld>
            <a:endParaRPr lang="en-US"/>
          </a:p>
        </p:txBody>
      </p:sp>
    </p:spTree>
    <p:extLst>
      <p:ext uri="{BB962C8B-B14F-4D97-AF65-F5344CB8AC3E}">
        <p14:creationId xmlns:p14="http://schemas.microsoft.com/office/powerpoint/2010/main" xmlns="" val="1561203580"/>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AC1B99-4535-4031-BBC2-696335360D26}" type="datetimeFigureOut">
              <a:rPr lang="en-US" smtClean="0"/>
              <a:pPr/>
              <a:t>7/12/2019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45C413-BC6B-46A4-849C-DDD6107294BD}" type="slidenum">
              <a:rPr lang="en-US" smtClean="0"/>
              <a:pPr/>
              <a:t>‹#›</a:t>
            </a:fld>
            <a:endParaRPr lang="en-US"/>
          </a:p>
        </p:txBody>
      </p:sp>
    </p:spTree>
    <p:extLst>
      <p:ext uri="{BB962C8B-B14F-4D97-AF65-F5344CB8AC3E}">
        <p14:creationId xmlns:p14="http://schemas.microsoft.com/office/powerpoint/2010/main" xmlns="" val="3225460675"/>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45C413-BC6B-46A4-849C-DDD6107294BD}" type="slidenum">
              <a:rPr lang="en-US" smtClean="0"/>
              <a:pPr/>
              <a:t>1</a:t>
            </a:fld>
            <a:endParaRPr lang="en-US"/>
          </a:p>
        </p:txBody>
      </p:sp>
      <p:sp>
        <p:nvSpPr>
          <p:cNvPr id="5" name="Footer Placeholder 4"/>
          <p:cNvSpPr>
            <a:spLocks noGrp="1"/>
          </p:cNvSpPr>
          <p:nvPr>
            <p:ph type="ftr" sz="quarter" idx="11"/>
          </p:nvPr>
        </p:nvSpPr>
        <p:spPr/>
        <p:txBody>
          <a:bodyPr/>
          <a:lstStyle/>
          <a:p>
            <a:endParaRPr lang="en-US"/>
          </a:p>
        </p:txBody>
      </p:sp>
      <p:sp>
        <p:nvSpPr>
          <p:cNvPr id="6" name="Header Placeholder 5"/>
          <p:cNvSpPr>
            <a:spLocks noGrp="1"/>
          </p:cNvSpPr>
          <p:nvPr>
            <p:ph type="hdr" sz="quarter" idx="12"/>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r>
              <a:rPr lang="en-US" smtClean="0"/>
              <a:t>12.06.19</a:t>
            </a: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GST Annual Return</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2C90262-238E-4B60-9677-8FAED80F870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12.06.19</a:t>
            </a:r>
            <a:endParaRPr lang="en-US"/>
          </a:p>
        </p:txBody>
      </p:sp>
      <p:sp>
        <p:nvSpPr>
          <p:cNvPr id="5" name="Footer Placeholder 4"/>
          <p:cNvSpPr>
            <a:spLocks noGrp="1"/>
          </p:cNvSpPr>
          <p:nvPr>
            <p:ph type="ftr" sz="quarter" idx="11"/>
          </p:nvPr>
        </p:nvSpPr>
        <p:spPr/>
        <p:txBody>
          <a:bodyPr/>
          <a:lstStyle>
            <a:extLst/>
          </a:lstStyle>
          <a:p>
            <a:r>
              <a:rPr lang="en-US" smtClean="0"/>
              <a:t>GST Annual Return</a:t>
            </a:r>
            <a:endParaRPr lang="en-US"/>
          </a:p>
        </p:txBody>
      </p:sp>
      <p:sp>
        <p:nvSpPr>
          <p:cNvPr id="6" name="Slide Number Placeholder 5"/>
          <p:cNvSpPr>
            <a:spLocks noGrp="1"/>
          </p:cNvSpPr>
          <p:nvPr>
            <p:ph type="sldNum" sz="quarter" idx="12"/>
          </p:nvPr>
        </p:nvSpPr>
        <p:spPr/>
        <p:txBody>
          <a:bodyPr/>
          <a:lstStyle>
            <a:extLst/>
          </a:lstStyle>
          <a:p>
            <a:fld id="{D2C90262-238E-4B60-9677-8FAED80F870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12.06.19</a:t>
            </a:r>
            <a:endParaRPr lang="en-US"/>
          </a:p>
        </p:txBody>
      </p:sp>
      <p:sp>
        <p:nvSpPr>
          <p:cNvPr id="5" name="Footer Placeholder 4"/>
          <p:cNvSpPr>
            <a:spLocks noGrp="1"/>
          </p:cNvSpPr>
          <p:nvPr>
            <p:ph type="ftr" sz="quarter" idx="11"/>
          </p:nvPr>
        </p:nvSpPr>
        <p:spPr/>
        <p:txBody>
          <a:bodyPr/>
          <a:lstStyle>
            <a:extLst/>
          </a:lstStyle>
          <a:p>
            <a:r>
              <a:rPr lang="en-US" smtClean="0"/>
              <a:t>GST Annual Return</a:t>
            </a:r>
            <a:endParaRPr lang="en-US"/>
          </a:p>
        </p:txBody>
      </p:sp>
      <p:sp>
        <p:nvSpPr>
          <p:cNvPr id="6" name="Slide Number Placeholder 5"/>
          <p:cNvSpPr>
            <a:spLocks noGrp="1"/>
          </p:cNvSpPr>
          <p:nvPr>
            <p:ph type="sldNum" sz="quarter" idx="12"/>
          </p:nvPr>
        </p:nvSpPr>
        <p:spPr/>
        <p:txBody>
          <a:bodyPr/>
          <a:lstStyle>
            <a:extLst/>
          </a:lstStyle>
          <a:p>
            <a:fld id="{D2C90262-238E-4B60-9677-8FAED80F870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12.06.19</a:t>
            </a:r>
            <a:endParaRPr lang="en-US"/>
          </a:p>
        </p:txBody>
      </p:sp>
      <p:sp>
        <p:nvSpPr>
          <p:cNvPr id="5" name="Footer Placeholder 4"/>
          <p:cNvSpPr>
            <a:spLocks noGrp="1"/>
          </p:cNvSpPr>
          <p:nvPr>
            <p:ph type="ftr" sz="quarter" idx="11"/>
          </p:nvPr>
        </p:nvSpPr>
        <p:spPr/>
        <p:txBody>
          <a:bodyPr/>
          <a:lstStyle>
            <a:extLst/>
          </a:lstStyle>
          <a:p>
            <a:r>
              <a:rPr lang="en-US" smtClean="0"/>
              <a:t>GST Annual Return</a:t>
            </a:r>
            <a:endParaRPr lang="en-US"/>
          </a:p>
        </p:txBody>
      </p:sp>
      <p:sp>
        <p:nvSpPr>
          <p:cNvPr id="6" name="Slide Number Placeholder 5"/>
          <p:cNvSpPr>
            <a:spLocks noGrp="1"/>
          </p:cNvSpPr>
          <p:nvPr>
            <p:ph type="sldNum" sz="quarter" idx="12"/>
          </p:nvPr>
        </p:nvSpPr>
        <p:spPr/>
        <p:txBody>
          <a:bodyPr/>
          <a:lstStyle>
            <a:extLst/>
          </a:lstStyle>
          <a:p>
            <a:fld id="{D2C90262-238E-4B60-9677-8FAED80F8703}"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r>
              <a:rPr lang="en-US" smtClean="0"/>
              <a:t>12.06.19</a:t>
            </a:r>
            <a:endParaRPr lang="en-US"/>
          </a:p>
        </p:txBody>
      </p:sp>
      <p:sp>
        <p:nvSpPr>
          <p:cNvPr id="5" name="Footer Placeholder 4"/>
          <p:cNvSpPr>
            <a:spLocks noGrp="1"/>
          </p:cNvSpPr>
          <p:nvPr>
            <p:ph type="ftr" sz="quarter" idx="11"/>
          </p:nvPr>
        </p:nvSpPr>
        <p:spPr/>
        <p:txBody>
          <a:bodyPr/>
          <a:lstStyle>
            <a:extLst/>
          </a:lstStyle>
          <a:p>
            <a:r>
              <a:rPr lang="en-US" smtClean="0"/>
              <a:t>GST Annual Return</a:t>
            </a:r>
            <a:endParaRPr lang="en-US"/>
          </a:p>
        </p:txBody>
      </p:sp>
      <p:sp>
        <p:nvSpPr>
          <p:cNvPr id="6" name="Slide Number Placeholder 5"/>
          <p:cNvSpPr>
            <a:spLocks noGrp="1"/>
          </p:cNvSpPr>
          <p:nvPr>
            <p:ph type="sldNum" sz="quarter" idx="12"/>
          </p:nvPr>
        </p:nvSpPr>
        <p:spPr/>
        <p:txBody>
          <a:bodyPr/>
          <a:lstStyle>
            <a:extLst/>
          </a:lstStyle>
          <a:p>
            <a:fld id="{D2C90262-238E-4B60-9677-8FAED80F8703}"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r>
              <a:rPr lang="en-US" smtClean="0"/>
              <a:t>12.06.19</a:t>
            </a:r>
            <a:endParaRPr lang="en-US"/>
          </a:p>
        </p:txBody>
      </p:sp>
      <p:sp>
        <p:nvSpPr>
          <p:cNvPr id="6" name="Footer Placeholder 5"/>
          <p:cNvSpPr>
            <a:spLocks noGrp="1"/>
          </p:cNvSpPr>
          <p:nvPr>
            <p:ph type="ftr" sz="quarter" idx="11"/>
          </p:nvPr>
        </p:nvSpPr>
        <p:spPr/>
        <p:txBody>
          <a:bodyPr/>
          <a:lstStyle>
            <a:extLst/>
          </a:lstStyle>
          <a:p>
            <a:r>
              <a:rPr lang="en-US" smtClean="0"/>
              <a:t>GST Annual Return</a:t>
            </a:r>
            <a:endParaRPr lang="en-US"/>
          </a:p>
        </p:txBody>
      </p:sp>
      <p:sp>
        <p:nvSpPr>
          <p:cNvPr id="7" name="Slide Number Placeholder 6"/>
          <p:cNvSpPr>
            <a:spLocks noGrp="1"/>
          </p:cNvSpPr>
          <p:nvPr>
            <p:ph type="sldNum" sz="quarter" idx="12"/>
          </p:nvPr>
        </p:nvSpPr>
        <p:spPr/>
        <p:txBody>
          <a:bodyPr/>
          <a:lstStyle>
            <a:extLst/>
          </a:lstStyle>
          <a:p>
            <a:fld id="{D2C90262-238E-4B60-9677-8FAED80F8703}"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r>
              <a:rPr lang="en-US" smtClean="0"/>
              <a:t>12.06.19</a:t>
            </a:r>
            <a:endParaRPr lang="en-US"/>
          </a:p>
        </p:txBody>
      </p:sp>
      <p:sp>
        <p:nvSpPr>
          <p:cNvPr id="8" name="Footer Placeholder 7"/>
          <p:cNvSpPr>
            <a:spLocks noGrp="1"/>
          </p:cNvSpPr>
          <p:nvPr>
            <p:ph type="ftr" sz="quarter" idx="11"/>
          </p:nvPr>
        </p:nvSpPr>
        <p:spPr/>
        <p:txBody>
          <a:bodyPr/>
          <a:lstStyle>
            <a:extLst/>
          </a:lstStyle>
          <a:p>
            <a:r>
              <a:rPr lang="en-US" smtClean="0"/>
              <a:t>GST Annual Return</a:t>
            </a:r>
            <a:endParaRPr lang="en-US"/>
          </a:p>
        </p:txBody>
      </p:sp>
      <p:sp>
        <p:nvSpPr>
          <p:cNvPr id="9" name="Slide Number Placeholder 8"/>
          <p:cNvSpPr>
            <a:spLocks noGrp="1"/>
          </p:cNvSpPr>
          <p:nvPr>
            <p:ph type="sldNum" sz="quarter" idx="12"/>
          </p:nvPr>
        </p:nvSpPr>
        <p:spPr/>
        <p:txBody>
          <a:bodyPr/>
          <a:lstStyle>
            <a:extLst/>
          </a:lstStyle>
          <a:p>
            <a:fld id="{D2C90262-238E-4B60-9677-8FAED80F870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r>
              <a:rPr lang="en-US" smtClean="0"/>
              <a:t>12.06.19</a:t>
            </a:r>
            <a:endParaRPr lang="en-US"/>
          </a:p>
        </p:txBody>
      </p:sp>
      <p:sp>
        <p:nvSpPr>
          <p:cNvPr id="4" name="Footer Placeholder 3"/>
          <p:cNvSpPr>
            <a:spLocks noGrp="1"/>
          </p:cNvSpPr>
          <p:nvPr>
            <p:ph type="ftr" sz="quarter" idx="11"/>
          </p:nvPr>
        </p:nvSpPr>
        <p:spPr/>
        <p:txBody>
          <a:bodyPr/>
          <a:lstStyle>
            <a:extLst/>
          </a:lstStyle>
          <a:p>
            <a:r>
              <a:rPr lang="en-US" smtClean="0"/>
              <a:t>GST Annual Return</a:t>
            </a:r>
            <a:endParaRPr lang="en-US"/>
          </a:p>
        </p:txBody>
      </p:sp>
      <p:sp>
        <p:nvSpPr>
          <p:cNvPr id="5" name="Slide Number Placeholder 4"/>
          <p:cNvSpPr>
            <a:spLocks noGrp="1"/>
          </p:cNvSpPr>
          <p:nvPr>
            <p:ph type="sldNum" sz="quarter" idx="12"/>
          </p:nvPr>
        </p:nvSpPr>
        <p:spPr/>
        <p:txBody>
          <a:bodyPr/>
          <a:lstStyle>
            <a:extLst/>
          </a:lstStyle>
          <a:p>
            <a:fld id="{D2C90262-238E-4B60-9677-8FAED80F8703}"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r>
              <a:rPr lang="en-US" smtClean="0"/>
              <a:t>12.06.19</a:t>
            </a:r>
            <a:endParaRPr lang="en-US"/>
          </a:p>
        </p:txBody>
      </p:sp>
      <p:sp>
        <p:nvSpPr>
          <p:cNvPr id="3" name="Footer Placeholder 2"/>
          <p:cNvSpPr>
            <a:spLocks noGrp="1"/>
          </p:cNvSpPr>
          <p:nvPr>
            <p:ph type="ftr" sz="quarter" idx="11"/>
          </p:nvPr>
        </p:nvSpPr>
        <p:spPr/>
        <p:txBody>
          <a:bodyPr/>
          <a:lstStyle>
            <a:extLst/>
          </a:lstStyle>
          <a:p>
            <a:r>
              <a:rPr lang="en-US" smtClean="0"/>
              <a:t>GST Annual Return</a:t>
            </a:r>
            <a:endParaRPr lang="en-US"/>
          </a:p>
        </p:txBody>
      </p:sp>
      <p:sp>
        <p:nvSpPr>
          <p:cNvPr id="4" name="Slide Number Placeholder 3"/>
          <p:cNvSpPr>
            <a:spLocks noGrp="1"/>
          </p:cNvSpPr>
          <p:nvPr>
            <p:ph type="sldNum" sz="quarter" idx="12"/>
          </p:nvPr>
        </p:nvSpPr>
        <p:spPr/>
        <p:txBody>
          <a:bodyPr/>
          <a:lstStyle>
            <a:extLst/>
          </a:lstStyle>
          <a:p>
            <a:fld id="{D2C90262-238E-4B60-9677-8FAED80F870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r>
              <a:rPr lang="en-US" smtClean="0"/>
              <a:t>12.06.19</a:t>
            </a:r>
            <a:endParaRPr lang="en-US"/>
          </a:p>
        </p:txBody>
      </p:sp>
      <p:sp>
        <p:nvSpPr>
          <p:cNvPr id="6" name="Footer Placeholder 5"/>
          <p:cNvSpPr>
            <a:spLocks noGrp="1"/>
          </p:cNvSpPr>
          <p:nvPr>
            <p:ph type="ftr" sz="quarter" idx="11"/>
          </p:nvPr>
        </p:nvSpPr>
        <p:spPr/>
        <p:txBody>
          <a:bodyPr/>
          <a:lstStyle>
            <a:extLst/>
          </a:lstStyle>
          <a:p>
            <a:r>
              <a:rPr lang="en-US" smtClean="0"/>
              <a:t>GST Annual Return</a:t>
            </a:r>
            <a:endParaRPr lang="en-US"/>
          </a:p>
        </p:txBody>
      </p:sp>
      <p:sp>
        <p:nvSpPr>
          <p:cNvPr id="7" name="Slide Number Placeholder 6"/>
          <p:cNvSpPr>
            <a:spLocks noGrp="1"/>
          </p:cNvSpPr>
          <p:nvPr>
            <p:ph type="sldNum" sz="quarter" idx="12"/>
          </p:nvPr>
        </p:nvSpPr>
        <p:spPr/>
        <p:txBody>
          <a:bodyPr/>
          <a:lstStyle>
            <a:extLst/>
          </a:lstStyle>
          <a:p>
            <a:fld id="{D2C90262-238E-4B60-9677-8FAED80F870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r>
              <a:rPr lang="en-US" smtClean="0"/>
              <a:t>12.06.19</a:t>
            </a:r>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GST Annual Return</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2C90262-238E-4B60-9677-8FAED80F8703}"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r>
              <a:rPr lang="en-US" smtClean="0"/>
              <a:t>12.06.19</a:t>
            </a:r>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GST Annual Return</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2C90262-238E-4B60-9677-8FAED80F870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GST: Annual Return 9 &amp; 9A</a:t>
            </a:r>
            <a:endParaRPr lang="en-US" dirty="0"/>
          </a:p>
        </p:txBody>
      </p:sp>
      <p:sp>
        <p:nvSpPr>
          <p:cNvPr id="3" name="Subtitle 2"/>
          <p:cNvSpPr>
            <a:spLocks noGrp="1"/>
          </p:cNvSpPr>
          <p:nvPr>
            <p:ph type="subTitle" idx="1"/>
          </p:nvPr>
        </p:nvSpPr>
        <p:spPr/>
        <p:txBody>
          <a:bodyPr>
            <a:normAutofit/>
          </a:bodyPr>
          <a:lstStyle/>
          <a:p>
            <a:r>
              <a:rPr lang="en-US" dirty="0" smtClean="0"/>
              <a:t>CA </a:t>
            </a:r>
            <a:r>
              <a:rPr lang="en-US" dirty="0" err="1" smtClean="0"/>
              <a:t>Unnikrishnan</a:t>
            </a:r>
            <a:r>
              <a:rPr lang="en-US" dirty="0" smtClean="0"/>
              <a:t> M</a:t>
            </a:r>
          </a:p>
          <a:p>
            <a:endParaRPr lang="en-US" dirty="0"/>
          </a:p>
        </p:txBody>
      </p:sp>
      <p:sp>
        <p:nvSpPr>
          <p:cNvPr id="8" name="Date Placeholder 7"/>
          <p:cNvSpPr>
            <a:spLocks noGrp="1"/>
          </p:cNvSpPr>
          <p:nvPr>
            <p:ph type="dt" sz="half" idx="10"/>
          </p:nvPr>
        </p:nvSpPr>
        <p:spPr>
          <a:xfrm>
            <a:off x="6727032" y="6429396"/>
            <a:ext cx="1920240" cy="365760"/>
          </a:xfrm>
        </p:spPr>
        <p:txBody>
          <a:bodyPr/>
          <a:lstStyle/>
          <a:p>
            <a:r>
              <a:rPr lang="en-US" smtClean="0"/>
              <a:t>12.06.19</a:t>
            </a:r>
            <a:endParaRPr lang="en-US" dirty="0"/>
          </a:p>
        </p:txBody>
      </p:sp>
      <p:sp>
        <p:nvSpPr>
          <p:cNvPr id="9" name="Slide Number Placeholder 8"/>
          <p:cNvSpPr>
            <a:spLocks noGrp="1"/>
          </p:cNvSpPr>
          <p:nvPr>
            <p:ph type="sldNum" sz="quarter" idx="12"/>
          </p:nvPr>
        </p:nvSpPr>
        <p:spPr/>
        <p:txBody>
          <a:bodyPr/>
          <a:lstStyle/>
          <a:p>
            <a:fld id="{D2C90262-238E-4B60-9677-8FAED80F8703}" type="slidenum">
              <a:rPr lang="en-US" smtClean="0"/>
              <a:pPr/>
              <a:t>1</a:t>
            </a:fld>
            <a:endParaRPr lang="en-US"/>
          </a:p>
        </p:txBody>
      </p:sp>
      <p:sp>
        <p:nvSpPr>
          <p:cNvPr id="11" name="Footer Placeholder 10"/>
          <p:cNvSpPr>
            <a:spLocks noGrp="1"/>
          </p:cNvSpPr>
          <p:nvPr>
            <p:ph type="ftr" sz="quarter" idx="11"/>
          </p:nvPr>
        </p:nvSpPr>
        <p:spPr>
          <a:xfrm>
            <a:off x="3071802" y="6407944"/>
            <a:ext cx="3658951" cy="365125"/>
          </a:xfrm>
        </p:spPr>
        <p:txBody>
          <a:bodyPr/>
          <a:lstStyle/>
          <a:p>
            <a:r>
              <a:rPr lang="en-US" smtClean="0"/>
              <a:t>GST Annual Return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Annual return is to be filed for every financial year or before 31</a:t>
            </a:r>
            <a:r>
              <a:rPr lang="en-US" baseline="30000" dirty="0" smtClean="0"/>
              <a:t>st</a:t>
            </a:r>
            <a:r>
              <a:rPr lang="en-US" dirty="0" smtClean="0"/>
              <a:t> December following the end of each financial year</a:t>
            </a:r>
          </a:p>
          <a:p>
            <a:endParaRPr lang="en-US" dirty="0" smtClean="0"/>
          </a:p>
          <a:p>
            <a:r>
              <a:rPr lang="en-US" dirty="0" smtClean="0"/>
              <a:t>R.P having t/o exceeding prescribed limit ( presently 2 </a:t>
            </a:r>
            <a:r>
              <a:rPr lang="en-US" dirty="0" err="1" smtClean="0"/>
              <a:t>crore</a:t>
            </a:r>
            <a:r>
              <a:rPr lang="en-US" dirty="0" smtClean="0"/>
              <a:t> ) shall file copy of audited annual accounts and RECONCILIATION statement, reconciling the value of supplies declared in the return.   </a:t>
            </a:r>
          </a:p>
          <a:p>
            <a:pPr marL="109728" indent="0">
              <a:buNone/>
            </a:pPr>
            <a:r>
              <a:rPr lang="en-US" dirty="0" smtClean="0"/>
              <a:t>                      </a:t>
            </a:r>
            <a:endParaRPr lang="en-US" dirty="0"/>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10</a:t>
            </a:fld>
            <a:endParaRPr lang="en-US"/>
          </a:p>
        </p:txBody>
      </p:sp>
      <p:sp>
        <p:nvSpPr>
          <p:cNvPr id="6" name="Title 5"/>
          <p:cNvSpPr>
            <a:spLocks noGrp="1"/>
          </p:cNvSpPr>
          <p:nvPr>
            <p:ph type="title"/>
          </p:nvPr>
        </p:nvSpPr>
        <p:spPr/>
        <p:txBody>
          <a:bodyPr/>
          <a:lstStyle/>
          <a:p>
            <a:r>
              <a:rPr lang="en-US" dirty="0" smtClean="0"/>
              <a:t>Annual Return and GST Audit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Section 44(1):- Every registered person other than</a:t>
            </a:r>
          </a:p>
          <a:p>
            <a:pPr lvl="2"/>
            <a:r>
              <a:rPr lang="en-US" dirty="0" smtClean="0"/>
              <a:t>ISD</a:t>
            </a:r>
          </a:p>
          <a:p>
            <a:pPr lvl="2"/>
            <a:r>
              <a:rPr lang="en-US" dirty="0" smtClean="0"/>
              <a:t>TDS/TCS </a:t>
            </a:r>
            <a:r>
              <a:rPr lang="en-US" dirty="0" err="1" smtClean="0"/>
              <a:t>deductor</a:t>
            </a:r>
            <a:r>
              <a:rPr lang="en-US" dirty="0" smtClean="0"/>
              <a:t>.</a:t>
            </a:r>
          </a:p>
          <a:p>
            <a:pPr lvl="2"/>
            <a:r>
              <a:rPr lang="en-US" dirty="0" smtClean="0"/>
              <a:t>CTP</a:t>
            </a:r>
          </a:p>
          <a:p>
            <a:pPr lvl="2"/>
            <a:r>
              <a:rPr lang="en-US" dirty="0" smtClean="0"/>
              <a:t>NRPT</a:t>
            </a:r>
          </a:p>
          <a:p>
            <a:pPr lvl="2">
              <a:buNone/>
            </a:pPr>
            <a:r>
              <a:rPr lang="en-US" dirty="0" smtClean="0"/>
              <a:t>Shall furnish on Annual Return for every FY on or before the 31</a:t>
            </a:r>
            <a:r>
              <a:rPr lang="en-US" baseline="30000" dirty="0" smtClean="0"/>
              <a:t>st</a:t>
            </a:r>
            <a:r>
              <a:rPr lang="en-US" dirty="0" smtClean="0"/>
              <a:t> December following end of the F.Y</a:t>
            </a:r>
          </a:p>
          <a:p>
            <a:r>
              <a:rPr lang="en-US" dirty="0" smtClean="0"/>
              <a:t>Section 44(2):-</a:t>
            </a:r>
          </a:p>
          <a:p>
            <a:pPr lvl="2"/>
            <a:r>
              <a:rPr lang="en-US" dirty="0" smtClean="0"/>
              <a:t>IF audit is required u/s 35(5) , copy of audit report + reconciliation statement in 9C is to be furnished</a:t>
            </a:r>
          </a:p>
          <a:p>
            <a:pPr lvl="2">
              <a:buNone/>
            </a:pPr>
            <a:r>
              <a:rPr lang="en-US" dirty="0" smtClean="0"/>
              <a:t>                  </a:t>
            </a:r>
            <a:endParaRPr lang="en-US" dirty="0"/>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11</a:t>
            </a:fld>
            <a:endParaRPr lang="en-US"/>
          </a:p>
        </p:txBody>
      </p:sp>
      <p:sp>
        <p:nvSpPr>
          <p:cNvPr id="6" name="Title 5"/>
          <p:cNvSpPr>
            <a:spLocks noGrp="1"/>
          </p:cNvSpPr>
          <p:nvPr>
            <p:ph type="title"/>
          </p:nvPr>
        </p:nvSpPr>
        <p:spPr/>
        <p:txBody>
          <a:bodyPr/>
          <a:lstStyle/>
          <a:p>
            <a:r>
              <a:rPr lang="en-US" dirty="0" smtClean="0"/>
              <a:t>Applicability</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Notification 39/2018 dated 04-09-2018 prescribed Form 9 and 9A to be filed by 31-12-2018 for FY 2017-18.</a:t>
            </a:r>
          </a:p>
          <a:p>
            <a:endParaRPr lang="en-US" dirty="0" smtClean="0"/>
          </a:p>
          <a:p>
            <a:r>
              <a:rPr lang="en-US" dirty="0" smtClean="0"/>
              <a:t>ROD Order 1/2018 dated 11-12-2018 extended due date from 31-12-2018 to 31-03-2019.</a:t>
            </a:r>
          </a:p>
          <a:p>
            <a:endParaRPr lang="en-US" dirty="0" smtClean="0"/>
          </a:p>
          <a:p>
            <a:r>
              <a:rPr lang="en-US" dirty="0" smtClean="0"/>
              <a:t>GST Council in 31</a:t>
            </a:r>
            <a:r>
              <a:rPr lang="en-US" baseline="30000" dirty="0" smtClean="0"/>
              <a:t>st</a:t>
            </a:r>
            <a:r>
              <a:rPr lang="en-US" dirty="0" smtClean="0"/>
              <a:t> Council meeting dated 22-12-2018 recommended to extend date to 30-06-2019.</a:t>
            </a:r>
          </a:p>
          <a:p>
            <a:endParaRPr lang="en-US" dirty="0" smtClean="0"/>
          </a:p>
          <a:p>
            <a:r>
              <a:rPr lang="en-US" dirty="0" smtClean="0"/>
              <a:t>ROD Order 3/2018 dated 31-12-2018 extended date to 30-06-2019.</a:t>
            </a:r>
            <a:endParaRPr lang="en-US" dirty="0"/>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12</a:t>
            </a:fld>
            <a:endParaRPr lang="en-US"/>
          </a:p>
        </p:txBody>
      </p:sp>
      <p:sp>
        <p:nvSpPr>
          <p:cNvPr id="6" name="Title 5"/>
          <p:cNvSpPr>
            <a:spLocks noGrp="1"/>
          </p:cNvSpPr>
          <p:nvPr>
            <p:ph type="title"/>
          </p:nvPr>
        </p:nvSpPr>
        <p:spPr/>
        <p:txBody>
          <a:bodyPr/>
          <a:lstStyle/>
          <a:p>
            <a:r>
              <a:rPr lang="en-US" dirty="0" smtClean="0"/>
              <a:t>Annual Return- Extensions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31</a:t>
            </a:r>
            <a:r>
              <a:rPr lang="en-US" baseline="30000" dirty="0" smtClean="0"/>
              <a:t>st</a:t>
            </a:r>
            <a:r>
              <a:rPr lang="en-US" dirty="0" smtClean="0"/>
              <a:t> Council meeting recommendation made to bring about changes to notified Annual Return formats</a:t>
            </a:r>
          </a:p>
          <a:p>
            <a:endParaRPr lang="en-US" dirty="0" smtClean="0"/>
          </a:p>
          <a:p>
            <a:r>
              <a:rPr lang="en-US" dirty="0" smtClean="0"/>
              <a:t>New Annual return formats notified vide N.N 74/2018 dated 31-12-2018</a:t>
            </a:r>
          </a:p>
          <a:p>
            <a:pPr>
              <a:buNone/>
            </a:pPr>
            <a:endParaRPr lang="en-US" dirty="0" smtClean="0"/>
          </a:p>
          <a:p>
            <a:r>
              <a:rPr lang="en-US" dirty="0" smtClean="0"/>
              <a:t>“DECLARED in returns filed during year” substituted with “MADE during the year”. </a:t>
            </a:r>
            <a:endParaRPr lang="en-US" dirty="0"/>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13</a:t>
            </a:fld>
            <a:endParaRPr lang="en-US"/>
          </a:p>
        </p:txBody>
      </p:sp>
      <p:sp>
        <p:nvSpPr>
          <p:cNvPr id="6" name="Title 5"/>
          <p:cNvSpPr>
            <a:spLocks noGrp="1"/>
          </p:cNvSpPr>
          <p:nvPr>
            <p:ph type="title"/>
          </p:nvPr>
        </p:nvSpPr>
        <p:spPr/>
        <p:txBody>
          <a:bodyPr/>
          <a:lstStyle/>
          <a:p>
            <a:r>
              <a:rPr lang="en-US" dirty="0" smtClean="0"/>
              <a:t>Annual Return- Changes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buNone/>
            </a:pPr>
            <a:r>
              <a:rPr lang="en-US" dirty="0" smtClean="0"/>
              <a:t>Rule 80:-</a:t>
            </a:r>
          </a:p>
          <a:p>
            <a:pPr lvl="1"/>
            <a:r>
              <a:rPr lang="en-US" dirty="0" smtClean="0"/>
              <a:t>GSTR – 9 – Normal </a:t>
            </a:r>
            <a:r>
              <a:rPr lang="en-US" dirty="0" err="1" smtClean="0"/>
              <a:t>Regd.Persons</a:t>
            </a:r>
            <a:r>
              <a:rPr lang="en-US" dirty="0" smtClean="0"/>
              <a:t> u/s 44(1)</a:t>
            </a:r>
          </a:p>
          <a:p>
            <a:pPr lvl="1">
              <a:buNone/>
            </a:pPr>
            <a:endParaRPr lang="en-US" dirty="0" smtClean="0"/>
          </a:p>
          <a:p>
            <a:pPr lvl="1"/>
            <a:r>
              <a:rPr lang="en-US" dirty="0" smtClean="0"/>
              <a:t>GSTR – 9A – Composition opted persons</a:t>
            </a:r>
          </a:p>
          <a:p>
            <a:pPr lvl="1"/>
            <a:endParaRPr lang="en-US" dirty="0" smtClean="0"/>
          </a:p>
          <a:p>
            <a:pPr lvl="1"/>
            <a:r>
              <a:rPr lang="en-US" dirty="0" smtClean="0"/>
              <a:t>GSTR- 9B ECO required to collect TCS</a:t>
            </a:r>
          </a:p>
          <a:p>
            <a:pPr lvl="1"/>
            <a:endParaRPr lang="en-US" dirty="0" smtClean="0"/>
          </a:p>
          <a:p>
            <a:pPr lvl="1"/>
            <a:r>
              <a:rPr lang="en-US" dirty="0" smtClean="0"/>
              <a:t>GSTR – 9C – Recon statement + Audit report by CA/CMA in case turnover exceeds prescribed limit of 2 </a:t>
            </a:r>
            <a:r>
              <a:rPr lang="en-US" dirty="0" err="1" smtClean="0"/>
              <a:t>crores</a:t>
            </a:r>
            <a:endParaRPr lang="en-US" dirty="0"/>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14</a:t>
            </a:fld>
            <a:endParaRPr lang="en-US"/>
          </a:p>
        </p:txBody>
      </p:sp>
      <p:sp>
        <p:nvSpPr>
          <p:cNvPr id="6" name="Title 5"/>
          <p:cNvSpPr>
            <a:spLocks noGrp="1"/>
          </p:cNvSpPr>
          <p:nvPr>
            <p:ph type="title"/>
          </p:nvPr>
        </p:nvSpPr>
        <p:spPr/>
        <p:txBody>
          <a:bodyPr/>
          <a:lstStyle/>
          <a:p>
            <a:r>
              <a:rPr lang="en-US" dirty="0" smtClean="0"/>
              <a:t>Annual Return-Types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Part I – Basic Details</a:t>
            </a:r>
          </a:p>
          <a:p>
            <a:endParaRPr lang="en-US" dirty="0" smtClean="0"/>
          </a:p>
          <a:p>
            <a:r>
              <a:rPr lang="en-US" dirty="0" smtClean="0"/>
              <a:t>Item 1- Financial Year</a:t>
            </a:r>
          </a:p>
          <a:p>
            <a:endParaRPr lang="en-US" dirty="0" smtClean="0"/>
          </a:p>
          <a:p>
            <a:r>
              <a:rPr lang="en-US" dirty="0" smtClean="0"/>
              <a:t>Item 2- GSTIN</a:t>
            </a:r>
          </a:p>
          <a:p>
            <a:endParaRPr lang="en-US" dirty="0" smtClean="0"/>
          </a:p>
          <a:p>
            <a:r>
              <a:rPr lang="en-US" dirty="0" smtClean="0"/>
              <a:t>Item 3A- Legal Name</a:t>
            </a:r>
          </a:p>
          <a:p>
            <a:endParaRPr lang="en-US" dirty="0" smtClean="0"/>
          </a:p>
          <a:p>
            <a:r>
              <a:rPr lang="en-US" dirty="0" smtClean="0"/>
              <a:t>Item 3B- Trade Name (if any)</a:t>
            </a:r>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15</a:t>
            </a:fld>
            <a:endParaRPr lang="en-US"/>
          </a:p>
        </p:txBody>
      </p:sp>
      <p:sp>
        <p:nvSpPr>
          <p:cNvPr id="6" name="Title 5"/>
          <p:cNvSpPr>
            <a:spLocks noGrp="1"/>
          </p:cNvSpPr>
          <p:nvPr>
            <p:ph type="title"/>
          </p:nvPr>
        </p:nvSpPr>
        <p:spPr/>
        <p:txBody>
          <a:bodyPr/>
          <a:lstStyle/>
          <a:p>
            <a:r>
              <a:rPr lang="en-US" dirty="0" smtClean="0"/>
              <a:t>Annual Return- GSTR 9</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As indicated in Part 1, Annual return is a return pertaining to EACH GSTIN.</a:t>
            </a:r>
          </a:p>
          <a:p>
            <a:endParaRPr lang="en-US" dirty="0" smtClean="0"/>
          </a:p>
          <a:p>
            <a:r>
              <a:rPr lang="en-US" dirty="0" smtClean="0"/>
              <a:t>All </a:t>
            </a:r>
            <a:r>
              <a:rPr lang="en-US" dirty="0" err="1" smtClean="0"/>
              <a:t>assessees</a:t>
            </a:r>
            <a:r>
              <a:rPr lang="en-US" dirty="0" smtClean="0"/>
              <a:t> , except the excluded categories, must file Annual Return</a:t>
            </a:r>
          </a:p>
          <a:p>
            <a:endParaRPr lang="en-US" dirty="0" smtClean="0"/>
          </a:p>
          <a:p>
            <a:r>
              <a:rPr lang="en-US" dirty="0" smtClean="0"/>
              <a:t>Same </a:t>
            </a:r>
            <a:r>
              <a:rPr lang="en-US" dirty="0" err="1" smtClean="0"/>
              <a:t>assessee</a:t>
            </a:r>
            <a:r>
              <a:rPr lang="en-US" dirty="0" smtClean="0"/>
              <a:t> having multiple GSTIN, having multiple state registrations; provisions of law mandate that each GSTIN be considered separately and individual Annual return for each GSTIN to be filed.</a:t>
            </a:r>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16</a:t>
            </a:fld>
            <a:endParaRPr lang="en-US"/>
          </a:p>
        </p:txBody>
      </p:sp>
      <p:sp>
        <p:nvSpPr>
          <p:cNvPr id="6" name="Title 5"/>
          <p:cNvSpPr>
            <a:spLocks noGrp="1"/>
          </p:cNvSpPr>
          <p:nvPr>
            <p:ph type="title"/>
          </p:nvPr>
        </p:nvSpPr>
        <p:spPr/>
        <p:txBody>
          <a:bodyPr/>
          <a:lstStyle/>
          <a:p>
            <a:r>
              <a:rPr lang="en-US" dirty="0" smtClean="0"/>
              <a:t>Basic Details- Points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FF0000"/>
                </a:solidFill>
              </a:rPr>
              <a:t>As per changes implemented in </a:t>
            </a:r>
            <a:r>
              <a:rPr lang="en-US" dirty="0" err="1" smtClean="0">
                <a:solidFill>
                  <a:srgbClr val="FF0000"/>
                </a:solidFill>
              </a:rPr>
              <a:t>Notfn</a:t>
            </a:r>
            <a:r>
              <a:rPr lang="en-US" dirty="0" smtClean="0">
                <a:solidFill>
                  <a:srgbClr val="FF0000"/>
                </a:solidFill>
              </a:rPr>
              <a:t> 74/2018 dated 31.12.2018</a:t>
            </a:r>
          </a:p>
          <a:p>
            <a:endParaRPr lang="en-US" dirty="0" smtClean="0">
              <a:solidFill>
                <a:srgbClr val="FF0000"/>
              </a:solidFill>
            </a:endParaRPr>
          </a:p>
          <a:p>
            <a:r>
              <a:rPr lang="en-US" dirty="0" smtClean="0"/>
              <a:t>Item 4 – Details of advances, inward and outward supplies </a:t>
            </a:r>
            <a:r>
              <a:rPr lang="en-US" dirty="0" smtClean="0">
                <a:solidFill>
                  <a:srgbClr val="FF0000"/>
                </a:solidFill>
              </a:rPr>
              <a:t>made during the FY</a:t>
            </a:r>
            <a:r>
              <a:rPr lang="en-US" dirty="0" smtClean="0"/>
              <a:t> </a:t>
            </a:r>
            <a:r>
              <a:rPr lang="en-US" i="1" u="sng" dirty="0" smtClean="0"/>
              <a:t>on which tax is payable</a:t>
            </a:r>
          </a:p>
          <a:p>
            <a:endParaRPr lang="en-US" dirty="0" smtClean="0"/>
          </a:p>
          <a:p>
            <a:r>
              <a:rPr lang="en-US" dirty="0" smtClean="0"/>
              <a:t>Divided into14 sub headings </a:t>
            </a:r>
          </a:p>
          <a:p>
            <a:endParaRPr lang="en-US" dirty="0"/>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17</a:t>
            </a:fld>
            <a:endParaRPr lang="en-US"/>
          </a:p>
        </p:txBody>
      </p:sp>
      <p:sp>
        <p:nvSpPr>
          <p:cNvPr id="6" name="Title 5"/>
          <p:cNvSpPr>
            <a:spLocks noGrp="1"/>
          </p:cNvSpPr>
          <p:nvPr>
            <p:ph type="title"/>
          </p:nvPr>
        </p:nvSpPr>
        <p:spPr/>
        <p:txBody>
          <a:bodyPr>
            <a:normAutofit fontScale="90000"/>
          </a:bodyPr>
          <a:lstStyle/>
          <a:p>
            <a:r>
              <a:rPr lang="en-US" dirty="0" smtClean="0"/>
              <a:t>Part II- Details of Outward &amp;Inward supplies </a:t>
            </a:r>
            <a:r>
              <a:rPr lang="en-US" dirty="0" smtClean="0">
                <a:solidFill>
                  <a:srgbClr val="FF0000"/>
                </a:solidFill>
              </a:rPr>
              <a:t>made during the FY</a:t>
            </a:r>
            <a:endParaRPr lang="en-US" dirty="0">
              <a:solidFill>
                <a:srgbClr val="FF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Instructions</a:t>
            </a:r>
          </a:p>
          <a:p>
            <a:pPr lvl="1"/>
            <a:r>
              <a:rPr lang="en-US" dirty="0" smtClean="0"/>
              <a:t>Aggregate value of supplies made to consumers &amp; unregistered persons </a:t>
            </a:r>
            <a:r>
              <a:rPr lang="en-US" i="1" u="sng" dirty="0" smtClean="0"/>
              <a:t>on which tax has been paid</a:t>
            </a:r>
          </a:p>
          <a:p>
            <a:pPr lvl="1"/>
            <a:endParaRPr lang="en-US" dirty="0" smtClean="0"/>
          </a:p>
          <a:p>
            <a:pPr lvl="1"/>
            <a:r>
              <a:rPr lang="en-US" dirty="0" smtClean="0"/>
              <a:t>Includes supplies through ECO.</a:t>
            </a:r>
          </a:p>
          <a:p>
            <a:pPr lvl="1"/>
            <a:endParaRPr lang="en-US" dirty="0" smtClean="0"/>
          </a:p>
          <a:p>
            <a:pPr lvl="1"/>
            <a:r>
              <a:rPr lang="en-US" dirty="0" smtClean="0"/>
              <a:t>Value to be declared </a:t>
            </a:r>
            <a:r>
              <a:rPr lang="en-US" b="1" dirty="0" smtClean="0"/>
              <a:t>NET of Dr/Cr notes</a:t>
            </a:r>
            <a:r>
              <a:rPr lang="en-US" dirty="0" smtClean="0"/>
              <a:t>.</a:t>
            </a:r>
          </a:p>
          <a:p>
            <a:pPr lvl="1"/>
            <a:endParaRPr lang="en-US" dirty="0" smtClean="0"/>
          </a:p>
          <a:p>
            <a:pPr lvl="1"/>
            <a:r>
              <a:rPr lang="en-US" dirty="0" smtClean="0"/>
              <a:t>Source data- GSTR-1 Tables 5,7,9 &amp; 10.</a:t>
            </a:r>
          </a:p>
          <a:p>
            <a:pPr lvl="1"/>
            <a:endParaRPr lang="en-US" dirty="0" smtClean="0"/>
          </a:p>
          <a:p>
            <a:pPr lvl="1"/>
            <a:r>
              <a:rPr lang="en-US" dirty="0" smtClean="0"/>
              <a:t>Excludes Advances received.</a:t>
            </a:r>
          </a:p>
          <a:p>
            <a:pPr lvl="1"/>
            <a:endParaRPr lang="en-US" dirty="0"/>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18</a:t>
            </a:fld>
            <a:endParaRPr lang="en-US"/>
          </a:p>
        </p:txBody>
      </p:sp>
      <p:sp>
        <p:nvSpPr>
          <p:cNvPr id="6" name="Title 5"/>
          <p:cNvSpPr>
            <a:spLocks noGrp="1"/>
          </p:cNvSpPr>
          <p:nvPr>
            <p:ph type="title"/>
          </p:nvPr>
        </p:nvSpPr>
        <p:spPr/>
        <p:txBody>
          <a:bodyPr/>
          <a:lstStyle/>
          <a:p>
            <a:r>
              <a:rPr lang="en-US" dirty="0" smtClean="0"/>
              <a:t>Item 4A –B2C supplies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GSTR-1 (including amendments from table 9&amp;10).</a:t>
            </a:r>
          </a:p>
          <a:p>
            <a:pPr>
              <a:buNone/>
            </a:pPr>
            <a:r>
              <a:rPr lang="en-US" dirty="0" smtClean="0"/>
              <a:t>		Table 5A- Inter-state B2CL&gt;2.5 L through 			ECO.</a:t>
            </a:r>
          </a:p>
          <a:p>
            <a:pPr>
              <a:buNone/>
            </a:pPr>
            <a:r>
              <a:rPr lang="en-US" dirty="0" smtClean="0"/>
              <a:t>		Table 5B- Inter-state B2CL&gt;2.5L others.</a:t>
            </a:r>
          </a:p>
          <a:p>
            <a:pPr>
              <a:buNone/>
            </a:pPr>
            <a:r>
              <a:rPr lang="en-US" dirty="0" smtClean="0"/>
              <a:t>		</a:t>
            </a:r>
          </a:p>
          <a:p>
            <a:pPr>
              <a:buNone/>
            </a:pPr>
            <a:r>
              <a:rPr lang="en-US" dirty="0" smtClean="0"/>
              <a:t>		Table 7A –Rate wise consolidated Intra-	state supplies including through ECO.</a:t>
            </a:r>
          </a:p>
          <a:p>
            <a:pPr>
              <a:buNone/>
            </a:pPr>
            <a:endParaRPr lang="en-US" dirty="0" smtClean="0"/>
          </a:p>
          <a:p>
            <a:pPr>
              <a:buNone/>
            </a:pPr>
            <a:r>
              <a:rPr lang="en-US" dirty="0" smtClean="0"/>
              <a:t>		Table 7B-Interstate &lt;2.5L POS (State) wise 	including through ECO.</a:t>
            </a:r>
            <a:endParaRPr lang="en-US" dirty="0"/>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19</a:t>
            </a:fld>
            <a:endParaRPr lang="en-US"/>
          </a:p>
        </p:txBody>
      </p:sp>
      <p:sp>
        <p:nvSpPr>
          <p:cNvPr id="6" name="Title 5"/>
          <p:cNvSpPr>
            <a:spLocks noGrp="1"/>
          </p:cNvSpPr>
          <p:nvPr>
            <p:ph type="title"/>
          </p:nvPr>
        </p:nvSpPr>
        <p:spPr/>
        <p:txBody>
          <a:bodyPr/>
          <a:lstStyle/>
          <a:p>
            <a:r>
              <a:rPr lang="en-US" dirty="0" smtClean="0"/>
              <a:t>Item 4A- Source data</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No Concept of Return Revision.</a:t>
            </a:r>
          </a:p>
          <a:p>
            <a:endParaRPr lang="en-US" dirty="0" smtClean="0"/>
          </a:p>
          <a:p>
            <a:r>
              <a:rPr lang="en-US" dirty="0" smtClean="0"/>
              <a:t>Corrections can be made by resorting to guidelines prescribed in Circular 26/2017 </a:t>
            </a:r>
            <a:endParaRPr lang="en-US" dirty="0"/>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2</a:t>
            </a:fld>
            <a:endParaRPr lang="en-US"/>
          </a:p>
        </p:txBody>
      </p:sp>
      <p:sp>
        <p:nvSpPr>
          <p:cNvPr id="6" name="Title 5"/>
          <p:cNvSpPr>
            <a:spLocks noGrp="1"/>
          </p:cNvSpPr>
          <p:nvPr>
            <p:ph type="title"/>
          </p:nvPr>
        </p:nvSpPr>
        <p:spPr/>
        <p:txBody>
          <a:bodyPr>
            <a:normAutofit fontScale="90000"/>
          </a:bodyPr>
          <a:lstStyle/>
          <a:p>
            <a:r>
              <a:rPr lang="en-US" dirty="0" smtClean="0"/>
              <a:t>Returns- Rectifications &amp; Reconciliation</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Instruction</a:t>
            </a:r>
          </a:p>
          <a:p>
            <a:pPr lvl="1"/>
            <a:r>
              <a:rPr lang="en-US" dirty="0" smtClean="0"/>
              <a:t>Aggregate value of supplies to Registered Persons including UIN holders </a:t>
            </a:r>
            <a:r>
              <a:rPr lang="en-US" u="sng" dirty="0" smtClean="0"/>
              <a:t>on which tax has been paid</a:t>
            </a:r>
          </a:p>
          <a:p>
            <a:pPr lvl="1"/>
            <a:r>
              <a:rPr lang="en-US" dirty="0" smtClean="0"/>
              <a:t>Includes supplies made through ECO</a:t>
            </a:r>
          </a:p>
          <a:p>
            <a:pPr lvl="1"/>
            <a:r>
              <a:rPr lang="en-US" dirty="0" smtClean="0"/>
              <a:t>Excludes supplies on which tax is to be paid by recipient of supply; RCM cases</a:t>
            </a:r>
          </a:p>
          <a:p>
            <a:pPr lvl="1"/>
            <a:r>
              <a:rPr lang="en-US" dirty="0" smtClean="0"/>
              <a:t>Dr/Cr to be mentioned </a:t>
            </a:r>
            <a:r>
              <a:rPr lang="en-US" dirty="0" err="1" smtClean="0"/>
              <a:t>seperately</a:t>
            </a:r>
            <a:r>
              <a:rPr lang="en-US" dirty="0" smtClean="0"/>
              <a:t> and not to be netted of in 4B</a:t>
            </a:r>
          </a:p>
          <a:p>
            <a:pPr lvl="1"/>
            <a:endParaRPr lang="en-US" u="sng" dirty="0"/>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20</a:t>
            </a:fld>
            <a:endParaRPr lang="en-US"/>
          </a:p>
        </p:txBody>
      </p:sp>
      <p:sp>
        <p:nvSpPr>
          <p:cNvPr id="6" name="Title 5"/>
          <p:cNvSpPr>
            <a:spLocks noGrp="1"/>
          </p:cNvSpPr>
          <p:nvPr>
            <p:ph type="title"/>
          </p:nvPr>
        </p:nvSpPr>
        <p:spPr/>
        <p:txBody>
          <a:bodyPr/>
          <a:lstStyle/>
          <a:p>
            <a:r>
              <a:rPr lang="en-US" dirty="0" smtClean="0"/>
              <a:t>Item 4B-B2B Supplies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Instruction</a:t>
            </a:r>
          </a:p>
          <a:p>
            <a:pPr lvl="1"/>
            <a:r>
              <a:rPr lang="en-US" dirty="0" smtClean="0"/>
              <a:t>Aggregate value of supplies to Registered Persons including UIN holders </a:t>
            </a:r>
            <a:r>
              <a:rPr lang="en-US" u="sng" dirty="0" smtClean="0"/>
              <a:t>on which tax has been paid.</a:t>
            </a:r>
          </a:p>
          <a:p>
            <a:pPr lvl="1"/>
            <a:r>
              <a:rPr lang="en-US" dirty="0" smtClean="0"/>
              <a:t>Includes supplies made through ECO</a:t>
            </a:r>
          </a:p>
          <a:p>
            <a:pPr lvl="1"/>
            <a:r>
              <a:rPr lang="en-US" dirty="0" smtClean="0"/>
              <a:t>Excludes supplies on which tax is to be paid by recipient of supply; RCM cases</a:t>
            </a:r>
          </a:p>
          <a:p>
            <a:pPr lvl="1"/>
            <a:r>
              <a:rPr lang="en-US" dirty="0" smtClean="0"/>
              <a:t>Dr/Cr to be mentioned separately and not to be netted of in 4B</a:t>
            </a:r>
          </a:p>
          <a:p>
            <a:pPr lvl="1"/>
            <a:endParaRPr lang="en-US" u="sng" dirty="0"/>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21</a:t>
            </a:fld>
            <a:endParaRPr lang="en-US"/>
          </a:p>
        </p:txBody>
      </p:sp>
      <p:sp>
        <p:nvSpPr>
          <p:cNvPr id="6" name="Title 5"/>
          <p:cNvSpPr>
            <a:spLocks noGrp="1"/>
          </p:cNvSpPr>
          <p:nvPr>
            <p:ph type="title"/>
          </p:nvPr>
        </p:nvSpPr>
        <p:spPr/>
        <p:txBody>
          <a:bodyPr/>
          <a:lstStyle/>
          <a:p>
            <a:r>
              <a:rPr lang="en-US" dirty="0" smtClean="0"/>
              <a:t>Item 4B-B2B Supplies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22</a:t>
            </a:fld>
            <a:endParaRPr lang="en-US"/>
          </a:p>
        </p:txBody>
      </p:sp>
      <p:sp>
        <p:nvSpPr>
          <p:cNvPr id="6" name="Title 5"/>
          <p:cNvSpPr>
            <a:spLocks noGrp="1"/>
          </p:cNvSpPr>
          <p:nvPr>
            <p:ph type="title"/>
          </p:nvPr>
        </p:nvSpPr>
        <p:spPr/>
        <p:txBody>
          <a:bodyPr>
            <a:normAutofit fontScale="90000"/>
          </a:bodyPr>
          <a:lstStyle/>
          <a:p>
            <a:r>
              <a:rPr lang="en-US" dirty="0" smtClean="0"/>
              <a:t>Item 4C- Export on payment of tax</a:t>
            </a:r>
            <a:endParaRPr lang="en-US" dirty="0"/>
          </a:p>
        </p:txBody>
      </p:sp>
      <p:sp>
        <p:nvSpPr>
          <p:cNvPr id="9" name="Content Placeholder 8"/>
          <p:cNvSpPr>
            <a:spLocks noGrp="1"/>
          </p:cNvSpPr>
          <p:nvPr>
            <p:ph idx="1"/>
          </p:nvPr>
        </p:nvSpPr>
        <p:spPr/>
        <p:txBody>
          <a:bodyPr/>
          <a:lstStyle/>
          <a:p>
            <a:endParaRPr lang="en-US"/>
          </a:p>
        </p:txBody>
      </p:sp>
      <p:pic>
        <p:nvPicPr>
          <p:cNvPr id="5124" name="Picture 4"/>
          <p:cNvPicPr>
            <a:picLocks noChangeAspect="1" noChangeArrowheads="1"/>
          </p:cNvPicPr>
          <p:nvPr/>
        </p:nvPicPr>
        <p:blipFill>
          <a:blip r:embed="rId2"/>
          <a:srcRect/>
          <a:stretch>
            <a:fillRect/>
          </a:stretch>
        </p:blipFill>
        <p:spPr bwMode="auto">
          <a:xfrm>
            <a:off x="714349" y="2786058"/>
            <a:ext cx="7144602" cy="2071701"/>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Instructions-</a:t>
            </a:r>
          </a:p>
          <a:p>
            <a:pPr lvl="1"/>
            <a:r>
              <a:rPr lang="en-US" dirty="0" smtClean="0"/>
              <a:t>Only ACTUAL Export of G/S/B</a:t>
            </a:r>
          </a:p>
          <a:p>
            <a:pPr lvl="1"/>
            <a:endParaRPr lang="en-US" dirty="0" smtClean="0"/>
          </a:p>
          <a:p>
            <a:pPr lvl="1"/>
            <a:r>
              <a:rPr lang="en-US" dirty="0" smtClean="0"/>
              <a:t>Dr/Cr notes to be included separately.</a:t>
            </a:r>
          </a:p>
          <a:p>
            <a:pPr lvl="1"/>
            <a:endParaRPr lang="en-US" dirty="0" smtClean="0"/>
          </a:p>
          <a:p>
            <a:pPr lvl="1"/>
            <a:r>
              <a:rPr lang="en-US" dirty="0" smtClean="0"/>
              <a:t>Source data -  Table 6A of GSTR-1</a:t>
            </a:r>
          </a:p>
          <a:p>
            <a:pPr lvl="1"/>
            <a:endParaRPr lang="en-US" dirty="0" smtClean="0"/>
          </a:p>
          <a:p>
            <a:pPr lvl="1"/>
            <a:r>
              <a:rPr lang="en-US" dirty="0" smtClean="0"/>
              <a:t>Inv/Shipping bill/BOE/IGST.</a:t>
            </a:r>
            <a:endParaRPr lang="en-US" dirty="0"/>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23</a:t>
            </a:fld>
            <a:endParaRPr lang="en-US"/>
          </a:p>
        </p:txBody>
      </p:sp>
      <p:sp>
        <p:nvSpPr>
          <p:cNvPr id="6" name="Title 5"/>
          <p:cNvSpPr>
            <a:spLocks noGrp="1"/>
          </p:cNvSpPr>
          <p:nvPr>
            <p:ph type="title"/>
          </p:nvPr>
        </p:nvSpPr>
        <p:spPr/>
        <p:txBody>
          <a:bodyPr>
            <a:normAutofit fontScale="90000"/>
          </a:bodyPr>
          <a:lstStyle/>
          <a:p>
            <a:r>
              <a:rPr lang="en-US" dirty="0" smtClean="0"/>
              <a:t>Item 4C- Export on payment of tax</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endParaRPr lang="en-US" dirty="0" smtClean="0"/>
          </a:p>
          <a:p>
            <a:r>
              <a:rPr lang="en-US" dirty="0" smtClean="0"/>
              <a:t>Aggregate value of supplies to be reported</a:t>
            </a:r>
          </a:p>
          <a:p>
            <a:endParaRPr lang="en-US" dirty="0" smtClean="0"/>
          </a:p>
          <a:p>
            <a:r>
              <a:rPr lang="en-US" dirty="0" smtClean="0"/>
              <a:t>Supplies made shall always be IGST</a:t>
            </a:r>
          </a:p>
          <a:p>
            <a:endParaRPr lang="en-US" dirty="0" smtClean="0"/>
          </a:p>
          <a:p>
            <a:r>
              <a:rPr lang="en-US" dirty="0" smtClean="0"/>
              <a:t>Source- Table 6B of GSTR-1</a:t>
            </a:r>
          </a:p>
          <a:p>
            <a:endParaRPr lang="en-US" dirty="0" smtClean="0"/>
          </a:p>
          <a:p>
            <a:r>
              <a:rPr lang="en-US" dirty="0" smtClean="0"/>
              <a:t>Dr/Cr notes to be disclosed </a:t>
            </a:r>
            <a:r>
              <a:rPr lang="en-US" dirty="0" err="1" smtClean="0"/>
              <a:t>separetely</a:t>
            </a:r>
            <a:r>
              <a:rPr lang="en-US" dirty="0" smtClean="0"/>
              <a:t>.</a:t>
            </a:r>
          </a:p>
          <a:p>
            <a:endParaRPr lang="en-US" dirty="0" smtClean="0"/>
          </a:p>
          <a:p>
            <a:r>
              <a:rPr lang="en-US" dirty="0" smtClean="0"/>
              <a:t>Excludes Advances.</a:t>
            </a:r>
            <a:endParaRPr lang="en-US" dirty="0"/>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24</a:t>
            </a:fld>
            <a:endParaRPr lang="en-US"/>
          </a:p>
        </p:txBody>
      </p:sp>
      <p:sp>
        <p:nvSpPr>
          <p:cNvPr id="6" name="Title 5"/>
          <p:cNvSpPr>
            <a:spLocks noGrp="1"/>
          </p:cNvSpPr>
          <p:nvPr>
            <p:ph type="title"/>
          </p:nvPr>
        </p:nvSpPr>
        <p:spPr/>
        <p:txBody>
          <a:bodyPr>
            <a:normAutofit fontScale="90000"/>
          </a:bodyPr>
          <a:lstStyle/>
          <a:p>
            <a:r>
              <a:rPr lang="en-US" dirty="0" smtClean="0"/>
              <a:t>Item 4D- Supply to SEZ on payment of tax.</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 Deemed exports” – As per Section 147 ready with </a:t>
            </a:r>
            <a:r>
              <a:rPr lang="en-US" dirty="0" err="1" smtClean="0"/>
              <a:t>Notfn</a:t>
            </a:r>
            <a:r>
              <a:rPr lang="en-US" dirty="0" smtClean="0"/>
              <a:t> 47/2018 dated 18.10.2018 (prospective)</a:t>
            </a:r>
          </a:p>
          <a:p>
            <a:pPr lvl="1"/>
            <a:r>
              <a:rPr lang="en-US" dirty="0" smtClean="0"/>
              <a:t>(a) Supply of goods against Advance Authorization</a:t>
            </a:r>
          </a:p>
          <a:p>
            <a:pPr lvl="1"/>
            <a:r>
              <a:rPr lang="en-US" dirty="0" smtClean="0"/>
              <a:t>(b) Supply of Capital goods against EPCG 	authorization</a:t>
            </a:r>
          </a:p>
          <a:p>
            <a:pPr lvl="1"/>
            <a:r>
              <a:rPr lang="en-US" dirty="0" smtClean="0"/>
              <a:t>( c)Supply of goods to EOU</a:t>
            </a:r>
          </a:p>
          <a:p>
            <a:pPr lvl="1"/>
            <a:r>
              <a:rPr lang="en-US" dirty="0" smtClean="0"/>
              <a:t>( d) Supply of gold by bank/PSU specified in </a:t>
            </a:r>
            <a:r>
              <a:rPr lang="en-US" dirty="0" err="1" smtClean="0"/>
              <a:t>Notfn</a:t>
            </a:r>
            <a:r>
              <a:rPr lang="en-US" dirty="0" smtClean="0"/>
              <a:t> No 50/2017-CUSTOMS dated 30.06.2017</a:t>
            </a:r>
          </a:p>
          <a:p>
            <a:r>
              <a:rPr lang="en-US" dirty="0" smtClean="0"/>
              <a:t>Aggregate value to be reported.</a:t>
            </a:r>
          </a:p>
          <a:p>
            <a:r>
              <a:rPr lang="en-US" dirty="0" smtClean="0"/>
              <a:t>Dr/Cr notes to be included in 4I/4J.</a:t>
            </a:r>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25</a:t>
            </a:fld>
            <a:endParaRPr lang="en-US"/>
          </a:p>
        </p:txBody>
      </p:sp>
      <p:sp>
        <p:nvSpPr>
          <p:cNvPr id="6" name="Title 5"/>
          <p:cNvSpPr>
            <a:spLocks noGrp="1"/>
          </p:cNvSpPr>
          <p:nvPr>
            <p:ph type="title"/>
          </p:nvPr>
        </p:nvSpPr>
        <p:spPr/>
        <p:txBody>
          <a:bodyPr/>
          <a:lstStyle/>
          <a:p>
            <a:r>
              <a:rPr lang="en-US" dirty="0" smtClean="0"/>
              <a:t>Item 4E- Deemed Exports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57364"/>
            <a:ext cx="8229600" cy="4149927"/>
          </a:xfrm>
        </p:spPr>
        <p:txBody>
          <a:bodyPr/>
          <a:lstStyle/>
          <a:p>
            <a:r>
              <a:rPr lang="en-US" dirty="0" smtClean="0"/>
              <a:t>DOES NOT INCLUDE those covered under 4A to 4E.</a:t>
            </a:r>
          </a:p>
          <a:p>
            <a:endParaRPr lang="en-US" dirty="0" smtClean="0"/>
          </a:p>
          <a:p>
            <a:r>
              <a:rPr lang="en-US" dirty="0" smtClean="0"/>
              <a:t>Only details of UNADJUSTED advances as on 31.03.2018 are to be mentioned here.</a:t>
            </a:r>
          </a:p>
          <a:p>
            <a:endParaRPr lang="en-US" dirty="0" smtClean="0"/>
          </a:p>
          <a:p>
            <a:r>
              <a:rPr lang="en-US" dirty="0" smtClean="0"/>
              <a:t>Source - Table 11A of GSTR-1</a:t>
            </a:r>
            <a:endParaRPr lang="en-US" dirty="0"/>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26</a:t>
            </a:fld>
            <a:endParaRPr lang="en-US"/>
          </a:p>
        </p:txBody>
      </p:sp>
      <p:sp>
        <p:nvSpPr>
          <p:cNvPr id="6" name="Title 5"/>
          <p:cNvSpPr>
            <a:spLocks noGrp="1"/>
          </p:cNvSpPr>
          <p:nvPr>
            <p:ph type="title"/>
          </p:nvPr>
        </p:nvSpPr>
        <p:spPr/>
        <p:txBody>
          <a:bodyPr>
            <a:normAutofit fontScale="90000"/>
          </a:bodyPr>
          <a:lstStyle/>
          <a:p>
            <a:r>
              <a:rPr lang="en-US" dirty="0" smtClean="0"/>
              <a:t>Item 4F – Advances on which tax has been paid but invoice not issued.</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Instruction</a:t>
            </a:r>
          </a:p>
          <a:p>
            <a:pPr lvl="1"/>
            <a:r>
              <a:rPr lang="en-US" dirty="0" smtClean="0"/>
              <a:t>Section 9(3)/5(3)- Mandatory throughout</a:t>
            </a:r>
          </a:p>
          <a:p>
            <a:pPr lvl="1">
              <a:buNone/>
            </a:pPr>
            <a:endParaRPr lang="en-US" dirty="0" smtClean="0"/>
          </a:p>
          <a:p>
            <a:pPr lvl="1"/>
            <a:r>
              <a:rPr lang="en-US" dirty="0" smtClean="0"/>
              <a:t>Section 9(4)/5(4)- from URP</a:t>
            </a:r>
          </a:p>
          <a:p>
            <a:pPr lvl="2"/>
            <a:r>
              <a:rPr lang="en-US" dirty="0" smtClean="0"/>
              <a:t>01.07.2017 – 12.10.2017 - &gt; Rs.5000 per day</a:t>
            </a:r>
          </a:p>
          <a:p>
            <a:pPr lvl="2">
              <a:buNone/>
            </a:pPr>
            <a:endParaRPr lang="en-US" dirty="0" smtClean="0"/>
          </a:p>
          <a:p>
            <a:pPr lvl="2"/>
            <a:r>
              <a:rPr lang="en-US" dirty="0" smtClean="0"/>
              <a:t>13.10.2017 onwards </a:t>
            </a:r>
            <a:r>
              <a:rPr lang="en-US" dirty="0" err="1" smtClean="0"/>
              <a:t>exemted</a:t>
            </a:r>
            <a:r>
              <a:rPr lang="en-US" dirty="0" smtClean="0"/>
              <a:t>.</a:t>
            </a:r>
            <a:endParaRPr lang="en-US" dirty="0"/>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27</a:t>
            </a:fld>
            <a:endParaRPr lang="en-US"/>
          </a:p>
        </p:txBody>
      </p:sp>
      <p:sp>
        <p:nvSpPr>
          <p:cNvPr id="6" name="Title 5"/>
          <p:cNvSpPr>
            <a:spLocks noGrp="1"/>
          </p:cNvSpPr>
          <p:nvPr>
            <p:ph type="title"/>
          </p:nvPr>
        </p:nvSpPr>
        <p:spPr/>
        <p:txBody>
          <a:bodyPr>
            <a:normAutofit fontScale="90000"/>
          </a:bodyPr>
          <a:lstStyle/>
          <a:p>
            <a:r>
              <a:rPr lang="en-US" dirty="0" smtClean="0"/>
              <a:t>Item 4G-Inward supplies on which tax is to be paid on RCM</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smtClean="0"/>
          </a:p>
          <a:p>
            <a:r>
              <a:rPr lang="en-US" dirty="0" smtClean="0"/>
              <a:t>Item 4H = 4A + 4B +4C +4D +4E+ 4F+4G.</a:t>
            </a:r>
          </a:p>
          <a:p>
            <a:endParaRPr lang="en-US" dirty="0"/>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28</a:t>
            </a:fld>
            <a:endParaRPr lang="en-US"/>
          </a:p>
        </p:txBody>
      </p:sp>
      <p:sp>
        <p:nvSpPr>
          <p:cNvPr id="6" name="Title 5"/>
          <p:cNvSpPr>
            <a:spLocks noGrp="1"/>
          </p:cNvSpPr>
          <p:nvPr>
            <p:ph type="title"/>
          </p:nvPr>
        </p:nvSpPr>
        <p:spPr/>
        <p:txBody>
          <a:bodyPr/>
          <a:lstStyle/>
          <a:p>
            <a:r>
              <a:rPr lang="en-US" dirty="0" smtClean="0"/>
              <a:t>Item 4H – Sub Total</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4A is B2C and is shown net of credit notes.</a:t>
            </a:r>
          </a:p>
          <a:p>
            <a:endParaRPr lang="en-US" dirty="0" smtClean="0"/>
          </a:p>
          <a:p>
            <a:r>
              <a:rPr lang="en-US" dirty="0" smtClean="0"/>
              <a:t>Credit Note- Section 34- Only if</a:t>
            </a:r>
          </a:p>
          <a:p>
            <a:pPr lvl="1"/>
            <a:r>
              <a:rPr lang="en-US" dirty="0" smtClean="0"/>
              <a:t>Tax charged exceeds tax payable</a:t>
            </a:r>
          </a:p>
          <a:p>
            <a:pPr lvl="1"/>
            <a:r>
              <a:rPr lang="en-US" dirty="0" smtClean="0"/>
              <a:t>Taxable value exceeds valuation</a:t>
            </a:r>
          </a:p>
          <a:p>
            <a:pPr lvl="1"/>
            <a:r>
              <a:rPr lang="en-US" dirty="0" smtClean="0"/>
              <a:t>Goods returned by recipient</a:t>
            </a:r>
          </a:p>
          <a:p>
            <a:pPr lvl="1"/>
            <a:r>
              <a:rPr lang="en-US" dirty="0" smtClean="0"/>
              <a:t>G/S/B are found to be deficient.</a:t>
            </a:r>
          </a:p>
          <a:p>
            <a:pPr lvl="1"/>
            <a:endParaRPr lang="en-US" dirty="0" smtClean="0"/>
          </a:p>
          <a:p>
            <a:pPr lvl="1">
              <a:buNone/>
            </a:pPr>
            <a:r>
              <a:rPr lang="en-US" dirty="0" smtClean="0"/>
              <a:t>To be adjusted by September return subsequent to FY to which supply pertains to or date of Annual return filing, whichever is earlier.</a:t>
            </a:r>
            <a:endParaRPr lang="en-US" dirty="0"/>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29</a:t>
            </a:fld>
            <a:endParaRPr lang="en-US"/>
          </a:p>
        </p:txBody>
      </p:sp>
      <p:sp>
        <p:nvSpPr>
          <p:cNvPr id="6" name="Title 5"/>
          <p:cNvSpPr>
            <a:spLocks noGrp="1"/>
          </p:cNvSpPr>
          <p:nvPr>
            <p:ph type="title"/>
          </p:nvPr>
        </p:nvSpPr>
        <p:spPr/>
        <p:txBody>
          <a:bodyPr>
            <a:normAutofit fontScale="90000"/>
          </a:bodyPr>
          <a:lstStyle/>
          <a:p>
            <a:r>
              <a:rPr lang="en-US" dirty="0" smtClean="0"/>
              <a:t>Item 4I-Credit Notes in respect of 4B to 4E.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Para 4</a:t>
            </a:r>
          </a:p>
          <a:p>
            <a:pPr lvl="1"/>
            <a:r>
              <a:rPr lang="en-US" dirty="0" smtClean="0"/>
              <a:t>Form 3B doesn’t contain provision for reporting differential figures for past (months)</a:t>
            </a:r>
          </a:p>
          <a:p>
            <a:pPr lvl="1"/>
            <a:r>
              <a:rPr lang="en-US" dirty="0" smtClean="0"/>
              <a:t>Said differences may be reported on net basis along with current month itself</a:t>
            </a:r>
          </a:p>
          <a:p>
            <a:pPr lvl="1"/>
            <a:r>
              <a:rPr lang="en-US" dirty="0" smtClean="0"/>
              <a:t>Tax adjustment remaining for adjustment, may be adjusted in subsequent month(s).</a:t>
            </a:r>
          </a:p>
          <a:p>
            <a:pPr lvl="1"/>
            <a:r>
              <a:rPr lang="en-US" dirty="0" smtClean="0"/>
              <a:t>If not feasible, claim refund.</a:t>
            </a:r>
          </a:p>
          <a:p>
            <a:pPr lvl="1"/>
            <a:r>
              <a:rPr lang="en-US" i="1" dirty="0" smtClean="0"/>
              <a:t>Corresponding adjustments in GSTR-1 should also preferably be made in the corresponding months</a:t>
            </a:r>
            <a:endParaRPr lang="en-US" i="1" dirty="0"/>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3</a:t>
            </a:fld>
            <a:endParaRPr lang="en-US"/>
          </a:p>
        </p:txBody>
      </p:sp>
      <p:sp>
        <p:nvSpPr>
          <p:cNvPr id="6" name="Title 5"/>
          <p:cNvSpPr>
            <a:spLocks noGrp="1"/>
          </p:cNvSpPr>
          <p:nvPr>
            <p:ph type="title"/>
          </p:nvPr>
        </p:nvSpPr>
        <p:spPr/>
        <p:txBody>
          <a:bodyPr/>
          <a:lstStyle/>
          <a:p>
            <a:r>
              <a:rPr lang="en-US" dirty="0" smtClean="0"/>
              <a:t>Circular 26/2017</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Excludes Financial or accounting credit notes.</a:t>
            </a:r>
          </a:p>
          <a:p>
            <a:endParaRPr lang="en-US" dirty="0" smtClean="0"/>
          </a:p>
          <a:p>
            <a:r>
              <a:rPr lang="en-US" dirty="0" smtClean="0"/>
              <a:t>4I also includes refund vouchers for advances made.</a:t>
            </a:r>
          </a:p>
          <a:p>
            <a:endParaRPr lang="en-US" dirty="0" smtClean="0"/>
          </a:p>
          <a:p>
            <a:r>
              <a:rPr lang="en-US" dirty="0" smtClean="0"/>
              <a:t>Credit notes pertaining to 0%/ exempted supplies also to be excluded.</a:t>
            </a:r>
          </a:p>
          <a:p>
            <a:endParaRPr lang="en-US" dirty="0" smtClean="0"/>
          </a:p>
          <a:p>
            <a:r>
              <a:rPr lang="en-US" u="sng" dirty="0" smtClean="0"/>
              <a:t>Pertains to Credit notes “ISSUED” during FY 17-18 ONLY.</a:t>
            </a:r>
            <a:endParaRPr lang="en-US" u="sng" dirty="0"/>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30</a:t>
            </a:fld>
            <a:endParaRPr lang="en-US"/>
          </a:p>
        </p:txBody>
      </p:sp>
      <p:sp>
        <p:nvSpPr>
          <p:cNvPr id="6" name="Title 5"/>
          <p:cNvSpPr>
            <a:spLocks noGrp="1"/>
          </p:cNvSpPr>
          <p:nvPr>
            <p:ph type="title"/>
          </p:nvPr>
        </p:nvSpPr>
        <p:spPr/>
        <p:txBody>
          <a:bodyPr/>
          <a:lstStyle/>
          <a:p>
            <a:r>
              <a:rPr lang="en-US" dirty="0" smtClean="0"/>
              <a:t>Item 4I – Credit notes</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4A is B2C and is shown net of debit notes.</a:t>
            </a:r>
          </a:p>
          <a:p>
            <a:endParaRPr lang="en-US" dirty="0" smtClean="0"/>
          </a:p>
          <a:p>
            <a:r>
              <a:rPr lang="en-US" dirty="0" smtClean="0"/>
              <a:t>Section 34 – Debit note- Only if</a:t>
            </a:r>
          </a:p>
          <a:p>
            <a:pPr lvl="1"/>
            <a:r>
              <a:rPr lang="en-US" dirty="0" smtClean="0"/>
              <a:t>Tax charged or taxable value is to be increased.</a:t>
            </a:r>
          </a:p>
          <a:p>
            <a:pPr lvl="1"/>
            <a:endParaRPr lang="en-US" dirty="0" smtClean="0"/>
          </a:p>
          <a:p>
            <a:pPr lvl="1"/>
            <a:r>
              <a:rPr lang="en-US" dirty="0" smtClean="0"/>
              <a:t>No cut-off date like September like for Credit notes.</a:t>
            </a:r>
          </a:p>
          <a:p>
            <a:pPr lvl="1"/>
            <a:endParaRPr lang="en-US" dirty="0" smtClean="0"/>
          </a:p>
          <a:p>
            <a:pPr lvl="1"/>
            <a:r>
              <a:rPr lang="en-US" dirty="0" smtClean="0"/>
              <a:t>Dr notes pertaining to 0%/Exempted supplies not to be included here.</a:t>
            </a:r>
          </a:p>
          <a:p>
            <a:pPr lvl="1"/>
            <a:endParaRPr lang="en-US" dirty="0" smtClean="0"/>
          </a:p>
          <a:p>
            <a:pPr lvl="1"/>
            <a:r>
              <a:rPr lang="en-US" u="sng" dirty="0" smtClean="0"/>
              <a:t>Pertains to Debit notes “ISSUED” during FY 17-18 ONLY</a:t>
            </a:r>
            <a:endParaRPr lang="en-US" dirty="0"/>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31</a:t>
            </a:fld>
            <a:endParaRPr lang="en-US"/>
          </a:p>
        </p:txBody>
      </p:sp>
      <p:sp>
        <p:nvSpPr>
          <p:cNvPr id="6" name="Title 5"/>
          <p:cNvSpPr>
            <a:spLocks noGrp="1"/>
          </p:cNvSpPr>
          <p:nvPr>
            <p:ph type="title"/>
          </p:nvPr>
        </p:nvSpPr>
        <p:spPr/>
        <p:txBody>
          <a:bodyPr>
            <a:normAutofit fontScale="90000"/>
          </a:bodyPr>
          <a:lstStyle/>
          <a:p>
            <a:r>
              <a:rPr lang="en-US" dirty="0" smtClean="0"/>
              <a:t>Item 4 J- Debit Notes in respect of 4B to 4E</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4K (+), 4L (-).</a:t>
            </a:r>
          </a:p>
          <a:p>
            <a:endParaRPr lang="en-US" dirty="0" smtClean="0"/>
          </a:p>
          <a:p>
            <a:r>
              <a:rPr lang="en-US" dirty="0" smtClean="0"/>
              <a:t>Possible amendments with no impact on fig.</a:t>
            </a:r>
          </a:p>
          <a:p>
            <a:pPr lvl="1"/>
            <a:r>
              <a:rPr lang="en-US" dirty="0" smtClean="0"/>
              <a:t>GSTIN</a:t>
            </a:r>
          </a:p>
          <a:p>
            <a:pPr lvl="1"/>
            <a:r>
              <a:rPr lang="en-US" dirty="0" smtClean="0"/>
              <a:t>Inv No</a:t>
            </a:r>
          </a:p>
          <a:p>
            <a:pPr lvl="1"/>
            <a:r>
              <a:rPr lang="en-US" dirty="0" smtClean="0"/>
              <a:t>Inv Date</a:t>
            </a:r>
          </a:p>
          <a:p>
            <a:pPr lvl="1"/>
            <a:r>
              <a:rPr lang="en-US" dirty="0" smtClean="0"/>
              <a:t>Shipping Bill no</a:t>
            </a:r>
          </a:p>
          <a:p>
            <a:pPr lvl="1"/>
            <a:r>
              <a:rPr lang="en-US" dirty="0" smtClean="0"/>
              <a:t>Shipping bill date.</a:t>
            </a:r>
          </a:p>
          <a:p>
            <a:r>
              <a:rPr lang="en-US" dirty="0" smtClean="0"/>
              <a:t>Possible amendments with impact on fig.</a:t>
            </a:r>
          </a:p>
          <a:p>
            <a:pPr lvl="1"/>
            <a:r>
              <a:rPr lang="en-US" dirty="0" smtClean="0"/>
              <a:t>Total Inv value</a:t>
            </a:r>
          </a:p>
          <a:p>
            <a:pPr lvl="1"/>
            <a:r>
              <a:rPr lang="en-US" dirty="0" smtClean="0"/>
              <a:t>Taxable vale</a:t>
            </a:r>
          </a:p>
          <a:p>
            <a:pPr lvl="1"/>
            <a:r>
              <a:rPr lang="en-US" dirty="0" smtClean="0"/>
              <a:t>Rate of Tax</a:t>
            </a:r>
          </a:p>
          <a:p>
            <a:pPr lvl="1"/>
            <a:r>
              <a:rPr lang="en-US" dirty="0" smtClean="0"/>
              <a:t>POS</a:t>
            </a:r>
          </a:p>
          <a:p>
            <a:pPr lvl="1"/>
            <a:r>
              <a:rPr lang="en-US" dirty="0" smtClean="0"/>
              <a:t>Tax amount</a:t>
            </a:r>
          </a:p>
          <a:p>
            <a:pPr lvl="1"/>
            <a:endParaRPr lang="en-US" dirty="0"/>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32</a:t>
            </a:fld>
            <a:endParaRPr lang="en-US"/>
          </a:p>
        </p:txBody>
      </p:sp>
      <p:sp>
        <p:nvSpPr>
          <p:cNvPr id="6" name="Title 5"/>
          <p:cNvSpPr>
            <a:spLocks noGrp="1"/>
          </p:cNvSpPr>
          <p:nvPr>
            <p:ph type="title"/>
          </p:nvPr>
        </p:nvSpPr>
        <p:spPr/>
        <p:txBody>
          <a:bodyPr>
            <a:normAutofit fontScale="90000"/>
          </a:bodyPr>
          <a:lstStyle/>
          <a:p>
            <a:r>
              <a:rPr lang="en-US" dirty="0" smtClean="0"/>
              <a:t>Item 4K &amp; 4L – Supplies/tax declared through amendments.</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6">
              <a:buNone/>
            </a:pPr>
            <a:endParaRPr lang="en-US" b="1" dirty="0" smtClean="0"/>
          </a:p>
          <a:p>
            <a:pPr lvl="6">
              <a:buNone/>
            </a:pPr>
            <a:endParaRPr lang="en-US" b="1" dirty="0" smtClean="0"/>
          </a:p>
          <a:p>
            <a:pPr lvl="6">
              <a:buNone/>
            </a:pPr>
            <a:r>
              <a:rPr lang="en-US" b="1" dirty="0" smtClean="0"/>
              <a:t>	If value and taxes paid amendment</a:t>
            </a:r>
            <a:endParaRPr lang="en-US" b="1" dirty="0"/>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33</a:t>
            </a:fld>
            <a:endParaRPr lang="en-US"/>
          </a:p>
        </p:txBody>
      </p:sp>
      <p:sp>
        <p:nvSpPr>
          <p:cNvPr id="6" name="Title 5"/>
          <p:cNvSpPr>
            <a:spLocks noGrp="1"/>
          </p:cNvSpPr>
          <p:nvPr>
            <p:ph type="title"/>
          </p:nvPr>
        </p:nvSpPr>
        <p:spPr/>
        <p:txBody>
          <a:bodyPr/>
          <a:lstStyle/>
          <a:p>
            <a:r>
              <a:rPr lang="en-US" dirty="0" smtClean="0"/>
              <a:t>Item 4K &amp; 4L</a:t>
            </a:r>
            <a:endParaRPr lang="en-US" dirty="0"/>
          </a:p>
        </p:txBody>
      </p:sp>
      <p:cxnSp>
        <p:nvCxnSpPr>
          <p:cNvPr id="8" name="Straight Arrow Connector 7"/>
          <p:cNvCxnSpPr/>
          <p:nvPr/>
        </p:nvCxnSpPr>
        <p:spPr>
          <a:xfrm rot="10800000" flipV="1">
            <a:off x="1714480" y="2428868"/>
            <a:ext cx="2428892" cy="13573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57158" y="3929066"/>
            <a:ext cx="1928826" cy="923330"/>
          </a:xfrm>
          <a:prstGeom prst="rect">
            <a:avLst/>
          </a:prstGeom>
          <a:noFill/>
        </p:spPr>
        <p:txBody>
          <a:bodyPr wrap="square" rtlCol="0">
            <a:spAutoFit/>
          </a:bodyPr>
          <a:lstStyle/>
          <a:p>
            <a:r>
              <a:rPr lang="en-US" dirty="0" smtClean="0"/>
              <a:t>Not affected-not to be reported here</a:t>
            </a:r>
            <a:endParaRPr lang="en-US" dirty="0"/>
          </a:p>
        </p:txBody>
      </p:sp>
      <p:cxnSp>
        <p:nvCxnSpPr>
          <p:cNvPr id="11" name="Straight Arrow Connector 10"/>
          <p:cNvCxnSpPr/>
          <p:nvPr/>
        </p:nvCxnSpPr>
        <p:spPr>
          <a:xfrm rot="16200000" flipH="1">
            <a:off x="3536149" y="3036091"/>
            <a:ext cx="1285884"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500430" y="3857628"/>
            <a:ext cx="1643074" cy="1477328"/>
          </a:xfrm>
          <a:prstGeom prst="rect">
            <a:avLst/>
          </a:prstGeom>
          <a:noFill/>
        </p:spPr>
        <p:txBody>
          <a:bodyPr wrap="square" rtlCol="0">
            <a:spAutoFit/>
          </a:bodyPr>
          <a:lstStyle/>
          <a:p>
            <a:r>
              <a:rPr lang="en-US" dirty="0" smtClean="0"/>
              <a:t>Within 17-18 amendment made- report here</a:t>
            </a:r>
            <a:endParaRPr lang="en-US" dirty="0"/>
          </a:p>
        </p:txBody>
      </p:sp>
      <p:cxnSp>
        <p:nvCxnSpPr>
          <p:cNvPr id="15" name="Straight Arrow Connector 14"/>
          <p:cNvCxnSpPr/>
          <p:nvPr/>
        </p:nvCxnSpPr>
        <p:spPr>
          <a:xfrm>
            <a:off x="4143372" y="2428868"/>
            <a:ext cx="3286148" cy="10715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786578" y="3786190"/>
            <a:ext cx="1785950" cy="1754326"/>
          </a:xfrm>
          <a:prstGeom prst="rect">
            <a:avLst/>
          </a:prstGeom>
          <a:noFill/>
        </p:spPr>
        <p:txBody>
          <a:bodyPr wrap="square" rtlCol="0">
            <a:spAutoFit/>
          </a:bodyPr>
          <a:lstStyle/>
          <a:p>
            <a:r>
              <a:rPr lang="en-US" dirty="0" smtClean="0">
                <a:solidFill>
                  <a:srgbClr val="FF0000"/>
                </a:solidFill>
              </a:rPr>
              <a:t>Amendment made in FY18-19 – Taken to Part V and not reported here</a:t>
            </a:r>
            <a:endParaRPr lang="en-US" dirty="0">
              <a:solidFill>
                <a:srgbClr val="FF0000"/>
              </a:solidFill>
            </a:endParaRPr>
          </a:p>
        </p:txBody>
      </p:sp>
      <p:sp>
        <p:nvSpPr>
          <p:cNvPr id="17" name="TextBox 16"/>
          <p:cNvSpPr txBox="1"/>
          <p:nvPr/>
        </p:nvSpPr>
        <p:spPr>
          <a:xfrm>
            <a:off x="2357422" y="5643578"/>
            <a:ext cx="6429420" cy="369332"/>
          </a:xfrm>
          <a:prstGeom prst="rect">
            <a:avLst/>
          </a:prstGeom>
          <a:noFill/>
        </p:spPr>
        <p:txBody>
          <a:bodyPr wrap="square" rtlCol="0">
            <a:spAutoFit/>
          </a:bodyPr>
          <a:lstStyle/>
          <a:p>
            <a:r>
              <a:rPr lang="en-US" dirty="0" smtClean="0"/>
              <a:t>* Amendment to 0%/exempted not included here.</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smtClean="0"/>
          </a:p>
          <a:p>
            <a:r>
              <a:rPr lang="en-US" dirty="0" smtClean="0"/>
              <a:t>Item 4M = 4I + 4J +4K + 4L</a:t>
            </a:r>
          </a:p>
          <a:p>
            <a:endParaRPr lang="en-US" dirty="0" smtClean="0"/>
          </a:p>
          <a:p>
            <a:endParaRPr lang="en-US" dirty="0" smtClean="0"/>
          </a:p>
          <a:p>
            <a:endParaRPr lang="en-US" dirty="0" smtClean="0"/>
          </a:p>
          <a:p>
            <a:r>
              <a:rPr lang="en-US" u="sng" dirty="0" smtClean="0"/>
              <a:t>Item 4N = 4M + 4H</a:t>
            </a:r>
            <a:endParaRPr lang="en-US" u="sng" dirty="0"/>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34</a:t>
            </a:fld>
            <a:endParaRPr lang="en-US"/>
          </a:p>
        </p:txBody>
      </p:sp>
      <p:sp>
        <p:nvSpPr>
          <p:cNvPr id="6" name="Title 5"/>
          <p:cNvSpPr>
            <a:spLocks noGrp="1"/>
          </p:cNvSpPr>
          <p:nvPr>
            <p:ph type="title"/>
          </p:nvPr>
        </p:nvSpPr>
        <p:spPr/>
        <p:txBody>
          <a:bodyPr/>
          <a:lstStyle/>
          <a:p>
            <a:r>
              <a:rPr lang="en-US" dirty="0" smtClean="0"/>
              <a:t>Total of 4</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714620"/>
            <a:ext cx="8229600" cy="3292671"/>
          </a:xfrm>
        </p:spPr>
        <p:txBody>
          <a:bodyPr/>
          <a:lstStyle/>
          <a:p>
            <a:r>
              <a:rPr lang="en-US" dirty="0" smtClean="0"/>
              <a:t>Item 5A – Export w/o payment of tax</a:t>
            </a:r>
          </a:p>
          <a:p>
            <a:endParaRPr lang="en-US" dirty="0" smtClean="0"/>
          </a:p>
          <a:p>
            <a:r>
              <a:rPr lang="en-US" dirty="0" smtClean="0"/>
              <a:t>Source- Table 6A of GSTR-1</a:t>
            </a:r>
          </a:p>
          <a:p>
            <a:endParaRPr lang="en-US" dirty="0" smtClean="0"/>
          </a:p>
          <a:p>
            <a:r>
              <a:rPr lang="en-US" dirty="0" smtClean="0"/>
              <a:t>Only against LUT</a:t>
            </a:r>
          </a:p>
          <a:p>
            <a:endParaRPr lang="en-US" dirty="0" smtClean="0"/>
          </a:p>
          <a:p>
            <a:r>
              <a:rPr lang="en-US" dirty="0" smtClean="0"/>
              <a:t>Excludes supply to SEZ/SEZ developers.</a:t>
            </a:r>
            <a:endParaRPr lang="en-US" dirty="0"/>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35</a:t>
            </a:fld>
            <a:endParaRPr lang="en-US"/>
          </a:p>
        </p:txBody>
      </p:sp>
      <p:sp>
        <p:nvSpPr>
          <p:cNvPr id="6" name="Title 5"/>
          <p:cNvSpPr>
            <a:spLocks noGrp="1"/>
          </p:cNvSpPr>
          <p:nvPr>
            <p:ph type="title"/>
          </p:nvPr>
        </p:nvSpPr>
        <p:spPr>
          <a:xfrm>
            <a:off x="457200" y="714356"/>
            <a:ext cx="8229600" cy="1143008"/>
          </a:xfrm>
        </p:spPr>
        <p:txBody>
          <a:bodyPr>
            <a:normAutofit fontScale="90000"/>
          </a:bodyPr>
          <a:lstStyle/>
          <a:p>
            <a:r>
              <a:rPr lang="en-US" dirty="0" smtClean="0"/>
              <a:t>Item 5 –Details of outward supplies on which tax is NOT payable made during the </a:t>
            </a:r>
            <a:r>
              <a:rPr lang="en-US" dirty="0" err="1" smtClean="0"/>
              <a:t>f.Y</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Only to be made against LUT</a:t>
            </a:r>
          </a:p>
          <a:p>
            <a:endParaRPr lang="en-US" dirty="0" smtClean="0"/>
          </a:p>
          <a:p>
            <a:r>
              <a:rPr lang="en-US" dirty="0" smtClean="0"/>
              <a:t>As clarified in circular- substantive benefit of zero rating cannot be denied on procedural lapses.</a:t>
            </a:r>
          </a:p>
          <a:p>
            <a:endParaRPr lang="en-US" dirty="0" smtClean="0"/>
          </a:p>
          <a:p>
            <a:r>
              <a:rPr lang="en-US" dirty="0" smtClean="0"/>
              <a:t>Hence supplies made to SEZ before obtaining LUT may also be treated as Zero rated and included here</a:t>
            </a:r>
            <a:endParaRPr lang="en-US" dirty="0"/>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36</a:t>
            </a:fld>
            <a:endParaRPr lang="en-US"/>
          </a:p>
        </p:txBody>
      </p:sp>
      <p:sp>
        <p:nvSpPr>
          <p:cNvPr id="6" name="Title 5"/>
          <p:cNvSpPr>
            <a:spLocks noGrp="1"/>
          </p:cNvSpPr>
          <p:nvPr>
            <p:ph type="title"/>
          </p:nvPr>
        </p:nvSpPr>
        <p:spPr/>
        <p:txBody>
          <a:bodyPr>
            <a:normAutofit fontScale="90000"/>
          </a:bodyPr>
          <a:lstStyle/>
          <a:p>
            <a:r>
              <a:rPr lang="en-US" dirty="0" smtClean="0"/>
              <a:t>Item 5B – Supply to SEZ w/o payment of tax</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Aggregate value to be included here.</a:t>
            </a:r>
          </a:p>
          <a:p>
            <a:endParaRPr lang="en-US" dirty="0" smtClean="0"/>
          </a:p>
          <a:p>
            <a:r>
              <a:rPr lang="en-US" dirty="0" smtClean="0"/>
              <a:t>Dr/Cr notes to be shown separately</a:t>
            </a:r>
          </a:p>
          <a:p>
            <a:endParaRPr lang="en-US" dirty="0" smtClean="0"/>
          </a:p>
          <a:p>
            <a:r>
              <a:rPr lang="en-US" dirty="0" smtClean="0"/>
              <a:t>Source –Table 4B ( RCM Yes/No)</a:t>
            </a:r>
          </a:p>
          <a:p>
            <a:endParaRPr lang="en-US" dirty="0" smtClean="0"/>
          </a:p>
          <a:p>
            <a:pPr>
              <a:buNone/>
            </a:pPr>
            <a:endParaRPr lang="en-US" dirty="0"/>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37</a:t>
            </a:fld>
            <a:endParaRPr lang="en-US"/>
          </a:p>
        </p:txBody>
      </p:sp>
      <p:sp>
        <p:nvSpPr>
          <p:cNvPr id="6" name="Title 5"/>
          <p:cNvSpPr>
            <a:spLocks noGrp="1"/>
          </p:cNvSpPr>
          <p:nvPr>
            <p:ph type="title"/>
          </p:nvPr>
        </p:nvSpPr>
        <p:spPr/>
        <p:txBody>
          <a:bodyPr>
            <a:normAutofit fontScale="90000"/>
          </a:bodyPr>
          <a:lstStyle/>
          <a:p>
            <a:r>
              <a:rPr lang="en-US" dirty="0" smtClean="0"/>
              <a:t>Item 5C– Supplies on which tax is paid by </a:t>
            </a:r>
            <a:r>
              <a:rPr lang="en-US" dirty="0" err="1" smtClean="0"/>
              <a:t>receipient</a:t>
            </a:r>
            <a:r>
              <a:rPr lang="en-US" dirty="0" smtClean="0"/>
              <a:t> under RCM</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5992"/>
            <a:ext cx="8229600" cy="3721299"/>
          </a:xfrm>
        </p:spPr>
        <p:txBody>
          <a:bodyPr/>
          <a:lstStyle/>
          <a:p>
            <a:r>
              <a:rPr lang="en-US" dirty="0" smtClean="0"/>
              <a:t>“Exempted supply”- Defined u/s 2(47)</a:t>
            </a:r>
          </a:p>
          <a:p>
            <a:pPr lvl="1"/>
            <a:r>
              <a:rPr lang="en-US" dirty="0" smtClean="0"/>
              <a:t>Any supply which attract nil rate of tax or which is wholly exempt u/s 11 or 6 of IGST and includes non-taxable supply.</a:t>
            </a:r>
          </a:p>
          <a:p>
            <a:r>
              <a:rPr lang="en-US" dirty="0" smtClean="0"/>
              <a:t>Nil-rated”- Not Defined – any item with tariff rate nil.</a:t>
            </a:r>
          </a:p>
          <a:p>
            <a:endParaRPr lang="en-US" dirty="0" smtClean="0"/>
          </a:p>
          <a:p>
            <a:r>
              <a:rPr lang="en-US" dirty="0" smtClean="0"/>
              <a:t>Non-GST supply- Not defined</a:t>
            </a:r>
          </a:p>
          <a:p>
            <a:pPr lvl="1"/>
            <a:endParaRPr lang="en-US" dirty="0" smtClean="0"/>
          </a:p>
          <a:p>
            <a:pPr lvl="1"/>
            <a:endParaRPr lang="en-US" dirty="0"/>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38</a:t>
            </a:fld>
            <a:endParaRPr lang="en-US"/>
          </a:p>
        </p:txBody>
      </p:sp>
      <p:sp>
        <p:nvSpPr>
          <p:cNvPr id="6" name="Title 5"/>
          <p:cNvSpPr>
            <a:spLocks noGrp="1"/>
          </p:cNvSpPr>
          <p:nvPr>
            <p:ph type="title"/>
          </p:nvPr>
        </p:nvSpPr>
        <p:spPr>
          <a:xfrm>
            <a:off x="457200" y="274638"/>
            <a:ext cx="8229600" cy="1582726"/>
          </a:xfrm>
        </p:spPr>
        <p:txBody>
          <a:bodyPr>
            <a:normAutofit fontScale="90000"/>
          </a:bodyPr>
          <a:lstStyle/>
          <a:p>
            <a:r>
              <a:rPr lang="en-US" dirty="0" smtClean="0"/>
              <a:t>Item 5D- “Exempted”</a:t>
            </a:r>
            <a:br>
              <a:rPr lang="en-US" dirty="0" smtClean="0"/>
            </a:br>
            <a:r>
              <a:rPr lang="en-US" dirty="0" smtClean="0"/>
              <a:t>Item 5E- “Nil-rated”</a:t>
            </a:r>
            <a:br>
              <a:rPr lang="en-US" dirty="0" smtClean="0"/>
            </a:br>
            <a:r>
              <a:rPr lang="en-US" dirty="0" smtClean="0"/>
              <a:t>Item 5F – “Non GST supply”</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Source GSTR-1- Table 8</a:t>
            </a:r>
            <a:endParaRPr lang="en-US" dirty="0"/>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39</a:t>
            </a:fld>
            <a:endParaRPr lang="en-US"/>
          </a:p>
        </p:txBody>
      </p:sp>
      <p:sp>
        <p:nvSpPr>
          <p:cNvPr id="6" name="Title 5"/>
          <p:cNvSpPr>
            <a:spLocks noGrp="1"/>
          </p:cNvSpPr>
          <p:nvPr>
            <p:ph type="title"/>
          </p:nvPr>
        </p:nvSpPr>
        <p:spPr/>
        <p:txBody>
          <a:bodyPr/>
          <a:lstStyle/>
          <a:p>
            <a:r>
              <a:rPr lang="en-US" dirty="0" smtClean="0"/>
              <a:t>Item 5D,5E,5F</a:t>
            </a:r>
            <a:endParaRPr lang="en-US" dirty="0"/>
          </a:p>
        </p:txBody>
      </p:sp>
      <p:cxnSp>
        <p:nvCxnSpPr>
          <p:cNvPr id="8" name="Straight Arrow Connector 7"/>
          <p:cNvCxnSpPr/>
          <p:nvPr/>
        </p:nvCxnSpPr>
        <p:spPr>
          <a:xfrm rot="10800000" flipV="1">
            <a:off x="1643042" y="1928802"/>
            <a:ext cx="2428892" cy="15716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3036083" y="2536025"/>
            <a:ext cx="1643074"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6200000" flipH="1">
            <a:off x="4071934" y="1928802"/>
            <a:ext cx="1571636" cy="15716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4071934" y="1928802"/>
            <a:ext cx="3571900" cy="16430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71472" y="3571876"/>
            <a:ext cx="1428760" cy="923330"/>
          </a:xfrm>
          <a:prstGeom prst="rect">
            <a:avLst/>
          </a:prstGeom>
          <a:noFill/>
        </p:spPr>
        <p:txBody>
          <a:bodyPr wrap="square" rtlCol="0">
            <a:spAutoFit/>
          </a:bodyPr>
          <a:lstStyle/>
          <a:p>
            <a:r>
              <a:rPr lang="en-US" dirty="0" smtClean="0"/>
              <a:t>8A- Interstate R.P</a:t>
            </a:r>
            <a:endParaRPr lang="en-US" dirty="0"/>
          </a:p>
        </p:txBody>
      </p:sp>
      <p:sp>
        <p:nvSpPr>
          <p:cNvPr id="16" name="TextBox 15"/>
          <p:cNvSpPr txBox="1"/>
          <p:nvPr/>
        </p:nvSpPr>
        <p:spPr>
          <a:xfrm>
            <a:off x="2714612" y="3714752"/>
            <a:ext cx="1428760" cy="646331"/>
          </a:xfrm>
          <a:prstGeom prst="rect">
            <a:avLst/>
          </a:prstGeom>
          <a:noFill/>
        </p:spPr>
        <p:txBody>
          <a:bodyPr wrap="square" rtlCol="0">
            <a:spAutoFit/>
          </a:bodyPr>
          <a:lstStyle/>
          <a:p>
            <a:r>
              <a:rPr lang="en-US" dirty="0" smtClean="0"/>
              <a:t>8B- Intra-state R.P</a:t>
            </a:r>
            <a:endParaRPr lang="en-US" dirty="0"/>
          </a:p>
        </p:txBody>
      </p:sp>
      <p:sp>
        <p:nvSpPr>
          <p:cNvPr id="18" name="TextBox 17"/>
          <p:cNvSpPr txBox="1"/>
          <p:nvPr/>
        </p:nvSpPr>
        <p:spPr>
          <a:xfrm>
            <a:off x="5214942" y="3643314"/>
            <a:ext cx="1285884" cy="646331"/>
          </a:xfrm>
          <a:prstGeom prst="rect">
            <a:avLst/>
          </a:prstGeom>
          <a:noFill/>
        </p:spPr>
        <p:txBody>
          <a:bodyPr wrap="square" rtlCol="0">
            <a:spAutoFit/>
          </a:bodyPr>
          <a:lstStyle/>
          <a:p>
            <a:r>
              <a:rPr lang="en-US" dirty="0" smtClean="0"/>
              <a:t>8C- Inter-URP</a:t>
            </a:r>
            <a:endParaRPr lang="en-US" dirty="0"/>
          </a:p>
        </p:txBody>
      </p:sp>
      <p:sp>
        <p:nvSpPr>
          <p:cNvPr id="19" name="TextBox 18"/>
          <p:cNvSpPr txBox="1"/>
          <p:nvPr/>
        </p:nvSpPr>
        <p:spPr>
          <a:xfrm>
            <a:off x="7286644" y="3643314"/>
            <a:ext cx="1285884" cy="646331"/>
          </a:xfrm>
          <a:prstGeom prst="rect">
            <a:avLst/>
          </a:prstGeom>
          <a:noFill/>
        </p:spPr>
        <p:txBody>
          <a:bodyPr wrap="square" rtlCol="0">
            <a:spAutoFit/>
          </a:bodyPr>
          <a:lstStyle/>
          <a:p>
            <a:r>
              <a:rPr lang="en-US" dirty="0" smtClean="0"/>
              <a:t>8D- Intra-URP</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blip>
          <a:srcRect/>
          <a:tile tx="0" ty="0" sx="100000" sy="100000" flip="none" algn="tl"/>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a:xfrm>
            <a:off x="4357686" y="6492875"/>
            <a:ext cx="2350681" cy="365125"/>
          </a:xfrm>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4</a:t>
            </a:fld>
            <a:endParaRPr lang="en-US"/>
          </a:p>
        </p:txBody>
      </p:sp>
      <p:sp>
        <p:nvSpPr>
          <p:cNvPr id="10" name="Title 9"/>
          <p:cNvSpPr>
            <a:spLocks noGrp="1"/>
          </p:cNvSpPr>
          <p:nvPr>
            <p:ph type="title"/>
          </p:nvPr>
        </p:nvSpPr>
        <p:spPr/>
        <p:txBody>
          <a:bodyPr>
            <a:normAutofit/>
          </a:bodyPr>
          <a:lstStyle/>
          <a:p>
            <a:r>
              <a:rPr lang="en-US" sz="2400" dirty="0" smtClean="0">
                <a:solidFill>
                  <a:schemeClr val="bg1"/>
                </a:solidFill>
              </a:rPr>
              <a:t>Common Errors 3B –Liability under reported</a:t>
            </a:r>
          </a:p>
        </p:txBody>
      </p:sp>
      <p:pic>
        <p:nvPicPr>
          <p:cNvPr id="1027" name="Picture 3"/>
          <p:cNvPicPr>
            <a:picLocks noChangeAspect="1" noChangeArrowheads="1"/>
          </p:cNvPicPr>
          <p:nvPr/>
        </p:nvPicPr>
        <p:blipFill>
          <a:blip r:embed="rId3"/>
          <a:srcRect/>
          <a:stretch>
            <a:fillRect/>
          </a:stretch>
        </p:blipFill>
        <p:spPr bwMode="auto">
          <a:xfrm>
            <a:off x="285720" y="1000108"/>
            <a:ext cx="8624915" cy="4786346"/>
          </a:xfrm>
          <a:prstGeom prst="rect">
            <a:avLst/>
          </a:prstGeom>
          <a:noFill/>
          <a:ln w="9525">
            <a:noFill/>
            <a:miter lim="800000"/>
            <a:headEnd/>
            <a:tailEnd/>
          </a:ln>
          <a:effectLst/>
        </p:spPr>
      </p:pic>
      <p:pic>
        <p:nvPicPr>
          <p:cNvPr id="1028" name="Picture 4"/>
          <p:cNvPicPr>
            <a:picLocks noChangeAspect="1" noChangeArrowheads="1"/>
          </p:cNvPicPr>
          <p:nvPr/>
        </p:nvPicPr>
        <p:blipFill>
          <a:blip r:embed="rId4"/>
          <a:srcRect/>
          <a:stretch>
            <a:fillRect/>
          </a:stretch>
        </p:blipFill>
        <p:spPr bwMode="auto">
          <a:xfrm>
            <a:off x="285720" y="5786454"/>
            <a:ext cx="8643998" cy="85723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lnSpcReduction="10000"/>
          </a:bodyPr>
          <a:lstStyle/>
          <a:p>
            <a:r>
              <a:rPr lang="en-US" dirty="0" smtClean="0"/>
              <a:t>Item 5 G = Sub Total 5A to 5F</a:t>
            </a:r>
          </a:p>
          <a:p>
            <a:r>
              <a:rPr lang="en-US" dirty="0" smtClean="0"/>
              <a:t>Item 5H =  Credit notes 5A to 5F</a:t>
            </a:r>
          </a:p>
          <a:p>
            <a:r>
              <a:rPr lang="en-US" dirty="0" smtClean="0"/>
              <a:t>Item 5I = Debit notes 5A to 5F</a:t>
            </a:r>
          </a:p>
          <a:p>
            <a:pPr>
              <a:buNone/>
            </a:pPr>
            <a:r>
              <a:rPr lang="en-US" dirty="0" smtClean="0"/>
              <a:t>(Both of the above –similar to 4J and 4K)</a:t>
            </a:r>
          </a:p>
          <a:p>
            <a:r>
              <a:rPr lang="en-US" dirty="0" smtClean="0"/>
              <a:t>Item 5J &amp; 5 K = (+) and (-) amendments made.</a:t>
            </a:r>
          </a:p>
          <a:p>
            <a:pPr>
              <a:buNone/>
            </a:pPr>
            <a:r>
              <a:rPr lang="en-US" dirty="0" smtClean="0"/>
              <a:t>(</a:t>
            </a:r>
            <a:r>
              <a:rPr lang="en-US" dirty="0" err="1" smtClean="0"/>
              <a:t>Simlar</a:t>
            </a:r>
            <a:r>
              <a:rPr lang="en-US" dirty="0" smtClean="0"/>
              <a:t> to 4K and 4L)</a:t>
            </a:r>
          </a:p>
          <a:p>
            <a:r>
              <a:rPr lang="en-US" dirty="0" smtClean="0"/>
              <a:t>Item 5L – Sub Total 5H to 5K</a:t>
            </a:r>
          </a:p>
          <a:p>
            <a:r>
              <a:rPr lang="en-US" dirty="0" smtClean="0"/>
              <a:t>Item 5M = 5G+5L</a:t>
            </a:r>
          </a:p>
          <a:p>
            <a:r>
              <a:rPr lang="en-US" sz="4000" b="1" dirty="0" smtClean="0"/>
              <a:t>TOTAL T/O = 4N + 5M – 4G</a:t>
            </a:r>
            <a:endParaRPr lang="en-US" sz="4000" b="1" dirty="0"/>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40</a:t>
            </a:fld>
            <a:endParaRPr lang="en-US"/>
          </a:p>
        </p:txBody>
      </p:sp>
      <p:sp>
        <p:nvSpPr>
          <p:cNvPr id="7" name="Title 6"/>
          <p:cNvSpPr>
            <a:spLocks noGrp="1"/>
          </p:cNvSpPr>
          <p:nvPr>
            <p:ph type="title"/>
          </p:nvPr>
        </p:nvSpPr>
        <p:spPr/>
        <p:txBody>
          <a:bodyPr/>
          <a:lstStyle/>
          <a:p>
            <a:r>
              <a:rPr lang="en-US" dirty="0" smtClean="0"/>
              <a:t>Item 5- Others</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Item 6- Details of ITC AVAILED during FY 17-18.</a:t>
            </a:r>
          </a:p>
          <a:p>
            <a:endParaRPr lang="en-US" dirty="0" smtClean="0"/>
          </a:p>
          <a:p>
            <a:r>
              <a:rPr lang="en-US" dirty="0" smtClean="0"/>
              <a:t>Item 6 A – Auto-populated from GSTR-2A irrespective of supplier filing corresponding invoice in ANY months GSTR-1.</a:t>
            </a:r>
            <a:endParaRPr lang="en-US" dirty="0"/>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41</a:t>
            </a:fld>
            <a:endParaRPr lang="en-US"/>
          </a:p>
        </p:txBody>
      </p:sp>
      <p:sp>
        <p:nvSpPr>
          <p:cNvPr id="6" name="Title 5"/>
          <p:cNvSpPr>
            <a:spLocks noGrp="1"/>
          </p:cNvSpPr>
          <p:nvPr>
            <p:ph type="title"/>
          </p:nvPr>
        </p:nvSpPr>
        <p:spPr/>
        <p:txBody>
          <a:bodyPr/>
          <a:lstStyle/>
          <a:p>
            <a:r>
              <a:rPr lang="en-US" dirty="0" smtClean="0"/>
              <a:t>Part III- Details of ITC</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143248"/>
            <a:ext cx="8229600" cy="2864043"/>
          </a:xfrm>
        </p:spPr>
        <p:txBody>
          <a:bodyPr>
            <a:normAutofit fontScale="92500" lnSpcReduction="10000"/>
          </a:bodyPr>
          <a:lstStyle/>
          <a:p>
            <a:r>
              <a:rPr lang="en-US" dirty="0" smtClean="0"/>
              <a:t>To be broken down into Input, Input services and Capital goods credit.</a:t>
            </a:r>
          </a:p>
          <a:p>
            <a:endParaRPr lang="en-US" dirty="0" smtClean="0"/>
          </a:p>
          <a:p>
            <a:r>
              <a:rPr lang="en-US" dirty="0" smtClean="0"/>
              <a:t>Instruction- Source- Table 4A(5) of GSTR-3B</a:t>
            </a:r>
          </a:p>
          <a:p>
            <a:r>
              <a:rPr lang="en-US" dirty="0" smtClean="0"/>
              <a:t>Excludes re-claimed credits if any</a:t>
            </a:r>
          </a:p>
          <a:p>
            <a:r>
              <a:rPr lang="en-US" dirty="0" smtClean="0"/>
              <a:t>Net value of credit notes by supplier to be adjusted (</a:t>
            </a:r>
            <a:r>
              <a:rPr lang="en-US" dirty="0" err="1" smtClean="0"/>
              <a:t>ie</a:t>
            </a:r>
            <a:r>
              <a:rPr lang="en-US" dirty="0" smtClean="0"/>
              <a:t> Purchase return)</a:t>
            </a:r>
            <a:endParaRPr lang="en-US" dirty="0"/>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42</a:t>
            </a:fld>
            <a:endParaRPr lang="en-US"/>
          </a:p>
        </p:txBody>
      </p:sp>
      <p:sp>
        <p:nvSpPr>
          <p:cNvPr id="6" name="Title 5"/>
          <p:cNvSpPr>
            <a:spLocks noGrp="1"/>
          </p:cNvSpPr>
          <p:nvPr>
            <p:ph type="title"/>
          </p:nvPr>
        </p:nvSpPr>
        <p:spPr>
          <a:xfrm>
            <a:off x="457200" y="274638"/>
            <a:ext cx="8229600" cy="2225668"/>
          </a:xfrm>
        </p:spPr>
        <p:txBody>
          <a:bodyPr>
            <a:normAutofit fontScale="90000"/>
          </a:bodyPr>
          <a:lstStyle/>
          <a:p>
            <a:r>
              <a:rPr lang="en-US" dirty="0" smtClean="0"/>
              <a:t>Item 6B- Inward supplies other than imports &amp; inward supplies liable to RCM , but including services received from SEZ</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00240"/>
            <a:ext cx="8229600" cy="4007051"/>
          </a:xfrm>
        </p:spPr>
        <p:txBody>
          <a:bodyPr>
            <a:normAutofit lnSpcReduction="10000"/>
          </a:bodyPr>
          <a:lstStyle/>
          <a:p>
            <a:endParaRPr lang="en-US" dirty="0" smtClean="0"/>
          </a:p>
          <a:p>
            <a:r>
              <a:rPr lang="en-US" dirty="0" smtClean="0"/>
              <a:t>Pertains to Sec 9(4)/ 5(4).</a:t>
            </a:r>
          </a:p>
          <a:p>
            <a:endParaRPr lang="en-US" dirty="0" smtClean="0"/>
          </a:p>
          <a:p>
            <a:r>
              <a:rPr lang="en-US" dirty="0" smtClean="0"/>
              <a:t>Instruction- Source – Table 4A (3)of GSTR-3B</a:t>
            </a:r>
          </a:p>
          <a:p>
            <a:r>
              <a:rPr lang="en-US" dirty="0" smtClean="0"/>
              <a:t>Excludes Import of services</a:t>
            </a:r>
          </a:p>
          <a:p>
            <a:endParaRPr lang="en-US" dirty="0" smtClean="0"/>
          </a:p>
          <a:p>
            <a:r>
              <a:rPr lang="en-US" dirty="0" smtClean="0"/>
              <a:t>Inward supplies liable to GST under RCM which is NOT available as credit should NOT be disclosed here.</a:t>
            </a:r>
            <a:endParaRPr lang="en-US" dirty="0"/>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43</a:t>
            </a:fld>
            <a:endParaRPr lang="en-US"/>
          </a:p>
        </p:txBody>
      </p:sp>
      <p:sp>
        <p:nvSpPr>
          <p:cNvPr id="6" name="Title 5"/>
          <p:cNvSpPr>
            <a:spLocks noGrp="1"/>
          </p:cNvSpPr>
          <p:nvPr>
            <p:ph type="title"/>
          </p:nvPr>
        </p:nvSpPr>
        <p:spPr>
          <a:xfrm>
            <a:off x="457200" y="274638"/>
            <a:ext cx="8229600" cy="1582726"/>
          </a:xfrm>
        </p:spPr>
        <p:txBody>
          <a:bodyPr>
            <a:normAutofit fontScale="90000"/>
          </a:bodyPr>
          <a:lstStyle/>
          <a:p>
            <a:r>
              <a:rPr lang="en-US" dirty="0" smtClean="0"/>
              <a:t>Item 6C- Aggregate value of inward supplies liable to RCM from Unregistered persons.</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Pertains to Section 9(3) and 5(3) cases.</a:t>
            </a:r>
          </a:p>
          <a:p>
            <a:endParaRPr lang="en-US" dirty="0" smtClean="0"/>
          </a:p>
          <a:p>
            <a:r>
              <a:rPr lang="en-US" b="1" u="sng" dirty="0" smtClean="0"/>
              <a:t>Value declared in 6C + 6D should be less than or equal to sum total of Item 4G</a:t>
            </a:r>
          </a:p>
          <a:p>
            <a:endParaRPr lang="en-US" dirty="0"/>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44</a:t>
            </a:fld>
            <a:endParaRPr lang="en-US"/>
          </a:p>
        </p:txBody>
      </p:sp>
      <p:sp>
        <p:nvSpPr>
          <p:cNvPr id="6" name="Title 5"/>
          <p:cNvSpPr>
            <a:spLocks noGrp="1"/>
          </p:cNvSpPr>
          <p:nvPr>
            <p:ph type="title"/>
          </p:nvPr>
        </p:nvSpPr>
        <p:spPr/>
        <p:txBody>
          <a:bodyPr>
            <a:normAutofit fontScale="90000"/>
          </a:bodyPr>
          <a:lstStyle/>
          <a:p>
            <a:r>
              <a:rPr lang="en-US" dirty="0" smtClean="0"/>
              <a:t>Item 6D- Inward supply liable to RCM from Registered Persons</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85728"/>
            <a:ext cx="8229600" cy="5721563"/>
          </a:xfrm>
        </p:spPr>
        <p:txBody>
          <a:bodyPr/>
          <a:lstStyle/>
          <a:p>
            <a:r>
              <a:rPr lang="en-US" dirty="0" smtClean="0"/>
              <a:t>Item 6E-  Import of goods (including supply from SEZ)</a:t>
            </a:r>
          </a:p>
          <a:p>
            <a:pPr lvl="1"/>
            <a:r>
              <a:rPr lang="en-US" dirty="0" smtClean="0"/>
              <a:t>- Source- Table 4A(1) of GSTR-3B</a:t>
            </a:r>
          </a:p>
          <a:p>
            <a:r>
              <a:rPr lang="en-US" dirty="0" smtClean="0"/>
              <a:t>Item 6F-  Import of services (excluding supply from SEZ)</a:t>
            </a:r>
          </a:p>
          <a:p>
            <a:pPr lvl="1"/>
            <a:r>
              <a:rPr lang="en-US" dirty="0" smtClean="0"/>
              <a:t>- Source- Table 4A(2) of GSTR-3B</a:t>
            </a:r>
          </a:p>
          <a:p>
            <a:r>
              <a:rPr lang="en-US" dirty="0" smtClean="0"/>
              <a:t>Item 6G-  ISD credits</a:t>
            </a:r>
          </a:p>
          <a:p>
            <a:pPr lvl="1"/>
            <a:r>
              <a:rPr lang="en-US" dirty="0" smtClean="0"/>
              <a:t>- Source- Table 4A(4) of GSTR-3B</a:t>
            </a:r>
          </a:p>
          <a:p>
            <a:pPr lvl="1"/>
            <a:endParaRPr lang="en-US" dirty="0" smtClean="0"/>
          </a:p>
          <a:p>
            <a:r>
              <a:rPr lang="en-US" dirty="0" smtClean="0"/>
              <a:t>Item 6H-  ITC reclaimed after earlier reversal.</a:t>
            </a:r>
          </a:p>
          <a:p>
            <a:endParaRPr lang="en-US" dirty="0" smtClean="0"/>
          </a:p>
          <a:p>
            <a:r>
              <a:rPr lang="en-US" dirty="0" smtClean="0"/>
              <a:t>Note-  </a:t>
            </a:r>
            <a:r>
              <a:rPr lang="en-US" u="sng" dirty="0" smtClean="0"/>
              <a:t>6B+6H should be equal to 4A(5) of 3B</a:t>
            </a:r>
          </a:p>
          <a:p>
            <a:pPr lvl="1"/>
            <a:endParaRPr lang="en-US" dirty="0" smtClean="0"/>
          </a:p>
          <a:p>
            <a:pPr lvl="1"/>
            <a:endParaRPr lang="en-US" dirty="0" smtClean="0"/>
          </a:p>
          <a:p>
            <a:pPr lvl="1"/>
            <a:endParaRPr lang="en-US" dirty="0" smtClean="0"/>
          </a:p>
          <a:p>
            <a:pPr lvl="1"/>
            <a:endParaRPr lang="en-US" dirty="0"/>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85728"/>
            <a:ext cx="8229600" cy="5721563"/>
          </a:xfrm>
        </p:spPr>
        <p:txBody>
          <a:bodyPr>
            <a:normAutofit/>
          </a:bodyPr>
          <a:lstStyle/>
          <a:p>
            <a:endParaRPr lang="en-US" dirty="0" smtClean="0"/>
          </a:p>
          <a:p>
            <a:r>
              <a:rPr lang="en-US" dirty="0" smtClean="0"/>
              <a:t>Item 6I = Subtotal 6B to 6H</a:t>
            </a:r>
          </a:p>
          <a:p>
            <a:r>
              <a:rPr lang="en-US" dirty="0" smtClean="0"/>
              <a:t>Item 6J = 6A-6I  </a:t>
            </a:r>
            <a:r>
              <a:rPr lang="en-US" dirty="0" smtClean="0">
                <a:solidFill>
                  <a:srgbClr val="FF0000"/>
                </a:solidFill>
              </a:rPr>
              <a:t>(ideally to be 0)</a:t>
            </a:r>
          </a:p>
          <a:p>
            <a:r>
              <a:rPr lang="en-US" dirty="0" smtClean="0"/>
              <a:t>Item 6K = Tran -1 Credit (revised if any)</a:t>
            </a:r>
          </a:p>
          <a:p>
            <a:r>
              <a:rPr lang="en-US" dirty="0" smtClean="0"/>
              <a:t>Item 6L  = Tran -2 Credit ( As per ICAI GN- if Tran 2 credit claimed by filing in Apr 2018-June2018 , don’t include here)</a:t>
            </a:r>
          </a:p>
          <a:p>
            <a:r>
              <a:rPr lang="en-US" dirty="0" smtClean="0"/>
              <a:t>Item 6M = Any other credit. ( Such as Section 18(1)(a) to (d), 18(3) cases through ITC 01,02 form filing credits.</a:t>
            </a:r>
          </a:p>
          <a:p>
            <a:r>
              <a:rPr lang="en-US" dirty="0" smtClean="0"/>
              <a:t>Item 6N = Sub total 6K to 6M</a:t>
            </a:r>
          </a:p>
          <a:p>
            <a:r>
              <a:rPr lang="en-US" b="1" u="sng" dirty="0" smtClean="0"/>
              <a:t>ITEM 6O = ITEM 6I + ITEM 6N</a:t>
            </a:r>
          </a:p>
          <a:p>
            <a:endParaRPr lang="en-US" dirty="0" smtClean="0"/>
          </a:p>
          <a:p>
            <a:pPr lvl="1"/>
            <a:endParaRPr lang="en-US" dirty="0" smtClean="0"/>
          </a:p>
          <a:p>
            <a:pPr lvl="1"/>
            <a:endParaRPr lang="en-US" dirty="0"/>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Item 7A- Reversal u/r 37</a:t>
            </a:r>
          </a:p>
          <a:p>
            <a:pPr lvl="2"/>
            <a:r>
              <a:rPr lang="en-US" dirty="0" smtClean="0"/>
              <a:t>Section 16(2) read with Rule 37- ITC to be reversed if payment of value + tax not made to supplier by recipient within 180days from date of invoice</a:t>
            </a:r>
          </a:p>
          <a:p>
            <a:pPr lvl="2"/>
            <a:endParaRPr lang="en-US" dirty="0" smtClean="0"/>
          </a:p>
          <a:p>
            <a:pPr lvl="2"/>
            <a:r>
              <a:rPr lang="en-US" dirty="0" smtClean="0"/>
              <a:t>Exceptions</a:t>
            </a:r>
          </a:p>
          <a:p>
            <a:pPr lvl="3">
              <a:buNone/>
            </a:pPr>
            <a:r>
              <a:rPr lang="en-US" dirty="0" smtClean="0"/>
              <a:t>(1)Sch-1 transactions</a:t>
            </a:r>
          </a:p>
          <a:p>
            <a:pPr lvl="3">
              <a:buNone/>
            </a:pPr>
            <a:r>
              <a:rPr lang="en-US" dirty="0" smtClean="0"/>
              <a:t>(2) Value of supply added for valuation purpose as per Section 15 (2)(b).</a:t>
            </a:r>
          </a:p>
          <a:p>
            <a:pPr lvl="3">
              <a:buNone/>
            </a:pPr>
            <a:endParaRPr lang="en-US" dirty="0" smtClean="0"/>
          </a:p>
          <a:p>
            <a:pPr lvl="3">
              <a:buNone/>
            </a:pPr>
            <a:r>
              <a:rPr lang="en-US" dirty="0" smtClean="0"/>
              <a:t>*Interest u/s 50 will be payable if not reversed. (Council decision to change this)</a:t>
            </a:r>
          </a:p>
          <a:p>
            <a:pPr lvl="3">
              <a:buNone/>
            </a:pPr>
            <a:r>
              <a:rPr lang="en-US" dirty="0" smtClean="0"/>
              <a:t>*Once reversed, re-credit is not hit by time limitation of Section 16(4)</a:t>
            </a:r>
            <a:endParaRPr lang="en-US" dirty="0"/>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47</a:t>
            </a:fld>
            <a:endParaRPr lang="en-US"/>
          </a:p>
        </p:txBody>
      </p:sp>
      <p:sp>
        <p:nvSpPr>
          <p:cNvPr id="6" name="Title 5"/>
          <p:cNvSpPr>
            <a:spLocks noGrp="1"/>
          </p:cNvSpPr>
          <p:nvPr>
            <p:ph type="title"/>
          </p:nvPr>
        </p:nvSpPr>
        <p:spPr/>
        <p:txBody>
          <a:bodyPr>
            <a:normAutofit fontScale="90000"/>
          </a:bodyPr>
          <a:lstStyle/>
          <a:p>
            <a:r>
              <a:rPr lang="en-US" dirty="0" smtClean="0"/>
              <a:t>Item 7-Details of ITC Reversed and Ineligible ITC.</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Pertains to reversal of excess credits received from ISD.</a:t>
            </a:r>
          </a:p>
          <a:p>
            <a:endParaRPr lang="en-US" dirty="0" smtClean="0"/>
          </a:p>
          <a:p>
            <a:r>
              <a:rPr lang="en-US" dirty="0" smtClean="0"/>
              <a:t>Reversal may be required if ISD re-distributes credits covered u/s 17(5).</a:t>
            </a:r>
            <a:endParaRPr lang="en-US" dirty="0"/>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48</a:t>
            </a:fld>
            <a:endParaRPr lang="en-US"/>
          </a:p>
        </p:txBody>
      </p:sp>
      <p:sp>
        <p:nvSpPr>
          <p:cNvPr id="6" name="Title 5"/>
          <p:cNvSpPr>
            <a:spLocks noGrp="1"/>
          </p:cNvSpPr>
          <p:nvPr>
            <p:ph type="title"/>
          </p:nvPr>
        </p:nvSpPr>
        <p:spPr/>
        <p:txBody>
          <a:bodyPr/>
          <a:lstStyle/>
          <a:p>
            <a:r>
              <a:rPr lang="en-US" dirty="0" smtClean="0"/>
              <a:t>Item 7B- Reversal u/r 39</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Source- Part 4B of GSTR-3B</a:t>
            </a:r>
          </a:p>
          <a:p>
            <a:endParaRPr lang="en-US" dirty="0" smtClean="0"/>
          </a:p>
          <a:p>
            <a:r>
              <a:rPr lang="en-US" dirty="0" smtClean="0"/>
              <a:t>Applicable when common input credits are to be apportioned as per Section 17(2) and 17(3).</a:t>
            </a:r>
          </a:p>
          <a:p>
            <a:endParaRPr lang="en-US" dirty="0" smtClean="0"/>
          </a:p>
          <a:p>
            <a:r>
              <a:rPr lang="en-US" dirty="0" smtClean="0"/>
              <a:t>Exempt supply – For the purpose of Rule 42 includes </a:t>
            </a:r>
          </a:p>
          <a:p>
            <a:pPr lvl="1"/>
            <a:r>
              <a:rPr lang="en-US" dirty="0" smtClean="0"/>
              <a:t>SCH III Item 5</a:t>
            </a:r>
          </a:p>
          <a:p>
            <a:pPr lvl="1"/>
            <a:r>
              <a:rPr lang="en-US" dirty="0" smtClean="0"/>
              <a:t>Items subject to lower rate of tax on condition of no ITC taken. (Ex- F&amp;B)</a:t>
            </a:r>
            <a:endParaRPr lang="en-US" dirty="0"/>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49</a:t>
            </a:fld>
            <a:endParaRPr lang="en-US"/>
          </a:p>
        </p:txBody>
      </p:sp>
      <p:sp>
        <p:nvSpPr>
          <p:cNvPr id="6" name="Title 5"/>
          <p:cNvSpPr>
            <a:spLocks noGrp="1"/>
          </p:cNvSpPr>
          <p:nvPr>
            <p:ph type="title"/>
          </p:nvPr>
        </p:nvSpPr>
        <p:spPr/>
        <p:txBody>
          <a:bodyPr/>
          <a:lstStyle/>
          <a:p>
            <a:r>
              <a:rPr lang="en-US" dirty="0" smtClean="0"/>
              <a:t>Item 7C- Rule 42 Reversals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12.06.19</a:t>
            </a:r>
            <a:endParaRPr lang="en-US"/>
          </a:p>
        </p:txBody>
      </p:sp>
      <p:sp>
        <p:nvSpPr>
          <p:cNvPr id="3" name="Footer Placeholder 2"/>
          <p:cNvSpPr>
            <a:spLocks noGrp="1"/>
          </p:cNvSpPr>
          <p:nvPr>
            <p:ph type="ftr" sz="quarter" idx="11"/>
          </p:nvPr>
        </p:nvSpPr>
        <p:spPr/>
        <p:txBody>
          <a:bodyPr/>
          <a:lstStyle/>
          <a:p>
            <a:r>
              <a:rPr lang="en-US" smtClean="0"/>
              <a:t>GST Annual Return</a:t>
            </a:r>
            <a:endParaRPr lang="en-US"/>
          </a:p>
        </p:txBody>
      </p:sp>
      <p:sp>
        <p:nvSpPr>
          <p:cNvPr id="4" name="Slide Number Placeholder 3"/>
          <p:cNvSpPr>
            <a:spLocks noGrp="1"/>
          </p:cNvSpPr>
          <p:nvPr>
            <p:ph type="sldNum" sz="quarter" idx="12"/>
          </p:nvPr>
        </p:nvSpPr>
        <p:spPr/>
        <p:txBody>
          <a:bodyPr/>
          <a:lstStyle/>
          <a:p>
            <a:fld id="{D2C90262-238E-4B60-9677-8FAED80F8703}" type="slidenum">
              <a:rPr lang="en-US" smtClean="0"/>
              <a:pPr/>
              <a:t>5</a:t>
            </a:fld>
            <a:endParaRPr lang="en-US"/>
          </a:p>
        </p:txBody>
      </p:sp>
      <p:sp>
        <p:nvSpPr>
          <p:cNvPr id="5" name="Title 4"/>
          <p:cNvSpPr>
            <a:spLocks noGrp="1"/>
          </p:cNvSpPr>
          <p:nvPr>
            <p:ph type="title"/>
          </p:nvPr>
        </p:nvSpPr>
        <p:spPr/>
        <p:txBody>
          <a:bodyPr>
            <a:normAutofit/>
          </a:bodyPr>
          <a:lstStyle/>
          <a:p>
            <a:r>
              <a:rPr lang="en-US" sz="2400" dirty="0" smtClean="0">
                <a:solidFill>
                  <a:schemeClr val="bg1"/>
                </a:solidFill>
              </a:rPr>
              <a:t>Common Errors 3B – Liability over reported</a:t>
            </a:r>
            <a:endParaRPr lang="en-US" sz="2400" dirty="0"/>
          </a:p>
        </p:txBody>
      </p:sp>
      <p:pic>
        <p:nvPicPr>
          <p:cNvPr id="2050" name="Picture 2"/>
          <p:cNvPicPr>
            <a:picLocks noChangeAspect="1" noChangeArrowheads="1"/>
          </p:cNvPicPr>
          <p:nvPr/>
        </p:nvPicPr>
        <p:blipFill>
          <a:blip r:embed="rId2"/>
          <a:srcRect/>
          <a:stretch>
            <a:fillRect/>
          </a:stretch>
        </p:blipFill>
        <p:spPr bwMode="auto">
          <a:xfrm>
            <a:off x="357158" y="1071546"/>
            <a:ext cx="8572560" cy="550027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Source- Part 4B of GSTR-3B</a:t>
            </a:r>
          </a:p>
          <a:p>
            <a:endParaRPr lang="en-US" dirty="0" smtClean="0"/>
          </a:p>
          <a:p>
            <a:r>
              <a:rPr lang="en-US" dirty="0" smtClean="0"/>
              <a:t>Applicable when capital goods used for taxable and non-taxable outward supplies</a:t>
            </a:r>
          </a:p>
          <a:p>
            <a:endParaRPr lang="en-US" dirty="0" smtClean="0"/>
          </a:p>
          <a:p>
            <a:r>
              <a:rPr lang="en-US" dirty="0" smtClean="0"/>
              <a:t>% formula based on useful life of 60 months and reversal thereof across life.</a:t>
            </a:r>
          </a:p>
          <a:p>
            <a:endParaRPr lang="en-US" dirty="0"/>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50</a:t>
            </a:fld>
            <a:endParaRPr lang="en-US"/>
          </a:p>
        </p:txBody>
      </p:sp>
      <p:sp>
        <p:nvSpPr>
          <p:cNvPr id="6" name="Title 5"/>
          <p:cNvSpPr>
            <a:spLocks noGrp="1"/>
          </p:cNvSpPr>
          <p:nvPr>
            <p:ph type="title"/>
          </p:nvPr>
        </p:nvSpPr>
        <p:spPr/>
        <p:txBody>
          <a:bodyPr/>
          <a:lstStyle/>
          <a:p>
            <a:r>
              <a:rPr lang="en-US" dirty="0" smtClean="0"/>
              <a:t>Item 7D- Rule 43 reversal</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Credits ‘in relation to’- Blocked credits.</a:t>
            </a:r>
          </a:p>
          <a:p>
            <a:pPr lvl="1"/>
            <a:r>
              <a:rPr lang="en-US" dirty="0" smtClean="0"/>
              <a:t>Motor vehicles</a:t>
            </a:r>
          </a:p>
          <a:p>
            <a:pPr lvl="1"/>
            <a:r>
              <a:rPr lang="en-US" dirty="0" smtClean="0"/>
              <a:t>Rent-a-cab</a:t>
            </a:r>
          </a:p>
          <a:p>
            <a:pPr lvl="1"/>
            <a:r>
              <a:rPr lang="en-US" dirty="0" smtClean="0"/>
              <a:t>Life/Health insurance of staff</a:t>
            </a:r>
          </a:p>
          <a:p>
            <a:pPr lvl="1"/>
            <a:r>
              <a:rPr lang="en-US" dirty="0" smtClean="0"/>
              <a:t>F&amp;B, ODC</a:t>
            </a:r>
          </a:p>
          <a:p>
            <a:pPr lvl="1"/>
            <a:r>
              <a:rPr lang="en-US" dirty="0" smtClean="0"/>
              <a:t>Cosmetic/Beauty treatment/Health services</a:t>
            </a:r>
          </a:p>
          <a:p>
            <a:pPr lvl="1"/>
            <a:r>
              <a:rPr lang="en-US" dirty="0" smtClean="0"/>
              <a:t>Club/LTC/Travel benefit to EE</a:t>
            </a:r>
          </a:p>
          <a:p>
            <a:pPr lvl="1"/>
            <a:r>
              <a:rPr lang="en-US" dirty="0" smtClean="0"/>
              <a:t>Works contract (Except for P&amp;M)</a:t>
            </a:r>
          </a:p>
          <a:p>
            <a:pPr lvl="1"/>
            <a:r>
              <a:rPr lang="en-US" dirty="0" smtClean="0"/>
              <a:t>Construction</a:t>
            </a:r>
          </a:p>
          <a:p>
            <a:pPr lvl="1"/>
            <a:r>
              <a:rPr lang="en-US" dirty="0" smtClean="0"/>
              <a:t>Free/Destroyed/disposed</a:t>
            </a:r>
          </a:p>
          <a:p>
            <a:pPr lvl="1"/>
            <a:r>
              <a:rPr lang="en-US" dirty="0" smtClean="0"/>
              <a:t>Personal use</a:t>
            </a:r>
          </a:p>
          <a:p>
            <a:pPr lvl="1"/>
            <a:r>
              <a:rPr lang="en-US" dirty="0" smtClean="0"/>
              <a:t>Sec 10</a:t>
            </a:r>
          </a:p>
          <a:p>
            <a:pPr lvl="1"/>
            <a:r>
              <a:rPr lang="en-US" dirty="0" smtClean="0"/>
              <a:t>Sec 74/129/130</a:t>
            </a:r>
          </a:p>
          <a:p>
            <a:pPr lvl="1"/>
            <a:r>
              <a:rPr lang="en-US" dirty="0" smtClean="0"/>
              <a:t>Credits of NRTP except on imported goods.</a:t>
            </a:r>
            <a:endParaRPr lang="en-US" dirty="0"/>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51</a:t>
            </a:fld>
            <a:endParaRPr lang="en-US"/>
          </a:p>
        </p:txBody>
      </p:sp>
      <p:sp>
        <p:nvSpPr>
          <p:cNvPr id="6" name="Title 5"/>
          <p:cNvSpPr>
            <a:spLocks noGrp="1"/>
          </p:cNvSpPr>
          <p:nvPr>
            <p:ph type="title"/>
          </p:nvPr>
        </p:nvSpPr>
        <p:spPr/>
        <p:txBody>
          <a:bodyPr/>
          <a:lstStyle/>
          <a:p>
            <a:r>
              <a:rPr lang="en-US" dirty="0" smtClean="0"/>
              <a:t>Item 7E – 17(5) credit</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endParaRPr lang="en-US" dirty="0" smtClean="0"/>
          </a:p>
          <a:p>
            <a:r>
              <a:rPr lang="en-US" dirty="0" smtClean="0"/>
              <a:t>Reversal may be for any number of reasons</a:t>
            </a:r>
          </a:p>
          <a:p>
            <a:r>
              <a:rPr lang="en-US" dirty="0" smtClean="0"/>
              <a:t>Examples</a:t>
            </a:r>
          </a:p>
          <a:p>
            <a:pPr lvl="1"/>
            <a:r>
              <a:rPr lang="en-US" dirty="0" smtClean="0"/>
              <a:t>1 year + stocks taken for excise credit CGST</a:t>
            </a:r>
          </a:p>
          <a:p>
            <a:pPr lvl="1"/>
            <a:r>
              <a:rPr lang="en-US" dirty="0" smtClean="0"/>
              <a:t>Retrospective amendment to Sec 140(1) for denial of EC,SHEC,KKC etc.</a:t>
            </a:r>
          </a:p>
          <a:p>
            <a:r>
              <a:rPr lang="en-US" dirty="0" smtClean="0"/>
              <a:t>Item 7G – Reversal of TRAN-2 credits.</a:t>
            </a:r>
          </a:p>
          <a:p>
            <a:r>
              <a:rPr lang="en-US" dirty="0" smtClean="0"/>
              <a:t>Item 7H- Any other reversal</a:t>
            </a:r>
          </a:p>
          <a:p>
            <a:r>
              <a:rPr lang="en-US" dirty="0" smtClean="0"/>
              <a:t>Item 7I = Sub Total 7A to 7H</a:t>
            </a:r>
          </a:p>
          <a:p>
            <a:r>
              <a:rPr lang="en-US" sz="2800" b="1" u="sng" dirty="0" smtClean="0"/>
              <a:t>ITEM 7J = ITEM 6O – ITEM 7I . Being ITC available for </a:t>
            </a:r>
            <a:r>
              <a:rPr lang="en-US" sz="2800" b="1" u="sng" dirty="0" err="1" smtClean="0"/>
              <a:t>utilziation</a:t>
            </a:r>
            <a:r>
              <a:rPr lang="en-US" sz="2800" b="1" u="sng" dirty="0" smtClean="0"/>
              <a:t>.</a:t>
            </a:r>
          </a:p>
          <a:p>
            <a:endParaRPr lang="en-US" dirty="0" smtClean="0"/>
          </a:p>
          <a:p>
            <a:pPr lvl="1"/>
            <a:endParaRPr lang="en-US" dirty="0" smtClean="0"/>
          </a:p>
          <a:p>
            <a:pPr lvl="1"/>
            <a:endParaRPr lang="en-US" dirty="0" smtClean="0"/>
          </a:p>
          <a:p>
            <a:pPr lvl="1"/>
            <a:endParaRPr lang="en-US" dirty="0"/>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52</a:t>
            </a:fld>
            <a:endParaRPr lang="en-US"/>
          </a:p>
        </p:txBody>
      </p:sp>
      <p:sp>
        <p:nvSpPr>
          <p:cNvPr id="6" name="Title 5"/>
          <p:cNvSpPr>
            <a:spLocks noGrp="1"/>
          </p:cNvSpPr>
          <p:nvPr>
            <p:ph type="title"/>
          </p:nvPr>
        </p:nvSpPr>
        <p:spPr/>
        <p:txBody>
          <a:bodyPr>
            <a:normAutofit fontScale="90000"/>
          </a:bodyPr>
          <a:lstStyle/>
          <a:p>
            <a:r>
              <a:rPr lang="en-US" dirty="0" smtClean="0"/>
              <a:t>Item 7F – Reversal of Tran 1 Credit</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endParaRPr lang="en-US" dirty="0" smtClean="0"/>
          </a:p>
          <a:p>
            <a:r>
              <a:rPr lang="en-US" dirty="0" smtClean="0"/>
              <a:t>Item 8A – ITC as per GSTR-2A auto-population.</a:t>
            </a:r>
          </a:p>
          <a:p>
            <a:endParaRPr lang="en-US" dirty="0" smtClean="0"/>
          </a:p>
          <a:p>
            <a:r>
              <a:rPr lang="en-US" dirty="0" smtClean="0"/>
              <a:t>As per 31</a:t>
            </a:r>
            <a:r>
              <a:rPr lang="en-US" baseline="30000" dirty="0" smtClean="0"/>
              <a:t>st</a:t>
            </a:r>
            <a:r>
              <a:rPr lang="en-US" dirty="0" smtClean="0"/>
              <a:t> council meeting, 2A will be capturing details of suppliers’ uploads in GSTR-1 irrespective of the month in which he uploads the B2B invoice.</a:t>
            </a:r>
          </a:p>
          <a:p>
            <a:endParaRPr lang="en-US" dirty="0" smtClean="0"/>
          </a:p>
          <a:p>
            <a:r>
              <a:rPr lang="en-US" dirty="0" smtClean="0"/>
              <a:t>Item 8B = Item 6B + Item 6H</a:t>
            </a:r>
          </a:p>
          <a:p>
            <a:pPr lvl="1"/>
            <a:r>
              <a:rPr lang="en-US" dirty="0" smtClean="0"/>
              <a:t> ( tally to 4A(5) of GSTR-3B) )</a:t>
            </a:r>
            <a:endParaRPr lang="en-US" dirty="0"/>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53</a:t>
            </a:fld>
            <a:endParaRPr lang="en-US"/>
          </a:p>
        </p:txBody>
      </p:sp>
      <p:sp>
        <p:nvSpPr>
          <p:cNvPr id="6" name="Title 5"/>
          <p:cNvSpPr>
            <a:spLocks noGrp="1"/>
          </p:cNvSpPr>
          <p:nvPr>
            <p:ph type="title"/>
          </p:nvPr>
        </p:nvSpPr>
        <p:spPr/>
        <p:txBody>
          <a:bodyPr/>
          <a:lstStyle/>
          <a:p>
            <a:r>
              <a:rPr lang="en-US" dirty="0" smtClean="0"/>
              <a:t>Item 8 – Other ITC related info</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571744"/>
            <a:ext cx="8229600" cy="3435547"/>
          </a:xfrm>
        </p:spPr>
        <p:txBody>
          <a:bodyPr/>
          <a:lstStyle/>
          <a:p>
            <a:r>
              <a:rPr lang="en-US" dirty="0" smtClean="0"/>
              <a:t>Logic behind Table 8 is to isolate ITC from B2B invoices captured.</a:t>
            </a:r>
          </a:p>
          <a:p>
            <a:endParaRPr lang="en-US" dirty="0" smtClean="0"/>
          </a:p>
          <a:p>
            <a:r>
              <a:rPr lang="en-US" dirty="0" smtClean="0"/>
              <a:t>Such credits received in 17-18 but availed during April 2018 to September 2018</a:t>
            </a:r>
            <a:endParaRPr lang="en-US" dirty="0"/>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54</a:t>
            </a:fld>
            <a:endParaRPr lang="en-US"/>
          </a:p>
        </p:txBody>
      </p:sp>
      <p:sp>
        <p:nvSpPr>
          <p:cNvPr id="6" name="Title 5"/>
          <p:cNvSpPr>
            <a:spLocks noGrp="1"/>
          </p:cNvSpPr>
          <p:nvPr>
            <p:ph type="title"/>
          </p:nvPr>
        </p:nvSpPr>
        <p:spPr>
          <a:xfrm>
            <a:off x="457200" y="500042"/>
            <a:ext cx="8229600" cy="1643074"/>
          </a:xfrm>
        </p:spPr>
        <p:txBody>
          <a:bodyPr>
            <a:normAutofit fontScale="90000"/>
          </a:bodyPr>
          <a:lstStyle/>
          <a:p>
            <a:r>
              <a:rPr lang="en-US" dirty="0" smtClean="0"/>
              <a:t>Item 8C –ITC on inward supplies (other than imports &amp; inward supplies liable </a:t>
            </a:r>
            <a:r>
              <a:rPr lang="en-US" dirty="0" err="1" smtClean="0"/>
              <a:t>toRCM</a:t>
            </a:r>
            <a:r>
              <a:rPr lang="en-US" dirty="0" smtClean="0"/>
              <a:t>, but include supply from SEZ)</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3">
              <a:buNone/>
            </a:pPr>
            <a:r>
              <a:rPr lang="en-US" dirty="0" smtClean="0"/>
              <a:t>			</a:t>
            </a:r>
            <a:r>
              <a:rPr lang="en-US" sz="2400" dirty="0" smtClean="0"/>
              <a:t>	Item 8D</a:t>
            </a:r>
            <a:endParaRPr lang="en-US" dirty="0"/>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55</a:t>
            </a:fld>
            <a:endParaRPr lang="en-US"/>
          </a:p>
        </p:txBody>
      </p:sp>
      <p:sp>
        <p:nvSpPr>
          <p:cNvPr id="6" name="Title 5"/>
          <p:cNvSpPr>
            <a:spLocks noGrp="1"/>
          </p:cNvSpPr>
          <p:nvPr>
            <p:ph type="title"/>
          </p:nvPr>
        </p:nvSpPr>
        <p:spPr/>
        <p:txBody>
          <a:bodyPr/>
          <a:lstStyle/>
          <a:p>
            <a:r>
              <a:rPr lang="en-US" dirty="0" smtClean="0"/>
              <a:t>Item 8D = Item 8A –(8B+8C)</a:t>
            </a:r>
            <a:endParaRPr lang="en-US" dirty="0"/>
          </a:p>
        </p:txBody>
      </p:sp>
      <p:cxnSp>
        <p:nvCxnSpPr>
          <p:cNvPr id="8" name="Straight Arrow Connector 7"/>
          <p:cNvCxnSpPr/>
          <p:nvPr/>
        </p:nvCxnSpPr>
        <p:spPr>
          <a:xfrm rot="10800000" flipV="1">
            <a:off x="2500298" y="1928802"/>
            <a:ext cx="2143140" cy="14287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643438" y="1928802"/>
            <a:ext cx="2571768" cy="14287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214414" y="3714752"/>
            <a:ext cx="2000264" cy="1754326"/>
          </a:xfrm>
          <a:prstGeom prst="rect">
            <a:avLst/>
          </a:prstGeom>
          <a:noFill/>
        </p:spPr>
        <p:txBody>
          <a:bodyPr wrap="square" rtlCol="0">
            <a:spAutoFit/>
          </a:bodyPr>
          <a:lstStyle/>
          <a:p>
            <a:r>
              <a:rPr lang="en-US" b="1" dirty="0" smtClean="0"/>
              <a:t>If 8D is (+)</a:t>
            </a:r>
          </a:p>
          <a:p>
            <a:pPr>
              <a:buFontTx/>
              <a:buChar char="-"/>
            </a:pPr>
            <a:r>
              <a:rPr lang="en-US" dirty="0" smtClean="0"/>
              <a:t>Could be eligible but missed credits</a:t>
            </a:r>
          </a:p>
          <a:p>
            <a:pPr>
              <a:buFontTx/>
              <a:buChar char="-"/>
            </a:pPr>
            <a:r>
              <a:rPr lang="en-US" dirty="0" smtClean="0"/>
              <a:t>Could be ineligible credit</a:t>
            </a:r>
            <a:endParaRPr lang="en-US" dirty="0"/>
          </a:p>
        </p:txBody>
      </p:sp>
      <p:sp>
        <p:nvSpPr>
          <p:cNvPr id="14" name="TextBox 13"/>
          <p:cNvSpPr txBox="1"/>
          <p:nvPr/>
        </p:nvSpPr>
        <p:spPr>
          <a:xfrm>
            <a:off x="6357950" y="3786191"/>
            <a:ext cx="2428892" cy="2585323"/>
          </a:xfrm>
          <a:prstGeom prst="rect">
            <a:avLst/>
          </a:prstGeom>
          <a:noFill/>
        </p:spPr>
        <p:txBody>
          <a:bodyPr wrap="square" rtlCol="0">
            <a:spAutoFit/>
          </a:bodyPr>
          <a:lstStyle/>
          <a:p>
            <a:r>
              <a:rPr lang="en-US" b="1" dirty="0" smtClean="0"/>
              <a:t>If 8D is (-)</a:t>
            </a:r>
          </a:p>
          <a:p>
            <a:r>
              <a:rPr lang="en-US" dirty="0" smtClean="0"/>
              <a:t>-Could be irregularly availed credit.</a:t>
            </a:r>
          </a:p>
          <a:p>
            <a:r>
              <a:rPr lang="en-US" dirty="0" smtClean="0"/>
              <a:t>-</a:t>
            </a:r>
            <a:r>
              <a:rPr lang="en-US" b="1" dirty="0" smtClean="0"/>
              <a:t> Most probable- 2A is not fully populated on fault of other party</a:t>
            </a:r>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Item 9</a:t>
            </a:r>
          </a:p>
          <a:p>
            <a:endParaRPr lang="en-US" dirty="0" smtClean="0"/>
          </a:p>
          <a:p>
            <a:r>
              <a:rPr lang="en-US" dirty="0" smtClean="0"/>
              <a:t>Breakup of IGST,CGST,SGST/UTGTS, </a:t>
            </a:r>
            <a:r>
              <a:rPr lang="en-US" dirty="0" err="1" smtClean="0"/>
              <a:t>Cess</a:t>
            </a:r>
            <a:r>
              <a:rPr lang="en-US" dirty="0" smtClean="0"/>
              <a:t>, Interest Penalty, Fee Payable and paid are to be included here.</a:t>
            </a:r>
            <a:endParaRPr lang="en-US" dirty="0"/>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56</a:t>
            </a:fld>
            <a:endParaRPr lang="en-US"/>
          </a:p>
        </p:txBody>
      </p:sp>
      <p:sp>
        <p:nvSpPr>
          <p:cNvPr id="6" name="Title 5"/>
          <p:cNvSpPr>
            <a:spLocks noGrp="1"/>
          </p:cNvSpPr>
          <p:nvPr>
            <p:ph type="title"/>
          </p:nvPr>
        </p:nvSpPr>
        <p:spPr/>
        <p:txBody>
          <a:bodyPr>
            <a:normAutofit fontScale="90000"/>
          </a:bodyPr>
          <a:lstStyle/>
          <a:p>
            <a:r>
              <a:rPr lang="en-US" dirty="0" smtClean="0"/>
              <a:t>Part IV-Details of Tax payable and tax paid</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429000"/>
            <a:ext cx="8229600" cy="2578291"/>
          </a:xfrm>
        </p:spPr>
        <p:txBody>
          <a:bodyPr/>
          <a:lstStyle/>
          <a:p>
            <a:r>
              <a:rPr lang="en-US" dirty="0" smtClean="0"/>
              <a:t>Item 10 – Supplies/Tax declared through amendments (+) (net of DR notes)</a:t>
            </a:r>
          </a:p>
          <a:p>
            <a:endParaRPr lang="en-US" dirty="0" smtClean="0"/>
          </a:p>
          <a:p>
            <a:r>
              <a:rPr lang="en-US" dirty="0" smtClean="0"/>
              <a:t>Item 11- Supplies/Tax declared through amendments (-)(net of CR notes)</a:t>
            </a:r>
            <a:endParaRPr lang="en-US" dirty="0"/>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57</a:t>
            </a:fld>
            <a:endParaRPr lang="en-US"/>
          </a:p>
        </p:txBody>
      </p:sp>
      <p:sp>
        <p:nvSpPr>
          <p:cNvPr id="6" name="Title 5"/>
          <p:cNvSpPr>
            <a:spLocks noGrp="1"/>
          </p:cNvSpPr>
          <p:nvPr>
            <p:ph type="title"/>
          </p:nvPr>
        </p:nvSpPr>
        <p:spPr>
          <a:xfrm>
            <a:off x="457200" y="274638"/>
            <a:ext cx="8229600" cy="3940180"/>
          </a:xfrm>
        </p:spPr>
        <p:txBody>
          <a:bodyPr>
            <a:normAutofit fontScale="90000"/>
          </a:bodyPr>
          <a:lstStyle/>
          <a:p>
            <a:r>
              <a:rPr lang="en-US" dirty="0" smtClean="0"/>
              <a:t>Part V- Particulars of the transactions for the previous FY declared in returns of April to September of current FY or </a:t>
            </a:r>
            <a:r>
              <a:rPr lang="en-US" dirty="0" err="1" smtClean="0"/>
              <a:t>upto</a:t>
            </a:r>
            <a:r>
              <a:rPr lang="en-US" dirty="0" smtClean="0"/>
              <a:t> date of filing of annual return of previous FY whichever is earlier 	</a:t>
            </a:r>
            <a:br>
              <a:rPr lang="en-US" dirty="0" smtClean="0"/>
            </a:b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1000108"/>
            <a:ext cx="8229600" cy="4525963"/>
          </a:xfrm>
        </p:spPr>
        <p:txBody>
          <a:bodyPr/>
          <a:lstStyle/>
          <a:p>
            <a:endParaRPr lang="en-US" dirty="0" smtClean="0"/>
          </a:p>
          <a:p>
            <a:r>
              <a:rPr lang="en-US" dirty="0" smtClean="0"/>
              <a:t>Item 12 – Reversal of ITC availed during previous F.Y</a:t>
            </a:r>
          </a:p>
          <a:p>
            <a:endParaRPr lang="en-US" dirty="0" smtClean="0"/>
          </a:p>
          <a:p>
            <a:r>
              <a:rPr lang="en-US" dirty="0" smtClean="0"/>
              <a:t>Item 13 – ITC availed from Previous F.Y</a:t>
            </a:r>
          </a:p>
          <a:p>
            <a:endParaRPr lang="en-US" dirty="0" smtClean="0"/>
          </a:p>
          <a:p>
            <a:r>
              <a:rPr lang="en-US" dirty="0" smtClean="0"/>
              <a:t>Item 14- </a:t>
            </a:r>
            <a:r>
              <a:rPr lang="en-US" b="1" u="sng" dirty="0" smtClean="0"/>
              <a:t>Differential tax paid on account of Items 10 and 11.</a:t>
            </a:r>
          </a:p>
          <a:p>
            <a:pPr lvl="1"/>
            <a:r>
              <a:rPr lang="en-US" b="1" u="sng" dirty="0" smtClean="0"/>
              <a:t>No instruction given</a:t>
            </a:r>
          </a:p>
          <a:p>
            <a:pPr lvl="1"/>
            <a:r>
              <a:rPr lang="en-US" b="1" u="sng" dirty="0" smtClean="0"/>
              <a:t>Pending liability to be paid in cash through DRC-03</a:t>
            </a:r>
            <a:endParaRPr lang="en-US" b="1" u="sng" dirty="0"/>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58</a:t>
            </a:fld>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3">
              <a:buNone/>
            </a:pPr>
            <a:r>
              <a:rPr lang="en-US" b="1" dirty="0" smtClean="0"/>
              <a:t>				</a:t>
            </a:r>
          </a:p>
          <a:p>
            <a:pPr lvl="3">
              <a:buNone/>
            </a:pPr>
            <a:endParaRPr lang="en-US" b="1" dirty="0"/>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59</a:t>
            </a:fld>
            <a:endParaRPr lang="en-US"/>
          </a:p>
        </p:txBody>
      </p:sp>
      <p:sp>
        <p:nvSpPr>
          <p:cNvPr id="6" name="Title 5"/>
          <p:cNvSpPr>
            <a:spLocks noGrp="1"/>
          </p:cNvSpPr>
          <p:nvPr>
            <p:ph type="title"/>
          </p:nvPr>
        </p:nvSpPr>
        <p:spPr/>
        <p:txBody>
          <a:bodyPr/>
          <a:lstStyle/>
          <a:p>
            <a:r>
              <a:rPr lang="en-US" dirty="0" smtClean="0"/>
              <a:t>Part VI- Other Information</a:t>
            </a:r>
            <a:endParaRPr lang="en-US" dirty="0"/>
          </a:p>
        </p:txBody>
      </p:sp>
      <p:graphicFrame>
        <p:nvGraphicFramePr>
          <p:cNvPr id="7" name="Table 6"/>
          <p:cNvGraphicFramePr>
            <a:graphicFrameLocks noGrp="1"/>
          </p:cNvGraphicFramePr>
          <p:nvPr/>
        </p:nvGraphicFramePr>
        <p:xfrm>
          <a:off x="1524000" y="1397000"/>
          <a:ext cx="6096000" cy="375412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smtClean="0"/>
                        <a:t>Refunds</a:t>
                      </a:r>
                      <a:endParaRPr lang="en-US" dirty="0"/>
                    </a:p>
                  </a:txBody>
                  <a:tcPr/>
                </a:tc>
                <a:tc>
                  <a:txBody>
                    <a:bodyPr/>
                    <a:lstStyle/>
                    <a:p>
                      <a:r>
                        <a:rPr lang="en-US" dirty="0" smtClean="0"/>
                        <a:t>Demands</a:t>
                      </a:r>
                      <a:endParaRPr lang="en-US" dirty="0"/>
                    </a:p>
                  </a:txBody>
                  <a:tcPr/>
                </a:tc>
              </a:tr>
              <a:tr h="370840">
                <a:tc>
                  <a:txBody>
                    <a:bodyPr/>
                    <a:lstStyle/>
                    <a:p>
                      <a:r>
                        <a:rPr lang="en-US" dirty="0" smtClean="0"/>
                        <a:t>Item 15A – Total refund CLAIMED</a:t>
                      </a:r>
                      <a:r>
                        <a:rPr lang="en-US" baseline="0" dirty="0" smtClean="0"/>
                        <a:t> (based on application filed and ARN received)</a:t>
                      </a:r>
                      <a:endParaRPr lang="en-US" dirty="0"/>
                    </a:p>
                  </a:txBody>
                  <a:tcPr/>
                </a:tc>
                <a:tc>
                  <a:txBody>
                    <a:bodyPr/>
                    <a:lstStyle/>
                    <a:p>
                      <a:r>
                        <a:rPr lang="en-US" dirty="0" smtClean="0"/>
                        <a:t>Item 15E- Total Demands</a:t>
                      </a:r>
                      <a:r>
                        <a:rPr lang="en-US" baseline="0" dirty="0" smtClean="0"/>
                        <a:t> (as per Orders served)</a:t>
                      </a:r>
                      <a:endParaRPr lang="en-US" dirty="0"/>
                    </a:p>
                  </a:txBody>
                  <a:tcPr/>
                </a:tc>
              </a:tr>
              <a:tr h="370840">
                <a:tc>
                  <a:txBody>
                    <a:bodyPr/>
                    <a:lstStyle/>
                    <a:p>
                      <a:r>
                        <a:rPr lang="en-US" dirty="0" smtClean="0"/>
                        <a:t>Item 15B- Total refund sanctioned</a:t>
                      </a:r>
                      <a:endParaRPr lang="en-US" dirty="0"/>
                    </a:p>
                  </a:txBody>
                  <a:tcPr/>
                </a:tc>
                <a:tc>
                  <a:txBody>
                    <a:bodyPr/>
                    <a:lstStyle/>
                    <a:p>
                      <a:r>
                        <a:rPr lang="en-US" dirty="0" smtClean="0"/>
                        <a:t>Item</a:t>
                      </a:r>
                      <a:r>
                        <a:rPr lang="en-US" baseline="0" dirty="0" smtClean="0"/>
                        <a:t> 15F- Total tax paid out of demand made</a:t>
                      </a:r>
                      <a:endParaRPr lang="en-US" dirty="0"/>
                    </a:p>
                  </a:txBody>
                  <a:tcPr/>
                </a:tc>
              </a:tr>
              <a:tr h="370840">
                <a:tc>
                  <a:txBody>
                    <a:bodyPr/>
                    <a:lstStyle/>
                    <a:p>
                      <a:r>
                        <a:rPr lang="en-US" dirty="0" smtClean="0"/>
                        <a:t>Item 15C-Total refund rejected</a:t>
                      </a:r>
                      <a:endParaRPr lang="en-US" dirty="0"/>
                    </a:p>
                  </a:txBody>
                  <a:tcPr/>
                </a:tc>
                <a:tc>
                  <a:txBody>
                    <a:bodyPr/>
                    <a:lstStyle/>
                    <a:p>
                      <a:r>
                        <a:rPr lang="en-US" dirty="0" smtClean="0"/>
                        <a:t>Item 15G –Total tax</a:t>
                      </a:r>
                      <a:r>
                        <a:rPr lang="en-US" baseline="0" dirty="0" smtClean="0"/>
                        <a:t> demand pending for payment</a:t>
                      </a:r>
                      <a:endParaRPr lang="en-US" dirty="0"/>
                    </a:p>
                  </a:txBody>
                  <a:tcPr/>
                </a:tc>
              </a:tr>
              <a:tr h="370840">
                <a:tc>
                  <a:txBody>
                    <a:bodyPr/>
                    <a:lstStyle/>
                    <a:p>
                      <a:r>
                        <a:rPr lang="en-US" dirty="0" smtClean="0"/>
                        <a:t>Item 15D-Total refund</a:t>
                      </a:r>
                      <a:r>
                        <a:rPr lang="en-US" baseline="0" dirty="0" smtClean="0"/>
                        <a:t> pending for processing</a:t>
                      </a:r>
                      <a:endParaRPr lang="en-US" dirty="0"/>
                    </a:p>
                  </a:txBody>
                  <a:tcPr/>
                </a:tc>
                <a:tc>
                  <a:txBody>
                    <a:bodyPr/>
                    <a:lstStyle/>
                    <a:p>
                      <a:endParaRPr lang="en-US"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12.06.19</a:t>
            </a:r>
            <a:endParaRPr lang="en-US"/>
          </a:p>
        </p:txBody>
      </p:sp>
      <p:sp>
        <p:nvSpPr>
          <p:cNvPr id="3" name="Footer Placeholder 2"/>
          <p:cNvSpPr>
            <a:spLocks noGrp="1"/>
          </p:cNvSpPr>
          <p:nvPr>
            <p:ph type="ftr" sz="quarter" idx="11"/>
          </p:nvPr>
        </p:nvSpPr>
        <p:spPr/>
        <p:txBody>
          <a:bodyPr/>
          <a:lstStyle/>
          <a:p>
            <a:r>
              <a:rPr lang="en-US" smtClean="0"/>
              <a:t>GST Annual Return</a:t>
            </a:r>
            <a:endParaRPr lang="en-US"/>
          </a:p>
        </p:txBody>
      </p:sp>
      <p:sp>
        <p:nvSpPr>
          <p:cNvPr id="4" name="Slide Number Placeholder 3"/>
          <p:cNvSpPr>
            <a:spLocks noGrp="1"/>
          </p:cNvSpPr>
          <p:nvPr>
            <p:ph type="sldNum" sz="quarter" idx="12"/>
          </p:nvPr>
        </p:nvSpPr>
        <p:spPr/>
        <p:txBody>
          <a:bodyPr/>
          <a:lstStyle/>
          <a:p>
            <a:fld id="{D2C90262-238E-4B60-9677-8FAED80F8703}" type="slidenum">
              <a:rPr lang="en-US" smtClean="0"/>
              <a:pPr/>
              <a:t>6</a:t>
            </a:fld>
            <a:endParaRPr lang="en-US"/>
          </a:p>
        </p:txBody>
      </p:sp>
      <p:sp>
        <p:nvSpPr>
          <p:cNvPr id="5" name="Title 4"/>
          <p:cNvSpPr>
            <a:spLocks noGrp="1"/>
          </p:cNvSpPr>
          <p:nvPr>
            <p:ph type="title"/>
          </p:nvPr>
        </p:nvSpPr>
        <p:spPr/>
        <p:txBody>
          <a:bodyPr>
            <a:normAutofit/>
          </a:bodyPr>
          <a:lstStyle/>
          <a:p>
            <a:r>
              <a:rPr lang="en-US" sz="2400" dirty="0" smtClean="0">
                <a:solidFill>
                  <a:schemeClr val="bg1"/>
                </a:solidFill>
              </a:rPr>
              <a:t>Common Errors 3B – Liability wrongly reported</a:t>
            </a:r>
            <a:endParaRPr lang="en-US" sz="2400" dirty="0"/>
          </a:p>
        </p:txBody>
      </p:sp>
      <p:pic>
        <p:nvPicPr>
          <p:cNvPr id="3074" name="Picture 2"/>
          <p:cNvPicPr>
            <a:picLocks noChangeAspect="1" noChangeArrowheads="1"/>
          </p:cNvPicPr>
          <p:nvPr/>
        </p:nvPicPr>
        <p:blipFill>
          <a:blip r:embed="rId2"/>
          <a:srcRect/>
          <a:stretch>
            <a:fillRect/>
          </a:stretch>
        </p:blipFill>
        <p:spPr bwMode="auto">
          <a:xfrm>
            <a:off x="357158" y="1071546"/>
            <a:ext cx="8572560" cy="557216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Item 16A- Supplies received from </a:t>
            </a:r>
            <a:r>
              <a:rPr lang="en-US" dirty="0" err="1" smtClean="0"/>
              <a:t>Comp.tax</a:t>
            </a:r>
            <a:r>
              <a:rPr lang="en-US" dirty="0" smtClean="0"/>
              <a:t> payers – Source Table 5 of GSTR-3B</a:t>
            </a:r>
          </a:p>
          <a:p>
            <a:endParaRPr lang="en-US" dirty="0" smtClean="0"/>
          </a:p>
          <a:p>
            <a:r>
              <a:rPr lang="en-US" dirty="0" smtClean="0"/>
              <a:t>Item 16B- Deemed supply u/s 143</a:t>
            </a:r>
          </a:p>
          <a:p>
            <a:pPr lvl="1"/>
            <a:r>
              <a:rPr lang="en-US" dirty="0" smtClean="0"/>
              <a:t>Principal – Job worker</a:t>
            </a:r>
          </a:p>
          <a:p>
            <a:pPr lvl="1"/>
            <a:r>
              <a:rPr lang="en-US" dirty="0" smtClean="0"/>
              <a:t>Goods/Capital goods not received back 1yr/3yr time limit</a:t>
            </a:r>
          </a:p>
          <a:p>
            <a:r>
              <a:rPr lang="en-US" dirty="0" smtClean="0"/>
              <a:t>Item 16C- Goods sent on approval basis not returned after 180 days</a:t>
            </a:r>
          </a:p>
          <a:p>
            <a:pPr lvl="1"/>
            <a:r>
              <a:rPr lang="en-US" dirty="0" smtClean="0"/>
              <a:t>Section 142(12)</a:t>
            </a:r>
          </a:p>
          <a:p>
            <a:pPr lvl="1"/>
            <a:r>
              <a:rPr lang="en-US" dirty="0" smtClean="0"/>
              <a:t>Section 31(7)</a:t>
            </a:r>
          </a:p>
          <a:p>
            <a:pPr lvl="1"/>
            <a:endParaRPr lang="en-US" dirty="0"/>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60</a:t>
            </a:fld>
            <a:endParaRPr lang="en-US"/>
          </a:p>
        </p:txBody>
      </p:sp>
      <p:sp>
        <p:nvSpPr>
          <p:cNvPr id="6" name="Title 5"/>
          <p:cNvSpPr>
            <a:spLocks noGrp="1"/>
          </p:cNvSpPr>
          <p:nvPr>
            <p:ph type="title"/>
          </p:nvPr>
        </p:nvSpPr>
        <p:spPr/>
        <p:txBody>
          <a:bodyPr/>
          <a:lstStyle/>
          <a:p>
            <a:r>
              <a:rPr lang="en-US" dirty="0" smtClean="0"/>
              <a:t>Item 16</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Source- Table 12 of GSTR-1</a:t>
            </a:r>
          </a:p>
          <a:p>
            <a:endParaRPr lang="en-US" dirty="0" smtClean="0"/>
          </a:p>
          <a:p>
            <a:r>
              <a:rPr lang="en-US" dirty="0" smtClean="0"/>
              <a:t>Instructions</a:t>
            </a:r>
          </a:p>
          <a:p>
            <a:pPr lvl="1"/>
            <a:r>
              <a:rPr lang="en-US" dirty="0" err="1" smtClean="0"/>
              <a:t>Upto</a:t>
            </a:r>
            <a:r>
              <a:rPr lang="en-US" dirty="0" smtClean="0"/>
              <a:t> 1.5 Cr – OPTIONAL</a:t>
            </a:r>
          </a:p>
          <a:p>
            <a:pPr lvl="1"/>
            <a:r>
              <a:rPr lang="en-US" dirty="0" smtClean="0"/>
              <a:t>1.5 Cr </a:t>
            </a:r>
            <a:r>
              <a:rPr lang="en-US" dirty="0" err="1" smtClean="0"/>
              <a:t>upto</a:t>
            </a:r>
            <a:r>
              <a:rPr lang="en-US" dirty="0" smtClean="0"/>
              <a:t> 5 Cr – 2 digit HSN</a:t>
            </a:r>
          </a:p>
          <a:p>
            <a:pPr lvl="1"/>
            <a:r>
              <a:rPr lang="en-US" dirty="0" smtClean="0"/>
              <a:t>5 Cr – 4 digit</a:t>
            </a:r>
          </a:p>
          <a:p>
            <a:pPr lvl="1"/>
            <a:endParaRPr lang="en-US" dirty="0" smtClean="0"/>
          </a:p>
          <a:p>
            <a:pPr lvl="1"/>
            <a:r>
              <a:rPr lang="en-US" dirty="0" smtClean="0"/>
              <a:t>*UQC not needed if SAC codes for services declared.</a:t>
            </a:r>
            <a:endParaRPr lang="en-US" dirty="0"/>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61</a:t>
            </a:fld>
            <a:endParaRPr lang="en-US"/>
          </a:p>
        </p:txBody>
      </p:sp>
      <p:sp>
        <p:nvSpPr>
          <p:cNvPr id="6" name="Title 5"/>
          <p:cNvSpPr>
            <a:spLocks noGrp="1"/>
          </p:cNvSpPr>
          <p:nvPr>
            <p:ph type="title"/>
          </p:nvPr>
        </p:nvSpPr>
        <p:spPr/>
        <p:txBody>
          <a:bodyPr>
            <a:normAutofit fontScale="90000"/>
          </a:bodyPr>
          <a:lstStyle/>
          <a:p>
            <a:r>
              <a:rPr lang="en-US" dirty="0" smtClean="0"/>
              <a:t>Item 17- HSN Summaries-Outward supply</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31</a:t>
            </a:r>
            <a:r>
              <a:rPr lang="en-US" baseline="30000" dirty="0" smtClean="0"/>
              <a:t>st</a:t>
            </a:r>
            <a:r>
              <a:rPr lang="en-US" dirty="0" smtClean="0"/>
              <a:t> Council meeting dated 22</a:t>
            </a:r>
            <a:r>
              <a:rPr lang="en-US" baseline="30000" dirty="0" smtClean="0"/>
              <a:t>nd</a:t>
            </a:r>
            <a:r>
              <a:rPr lang="en-US" dirty="0" smtClean="0"/>
              <a:t> Dec 2018 clarified that only inward supply exceeding 10% of total inward supply will require HSN wise reporting under inward supply.</a:t>
            </a:r>
            <a:endParaRPr lang="en-US" dirty="0"/>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62</a:t>
            </a:fld>
            <a:endParaRPr lang="en-US"/>
          </a:p>
        </p:txBody>
      </p:sp>
      <p:sp>
        <p:nvSpPr>
          <p:cNvPr id="6" name="Title 5"/>
          <p:cNvSpPr>
            <a:spLocks noGrp="1"/>
          </p:cNvSpPr>
          <p:nvPr>
            <p:ph type="title"/>
          </p:nvPr>
        </p:nvSpPr>
        <p:spPr/>
        <p:txBody>
          <a:bodyPr>
            <a:normAutofit fontScale="90000"/>
          </a:bodyPr>
          <a:lstStyle/>
          <a:p>
            <a:r>
              <a:rPr lang="en-US" dirty="0" smtClean="0"/>
              <a:t>Item 18 – HSN wise summary of inward supply</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Late fee of GSTR-1 and 3B not to be taken here.</a:t>
            </a:r>
          </a:p>
          <a:p>
            <a:endParaRPr lang="en-US" dirty="0" smtClean="0"/>
          </a:p>
          <a:p>
            <a:r>
              <a:rPr lang="en-US" dirty="0" smtClean="0"/>
              <a:t>This field pertains to GSTR-9 only</a:t>
            </a:r>
          </a:p>
          <a:p>
            <a:endParaRPr lang="en-US" dirty="0" smtClean="0"/>
          </a:p>
          <a:p>
            <a:r>
              <a:rPr lang="en-US" dirty="0" smtClean="0"/>
              <a:t>Late fee Rs.100 for CGST and SGST  each subject to maximum of 0.25% and 0.25% each of turnover of state.</a:t>
            </a:r>
            <a:endParaRPr lang="en-US" dirty="0"/>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63</a:t>
            </a:fld>
            <a:endParaRPr lang="en-US"/>
          </a:p>
        </p:txBody>
      </p:sp>
      <p:sp>
        <p:nvSpPr>
          <p:cNvPr id="6" name="Title 5"/>
          <p:cNvSpPr>
            <a:spLocks noGrp="1"/>
          </p:cNvSpPr>
          <p:nvPr>
            <p:ph type="title"/>
          </p:nvPr>
        </p:nvSpPr>
        <p:spPr/>
        <p:txBody>
          <a:bodyPr/>
          <a:lstStyle/>
          <a:p>
            <a:r>
              <a:rPr lang="en-US" dirty="0" smtClean="0"/>
              <a:t>Item 19 –Late Fee</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64</a:t>
            </a:fld>
            <a:endParaRPr lang="en-US"/>
          </a:p>
        </p:txBody>
      </p:sp>
      <p:sp>
        <p:nvSpPr>
          <p:cNvPr id="6" name="Title 5"/>
          <p:cNvSpPr>
            <a:spLocks noGrp="1"/>
          </p:cNvSpPr>
          <p:nvPr>
            <p:ph type="title"/>
          </p:nvPr>
        </p:nvSpPr>
        <p:spPr/>
        <p:txBody>
          <a:bodyPr/>
          <a:lstStyle/>
          <a:p>
            <a:r>
              <a:rPr lang="en-US" dirty="0" smtClean="0"/>
              <a:t>Practical Cases</a:t>
            </a:r>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xmlns="" val="4220964584"/>
              </p:ext>
            </p:extLst>
          </p:nvPr>
        </p:nvGraphicFramePr>
        <p:xfrm>
          <a:off x="755575" y="1556791"/>
          <a:ext cx="7347025" cy="3381836"/>
        </p:xfrm>
        <a:graphic>
          <a:graphicData uri="http://schemas.openxmlformats.org/drawingml/2006/table">
            <a:tbl>
              <a:tblPr>
                <a:tableStyleId>{5C22544A-7EE6-4342-B048-85BDC9FD1C3A}</a:tableStyleId>
              </a:tblPr>
              <a:tblGrid>
                <a:gridCol w="634275"/>
                <a:gridCol w="1400692"/>
                <a:gridCol w="1400692"/>
                <a:gridCol w="1400692"/>
                <a:gridCol w="1255337"/>
                <a:gridCol w="1255337"/>
              </a:tblGrid>
              <a:tr h="345721">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7620" marR="7620" marT="762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7620" marR="7620" marT="762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7620" marR="7620" marT="7620"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7620" marR="7620" marT="7620" marB="0" anchor="b"/>
                </a:tc>
              </a:tr>
              <a:tr h="345721">
                <a:tc rowSpan="2">
                  <a:txBody>
                    <a:bodyPr/>
                    <a:lstStyle/>
                    <a:p>
                      <a:pPr algn="ctr" fontAlgn="ctr"/>
                      <a:r>
                        <a:rPr lang="en-US" sz="1400" b="1" u="none" strike="noStrike" dirty="0">
                          <a:effectLst/>
                        </a:rPr>
                        <a:t>Case</a:t>
                      </a:r>
                      <a:endParaRPr lang="en-US" sz="1400" b="1" i="0" u="none" strike="noStrike" dirty="0">
                        <a:solidFill>
                          <a:srgbClr val="000000"/>
                        </a:solidFill>
                        <a:effectLst/>
                        <a:latin typeface="Calibri"/>
                      </a:endParaRPr>
                    </a:p>
                  </a:txBody>
                  <a:tcPr marL="7620" marR="7620" marT="7620" marB="0" anchor="ctr"/>
                </a:tc>
                <a:tc gridSpan="3">
                  <a:txBody>
                    <a:bodyPr/>
                    <a:lstStyle/>
                    <a:p>
                      <a:pPr algn="ctr" fontAlgn="b"/>
                      <a:r>
                        <a:rPr lang="en-US" sz="1100" b="1" u="none" strike="noStrike" dirty="0" smtClean="0">
                          <a:effectLst/>
                        </a:rPr>
                        <a:t>Turnover </a:t>
                      </a:r>
                    </a:p>
                    <a:p>
                      <a:pPr algn="ctr" fontAlgn="b"/>
                      <a:r>
                        <a:rPr lang="en-US" sz="1100" b="1" u="none" strike="noStrike" dirty="0" smtClean="0">
                          <a:effectLst/>
                        </a:rPr>
                        <a:t>FY </a:t>
                      </a:r>
                      <a:r>
                        <a:rPr lang="en-US" sz="1100" b="1" u="none" strike="noStrike" dirty="0">
                          <a:effectLst/>
                        </a:rPr>
                        <a:t>2017-18</a:t>
                      </a:r>
                      <a:endParaRPr lang="en-US" sz="1100" b="1" i="0" u="none" strike="noStrike" dirty="0">
                        <a:solidFill>
                          <a:srgbClr val="000000"/>
                        </a:solidFill>
                        <a:effectLst/>
                        <a:latin typeface="Calibri"/>
                      </a:endParaRPr>
                    </a:p>
                  </a:txBody>
                  <a:tcPr marL="7620" marR="7620" marT="7620" marB="0" anchor="b"/>
                </a:tc>
                <a:tc hMerge="1">
                  <a:txBody>
                    <a:bodyPr/>
                    <a:lstStyle/>
                    <a:p>
                      <a:endParaRPr lang="en-US"/>
                    </a:p>
                  </a:txBody>
                  <a:tcPr/>
                </a:tc>
                <a:tc hMerge="1">
                  <a:txBody>
                    <a:bodyPr/>
                    <a:lstStyle/>
                    <a:p>
                      <a:endParaRPr lang="en-US"/>
                    </a:p>
                  </a:txBody>
                  <a:tcPr/>
                </a:tc>
                <a:tc gridSpan="2">
                  <a:txBody>
                    <a:bodyPr/>
                    <a:lstStyle/>
                    <a:p>
                      <a:pPr algn="ctr" fontAlgn="b"/>
                      <a:r>
                        <a:rPr lang="en-US" sz="1100" b="1" u="none" strike="noStrike" dirty="0" smtClean="0">
                          <a:effectLst/>
                        </a:rPr>
                        <a:t>Turnover </a:t>
                      </a:r>
                    </a:p>
                    <a:p>
                      <a:pPr algn="ctr" fontAlgn="b"/>
                      <a:r>
                        <a:rPr lang="en-US" sz="1100" b="1" u="none" strike="noStrike" dirty="0" smtClean="0">
                          <a:effectLst/>
                        </a:rPr>
                        <a:t>FY 2018-19</a:t>
                      </a:r>
                      <a:endParaRPr lang="en-US" sz="1100" b="1" i="0" u="none" strike="noStrike" dirty="0">
                        <a:solidFill>
                          <a:srgbClr val="000000"/>
                        </a:solidFill>
                        <a:effectLst/>
                        <a:latin typeface="Calibri"/>
                      </a:endParaRPr>
                    </a:p>
                  </a:txBody>
                  <a:tcPr marL="7620" marR="7620" marT="7620" marB="0" anchor="b"/>
                </a:tc>
                <a:tc hMerge="1">
                  <a:txBody>
                    <a:bodyPr/>
                    <a:lstStyle/>
                    <a:p>
                      <a:endParaRPr lang="en-US"/>
                    </a:p>
                  </a:txBody>
                  <a:tcPr/>
                </a:tc>
              </a:tr>
              <a:tr h="345721">
                <a:tc vMerge="1">
                  <a:txBody>
                    <a:bodyPr/>
                    <a:lstStyle/>
                    <a:p>
                      <a:endParaRPr lang="en-US"/>
                    </a:p>
                  </a:txBody>
                  <a:tcPr/>
                </a:tc>
                <a:tc>
                  <a:txBody>
                    <a:bodyPr/>
                    <a:lstStyle/>
                    <a:p>
                      <a:pPr algn="ctr" fontAlgn="b"/>
                      <a:r>
                        <a:rPr lang="en-US" sz="1100" b="1" u="none" strike="noStrike" dirty="0">
                          <a:effectLst/>
                        </a:rPr>
                        <a:t>Books</a:t>
                      </a:r>
                      <a:endParaRPr lang="en-US" sz="1100" b="1" i="0" u="none" strike="noStrike" dirty="0">
                        <a:solidFill>
                          <a:srgbClr val="000000"/>
                        </a:solidFill>
                        <a:effectLst/>
                        <a:latin typeface="Calibri"/>
                      </a:endParaRPr>
                    </a:p>
                  </a:txBody>
                  <a:tcPr marL="7620" marR="7620" marT="7620" marB="0" anchor="b"/>
                </a:tc>
                <a:tc>
                  <a:txBody>
                    <a:bodyPr/>
                    <a:lstStyle/>
                    <a:p>
                      <a:pPr algn="ctr" fontAlgn="b"/>
                      <a:r>
                        <a:rPr lang="en-US" sz="1100" b="1" u="none" strike="noStrike" dirty="0">
                          <a:effectLst/>
                        </a:rPr>
                        <a:t>3B</a:t>
                      </a:r>
                      <a:endParaRPr lang="en-US" sz="1100" b="1" i="0" u="none" strike="noStrike" dirty="0">
                        <a:solidFill>
                          <a:srgbClr val="000000"/>
                        </a:solidFill>
                        <a:effectLst/>
                        <a:latin typeface="Calibri"/>
                      </a:endParaRPr>
                    </a:p>
                  </a:txBody>
                  <a:tcPr marL="7620" marR="7620" marT="7620" marB="0" anchor="b"/>
                </a:tc>
                <a:tc>
                  <a:txBody>
                    <a:bodyPr/>
                    <a:lstStyle/>
                    <a:p>
                      <a:pPr algn="ctr" fontAlgn="b"/>
                      <a:r>
                        <a:rPr lang="en-US" sz="1100" b="1" u="none" strike="noStrike">
                          <a:effectLst/>
                        </a:rPr>
                        <a:t>GSTR1</a:t>
                      </a:r>
                      <a:endParaRPr lang="en-US" sz="1100" b="1" i="0" u="none" strike="noStrike">
                        <a:solidFill>
                          <a:srgbClr val="000000"/>
                        </a:solidFill>
                        <a:effectLst/>
                        <a:latin typeface="Calibri"/>
                      </a:endParaRPr>
                    </a:p>
                  </a:txBody>
                  <a:tcPr marL="7620" marR="7620" marT="7620" marB="0" anchor="b"/>
                </a:tc>
                <a:tc>
                  <a:txBody>
                    <a:bodyPr/>
                    <a:lstStyle/>
                    <a:p>
                      <a:pPr algn="ctr" fontAlgn="b"/>
                      <a:r>
                        <a:rPr lang="en-US" sz="1100" b="1" u="none" strike="noStrike">
                          <a:effectLst/>
                        </a:rPr>
                        <a:t>3B</a:t>
                      </a:r>
                      <a:endParaRPr lang="en-US" sz="1100" b="1" i="0" u="none" strike="noStrike">
                        <a:solidFill>
                          <a:srgbClr val="000000"/>
                        </a:solidFill>
                        <a:effectLst/>
                        <a:latin typeface="Calibri"/>
                      </a:endParaRPr>
                    </a:p>
                  </a:txBody>
                  <a:tcPr marL="7620" marR="7620" marT="7620" marB="0" anchor="b"/>
                </a:tc>
                <a:tc>
                  <a:txBody>
                    <a:bodyPr/>
                    <a:lstStyle/>
                    <a:p>
                      <a:pPr algn="ctr" fontAlgn="b"/>
                      <a:r>
                        <a:rPr lang="en-US" sz="1100" b="1" u="none" strike="noStrike">
                          <a:effectLst/>
                        </a:rPr>
                        <a:t>GSTR1</a:t>
                      </a:r>
                      <a:endParaRPr lang="en-US" sz="1100" b="1" i="0" u="none" strike="noStrike">
                        <a:solidFill>
                          <a:srgbClr val="000000"/>
                        </a:solidFill>
                        <a:effectLst/>
                        <a:latin typeface="Calibri"/>
                      </a:endParaRPr>
                    </a:p>
                  </a:txBody>
                  <a:tcPr marL="7620" marR="7620" marT="7620" marB="0" anchor="b"/>
                </a:tc>
              </a:tr>
              <a:tr h="648226">
                <a:tc>
                  <a:txBody>
                    <a:bodyPr/>
                    <a:lstStyle/>
                    <a:p>
                      <a:pPr algn="ctr" fontAlgn="b"/>
                      <a:r>
                        <a:rPr lang="en-US" sz="1400" b="1" u="none" strike="noStrike" dirty="0" smtClean="0">
                          <a:effectLst/>
                        </a:rPr>
                        <a:t>I</a:t>
                      </a:r>
                      <a:endParaRPr lang="en-US" sz="1400" b="1" i="0" u="none" strike="noStrike" dirty="0">
                        <a:solidFill>
                          <a:srgbClr val="000000"/>
                        </a:solidFill>
                        <a:effectLst/>
                        <a:latin typeface="Calibri"/>
                      </a:endParaRPr>
                    </a:p>
                  </a:txBody>
                  <a:tcPr marL="7620" marR="7620" marT="7620" marB="0" anchor="b"/>
                </a:tc>
                <a:tc>
                  <a:txBody>
                    <a:bodyPr/>
                    <a:lstStyle/>
                    <a:p>
                      <a:pPr algn="r" fontAlgn="b"/>
                      <a:r>
                        <a:rPr lang="en-US" sz="1600" b="1" u="none" strike="noStrike" dirty="0">
                          <a:effectLst/>
                        </a:rPr>
                        <a:t>                          1,00,000 </a:t>
                      </a:r>
                      <a:endParaRPr lang="en-US" sz="1600" b="1" i="0" u="none" strike="noStrike" dirty="0">
                        <a:solidFill>
                          <a:srgbClr val="000000"/>
                        </a:solidFill>
                        <a:effectLst/>
                        <a:latin typeface="Calibri"/>
                      </a:endParaRPr>
                    </a:p>
                  </a:txBody>
                  <a:tcPr marL="7620" marR="7620" marT="7620" marB="0" anchor="b"/>
                </a:tc>
                <a:tc>
                  <a:txBody>
                    <a:bodyPr/>
                    <a:lstStyle/>
                    <a:p>
                      <a:pPr algn="r" fontAlgn="b"/>
                      <a:r>
                        <a:rPr lang="en-US" sz="1600" b="1" u="none" strike="noStrike" dirty="0">
                          <a:effectLst/>
                        </a:rPr>
                        <a:t>                          1,00,000 </a:t>
                      </a:r>
                      <a:endParaRPr lang="en-US" sz="1600" b="1" i="0" u="none" strike="noStrike" dirty="0">
                        <a:solidFill>
                          <a:srgbClr val="000000"/>
                        </a:solidFill>
                        <a:effectLst/>
                        <a:latin typeface="Calibri"/>
                      </a:endParaRPr>
                    </a:p>
                  </a:txBody>
                  <a:tcPr marL="7620" marR="7620" marT="7620" marB="0" anchor="b"/>
                </a:tc>
                <a:tc>
                  <a:txBody>
                    <a:bodyPr/>
                    <a:lstStyle/>
                    <a:p>
                      <a:pPr algn="r" fontAlgn="b"/>
                      <a:r>
                        <a:rPr lang="en-US" sz="1600" b="1" u="none" strike="noStrike" dirty="0">
                          <a:effectLst/>
                        </a:rPr>
                        <a:t>                          1,00,000 </a:t>
                      </a:r>
                      <a:endParaRPr lang="en-US" sz="1600" b="1" i="0" u="none" strike="noStrike" dirty="0">
                        <a:solidFill>
                          <a:srgbClr val="000000"/>
                        </a:solidFill>
                        <a:effectLst/>
                        <a:latin typeface="Calibri"/>
                      </a:endParaRPr>
                    </a:p>
                  </a:txBody>
                  <a:tcPr marL="7620" marR="7620" marT="7620" marB="0" anchor="b"/>
                </a:tc>
                <a:tc>
                  <a:txBody>
                    <a:bodyPr/>
                    <a:lstStyle/>
                    <a:p>
                      <a:pPr algn="ctr" fontAlgn="b"/>
                      <a:r>
                        <a:rPr lang="en-US" sz="1600" b="1" u="none" strike="noStrike" dirty="0">
                          <a:effectLst/>
                        </a:rPr>
                        <a:t>Nil</a:t>
                      </a:r>
                      <a:endParaRPr lang="en-US" sz="1600" b="1" i="0" u="none" strike="noStrike" dirty="0">
                        <a:solidFill>
                          <a:srgbClr val="000000"/>
                        </a:solidFill>
                        <a:effectLst/>
                        <a:latin typeface="Calibri"/>
                      </a:endParaRPr>
                    </a:p>
                  </a:txBody>
                  <a:tcPr marL="7620" marR="7620" marT="7620" marB="0" anchor="b"/>
                </a:tc>
                <a:tc>
                  <a:txBody>
                    <a:bodyPr/>
                    <a:lstStyle/>
                    <a:p>
                      <a:pPr algn="ctr" fontAlgn="b"/>
                      <a:r>
                        <a:rPr lang="en-US" sz="1600" b="1" u="none" strike="noStrike" dirty="0">
                          <a:effectLst/>
                        </a:rPr>
                        <a:t>Nil</a:t>
                      </a:r>
                      <a:endParaRPr lang="en-US" sz="1600" b="1" i="0" u="none" strike="noStrike" dirty="0">
                        <a:solidFill>
                          <a:srgbClr val="000000"/>
                        </a:solidFill>
                        <a:effectLst/>
                        <a:latin typeface="Calibri"/>
                      </a:endParaRPr>
                    </a:p>
                  </a:txBody>
                  <a:tcPr marL="7620" marR="7620" marT="7620" marB="0" anchor="b"/>
                </a:tc>
              </a:tr>
              <a:tr h="345721">
                <a:tc>
                  <a:txBody>
                    <a:bodyPr/>
                    <a:lstStyle/>
                    <a:p>
                      <a:pPr algn="l" fontAlgn="b"/>
                      <a:r>
                        <a:rPr lang="en-US" sz="1100" b="1" u="none" strike="noStrike">
                          <a:effectLst/>
                        </a:rPr>
                        <a:t> </a:t>
                      </a:r>
                      <a:endParaRPr lang="en-US" sz="1100" b="1" i="0" u="none" strike="noStrike">
                        <a:solidFill>
                          <a:srgbClr val="000000"/>
                        </a:solidFill>
                        <a:effectLst/>
                        <a:latin typeface="Calibri"/>
                      </a:endParaRPr>
                    </a:p>
                  </a:txBody>
                  <a:tcPr marL="7620" marR="7620" marT="7620" marB="0" anchor="b"/>
                </a:tc>
                <a:tc>
                  <a:txBody>
                    <a:bodyPr/>
                    <a:lstStyle/>
                    <a:p>
                      <a:pPr algn="l" fontAlgn="b"/>
                      <a:endParaRPr lang="en-US" sz="1600" b="1" i="0" u="none" strike="noStrike">
                        <a:solidFill>
                          <a:srgbClr val="000000"/>
                        </a:solidFill>
                        <a:effectLst/>
                        <a:latin typeface="Calibri"/>
                      </a:endParaRPr>
                    </a:p>
                  </a:txBody>
                  <a:tcPr marL="7620" marR="7620" marT="7620" marB="0" anchor="b"/>
                </a:tc>
                <a:tc>
                  <a:txBody>
                    <a:bodyPr/>
                    <a:lstStyle/>
                    <a:p>
                      <a:pPr algn="l" fontAlgn="b"/>
                      <a:endParaRPr lang="en-US" sz="1600" b="1" i="0" u="none" strike="noStrike" dirty="0">
                        <a:solidFill>
                          <a:srgbClr val="000000"/>
                        </a:solidFill>
                        <a:effectLst/>
                        <a:latin typeface="Calibri"/>
                      </a:endParaRPr>
                    </a:p>
                  </a:txBody>
                  <a:tcPr marL="7620" marR="7620" marT="7620" marB="0" anchor="b"/>
                </a:tc>
                <a:tc>
                  <a:txBody>
                    <a:bodyPr/>
                    <a:lstStyle/>
                    <a:p>
                      <a:pPr algn="l" fontAlgn="b"/>
                      <a:endParaRPr lang="en-US" sz="1600" b="1" i="0" u="none" strike="noStrike" dirty="0">
                        <a:solidFill>
                          <a:srgbClr val="000000"/>
                        </a:solidFill>
                        <a:effectLst/>
                        <a:latin typeface="Calibri"/>
                      </a:endParaRPr>
                    </a:p>
                  </a:txBody>
                  <a:tcPr marL="7620" marR="7620" marT="7620" marB="0" anchor="b"/>
                </a:tc>
                <a:tc>
                  <a:txBody>
                    <a:bodyPr/>
                    <a:lstStyle/>
                    <a:p>
                      <a:pPr algn="l" fontAlgn="b"/>
                      <a:endParaRPr lang="en-US" sz="1600" b="1" i="0" u="none" strike="noStrike">
                        <a:solidFill>
                          <a:srgbClr val="000000"/>
                        </a:solidFill>
                        <a:effectLst/>
                        <a:latin typeface="Calibri"/>
                      </a:endParaRPr>
                    </a:p>
                  </a:txBody>
                  <a:tcPr marL="7620" marR="7620" marT="7620" marB="0" anchor="b"/>
                </a:tc>
                <a:tc>
                  <a:txBody>
                    <a:bodyPr/>
                    <a:lstStyle/>
                    <a:p>
                      <a:pPr algn="l" fontAlgn="b"/>
                      <a:r>
                        <a:rPr lang="en-US" sz="1600" b="1" u="none" strike="noStrike" dirty="0">
                          <a:effectLst/>
                        </a:rPr>
                        <a:t> </a:t>
                      </a:r>
                      <a:endParaRPr lang="en-US" sz="1600" b="1" i="0" u="none" strike="noStrike" dirty="0">
                        <a:solidFill>
                          <a:srgbClr val="000000"/>
                        </a:solidFill>
                        <a:effectLst/>
                        <a:latin typeface="Calibri"/>
                      </a:endParaRPr>
                    </a:p>
                  </a:txBody>
                  <a:tcPr marL="7620" marR="7620" marT="7620" marB="0" anchor="b"/>
                </a:tc>
              </a:tr>
              <a:tr h="345721">
                <a:tc>
                  <a:txBody>
                    <a:bodyPr/>
                    <a:lstStyle/>
                    <a:p>
                      <a:pPr algn="l" fontAlgn="b"/>
                      <a:r>
                        <a:rPr lang="en-US" sz="1100" u="none" strike="noStrike">
                          <a:effectLst/>
                        </a:rPr>
                        <a:t>Remarks</a:t>
                      </a:r>
                      <a:endParaRPr lang="en-US" sz="1100" b="1" i="0" u="none" strike="noStrike">
                        <a:solidFill>
                          <a:srgbClr val="000000"/>
                        </a:solidFill>
                        <a:effectLst/>
                        <a:latin typeface="Calibri"/>
                      </a:endParaRPr>
                    </a:p>
                  </a:txBody>
                  <a:tcPr marL="7620" marR="7620" marT="7620" marB="0" anchor="b"/>
                </a:tc>
                <a:tc gridSpan="2">
                  <a:txBody>
                    <a:bodyPr/>
                    <a:lstStyle/>
                    <a:p>
                      <a:pPr algn="l" fontAlgn="b"/>
                      <a:r>
                        <a:rPr lang="en-US" sz="1600" u="none" strike="noStrike" dirty="0">
                          <a:effectLst/>
                        </a:rPr>
                        <a:t>There is No error in FY 17-18</a:t>
                      </a:r>
                      <a:endParaRPr lang="en-US" sz="1600" b="0" i="0" u="none" strike="noStrike" dirty="0">
                        <a:solidFill>
                          <a:srgbClr val="000000"/>
                        </a:solidFill>
                        <a:effectLst/>
                        <a:latin typeface="Calibri"/>
                      </a:endParaRPr>
                    </a:p>
                  </a:txBody>
                  <a:tcPr marL="7620" marR="7620" marT="7620" marB="0" anchor="b"/>
                </a:tc>
                <a:tc hMerge="1">
                  <a:txBody>
                    <a:bodyPr/>
                    <a:lstStyle/>
                    <a:p>
                      <a:endParaRPr lang="en-US"/>
                    </a:p>
                  </a:txBody>
                  <a:tcPr/>
                </a:tc>
                <a:tc>
                  <a:txBody>
                    <a:bodyPr/>
                    <a:lstStyle/>
                    <a:p>
                      <a:pPr algn="l" fontAlgn="b"/>
                      <a:endParaRPr lang="en-US" sz="1600" b="0" i="0" u="none" strike="noStrike" dirty="0">
                        <a:solidFill>
                          <a:srgbClr val="000000"/>
                        </a:solidFill>
                        <a:effectLst/>
                        <a:latin typeface="Calibri"/>
                      </a:endParaRPr>
                    </a:p>
                  </a:txBody>
                  <a:tcPr marL="7620" marR="7620" marT="7620" marB="0" anchor="b"/>
                </a:tc>
                <a:tc>
                  <a:txBody>
                    <a:bodyPr/>
                    <a:lstStyle/>
                    <a:p>
                      <a:pPr algn="l" fontAlgn="b"/>
                      <a:endParaRPr lang="en-US" sz="1600" b="0" i="0" u="none" strike="noStrike">
                        <a:solidFill>
                          <a:srgbClr val="000000"/>
                        </a:solidFill>
                        <a:effectLst/>
                        <a:latin typeface="Calibri"/>
                      </a:endParaRPr>
                    </a:p>
                  </a:txBody>
                  <a:tcPr marL="7620" marR="7620" marT="7620" marB="0" anchor="b"/>
                </a:tc>
                <a:tc>
                  <a:txBody>
                    <a:bodyPr/>
                    <a:lstStyle/>
                    <a:p>
                      <a:pPr algn="l" fontAlgn="b"/>
                      <a:r>
                        <a:rPr lang="en-US" sz="1600" u="none" strike="noStrike" dirty="0">
                          <a:effectLst/>
                        </a:rPr>
                        <a:t> </a:t>
                      </a:r>
                      <a:endParaRPr lang="en-US" sz="1600" b="0" i="0" u="none" strike="noStrike" dirty="0">
                        <a:solidFill>
                          <a:srgbClr val="000000"/>
                        </a:solidFill>
                        <a:effectLst/>
                        <a:latin typeface="Calibri"/>
                      </a:endParaRPr>
                    </a:p>
                  </a:txBody>
                  <a:tcPr marL="7620" marR="7620" marT="7620" marB="0" anchor="b"/>
                </a:tc>
              </a:tr>
              <a:tr h="345721">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7620" marR="7620" marT="7620" marB="0" anchor="b"/>
                </a:tc>
                <a:tc gridSpan="3">
                  <a:txBody>
                    <a:bodyPr/>
                    <a:lstStyle/>
                    <a:p>
                      <a:pPr algn="l" fontAlgn="b"/>
                      <a:r>
                        <a:rPr lang="en-US" sz="1600" b="1" u="none" strike="noStrike" dirty="0">
                          <a:effectLst/>
                        </a:rPr>
                        <a:t>Show entire Value in Table 4 or 5 as the case may be</a:t>
                      </a:r>
                      <a:endParaRPr lang="en-US" sz="1600" b="1" i="0" u="none" strike="noStrike" dirty="0">
                        <a:solidFill>
                          <a:srgbClr val="000000"/>
                        </a:solidFill>
                        <a:effectLst/>
                        <a:latin typeface="Calibri"/>
                      </a:endParaRPr>
                    </a:p>
                  </a:txBody>
                  <a:tcPr marL="7620" marR="7620" marT="7620" marB="0" anchor="b"/>
                </a:tc>
                <a:tc hMerge="1">
                  <a:txBody>
                    <a:bodyPr/>
                    <a:lstStyle/>
                    <a:p>
                      <a:endParaRPr lang="en-US"/>
                    </a:p>
                  </a:txBody>
                  <a:tcPr/>
                </a:tc>
                <a:tc hMerge="1">
                  <a:txBody>
                    <a:bodyPr/>
                    <a:lstStyle/>
                    <a:p>
                      <a:endParaRPr lang="en-US"/>
                    </a:p>
                  </a:txBody>
                  <a:tcPr/>
                </a:tc>
                <a:tc>
                  <a:txBody>
                    <a:bodyPr/>
                    <a:lstStyle/>
                    <a:p>
                      <a:pPr algn="l" fontAlgn="b"/>
                      <a:endParaRPr lang="en-US" sz="1600" b="0" i="0" u="none" strike="noStrike" dirty="0">
                        <a:solidFill>
                          <a:srgbClr val="000000"/>
                        </a:solidFill>
                        <a:effectLst/>
                        <a:latin typeface="Calibri"/>
                      </a:endParaRPr>
                    </a:p>
                  </a:txBody>
                  <a:tcPr marL="7620" marR="7620" marT="7620" marB="0" anchor="b"/>
                </a:tc>
                <a:tc>
                  <a:txBody>
                    <a:bodyPr/>
                    <a:lstStyle/>
                    <a:p>
                      <a:pPr algn="l" fontAlgn="b"/>
                      <a:r>
                        <a:rPr lang="en-US" sz="1600" u="none" strike="noStrike">
                          <a:effectLst/>
                        </a:rPr>
                        <a:t> </a:t>
                      </a:r>
                      <a:endParaRPr lang="en-US" sz="1600" b="0" i="0" u="none" strike="noStrike">
                        <a:solidFill>
                          <a:srgbClr val="000000"/>
                        </a:solidFill>
                        <a:effectLst/>
                        <a:latin typeface="Calibri"/>
                      </a:endParaRPr>
                    </a:p>
                  </a:txBody>
                  <a:tcPr marL="7620" marR="7620" marT="7620" marB="0" anchor="b"/>
                </a:tc>
              </a:tr>
              <a:tr h="360126">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7620" marR="7620" marT="7620" marB="0" anchor="b"/>
                </a:tc>
                <a:tc>
                  <a:txBody>
                    <a:bodyPr/>
                    <a:lstStyle/>
                    <a:p>
                      <a:pPr algn="l" fontAlgn="b"/>
                      <a:r>
                        <a:rPr lang="en-US" sz="1600" u="none" strike="noStrike">
                          <a:effectLst/>
                        </a:rPr>
                        <a:t> </a:t>
                      </a:r>
                      <a:endParaRPr lang="en-US" sz="1600" b="0" i="0" u="none" strike="noStrike">
                        <a:solidFill>
                          <a:srgbClr val="000000"/>
                        </a:solidFill>
                        <a:effectLst/>
                        <a:latin typeface="Calibri"/>
                      </a:endParaRPr>
                    </a:p>
                  </a:txBody>
                  <a:tcPr marL="7620" marR="7620" marT="7620" marB="0" anchor="b"/>
                </a:tc>
                <a:tc>
                  <a:txBody>
                    <a:bodyPr/>
                    <a:lstStyle/>
                    <a:p>
                      <a:pPr algn="l" fontAlgn="b"/>
                      <a:r>
                        <a:rPr lang="en-US" sz="1600" u="none" strike="noStrike">
                          <a:effectLst/>
                        </a:rPr>
                        <a:t> </a:t>
                      </a:r>
                      <a:endParaRPr lang="en-US" sz="1600" b="0" i="0" u="none" strike="noStrike">
                        <a:solidFill>
                          <a:srgbClr val="000000"/>
                        </a:solidFill>
                        <a:effectLst/>
                        <a:latin typeface="Calibri"/>
                      </a:endParaRPr>
                    </a:p>
                  </a:txBody>
                  <a:tcPr marL="7620" marR="7620" marT="7620" marB="0" anchor="b"/>
                </a:tc>
                <a:tc>
                  <a:txBody>
                    <a:bodyPr/>
                    <a:lstStyle/>
                    <a:p>
                      <a:pPr algn="l" fontAlgn="b"/>
                      <a:r>
                        <a:rPr lang="en-US" sz="1600" u="none" strike="noStrike">
                          <a:effectLst/>
                        </a:rPr>
                        <a:t> </a:t>
                      </a:r>
                      <a:endParaRPr lang="en-US" sz="1600" b="0" i="0" u="none" strike="noStrike">
                        <a:solidFill>
                          <a:srgbClr val="000000"/>
                        </a:solidFill>
                        <a:effectLst/>
                        <a:latin typeface="Calibri"/>
                      </a:endParaRPr>
                    </a:p>
                  </a:txBody>
                  <a:tcPr marL="7620" marR="7620" marT="7620" marB="0" anchor="b"/>
                </a:tc>
                <a:tc>
                  <a:txBody>
                    <a:bodyPr/>
                    <a:lstStyle/>
                    <a:p>
                      <a:pPr algn="l" fontAlgn="b"/>
                      <a:r>
                        <a:rPr lang="en-US" sz="1600" u="none" strike="noStrike" dirty="0">
                          <a:effectLst/>
                        </a:rPr>
                        <a:t> </a:t>
                      </a:r>
                      <a:endParaRPr lang="en-US" sz="1600" b="0" i="0" u="none" strike="noStrike" dirty="0">
                        <a:solidFill>
                          <a:srgbClr val="000000"/>
                        </a:solidFill>
                        <a:effectLst/>
                        <a:latin typeface="Calibri"/>
                      </a:endParaRPr>
                    </a:p>
                  </a:txBody>
                  <a:tcPr marL="7620" marR="7620" marT="7620" marB="0" anchor="b"/>
                </a:tc>
                <a:tc>
                  <a:txBody>
                    <a:bodyPr/>
                    <a:lstStyle/>
                    <a:p>
                      <a:pPr algn="l" fontAlgn="b"/>
                      <a:r>
                        <a:rPr lang="en-US" sz="1600" u="none" strike="noStrike" dirty="0">
                          <a:effectLst/>
                        </a:rPr>
                        <a:t> </a:t>
                      </a:r>
                      <a:endParaRPr lang="en-US" sz="1600" b="0" i="0" u="none" strike="noStrike" dirty="0">
                        <a:solidFill>
                          <a:srgbClr val="000000"/>
                        </a:solidFill>
                        <a:effectLst/>
                        <a:latin typeface="Calibri"/>
                      </a:endParaRPr>
                    </a:p>
                  </a:txBody>
                  <a:tcPr marL="7620" marR="7620" marT="7620" marB="0" anchor="b"/>
                </a:tc>
              </a:tr>
            </a:tbl>
          </a:graphicData>
        </a:graphic>
      </p:graphicFrame>
    </p:spTree>
    <p:extLst>
      <p:ext uri="{BB962C8B-B14F-4D97-AF65-F5344CB8AC3E}">
        <p14:creationId xmlns:p14="http://schemas.microsoft.com/office/powerpoint/2010/main" xmlns="" val="287082427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65</a:t>
            </a:fld>
            <a:endParaRPr lang="en-US"/>
          </a:p>
        </p:txBody>
      </p:sp>
      <p:sp>
        <p:nvSpPr>
          <p:cNvPr id="6" name="Title 5"/>
          <p:cNvSpPr>
            <a:spLocks noGrp="1"/>
          </p:cNvSpPr>
          <p:nvPr>
            <p:ph type="title"/>
          </p:nvPr>
        </p:nvSpPr>
        <p:spPr/>
        <p:txBody>
          <a:bodyPr/>
          <a:lstStyle/>
          <a:p>
            <a:r>
              <a:rPr lang="en-US" dirty="0" smtClean="0"/>
              <a:t>Practical Cases</a:t>
            </a:r>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xmlns="" val="1252537953"/>
              </p:ext>
            </p:extLst>
          </p:nvPr>
        </p:nvGraphicFramePr>
        <p:xfrm>
          <a:off x="755575" y="1556791"/>
          <a:ext cx="7347025" cy="4021916"/>
        </p:xfrm>
        <a:graphic>
          <a:graphicData uri="http://schemas.openxmlformats.org/drawingml/2006/table">
            <a:tbl>
              <a:tblPr>
                <a:tableStyleId>{5C22544A-7EE6-4342-B048-85BDC9FD1C3A}</a:tableStyleId>
              </a:tblPr>
              <a:tblGrid>
                <a:gridCol w="634275"/>
                <a:gridCol w="1400692"/>
                <a:gridCol w="1400692"/>
                <a:gridCol w="1400692"/>
                <a:gridCol w="1255337"/>
                <a:gridCol w="1255337"/>
              </a:tblGrid>
              <a:tr h="345721">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7620" marR="7620" marT="762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7620" marR="7620" marT="762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7620" marR="7620" marT="7620"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7620" marR="7620" marT="7620" marB="0" anchor="b"/>
                </a:tc>
              </a:tr>
              <a:tr h="345721">
                <a:tc rowSpan="2">
                  <a:txBody>
                    <a:bodyPr/>
                    <a:lstStyle/>
                    <a:p>
                      <a:pPr algn="ctr" fontAlgn="ctr"/>
                      <a:r>
                        <a:rPr lang="en-US" sz="1400" b="1" u="none" strike="noStrike" dirty="0">
                          <a:effectLst/>
                        </a:rPr>
                        <a:t>Case</a:t>
                      </a:r>
                      <a:endParaRPr lang="en-US" sz="1400" b="1" i="0" u="none" strike="noStrike" dirty="0">
                        <a:solidFill>
                          <a:srgbClr val="000000"/>
                        </a:solidFill>
                        <a:effectLst/>
                        <a:latin typeface="Calibri"/>
                      </a:endParaRPr>
                    </a:p>
                  </a:txBody>
                  <a:tcPr marL="7620" marR="7620" marT="7620" marB="0" anchor="ctr"/>
                </a:tc>
                <a:tc gridSpan="3">
                  <a:txBody>
                    <a:bodyPr/>
                    <a:lstStyle/>
                    <a:p>
                      <a:pPr algn="ctr" fontAlgn="b"/>
                      <a:r>
                        <a:rPr lang="en-US" sz="1100" b="1" u="none" strike="noStrike" dirty="0" smtClean="0">
                          <a:effectLst/>
                        </a:rPr>
                        <a:t>Turnover </a:t>
                      </a:r>
                    </a:p>
                    <a:p>
                      <a:pPr algn="ctr" fontAlgn="b"/>
                      <a:r>
                        <a:rPr lang="en-US" sz="1100" b="1" u="none" strike="noStrike" dirty="0" smtClean="0">
                          <a:effectLst/>
                        </a:rPr>
                        <a:t>FY </a:t>
                      </a:r>
                      <a:r>
                        <a:rPr lang="en-US" sz="1100" b="1" u="none" strike="noStrike" dirty="0">
                          <a:effectLst/>
                        </a:rPr>
                        <a:t>2017-18</a:t>
                      </a:r>
                      <a:endParaRPr lang="en-US" sz="1100" b="1" i="0" u="none" strike="noStrike" dirty="0">
                        <a:solidFill>
                          <a:srgbClr val="000000"/>
                        </a:solidFill>
                        <a:effectLst/>
                        <a:latin typeface="Calibri"/>
                      </a:endParaRPr>
                    </a:p>
                  </a:txBody>
                  <a:tcPr marL="7620" marR="7620" marT="7620" marB="0" anchor="b"/>
                </a:tc>
                <a:tc hMerge="1">
                  <a:txBody>
                    <a:bodyPr/>
                    <a:lstStyle/>
                    <a:p>
                      <a:endParaRPr lang="en-US"/>
                    </a:p>
                  </a:txBody>
                  <a:tcPr/>
                </a:tc>
                <a:tc hMerge="1">
                  <a:txBody>
                    <a:bodyPr/>
                    <a:lstStyle/>
                    <a:p>
                      <a:endParaRPr lang="en-US"/>
                    </a:p>
                  </a:txBody>
                  <a:tcPr/>
                </a:tc>
                <a:tc gridSpan="2">
                  <a:txBody>
                    <a:bodyPr/>
                    <a:lstStyle/>
                    <a:p>
                      <a:pPr algn="ctr" fontAlgn="b"/>
                      <a:r>
                        <a:rPr lang="en-US" sz="1100" b="1" u="none" strike="noStrike" dirty="0" smtClean="0">
                          <a:effectLst/>
                        </a:rPr>
                        <a:t>Turnover </a:t>
                      </a:r>
                    </a:p>
                    <a:p>
                      <a:pPr algn="ctr" fontAlgn="b"/>
                      <a:r>
                        <a:rPr lang="en-US" sz="1100" b="1" u="none" strike="noStrike" dirty="0" smtClean="0">
                          <a:effectLst/>
                        </a:rPr>
                        <a:t>FY 2018-19</a:t>
                      </a:r>
                      <a:endParaRPr lang="en-US" sz="1100" b="1" i="0" u="none" strike="noStrike" dirty="0">
                        <a:solidFill>
                          <a:srgbClr val="000000"/>
                        </a:solidFill>
                        <a:effectLst/>
                        <a:latin typeface="Calibri"/>
                      </a:endParaRPr>
                    </a:p>
                  </a:txBody>
                  <a:tcPr marL="7620" marR="7620" marT="7620" marB="0" anchor="b"/>
                </a:tc>
                <a:tc hMerge="1">
                  <a:txBody>
                    <a:bodyPr/>
                    <a:lstStyle/>
                    <a:p>
                      <a:endParaRPr lang="en-US"/>
                    </a:p>
                  </a:txBody>
                  <a:tcPr/>
                </a:tc>
              </a:tr>
              <a:tr h="345721">
                <a:tc vMerge="1">
                  <a:txBody>
                    <a:bodyPr/>
                    <a:lstStyle/>
                    <a:p>
                      <a:endParaRPr lang="en-US"/>
                    </a:p>
                  </a:txBody>
                  <a:tcPr/>
                </a:tc>
                <a:tc>
                  <a:txBody>
                    <a:bodyPr/>
                    <a:lstStyle/>
                    <a:p>
                      <a:pPr algn="ctr" fontAlgn="b"/>
                      <a:r>
                        <a:rPr lang="en-US" sz="1100" b="1" u="none" strike="noStrike" dirty="0">
                          <a:effectLst/>
                        </a:rPr>
                        <a:t>Books</a:t>
                      </a:r>
                      <a:endParaRPr lang="en-US" sz="1100" b="1" i="0" u="none" strike="noStrike" dirty="0">
                        <a:solidFill>
                          <a:srgbClr val="000000"/>
                        </a:solidFill>
                        <a:effectLst/>
                        <a:latin typeface="Calibri"/>
                      </a:endParaRPr>
                    </a:p>
                  </a:txBody>
                  <a:tcPr marL="7620" marR="7620" marT="7620" marB="0" anchor="b"/>
                </a:tc>
                <a:tc>
                  <a:txBody>
                    <a:bodyPr/>
                    <a:lstStyle/>
                    <a:p>
                      <a:pPr algn="ctr" fontAlgn="b"/>
                      <a:r>
                        <a:rPr lang="en-US" sz="1100" b="1" u="none" strike="noStrike" dirty="0">
                          <a:effectLst/>
                        </a:rPr>
                        <a:t>3B</a:t>
                      </a:r>
                      <a:endParaRPr lang="en-US" sz="1100" b="1" i="0" u="none" strike="noStrike" dirty="0">
                        <a:solidFill>
                          <a:srgbClr val="000000"/>
                        </a:solidFill>
                        <a:effectLst/>
                        <a:latin typeface="Calibri"/>
                      </a:endParaRPr>
                    </a:p>
                  </a:txBody>
                  <a:tcPr marL="7620" marR="7620" marT="7620" marB="0" anchor="b"/>
                </a:tc>
                <a:tc>
                  <a:txBody>
                    <a:bodyPr/>
                    <a:lstStyle/>
                    <a:p>
                      <a:pPr algn="ctr" fontAlgn="b"/>
                      <a:r>
                        <a:rPr lang="en-US" sz="1100" b="1" u="none" strike="noStrike">
                          <a:effectLst/>
                        </a:rPr>
                        <a:t>GSTR1</a:t>
                      </a:r>
                      <a:endParaRPr lang="en-US" sz="1100" b="1" i="0" u="none" strike="noStrike">
                        <a:solidFill>
                          <a:srgbClr val="000000"/>
                        </a:solidFill>
                        <a:effectLst/>
                        <a:latin typeface="Calibri"/>
                      </a:endParaRPr>
                    </a:p>
                  </a:txBody>
                  <a:tcPr marL="7620" marR="7620" marT="7620" marB="0" anchor="b"/>
                </a:tc>
                <a:tc>
                  <a:txBody>
                    <a:bodyPr/>
                    <a:lstStyle/>
                    <a:p>
                      <a:pPr algn="ctr" fontAlgn="b"/>
                      <a:r>
                        <a:rPr lang="en-US" sz="1100" b="1" u="none" strike="noStrike">
                          <a:effectLst/>
                        </a:rPr>
                        <a:t>3B</a:t>
                      </a:r>
                      <a:endParaRPr lang="en-US" sz="1100" b="1" i="0" u="none" strike="noStrike">
                        <a:solidFill>
                          <a:srgbClr val="000000"/>
                        </a:solidFill>
                        <a:effectLst/>
                        <a:latin typeface="Calibri"/>
                      </a:endParaRPr>
                    </a:p>
                  </a:txBody>
                  <a:tcPr marL="7620" marR="7620" marT="7620" marB="0" anchor="b"/>
                </a:tc>
                <a:tc>
                  <a:txBody>
                    <a:bodyPr/>
                    <a:lstStyle/>
                    <a:p>
                      <a:pPr algn="ctr" fontAlgn="b"/>
                      <a:r>
                        <a:rPr lang="en-US" sz="1100" b="1" u="none" strike="noStrike">
                          <a:effectLst/>
                        </a:rPr>
                        <a:t>GSTR1</a:t>
                      </a:r>
                      <a:endParaRPr lang="en-US" sz="1100" b="1" i="0" u="none" strike="noStrike">
                        <a:solidFill>
                          <a:srgbClr val="000000"/>
                        </a:solidFill>
                        <a:effectLst/>
                        <a:latin typeface="Calibri"/>
                      </a:endParaRPr>
                    </a:p>
                  </a:txBody>
                  <a:tcPr marL="7620" marR="7620" marT="7620" marB="0" anchor="b"/>
                </a:tc>
              </a:tr>
              <a:tr h="648226">
                <a:tc>
                  <a:txBody>
                    <a:bodyPr/>
                    <a:lstStyle/>
                    <a:p>
                      <a:pPr algn="ctr" fontAlgn="b"/>
                      <a:r>
                        <a:rPr lang="en-US" sz="1400" b="1" i="0" u="none" strike="noStrike" dirty="0" smtClean="0">
                          <a:solidFill>
                            <a:schemeClr val="dk1"/>
                          </a:solidFill>
                          <a:effectLst/>
                          <a:latin typeface="+mn-lt"/>
                        </a:rPr>
                        <a:t>II</a:t>
                      </a:r>
                      <a:endParaRPr lang="en-US" sz="1400" b="1" i="0" u="none" strike="noStrike" dirty="0">
                        <a:solidFill>
                          <a:srgbClr val="000000"/>
                        </a:solidFill>
                        <a:effectLst/>
                        <a:latin typeface="Calibri"/>
                      </a:endParaRPr>
                    </a:p>
                  </a:txBody>
                  <a:tcPr marL="7620" marR="7620" marT="7620" marB="0" anchor="b"/>
                </a:tc>
                <a:tc>
                  <a:txBody>
                    <a:bodyPr/>
                    <a:lstStyle/>
                    <a:p>
                      <a:pPr algn="r" fontAlgn="b"/>
                      <a:r>
                        <a:rPr lang="en-US" sz="1400" b="1" u="none" strike="noStrike" dirty="0">
                          <a:effectLst/>
                        </a:rPr>
                        <a:t>                          1,00,000 </a:t>
                      </a:r>
                      <a:endParaRPr lang="en-US" sz="1400" b="1" i="0" u="none" strike="noStrike" dirty="0">
                        <a:solidFill>
                          <a:srgbClr val="000000"/>
                        </a:solidFill>
                        <a:effectLst/>
                        <a:latin typeface="Calibri"/>
                      </a:endParaRPr>
                    </a:p>
                  </a:txBody>
                  <a:tcPr marL="7620" marR="7620" marT="7620" marB="0" anchor="b"/>
                </a:tc>
                <a:tc>
                  <a:txBody>
                    <a:bodyPr/>
                    <a:lstStyle/>
                    <a:p>
                      <a:pPr algn="r" fontAlgn="b"/>
                      <a:r>
                        <a:rPr lang="en-US" sz="1400" b="1" u="none" strike="noStrike" dirty="0">
                          <a:effectLst/>
                        </a:rPr>
                        <a:t>                          </a:t>
                      </a:r>
                      <a:r>
                        <a:rPr lang="en-US" sz="1400" b="1" u="none" strike="noStrike" dirty="0" smtClean="0">
                          <a:effectLst/>
                        </a:rPr>
                        <a:t>80,0000 </a:t>
                      </a:r>
                      <a:endParaRPr lang="en-US" sz="1400" b="1" i="0" u="none" strike="noStrike" dirty="0">
                        <a:solidFill>
                          <a:srgbClr val="000000"/>
                        </a:solidFill>
                        <a:effectLst/>
                        <a:latin typeface="Calibri"/>
                      </a:endParaRPr>
                    </a:p>
                  </a:txBody>
                  <a:tcPr marL="7620" marR="7620" marT="7620" marB="0" anchor="b"/>
                </a:tc>
                <a:tc>
                  <a:txBody>
                    <a:bodyPr/>
                    <a:lstStyle/>
                    <a:p>
                      <a:pPr algn="r" fontAlgn="b"/>
                      <a:r>
                        <a:rPr lang="en-US" sz="1400" b="1" u="none" strike="noStrike" dirty="0">
                          <a:effectLst/>
                        </a:rPr>
                        <a:t>                          </a:t>
                      </a:r>
                      <a:r>
                        <a:rPr lang="en-US" sz="1400" b="1" u="none" strike="noStrike" dirty="0" smtClean="0">
                          <a:effectLst/>
                        </a:rPr>
                        <a:t>80,000 </a:t>
                      </a:r>
                      <a:endParaRPr lang="en-US" sz="1400" b="1" i="0" u="none" strike="noStrike" dirty="0">
                        <a:solidFill>
                          <a:srgbClr val="000000"/>
                        </a:solidFill>
                        <a:effectLst/>
                        <a:latin typeface="Calibri"/>
                      </a:endParaRPr>
                    </a:p>
                  </a:txBody>
                  <a:tcPr marL="7620" marR="7620" marT="7620" marB="0" anchor="b"/>
                </a:tc>
                <a:tc>
                  <a:txBody>
                    <a:bodyPr/>
                    <a:lstStyle/>
                    <a:p>
                      <a:pPr algn="r" fontAlgn="b"/>
                      <a:r>
                        <a:rPr lang="en-US" sz="1400" b="1" i="0" u="none" strike="noStrike" dirty="0" smtClean="0">
                          <a:solidFill>
                            <a:schemeClr val="dk1"/>
                          </a:solidFill>
                          <a:effectLst/>
                          <a:latin typeface="+mn-lt"/>
                        </a:rPr>
                        <a:t>20,000</a:t>
                      </a:r>
                      <a:endParaRPr lang="en-US" sz="1400" b="1" i="0" u="none" strike="noStrike" dirty="0">
                        <a:solidFill>
                          <a:srgbClr val="000000"/>
                        </a:solidFill>
                        <a:effectLst/>
                        <a:latin typeface="Calibri"/>
                      </a:endParaRPr>
                    </a:p>
                  </a:txBody>
                  <a:tcPr marL="7620" marR="7620" marT="7620" marB="0" anchor="b"/>
                </a:tc>
                <a:tc>
                  <a:txBody>
                    <a:bodyPr/>
                    <a:lstStyle/>
                    <a:p>
                      <a:pPr algn="r" fontAlgn="b"/>
                      <a:r>
                        <a:rPr lang="en-US" sz="1400" b="1" i="0" u="none" strike="noStrike" dirty="0" smtClean="0">
                          <a:solidFill>
                            <a:schemeClr val="dk1"/>
                          </a:solidFill>
                          <a:effectLst/>
                          <a:latin typeface="+mn-lt"/>
                        </a:rPr>
                        <a:t>20,000</a:t>
                      </a:r>
                      <a:endParaRPr lang="en-US" sz="1400" b="1" i="0" u="none" strike="noStrike" dirty="0">
                        <a:solidFill>
                          <a:srgbClr val="000000"/>
                        </a:solidFill>
                        <a:effectLst/>
                        <a:latin typeface="Calibri"/>
                      </a:endParaRPr>
                    </a:p>
                  </a:txBody>
                  <a:tcPr marL="7620" marR="7620" marT="7620" marB="0" anchor="b"/>
                </a:tc>
              </a:tr>
              <a:tr h="345721">
                <a:tc>
                  <a:txBody>
                    <a:bodyPr/>
                    <a:lstStyle/>
                    <a:p>
                      <a:pPr algn="l" fontAlgn="b"/>
                      <a:r>
                        <a:rPr lang="en-US" sz="1100" b="1" u="none" strike="noStrike">
                          <a:effectLst/>
                        </a:rPr>
                        <a:t> </a:t>
                      </a:r>
                      <a:endParaRPr lang="en-US" sz="1100" b="1" i="0" u="none" strike="noStrike">
                        <a:solidFill>
                          <a:srgbClr val="000000"/>
                        </a:solidFill>
                        <a:effectLst/>
                        <a:latin typeface="Calibri"/>
                      </a:endParaRPr>
                    </a:p>
                  </a:txBody>
                  <a:tcPr marL="7620" marR="7620" marT="7620" marB="0" anchor="b"/>
                </a:tc>
                <a:tc>
                  <a:txBody>
                    <a:bodyPr/>
                    <a:lstStyle/>
                    <a:p>
                      <a:pPr algn="l" fontAlgn="b"/>
                      <a:endParaRPr lang="en-US" sz="1100" b="1" i="0" u="none" strike="noStrike">
                        <a:solidFill>
                          <a:srgbClr val="000000"/>
                        </a:solidFill>
                        <a:effectLst/>
                        <a:latin typeface="Calibri"/>
                      </a:endParaRPr>
                    </a:p>
                  </a:txBody>
                  <a:tcPr marL="7620" marR="7620" marT="7620" marB="0" anchor="b"/>
                </a:tc>
                <a:tc>
                  <a:txBody>
                    <a:bodyPr/>
                    <a:lstStyle/>
                    <a:p>
                      <a:pPr algn="l" fontAlgn="b"/>
                      <a:endParaRPr lang="en-US" sz="1100" b="1" i="0" u="none" strike="noStrike" dirty="0">
                        <a:solidFill>
                          <a:srgbClr val="000000"/>
                        </a:solidFill>
                        <a:effectLst/>
                        <a:latin typeface="Calibri"/>
                      </a:endParaRPr>
                    </a:p>
                  </a:txBody>
                  <a:tcPr marL="7620" marR="7620" marT="7620" marB="0" anchor="b"/>
                </a:tc>
                <a:tc>
                  <a:txBody>
                    <a:bodyPr/>
                    <a:lstStyle/>
                    <a:p>
                      <a:pPr algn="l" fontAlgn="b"/>
                      <a:endParaRPr lang="en-US" sz="1100" b="1" i="0" u="none" strike="noStrike" dirty="0">
                        <a:solidFill>
                          <a:srgbClr val="000000"/>
                        </a:solidFill>
                        <a:effectLst/>
                        <a:latin typeface="Calibri"/>
                      </a:endParaRPr>
                    </a:p>
                  </a:txBody>
                  <a:tcPr marL="7620" marR="7620" marT="7620" marB="0" anchor="b"/>
                </a:tc>
                <a:tc>
                  <a:txBody>
                    <a:bodyPr/>
                    <a:lstStyle/>
                    <a:p>
                      <a:pPr algn="l" fontAlgn="b"/>
                      <a:endParaRPr lang="en-US" sz="1100" b="1" i="0" u="none" strike="noStrike" dirty="0">
                        <a:solidFill>
                          <a:srgbClr val="000000"/>
                        </a:solidFill>
                        <a:effectLst/>
                        <a:latin typeface="Calibri"/>
                      </a:endParaRPr>
                    </a:p>
                  </a:txBody>
                  <a:tcPr marL="7620" marR="7620" marT="7620" marB="0" anchor="b"/>
                </a:tc>
                <a:tc>
                  <a:txBody>
                    <a:bodyPr/>
                    <a:lstStyle/>
                    <a:p>
                      <a:pPr algn="l" fontAlgn="b"/>
                      <a:r>
                        <a:rPr lang="en-US" sz="1100" b="1" u="none" strike="noStrike" dirty="0">
                          <a:effectLst/>
                        </a:rPr>
                        <a:t> </a:t>
                      </a:r>
                      <a:endParaRPr lang="en-US" sz="1100" b="1" i="0" u="none" strike="noStrike" dirty="0">
                        <a:solidFill>
                          <a:srgbClr val="000000"/>
                        </a:solidFill>
                        <a:effectLst/>
                        <a:latin typeface="Calibri"/>
                      </a:endParaRPr>
                    </a:p>
                  </a:txBody>
                  <a:tcPr marL="7620" marR="7620" marT="7620" marB="0" anchor="b"/>
                </a:tc>
              </a:tr>
              <a:tr h="561179">
                <a:tc>
                  <a:txBody>
                    <a:bodyPr/>
                    <a:lstStyle/>
                    <a:p>
                      <a:pPr algn="l" fontAlgn="b"/>
                      <a:r>
                        <a:rPr lang="en-US" sz="1100" u="none" strike="noStrike">
                          <a:effectLst/>
                        </a:rPr>
                        <a:t>Remarks</a:t>
                      </a:r>
                      <a:endParaRPr lang="en-US" sz="1100" b="1" i="0" u="none" strike="noStrike">
                        <a:solidFill>
                          <a:srgbClr val="000000"/>
                        </a:solidFill>
                        <a:effectLst/>
                        <a:latin typeface="Calibri"/>
                      </a:endParaRPr>
                    </a:p>
                  </a:txBody>
                  <a:tcPr marL="7620" marR="7620" marT="7620" marB="0" anchor="b"/>
                </a:tc>
                <a:tc gridSpan="5">
                  <a:txBody>
                    <a:bodyPr/>
                    <a:lstStyle/>
                    <a:p>
                      <a:pPr marL="171450" indent="-171450" algn="l" fontAlgn="b">
                        <a:buFont typeface="Arial" pitchFamily="34" charset="0"/>
                        <a:buChar char="•"/>
                      </a:pPr>
                      <a:r>
                        <a:rPr lang="en-US" sz="1800" b="0" i="0" u="none" strike="noStrike" dirty="0" smtClean="0">
                          <a:solidFill>
                            <a:schemeClr val="dk1"/>
                          </a:solidFill>
                          <a:effectLst/>
                          <a:latin typeface="+mn-lt"/>
                        </a:rPr>
                        <a:t>Under-reported</a:t>
                      </a:r>
                      <a:r>
                        <a:rPr lang="en-US" sz="1800" b="0" i="0" u="none" strike="noStrike" baseline="0" dirty="0" smtClean="0">
                          <a:solidFill>
                            <a:schemeClr val="dk1"/>
                          </a:solidFill>
                          <a:effectLst/>
                          <a:latin typeface="+mn-lt"/>
                        </a:rPr>
                        <a:t> in returns of 17-18 rectified in 18-19 anytime till March 2019</a:t>
                      </a:r>
                    </a:p>
                    <a:p>
                      <a:pPr algn="l" fontAlgn="b"/>
                      <a:r>
                        <a:rPr lang="en-US" sz="1600" u="none" strike="noStrike" dirty="0">
                          <a:effectLst/>
                        </a:rPr>
                        <a:t> </a:t>
                      </a:r>
                      <a:endParaRPr lang="en-US" sz="1600" b="0" i="0" u="none" strike="noStrike" dirty="0">
                        <a:solidFill>
                          <a:srgbClr val="000000"/>
                        </a:solidFill>
                        <a:effectLst/>
                        <a:latin typeface="Calibri"/>
                      </a:endParaRPr>
                    </a:p>
                  </a:txBody>
                  <a:tcPr marL="7620" marR="7620" marT="7620" marB="0" anchor="b"/>
                </a:tc>
                <a:tc hMerge="1">
                  <a:txBody>
                    <a:bodyPr/>
                    <a:lstStyle/>
                    <a:p>
                      <a:endParaRPr lang="en-US"/>
                    </a:p>
                  </a:txBody>
                  <a:tcPr/>
                </a:tc>
                <a:tc hMerge="1">
                  <a:txBody>
                    <a:bodyPr/>
                    <a:lstStyle/>
                    <a:p>
                      <a:pPr algn="l" fontAlgn="b"/>
                      <a:endParaRPr lang="en-US" sz="1200" b="0" i="0" u="none" strike="noStrike" dirty="0">
                        <a:solidFill>
                          <a:srgbClr val="000000"/>
                        </a:solidFill>
                        <a:effectLst/>
                        <a:latin typeface="Calibri"/>
                      </a:endParaRPr>
                    </a:p>
                  </a:txBody>
                  <a:tcPr marL="7620" marR="7620" marT="7620" marB="0" anchor="b"/>
                </a:tc>
                <a:tc hMerge="1">
                  <a:txBody>
                    <a:bodyPr/>
                    <a:lstStyle/>
                    <a:p>
                      <a:pPr algn="l" fontAlgn="b"/>
                      <a:endParaRPr lang="en-US" sz="1100" b="0" i="0" u="none" strike="noStrike" dirty="0">
                        <a:solidFill>
                          <a:srgbClr val="000000"/>
                        </a:solidFill>
                        <a:effectLst/>
                        <a:latin typeface="Calibri"/>
                      </a:endParaRPr>
                    </a:p>
                  </a:txBody>
                  <a:tcPr marL="7620" marR="7620" marT="7620" marB="0" anchor="b"/>
                </a:tc>
                <a:tc hMerge="1">
                  <a:txBody>
                    <a:bodyPr/>
                    <a:lstStyle/>
                    <a:p>
                      <a:pPr algn="l" fontAlgn="b"/>
                      <a:endParaRPr lang="en-US" sz="1100" b="0" i="0" u="none" strike="noStrike" dirty="0">
                        <a:solidFill>
                          <a:srgbClr val="000000"/>
                        </a:solidFill>
                        <a:effectLst/>
                        <a:latin typeface="Calibri"/>
                      </a:endParaRPr>
                    </a:p>
                  </a:txBody>
                  <a:tcPr marL="7620" marR="7620" marT="7620" marB="0" anchor="b"/>
                </a:tc>
              </a:tr>
              <a:tr h="576064">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7620" marR="7620" marT="7620" marB="0" anchor="b"/>
                </a:tc>
                <a:tc gridSpan="3">
                  <a:txBody>
                    <a:bodyPr/>
                    <a:lstStyle/>
                    <a:p>
                      <a:pPr marL="171450" indent="-171450" algn="l" fontAlgn="b">
                        <a:buFont typeface="Arial" pitchFamily="34" charset="0"/>
                        <a:buChar char="•"/>
                      </a:pPr>
                      <a:r>
                        <a:rPr lang="en-US" sz="1800" b="1" u="none" strike="noStrike" dirty="0">
                          <a:effectLst/>
                        </a:rPr>
                        <a:t>Show </a:t>
                      </a:r>
                      <a:r>
                        <a:rPr lang="en-US" sz="1800" b="1" u="none" strike="noStrike" dirty="0" smtClean="0">
                          <a:effectLst/>
                        </a:rPr>
                        <a:t>80,000</a:t>
                      </a:r>
                      <a:r>
                        <a:rPr lang="en-US" sz="1800" b="1" u="none" strike="noStrike" baseline="0" dirty="0" smtClean="0">
                          <a:effectLst/>
                        </a:rPr>
                        <a:t> in Table 4 or 5 as the case may be.</a:t>
                      </a:r>
                    </a:p>
                    <a:p>
                      <a:pPr marL="171450" indent="-171450" algn="l" fontAlgn="b">
                        <a:buFont typeface="Arial" pitchFamily="34" charset="0"/>
                        <a:buChar char="•"/>
                      </a:pPr>
                      <a:r>
                        <a:rPr lang="en-US" sz="1800" b="1" i="0" u="none" strike="noStrike" baseline="0" dirty="0" smtClean="0">
                          <a:solidFill>
                            <a:srgbClr val="000000"/>
                          </a:solidFill>
                          <a:effectLst/>
                          <a:latin typeface="Calibri"/>
                        </a:rPr>
                        <a:t>Show 20,000 in Table 10 (Part V) </a:t>
                      </a:r>
                      <a:endParaRPr lang="en-US" sz="1800" b="1" i="0" u="none" strike="noStrike" dirty="0">
                        <a:solidFill>
                          <a:srgbClr val="000000"/>
                        </a:solidFill>
                        <a:effectLst/>
                        <a:latin typeface="Calibri"/>
                      </a:endParaRPr>
                    </a:p>
                  </a:txBody>
                  <a:tcPr marL="7620" marR="7620" marT="7620" marB="0" anchor="b"/>
                </a:tc>
                <a:tc hMerge="1">
                  <a:txBody>
                    <a:bodyPr/>
                    <a:lstStyle/>
                    <a:p>
                      <a:endParaRPr lang="en-US"/>
                    </a:p>
                  </a:txBody>
                  <a:tcPr/>
                </a:tc>
                <a:tc hMerge="1">
                  <a:txBody>
                    <a:bodyPr/>
                    <a:lstStyle/>
                    <a:p>
                      <a:endParaRPr lang="en-US"/>
                    </a:p>
                  </a:txBody>
                  <a:tcPr/>
                </a:tc>
                <a:tc>
                  <a:txBody>
                    <a:bodyPr/>
                    <a:lstStyle/>
                    <a:p>
                      <a:pPr algn="l" fontAlgn="b"/>
                      <a:endParaRPr lang="en-US" sz="1600" b="0" i="0" u="none" strike="noStrike" dirty="0">
                        <a:solidFill>
                          <a:srgbClr val="000000"/>
                        </a:solidFill>
                        <a:effectLst/>
                        <a:latin typeface="Calibri"/>
                      </a:endParaRPr>
                    </a:p>
                  </a:txBody>
                  <a:tcPr marL="7620" marR="7620" marT="7620" marB="0" anchor="b"/>
                </a:tc>
                <a:tc>
                  <a:txBody>
                    <a:bodyPr/>
                    <a:lstStyle/>
                    <a:p>
                      <a:pPr algn="l" fontAlgn="b"/>
                      <a:r>
                        <a:rPr lang="en-US" sz="1600" u="none" strike="noStrike">
                          <a:effectLst/>
                        </a:rPr>
                        <a:t> </a:t>
                      </a:r>
                      <a:endParaRPr lang="en-US" sz="1600" b="0" i="0" u="none" strike="noStrike">
                        <a:solidFill>
                          <a:srgbClr val="000000"/>
                        </a:solidFill>
                        <a:effectLst/>
                        <a:latin typeface="Calibri"/>
                      </a:endParaRPr>
                    </a:p>
                  </a:txBody>
                  <a:tcPr marL="7620" marR="7620" marT="7620" marB="0" anchor="b"/>
                </a:tc>
              </a:tr>
              <a:tr h="360126">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7620" marR="7620" marT="7620" marB="0" anchor="b"/>
                </a:tc>
                <a:tc>
                  <a:txBody>
                    <a:bodyPr/>
                    <a:lstStyle/>
                    <a:p>
                      <a:pPr algn="l" fontAlgn="b"/>
                      <a:r>
                        <a:rPr lang="en-US" sz="1600" b="1" u="none" strike="noStrike" dirty="0">
                          <a:effectLst/>
                        </a:rPr>
                        <a:t> </a:t>
                      </a:r>
                      <a:endParaRPr lang="en-US" sz="1600" b="1" i="0" u="none" strike="noStrike" dirty="0">
                        <a:solidFill>
                          <a:srgbClr val="000000"/>
                        </a:solidFill>
                        <a:effectLst/>
                        <a:latin typeface="Calibri"/>
                      </a:endParaRPr>
                    </a:p>
                  </a:txBody>
                  <a:tcPr marL="7620" marR="7620" marT="7620" marB="0" anchor="b"/>
                </a:tc>
                <a:tc>
                  <a:txBody>
                    <a:bodyPr/>
                    <a:lstStyle/>
                    <a:p>
                      <a:pPr algn="l" fontAlgn="b"/>
                      <a:r>
                        <a:rPr lang="en-US" sz="1600" b="1" u="none" strike="noStrike" dirty="0">
                          <a:effectLst/>
                        </a:rPr>
                        <a:t> </a:t>
                      </a:r>
                      <a:endParaRPr lang="en-US" sz="1600" b="1" i="0" u="none" strike="noStrike" dirty="0">
                        <a:solidFill>
                          <a:srgbClr val="000000"/>
                        </a:solidFill>
                        <a:effectLst/>
                        <a:latin typeface="Calibri"/>
                      </a:endParaRPr>
                    </a:p>
                  </a:txBody>
                  <a:tcPr marL="7620" marR="7620" marT="7620" marB="0" anchor="b"/>
                </a:tc>
                <a:tc>
                  <a:txBody>
                    <a:bodyPr/>
                    <a:lstStyle/>
                    <a:p>
                      <a:pPr algn="l" fontAlgn="b"/>
                      <a:r>
                        <a:rPr lang="en-US" sz="1600" b="1" u="none" strike="noStrike" dirty="0">
                          <a:effectLst/>
                        </a:rPr>
                        <a:t> </a:t>
                      </a:r>
                      <a:endParaRPr lang="en-US" sz="1600" b="1" i="0" u="none" strike="noStrike" dirty="0">
                        <a:solidFill>
                          <a:srgbClr val="000000"/>
                        </a:solidFill>
                        <a:effectLst/>
                        <a:latin typeface="Calibri"/>
                      </a:endParaRPr>
                    </a:p>
                  </a:txBody>
                  <a:tcPr marL="7620" marR="7620" marT="7620" marB="0" anchor="b"/>
                </a:tc>
                <a:tc>
                  <a:txBody>
                    <a:bodyPr/>
                    <a:lstStyle/>
                    <a:p>
                      <a:pPr algn="l" fontAlgn="b"/>
                      <a:r>
                        <a:rPr lang="en-US" sz="1600" u="none" strike="noStrike" dirty="0">
                          <a:effectLst/>
                        </a:rPr>
                        <a:t> </a:t>
                      </a:r>
                      <a:endParaRPr lang="en-US" sz="1600" b="0" i="0" u="none" strike="noStrike" dirty="0">
                        <a:solidFill>
                          <a:srgbClr val="000000"/>
                        </a:solidFill>
                        <a:effectLst/>
                        <a:latin typeface="Calibri"/>
                      </a:endParaRPr>
                    </a:p>
                  </a:txBody>
                  <a:tcPr marL="7620" marR="7620" marT="7620" marB="0" anchor="b"/>
                </a:tc>
                <a:tc>
                  <a:txBody>
                    <a:bodyPr/>
                    <a:lstStyle/>
                    <a:p>
                      <a:pPr algn="l" fontAlgn="b"/>
                      <a:r>
                        <a:rPr lang="en-US" sz="1600" u="none" strike="noStrike" dirty="0">
                          <a:effectLst/>
                        </a:rPr>
                        <a:t> </a:t>
                      </a:r>
                      <a:endParaRPr lang="en-US" sz="1600" b="0" i="0" u="none" strike="noStrike" dirty="0">
                        <a:solidFill>
                          <a:srgbClr val="000000"/>
                        </a:solidFill>
                        <a:effectLst/>
                        <a:latin typeface="Calibri"/>
                      </a:endParaRPr>
                    </a:p>
                  </a:txBody>
                  <a:tcPr marL="7620" marR="7620" marT="7620" marB="0" anchor="b"/>
                </a:tc>
              </a:tr>
            </a:tbl>
          </a:graphicData>
        </a:graphic>
      </p:graphicFrame>
    </p:spTree>
    <p:extLst>
      <p:ext uri="{BB962C8B-B14F-4D97-AF65-F5344CB8AC3E}">
        <p14:creationId xmlns:p14="http://schemas.microsoft.com/office/powerpoint/2010/main" xmlns="" val="368904493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66</a:t>
            </a:fld>
            <a:endParaRPr lang="en-US"/>
          </a:p>
        </p:txBody>
      </p:sp>
      <p:sp>
        <p:nvSpPr>
          <p:cNvPr id="6" name="Title 5"/>
          <p:cNvSpPr>
            <a:spLocks noGrp="1"/>
          </p:cNvSpPr>
          <p:nvPr>
            <p:ph type="title"/>
          </p:nvPr>
        </p:nvSpPr>
        <p:spPr/>
        <p:txBody>
          <a:bodyPr/>
          <a:lstStyle/>
          <a:p>
            <a:r>
              <a:rPr lang="en-US" dirty="0" smtClean="0"/>
              <a:t>Practical Cases</a:t>
            </a:r>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xmlns="" val="2777335167"/>
              </p:ext>
            </p:extLst>
          </p:nvPr>
        </p:nvGraphicFramePr>
        <p:xfrm>
          <a:off x="1115616" y="1124744"/>
          <a:ext cx="7347025" cy="4675250"/>
        </p:xfrm>
        <a:graphic>
          <a:graphicData uri="http://schemas.openxmlformats.org/drawingml/2006/table">
            <a:tbl>
              <a:tblPr>
                <a:tableStyleId>{5C22544A-7EE6-4342-B048-85BDC9FD1C3A}</a:tableStyleId>
              </a:tblPr>
              <a:tblGrid>
                <a:gridCol w="634275"/>
                <a:gridCol w="1400692"/>
                <a:gridCol w="1400692"/>
                <a:gridCol w="1400692"/>
                <a:gridCol w="1255337"/>
                <a:gridCol w="1255337"/>
              </a:tblGrid>
              <a:tr h="345721">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7620" marR="7620" marT="762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7620" marR="7620" marT="762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7620" marR="7620" marT="7620"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7620" marR="7620" marT="7620" marB="0" anchor="b"/>
                </a:tc>
              </a:tr>
              <a:tr h="345721">
                <a:tc rowSpan="2">
                  <a:txBody>
                    <a:bodyPr/>
                    <a:lstStyle/>
                    <a:p>
                      <a:pPr algn="ctr" fontAlgn="ctr"/>
                      <a:r>
                        <a:rPr lang="en-US" sz="1400" b="1" u="none" strike="noStrike" dirty="0">
                          <a:effectLst/>
                        </a:rPr>
                        <a:t>Case</a:t>
                      </a:r>
                      <a:endParaRPr lang="en-US" sz="1400" b="1" i="0" u="none" strike="noStrike" dirty="0">
                        <a:solidFill>
                          <a:srgbClr val="000000"/>
                        </a:solidFill>
                        <a:effectLst/>
                        <a:latin typeface="Calibri"/>
                      </a:endParaRPr>
                    </a:p>
                  </a:txBody>
                  <a:tcPr marL="7620" marR="7620" marT="7620" marB="0" anchor="ctr"/>
                </a:tc>
                <a:tc gridSpan="3">
                  <a:txBody>
                    <a:bodyPr/>
                    <a:lstStyle/>
                    <a:p>
                      <a:pPr algn="ctr" fontAlgn="b"/>
                      <a:r>
                        <a:rPr lang="en-US" sz="1100" b="1" u="none" strike="noStrike" dirty="0" smtClean="0">
                          <a:effectLst/>
                        </a:rPr>
                        <a:t>Turnover </a:t>
                      </a:r>
                    </a:p>
                    <a:p>
                      <a:pPr algn="ctr" fontAlgn="b"/>
                      <a:r>
                        <a:rPr lang="en-US" sz="1100" b="1" u="none" strike="noStrike" dirty="0" smtClean="0">
                          <a:effectLst/>
                        </a:rPr>
                        <a:t>FY </a:t>
                      </a:r>
                      <a:r>
                        <a:rPr lang="en-US" sz="1100" b="1" u="none" strike="noStrike" dirty="0">
                          <a:effectLst/>
                        </a:rPr>
                        <a:t>2017-18</a:t>
                      </a:r>
                      <a:endParaRPr lang="en-US" sz="1100" b="1" i="0" u="none" strike="noStrike" dirty="0">
                        <a:solidFill>
                          <a:srgbClr val="000000"/>
                        </a:solidFill>
                        <a:effectLst/>
                        <a:latin typeface="Calibri"/>
                      </a:endParaRPr>
                    </a:p>
                  </a:txBody>
                  <a:tcPr marL="7620" marR="7620" marT="7620" marB="0" anchor="b"/>
                </a:tc>
                <a:tc hMerge="1">
                  <a:txBody>
                    <a:bodyPr/>
                    <a:lstStyle/>
                    <a:p>
                      <a:endParaRPr lang="en-US"/>
                    </a:p>
                  </a:txBody>
                  <a:tcPr/>
                </a:tc>
                <a:tc hMerge="1">
                  <a:txBody>
                    <a:bodyPr/>
                    <a:lstStyle/>
                    <a:p>
                      <a:endParaRPr lang="en-US"/>
                    </a:p>
                  </a:txBody>
                  <a:tcPr/>
                </a:tc>
                <a:tc gridSpan="2">
                  <a:txBody>
                    <a:bodyPr/>
                    <a:lstStyle/>
                    <a:p>
                      <a:pPr algn="ctr" fontAlgn="b"/>
                      <a:r>
                        <a:rPr lang="en-US" sz="1100" b="1" u="none" strike="noStrike" dirty="0" smtClean="0">
                          <a:effectLst/>
                        </a:rPr>
                        <a:t>Turnover </a:t>
                      </a:r>
                    </a:p>
                    <a:p>
                      <a:pPr algn="ctr" fontAlgn="b"/>
                      <a:r>
                        <a:rPr lang="en-US" sz="1100" b="1" u="none" strike="noStrike" dirty="0" smtClean="0">
                          <a:effectLst/>
                        </a:rPr>
                        <a:t>FY 2018-19</a:t>
                      </a:r>
                      <a:endParaRPr lang="en-US" sz="1100" b="1" i="0" u="none" strike="noStrike" dirty="0">
                        <a:solidFill>
                          <a:srgbClr val="000000"/>
                        </a:solidFill>
                        <a:effectLst/>
                        <a:latin typeface="Calibri"/>
                      </a:endParaRPr>
                    </a:p>
                  </a:txBody>
                  <a:tcPr marL="7620" marR="7620" marT="7620" marB="0" anchor="b"/>
                </a:tc>
                <a:tc hMerge="1">
                  <a:txBody>
                    <a:bodyPr/>
                    <a:lstStyle/>
                    <a:p>
                      <a:endParaRPr lang="en-US"/>
                    </a:p>
                  </a:txBody>
                  <a:tcPr/>
                </a:tc>
              </a:tr>
              <a:tr h="345721">
                <a:tc vMerge="1">
                  <a:txBody>
                    <a:bodyPr/>
                    <a:lstStyle/>
                    <a:p>
                      <a:endParaRPr lang="en-US"/>
                    </a:p>
                  </a:txBody>
                  <a:tcPr/>
                </a:tc>
                <a:tc>
                  <a:txBody>
                    <a:bodyPr/>
                    <a:lstStyle/>
                    <a:p>
                      <a:pPr algn="ctr" fontAlgn="b"/>
                      <a:r>
                        <a:rPr lang="en-US" sz="1100" b="1" u="none" strike="noStrike" dirty="0">
                          <a:effectLst/>
                        </a:rPr>
                        <a:t>Books</a:t>
                      </a:r>
                      <a:endParaRPr lang="en-US" sz="1100" b="1" i="0" u="none" strike="noStrike" dirty="0">
                        <a:solidFill>
                          <a:srgbClr val="000000"/>
                        </a:solidFill>
                        <a:effectLst/>
                        <a:latin typeface="Calibri"/>
                      </a:endParaRPr>
                    </a:p>
                  </a:txBody>
                  <a:tcPr marL="7620" marR="7620" marT="7620" marB="0" anchor="b"/>
                </a:tc>
                <a:tc>
                  <a:txBody>
                    <a:bodyPr/>
                    <a:lstStyle/>
                    <a:p>
                      <a:pPr algn="ctr" fontAlgn="b"/>
                      <a:r>
                        <a:rPr lang="en-US" sz="1100" b="1" u="none" strike="noStrike" dirty="0">
                          <a:effectLst/>
                        </a:rPr>
                        <a:t>3B</a:t>
                      </a:r>
                      <a:endParaRPr lang="en-US" sz="1100" b="1" i="0" u="none" strike="noStrike" dirty="0">
                        <a:solidFill>
                          <a:srgbClr val="000000"/>
                        </a:solidFill>
                        <a:effectLst/>
                        <a:latin typeface="Calibri"/>
                      </a:endParaRPr>
                    </a:p>
                  </a:txBody>
                  <a:tcPr marL="7620" marR="7620" marT="7620" marB="0" anchor="b"/>
                </a:tc>
                <a:tc>
                  <a:txBody>
                    <a:bodyPr/>
                    <a:lstStyle/>
                    <a:p>
                      <a:pPr algn="ctr" fontAlgn="b"/>
                      <a:r>
                        <a:rPr lang="en-US" sz="1100" b="1" u="none" strike="noStrike">
                          <a:effectLst/>
                        </a:rPr>
                        <a:t>GSTR1</a:t>
                      </a:r>
                      <a:endParaRPr lang="en-US" sz="1100" b="1" i="0" u="none" strike="noStrike">
                        <a:solidFill>
                          <a:srgbClr val="000000"/>
                        </a:solidFill>
                        <a:effectLst/>
                        <a:latin typeface="Calibri"/>
                      </a:endParaRPr>
                    </a:p>
                  </a:txBody>
                  <a:tcPr marL="7620" marR="7620" marT="7620" marB="0" anchor="b"/>
                </a:tc>
                <a:tc>
                  <a:txBody>
                    <a:bodyPr/>
                    <a:lstStyle/>
                    <a:p>
                      <a:pPr algn="ctr" fontAlgn="b"/>
                      <a:r>
                        <a:rPr lang="en-US" sz="1100" b="1" u="none" strike="noStrike">
                          <a:effectLst/>
                        </a:rPr>
                        <a:t>3B</a:t>
                      </a:r>
                      <a:endParaRPr lang="en-US" sz="1100" b="1" i="0" u="none" strike="noStrike">
                        <a:solidFill>
                          <a:srgbClr val="000000"/>
                        </a:solidFill>
                        <a:effectLst/>
                        <a:latin typeface="Calibri"/>
                      </a:endParaRPr>
                    </a:p>
                  </a:txBody>
                  <a:tcPr marL="7620" marR="7620" marT="7620" marB="0" anchor="b"/>
                </a:tc>
                <a:tc>
                  <a:txBody>
                    <a:bodyPr/>
                    <a:lstStyle/>
                    <a:p>
                      <a:pPr algn="ctr" fontAlgn="b"/>
                      <a:r>
                        <a:rPr lang="en-US" sz="1100" b="1" u="none" strike="noStrike">
                          <a:effectLst/>
                        </a:rPr>
                        <a:t>GSTR1</a:t>
                      </a:r>
                      <a:endParaRPr lang="en-US" sz="1100" b="1" i="0" u="none" strike="noStrike">
                        <a:solidFill>
                          <a:srgbClr val="000000"/>
                        </a:solidFill>
                        <a:effectLst/>
                        <a:latin typeface="Calibri"/>
                      </a:endParaRPr>
                    </a:p>
                  </a:txBody>
                  <a:tcPr marL="7620" marR="7620" marT="7620" marB="0" anchor="b"/>
                </a:tc>
              </a:tr>
              <a:tr h="648226">
                <a:tc>
                  <a:txBody>
                    <a:bodyPr/>
                    <a:lstStyle/>
                    <a:p>
                      <a:pPr algn="ctr" fontAlgn="b"/>
                      <a:r>
                        <a:rPr lang="en-US" sz="1400" b="1" i="0" u="none" strike="noStrike" dirty="0" smtClean="0">
                          <a:solidFill>
                            <a:schemeClr val="dk1"/>
                          </a:solidFill>
                          <a:effectLst/>
                          <a:latin typeface="+mn-lt"/>
                        </a:rPr>
                        <a:t>III</a:t>
                      </a:r>
                      <a:endParaRPr lang="en-US" sz="1400" b="1" i="0" u="none" strike="noStrike" dirty="0">
                        <a:solidFill>
                          <a:srgbClr val="000000"/>
                        </a:solidFill>
                        <a:effectLst/>
                        <a:latin typeface="Calibri"/>
                      </a:endParaRPr>
                    </a:p>
                  </a:txBody>
                  <a:tcPr marL="7620" marR="7620" marT="7620" marB="0" anchor="b"/>
                </a:tc>
                <a:tc>
                  <a:txBody>
                    <a:bodyPr/>
                    <a:lstStyle/>
                    <a:p>
                      <a:pPr algn="r" fontAlgn="b"/>
                      <a:r>
                        <a:rPr lang="en-US" sz="1400" b="1" u="none" strike="noStrike" dirty="0">
                          <a:effectLst/>
                        </a:rPr>
                        <a:t>                          1,00,000 </a:t>
                      </a:r>
                      <a:endParaRPr lang="en-US" sz="1400" b="1" i="0" u="none" strike="noStrike" dirty="0">
                        <a:solidFill>
                          <a:srgbClr val="000000"/>
                        </a:solidFill>
                        <a:effectLst/>
                        <a:latin typeface="Calibri"/>
                      </a:endParaRPr>
                    </a:p>
                  </a:txBody>
                  <a:tcPr marL="7620" marR="7620" marT="7620" marB="0" anchor="b"/>
                </a:tc>
                <a:tc>
                  <a:txBody>
                    <a:bodyPr/>
                    <a:lstStyle/>
                    <a:p>
                      <a:pPr algn="r" fontAlgn="b"/>
                      <a:r>
                        <a:rPr lang="en-US" sz="1400" b="1" u="none" strike="noStrike" dirty="0">
                          <a:effectLst/>
                        </a:rPr>
                        <a:t>                          </a:t>
                      </a:r>
                      <a:r>
                        <a:rPr lang="en-US" sz="1400" b="1" u="none" strike="noStrike" dirty="0" smtClean="0">
                          <a:effectLst/>
                        </a:rPr>
                        <a:t>80,0000 </a:t>
                      </a:r>
                      <a:endParaRPr lang="en-US" sz="1400" b="1" i="0" u="none" strike="noStrike" dirty="0">
                        <a:solidFill>
                          <a:srgbClr val="000000"/>
                        </a:solidFill>
                        <a:effectLst/>
                        <a:latin typeface="Calibri"/>
                      </a:endParaRPr>
                    </a:p>
                  </a:txBody>
                  <a:tcPr marL="7620" marR="7620" marT="7620" marB="0" anchor="b"/>
                </a:tc>
                <a:tc>
                  <a:txBody>
                    <a:bodyPr/>
                    <a:lstStyle/>
                    <a:p>
                      <a:pPr algn="r" fontAlgn="b"/>
                      <a:r>
                        <a:rPr lang="en-US" sz="1400" b="1" u="none" strike="noStrike" dirty="0">
                          <a:effectLst/>
                        </a:rPr>
                        <a:t>                          </a:t>
                      </a:r>
                      <a:r>
                        <a:rPr lang="en-US" sz="1400" b="1" u="none" strike="noStrike" dirty="0" smtClean="0">
                          <a:effectLst/>
                        </a:rPr>
                        <a:t>80,000 </a:t>
                      </a:r>
                      <a:endParaRPr lang="en-US" sz="1400" b="1" i="0" u="none" strike="noStrike" dirty="0">
                        <a:solidFill>
                          <a:srgbClr val="000000"/>
                        </a:solidFill>
                        <a:effectLst/>
                        <a:latin typeface="Calibri"/>
                      </a:endParaRPr>
                    </a:p>
                  </a:txBody>
                  <a:tcPr marL="7620" marR="7620" marT="7620" marB="0" anchor="b"/>
                </a:tc>
                <a:tc>
                  <a:txBody>
                    <a:bodyPr/>
                    <a:lstStyle/>
                    <a:p>
                      <a:pPr algn="r" fontAlgn="b"/>
                      <a:r>
                        <a:rPr lang="en-US" sz="1400" b="1" i="0" u="none" strike="noStrike" dirty="0" smtClean="0">
                          <a:solidFill>
                            <a:schemeClr val="dk1"/>
                          </a:solidFill>
                          <a:effectLst/>
                          <a:latin typeface="+mn-lt"/>
                        </a:rPr>
                        <a:t>Nil</a:t>
                      </a:r>
                      <a:endParaRPr lang="en-US" sz="1400" b="1" i="0" u="none" strike="noStrike" dirty="0">
                        <a:solidFill>
                          <a:srgbClr val="000000"/>
                        </a:solidFill>
                        <a:effectLst/>
                        <a:latin typeface="Calibri"/>
                      </a:endParaRPr>
                    </a:p>
                  </a:txBody>
                  <a:tcPr marL="7620" marR="7620" marT="7620" marB="0" anchor="b"/>
                </a:tc>
                <a:tc>
                  <a:txBody>
                    <a:bodyPr/>
                    <a:lstStyle/>
                    <a:p>
                      <a:pPr algn="r" fontAlgn="b"/>
                      <a:r>
                        <a:rPr lang="en-US" sz="1400" b="1" i="0" u="none" strike="noStrike" dirty="0" smtClean="0">
                          <a:solidFill>
                            <a:schemeClr val="dk1"/>
                          </a:solidFill>
                          <a:effectLst/>
                          <a:latin typeface="+mn-lt"/>
                        </a:rPr>
                        <a:t>Nil</a:t>
                      </a:r>
                      <a:endParaRPr lang="en-US" sz="1400" b="1" i="0" u="none" strike="noStrike" dirty="0">
                        <a:solidFill>
                          <a:srgbClr val="000000"/>
                        </a:solidFill>
                        <a:effectLst/>
                        <a:latin typeface="Calibri"/>
                      </a:endParaRPr>
                    </a:p>
                  </a:txBody>
                  <a:tcPr marL="7620" marR="7620" marT="7620" marB="0" anchor="b"/>
                </a:tc>
              </a:tr>
              <a:tr h="345721">
                <a:tc>
                  <a:txBody>
                    <a:bodyPr/>
                    <a:lstStyle/>
                    <a:p>
                      <a:pPr algn="l" fontAlgn="b"/>
                      <a:r>
                        <a:rPr lang="en-US" sz="1100" b="1" u="none" strike="noStrike">
                          <a:effectLst/>
                        </a:rPr>
                        <a:t> </a:t>
                      </a:r>
                      <a:endParaRPr lang="en-US" sz="1100" b="1" i="0" u="none" strike="noStrike">
                        <a:solidFill>
                          <a:srgbClr val="000000"/>
                        </a:solidFill>
                        <a:effectLst/>
                        <a:latin typeface="Calibri"/>
                      </a:endParaRPr>
                    </a:p>
                  </a:txBody>
                  <a:tcPr marL="7620" marR="7620" marT="7620" marB="0" anchor="b"/>
                </a:tc>
                <a:tc>
                  <a:txBody>
                    <a:bodyPr/>
                    <a:lstStyle/>
                    <a:p>
                      <a:pPr algn="l" fontAlgn="b"/>
                      <a:endParaRPr lang="en-US" sz="1100" b="1" i="0" u="none" strike="noStrike">
                        <a:solidFill>
                          <a:srgbClr val="000000"/>
                        </a:solidFill>
                        <a:effectLst/>
                        <a:latin typeface="Calibri"/>
                      </a:endParaRPr>
                    </a:p>
                  </a:txBody>
                  <a:tcPr marL="7620" marR="7620" marT="7620" marB="0" anchor="b"/>
                </a:tc>
                <a:tc>
                  <a:txBody>
                    <a:bodyPr/>
                    <a:lstStyle/>
                    <a:p>
                      <a:pPr algn="l" fontAlgn="b"/>
                      <a:endParaRPr lang="en-US" sz="1100" b="1" i="0" u="none" strike="noStrike" dirty="0">
                        <a:solidFill>
                          <a:srgbClr val="000000"/>
                        </a:solidFill>
                        <a:effectLst/>
                        <a:latin typeface="Calibri"/>
                      </a:endParaRPr>
                    </a:p>
                  </a:txBody>
                  <a:tcPr marL="7620" marR="7620" marT="7620" marB="0" anchor="b"/>
                </a:tc>
                <a:tc>
                  <a:txBody>
                    <a:bodyPr/>
                    <a:lstStyle/>
                    <a:p>
                      <a:pPr algn="l" fontAlgn="b"/>
                      <a:endParaRPr lang="en-US" sz="1100" b="1" i="0" u="none" strike="noStrike" dirty="0">
                        <a:solidFill>
                          <a:srgbClr val="000000"/>
                        </a:solidFill>
                        <a:effectLst/>
                        <a:latin typeface="Calibri"/>
                      </a:endParaRPr>
                    </a:p>
                  </a:txBody>
                  <a:tcPr marL="7620" marR="7620" marT="7620" marB="0" anchor="b"/>
                </a:tc>
                <a:tc>
                  <a:txBody>
                    <a:bodyPr/>
                    <a:lstStyle/>
                    <a:p>
                      <a:pPr algn="l" fontAlgn="b"/>
                      <a:endParaRPr lang="en-US" sz="1100" b="1" i="0" u="none" strike="noStrike" dirty="0">
                        <a:solidFill>
                          <a:srgbClr val="000000"/>
                        </a:solidFill>
                        <a:effectLst/>
                        <a:latin typeface="Calibri"/>
                      </a:endParaRPr>
                    </a:p>
                  </a:txBody>
                  <a:tcPr marL="7620" marR="7620" marT="7620" marB="0" anchor="b"/>
                </a:tc>
                <a:tc>
                  <a:txBody>
                    <a:bodyPr/>
                    <a:lstStyle/>
                    <a:p>
                      <a:pPr algn="l" fontAlgn="b"/>
                      <a:r>
                        <a:rPr lang="en-US" sz="1100" b="1" u="none" strike="noStrike" dirty="0">
                          <a:effectLst/>
                        </a:rPr>
                        <a:t> </a:t>
                      </a:r>
                      <a:endParaRPr lang="en-US" sz="1100" b="1" i="0" u="none" strike="noStrike" dirty="0">
                        <a:solidFill>
                          <a:srgbClr val="000000"/>
                        </a:solidFill>
                        <a:effectLst/>
                        <a:latin typeface="Calibri"/>
                      </a:endParaRPr>
                    </a:p>
                  </a:txBody>
                  <a:tcPr marL="7620" marR="7620" marT="7620" marB="0" anchor="b"/>
                </a:tc>
              </a:tr>
              <a:tr h="561179">
                <a:tc>
                  <a:txBody>
                    <a:bodyPr/>
                    <a:lstStyle/>
                    <a:p>
                      <a:pPr algn="l" fontAlgn="b"/>
                      <a:r>
                        <a:rPr lang="en-US" sz="1100" u="none" strike="noStrike" dirty="0">
                          <a:effectLst/>
                        </a:rPr>
                        <a:t>Remarks</a:t>
                      </a:r>
                      <a:endParaRPr lang="en-US" sz="1100" b="1" i="0" u="none" strike="noStrike" dirty="0">
                        <a:solidFill>
                          <a:srgbClr val="000000"/>
                        </a:solidFill>
                        <a:effectLst/>
                        <a:latin typeface="Calibri"/>
                      </a:endParaRPr>
                    </a:p>
                  </a:txBody>
                  <a:tcPr marL="7620" marR="7620" marT="7620" marB="0" anchor="b"/>
                </a:tc>
                <a:tc gridSpan="5">
                  <a:txBody>
                    <a:bodyPr/>
                    <a:lstStyle/>
                    <a:p>
                      <a:pPr marL="171450" indent="-171450" algn="l" fontAlgn="b">
                        <a:buFont typeface="Arial" pitchFamily="34" charset="0"/>
                        <a:buChar char="•"/>
                      </a:pPr>
                      <a:r>
                        <a:rPr lang="en-US" sz="1800" b="0" i="0" u="none" strike="noStrike" dirty="0" smtClean="0">
                          <a:solidFill>
                            <a:schemeClr val="dk1"/>
                          </a:solidFill>
                          <a:effectLst/>
                          <a:latin typeface="+mn-lt"/>
                        </a:rPr>
                        <a:t>Under-reported</a:t>
                      </a:r>
                      <a:r>
                        <a:rPr lang="en-US" sz="1800" b="0" i="0" u="none" strike="noStrike" baseline="0" dirty="0" smtClean="0">
                          <a:solidFill>
                            <a:schemeClr val="dk1"/>
                          </a:solidFill>
                          <a:effectLst/>
                          <a:latin typeface="+mn-lt"/>
                        </a:rPr>
                        <a:t> in returns of 17-18 not rectified in 18-19 anytime till March 2019</a:t>
                      </a:r>
                    </a:p>
                    <a:p>
                      <a:pPr marL="171450" indent="-171450" algn="l" fontAlgn="b">
                        <a:buFont typeface="Arial" pitchFamily="34" charset="0"/>
                        <a:buChar char="•"/>
                      </a:pPr>
                      <a:r>
                        <a:rPr lang="en-US" sz="1800" b="0" i="0" u="none" strike="noStrike" baseline="0" dirty="0" err="1" smtClean="0">
                          <a:solidFill>
                            <a:schemeClr val="dk1"/>
                          </a:solidFill>
                          <a:effectLst/>
                          <a:latin typeface="+mn-lt"/>
                        </a:rPr>
                        <a:t>ie</a:t>
                      </a:r>
                      <a:r>
                        <a:rPr lang="en-US" sz="1800" b="0" i="0" u="none" strike="noStrike" baseline="0" dirty="0" smtClean="0">
                          <a:solidFill>
                            <a:schemeClr val="dk1"/>
                          </a:solidFill>
                          <a:effectLst/>
                          <a:latin typeface="+mn-lt"/>
                        </a:rPr>
                        <a:t> Omission cases</a:t>
                      </a:r>
                    </a:p>
                    <a:p>
                      <a:pPr algn="l" fontAlgn="b"/>
                      <a:r>
                        <a:rPr lang="en-US" sz="1600" u="none" strike="noStrike" dirty="0">
                          <a:effectLst/>
                        </a:rPr>
                        <a:t> </a:t>
                      </a:r>
                      <a:endParaRPr lang="en-US" sz="1600" b="0" i="0" u="none" strike="noStrike" dirty="0">
                        <a:solidFill>
                          <a:srgbClr val="000000"/>
                        </a:solidFill>
                        <a:effectLst/>
                        <a:latin typeface="Calibri"/>
                      </a:endParaRPr>
                    </a:p>
                  </a:txBody>
                  <a:tcPr marL="7620" marR="7620" marT="7620" marB="0" anchor="b"/>
                </a:tc>
                <a:tc hMerge="1">
                  <a:txBody>
                    <a:bodyPr/>
                    <a:lstStyle/>
                    <a:p>
                      <a:endParaRPr lang="en-US"/>
                    </a:p>
                  </a:txBody>
                  <a:tcPr/>
                </a:tc>
                <a:tc hMerge="1">
                  <a:txBody>
                    <a:bodyPr/>
                    <a:lstStyle/>
                    <a:p>
                      <a:pPr algn="l" fontAlgn="b"/>
                      <a:endParaRPr lang="en-US" sz="1200" b="0" i="0" u="none" strike="noStrike" dirty="0">
                        <a:solidFill>
                          <a:srgbClr val="000000"/>
                        </a:solidFill>
                        <a:effectLst/>
                        <a:latin typeface="Calibri"/>
                      </a:endParaRPr>
                    </a:p>
                  </a:txBody>
                  <a:tcPr marL="7620" marR="7620" marT="7620" marB="0" anchor="b"/>
                </a:tc>
                <a:tc hMerge="1">
                  <a:txBody>
                    <a:bodyPr/>
                    <a:lstStyle/>
                    <a:p>
                      <a:pPr algn="l" fontAlgn="b"/>
                      <a:endParaRPr lang="en-US" sz="1100" b="0" i="0" u="none" strike="noStrike" dirty="0">
                        <a:solidFill>
                          <a:srgbClr val="000000"/>
                        </a:solidFill>
                        <a:effectLst/>
                        <a:latin typeface="Calibri"/>
                      </a:endParaRPr>
                    </a:p>
                  </a:txBody>
                  <a:tcPr marL="7620" marR="7620" marT="7620" marB="0" anchor="b"/>
                </a:tc>
                <a:tc hMerge="1">
                  <a:txBody>
                    <a:bodyPr/>
                    <a:lstStyle/>
                    <a:p>
                      <a:pPr algn="l" fontAlgn="b"/>
                      <a:endParaRPr lang="en-US" sz="1100" b="0" i="0" u="none" strike="noStrike" dirty="0">
                        <a:solidFill>
                          <a:srgbClr val="000000"/>
                        </a:solidFill>
                        <a:effectLst/>
                        <a:latin typeface="Calibri"/>
                      </a:endParaRPr>
                    </a:p>
                  </a:txBody>
                  <a:tcPr marL="7620" marR="7620" marT="7620" marB="0" anchor="b"/>
                </a:tc>
              </a:tr>
              <a:tr h="576064">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7620" marR="7620" marT="7620" marB="0" anchor="b"/>
                </a:tc>
                <a:tc gridSpan="3">
                  <a:txBody>
                    <a:bodyPr/>
                    <a:lstStyle/>
                    <a:p>
                      <a:pPr marL="171450" indent="-171450" algn="l" fontAlgn="b">
                        <a:buFont typeface="Arial" pitchFamily="34" charset="0"/>
                        <a:buChar char="•"/>
                      </a:pPr>
                      <a:r>
                        <a:rPr lang="en-US" sz="1800" b="1" u="none" strike="noStrike" dirty="0">
                          <a:effectLst/>
                        </a:rPr>
                        <a:t>Show </a:t>
                      </a:r>
                      <a:r>
                        <a:rPr lang="en-US" sz="1800" b="1" u="none" strike="noStrike" dirty="0" smtClean="0">
                          <a:effectLst/>
                        </a:rPr>
                        <a:t>1,00,000</a:t>
                      </a:r>
                      <a:r>
                        <a:rPr lang="en-US" sz="1800" b="1" u="none" strike="noStrike" baseline="0" dirty="0" smtClean="0">
                          <a:effectLst/>
                        </a:rPr>
                        <a:t> in Table 4 or 5 as the case may be.</a:t>
                      </a:r>
                    </a:p>
                    <a:p>
                      <a:pPr marL="171450" indent="-171450" algn="l" fontAlgn="b">
                        <a:buFont typeface="Arial" pitchFamily="34" charset="0"/>
                        <a:buChar char="•"/>
                      </a:pPr>
                      <a:r>
                        <a:rPr lang="en-US" sz="1800" b="1" i="0" u="none" strike="noStrike" baseline="0" dirty="0" smtClean="0">
                          <a:solidFill>
                            <a:srgbClr val="000000"/>
                          </a:solidFill>
                          <a:effectLst/>
                          <a:latin typeface="Calibri"/>
                        </a:rPr>
                        <a:t>Show Nothing in Table 10 (Part V) </a:t>
                      </a:r>
                      <a:endParaRPr lang="en-US" sz="1800" b="1" i="0" u="none" strike="noStrike" dirty="0">
                        <a:solidFill>
                          <a:srgbClr val="000000"/>
                        </a:solidFill>
                        <a:effectLst/>
                        <a:latin typeface="Calibri"/>
                      </a:endParaRPr>
                    </a:p>
                  </a:txBody>
                  <a:tcPr marL="7620" marR="7620" marT="7620" marB="0" anchor="b"/>
                </a:tc>
                <a:tc hMerge="1">
                  <a:txBody>
                    <a:bodyPr/>
                    <a:lstStyle/>
                    <a:p>
                      <a:endParaRPr lang="en-US"/>
                    </a:p>
                  </a:txBody>
                  <a:tcPr/>
                </a:tc>
                <a:tc hMerge="1">
                  <a:txBody>
                    <a:bodyPr/>
                    <a:lstStyle/>
                    <a:p>
                      <a:endParaRPr lang="en-US"/>
                    </a:p>
                  </a:txBody>
                  <a:tcPr/>
                </a:tc>
                <a:tc>
                  <a:txBody>
                    <a:bodyPr/>
                    <a:lstStyle/>
                    <a:p>
                      <a:pPr algn="l" fontAlgn="b"/>
                      <a:endParaRPr lang="en-US" sz="1600" b="0" i="0" u="none" strike="noStrike" dirty="0">
                        <a:solidFill>
                          <a:srgbClr val="000000"/>
                        </a:solidFill>
                        <a:effectLst/>
                        <a:latin typeface="Calibri"/>
                      </a:endParaRPr>
                    </a:p>
                  </a:txBody>
                  <a:tcPr marL="7620" marR="7620" marT="7620" marB="0" anchor="b"/>
                </a:tc>
                <a:tc>
                  <a:txBody>
                    <a:bodyPr/>
                    <a:lstStyle/>
                    <a:p>
                      <a:pPr algn="l" fontAlgn="b"/>
                      <a:r>
                        <a:rPr lang="en-US" sz="1600" u="none" strike="noStrike">
                          <a:effectLst/>
                        </a:rPr>
                        <a:t> </a:t>
                      </a:r>
                      <a:endParaRPr lang="en-US" sz="1600" b="0" i="0" u="none" strike="noStrike">
                        <a:solidFill>
                          <a:srgbClr val="000000"/>
                        </a:solidFill>
                        <a:effectLst/>
                        <a:latin typeface="Calibri"/>
                      </a:endParaRPr>
                    </a:p>
                  </a:txBody>
                  <a:tcPr marL="7620" marR="7620" marT="7620" marB="0" anchor="b"/>
                </a:tc>
              </a:tr>
              <a:tr h="360126">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7620" marR="7620" marT="7620" marB="0" anchor="b"/>
                </a:tc>
                <a:tc gridSpan="5">
                  <a:txBody>
                    <a:bodyPr/>
                    <a:lstStyle/>
                    <a:p>
                      <a:pPr marL="285750" indent="-285750" algn="l" fontAlgn="b">
                        <a:buFont typeface="Arial" pitchFamily="34" charset="0"/>
                        <a:buChar char="•"/>
                      </a:pPr>
                      <a:r>
                        <a:rPr lang="en-US" sz="1600" b="1" u="none" strike="noStrike" dirty="0">
                          <a:effectLst/>
                        </a:rPr>
                        <a:t> </a:t>
                      </a:r>
                      <a:r>
                        <a:rPr lang="en-US" sz="1600" b="1" u="none" strike="noStrike" dirty="0" smtClean="0">
                          <a:solidFill>
                            <a:srgbClr val="FF0000"/>
                          </a:solidFill>
                          <a:effectLst/>
                        </a:rPr>
                        <a:t>Difference TAX liability to be added to Table 9 and pay through DRC 03</a:t>
                      </a:r>
                      <a:r>
                        <a:rPr lang="en-US" sz="1600" b="1" u="none" strike="noStrike" dirty="0">
                          <a:solidFill>
                            <a:srgbClr val="FF0000"/>
                          </a:solidFill>
                          <a:effectLst/>
                        </a:rPr>
                        <a:t> </a:t>
                      </a:r>
                      <a:endParaRPr lang="en-US" sz="1600" b="0" i="0" u="none" strike="noStrike" dirty="0">
                        <a:solidFill>
                          <a:srgbClr val="FF0000"/>
                        </a:solidFill>
                        <a:effectLst/>
                        <a:latin typeface="Calibri"/>
                      </a:endParaRPr>
                    </a:p>
                    <a:p>
                      <a:pPr algn="l" fontAlgn="b"/>
                      <a:r>
                        <a:rPr lang="en-US" sz="1600" u="none" strike="noStrike" dirty="0">
                          <a:effectLst/>
                        </a:rPr>
                        <a:t> </a:t>
                      </a:r>
                      <a:endParaRPr lang="en-US" sz="1600" b="0" i="0" u="none" strike="noStrike" dirty="0">
                        <a:solidFill>
                          <a:srgbClr val="000000"/>
                        </a:solidFill>
                        <a:effectLst/>
                        <a:latin typeface="Calibri"/>
                      </a:endParaRPr>
                    </a:p>
                  </a:txBody>
                  <a:tcPr marL="7620" marR="7620" marT="7620" marB="0" anchor="b"/>
                </a:tc>
                <a:tc hMerge="1">
                  <a:txBody>
                    <a:bodyPr/>
                    <a:lstStyle/>
                    <a:p>
                      <a:pPr algn="l" fontAlgn="b"/>
                      <a:endParaRPr lang="en-US" sz="1600" b="1" i="0" u="none" strike="noStrike" dirty="0">
                        <a:solidFill>
                          <a:srgbClr val="000000"/>
                        </a:solidFill>
                        <a:effectLst/>
                        <a:latin typeface="Calibri"/>
                      </a:endParaRPr>
                    </a:p>
                  </a:txBody>
                  <a:tcPr marL="7620" marR="7620" marT="7620" marB="0" anchor="b"/>
                </a:tc>
                <a:tc hMerge="1">
                  <a:txBody>
                    <a:bodyPr/>
                    <a:lstStyle/>
                    <a:p>
                      <a:pPr algn="l" fontAlgn="b"/>
                      <a:endParaRPr lang="en-US" sz="1600" b="1" i="0" u="none" strike="noStrike" dirty="0">
                        <a:solidFill>
                          <a:srgbClr val="000000"/>
                        </a:solidFill>
                        <a:effectLst/>
                        <a:latin typeface="Calibri"/>
                      </a:endParaRPr>
                    </a:p>
                  </a:txBody>
                  <a:tcPr marL="7620" marR="7620" marT="7620" marB="0" anchor="b"/>
                </a:tc>
                <a:tc hMerge="1">
                  <a:txBody>
                    <a:bodyPr/>
                    <a:lstStyle/>
                    <a:p>
                      <a:pPr algn="l" fontAlgn="b"/>
                      <a:endParaRPr lang="en-US" sz="1600" b="0" i="0" u="none" strike="noStrike" dirty="0">
                        <a:solidFill>
                          <a:srgbClr val="000000"/>
                        </a:solidFill>
                        <a:effectLst/>
                        <a:latin typeface="Calibri"/>
                      </a:endParaRPr>
                    </a:p>
                  </a:txBody>
                  <a:tcPr marL="7620" marR="7620" marT="7620" marB="0" anchor="b"/>
                </a:tc>
                <a:tc hMerge="1">
                  <a:txBody>
                    <a:bodyPr/>
                    <a:lstStyle/>
                    <a:p>
                      <a:pPr algn="l" fontAlgn="b"/>
                      <a:endParaRPr lang="en-US" sz="1600" b="0" i="0" u="none" strike="noStrike" dirty="0">
                        <a:solidFill>
                          <a:srgbClr val="000000"/>
                        </a:solidFill>
                        <a:effectLst/>
                        <a:latin typeface="Calibri"/>
                      </a:endParaRPr>
                    </a:p>
                  </a:txBody>
                  <a:tcPr marL="7620" marR="7620" marT="7620" marB="0" anchor="b"/>
                </a:tc>
              </a:tr>
            </a:tbl>
          </a:graphicData>
        </a:graphic>
      </p:graphicFrame>
    </p:spTree>
    <p:extLst>
      <p:ext uri="{BB962C8B-B14F-4D97-AF65-F5344CB8AC3E}">
        <p14:creationId xmlns:p14="http://schemas.microsoft.com/office/powerpoint/2010/main" xmlns="" val="319694462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67</a:t>
            </a:fld>
            <a:endParaRPr lang="en-US"/>
          </a:p>
        </p:txBody>
      </p:sp>
      <p:sp>
        <p:nvSpPr>
          <p:cNvPr id="6" name="Title 5"/>
          <p:cNvSpPr>
            <a:spLocks noGrp="1"/>
          </p:cNvSpPr>
          <p:nvPr>
            <p:ph type="title"/>
          </p:nvPr>
        </p:nvSpPr>
        <p:spPr/>
        <p:txBody>
          <a:bodyPr/>
          <a:lstStyle/>
          <a:p>
            <a:r>
              <a:rPr lang="en-US" dirty="0" smtClean="0"/>
              <a:t>Practical Cases</a:t>
            </a:r>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xmlns="" val="2390713530"/>
              </p:ext>
            </p:extLst>
          </p:nvPr>
        </p:nvGraphicFramePr>
        <p:xfrm>
          <a:off x="1115616" y="1124744"/>
          <a:ext cx="7347025" cy="5193410"/>
        </p:xfrm>
        <a:graphic>
          <a:graphicData uri="http://schemas.openxmlformats.org/drawingml/2006/table">
            <a:tbl>
              <a:tblPr>
                <a:tableStyleId>{5C22544A-7EE6-4342-B048-85BDC9FD1C3A}</a:tableStyleId>
              </a:tblPr>
              <a:tblGrid>
                <a:gridCol w="634275"/>
                <a:gridCol w="1400692"/>
                <a:gridCol w="1400692"/>
                <a:gridCol w="1400692"/>
                <a:gridCol w="1255337"/>
                <a:gridCol w="1255337"/>
              </a:tblGrid>
              <a:tr h="345721">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7620" marR="7620" marT="762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7620" marR="7620" marT="762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7620" marR="7620" marT="7620"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7620" marR="7620" marT="7620" marB="0" anchor="b"/>
                </a:tc>
              </a:tr>
              <a:tr h="345721">
                <a:tc rowSpan="2">
                  <a:txBody>
                    <a:bodyPr/>
                    <a:lstStyle/>
                    <a:p>
                      <a:pPr algn="ctr" fontAlgn="ctr"/>
                      <a:r>
                        <a:rPr lang="en-US" sz="1400" b="1" u="none" strike="noStrike" dirty="0">
                          <a:effectLst/>
                        </a:rPr>
                        <a:t>Case</a:t>
                      </a:r>
                      <a:endParaRPr lang="en-US" sz="1400" b="1" i="0" u="none" strike="noStrike" dirty="0">
                        <a:solidFill>
                          <a:srgbClr val="000000"/>
                        </a:solidFill>
                        <a:effectLst/>
                        <a:latin typeface="Calibri"/>
                      </a:endParaRPr>
                    </a:p>
                  </a:txBody>
                  <a:tcPr marL="7620" marR="7620" marT="7620" marB="0" anchor="ctr"/>
                </a:tc>
                <a:tc gridSpan="3">
                  <a:txBody>
                    <a:bodyPr/>
                    <a:lstStyle/>
                    <a:p>
                      <a:pPr algn="ctr" fontAlgn="b"/>
                      <a:r>
                        <a:rPr lang="en-US" sz="1100" b="1" u="none" strike="noStrike" dirty="0" smtClean="0">
                          <a:effectLst/>
                        </a:rPr>
                        <a:t>Turnover </a:t>
                      </a:r>
                    </a:p>
                    <a:p>
                      <a:pPr algn="ctr" fontAlgn="b"/>
                      <a:r>
                        <a:rPr lang="en-US" sz="1100" b="1" u="none" strike="noStrike" dirty="0" smtClean="0">
                          <a:effectLst/>
                        </a:rPr>
                        <a:t>FY </a:t>
                      </a:r>
                      <a:r>
                        <a:rPr lang="en-US" sz="1100" b="1" u="none" strike="noStrike" dirty="0">
                          <a:effectLst/>
                        </a:rPr>
                        <a:t>2017-18</a:t>
                      </a:r>
                      <a:endParaRPr lang="en-US" sz="1100" b="1" i="0" u="none" strike="noStrike" dirty="0">
                        <a:solidFill>
                          <a:srgbClr val="000000"/>
                        </a:solidFill>
                        <a:effectLst/>
                        <a:latin typeface="Calibri"/>
                      </a:endParaRPr>
                    </a:p>
                  </a:txBody>
                  <a:tcPr marL="7620" marR="7620" marT="7620" marB="0" anchor="b"/>
                </a:tc>
                <a:tc hMerge="1">
                  <a:txBody>
                    <a:bodyPr/>
                    <a:lstStyle/>
                    <a:p>
                      <a:endParaRPr lang="en-US"/>
                    </a:p>
                  </a:txBody>
                  <a:tcPr/>
                </a:tc>
                <a:tc hMerge="1">
                  <a:txBody>
                    <a:bodyPr/>
                    <a:lstStyle/>
                    <a:p>
                      <a:endParaRPr lang="en-US"/>
                    </a:p>
                  </a:txBody>
                  <a:tcPr/>
                </a:tc>
                <a:tc gridSpan="2">
                  <a:txBody>
                    <a:bodyPr/>
                    <a:lstStyle/>
                    <a:p>
                      <a:pPr algn="ctr" fontAlgn="b"/>
                      <a:r>
                        <a:rPr lang="en-US" sz="1100" b="1" u="none" strike="noStrike" dirty="0" smtClean="0">
                          <a:effectLst/>
                        </a:rPr>
                        <a:t>Turnover </a:t>
                      </a:r>
                    </a:p>
                    <a:p>
                      <a:pPr algn="ctr" fontAlgn="b"/>
                      <a:r>
                        <a:rPr lang="en-US" sz="1100" b="1" u="none" strike="noStrike" dirty="0" smtClean="0">
                          <a:effectLst/>
                        </a:rPr>
                        <a:t>FY 2018-19</a:t>
                      </a:r>
                      <a:endParaRPr lang="en-US" sz="1100" b="1" i="0" u="none" strike="noStrike" dirty="0">
                        <a:solidFill>
                          <a:srgbClr val="000000"/>
                        </a:solidFill>
                        <a:effectLst/>
                        <a:latin typeface="Calibri"/>
                      </a:endParaRPr>
                    </a:p>
                  </a:txBody>
                  <a:tcPr marL="7620" marR="7620" marT="7620" marB="0" anchor="b"/>
                </a:tc>
                <a:tc hMerge="1">
                  <a:txBody>
                    <a:bodyPr/>
                    <a:lstStyle/>
                    <a:p>
                      <a:endParaRPr lang="en-US"/>
                    </a:p>
                  </a:txBody>
                  <a:tcPr/>
                </a:tc>
              </a:tr>
              <a:tr h="345721">
                <a:tc vMerge="1">
                  <a:txBody>
                    <a:bodyPr/>
                    <a:lstStyle/>
                    <a:p>
                      <a:endParaRPr lang="en-US"/>
                    </a:p>
                  </a:txBody>
                  <a:tcPr/>
                </a:tc>
                <a:tc>
                  <a:txBody>
                    <a:bodyPr/>
                    <a:lstStyle/>
                    <a:p>
                      <a:pPr algn="ctr" fontAlgn="b"/>
                      <a:r>
                        <a:rPr lang="en-US" sz="1100" b="1" u="none" strike="noStrike" dirty="0">
                          <a:effectLst/>
                        </a:rPr>
                        <a:t>Books</a:t>
                      </a:r>
                      <a:endParaRPr lang="en-US" sz="1100" b="1" i="0" u="none" strike="noStrike" dirty="0">
                        <a:solidFill>
                          <a:srgbClr val="000000"/>
                        </a:solidFill>
                        <a:effectLst/>
                        <a:latin typeface="Calibri"/>
                      </a:endParaRPr>
                    </a:p>
                  </a:txBody>
                  <a:tcPr marL="7620" marR="7620" marT="7620" marB="0" anchor="b"/>
                </a:tc>
                <a:tc>
                  <a:txBody>
                    <a:bodyPr/>
                    <a:lstStyle/>
                    <a:p>
                      <a:pPr algn="ctr" fontAlgn="b"/>
                      <a:r>
                        <a:rPr lang="en-US" sz="1100" b="1" u="none" strike="noStrike" dirty="0">
                          <a:effectLst/>
                        </a:rPr>
                        <a:t>3B</a:t>
                      </a:r>
                      <a:endParaRPr lang="en-US" sz="1100" b="1" i="0" u="none" strike="noStrike" dirty="0">
                        <a:solidFill>
                          <a:srgbClr val="000000"/>
                        </a:solidFill>
                        <a:effectLst/>
                        <a:latin typeface="Calibri"/>
                      </a:endParaRPr>
                    </a:p>
                  </a:txBody>
                  <a:tcPr marL="7620" marR="7620" marT="7620" marB="0" anchor="b"/>
                </a:tc>
                <a:tc>
                  <a:txBody>
                    <a:bodyPr/>
                    <a:lstStyle/>
                    <a:p>
                      <a:pPr algn="ctr" fontAlgn="b"/>
                      <a:r>
                        <a:rPr lang="en-US" sz="1100" b="1" u="none" strike="noStrike">
                          <a:effectLst/>
                        </a:rPr>
                        <a:t>GSTR1</a:t>
                      </a:r>
                      <a:endParaRPr lang="en-US" sz="1100" b="1" i="0" u="none" strike="noStrike">
                        <a:solidFill>
                          <a:srgbClr val="000000"/>
                        </a:solidFill>
                        <a:effectLst/>
                        <a:latin typeface="Calibri"/>
                      </a:endParaRPr>
                    </a:p>
                  </a:txBody>
                  <a:tcPr marL="7620" marR="7620" marT="7620" marB="0" anchor="b"/>
                </a:tc>
                <a:tc>
                  <a:txBody>
                    <a:bodyPr/>
                    <a:lstStyle/>
                    <a:p>
                      <a:pPr algn="ctr" fontAlgn="b"/>
                      <a:r>
                        <a:rPr lang="en-US" sz="1100" b="1" u="none" strike="noStrike">
                          <a:effectLst/>
                        </a:rPr>
                        <a:t>3B</a:t>
                      </a:r>
                      <a:endParaRPr lang="en-US" sz="1100" b="1" i="0" u="none" strike="noStrike">
                        <a:solidFill>
                          <a:srgbClr val="000000"/>
                        </a:solidFill>
                        <a:effectLst/>
                        <a:latin typeface="Calibri"/>
                      </a:endParaRPr>
                    </a:p>
                  </a:txBody>
                  <a:tcPr marL="7620" marR="7620" marT="7620" marB="0" anchor="b"/>
                </a:tc>
                <a:tc>
                  <a:txBody>
                    <a:bodyPr/>
                    <a:lstStyle/>
                    <a:p>
                      <a:pPr algn="ctr" fontAlgn="b"/>
                      <a:r>
                        <a:rPr lang="en-US" sz="1100" b="1" u="none" strike="noStrike">
                          <a:effectLst/>
                        </a:rPr>
                        <a:t>GSTR1</a:t>
                      </a:r>
                      <a:endParaRPr lang="en-US" sz="1100" b="1" i="0" u="none" strike="noStrike">
                        <a:solidFill>
                          <a:srgbClr val="000000"/>
                        </a:solidFill>
                        <a:effectLst/>
                        <a:latin typeface="Calibri"/>
                      </a:endParaRPr>
                    </a:p>
                  </a:txBody>
                  <a:tcPr marL="7620" marR="7620" marT="7620" marB="0" anchor="b"/>
                </a:tc>
              </a:tr>
              <a:tr h="648226">
                <a:tc>
                  <a:txBody>
                    <a:bodyPr/>
                    <a:lstStyle/>
                    <a:p>
                      <a:pPr algn="ctr" fontAlgn="b"/>
                      <a:r>
                        <a:rPr lang="en-US" sz="1400" b="1" i="0" u="none" strike="noStrike" dirty="0" smtClean="0">
                          <a:solidFill>
                            <a:schemeClr val="dk1"/>
                          </a:solidFill>
                          <a:effectLst/>
                          <a:latin typeface="+mn-lt"/>
                        </a:rPr>
                        <a:t>IV</a:t>
                      </a:r>
                      <a:endParaRPr lang="en-US" sz="1400" b="1" i="0" u="none" strike="noStrike" dirty="0">
                        <a:solidFill>
                          <a:srgbClr val="000000"/>
                        </a:solidFill>
                        <a:effectLst/>
                        <a:latin typeface="Calibri"/>
                      </a:endParaRPr>
                    </a:p>
                  </a:txBody>
                  <a:tcPr marL="7620" marR="7620" marT="7620" marB="0" anchor="b"/>
                </a:tc>
                <a:tc>
                  <a:txBody>
                    <a:bodyPr/>
                    <a:lstStyle/>
                    <a:p>
                      <a:pPr algn="r" fontAlgn="b"/>
                      <a:r>
                        <a:rPr lang="en-US" sz="1400" b="1" u="none" strike="noStrike" dirty="0">
                          <a:effectLst/>
                        </a:rPr>
                        <a:t>                          1,00,000 </a:t>
                      </a:r>
                      <a:endParaRPr lang="en-US" sz="1400" b="1" i="0" u="none" strike="noStrike" dirty="0">
                        <a:solidFill>
                          <a:srgbClr val="000000"/>
                        </a:solidFill>
                        <a:effectLst/>
                        <a:latin typeface="Calibri"/>
                      </a:endParaRPr>
                    </a:p>
                  </a:txBody>
                  <a:tcPr marL="7620" marR="7620" marT="7620" marB="0" anchor="b"/>
                </a:tc>
                <a:tc>
                  <a:txBody>
                    <a:bodyPr/>
                    <a:lstStyle/>
                    <a:p>
                      <a:pPr algn="r" fontAlgn="b"/>
                      <a:r>
                        <a:rPr lang="en-US" sz="1400" b="1" u="none" strike="noStrike" dirty="0">
                          <a:effectLst/>
                        </a:rPr>
                        <a:t>                          </a:t>
                      </a:r>
                      <a:r>
                        <a:rPr lang="en-US" sz="1400" b="1" u="none" strike="noStrike" dirty="0" smtClean="0">
                          <a:effectLst/>
                        </a:rPr>
                        <a:t>80,0000 </a:t>
                      </a:r>
                      <a:endParaRPr lang="en-US" sz="1400" b="1" i="0" u="none" strike="noStrike" dirty="0">
                        <a:solidFill>
                          <a:srgbClr val="000000"/>
                        </a:solidFill>
                        <a:effectLst/>
                        <a:latin typeface="Calibri"/>
                      </a:endParaRPr>
                    </a:p>
                  </a:txBody>
                  <a:tcPr marL="7620" marR="7620" marT="7620" marB="0" anchor="b"/>
                </a:tc>
                <a:tc>
                  <a:txBody>
                    <a:bodyPr/>
                    <a:lstStyle/>
                    <a:p>
                      <a:pPr algn="r" fontAlgn="b"/>
                      <a:r>
                        <a:rPr lang="en-US" sz="1400" b="1" u="none" strike="noStrike" dirty="0">
                          <a:effectLst/>
                        </a:rPr>
                        <a:t>                          </a:t>
                      </a:r>
                      <a:r>
                        <a:rPr lang="en-US" sz="1400" b="1" u="none" strike="noStrike" dirty="0" smtClean="0">
                          <a:effectLst/>
                        </a:rPr>
                        <a:t>80,000 </a:t>
                      </a:r>
                      <a:endParaRPr lang="en-US" sz="1400" b="1" i="0" u="none" strike="noStrike" dirty="0">
                        <a:solidFill>
                          <a:srgbClr val="000000"/>
                        </a:solidFill>
                        <a:effectLst/>
                        <a:latin typeface="Calibri"/>
                      </a:endParaRPr>
                    </a:p>
                  </a:txBody>
                  <a:tcPr marL="7620" marR="7620" marT="7620" marB="0" anchor="b"/>
                </a:tc>
                <a:tc>
                  <a:txBody>
                    <a:bodyPr/>
                    <a:lstStyle/>
                    <a:p>
                      <a:pPr algn="r" fontAlgn="b"/>
                      <a:r>
                        <a:rPr lang="en-US" sz="1400" b="1" i="0" u="none" strike="noStrike" dirty="0" smtClean="0">
                          <a:solidFill>
                            <a:schemeClr val="dk1"/>
                          </a:solidFill>
                          <a:effectLst/>
                          <a:latin typeface="+mn-lt"/>
                        </a:rPr>
                        <a:t>15,000</a:t>
                      </a:r>
                      <a:endParaRPr lang="en-US" sz="1400" b="1" i="0" u="none" strike="noStrike" dirty="0">
                        <a:solidFill>
                          <a:srgbClr val="000000"/>
                        </a:solidFill>
                        <a:effectLst/>
                        <a:latin typeface="Calibri"/>
                      </a:endParaRPr>
                    </a:p>
                  </a:txBody>
                  <a:tcPr marL="7620" marR="7620" marT="7620" marB="0" anchor="b"/>
                </a:tc>
                <a:tc>
                  <a:txBody>
                    <a:bodyPr/>
                    <a:lstStyle/>
                    <a:p>
                      <a:pPr algn="r" fontAlgn="b"/>
                      <a:r>
                        <a:rPr lang="en-US" sz="1400" b="1" i="0" u="none" strike="noStrike" dirty="0" smtClean="0">
                          <a:solidFill>
                            <a:schemeClr val="dk1"/>
                          </a:solidFill>
                          <a:effectLst/>
                          <a:latin typeface="+mn-lt"/>
                        </a:rPr>
                        <a:t>15,000</a:t>
                      </a:r>
                      <a:endParaRPr lang="en-US" sz="1400" b="1" i="0" u="none" strike="noStrike" dirty="0">
                        <a:solidFill>
                          <a:srgbClr val="000000"/>
                        </a:solidFill>
                        <a:effectLst/>
                        <a:latin typeface="Calibri"/>
                      </a:endParaRPr>
                    </a:p>
                  </a:txBody>
                  <a:tcPr marL="7620" marR="7620" marT="7620" marB="0" anchor="b"/>
                </a:tc>
              </a:tr>
              <a:tr h="345721">
                <a:tc>
                  <a:txBody>
                    <a:bodyPr/>
                    <a:lstStyle/>
                    <a:p>
                      <a:pPr algn="l" fontAlgn="b"/>
                      <a:r>
                        <a:rPr lang="en-US" sz="1100" b="1" u="none" strike="noStrike">
                          <a:effectLst/>
                        </a:rPr>
                        <a:t> </a:t>
                      </a:r>
                      <a:endParaRPr lang="en-US" sz="1100" b="1" i="0" u="none" strike="noStrike">
                        <a:solidFill>
                          <a:srgbClr val="000000"/>
                        </a:solidFill>
                        <a:effectLst/>
                        <a:latin typeface="Calibri"/>
                      </a:endParaRPr>
                    </a:p>
                  </a:txBody>
                  <a:tcPr marL="7620" marR="7620" marT="7620" marB="0" anchor="b"/>
                </a:tc>
                <a:tc>
                  <a:txBody>
                    <a:bodyPr/>
                    <a:lstStyle/>
                    <a:p>
                      <a:pPr algn="l" fontAlgn="b"/>
                      <a:endParaRPr lang="en-US" sz="1100" b="1" i="0" u="none" strike="noStrike">
                        <a:solidFill>
                          <a:srgbClr val="000000"/>
                        </a:solidFill>
                        <a:effectLst/>
                        <a:latin typeface="Calibri"/>
                      </a:endParaRPr>
                    </a:p>
                  </a:txBody>
                  <a:tcPr marL="7620" marR="7620" marT="7620" marB="0" anchor="b"/>
                </a:tc>
                <a:tc>
                  <a:txBody>
                    <a:bodyPr/>
                    <a:lstStyle/>
                    <a:p>
                      <a:pPr algn="l" fontAlgn="b"/>
                      <a:endParaRPr lang="en-US" sz="1100" b="1" i="0" u="none" strike="noStrike" dirty="0">
                        <a:solidFill>
                          <a:srgbClr val="000000"/>
                        </a:solidFill>
                        <a:effectLst/>
                        <a:latin typeface="Calibri"/>
                      </a:endParaRPr>
                    </a:p>
                  </a:txBody>
                  <a:tcPr marL="7620" marR="7620" marT="7620" marB="0" anchor="b"/>
                </a:tc>
                <a:tc>
                  <a:txBody>
                    <a:bodyPr/>
                    <a:lstStyle/>
                    <a:p>
                      <a:pPr algn="l" fontAlgn="b"/>
                      <a:endParaRPr lang="en-US" sz="1100" b="1" i="0" u="none" strike="noStrike" dirty="0">
                        <a:solidFill>
                          <a:srgbClr val="000000"/>
                        </a:solidFill>
                        <a:effectLst/>
                        <a:latin typeface="Calibri"/>
                      </a:endParaRPr>
                    </a:p>
                  </a:txBody>
                  <a:tcPr marL="7620" marR="7620" marT="7620" marB="0" anchor="b"/>
                </a:tc>
                <a:tc>
                  <a:txBody>
                    <a:bodyPr/>
                    <a:lstStyle/>
                    <a:p>
                      <a:pPr algn="l" fontAlgn="b"/>
                      <a:endParaRPr lang="en-US" sz="1100" b="1" i="0" u="none" strike="noStrike" dirty="0">
                        <a:solidFill>
                          <a:srgbClr val="000000"/>
                        </a:solidFill>
                        <a:effectLst/>
                        <a:latin typeface="Calibri"/>
                      </a:endParaRPr>
                    </a:p>
                  </a:txBody>
                  <a:tcPr marL="7620" marR="7620" marT="7620" marB="0" anchor="b"/>
                </a:tc>
                <a:tc>
                  <a:txBody>
                    <a:bodyPr/>
                    <a:lstStyle/>
                    <a:p>
                      <a:pPr algn="l" fontAlgn="b"/>
                      <a:r>
                        <a:rPr lang="en-US" sz="1100" b="1" u="none" strike="noStrike" dirty="0">
                          <a:effectLst/>
                        </a:rPr>
                        <a:t> </a:t>
                      </a:r>
                      <a:endParaRPr lang="en-US" sz="1100" b="1" i="0" u="none" strike="noStrike" dirty="0">
                        <a:solidFill>
                          <a:srgbClr val="000000"/>
                        </a:solidFill>
                        <a:effectLst/>
                        <a:latin typeface="Calibri"/>
                      </a:endParaRPr>
                    </a:p>
                  </a:txBody>
                  <a:tcPr marL="7620" marR="7620" marT="7620" marB="0" anchor="b"/>
                </a:tc>
              </a:tr>
              <a:tr h="561179">
                <a:tc>
                  <a:txBody>
                    <a:bodyPr/>
                    <a:lstStyle/>
                    <a:p>
                      <a:pPr algn="l" fontAlgn="b"/>
                      <a:r>
                        <a:rPr lang="en-US" sz="1100" u="none" strike="noStrike" dirty="0">
                          <a:effectLst/>
                        </a:rPr>
                        <a:t>Remarks</a:t>
                      </a:r>
                      <a:endParaRPr lang="en-US" sz="1100" b="1" i="0" u="none" strike="noStrike" dirty="0">
                        <a:solidFill>
                          <a:srgbClr val="000000"/>
                        </a:solidFill>
                        <a:effectLst/>
                        <a:latin typeface="Calibri"/>
                      </a:endParaRPr>
                    </a:p>
                  </a:txBody>
                  <a:tcPr marL="7620" marR="7620" marT="7620" marB="0" anchor="b"/>
                </a:tc>
                <a:tc gridSpan="5">
                  <a:txBody>
                    <a:bodyPr/>
                    <a:lstStyle/>
                    <a:p>
                      <a:pPr marL="171450" indent="-171450" algn="l" fontAlgn="b">
                        <a:buFont typeface="Arial" pitchFamily="34" charset="0"/>
                        <a:buChar char="•"/>
                      </a:pPr>
                      <a:r>
                        <a:rPr lang="en-US" sz="1800" b="0" i="0" u="none" strike="noStrike" dirty="0" smtClean="0">
                          <a:solidFill>
                            <a:schemeClr val="dk1"/>
                          </a:solidFill>
                          <a:effectLst/>
                          <a:latin typeface="+mn-lt"/>
                        </a:rPr>
                        <a:t>Under-reported</a:t>
                      </a:r>
                      <a:r>
                        <a:rPr lang="en-US" sz="1800" b="0" i="0" u="none" strike="noStrike" baseline="0" dirty="0" smtClean="0">
                          <a:solidFill>
                            <a:schemeClr val="dk1"/>
                          </a:solidFill>
                          <a:effectLst/>
                          <a:latin typeface="+mn-lt"/>
                        </a:rPr>
                        <a:t> in returns of 17-18 partially rectified in 18-19 anytime till March 2019</a:t>
                      </a:r>
                    </a:p>
                    <a:p>
                      <a:pPr marL="171450" indent="-171450" algn="l" fontAlgn="b">
                        <a:buFont typeface="Arial" pitchFamily="34" charset="0"/>
                        <a:buChar char="•"/>
                      </a:pPr>
                      <a:r>
                        <a:rPr lang="en-US" sz="1800" b="0" i="0" u="none" strike="noStrike" baseline="0" dirty="0" err="1" smtClean="0">
                          <a:solidFill>
                            <a:schemeClr val="dk1"/>
                          </a:solidFill>
                          <a:effectLst/>
                          <a:latin typeface="+mn-lt"/>
                        </a:rPr>
                        <a:t>Ie</a:t>
                      </a:r>
                      <a:r>
                        <a:rPr lang="en-US" sz="1800" b="0" i="0" u="none" strike="noStrike" baseline="0" dirty="0" smtClean="0">
                          <a:solidFill>
                            <a:schemeClr val="dk1"/>
                          </a:solidFill>
                          <a:effectLst/>
                          <a:latin typeface="+mn-lt"/>
                        </a:rPr>
                        <a:t> Partial Omission cases</a:t>
                      </a:r>
                    </a:p>
                    <a:p>
                      <a:pPr algn="l" fontAlgn="b"/>
                      <a:r>
                        <a:rPr lang="en-US" sz="1600" u="none" strike="noStrike" dirty="0">
                          <a:effectLst/>
                        </a:rPr>
                        <a:t> </a:t>
                      </a:r>
                      <a:endParaRPr lang="en-US" sz="1600" b="0" i="0" u="none" strike="noStrike" dirty="0">
                        <a:solidFill>
                          <a:srgbClr val="000000"/>
                        </a:solidFill>
                        <a:effectLst/>
                        <a:latin typeface="Calibri"/>
                      </a:endParaRPr>
                    </a:p>
                  </a:txBody>
                  <a:tcPr marL="7620" marR="7620" marT="7620" marB="0" anchor="b"/>
                </a:tc>
                <a:tc hMerge="1">
                  <a:txBody>
                    <a:bodyPr/>
                    <a:lstStyle/>
                    <a:p>
                      <a:endParaRPr lang="en-US"/>
                    </a:p>
                  </a:txBody>
                  <a:tcPr/>
                </a:tc>
                <a:tc hMerge="1">
                  <a:txBody>
                    <a:bodyPr/>
                    <a:lstStyle/>
                    <a:p>
                      <a:pPr algn="l" fontAlgn="b"/>
                      <a:endParaRPr lang="en-US" sz="1200" b="0" i="0" u="none" strike="noStrike" dirty="0">
                        <a:solidFill>
                          <a:srgbClr val="000000"/>
                        </a:solidFill>
                        <a:effectLst/>
                        <a:latin typeface="Calibri"/>
                      </a:endParaRPr>
                    </a:p>
                  </a:txBody>
                  <a:tcPr marL="7620" marR="7620" marT="7620" marB="0" anchor="b"/>
                </a:tc>
                <a:tc hMerge="1">
                  <a:txBody>
                    <a:bodyPr/>
                    <a:lstStyle/>
                    <a:p>
                      <a:pPr algn="l" fontAlgn="b"/>
                      <a:endParaRPr lang="en-US" sz="1100" b="0" i="0" u="none" strike="noStrike" dirty="0">
                        <a:solidFill>
                          <a:srgbClr val="000000"/>
                        </a:solidFill>
                        <a:effectLst/>
                        <a:latin typeface="Calibri"/>
                      </a:endParaRPr>
                    </a:p>
                  </a:txBody>
                  <a:tcPr marL="7620" marR="7620" marT="7620" marB="0" anchor="b"/>
                </a:tc>
                <a:tc hMerge="1">
                  <a:txBody>
                    <a:bodyPr/>
                    <a:lstStyle/>
                    <a:p>
                      <a:pPr algn="l" fontAlgn="b"/>
                      <a:endParaRPr lang="en-US" sz="1100" b="0" i="0" u="none" strike="noStrike" dirty="0">
                        <a:solidFill>
                          <a:srgbClr val="000000"/>
                        </a:solidFill>
                        <a:effectLst/>
                        <a:latin typeface="Calibri"/>
                      </a:endParaRPr>
                    </a:p>
                  </a:txBody>
                  <a:tcPr marL="7620" marR="7620" marT="7620" marB="0" anchor="b"/>
                </a:tc>
              </a:tr>
              <a:tr h="576064">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7620" marR="7620" marT="7620" marB="0" anchor="b"/>
                </a:tc>
                <a:tc gridSpan="3">
                  <a:txBody>
                    <a:bodyPr/>
                    <a:lstStyle/>
                    <a:p>
                      <a:pPr marL="171450" indent="-171450" algn="l" fontAlgn="b">
                        <a:buFont typeface="Arial" pitchFamily="34" charset="0"/>
                        <a:buChar char="•"/>
                      </a:pPr>
                      <a:r>
                        <a:rPr lang="en-US" sz="1800" b="1" u="none" strike="noStrike" dirty="0">
                          <a:effectLst/>
                        </a:rPr>
                        <a:t>Show </a:t>
                      </a:r>
                      <a:r>
                        <a:rPr lang="en-US" sz="1800" b="1" u="none" strike="noStrike" dirty="0" smtClean="0">
                          <a:effectLst/>
                        </a:rPr>
                        <a:t>85,000</a:t>
                      </a:r>
                      <a:r>
                        <a:rPr lang="en-US" sz="1800" b="1" u="none" strike="noStrike" baseline="0" dirty="0" smtClean="0">
                          <a:effectLst/>
                        </a:rPr>
                        <a:t> in Table 4 or 5 as the case may be. (including omitted 5000</a:t>
                      </a:r>
                    </a:p>
                    <a:p>
                      <a:pPr marL="171450" indent="-171450" algn="l" fontAlgn="b">
                        <a:buFont typeface="Arial" pitchFamily="34" charset="0"/>
                        <a:buChar char="•"/>
                      </a:pPr>
                      <a:r>
                        <a:rPr lang="en-US" sz="1800" b="1" i="0" u="none" strike="noStrike" baseline="0" dirty="0" smtClean="0">
                          <a:solidFill>
                            <a:srgbClr val="000000"/>
                          </a:solidFill>
                          <a:effectLst/>
                          <a:latin typeface="Calibri"/>
                        </a:rPr>
                        <a:t>Show 15,000 in Table 10 (Part V) </a:t>
                      </a:r>
                      <a:endParaRPr lang="en-US" sz="1800" b="1" i="0" u="none" strike="noStrike" dirty="0">
                        <a:solidFill>
                          <a:srgbClr val="000000"/>
                        </a:solidFill>
                        <a:effectLst/>
                        <a:latin typeface="Calibri"/>
                      </a:endParaRPr>
                    </a:p>
                  </a:txBody>
                  <a:tcPr marL="7620" marR="7620" marT="7620" marB="0" anchor="b"/>
                </a:tc>
                <a:tc hMerge="1">
                  <a:txBody>
                    <a:bodyPr/>
                    <a:lstStyle/>
                    <a:p>
                      <a:endParaRPr lang="en-US"/>
                    </a:p>
                  </a:txBody>
                  <a:tcPr/>
                </a:tc>
                <a:tc hMerge="1">
                  <a:txBody>
                    <a:bodyPr/>
                    <a:lstStyle/>
                    <a:p>
                      <a:endParaRPr lang="en-US"/>
                    </a:p>
                  </a:txBody>
                  <a:tcPr/>
                </a:tc>
                <a:tc>
                  <a:txBody>
                    <a:bodyPr/>
                    <a:lstStyle/>
                    <a:p>
                      <a:pPr algn="l" fontAlgn="b"/>
                      <a:endParaRPr lang="en-US" sz="1600" b="0" i="0" u="none" strike="noStrike" dirty="0">
                        <a:solidFill>
                          <a:srgbClr val="000000"/>
                        </a:solidFill>
                        <a:effectLst/>
                        <a:latin typeface="Calibri"/>
                      </a:endParaRPr>
                    </a:p>
                  </a:txBody>
                  <a:tcPr marL="7620" marR="7620" marT="7620" marB="0" anchor="b"/>
                </a:tc>
                <a:tc>
                  <a:txBody>
                    <a:bodyPr/>
                    <a:lstStyle/>
                    <a:p>
                      <a:pPr algn="l" fontAlgn="b"/>
                      <a:r>
                        <a:rPr lang="en-US" sz="1600" u="none" strike="noStrike" dirty="0">
                          <a:effectLst/>
                        </a:rPr>
                        <a:t> </a:t>
                      </a:r>
                      <a:endParaRPr lang="en-US" sz="1600" b="0" i="0" u="none" strike="noStrike" dirty="0">
                        <a:solidFill>
                          <a:srgbClr val="000000"/>
                        </a:solidFill>
                        <a:effectLst/>
                        <a:latin typeface="Calibri"/>
                      </a:endParaRPr>
                    </a:p>
                  </a:txBody>
                  <a:tcPr marL="7620" marR="7620" marT="7620" marB="0" anchor="b"/>
                </a:tc>
              </a:tr>
              <a:tr h="360126">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7620" marR="7620" marT="7620" marB="0" anchor="b"/>
                </a:tc>
                <a:tc gridSpan="5">
                  <a:txBody>
                    <a:bodyPr/>
                    <a:lstStyle/>
                    <a:p>
                      <a:pPr marL="285750" indent="-285750" algn="l" fontAlgn="b">
                        <a:buFont typeface="Arial" pitchFamily="34" charset="0"/>
                        <a:buChar char="•"/>
                      </a:pPr>
                      <a:r>
                        <a:rPr lang="en-US" sz="1600" b="1" u="none" strike="noStrike" dirty="0">
                          <a:effectLst/>
                        </a:rPr>
                        <a:t> </a:t>
                      </a:r>
                      <a:r>
                        <a:rPr lang="en-US" sz="1600" b="1" u="none" strike="noStrike" dirty="0" smtClean="0">
                          <a:solidFill>
                            <a:srgbClr val="FF0000"/>
                          </a:solidFill>
                          <a:effectLst/>
                        </a:rPr>
                        <a:t>Difference TAX liability to be added to Table 9 and pay through DRC 03</a:t>
                      </a:r>
                      <a:r>
                        <a:rPr lang="en-US" sz="1600" b="1" u="none" strike="noStrike" dirty="0">
                          <a:solidFill>
                            <a:srgbClr val="FF0000"/>
                          </a:solidFill>
                          <a:effectLst/>
                        </a:rPr>
                        <a:t> </a:t>
                      </a:r>
                      <a:endParaRPr lang="en-US" sz="1600" b="0" i="0" u="none" strike="noStrike" dirty="0">
                        <a:solidFill>
                          <a:srgbClr val="FF0000"/>
                        </a:solidFill>
                        <a:effectLst/>
                        <a:latin typeface="Calibri"/>
                      </a:endParaRPr>
                    </a:p>
                    <a:p>
                      <a:pPr marL="285750" indent="-285750" algn="l" fontAlgn="b">
                        <a:buFont typeface="Arial" pitchFamily="34" charset="0"/>
                        <a:buChar char="•"/>
                      </a:pPr>
                      <a:r>
                        <a:rPr lang="en-US" sz="1600" u="none" strike="noStrike" dirty="0">
                          <a:effectLst/>
                        </a:rPr>
                        <a:t> </a:t>
                      </a:r>
                      <a:r>
                        <a:rPr lang="en-US" sz="1600" u="none" strike="noStrike" dirty="0" smtClean="0">
                          <a:effectLst/>
                        </a:rPr>
                        <a:t>Liability</a:t>
                      </a:r>
                      <a:r>
                        <a:rPr lang="en-US" sz="1600" u="none" strike="noStrike" baseline="0" dirty="0" smtClean="0">
                          <a:effectLst/>
                        </a:rPr>
                        <a:t> Table of 10 needs to shown in Table as Tax payable and paid  (provided both value and tax is shown)</a:t>
                      </a:r>
                      <a:endParaRPr lang="en-US" sz="1600" b="0" i="0" u="none" strike="noStrike" dirty="0">
                        <a:solidFill>
                          <a:srgbClr val="000000"/>
                        </a:solidFill>
                        <a:effectLst/>
                        <a:latin typeface="Calibri"/>
                      </a:endParaRPr>
                    </a:p>
                  </a:txBody>
                  <a:tcPr marL="7620" marR="7620" marT="7620" marB="0" anchor="b"/>
                </a:tc>
                <a:tc hMerge="1">
                  <a:txBody>
                    <a:bodyPr/>
                    <a:lstStyle/>
                    <a:p>
                      <a:pPr algn="l" fontAlgn="b"/>
                      <a:endParaRPr lang="en-US" sz="1600" b="1" i="0" u="none" strike="noStrike" dirty="0">
                        <a:solidFill>
                          <a:srgbClr val="000000"/>
                        </a:solidFill>
                        <a:effectLst/>
                        <a:latin typeface="Calibri"/>
                      </a:endParaRPr>
                    </a:p>
                  </a:txBody>
                  <a:tcPr marL="7620" marR="7620" marT="7620" marB="0" anchor="b"/>
                </a:tc>
                <a:tc hMerge="1">
                  <a:txBody>
                    <a:bodyPr/>
                    <a:lstStyle/>
                    <a:p>
                      <a:pPr algn="l" fontAlgn="b"/>
                      <a:endParaRPr lang="en-US" sz="1600" b="1" i="0" u="none" strike="noStrike" dirty="0">
                        <a:solidFill>
                          <a:srgbClr val="000000"/>
                        </a:solidFill>
                        <a:effectLst/>
                        <a:latin typeface="Calibri"/>
                      </a:endParaRPr>
                    </a:p>
                  </a:txBody>
                  <a:tcPr marL="7620" marR="7620" marT="7620" marB="0" anchor="b"/>
                </a:tc>
                <a:tc hMerge="1">
                  <a:txBody>
                    <a:bodyPr/>
                    <a:lstStyle/>
                    <a:p>
                      <a:pPr algn="l" fontAlgn="b"/>
                      <a:endParaRPr lang="en-US" sz="1600" b="0" i="0" u="none" strike="noStrike" dirty="0">
                        <a:solidFill>
                          <a:srgbClr val="000000"/>
                        </a:solidFill>
                        <a:effectLst/>
                        <a:latin typeface="Calibri"/>
                      </a:endParaRPr>
                    </a:p>
                  </a:txBody>
                  <a:tcPr marL="7620" marR="7620" marT="7620" marB="0" anchor="b"/>
                </a:tc>
                <a:tc hMerge="1">
                  <a:txBody>
                    <a:bodyPr/>
                    <a:lstStyle/>
                    <a:p>
                      <a:pPr algn="l" fontAlgn="b"/>
                      <a:endParaRPr lang="en-US" sz="1600" b="0" i="0" u="none" strike="noStrike" dirty="0">
                        <a:solidFill>
                          <a:srgbClr val="000000"/>
                        </a:solidFill>
                        <a:effectLst/>
                        <a:latin typeface="Calibri"/>
                      </a:endParaRPr>
                    </a:p>
                  </a:txBody>
                  <a:tcPr marL="7620" marR="7620" marT="7620" marB="0" anchor="b"/>
                </a:tc>
              </a:tr>
            </a:tbl>
          </a:graphicData>
        </a:graphic>
      </p:graphicFrame>
    </p:spTree>
    <p:extLst>
      <p:ext uri="{BB962C8B-B14F-4D97-AF65-F5344CB8AC3E}">
        <p14:creationId xmlns:p14="http://schemas.microsoft.com/office/powerpoint/2010/main" xmlns="" val="126429555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68</a:t>
            </a:fld>
            <a:endParaRPr lang="en-US"/>
          </a:p>
        </p:txBody>
      </p:sp>
      <p:sp>
        <p:nvSpPr>
          <p:cNvPr id="6" name="Title 5"/>
          <p:cNvSpPr>
            <a:spLocks noGrp="1"/>
          </p:cNvSpPr>
          <p:nvPr>
            <p:ph type="title"/>
          </p:nvPr>
        </p:nvSpPr>
        <p:spPr/>
        <p:txBody>
          <a:bodyPr/>
          <a:lstStyle/>
          <a:p>
            <a:r>
              <a:rPr lang="en-US" dirty="0" smtClean="0"/>
              <a:t>Practical Cases</a:t>
            </a:r>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xmlns="" val="2295158896"/>
              </p:ext>
            </p:extLst>
          </p:nvPr>
        </p:nvGraphicFramePr>
        <p:xfrm>
          <a:off x="1115616" y="1124744"/>
          <a:ext cx="7347025" cy="4057315"/>
        </p:xfrm>
        <a:graphic>
          <a:graphicData uri="http://schemas.openxmlformats.org/drawingml/2006/table">
            <a:tbl>
              <a:tblPr>
                <a:tableStyleId>{5C22544A-7EE6-4342-B048-85BDC9FD1C3A}</a:tableStyleId>
              </a:tblPr>
              <a:tblGrid>
                <a:gridCol w="634275"/>
                <a:gridCol w="1400692"/>
                <a:gridCol w="1400692"/>
                <a:gridCol w="1400692"/>
                <a:gridCol w="1255337"/>
                <a:gridCol w="1255337"/>
              </a:tblGrid>
              <a:tr h="345721">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7620" marR="7620" marT="762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7620" marR="7620" marT="762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7620" marR="7620" marT="7620"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7620" marR="7620" marT="7620" marB="0" anchor="b"/>
                </a:tc>
              </a:tr>
              <a:tr h="345721">
                <a:tc rowSpan="2">
                  <a:txBody>
                    <a:bodyPr/>
                    <a:lstStyle/>
                    <a:p>
                      <a:pPr algn="ctr" fontAlgn="ctr"/>
                      <a:r>
                        <a:rPr lang="en-US" sz="1400" b="1" u="none" strike="noStrike" dirty="0">
                          <a:effectLst/>
                        </a:rPr>
                        <a:t>Case</a:t>
                      </a:r>
                      <a:endParaRPr lang="en-US" sz="1400" b="1" i="0" u="none" strike="noStrike" dirty="0">
                        <a:solidFill>
                          <a:srgbClr val="000000"/>
                        </a:solidFill>
                        <a:effectLst/>
                        <a:latin typeface="Calibri"/>
                      </a:endParaRPr>
                    </a:p>
                  </a:txBody>
                  <a:tcPr marL="7620" marR="7620" marT="7620" marB="0" anchor="ctr"/>
                </a:tc>
                <a:tc gridSpan="3">
                  <a:txBody>
                    <a:bodyPr/>
                    <a:lstStyle/>
                    <a:p>
                      <a:pPr algn="ctr" fontAlgn="b"/>
                      <a:r>
                        <a:rPr lang="en-US" sz="1100" b="1" u="none" strike="noStrike" dirty="0" smtClean="0">
                          <a:effectLst/>
                        </a:rPr>
                        <a:t>Turnover </a:t>
                      </a:r>
                    </a:p>
                    <a:p>
                      <a:pPr algn="ctr" fontAlgn="b"/>
                      <a:r>
                        <a:rPr lang="en-US" sz="1100" b="1" u="none" strike="noStrike" dirty="0" smtClean="0">
                          <a:effectLst/>
                        </a:rPr>
                        <a:t>FY </a:t>
                      </a:r>
                      <a:r>
                        <a:rPr lang="en-US" sz="1100" b="1" u="none" strike="noStrike" dirty="0">
                          <a:effectLst/>
                        </a:rPr>
                        <a:t>2017-18</a:t>
                      </a:r>
                      <a:endParaRPr lang="en-US" sz="1100" b="1" i="0" u="none" strike="noStrike" dirty="0">
                        <a:solidFill>
                          <a:srgbClr val="000000"/>
                        </a:solidFill>
                        <a:effectLst/>
                        <a:latin typeface="Calibri"/>
                      </a:endParaRPr>
                    </a:p>
                  </a:txBody>
                  <a:tcPr marL="7620" marR="7620" marT="7620" marB="0" anchor="b"/>
                </a:tc>
                <a:tc hMerge="1">
                  <a:txBody>
                    <a:bodyPr/>
                    <a:lstStyle/>
                    <a:p>
                      <a:endParaRPr lang="en-US"/>
                    </a:p>
                  </a:txBody>
                  <a:tcPr/>
                </a:tc>
                <a:tc hMerge="1">
                  <a:txBody>
                    <a:bodyPr/>
                    <a:lstStyle/>
                    <a:p>
                      <a:endParaRPr lang="en-US"/>
                    </a:p>
                  </a:txBody>
                  <a:tcPr/>
                </a:tc>
                <a:tc gridSpan="2">
                  <a:txBody>
                    <a:bodyPr/>
                    <a:lstStyle/>
                    <a:p>
                      <a:pPr algn="ctr" fontAlgn="b"/>
                      <a:r>
                        <a:rPr lang="en-US" sz="1100" b="1" u="none" strike="noStrike" dirty="0" smtClean="0">
                          <a:effectLst/>
                        </a:rPr>
                        <a:t>Turnover </a:t>
                      </a:r>
                    </a:p>
                    <a:p>
                      <a:pPr algn="ctr" fontAlgn="b"/>
                      <a:r>
                        <a:rPr lang="en-US" sz="1100" b="1" u="none" strike="noStrike" dirty="0" smtClean="0">
                          <a:effectLst/>
                        </a:rPr>
                        <a:t>FY 2018-19</a:t>
                      </a:r>
                      <a:endParaRPr lang="en-US" sz="1100" b="1" i="0" u="none" strike="noStrike" dirty="0">
                        <a:solidFill>
                          <a:srgbClr val="000000"/>
                        </a:solidFill>
                        <a:effectLst/>
                        <a:latin typeface="Calibri"/>
                      </a:endParaRPr>
                    </a:p>
                  </a:txBody>
                  <a:tcPr marL="7620" marR="7620" marT="7620" marB="0" anchor="b"/>
                </a:tc>
                <a:tc hMerge="1">
                  <a:txBody>
                    <a:bodyPr/>
                    <a:lstStyle/>
                    <a:p>
                      <a:endParaRPr lang="en-US"/>
                    </a:p>
                  </a:txBody>
                  <a:tcPr/>
                </a:tc>
              </a:tr>
              <a:tr h="345721">
                <a:tc vMerge="1">
                  <a:txBody>
                    <a:bodyPr/>
                    <a:lstStyle/>
                    <a:p>
                      <a:endParaRPr lang="en-US"/>
                    </a:p>
                  </a:txBody>
                  <a:tcPr/>
                </a:tc>
                <a:tc>
                  <a:txBody>
                    <a:bodyPr/>
                    <a:lstStyle/>
                    <a:p>
                      <a:pPr algn="ctr" fontAlgn="b"/>
                      <a:r>
                        <a:rPr lang="en-US" sz="1100" b="1" u="none" strike="noStrike" dirty="0">
                          <a:effectLst/>
                        </a:rPr>
                        <a:t>Books</a:t>
                      </a:r>
                      <a:endParaRPr lang="en-US" sz="1100" b="1" i="0" u="none" strike="noStrike" dirty="0">
                        <a:solidFill>
                          <a:srgbClr val="000000"/>
                        </a:solidFill>
                        <a:effectLst/>
                        <a:latin typeface="Calibri"/>
                      </a:endParaRPr>
                    </a:p>
                  </a:txBody>
                  <a:tcPr marL="7620" marR="7620" marT="7620" marB="0" anchor="b"/>
                </a:tc>
                <a:tc>
                  <a:txBody>
                    <a:bodyPr/>
                    <a:lstStyle/>
                    <a:p>
                      <a:pPr algn="ctr" fontAlgn="b"/>
                      <a:r>
                        <a:rPr lang="en-US" sz="1100" b="1" u="none" strike="noStrike" dirty="0">
                          <a:effectLst/>
                        </a:rPr>
                        <a:t>3B</a:t>
                      </a:r>
                      <a:endParaRPr lang="en-US" sz="1100" b="1" i="0" u="none" strike="noStrike" dirty="0">
                        <a:solidFill>
                          <a:srgbClr val="000000"/>
                        </a:solidFill>
                        <a:effectLst/>
                        <a:latin typeface="Calibri"/>
                      </a:endParaRPr>
                    </a:p>
                  </a:txBody>
                  <a:tcPr marL="7620" marR="7620" marT="7620" marB="0" anchor="b"/>
                </a:tc>
                <a:tc>
                  <a:txBody>
                    <a:bodyPr/>
                    <a:lstStyle/>
                    <a:p>
                      <a:pPr algn="ctr" fontAlgn="b"/>
                      <a:r>
                        <a:rPr lang="en-US" sz="1100" b="1" u="none" strike="noStrike">
                          <a:effectLst/>
                        </a:rPr>
                        <a:t>GSTR1</a:t>
                      </a:r>
                      <a:endParaRPr lang="en-US" sz="1100" b="1" i="0" u="none" strike="noStrike">
                        <a:solidFill>
                          <a:srgbClr val="000000"/>
                        </a:solidFill>
                        <a:effectLst/>
                        <a:latin typeface="Calibri"/>
                      </a:endParaRPr>
                    </a:p>
                  </a:txBody>
                  <a:tcPr marL="7620" marR="7620" marT="7620" marB="0" anchor="b"/>
                </a:tc>
                <a:tc>
                  <a:txBody>
                    <a:bodyPr/>
                    <a:lstStyle/>
                    <a:p>
                      <a:pPr algn="ctr" fontAlgn="b"/>
                      <a:r>
                        <a:rPr lang="en-US" sz="1100" b="1" u="none" strike="noStrike">
                          <a:effectLst/>
                        </a:rPr>
                        <a:t>3B</a:t>
                      </a:r>
                      <a:endParaRPr lang="en-US" sz="1100" b="1" i="0" u="none" strike="noStrike">
                        <a:solidFill>
                          <a:srgbClr val="000000"/>
                        </a:solidFill>
                        <a:effectLst/>
                        <a:latin typeface="Calibri"/>
                      </a:endParaRPr>
                    </a:p>
                  </a:txBody>
                  <a:tcPr marL="7620" marR="7620" marT="7620" marB="0" anchor="b"/>
                </a:tc>
                <a:tc>
                  <a:txBody>
                    <a:bodyPr/>
                    <a:lstStyle/>
                    <a:p>
                      <a:pPr algn="ctr" fontAlgn="b"/>
                      <a:r>
                        <a:rPr lang="en-US" sz="1100" b="1" u="none" strike="noStrike">
                          <a:effectLst/>
                        </a:rPr>
                        <a:t>GSTR1</a:t>
                      </a:r>
                      <a:endParaRPr lang="en-US" sz="1100" b="1" i="0" u="none" strike="noStrike">
                        <a:solidFill>
                          <a:srgbClr val="000000"/>
                        </a:solidFill>
                        <a:effectLst/>
                        <a:latin typeface="Calibri"/>
                      </a:endParaRPr>
                    </a:p>
                  </a:txBody>
                  <a:tcPr marL="7620" marR="7620" marT="7620" marB="0" anchor="b"/>
                </a:tc>
              </a:tr>
              <a:tr h="648226">
                <a:tc>
                  <a:txBody>
                    <a:bodyPr/>
                    <a:lstStyle/>
                    <a:p>
                      <a:pPr algn="ctr" fontAlgn="b"/>
                      <a:r>
                        <a:rPr lang="en-US" sz="1400" b="1" i="0" u="none" strike="noStrike" dirty="0" smtClean="0">
                          <a:solidFill>
                            <a:schemeClr val="dk1"/>
                          </a:solidFill>
                          <a:effectLst/>
                          <a:latin typeface="+mn-lt"/>
                        </a:rPr>
                        <a:t>V</a:t>
                      </a:r>
                      <a:endParaRPr lang="en-US" sz="1400" b="1" i="0" u="none" strike="noStrike" dirty="0">
                        <a:solidFill>
                          <a:srgbClr val="000000"/>
                        </a:solidFill>
                        <a:effectLst/>
                        <a:latin typeface="Calibri"/>
                      </a:endParaRPr>
                    </a:p>
                  </a:txBody>
                  <a:tcPr marL="7620" marR="7620" marT="7620" marB="0" anchor="b"/>
                </a:tc>
                <a:tc>
                  <a:txBody>
                    <a:bodyPr/>
                    <a:lstStyle/>
                    <a:p>
                      <a:pPr algn="r" fontAlgn="b"/>
                      <a:r>
                        <a:rPr lang="en-US" sz="1400" b="1" u="none" strike="noStrike" dirty="0">
                          <a:effectLst/>
                        </a:rPr>
                        <a:t>                          1,00,000 </a:t>
                      </a:r>
                      <a:endParaRPr lang="en-US" sz="1400" b="1" i="0" u="none" strike="noStrike" dirty="0">
                        <a:solidFill>
                          <a:srgbClr val="000000"/>
                        </a:solidFill>
                        <a:effectLst/>
                        <a:latin typeface="Calibri"/>
                      </a:endParaRPr>
                    </a:p>
                  </a:txBody>
                  <a:tcPr marL="7620" marR="7620" marT="7620" marB="0" anchor="b"/>
                </a:tc>
                <a:tc>
                  <a:txBody>
                    <a:bodyPr/>
                    <a:lstStyle/>
                    <a:p>
                      <a:pPr algn="r" fontAlgn="b"/>
                      <a:r>
                        <a:rPr lang="en-US" sz="1400" b="1" u="none" strike="noStrike" dirty="0">
                          <a:effectLst/>
                        </a:rPr>
                        <a:t>                          </a:t>
                      </a:r>
                      <a:r>
                        <a:rPr lang="en-US" sz="1400" b="1" u="none" strike="noStrike" dirty="0" smtClean="0">
                          <a:effectLst/>
                        </a:rPr>
                        <a:t>1,00,000 </a:t>
                      </a:r>
                      <a:endParaRPr lang="en-US" sz="1400" b="1" i="0" u="none" strike="noStrike" dirty="0">
                        <a:solidFill>
                          <a:srgbClr val="000000"/>
                        </a:solidFill>
                        <a:effectLst/>
                        <a:latin typeface="Calibri"/>
                      </a:endParaRPr>
                    </a:p>
                  </a:txBody>
                  <a:tcPr marL="7620" marR="7620" marT="7620" marB="0" anchor="b"/>
                </a:tc>
                <a:tc>
                  <a:txBody>
                    <a:bodyPr/>
                    <a:lstStyle/>
                    <a:p>
                      <a:pPr algn="r" fontAlgn="b"/>
                      <a:r>
                        <a:rPr lang="en-US" sz="1400" b="1" u="none" strike="noStrike" dirty="0">
                          <a:effectLst/>
                        </a:rPr>
                        <a:t>                          </a:t>
                      </a:r>
                      <a:r>
                        <a:rPr lang="en-US" sz="1400" b="1" u="none" strike="noStrike" dirty="0" smtClean="0">
                          <a:effectLst/>
                        </a:rPr>
                        <a:t>80,000 </a:t>
                      </a:r>
                      <a:endParaRPr lang="en-US" sz="1400" b="1" i="0" u="none" strike="noStrike" dirty="0">
                        <a:solidFill>
                          <a:srgbClr val="000000"/>
                        </a:solidFill>
                        <a:effectLst/>
                        <a:latin typeface="Calibri"/>
                      </a:endParaRPr>
                    </a:p>
                  </a:txBody>
                  <a:tcPr marL="7620" marR="7620" marT="7620" marB="0" anchor="b"/>
                </a:tc>
                <a:tc>
                  <a:txBody>
                    <a:bodyPr/>
                    <a:lstStyle/>
                    <a:p>
                      <a:pPr algn="r" fontAlgn="b"/>
                      <a:r>
                        <a:rPr lang="en-US" sz="1400" b="1" i="0" u="none" strike="noStrike" dirty="0" smtClean="0">
                          <a:solidFill>
                            <a:schemeClr val="dk1"/>
                          </a:solidFill>
                          <a:effectLst/>
                          <a:latin typeface="+mn-lt"/>
                        </a:rPr>
                        <a:t>Nil</a:t>
                      </a:r>
                      <a:endParaRPr lang="en-US" sz="1400" b="1" i="0" u="none" strike="noStrike" dirty="0">
                        <a:solidFill>
                          <a:srgbClr val="000000"/>
                        </a:solidFill>
                        <a:effectLst/>
                        <a:latin typeface="Calibri"/>
                      </a:endParaRPr>
                    </a:p>
                  </a:txBody>
                  <a:tcPr marL="7620" marR="7620" marT="7620" marB="0" anchor="b"/>
                </a:tc>
                <a:tc>
                  <a:txBody>
                    <a:bodyPr/>
                    <a:lstStyle/>
                    <a:p>
                      <a:pPr algn="r" fontAlgn="b"/>
                      <a:r>
                        <a:rPr lang="en-US" sz="1400" b="1" i="0" u="none" strike="noStrike" dirty="0" smtClean="0">
                          <a:solidFill>
                            <a:schemeClr val="dk1"/>
                          </a:solidFill>
                          <a:effectLst/>
                          <a:latin typeface="+mn-lt"/>
                        </a:rPr>
                        <a:t>20,000</a:t>
                      </a:r>
                      <a:endParaRPr lang="en-US" sz="1400" b="1" i="0" u="none" strike="noStrike" dirty="0">
                        <a:solidFill>
                          <a:srgbClr val="000000"/>
                        </a:solidFill>
                        <a:effectLst/>
                        <a:latin typeface="Calibri"/>
                      </a:endParaRPr>
                    </a:p>
                  </a:txBody>
                  <a:tcPr marL="7620" marR="7620" marT="7620" marB="0" anchor="b"/>
                </a:tc>
              </a:tr>
              <a:tr h="345721">
                <a:tc>
                  <a:txBody>
                    <a:bodyPr/>
                    <a:lstStyle/>
                    <a:p>
                      <a:pPr algn="l" fontAlgn="b"/>
                      <a:r>
                        <a:rPr lang="en-US" sz="1100" b="1" u="none" strike="noStrike">
                          <a:effectLst/>
                        </a:rPr>
                        <a:t> </a:t>
                      </a:r>
                      <a:endParaRPr lang="en-US" sz="1100" b="1" i="0" u="none" strike="noStrike">
                        <a:solidFill>
                          <a:srgbClr val="000000"/>
                        </a:solidFill>
                        <a:effectLst/>
                        <a:latin typeface="Calibri"/>
                      </a:endParaRPr>
                    </a:p>
                  </a:txBody>
                  <a:tcPr marL="7620" marR="7620" marT="7620" marB="0" anchor="b"/>
                </a:tc>
                <a:tc>
                  <a:txBody>
                    <a:bodyPr/>
                    <a:lstStyle/>
                    <a:p>
                      <a:pPr algn="l" fontAlgn="b"/>
                      <a:endParaRPr lang="en-US" sz="1100" b="1" i="0" u="none" strike="noStrike">
                        <a:solidFill>
                          <a:srgbClr val="000000"/>
                        </a:solidFill>
                        <a:effectLst/>
                        <a:latin typeface="Calibri"/>
                      </a:endParaRPr>
                    </a:p>
                  </a:txBody>
                  <a:tcPr marL="7620" marR="7620" marT="7620" marB="0" anchor="b"/>
                </a:tc>
                <a:tc>
                  <a:txBody>
                    <a:bodyPr/>
                    <a:lstStyle/>
                    <a:p>
                      <a:pPr algn="l" fontAlgn="b"/>
                      <a:endParaRPr lang="en-US" sz="1100" b="1" i="0" u="none" strike="noStrike" dirty="0">
                        <a:solidFill>
                          <a:srgbClr val="000000"/>
                        </a:solidFill>
                        <a:effectLst/>
                        <a:latin typeface="Calibri"/>
                      </a:endParaRPr>
                    </a:p>
                  </a:txBody>
                  <a:tcPr marL="7620" marR="7620" marT="7620" marB="0" anchor="b"/>
                </a:tc>
                <a:tc>
                  <a:txBody>
                    <a:bodyPr/>
                    <a:lstStyle/>
                    <a:p>
                      <a:pPr algn="l" fontAlgn="b"/>
                      <a:endParaRPr lang="en-US" sz="1100" b="1" i="0" u="none" strike="noStrike" dirty="0">
                        <a:solidFill>
                          <a:srgbClr val="000000"/>
                        </a:solidFill>
                        <a:effectLst/>
                        <a:latin typeface="Calibri"/>
                      </a:endParaRPr>
                    </a:p>
                  </a:txBody>
                  <a:tcPr marL="7620" marR="7620" marT="7620" marB="0" anchor="b"/>
                </a:tc>
                <a:tc>
                  <a:txBody>
                    <a:bodyPr/>
                    <a:lstStyle/>
                    <a:p>
                      <a:pPr algn="l" fontAlgn="b"/>
                      <a:endParaRPr lang="en-US" sz="1100" b="1" i="0" u="none" strike="noStrike" dirty="0">
                        <a:solidFill>
                          <a:srgbClr val="000000"/>
                        </a:solidFill>
                        <a:effectLst/>
                        <a:latin typeface="Calibri"/>
                      </a:endParaRPr>
                    </a:p>
                  </a:txBody>
                  <a:tcPr marL="7620" marR="7620" marT="7620" marB="0" anchor="b"/>
                </a:tc>
                <a:tc>
                  <a:txBody>
                    <a:bodyPr/>
                    <a:lstStyle/>
                    <a:p>
                      <a:pPr algn="l" fontAlgn="b"/>
                      <a:r>
                        <a:rPr lang="en-US" sz="1100" b="1" u="none" strike="noStrike" dirty="0">
                          <a:effectLst/>
                        </a:rPr>
                        <a:t> </a:t>
                      </a:r>
                      <a:endParaRPr lang="en-US" sz="1100" b="1" i="0" u="none" strike="noStrike" dirty="0">
                        <a:solidFill>
                          <a:srgbClr val="000000"/>
                        </a:solidFill>
                        <a:effectLst/>
                        <a:latin typeface="Calibri"/>
                      </a:endParaRPr>
                    </a:p>
                  </a:txBody>
                  <a:tcPr marL="7620" marR="7620" marT="7620" marB="0" anchor="b"/>
                </a:tc>
              </a:tr>
              <a:tr h="561179">
                <a:tc>
                  <a:txBody>
                    <a:bodyPr/>
                    <a:lstStyle/>
                    <a:p>
                      <a:pPr algn="l" fontAlgn="b"/>
                      <a:r>
                        <a:rPr lang="en-US" sz="1100" u="none" strike="noStrike" dirty="0">
                          <a:effectLst/>
                        </a:rPr>
                        <a:t>Remarks</a:t>
                      </a:r>
                      <a:endParaRPr lang="en-US" sz="1100" b="1" i="0" u="none" strike="noStrike" dirty="0">
                        <a:solidFill>
                          <a:srgbClr val="000000"/>
                        </a:solidFill>
                        <a:effectLst/>
                        <a:latin typeface="Calibri"/>
                      </a:endParaRPr>
                    </a:p>
                  </a:txBody>
                  <a:tcPr marL="7620" marR="7620" marT="7620" marB="0" anchor="b"/>
                </a:tc>
                <a:tc gridSpan="5">
                  <a:txBody>
                    <a:bodyPr/>
                    <a:lstStyle/>
                    <a:p>
                      <a:pPr marL="171450" indent="-171450" algn="l" fontAlgn="b">
                        <a:buFont typeface="Arial" pitchFamily="34" charset="0"/>
                        <a:buChar char="•"/>
                      </a:pPr>
                      <a:r>
                        <a:rPr lang="en-US" sz="1800" b="0" i="0" u="none" strike="noStrike" dirty="0" smtClean="0">
                          <a:solidFill>
                            <a:schemeClr val="dk1"/>
                          </a:solidFill>
                          <a:effectLst/>
                          <a:latin typeface="+mn-lt"/>
                        </a:rPr>
                        <a:t>Short reporting in GSTR-1 subsequently</a:t>
                      </a:r>
                      <a:r>
                        <a:rPr lang="en-US" sz="1800" b="0" i="0" u="none" strike="noStrike" baseline="0" dirty="0" smtClean="0">
                          <a:solidFill>
                            <a:schemeClr val="dk1"/>
                          </a:solidFill>
                          <a:effectLst/>
                          <a:latin typeface="+mn-lt"/>
                        </a:rPr>
                        <a:t> rectified.</a:t>
                      </a:r>
                    </a:p>
                    <a:p>
                      <a:pPr algn="l" fontAlgn="b"/>
                      <a:r>
                        <a:rPr lang="en-US" sz="1600" u="none" strike="noStrike" dirty="0">
                          <a:effectLst/>
                        </a:rPr>
                        <a:t> </a:t>
                      </a:r>
                      <a:endParaRPr lang="en-US" sz="1600" b="0" i="0" u="none" strike="noStrike" dirty="0">
                        <a:solidFill>
                          <a:srgbClr val="000000"/>
                        </a:solidFill>
                        <a:effectLst/>
                        <a:latin typeface="Calibri"/>
                      </a:endParaRPr>
                    </a:p>
                  </a:txBody>
                  <a:tcPr marL="7620" marR="7620" marT="7620" marB="0" anchor="b"/>
                </a:tc>
                <a:tc hMerge="1">
                  <a:txBody>
                    <a:bodyPr/>
                    <a:lstStyle/>
                    <a:p>
                      <a:endParaRPr lang="en-US"/>
                    </a:p>
                  </a:txBody>
                  <a:tcPr/>
                </a:tc>
                <a:tc hMerge="1">
                  <a:txBody>
                    <a:bodyPr/>
                    <a:lstStyle/>
                    <a:p>
                      <a:pPr algn="l" fontAlgn="b"/>
                      <a:endParaRPr lang="en-US" sz="1200" b="0" i="0" u="none" strike="noStrike" dirty="0">
                        <a:solidFill>
                          <a:srgbClr val="000000"/>
                        </a:solidFill>
                        <a:effectLst/>
                        <a:latin typeface="Calibri"/>
                      </a:endParaRPr>
                    </a:p>
                  </a:txBody>
                  <a:tcPr marL="7620" marR="7620" marT="7620" marB="0" anchor="b"/>
                </a:tc>
                <a:tc hMerge="1">
                  <a:txBody>
                    <a:bodyPr/>
                    <a:lstStyle/>
                    <a:p>
                      <a:pPr algn="l" fontAlgn="b"/>
                      <a:endParaRPr lang="en-US" sz="1100" b="0" i="0" u="none" strike="noStrike" dirty="0">
                        <a:solidFill>
                          <a:srgbClr val="000000"/>
                        </a:solidFill>
                        <a:effectLst/>
                        <a:latin typeface="Calibri"/>
                      </a:endParaRPr>
                    </a:p>
                  </a:txBody>
                  <a:tcPr marL="7620" marR="7620" marT="7620" marB="0" anchor="b"/>
                </a:tc>
                <a:tc hMerge="1">
                  <a:txBody>
                    <a:bodyPr/>
                    <a:lstStyle/>
                    <a:p>
                      <a:pPr algn="l" fontAlgn="b"/>
                      <a:endParaRPr lang="en-US" sz="1100" b="0" i="0" u="none" strike="noStrike" dirty="0">
                        <a:solidFill>
                          <a:srgbClr val="000000"/>
                        </a:solidFill>
                        <a:effectLst/>
                        <a:latin typeface="Calibri"/>
                      </a:endParaRPr>
                    </a:p>
                  </a:txBody>
                  <a:tcPr marL="7620" marR="7620" marT="7620" marB="0" anchor="b"/>
                </a:tc>
              </a:tr>
              <a:tr h="576064">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7620" marR="7620" marT="7620" marB="0" anchor="b"/>
                </a:tc>
                <a:tc gridSpan="3">
                  <a:txBody>
                    <a:bodyPr/>
                    <a:lstStyle/>
                    <a:p>
                      <a:pPr marL="171450" indent="-171450" algn="l" fontAlgn="b">
                        <a:buFont typeface="Arial" pitchFamily="34" charset="0"/>
                        <a:buChar char="•"/>
                      </a:pPr>
                      <a:r>
                        <a:rPr lang="en-US" sz="1800" b="1" i="0" u="none" strike="noStrike" dirty="0" smtClean="0">
                          <a:solidFill>
                            <a:srgbClr val="000000"/>
                          </a:solidFill>
                          <a:effectLst/>
                          <a:latin typeface="Calibri"/>
                        </a:rPr>
                        <a:t>Show entire 1,00,000 in Table 4 or 5 as the case may be even though</a:t>
                      </a:r>
                      <a:r>
                        <a:rPr lang="en-US" sz="1800" b="1" i="0" u="none" strike="noStrike" baseline="0" dirty="0" smtClean="0">
                          <a:solidFill>
                            <a:srgbClr val="000000"/>
                          </a:solidFill>
                          <a:effectLst/>
                          <a:latin typeface="Calibri"/>
                        </a:rPr>
                        <a:t> auto populated maybe  80,000</a:t>
                      </a:r>
                      <a:endParaRPr lang="en-US" sz="1800" b="1" i="0" u="none" strike="noStrike" dirty="0" smtClean="0">
                        <a:solidFill>
                          <a:srgbClr val="000000"/>
                        </a:solidFill>
                        <a:effectLst/>
                        <a:latin typeface="Calibri"/>
                      </a:endParaRPr>
                    </a:p>
                    <a:p>
                      <a:pPr marL="171450" indent="-171450" algn="l" fontAlgn="b">
                        <a:buFont typeface="Arial" pitchFamily="34" charset="0"/>
                        <a:buChar char="•"/>
                      </a:pPr>
                      <a:r>
                        <a:rPr lang="en-US" sz="1800" b="1" i="0" u="none" strike="noStrike" dirty="0" smtClean="0">
                          <a:solidFill>
                            <a:srgbClr val="000000"/>
                          </a:solidFill>
                          <a:effectLst/>
                          <a:latin typeface="Calibri"/>
                        </a:rPr>
                        <a:t>Nothing</a:t>
                      </a:r>
                      <a:r>
                        <a:rPr lang="en-US" sz="1800" b="1" i="0" u="none" strike="noStrike" baseline="0" dirty="0" smtClean="0">
                          <a:solidFill>
                            <a:srgbClr val="000000"/>
                          </a:solidFill>
                          <a:effectLst/>
                          <a:latin typeface="Calibri"/>
                        </a:rPr>
                        <a:t> to be declared in Table 10</a:t>
                      </a:r>
                      <a:endParaRPr lang="en-US" sz="1800" b="1" i="0" u="none" strike="noStrike" dirty="0">
                        <a:solidFill>
                          <a:srgbClr val="000000"/>
                        </a:solidFill>
                        <a:effectLst/>
                        <a:latin typeface="Calibri"/>
                      </a:endParaRPr>
                    </a:p>
                  </a:txBody>
                  <a:tcPr marL="7620" marR="7620" marT="7620" marB="0" anchor="b"/>
                </a:tc>
                <a:tc hMerge="1">
                  <a:txBody>
                    <a:bodyPr/>
                    <a:lstStyle/>
                    <a:p>
                      <a:endParaRPr lang="en-US"/>
                    </a:p>
                  </a:txBody>
                  <a:tcPr/>
                </a:tc>
                <a:tc hMerge="1">
                  <a:txBody>
                    <a:bodyPr/>
                    <a:lstStyle/>
                    <a:p>
                      <a:endParaRPr lang="en-US"/>
                    </a:p>
                  </a:txBody>
                  <a:tcPr/>
                </a:tc>
                <a:tc>
                  <a:txBody>
                    <a:bodyPr/>
                    <a:lstStyle/>
                    <a:p>
                      <a:pPr algn="l" fontAlgn="b"/>
                      <a:endParaRPr lang="en-US" sz="1600" b="0" i="0" u="none" strike="noStrike" dirty="0">
                        <a:solidFill>
                          <a:srgbClr val="000000"/>
                        </a:solidFill>
                        <a:effectLst/>
                        <a:latin typeface="Calibri"/>
                      </a:endParaRPr>
                    </a:p>
                  </a:txBody>
                  <a:tcPr marL="7620" marR="7620" marT="7620" marB="0" anchor="b"/>
                </a:tc>
                <a:tc>
                  <a:txBody>
                    <a:bodyPr/>
                    <a:lstStyle/>
                    <a:p>
                      <a:pPr algn="l" fontAlgn="b"/>
                      <a:endParaRPr lang="en-US" sz="1600" b="0" i="0" u="none" strike="noStrike" dirty="0">
                        <a:solidFill>
                          <a:srgbClr val="000000"/>
                        </a:solidFill>
                        <a:effectLst/>
                        <a:latin typeface="Calibri"/>
                      </a:endParaRPr>
                    </a:p>
                  </a:txBody>
                  <a:tcPr marL="7620" marR="7620" marT="7620" marB="0" anchor="b"/>
                </a:tc>
              </a:tr>
              <a:tr h="360126">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7620" marR="7620" marT="7620" marB="0" anchor="b"/>
                </a:tc>
                <a:tc gridSpan="5">
                  <a:txBody>
                    <a:bodyPr/>
                    <a:lstStyle/>
                    <a:p>
                      <a:pPr marL="285750" indent="-285750" algn="l" fontAlgn="b">
                        <a:buFont typeface="Arial" pitchFamily="34" charset="0"/>
                        <a:buChar char="•"/>
                      </a:pPr>
                      <a:endParaRPr lang="en-US" sz="1600" b="0" i="0" u="none" strike="noStrike" dirty="0">
                        <a:solidFill>
                          <a:srgbClr val="000000"/>
                        </a:solidFill>
                        <a:effectLst/>
                        <a:latin typeface="Calibri"/>
                      </a:endParaRPr>
                    </a:p>
                  </a:txBody>
                  <a:tcPr marL="7620" marR="7620" marT="7620" marB="0" anchor="b"/>
                </a:tc>
                <a:tc hMerge="1">
                  <a:txBody>
                    <a:bodyPr/>
                    <a:lstStyle/>
                    <a:p>
                      <a:pPr algn="l" fontAlgn="b"/>
                      <a:endParaRPr lang="en-US" sz="1600" b="1" i="0" u="none" strike="noStrike" dirty="0">
                        <a:solidFill>
                          <a:srgbClr val="000000"/>
                        </a:solidFill>
                        <a:effectLst/>
                        <a:latin typeface="Calibri"/>
                      </a:endParaRPr>
                    </a:p>
                  </a:txBody>
                  <a:tcPr marL="7620" marR="7620" marT="7620" marB="0" anchor="b"/>
                </a:tc>
                <a:tc hMerge="1">
                  <a:txBody>
                    <a:bodyPr/>
                    <a:lstStyle/>
                    <a:p>
                      <a:pPr algn="l" fontAlgn="b"/>
                      <a:endParaRPr lang="en-US" sz="1600" b="1" i="0" u="none" strike="noStrike" dirty="0">
                        <a:solidFill>
                          <a:srgbClr val="000000"/>
                        </a:solidFill>
                        <a:effectLst/>
                        <a:latin typeface="Calibri"/>
                      </a:endParaRPr>
                    </a:p>
                  </a:txBody>
                  <a:tcPr marL="7620" marR="7620" marT="7620" marB="0" anchor="b"/>
                </a:tc>
                <a:tc hMerge="1">
                  <a:txBody>
                    <a:bodyPr/>
                    <a:lstStyle/>
                    <a:p>
                      <a:pPr algn="l" fontAlgn="b"/>
                      <a:endParaRPr lang="en-US" sz="1600" b="0" i="0" u="none" strike="noStrike" dirty="0">
                        <a:solidFill>
                          <a:srgbClr val="000000"/>
                        </a:solidFill>
                        <a:effectLst/>
                        <a:latin typeface="Calibri"/>
                      </a:endParaRPr>
                    </a:p>
                  </a:txBody>
                  <a:tcPr marL="7620" marR="7620" marT="7620" marB="0" anchor="b"/>
                </a:tc>
                <a:tc hMerge="1">
                  <a:txBody>
                    <a:bodyPr/>
                    <a:lstStyle/>
                    <a:p>
                      <a:pPr algn="l" fontAlgn="b"/>
                      <a:endParaRPr lang="en-US" sz="1600" b="0" i="0" u="none" strike="noStrike" dirty="0">
                        <a:solidFill>
                          <a:srgbClr val="000000"/>
                        </a:solidFill>
                        <a:effectLst/>
                        <a:latin typeface="Calibri"/>
                      </a:endParaRPr>
                    </a:p>
                  </a:txBody>
                  <a:tcPr marL="7620" marR="7620" marT="7620" marB="0" anchor="b"/>
                </a:tc>
              </a:tr>
            </a:tbl>
          </a:graphicData>
        </a:graphic>
      </p:graphicFrame>
    </p:spTree>
    <p:extLst>
      <p:ext uri="{BB962C8B-B14F-4D97-AF65-F5344CB8AC3E}">
        <p14:creationId xmlns:p14="http://schemas.microsoft.com/office/powerpoint/2010/main" xmlns="" val="367463359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69</a:t>
            </a:fld>
            <a:endParaRPr lang="en-US"/>
          </a:p>
        </p:txBody>
      </p:sp>
      <p:sp>
        <p:nvSpPr>
          <p:cNvPr id="6" name="Title 5"/>
          <p:cNvSpPr>
            <a:spLocks noGrp="1"/>
          </p:cNvSpPr>
          <p:nvPr>
            <p:ph type="title"/>
          </p:nvPr>
        </p:nvSpPr>
        <p:spPr/>
        <p:txBody>
          <a:bodyPr/>
          <a:lstStyle/>
          <a:p>
            <a:r>
              <a:rPr lang="en-US" dirty="0" smtClean="0"/>
              <a:t>Practical Cases</a:t>
            </a:r>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xmlns="" val="163681560"/>
              </p:ext>
            </p:extLst>
          </p:nvPr>
        </p:nvGraphicFramePr>
        <p:xfrm>
          <a:off x="1115616" y="1124744"/>
          <a:ext cx="7347025" cy="4331635"/>
        </p:xfrm>
        <a:graphic>
          <a:graphicData uri="http://schemas.openxmlformats.org/drawingml/2006/table">
            <a:tbl>
              <a:tblPr>
                <a:tableStyleId>{5C22544A-7EE6-4342-B048-85BDC9FD1C3A}</a:tableStyleId>
              </a:tblPr>
              <a:tblGrid>
                <a:gridCol w="634275"/>
                <a:gridCol w="1400692"/>
                <a:gridCol w="1400692"/>
                <a:gridCol w="1400692"/>
                <a:gridCol w="1255337"/>
                <a:gridCol w="1255337"/>
              </a:tblGrid>
              <a:tr h="345721">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7620" marR="7620" marT="762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7620" marR="7620" marT="762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7620" marR="7620" marT="7620"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7620" marR="7620" marT="7620" marB="0" anchor="b"/>
                </a:tc>
              </a:tr>
              <a:tr h="345721">
                <a:tc rowSpan="2">
                  <a:txBody>
                    <a:bodyPr/>
                    <a:lstStyle/>
                    <a:p>
                      <a:pPr algn="ctr" fontAlgn="ctr"/>
                      <a:r>
                        <a:rPr lang="en-US" sz="1400" b="1" u="none" strike="noStrike" dirty="0">
                          <a:effectLst/>
                        </a:rPr>
                        <a:t>Case</a:t>
                      </a:r>
                      <a:endParaRPr lang="en-US" sz="1400" b="1" i="0" u="none" strike="noStrike" dirty="0">
                        <a:solidFill>
                          <a:srgbClr val="000000"/>
                        </a:solidFill>
                        <a:effectLst/>
                        <a:latin typeface="Calibri"/>
                      </a:endParaRPr>
                    </a:p>
                  </a:txBody>
                  <a:tcPr marL="7620" marR="7620" marT="7620" marB="0" anchor="ctr"/>
                </a:tc>
                <a:tc gridSpan="3">
                  <a:txBody>
                    <a:bodyPr/>
                    <a:lstStyle/>
                    <a:p>
                      <a:pPr algn="ctr" fontAlgn="b"/>
                      <a:r>
                        <a:rPr lang="en-US" sz="1100" b="1" u="none" strike="noStrike" dirty="0" smtClean="0">
                          <a:effectLst/>
                        </a:rPr>
                        <a:t>Turnover </a:t>
                      </a:r>
                    </a:p>
                    <a:p>
                      <a:pPr algn="ctr" fontAlgn="b"/>
                      <a:r>
                        <a:rPr lang="en-US" sz="1100" b="1" u="none" strike="noStrike" dirty="0" smtClean="0">
                          <a:effectLst/>
                        </a:rPr>
                        <a:t>FY </a:t>
                      </a:r>
                      <a:r>
                        <a:rPr lang="en-US" sz="1100" b="1" u="none" strike="noStrike" dirty="0">
                          <a:effectLst/>
                        </a:rPr>
                        <a:t>2017-18</a:t>
                      </a:r>
                      <a:endParaRPr lang="en-US" sz="1100" b="1" i="0" u="none" strike="noStrike" dirty="0">
                        <a:solidFill>
                          <a:srgbClr val="000000"/>
                        </a:solidFill>
                        <a:effectLst/>
                        <a:latin typeface="Calibri"/>
                      </a:endParaRPr>
                    </a:p>
                  </a:txBody>
                  <a:tcPr marL="7620" marR="7620" marT="7620" marB="0" anchor="b"/>
                </a:tc>
                <a:tc hMerge="1">
                  <a:txBody>
                    <a:bodyPr/>
                    <a:lstStyle/>
                    <a:p>
                      <a:endParaRPr lang="en-US"/>
                    </a:p>
                  </a:txBody>
                  <a:tcPr/>
                </a:tc>
                <a:tc hMerge="1">
                  <a:txBody>
                    <a:bodyPr/>
                    <a:lstStyle/>
                    <a:p>
                      <a:endParaRPr lang="en-US"/>
                    </a:p>
                  </a:txBody>
                  <a:tcPr/>
                </a:tc>
                <a:tc gridSpan="2">
                  <a:txBody>
                    <a:bodyPr/>
                    <a:lstStyle/>
                    <a:p>
                      <a:pPr algn="ctr" fontAlgn="b"/>
                      <a:r>
                        <a:rPr lang="en-US" sz="1100" b="1" u="none" strike="noStrike" dirty="0" smtClean="0">
                          <a:effectLst/>
                        </a:rPr>
                        <a:t>Turnover </a:t>
                      </a:r>
                    </a:p>
                    <a:p>
                      <a:pPr algn="ctr" fontAlgn="b"/>
                      <a:r>
                        <a:rPr lang="en-US" sz="1100" b="1" u="none" strike="noStrike" dirty="0" smtClean="0">
                          <a:effectLst/>
                        </a:rPr>
                        <a:t>FY 2018-19</a:t>
                      </a:r>
                      <a:endParaRPr lang="en-US" sz="1100" b="1" i="0" u="none" strike="noStrike" dirty="0">
                        <a:solidFill>
                          <a:srgbClr val="000000"/>
                        </a:solidFill>
                        <a:effectLst/>
                        <a:latin typeface="Calibri"/>
                      </a:endParaRPr>
                    </a:p>
                  </a:txBody>
                  <a:tcPr marL="7620" marR="7620" marT="7620" marB="0" anchor="b"/>
                </a:tc>
                <a:tc hMerge="1">
                  <a:txBody>
                    <a:bodyPr/>
                    <a:lstStyle/>
                    <a:p>
                      <a:endParaRPr lang="en-US"/>
                    </a:p>
                  </a:txBody>
                  <a:tcPr/>
                </a:tc>
              </a:tr>
              <a:tr h="345721">
                <a:tc vMerge="1">
                  <a:txBody>
                    <a:bodyPr/>
                    <a:lstStyle/>
                    <a:p>
                      <a:endParaRPr lang="en-US"/>
                    </a:p>
                  </a:txBody>
                  <a:tcPr/>
                </a:tc>
                <a:tc>
                  <a:txBody>
                    <a:bodyPr/>
                    <a:lstStyle/>
                    <a:p>
                      <a:pPr algn="ctr" fontAlgn="b"/>
                      <a:r>
                        <a:rPr lang="en-US" sz="1100" b="1" u="none" strike="noStrike" dirty="0">
                          <a:effectLst/>
                        </a:rPr>
                        <a:t>Books</a:t>
                      </a:r>
                      <a:endParaRPr lang="en-US" sz="1100" b="1" i="0" u="none" strike="noStrike" dirty="0">
                        <a:solidFill>
                          <a:srgbClr val="000000"/>
                        </a:solidFill>
                        <a:effectLst/>
                        <a:latin typeface="Calibri"/>
                      </a:endParaRPr>
                    </a:p>
                  </a:txBody>
                  <a:tcPr marL="7620" marR="7620" marT="7620" marB="0" anchor="b"/>
                </a:tc>
                <a:tc>
                  <a:txBody>
                    <a:bodyPr/>
                    <a:lstStyle/>
                    <a:p>
                      <a:pPr algn="ctr" fontAlgn="b"/>
                      <a:r>
                        <a:rPr lang="en-US" sz="1100" b="1" u="none" strike="noStrike" dirty="0">
                          <a:effectLst/>
                        </a:rPr>
                        <a:t>3B</a:t>
                      </a:r>
                      <a:endParaRPr lang="en-US" sz="1100" b="1" i="0" u="none" strike="noStrike" dirty="0">
                        <a:solidFill>
                          <a:srgbClr val="000000"/>
                        </a:solidFill>
                        <a:effectLst/>
                        <a:latin typeface="Calibri"/>
                      </a:endParaRPr>
                    </a:p>
                  </a:txBody>
                  <a:tcPr marL="7620" marR="7620" marT="7620" marB="0" anchor="b"/>
                </a:tc>
                <a:tc>
                  <a:txBody>
                    <a:bodyPr/>
                    <a:lstStyle/>
                    <a:p>
                      <a:pPr algn="ctr" fontAlgn="b"/>
                      <a:r>
                        <a:rPr lang="en-US" sz="1100" b="1" u="none" strike="noStrike">
                          <a:effectLst/>
                        </a:rPr>
                        <a:t>GSTR1</a:t>
                      </a:r>
                      <a:endParaRPr lang="en-US" sz="1100" b="1" i="0" u="none" strike="noStrike">
                        <a:solidFill>
                          <a:srgbClr val="000000"/>
                        </a:solidFill>
                        <a:effectLst/>
                        <a:latin typeface="Calibri"/>
                      </a:endParaRPr>
                    </a:p>
                  </a:txBody>
                  <a:tcPr marL="7620" marR="7620" marT="7620" marB="0" anchor="b"/>
                </a:tc>
                <a:tc>
                  <a:txBody>
                    <a:bodyPr/>
                    <a:lstStyle/>
                    <a:p>
                      <a:pPr algn="ctr" fontAlgn="b"/>
                      <a:r>
                        <a:rPr lang="en-US" sz="1100" b="1" u="none" strike="noStrike">
                          <a:effectLst/>
                        </a:rPr>
                        <a:t>3B</a:t>
                      </a:r>
                      <a:endParaRPr lang="en-US" sz="1100" b="1" i="0" u="none" strike="noStrike">
                        <a:solidFill>
                          <a:srgbClr val="000000"/>
                        </a:solidFill>
                        <a:effectLst/>
                        <a:latin typeface="Calibri"/>
                      </a:endParaRPr>
                    </a:p>
                  </a:txBody>
                  <a:tcPr marL="7620" marR="7620" marT="7620" marB="0" anchor="b"/>
                </a:tc>
                <a:tc>
                  <a:txBody>
                    <a:bodyPr/>
                    <a:lstStyle/>
                    <a:p>
                      <a:pPr algn="ctr" fontAlgn="b"/>
                      <a:r>
                        <a:rPr lang="en-US" sz="1100" b="1" u="none" strike="noStrike">
                          <a:effectLst/>
                        </a:rPr>
                        <a:t>GSTR1</a:t>
                      </a:r>
                      <a:endParaRPr lang="en-US" sz="1100" b="1" i="0" u="none" strike="noStrike">
                        <a:solidFill>
                          <a:srgbClr val="000000"/>
                        </a:solidFill>
                        <a:effectLst/>
                        <a:latin typeface="Calibri"/>
                      </a:endParaRPr>
                    </a:p>
                  </a:txBody>
                  <a:tcPr marL="7620" marR="7620" marT="7620" marB="0" anchor="b"/>
                </a:tc>
              </a:tr>
              <a:tr h="648226">
                <a:tc>
                  <a:txBody>
                    <a:bodyPr/>
                    <a:lstStyle/>
                    <a:p>
                      <a:pPr algn="ctr" fontAlgn="b"/>
                      <a:r>
                        <a:rPr lang="en-US" sz="1400" b="1" i="0" u="none" strike="noStrike" dirty="0" smtClean="0">
                          <a:solidFill>
                            <a:schemeClr val="dk1"/>
                          </a:solidFill>
                          <a:effectLst/>
                          <a:latin typeface="+mn-lt"/>
                        </a:rPr>
                        <a:t>VI</a:t>
                      </a:r>
                      <a:endParaRPr lang="en-US" sz="1400" b="1" i="0" u="none" strike="noStrike" dirty="0">
                        <a:solidFill>
                          <a:srgbClr val="000000"/>
                        </a:solidFill>
                        <a:effectLst/>
                        <a:latin typeface="Calibri"/>
                      </a:endParaRPr>
                    </a:p>
                  </a:txBody>
                  <a:tcPr marL="7620" marR="7620" marT="7620" marB="0" anchor="b"/>
                </a:tc>
                <a:tc>
                  <a:txBody>
                    <a:bodyPr/>
                    <a:lstStyle/>
                    <a:p>
                      <a:pPr algn="r" fontAlgn="b"/>
                      <a:r>
                        <a:rPr lang="en-US" sz="1400" b="1" u="none" strike="noStrike" dirty="0">
                          <a:effectLst/>
                        </a:rPr>
                        <a:t>                          1,00,000 </a:t>
                      </a:r>
                      <a:endParaRPr lang="en-US" sz="1400" b="1" i="0" u="none" strike="noStrike" dirty="0">
                        <a:solidFill>
                          <a:srgbClr val="000000"/>
                        </a:solidFill>
                        <a:effectLst/>
                        <a:latin typeface="Calibri"/>
                      </a:endParaRPr>
                    </a:p>
                  </a:txBody>
                  <a:tcPr marL="7620" marR="7620" marT="7620" marB="0" anchor="b"/>
                </a:tc>
                <a:tc>
                  <a:txBody>
                    <a:bodyPr/>
                    <a:lstStyle/>
                    <a:p>
                      <a:pPr algn="r" fontAlgn="b"/>
                      <a:r>
                        <a:rPr lang="en-US" sz="1400" b="1" u="none" strike="noStrike" dirty="0">
                          <a:effectLst/>
                        </a:rPr>
                        <a:t>                          </a:t>
                      </a:r>
                      <a:r>
                        <a:rPr lang="en-US" sz="1400" b="1" u="none" strike="noStrike" dirty="0" smtClean="0">
                          <a:effectLst/>
                        </a:rPr>
                        <a:t>80,000 </a:t>
                      </a:r>
                      <a:endParaRPr lang="en-US" sz="1400" b="1" i="0" u="none" strike="noStrike" dirty="0">
                        <a:solidFill>
                          <a:srgbClr val="000000"/>
                        </a:solidFill>
                        <a:effectLst/>
                        <a:latin typeface="Calibri"/>
                      </a:endParaRPr>
                    </a:p>
                  </a:txBody>
                  <a:tcPr marL="7620" marR="7620" marT="7620" marB="0" anchor="b"/>
                </a:tc>
                <a:tc>
                  <a:txBody>
                    <a:bodyPr/>
                    <a:lstStyle/>
                    <a:p>
                      <a:pPr algn="r" fontAlgn="b"/>
                      <a:r>
                        <a:rPr lang="en-US" sz="1400" b="1" u="none" strike="noStrike" dirty="0">
                          <a:effectLst/>
                        </a:rPr>
                        <a:t>                          </a:t>
                      </a:r>
                      <a:r>
                        <a:rPr lang="en-US" sz="1400" b="1" u="none" strike="noStrike" dirty="0" smtClean="0">
                          <a:effectLst/>
                        </a:rPr>
                        <a:t>1,00,000 </a:t>
                      </a:r>
                      <a:endParaRPr lang="en-US" sz="1400" b="1" i="0" u="none" strike="noStrike" dirty="0">
                        <a:solidFill>
                          <a:srgbClr val="000000"/>
                        </a:solidFill>
                        <a:effectLst/>
                        <a:latin typeface="Calibri"/>
                      </a:endParaRPr>
                    </a:p>
                  </a:txBody>
                  <a:tcPr marL="7620" marR="7620" marT="7620" marB="0" anchor="b"/>
                </a:tc>
                <a:tc>
                  <a:txBody>
                    <a:bodyPr/>
                    <a:lstStyle/>
                    <a:p>
                      <a:pPr algn="r" fontAlgn="b"/>
                      <a:r>
                        <a:rPr lang="en-US" sz="1400" b="1" i="0" u="none" strike="noStrike" dirty="0" smtClean="0">
                          <a:solidFill>
                            <a:schemeClr val="dk1"/>
                          </a:solidFill>
                          <a:effectLst/>
                          <a:latin typeface="+mn-lt"/>
                        </a:rPr>
                        <a:t>20,000</a:t>
                      </a:r>
                      <a:endParaRPr lang="en-US" sz="1400" b="1" i="0" u="none" strike="noStrike" dirty="0">
                        <a:solidFill>
                          <a:srgbClr val="000000"/>
                        </a:solidFill>
                        <a:effectLst/>
                        <a:latin typeface="Calibri"/>
                      </a:endParaRPr>
                    </a:p>
                  </a:txBody>
                  <a:tcPr marL="7620" marR="7620" marT="7620" marB="0" anchor="b"/>
                </a:tc>
                <a:tc>
                  <a:txBody>
                    <a:bodyPr/>
                    <a:lstStyle/>
                    <a:p>
                      <a:pPr algn="r" fontAlgn="b"/>
                      <a:r>
                        <a:rPr lang="en-US" sz="1400" b="1" i="0" u="none" strike="noStrike" dirty="0" smtClean="0">
                          <a:solidFill>
                            <a:schemeClr val="dk1"/>
                          </a:solidFill>
                          <a:effectLst/>
                          <a:latin typeface="+mn-lt"/>
                        </a:rPr>
                        <a:t>Nil</a:t>
                      </a:r>
                      <a:endParaRPr lang="en-US" sz="1400" b="1" i="0" u="none" strike="noStrike" dirty="0">
                        <a:solidFill>
                          <a:srgbClr val="000000"/>
                        </a:solidFill>
                        <a:effectLst/>
                        <a:latin typeface="Calibri"/>
                      </a:endParaRPr>
                    </a:p>
                  </a:txBody>
                  <a:tcPr marL="7620" marR="7620" marT="7620" marB="0" anchor="b"/>
                </a:tc>
              </a:tr>
              <a:tr h="345721">
                <a:tc>
                  <a:txBody>
                    <a:bodyPr/>
                    <a:lstStyle/>
                    <a:p>
                      <a:pPr algn="l" fontAlgn="b"/>
                      <a:r>
                        <a:rPr lang="en-US" sz="1100" b="1" u="none" strike="noStrike">
                          <a:effectLst/>
                        </a:rPr>
                        <a:t> </a:t>
                      </a:r>
                      <a:endParaRPr lang="en-US" sz="1100" b="1" i="0" u="none" strike="noStrike">
                        <a:solidFill>
                          <a:srgbClr val="000000"/>
                        </a:solidFill>
                        <a:effectLst/>
                        <a:latin typeface="Calibri"/>
                      </a:endParaRPr>
                    </a:p>
                  </a:txBody>
                  <a:tcPr marL="7620" marR="7620" marT="7620" marB="0" anchor="b"/>
                </a:tc>
                <a:tc>
                  <a:txBody>
                    <a:bodyPr/>
                    <a:lstStyle/>
                    <a:p>
                      <a:pPr algn="l" fontAlgn="b"/>
                      <a:endParaRPr lang="en-US" sz="1100" b="1" i="0" u="none" strike="noStrike">
                        <a:solidFill>
                          <a:srgbClr val="000000"/>
                        </a:solidFill>
                        <a:effectLst/>
                        <a:latin typeface="Calibri"/>
                      </a:endParaRPr>
                    </a:p>
                  </a:txBody>
                  <a:tcPr marL="7620" marR="7620" marT="7620" marB="0" anchor="b"/>
                </a:tc>
                <a:tc>
                  <a:txBody>
                    <a:bodyPr/>
                    <a:lstStyle/>
                    <a:p>
                      <a:pPr algn="l" fontAlgn="b"/>
                      <a:endParaRPr lang="en-US" sz="1100" b="1" i="0" u="none" strike="noStrike" dirty="0">
                        <a:solidFill>
                          <a:srgbClr val="000000"/>
                        </a:solidFill>
                        <a:effectLst/>
                        <a:latin typeface="Calibri"/>
                      </a:endParaRPr>
                    </a:p>
                  </a:txBody>
                  <a:tcPr marL="7620" marR="7620" marT="7620" marB="0" anchor="b"/>
                </a:tc>
                <a:tc>
                  <a:txBody>
                    <a:bodyPr/>
                    <a:lstStyle/>
                    <a:p>
                      <a:pPr algn="l" fontAlgn="b"/>
                      <a:endParaRPr lang="en-US" sz="1100" b="1" i="0" u="none" strike="noStrike" dirty="0">
                        <a:solidFill>
                          <a:srgbClr val="000000"/>
                        </a:solidFill>
                        <a:effectLst/>
                        <a:latin typeface="Calibri"/>
                      </a:endParaRPr>
                    </a:p>
                  </a:txBody>
                  <a:tcPr marL="7620" marR="7620" marT="7620" marB="0" anchor="b"/>
                </a:tc>
                <a:tc>
                  <a:txBody>
                    <a:bodyPr/>
                    <a:lstStyle/>
                    <a:p>
                      <a:pPr algn="l" fontAlgn="b"/>
                      <a:endParaRPr lang="en-US" sz="1100" b="1" i="0" u="none" strike="noStrike" dirty="0">
                        <a:solidFill>
                          <a:srgbClr val="000000"/>
                        </a:solidFill>
                        <a:effectLst/>
                        <a:latin typeface="Calibri"/>
                      </a:endParaRPr>
                    </a:p>
                  </a:txBody>
                  <a:tcPr marL="7620" marR="7620" marT="7620" marB="0" anchor="b"/>
                </a:tc>
                <a:tc>
                  <a:txBody>
                    <a:bodyPr/>
                    <a:lstStyle/>
                    <a:p>
                      <a:pPr algn="l" fontAlgn="b"/>
                      <a:r>
                        <a:rPr lang="en-US" sz="1100" b="1" u="none" strike="noStrike" dirty="0">
                          <a:effectLst/>
                        </a:rPr>
                        <a:t> </a:t>
                      </a:r>
                      <a:endParaRPr lang="en-US" sz="1100" b="1" i="0" u="none" strike="noStrike" dirty="0">
                        <a:solidFill>
                          <a:srgbClr val="000000"/>
                        </a:solidFill>
                        <a:effectLst/>
                        <a:latin typeface="Calibri"/>
                      </a:endParaRPr>
                    </a:p>
                  </a:txBody>
                  <a:tcPr marL="7620" marR="7620" marT="7620" marB="0" anchor="b"/>
                </a:tc>
              </a:tr>
              <a:tr h="561179">
                <a:tc>
                  <a:txBody>
                    <a:bodyPr/>
                    <a:lstStyle/>
                    <a:p>
                      <a:pPr algn="l" fontAlgn="b"/>
                      <a:r>
                        <a:rPr lang="en-US" sz="1100" u="none" strike="noStrike" dirty="0">
                          <a:effectLst/>
                        </a:rPr>
                        <a:t>Remarks</a:t>
                      </a:r>
                      <a:endParaRPr lang="en-US" sz="1100" b="1" i="0" u="none" strike="noStrike" dirty="0">
                        <a:solidFill>
                          <a:srgbClr val="000000"/>
                        </a:solidFill>
                        <a:effectLst/>
                        <a:latin typeface="Calibri"/>
                      </a:endParaRPr>
                    </a:p>
                  </a:txBody>
                  <a:tcPr marL="7620" marR="7620" marT="7620" marB="0" anchor="b"/>
                </a:tc>
                <a:tc gridSpan="5">
                  <a:txBody>
                    <a:bodyPr/>
                    <a:lstStyle/>
                    <a:p>
                      <a:pPr marL="171450" indent="-171450" algn="l" fontAlgn="b">
                        <a:buFont typeface="Arial" pitchFamily="34" charset="0"/>
                        <a:buChar char="•"/>
                      </a:pPr>
                      <a:r>
                        <a:rPr lang="en-US" sz="1800" b="0" i="0" u="none" strike="noStrike" dirty="0" smtClean="0">
                          <a:solidFill>
                            <a:schemeClr val="dk1"/>
                          </a:solidFill>
                          <a:effectLst/>
                          <a:latin typeface="+mn-lt"/>
                        </a:rPr>
                        <a:t>Short reporting in GSTR-3B subsequently</a:t>
                      </a:r>
                      <a:r>
                        <a:rPr lang="en-US" sz="1800" b="0" i="0" u="none" strike="noStrike" baseline="0" dirty="0" smtClean="0">
                          <a:solidFill>
                            <a:schemeClr val="dk1"/>
                          </a:solidFill>
                          <a:effectLst/>
                          <a:latin typeface="+mn-lt"/>
                        </a:rPr>
                        <a:t> rectified.</a:t>
                      </a:r>
                    </a:p>
                    <a:p>
                      <a:pPr algn="l" fontAlgn="b"/>
                      <a:r>
                        <a:rPr lang="en-US" sz="1600" u="none" strike="noStrike" dirty="0">
                          <a:effectLst/>
                        </a:rPr>
                        <a:t> </a:t>
                      </a:r>
                      <a:endParaRPr lang="en-US" sz="1600" b="0" i="0" u="none" strike="noStrike" dirty="0">
                        <a:solidFill>
                          <a:srgbClr val="000000"/>
                        </a:solidFill>
                        <a:effectLst/>
                        <a:latin typeface="Calibri"/>
                      </a:endParaRPr>
                    </a:p>
                  </a:txBody>
                  <a:tcPr marL="7620" marR="7620" marT="7620" marB="0" anchor="b"/>
                </a:tc>
                <a:tc hMerge="1">
                  <a:txBody>
                    <a:bodyPr/>
                    <a:lstStyle/>
                    <a:p>
                      <a:endParaRPr lang="en-US"/>
                    </a:p>
                  </a:txBody>
                  <a:tcPr/>
                </a:tc>
                <a:tc hMerge="1">
                  <a:txBody>
                    <a:bodyPr/>
                    <a:lstStyle/>
                    <a:p>
                      <a:pPr algn="l" fontAlgn="b"/>
                      <a:endParaRPr lang="en-US" sz="1200" b="0" i="0" u="none" strike="noStrike" dirty="0">
                        <a:solidFill>
                          <a:srgbClr val="000000"/>
                        </a:solidFill>
                        <a:effectLst/>
                        <a:latin typeface="Calibri"/>
                      </a:endParaRPr>
                    </a:p>
                  </a:txBody>
                  <a:tcPr marL="7620" marR="7620" marT="7620" marB="0" anchor="b"/>
                </a:tc>
                <a:tc hMerge="1">
                  <a:txBody>
                    <a:bodyPr/>
                    <a:lstStyle/>
                    <a:p>
                      <a:pPr algn="l" fontAlgn="b"/>
                      <a:endParaRPr lang="en-US" sz="1100" b="0" i="0" u="none" strike="noStrike" dirty="0">
                        <a:solidFill>
                          <a:srgbClr val="000000"/>
                        </a:solidFill>
                        <a:effectLst/>
                        <a:latin typeface="Calibri"/>
                      </a:endParaRPr>
                    </a:p>
                  </a:txBody>
                  <a:tcPr marL="7620" marR="7620" marT="7620" marB="0" anchor="b"/>
                </a:tc>
                <a:tc hMerge="1">
                  <a:txBody>
                    <a:bodyPr/>
                    <a:lstStyle/>
                    <a:p>
                      <a:pPr algn="l" fontAlgn="b"/>
                      <a:endParaRPr lang="en-US" sz="1100" b="0" i="0" u="none" strike="noStrike" dirty="0">
                        <a:solidFill>
                          <a:srgbClr val="000000"/>
                        </a:solidFill>
                        <a:effectLst/>
                        <a:latin typeface="Calibri"/>
                      </a:endParaRPr>
                    </a:p>
                  </a:txBody>
                  <a:tcPr marL="7620" marR="7620" marT="7620" marB="0" anchor="b"/>
                </a:tc>
              </a:tr>
              <a:tr h="576064">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7620" marR="7620" marT="7620" marB="0" anchor="b"/>
                </a:tc>
                <a:tc gridSpan="3">
                  <a:txBody>
                    <a:bodyPr/>
                    <a:lstStyle/>
                    <a:p>
                      <a:pPr marL="171450" indent="-171450" algn="l" fontAlgn="b">
                        <a:buFont typeface="Arial" pitchFamily="34" charset="0"/>
                        <a:buChar char="•"/>
                      </a:pPr>
                      <a:r>
                        <a:rPr lang="en-US" sz="1800" b="1" i="0" u="none" strike="noStrike" dirty="0" smtClean="0">
                          <a:solidFill>
                            <a:srgbClr val="000000"/>
                          </a:solidFill>
                          <a:effectLst/>
                          <a:latin typeface="Calibri"/>
                        </a:rPr>
                        <a:t>Show entire 80,000 in Table 4 or 5 as the case may be even though</a:t>
                      </a:r>
                      <a:r>
                        <a:rPr lang="en-US" sz="1800" b="1" i="0" u="none" strike="noStrike" baseline="0" dirty="0" smtClean="0">
                          <a:solidFill>
                            <a:srgbClr val="000000"/>
                          </a:solidFill>
                          <a:effectLst/>
                          <a:latin typeface="Calibri"/>
                        </a:rPr>
                        <a:t> auto populated maybe  1,00,000</a:t>
                      </a:r>
                      <a:endParaRPr lang="en-US" sz="1800" b="1" i="0" u="none" strike="noStrike" dirty="0" smtClean="0">
                        <a:solidFill>
                          <a:srgbClr val="000000"/>
                        </a:solidFill>
                        <a:effectLst/>
                        <a:latin typeface="Calibri"/>
                      </a:endParaRPr>
                    </a:p>
                    <a:p>
                      <a:pPr marL="171450" indent="-171450" algn="l" fontAlgn="b">
                        <a:buFont typeface="Arial" pitchFamily="34" charset="0"/>
                        <a:buChar char="•"/>
                      </a:pPr>
                      <a:r>
                        <a:rPr lang="en-US" sz="1800" b="1" i="0" u="none" strike="noStrike" dirty="0" smtClean="0">
                          <a:solidFill>
                            <a:srgbClr val="000000"/>
                          </a:solidFill>
                          <a:effectLst/>
                          <a:latin typeface="Calibri"/>
                        </a:rPr>
                        <a:t>20,000</a:t>
                      </a:r>
                      <a:r>
                        <a:rPr lang="en-US" sz="1800" b="1" i="0" u="none" strike="noStrike" baseline="0" dirty="0" smtClean="0">
                          <a:solidFill>
                            <a:srgbClr val="000000"/>
                          </a:solidFill>
                          <a:effectLst/>
                          <a:latin typeface="Calibri"/>
                        </a:rPr>
                        <a:t> to be declared in Table 10</a:t>
                      </a:r>
                    </a:p>
                    <a:p>
                      <a:pPr marL="171450" indent="-171450" algn="l" fontAlgn="b">
                        <a:buFont typeface="Arial" pitchFamily="34" charset="0"/>
                        <a:buChar char="•"/>
                      </a:pPr>
                      <a:r>
                        <a:rPr lang="en-US" sz="1800" b="1" i="0" u="none" strike="noStrike" baseline="0" dirty="0" smtClean="0">
                          <a:solidFill>
                            <a:srgbClr val="000000"/>
                          </a:solidFill>
                          <a:effectLst/>
                          <a:latin typeface="Calibri"/>
                        </a:rPr>
                        <a:t>Tax to be declared in 14</a:t>
                      </a:r>
                      <a:endParaRPr lang="en-US" sz="1800" b="1" i="0" u="none" strike="noStrike" dirty="0">
                        <a:solidFill>
                          <a:srgbClr val="000000"/>
                        </a:solidFill>
                        <a:effectLst/>
                        <a:latin typeface="Calibri"/>
                      </a:endParaRPr>
                    </a:p>
                  </a:txBody>
                  <a:tcPr marL="7620" marR="7620" marT="7620" marB="0" anchor="b"/>
                </a:tc>
                <a:tc hMerge="1">
                  <a:txBody>
                    <a:bodyPr/>
                    <a:lstStyle/>
                    <a:p>
                      <a:endParaRPr lang="en-US"/>
                    </a:p>
                  </a:txBody>
                  <a:tcPr/>
                </a:tc>
                <a:tc hMerge="1">
                  <a:txBody>
                    <a:bodyPr/>
                    <a:lstStyle/>
                    <a:p>
                      <a:endParaRPr lang="en-US"/>
                    </a:p>
                  </a:txBody>
                  <a:tcPr/>
                </a:tc>
                <a:tc>
                  <a:txBody>
                    <a:bodyPr/>
                    <a:lstStyle/>
                    <a:p>
                      <a:pPr algn="l" fontAlgn="b"/>
                      <a:endParaRPr lang="en-US" sz="1600" b="0" i="0" u="none" strike="noStrike" dirty="0">
                        <a:solidFill>
                          <a:srgbClr val="000000"/>
                        </a:solidFill>
                        <a:effectLst/>
                        <a:latin typeface="Calibri"/>
                      </a:endParaRPr>
                    </a:p>
                  </a:txBody>
                  <a:tcPr marL="7620" marR="7620" marT="7620" marB="0" anchor="b"/>
                </a:tc>
                <a:tc>
                  <a:txBody>
                    <a:bodyPr/>
                    <a:lstStyle/>
                    <a:p>
                      <a:pPr algn="l" fontAlgn="b"/>
                      <a:endParaRPr lang="en-US" sz="1600" b="0" i="0" u="none" strike="noStrike" dirty="0">
                        <a:solidFill>
                          <a:srgbClr val="000000"/>
                        </a:solidFill>
                        <a:effectLst/>
                        <a:latin typeface="Calibri"/>
                      </a:endParaRPr>
                    </a:p>
                  </a:txBody>
                  <a:tcPr marL="7620" marR="7620" marT="7620" marB="0" anchor="b"/>
                </a:tc>
              </a:tr>
              <a:tr h="360126">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7620" marR="7620" marT="7620" marB="0" anchor="b"/>
                </a:tc>
                <a:tc gridSpan="5">
                  <a:txBody>
                    <a:bodyPr/>
                    <a:lstStyle/>
                    <a:p>
                      <a:pPr marL="285750" indent="-285750" algn="l" fontAlgn="b">
                        <a:buFont typeface="Arial" pitchFamily="34" charset="0"/>
                        <a:buChar char="•"/>
                      </a:pPr>
                      <a:endParaRPr lang="en-US" sz="1600" b="0" i="0" u="none" strike="noStrike" dirty="0">
                        <a:solidFill>
                          <a:srgbClr val="000000"/>
                        </a:solidFill>
                        <a:effectLst/>
                        <a:latin typeface="Calibri"/>
                      </a:endParaRPr>
                    </a:p>
                  </a:txBody>
                  <a:tcPr marL="7620" marR="7620" marT="7620" marB="0" anchor="b"/>
                </a:tc>
                <a:tc hMerge="1">
                  <a:txBody>
                    <a:bodyPr/>
                    <a:lstStyle/>
                    <a:p>
                      <a:pPr algn="l" fontAlgn="b"/>
                      <a:endParaRPr lang="en-US" sz="1600" b="1" i="0" u="none" strike="noStrike" dirty="0">
                        <a:solidFill>
                          <a:srgbClr val="000000"/>
                        </a:solidFill>
                        <a:effectLst/>
                        <a:latin typeface="Calibri"/>
                      </a:endParaRPr>
                    </a:p>
                  </a:txBody>
                  <a:tcPr marL="7620" marR="7620" marT="7620" marB="0" anchor="b"/>
                </a:tc>
                <a:tc hMerge="1">
                  <a:txBody>
                    <a:bodyPr/>
                    <a:lstStyle/>
                    <a:p>
                      <a:pPr algn="l" fontAlgn="b"/>
                      <a:endParaRPr lang="en-US" sz="1600" b="1" i="0" u="none" strike="noStrike" dirty="0">
                        <a:solidFill>
                          <a:srgbClr val="000000"/>
                        </a:solidFill>
                        <a:effectLst/>
                        <a:latin typeface="Calibri"/>
                      </a:endParaRPr>
                    </a:p>
                  </a:txBody>
                  <a:tcPr marL="7620" marR="7620" marT="7620" marB="0" anchor="b"/>
                </a:tc>
                <a:tc hMerge="1">
                  <a:txBody>
                    <a:bodyPr/>
                    <a:lstStyle/>
                    <a:p>
                      <a:pPr algn="l" fontAlgn="b"/>
                      <a:endParaRPr lang="en-US" sz="1600" b="0" i="0" u="none" strike="noStrike" dirty="0">
                        <a:solidFill>
                          <a:srgbClr val="000000"/>
                        </a:solidFill>
                        <a:effectLst/>
                        <a:latin typeface="Calibri"/>
                      </a:endParaRPr>
                    </a:p>
                  </a:txBody>
                  <a:tcPr marL="7620" marR="7620" marT="7620" marB="0" anchor="b"/>
                </a:tc>
                <a:tc hMerge="1">
                  <a:txBody>
                    <a:bodyPr/>
                    <a:lstStyle/>
                    <a:p>
                      <a:pPr algn="l" fontAlgn="b"/>
                      <a:endParaRPr lang="en-US" sz="1600" b="0" i="0" u="none" strike="noStrike" dirty="0">
                        <a:solidFill>
                          <a:srgbClr val="000000"/>
                        </a:solidFill>
                        <a:effectLst/>
                        <a:latin typeface="Calibri"/>
                      </a:endParaRPr>
                    </a:p>
                  </a:txBody>
                  <a:tcPr marL="7620" marR="7620" marT="7620" marB="0" anchor="b"/>
                </a:tc>
              </a:tr>
            </a:tbl>
          </a:graphicData>
        </a:graphic>
      </p:graphicFrame>
    </p:spTree>
    <p:extLst>
      <p:ext uri="{BB962C8B-B14F-4D97-AF65-F5344CB8AC3E}">
        <p14:creationId xmlns:p14="http://schemas.microsoft.com/office/powerpoint/2010/main" xmlns="" val="1803036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12.06.19</a:t>
            </a:r>
            <a:endParaRPr lang="en-US"/>
          </a:p>
        </p:txBody>
      </p:sp>
      <p:sp>
        <p:nvSpPr>
          <p:cNvPr id="3" name="Footer Placeholder 2"/>
          <p:cNvSpPr>
            <a:spLocks noGrp="1"/>
          </p:cNvSpPr>
          <p:nvPr>
            <p:ph type="ftr" sz="quarter" idx="11"/>
          </p:nvPr>
        </p:nvSpPr>
        <p:spPr/>
        <p:txBody>
          <a:bodyPr/>
          <a:lstStyle/>
          <a:p>
            <a:r>
              <a:rPr lang="en-US" smtClean="0"/>
              <a:t>GST Annual Return</a:t>
            </a:r>
            <a:endParaRPr lang="en-US"/>
          </a:p>
        </p:txBody>
      </p:sp>
      <p:sp>
        <p:nvSpPr>
          <p:cNvPr id="4" name="Slide Number Placeholder 3"/>
          <p:cNvSpPr>
            <a:spLocks noGrp="1"/>
          </p:cNvSpPr>
          <p:nvPr>
            <p:ph type="sldNum" sz="quarter" idx="12"/>
          </p:nvPr>
        </p:nvSpPr>
        <p:spPr/>
        <p:txBody>
          <a:bodyPr/>
          <a:lstStyle/>
          <a:p>
            <a:fld id="{D2C90262-238E-4B60-9677-8FAED80F8703}" type="slidenum">
              <a:rPr lang="en-US" smtClean="0"/>
              <a:pPr/>
              <a:t>7</a:t>
            </a:fld>
            <a:endParaRPr lang="en-US"/>
          </a:p>
        </p:txBody>
      </p:sp>
      <p:sp>
        <p:nvSpPr>
          <p:cNvPr id="5" name="Title 4"/>
          <p:cNvSpPr>
            <a:spLocks noGrp="1"/>
          </p:cNvSpPr>
          <p:nvPr>
            <p:ph type="title"/>
          </p:nvPr>
        </p:nvSpPr>
        <p:spPr/>
        <p:txBody>
          <a:bodyPr>
            <a:normAutofit/>
          </a:bodyPr>
          <a:lstStyle/>
          <a:p>
            <a:r>
              <a:rPr lang="en-US" sz="2400" dirty="0" smtClean="0">
                <a:solidFill>
                  <a:schemeClr val="bg1"/>
                </a:solidFill>
              </a:rPr>
              <a:t>Common Errors 3B – ITC under reported</a:t>
            </a:r>
            <a:endParaRPr lang="en-US" sz="2400" dirty="0"/>
          </a:p>
        </p:txBody>
      </p:sp>
      <p:pic>
        <p:nvPicPr>
          <p:cNvPr id="4098" name="Picture 2"/>
          <p:cNvPicPr>
            <a:picLocks noChangeAspect="1" noChangeArrowheads="1"/>
          </p:cNvPicPr>
          <p:nvPr/>
        </p:nvPicPr>
        <p:blipFill>
          <a:blip r:embed="rId2"/>
          <a:srcRect/>
          <a:stretch>
            <a:fillRect/>
          </a:stretch>
        </p:blipFill>
        <p:spPr bwMode="auto">
          <a:xfrm>
            <a:off x="428596" y="1142984"/>
            <a:ext cx="8425096" cy="53578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70</a:t>
            </a:fld>
            <a:endParaRPr lang="en-US"/>
          </a:p>
        </p:txBody>
      </p:sp>
      <p:sp>
        <p:nvSpPr>
          <p:cNvPr id="6" name="Title 5"/>
          <p:cNvSpPr>
            <a:spLocks noGrp="1"/>
          </p:cNvSpPr>
          <p:nvPr>
            <p:ph type="title"/>
          </p:nvPr>
        </p:nvSpPr>
        <p:spPr/>
        <p:txBody>
          <a:bodyPr/>
          <a:lstStyle/>
          <a:p>
            <a:r>
              <a:rPr lang="en-US" dirty="0" smtClean="0"/>
              <a:t>Practical Cases</a:t>
            </a:r>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xmlns="" val="3363558199"/>
              </p:ext>
            </p:extLst>
          </p:nvPr>
        </p:nvGraphicFramePr>
        <p:xfrm>
          <a:off x="1115616" y="1124744"/>
          <a:ext cx="7347025" cy="4331635"/>
        </p:xfrm>
        <a:graphic>
          <a:graphicData uri="http://schemas.openxmlformats.org/drawingml/2006/table">
            <a:tbl>
              <a:tblPr>
                <a:tableStyleId>{5C22544A-7EE6-4342-B048-85BDC9FD1C3A}</a:tableStyleId>
              </a:tblPr>
              <a:tblGrid>
                <a:gridCol w="634275"/>
                <a:gridCol w="1400692"/>
                <a:gridCol w="1400692"/>
                <a:gridCol w="1400692"/>
                <a:gridCol w="1255337"/>
                <a:gridCol w="1255337"/>
              </a:tblGrid>
              <a:tr h="345721">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7620" marR="7620" marT="762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7620" marR="7620" marT="762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7620" marR="7620" marT="7620"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7620" marR="7620" marT="7620" marB="0" anchor="b"/>
                </a:tc>
              </a:tr>
              <a:tr h="345721">
                <a:tc rowSpan="2">
                  <a:txBody>
                    <a:bodyPr/>
                    <a:lstStyle/>
                    <a:p>
                      <a:pPr algn="ctr" fontAlgn="ctr"/>
                      <a:r>
                        <a:rPr lang="en-US" sz="1400" b="1" u="none" strike="noStrike" dirty="0">
                          <a:effectLst/>
                        </a:rPr>
                        <a:t>Case</a:t>
                      </a:r>
                      <a:endParaRPr lang="en-US" sz="1400" b="1" i="0" u="none" strike="noStrike" dirty="0">
                        <a:solidFill>
                          <a:srgbClr val="000000"/>
                        </a:solidFill>
                        <a:effectLst/>
                        <a:latin typeface="Calibri"/>
                      </a:endParaRPr>
                    </a:p>
                  </a:txBody>
                  <a:tcPr marL="7620" marR="7620" marT="7620" marB="0" anchor="ctr"/>
                </a:tc>
                <a:tc gridSpan="3">
                  <a:txBody>
                    <a:bodyPr/>
                    <a:lstStyle/>
                    <a:p>
                      <a:pPr algn="ctr" fontAlgn="b"/>
                      <a:r>
                        <a:rPr lang="en-US" sz="1100" b="1" u="none" strike="noStrike" dirty="0" smtClean="0">
                          <a:effectLst/>
                        </a:rPr>
                        <a:t>Turnover </a:t>
                      </a:r>
                    </a:p>
                    <a:p>
                      <a:pPr algn="ctr" fontAlgn="b"/>
                      <a:r>
                        <a:rPr lang="en-US" sz="1100" b="1" u="none" strike="noStrike" dirty="0" smtClean="0">
                          <a:effectLst/>
                        </a:rPr>
                        <a:t>FY </a:t>
                      </a:r>
                      <a:r>
                        <a:rPr lang="en-US" sz="1100" b="1" u="none" strike="noStrike" dirty="0">
                          <a:effectLst/>
                        </a:rPr>
                        <a:t>2017-18</a:t>
                      </a:r>
                      <a:endParaRPr lang="en-US" sz="1100" b="1" i="0" u="none" strike="noStrike" dirty="0">
                        <a:solidFill>
                          <a:srgbClr val="000000"/>
                        </a:solidFill>
                        <a:effectLst/>
                        <a:latin typeface="Calibri"/>
                      </a:endParaRPr>
                    </a:p>
                  </a:txBody>
                  <a:tcPr marL="7620" marR="7620" marT="7620" marB="0" anchor="b"/>
                </a:tc>
                <a:tc hMerge="1">
                  <a:txBody>
                    <a:bodyPr/>
                    <a:lstStyle/>
                    <a:p>
                      <a:endParaRPr lang="en-US"/>
                    </a:p>
                  </a:txBody>
                  <a:tcPr/>
                </a:tc>
                <a:tc hMerge="1">
                  <a:txBody>
                    <a:bodyPr/>
                    <a:lstStyle/>
                    <a:p>
                      <a:endParaRPr lang="en-US"/>
                    </a:p>
                  </a:txBody>
                  <a:tcPr/>
                </a:tc>
                <a:tc gridSpan="2">
                  <a:txBody>
                    <a:bodyPr/>
                    <a:lstStyle/>
                    <a:p>
                      <a:pPr algn="ctr" fontAlgn="b"/>
                      <a:r>
                        <a:rPr lang="en-US" sz="1100" b="1" u="none" strike="noStrike" dirty="0" smtClean="0">
                          <a:effectLst/>
                        </a:rPr>
                        <a:t>Turnover </a:t>
                      </a:r>
                    </a:p>
                    <a:p>
                      <a:pPr algn="ctr" fontAlgn="b"/>
                      <a:r>
                        <a:rPr lang="en-US" sz="1100" b="1" u="none" strike="noStrike" dirty="0" smtClean="0">
                          <a:effectLst/>
                        </a:rPr>
                        <a:t>FY 2018-19</a:t>
                      </a:r>
                      <a:endParaRPr lang="en-US" sz="1100" b="1" i="0" u="none" strike="noStrike" dirty="0">
                        <a:solidFill>
                          <a:srgbClr val="000000"/>
                        </a:solidFill>
                        <a:effectLst/>
                        <a:latin typeface="Calibri"/>
                      </a:endParaRPr>
                    </a:p>
                  </a:txBody>
                  <a:tcPr marL="7620" marR="7620" marT="7620" marB="0" anchor="b"/>
                </a:tc>
                <a:tc hMerge="1">
                  <a:txBody>
                    <a:bodyPr/>
                    <a:lstStyle/>
                    <a:p>
                      <a:endParaRPr lang="en-US"/>
                    </a:p>
                  </a:txBody>
                  <a:tcPr/>
                </a:tc>
              </a:tr>
              <a:tr h="345721">
                <a:tc vMerge="1">
                  <a:txBody>
                    <a:bodyPr/>
                    <a:lstStyle/>
                    <a:p>
                      <a:endParaRPr lang="en-US"/>
                    </a:p>
                  </a:txBody>
                  <a:tcPr/>
                </a:tc>
                <a:tc>
                  <a:txBody>
                    <a:bodyPr/>
                    <a:lstStyle/>
                    <a:p>
                      <a:pPr algn="ctr" fontAlgn="b"/>
                      <a:r>
                        <a:rPr lang="en-US" sz="1100" b="1" u="none" strike="noStrike" dirty="0">
                          <a:effectLst/>
                        </a:rPr>
                        <a:t>Books</a:t>
                      </a:r>
                      <a:endParaRPr lang="en-US" sz="1100" b="1" i="0" u="none" strike="noStrike" dirty="0">
                        <a:solidFill>
                          <a:srgbClr val="000000"/>
                        </a:solidFill>
                        <a:effectLst/>
                        <a:latin typeface="Calibri"/>
                      </a:endParaRPr>
                    </a:p>
                  </a:txBody>
                  <a:tcPr marL="7620" marR="7620" marT="7620" marB="0" anchor="b"/>
                </a:tc>
                <a:tc>
                  <a:txBody>
                    <a:bodyPr/>
                    <a:lstStyle/>
                    <a:p>
                      <a:pPr algn="ctr" fontAlgn="b"/>
                      <a:r>
                        <a:rPr lang="en-US" sz="1100" b="1" u="none" strike="noStrike" dirty="0">
                          <a:effectLst/>
                        </a:rPr>
                        <a:t>3B</a:t>
                      </a:r>
                      <a:endParaRPr lang="en-US" sz="1100" b="1" i="0" u="none" strike="noStrike" dirty="0">
                        <a:solidFill>
                          <a:srgbClr val="000000"/>
                        </a:solidFill>
                        <a:effectLst/>
                        <a:latin typeface="Calibri"/>
                      </a:endParaRPr>
                    </a:p>
                  </a:txBody>
                  <a:tcPr marL="7620" marR="7620" marT="7620" marB="0" anchor="b"/>
                </a:tc>
                <a:tc>
                  <a:txBody>
                    <a:bodyPr/>
                    <a:lstStyle/>
                    <a:p>
                      <a:pPr algn="ctr" fontAlgn="b"/>
                      <a:r>
                        <a:rPr lang="en-US" sz="1100" b="1" u="none" strike="noStrike">
                          <a:effectLst/>
                        </a:rPr>
                        <a:t>GSTR1</a:t>
                      </a:r>
                      <a:endParaRPr lang="en-US" sz="1100" b="1" i="0" u="none" strike="noStrike">
                        <a:solidFill>
                          <a:srgbClr val="000000"/>
                        </a:solidFill>
                        <a:effectLst/>
                        <a:latin typeface="Calibri"/>
                      </a:endParaRPr>
                    </a:p>
                  </a:txBody>
                  <a:tcPr marL="7620" marR="7620" marT="7620" marB="0" anchor="b"/>
                </a:tc>
                <a:tc>
                  <a:txBody>
                    <a:bodyPr/>
                    <a:lstStyle/>
                    <a:p>
                      <a:pPr algn="ctr" fontAlgn="b"/>
                      <a:r>
                        <a:rPr lang="en-US" sz="1100" b="1" u="none" strike="noStrike">
                          <a:effectLst/>
                        </a:rPr>
                        <a:t>3B</a:t>
                      </a:r>
                      <a:endParaRPr lang="en-US" sz="1100" b="1" i="0" u="none" strike="noStrike">
                        <a:solidFill>
                          <a:srgbClr val="000000"/>
                        </a:solidFill>
                        <a:effectLst/>
                        <a:latin typeface="Calibri"/>
                      </a:endParaRPr>
                    </a:p>
                  </a:txBody>
                  <a:tcPr marL="7620" marR="7620" marT="7620" marB="0" anchor="b"/>
                </a:tc>
                <a:tc>
                  <a:txBody>
                    <a:bodyPr/>
                    <a:lstStyle/>
                    <a:p>
                      <a:pPr algn="ctr" fontAlgn="b"/>
                      <a:r>
                        <a:rPr lang="en-US" sz="1100" b="1" u="none" strike="noStrike">
                          <a:effectLst/>
                        </a:rPr>
                        <a:t>GSTR1</a:t>
                      </a:r>
                      <a:endParaRPr lang="en-US" sz="1100" b="1" i="0" u="none" strike="noStrike">
                        <a:solidFill>
                          <a:srgbClr val="000000"/>
                        </a:solidFill>
                        <a:effectLst/>
                        <a:latin typeface="Calibri"/>
                      </a:endParaRPr>
                    </a:p>
                  </a:txBody>
                  <a:tcPr marL="7620" marR="7620" marT="7620" marB="0" anchor="b"/>
                </a:tc>
              </a:tr>
              <a:tr h="648226">
                <a:tc>
                  <a:txBody>
                    <a:bodyPr/>
                    <a:lstStyle/>
                    <a:p>
                      <a:pPr algn="ctr" fontAlgn="b"/>
                      <a:r>
                        <a:rPr lang="en-US" sz="1400" b="1" i="0" u="none" strike="noStrike" dirty="0" smtClean="0">
                          <a:solidFill>
                            <a:schemeClr val="dk1"/>
                          </a:solidFill>
                          <a:effectLst/>
                          <a:latin typeface="+mn-lt"/>
                        </a:rPr>
                        <a:t>VII</a:t>
                      </a:r>
                      <a:endParaRPr lang="en-US" sz="1400" b="1" i="0" u="none" strike="noStrike" dirty="0">
                        <a:solidFill>
                          <a:srgbClr val="000000"/>
                        </a:solidFill>
                        <a:effectLst/>
                        <a:latin typeface="Calibri"/>
                      </a:endParaRPr>
                    </a:p>
                  </a:txBody>
                  <a:tcPr marL="7620" marR="7620" marT="7620" marB="0" anchor="b"/>
                </a:tc>
                <a:tc>
                  <a:txBody>
                    <a:bodyPr/>
                    <a:lstStyle/>
                    <a:p>
                      <a:pPr algn="r" fontAlgn="b"/>
                      <a:r>
                        <a:rPr lang="en-US" sz="1400" b="1" u="none" strike="noStrike" dirty="0">
                          <a:effectLst/>
                        </a:rPr>
                        <a:t>                          1,00,000 </a:t>
                      </a:r>
                      <a:endParaRPr lang="en-US" sz="1400" b="1" i="0" u="none" strike="noStrike" dirty="0">
                        <a:solidFill>
                          <a:srgbClr val="000000"/>
                        </a:solidFill>
                        <a:effectLst/>
                        <a:latin typeface="Calibri"/>
                      </a:endParaRPr>
                    </a:p>
                  </a:txBody>
                  <a:tcPr marL="7620" marR="7620" marT="7620" marB="0" anchor="b"/>
                </a:tc>
                <a:tc>
                  <a:txBody>
                    <a:bodyPr/>
                    <a:lstStyle/>
                    <a:p>
                      <a:pPr algn="r" fontAlgn="b"/>
                      <a:r>
                        <a:rPr lang="en-US" sz="1400" b="1" u="none" strike="noStrike" dirty="0">
                          <a:effectLst/>
                        </a:rPr>
                        <a:t>                          </a:t>
                      </a:r>
                      <a:r>
                        <a:rPr lang="en-US" sz="1400" b="1" u="none" strike="noStrike" dirty="0" smtClean="0">
                          <a:effectLst/>
                        </a:rPr>
                        <a:t>1,20,000 </a:t>
                      </a:r>
                      <a:endParaRPr lang="en-US" sz="1400" b="1" i="0" u="none" strike="noStrike" dirty="0">
                        <a:solidFill>
                          <a:srgbClr val="000000"/>
                        </a:solidFill>
                        <a:effectLst/>
                        <a:latin typeface="Calibri"/>
                      </a:endParaRPr>
                    </a:p>
                  </a:txBody>
                  <a:tcPr marL="7620" marR="7620" marT="7620" marB="0" anchor="b"/>
                </a:tc>
                <a:tc>
                  <a:txBody>
                    <a:bodyPr/>
                    <a:lstStyle/>
                    <a:p>
                      <a:pPr algn="r" fontAlgn="b"/>
                      <a:r>
                        <a:rPr lang="en-US" sz="1400" b="1" u="none" strike="noStrike" dirty="0">
                          <a:effectLst/>
                        </a:rPr>
                        <a:t>                          </a:t>
                      </a:r>
                      <a:r>
                        <a:rPr lang="en-US" sz="1400" b="1" u="none" strike="noStrike" dirty="0" smtClean="0">
                          <a:effectLst/>
                        </a:rPr>
                        <a:t>1,20,000 </a:t>
                      </a:r>
                      <a:endParaRPr lang="en-US" sz="1400" b="1" i="0" u="none" strike="noStrike" dirty="0">
                        <a:solidFill>
                          <a:srgbClr val="000000"/>
                        </a:solidFill>
                        <a:effectLst/>
                        <a:latin typeface="Calibri"/>
                      </a:endParaRPr>
                    </a:p>
                  </a:txBody>
                  <a:tcPr marL="7620" marR="7620" marT="7620" marB="0" anchor="b"/>
                </a:tc>
                <a:tc>
                  <a:txBody>
                    <a:bodyPr/>
                    <a:lstStyle/>
                    <a:p>
                      <a:pPr algn="r" fontAlgn="b"/>
                      <a:r>
                        <a:rPr lang="en-US" sz="1400" b="1" i="0" u="none" strike="noStrike" dirty="0" smtClean="0">
                          <a:solidFill>
                            <a:schemeClr val="dk1"/>
                          </a:solidFill>
                          <a:effectLst/>
                          <a:latin typeface="+mn-lt"/>
                        </a:rPr>
                        <a:t>Nil</a:t>
                      </a:r>
                      <a:endParaRPr lang="en-US" sz="1400" b="1" i="0" u="none" strike="noStrike" dirty="0">
                        <a:solidFill>
                          <a:srgbClr val="000000"/>
                        </a:solidFill>
                        <a:effectLst/>
                        <a:latin typeface="Calibri"/>
                      </a:endParaRPr>
                    </a:p>
                  </a:txBody>
                  <a:tcPr marL="7620" marR="7620" marT="7620" marB="0" anchor="b"/>
                </a:tc>
                <a:tc>
                  <a:txBody>
                    <a:bodyPr/>
                    <a:lstStyle/>
                    <a:p>
                      <a:pPr algn="r" fontAlgn="b"/>
                      <a:r>
                        <a:rPr lang="en-US" sz="1400" b="1" i="0" u="none" strike="noStrike" dirty="0" smtClean="0">
                          <a:solidFill>
                            <a:schemeClr val="dk1"/>
                          </a:solidFill>
                          <a:effectLst/>
                          <a:latin typeface="+mn-lt"/>
                        </a:rPr>
                        <a:t>Nil</a:t>
                      </a:r>
                      <a:endParaRPr lang="en-US" sz="1400" b="1" i="0" u="none" strike="noStrike" dirty="0">
                        <a:solidFill>
                          <a:srgbClr val="000000"/>
                        </a:solidFill>
                        <a:effectLst/>
                        <a:latin typeface="Calibri"/>
                      </a:endParaRPr>
                    </a:p>
                  </a:txBody>
                  <a:tcPr marL="7620" marR="7620" marT="7620" marB="0" anchor="b"/>
                </a:tc>
              </a:tr>
              <a:tr h="345721">
                <a:tc>
                  <a:txBody>
                    <a:bodyPr/>
                    <a:lstStyle/>
                    <a:p>
                      <a:pPr algn="l" fontAlgn="b"/>
                      <a:r>
                        <a:rPr lang="en-US" sz="1100" b="1" u="none" strike="noStrike">
                          <a:effectLst/>
                        </a:rPr>
                        <a:t> </a:t>
                      </a:r>
                      <a:endParaRPr lang="en-US" sz="1100" b="1" i="0" u="none" strike="noStrike">
                        <a:solidFill>
                          <a:srgbClr val="000000"/>
                        </a:solidFill>
                        <a:effectLst/>
                        <a:latin typeface="Calibri"/>
                      </a:endParaRPr>
                    </a:p>
                  </a:txBody>
                  <a:tcPr marL="7620" marR="7620" marT="7620" marB="0" anchor="b"/>
                </a:tc>
                <a:tc>
                  <a:txBody>
                    <a:bodyPr/>
                    <a:lstStyle/>
                    <a:p>
                      <a:pPr algn="l" fontAlgn="b"/>
                      <a:endParaRPr lang="en-US" sz="1100" b="1" i="0" u="none" strike="noStrike">
                        <a:solidFill>
                          <a:srgbClr val="000000"/>
                        </a:solidFill>
                        <a:effectLst/>
                        <a:latin typeface="Calibri"/>
                      </a:endParaRPr>
                    </a:p>
                  </a:txBody>
                  <a:tcPr marL="7620" marR="7620" marT="7620" marB="0" anchor="b"/>
                </a:tc>
                <a:tc>
                  <a:txBody>
                    <a:bodyPr/>
                    <a:lstStyle/>
                    <a:p>
                      <a:pPr algn="l" fontAlgn="b"/>
                      <a:endParaRPr lang="en-US" sz="1100" b="1" i="0" u="none" strike="noStrike" dirty="0">
                        <a:solidFill>
                          <a:srgbClr val="000000"/>
                        </a:solidFill>
                        <a:effectLst/>
                        <a:latin typeface="Calibri"/>
                      </a:endParaRPr>
                    </a:p>
                  </a:txBody>
                  <a:tcPr marL="7620" marR="7620" marT="7620" marB="0" anchor="b"/>
                </a:tc>
                <a:tc>
                  <a:txBody>
                    <a:bodyPr/>
                    <a:lstStyle/>
                    <a:p>
                      <a:pPr algn="l" fontAlgn="b"/>
                      <a:endParaRPr lang="en-US" sz="1100" b="1" i="0" u="none" strike="noStrike" dirty="0">
                        <a:solidFill>
                          <a:srgbClr val="000000"/>
                        </a:solidFill>
                        <a:effectLst/>
                        <a:latin typeface="Calibri"/>
                      </a:endParaRPr>
                    </a:p>
                  </a:txBody>
                  <a:tcPr marL="7620" marR="7620" marT="7620" marB="0" anchor="b"/>
                </a:tc>
                <a:tc>
                  <a:txBody>
                    <a:bodyPr/>
                    <a:lstStyle/>
                    <a:p>
                      <a:pPr algn="l" fontAlgn="b"/>
                      <a:endParaRPr lang="en-US" sz="1100" b="1" i="0" u="none" strike="noStrike" dirty="0">
                        <a:solidFill>
                          <a:srgbClr val="000000"/>
                        </a:solidFill>
                        <a:effectLst/>
                        <a:latin typeface="Calibri"/>
                      </a:endParaRPr>
                    </a:p>
                  </a:txBody>
                  <a:tcPr marL="7620" marR="7620" marT="7620" marB="0" anchor="b"/>
                </a:tc>
                <a:tc>
                  <a:txBody>
                    <a:bodyPr/>
                    <a:lstStyle/>
                    <a:p>
                      <a:pPr algn="l" fontAlgn="b"/>
                      <a:r>
                        <a:rPr lang="en-US" sz="1100" b="1" u="none" strike="noStrike" dirty="0">
                          <a:effectLst/>
                        </a:rPr>
                        <a:t> </a:t>
                      </a:r>
                      <a:endParaRPr lang="en-US" sz="1100" b="1" i="0" u="none" strike="noStrike" dirty="0">
                        <a:solidFill>
                          <a:srgbClr val="000000"/>
                        </a:solidFill>
                        <a:effectLst/>
                        <a:latin typeface="Calibri"/>
                      </a:endParaRPr>
                    </a:p>
                  </a:txBody>
                  <a:tcPr marL="7620" marR="7620" marT="7620" marB="0" anchor="b"/>
                </a:tc>
              </a:tr>
              <a:tr h="561179">
                <a:tc>
                  <a:txBody>
                    <a:bodyPr/>
                    <a:lstStyle/>
                    <a:p>
                      <a:pPr algn="l" fontAlgn="b"/>
                      <a:r>
                        <a:rPr lang="en-US" sz="1100" u="none" strike="noStrike" dirty="0">
                          <a:effectLst/>
                        </a:rPr>
                        <a:t>Remarks</a:t>
                      </a:r>
                      <a:endParaRPr lang="en-US" sz="1100" b="1" i="0" u="none" strike="noStrike" dirty="0">
                        <a:solidFill>
                          <a:srgbClr val="000000"/>
                        </a:solidFill>
                        <a:effectLst/>
                        <a:latin typeface="Calibri"/>
                      </a:endParaRPr>
                    </a:p>
                  </a:txBody>
                  <a:tcPr marL="7620" marR="7620" marT="7620" marB="0" anchor="b"/>
                </a:tc>
                <a:tc gridSpan="5">
                  <a:txBody>
                    <a:bodyPr/>
                    <a:lstStyle/>
                    <a:p>
                      <a:pPr marL="171450" indent="-171450" algn="l" fontAlgn="b">
                        <a:buFont typeface="Arial" pitchFamily="34" charset="0"/>
                        <a:buChar char="•"/>
                      </a:pPr>
                      <a:r>
                        <a:rPr lang="en-US" sz="1800" b="0" i="0" u="none" strike="noStrike" dirty="0" smtClean="0">
                          <a:solidFill>
                            <a:schemeClr val="dk1"/>
                          </a:solidFill>
                          <a:effectLst/>
                          <a:latin typeface="+mn-lt"/>
                        </a:rPr>
                        <a:t>Excess</a:t>
                      </a:r>
                      <a:r>
                        <a:rPr lang="en-US" sz="1800" b="0" i="0" u="none" strike="noStrike" baseline="0" dirty="0" smtClean="0">
                          <a:solidFill>
                            <a:schemeClr val="dk1"/>
                          </a:solidFill>
                          <a:effectLst/>
                          <a:latin typeface="+mn-lt"/>
                        </a:rPr>
                        <a:t> reporting / duplication</a:t>
                      </a:r>
                    </a:p>
                    <a:p>
                      <a:pPr algn="l" fontAlgn="b"/>
                      <a:r>
                        <a:rPr lang="en-US" sz="1600" u="none" strike="noStrike" dirty="0">
                          <a:effectLst/>
                        </a:rPr>
                        <a:t> </a:t>
                      </a:r>
                      <a:endParaRPr lang="en-US" sz="1600" b="0" i="0" u="none" strike="noStrike" dirty="0">
                        <a:solidFill>
                          <a:srgbClr val="000000"/>
                        </a:solidFill>
                        <a:effectLst/>
                        <a:latin typeface="Calibri"/>
                      </a:endParaRPr>
                    </a:p>
                  </a:txBody>
                  <a:tcPr marL="7620" marR="7620" marT="7620" marB="0" anchor="b"/>
                </a:tc>
                <a:tc hMerge="1">
                  <a:txBody>
                    <a:bodyPr/>
                    <a:lstStyle/>
                    <a:p>
                      <a:endParaRPr lang="en-US"/>
                    </a:p>
                  </a:txBody>
                  <a:tcPr/>
                </a:tc>
                <a:tc hMerge="1">
                  <a:txBody>
                    <a:bodyPr/>
                    <a:lstStyle/>
                    <a:p>
                      <a:pPr algn="l" fontAlgn="b"/>
                      <a:endParaRPr lang="en-US" sz="1200" b="0" i="0" u="none" strike="noStrike" dirty="0">
                        <a:solidFill>
                          <a:srgbClr val="000000"/>
                        </a:solidFill>
                        <a:effectLst/>
                        <a:latin typeface="Calibri"/>
                      </a:endParaRPr>
                    </a:p>
                  </a:txBody>
                  <a:tcPr marL="7620" marR="7620" marT="7620" marB="0" anchor="b"/>
                </a:tc>
                <a:tc hMerge="1">
                  <a:txBody>
                    <a:bodyPr/>
                    <a:lstStyle/>
                    <a:p>
                      <a:pPr algn="l" fontAlgn="b"/>
                      <a:endParaRPr lang="en-US" sz="1100" b="0" i="0" u="none" strike="noStrike" dirty="0">
                        <a:solidFill>
                          <a:srgbClr val="000000"/>
                        </a:solidFill>
                        <a:effectLst/>
                        <a:latin typeface="Calibri"/>
                      </a:endParaRPr>
                    </a:p>
                  </a:txBody>
                  <a:tcPr marL="7620" marR="7620" marT="7620" marB="0" anchor="b"/>
                </a:tc>
                <a:tc hMerge="1">
                  <a:txBody>
                    <a:bodyPr/>
                    <a:lstStyle/>
                    <a:p>
                      <a:pPr algn="l" fontAlgn="b"/>
                      <a:endParaRPr lang="en-US" sz="1100" b="0" i="0" u="none" strike="noStrike" dirty="0">
                        <a:solidFill>
                          <a:srgbClr val="000000"/>
                        </a:solidFill>
                        <a:effectLst/>
                        <a:latin typeface="Calibri"/>
                      </a:endParaRPr>
                    </a:p>
                  </a:txBody>
                  <a:tcPr marL="7620" marR="7620" marT="7620" marB="0" anchor="b"/>
                </a:tc>
              </a:tr>
              <a:tr h="576064">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7620" marR="7620" marT="7620" marB="0" anchor="b"/>
                </a:tc>
                <a:tc gridSpan="3">
                  <a:txBody>
                    <a:bodyPr/>
                    <a:lstStyle/>
                    <a:p>
                      <a:pPr marL="171450" indent="-171450" algn="l" fontAlgn="b">
                        <a:buFont typeface="Arial" pitchFamily="34" charset="0"/>
                        <a:buChar char="•"/>
                      </a:pPr>
                      <a:r>
                        <a:rPr lang="en-US" sz="1800" b="1" i="0" u="none" strike="noStrike" dirty="0" smtClean="0">
                          <a:solidFill>
                            <a:srgbClr val="000000"/>
                          </a:solidFill>
                          <a:effectLst/>
                          <a:latin typeface="Calibri"/>
                        </a:rPr>
                        <a:t>Show entire 1,00,000 in Table 4 or 5 as the case may be even though</a:t>
                      </a:r>
                      <a:r>
                        <a:rPr lang="en-US" sz="1800" b="1" i="0" u="none" strike="noStrike" baseline="0" dirty="0" smtClean="0">
                          <a:solidFill>
                            <a:srgbClr val="000000"/>
                          </a:solidFill>
                          <a:effectLst/>
                          <a:latin typeface="Calibri"/>
                        </a:rPr>
                        <a:t> auto populated maybe  1,2 0,000</a:t>
                      </a:r>
                    </a:p>
                    <a:p>
                      <a:pPr marL="171450" indent="-171450" algn="l" fontAlgn="b">
                        <a:buFont typeface="Arial" pitchFamily="34" charset="0"/>
                        <a:buChar char="•"/>
                      </a:pPr>
                      <a:r>
                        <a:rPr lang="en-US" sz="1800" b="1" i="0" u="none" strike="noStrike" baseline="0" dirty="0" smtClean="0">
                          <a:solidFill>
                            <a:srgbClr val="000000"/>
                          </a:solidFill>
                          <a:effectLst/>
                          <a:latin typeface="Calibri"/>
                        </a:rPr>
                        <a:t>Refund application to be filed for excess remittance</a:t>
                      </a:r>
                      <a:endParaRPr lang="en-US" sz="1800" b="1" i="0" u="none" strike="noStrike" dirty="0" smtClean="0">
                        <a:solidFill>
                          <a:srgbClr val="000000"/>
                        </a:solidFill>
                        <a:effectLst/>
                        <a:latin typeface="Calibri"/>
                      </a:endParaRPr>
                    </a:p>
                  </a:txBody>
                  <a:tcPr marL="7620" marR="7620" marT="7620" marB="0" anchor="b"/>
                </a:tc>
                <a:tc hMerge="1">
                  <a:txBody>
                    <a:bodyPr/>
                    <a:lstStyle/>
                    <a:p>
                      <a:endParaRPr lang="en-US"/>
                    </a:p>
                  </a:txBody>
                  <a:tcPr/>
                </a:tc>
                <a:tc hMerge="1">
                  <a:txBody>
                    <a:bodyPr/>
                    <a:lstStyle/>
                    <a:p>
                      <a:endParaRPr lang="en-US"/>
                    </a:p>
                  </a:txBody>
                  <a:tcPr/>
                </a:tc>
                <a:tc>
                  <a:txBody>
                    <a:bodyPr/>
                    <a:lstStyle/>
                    <a:p>
                      <a:pPr algn="l" fontAlgn="b"/>
                      <a:endParaRPr lang="en-US" sz="1600" b="0" i="0" u="none" strike="noStrike" dirty="0">
                        <a:solidFill>
                          <a:srgbClr val="000000"/>
                        </a:solidFill>
                        <a:effectLst/>
                        <a:latin typeface="Calibri"/>
                      </a:endParaRPr>
                    </a:p>
                  </a:txBody>
                  <a:tcPr marL="7620" marR="7620" marT="7620" marB="0" anchor="b"/>
                </a:tc>
                <a:tc>
                  <a:txBody>
                    <a:bodyPr/>
                    <a:lstStyle/>
                    <a:p>
                      <a:pPr algn="l" fontAlgn="b"/>
                      <a:endParaRPr lang="en-US" sz="1600" b="0" i="0" u="none" strike="noStrike" dirty="0">
                        <a:solidFill>
                          <a:srgbClr val="000000"/>
                        </a:solidFill>
                        <a:effectLst/>
                        <a:latin typeface="Calibri"/>
                      </a:endParaRPr>
                    </a:p>
                  </a:txBody>
                  <a:tcPr marL="7620" marR="7620" marT="7620" marB="0" anchor="b"/>
                </a:tc>
              </a:tr>
              <a:tr h="360126">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7620" marR="7620" marT="7620" marB="0" anchor="b"/>
                </a:tc>
                <a:tc gridSpan="5">
                  <a:txBody>
                    <a:bodyPr/>
                    <a:lstStyle/>
                    <a:p>
                      <a:pPr marL="285750" indent="-285750" algn="l" fontAlgn="b">
                        <a:buFont typeface="Arial" pitchFamily="34" charset="0"/>
                        <a:buChar char="•"/>
                      </a:pPr>
                      <a:endParaRPr lang="en-US" sz="1600" b="0" i="0" u="none" strike="noStrike" dirty="0">
                        <a:solidFill>
                          <a:srgbClr val="000000"/>
                        </a:solidFill>
                        <a:effectLst/>
                        <a:latin typeface="Calibri"/>
                      </a:endParaRPr>
                    </a:p>
                  </a:txBody>
                  <a:tcPr marL="7620" marR="7620" marT="7620" marB="0" anchor="b"/>
                </a:tc>
                <a:tc hMerge="1">
                  <a:txBody>
                    <a:bodyPr/>
                    <a:lstStyle/>
                    <a:p>
                      <a:pPr algn="l" fontAlgn="b"/>
                      <a:endParaRPr lang="en-US" sz="1600" b="1" i="0" u="none" strike="noStrike" dirty="0">
                        <a:solidFill>
                          <a:srgbClr val="000000"/>
                        </a:solidFill>
                        <a:effectLst/>
                        <a:latin typeface="Calibri"/>
                      </a:endParaRPr>
                    </a:p>
                  </a:txBody>
                  <a:tcPr marL="7620" marR="7620" marT="7620" marB="0" anchor="b"/>
                </a:tc>
                <a:tc hMerge="1">
                  <a:txBody>
                    <a:bodyPr/>
                    <a:lstStyle/>
                    <a:p>
                      <a:pPr algn="l" fontAlgn="b"/>
                      <a:endParaRPr lang="en-US" sz="1600" b="1" i="0" u="none" strike="noStrike" dirty="0">
                        <a:solidFill>
                          <a:srgbClr val="000000"/>
                        </a:solidFill>
                        <a:effectLst/>
                        <a:latin typeface="Calibri"/>
                      </a:endParaRPr>
                    </a:p>
                  </a:txBody>
                  <a:tcPr marL="7620" marR="7620" marT="7620" marB="0" anchor="b"/>
                </a:tc>
                <a:tc hMerge="1">
                  <a:txBody>
                    <a:bodyPr/>
                    <a:lstStyle/>
                    <a:p>
                      <a:pPr algn="l" fontAlgn="b"/>
                      <a:endParaRPr lang="en-US" sz="1600" b="0" i="0" u="none" strike="noStrike" dirty="0">
                        <a:solidFill>
                          <a:srgbClr val="000000"/>
                        </a:solidFill>
                        <a:effectLst/>
                        <a:latin typeface="Calibri"/>
                      </a:endParaRPr>
                    </a:p>
                  </a:txBody>
                  <a:tcPr marL="7620" marR="7620" marT="7620" marB="0" anchor="b"/>
                </a:tc>
                <a:tc hMerge="1">
                  <a:txBody>
                    <a:bodyPr/>
                    <a:lstStyle/>
                    <a:p>
                      <a:pPr algn="l" fontAlgn="b"/>
                      <a:endParaRPr lang="en-US" sz="1600" b="0" i="0" u="none" strike="noStrike" dirty="0">
                        <a:solidFill>
                          <a:srgbClr val="000000"/>
                        </a:solidFill>
                        <a:effectLst/>
                        <a:latin typeface="Calibri"/>
                      </a:endParaRPr>
                    </a:p>
                  </a:txBody>
                  <a:tcPr marL="7620" marR="7620" marT="7620" marB="0" anchor="b"/>
                </a:tc>
              </a:tr>
            </a:tbl>
          </a:graphicData>
        </a:graphic>
      </p:graphicFrame>
    </p:spTree>
    <p:extLst>
      <p:ext uri="{BB962C8B-B14F-4D97-AF65-F5344CB8AC3E}">
        <p14:creationId xmlns:p14="http://schemas.microsoft.com/office/powerpoint/2010/main" xmlns="" val="342327261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71</a:t>
            </a:fld>
            <a:endParaRPr lang="en-US"/>
          </a:p>
        </p:txBody>
      </p:sp>
      <p:sp>
        <p:nvSpPr>
          <p:cNvPr id="6" name="Title 5"/>
          <p:cNvSpPr>
            <a:spLocks noGrp="1"/>
          </p:cNvSpPr>
          <p:nvPr>
            <p:ph type="title"/>
          </p:nvPr>
        </p:nvSpPr>
        <p:spPr/>
        <p:txBody>
          <a:bodyPr/>
          <a:lstStyle/>
          <a:p>
            <a:r>
              <a:rPr lang="en-US" dirty="0" smtClean="0"/>
              <a:t>Practical Cases</a:t>
            </a:r>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xmlns="" val="962774058"/>
              </p:ext>
            </p:extLst>
          </p:nvPr>
        </p:nvGraphicFramePr>
        <p:xfrm>
          <a:off x="1115616" y="1124744"/>
          <a:ext cx="7347025" cy="4296236"/>
        </p:xfrm>
        <a:graphic>
          <a:graphicData uri="http://schemas.openxmlformats.org/drawingml/2006/table">
            <a:tbl>
              <a:tblPr>
                <a:tableStyleId>{5C22544A-7EE6-4342-B048-85BDC9FD1C3A}</a:tableStyleId>
              </a:tblPr>
              <a:tblGrid>
                <a:gridCol w="634275"/>
                <a:gridCol w="1400692"/>
                <a:gridCol w="1400692"/>
                <a:gridCol w="1400692"/>
                <a:gridCol w="1255337"/>
                <a:gridCol w="1255337"/>
              </a:tblGrid>
              <a:tr h="345721">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7620" marR="7620" marT="762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7620" marR="7620" marT="762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7620" marR="7620" marT="7620"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7620" marR="7620" marT="7620" marB="0" anchor="b"/>
                </a:tc>
              </a:tr>
              <a:tr h="345721">
                <a:tc rowSpan="2">
                  <a:txBody>
                    <a:bodyPr/>
                    <a:lstStyle/>
                    <a:p>
                      <a:pPr algn="ctr" fontAlgn="ctr"/>
                      <a:r>
                        <a:rPr lang="en-US" sz="1400" b="1" u="none" strike="noStrike" dirty="0">
                          <a:effectLst/>
                        </a:rPr>
                        <a:t>Case</a:t>
                      </a:r>
                      <a:endParaRPr lang="en-US" sz="1400" b="1" i="0" u="none" strike="noStrike" dirty="0">
                        <a:solidFill>
                          <a:srgbClr val="000000"/>
                        </a:solidFill>
                        <a:effectLst/>
                        <a:latin typeface="Calibri"/>
                      </a:endParaRPr>
                    </a:p>
                  </a:txBody>
                  <a:tcPr marL="7620" marR="7620" marT="7620" marB="0" anchor="ctr"/>
                </a:tc>
                <a:tc gridSpan="3">
                  <a:txBody>
                    <a:bodyPr/>
                    <a:lstStyle/>
                    <a:p>
                      <a:pPr algn="ctr" fontAlgn="b"/>
                      <a:r>
                        <a:rPr lang="en-US" sz="1100" b="1" u="none" strike="noStrike" dirty="0" smtClean="0">
                          <a:effectLst/>
                        </a:rPr>
                        <a:t>Turnover </a:t>
                      </a:r>
                    </a:p>
                    <a:p>
                      <a:pPr algn="ctr" fontAlgn="b"/>
                      <a:r>
                        <a:rPr lang="en-US" sz="1100" b="1" u="none" strike="noStrike" dirty="0" smtClean="0">
                          <a:effectLst/>
                        </a:rPr>
                        <a:t>FY </a:t>
                      </a:r>
                      <a:r>
                        <a:rPr lang="en-US" sz="1100" b="1" u="none" strike="noStrike" dirty="0">
                          <a:effectLst/>
                        </a:rPr>
                        <a:t>2017-18</a:t>
                      </a:r>
                      <a:endParaRPr lang="en-US" sz="1100" b="1" i="0" u="none" strike="noStrike" dirty="0">
                        <a:solidFill>
                          <a:srgbClr val="000000"/>
                        </a:solidFill>
                        <a:effectLst/>
                        <a:latin typeface="Calibri"/>
                      </a:endParaRPr>
                    </a:p>
                  </a:txBody>
                  <a:tcPr marL="7620" marR="7620" marT="7620" marB="0" anchor="b"/>
                </a:tc>
                <a:tc hMerge="1">
                  <a:txBody>
                    <a:bodyPr/>
                    <a:lstStyle/>
                    <a:p>
                      <a:endParaRPr lang="en-US"/>
                    </a:p>
                  </a:txBody>
                  <a:tcPr/>
                </a:tc>
                <a:tc hMerge="1">
                  <a:txBody>
                    <a:bodyPr/>
                    <a:lstStyle/>
                    <a:p>
                      <a:endParaRPr lang="en-US"/>
                    </a:p>
                  </a:txBody>
                  <a:tcPr/>
                </a:tc>
                <a:tc gridSpan="2">
                  <a:txBody>
                    <a:bodyPr/>
                    <a:lstStyle/>
                    <a:p>
                      <a:pPr algn="ctr" fontAlgn="b"/>
                      <a:r>
                        <a:rPr lang="en-US" sz="1100" b="1" u="none" strike="noStrike" dirty="0" smtClean="0">
                          <a:effectLst/>
                        </a:rPr>
                        <a:t>Turnover </a:t>
                      </a:r>
                    </a:p>
                    <a:p>
                      <a:pPr algn="ctr" fontAlgn="b"/>
                      <a:r>
                        <a:rPr lang="en-US" sz="1100" b="1" u="none" strike="noStrike" dirty="0" smtClean="0">
                          <a:effectLst/>
                        </a:rPr>
                        <a:t>FY 2018-19</a:t>
                      </a:r>
                      <a:endParaRPr lang="en-US" sz="1100" b="1" i="0" u="none" strike="noStrike" dirty="0">
                        <a:solidFill>
                          <a:srgbClr val="000000"/>
                        </a:solidFill>
                        <a:effectLst/>
                        <a:latin typeface="Calibri"/>
                      </a:endParaRPr>
                    </a:p>
                  </a:txBody>
                  <a:tcPr marL="7620" marR="7620" marT="7620" marB="0" anchor="b"/>
                </a:tc>
                <a:tc hMerge="1">
                  <a:txBody>
                    <a:bodyPr/>
                    <a:lstStyle/>
                    <a:p>
                      <a:endParaRPr lang="en-US"/>
                    </a:p>
                  </a:txBody>
                  <a:tcPr/>
                </a:tc>
              </a:tr>
              <a:tr h="345721">
                <a:tc vMerge="1">
                  <a:txBody>
                    <a:bodyPr/>
                    <a:lstStyle/>
                    <a:p>
                      <a:endParaRPr lang="en-US"/>
                    </a:p>
                  </a:txBody>
                  <a:tcPr/>
                </a:tc>
                <a:tc>
                  <a:txBody>
                    <a:bodyPr/>
                    <a:lstStyle/>
                    <a:p>
                      <a:pPr algn="ctr" fontAlgn="b"/>
                      <a:r>
                        <a:rPr lang="en-US" sz="1100" b="1" u="none" strike="noStrike" dirty="0">
                          <a:effectLst/>
                        </a:rPr>
                        <a:t>Books</a:t>
                      </a:r>
                      <a:endParaRPr lang="en-US" sz="1100" b="1" i="0" u="none" strike="noStrike" dirty="0">
                        <a:solidFill>
                          <a:srgbClr val="000000"/>
                        </a:solidFill>
                        <a:effectLst/>
                        <a:latin typeface="Calibri"/>
                      </a:endParaRPr>
                    </a:p>
                  </a:txBody>
                  <a:tcPr marL="7620" marR="7620" marT="7620" marB="0" anchor="b"/>
                </a:tc>
                <a:tc>
                  <a:txBody>
                    <a:bodyPr/>
                    <a:lstStyle/>
                    <a:p>
                      <a:pPr algn="ctr" fontAlgn="b"/>
                      <a:r>
                        <a:rPr lang="en-US" sz="1100" b="1" u="none" strike="noStrike" dirty="0">
                          <a:effectLst/>
                        </a:rPr>
                        <a:t>3B</a:t>
                      </a:r>
                      <a:endParaRPr lang="en-US" sz="1100" b="1" i="0" u="none" strike="noStrike" dirty="0">
                        <a:solidFill>
                          <a:srgbClr val="000000"/>
                        </a:solidFill>
                        <a:effectLst/>
                        <a:latin typeface="Calibri"/>
                      </a:endParaRPr>
                    </a:p>
                  </a:txBody>
                  <a:tcPr marL="7620" marR="7620" marT="7620" marB="0" anchor="b"/>
                </a:tc>
                <a:tc>
                  <a:txBody>
                    <a:bodyPr/>
                    <a:lstStyle/>
                    <a:p>
                      <a:pPr algn="ctr" fontAlgn="b"/>
                      <a:r>
                        <a:rPr lang="en-US" sz="1100" b="1" u="none" strike="noStrike">
                          <a:effectLst/>
                        </a:rPr>
                        <a:t>GSTR1</a:t>
                      </a:r>
                      <a:endParaRPr lang="en-US" sz="1100" b="1" i="0" u="none" strike="noStrike">
                        <a:solidFill>
                          <a:srgbClr val="000000"/>
                        </a:solidFill>
                        <a:effectLst/>
                        <a:latin typeface="Calibri"/>
                      </a:endParaRPr>
                    </a:p>
                  </a:txBody>
                  <a:tcPr marL="7620" marR="7620" marT="7620" marB="0" anchor="b"/>
                </a:tc>
                <a:tc>
                  <a:txBody>
                    <a:bodyPr/>
                    <a:lstStyle/>
                    <a:p>
                      <a:pPr algn="ctr" fontAlgn="b"/>
                      <a:r>
                        <a:rPr lang="en-US" sz="1100" b="1" u="none" strike="noStrike">
                          <a:effectLst/>
                        </a:rPr>
                        <a:t>3B</a:t>
                      </a:r>
                      <a:endParaRPr lang="en-US" sz="1100" b="1" i="0" u="none" strike="noStrike">
                        <a:solidFill>
                          <a:srgbClr val="000000"/>
                        </a:solidFill>
                        <a:effectLst/>
                        <a:latin typeface="Calibri"/>
                      </a:endParaRPr>
                    </a:p>
                  </a:txBody>
                  <a:tcPr marL="7620" marR="7620" marT="7620" marB="0" anchor="b"/>
                </a:tc>
                <a:tc>
                  <a:txBody>
                    <a:bodyPr/>
                    <a:lstStyle/>
                    <a:p>
                      <a:pPr algn="ctr" fontAlgn="b"/>
                      <a:r>
                        <a:rPr lang="en-US" sz="1100" b="1" u="none" strike="noStrike">
                          <a:effectLst/>
                        </a:rPr>
                        <a:t>GSTR1</a:t>
                      </a:r>
                      <a:endParaRPr lang="en-US" sz="1100" b="1" i="0" u="none" strike="noStrike">
                        <a:solidFill>
                          <a:srgbClr val="000000"/>
                        </a:solidFill>
                        <a:effectLst/>
                        <a:latin typeface="Calibri"/>
                      </a:endParaRPr>
                    </a:p>
                  </a:txBody>
                  <a:tcPr marL="7620" marR="7620" marT="7620" marB="0" anchor="b"/>
                </a:tc>
              </a:tr>
              <a:tr h="648226">
                <a:tc>
                  <a:txBody>
                    <a:bodyPr/>
                    <a:lstStyle/>
                    <a:p>
                      <a:pPr algn="ctr" fontAlgn="b"/>
                      <a:r>
                        <a:rPr lang="en-US" sz="1400" b="1" i="0" u="none" strike="noStrike" dirty="0" smtClean="0">
                          <a:solidFill>
                            <a:schemeClr val="dk1"/>
                          </a:solidFill>
                          <a:effectLst/>
                          <a:latin typeface="+mn-lt"/>
                        </a:rPr>
                        <a:t>VIII</a:t>
                      </a:r>
                      <a:endParaRPr lang="en-US" sz="1400" b="1" i="0" u="none" strike="noStrike" dirty="0">
                        <a:solidFill>
                          <a:srgbClr val="000000"/>
                        </a:solidFill>
                        <a:effectLst/>
                        <a:latin typeface="Calibri"/>
                      </a:endParaRPr>
                    </a:p>
                  </a:txBody>
                  <a:tcPr marL="7620" marR="7620" marT="7620" marB="0" anchor="b"/>
                </a:tc>
                <a:tc>
                  <a:txBody>
                    <a:bodyPr/>
                    <a:lstStyle/>
                    <a:p>
                      <a:pPr algn="r" fontAlgn="b"/>
                      <a:r>
                        <a:rPr lang="en-US" sz="1400" b="1" u="none" strike="noStrike" dirty="0">
                          <a:effectLst/>
                        </a:rPr>
                        <a:t>                          1,00,000 </a:t>
                      </a:r>
                      <a:endParaRPr lang="en-US" sz="1400" b="1" i="0" u="none" strike="noStrike" dirty="0">
                        <a:solidFill>
                          <a:srgbClr val="000000"/>
                        </a:solidFill>
                        <a:effectLst/>
                        <a:latin typeface="Calibri"/>
                      </a:endParaRPr>
                    </a:p>
                  </a:txBody>
                  <a:tcPr marL="7620" marR="7620" marT="7620" marB="0" anchor="b"/>
                </a:tc>
                <a:tc>
                  <a:txBody>
                    <a:bodyPr/>
                    <a:lstStyle/>
                    <a:p>
                      <a:pPr algn="r" fontAlgn="b"/>
                      <a:r>
                        <a:rPr lang="en-US" sz="1400" b="1" u="none" strike="noStrike" dirty="0">
                          <a:effectLst/>
                        </a:rPr>
                        <a:t>                          </a:t>
                      </a:r>
                      <a:r>
                        <a:rPr lang="en-US" sz="1400" b="1" u="none" strike="noStrike" dirty="0" smtClean="0">
                          <a:effectLst/>
                        </a:rPr>
                        <a:t>1,20,000 </a:t>
                      </a:r>
                      <a:endParaRPr lang="en-US" sz="1400" b="1" i="0" u="none" strike="noStrike" dirty="0">
                        <a:solidFill>
                          <a:srgbClr val="000000"/>
                        </a:solidFill>
                        <a:effectLst/>
                        <a:latin typeface="Calibri"/>
                      </a:endParaRPr>
                    </a:p>
                  </a:txBody>
                  <a:tcPr marL="7620" marR="7620" marT="7620" marB="0" anchor="b"/>
                </a:tc>
                <a:tc>
                  <a:txBody>
                    <a:bodyPr/>
                    <a:lstStyle/>
                    <a:p>
                      <a:pPr algn="r" fontAlgn="b"/>
                      <a:r>
                        <a:rPr lang="en-US" sz="1400" b="1" u="none" strike="noStrike" dirty="0">
                          <a:effectLst/>
                        </a:rPr>
                        <a:t>                          </a:t>
                      </a:r>
                      <a:r>
                        <a:rPr lang="en-US" sz="1400" b="1" u="none" strike="noStrike" dirty="0" smtClean="0">
                          <a:effectLst/>
                        </a:rPr>
                        <a:t>1,20,000 </a:t>
                      </a:r>
                      <a:endParaRPr lang="en-US" sz="1400" b="1" i="0" u="none" strike="noStrike" dirty="0">
                        <a:solidFill>
                          <a:srgbClr val="000000"/>
                        </a:solidFill>
                        <a:effectLst/>
                        <a:latin typeface="Calibri"/>
                      </a:endParaRPr>
                    </a:p>
                  </a:txBody>
                  <a:tcPr marL="7620" marR="7620" marT="7620" marB="0" anchor="b"/>
                </a:tc>
                <a:tc>
                  <a:txBody>
                    <a:bodyPr/>
                    <a:lstStyle/>
                    <a:p>
                      <a:pPr algn="r" fontAlgn="b"/>
                      <a:r>
                        <a:rPr lang="en-US" sz="1400" b="1" i="0" u="none" strike="noStrike" dirty="0" smtClean="0">
                          <a:solidFill>
                            <a:schemeClr val="dk1"/>
                          </a:solidFill>
                          <a:effectLst/>
                          <a:latin typeface="+mn-lt"/>
                        </a:rPr>
                        <a:t>-20000</a:t>
                      </a:r>
                      <a:endParaRPr lang="en-US" sz="1400" b="1" i="0" u="none" strike="noStrike" dirty="0">
                        <a:solidFill>
                          <a:srgbClr val="000000"/>
                        </a:solidFill>
                        <a:effectLst/>
                        <a:latin typeface="Calibri"/>
                      </a:endParaRPr>
                    </a:p>
                  </a:txBody>
                  <a:tcPr marL="7620" marR="7620" marT="7620" marB="0" anchor="b"/>
                </a:tc>
                <a:tc>
                  <a:txBody>
                    <a:bodyPr/>
                    <a:lstStyle/>
                    <a:p>
                      <a:pPr algn="r" fontAlgn="b"/>
                      <a:r>
                        <a:rPr lang="en-US" sz="1400" b="1" i="0" u="none" strike="noStrike" dirty="0" smtClean="0">
                          <a:solidFill>
                            <a:schemeClr val="dk1"/>
                          </a:solidFill>
                          <a:effectLst/>
                          <a:latin typeface="+mn-lt"/>
                        </a:rPr>
                        <a:t>Amended FY</a:t>
                      </a:r>
                      <a:r>
                        <a:rPr lang="en-US" sz="1400" b="1" i="0" u="none" strike="noStrike" baseline="0" dirty="0" smtClean="0">
                          <a:solidFill>
                            <a:schemeClr val="dk1"/>
                          </a:solidFill>
                          <a:effectLst/>
                          <a:latin typeface="+mn-lt"/>
                        </a:rPr>
                        <a:t> 17-18</a:t>
                      </a:r>
                      <a:endParaRPr lang="en-US" sz="1400" b="1" i="0" u="none" strike="noStrike" dirty="0">
                        <a:solidFill>
                          <a:srgbClr val="000000"/>
                        </a:solidFill>
                        <a:effectLst/>
                        <a:latin typeface="Calibri"/>
                      </a:endParaRPr>
                    </a:p>
                  </a:txBody>
                  <a:tcPr marL="7620" marR="7620" marT="7620" marB="0" anchor="b"/>
                </a:tc>
              </a:tr>
              <a:tr h="345721">
                <a:tc>
                  <a:txBody>
                    <a:bodyPr/>
                    <a:lstStyle/>
                    <a:p>
                      <a:pPr algn="l" fontAlgn="b"/>
                      <a:r>
                        <a:rPr lang="en-US" sz="1100" b="1" u="none" strike="noStrike">
                          <a:effectLst/>
                        </a:rPr>
                        <a:t> </a:t>
                      </a:r>
                      <a:endParaRPr lang="en-US" sz="1100" b="1" i="0" u="none" strike="noStrike">
                        <a:solidFill>
                          <a:srgbClr val="000000"/>
                        </a:solidFill>
                        <a:effectLst/>
                        <a:latin typeface="Calibri"/>
                      </a:endParaRPr>
                    </a:p>
                  </a:txBody>
                  <a:tcPr marL="7620" marR="7620" marT="7620" marB="0" anchor="b"/>
                </a:tc>
                <a:tc>
                  <a:txBody>
                    <a:bodyPr/>
                    <a:lstStyle/>
                    <a:p>
                      <a:pPr algn="l" fontAlgn="b"/>
                      <a:endParaRPr lang="en-US" sz="1100" b="1" i="0" u="none" strike="noStrike">
                        <a:solidFill>
                          <a:srgbClr val="000000"/>
                        </a:solidFill>
                        <a:effectLst/>
                        <a:latin typeface="Calibri"/>
                      </a:endParaRPr>
                    </a:p>
                  </a:txBody>
                  <a:tcPr marL="7620" marR="7620" marT="7620" marB="0" anchor="b"/>
                </a:tc>
                <a:tc>
                  <a:txBody>
                    <a:bodyPr/>
                    <a:lstStyle/>
                    <a:p>
                      <a:pPr algn="l" fontAlgn="b"/>
                      <a:endParaRPr lang="en-US" sz="1100" b="1" i="0" u="none" strike="noStrike" dirty="0">
                        <a:solidFill>
                          <a:srgbClr val="000000"/>
                        </a:solidFill>
                        <a:effectLst/>
                        <a:latin typeface="Calibri"/>
                      </a:endParaRPr>
                    </a:p>
                  </a:txBody>
                  <a:tcPr marL="7620" marR="7620" marT="7620" marB="0" anchor="b"/>
                </a:tc>
                <a:tc>
                  <a:txBody>
                    <a:bodyPr/>
                    <a:lstStyle/>
                    <a:p>
                      <a:pPr algn="l" fontAlgn="b"/>
                      <a:endParaRPr lang="en-US" sz="1100" b="1" i="0" u="none" strike="noStrike" dirty="0">
                        <a:solidFill>
                          <a:srgbClr val="000000"/>
                        </a:solidFill>
                        <a:effectLst/>
                        <a:latin typeface="Calibri"/>
                      </a:endParaRPr>
                    </a:p>
                  </a:txBody>
                  <a:tcPr marL="7620" marR="7620" marT="7620" marB="0" anchor="b"/>
                </a:tc>
                <a:tc>
                  <a:txBody>
                    <a:bodyPr/>
                    <a:lstStyle/>
                    <a:p>
                      <a:pPr algn="l" fontAlgn="b"/>
                      <a:endParaRPr lang="en-US" sz="1100" b="1" i="0" u="none" strike="noStrike" dirty="0">
                        <a:solidFill>
                          <a:srgbClr val="000000"/>
                        </a:solidFill>
                        <a:effectLst/>
                        <a:latin typeface="Calibri"/>
                      </a:endParaRPr>
                    </a:p>
                  </a:txBody>
                  <a:tcPr marL="7620" marR="7620" marT="7620" marB="0" anchor="b"/>
                </a:tc>
                <a:tc>
                  <a:txBody>
                    <a:bodyPr/>
                    <a:lstStyle/>
                    <a:p>
                      <a:pPr algn="l" fontAlgn="b"/>
                      <a:r>
                        <a:rPr lang="en-US" sz="1100" b="1" u="none" strike="noStrike" dirty="0">
                          <a:effectLst/>
                        </a:rPr>
                        <a:t> </a:t>
                      </a:r>
                      <a:endParaRPr lang="en-US" sz="1100" b="1" i="0" u="none" strike="noStrike" dirty="0">
                        <a:solidFill>
                          <a:srgbClr val="000000"/>
                        </a:solidFill>
                        <a:effectLst/>
                        <a:latin typeface="Calibri"/>
                      </a:endParaRPr>
                    </a:p>
                  </a:txBody>
                  <a:tcPr marL="7620" marR="7620" marT="7620" marB="0" anchor="b"/>
                </a:tc>
              </a:tr>
              <a:tr h="561179">
                <a:tc>
                  <a:txBody>
                    <a:bodyPr/>
                    <a:lstStyle/>
                    <a:p>
                      <a:pPr algn="l" fontAlgn="b"/>
                      <a:r>
                        <a:rPr lang="en-US" sz="1100" u="none" strike="noStrike" dirty="0">
                          <a:effectLst/>
                        </a:rPr>
                        <a:t>Remarks</a:t>
                      </a:r>
                      <a:endParaRPr lang="en-US" sz="1100" b="1" i="0" u="none" strike="noStrike" dirty="0">
                        <a:solidFill>
                          <a:srgbClr val="000000"/>
                        </a:solidFill>
                        <a:effectLst/>
                        <a:latin typeface="Calibri"/>
                      </a:endParaRPr>
                    </a:p>
                  </a:txBody>
                  <a:tcPr marL="7620" marR="7620" marT="7620" marB="0" anchor="b"/>
                </a:tc>
                <a:tc gridSpan="5">
                  <a:txBody>
                    <a:bodyPr/>
                    <a:lstStyle/>
                    <a:p>
                      <a:pPr marL="171450" indent="-171450" algn="l" fontAlgn="b">
                        <a:buFont typeface="Arial" pitchFamily="34" charset="0"/>
                        <a:buChar char="•"/>
                      </a:pPr>
                      <a:r>
                        <a:rPr lang="en-US" sz="1800" b="0" i="0" u="none" strike="noStrike" dirty="0" smtClean="0">
                          <a:solidFill>
                            <a:schemeClr val="dk1"/>
                          </a:solidFill>
                          <a:effectLst/>
                          <a:latin typeface="+mn-lt"/>
                        </a:rPr>
                        <a:t>Excess</a:t>
                      </a:r>
                      <a:r>
                        <a:rPr lang="en-US" sz="1800" b="0" i="0" u="none" strike="noStrike" baseline="0" dirty="0" smtClean="0">
                          <a:solidFill>
                            <a:schemeClr val="dk1"/>
                          </a:solidFill>
                          <a:effectLst/>
                          <a:latin typeface="+mn-lt"/>
                        </a:rPr>
                        <a:t> reporting / duplication subsequently adjusted in 3B </a:t>
                      </a:r>
                      <a:r>
                        <a:rPr lang="en-US" sz="1800" b="0" i="0" u="none" strike="noStrike" baseline="0" dirty="0" err="1" smtClean="0">
                          <a:solidFill>
                            <a:schemeClr val="dk1"/>
                          </a:solidFill>
                          <a:effectLst/>
                          <a:latin typeface="+mn-lt"/>
                        </a:rPr>
                        <a:t>suo-moto</a:t>
                      </a:r>
                      <a:r>
                        <a:rPr lang="en-US" sz="1800" b="0" i="0" u="none" strike="noStrike" baseline="0" dirty="0" smtClean="0">
                          <a:solidFill>
                            <a:schemeClr val="dk1"/>
                          </a:solidFill>
                          <a:effectLst/>
                          <a:latin typeface="+mn-lt"/>
                        </a:rPr>
                        <a:t> and amended 17-18 through 18-19</a:t>
                      </a:r>
                    </a:p>
                    <a:p>
                      <a:pPr algn="l" fontAlgn="b"/>
                      <a:r>
                        <a:rPr lang="en-US" sz="1600" u="none" strike="noStrike" dirty="0">
                          <a:effectLst/>
                        </a:rPr>
                        <a:t> </a:t>
                      </a:r>
                      <a:endParaRPr lang="en-US" sz="1600" b="0" i="0" u="none" strike="noStrike" dirty="0">
                        <a:solidFill>
                          <a:srgbClr val="000000"/>
                        </a:solidFill>
                        <a:effectLst/>
                        <a:latin typeface="Calibri"/>
                      </a:endParaRPr>
                    </a:p>
                  </a:txBody>
                  <a:tcPr marL="7620" marR="7620" marT="7620" marB="0" anchor="b"/>
                </a:tc>
                <a:tc hMerge="1">
                  <a:txBody>
                    <a:bodyPr/>
                    <a:lstStyle/>
                    <a:p>
                      <a:endParaRPr lang="en-US"/>
                    </a:p>
                  </a:txBody>
                  <a:tcPr/>
                </a:tc>
                <a:tc hMerge="1">
                  <a:txBody>
                    <a:bodyPr/>
                    <a:lstStyle/>
                    <a:p>
                      <a:pPr algn="l" fontAlgn="b"/>
                      <a:endParaRPr lang="en-US" sz="1200" b="0" i="0" u="none" strike="noStrike" dirty="0">
                        <a:solidFill>
                          <a:srgbClr val="000000"/>
                        </a:solidFill>
                        <a:effectLst/>
                        <a:latin typeface="Calibri"/>
                      </a:endParaRPr>
                    </a:p>
                  </a:txBody>
                  <a:tcPr marL="7620" marR="7620" marT="7620" marB="0" anchor="b"/>
                </a:tc>
                <a:tc hMerge="1">
                  <a:txBody>
                    <a:bodyPr/>
                    <a:lstStyle/>
                    <a:p>
                      <a:pPr algn="l" fontAlgn="b"/>
                      <a:endParaRPr lang="en-US" sz="1100" b="0" i="0" u="none" strike="noStrike" dirty="0">
                        <a:solidFill>
                          <a:srgbClr val="000000"/>
                        </a:solidFill>
                        <a:effectLst/>
                        <a:latin typeface="Calibri"/>
                      </a:endParaRPr>
                    </a:p>
                  </a:txBody>
                  <a:tcPr marL="7620" marR="7620" marT="7620" marB="0" anchor="b"/>
                </a:tc>
                <a:tc hMerge="1">
                  <a:txBody>
                    <a:bodyPr/>
                    <a:lstStyle/>
                    <a:p>
                      <a:pPr algn="l" fontAlgn="b"/>
                      <a:endParaRPr lang="en-US" sz="1100" b="0" i="0" u="none" strike="noStrike" dirty="0">
                        <a:solidFill>
                          <a:srgbClr val="000000"/>
                        </a:solidFill>
                        <a:effectLst/>
                        <a:latin typeface="Calibri"/>
                      </a:endParaRPr>
                    </a:p>
                  </a:txBody>
                  <a:tcPr marL="7620" marR="7620" marT="7620" marB="0" anchor="b"/>
                </a:tc>
              </a:tr>
              <a:tr h="576064">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7620" marR="7620" marT="7620" marB="0" anchor="b"/>
                </a:tc>
                <a:tc gridSpan="3">
                  <a:txBody>
                    <a:bodyPr/>
                    <a:lstStyle/>
                    <a:p>
                      <a:pPr marL="171450" indent="-171450" algn="l" fontAlgn="b">
                        <a:buFont typeface="Arial" pitchFamily="34" charset="0"/>
                        <a:buChar char="•"/>
                      </a:pPr>
                      <a:r>
                        <a:rPr lang="en-US" sz="1800" b="1" i="0" u="none" strike="noStrike" dirty="0" smtClean="0">
                          <a:solidFill>
                            <a:srgbClr val="000000"/>
                          </a:solidFill>
                          <a:effectLst/>
                          <a:latin typeface="Calibri"/>
                        </a:rPr>
                        <a:t>Show entire 1,00,000 in Table 4 or 5 </a:t>
                      </a:r>
                      <a:r>
                        <a:rPr lang="en-US" sz="1800" b="1" i="0" u="none" strike="noStrike" baseline="0" dirty="0" smtClean="0">
                          <a:solidFill>
                            <a:srgbClr val="000000"/>
                          </a:solidFill>
                          <a:effectLst/>
                          <a:latin typeface="Calibri"/>
                        </a:rPr>
                        <a:t>Refund application to be filed for excess remittance</a:t>
                      </a:r>
                    </a:p>
                    <a:p>
                      <a:pPr marL="171450" indent="-171450" algn="l" fontAlgn="b">
                        <a:buFont typeface="Arial" pitchFamily="34" charset="0"/>
                        <a:buChar char="•"/>
                      </a:pPr>
                      <a:r>
                        <a:rPr lang="en-US" sz="1800" b="1" i="0" u="none" strike="noStrike" baseline="0" dirty="0" smtClean="0">
                          <a:solidFill>
                            <a:srgbClr val="000000"/>
                          </a:solidFill>
                          <a:effectLst/>
                          <a:latin typeface="Calibri"/>
                        </a:rPr>
                        <a:t>Short remittance of 18-19 to be rectified</a:t>
                      </a:r>
                      <a:endParaRPr lang="en-US" sz="1800" b="1" i="0" u="none" strike="noStrike" dirty="0" smtClean="0">
                        <a:solidFill>
                          <a:srgbClr val="000000"/>
                        </a:solidFill>
                        <a:effectLst/>
                        <a:latin typeface="Calibri"/>
                      </a:endParaRPr>
                    </a:p>
                  </a:txBody>
                  <a:tcPr marL="7620" marR="7620" marT="7620" marB="0" anchor="b"/>
                </a:tc>
                <a:tc hMerge="1">
                  <a:txBody>
                    <a:bodyPr/>
                    <a:lstStyle/>
                    <a:p>
                      <a:endParaRPr lang="en-US"/>
                    </a:p>
                  </a:txBody>
                  <a:tcPr/>
                </a:tc>
                <a:tc hMerge="1">
                  <a:txBody>
                    <a:bodyPr/>
                    <a:lstStyle/>
                    <a:p>
                      <a:endParaRPr lang="en-US"/>
                    </a:p>
                  </a:txBody>
                  <a:tcPr/>
                </a:tc>
                <a:tc>
                  <a:txBody>
                    <a:bodyPr/>
                    <a:lstStyle/>
                    <a:p>
                      <a:pPr algn="l" fontAlgn="b"/>
                      <a:endParaRPr lang="en-US" sz="1600" b="0" i="0" u="none" strike="noStrike" dirty="0">
                        <a:solidFill>
                          <a:srgbClr val="000000"/>
                        </a:solidFill>
                        <a:effectLst/>
                        <a:latin typeface="Calibri"/>
                      </a:endParaRPr>
                    </a:p>
                  </a:txBody>
                  <a:tcPr marL="7620" marR="7620" marT="7620" marB="0" anchor="b"/>
                </a:tc>
                <a:tc>
                  <a:txBody>
                    <a:bodyPr/>
                    <a:lstStyle/>
                    <a:p>
                      <a:pPr algn="l" fontAlgn="b"/>
                      <a:endParaRPr lang="en-US" sz="1600" b="0" i="0" u="none" strike="noStrike" dirty="0">
                        <a:solidFill>
                          <a:srgbClr val="000000"/>
                        </a:solidFill>
                        <a:effectLst/>
                        <a:latin typeface="Calibri"/>
                      </a:endParaRPr>
                    </a:p>
                  </a:txBody>
                  <a:tcPr marL="7620" marR="7620" marT="7620" marB="0" anchor="b"/>
                </a:tc>
              </a:tr>
              <a:tr h="360126">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7620" marR="7620" marT="7620" marB="0" anchor="b"/>
                </a:tc>
                <a:tc gridSpan="5">
                  <a:txBody>
                    <a:bodyPr/>
                    <a:lstStyle/>
                    <a:p>
                      <a:pPr marL="285750" indent="-285750" algn="l" fontAlgn="b">
                        <a:buFont typeface="Arial" pitchFamily="34" charset="0"/>
                        <a:buChar char="•"/>
                      </a:pPr>
                      <a:r>
                        <a:rPr lang="en-US" sz="1600" b="0" i="0" u="none" strike="noStrike" dirty="0" smtClean="0">
                          <a:solidFill>
                            <a:srgbClr val="000000"/>
                          </a:solidFill>
                          <a:effectLst/>
                          <a:latin typeface="Calibri"/>
                        </a:rPr>
                        <a:t>Self adjustment not permitted by</a:t>
                      </a:r>
                      <a:r>
                        <a:rPr lang="en-US" sz="1600" b="0" i="0" u="none" strike="noStrike" baseline="0" dirty="0" smtClean="0">
                          <a:solidFill>
                            <a:srgbClr val="000000"/>
                          </a:solidFill>
                          <a:effectLst/>
                          <a:latin typeface="Calibri"/>
                        </a:rPr>
                        <a:t> law</a:t>
                      </a:r>
                      <a:endParaRPr lang="en-US" sz="1600" b="0" i="0" u="none" strike="noStrike" dirty="0">
                        <a:solidFill>
                          <a:srgbClr val="000000"/>
                        </a:solidFill>
                        <a:effectLst/>
                        <a:latin typeface="Calibri"/>
                      </a:endParaRPr>
                    </a:p>
                  </a:txBody>
                  <a:tcPr marL="7620" marR="7620" marT="7620" marB="0" anchor="b"/>
                </a:tc>
                <a:tc hMerge="1">
                  <a:txBody>
                    <a:bodyPr/>
                    <a:lstStyle/>
                    <a:p>
                      <a:pPr algn="l" fontAlgn="b"/>
                      <a:endParaRPr lang="en-US" sz="1600" b="1" i="0" u="none" strike="noStrike" dirty="0">
                        <a:solidFill>
                          <a:srgbClr val="000000"/>
                        </a:solidFill>
                        <a:effectLst/>
                        <a:latin typeface="Calibri"/>
                      </a:endParaRPr>
                    </a:p>
                  </a:txBody>
                  <a:tcPr marL="7620" marR="7620" marT="7620" marB="0" anchor="b"/>
                </a:tc>
                <a:tc hMerge="1">
                  <a:txBody>
                    <a:bodyPr/>
                    <a:lstStyle/>
                    <a:p>
                      <a:pPr algn="l" fontAlgn="b"/>
                      <a:endParaRPr lang="en-US" sz="1600" b="1" i="0" u="none" strike="noStrike" dirty="0">
                        <a:solidFill>
                          <a:srgbClr val="000000"/>
                        </a:solidFill>
                        <a:effectLst/>
                        <a:latin typeface="Calibri"/>
                      </a:endParaRPr>
                    </a:p>
                  </a:txBody>
                  <a:tcPr marL="7620" marR="7620" marT="7620" marB="0" anchor="b"/>
                </a:tc>
                <a:tc hMerge="1">
                  <a:txBody>
                    <a:bodyPr/>
                    <a:lstStyle/>
                    <a:p>
                      <a:pPr algn="l" fontAlgn="b"/>
                      <a:endParaRPr lang="en-US" sz="1600" b="0" i="0" u="none" strike="noStrike" dirty="0">
                        <a:solidFill>
                          <a:srgbClr val="000000"/>
                        </a:solidFill>
                        <a:effectLst/>
                        <a:latin typeface="Calibri"/>
                      </a:endParaRPr>
                    </a:p>
                  </a:txBody>
                  <a:tcPr marL="7620" marR="7620" marT="7620" marB="0" anchor="b"/>
                </a:tc>
                <a:tc hMerge="1">
                  <a:txBody>
                    <a:bodyPr/>
                    <a:lstStyle/>
                    <a:p>
                      <a:pPr algn="l" fontAlgn="b"/>
                      <a:endParaRPr lang="en-US" sz="1600" b="0" i="0" u="none" strike="noStrike" dirty="0">
                        <a:solidFill>
                          <a:srgbClr val="000000"/>
                        </a:solidFill>
                        <a:effectLst/>
                        <a:latin typeface="Calibri"/>
                      </a:endParaRPr>
                    </a:p>
                  </a:txBody>
                  <a:tcPr marL="7620" marR="7620" marT="7620" marB="0" anchor="b"/>
                </a:tc>
              </a:tr>
            </a:tbl>
          </a:graphicData>
        </a:graphic>
      </p:graphicFrame>
    </p:spTree>
    <p:extLst>
      <p:ext uri="{BB962C8B-B14F-4D97-AF65-F5344CB8AC3E}">
        <p14:creationId xmlns:p14="http://schemas.microsoft.com/office/powerpoint/2010/main" xmlns="" val="231422774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72</a:t>
            </a:fld>
            <a:endParaRPr lang="en-US"/>
          </a:p>
        </p:txBody>
      </p:sp>
      <p:sp>
        <p:nvSpPr>
          <p:cNvPr id="6" name="Title 5"/>
          <p:cNvSpPr>
            <a:spLocks noGrp="1"/>
          </p:cNvSpPr>
          <p:nvPr>
            <p:ph type="title"/>
          </p:nvPr>
        </p:nvSpPr>
        <p:spPr/>
        <p:txBody>
          <a:bodyPr/>
          <a:lstStyle/>
          <a:p>
            <a:r>
              <a:rPr lang="en-US" dirty="0" smtClean="0"/>
              <a:t>Practical Cases</a:t>
            </a:r>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xmlns="" val="3988363781"/>
              </p:ext>
            </p:extLst>
          </p:nvPr>
        </p:nvGraphicFramePr>
        <p:xfrm>
          <a:off x="1115616" y="1124744"/>
          <a:ext cx="7347025" cy="3528479"/>
        </p:xfrm>
        <a:graphic>
          <a:graphicData uri="http://schemas.openxmlformats.org/drawingml/2006/table">
            <a:tbl>
              <a:tblPr>
                <a:tableStyleId>{5C22544A-7EE6-4342-B048-85BDC9FD1C3A}</a:tableStyleId>
              </a:tblPr>
              <a:tblGrid>
                <a:gridCol w="634275"/>
                <a:gridCol w="1400692"/>
                <a:gridCol w="1400692"/>
                <a:gridCol w="1400692"/>
                <a:gridCol w="1255337"/>
                <a:gridCol w="1255337"/>
              </a:tblGrid>
              <a:tr h="345721">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7620" marR="7620" marT="762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7620" marR="7620" marT="762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7620" marR="7620" marT="7620"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7620" marR="7620" marT="7620" marB="0" anchor="b"/>
                </a:tc>
              </a:tr>
              <a:tr h="345721">
                <a:tc rowSpan="2">
                  <a:txBody>
                    <a:bodyPr/>
                    <a:lstStyle/>
                    <a:p>
                      <a:pPr algn="ctr" fontAlgn="ctr"/>
                      <a:r>
                        <a:rPr lang="en-US" sz="1400" b="1" u="none" strike="noStrike" dirty="0">
                          <a:effectLst/>
                        </a:rPr>
                        <a:t>Case</a:t>
                      </a:r>
                      <a:endParaRPr lang="en-US" sz="1400" b="1" i="0" u="none" strike="noStrike" dirty="0">
                        <a:solidFill>
                          <a:srgbClr val="000000"/>
                        </a:solidFill>
                        <a:effectLst/>
                        <a:latin typeface="Calibri"/>
                      </a:endParaRPr>
                    </a:p>
                  </a:txBody>
                  <a:tcPr marL="7620" marR="7620" marT="7620" marB="0" anchor="ctr"/>
                </a:tc>
                <a:tc gridSpan="3">
                  <a:txBody>
                    <a:bodyPr/>
                    <a:lstStyle/>
                    <a:p>
                      <a:pPr algn="ctr" fontAlgn="b"/>
                      <a:r>
                        <a:rPr lang="en-US" sz="1100" b="1" u="none" strike="noStrike" dirty="0" smtClean="0">
                          <a:effectLst/>
                        </a:rPr>
                        <a:t>Turnover </a:t>
                      </a:r>
                    </a:p>
                    <a:p>
                      <a:pPr algn="ctr" fontAlgn="b"/>
                      <a:r>
                        <a:rPr lang="en-US" sz="1100" b="1" u="none" strike="noStrike" dirty="0" smtClean="0">
                          <a:effectLst/>
                        </a:rPr>
                        <a:t>FY </a:t>
                      </a:r>
                      <a:r>
                        <a:rPr lang="en-US" sz="1100" b="1" u="none" strike="noStrike" dirty="0">
                          <a:effectLst/>
                        </a:rPr>
                        <a:t>2017-18</a:t>
                      </a:r>
                      <a:endParaRPr lang="en-US" sz="1100" b="1" i="0" u="none" strike="noStrike" dirty="0">
                        <a:solidFill>
                          <a:srgbClr val="000000"/>
                        </a:solidFill>
                        <a:effectLst/>
                        <a:latin typeface="Calibri"/>
                      </a:endParaRPr>
                    </a:p>
                  </a:txBody>
                  <a:tcPr marL="7620" marR="7620" marT="7620" marB="0" anchor="b"/>
                </a:tc>
                <a:tc hMerge="1">
                  <a:txBody>
                    <a:bodyPr/>
                    <a:lstStyle/>
                    <a:p>
                      <a:endParaRPr lang="en-US"/>
                    </a:p>
                  </a:txBody>
                  <a:tcPr/>
                </a:tc>
                <a:tc hMerge="1">
                  <a:txBody>
                    <a:bodyPr/>
                    <a:lstStyle/>
                    <a:p>
                      <a:endParaRPr lang="en-US"/>
                    </a:p>
                  </a:txBody>
                  <a:tcPr/>
                </a:tc>
                <a:tc gridSpan="2">
                  <a:txBody>
                    <a:bodyPr/>
                    <a:lstStyle/>
                    <a:p>
                      <a:pPr algn="ctr" fontAlgn="b"/>
                      <a:r>
                        <a:rPr lang="en-US" sz="1100" b="1" u="none" strike="noStrike" dirty="0" smtClean="0">
                          <a:effectLst/>
                        </a:rPr>
                        <a:t>Turnover </a:t>
                      </a:r>
                    </a:p>
                    <a:p>
                      <a:pPr algn="ctr" fontAlgn="b"/>
                      <a:r>
                        <a:rPr lang="en-US" sz="1100" b="1" u="none" strike="noStrike" dirty="0" smtClean="0">
                          <a:effectLst/>
                        </a:rPr>
                        <a:t>FY 2018-19</a:t>
                      </a:r>
                      <a:endParaRPr lang="en-US" sz="1100" b="1" i="0" u="none" strike="noStrike" dirty="0">
                        <a:solidFill>
                          <a:srgbClr val="000000"/>
                        </a:solidFill>
                        <a:effectLst/>
                        <a:latin typeface="Calibri"/>
                      </a:endParaRPr>
                    </a:p>
                  </a:txBody>
                  <a:tcPr marL="7620" marR="7620" marT="7620" marB="0" anchor="b"/>
                </a:tc>
                <a:tc hMerge="1">
                  <a:txBody>
                    <a:bodyPr/>
                    <a:lstStyle/>
                    <a:p>
                      <a:endParaRPr lang="en-US"/>
                    </a:p>
                  </a:txBody>
                  <a:tcPr/>
                </a:tc>
              </a:tr>
              <a:tr h="345721">
                <a:tc vMerge="1">
                  <a:txBody>
                    <a:bodyPr/>
                    <a:lstStyle/>
                    <a:p>
                      <a:endParaRPr lang="en-US"/>
                    </a:p>
                  </a:txBody>
                  <a:tcPr/>
                </a:tc>
                <a:tc>
                  <a:txBody>
                    <a:bodyPr/>
                    <a:lstStyle/>
                    <a:p>
                      <a:pPr algn="ctr" fontAlgn="b"/>
                      <a:r>
                        <a:rPr lang="en-US" sz="1100" b="1" u="none" strike="noStrike" dirty="0">
                          <a:effectLst/>
                        </a:rPr>
                        <a:t>Books</a:t>
                      </a:r>
                      <a:endParaRPr lang="en-US" sz="1100" b="1" i="0" u="none" strike="noStrike" dirty="0">
                        <a:solidFill>
                          <a:srgbClr val="000000"/>
                        </a:solidFill>
                        <a:effectLst/>
                        <a:latin typeface="Calibri"/>
                      </a:endParaRPr>
                    </a:p>
                  </a:txBody>
                  <a:tcPr marL="7620" marR="7620" marT="7620" marB="0" anchor="b"/>
                </a:tc>
                <a:tc>
                  <a:txBody>
                    <a:bodyPr/>
                    <a:lstStyle/>
                    <a:p>
                      <a:pPr algn="ctr" fontAlgn="b"/>
                      <a:r>
                        <a:rPr lang="en-US" sz="1100" b="1" u="none" strike="noStrike" dirty="0">
                          <a:effectLst/>
                        </a:rPr>
                        <a:t>3B</a:t>
                      </a:r>
                      <a:endParaRPr lang="en-US" sz="1100" b="1" i="0" u="none" strike="noStrike" dirty="0">
                        <a:solidFill>
                          <a:srgbClr val="000000"/>
                        </a:solidFill>
                        <a:effectLst/>
                        <a:latin typeface="Calibri"/>
                      </a:endParaRPr>
                    </a:p>
                  </a:txBody>
                  <a:tcPr marL="7620" marR="7620" marT="7620" marB="0" anchor="b"/>
                </a:tc>
                <a:tc>
                  <a:txBody>
                    <a:bodyPr/>
                    <a:lstStyle/>
                    <a:p>
                      <a:pPr algn="ctr" fontAlgn="b"/>
                      <a:r>
                        <a:rPr lang="en-US" sz="1100" b="1" u="none" strike="noStrike">
                          <a:effectLst/>
                        </a:rPr>
                        <a:t>GSTR1</a:t>
                      </a:r>
                      <a:endParaRPr lang="en-US" sz="1100" b="1" i="0" u="none" strike="noStrike">
                        <a:solidFill>
                          <a:srgbClr val="000000"/>
                        </a:solidFill>
                        <a:effectLst/>
                        <a:latin typeface="Calibri"/>
                      </a:endParaRPr>
                    </a:p>
                  </a:txBody>
                  <a:tcPr marL="7620" marR="7620" marT="7620" marB="0" anchor="b"/>
                </a:tc>
                <a:tc>
                  <a:txBody>
                    <a:bodyPr/>
                    <a:lstStyle/>
                    <a:p>
                      <a:pPr algn="ctr" fontAlgn="b"/>
                      <a:r>
                        <a:rPr lang="en-US" sz="1100" b="1" u="none" strike="noStrike">
                          <a:effectLst/>
                        </a:rPr>
                        <a:t>3B</a:t>
                      </a:r>
                      <a:endParaRPr lang="en-US" sz="1100" b="1" i="0" u="none" strike="noStrike">
                        <a:solidFill>
                          <a:srgbClr val="000000"/>
                        </a:solidFill>
                        <a:effectLst/>
                        <a:latin typeface="Calibri"/>
                      </a:endParaRPr>
                    </a:p>
                  </a:txBody>
                  <a:tcPr marL="7620" marR="7620" marT="7620" marB="0" anchor="b"/>
                </a:tc>
                <a:tc>
                  <a:txBody>
                    <a:bodyPr/>
                    <a:lstStyle/>
                    <a:p>
                      <a:pPr algn="ctr" fontAlgn="b"/>
                      <a:r>
                        <a:rPr lang="en-US" sz="1100" b="1" u="none" strike="noStrike">
                          <a:effectLst/>
                        </a:rPr>
                        <a:t>GSTR1</a:t>
                      </a:r>
                      <a:endParaRPr lang="en-US" sz="1100" b="1" i="0" u="none" strike="noStrike">
                        <a:solidFill>
                          <a:srgbClr val="000000"/>
                        </a:solidFill>
                        <a:effectLst/>
                        <a:latin typeface="Calibri"/>
                      </a:endParaRPr>
                    </a:p>
                  </a:txBody>
                  <a:tcPr marL="7620" marR="7620" marT="7620" marB="0" anchor="b"/>
                </a:tc>
              </a:tr>
              <a:tr h="648226">
                <a:tc>
                  <a:txBody>
                    <a:bodyPr/>
                    <a:lstStyle/>
                    <a:p>
                      <a:pPr algn="ctr" fontAlgn="b"/>
                      <a:r>
                        <a:rPr lang="en-US" sz="1400" b="1" i="0" u="none" strike="noStrike" dirty="0" smtClean="0">
                          <a:solidFill>
                            <a:schemeClr val="dk1"/>
                          </a:solidFill>
                          <a:effectLst/>
                          <a:latin typeface="+mn-lt"/>
                        </a:rPr>
                        <a:t>IX</a:t>
                      </a:r>
                      <a:endParaRPr lang="en-US" sz="1400" b="1" i="0" u="none" strike="noStrike" dirty="0">
                        <a:solidFill>
                          <a:srgbClr val="000000"/>
                        </a:solidFill>
                        <a:effectLst/>
                        <a:latin typeface="Calibri"/>
                      </a:endParaRPr>
                    </a:p>
                  </a:txBody>
                  <a:tcPr marL="7620" marR="7620" marT="7620" marB="0" anchor="b"/>
                </a:tc>
                <a:tc>
                  <a:txBody>
                    <a:bodyPr/>
                    <a:lstStyle/>
                    <a:p>
                      <a:pPr algn="r" fontAlgn="b"/>
                      <a:r>
                        <a:rPr lang="en-US" sz="1400" b="1" u="none" strike="noStrike" dirty="0">
                          <a:effectLst/>
                        </a:rPr>
                        <a:t>                          1,00,000 </a:t>
                      </a:r>
                      <a:endParaRPr lang="en-US" sz="1400" b="1" i="0" u="none" strike="noStrike" dirty="0">
                        <a:solidFill>
                          <a:srgbClr val="000000"/>
                        </a:solidFill>
                        <a:effectLst/>
                        <a:latin typeface="Calibri"/>
                      </a:endParaRPr>
                    </a:p>
                  </a:txBody>
                  <a:tcPr marL="7620" marR="7620" marT="7620" marB="0" anchor="b"/>
                </a:tc>
                <a:tc>
                  <a:txBody>
                    <a:bodyPr/>
                    <a:lstStyle/>
                    <a:p>
                      <a:pPr algn="r" fontAlgn="b"/>
                      <a:r>
                        <a:rPr lang="en-US" sz="1400" b="1" u="none" strike="noStrike" dirty="0">
                          <a:effectLst/>
                        </a:rPr>
                        <a:t>                          </a:t>
                      </a:r>
                      <a:r>
                        <a:rPr lang="en-US" sz="1400" b="1" u="none" strike="noStrike" dirty="0" smtClean="0">
                          <a:effectLst/>
                        </a:rPr>
                        <a:t>80,000 </a:t>
                      </a:r>
                      <a:endParaRPr lang="en-US" sz="1400" b="1" i="0" u="none" strike="noStrike" dirty="0">
                        <a:solidFill>
                          <a:srgbClr val="000000"/>
                        </a:solidFill>
                        <a:effectLst/>
                        <a:latin typeface="Calibri"/>
                      </a:endParaRPr>
                    </a:p>
                  </a:txBody>
                  <a:tcPr marL="7620" marR="7620" marT="7620" marB="0" anchor="b"/>
                </a:tc>
                <a:tc>
                  <a:txBody>
                    <a:bodyPr/>
                    <a:lstStyle/>
                    <a:p>
                      <a:pPr algn="r" fontAlgn="b"/>
                      <a:r>
                        <a:rPr lang="en-US" sz="1400" b="1" u="none" strike="noStrike" dirty="0">
                          <a:effectLst/>
                        </a:rPr>
                        <a:t>                          </a:t>
                      </a:r>
                      <a:r>
                        <a:rPr lang="en-US" sz="1400" b="1" u="none" strike="noStrike" dirty="0" smtClean="0">
                          <a:effectLst/>
                        </a:rPr>
                        <a:t>90,000 </a:t>
                      </a:r>
                      <a:endParaRPr lang="en-US" sz="1400" b="1" i="0" u="none" strike="noStrike" dirty="0">
                        <a:solidFill>
                          <a:srgbClr val="000000"/>
                        </a:solidFill>
                        <a:effectLst/>
                        <a:latin typeface="Calibri"/>
                      </a:endParaRPr>
                    </a:p>
                  </a:txBody>
                  <a:tcPr marL="7620" marR="7620" marT="7620" marB="0" anchor="b"/>
                </a:tc>
                <a:tc>
                  <a:txBody>
                    <a:bodyPr/>
                    <a:lstStyle/>
                    <a:p>
                      <a:pPr algn="r" fontAlgn="b"/>
                      <a:r>
                        <a:rPr lang="en-US" sz="1400" b="1" i="0" u="none" strike="noStrike" dirty="0" smtClean="0">
                          <a:solidFill>
                            <a:schemeClr val="dk1"/>
                          </a:solidFill>
                          <a:effectLst/>
                          <a:latin typeface="+mn-lt"/>
                        </a:rPr>
                        <a:t>Nil</a:t>
                      </a:r>
                      <a:endParaRPr lang="en-US" sz="1400" b="1" i="0" u="none" strike="noStrike" dirty="0">
                        <a:solidFill>
                          <a:srgbClr val="000000"/>
                        </a:solidFill>
                        <a:effectLst/>
                        <a:latin typeface="Calibri"/>
                      </a:endParaRPr>
                    </a:p>
                  </a:txBody>
                  <a:tcPr marL="7620" marR="7620" marT="7620" marB="0" anchor="b"/>
                </a:tc>
                <a:tc>
                  <a:txBody>
                    <a:bodyPr/>
                    <a:lstStyle/>
                    <a:p>
                      <a:pPr algn="r" fontAlgn="b"/>
                      <a:r>
                        <a:rPr lang="en-US" sz="1400" b="1" i="0" u="none" strike="noStrike" dirty="0" smtClean="0">
                          <a:solidFill>
                            <a:schemeClr val="dk1"/>
                          </a:solidFill>
                          <a:effectLst/>
                          <a:latin typeface="+mn-lt"/>
                        </a:rPr>
                        <a:t>Nil</a:t>
                      </a:r>
                      <a:endParaRPr lang="en-US" sz="1400" b="1" i="0" u="none" strike="noStrike" dirty="0">
                        <a:solidFill>
                          <a:srgbClr val="000000"/>
                        </a:solidFill>
                        <a:effectLst/>
                        <a:latin typeface="Calibri"/>
                      </a:endParaRPr>
                    </a:p>
                  </a:txBody>
                  <a:tcPr marL="7620" marR="7620" marT="7620" marB="0" anchor="b"/>
                </a:tc>
              </a:tr>
              <a:tr h="345721">
                <a:tc>
                  <a:txBody>
                    <a:bodyPr/>
                    <a:lstStyle/>
                    <a:p>
                      <a:pPr algn="l" fontAlgn="b"/>
                      <a:r>
                        <a:rPr lang="en-US" sz="1100" b="1" u="none" strike="noStrike">
                          <a:effectLst/>
                        </a:rPr>
                        <a:t> </a:t>
                      </a:r>
                      <a:endParaRPr lang="en-US" sz="1100" b="1" i="0" u="none" strike="noStrike">
                        <a:solidFill>
                          <a:srgbClr val="000000"/>
                        </a:solidFill>
                        <a:effectLst/>
                        <a:latin typeface="Calibri"/>
                      </a:endParaRPr>
                    </a:p>
                  </a:txBody>
                  <a:tcPr marL="7620" marR="7620" marT="7620" marB="0" anchor="b"/>
                </a:tc>
                <a:tc>
                  <a:txBody>
                    <a:bodyPr/>
                    <a:lstStyle/>
                    <a:p>
                      <a:pPr algn="l" fontAlgn="b"/>
                      <a:endParaRPr lang="en-US" sz="1100" b="1" i="0" u="none" strike="noStrike">
                        <a:solidFill>
                          <a:srgbClr val="000000"/>
                        </a:solidFill>
                        <a:effectLst/>
                        <a:latin typeface="Calibri"/>
                      </a:endParaRPr>
                    </a:p>
                  </a:txBody>
                  <a:tcPr marL="7620" marR="7620" marT="7620" marB="0" anchor="b"/>
                </a:tc>
                <a:tc>
                  <a:txBody>
                    <a:bodyPr/>
                    <a:lstStyle/>
                    <a:p>
                      <a:pPr algn="l" fontAlgn="b"/>
                      <a:endParaRPr lang="en-US" sz="1100" b="1" i="0" u="none" strike="noStrike" dirty="0">
                        <a:solidFill>
                          <a:srgbClr val="000000"/>
                        </a:solidFill>
                        <a:effectLst/>
                        <a:latin typeface="Calibri"/>
                      </a:endParaRPr>
                    </a:p>
                  </a:txBody>
                  <a:tcPr marL="7620" marR="7620" marT="7620" marB="0" anchor="b"/>
                </a:tc>
                <a:tc>
                  <a:txBody>
                    <a:bodyPr/>
                    <a:lstStyle/>
                    <a:p>
                      <a:pPr algn="l" fontAlgn="b"/>
                      <a:endParaRPr lang="en-US" sz="1100" b="1" i="0" u="none" strike="noStrike" dirty="0">
                        <a:solidFill>
                          <a:srgbClr val="000000"/>
                        </a:solidFill>
                        <a:effectLst/>
                        <a:latin typeface="Calibri"/>
                      </a:endParaRPr>
                    </a:p>
                  </a:txBody>
                  <a:tcPr marL="7620" marR="7620" marT="7620" marB="0" anchor="b"/>
                </a:tc>
                <a:tc>
                  <a:txBody>
                    <a:bodyPr/>
                    <a:lstStyle/>
                    <a:p>
                      <a:pPr algn="l" fontAlgn="b"/>
                      <a:endParaRPr lang="en-US" sz="1100" b="1" i="0" u="none" strike="noStrike" dirty="0">
                        <a:solidFill>
                          <a:srgbClr val="000000"/>
                        </a:solidFill>
                        <a:effectLst/>
                        <a:latin typeface="Calibri"/>
                      </a:endParaRPr>
                    </a:p>
                  </a:txBody>
                  <a:tcPr marL="7620" marR="7620" marT="7620" marB="0" anchor="b"/>
                </a:tc>
                <a:tc>
                  <a:txBody>
                    <a:bodyPr/>
                    <a:lstStyle/>
                    <a:p>
                      <a:pPr algn="l" fontAlgn="b"/>
                      <a:r>
                        <a:rPr lang="en-US" sz="1100" b="1" u="none" strike="noStrike" dirty="0">
                          <a:effectLst/>
                        </a:rPr>
                        <a:t> </a:t>
                      </a:r>
                      <a:endParaRPr lang="en-US" sz="1100" b="1" i="0" u="none" strike="noStrike" dirty="0">
                        <a:solidFill>
                          <a:srgbClr val="000000"/>
                        </a:solidFill>
                        <a:effectLst/>
                        <a:latin typeface="Calibri"/>
                      </a:endParaRPr>
                    </a:p>
                  </a:txBody>
                  <a:tcPr marL="7620" marR="7620" marT="7620" marB="0" anchor="b"/>
                </a:tc>
              </a:tr>
              <a:tr h="561179">
                <a:tc>
                  <a:txBody>
                    <a:bodyPr/>
                    <a:lstStyle/>
                    <a:p>
                      <a:pPr algn="l" fontAlgn="b"/>
                      <a:r>
                        <a:rPr lang="en-US" sz="1100" u="none" strike="noStrike" dirty="0">
                          <a:effectLst/>
                        </a:rPr>
                        <a:t>Remarks</a:t>
                      </a:r>
                      <a:endParaRPr lang="en-US" sz="1100" b="1" i="0" u="none" strike="noStrike" dirty="0">
                        <a:solidFill>
                          <a:srgbClr val="000000"/>
                        </a:solidFill>
                        <a:effectLst/>
                        <a:latin typeface="Calibri"/>
                      </a:endParaRPr>
                    </a:p>
                  </a:txBody>
                  <a:tcPr marL="7620" marR="7620" marT="7620" marB="0" anchor="b"/>
                </a:tc>
                <a:tc gridSpan="5">
                  <a:txBody>
                    <a:bodyPr/>
                    <a:lstStyle/>
                    <a:p>
                      <a:pPr marL="171450" indent="-171450" algn="l" fontAlgn="b">
                        <a:buFont typeface="Arial" pitchFamily="34" charset="0"/>
                        <a:buChar char="•"/>
                      </a:pPr>
                      <a:r>
                        <a:rPr lang="en-US" sz="1800" b="0" i="0" u="none" strike="noStrike" dirty="0" err="1" smtClean="0">
                          <a:solidFill>
                            <a:schemeClr val="dk1"/>
                          </a:solidFill>
                          <a:effectLst/>
                          <a:latin typeface="+mn-lt"/>
                        </a:rPr>
                        <a:t>Unreconciled</a:t>
                      </a:r>
                      <a:r>
                        <a:rPr lang="en-US" sz="1800" b="0" i="0" u="none" strike="noStrike" dirty="0" smtClean="0">
                          <a:solidFill>
                            <a:schemeClr val="dk1"/>
                          </a:solidFill>
                          <a:effectLst/>
                          <a:latin typeface="+mn-lt"/>
                        </a:rPr>
                        <a:t> returns</a:t>
                      </a:r>
                      <a:r>
                        <a:rPr lang="en-US" sz="1800" b="0" i="0" u="none" strike="noStrike" baseline="0" dirty="0" smtClean="0">
                          <a:solidFill>
                            <a:schemeClr val="dk1"/>
                          </a:solidFill>
                          <a:effectLst/>
                          <a:latin typeface="+mn-lt"/>
                        </a:rPr>
                        <a:t> v/s books</a:t>
                      </a:r>
                    </a:p>
                    <a:p>
                      <a:pPr algn="l" fontAlgn="b"/>
                      <a:r>
                        <a:rPr lang="en-US" sz="1600" u="none" strike="noStrike" dirty="0">
                          <a:effectLst/>
                        </a:rPr>
                        <a:t> </a:t>
                      </a:r>
                      <a:endParaRPr lang="en-US" sz="1600" b="0" i="0" u="none" strike="noStrike" dirty="0">
                        <a:solidFill>
                          <a:srgbClr val="000000"/>
                        </a:solidFill>
                        <a:effectLst/>
                        <a:latin typeface="Calibri"/>
                      </a:endParaRPr>
                    </a:p>
                  </a:txBody>
                  <a:tcPr marL="7620" marR="7620" marT="7620" marB="0" anchor="b"/>
                </a:tc>
                <a:tc hMerge="1">
                  <a:txBody>
                    <a:bodyPr/>
                    <a:lstStyle/>
                    <a:p>
                      <a:endParaRPr lang="en-US"/>
                    </a:p>
                  </a:txBody>
                  <a:tcPr/>
                </a:tc>
                <a:tc hMerge="1">
                  <a:txBody>
                    <a:bodyPr/>
                    <a:lstStyle/>
                    <a:p>
                      <a:pPr algn="l" fontAlgn="b"/>
                      <a:endParaRPr lang="en-US" sz="1200" b="0" i="0" u="none" strike="noStrike" dirty="0">
                        <a:solidFill>
                          <a:srgbClr val="000000"/>
                        </a:solidFill>
                        <a:effectLst/>
                        <a:latin typeface="Calibri"/>
                      </a:endParaRPr>
                    </a:p>
                  </a:txBody>
                  <a:tcPr marL="7620" marR="7620" marT="7620" marB="0" anchor="b"/>
                </a:tc>
                <a:tc hMerge="1">
                  <a:txBody>
                    <a:bodyPr/>
                    <a:lstStyle/>
                    <a:p>
                      <a:pPr algn="l" fontAlgn="b"/>
                      <a:endParaRPr lang="en-US" sz="1100" b="0" i="0" u="none" strike="noStrike" dirty="0">
                        <a:solidFill>
                          <a:srgbClr val="000000"/>
                        </a:solidFill>
                        <a:effectLst/>
                        <a:latin typeface="Calibri"/>
                      </a:endParaRPr>
                    </a:p>
                  </a:txBody>
                  <a:tcPr marL="7620" marR="7620" marT="7620" marB="0" anchor="b"/>
                </a:tc>
                <a:tc hMerge="1">
                  <a:txBody>
                    <a:bodyPr/>
                    <a:lstStyle/>
                    <a:p>
                      <a:pPr algn="l" fontAlgn="b"/>
                      <a:endParaRPr lang="en-US" sz="1100" b="0" i="0" u="none" strike="noStrike" dirty="0">
                        <a:solidFill>
                          <a:srgbClr val="000000"/>
                        </a:solidFill>
                        <a:effectLst/>
                        <a:latin typeface="Calibri"/>
                      </a:endParaRPr>
                    </a:p>
                  </a:txBody>
                  <a:tcPr marL="7620" marR="7620" marT="7620" marB="0" anchor="b"/>
                </a:tc>
              </a:tr>
              <a:tr h="576064">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7620" marR="7620" marT="7620" marB="0" anchor="b"/>
                </a:tc>
                <a:tc gridSpan="3">
                  <a:txBody>
                    <a:bodyPr/>
                    <a:lstStyle/>
                    <a:p>
                      <a:pPr marL="171450" indent="-171450" algn="l" fontAlgn="b">
                        <a:buFont typeface="Arial" pitchFamily="34" charset="0"/>
                        <a:buChar char="•"/>
                      </a:pPr>
                      <a:r>
                        <a:rPr lang="en-US" sz="1800" b="1" i="0" u="none" strike="noStrike" dirty="0" smtClean="0">
                          <a:solidFill>
                            <a:srgbClr val="000000"/>
                          </a:solidFill>
                          <a:effectLst/>
                          <a:latin typeface="Calibri"/>
                        </a:rPr>
                        <a:t>Show entire 1,00,000 in Table 4 or 5 </a:t>
                      </a:r>
                    </a:p>
                    <a:p>
                      <a:pPr marL="171450" indent="-171450" algn="l" fontAlgn="b">
                        <a:buFont typeface="Arial" pitchFamily="34" charset="0"/>
                        <a:buChar char="•"/>
                      </a:pPr>
                      <a:r>
                        <a:rPr lang="en-US" sz="1800" b="1" i="0" u="none" strike="noStrike" baseline="0" dirty="0" smtClean="0">
                          <a:solidFill>
                            <a:srgbClr val="000000"/>
                          </a:solidFill>
                          <a:effectLst/>
                          <a:latin typeface="Calibri"/>
                        </a:rPr>
                        <a:t>Tax liability to be added to Table 9</a:t>
                      </a:r>
                      <a:endParaRPr lang="en-US" sz="1800" b="1" i="0" u="none" strike="noStrike" dirty="0" smtClean="0">
                        <a:solidFill>
                          <a:srgbClr val="000000"/>
                        </a:solidFill>
                        <a:effectLst/>
                        <a:latin typeface="Calibri"/>
                      </a:endParaRPr>
                    </a:p>
                  </a:txBody>
                  <a:tcPr marL="7620" marR="7620" marT="7620" marB="0" anchor="b"/>
                </a:tc>
                <a:tc hMerge="1">
                  <a:txBody>
                    <a:bodyPr/>
                    <a:lstStyle/>
                    <a:p>
                      <a:endParaRPr lang="en-US"/>
                    </a:p>
                  </a:txBody>
                  <a:tcPr/>
                </a:tc>
                <a:tc hMerge="1">
                  <a:txBody>
                    <a:bodyPr/>
                    <a:lstStyle/>
                    <a:p>
                      <a:endParaRPr lang="en-US"/>
                    </a:p>
                  </a:txBody>
                  <a:tcPr/>
                </a:tc>
                <a:tc>
                  <a:txBody>
                    <a:bodyPr/>
                    <a:lstStyle/>
                    <a:p>
                      <a:pPr algn="l" fontAlgn="b"/>
                      <a:endParaRPr lang="en-US" sz="1600" b="0" i="0" u="none" strike="noStrike" dirty="0">
                        <a:solidFill>
                          <a:srgbClr val="000000"/>
                        </a:solidFill>
                        <a:effectLst/>
                        <a:latin typeface="Calibri"/>
                      </a:endParaRPr>
                    </a:p>
                  </a:txBody>
                  <a:tcPr marL="7620" marR="7620" marT="7620" marB="0" anchor="b"/>
                </a:tc>
                <a:tc>
                  <a:txBody>
                    <a:bodyPr/>
                    <a:lstStyle/>
                    <a:p>
                      <a:pPr algn="l" fontAlgn="b"/>
                      <a:endParaRPr lang="en-US" sz="1600" b="0" i="0" u="none" strike="noStrike" dirty="0">
                        <a:solidFill>
                          <a:srgbClr val="000000"/>
                        </a:solidFill>
                        <a:effectLst/>
                        <a:latin typeface="Calibri"/>
                      </a:endParaRPr>
                    </a:p>
                  </a:txBody>
                  <a:tcPr marL="7620" marR="7620" marT="7620" marB="0" anchor="b"/>
                </a:tc>
              </a:tr>
              <a:tr h="360126">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7620" marR="7620" marT="7620" marB="0" anchor="b"/>
                </a:tc>
                <a:tc gridSpan="5">
                  <a:txBody>
                    <a:bodyPr/>
                    <a:lstStyle/>
                    <a:p>
                      <a:pPr marL="285750" indent="-285750" algn="l" fontAlgn="b">
                        <a:buFont typeface="Arial" pitchFamily="34" charset="0"/>
                        <a:buChar char="•"/>
                      </a:pPr>
                      <a:r>
                        <a:rPr lang="en-US" sz="1600" b="0" i="0" u="none" strike="noStrike" dirty="0" smtClean="0">
                          <a:solidFill>
                            <a:srgbClr val="000000"/>
                          </a:solidFill>
                          <a:effectLst/>
                          <a:latin typeface="Calibri"/>
                        </a:rPr>
                        <a:t>Pay difference through</a:t>
                      </a:r>
                      <a:r>
                        <a:rPr lang="en-US" sz="1600" b="0" i="0" u="none" strike="noStrike" baseline="0" dirty="0" smtClean="0">
                          <a:solidFill>
                            <a:srgbClr val="000000"/>
                          </a:solidFill>
                          <a:effectLst/>
                          <a:latin typeface="Calibri"/>
                        </a:rPr>
                        <a:t> DRC 03</a:t>
                      </a:r>
                      <a:endParaRPr lang="en-US" sz="1600" b="0" i="0" u="none" strike="noStrike" dirty="0">
                        <a:solidFill>
                          <a:srgbClr val="000000"/>
                        </a:solidFill>
                        <a:effectLst/>
                        <a:latin typeface="Calibri"/>
                      </a:endParaRPr>
                    </a:p>
                  </a:txBody>
                  <a:tcPr marL="7620" marR="7620" marT="7620" marB="0" anchor="b"/>
                </a:tc>
                <a:tc hMerge="1">
                  <a:txBody>
                    <a:bodyPr/>
                    <a:lstStyle/>
                    <a:p>
                      <a:pPr algn="l" fontAlgn="b"/>
                      <a:endParaRPr lang="en-US" sz="1600" b="1" i="0" u="none" strike="noStrike" dirty="0">
                        <a:solidFill>
                          <a:srgbClr val="000000"/>
                        </a:solidFill>
                        <a:effectLst/>
                        <a:latin typeface="Calibri"/>
                      </a:endParaRPr>
                    </a:p>
                  </a:txBody>
                  <a:tcPr marL="7620" marR="7620" marT="7620" marB="0" anchor="b"/>
                </a:tc>
                <a:tc hMerge="1">
                  <a:txBody>
                    <a:bodyPr/>
                    <a:lstStyle/>
                    <a:p>
                      <a:pPr algn="l" fontAlgn="b"/>
                      <a:endParaRPr lang="en-US" sz="1600" b="1" i="0" u="none" strike="noStrike" dirty="0">
                        <a:solidFill>
                          <a:srgbClr val="000000"/>
                        </a:solidFill>
                        <a:effectLst/>
                        <a:latin typeface="Calibri"/>
                      </a:endParaRPr>
                    </a:p>
                  </a:txBody>
                  <a:tcPr marL="7620" marR="7620" marT="7620" marB="0" anchor="b"/>
                </a:tc>
                <a:tc hMerge="1">
                  <a:txBody>
                    <a:bodyPr/>
                    <a:lstStyle/>
                    <a:p>
                      <a:pPr algn="l" fontAlgn="b"/>
                      <a:endParaRPr lang="en-US" sz="1600" b="0" i="0" u="none" strike="noStrike" dirty="0">
                        <a:solidFill>
                          <a:srgbClr val="000000"/>
                        </a:solidFill>
                        <a:effectLst/>
                        <a:latin typeface="Calibri"/>
                      </a:endParaRPr>
                    </a:p>
                  </a:txBody>
                  <a:tcPr marL="7620" marR="7620" marT="7620" marB="0" anchor="b"/>
                </a:tc>
                <a:tc hMerge="1">
                  <a:txBody>
                    <a:bodyPr/>
                    <a:lstStyle/>
                    <a:p>
                      <a:pPr algn="l" fontAlgn="b"/>
                      <a:endParaRPr lang="en-US" sz="1600" b="0" i="0" u="none" strike="noStrike" dirty="0">
                        <a:solidFill>
                          <a:srgbClr val="000000"/>
                        </a:solidFill>
                        <a:effectLst/>
                        <a:latin typeface="Calibri"/>
                      </a:endParaRPr>
                    </a:p>
                  </a:txBody>
                  <a:tcPr marL="7620" marR="7620" marT="7620" marB="0" anchor="b"/>
                </a:tc>
              </a:tr>
            </a:tbl>
          </a:graphicData>
        </a:graphic>
      </p:graphicFrame>
    </p:spTree>
    <p:extLst>
      <p:ext uri="{BB962C8B-B14F-4D97-AF65-F5344CB8AC3E}">
        <p14:creationId xmlns:p14="http://schemas.microsoft.com/office/powerpoint/2010/main" xmlns="" val="264598346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Q: B2B turnover wrongly </a:t>
            </a:r>
            <a:r>
              <a:rPr lang="en-US" dirty="0"/>
              <a:t>reported </a:t>
            </a:r>
            <a:r>
              <a:rPr lang="en-US" dirty="0" smtClean="0"/>
              <a:t>in 17-18 GSTR1 as B2C, rectified in GSTR-1 of 18-19</a:t>
            </a:r>
          </a:p>
          <a:p>
            <a:endParaRPr lang="en-US" dirty="0" smtClean="0"/>
          </a:p>
          <a:p>
            <a:r>
              <a:rPr lang="en-US" dirty="0" smtClean="0"/>
              <a:t>A :This turnover should be declared in 4B and not 4A</a:t>
            </a:r>
          </a:p>
          <a:p>
            <a:endParaRPr lang="en-US" dirty="0"/>
          </a:p>
          <a:p>
            <a:r>
              <a:rPr lang="en-US" dirty="0" smtClean="0"/>
              <a:t>Q: 	B2C Incorrectly shown as 5Lakhs in 17-18 rectified with value of 7Lakhs in </a:t>
            </a:r>
          </a:p>
          <a:p>
            <a:pPr lvl="1"/>
            <a:r>
              <a:rPr lang="en-US" dirty="0" smtClean="0"/>
              <a:t>(i)17-18 (ii) 18-19</a:t>
            </a:r>
          </a:p>
          <a:p>
            <a:r>
              <a:rPr lang="en-US" dirty="0" smtClean="0"/>
              <a:t>A : (i) 5 Lakhs in 4A + 2 Lakhs in 4K</a:t>
            </a:r>
          </a:p>
          <a:p>
            <a:pPr lvl="2"/>
            <a:r>
              <a:rPr lang="en-US" dirty="0" smtClean="0"/>
              <a:t>(ii</a:t>
            </a:r>
            <a:r>
              <a:rPr lang="en-US" sz="2700" dirty="0"/>
              <a:t>)  5 Lakhs in 4A + 2 Lakhs in 10</a:t>
            </a:r>
          </a:p>
          <a:p>
            <a:pPr marL="393192" lvl="1" indent="0">
              <a:buNone/>
            </a:pPr>
            <a:endParaRPr lang="en-US" dirty="0"/>
          </a:p>
          <a:p>
            <a:pPr lvl="1"/>
            <a:endParaRPr lang="en-US" dirty="0"/>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73</a:t>
            </a:fld>
            <a:endParaRPr lang="en-US"/>
          </a:p>
        </p:txBody>
      </p:sp>
      <p:sp>
        <p:nvSpPr>
          <p:cNvPr id="6" name="Title 5"/>
          <p:cNvSpPr>
            <a:spLocks noGrp="1"/>
          </p:cNvSpPr>
          <p:nvPr>
            <p:ph type="title"/>
          </p:nvPr>
        </p:nvSpPr>
        <p:spPr/>
        <p:txBody>
          <a:bodyPr/>
          <a:lstStyle/>
          <a:p>
            <a:r>
              <a:rPr lang="en-US" dirty="0" smtClean="0"/>
              <a:t>Practical Cases</a:t>
            </a:r>
            <a:endParaRPr lang="en-US" dirty="0"/>
          </a:p>
        </p:txBody>
      </p:sp>
    </p:spTree>
    <p:extLst>
      <p:ext uri="{BB962C8B-B14F-4D97-AF65-F5344CB8AC3E}">
        <p14:creationId xmlns:p14="http://schemas.microsoft.com/office/powerpoint/2010/main" xmlns="" val="400641891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Q: Credit Note- 2lakhs issued in March 2018 regarding(i) B2C Intrastate supply pertaining to Dec 2017 for 5 Lakhs // (ii) if B2B</a:t>
            </a:r>
          </a:p>
          <a:p>
            <a:r>
              <a:rPr lang="en-US" dirty="0" smtClean="0"/>
              <a:t>A: Show 3 Lakhs in 4A</a:t>
            </a:r>
          </a:p>
          <a:p>
            <a:pPr lvl="2"/>
            <a:r>
              <a:rPr lang="en-US" dirty="0" smtClean="0"/>
              <a:t>(ii) 5 Lakh in 4A + 2 Lakh in 4I</a:t>
            </a:r>
          </a:p>
          <a:p>
            <a:endParaRPr lang="en-US" dirty="0"/>
          </a:p>
          <a:p>
            <a:r>
              <a:rPr lang="en-US" dirty="0" smtClean="0"/>
              <a:t>Q:If the above credit note was issued in April 2018</a:t>
            </a:r>
          </a:p>
          <a:p>
            <a:pPr marL="365760" lvl="2" indent="-256032">
              <a:spcBef>
                <a:spcPts val="400"/>
              </a:spcBef>
              <a:buClr>
                <a:schemeClr val="accent1"/>
              </a:buClr>
              <a:buSzPct val="68000"/>
              <a:buFont typeface="Wingdings 3"/>
              <a:buChar char=""/>
            </a:pPr>
            <a:r>
              <a:rPr lang="en-US" dirty="0" smtClean="0"/>
              <a:t>A:  (i)5 Lakhs in 4A+ 2 Lakhs in 11 (also 5E of 9C)</a:t>
            </a:r>
          </a:p>
          <a:p>
            <a:pPr lvl="2"/>
            <a:r>
              <a:rPr lang="en-US" dirty="0" smtClean="0"/>
              <a:t>(II)5 Lakhs in 4B + 2 Lakhs in 11 (also 5E of 9C)***</a:t>
            </a:r>
          </a:p>
          <a:p>
            <a:pPr lvl="2"/>
            <a:r>
              <a:rPr lang="en-US" dirty="0" smtClean="0"/>
              <a:t>( Alternate view possible- Don’t consider 2 Lakh in FY 17-18 GSTR9 but in </a:t>
            </a:r>
            <a:r>
              <a:rPr lang="en-US" dirty="0" err="1" smtClean="0"/>
              <a:t>Fy</a:t>
            </a:r>
            <a:r>
              <a:rPr lang="en-US" dirty="0" smtClean="0"/>
              <a:t> 18-19 GSTR 9</a:t>
            </a:r>
          </a:p>
          <a:p>
            <a:endParaRPr lang="en-US" dirty="0"/>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74</a:t>
            </a:fld>
            <a:endParaRPr lang="en-US"/>
          </a:p>
        </p:txBody>
      </p:sp>
      <p:sp>
        <p:nvSpPr>
          <p:cNvPr id="6" name="Title 5"/>
          <p:cNvSpPr>
            <a:spLocks noGrp="1"/>
          </p:cNvSpPr>
          <p:nvPr>
            <p:ph type="title"/>
          </p:nvPr>
        </p:nvSpPr>
        <p:spPr/>
        <p:txBody>
          <a:bodyPr/>
          <a:lstStyle/>
          <a:p>
            <a:r>
              <a:rPr lang="en-US" dirty="0" smtClean="0"/>
              <a:t>Practical Cases- Cr/</a:t>
            </a:r>
            <a:r>
              <a:rPr lang="en-US" dirty="0" err="1" smtClean="0"/>
              <a:t>Dr</a:t>
            </a:r>
            <a:r>
              <a:rPr lang="en-US" dirty="0" smtClean="0"/>
              <a:t> Note</a:t>
            </a:r>
            <a:endParaRPr lang="en-US" dirty="0"/>
          </a:p>
        </p:txBody>
      </p:sp>
    </p:spTree>
    <p:extLst>
      <p:ext uri="{BB962C8B-B14F-4D97-AF65-F5344CB8AC3E}">
        <p14:creationId xmlns:p14="http://schemas.microsoft.com/office/powerpoint/2010/main" xmlns="" val="331539488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Q: Credit Note issued Rs.1 Lakh for B2B supply made in November 2017 for Rs.5 Lakh but was shown as GSTR-1 as debit note. This error was rectified in 18-19.</a:t>
            </a:r>
          </a:p>
          <a:p>
            <a:endParaRPr lang="en-US" dirty="0"/>
          </a:p>
          <a:p>
            <a:r>
              <a:rPr lang="en-US" dirty="0" smtClean="0"/>
              <a:t>A: Show 5 Lakh in 4B +1 Lakh in 4 J + 2 lakh in 11.</a:t>
            </a:r>
            <a:endParaRPr lang="en-US" dirty="0"/>
          </a:p>
          <a:p>
            <a:endParaRPr lang="en-US" dirty="0"/>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75</a:t>
            </a:fld>
            <a:endParaRPr lang="en-US"/>
          </a:p>
        </p:txBody>
      </p:sp>
      <p:sp>
        <p:nvSpPr>
          <p:cNvPr id="6" name="Title 5"/>
          <p:cNvSpPr>
            <a:spLocks noGrp="1"/>
          </p:cNvSpPr>
          <p:nvPr>
            <p:ph type="title"/>
          </p:nvPr>
        </p:nvSpPr>
        <p:spPr/>
        <p:txBody>
          <a:bodyPr/>
          <a:lstStyle/>
          <a:p>
            <a:r>
              <a:rPr lang="en-US" dirty="0" smtClean="0"/>
              <a:t>Practical Cases- Cr/</a:t>
            </a:r>
            <a:r>
              <a:rPr lang="en-US" dirty="0" err="1" smtClean="0"/>
              <a:t>Dr</a:t>
            </a:r>
            <a:r>
              <a:rPr lang="en-US" dirty="0" smtClean="0"/>
              <a:t> Note</a:t>
            </a:r>
            <a:endParaRPr lang="en-US" dirty="0"/>
          </a:p>
        </p:txBody>
      </p:sp>
    </p:spTree>
    <p:extLst>
      <p:ext uri="{BB962C8B-B14F-4D97-AF65-F5344CB8AC3E}">
        <p14:creationId xmlns:p14="http://schemas.microsoft.com/office/powerpoint/2010/main" xmlns="" val="360586533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Q: Financial Credit Note issued Rs.1 Lakh for B2B supply made in November 2017 for Rs.5 Lakh . (Section 34 / 15(3) conditions unsatisfied)</a:t>
            </a:r>
          </a:p>
          <a:p>
            <a:endParaRPr lang="en-US" dirty="0"/>
          </a:p>
          <a:p>
            <a:r>
              <a:rPr lang="en-US" dirty="0" smtClean="0"/>
              <a:t>A: Show 5 Lakh in 4B .</a:t>
            </a:r>
          </a:p>
          <a:p>
            <a:pPr lvl="2"/>
            <a:r>
              <a:rPr lang="en-US" dirty="0" smtClean="0"/>
              <a:t>1 Lakh Credit Note will be a reconciliation item in 5J of 9C</a:t>
            </a:r>
            <a:endParaRPr lang="en-US" dirty="0"/>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76</a:t>
            </a:fld>
            <a:endParaRPr lang="en-US"/>
          </a:p>
        </p:txBody>
      </p:sp>
      <p:sp>
        <p:nvSpPr>
          <p:cNvPr id="6" name="Title 5"/>
          <p:cNvSpPr>
            <a:spLocks noGrp="1"/>
          </p:cNvSpPr>
          <p:nvPr>
            <p:ph type="title"/>
          </p:nvPr>
        </p:nvSpPr>
        <p:spPr/>
        <p:txBody>
          <a:bodyPr/>
          <a:lstStyle/>
          <a:p>
            <a:r>
              <a:rPr lang="en-US" dirty="0" smtClean="0"/>
              <a:t>Practical Cases- Cr/</a:t>
            </a:r>
            <a:r>
              <a:rPr lang="en-US" dirty="0" err="1" smtClean="0"/>
              <a:t>Dr</a:t>
            </a:r>
            <a:r>
              <a:rPr lang="en-US" dirty="0" smtClean="0"/>
              <a:t> Note</a:t>
            </a:r>
            <a:endParaRPr lang="en-US" dirty="0"/>
          </a:p>
        </p:txBody>
      </p:sp>
    </p:spTree>
    <p:extLst>
      <p:ext uri="{BB962C8B-B14F-4D97-AF65-F5344CB8AC3E}">
        <p14:creationId xmlns:p14="http://schemas.microsoft.com/office/powerpoint/2010/main" xmlns="" val="151138138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RCM declared in 17-18 and taken credit</a:t>
            </a:r>
          </a:p>
          <a:p>
            <a:endParaRPr lang="en-US" dirty="0" smtClean="0"/>
          </a:p>
          <a:p>
            <a:r>
              <a:rPr lang="en-US" dirty="0" smtClean="0"/>
              <a:t>RCM declared in 17-18 and taken credit in 18-19 </a:t>
            </a:r>
            <a:r>
              <a:rPr lang="en-US" dirty="0" err="1" smtClean="0"/>
              <a:t>upto</a:t>
            </a:r>
            <a:r>
              <a:rPr lang="en-US" dirty="0" smtClean="0"/>
              <a:t> Sept</a:t>
            </a:r>
          </a:p>
          <a:p>
            <a:endParaRPr lang="en-US" dirty="0" smtClean="0"/>
          </a:p>
          <a:p>
            <a:r>
              <a:rPr lang="en-US" dirty="0" smtClean="0"/>
              <a:t>RCM declared in 18-19 and taken credit </a:t>
            </a:r>
            <a:r>
              <a:rPr lang="en-US" dirty="0" err="1" smtClean="0"/>
              <a:t>upto</a:t>
            </a:r>
            <a:r>
              <a:rPr lang="en-US" dirty="0" smtClean="0"/>
              <a:t> 18-19 Sept</a:t>
            </a:r>
          </a:p>
          <a:p>
            <a:endParaRPr lang="en-US" dirty="0" smtClean="0"/>
          </a:p>
          <a:p>
            <a:r>
              <a:rPr lang="en-US" dirty="0" smtClean="0"/>
              <a:t>RCM not declared nor taken ITC</a:t>
            </a:r>
          </a:p>
          <a:p>
            <a:endParaRPr lang="en-US" dirty="0"/>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77</a:t>
            </a:fld>
            <a:endParaRPr lang="en-US"/>
          </a:p>
        </p:txBody>
      </p:sp>
      <p:sp>
        <p:nvSpPr>
          <p:cNvPr id="6" name="Title 5"/>
          <p:cNvSpPr>
            <a:spLocks noGrp="1"/>
          </p:cNvSpPr>
          <p:nvPr>
            <p:ph type="title"/>
          </p:nvPr>
        </p:nvSpPr>
        <p:spPr/>
        <p:txBody>
          <a:bodyPr/>
          <a:lstStyle/>
          <a:p>
            <a:r>
              <a:rPr lang="en-US" dirty="0" smtClean="0"/>
              <a:t>Practical Cases- ITC</a:t>
            </a:r>
            <a:endParaRPr lang="en-US" dirty="0"/>
          </a:p>
        </p:txBody>
      </p:sp>
    </p:spTree>
    <p:extLst>
      <p:ext uri="{BB962C8B-B14F-4D97-AF65-F5344CB8AC3E}">
        <p14:creationId xmlns:p14="http://schemas.microsoft.com/office/powerpoint/2010/main" xmlns="" val="198051394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Date Placeholder 2"/>
          <p:cNvSpPr>
            <a:spLocks noGrp="1"/>
          </p:cNvSpPr>
          <p:nvPr>
            <p:ph type="dt" sz="half" idx="10"/>
          </p:nvPr>
        </p:nvSpPr>
        <p:spPr/>
        <p:txBody>
          <a:bodyPr/>
          <a:lstStyle/>
          <a:p>
            <a:r>
              <a:rPr lang="en-US" smtClean="0"/>
              <a:t>12.06.19</a:t>
            </a:r>
            <a:endParaRPr lang="en-US"/>
          </a:p>
        </p:txBody>
      </p:sp>
      <p:sp>
        <p:nvSpPr>
          <p:cNvPr id="4" name="Footer Placeholder 3"/>
          <p:cNvSpPr>
            <a:spLocks noGrp="1"/>
          </p:cNvSpPr>
          <p:nvPr>
            <p:ph type="ftr" sz="quarter" idx="11"/>
          </p:nvPr>
        </p:nvSpPr>
        <p:spPr/>
        <p:txBody>
          <a:bodyPr/>
          <a:lstStyle/>
          <a:p>
            <a:r>
              <a:rPr lang="en-US" smtClean="0"/>
              <a:t>GST Annual Return</a:t>
            </a:r>
            <a:endParaRPr lang="en-US"/>
          </a:p>
        </p:txBody>
      </p:sp>
      <p:sp>
        <p:nvSpPr>
          <p:cNvPr id="5" name="Slide Number Placeholder 4"/>
          <p:cNvSpPr>
            <a:spLocks noGrp="1"/>
          </p:cNvSpPr>
          <p:nvPr>
            <p:ph type="sldNum" sz="quarter" idx="12"/>
          </p:nvPr>
        </p:nvSpPr>
        <p:spPr/>
        <p:txBody>
          <a:bodyPr/>
          <a:lstStyle/>
          <a:p>
            <a:fld id="{D2C90262-238E-4B60-9677-8FAED80F8703}" type="slidenum">
              <a:rPr lang="en-US" smtClean="0"/>
              <a:pPr/>
              <a:t>78</a:t>
            </a:fld>
            <a:endParaRPr lang="en-US"/>
          </a:p>
        </p:txBody>
      </p:sp>
      <p:sp>
        <p:nvSpPr>
          <p:cNvPr id="6" name="Title 5"/>
          <p:cNvSpPr>
            <a:spLocks noGrp="1"/>
          </p:cNvSpPr>
          <p:nvPr>
            <p:ph type="title"/>
          </p:nvPr>
        </p:nvSpPr>
        <p:spPr/>
        <p:txBody>
          <a:bodyPr/>
          <a:lstStyle/>
          <a:p>
            <a:endParaRPr lang="en-US"/>
          </a:p>
        </p:txBody>
      </p:sp>
      <p:sp>
        <p:nvSpPr>
          <p:cNvPr id="7" name="Rectangle 6"/>
          <p:cNvSpPr/>
          <p:nvPr/>
        </p:nvSpPr>
        <p:spPr>
          <a:xfrm>
            <a:off x="1937304" y="2967335"/>
            <a:ext cx="4243470"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effectLst>
                  <a:outerShdw blurRad="50800" algn="tl" rotWithShape="0">
                    <a:srgbClr val="000000"/>
                  </a:outerShdw>
                </a:effectLst>
              </a:rPr>
              <a:t>THANK</a:t>
            </a: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r>
              <a:rPr lang="en-US" sz="5400" b="1" cap="none" spc="0" dirty="0" smtClean="0">
                <a:ln w="17780" cmpd="sng">
                  <a:solidFill>
                    <a:srgbClr val="FFFFFF"/>
                  </a:solidFill>
                  <a:prstDash val="solid"/>
                  <a:miter lim="800000"/>
                </a:ln>
                <a:effectLst>
                  <a:outerShdw blurRad="50800" algn="tl" rotWithShape="0">
                    <a:srgbClr val="000000"/>
                  </a:outerShdw>
                </a:effectLst>
              </a:rPr>
              <a:t>YOU</a:t>
            </a:r>
            <a:endParaRPr lang="en-US" sz="5400" b="1" cap="none" spc="0" dirty="0">
              <a:ln w="17780" cmpd="sng">
                <a:solidFill>
                  <a:srgbClr val="FFFFFF"/>
                </a:solidFill>
                <a:prstDash val="solid"/>
                <a:miter lim="800000"/>
              </a:ln>
              <a:effectLst>
                <a:outerShdw blurRad="50800" algn="tl" rotWithShape="0">
                  <a:srgbClr val="000000"/>
                </a:outerShdw>
              </a:effectLst>
            </a:endParaRPr>
          </a:p>
        </p:txBody>
      </p:sp>
    </p:spTree>
    <p:extLst>
      <p:ext uri="{BB962C8B-B14F-4D97-AF65-F5344CB8AC3E}">
        <p14:creationId xmlns:p14="http://schemas.microsoft.com/office/powerpoint/2010/main" xmlns="" val="1138917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12.06.19</a:t>
            </a:r>
            <a:endParaRPr lang="en-US"/>
          </a:p>
        </p:txBody>
      </p:sp>
      <p:sp>
        <p:nvSpPr>
          <p:cNvPr id="3" name="Footer Placeholder 2"/>
          <p:cNvSpPr>
            <a:spLocks noGrp="1"/>
          </p:cNvSpPr>
          <p:nvPr>
            <p:ph type="ftr" sz="quarter" idx="11"/>
          </p:nvPr>
        </p:nvSpPr>
        <p:spPr/>
        <p:txBody>
          <a:bodyPr/>
          <a:lstStyle/>
          <a:p>
            <a:r>
              <a:rPr lang="en-US" smtClean="0"/>
              <a:t>GST Annual Return</a:t>
            </a:r>
            <a:endParaRPr lang="en-US"/>
          </a:p>
        </p:txBody>
      </p:sp>
      <p:sp>
        <p:nvSpPr>
          <p:cNvPr id="4" name="Slide Number Placeholder 3"/>
          <p:cNvSpPr>
            <a:spLocks noGrp="1"/>
          </p:cNvSpPr>
          <p:nvPr>
            <p:ph type="sldNum" sz="quarter" idx="12"/>
          </p:nvPr>
        </p:nvSpPr>
        <p:spPr/>
        <p:txBody>
          <a:bodyPr/>
          <a:lstStyle/>
          <a:p>
            <a:fld id="{D2C90262-238E-4B60-9677-8FAED80F8703}" type="slidenum">
              <a:rPr lang="en-US" smtClean="0"/>
              <a:pPr/>
              <a:t>8</a:t>
            </a:fld>
            <a:endParaRPr lang="en-US"/>
          </a:p>
        </p:txBody>
      </p:sp>
      <p:sp>
        <p:nvSpPr>
          <p:cNvPr id="5" name="Title 4"/>
          <p:cNvSpPr>
            <a:spLocks noGrp="1"/>
          </p:cNvSpPr>
          <p:nvPr>
            <p:ph type="title"/>
          </p:nvPr>
        </p:nvSpPr>
        <p:spPr/>
        <p:txBody>
          <a:bodyPr>
            <a:normAutofit/>
          </a:bodyPr>
          <a:lstStyle/>
          <a:p>
            <a:r>
              <a:rPr lang="en-US" sz="2400" dirty="0" smtClean="0">
                <a:solidFill>
                  <a:schemeClr val="bg1"/>
                </a:solidFill>
              </a:rPr>
              <a:t>Common Errors 3B – ITC over reported</a:t>
            </a:r>
            <a:endParaRPr lang="en-US" sz="2400" dirty="0"/>
          </a:p>
        </p:txBody>
      </p:sp>
      <p:pic>
        <p:nvPicPr>
          <p:cNvPr id="5122" name="Picture 2"/>
          <p:cNvPicPr>
            <a:picLocks noChangeAspect="1" noChangeArrowheads="1"/>
          </p:cNvPicPr>
          <p:nvPr/>
        </p:nvPicPr>
        <p:blipFill>
          <a:blip r:embed="rId2"/>
          <a:srcRect/>
          <a:stretch>
            <a:fillRect/>
          </a:stretch>
        </p:blipFill>
        <p:spPr bwMode="auto">
          <a:xfrm>
            <a:off x="357158" y="1142984"/>
            <a:ext cx="8605864" cy="53578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12.06.19</a:t>
            </a:r>
            <a:endParaRPr lang="en-US"/>
          </a:p>
        </p:txBody>
      </p:sp>
      <p:sp>
        <p:nvSpPr>
          <p:cNvPr id="3" name="Footer Placeholder 2"/>
          <p:cNvSpPr>
            <a:spLocks noGrp="1"/>
          </p:cNvSpPr>
          <p:nvPr>
            <p:ph type="ftr" sz="quarter" idx="11"/>
          </p:nvPr>
        </p:nvSpPr>
        <p:spPr/>
        <p:txBody>
          <a:bodyPr/>
          <a:lstStyle/>
          <a:p>
            <a:r>
              <a:rPr lang="en-US" smtClean="0"/>
              <a:t>GST Annual Return</a:t>
            </a:r>
            <a:endParaRPr lang="en-US"/>
          </a:p>
        </p:txBody>
      </p:sp>
      <p:sp>
        <p:nvSpPr>
          <p:cNvPr id="4" name="Slide Number Placeholder 3"/>
          <p:cNvSpPr>
            <a:spLocks noGrp="1"/>
          </p:cNvSpPr>
          <p:nvPr>
            <p:ph type="sldNum" sz="quarter" idx="12"/>
          </p:nvPr>
        </p:nvSpPr>
        <p:spPr/>
        <p:txBody>
          <a:bodyPr/>
          <a:lstStyle/>
          <a:p>
            <a:fld id="{D2C90262-238E-4B60-9677-8FAED80F8703}" type="slidenum">
              <a:rPr lang="en-US" smtClean="0"/>
              <a:pPr/>
              <a:t>9</a:t>
            </a:fld>
            <a:endParaRPr lang="en-US"/>
          </a:p>
        </p:txBody>
      </p:sp>
      <p:sp>
        <p:nvSpPr>
          <p:cNvPr id="5" name="Title 4"/>
          <p:cNvSpPr>
            <a:spLocks noGrp="1"/>
          </p:cNvSpPr>
          <p:nvPr>
            <p:ph type="title"/>
          </p:nvPr>
        </p:nvSpPr>
        <p:spPr/>
        <p:txBody>
          <a:bodyPr>
            <a:normAutofit/>
          </a:bodyPr>
          <a:lstStyle/>
          <a:p>
            <a:r>
              <a:rPr lang="en-US" sz="2400" dirty="0" smtClean="0">
                <a:solidFill>
                  <a:schemeClr val="bg1"/>
                </a:solidFill>
              </a:rPr>
              <a:t>Common Errors 3B – ITC wrongly reported</a:t>
            </a:r>
            <a:endParaRPr lang="en-US" sz="2400" dirty="0"/>
          </a:p>
        </p:txBody>
      </p:sp>
      <p:pic>
        <p:nvPicPr>
          <p:cNvPr id="6146" name="Picture 2"/>
          <p:cNvPicPr>
            <a:picLocks noChangeAspect="1" noChangeArrowheads="1"/>
          </p:cNvPicPr>
          <p:nvPr/>
        </p:nvPicPr>
        <p:blipFill>
          <a:blip r:embed="rId2"/>
          <a:srcRect/>
          <a:stretch>
            <a:fillRect/>
          </a:stretch>
        </p:blipFill>
        <p:spPr bwMode="auto">
          <a:xfrm>
            <a:off x="357158" y="1142984"/>
            <a:ext cx="8572560" cy="51958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7927</TotalTime>
  <Words>3942</Words>
  <Application>Microsoft Office PowerPoint</Application>
  <PresentationFormat>On-screen Show (4:3)</PresentationFormat>
  <Paragraphs>1018</Paragraphs>
  <Slides>78</Slides>
  <Notes>1</Notes>
  <HiddenSlides>0</HiddenSlides>
  <MMClips>0</MMClips>
  <ScaleCrop>false</ScaleCrop>
  <HeadingPairs>
    <vt:vector size="4" baseType="variant">
      <vt:variant>
        <vt:lpstr>Theme</vt:lpstr>
      </vt:variant>
      <vt:variant>
        <vt:i4>1</vt:i4>
      </vt:variant>
      <vt:variant>
        <vt:lpstr>Slide Titles</vt:lpstr>
      </vt:variant>
      <vt:variant>
        <vt:i4>78</vt:i4>
      </vt:variant>
    </vt:vector>
  </HeadingPairs>
  <TitlesOfParts>
    <vt:vector size="79" baseType="lpstr">
      <vt:lpstr>Concourse</vt:lpstr>
      <vt:lpstr>GST: Annual Return 9 &amp; 9A</vt:lpstr>
      <vt:lpstr>Returns- Rectifications &amp; Reconciliation</vt:lpstr>
      <vt:lpstr>Circular 26/2017</vt:lpstr>
      <vt:lpstr>Common Errors 3B –Liability under reported</vt:lpstr>
      <vt:lpstr>Common Errors 3B – Liability over reported</vt:lpstr>
      <vt:lpstr>Common Errors 3B – Liability wrongly reported</vt:lpstr>
      <vt:lpstr>Common Errors 3B – ITC under reported</vt:lpstr>
      <vt:lpstr>Common Errors 3B – ITC over reported</vt:lpstr>
      <vt:lpstr>Common Errors 3B – ITC wrongly reported</vt:lpstr>
      <vt:lpstr>Annual Return and GST Audit</vt:lpstr>
      <vt:lpstr>Applicability</vt:lpstr>
      <vt:lpstr>Annual Return- Extensions</vt:lpstr>
      <vt:lpstr>Annual Return- Changes</vt:lpstr>
      <vt:lpstr>Annual Return-Types</vt:lpstr>
      <vt:lpstr>Annual Return- GSTR 9</vt:lpstr>
      <vt:lpstr>Basic Details- Points</vt:lpstr>
      <vt:lpstr>Part II- Details of Outward &amp;Inward supplies made during the FY</vt:lpstr>
      <vt:lpstr>Item 4A –B2C supplies</vt:lpstr>
      <vt:lpstr>Item 4A- Source data</vt:lpstr>
      <vt:lpstr>Item 4B-B2B Supplies</vt:lpstr>
      <vt:lpstr>Item 4B-B2B Supplies</vt:lpstr>
      <vt:lpstr>Item 4C- Export on payment of tax</vt:lpstr>
      <vt:lpstr>Item 4C- Export on payment of tax</vt:lpstr>
      <vt:lpstr>Item 4D- Supply to SEZ on payment of tax.</vt:lpstr>
      <vt:lpstr>Item 4E- Deemed Exports</vt:lpstr>
      <vt:lpstr>Item 4F – Advances on which tax has been paid but invoice not issued.</vt:lpstr>
      <vt:lpstr>Item 4G-Inward supplies on which tax is to be paid on RCM</vt:lpstr>
      <vt:lpstr>Item 4H – Sub Total</vt:lpstr>
      <vt:lpstr>Item 4I-Credit Notes in respect of 4B to 4E.</vt:lpstr>
      <vt:lpstr>Item 4I – Credit notes</vt:lpstr>
      <vt:lpstr>Item 4 J- Debit Notes in respect of 4B to 4E</vt:lpstr>
      <vt:lpstr>Item 4K &amp; 4L – Supplies/tax declared through amendments.</vt:lpstr>
      <vt:lpstr>Item 4K &amp; 4L</vt:lpstr>
      <vt:lpstr>Total of 4</vt:lpstr>
      <vt:lpstr>Item 5 –Details of outward supplies on which tax is NOT payable made during the f.Y</vt:lpstr>
      <vt:lpstr>Item 5B – Supply to SEZ w/o payment of tax</vt:lpstr>
      <vt:lpstr>Item 5C– Supplies on which tax is paid by receipient under RCM</vt:lpstr>
      <vt:lpstr>Item 5D- “Exempted” Item 5E- “Nil-rated” Item 5F – “Non GST supply”</vt:lpstr>
      <vt:lpstr>Item 5D,5E,5F</vt:lpstr>
      <vt:lpstr>Item 5- Others</vt:lpstr>
      <vt:lpstr>Part III- Details of ITC</vt:lpstr>
      <vt:lpstr>Item 6B- Inward supplies other than imports &amp; inward supplies liable to RCM , but including services received from SEZ</vt:lpstr>
      <vt:lpstr>Item 6C- Aggregate value of inward supplies liable to RCM from Unregistered persons.</vt:lpstr>
      <vt:lpstr>Item 6D- Inward supply liable to RCM from Registered Persons</vt:lpstr>
      <vt:lpstr>Slide 45</vt:lpstr>
      <vt:lpstr>Slide 46</vt:lpstr>
      <vt:lpstr>Item 7-Details of ITC Reversed and Ineligible ITC.</vt:lpstr>
      <vt:lpstr>Item 7B- Reversal u/r 39</vt:lpstr>
      <vt:lpstr>Item 7C- Rule 42 Reversals</vt:lpstr>
      <vt:lpstr>Item 7D- Rule 43 reversal</vt:lpstr>
      <vt:lpstr>Item 7E – 17(5) credit</vt:lpstr>
      <vt:lpstr>Item 7F – Reversal of Tran 1 Credit</vt:lpstr>
      <vt:lpstr>Item 8 – Other ITC related info</vt:lpstr>
      <vt:lpstr>Item 8C –ITC on inward supplies (other than imports &amp; inward supplies liable toRCM, but include supply from SEZ)</vt:lpstr>
      <vt:lpstr>Item 8D = Item 8A –(8B+8C)</vt:lpstr>
      <vt:lpstr>Part IV-Details of Tax payable and tax paid</vt:lpstr>
      <vt:lpstr>Part V- Particulars of the transactions for the previous FY declared in returns of April to September of current FY or upto date of filing of annual return of previous FY whichever is earlier   </vt:lpstr>
      <vt:lpstr>Slide 58</vt:lpstr>
      <vt:lpstr>Part VI- Other Information</vt:lpstr>
      <vt:lpstr>Item 16</vt:lpstr>
      <vt:lpstr>Item 17- HSN Summaries-Outward supply</vt:lpstr>
      <vt:lpstr>Item 18 – HSN wise summary of inward supply</vt:lpstr>
      <vt:lpstr>Item 19 –Late Fee</vt:lpstr>
      <vt:lpstr>Practical Cases</vt:lpstr>
      <vt:lpstr>Practical Cases</vt:lpstr>
      <vt:lpstr>Practical Cases</vt:lpstr>
      <vt:lpstr>Practical Cases</vt:lpstr>
      <vt:lpstr>Practical Cases</vt:lpstr>
      <vt:lpstr>Practical Cases</vt:lpstr>
      <vt:lpstr>Practical Cases</vt:lpstr>
      <vt:lpstr>Practical Cases</vt:lpstr>
      <vt:lpstr>Practical Cases</vt:lpstr>
      <vt:lpstr>Practical Cases</vt:lpstr>
      <vt:lpstr>Practical Cases- Cr/Dr Note</vt:lpstr>
      <vt:lpstr>Practical Cases- Cr/Dr Note</vt:lpstr>
      <vt:lpstr>Practical Cases- Cr/Dr Note</vt:lpstr>
      <vt:lpstr>Practical Cases- ITC</vt:lpstr>
      <vt:lpstr>Slide 78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GST: REFUNDS</dc:title>
  <dc:creator>Mohankumar</dc:creator>
  <cp:lastModifiedBy>Vijay Lohan</cp:lastModifiedBy>
  <cp:revision>378</cp:revision>
  <dcterms:created xsi:type="dcterms:W3CDTF">2017-05-10T14:06:00Z</dcterms:created>
  <dcterms:modified xsi:type="dcterms:W3CDTF">2019-07-12T06:11:29Z</dcterms:modified>
</cp:coreProperties>
</file>