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charts/colors6.xml" ContentType="application/vnd.ms-office.chartcolor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charts/colors2.xml" ContentType="application/vnd.ms-office.chartcolorstyl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docProps/custom.xml" ContentType="application/vnd.openxmlformats-officedocument.custom-properties+xml"/>
  <Override PartName="/ppt/charts/chart7.xml" ContentType="application/vnd.openxmlformats-officedocument.drawingml.chart+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Default Extension="xlsx" ContentType="application/vnd.openxmlformats-officedocument.spreadsheetml.sheet"/>
  <Override PartName="/ppt/charts/chart3.xml" ContentType="application/vnd.openxmlformats-officedocument.drawingml.chart+xml"/>
  <Override PartName="/ppt/diagrams/drawing7.xml" ContentType="application/vnd.ms-office.drawingml.diagramDrawing+xml"/>
  <Override PartName="/ppt/charts/style5.xml" ContentType="application/vnd.ms-office.chartstyl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charts/style1.xml" ContentType="application/vnd.ms-office.chartstyl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charts/colors7.xml" ContentType="application/vnd.ms-office.chartcolor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diagrams/layout6.xml" ContentType="application/vnd.openxmlformats-officedocument.drawingml.diagramLayout+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s/slide40.xml" ContentType="application/vnd.openxmlformats-officedocument.presentationml.slide+xml"/>
  <Override PartName="/ppt/diagrams/data7.xml" ContentType="application/vnd.openxmlformats-officedocument.drawingml.diagramData+xml"/>
  <Override PartName="/ppt/charts/chart8.xml" ContentType="application/vnd.openxmlformats-officedocument.drawingml.chart+xml"/>
  <Override PartName="/ppt/diagrams/colors9.xml" ContentType="application/vnd.openxmlformats-officedocument.drawingml.diagramColors+xml"/>
  <Override PartName="/ppt/diagrams/layout2.xml" ContentType="application/vnd.openxmlformats-officedocument.drawingml.diagramLayout+xml"/>
  <Default Extension="vml" ContentType="application/vnd.openxmlformats-officedocument.vmlDrawing"/>
  <Override PartName="/ppt/charts/chart6.xml" ContentType="application/vnd.openxmlformats-officedocument.drawingml.chart+xml"/>
  <Override PartName="/ppt/diagrams/data5.xml" ContentType="application/vnd.openxmlformats-officedocument.drawingml.diagramData+xml"/>
  <Override PartName="/ppt/diagrams/colors7.xml" ContentType="application/vnd.openxmlformats-officedocument.drawingml.diagramColors+xml"/>
  <Override PartName="/ppt/charts/style8.xml" ContentType="application/vnd.ms-office.chartstyle+xml"/>
  <Override PartName="/ppt/diagrams/drawing8.xml" ContentType="application/vnd.ms-office.drawingml.diagramDrawing+xml"/>
  <Override PartName="/ppt/diagrams/data3.xml" ContentType="application/vnd.openxmlformats-officedocument.drawingml.diagramData+xml"/>
  <Override PartName="/ppt/charts/chart4.xml" ContentType="application/vnd.openxmlformats-officedocument.drawingml.chart+xml"/>
  <Override PartName="/ppt/diagrams/colors5.xml" ContentType="application/vnd.openxmlformats-officedocument.drawingml.diagramColors+xml"/>
  <Override PartName="/ppt/diagrams/quickStyle8.xml" ContentType="application/vnd.openxmlformats-officedocument.drawingml.diagramStyle+xml"/>
  <Override PartName="/ppt/diagrams/drawing6.xml" ContentType="application/vnd.ms-office.drawingml.diagramDrawing+xml"/>
  <Override PartName="/ppt/diagrams/drawing11.xml" ContentType="application/vnd.ms-office.drawingml.diagramDrawing+xml"/>
  <Override PartName="/ppt/charts/style6.xml" ContentType="application/vnd.ms-office.chartstyl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charts/chart2.xml" ContentType="application/vnd.openxmlformats-officedocument.drawingml.chart+xml"/>
  <Override PartName="/ppt/diagrams/quickStyle6.xml" ContentType="application/vnd.openxmlformats-officedocument.drawingml.diagramStyle+xml"/>
  <Override PartName="/docProps/core.xml" ContentType="application/vnd.openxmlformats-package.core-properties+xml"/>
  <Override PartName="/ppt/charts/style4.xml" ContentType="application/vnd.ms-office.chartstyle+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diagrams/colors1.xml" ContentType="application/vnd.openxmlformats-officedocument.drawingml.diagramColors+xml"/>
  <Override PartName="/ppt/diagrams/quickStyle4.xml" ContentType="application/vnd.openxmlformats-officedocument.drawingml.diagramStyle+xml"/>
  <Override PartName="/ppt/charts/colors8.xml" ContentType="application/vnd.ms-office.chartcolorstyle+xml"/>
  <Override PartName="/ppt/charts/style2.xml" ContentType="application/vnd.ms-office.chart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charts/colors4.xml" ContentType="application/vnd.ms-office.chartcolorstyl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diagrams/layout3.xml" ContentType="application/vnd.openxmlformats-officedocument.drawingml.diagramLayout+xml"/>
  <Override PartName="/ppt/diagrams/data4.xml" ContentType="application/vnd.openxmlformats-officedocument.drawingml.diagramData+xml"/>
  <Override PartName="/ppt/charts/style7.xml" ContentType="application/vnd.ms-office.chartstyle+xml"/>
  <Override PartName="/ppt/diagrams/drawing9.xml" ContentType="application/vnd.ms-office.drawingml.diagramDrawing+xml"/>
  <Override PartName="/ppt/charts/chart5.xml" ContentType="application/vnd.openxmlformats-officedocument.drawingml.chart+xml"/>
  <Override PartName="/ppt/diagrams/colors6.xml" ContentType="application/vnd.openxmlformats-officedocument.drawingml.diagramColors+xml"/>
  <Override PartName="/ppt/diagrams/quickStyle9.xml" ContentType="application/vnd.openxmlformats-officedocument.drawingml.diagramStyle+xml"/>
  <Override PartName="/ppt/slides/slide7.xml" ContentType="application/vnd.openxmlformats-officedocument.presentationml.slide+xml"/>
  <Override PartName="/ppt/slides/slide68.xml" ContentType="application/vnd.openxmlformats-officedocument.presentationml.slide+xml"/>
  <Override PartName="/ppt/charts/chart1.xml" ContentType="application/vnd.openxmlformats-officedocument.drawingml.chart+xml"/>
  <Override PartName="/ppt/diagrams/drawing5.xml" ContentType="application/vnd.ms-office.drawingml.diagramDrawing+xml"/>
  <Override PartName="/ppt/charts/style3.xml" ContentType="application/vnd.ms-office.chartstyl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charts/colors5.xml" ContentType="application/vnd.ms-office.chartcolorstyl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slides/slide20.xml" ContentType="application/vnd.openxmlformats-officedocument.presentationml.slide+xml"/>
  <Override PartName="/ppt/diagrams/layout4.xml" ContentType="application/vnd.openxmlformats-officedocument.drawingml.diagramLayout+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8" r:id="rId2"/>
  </p:sldMasterIdLst>
  <p:notesMasterIdLst>
    <p:notesMasterId r:id="rId74"/>
  </p:notesMasterIdLst>
  <p:handoutMasterIdLst>
    <p:handoutMasterId r:id="rId75"/>
  </p:handoutMasterIdLst>
  <p:sldIdLst>
    <p:sldId id="607" r:id="rId3"/>
    <p:sldId id="608" r:id="rId4"/>
    <p:sldId id="597" r:id="rId5"/>
    <p:sldId id="609" r:id="rId6"/>
    <p:sldId id="610" r:id="rId7"/>
    <p:sldId id="598" r:id="rId8"/>
    <p:sldId id="599" r:id="rId9"/>
    <p:sldId id="603" r:id="rId10"/>
    <p:sldId id="445" r:id="rId11"/>
    <p:sldId id="674" r:id="rId12"/>
    <p:sldId id="675" r:id="rId13"/>
    <p:sldId id="579" r:id="rId14"/>
    <p:sldId id="588" r:id="rId15"/>
    <p:sldId id="676" r:id="rId16"/>
    <p:sldId id="655" r:id="rId17"/>
    <p:sldId id="592" r:id="rId18"/>
    <p:sldId id="593" r:id="rId19"/>
    <p:sldId id="594" r:id="rId20"/>
    <p:sldId id="595" r:id="rId21"/>
    <p:sldId id="596" r:id="rId22"/>
    <p:sldId id="565" r:id="rId23"/>
    <p:sldId id="571" r:id="rId24"/>
    <p:sldId id="572" r:id="rId25"/>
    <p:sldId id="573" r:id="rId26"/>
    <p:sldId id="574" r:id="rId27"/>
    <p:sldId id="575" r:id="rId28"/>
    <p:sldId id="576" r:id="rId29"/>
    <p:sldId id="663" r:id="rId30"/>
    <p:sldId id="654" r:id="rId31"/>
    <p:sldId id="657" r:id="rId32"/>
    <p:sldId id="658" r:id="rId33"/>
    <p:sldId id="659" r:id="rId34"/>
    <p:sldId id="660" r:id="rId35"/>
    <p:sldId id="670" r:id="rId36"/>
    <p:sldId id="671" r:id="rId37"/>
    <p:sldId id="672" r:id="rId38"/>
    <p:sldId id="673" r:id="rId39"/>
    <p:sldId id="566" r:id="rId40"/>
    <p:sldId id="567" r:id="rId41"/>
    <p:sldId id="568" r:id="rId42"/>
    <p:sldId id="569" r:id="rId43"/>
    <p:sldId id="570" r:id="rId44"/>
    <p:sldId id="469" r:id="rId45"/>
    <p:sldId id="470" r:id="rId46"/>
    <p:sldId id="471" r:id="rId47"/>
    <p:sldId id="527" r:id="rId48"/>
    <p:sldId id="528" r:id="rId49"/>
    <p:sldId id="446" r:id="rId50"/>
    <p:sldId id="463" r:id="rId51"/>
    <p:sldId id="464" r:id="rId52"/>
    <p:sldId id="465" r:id="rId53"/>
    <p:sldId id="466" r:id="rId54"/>
    <p:sldId id="467" r:id="rId55"/>
    <p:sldId id="468" r:id="rId56"/>
    <p:sldId id="455" r:id="rId57"/>
    <p:sldId id="456" r:id="rId58"/>
    <p:sldId id="581" r:id="rId59"/>
    <p:sldId id="582" r:id="rId60"/>
    <p:sldId id="583" r:id="rId61"/>
    <p:sldId id="584" r:id="rId62"/>
    <p:sldId id="585" r:id="rId63"/>
    <p:sldId id="577" r:id="rId64"/>
    <p:sldId id="578" r:id="rId65"/>
    <p:sldId id="664" r:id="rId66"/>
    <p:sldId id="665" r:id="rId67"/>
    <p:sldId id="590" r:id="rId68"/>
    <p:sldId id="591" r:id="rId69"/>
    <p:sldId id="656" r:id="rId70"/>
    <p:sldId id="662" r:id="rId71"/>
    <p:sldId id="677" r:id="rId72"/>
    <p:sldId id="678" r:id="rId7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guide id="3" pos="5472" userDrawn="1">
          <p15:clr>
            <a:srgbClr val="A4A3A4"/>
          </p15:clr>
        </p15:guide>
        <p15:guide id="4" orient="horz" pos="4128"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70C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376" autoAdjust="0"/>
    <p:restoredTop sz="89911" autoAdjust="0"/>
  </p:normalViewPr>
  <p:slideViewPr>
    <p:cSldViewPr snapToGrid="0">
      <p:cViewPr varScale="1">
        <p:scale>
          <a:sx n="73" d="100"/>
          <a:sy n="73" d="100"/>
        </p:scale>
        <p:origin x="-1260" y="-102"/>
      </p:cViewPr>
      <p:guideLst>
        <p:guide orient="horz" pos="2160"/>
        <p:guide orient="horz" pos="4128"/>
        <p:guide pos="2880"/>
        <p:guide pos="5472"/>
      </p:guideLst>
    </p:cSldViewPr>
  </p:slideViewPr>
  <p:notesTextViewPr>
    <p:cViewPr>
      <p:scale>
        <a:sx n="3" d="2"/>
        <a:sy n="3" d="2"/>
      </p:scale>
      <p:origin x="0" y="0"/>
    </p:cViewPr>
  </p:notesTextViewPr>
  <p:sorterViewPr>
    <p:cViewPr varScale="1">
      <p:scale>
        <a:sx n="100" d="100"/>
        <a:sy n="100" d="100"/>
      </p:scale>
      <p:origin x="0" y="-95152"/>
    </p:cViewPr>
  </p:sorterViewPr>
  <p:notesViewPr>
    <p:cSldViewPr snapToGrid="0" showGuides="1">
      <p:cViewPr varScale="1">
        <p:scale>
          <a:sx n="76" d="100"/>
          <a:sy n="76" d="100"/>
        </p:scale>
        <p:origin x="2538" y="96"/>
      </p:cViewPr>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admin\Desktop\Winds%20of%20change.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admin\Desktop\Winds%20of%20change.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C:\Users\admin\Desktop\Winds%20of%20change.xlsx"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C:\Users\admin\Desktop\Winds%20of%20change.xlsx" TargetMode="Externa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C:\Users\admin\Desktop\Winds%20of%20change.xlsx" TargetMode="External"/></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oleObject" Target="file:///C:\Users\admin\Desktop\Winds%20of%20change.xlsx" TargetMode="External"/></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oleObject" Target="file:///C:\Users\admin\Desktop\Winds%20of%20change.xlsx" TargetMode="External"/></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layout>
        <c:manualLayout>
          <c:xMode val="edge"/>
          <c:yMode val="edge"/>
          <c:x val="0.28327738209856201"/>
          <c:y val="1.4918351392957004E-2"/>
        </c:manualLayout>
      </c:layout>
      <c:spPr>
        <a:noFill/>
        <a:ln>
          <a:noFill/>
        </a:ln>
        <a:effectLst/>
      </c:spPr>
      <c:txPr>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endParaRPr lang="en-US"/>
        </a:p>
      </c:txPr>
    </c:title>
    <c:plotArea>
      <c:layout>
        <c:manualLayout>
          <c:layoutTarget val="inner"/>
          <c:xMode val="edge"/>
          <c:yMode val="edge"/>
          <c:x val="0.15538291046952499"/>
          <c:y val="0.18969934048425602"/>
          <c:w val="0.80387634878973491"/>
          <c:h val="0.71335255011579402"/>
        </c:manualLayout>
      </c:layout>
      <c:lineChart>
        <c:grouping val="standard"/>
        <c:ser>
          <c:idx val="0"/>
          <c:order val="0"/>
          <c:tx>
            <c:strRef>
              <c:f>Sheet1!$E$23</c:f>
              <c:strCache>
                <c:ptCount val="1"/>
                <c:pt idx="0">
                  <c:v>Delta Revenue</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1"/>
              <c:layout>
                <c:manualLayout>
                  <c:x val="-9.3157535942163541E-2"/>
                  <c:y val="-7.1571419682399703E-2"/>
                </c:manualLayout>
              </c:layout>
              <c:dLblPos val="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7D5B-45C2-9E7C-103A4949B1FF}"/>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t"/>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Sheet1!$F$22:$I$22</c:f>
              <c:strCache>
                <c:ptCount val="3"/>
                <c:pt idx="0">
                  <c:v>Wipro</c:v>
                </c:pt>
                <c:pt idx="1">
                  <c:v>Infosys</c:v>
                </c:pt>
                <c:pt idx="2">
                  <c:v>DRL</c:v>
                </c:pt>
              </c:strCache>
            </c:strRef>
          </c:cat>
          <c:val>
            <c:numRef>
              <c:f>Sheet1!$F$23:$I$23</c:f>
              <c:numCache>
                <c:formatCode>General</c:formatCode>
                <c:ptCount val="4"/>
                <c:pt idx="0">
                  <c:v>-38</c:v>
                </c:pt>
                <c:pt idx="1">
                  <c:v>2656</c:v>
                </c:pt>
                <c:pt idx="2">
                  <c:v>69</c:v>
                </c:pt>
              </c:numCache>
            </c:numRef>
          </c:val>
          <c:extLst xmlns:c16r2="http://schemas.microsoft.com/office/drawing/2015/06/chart">
            <c:ext xmlns:c16="http://schemas.microsoft.com/office/drawing/2014/chart" uri="{C3380CC4-5D6E-409C-BE32-E72D297353CC}">
              <c16:uniqueId val="{00000001-7D5B-45C2-9E7C-103A4949B1FF}"/>
            </c:ext>
          </c:extLst>
        </c:ser>
        <c:dLbls>
          <c:showVal val="1"/>
        </c:dLbls>
        <c:marker val="1"/>
        <c:axId val="59144064"/>
        <c:axId val="59145600"/>
      </c:lineChart>
      <c:catAx>
        <c:axId val="5914406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59145600"/>
        <c:crosses val="autoZero"/>
        <c:auto val="1"/>
        <c:lblAlgn val="ctr"/>
        <c:lblOffset val="100"/>
      </c:catAx>
      <c:valAx>
        <c:axId val="59145600"/>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59144064"/>
        <c:crosses val="autoZero"/>
        <c:crossBetween val="between"/>
      </c:valAx>
      <c:spPr>
        <a:noFill/>
        <a:ln>
          <a:noFill/>
        </a:ln>
        <a:effectLst/>
      </c:spPr>
    </c:plotArea>
    <c:plotVisOnly val="1"/>
    <c:dispBlanksAs val="gap"/>
  </c:chart>
  <c:spPr>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5400000" scaled="1"/>
      <a:tileRect/>
    </a:gradFill>
    <a:ln>
      <a:noFill/>
    </a:ln>
    <a:effectLst/>
  </c:spPr>
  <c:txPr>
    <a:bodyPr/>
    <a:lstStyle/>
    <a:p>
      <a:pPr>
        <a:defRPr sz="1200" b="1"/>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layout>
        <c:manualLayout>
          <c:xMode val="edge"/>
          <c:yMode val="edge"/>
          <c:x val="0.33392067172637913"/>
          <c:y val="7.2426781941208928E-3"/>
        </c:manualLayout>
      </c:layout>
      <c:spPr>
        <a:noFill/>
        <a:ln>
          <a:noFill/>
        </a:ln>
        <a:effectLst/>
      </c:spPr>
      <c:txPr>
        <a:bodyPr rot="0" spcFirstLastPara="1" vertOverflow="ellipsis" vert="horz" wrap="square" anchor="ctr" anchorCtr="1"/>
        <a:lstStyle/>
        <a:p>
          <a:pPr>
            <a:defRPr sz="1680" b="1" i="0" u="none" strike="noStrike" kern="1200" spc="0" baseline="0">
              <a:solidFill>
                <a:schemeClr val="tx1">
                  <a:lumMod val="65000"/>
                  <a:lumOff val="35000"/>
                </a:schemeClr>
              </a:solidFill>
              <a:latin typeface="+mn-lt"/>
              <a:ea typeface="+mn-ea"/>
              <a:cs typeface="+mn-cs"/>
            </a:defRPr>
          </a:pPr>
          <a:endParaRPr lang="en-US"/>
        </a:p>
      </c:txPr>
    </c:title>
    <c:plotArea>
      <c:layout/>
      <c:lineChart>
        <c:grouping val="standard"/>
        <c:ser>
          <c:idx val="0"/>
          <c:order val="0"/>
          <c:tx>
            <c:strRef>
              <c:f>Sheet1!$E$24</c:f>
              <c:strCache>
                <c:ptCount val="1"/>
                <c:pt idx="0">
                  <c:v>Delta PBT</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6.4132108486439202E-2"/>
                  <c:y val="7.580737081678271E-2"/>
                </c:manualLayout>
              </c:layout>
              <c:dLblPos val="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0367-4BCF-8A5C-DC4B0205EC1C}"/>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Sheet1!$F$22:$H$22</c:f>
              <c:strCache>
                <c:ptCount val="3"/>
                <c:pt idx="0">
                  <c:v>Wipro</c:v>
                </c:pt>
                <c:pt idx="1">
                  <c:v>Infosys</c:v>
                </c:pt>
                <c:pt idx="2">
                  <c:v>DRL</c:v>
                </c:pt>
              </c:strCache>
            </c:strRef>
          </c:cat>
          <c:val>
            <c:numRef>
              <c:f>Sheet1!$F$24:$H$24</c:f>
              <c:numCache>
                <c:formatCode>General</c:formatCode>
                <c:ptCount val="3"/>
                <c:pt idx="0">
                  <c:v>-528</c:v>
                </c:pt>
                <c:pt idx="1">
                  <c:v>-1654</c:v>
                </c:pt>
                <c:pt idx="2">
                  <c:v>389</c:v>
                </c:pt>
              </c:numCache>
            </c:numRef>
          </c:val>
          <c:extLst xmlns:c16r2="http://schemas.microsoft.com/office/drawing/2015/06/chart">
            <c:ext xmlns:c16="http://schemas.microsoft.com/office/drawing/2014/chart" uri="{C3380CC4-5D6E-409C-BE32-E72D297353CC}">
              <c16:uniqueId val="{00000001-0367-4BCF-8A5C-DC4B0205EC1C}"/>
            </c:ext>
          </c:extLst>
        </c:ser>
        <c:dLbls>
          <c:showVal val="1"/>
        </c:dLbls>
        <c:marker val="1"/>
        <c:axId val="61468032"/>
        <c:axId val="59520128"/>
      </c:lineChart>
      <c:catAx>
        <c:axId val="6146803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59520128"/>
        <c:crosses val="autoZero"/>
        <c:auto val="1"/>
        <c:lblAlgn val="ctr"/>
        <c:lblOffset val="100"/>
      </c:catAx>
      <c:valAx>
        <c:axId val="59520128"/>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61468032"/>
        <c:crosses val="autoZero"/>
        <c:crossBetween val="between"/>
      </c:valAx>
      <c:spPr>
        <a:noFill/>
        <a:ln>
          <a:noFill/>
        </a:ln>
        <a:effectLst/>
      </c:spPr>
    </c:plotArea>
    <c:plotVisOnly val="1"/>
    <c:dispBlanksAs val="gap"/>
  </c:chart>
  <c:spPr>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0" scaled="1"/>
      <a:tileRect/>
    </a:gradFill>
    <a:ln>
      <a:noFill/>
    </a:ln>
    <a:effectLst/>
  </c:spPr>
  <c:txPr>
    <a:bodyPr/>
    <a:lstStyle/>
    <a:p>
      <a:pPr>
        <a:defRPr sz="1400" b="1"/>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title>
      <c:layout>
        <c:manualLayout>
          <c:xMode val="edge"/>
          <c:yMode val="edge"/>
          <c:x val="0.35829279072786108"/>
          <c:y val="0"/>
        </c:manualLayout>
      </c:layout>
      <c:spPr>
        <a:noFill/>
        <a:ln>
          <a:noFill/>
        </a:ln>
        <a:effectLst/>
      </c:spPr>
      <c:txPr>
        <a:bodyPr rot="0" spcFirstLastPara="1" vertOverflow="ellipsis" vert="horz" wrap="square" anchor="ctr" anchorCtr="1"/>
        <a:lstStyle/>
        <a:p>
          <a:pPr>
            <a:defRPr sz="1680" b="1" i="0" u="none" strike="noStrike" kern="1200" spc="0" baseline="0">
              <a:solidFill>
                <a:schemeClr val="tx1">
                  <a:lumMod val="65000"/>
                  <a:lumOff val="35000"/>
                </a:schemeClr>
              </a:solidFill>
              <a:latin typeface="+mn-lt"/>
              <a:ea typeface="+mn-ea"/>
              <a:cs typeface="+mn-cs"/>
            </a:defRPr>
          </a:pPr>
          <a:endParaRPr lang="en-US"/>
        </a:p>
      </c:txPr>
    </c:title>
    <c:plotArea>
      <c:layout/>
      <c:lineChart>
        <c:grouping val="standard"/>
        <c:ser>
          <c:idx val="0"/>
          <c:order val="0"/>
          <c:tx>
            <c:strRef>
              <c:f>Sheet1!$E$25</c:f>
              <c:strCache>
                <c:ptCount val="1"/>
                <c:pt idx="0">
                  <c:v>Delta PAT</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Sheet1!$F$22:$H$22</c:f>
              <c:strCache>
                <c:ptCount val="3"/>
                <c:pt idx="0">
                  <c:v>Wipro</c:v>
                </c:pt>
                <c:pt idx="1">
                  <c:v>Infosys</c:v>
                </c:pt>
                <c:pt idx="2">
                  <c:v>DRL</c:v>
                </c:pt>
              </c:strCache>
            </c:strRef>
          </c:cat>
          <c:val>
            <c:numRef>
              <c:f>Sheet1!$F$25:$H$25</c:f>
              <c:numCache>
                <c:formatCode>General</c:formatCode>
                <c:ptCount val="3"/>
                <c:pt idx="0">
                  <c:v>-183</c:v>
                </c:pt>
                <c:pt idx="1">
                  <c:v>-1348</c:v>
                </c:pt>
                <c:pt idx="2">
                  <c:v>-1501</c:v>
                </c:pt>
              </c:numCache>
            </c:numRef>
          </c:val>
          <c:extLst xmlns:c16r2="http://schemas.microsoft.com/office/drawing/2015/06/chart">
            <c:ext xmlns:c16="http://schemas.microsoft.com/office/drawing/2014/chart" uri="{C3380CC4-5D6E-409C-BE32-E72D297353CC}">
              <c16:uniqueId val="{00000000-3AAA-4723-9584-F2B36DA89D56}"/>
            </c:ext>
          </c:extLst>
        </c:ser>
        <c:dLbls>
          <c:showVal val="1"/>
        </c:dLbls>
        <c:marker val="1"/>
        <c:axId val="59552128"/>
        <c:axId val="59553664"/>
      </c:lineChart>
      <c:catAx>
        <c:axId val="59552128"/>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59553664"/>
        <c:crosses val="autoZero"/>
        <c:auto val="1"/>
        <c:lblAlgn val="ctr"/>
        <c:lblOffset val="100"/>
      </c:catAx>
      <c:valAx>
        <c:axId val="59553664"/>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59552128"/>
        <c:crosses val="autoZero"/>
        <c:crossBetween val="between"/>
      </c:valAx>
      <c:spPr>
        <a:noFill/>
        <a:ln>
          <a:noFill/>
        </a:ln>
        <a:effectLst/>
      </c:spPr>
    </c:plotArea>
    <c:plotVisOnly val="1"/>
    <c:dispBlanksAs val="gap"/>
  </c:chart>
  <c:spPr>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noFill/>
    </a:ln>
    <a:effectLst/>
  </c:spPr>
  <c:txPr>
    <a:bodyPr/>
    <a:lstStyle/>
    <a:p>
      <a:pPr>
        <a:defRPr sz="1400" b="1"/>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title>
      <c:layout>
        <c:manualLayout>
          <c:xMode val="edge"/>
          <c:yMode val="edge"/>
          <c:x val="0.21697994845502006"/>
          <c:y val="0"/>
        </c:manualLayout>
      </c:layout>
      <c:spPr>
        <a:noFill/>
        <a:ln>
          <a:noFill/>
        </a:ln>
        <a:effectLst/>
      </c:spPr>
      <c:txPr>
        <a:bodyPr rot="0" spcFirstLastPara="1" vertOverflow="ellipsis" vert="horz" wrap="square" anchor="ctr" anchorCtr="1"/>
        <a:lstStyle/>
        <a:p>
          <a:pPr>
            <a:defRPr sz="1680" b="1" i="0" u="none" strike="noStrike" kern="1200" spc="0" baseline="0">
              <a:solidFill>
                <a:schemeClr val="tx1"/>
              </a:solidFill>
              <a:latin typeface="+mn-lt"/>
              <a:ea typeface="+mn-ea"/>
              <a:cs typeface="+mn-cs"/>
            </a:defRPr>
          </a:pPr>
          <a:endParaRPr lang="en-US"/>
        </a:p>
      </c:txPr>
    </c:title>
    <c:plotArea>
      <c:layout/>
      <c:lineChart>
        <c:grouping val="standard"/>
        <c:ser>
          <c:idx val="0"/>
          <c:order val="0"/>
          <c:tx>
            <c:strRef>
              <c:f>Sheet1!$E$26</c:f>
              <c:strCache>
                <c:ptCount val="1"/>
                <c:pt idx="0">
                  <c:v>Delta Fixed Assets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3.6104330708661404E-2"/>
                  <c:y val="-0.18283573928259003"/>
                </c:manualLayout>
              </c:layout>
              <c:dLblPos val="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A57E-445F-8182-0D432FEF90B2}"/>
                </c:ext>
              </c:extLst>
            </c:dLbl>
            <c:dLbl>
              <c:idx val="1"/>
              <c:layout>
                <c:manualLayout>
                  <c:x val="-0.12557063187408699"/>
                  <c:y val="-7.0700690437113634E-2"/>
                </c:manualLayout>
              </c:layout>
              <c:dLblPos val="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A57E-445F-8182-0D432FEF90B2}"/>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t"/>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Sheet1!$F$22:$H$22</c:f>
              <c:strCache>
                <c:ptCount val="3"/>
                <c:pt idx="0">
                  <c:v>Wipro</c:v>
                </c:pt>
                <c:pt idx="1">
                  <c:v>Infosys</c:v>
                </c:pt>
                <c:pt idx="2">
                  <c:v>DRL</c:v>
                </c:pt>
              </c:strCache>
            </c:strRef>
          </c:cat>
          <c:val>
            <c:numRef>
              <c:f>Sheet1!$F$26:$H$26</c:f>
              <c:numCache>
                <c:formatCode>General</c:formatCode>
                <c:ptCount val="3"/>
                <c:pt idx="0">
                  <c:v>-3866</c:v>
                </c:pt>
                <c:pt idx="1">
                  <c:v>18504</c:v>
                </c:pt>
                <c:pt idx="2">
                  <c:v>4665</c:v>
                </c:pt>
              </c:numCache>
            </c:numRef>
          </c:val>
          <c:extLst xmlns:c16r2="http://schemas.microsoft.com/office/drawing/2015/06/chart">
            <c:ext xmlns:c16="http://schemas.microsoft.com/office/drawing/2014/chart" uri="{C3380CC4-5D6E-409C-BE32-E72D297353CC}">
              <c16:uniqueId val="{00000002-A57E-445F-8182-0D432FEF90B2}"/>
            </c:ext>
          </c:extLst>
        </c:ser>
        <c:dLbls>
          <c:showVal val="1"/>
        </c:dLbls>
        <c:marker val="1"/>
        <c:axId val="62146432"/>
        <c:axId val="62147968"/>
      </c:lineChart>
      <c:catAx>
        <c:axId val="6214643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62147968"/>
        <c:crosses val="autoZero"/>
        <c:auto val="1"/>
        <c:lblAlgn val="ctr"/>
        <c:lblOffset val="100"/>
      </c:catAx>
      <c:valAx>
        <c:axId val="62147968"/>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62146432"/>
        <c:crosses val="autoZero"/>
        <c:crossBetween val="between"/>
      </c:valAx>
      <c:spPr>
        <a:noFill/>
        <a:ln>
          <a:noFill/>
        </a:ln>
        <a:effectLst/>
      </c:spPr>
    </c:plotArea>
    <c:plotVisOnly val="1"/>
    <c:dispBlanksAs val="gap"/>
  </c:chart>
  <c:sp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a:effectLst/>
  </c:spPr>
  <c:txPr>
    <a:bodyPr/>
    <a:lstStyle/>
    <a:p>
      <a:pPr>
        <a:defRPr sz="1400" b="1">
          <a:solidFill>
            <a:schemeClr val="tx1"/>
          </a:solidFill>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title>
      <c:layout>
        <c:manualLayout>
          <c:xMode val="edge"/>
          <c:yMode val="edge"/>
          <c:x val="0.16098590849125899"/>
          <c:y val="0"/>
        </c:manualLayout>
      </c:layout>
      <c:spPr>
        <a:noFill/>
        <a:ln>
          <a:noFill/>
        </a:ln>
        <a:effectLst/>
      </c:spPr>
      <c:txPr>
        <a:bodyPr rot="0" spcFirstLastPara="1" vertOverflow="ellipsis" vert="horz" wrap="square" anchor="ctr" anchorCtr="1"/>
        <a:lstStyle/>
        <a:p>
          <a:pPr>
            <a:defRPr sz="1680" b="1" i="0" u="none" strike="noStrike" kern="1200" spc="0" baseline="0">
              <a:solidFill>
                <a:schemeClr val="tx1"/>
              </a:solidFill>
              <a:latin typeface="+mn-lt"/>
              <a:ea typeface="+mn-ea"/>
              <a:cs typeface="+mn-cs"/>
            </a:defRPr>
          </a:pPr>
          <a:endParaRPr lang="en-US"/>
        </a:p>
      </c:txPr>
    </c:title>
    <c:plotArea>
      <c:layout/>
      <c:lineChart>
        <c:grouping val="standard"/>
        <c:ser>
          <c:idx val="0"/>
          <c:order val="0"/>
          <c:tx>
            <c:strRef>
              <c:f>Sheet1!$E$27</c:f>
              <c:strCache>
                <c:ptCount val="1"/>
                <c:pt idx="0">
                  <c:v>Delta Working Capital</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t"/>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Sheet1!$F$22:$H$22</c:f>
              <c:strCache>
                <c:ptCount val="3"/>
                <c:pt idx="0">
                  <c:v>Wipro</c:v>
                </c:pt>
                <c:pt idx="1">
                  <c:v>Infosys</c:v>
                </c:pt>
                <c:pt idx="2">
                  <c:v>DRL</c:v>
                </c:pt>
              </c:strCache>
            </c:strRef>
          </c:cat>
          <c:val>
            <c:numRef>
              <c:f>Sheet1!$F$27:$H$27</c:f>
              <c:numCache>
                <c:formatCode>General</c:formatCode>
                <c:ptCount val="3"/>
                <c:pt idx="0">
                  <c:v>20596</c:v>
                </c:pt>
                <c:pt idx="1">
                  <c:v>37424</c:v>
                </c:pt>
                <c:pt idx="2">
                  <c:v>5209</c:v>
                </c:pt>
              </c:numCache>
            </c:numRef>
          </c:val>
          <c:extLst xmlns:c16r2="http://schemas.microsoft.com/office/drawing/2015/06/chart">
            <c:ext xmlns:c16="http://schemas.microsoft.com/office/drawing/2014/chart" uri="{C3380CC4-5D6E-409C-BE32-E72D297353CC}">
              <c16:uniqueId val="{00000000-EF9D-4A24-87D4-0516B52352C3}"/>
            </c:ext>
          </c:extLst>
        </c:ser>
        <c:dLbls>
          <c:showVal val="1"/>
        </c:dLbls>
        <c:marker val="1"/>
        <c:axId val="62176256"/>
        <c:axId val="62792448"/>
      </c:lineChart>
      <c:catAx>
        <c:axId val="6217625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62792448"/>
        <c:crosses val="autoZero"/>
        <c:auto val="1"/>
        <c:lblAlgn val="ctr"/>
        <c:lblOffset val="100"/>
      </c:catAx>
      <c:valAx>
        <c:axId val="62792448"/>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62176256"/>
        <c:crosses val="autoZero"/>
        <c:crossBetween val="between"/>
      </c:valAx>
      <c:spPr>
        <a:noFill/>
        <a:ln>
          <a:noFill/>
        </a:ln>
        <a:effectLst/>
      </c:spPr>
    </c:plotArea>
    <c:plotVisOnly val="1"/>
    <c:dispBlanksAs val="gap"/>
  </c:chart>
  <c:sp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0" scaled="1"/>
      <a:tileRect/>
    </a:gradFill>
    <a:ln>
      <a:noFill/>
    </a:ln>
    <a:effectLst/>
  </c:spPr>
  <c:txPr>
    <a:bodyPr/>
    <a:lstStyle/>
    <a:p>
      <a:pPr>
        <a:defRPr sz="1400" b="1">
          <a:solidFill>
            <a:schemeClr val="tx1"/>
          </a:solidFill>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680" b="1" i="0" u="none" strike="noStrike" kern="1200" spc="0" baseline="0">
                <a:solidFill>
                  <a:schemeClr val="tx1"/>
                </a:solidFill>
                <a:latin typeface="+mn-lt"/>
                <a:ea typeface="+mn-ea"/>
                <a:cs typeface="+mn-cs"/>
              </a:defRPr>
            </a:pPr>
            <a:r>
              <a:rPr lang="en-US" dirty="0"/>
              <a:t>Delta Assets</a:t>
            </a:r>
          </a:p>
        </c:rich>
      </c:tx>
      <c:layout>
        <c:manualLayout>
          <c:xMode val="edge"/>
          <c:yMode val="edge"/>
          <c:x val="0.31009923804037592"/>
          <c:y val="0"/>
        </c:manualLayout>
      </c:layout>
      <c:spPr>
        <a:noFill/>
        <a:ln>
          <a:noFill/>
        </a:ln>
        <a:effectLst/>
      </c:spPr>
    </c:title>
    <c:plotArea>
      <c:layout/>
      <c:lineChart>
        <c:grouping val="standard"/>
        <c:ser>
          <c:idx val="0"/>
          <c:order val="0"/>
          <c:tx>
            <c:strRef>
              <c:f>Sheet1!$E$28</c:f>
              <c:strCache>
                <c:ptCount val="1"/>
                <c:pt idx="0">
                  <c:v>Delata Assets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t"/>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Sheet1!$F$22:$H$22</c:f>
              <c:strCache>
                <c:ptCount val="3"/>
                <c:pt idx="0">
                  <c:v>Wipro</c:v>
                </c:pt>
                <c:pt idx="1">
                  <c:v>Infosys</c:v>
                </c:pt>
                <c:pt idx="2">
                  <c:v>DRL</c:v>
                </c:pt>
              </c:strCache>
            </c:strRef>
          </c:cat>
          <c:val>
            <c:numRef>
              <c:f>Sheet1!$F$28:$H$28</c:f>
              <c:numCache>
                <c:formatCode>General</c:formatCode>
                <c:ptCount val="3"/>
                <c:pt idx="0">
                  <c:v>17491</c:v>
                </c:pt>
                <c:pt idx="1">
                  <c:v>675808</c:v>
                </c:pt>
                <c:pt idx="2">
                  <c:v>7546</c:v>
                </c:pt>
              </c:numCache>
            </c:numRef>
          </c:val>
          <c:extLst xmlns:c16r2="http://schemas.microsoft.com/office/drawing/2015/06/chart">
            <c:ext xmlns:c16="http://schemas.microsoft.com/office/drawing/2014/chart" uri="{C3380CC4-5D6E-409C-BE32-E72D297353CC}">
              <c16:uniqueId val="{00000000-FDAF-4C14-961F-C84EFF8BA78D}"/>
            </c:ext>
          </c:extLst>
        </c:ser>
        <c:dLbls>
          <c:showVal val="1"/>
        </c:dLbls>
        <c:marker val="1"/>
        <c:axId val="62833024"/>
        <c:axId val="62834560"/>
      </c:lineChart>
      <c:catAx>
        <c:axId val="6283302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62834560"/>
        <c:crosses val="autoZero"/>
        <c:auto val="1"/>
        <c:lblAlgn val="ctr"/>
        <c:lblOffset val="100"/>
      </c:catAx>
      <c:valAx>
        <c:axId val="62834560"/>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62833024"/>
        <c:crosses val="autoZero"/>
        <c:crossBetween val="between"/>
      </c:valAx>
      <c:spPr>
        <a:noFill/>
        <a:ln>
          <a:noFill/>
        </a:ln>
        <a:effectLst/>
      </c:spPr>
    </c:plotArea>
    <c:plotVisOnly val="1"/>
    <c:dispBlanksAs val="gap"/>
  </c:chart>
  <c:sp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0" scaled="1"/>
      <a:tileRect/>
    </a:gradFill>
    <a:ln>
      <a:noFill/>
    </a:ln>
    <a:effectLst/>
  </c:spPr>
  <c:txPr>
    <a:bodyPr/>
    <a:lstStyle/>
    <a:p>
      <a:pPr>
        <a:defRPr sz="1400" b="1">
          <a:solidFill>
            <a:schemeClr val="tx1"/>
          </a:solidFill>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680" b="1" i="0" u="none" strike="noStrike" kern="1200" spc="0" baseline="0">
                <a:solidFill>
                  <a:schemeClr val="tx1"/>
                </a:solidFill>
                <a:latin typeface="+mn-lt"/>
                <a:ea typeface="+mn-ea"/>
                <a:cs typeface="+mn-cs"/>
              </a:defRPr>
            </a:pPr>
            <a:r>
              <a:rPr lang="en-US" dirty="0"/>
              <a:t>Delta Equity</a:t>
            </a:r>
          </a:p>
        </c:rich>
      </c:tx>
      <c:layout>
        <c:manualLayout>
          <c:xMode val="edge"/>
          <c:yMode val="edge"/>
          <c:x val="0.31077419543260604"/>
          <c:y val="7.407122268842381E-3"/>
        </c:manualLayout>
      </c:layout>
      <c:spPr>
        <a:noFill/>
        <a:ln>
          <a:noFill/>
        </a:ln>
        <a:effectLst/>
      </c:spPr>
    </c:title>
    <c:plotArea>
      <c:layout/>
      <c:lineChart>
        <c:grouping val="standard"/>
        <c:ser>
          <c:idx val="0"/>
          <c:order val="0"/>
          <c:tx>
            <c:strRef>
              <c:f>Sheet1!$E$29</c:f>
              <c:strCache>
                <c:ptCount val="1"/>
                <c:pt idx="0">
                  <c:v>Delata Networth</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t"/>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Sheet1!$F$22:$H$22</c:f>
              <c:strCache>
                <c:ptCount val="3"/>
                <c:pt idx="0">
                  <c:v>Wipro</c:v>
                </c:pt>
                <c:pt idx="1">
                  <c:v>Infosys</c:v>
                </c:pt>
                <c:pt idx="2">
                  <c:v>DRL</c:v>
                </c:pt>
              </c:strCache>
            </c:strRef>
          </c:cat>
          <c:val>
            <c:numRef>
              <c:f>Sheet1!$F$29:$H$29</c:f>
              <c:numCache>
                <c:formatCode>General</c:formatCode>
                <c:ptCount val="3"/>
                <c:pt idx="0">
                  <c:v>21416</c:v>
                </c:pt>
                <c:pt idx="1">
                  <c:v>37124</c:v>
                </c:pt>
                <c:pt idx="2">
                  <c:v>11327</c:v>
                </c:pt>
              </c:numCache>
            </c:numRef>
          </c:val>
          <c:extLst xmlns:c16r2="http://schemas.microsoft.com/office/drawing/2015/06/chart">
            <c:ext xmlns:c16="http://schemas.microsoft.com/office/drawing/2014/chart" uri="{C3380CC4-5D6E-409C-BE32-E72D297353CC}">
              <c16:uniqueId val="{00000000-5A66-44CC-85B1-0BFC6FCED470}"/>
            </c:ext>
          </c:extLst>
        </c:ser>
        <c:dLbls>
          <c:showVal val="1"/>
        </c:dLbls>
        <c:marker val="1"/>
        <c:axId val="62854656"/>
        <c:axId val="62856192"/>
      </c:lineChart>
      <c:catAx>
        <c:axId val="6285465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62856192"/>
        <c:crosses val="autoZero"/>
        <c:auto val="1"/>
        <c:lblAlgn val="ctr"/>
        <c:lblOffset val="100"/>
      </c:catAx>
      <c:valAx>
        <c:axId val="62856192"/>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62854656"/>
        <c:crosses val="autoZero"/>
        <c:crossBetween val="between"/>
      </c:valAx>
      <c:spPr>
        <a:noFill/>
        <a:ln>
          <a:noFill/>
        </a:ln>
        <a:effectLst/>
      </c:spPr>
    </c:plotArea>
    <c:plotVisOnly val="1"/>
    <c:dispBlanksAs val="gap"/>
  </c:chart>
  <c:sp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a:effectLst/>
  </c:spPr>
  <c:txPr>
    <a:bodyPr/>
    <a:lstStyle/>
    <a:p>
      <a:pPr>
        <a:defRPr sz="1400" b="1">
          <a:solidFill>
            <a:schemeClr val="tx1"/>
          </a:solidFill>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Impact on Equity</a:t>
            </a:r>
          </a:p>
        </c:rich>
      </c:tx>
      <c:layout/>
      <c:spPr>
        <a:noFill/>
        <a:ln>
          <a:noFill/>
        </a:ln>
        <a:effectLst/>
      </c:spPr>
    </c:title>
    <c:plotArea>
      <c:layout/>
      <c:barChart>
        <c:barDir val="bar"/>
        <c:grouping val="clustered"/>
        <c:ser>
          <c:idx val="0"/>
          <c:order val="0"/>
          <c:spPr>
            <a:solidFill>
              <a:schemeClr val="accent1">
                <a:alpha val="85000"/>
              </a:schemeClr>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inEnd"/>
            <c:showVal val="1"/>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Sheet1!$F$3:$F$8</c:f>
              <c:strCache>
                <c:ptCount val="6"/>
                <c:pt idx="0">
                  <c:v>Business Combination/Consolidation</c:v>
                </c:pt>
                <c:pt idx="1">
                  <c:v>Financial Instruments</c:v>
                </c:pt>
                <c:pt idx="2">
                  <c:v>Proposed Dividend</c:v>
                </c:pt>
                <c:pt idx="3">
                  <c:v>Revenue</c:v>
                </c:pt>
                <c:pt idx="4">
                  <c:v>Others</c:v>
                </c:pt>
                <c:pt idx="5">
                  <c:v>Taxes</c:v>
                </c:pt>
              </c:strCache>
            </c:strRef>
          </c:cat>
          <c:val>
            <c:numRef>
              <c:f>Sheet1!$G$3:$G$8</c:f>
              <c:numCache>
                <c:formatCode>0.00%</c:formatCode>
                <c:ptCount val="6"/>
                <c:pt idx="0">
                  <c:v>3.1000000000000003E-2</c:v>
                </c:pt>
                <c:pt idx="1">
                  <c:v>4.8000000000000001E-2</c:v>
                </c:pt>
                <c:pt idx="2">
                  <c:v>2.7000000000000003E-2</c:v>
                </c:pt>
                <c:pt idx="3">
                  <c:v>-3.0000000000000005E-3</c:v>
                </c:pt>
                <c:pt idx="4">
                  <c:v>5.000000000000001E-3</c:v>
                </c:pt>
                <c:pt idx="5" formatCode="0%">
                  <c:v>-2.0000000000000004E-2</c:v>
                </c:pt>
              </c:numCache>
            </c:numRef>
          </c:val>
          <c:extLst xmlns:c16r2="http://schemas.microsoft.com/office/drawing/2015/06/chart">
            <c:ext xmlns:c16="http://schemas.microsoft.com/office/drawing/2014/chart" uri="{C3380CC4-5D6E-409C-BE32-E72D297353CC}">
              <c16:uniqueId val="{00000000-EB0E-47BC-B2EB-7BCBEE4519C8}"/>
            </c:ext>
          </c:extLst>
        </c:ser>
        <c:dLbls>
          <c:showVal val="1"/>
        </c:dLbls>
        <c:gapWidth val="65"/>
        <c:axId val="62730624"/>
        <c:axId val="62732160"/>
      </c:barChart>
      <c:catAx>
        <c:axId val="62730624"/>
        <c:scaling>
          <c:orientation val="minMax"/>
        </c:scaling>
        <c:axPos val="l"/>
        <c:numFmt formatCode="General" sourceLinked="1"/>
        <c:maj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62732160"/>
        <c:crosses val="autoZero"/>
        <c:auto val="1"/>
        <c:lblAlgn val="ctr"/>
        <c:lblOffset val="100"/>
      </c:catAx>
      <c:valAx>
        <c:axId val="62732160"/>
        <c:scaling>
          <c:orientation val="minMax"/>
        </c:scaling>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0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62730624"/>
        <c:crosses val="autoZero"/>
        <c:crossBetween val="between"/>
      </c:valAx>
      <c:spPr>
        <a:noFill/>
        <a:ln>
          <a:noFill/>
        </a:ln>
        <a:effectLst/>
      </c:spPr>
    </c:plotArea>
    <c:plotVisOnly val="1"/>
    <c:dispBlanksAs val="gap"/>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695E81-E922-4B46-A7BD-EA499FAB2F27}"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n-US"/>
        </a:p>
      </dgm:t>
    </dgm:pt>
    <dgm:pt modelId="{03BEFCA0-F047-4114-877B-1EAD0ADF896B}">
      <dgm:prSet phldrT="[Text]" custT="1"/>
      <dgm:spPr>
        <a:solidFill>
          <a:schemeClr val="accent5">
            <a:lumMod val="40000"/>
            <a:lumOff val="60000"/>
          </a:schemeClr>
        </a:solidFill>
      </dgm:spPr>
      <dgm:t>
        <a:bodyPr/>
        <a:lstStyle/>
        <a:p>
          <a:r>
            <a:rPr lang="en-US" sz="2800" b="1" dirty="0">
              <a:solidFill>
                <a:srgbClr val="002060"/>
              </a:solidFill>
              <a:latin typeface="Arial Narrow" pitchFamily="34" charset="0"/>
            </a:rPr>
            <a:t>Private Sector</a:t>
          </a:r>
        </a:p>
        <a:p>
          <a:r>
            <a:rPr lang="en-US" sz="2400" b="1" i="1" dirty="0">
              <a:solidFill>
                <a:srgbClr val="002060"/>
              </a:solidFill>
              <a:latin typeface="Arial Narrow" pitchFamily="34" charset="0"/>
            </a:rPr>
            <a:t>(Twins of 1973)</a:t>
          </a:r>
        </a:p>
      </dgm:t>
    </dgm:pt>
    <dgm:pt modelId="{E68DC22D-9A31-4EBE-898B-BDA4886DFDEC}" type="parTrans" cxnId="{142EF7F8-6934-4D61-ACE0-BF13F9C62920}">
      <dgm:prSet/>
      <dgm:spPr/>
      <dgm:t>
        <a:bodyPr/>
        <a:lstStyle/>
        <a:p>
          <a:endParaRPr lang="en-US"/>
        </a:p>
      </dgm:t>
    </dgm:pt>
    <dgm:pt modelId="{868E4974-1D14-4DDE-8E39-A3D3E9DD58AE}" type="sibTrans" cxnId="{142EF7F8-6934-4D61-ACE0-BF13F9C62920}">
      <dgm:prSet/>
      <dgm:spPr/>
      <dgm:t>
        <a:bodyPr/>
        <a:lstStyle/>
        <a:p>
          <a:endParaRPr lang="en-US"/>
        </a:p>
      </dgm:t>
    </dgm:pt>
    <dgm:pt modelId="{F0072D53-B365-4C95-A5AA-A97E8F07AD15}">
      <dgm:prSet phldrT="[Text]"/>
      <dgm:spPr>
        <a:solidFill>
          <a:schemeClr val="tx1">
            <a:lumMod val="65000"/>
            <a:lumOff val="35000"/>
          </a:schemeClr>
        </a:solidFill>
      </dgm:spPr>
      <dgm:t>
        <a:bodyPr/>
        <a:lstStyle/>
        <a:p>
          <a:r>
            <a:rPr lang="en-US" b="1" dirty="0">
              <a:latin typeface="Arial Narrow" pitchFamily="34" charset="0"/>
            </a:rPr>
            <a:t>IFRS  </a:t>
          </a:r>
        </a:p>
      </dgm:t>
    </dgm:pt>
    <dgm:pt modelId="{B07C43D1-6D94-403B-A9E4-AC6A4259A62F}" type="parTrans" cxnId="{F0942FCA-2B18-496A-95B8-DAF3A2BE4747}">
      <dgm:prSet/>
      <dgm:spPr/>
      <dgm:t>
        <a:bodyPr/>
        <a:lstStyle/>
        <a:p>
          <a:endParaRPr lang="en-US"/>
        </a:p>
      </dgm:t>
    </dgm:pt>
    <dgm:pt modelId="{49EF3B3A-2D15-4FAF-9230-C0379FA425DE}" type="sibTrans" cxnId="{F0942FCA-2B18-496A-95B8-DAF3A2BE4747}">
      <dgm:prSet/>
      <dgm:spPr/>
      <dgm:t>
        <a:bodyPr/>
        <a:lstStyle/>
        <a:p>
          <a:endParaRPr lang="en-US"/>
        </a:p>
      </dgm:t>
    </dgm:pt>
    <dgm:pt modelId="{EC0C3EE6-0341-4157-B649-D4D5E860D7F9}">
      <dgm:prSet phldrT="[Text]"/>
      <dgm:spPr>
        <a:solidFill>
          <a:srgbClr val="00B0F0"/>
        </a:solidFill>
      </dgm:spPr>
      <dgm:t>
        <a:bodyPr/>
        <a:lstStyle/>
        <a:p>
          <a:r>
            <a:rPr lang="en-US" b="1" dirty="0">
              <a:latin typeface="Arial Narrow" pitchFamily="34" charset="0"/>
            </a:rPr>
            <a:t>US GAAP</a:t>
          </a:r>
        </a:p>
      </dgm:t>
    </dgm:pt>
    <dgm:pt modelId="{50CD4AF7-F3FB-4EEE-BD32-783D3C309095}" type="parTrans" cxnId="{03369C82-D845-4A62-B615-FADDB9D09333}">
      <dgm:prSet/>
      <dgm:spPr/>
      <dgm:t>
        <a:bodyPr/>
        <a:lstStyle/>
        <a:p>
          <a:endParaRPr lang="en-US"/>
        </a:p>
      </dgm:t>
    </dgm:pt>
    <dgm:pt modelId="{95EDD5A6-4A3A-4967-B5A5-F176A8104867}" type="sibTrans" cxnId="{03369C82-D845-4A62-B615-FADDB9D09333}">
      <dgm:prSet/>
      <dgm:spPr/>
      <dgm:t>
        <a:bodyPr/>
        <a:lstStyle/>
        <a:p>
          <a:endParaRPr lang="en-US"/>
        </a:p>
      </dgm:t>
    </dgm:pt>
    <dgm:pt modelId="{D7E6560E-C439-4903-85A5-46F2279EC331}">
      <dgm:prSet phldrT="[Text]" custT="1"/>
      <dgm:spPr>
        <a:solidFill>
          <a:srgbClr val="92D050"/>
        </a:solidFill>
      </dgm:spPr>
      <dgm:t>
        <a:bodyPr/>
        <a:lstStyle/>
        <a:p>
          <a:r>
            <a:rPr lang="en-US" sz="2800" b="1" dirty="0">
              <a:solidFill>
                <a:srgbClr val="002060"/>
              </a:solidFill>
              <a:latin typeface="Arial Narrow" pitchFamily="34" charset="0"/>
            </a:rPr>
            <a:t>Govt Sector</a:t>
          </a:r>
        </a:p>
      </dgm:t>
    </dgm:pt>
    <dgm:pt modelId="{55966704-89CC-4B3F-B96F-F0A0A9A85CB1}" type="parTrans" cxnId="{7207F08A-C89F-4EAB-A068-16F5A97B0B32}">
      <dgm:prSet/>
      <dgm:spPr/>
      <dgm:t>
        <a:bodyPr/>
        <a:lstStyle/>
        <a:p>
          <a:endParaRPr lang="en-US"/>
        </a:p>
      </dgm:t>
    </dgm:pt>
    <dgm:pt modelId="{BA85BC8F-25EF-406B-932E-ECB23E0B89DD}" type="sibTrans" cxnId="{7207F08A-C89F-4EAB-A068-16F5A97B0B32}">
      <dgm:prSet/>
      <dgm:spPr/>
      <dgm:t>
        <a:bodyPr/>
        <a:lstStyle/>
        <a:p>
          <a:endParaRPr lang="en-US"/>
        </a:p>
      </dgm:t>
    </dgm:pt>
    <dgm:pt modelId="{83A1C373-48E8-4EB3-BA95-C67E25D6CE7A}">
      <dgm:prSet phldrT="[Text]"/>
      <dgm:spPr>
        <a:solidFill>
          <a:srgbClr val="002060"/>
        </a:solidFill>
      </dgm:spPr>
      <dgm:t>
        <a:bodyPr/>
        <a:lstStyle/>
        <a:p>
          <a:r>
            <a:rPr lang="en-US" b="1" dirty="0">
              <a:solidFill>
                <a:schemeClr val="bg1"/>
              </a:solidFill>
              <a:latin typeface="Arial Narrow" pitchFamily="34" charset="0"/>
            </a:rPr>
            <a:t>IPSAS</a:t>
          </a:r>
        </a:p>
      </dgm:t>
    </dgm:pt>
    <dgm:pt modelId="{026453A4-F854-4C84-A6A1-6AF63530E8E2}" type="parTrans" cxnId="{F512699D-D34D-42E3-B7EA-3C25FD5512D7}">
      <dgm:prSet/>
      <dgm:spPr/>
      <dgm:t>
        <a:bodyPr/>
        <a:lstStyle/>
        <a:p>
          <a:endParaRPr lang="en-US"/>
        </a:p>
      </dgm:t>
    </dgm:pt>
    <dgm:pt modelId="{228C36E8-8E19-47BF-AB03-A9FC4DF2D905}" type="sibTrans" cxnId="{F512699D-D34D-42E3-B7EA-3C25FD5512D7}">
      <dgm:prSet/>
      <dgm:spPr/>
      <dgm:t>
        <a:bodyPr/>
        <a:lstStyle/>
        <a:p>
          <a:endParaRPr lang="en-US"/>
        </a:p>
      </dgm:t>
    </dgm:pt>
    <dgm:pt modelId="{5526D9E1-D75B-4829-89AD-8954D2136C81}">
      <dgm:prSet custT="1"/>
      <dgm:spPr>
        <a:solidFill>
          <a:schemeClr val="tx1">
            <a:lumMod val="75000"/>
            <a:lumOff val="25000"/>
          </a:schemeClr>
        </a:solidFill>
      </dgm:spPr>
      <dgm:t>
        <a:bodyPr/>
        <a:lstStyle/>
        <a:p>
          <a:r>
            <a:rPr lang="en-US" sz="1600" b="1" dirty="0">
              <a:latin typeface="Arial Narrow" pitchFamily="34" charset="0"/>
            </a:rPr>
            <a:t>IFRSs</a:t>
          </a:r>
        </a:p>
        <a:p>
          <a:r>
            <a:rPr lang="en-US" sz="1100" dirty="0">
              <a:latin typeface="Arial Narrow" pitchFamily="34" charset="0"/>
            </a:rPr>
            <a:t>(public interest entities like listed companies, banks and similar financial institutions </a:t>
          </a:r>
        </a:p>
      </dgm:t>
    </dgm:pt>
    <dgm:pt modelId="{37F5F4C7-69CF-4A4E-A2C4-D69DB9A0C5FA}" type="parTrans" cxnId="{FB955810-B028-4A57-A0A1-0EA30294CD5D}">
      <dgm:prSet/>
      <dgm:spPr/>
      <dgm:t>
        <a:bodyPr/>
        <a:lstStyle/>
        <a:p>
          <a:endParaRPr lang="en-US"/>
        </a:p>
      </dgm:t>
    </dgm:pt>
    <dgm:pt modelId="{71CAB1FA-D990-4DE6-A54C-954778961BB8}" type="sibTrans" cxnId="{FB955810-B028-4A57-A0A1-0EA30294CD5D}">
      <dgm:prSet/>
      <dgm:spPr/>
      <dgm:t>
        <a:bodyPr/>
        <a:lstStyle/>
        <a:p>
          <a:endParaRPr lang="en-US"/>
        </a:p>
      </dgm:t>
    </dgm:pt>
    <dgm:pt modelId="{4EDC9FDA-47AA-40CF-B28A-62EFAAFE8C74}">
      <dgm:prSet custT="1"/>
      <dgm:spPr>
        <a:solidFill>
          <a:schemeClr val="tx1">
            <a:lumMod val="75000"/>
            <a:lumOff val="25000"/>
          </a:schemeClr>
        </a:solidFill>
      </dgm:spPr>
      <dgm:t>
        <a:bodyPr/>
        <a:lstStyle/>
        <a:p>
          <a:r>
            <a:rPr lang="en-US" sz="1600" b="1" dirty="0">
              <a:latin typeface="Arial Narrow" pitchFamily="34" charset="0"/>
            </a:rPr>
            <a:t>IFRS for SMEs</a:t>
          </a:r>
        </a:p>
        <a:p>
          <a:r>
            <a:rPr lang="en-US" sz="1100" dirty="0">
              <a:latin typeface="Arial Narrow" pitchFamily="34" charset="0"/>
            </a:rPr>
            <a:t>(SMES estimated to account for 95% of the all companies in the world</a:t>
          </a:r>
          <a:r>
            <a:rPr lang="en-US" sz="1000" dirty="0"/>
            <a:t>)</a:t>
          </a:r>
        </a:p>
      </dgm:t>
    </dgm:pt>
    <dgm:pt modelId="{2F233DE8-875C-497B-958B-C08507DF7D93}" type="parTrans" cxnId="{8A2D414B-804C-4451-8F12-334744A089F7}">
      <dgm:prSet/>
      <dgm:spPr/>
      <dgm:t>
        <a:bodyPr/>
        <a:lstStyle/>
        <a:p>
          <a:endParaRPr lang="en-US"/>
        </a:p>
      </dgm:t>
    </dgm:pt>
    <dgm:pt modelId="{71A89EF2-44E1-4CAD-A76C-5F56C6FB3939}" type="sibTrans" cxnId="{8A2D414B-804C-4451-8F12-334744A089F7}">
      <dgm:prSet/>
      <dgm:spPr/>
      <dgm:t>
        <a:bodyPr/>
        <a:lstStyle/>
        <a:p>
          <a:endParaRPr lang="en-US"/>
        </a:p>
      </dgm:t>
    </dgm:pt>
    <dgm:pt modelId="{653696A3-9E9A-49DD-B6ED-240F8F76B8AF}">
      <dgm:prSet phldrT="[Text]" custT="1"/>
      <dgm:spPr/>
      <dgm:t>
        <a:bodyPr/>
        <a:lstStyle/>
        <a:p>
          <a:r>
            <a:rPr lang="en-US" sz="2200" b="1" dirty="0">
              <a:latin typeface="Arial Narrow" pitchFamily="34" charset="0"/>
            </a:rPr>
            <a:t>Accounting  Standard-setting Frameworks or GAAPs </a:t>
          </a:r>
        </a:p>
      </dgm:t>
    </dgm:pt>
    <dgm:pt modelId="{041C5FDC-DE81-412D-BCDA-CE88355079A0}" type="sibTrans" cxnId="{FAE2B919-D82F-4ABD-BE0C-93DDBD70EDA5}">
      <dgm:prSet/>
      <dgm:spPr/>
      <dgm:t>
        <a:bodyPr/>
        <a:lstStyle/>
        <a:p>
          <a:endParaRPr lang="en-US"/>
        </a:p>
      </dgm:t>
    </dgm:pt>
    <dgm:pt modelId="{C073D643-FD8F-49C0-9C86-014923D33A7F}" type="parTrans" cxnId="{FAE2B919-D82F-4ABD-BE0C-93DDBD70EDA5}">
      <dgm:prSet/>
      <dgm:spPr/>
      <dgm:t>
        <a:bodyPr/>
        <a:lstStyle/>
        <a:p>
          <a:endParaRPr lang="en-US"/>
        </a:p>
      </dgm:t>
    </dgm:pt>
    <dgm:pt modelId="{EB33A978-8554-4396-B138-96EDF8A59C53}" type="pres">
      <dgm:prSet presAssocID="{A1695E81-E922-4B46-A7BD-EA499FAB2F27}" presName="Name0" presStyleCnt="0">
        <dgm:presLayoutVars>
          <dgm:chPref val="1"/>
          <dgm:dir/>
          <dgm:animOne val="branch"/>
          <dgm:animLvl val="lvl"/>
          <dgm:resizeHandles/>
        </dgm:presLayoutVars>
      </dgm:prSet>
      <dgm:spPr/>
      <dgm:t>
        <a:bodyPr/>
        <a:lstStyle/>
        <a:p>
          <a:endParaRPr lang="en-US"/>
        </a:p>
      </dgm:t>
    </dgm:pt>
    <dgm:pt modelId="{95DE9011-A898-4747-A1B2-1E6BBF66A13B}" type="pres">
      <dgm:prSet presAssocID="{653696A3-9E9A-49DD-B6ED-240F8F76B8AF}" presName="vertOne" presStyleCnt="0"/>
      <dgm:spPr/>
    </dgm:pt>
    <dgm:pt modelId="{8A298862-0756-4730-BDBF-CC4686F81CCF}" type="pres">
      <dgm:prSet presAssocID="{653696A3-9E9A-49DD-B6ED-240F8F76B8AF}" presName="txOne" presStyleLbl="node0" presStyleIdx="0" presStyleCnt="1">
        <dgm:presLayoutVars>
          <dgm:chPref val="3"/>
        </dgm:presLayoutVars>
      </dgm:prSet>
      <dgm:spPr/>
      <dgm:t>
        <a:bodyPr/>
        <a:lstStyle/>
        <a:p>
          <a:endParaRPr lang="en-US"/>
        </a:p>
      </dgm:t>
    </dgm:pt>
    <dgm:pt modelId="{1F3227DC-4132-4CA6-9382-6F936535F964}" type="pres">
      <dgm:prSet presAssocID="{653696A3-9E9A-49DD-B6ED-240F8F76B8AF}" presName="parTransOne" presStyleCnt="0"/>
      <dgm:spPr/>
    </dgm:pt>
    <dgm:pt modelId="{B4E6EC42-0911-451A-872C-E6BBAB29F41E}" type="pres">
      <dgm:prSet presAssocID="{653696A3-9E9A-49DD-B6ED-240F8F76B8AF}" presName="horzOne" presStyleCnt="0"/>
      <dgm:spPr/>
    </dgm:pt>
    <dgm:pt modelId="{323A50BB-9D3B-4145-9438-6E009F4FE2B6}" type="pres">
      <dgm:prSet presAssocID="{03BEFCA0-F047-4114-877B-1EAD0ADF896B}" presName="vertTwo" presStyleCnt="0"/>
      <dgm:spPr/>
    </dgm:pt>
    <dgm:pt modelId="{E6B51F55-CD77-44D2-864B-25C6CB1C5ABD}" type="pres">
      <dgm:prSet presAssocID="{03BEFCA0-F047-4114-877B-1EAD0ADF896B}" presName="txTwo" presStyleLbl="node2" presStyleIdx="0" presStyleCnt="2">
        <dgm:presLayoutVars>
          <dgm:chPref val="3"/>
        </dgm:presLayoutVars>
      </dgm:prSet>
      <dgm:spPr/>
      <dgm:t>
        <a:bodyPr/>
        <a:lstStyle/>
        <a:p>
          <a:endParaRPr lang="en-US"/>
        </a:p>
      </dgm:t>
    </dgm:pt>
    <dgm:pt modelId="{104A79B3-E62D-4AEA-9F63-4D7AEF698400}" type="pres">
      <dgm:prSet presAssocID="{03BEFCA0-F047-4114-877B-1EAD0ADF896B}" presName="parTransTwo" presStyleCnt="0"/>
      <dgm:spPr/>
    </dgm:pt>
    <dgm:pt modelId="{8C1BECB2-D393-448C-B1D8-B89105BB15DF}" type="pres">
      <dgm:prSet presAssocID="{03BEFCA0-F047-4114-877B-1EAD0ADF896B}" presName="horzTwo" presStyleCnt="0"/>
      <dgm:spPr/>
    </dgm:pt>
    <dgm:pt modelId="{CDE71F89-4940-4A19-B714-F00F57F408F5}" type="pres">
      <dgm:prSet presAssocID="{F0072D53-B365-4C95-A5AA-A97E8F07AD15}" presName="vertThree" presStyleCnt="0"/>
      <dgm:spPr/>
    </dgm:pt>
    <dgm:pt modelId="{CD6EBF87-A4C7-4249-9C7A-8C970236EF56}" type="pres">
      <dgm:prSet presAssocID="{F0072D53-B365-4C95-A5AA-A97E8F07AD15}" presName="txThree" presStyleLbl="node3" presStyleIdx="0" presStyleCnt="3">
        <dgm:presLayoutVars>
          <dgm:chPref val="3"/>
        </dgm:presLayoutVars>
      </dgm:prSet>
      <dgm:spPr/>
      <dgm:t>
        <a:bodyPr/>
        <a:lstStyle/>
        <a:p>
          <a:endParaRPr lang="en-US"/>
        </a:p>
      </dgm:t>
    </dgm:pt>
    <dgm:pt modelId="{FDD9EDD1-D0C8-49DE-90CF-30D4DD742CB9}" type="pres">
      <dgm:prSet presAssocID="{F0072D53-B365-4C95-A5AA-A97E8F07AD15}" presName="parTransThree" presStyleCnt="0"/>
      <dgm:spPr/>
    </dgm:pt>
    <dgm:pt modelId="{1CE157CD-1263-4148-A126-92C7ABA8008E}" type="pres">
      <dgm:prSet presAssocID="{F0072D53-B365-4C95-A5AA-A97E8F07AD15}" presName="horzThree" presStyleCnt="0"/>
      <dgm:spPr/>
    </dgm:pt>
    <dgm:pt modelId="{A380EC8E-3892-463E-8BF2-72FB5E9976A1}" type="pres">
      <dgm:prSet presAssocID="{5526D9E1-D75B-4829-89AD-8954D2136C81}" presName="vertFour" presStyleCnt="0">
        <dgm:presLayoutVars>
          <dgm:chPref val="3"/>
        </dgm:presLayoutVars>
      </dgm:prSet>
      <dgm:spPr/>
    </dgm:pt>
    <dgm:pt modelId="{DB8E9EE7-45F3-487E-B421-EFAA4E91C758}" type="pres">
      <dgm:prSet presAssocID="{5526D9E1-D75B-4829-89AD-8954D2136C81}" presName="txFour" presStyleLbl="node4" presStyleIdx="0" presStyleCnt="2">
        <dgm:presLayoutVars>
          <dgm:chPref val="3"/>
        </dgm:presLayoutVars>
      </dgm:prSet>
      <dgm:spPr/>
      <dgm:t>
        <a:bodyPr/>
        <a:lstStyle/>
        <a:p>
          <a:endParaRPr lang="en-US"/>
        </a:p>
      </dgm:t>
    </dgm:pt>
    <dgm:pt modelId="{552E9527-6C58-46E2-8C80-23181E76F381}" type="pres">
      <dgm:prSet presAssocID="{5526D9E1-D75B-4829-89AD-8954D2136C81}" presName="horzFour" presStyleCnt="0"/>
      <dgm:spPr/>
    </dgm:pt>
    <dgm:pt modelId="{D9997DBB-CE5E-41AC-83EF-1DE605464702}" type="pres">
      <dgm:prSet presAssocID="{71CAB1FA-D990-4DE6-A54C-954778961BB8}" presName="sibSpaceFour" presStyleCnt="0"/>
      <dgm:spPr/>
    </dgm:pt>
    <dgm:pt modelId="{6B2F657B-E008-4A8F-903B-00073C332ADB}" type="pres">
      <dgm:prSet presAssocID="{4EDC9FDA-47AA-40CF-B28A-62EFAAFE8C74}" presName="vertFour" presStyleCnt="0">
        <dgm:presLayoutVars>
          <dgm:chPref val="3"/>
        </dgm:presLayoutVars>
      </dgm:prSet>
      <dgm:spPr/>
    </dgm:pt>
    <dgm:pt modelId="{81E54C37-4409-4B28-B99B-E17ACF898FE2}" type="pres">
      <dgm:prSet presAssocID="{4EDC9FDA-47AA-40CF-B28A-62EFAAFE8C74}" presName="txFour" presStyleLbl="node4" presStyleIdx="1" presStyleCnt="2">
        <dgm:presLayoutVars>
          <dgm:chPref val="3"/>
        </dgm:presLayoutVars>
      </dgm:prSet>
      <dgm:spPr/>
      <dgm:t>
        <a:bodyPr/>
        <a:lstStyle/>
        <a:p>
          <a:endParaRPr lang="en-US"/>
        </a:p>
      </dgm:t>
    </dgm:pt>
    <dgm:pt modelId="{CDD84C33-3D55-44E5-9417-2B5B28E195AC}" type="pres">
      <dgm:prSet presAssocID="{4EDC9FDA-47AA-40CF-B28A-62EFAAFE8C74}" presName="horzFour" presStyleCnt="0"/>
      <dgm:spPr/>
    </dgm:pt>
    <dgm:pt modelId="{6E4C7C03-14CB-4443-9D54-3F5CC2DF0347}" type="pres">
      <dgm:prSet presAssocID="{49EF3B3A-2D15-4FAF-9230-C0379FA425DE}" presName="sibSpaceThree" presStyleCnt="0"/>
      <dgm:spPr/>
    </dgm:pt>
    <dgm:pt modelId="{CA3BEC82-9313-4894-8EB4-A00696F85518}" type="pres">
      <dgm:prSet presAssocID="{EC0C3EE6-0341-4157-B649-D4D5E860D7F9}" presName="vertThree" presStyleCnt="0"/>
      <dgm:spPr/>
    </dgm:pt>
    <dgm:pt modelId="{F25FE687-846D-46E8-87DB-B37694637E45}" type="pres">
      <dgm:prSet presAssocID="{EC0C3EE6-0341-4157-B649-D4D5E860D7F9}" presName="txThree" presStyleLbl="node3" presStyleIdx="1" presStyleCnt="3">
        <dgm:presLayoutVars>
          <dgm:chPref val="3"/>
        </dgm:presLayoutVars>
      </dgm:prSet>
      <dgm:spPr/>
      <dgm:t>
        <a:bodyPr/>
        <a:lstStyle/>
        <a:p>
          <a:endParaRPr lang="en-US"/>
        </a:p>
      </dgm:t>
    </dgm:pt>
    <dgm:pt modelId="{D494CF22-B8EE-430F-B635-C2DCFC8D7951}" type="pres">
      <dgm:prSet presAssocID="{EC0C3EE6-0341-4157-B649-D4D5E860D7F9}" presName="horzThree" presStyleCnt="0"/>
      <dgm:spPr/>
    </dgm:pt>
    <dgm:pt modelId="{595A8202-F5FA-465E-9582-E828291558CD}" type="pres">
      <dgm:prSet presAssocID="{868E4974-1D14-4DDE-8E39-A3D3E9DD58AE}" presName="sibSpaceTwo" presStyleCnt="0"/>
      <dgm:spPr/>
    </dgm:pt>
    <dgm:pt modelId="{7F252BF8-D7D5-4A5F-A69D-070810D79336}" type="pres">
      <dgm:prSet presAssocID="{D7E6560E-C439-4903-85A5-46F2279EC331}" presName="vertTwo" presStyleCnt="0"/>
      <dgm:spPr/>
    </dgm:pt>
    <dgm:pt modelId="{D02C004D-7552-4710-A0D7-8262CF7C7EBC}" type="pres">
      <dgm:prSet presAssocID="{D7E6560E-C439-4903-85A5-46F2279EC331}" presName="txTwo" presStyleLbl="node2" presStyleIdx="1" presStyleCnt="2">
        <dgm:presLayoutVars>
          <dgm:chPref val="3"/>
        </dgm:presLayoutVars>
      </dgm:prSet>
      <dgm:spPr/>
      <dgm:t>
        <a:bodyPr/>
        <a:lstStyle/>
        <a:p>
          <a:endParaRPr lang="en-US"/>
        </a:p>
      </dgm:t>
    </dgm:pt>
    <dgm:pt modelId="{7FB8C9FD-F269-4E63-8133-54BF4D05FDC7}" type="pres">
      <dgm:prSet presAssocID="{D7E6560E-C439-4903-85A5-46F2279EC331}" presName="parTransTwo" presStyleCnt="0"/>
      <dgm:spPr/>
    </dgm:pt>
    <dgm:pt modelId="{9C63F198-A70F-493C-8C0F-591A16083FA7}" type="pres">
      <dgm:prSet presAssocID="{D7E6560E-C439-4903-85A5-46F2279EC331}" presName="horzTwo" presStyleCnt="0"/>
      <dgm:spPr/>
    </dgm:pt>
    <dgm:pt modelId="{9D5F08DA-63AF-41E0-AA73-92DF03C15C97}" type="pres">
      <dgm:prSet presAssocID="{83A1C373-48E8-4EB3-BA95-C67E25D6CE7A}" presName="vertThree" presStyleCnt="0"/>
      <dgm:spPr/>
    </dgm:pt>
    <dgm:pt modelId="{6310CD1F-316E-4987-A798-E8DAFF561E46}" type="pres">
      <dgm:prSet presAssocID="{83A1C373-48E8-4EB3-BA95-C67E25D6CE7A}" presName="txThree" presStyleLbl="node3" presStyleIdx="2" presStyleCnt="3">
        <dgm:presLayoutVars>
          <dgm:chPref val="3"/>
        </dgm:presLayoutVars>
      </dgm:prSet>
      <dgm:spPr/>
      <dgm:t>
        <a:bodyPr/>
        <a:lstStyle/>
        <a:p>
          <a:endParaRPr lang="en-US"/>
        </a:p>
      </dgm:t>
    </dgm:pt>
    <dgm:pt modelId="{E21BC89C-E7C1-4FEB-86A4-B02C750807C1}" type="pres">
      <dgm:prSet presAssocID="{83A1C373-48E8-4EB3-BA95-C67E25D6CE7A}" presName="horzThree" presStyleCnt="0"/>
      <dgm:spPr/>
    </dgm:pt>
  </dgm:ptLst>
  <dgm:cxnLst>
    <dgm:cxn modelId="{AD2646B6-D46C-49E7-BDF6-0C68F1421C1A}" type="presOf" srcId="{F0072D53-B365-4C95-A5AA-A97E8F07AD15}" destId="{CD6EBF87-A4C7-4249-9C7A-8C970236EF56}" srcOrd="0" destOrd="0" presId="urn:microsoft.com/office/officeart/2005/8/layout/hierarchy4"/>
    <dgm:cxn modelId="{F0942FCA-2B18-496A-95B8-DAF3A2BE4747}" srcId="{03BEFCA0-F047-4114-877B-1EAD0ADF896B}" destId="{F0072D53-B365-4C95-A5AA-A97E8F07AD15}" srcOrd="0" destOrd="0" parTransId="{B07C43D1-6D94-403B-A9E4-AC6A4259A62F}" sibTransId="{49EF3B3A-2D15-4FAF-9230-C0379FA425DE}"/>
    <dgm:cxn modelId="{AE678CBA-1294-4174-8142-04C60E0D40E2}" type="presOf" srcId="{4EDC9FDA-47AA-40CF-B28A-62EFAAFE8C74}" destId="{81E54C37-4409-4B28-B99B-E17ACF898FE2}" srcOrd="0" destOrd="0" presId="urn:microsoft.com/office/officeart/2005/8/layout/hierarchy4"/>
    <dgm:cxn modelId="{FB955810-B028-4A57-A0A1-0EA30294CD5D}" srcId="{F0072D53-B365-4C95-A5AA-A97E8F07AD15}" destId="{5526D9E1-D75B-4829-89AD-8954D2136C81}" srcOrd="0" destOrd="0" parTransId="{37F5F4C7-69CF-4A4E-A2C4-D69DB9A0C5FA}" sibTransId="{71CAB1FA-D990-4DE6-A54C-954778961BB8}"/>
    <dgm:cxn modelId="{8A2D414B-804C-4451-8F12-334744A089F7}" srcId="{F0072D53-B365-4C95-A5AA-A97E8F07AD15}" destId="{4EDC9FDA-47AA-40CF-B28A-62EFAAFE8C74}" srcOrd="1" destOrd="0" parTransId="{2F233DE8-875C-497B-958B-C08507DF7D93}" sibTransId="{71A89EF2-44E1-4CAD-A76C-5F56C6FB3939}"/>
    <dgm:cxn modelId="{3DB6A7DF-1777-44AA-BCFD-63392FA6BF57}" type="presOf" srcId="{EC0C3EE6-0341-4157-B649-D4D5E860D7F9}" destId="{F25FE687-846D-46E8-87DB-B37694637E45}" srcOrd="0" destOrd="0" presId="urn:microsoft.com/office/officeart/2005/8/layout/hierarchy4"/>
    <dgm:cxn modelId="{B9038B10-3263-44DF-95D4-6A255735FA6E}" type="presOf" srcId="{653696A3-9E9A-49DD-B6ED-240F8F76B8AF}" destId="{8A298862-0756-4730-BDBF-CC4686F81CCF}" srcOrd="0" destOrd="0" presId="urn:microsoft.com/office/officeart/2005/8/layout/hierarchy4"/>
    <dgm:cxn modelId="{705CD8FA-30EA-423F-BB93-F30577B966EE}" type="presOf" srcId="{D7E6560E-C439-4903-85A5-46F2279EC331}" destId="{D02C004D-7552-4710-A0D7-8262CF7C7EBC}" srcOrd="0" destOrd="0" presId="urn:microsoft.com/office/officeart/2005/8/layout/hierarchy4"/>
    <dgm:cxn modelId="{F512699D-D34D-42E3-B7EA-3C25FD5512D7}" srcId="{D7E6560E-C439-4903-85A5-46F2279EC331}" destId="{83A1C373-48E8-4EB3-BA95-C67E25D6CE7A}" srcOrd="0" destOrd="0" parTransId="{026453A4-F854-4C84-A6A1-6AF63530E8E2}" sibTransId="{228C36E8-8E19-47BF-AB03-A9FC4DF2D905}"/>
    <dgm:cxn modelId="{B0A3C2C8-884F-4156-929B-D9812083B629}" type="presOf" srcId="{A1695E81-E922-4B46-A7BD-EA499FAB2F27}" destId="{EB33A978-8554-4396-B138-96EDF8A59C53}" srcOrd="0" destOrd="0" presId="urn:microsoft.com/office/officeart/2005/8/layout/hierarchy4"/>
    <dgm:cxn modelId="{FAE2B919-D82F-4ABD-BE0C-93DDBD70EDA5}" srcId="{A1695E81-E922-4B46-A7BD-EA499FAB2F27}" destId="{653696A3-9E9A-49DD-B6ED-240F8F76B8AF}" srcOrd="0" destOrd="0" parTransId="{C073D643-FD8F-49C0-9C86-014923D33A7F}" sibTransId="{041C5FDC-DE81-412D-BCDA-CE88355079A0}"/>
    <dgm:cxn modelId="{142EF7F8-6934-4D61-ACE0-BF13F9C62920}" srcId="{653696A3-9E9A-49DD-B6ED-240F8F76B8AF}" destId="{03BEFCA0-F047-4114-877B-1EAD0ADF896B}" srcOrd="0" destOrd="0" parTransId="{E68DC22D-9A31-4EBE-898B-BDA4886DFDEC}" sibTransId="{868E4974-1D14-4DDE-8E39-A3D3E9DD58AE}"/>
    <dgm:cxn modelId="{18184E15-028C-4C45-8C25-32E35242F4A5}" type="presOf" srcId="{83A1C373-48E8-4EB3-BA95-C67E25D6CE7A}" destId="{6310CD1F-316E-4987-A798-E8DAFF561E46}" srcOrd="0" destOrd="0" presId="urn:microsoft.com/office/officeart/2005/8/layout/hierarchy4"/>
    <dgm:cxn modelId="{7207F08A-C89F-4EAB-A068-16F5A97B0B32}" srcId="{653696A3-9E9A-49DD-B6ED-240F8F76B8AF}" destId="{D7E6560E-C439-4903-85A5-46F2279EC331}" srcOrd="1" destOrd="0" parTransId="{55966704-89CC-4B3F-B96F-F0A0A9A85CB1}" sibTransId="{BA85BC8F-25EF-406B-932E-ECB23E0B89DD}"/>
    <dgm:cxn modelId="{38FAC925-F5A1-4316-8386-9664BD80263A}" type="presOf" srcId="{03BEFCA0-F047-4114-877B-1EAD0ADF896B}" destId="{E6B51F55-CD77-44D2-864B-25C6CB1C5ABD}" srcOrd="0" destOrd="0" presId="urn:microsoft.com/office/officeart/2005/8/layout/hierarchy4"/>
    <dgm:cxn modelId="{03369C82-D845-4A62-B615-FADDB9D09333}" srcId="{03BEFCA0-F047-4114-877B-1EAD0ADF896B}" destId="{EC0C3EE6-0341-4157-B649-D4D5E860D7F9}" srcOrd="1" destOrd="0" parTransId="{50CD4AF7-F3FB-4EEE-BD32-783D3C309095}" sibTransId="{95EDD5A6-4A3A-4967-B5A5-F176A8104867}"/>
    <dgm:cxn modelId="{E3527F4E-2D20-4A80-8594-647094D33B2F}" type="presOf" srcId="{5526D9E1-D75B-4829-89AD-8954D2136C81}" destId="{DB8E9EE7-45F3-487E-B421-EFAA4E91C758}" srcOrd="0" destOrd="0" presId="urn:microsoft.com/office/officeart/2005/8/layout/hierarchy4"/>
    <dgm:cxn modelId="{870D14EB-1C96-4399-B5E0-04BECA234C80}" type="presParOf" srcId="{EB33A978-8554-4396-B138-96EDF8A59C53}" destId="{95DE9011-A898-4747-A1B2-1E6BBF66A13B}" srcOrd="0" destOrd="0" presId="urn:microsoft.com/office/officeart/2005/8/layout/hierarchy4"/>
    <dgm:cxn modelId="{5F857985-9614-4BE2-B7D0-831EF2D22D3F}" type="presParOf" srcId="{95DE9011-A898-4747-A1B2-1E6BBF66A13B}" destId="{8A298862-0756-4730-BDBF-CC4686F81CCF}" srcOrd="0" destOrd="0" presId="urn:microsoft.com/office/officeart/2005/8/layout/hierarchy4"/>
    <dgm:cxn modelId="{5A9B60FC-8F56-4247-8541-5540C72CA94C}" type="presParOf" srcId="{95DE9011-A898-4747-A1B2-1E6BBF66A13B}" destId="{1F3227DC-4132-4CA6-9382-6F936535F964}" srcOrd="1" destOrd="0" presId="urn:microsoft.com/office/officeart/2005/8/layout/hierarchy4"/>
    <dgm:cxn modelId="{32B6692B-0264-4521-9ABC-B21F731C4804}" type="presParOf" srcId="{95DE9011-A898-4747-A1B2-1E6BBF66A13B}" destId="{B4E6EC42-0911-451A-872C-E6BBAB29F41E}" srcOrd="2" destOrd="0" presId="urn:microsoft.com/office/officeart/2005/8/layout/hierarchy4"/>
    <dgm:cxn modelId="{E52EC48A-D91F-450A-AC66-E6AD4B25753C}" type="presParOf" srcId="{B4E6EC42-0911-451A-872C-E6BBAB29F41E}" destId="{323A50BB-9D3B-4145-9438-6E009F4FE2B6}" srcOrd="0" destOrd="0" presId="urn:microsoft.com/office/officeart/2005/8/layout/hierarchy4"/>
    <dgm:cxn modelId="{22E83AB4-071B-4B2B-AB92-4B564FFAD512}" type="presParOf" srcId="{323A50BB-9D3B-4145-9438-6E009F4FE2B6}" destId="{E6B51F55-CD77-44D2-864B-25C6CB1C5ABD}" srcOrd="0" destOrd="0" presId="urn:microsoft.com/office/officeart/2005/8/layout/hierarchy4"/>
    <dgm:cxn modelId="{6DB79A15-E834-4E73-A3E1-1CE780D17277}" type="presParOf" srcId="{323A50BB-9D3B-4145-9438-6E009F4FE2B6}" destId="{104A79B3-E62D-4AEA-9F63-4D7AEF698400}" srcOrd="1" destOrd="0" presId="urn:microsoft.com/office/officeart/2005/8/layout/hierarchy4"/>
    <dgm:cxn modelId="{093E6136-6FAE-4394-A137-FB52515F7E6D}" type="presParOf" srcId="{323A50BB-9D3B-4145-9438-6E009F4FE2B6}" destId="{8C1BECB2-D393-448C-B1D8-B89105BB15DF}" srcOrd="2" destOrd="0" presId="urn:microsoft.com/office/officeart/2005/8/layout/hierarchy4"/>
    <dgm:cxn modelId="{88659922-B5B0-4CF6-A26D-B1C7F5256E9F}" type="presParOf" srcId="{8C1BECB2-D393-448C-B1D8-B89105BB15DF}" destId="{CDE71F89-4940-4A19-B714-F00F57F408F5}" srcOrd="0" destOrd="0" presId="urn:microsoft.com/office/officeart/2005/8/layout/hierarchy4"/>
    <dgm:cxn modelId="{D96987A8-0DA7-422E-A028-175AF91CEE04}" type="presParOf" srcId="{CDE71F89-4940-4A19-B714-F00F57F408F5}" destId="{CD6EBF87-A4C7-4249-9C7A-8C970236EF56}" srcOrd="0" destOrd="0" presId="urn:microsoft.com/office/officeart/2005/8/layout/hierarchy4"/>
    <dgm:cxn modelId="{F351A449-9D11-4502-A9AA-F24C2EEB6C68}" type="presParOf" srcId="{CDE71F89-4940-4A19-B714-F00F57F408F5}" destId="{FDD9EDD1-D0C8-49DE-90CF-30D4DD742CB9}" srcOrd="1" destOrd="0" presId="urn:microsoft.com/office/officeart/2005/8/layout/hierarchy4"/>
    <dgm:cxn modelId="{FCA14EC2-EAD3-4E2D-9F41-2107717232CC}" type="presParOf" srcId="{CDE71F89-4940-4A19-B714-F00F57F408F5}" destId="{1CE157CD-1263-4148-A126-92C7ABA8008E}" srcOrd="2" destOrd="0" presId="urn:microsoft.com/office/officeart/2005/8/layout/hierarchy4"/>
    <dgm:cxn modelId="{909A62E0-0635-488A-B7EC-7D98D7C3A75A}" type="presParOf" srcId="{1CE157CD-1263-4148-A126-92C7ABA8008E}" destId="{A380EC8E-3892-463E-8BF2-72FB5E9976A1}" srcOrd="0" destOrd="0" presId="urn:microsoft.com/office/officeart/2005/8/layout/hierarchy4"/>
    <dgm:cxn modelId="{C5308140-9497-4DB3-95CD-C18FA261965A}" type="presParOf" srcId="{A380EC8E-3892-463E-8BF2-72FB5E9976A1}" destId="{DB8E9EE7-45F3-487E-B421-EFAA4E91C758}" srcOrd="0" destOrd="0" presId="urn:microsoft.com/office/officeart/2005/8/layout/hierarchy4"/>
    <dgm:cxn modelId="{CA7FE302-F1CC-487F-B40E-87C89629C6A2}" type="presParOf" srcId="{A380EC8E-3892-463E-8BF2-72FB5E9976A1}" destId="{552E9527-6C58-46E2-8C80-23181E76F381}" srcOrd="1" destOrd="0" presId="urn:microsoft.com/office/officeart/2005/8/layout/hierarchy4"/>
    <dgm:cxn modelId="{5013F834-6D0E-4C13-ADF5-DE3B56AF16D6}" type="presParOf" srcId="{1CE157CD-1263-4148-A126-92C7ABA8008E}" destId="{D9997DBB-CE5E-41AC-83EF-1DE605464702}" srcOrd="1" destOrd="0" presId="urn:microsoft.com/office/officeart/2005/8/layout/hierarchy4"/>
    <dgm:cxn modelId="{10268644-70EE-42E9-BCDA-71CA6398E1DB}" type="presParOf" srcId="{1CE157CD-1263-4148-A126-92C7ABA8008E}" destId="{6B2F657B-E008-4A8F-903B-00073C332ADB}" srcOrd="2" destOrd="0" presId="urn:microsoft.com/office/officeart/2005/8/layout/hierarchy4"/>
    <dgm:cxn modelId="{AD009E7E-7556-4B69-B1DC-070BE97AC152}" type="presParOf" srcId="{6B2F657B-E008-4A8F-903B-00073C332ADB}" destId="{81E54C37-4409-4B28-B99B-E17ACF898FE2}" srcOrd="0" destOrd="0" presId="urn:microsoft.com/office/officeart/2005/8/layout/hierarchy4"/>
    <dgm:cxn modelId="{E713F781-53C9-42D5-8567-5B759754BF50}" type="presParOf" srcId="{6B2F657B-E008-4A8F-903B-00073C332ADB}" destId="{CDD84C33-3D55-44E5-9417-2B5B28E195AC}" srcOrd="1" destOrd="0" presId="urn:microsoft.com/office/officeart/2005/8/layout/hierarchy4"/>
    <dgm:cxn modelId="{D0613F26-DE76-43E5-9CE1-C25A0F04AC25}" type="presParOf" srcId="{8C1BECB2-D393-448C-B1D8-B89105BB15DF}" destId="{6E4C7C03-14CB-4443-9D54-3F5CC2DF0347}" srcOrd="1" destOrd="0" presId="urn:microsoft.com/office/officeart/2005/8/layout/hierarchy4"/>
    <dgm:cxn modelId="{CE9320D2-3783-4D55-AF8D-C24EFA298E16}" type="presParOf" srcId="{8C1BECB2-D393-448C-B1D8-B89105BB15DF}" destId="{CA3BEC82-9313-4894-8EB4-A00696F85518}" srcOrd="2" destOrd="0" presId="urn:microsoft.com/office/officeart/2005/8/layout/hierarchy4"/>
    <dgm:cxn modelId="{B963D057-B4B9-46ED-9CCA-711098655005}" type="presParOf" srcId="{CA3BEC82-9313-4894-8EB4-A00696F85518}" destId="{F25FE687-846D-46E8-87DB-B37694637E45}" srcOrd="0" destOrd="0" presId="urn:microsoft.com/office/officeart/2005/8/layout/hierarchy4"/>
    <dgm:cxn modelId="{E41E9DEE-9DA8-4FF8-BE49-E30C7EC51C60}" type="presParOf" srcId="{CA3BEC82-9313-4894-8EB4-A00696F85518}" destId="{D494CF22-B8EE-430F-B635-C2DCFC8D7951}" srcOrd="1" destOrd="0" presId="urn:microsoft.com/office/officeart/2005/8/layout/hierarchy4"/>
    <dgm:cxn modelId="{8B93ED7C-9BDE-4188-8920-FC4780CB8B5E}" type="presParOf" srcId="{B4E6EC42-0911-451A-872C-E6BBAB29F41E}" destId="{595A8202-F5FA-465E-9582-E828291558CD}" srcOrd="1" destOrd="0" presId="urn:microsoft.com/office/officeart/2005/8/layout/hierarchy4"/>
    <dgm:cxn modelId="{754EDB00-2E08-4B7A-BB92-B7B839BA023D}" type="presParOf" srcId="{B4E6EC42-0911-451A-872C-E6BBAB29F41E}" destId="{7F252BF8-D7D5-4A5F-A69D-070810D79336}" srcOrd="2" destOrd="0" presId="urn:microsoft.com/office/officeart/2005/8/layout/hierarchy4"/>
    <dgm:cxn modelId="{74B68EC1-9517-4F86-8E21-A77983C7B93C}" type="presParOf" srcId="{7F252BF8-D7D5-4A5F-A69D-070810D79336}" destId="{D02C004D-7552-4710-A0D7-8262CF7C7EBC}" srcOrd="0" destOrd="0" presId="urn:microsoft.com/office/officeart/2005/8/layout/hierarchy4"/>
    <dgm:cxn modelId="{37AE7E7C-4044-4681-AB3B-1519C82F95DA}" type="presParOf" srcId="{7F252BF8-D7D5-4A5F-A69D-070810D79336}" destId="{7FB8C9FD-F269-4E63-8133-54BF4D05FDC7}" srcOrd="1" destOrd="0" presId="urn:microsoft.com/office/officeart/2005/8/layout/hierarchy4"/>
    <dgm:cxn modelId="{35CB27D4-AD7C-498E-AE66-7A2A841D050E}" type="presParOf" srcId="{7F252BF8-D7D5-4A5F-A69D-070810D79336}" destId="{9C63F198-A70F-493C-8C0F-591A16083FA7}" srcOrd="2" destOrd="0" presId="urn:microsoft.com/office/officeart/2005/8/layout/hierarchy4"/>
    <dgm:cxn modelId="{48A421A0-A70E-4701-A0B8-B6A82B0EF2CE}" type="presParOf" srcId="{9C63F198-A70F-493C-8C0F-591A16083FA7}" destId="{9D5F08DA-63AF-41E0-AA73-92DF03C15C97}" srcOrd="0" destOrd="0" presId="urn:microsoft.com/office/officeart/2005/8/layout/hierarchy4"/>
    <dgm:cxn modelId="{F8A3FC3A-F297-49E7-B3B7-BDFA6711C5FE}" type="presParOf" srcId="{9D5F08DA-63AF-41E0-AA73-92DF03C15C97}" destId="{6310CD1F-316E-4987-A798-E8DAFF561E46}" srcOrd="0" destOrd="0" presId="urn:microsoft.com/office/officeart/2005/8/layout/hierarchy4"/>
    <dgm:cxn modelId="{A812E060-40FD-47F4-9A03-E38CA1E1258A}" type="presParOf" srcId="{9D5F08DA-63AF-41E0-AA73-92DF03C15C97}" destId="{E21BC89C-E7C1-4FEB-86A4-B02C750807C1}" srcOrd="1" destOrd="0" presId="urn:microsoft.com/office/officeart/2005/8/layout/hierarchy4"/>
  </dgm:cxnLst>
  <dgm:bg>
    <a:no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0BD551-8C2C-4B3E-AEA6-BC111CC97A3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1E25DFC7-8129-4C24-9573-3F614D42EE6B}">
      <dgm:prSet phldrT="[Text]" custT="1"/>
      <dgm:spPr/>
      <dgm:t>
        <a:bodyPr/>
        <a:lstStyle/>
        <a:p>
          <a:r>
            <a:rPr lang="en-IN" sz="2800" dirty="0">
              <a:latin typeface="Arial Narrow" pitchFamily="34" charset="0"/>
            </a:rPr>
            <a:t>2006-2007</a:t>
          </a:r>
        </a:p>
      </dgm:t>
    </dgm:pt>
    <dgm:pt modelId="{7B589370-F04A-4E7C-ADDD-60117AAFF604}" type="parTrans" cxnId="{9C01E2B0-288C-4959-BD55-2BA5EBC4AE76}">
      <dgm:prSet/>
      <dgm:spPr/>
      <dgm:t>
        <a:bodyPr/>
        <a:lstStyle/>
        <a:p>
          <a:endParaRPr lang="en-IN"/>
        </a:p>
      </dgm:t>
    </dgm:pt>
    <dgm:pt modelId="{58F30762-6101-4B6E-B7E5-DF2FBC3CC3CD}" type="sibTrans" cxnId="{9C01E2B0-288C-4959-BD55-2BA5EBC4AE76}">
      <dgm:prSet/>
      <dgm:spPr/>
      <dgm:t>
        <a:bodyPr/>
        <a:lstStyle/>
        <a:p>
          <a:endParaRPr lang="en-IN"/>
        </a:p>
      </dgm:t>
    </dgm:pt>
    <dgm:pt modelId="{B167B2CE-952F-4504-90FD-8C9875FBA5A2}">
      <dgm:prSet phldrT="[Text]" custT="1"/>
      <dgm:spPr/>
      <dgm:t>
        <a:bodyPr/>
        <a:lstStyle/>
        <a:p>
          <a:pPr algn="just"/>
          <a:r>
            <a:rPr lang="en-IN" sz="2000" b="1" dirty="0">
              <a:latin typeface="Arial Narrow" pitchFamily="34" charset="0"/>
            </a:rPr>
            <a:t>ICAI</a:t>
          </a:r>
          <a:r>
            <a:rPr lang="en-IN" sz="2000" dirty="0">
              <a:latin typeface="Arial Narrow" pitchFamily="34" charset="0"/>
            </a:rPr>
            <a:t> developed a </a:t>
          </a:r>
          <a:r>
            <a:rPr lang="en-IN" sz="2000" b="1" dirty="0">
              <a:latin typeface="Arial Narrow" pitchFamily="34" charset="0"/>
            </a:rPr>
            <a:t>concept paper </a:t>
          </a:r>
          <a:r>
            <a:rPr lang="en-IN" sz="2000" dirty="0">
              <a:latin typeface="Arial Narrow" pitchFamily="34" charset="0"/>
            </a:rPr>
            <a:t>on IFRS Convergence or Adoption in India and paved the way of accounting reforms</a:t>
          </a:r>
        </a:p>
      </dgm:t>
    </dgm:pt>
    <dgm:pt modelId="{9C7D21E8-9891-4B41-8F59-10A75A215209}" type="parTrans" cxnId="{41E65483-085F-4DDA-84D9-6DD72F94A44B}">
      <dgm:prSet/>
      <dgm:spPr/>
      <dgm:t>
        <a:bodyPr/>
        <a:lstStyle/>
        <a:p>
          <a:endParaRPr lang="en-IN"/>
        </a:p>
      </dgm:t>
    </dgm:pt>
    <dgm:pt modelId="{CCF16D7B-3B7C-4341-9DC3-9793FE1CC5C1}" type="sibTrans" cxnId="{41E65483-085F-4DDA-84D9-6DD72F94A44B}">
      <dgm:prSet/>
      <dgm:spPr/>
      <dgm:t>
        <a:bodyPr/>
        <a:lstStyle/>
        <a:p>
          <a:endParaRPr lang="en-IN"/>
        </a:p>
      </dgm:t>
    </dgm:pt>
    <dgm:pt modelId="{7E382A7E-A1B1-4C59-B319-A3666B7E77D5}">
      <dgm:prSet phldrT="[Text]" custT="1"/>
      <dgm:spPr/>
      <dgm:t>
        <a:bodyPr/>
        <a:lstStyle/>
        <a:p>
          <a:r>
            <a:rPr lang="en-IN" sz="3000" dirty="0">
              <a:latin typeface="Arial Narrow" pitchFamily="34" charset="0"/>
            </a:rPr>
            <a:t>2009-10</a:t>
          </a:r>
        </a:p>
      </dgm:t>
    </dgm:pt>
    <dgm:pt modelId="{6BA5C49D-9FCC-4275-97B4-0F33FEC05D09}" type="parTrans" cxnId="{82AF7C91-9BE8-4F7D-9A11-37AC99DF8DF3}">
      <dgm:prSet/>
      <dgm:spPr/>
      <dgm:t>
        <a:bodyPr/>
        <a:lstStyle/>
        <a:p>
          <a:endParaRPr lang="en-IN"/>
        </a:p>
      </dgm:t>
    </dgm:pt>
    <dgm:pt modelId="{09CE08D1-8B7B-42D9-AADC-1E45EA57520D}" type="sibTrans" cxnId="{82AF7C91-9BE8-4F7D-9A11-37AC99DF8DF3}">
      <dgm:prSet/>
      <dgm:spPr/>
      <dgm:t>
        <a:bodyPr/>
        <a:lstStyle/>
        <a:p>
          <a:endParaRPr lang="en-IN"/>
        </a:p>
      </dgm:t>
    </dgm:pt>
    <dgm:pt modelId="{9E555208-837E-49A1-94CC-F83F04AB68AF}">
      <dgm:prSet phldrT="[Text]" custT="1"/>
      <dgm:spPr/>
      <dgm:t>
        <a:bodyPr/>
        <a:lstStyle/>
        <a:p>
          <a:pPr algn="just"/>
          <a:r>
            <a:rPr lang="en-IN" sz="2000" dirty="0">
              <a:latin typeface="Arial Narrow" pitchFamily="34" charset="0"/>
            </a:rPr>
            <a:t>Prime Minister of India made commitment in G20 Summit at Pittsburgh to converge with IFRS</a:t>
          </a:r>
        </a:p>
      </dgm:t>
    </dgm:pt>
    <dgm:pt modelId="{292B3FCD-A767-4E45-94BD-22B24BED4128}" type="parTrans" cxnId="{FB917EFA-ED30-4A1F-A0E8-26F7A8010522}">
      <dgm:prSet/>
      <dgm:spPr/>
      <dgm:t>
        <a:bodyPr/>
        <a:lstStyle/>
        <a:p>
          <a:endParaRPr lang="en-IN"/>
        </a:p>
      </dgm:t>
    </dgm:pt>
    <dgm:pt modelId="{B3D0A848-73FE-4430-89EA-8B5D97A8EE2E}" type="sibTrans" cxnId="{FB917EFA-ED30-4A1F-A0E8-26F7A8010522}">
      <dgm:prSet/>
      <dgm:spPr/>
      <dgm:t>
        <a:bodyPr/>
        <a:lstStyle/>
        <a:p>
          <a:endParaRPr lang="en-IN"/>
        </a:p>
      </dgm:t>
    </dgm:pt>
    <dgm:pt modelId="{ED73282B-D4B3-4B36-8373-D16D91351D2D}">
      <dgm:prSet phldrT="[Text]" custT="1"/>
      <dgm:spPr/>
      <dgm:t>
        <a:bodyPr/>
        <a:lstStyle/>
        <a:p>
          <a:r>
            <a:rPr lang="en-IN" sz="3000" dirty="0">
              <a:latin typeface="Arial Narrow" pitchFamily="34" charset="0"/>
            </a:rPr>
            <a:t>2014</a:t>
          </a:r>
        </a:p>
      </dgm:t>
    </dgm:pt>
    <dgm:pt modelId="{AC1F7975-32CD-4532-B414-D61E947A6351}" type="parTrans" cxnId="{9D5F0089-2BCF-4771-A0B1-EAD7505920DB}">
      <dgm:prSet/>
      <dgm:spPr/>
      <dgm:t>
        <a:bodyPr/>
        <a:lstStyle/>
        <a:p>
          <a:endParaRPr lang="en-IN"/>
        </a:p>
      </dgm:t>
    </dgm:pt>
    <dgm:pt modelId="{14138BA8-F742-494B-A056-12F2EAD5E4E6}" type="sibTrans" cxnId="{9D5F0089-2BCF-4771-A0B1-EAD7505920DB}">
      <dgm:prSet/>
      <dgm:spPr/>
      <dgm:t>
        <a:bodyPr/>
        <a:lstStyle/>
        <a:p>
          <a:endParaRPr lang="en-IN"/>
        </a:p>
      </dgm:t>
    </dgm:pt>
    <dgm:pt modelId="{10A9B6ED-3C05-420E-8291-96F8992BF7BA}">
      <dgm:prSet phldrT="[Text]" custT="1"/>
      <dgm:spPr/>
      <dgm:t>
        <a:bodyPr/>
        <a:lstStyle/>
        <a:p>
          <a:pPr algn="just"/>
          <a:r>
            <a:rPr lang="en-IN" sz="2000" dirty="0">
              <a:latin typeface="Arial Narrow" pitchFamily="34" charset="0"/>
            </a:rPr>
            <a:t>Union Finance Minister urged need for convergence with IFRS and announced implementation from 2015-16 </a:t>
          </a:r>
        </a:p>
      </dgm:t>
    </dgm:pt>
    <dgm:pt modelId="{80FDBCD6-AF4F-4E95-B12E-2A1DA61BDA25}" type="parTrans" cxnId="{903C52AE-BF65-43D4-9793-77629D17CF36}">
      <dgm:prSet/>
      <dgm:spPr/>
      <dgm:t>
        <a:bodyPr/>
        <a:lstStyle/>
        <a:p>
          <a:endParaRPr lang="en-IN"/>
        </a:p>
      </dgm:t>
    </dgm:pt>
    <dgm:pt modelId="{5D46B37D-7081-4829-858B-CDDA71738185}" type="sibTrans" cxnId="{903C52AE-BF65-43D4-9793-77629D17CF36}">
      <dgm:prSet/>
      <dgm:spPr/>
      <dgm:t>
        <a:bodyPr/>
        <a:lstStyle/>
        <a:p>
          <a:endParaRPr lang="en-IN"/>
        </a:p>
      </dgm:t>
    </dgm:pt>
    <dgm:pt modelId="{F7FFC52E-4C71-4CEA-ADFF-5DBCEA732E52}">
      <dgm:prSet phldrT="[Text]" custT="1"/>
      <dgm:spPr/>
      <dgm:t>
        <a:bodyPr/>
        <a:lstStyle/>
        <a:p>
          <a:pPr algn="just"/>
          <a:r>
            <a:rPr lang="en-IN" sz="2000" dirty="0">
              <a:latin typeface="Arial Narrow" pitchFamily="34" charset="0"/>
            </a:rPr>
            <a:t>Road map for </a:t>
          </a:r>
          <a:r>
            <a:rPr lang="en-IN" sz="2000" dirty="0" err="1">
              <a:latin typeface="Arial Narrow" pitchFamily="34" charset="0"/>
            </a:rPr>
            <a:t>Ind</a:t>
          </a:r>
          <a:r>
            <a:rPr lang="en-IN" sz="2000" dirty="0">
              <a:latin typeface="Arial Narrow" pitchFamily="34" charset="0"/>
            </a:rPr>
            <a:t> AS implementation from 2011 developed by Core group comprising ICAI </a:t>
          </a:r>
          <a:r>
            <a:rPr lang="en-IN" sz="1600" dirty="0">
              <a:latin typeface="Arial Narrow" pitchFamily="34" charset="0"/>
            </a:rPr>
            <a:t>but it was postponed due to prevailing Global Financial crisis </a:t>
          </a:r>
        </a:p>
      </dgm:t>
    </dgm:pt>
    <dgm:pt modelId="{9DBBD47E-CA83-48FE-B5D4-C518B744D70C}" type="parTrans" cxnId="{6C27C911-0DDC-4152-87CB-CE4981CC92AF}">
      <dgm:prSet/>
      <dgm:spPr/>
      <dgm:t>
        <a:bodyPr/>
        <a:lstStyle/>
        <a:p>
          <a:endParaRPr lang="en-IN"/>
        </a:p>
      </dgm:t>
    </dgm:pt>
    <dgm:pt modelId="{630CD90A-3F0C-45EC-AB23-A4D2A25DF8FC}" type="sibTrans" cxnId="{6C27C911-0DDC-4152-87CB-CE4981CC92AF}">
      <dgm:prSet/>
      <dgm:spPr/>
      <dgm:t>
        <a:bodyPr/>
        <a:lstStyle/>
        <a:p>
          <a:endParaRPr lang="en-IN"/>
        </a:p>
      </dgm:t>
    </dgm:pt>
    <dgm:pt modelId="{013A6B0F-E54E-49CC-A002-5788151D49B9}">
      <dgm:prSet/>
      <dgm:spPr>
        <a:solidFill>
          <a:srgbClr val="FFFF00"/>
        </a:solidFill>
      </dgm:spPr>
      <dgm:t>
        <a:bodyPr/>
        <a:lstStyle/>
        <a:p>
          <a:r>
            <a:rPr lang="en-IN" dirty="0">
              <a:solidFill>
                <a:srgbClr val="002060"/>
              </a:solidFill>
            </a:rPr>
            <a:t>Feb 2015 – Comprehensive Road map of </a:t>
          </a:r>
          <a:r>
            <a:rPr lang="en-IN" dirty="0" err="1">
              <a:solidFill>
                <a:srgbClr val="002060"/>
              </a:solidFill>
            </a:rPr>
            <a:t>Ind</a:t>
          </a:r>
          <a:r>
            <a:rPr lang="en-IN" dirty="0">
              <a:solidFill>
                <a:srgbClr val="002060"/>
              </a:solidFill>
            </a:rPr>
            <a:t> AS Implementation announced </a:t>
          </a:r>
        </a:p>
      </dgm:t>
    </dgm:pt>
    <dgm:pt modelId="{88A6AA05-6684-4B22-BB06-29B85FF81B76}" type="parTrans" cxnId="{28D9F282-E4D8-4C69-AEC7-479B482AAE53}">
      <dgm:prSet/>
      <dgm:spPr/>
      <dgm:t>
        <a:bodyPr/>
        <a:lstStyle/>
        <a:p>
          <a:endParaRPr lang="en-IN"/>
        </a:p>
      </dgm:t>
    </dgm:pt>
    <dgm:pt modelId="{8B043904-B614-4870-896F-10F31EE34FAF}" type="sibTrans" cxnId="{28D9F282-E4D8-4C69-AEC7-479B482AAE53}">
      <dgm:prSet/>
      <dgm:spPr/>
      <dgm:t>
        <a:bodyPr/>
        <a:lstStyle/>
        <a:p>
          <a:endParaRPr lang="en-IN"/>
        </a:p>
      </dgm:t>
    </dgm:pt>
    <dgm:pt modelId="{05C6081F-14C2-42FF-8D8C-DDCE64CA977C}" type="pres">
      <dgm:prSet presAssocID="{150BD551-8C2C-4B3E-AEA6-BC111CC97A32}" presName="Name0" presStyleCnt="0">
        <dgm:presLayoutVars>
          <dgm:dir/>
          <dgm:animLvl val="lvl"/>
          <dgm:resizeHandles val="exact"/>
        </dgm:presLayoutVars>
      </dgm:prSet>
      <dgm:spPr/>
      <dgm:t>
        <a:bodyPr/>
        <a:lstStyle/>
        <a:p>
          <a:endParaRPr lang="en-US"/>
        </a:p>
      </dgm:t>
    </dgm:pt>
    <dgm:pt modelId="{C81DDA2C-AF7A-46AC-AE13-A1FF7C65CF18}" type="pres">
      <dgm:prSet presAssocID="{1E25DFC7-8129-4C24-9573-3F614D42EE6B}" presName="linNode" presStyleCnt="0"/>
      <dgm:spPr/>
    </dgm:pt>
    <dgm:pt modelId="{C8AA5849-90E1-46A2-BA33-EC3D49ABCDE3}" type="pres">
      <dgm:prSet presAssocID="{1E25DFC7-8129-4C24-9573-3F614D42EE6B}" presName="parentText" presStyleLbl="node1" presStyleIdx="0" presStyleCnt="4" custScaleX="70765">
        <dgm:presLayoutVars>
          <dgm:chMax val="1"/>
          <dgm:bulletEnabled val="1"/>
        </dgm:presLayoutVars>
      </dgm:prSet>
      <dgm:spPr/>
      <dgm:t>
        <a:bodyPr/>
        <a:lstStyle/>
        <a:p>
          <a:endParaRPr lang="en-US"/>
        </a:p>
      </dgm:t>
    </dgm:pt>
    <dgm:pt modelId="{8CE27567-8312-4B65-A2C2-B77CCBF6AD4E}" type="pres">
      <dgm:prSet presAssocID="{1E25DFC7-8129-4C24-9573-3F614D42EE6B}" presName="descendantText" presStyleLbl="alignAccFollowNode1" presStyleIdx="0" presStyleCnt="3" custScaleX="114959">
        <dgm:presLayoutVars>
          <dgm:bulletEnabled val="1"/>
        </dgm:presLayoutVars>
      </dgm:prSet>
      <dgm:spPr/>
      <dgm:t>
        <a:bodyPr/>
        <a:lstStyle/>
        <a:p>
          <a:endParaRPr lang="en-US"/>
        </a:p>
      </dgm:t>
    </dgm:pt>
    <dgm:pt modelId="{B98AC5D2-4E7F-415B-9EE5-A725A3BBBC38}" type="pres">
      <dgm:prSet presAssocID="{58F30762-6101-4B6E-B7E5-DF2FBC3CC3CD}" presName="sp" presStyleCnt="0"/>
      <dgm:spPr/>
    </dgm:pt>
    <dgm:pt modelId="{E3310B35-708F-4590-9DFF-DFA8C77D8E29}" type="pres">
      <dgm:prSet presAssocID="{7E382A7E-A1B1-4C59-B319-A3666B7E77D5}" presName="linNode" presStyleCnt="0"/>
      <dgm:spPr/>
    </dgm:pt>
    <dgm:pt modelId="{E6B98FE5-247D-4772-A1AB-714AE26B01DD}" type="pres">
      <dgm:prSet presAssocID="{7E382A7E-A1B1-4C59-B319-A3666B7E77D5}" presName="parentText" presStyleLbl="node1" presStyleIdx="1" presStyleCnt="4" custScaleX="68883" custLinFactNeighborX="-213" custLinFactNeighborY="-2693">
        <dgm:presLayoutVars>
          <dgm:chMax val="1"/>
          <dgm:bulletEnabled val="1"/>
        </dgm:presLayoutVars>
      </dgm:prSet>
      <dgm:spPr/>
      <dgm:t>
        <a:bodyPr/>
        <a:lstStyle/>
        <a:p>
          <a:endParaRPr lang="en-US"/>
        </a:p>
      </dgm:t>
    </dgm:pt>
    <dgm:pt modelId="{57DA4B09-D27D-40C4-9C31-E766BAAEF1D0}" type="pres">
      <dgm:prSet presAssocID="{7E382A7E-A1B1-4C59-B319-A3666B7E77D5}" presName="descendantText" presStyleLbl="alignAccFollowNode1" presStyleIdx="1" presStyleCnt="3" custScaleX="117074" custScaleY="169741">
        <dgm:presLayoutVars>
          <dgm:bulletEnabled val="1"/>
        </dgm:presLayoutVars>
      </dgm:prSet>
      <dgm:spPr/>
      <dgm:t>
        <a:bodyPr/>
        <a:lstStyle/>
        <a:p>
          <a:endParaRPr lang="en-US"/>
        </a:p>
      </dgm:t>
    </dgm:pt>
    <dgm:pt modelId="{B2299A3F-C025-48A8-A196-E49A97460EEF}" type="pres">
      <dgm:prSet presAssocID="{09CE08D1-8B7B-42D9-AADC-1E45EA57520D}" presName="sp" presStyleCnt="0"/>
      <dgm:spPr/>
    </dgm:pt>
    <dgm:pt modelId="{2BDAE8D4-F03C-4235-95C7-E252116A4FB5}" type="pres">
      <dgm:prSet presAssocID="{ED73282B-D4B3-4B36-8373-D16D91351D2D}" presName="linNode" presStyleCnt="0"/>
      <dgm:spPr/>
    </dgm:pt>
    <dgm:pt modelId="{5B72099B-7863-4232-A7F6-2AADD36CE518}" type="pres">
      <dgm:prSet presAssocID="{ED73282B-D4B3-4B36-8373-D16D91351D2D}" presName="parentText" presStyleLbl="node1" presStyleIdx="2" presStyleCnt="4" custScaleX="76956">
        <dgm:presLayoutVars>
          <dgm:chMax val="1"/>
          <dgm:bulletEnabled val="1"/>
        </dgm:presLayoutVars>
      </dgm:prSet>
      <dgm:spPr/>
      <dgm:t>
        <a:bodyPr/>
        <a:lstStyle/>
        <a:p>
          <a:endParaRPr lang="en-US"/>
        </a:p>
      </dgm:t>
    </dgm:pt>
    <dgm:pt modelId="{B5F650B0-968D-4E11-8C91-94829FA43D30}" type="pres">
      <dgm:prSet presAssocID="{ED73282B-D4B3-4B36-8373-D16D91351D2D}" presName="descendantText" presStyleLbl="alignAccFollowNode1" presStyleIdx="2" presStyleCnt="3" custScaleX="128197">
        <dgm:presLayoutVars>
          <dgm:bulletEnabled val="1"/>
        </dgm:presLayoutVars>
      </dgm:prSet>
      <dgm:spPr/>
      <dgm:t>
        <a:bodyPr/>
        <a:lstStyle/>
        <a:p>
          <a:endParaRPr lang="en-US"/>
        </a:p>
      </dgm:t>
    </dgm:pt>
    <dgm:pt modelId="{B8D517CC-5B8F-4ACB-869E-F0B6A764B88F}" type="pres">
      <dgm:prSet presAssocID="{14138BA8-F742-494B-A056-12F2EAD5E4E6}" presName="sp" presStyleCnt="0"/>
      <dgm:spPr/>
    </dgm:pt>
    <dgm:pt modelId="{A795211F-8D34-45D7-85E3-F947BC0AB18E}" type="pres">
      <dgm:prSet presAssocID="{013A6B0F-E54E-49CC-A002-5788151D49B9}" presName="linNode" presStyleCnt="0"/>
      <dgm:spPr/>
    </dgm:pt>
    <dgm:pt modelId="{6152EE78-9452-4558-A381-2436B6848380}" type="pres">
      <dgm:prSet presAssocID="{013A6B0F-E54E-49CC-A002-5788151D49B9}" presName="parentText" presStyleLbl="node1" presStyleIdx="3" presStyleCnt="4" custScaleX="277778">
        <dgm:presLayoutVars>
          <dgm:chMax val="1"/>
          <dgm:bulletEnabled val="1"/>
        </dgm:presLayoutVars>
      </dgm:prSet>
      <dgm:spPr/>
      <dgm:t>
        <a:bodyPr/>
        <a:lstStyle/>
        <a:p>
          <a:endParaRPr lang="en-US"/>
        </a:p>
      </dgm:t>
    </dgm:pt>
  </dgm:ptLst>
  <dgm:cxnLst>
    <dgm:cxn modelId="{60F611DD-8BEF-4302-AE1B-26E9636B3008}" type="presOf" srcId="{B167B2CE-952F-4504-90FD-8C9875FBA5A2}" destId="{8CE27567-8312-4B65-A2C2-B77CCBF6AD4E}" srcOrd="0" destOrd="0" presId="urn:microsoft.com/office/officeart/2005/8/layout/vList5"/>
    <dgm:cxn modelId="{41E65483-085F-4DDA-84D9-6DD72F94A44B}" srcId="{1E25DFC7-8129-4C24-9573-3F614D42EE6B}" destId="{B167B2CE-952F-4504-90FD-8C9875FBA5A2}" srcOrd="0" destOrd="0" parTransId="{9C7D21E8-9891-4B41-8F59-10A75A215209}" sibTransId="{CCF16D7B-3B7C-4341-9DC3-9793FE1CC5C1}"/>
    <dgm:cxn modelId="{AA4EB2F8-032A-4C4A-B07F-BF164CCF0777}" type="presOf" srcId="{9E555208-837E-49A1-94CC-F83F04AB68AF}" destId="{57DA4B09-D27D-40C4-9C31-E766BAAEF1D0}" srcOrd="0" destOrd="0" presId="urn:microsoft.com/office/officeart/2005/8/layout/vList5"/>
    <dgm:cxn modelId="{28D9F282-E4D8-4C69-AEC7-479B482AAE53}" srcId="{150BD551-8C2C-4B3E-AEA6-BC111CC97A32}" destId="{013A6B0F-E54E-49CC-A002-5788151D49B9}" srcOrd="3" destOrd="0" parTransId="{88A6AA05-6684-4B22-BB06-29B85FF81B76}" sibTransId="{8B043904-B614-4870-896F-10F31EE34FAF}"/>
    <dgm:cxn modelId="{8B8A5A8C-8FE5-45B0-98F6-859C6D75C50C}" type="presOf" srcId="{150BD551-8C2C-4B3E-AEA6-BC111CC97A32}" destId="{05C6081F-14C2-42FF-8D8C-DDCE64CA977C}" srcOrd="0" destOrd="0" presId="urn:microsoft.com/office/officeart/2005/8/layout/vList5"/>
    <dgm:cxn modelId="{9D37C974-CC31-47F6-9877-57BF820ED4D8}" type="presOf" srcId="{013A6B0F-E54E-49CC-A002-5788151D49B9}" destId="{6152EE78-9452-4558-A381-2436B6848380}" srcOrd="0" destOrd="0" presId="urn:microsoft.com/office/officeart/2005/8/layout/vList5"/>
    <dgm:cxn modelId="{9D5F0089-2BCF-4771-A0B1-EAD7505920DB}" srcId="{150BD551-8C2C-4B3E-AEA6-BC111CC97A32}" destId="{ED73282B-D4B3-4B36-8373-D16D91351D2D}" srcOrd="2" destOrd="0" parTransId="{AC1F7975-32CD-4532-B414-D61E947A6351}" sibTransId="{14138BA8-F742-494B-A056-12F2EAD5E4E6}"/>
    <dgm:cxn modelId="{82AF7C91-9BE8-4F7D-9A11-37AC99DF8DF3}" srcId="{150BD551-8C2C-4B3E-AEA6-BC111CC97A32}" destId="{7E382A7E-A1B1-4C59-B319-A3666B7E77D5}" srcOrd="1" destOrd="0" parTransId="{6BA5C49D-9FCC-4275-97B4-0F33FEC05D09}" sibTransId="{09CE08D1-8B7B-42D9-AADC-1E45EA57520D}"/>
    <dgm:cxn modelId="{FB917EFA-ED30-4A1F-A0E8-26F7A8010522}" srcId="{7E382A7E-A1B1-4C59-B319-A3666B7E77D5}" destId="{9E555208-837E-49A1-94CC-F83F04AB68AF}" srcOrd="0" destOrd="0" parTransId="{292B3FCD-A767-4E45-94BD-22B24BED4128}" sibTransId="{B3D0A848-73FE-4430-89EA-8B5D97A8EE2E}"/>
    <dgm:cxn modelId="{16545F23-47ED-458B-9769-B7C814ED42FF}" type="presOf" srcId="{1E25DFC7-8129-4C24-9573-3F614D42EE6B}" destId="{C8AA5849-90E1-46A2-BA33-EC3D49ABCDE3}" srcOrd="0" destOrd="0" presId="urn:microsoft.com/office/officeart/2005/8/layout/vList5"/>
    <dgm:cxn modelId="{51E0CB7F-289A-4A43-B8C9-E35A8ED02902}" type="presOf" srcId="{7E382A7E-A1B1-4C59-B319-A3666B7E77D5}" destId="{E6B98FE5-247D-4772-A1AB-714AE26B01DD}" srcOrd="0" destOrd="0" presId="urn:microsoft.com/office/officeart/2005/8/layout/vList5"/>
    <dgm:cxn modelId="{3797FC3B-67B6-4B09-B8FF-EEFC12A22AAA}" type="presOf" srcId="{ED73282B-D4B3-4B36-8373-D16D91351D2D}" destId="{5B72099B-7863-4232-A7F6-2AADD36CE518}" srcOrd="0" destOrd="0" presId="urn:microsoft.com/office/officeart/2005/8/layout/vList5"/>
    <dgm:cxn modelId="{BD3D3E00-1BC0-4BEE-B7E6-FABABC64ABB4}" type="presOf" srcId="{10A9B6ED-3C05-420E-8291-96F8992BF7BA}" destId="{B5F650B0-968D-4E11-8C91-94829FA43D30}" srcOrd="0" destOrd="0" presId="urn:microsoft.com/office/officeart/2005/8/layout/vList5"/>
    <dgm:cxn modelId="{6C27C911-0DDC-4152-87CB-CE4981CC92AF}" srcId="{7E382A7E-A1B1-4C59-B319-A3666B7E77D5}" destId="{F7FFC52E-4C71-4CEA-ADFF-5DBCEA732E52}" srcOrd="1" destOrd="0" parTransId="{9DBBD47E-CA83-48FE-B5D4-C518B744D70C}" sibTransId="{630CD90A-3F0C-45EC-AB23-A4D2A25DF8FC}"/>
    <dgm:cxn modelId="{5A27A509-91F6-4A3F-939B-63DD698F87E1}" type="presOf" srcId="{F7FFC52E-4C71-4CEA-ADFF-5DBCEA732E52}" destId="{57DA4B09-D27D-40C4-9C31-E766BAAEF1D0}" srcOrd="0" destOrd="1" presId="urn:microsoft.com/office/officeart/2005/8/layout/vList5"/>
    <dgm:cxn modelId="{9C01E2B0-288C-4959-BD55-2BA5EBC4AE76}" srcId="{150BD551-8C2C-4B3E-AEA6-BC111CC97A32}" destId="{1E25DFC7-8129-4C24-9573-3F614D42EE6B}" srcOrd="0" destOrd="0" parTransId="{7B589370-F04A-4E7C-ADDD-60117AAFF604}" sibTransId="{58F30762-6101-4B6E-B7E5-DF2FBC3CC3CD}"/>
    <dgm:cxn modelId="{903C52AE-BF65-43D4-9793-77629D17CF36}" srcId="{ED73282B-D4B3-4B36-8373-D16D91351D2D}" destId="{10A9B6ED-3C05-420E-8291-96F8992BF7BA}" srcOrd="0" destOrd="0" parTransId="{80FDBCD6-AF4F-4E95-B12E-2A1DA61BDA25}" sibTransId="{5D46B37D-7081-4829-858B-CDDA71738185}"/>
    <dgm:cxn modelId="{FE48C35B-442C-4F95-AE23-47E886E2718E}" type="presParOf" srcId="{05C6081F-14C2-42FF-8D8C-DDCE64CA977C}" destId="{C81DDA2C-AF7A-46AC-AE13-A1FF7C65CF18}" srcOrd="0" destOrd="0" presId="urn:microsoft.com/office/officeart/2005/8/layout/vList5"/>
    <dgm:cxn modelId="{5E06ADB3-8921-496F-AD03-4498165EF919}" type="presParOf" srcId="{C81DDA2C-AF7A-46AC-AE13-A1FF7C65CF18}" destId="{C8AA5849-90E1-46A2-BA33-EC3D49ABCDE3}" srcOrd="0" destOrd="0" presId="urn:microsoft.com/office/officeart/2005/8/layout/vList5"/>
    <dgm:cxn modelId="{98960F16-C90D-453C-A317-FC3FA2BA34F1}" type="presParOf" srcId="{C81DDA2C-AF7A-46AC-AE13-A1FF7C65CF18}" destId="{8CE27567-8312-4B65-A2C2-B77CCBF6AD4E}" srcOrd="1" destOrd="0" presId="urn:microsoft.com/office/officeart/2005/8/layout/vList5"/>
    <dgm:cxn modelId="{42598D0C-FC08-43A1-A0D8-81DE3A49A6DA}" type="presParOf" srcId="{05C6081F-14C2-42FF-8D8C-DDCE64CA977C}" destId="{B98AC5D2-4E7F-415B-9EE5-A725A3BBBC38}" srcOrd="1" destOrd="0" presId="urn:microsoft.com/office/officeart/2005/8/layout/vList5"/>
    <dgm:cxn modelId="{4D83054D-53B8-4E31-AAE3-55630664EFFC}" type="presParOf" srcId="{05C6081F-14C2-42FF-8D8C-DDCE64CA977C}" destId="{E3310B35-708F-4590-9DFF-DFA8C77D8E29}" srcOrd="2" destOrd="0" presId="urn:microsoft.com/office/officeart/2005/8/layout/vList5"/>
    <dgm:cxn modelId="{EBED0539-60B3-4BC7-BDEB-D3A508FD9922}" type="presParOf" srcId="{E3310B35-708F-4590-9DFF-DFA8C77D8E29}" destId="{E6B98FE5-247D-4772-A1AB-714AE26B01DD}" srcOrd="0" destOrd="0" presId="urn:microsoft.com/office/officeart/2005/8/layout/vList5"/>
    <dgm:cxn modelId="{36836A4D-B43C-4462-ABCE-2A88EC461157}" type="presParOf" srcId="{E3310B35-708F-4590-9DFF-DFA8C77D8E29}" destId="{57DA4B09-D27D-40C4-9C31-E766BAAEF1D0}" srcOrd="1" destOrd="0" presId="urn:microsoft.com/office/officeart/2005/8/layout/vList5"/>
    <dgm:cxn modelId="{34AE6E25-B4B4-4940-B0C4-D808897CB221}" type="presParOf" srcId="{05C6081F-14C2-42FF-8D8C-DDCE64CA977C}" destId="{B2299A3F-C025-48A8-A196-E49A97460EEF}" srcOrd="3" destOrd="0" presId="urn:microsoft.com/office/officeart/2005/8/layout/vList5"/>
    <dgm:cxn modelId="{2A7E4B3E-C404-4ACA-8A67-0FAA29D64D6F}" type="presParOf" srcId="{05C6081F-14C2-42FF-8D8C-DDCE64CA977C}" destId="{2BDAE8D4-F03C-4235-95C7-E252116A4FB5}" srcOrd="4" destOrd="0" presId="urn:microsoft.com/office/officeart/2005/8/layout/vList5"/>
    <dgm:cxn modelId="{8E5C5D1A-38C2-4E8A-BB69-562DEB753D9C}" type="presParOf" srcId="{2BDAE8D4-F03C-4235-95C7-E252116A4FB5}" destId="{5B72099B-7863-4232-A7F6-2AADD36CE518}" srcOrd="0" destOrd="0" presId="urn:microsoft.com/office/officeart/2005/8/layout/vList5"/>
    <dgm:cxn modelId="{4130B3A5-5B18-4BE4-9BFF-238FF6319E56}" type="presParOf" srcId="{2BDAE8D4-F03C-4235-95C7-E252116A4FB5}" destId="{B5F650B0-968D-4E11-8C91-94829FA43D30}" srcOrd="1" destOrd="0" presId="urn:microsoft.com/office/officeart/2005/8/layout/vList5"/>
    <dgm:cxn modelId="{3781F384-8ED6-409C-8C07-B33A42757C1A}" type="presParOf" srcId="{05C6081F-14C2-42FF-8D8C-DDCE64CA977C}" destId="{B8D517CC-5B8F-4ACB-869E-F0B6A764B88F}" srcOrd="5" destOrd="0" presId="urn:microsoft.com/office/officeart/2005/8/layout/vList5"/>
    <dgm:cxn modelId="{3E0C6C77-07A7-4253-AF0F-9664912BED35}" type="presParOf" srcId="{05C6081F-14C2-42FF-8D8C-DDCE64CA977C}" destId="{A795211F-8D34-45D7-85E3-F947BC0AB18E}" srcOrd="6" destOrd="0" presId="urn:microsoft.com/office/officeart/2005/8/layout/vList5"/>
    <dgm:cxn modelId="{03D7BB8D-8E99-45CD-99DF-7EF0B30599E5}" type="presParOf" srcId="{A795211F-8D34-45D7-85E3-F947BC0AB18E}" destId="{6152EE78-9452-4558-A381-2436B6848380}"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ADBBDF-6F19-492B-96C2-1F91C2C00A5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985FE0CA-97C4-4B64-A769-7E03EA5E4DA8}">
      <dgm:prSet phldrT="[Text]"/>
      <dgm:spPr>
        <a:solidFill>
          <a:schemeClr val="accent5">
            <a:lumMod val="40000"/>
            <a:lumOff val="60000"/>
          </a:schemeClr>
        </a:solidFill>
      </dgm:spPr>
      <dgm:t>
        <a:bodyPr/>
        <a:lstStyle/>
        <a:p>
          <a:r>
            <a:rPr lang="en-US" b="1" dirty="0">
              <a:solidFill>
                <a:schemeClr val="tx1"/>
              </a:solidFill>
            </a:rPr>
            <a:t>Companies covered by Phases will apply </a:t>
          </a:r>
          <a:r>
            <a:rPr lang="en-US" b="1" dirty="0" err="1">
              <a:solidFill>
                <a:schemeClr val="tx1"/>
              </a:solidFill>
            </a:rPr>
            <a:t>Ind</a:t>
          </a:r>
          <a:r>
            <a:rPr lang="en-US" b="1" dirty="0">
              <a:solidFill>
                <a:schemeClr val="tx1"/>
              </a:solidFill>
            </a:rPr>
            <a:t> AS</a:t>
          </a:r>
        </a:p>
      </dgm:t>
    </dgm:pt>
    <dgm:pt modelId="{F8A11A9E-3342-4168-9952-96392FE27368}" type="parTrans" cxnId="{B94331BB-D662-4476-B0E1-06263569C868}">
      <dgm:prSet/>
      <dgm:spPr/>
      <dgm:t>
        <a:bodyPr/>
        <a:lstStyle/>
        <a:p>
          <a:endParaRPr lang="en-US" b="1"/>
        </a:p>
      </dgm:t>
    </dgm:pt>
    <dgm:pt modelId="{2C45D1C7-7657-4E1A-8A2A-7FD183F2E903}" type="sibTrans" cxnId="{B94331BB-D662-4476-B0E1-06263569C868}">
      <dgm:prSet/>
      <dgm:spPr/>
      <dgm:t>
        <a:bodyPr/>
        <a:lstStyle/>
        <a:p>
          <a:endParaRPr lang="en-US" b="1"/>
        </a:p>
      </dgm:t>
    </dgm:pt>
    <dgm:pt modelId="{98C45260-20FA-449B-A0B5-D99831CDEE4D}">
      <dgm:prSet phldrT="[Text]"/>
      <dgm:spPr>
        <a:solidFill>
          <a:schemeClr val="accent5">
            <a:lumMod val="40000"/>
            <a:lumOff val="60000"/>
          </a:schemeClr>
        </a:solidFill>
      </dgm:spPr>
      <dgm:t>
        <a:bodyPr/>
        <a:lstStyle/>
        <a:p>
          <a:r>
            <a:rPr lang="en-US" b="1" dirty="0">
              <a:solidFill>
                <a:schemeClr val="tx1"/>
              </a:solidFill>
            </a:rPr>
            <a:t>Companies not covered by Phases will apply existing AS issued by NACAS</a:t>
          </a:r>
        </a:p>
      </dgm:t>
    </dgm:pt>
    <dgm:pt modelId="{ED263D4C-E5C4-43A0-ADD3-326C7CEE9131}" type="parTrans" cxnId="{E2DC547C-515E-4C88-8826-03C6DC8E40D5}">
      <dgm:prSet/>
      <dgm:spPr/>
      <dgm:t>
        <a:bodyPr/>
        <a:lstStyle/>
        <a:p>
          <a:endParaRPr lang="en-US" b="1"/>
        </a:p>
      </dgm:t>
    </dgm:pt>
    <dgm:pt modelId="{8FC85BA5-01A4-4396-BE18-8D4BD7D8B179}" type="sibTrans" cxnId="{E2DC547C-515E-4C88-8826-03C6DC8E40D5}">
      <dgm:prSet/>
      <dgm:spPr/>
      <dgm:t>
        <a:bodyPr/>
        <a:lstStyle/>
        <a:p>
          <a:endParaRPr lang="en-US" b="1"/>
        </a:p>
      </dgm:t>
    </dgm:pt>
    <dgm:pt modelId="{5F4EF3EC-3DBA-4C22-ACEC-7022B7219E75}">
      <dgm:prSet phldrT="[Text]"/>
      <dgm:spPr>
        <a:solidFill>
          <a:schemeClr val="accent5">
            <a:lumMod val="40000"/>
            <a:lumOff val="60000"/>
          </a:schemeClr>
        </a:solidFill>
      </dgm:spPr>
      <dgm:t>
        <a:bodyPr/>
        <a:lstStyle/>
        <a:p>
          <a:r>
            <a:rPr lang="en-US" b="1" dirty="0">
              <a:solidFill>
                <a:schemeClr val="tx1"/>
              </a:solidFill>
            </a:rPr>
            <a:t>Corporations ( not under companies Act) &amp;Non-corporates will apply AS issued by ICAI</a:t>
          </a:r>
        </a:p>
      </dgm:t>
    </dgm:pt>
    <dgm:pt modelId="{200E503A-08B6-441E-8943-40409ED09CD0}" type="parTrans" cxnId="{FC9CE33A-15FF-45DA-AE02-19E0DA1FD120}">
      <dgm:prSet/>
      <dgm:spPr/>
      <dgm:t>
        <a:bodyPr/>
        <a:lstStyle/>
        <a:p>
          <a:endParaRPr lang="en-US" b="1"/>
        </a:p>
      </dgm:t>
    </dgm:pt>
    <dgm:pt modelId="{D20DA324-D312-4ADE-A8EC-BCB31A39A495}" type="sibTrans" cxnId="{FC9CE33A-15FF-45DA-AE02-19E0DA1FD120}">
      <dgm:prSet/>
      <dgm:spPr/>
      <dgm:t>
        <a:bodyPr/>
        <a:lstStyle/>
        <a:p>
          <a:endParaRPr lang="en-US" b="1"/>
        </a:p>
      </dgm:t>
    </dgm:pt>
    <dgm:pt modelId="{2A2D8CC7-FA6E-4570-BE9C-C4F32DAFA5AC}" type="pres">
      <dgm:prSet presAssocID="{3BADBBDF-6F19-492B-96C2-1F91C2C00A5A}" presName="Name0" presStyleCnt="0">
        <dgm:presLayoutVars>
          <dgm:chMax val="7"/>
          <dgm:chPref val="7"/>
          <dgm:dir/>
        </dgm:presLayoutVars>
      </dgm:prSet>
      <dgm:spPr/>
      <dgm:t>
        <a:bodyPr/>
        <a:lstStyle/>
        <a:p>
          <a:endParaRPr lang="en-US"/>
        </a:p>
      </dgm:t>
    </dgm:pt>
    <dgm:pt modelId="{9E93BF76-0D2B-47B7-9720-4590D788DEFD}" type="pres">
      <dgm:prSet presAssocID="{3BADBBDF-6F19-492B-96C2-1F91C2C00A5A}" presName="Name1" presStyleCnt="0"/>
      <dgm:spPr/>
    </dgm:pt>
    <dgm:pt modelId="{76908799-B091-4F8E-B73E-3D7892A7E295}" type="pres">
      <dgm:prSet presAssocID="{3BADBBDF-6F19-492B-96C2-1F91C2C00A5A}" presName="cycle" presStyleCnt="0"/>
      <dgm:spPr/>
    </dgm:pt>
    <dgm:pt modelId="{E1612B67-36F4-493D-A21C-CB949E8206AC}" type="pres">
      <dgm:prSet presAssocID="{3BADBBDF-6F19-492B-96C2-1F91C2C00A5A}" presName="srcNode" presStyleLbl="node1" presStyleIdx="0" presStyleCnt="3"/>
      <dgm:spPr/>
    </dgm:pt>
    <dgm:pt modelId="{D7E40599-0453-4798-99C5-371EC9DB8CF5}" type="pres">
      <dgm:prSet presAssocID="{3BADBBDF-6F19-492B-96C2-1F91C2C00A5A}" presName="conn" presStyleLbl="parChTrans1D2" presStyleIdx="0" presStyleCnt="1"/>
      <dgm:spPr/>
      <dgm:t>
        <a:bodyPr/>
        <a:lstStyle/>
        <a:p>
          <a:endParaRPr lang="en-US"/>
        </a:p>
      </dgm:t>
    </dgm:pt>
    <dgm:pt modelId="{5DD0C526-3773-4696-8E16-78687017B75F}" type="pres">
      <dgm:prSet presAssocID="{3BADBBDF-6F19-492B-96C2-1F91C2C00A5A}" presName="extraNode" presStyleLbl="node1" presStyleIdx="0" presStyleCnt="3"/>
      <dgm:spPr/>
    </dgm:pt>
    <dgm:pt modelId="{D1CC1F0D-04A4-446A-AD9F-556DD614C718}" type="pres">
      <dgm:prSet presAssocID="{3BADBBDF-6F19-492B-96C2-1F91C2C00A5A}" presName="dstNode" presStyleLbl="node1" presStyleIdx="0" presStyleCnt="3"/>
      <dgm:spPr/>
    </dgm:pt>
    <dgm:pt modelId="{A013C211-DAFD-4610-99BD-E6F1E797AB2A}" type="pres">
      <dgm:prSet presAssocID="{985FE0CA-97C4-4B64-A769-7E03EA5E4DA8}" presName="text_1" presStyleLbl="node1" presStyleIdx="0" presStyleCnt="3">
        <dgm:presLayoutVars>
          <dgm:bulletEnabled val="1"/>
        </dgm:presLayoutVars>
      </dgm:prSet>
      <dgm:spPr/>
      <dgm:t>
        <a:bodyPr/>
        <a:lstStyle/>
        <a:p>
          <a:endParaRPr lang="en-US"/>
        </a:p>
      </dgm:t>
    </dgm:pt>
    <dgm:pt modelId="{508C40BB-1691-41A8-B7D1-23F59324566C}" type="pres">
      <dgm:prSet presAssocID="{985FE0CA-97C4-4B64-A769-7E03EA5E4DA8}" presName="accent_1" presStyleCnt="0"/>
      <dgm:spPr/>
    </dgm:pt>
    <dgm:pt modelId="{5FAD7ABA-886D-48A3-82D9-F065C64C42E6}" type="pres">
      <dgm:prSet presAssocID="{985FE0CA-97C4-4B64-A769-7E03EA5E4DA8}" presName="accentRepeatNode" presStyleLbl="solidFgAcc1" presStyleIdx="0" presStyleCnt="3"/>
      <dgm:spPr/>
    </dgm:pt>
    <dgm:pt modelId="{6D35CE0B-E570-45FC-B4F7-AADCAF0B4C64}" type="pres">
      <dgm:prSet presAssocID="{98C45260-20FA-449B-A0B5-D99831CDEE4D}" presName="text_2" presStyleLbl="node1" presStyleIdx="1" presStyleCnt="3">
        <dgm:presLayoutVars>
          <dgm:bulletEnabled val="1"/>
        </dgm:presLayoutVars>
      </dgm:prSet>
      <dgm:spPr/>
      <dgm:t>
        <a:bodyPr/>
        <a:lstStyle/>
        <a:p>
          <a:endParaRPr lang="en-US"/>
        </a:p>
      </dgm:t>
    </dgm:pt>
    <dgm:pt modelId="{3A6144F2-7092-42B3-890F-8779B1BD6BA4}" type="pres">
      <dgm:prSet presAssocID="{98C45260-20FA-449B-A0B5-D99831CDEE4D}" presName="accent_2" presStyleCnt="0"/>
      <dgm:spPr/>
    </dgm:pt>
    <dgm:pt modelId="{579B8F06-EFDD-4153-9498-1C4D00516A26}" type="pres">
      <dgm:prSet presAssocID="{98C45260-20FA-449B-A0B5-D99831CDEE4D}" presName="accentRepeatNode" presStyleLbl="solidFgAcc1" presStyleIdx="1" presStyleCnt="3"/>
      <dgm:spPr/>
    </dgm:pt>
    <dgm:pt modelId="{13E63990-939F-452D-A16B-0899F5F30D50}" type="pres">
      <dgm:prSet presAssocID="{5F4EF3EC-3DBA-4C22-ACEC-7022B7219E75}" presName="text_3" presStyleLbl="node1" presStyleIdx="2" presStyleCnt="3">
        <dgm:presLayoutVars>
          <dgm:bulletEnabled val="1"/>
        </dgm:presLayoutVars>
      </dgm:prSet>
      <dgm:spPr/>
      <dgm:t>
        <a:bodyPr/>
        <a:lstStyle/>
        <a:p>
          <a:endParaRPr lang="en-US"/>
        </a:p>
      </dgm:t>
    </dgm:pt>
    <dgm:pt modelId="{C314719D-2D7E-4727-84D5-46A6F19813F5}" type="pres">
      <dgm:prSet presAssocID="{5F4EF3EC-3DBA-4C22-ACEC-7022B7219E75}" presName="accent_3" presStyleCnt="0"/>
      <dgm:spPr/>
    </dgm:pt>
    <dgm:pt modelId="{6E6B871E-DF6F-4C45-BFF5-596371777401}" type="pres">
      <dgm:prSet presAssocID="{5F4EF3EC-3DBA-4C22-ACEC-7022B7219E75}" presName="accentRepeatNode" presStyleLbl="solidFgAcc1" presStyleIdx="2" presStyleCnt="3"/>
      <dgm:spPr/>
    </dgm:pt>
  </dgm:ptLst>
  <dgm:cxnLst>
    <dgm:cxn modelId="{FC9CE33A-15FF-45DA-AE02-19E0DA1FD120}" srcId="{3BADBBDF-6F19-492B-96C2-1F91C2C00A5A}" destId="{5F4EF3EC-3DBA-4C22-ACEC-7022B7219E75}" srcOrd="2" destOrd="0" parTransId="{200E503A-08B6-441E-8943-40409ED09CD0}" sibTransId="{D20DA324-D312-4ADE-A8EC-BCB31A39A495}"/>
    <dgm:cxn modelId="{3F1EB2DE-6D94-DA48-A9C7-977757E2469A}" type="presOf" srcId="{985FE0CA-97C4-4B64-A769-7E03EA5E4DA8}" destId="{A013C211-DAFD-4610-99BD-E6F1E797AB2A}" srcOrd="0" destOrd="0" presId="urn:microsoft.com/office/officeart/2008/layout/VerticalCurvedList"/>
    <dgm:cxn modelId="{708BAE8C-B796-4946-9110-87F13774876A}" type="presOf" srcId="{3BADBBDF-6F19-492B-96C2-1F91C2C00A5A}" destId="{2A2D8CC7-FA6E-4570-BE9C-C4F32DAFA5AC}" srcOrd="0" destOrd="0" presId="urn:microsoft.com/office/officeart/2008/layout/VerticalCurvedList"/>
    <dgm:cxn modelId="{1285BD86-B189-6843-8298-7484DAB79D81}" type="presOf" srcId="{98C45260-20FA-449B-A0B5-D99831CDEE4D}" destId="{6D35CE0B-E570-45FC-B4F7-AADCAF0B4C64}" srcOrd="0" destOrd="0" presId="urn:microsoft.com/office/officeart/2008/layout/VerticalCurvedList"/>
    <dgm:cxn modelId="{E2DC547C-515E-4C88-8826-03C6DC8E40D5}" srcId="{3BADBBDF-6F19-492B-96C2-1F91C2C00A5A}" destId="{98C45260-20FA-449B-A0B5-D99831CDEE4D}" srcOrd="1" destOrd="0" parTransId="{ED263D4C-E5C4-43A0-ADD3-326C7CEE9131}" sibTransId="{8FC85BA5-01A4-4396-BE18-8D4BD7D8B179}"/>
    <dgm:cxn modelId="{DCDE6B99-9A14-A945-927F-39063F436D6F}" type="presOf" srcId="{2C45D1C7-7657-4E1A-8A2A-7FD183F2E903}" destId="{D7E40599-0453-4798-99C5-371EC9DB8CF5}" srcOrd="0" destOrd="0" presId="urn:microsoft.com/office/officeart/2008/layout/VerticalCurvedList"/>
    <dgm:cxn modelId="{01769C1A-F755-FC48-9B81-0B7C4E706BEF}" type="presOf" srcId="{5F4EF3EC-3DBA-4C22-ACEC-7022B7219E75}" destId="{13E63990-939F-452D-A16B-0899F5F30D50}" srcOrd="0" destOrd="0" presId="urn:microsoft.com/office/officeart/2008/layout/VerticalCurvedList"/>
    <dgm:cxn modelId="{B94331BB-D662-4476-B0E1-06263569C868}" srcId="{3BADBBDF-6F19-492B-96C2-1F91C2C00A5A}" destId="{985FE0CA-97C4-4B64-A769-7E03EA5E4DA8}" srcOrd="0" destOrd="0" parTransId="{F8A11A9E-3342-4168-9952-96392FE27368}" sibTransId="{2C45D1C7-7657-4E1A-8A2A-7FD183F2E903}"/>
    <dgm:cxn modelId="{08592FC9-8F7D-5E43-945D-7D56670A3A8E}" type="presParOf" srcId="{2A2D8CC7-FA6E-4570-BE9C-C4F32DAFA5AC}" destId="{9E93BF76-0D2B-47B7-9720-4590D788DEFD}" srcOrd="0" destOrd="0" presId="urn:microsoft.com/office/officeart/2008/layout/VerticalCurvedList"/>
    <dgm:cxn modelId="{15B2640E-4660-8E42-A545-19682FE37192}" type="presParOf" srcId="{9E93BF76-0D2B-47B7-9720-4590D788DEFD}" destId="{76908799-B091-4F8E-B73E-3D7892A7E295}" srcOrd="0" destOrd="0" presId="urn:microsoft.com/office/officeart/2008/layout/VerticalCurvedList"/>
    <dgm:cxn modelId="{535237C5-B030-8E43-B5D9-C18602E356D4}" type="presParOf" srcId="{76908799-B091-4F8E-B73E-3D7892A7E295}" destId="{E1612B67-36F4-493D-A21C-CB949E8206AC}" srcOrd="0" destOrd="0" presId="urn:microsoft.com/office/officeart/2008/layout/VerticalCurvedList"/>
    <dgm:cxn modelId="{E99C792E-B12B-4D4C-B86F-CF75D6E828A1}" type="presParOf" srcId="{76908799-B091-4F8E-B73E-3D7892A7E295}" destId="{D7E40599-0453-4798-99C5-371EC9DB8CF5}" srcOrd="1" destOrd="0" presId="urn:microsoft.com/office/officeart/2008/layout/VerticalCurvedList"/>
    <dgm:cxn modelId="{8C06C5F3-AFEF-0D49-A3DA-FA948C479E68}" type="presParOf" srcId="{76908799-B091-4F8E-B73E-3D7892A7E295}" destId="{5DD0C526-3773-4696-8E16-78687017B75F}" srcOrd="2" destOrd="0" presId="urn:microsoft.com/office/officeart/2008/layout/VerticalCurvedList"/>
    <dgm:cxn modelId="{DE93975B-9193-E04B-9C0F-EADC97EAED1C}" type="presParOf" srcId="{76908799-B091-4F8E-B73E-3D7892A7E295}" destId="{D1CC1F0D-04A4-446A-AD9F-556DD614C718}" srcOrd="3" destOrd="0" presId="urn:microsoft.com/office/officeart/2008/layout/VerticalCurvedList"/>
    <dgm:cxn modelId="{823B91B3-A76C-E449-A0B1-072A6BF571F2}" type="presParOf" srcId="{9E93BF76-0D2B-47B7-9720-4590D788DEFD}" destId="{A013C211-DAFD-4610-99BD-E6F1E797AB2A}" srcOrd="1" destOrd="0" presId="urn:microsoft.com/office/officeart/2008/layout/VerticalCurvedList"/>
    <dgm:cxn modelId="{5D1E4F05-8FEA-D741-BF8F-A86A3D054B66}" type="presParOf" srcId="{9E93BF76-0D2B-47B7-9720-4590D788DEFD}" destId="{508C40BB-1691-41A8-B7D1-23F59324566C}" srcOrd="2" destOrd="0" presId="urn:microsoft.com/office/officeart/2008/layout/VerticalCurvedList"/>
    <dgm:cxn modelId="{243B1DBC-440B-5B48-8F9E-C5C87CC5F301}" type="presParOf" srcId="{508C40BB-1691-41A8-B7D1-23F59324566C}" destId="{5FAD7ABA-886D-48A3-82D9-F065C64C42E6}" srcOrd="0" destOrd="0" presId="urn:microsoft.com/office/officeart/2008/layout/VerticalCurvedList"/>
    <dgm:cxn modelId="{A1B4CEE2-0C66-5D4D-BA8E-7C17BC9ACF0E}" type="presParOf" srcId="{9E93BF76-0D2B-47B7-9720-4590D788DEFD}" destId="{6D35CE0B-E570-45FC-B4F7-AADCAF0B4C64}" srcOrd="3" destOrd="0" presId="urn:microsoft.com/office/officeart/2008/layout/VerticalCurvedList"/>
    <dgm:cxn modelId="{3236FD1D-AE38-6543-B9A3-2DEB2FD8FA2F}" type="presParOf" srcId="{9E93BF76-0D2B-47B7-9720-4590D788DEFD}" destId="{3A6144F2-7092-42B3-890F-8779B1BD6BA4}" srcOrd="4" destOrd="0" presId="urn:microsoft.com/office/officeart/2008/layout/VerticalCurvedList"/>
    <dgm:cxn modelId="{87E8A6F8-44F2-9D46-87B5-5D73BF6520D4}" type="presParOf" srcId="{3A6144F2-7092-42B3-890F-8779B1BD6BA4}" destId="{579B8F06-EFDD-4153-9498-1C4D00516A26}" srcOrd="0" destOrd="0" presId="urn:microsoft.com/office/officeart/2008/layout/VerticalCurvedList"/>
    <dgm:cxn modelId="{7B0C17C2-5C48-154F-815E-D3F1A5CD1001}" type="presParOf" srcId="{9E93BF76-0D2B-47B7-9720-4590D788DEFD}" destId="{13E63990-939F-452D-A16B-0899F5F30D50}" srcOrd="5" destOrd="0" presId="urn:microsoft.com/office/officeart/2008/layout/VerticalCurvedList"/>
    <dgm:cxn modelId="{0E33C881-0B6F-0744-A689-7899A3008CA9}" type="presParOf" srcId="{9E93BF76-0D2B-47B7-9720-4590D788DEFD}" destId="{C314719D-2D7E-4727-84D5-46A6F19813F5}" srcOrd="6" destOrd="0" presId="urn:microsoft.com/office/officeart/2008/layout/VerticalCurvedList"/>
    <dgm:cxn modelId="{E7B32F09-17C6-D94D-8E04-905698C2BB4C}" type="presParOf" srcId="{C314719D-2D7E-4727-84D5-46A6F19813F5}" destId="{6E6B871E-DF6F-4C45-BFF5-596371777401}"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5549D8-1141-4F4D-8CCF-49281209AAF1}"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US"/>
        </a:p>
      </dgm:t>
    </dgm:pt>
    <dgm:pt modelId="{62F9C3C9-ACB9-4EE9-9974-FCE62A31C1DD}">
      <dgm:prSet phldrT="[Text]"/>
      <dgm:spPr>
        <a:solidFill>
          <a:schemeClr val="accent2">
            <a:lumMod val="75000"/>
          </a:schemeClr>
        </a:solidFill>
      </dgm:spPr>
      <dgm:t>
        <a:bodyPr/>
        <a:lstStyle/>
        <a:p>
          <a:r>
            <a:rPr lang="en-US" dirty="0">
              <a:solidFill>
                <a:schemeClr val="bg1"/>
              </a:solidFill>
            </a:rPr>
            <a:t>IFRS</a:t>
          </a:r>
        </a:p>
      </dgm:t>
    </dgm:pt>
    <dgm:pt modelId="{F4CB1A81-B88F-4ECF-9310-E0D5028C4341}" type="parTrans" cxnId="{92460B20-68FE-4A38-8728-385439A7D666}">
      <dgm:prSet/>
      <dgm:spPr/>
      <dgm:t>
        <a:bodyPr/>
        <a:lstStyle/>
        <a:p>
          <a:endParaRPr lang="en-US"/>
        </a:p>
      </dgm:t>
    </dgm:pt>
    <dgm:pt modelId="{169FEE09-9C45-43AD-9F7B-0E4482CA774D}" type="sibTrans" cxnId="{92460B20-68FE-4A38-8728-385439A7D666}">
      <dgm:prSet/>
      <dgm:spPr/>
      <dgm:t>
        <a:bodyPr/>
        <a:lstStyle/>
        <a:p>
          <a:endParaRPr lang="en-US"/>
        </a:p>
      </dgm:t>
    </dgm:pt>
    <dgm:pt modelId="{E5D8EF80-DE4B-4F5F-B493-5AE66B91267A}">
      <dgm:prSet phldrT="[Text]"/>
      <dgm:spPr>
        <a:solidFill>
          <a:schemeClr val="accent1">
            <a:lumMod val="75000"/>
            <a:alpha val="90000"/>
          </a:schemeClr>
        </a:solidFill>
      </dgm:spPr>
      <dgm:t>
        <a:bodyPr/>
        <a:lstStyle/>
        <a:p>
          <a:r>
            <a:rPr lang="en-US" dirty="0">
              <a:solidFill>
                <a:schemeClr val="bg1"/>
              </a:solidFill>
            </a:rPr>
            <a:t>Companies with public accountability</a:t>
          </a:r>
        </a:p>
      </dgm:t>
    </dgm:pt>
    <dgm:pt modelId="{FE516F86-7048-417F-B70C-79B70D80F020}" type="parTrans" cxnId="{F6DEB8E8-1EAF-4077-B7C5-3F32B4112CF5}">
      <dgm:prSet/>
      <dgm:spPr/>
      <dgm:t>
        <a:bodyPr/>
        <a:lstStyle/>
        <a:p>
          <a:endParaRPr lang="en-US"/>
        </a:p>
      </dgm:t>
    </dgm:pt>
    <dgm:pt modelId="{82D4F251-ED56-48DA-8256-40665385F04D}" type="sibTrans" cxnId="{F6DEB8E8-1EAF-4077-B7C5-3F32B4112CF5}">
      <dgm:prSet/>
      <dgm:spPr/>
      <dgm:t>
        <a:bodyPr/>
        <a:lstStyle/>
        <a:p>
          <a:endParaRPr lang="en-US"/>
        </a:p>
      </dgm:t>
    </dgm:pt>
    <dgm:pt modelId="{E16DC2CB-28A7-42C8-BCCC-5D94F644FB46}">
      <dgm:prSet phldrT="[Text]"/>
      <dgm:spPr>
        <a:solidFill>
          <a:schemeClr val="accent2">
            <a:lumMod val="75000"/>
          </a:schemeClr>
        </a:solidFill>
      </dgm:spPr>
      <dgm:t>
        <a:bodyPr/>
        <a:lstStyle/>
        <a:p>
          <a:r>
            <a:rPr lang="en-US" dirty="0">
              <a:solidFill>
                <a:schemeClr val="bg1"/>
              </a:solidFill>
            </a:rPr>
            <a:t>IFRS for SME</a:t>
          </a:r>
        </a:p>
      </dgm:t>
    </dgm:pt>
    <dgm:pt modelId="{E5F34854-3A9E-4457-8F74-75A7EB492BFF}" type="parTrans" cxnId="{E62D8BBB-3B1B-45A5-AB04-0488EE50CEA1}">
      <dgm:prSet/>
      <dgm:spPr/>
      <dgm:t>
        <a:bodyPr/>
        <a:lstStyle/>
        <a:p>
          <a:endParaRPr lang="en-US"/>
        </a:p>
      </dgm:t>
    </dgm:pt>
    <dgm:pt modelId="{197857A9-EB68-45D6-867B-0D4BA3A696B7}" type="sibTrans" cxnId="{E62D8BBB-3B1B-45A5-AB04-0488EE50CEA1}">
      <dgm:prSet/>
      <dgm:spPr/>
      <dgm:t>
        <a:bodyPr/>
        <a:lstStyle/>
        <a:p>
          <a:endParaRPr lang="en-US"/>
        </a:p>
      </dgm:t>
    </dgm:pt>
    <dgm:pt modelId="{D3B03D54-302A-4E37-8F45-612362DE3A68}">
      <dgm:prSet phldrT="[Text]"/>
      <dgm:spPr>
        <a:solidFill>
          <a:schemeClr val="accent1">
            <a:lumMod val="75000"/>
            <a:alpha val="90000"/>
          </a:schemeClr>
        </a:solidFill>
      </dgm:spPr>
      <dgm:t>
        <a:bodyPr/>
        <a:lstStyle/>
        <a:p>
          <a:r>
            <a:rPr lang="en-US" dirty="0">
              <a:solidFill>
                <a:schemeClr val="bg1"/>
              </a:solidFill>
            </a:rPr>
            <a:t>Companies that do not have public accountability</a:t>
          </a:r>
        </a:p>
      </dgm:t>
    </dgm:pt>
    <dgm:pt modelId="{712659E7-1145-4C3C-A48F-6CAD279C74C2}" type="parTrans" cxnId="{E9652A25-5D96-4567-91AB-89ACBB2B8EB5}">
      <dgm:prSet/>
      <dgm:spPr/>
      <dgm:t>
        <a:bodyPr/>
        <a:lstStyle/>
        <a:p>
          <a:endParaRPr lang="en-US"/>
        </a:p>
      </dgm:t>
    </dgm:pt>
    <dgm:pt modelId="{7009A792-89AD-4D51-AF30-F65F3627228E}" type="sibTrans" cxnId="{E9652A25-5D96-4567-91AB-89ACBB2B8EB5}">
      <dgm:prSet/>
      <dgm:spPr/>
      <dgm:t>
        <a:bodyPr/>
        <a:lstStyle/>
        <a:p>
          <a:endParaRPr lang="en-US"/>
        </a:p>
      </dgm:t>
    </dgm:pt>
    <dgm:pt modelId="{65808F21-8FE8-4FEA-BDD4-F7DC54C87A84}" type="pres">
      <dgm:prSet presAssocID="{F45549D8-1141-4F4D-8CCF-49281209AAF1}" presName="list" presStyleCnt="0">
        <dgm:presLayoutVars>
          <dgm:dir/>
          <dgm:animLvl val="lvl"/>
        </dgm:presLayoutVars>
      </dgm:prSet>
      <dgm:spPr/>
      <dgm:t>
        <a:bodyPr/>
        <a:lstStyle/>
        <a:p>
          <a:endParaRPr lang="en-US"/>
        </a:p>
      </dgm:t>
    </dgm:pt>
    <dgm:pt modelId="{A3E9FC34-DB46-440A-9E28-3B7A7A64D108}" type="pres">
      <dgm:prSet presAssocID="{62F9C3C9-ACB9-4EE9-9974-FCE62A31C1DD}" presName="posSpace" presStyleCnt="0"/>
      <dgm:spPr/>
    </dgm:pt>
    <dgm:pt modelId="{430520CC-F11B-401F-854D-8F9EAB7E16C4}" type="pres">
      <dgm:prSet presAssocID="{62F9C3C9-ACB9-4EE9-9974-FCE62A31C1DD}" presName="vertFlow" presStyleCnt="0"/>
      <dgm:spPr/>
    </dgm:pt>
    <dgm:pt modelId="{C0533ED7-E303-486A-A9EB-333F12FA7CF6}" type="pres">
      <dgm:prSet presAssocID="{62F9C3C9-ACB9-4EE9-9974-FCE62A31C1DD}" presName="topSpace" presStyleCnt="0"/>
      <dgm:spPr/>
    </dgm:pt>
    <dgm:pt modelId="{6380D007-CA16-4D0B-BFC7-48EF2D5983B1}" type="pres">
      <dgm:prSet presAssocID="{62F9C3C9-ACB9-4EE9-9974-FCE62A31C1DD}" presName="firstComp" presStyleCnt="0"/>
      <dgm:spPr/>
    </dgm:pt>
    <dgm:pt modelId="{FA48BB7A-15B3-46F4-95AB-26373A4B1378}" type="pres">
      <dgm:prSet presAssocID="{62F9C3C9-ACB9-4EE9-9974-FCE62A31C1DD}" presName="firstChild" presStyleLbl="bgAccFollowNode1" presStyleIdx="0" presStyleCnt="2"/>
      <dgm:spPr/>
      <dgm:t>
        <a:bodyPr/>
        <a:lstStyle/>
        <a:p>
          <a:endParaRPr lang="en-US"/>
        </a:p>
      </dgm:t>
    </dgm:pt>
    <dgm:pt modelId="{878EE0C1-E122-4505-855D-58DF4E45B4CC}" type="pres">
      <dgm:prSet presAssocID="{62F9C3C9-ACB9-4EE9-9974-FCE62A31C1DD}" presName="firstChildTx" presStyleLbl="bgAccFollowNode1" presStyleIdx="0" presStyleCnt="2">
        <dgm:presLayoutVars>
          <dgm:bulletEnabled val="1"/>
        </dgm:presLayoutVars>
      </dgm:prSet>
      <dgm:spPr/>
      <dgm:t>
        <a:bodyPr/>
        <a:lstStyle/>
        <a:p>
          <a:endParaRPr lang="en-US"/>
        </a:p>
      </dgm:t>
    </dgm:pt>
    <dgm:pt modelId="{E73C6AC0-DDAD-4CCE-A1AB-3BDD43983EA8}" type="pres">
      <dgm:prSet presAssocID="{62F9C3C9-ACB9-4EE9-9974-FCE62A31C1DD}" presName="negSpace" presStyleCnt="0"/>
      <dgm:spPr/>
    </dgm:pt>
    <dgm:pt modelId="{BB7D3646-DAD6-4FCB-A752-3CFBCCAE7E83}" type="pres">
      <dgm:prSet presAssocID="{62F9C3C9-ACB9-4EE9-9974-FCE62A31C1DD}" presName="circle" presStyleLbl="node1" presStyleIdx="0" presStyleCnt="2"/>
      <dgm:spPr/>
      <dgm:t>
        <a:bodyPr/>
        <a:lstStyle/>
        <a:p>
          <a:endParaRPr lang="en-US"/>
        </a:p>
      </dgm:t>
    </dgm:pt>
    <dgm:pt modelId="{38A9D8E8-85E0-46A5-99C0-8A5F3FD4B26C}" type="pres">
      <dgm:prSet presAssocID="{169FEE09-9C45-43AD-9F7B-0E4482CA774D}" presName="transSpace" presStyleCnt="0"/>
      <dgm:spPr/>
    </dgm:pt>
    <dgm:pt modelId="{A159BBEF-6AB6-4587-8A4D-3195771E71E9}" type="pres">
      <dgm:prSet presAssocID="{E16DC2CB-28A7-42C8-BCCC-5D94F644FB46}" presName="posSpace" presStyleCnt="0"/>
      <dgm:spPr/>
    </dgm:pt>
    <dgm:pt modelId="{9425DD2A-8E9C-42C8-97C3-FD004898DAFA}" type="pres">
      <dgm:prSet presAssocID="{E16DC2CB-28A7-42C8-BCCC-5D94F644FB46}" presName="vertFlow" presStyleCnt="0"/>
      <dgm:spPr/>
    </dgm:pt>
    <dgm:pt modelId="{393AED5F-326A-4A01-AC29-F2BAB42764D2}" type="pres">
      <dgm:prSet presAssocID="{E16DC2CB-28A7-42C8-BCCC-5D94F644FB46}" presName="topSpace" presStyleCnt="0"/>
      <dgm:spPr/>
    </dgm:pt>
    <dgm:pt modelId="{9B329AF0-7E40-4E9B-B8C9-0E7E08AC890F}" type="pres">
      <dgm:prSet presAssocID="{E16DC2CB-28A7-42C8-BCCC-5D94F644FB46}" presName="firstComp" presStyleCnt="0"/>
      <dgm:spPr/>
    </dgm:pt>
    <dgm:pt modelId="{6417D148-819F-4BAE-83BE-07A45A67332B}" type="pres">
      <dgm:prSet presAssocID="{E16DC2CB-28A7-42C8-BCCC-5D94F644FB46}" presName="firstChild" presStyleLbl="bgAccFollowNode1" presStyleIdx="1" presStyleCnt="2"/>
      <dgm:spPr/>
      <dgm:t>
        <a:bodyPr/>
        <a:lstStyle/>
        <a:p>
          <a:endParaRPr lang="en-US"/>
        </a:p>
      </dgm:t>
    </dgm:pt>
    <dgm:pt modelId="{BDBE20C9-F387-47F2-98EC-B859E1191E1C}" type="pres">
      <dgm:prSet presAssocID="{E16DC2CB-28A7-42C8-BCCC-5D94F644FB46}" presName="firstChildTx" presStyleLbl="bgAccFollowNode1" presStyleIdx="1" presStyleCnt="2">
        <dgm:presLayoutVars>
          <dgm:bulletEnabled val="1"/>
        </dgm:presLayoutVars>
      </dgm:prSet>
      <dgm:spPr/>
      <dgm:t>
        <a:bodyPr/>
        <a:lstStyle/>
        <a:p>
          <a:endParaRPr lang="en-US"/>
        </a:p>
      </dgm:t>
    </dgm:pt>
    <dgm:pt modelId="{F32F61AB-32D6-4C35-9591-CF8E02BE7F86}" type="pres">
      <dgm:prSet presAssocID="{E16DC2CB-28A7-42C8-BCCC-5D94F644FB46}" presName="negSpace" presStyleCnt="0"/>
      <dgm:spPr/>
    </dgm:pt>
    <dgm:pt modelId="{F9BBEAAB-5CDC-4107-A753-3C5683F7B18F}" type="pres">
      <dgm:prSet presAssocID="{E16DC2CB-28A7-42C8-BCCC-5D94F644FB46}" presName="circle" presStyleLbl="node1" presStyleIdx="1" presStyleCnt="2"/>
      <dgm:spPr/>
      <dgm:t>
        <a:bodyPr/>
        <a:lstStyle/>
        <a:p>
          <a:endParaRPr lang="en-US"/>
        </a:p>
      </dgm:t>
    </dgm:pt>
  </dgm:ptLst>
  <dgm:cxnLst>
    <dgm:cxn modelId="{F6DEB8E8-1EAF-4077-B7C5-3F32B4112CF5}" srcId="{62F9C3C9-ACB9-4EE9-9974-FCE62A31C1DD}" destId="{E5D8EF80-DE4B-4F5F-B493-5AE66B91267A}" srcOrd="0" destOrd="0" parTransId="{FE516F86-7048-417F-B70C-79B70D80F020}" sibTransId="{82D4F251-ED56-48DA-8256-40665385F04D}"/>
    <dgm:cxn modelId="{92460B20-68FE-4A38-8728-385439A7D666}" srcId="{F45549D8-1141-4F4D-8CCF-49281209AAF1}" destId="{62F9C3C9-ACB9-4EE9-9974-FCE62A31C1DD}" srcOrd="0" destOrd="0" parTransId="{F4CB1A81-B88F-4ECF-9310-E0D5028C4341}" sibTransId="{169FEE09-9C45-43AD-9F7B-0E4482CA774D}"/>
    <dgm:cxn modelId="{8331B329-4670-0D4E-A9BE-BDCE3C7B07DA}" type="presOf" srcId="{D3B03D54-302A-4E37-8F45-612362DE3A68}" destId="{BDBE20C9-F387-47F2-98EC-B859E1191E1C}" srcOrd="1" destOrd="0" presId="urn:microsoft.com/office/officeart/2005/8/layout/hList9"/>
    <dgm:cxn modelId="{8C0D5987-9A34-0044-B2A3-46F81586110C}" type="presOf" srcId="{F45549D8-1141-4F4D-8CCF-49281209AAF1}" destId="{65808F21-8FE8-4FEA-BDD4-F7DC54C87A84}" srcOrd="0" destOrd="0" presId="urn:microsoft.com/office/officeart/2005/8/layout/hList9"/>
    <dgm:cxn modelId="{E9652A25-5D96-4567-91AB-89ACBB2B8EB5}" srcId="{E16DC2CB-28A7-42C8-BCCC-5D94F644FB46}" destId="{D3B03D54-302A-4E37-8F45-612362DE3A68}" srcOrd="0" destOrd="0" parTransId="{712659E7-1145-4C3C-A48F-6CAD279C74C2}" sibTransId="{7009A792-89AD-4D51-AF30-F65F3627228E}"/>
    <dgm:cxn modelId="{FADE25B3-151E-AE4D-A164-DA8999C5111D}" type="presOf" srcId="{E5D8EF80-DE4B-4F5F-B493-5AE66B91267A}" destId="{FA48BB7A-15B3-46F4-95AB-26373A4B1378}" srcOrd="0" destOrd="0" presId="urn:microsoft.com/office/officeart/2005/8/layout/hList9"/>
    <dgm:cxn modelId="{F82751ED-053B-5446-A43E-4F903AB87DA0}" type="presOf" srcId="{E5D8EF80-DE4B-4F5F-B493-5AE66B91267A}" destId="{878EE0C1-E122-4505-855D-58DF4E45B4CC}" srcOrd="1" destOrd="0" presId="urn:microsoft.com/office/officeart/2005/8/layout/hList9"/>
    <dgm:cxn modelId="{C1A3DC00-55AA-014B-9761-68A215ECCBCC}" type="presOf" srcId="{D3B03D54-302A-4E37-8F45-612362DE3A68}" destId="{6417D148-819F-4BAE-83BE-07A45A67332B}" srcOrd="0" destOrd="0" presId="urn:microsoft.com/office/officeart/2005/8/layout/hList9"/>
    <dgm:cxn modelId="{CF135387-7B88-CB42-949B-867EB5D8338A}" type="presOf" srcId="{E16DC2CB-28A7-42C8-BCCC-5D94F644FB46}" destId="{F9BBEAAB-5CDC-4107-A753-3C5683F7B18F}" srcOrd="0" destOrd="0" presId="urn:microsoft.com/office/officeart/2005/8/layout/hList9"/>
    <dgm:cxn modelId="{1FC9320A-9CFD-9D41-88DF-BBBBD4FC137A}" type="presOf" srcId="{62F9C3C9-ACB9-4EE9-9974-FCE62A31C1DD}" destId="{BB7D3646-DAD6-4FCB-A752-3CFBCCAE7E83}" srcOrd="0" destOrd="0" presId="urn:microsoft.com/office/officeart/2005/8/layout/hList9"/>
    <dgm:cxn modelId="{E62D8BBB-3B1B-45A5-AB04-0488EE50CEA1}" srcId="{F45549D8-1141-4F4D-8CCF-49281209AAF1}" destId="{E16DC2CB-28A7-42C8-BCCC-5D94F644FB46}" srcOrd="1" destOrd="0" parTransId="{E5F34854-3A9E-4457-8F74-75A7EB492BFF}" sibTransId="{197857A9-EB68-45D6-867B-0D4BA3A696B7}"/>
    <dgm:cxn modelId="{4B688A4E-5204-604F-8673-8FC97B715A0A}" type="presParOf" srcId="{65808F21-8FE8-4FEA-BDD4-F7DC54C87A84}" destId="{A3E9FC34-DB46-440A-9E28-3B7A7A64D108}" srcOrd="0" destOrd="0" presId="urn:microsoft.com/office/officeart/2005/8/layout/hList9"/>
    <dgm:cxn modelId="{3609964B-28C7-0D4C-A226-C5435E39E890}" type="presParOf" srcId="{65808F21-8FE8-4FEA-BDD4-F7DC54C87A84}" destId="{430520CC-F11B-401F-854D-8F9EAB7E16C4}" srcOrd="1" destOrd="0" presId="urn:microsoft.com/office/officeart/2005/8/layout/hList9"/>
    <dgm:cxn modelId="{7D3D803D-D32C-584D-86B5-F010DD4F9710}" type="presParOf" srcId="{430520CC-F11B-401F-854D-8F9EAB7E16C4}" destId="{C0533ED7-E303-486A-A9EB-333F12FA7CF6}" srcOrd="0" destOrd="0" presId="urn:microsoft.com/office/officeart/2005/8/layout/hList9"/>
    <dgm:cxn modelId="{D4CADE33-422D-2B48-B33D-7F1DFE793F13}" type="presParOf" srcId="{430520CC-F11B-401F-854D-8F9EAB7E16C4}" destId="{6380D007-CA16-4D0B-BFC7-48EF2D5983B1}" srcOrd="1" destOrd="0" presId="urn:microsoft.com/office/officeart/2005/8/layout/hList9"/>
    <dgm:cxn modelId="{EA87B6B6-3539-A34F-B5FB-0E0E51D64D9E}" type="presParOf" srcId="{6380D007-CA16-4D0B-BFC7-48EF2D5983B1}" destId="{FA48BB7A-15B3-46F4-95AB-26373A4B1378}" srcOrd="0" destOrd="0" presId="urn:microsoft.com/office/officeart/2005/8/layout/hList9"/>
    <dgm:cxn modelId="{11BDFE1A-A03C-084B-B986-2EB4837DC1F5}" type="presParOf" srcId="{6380D007-CA16-4D0B-BFC7-48EF2D5983B1}" destId="{878EE0C1-E122-4505-855D-58DF4E45B4CC}" srcOrd="1" destOrd="0" presId="urn:microsoft.com/office/officeart/2005/8/layout/hList9"/>
    <dgm:cxn modelId="{38DE0EB9-AFF8-394E-BA03-6455CB068B85}" type="presParOf" srcId="{65808F21-8FE8-4FEA-BDD4-F7DC54C87A84}" destId="{E73C6AC0-DDAD-4CCE-A1AB-3BDD43983EA8}" srcOrd="2" destOrd="0" presId="urn:microsoft.com/office/officeart/2005/8/layout/hList9"/>
    <dgm:cxn modelId="{105A0554-2B19-DA4A-862A-94DB7F0EB46C}" type="presParOf" srcId="{65808F21-8FE8-4FEA-BDD4-F7DC54C87A84}" destId="{BB7D3646-DAD6-4FCB-A752-3CFBCCAE7E83}" srcOrd="3" destOrd="0" presId="urn:microsoft.com/office/officeart/2005/8/layout/hList9"/>
    <dgm:cxn modelId="{1A346FDD-F21A-F448-B666-96A6B1220E16}" type="presParOf" srcId="{65808F21-8FE8-4FEA-BDD4-F7DC54C87A84}" destId="{38A9D8E8-85E0-46A5-99C0-8A5F3FD4B26C}" srcOrd="4" destOrd="0" presId="urn:microsoft.com/office/officeart/2005/8/layout/hList9"/>
    <dgm:cxn modelId="{4E88EFD3-90D8-A444-96A6-283176A25F26}" type="presParOf" srcId="{65808F21-8FE8-4FEA-BDD4-F7DC54C87A84}" destId="{A159BBEF-6AB6-4587-8A4D-3195771E71E9}" srcOrd="5" destOrd="0" presId="urn:microsoft.com/office/officeart/2005/8/layout/hList9"/>
    <dgm:cxn modelId="{7770A6F5-590E-8D45-ABEC-E23AC5BE6E7E}" type="presParOf" srcId="{65808F21-8FE8-4FEA-BDD4-F7DC54C87A84}" destId="{9425DD2A-8E9C-42C8-97C3-FD004898DAFA}" srcOrd="6" destOrd="0" presId="urn:microsoft.com/office/officeart/2005/8/layout/hList9"/>
    <dgm:cxn modelId="{83D0C0FC-BCD1-7D4B-BBC0-58A36A662615}" type="presParOf" srcId="{9425DD2A-8E9C-42C8-97C3-FD004898DAFA}" destId="{393AED5F-326A-4A01-AC29-F2BAB42764D2}" srcOrd="0" destOrd="0" presId="urn:microsoft.com/office/officeart/2005/8/layout/hList9"/>
    <dgm:cxn modelId="{03E44B27-EFEB-C94C-94F8-A1CE542AE5E7}" type="presParOf" srcId="{9425DD2A-8E9C-42C8-97C3-FD004898DAFA}" destId="{9B329AF0-7E40-4E9B-B8C9-0E7E08AC890F}" srcOrd="1" destOrd="0" presId="urn:microsoft.com/office/officeart/2005/8/layout/hList9"/>
    <dgm:cxn modelId="{C54BC199-1ABE-B44E-9621-FCEA6F155829}" type="presParOf" srcId="{9B329AF0-7E40-4E9B-B8C9-0E7E08AC890F}" destId="{6417D148-819F-4BAE-83BE-07A45A67332B}" srcOrd="0" destOrd="0" presId="urn:microsoft.com/office/officeart/2005/8/layout/hList9"/>
    <dgm:cxn modelId="{A0C0DBF9-4D10-7648-8363-301870651739}" type="presParOf" srcId="{9B329AF0-7E40-4E9B-B8C9-0E7E08AC890F}" destId="{BDBE20C9-F387-47F2-98EC-B859E1191E1C}" srcOrd="1" destOrd="0" presId="urn:microsoft.com/office/officeart/2005/8/layout/hList9"/>
    <dgm:cxn modelId="{233A52C0-2D7C-D145-80FB-B7BE3C826D49}" type="presParOf" srcId="{65808F21-8FE8-4FEA-BDD4-F7DC54C87A84}" destId="{F32F61AB-32D6-4C35-9591-CF8E02BE7F86}" srcOrd="7" destOrd="0" presId="urn:microsoft.com/office/officeart/2005/8/layout/hList9"/>
    <dgm:cxn modelId="{22234201-5B28-ED48-AD29-4C533966A3F0}" type="presParOf" srcId="{65808F21-8FE8-4FEA-BDD4-F7DC54C87A84}" destId="{F9BBEAAB-5CDC-4107-A753-3C5683F7B18F}" srcOrd="8" destOrd="0" presId="urn:microsoft.com/office/officeart/2005/8/layout/hList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C75906A-2532-4777-881C-9E067831039C}" type="doc">
      <dgm:prSet loTypeId="urn:microsoft.com/office/officeart/2005/8/layout/vList5" loCatId="list" qsTypeId="urn:microsoft.com/office/officeart/2005/8/quickstyle/simple2" qsCatId="simple" csTypeId="urn:microsoft.com/office/officeart/2005/8/colors/accent2_2" csCatId="accent2" phldr="1"/>
      <dgm:spPr/>
      <dgm:t>
        <a:bodyPr/>
        <a:lstStyle/>
        <a:p>
          <a:endParaRPr lang="en-US"/>
        </a:p>
      </dgm:t>
    </dgm:pt>
    <dgm:pt modelId="{BE7FDF3C-B742-4F79-8926-A838DCEDA850}">
      <dgm:prSet phldrT="[Text]"/>
      <dgm:spPr/>
      <dgm:t>
        <a:bodyPr/>
        <a:lstStyle/>
        <a:p>
          <a:r>
            <a:rPr lang="en-US" dirty="0"/>
            <a:t>Consolidation</a:t>
          </a:r>
        </a:p>
      </dgm:t>
    </dgm:pt>
    <dgm:pt modelId="{2D57291B-90DF-40C9-A1EF-1AFC46BA727E}" type="parTrans" cxnId="{75B20B58-33FF-4486-8576-89390457DB0D}">
      <dgm:prSet/>
      <dgm:spPr/>
      <dgm:t>
        <a:bodyPr/>
        <a:lstStyle/>
        <a:p>
          <a:endParaRPr lang="en-US"/>
        </a:p>
      </dgm:t>
    </dgm:pt>
    <dgm:pt modelId="{515E9B57-8581-4293-9590-B7B5087EEB71}" type="sibTrans" cxnId="{75B20B58-33FF-4486-8576-89390457DB0D}">
      <dgm:prSet/>
      <dgm:spPr/>
      <dgm:t>
        <a:bodyPr/>
        <a:lstStyle/>
        <a:p>
          <a:endParaRPr lang="en-US"/>
        </a:p>
      </dgm:t>
    </dgm:pt>
    <dgm:pt modelId="{79A2A09F-1184-45EE-9AC2-7AEFF40DD10D}">
      <dgm:prSet phldrT="[Text]" custT="1"/>
      <dgm:spPr/>
      <dgm:t>
        <a:bodyPr/>
        <a:lstStyle/>
        <a:p>
          <a:r>
            <a:rPr lang="en-US" sz="1600" b="1" dirty="0"/>
            <a:t>Concept of de-facto control – consolidation without majority holding or if minority possess veto power</a:t>
          </a:r>
        </a:p>
      </dgm:t>
    </dgm:pt>
    <dgm:pt modelId="{E3BEEDBB-AAFD-404B-A31F-E6DA86E417AC}" type="parTrans" cxnId="{E3764C0E-0FEE-489A-B4E1-5EA63DB33073}">
      <dgm:prSet/>
      <dgm:spPr/>
      <dgm:t>
        <a:bodyPr/>
        <a:lstStyle/>
        <a:p>
          <a:endParaRPr lang="en-US"/>
        </a:p>
      </dgm:t>
    </dgm:pt>
    <dgm:pt modelId="{9E81EC59-7F83-4919-A04E-A962B6E5208E}" type="sibTrans" cxnId="{E3764C0E-0FEE-489A-B4E1-5EA63DB33073}">
      <dgm:prSet/>
      <dgm:spPr/>
      <dgm:t>
        <a:bodyPr/>
        <a:lstStyle/>
        <a:p>
          <a:endParaRPr lang="en-US"/>
        </a:p>
      </dgm:t>
    </dgm:pt>
    <dgm:pt modelId="{6B790637-903C-40D0-BE10-FA9A04FDB8A1}">
      <dgm:prSet phldrT="[Text]"/>
      <dgm:spPr/>
      <dgm:t>
        <a:bodyPr/>
        <a:lstStyle/>
        <a:p>
          <a:r>
            <a:rPr lang="en-US" dirty="0"/>
            <a:t>Financial Instruments</a:t>
          </a:r>
        </a:p>
      </dgm:t>
    </dgm:pt>
    <dgm:pt modelId="{B247EBD3-9FDE-4213-B6B3-4C4EB0CEDCE4}" type="parTrans" cxnId="{A38212D6-6857-4E52-BA64-3BE432E4D2D7}">
      <dgm:prSet/>
      <dgm:spPr/>
      <dgm:t>
        <a:bodyPr/>
        <a:lstStyle/>
        <a:p>
          <a:endParaRPr lang="en-US"/>
        </a:p>
      </dgm:t>
    </dgm:pt>
    <dgm:pt modelId="{28ED2558-35F5-4852-ADEF-C76228F7931A}" type="sibTrans" cxnId="{A38212D6-6857-4E52-BA64-3BE432E4D2D7}">
      <dgm:prSet/>
      <dgm:spPr/>
      <dgm:t>
        <a:bodyPr/>
        <a:lstStyle/>
        <a:p>
          <a:endParaRPr lang="en-US"/>
        </a:p>
      </dgm:t>
    </dgm:pt>
    <dgm:pt modelId="{F24630E2-D66B-4954-9BFE-D062655D5672}">
      <dgm:prSet phldrT="[Text]" custT="1"/>
      <dgm:spPr/>
      <dgm:t>
        <a:bodyPr/>
        <a:lstStyle/>
        <a:p>
          <a:r>
            <a:rPr lang="en-US" sz="1600" b="1" dirty="0"/>
            <a:t>Initial recognition at fair value net of transaction costs</a:t>
          </a:r>
        </a:p>
      </dgm:t>
    </dgm:pt>
    <dgm:pt modelId="{3695F98D-51F3-44DE-A2E8-0843495E31FF}" type="parTrans" cxnId="{890CA597-3335-4F20-B6D0-FA2A84DFD651}">
      <dgm:prSet/>
      <dgm:spPr/>
      <dgm:t>
        <a:bodyPr/>
        <a:lstStyle/>
        <a:p>
          <a:endParaRPr lang="en-US"/>
        </a:p>
      </dgm:t>
    </dgm:pt>
    <dgm:pt modelId="{5B6E6FF5-EDA7-44A3-87DF-C90E46A631FA}" type="sibTrans" cxnId="{890CA597-3335-4F20-B6D0-FA2A84DFD651}">
      <dgm:prSet/>
      <dgm:spPr/>
      <dgm:t>
        <a:bodyPr/>
        <a:lstStyle/>
        <a:p>
          <a:endParaRPr lang="en-US"/>
        </a:p>
      </dgm:t>
    </dgm:pt>
    <dgm:pt modelId="{810B2CD2-D979-493F-8AC5-2267C451CB53}">
      <dgm:prSet phldrT="[Text]" custT="1"/>
      <dgm:spPr/>
      <dgm:t>
        <a:bodyPr/>
        <a:lstStyle/>
        <a:p>
          <a:r>
            <a:rPr lang="en-US" sz="1600" b="1" dirty="0"/>
            <a:t>Subsequent measurement of Financial liabilities at FVTPL/</a:t>
          </a:r>
          <a:r>
            <a:rPr lang="en-US" sz="1600" b="1" dirty="0" err="1"/>
            <a:t>Amortised</a:t>
          </a:r>
          <a:r>
            <a:rPr lang="en-US" sz="1600" b="1" dirty="0"/>
            <a:t> cost</a:t>
          </a:r>
        </a:p>
      </dgm:t>
    </dgm:pt>
    <dgm:pt modelId="{0E56AC43-2E6A-4BA3-A1ED-CC9DC7199396}" type="parTrans" cxnId="{44B56E0D-1495-4C07-B3BA-1D2330EE5BC7}">
      <dgm:prSet/>
      <dgm:spPr/>
      <dgm:t>
        <a:bodyPr/>
        <a:lstStyle/>
        <a:p>
          <a:endParaRPr lang="en-US"/>
        </a:p>
      </dgm:t>
    </dgm:pt>
    <dgm:pt modelId="{5313ED6C-D406-4672-8E64-5AF0D8BA68BB}" type="sibTrans" cxnId="{44B56E0D-1495-4C07-B3BA-1D2330EE5BC7}">
      <dgm:prSet/>
      <dgm:spPr/>
      <dgm:t>
        <a:bodyPr/>
        <a:lstStyle/>
        <a:p>
          <a:endParaRPr lang="en-US"/>
        </a:p>
      </dgm:t>
    </dgm:pt>
    <dgm:pt modelId="{D0C844B9-F1F6-4197-9484-EDEE42DA115E}">
      <dgm:prSet phldrT="[Text]"/>
      <dgm:spPr/>
      <dgm:t>
        <a:bodyPr/>
        <a:lstStyle/>
        <a:p>
          <a:r>
            <a:rPr lang="en-US" dirty="0"/>
            <a:t>Service concession arrangements</a:t>
          </a:r>
        </a:p>
      </dgm:t>
    </dgm:pt>
    <dgm:pt modelId="{5683E8FB-0AFD-4F5A-B94C-5956C0699076}" type="parTrans" cxnId="{8AC0C295-0109-4932-B649-2F2A0FAC6EDD}">
      <dgm:prSet/>
      <dgm:spPr/>
      <dgm:t>
        <a:bodyPr/>
        <a:lstStyle/>
        <a:p>
          <a:endParaRPr lang="en-US"/>
        </a:p>
      </dgm:t>
    </dgm:pt>
    <dgm:pt modelId="{2A497099-BE05-40DB-A40A-E4D20CBBD4B3}" type="sibTrans" cxnId="{8AC0C295-0109-4932-B649-2F2A0FAC6EDD}">
      <dgm:prSet/>
      <dgm:spPr/>
      <dgm:t>
        <a:bodyPr/>
        <a:lstStyle/>
        <a:p>
          <a:endParaRPr lang="en-US"/>
        </a:p>
      </dgm:t>
    </dgm:pt>
    <dgm:pt modelId="{0A8B27D5-198E-4671-A33B-3B1CE2056450}">
      <dgm:prSet phldrT="[Text]" custT="1"/>
      <dgm:spPr/>
      <dgm:t>
        <a:bodyPr/>
        <a:lstStyle/>
        <a:p>
          <a:r>
            <a:rPr lang="en-US" sz="1600" b="1" dirty="0"/>
            <a:t>Revenue from such arrangements are recognized based on Construction contracts</a:t>
          </a:r>
        </a:p>
      </dgm:t>
    </dgm:pt>
    <dgm:pt modelId="{A047857D-20CD-41DF-BD9E-E1081C2B189A}" type="parTrans" cxnId="{588B0AC5-4AB1-469A-98C5-5E4A8503763E}">
      <dgm:prSet/>
      <dgm:spPr/>
      <dgm:t>
        <a:bodyPr/>
        <a:lstStyle/>
        <a:p>
          <a:endParaRPr lang="en-US"/>
        </a:p>
      </dgm:t>
    </dgm:pt>
    <dgm:pt modelId="{6D8A3BD0-F730-4399-924B-93AE9E4FAEFB}" type="sibTrans" cxnId="{588B0AC5-4AB1-469A-98C5-5E4A8503763E}">
      <dgm:prSet/>
      <dgm:spPr/>
      <dgm:t>
        <a:bodyPr/>
        <a:lstStyle/>
        <a:p>
          <a:endParaRPr lang="en-US"/>
        </a:p>
      </dgm:t>
    </dgm:pt>
    <dgm:pt modelId="{2B6F87AE-8BAB-427E-A9A3-5B4C8927FC71}">
      <dgm:prSet phldrT="[Text]" custT="1"/>
      <dgm:spPr/>
      <dgm:t>
        <a:bodyPr/>
        <a:lstStyle/>
        <a:p>
          <a:r>
            <a:rPr lang="en-US" sz="1600" b="1" dirty="0"/>
            <a:t>Continue amortization policy as per existing GAAP for the intangible recognized (transition)</a:t>
          </a:r>
        </a:p>
      </dgm:t>
    </dgm:pt>
    <dgm:pt modelId="{06773933-8B9A-4115-B7F4-AB3AD2CD51FB}" type="parTrans" cxnId="{AA136A48-7138-4D3E-9664-52E416CE8A7A}">
      <dgm:prSet/>
      <dgm:spPr/>
      <dgm:t>
        <a:bodyPr/>
        <a:lstStyle/>
        <a:p>
          <a:endParaRPr lang="en-US"/>
        </a:p>
      </dgm:t>
    </dgm:pt>
    <dgm:pt modelId="{F08305CD-2FE4-48A9-B976-3B05640D1045}" type="sibTrans" cxnId="{AA136A48-7138-4D3E-9664-52E416CE8A7A}">
      <dgm:prSet/>
      <dgm:spPr/>
      <dgm:t>
        <a:bodyPr/>
        <a:lstStyle/>
        <a:p>
          <a:endParaRPr lang="en-US"/>
        </a:p>
      </dgm:t>
    </dgm:pt>
    <dgm:pt modelId="{6AB5CC9B-A62D-4B24-B77C-42CE7231118A}">
      <dgm:prSet phldrT="[Text]" custT="1"/>
      <dgm:spPr/>
      <dgm:t>
        <a:bodyPr/>
        <a:lstStyle/>
        <a:p>
          <a:r>
            <a:rPr lang="en-US" sz="1600" b="1" dirty="0"/>
            <a:t>JV using equity method</a:t>
          </a:r>
        </a:p>
      </dgm:t>
    </dgm:pt>
    <dgm:pt modelId="{F9B69A1C-92B2-4EAD-9ADB-EE01ABFA47D1}" type="parTrans" cxnId="{3C5F87D8-EF6C-4760-B7D5-0EA7D67E1BA6}">
      <dgm:prSet/>
      <dgm:spPr/>
      <dgm:t>
        <a:bodyPr/>
        <a:lstStyle/>
        <a:p>
          <a:endParaRPr lang="en-US"/>
        </a:p>
      </dgm:t>
    </dgm:pt>
    <dgm:pt modelId="{7E092F77-2FDD-41C6-B019-9B7BC80835E3}" type="sibTrans" cxnId="{3C5F87D8-EF6C-4760-B7D5-0EA7D67E1BA6}">
      <dgm:prSet/>
      <dgm:spPr/>
      <dgm:t>
        <a:bodyPr/>
        <a:lstStyle/>
        <a:p>
          <a:endParaRPr lang="en-US"/>
        </a:p>
      </dgm:t>
    </dgm:pt>
    <dgm:pt modelId="{9BAEA50E-A327-4938-8BD0-C325481D821E}">
      <dgm:prSet phldrT="[Text]" custT="1"/>
      <dgm:spPr/>
      <dgm:t>
        <a:bodyPr/>
        <a:lstStyle/>
        <a:p>
          <a:r>
            <a:rPr lang="en-US" sz="1600" b="1" dirty="0"/>
            <a:t>Minority interest at fair value</a:t>
          </a:r>
        </a:p>
      </dgm:t>
    </dgm:pt>
    <dgm:pt modelId="{672A3E76-F4E2-4E51-89E1-4AA949F78A93}" type="parTrans" cxnId="{3A32E977-4757-4B13-ACFE-9C8E04562C01}">
      <dgm:prSet/>
      <dgm:spPr/>
      <dgm:t>
        <a:bodyPr/>
        <a:lstStyle/>
        <a:p>
          <a:endParaRPr lang="en-US"/>
        </a:p>
      </dgm:t>
    </dgm:pt>
    <dgm:pt modelId="{2745348A-2709-4539-848C-E9AFA75F473A}" type="sibTrans" cxnId="{3A32E977-4757-4B13-ACFE-9C8E04562C01}">
      <dgm:prSet/>
      <dgm:spPr/>
      <dgm:t>
        <a:bodyPr/>
        <a:lstStyle/>
        <a:p>
          <a:endParaRPr lang="en-US"/>
        </a:p>
      </dgm:t>
    </dgm:pt>
    <dgm:pt modelId="{AA05FBC7-D40B-4D99-91C0-86AD4C6772DA}">
      <dgm:prSet phldrT="[Text]" custT="1"/>
      <dgm:spPr/>
      <dgm:t>
        <a:bodyPr/>
        <a:lstStyle/>
        <a:p>
          <a:r>
            <a:rPr lang="en-US" sz="1600" b="1" dirty="0"/>
            <a:t>Subsequent measurement of Financial Assets at FVTPL/FVTOCI/</a:t>
          </a:r>
          <a:r>
            <a:rPr lang="en-US" sz="1600" b="1" dirty="0" err="1"/>
            <a:t>Amortised</a:t>
          </a:r>
          <a:r>
            <a:rPr lang="en-US" sz="1600" b="1" dirty="0"/>
            <a:t> cost</a:t>
          </a:r>
        </a:p>
      </dgm:t>
    </dgm:pt>
    <dgm:pt modelId="{5AF044B1-5ED4-41DA-B10C-8B30C65980FA}" type="parTrans" cxnId="{652B30F6-84C6-4F08-90EE-6ED0347E6475}">
      <dgm:prSet/>
      <dgm:spPr/>
      <dgm:t>
        <a:bodyPr/>
        <a:lstStyle/>
        <a:p>
          <a:endParaRPr lang="en-US"/>
        </a:p>
      </dgm:t>
    </dgm:pt>
    <dgm:pt modelId="{0C9148DE-19D9-4592-813B-AEC085B7E3F8}" type="sibTrans" cxnId="{652B30F6-84C6-4F08-90EE-6ED0347E6475}">
      <dgm:prSet/>
      <dgm:spPr/>
      <dgm:t>
        <a:bodyPr/>
        <a:lstStyle/>
        <a:p>
          <a:endParaRPr lang="en-US"/>
        </a:p>
      </dgm:t>
    </dgm:pt>
    <dgm:pt modelId="{E4EC4E1E-D8FE-4FAE-9744-C0B67191DF1F}">
      <dgm:prSet phldrT="[Text]" custT="1"/>
      <dgm:spPr/>
      <dgm:t>
        <a:bodyPr/>
        <a:lstStyle/>
        <a:p>
          <a:r>
            <a:rPr lang="en-US" sz="1600" b="1" dirty="0"/>
            <a:t>Debt/equity classification based on substance – compound instruments and preference shares</a:t>
          </a:r>
        </a:p>
      </dgm:t>
    </dgm:pt>
    <dgm:pt modelId="{58EF9E27-78AD-42C1-BD30-D8173068F6D5}" type="parTrans" cxnId="{6150A2ED-6515-4E5C-9A07-DBB248A26A2C}">
      <dgm:prSet/>
      <dgm:spPr/>
      <dgm:t>
        <a:bodyPr/>
        <a:lstStyle/>
        <a:p>
          <a:endParaRPr lang="en-US"/>
        </a:p>
      </dgm:t>
    </dgm:pt>
    <dgm:pt modelId="{0185EC9F-E56F-4416-806D-A1459A1C1311}" type="sibTrans" cxnId="{6150A2ED-6515-4E5C-9A07-DBB248A26A2C}">
      <dgm:prSet/>
      <dgm:spPr/>
      <dgm:t>
        <a:bodyPr/>
        <a:lstStyle/>
        <a:p>
          <a:endParaRPr lang="en-US"/>
        </a:p>
      </dgm:t>
    </dgm:pt>
    <dgm:pt modelId="{54187629-23C4-4A45-B4B1-0788DF5BE416}">
      <dgm:prSet phldrT="[Text]" custT="1"/>
      <dgm:spPr/>
      <dgm:t>
        <a:bodyPr/>
        <a:lstStyle/>
        <a:p>
          <a:r>
            <a:rPr lang="en-US" sz="1600" b="1" dirty="0"/>
            <a:t>Derivatives at FVTPL</a:t>
          </a:r>
        </a:p>
      </dgm:t>
    </dgm:pt>
    <dgm:pt modelId="{89E0F727-37A9-4507-AAAA-8BF17A8B1172}" type="parTrans" cxnId="{8CDA2E0F-27F9-4D96-A7D1-A1C2C4F0782D}">
      <dgm:prSet/>
      <dgm:spPr/>
      <dgm:t>
        <a:bodyPr/>
        <a:lstStyle/>
        <a:p>
          <a:endParaRPr lang="en-US"/>
        </a:p>
      </dgm:t>
    </dgm:pt>
    <dgm:pt modelId="{84772815-39DC-42A8-BBB2-DABC22756B5E}" type="sibTrans" cxnId="{8CDA2E0F-27F9-4D96-A7D1-A1C2C4F0782D}">
      <dgm:prSet/>
      <dgm:spPr/>
      <dgm:t>
        <a:bodyPr/>
        <a:lstStyle/>
        <a:p>
          <a:endParaRPr lang="en-US"/>
        </a:p>
      </dgm:t>
    </dgm:pt>
    <dgm:pt modelId="{AAA2B7B9-CA06-47A6-9296-8447B6B8B718}">
      <dgm:prSet phldrT="[Text]" custT="1"/>
      <dgm:spPr/>
      <dgm:t>
        <a:bodyPr/>
        <a:lstStyle/>
        <a:p>
          <a:r>
            <a:rPr lang="en-US" sz="1600" b="1" dirty="0"/>
            <a:t>A financial asset or an intangible asset is recognized and not a PPE</a:t>
          </a:r>
        </a:p>
      </dgm:t>
    </dgm:pt>
    <dgm:pt modelId="{DF6A25BF-735C-4896-8F48-59930F83F6C2}" type="parTrans" cxnId="{90ACFC77-C217-47FC-A91F-8B9187FAE63B}">
      <dgm:prSet/>
      <dgm:spPr/>
      <dgm:t>
        <a:bodyPr/>
        <a:lstStyle/>
        <a:p>
          <a:endParaRPr lang="en-US"/>
        </a:p>
      </dgm:t>
    </dgm:pt>
    <dgm:pt modelId="{ECDF05E7-93CB-442A-A78A-8D195EA56656}" type="sibTrans" cxnId="{90ACFC77-C217-47FC-A91F-8B9187FAE63B}">
      <dgm:prSet/>
      <dgm:spPr/>
      <dgm:t>
        <a:bodyPr/>
        <a:lstStyle/>
        <a:p>
          <a:endParaRPr lang="en-US"/>
        </a:p>
      </dgm:t>
    </dgm:pt>
    <dgm:pt modelId="{BA91AC4C-093B-4312-9B40-AC41B3217343}" type="pres">
      <dgm:prSet presAssocID="{DC75906A-2532-4777-881C-9E067831039C}" presName="Name0" presStyleCnt="0">
        <dgm:presLayoutVars>
          <dgm:dir/>
          <dgm:animLvl val="lvl"/>
          <dgm:resizeHandles val="exact"/>
        </dgm:presLayoutVars>
      </dgm:prSet>
      <dgm:spPr/>
      <dgm:t>
        <a:bodyPr/>
        <a:lstStyle/>
        <a:p>
          <a:endParaRPr lang="en-US"/>
        </a:p>
      </dgm:t>
    </dgm:pt>
    <dgm:pt modelId="{024E211F-45BD-4F10-9143-306D2EE094D8}" type="pres">
      <dgm:prSet presAssocID="{BE7FDF3C-B742-4F79-8926-A838DCEDA850}" presName="linNode" presStyleCnt="0"/>
      <dgm:spPr/>
    </dgm:pt>
    <dgm:pt modelId="{37B0BF86-7911-4F4A-A7EC-BA76BD5E67C1}" type="pres">
      <dgm:prSet presAssocID="{BE7FDF3C-B742-4F79-8926-A838DCEDA850}" presName="parentText" presStyleLbl="node1" presStyleIdx="0" presStyleCnt="3" custScaleX="77948" custScaleY="82713">
        <dgm:presLayoutVars>
          <dgm:chMax val="1"/>
          <dgm:bulletEnabled val="1"/>
        </dgm:presLayoutVars>
      </dgm:prSet>
      <dgm:spPr/>
      <dgm:t>
        <a:bodyPr/>
        <a:lstStyle/>
        <a:p>
          <a:endParaRPr lang="en-US"/>
        </a:p>
      </dgm:t>
    </dgm:pt>
    <dgm:pt modelId="{720B1BDB-13CF-4DA8-BAB2-DFF3D3C8502E}" type="pres">
      <dgm:prSet presAssocID="{BE7FDF3C-B742-4F79-8926-A838DCEDA850}" presName="descendantText" presStyleLbl="alignAccFollowNode1" presStyleIdx="0" presStyleCnt="3" custScaleX="123148">
        <dgm:presLayoutVars>
          <dgm:bulletEnabled val="1"/>
        </dgm:presLayoutVars>
      </dgm:prSet>
      <dgm:spPr/>
      <dgm:t>
        <a:bodyPr/>
        <a:lstStyle/>
        <a:p>
          <a:endParaRPr lang="en-US"/>
        </a:p>
      </dgm:t>
    </dgm:pt>
    <dgm:pt modelId="{E6B29439-F416-44B3-ABCF-191C37F71DE7}" type="pres">
      <dgm:prSet presAssocID="{515E9B57-8581-4293-9590-B7B5087EEB71}" presName="sp" presStyleCnt="0"/>
      <dgm:spPr/>
    </dgm:pt>
    <dgm:pt modelId="{AE0841BD-7798-4E74-B646-9C0BDD5CCFD1}" type="pres">
      <dgm:prSet presAssocID="{6B790637-903C-40D0-BE10-FA9A04FDB8A1}" presName="linNode" presStyleCnt="0"/>
      <dgm:spPr/>
    </dgm:pt>
    <dgm:pt modelId="{699AD3B0-15BA-4601-94DF-20DA6274841A}" type="pres">
      <dgm:prSet presAssocID="{6B790637-903C-40D0-BE10-FA9A04FDB8A1}" presName="parentText" presStyleLbl="node1" presStyleIdx="1" presStyleCnt="3" custScaleX="77948">
        <dgm:presLayoutVars>
          <dgm:chMax val="1"/>
          <dgm:bulletEnabled val="1"/>
        </dgm:presLayoutVars>
      </dgm:prSet>
      <dgm:spPr/>
      <dgm:t>
        <a:bodyPr/>
        <a:lstStyle/>
        <a:p>
          <a:endParaRPr lang="en-US"/>
        </a:p>
      </dgm:t>
    </dgm:pt>
    <dgm:pt modelId="{56AFDAA6-4552-4136-8365-C85B2787EFBB}" type="pres">
      <dgm:prSet presAssocID="{6B790637-903C-40D0-BE10-FA9A04FDB8A1}" presName="descendantText" presStyleLbl="alignAccFollowNode1" presStyleIdx="1" presStyleCnt="3" custScaleX="127441" custScaleY="212177" custLinFactNeighborY="5102">
        <dgm:presLayoutVars>
          <dgm:bulletEnabled val="1"/>
        </dgm:presLayoutVars>
      </dgm:prSet>
      <dgm:spPr/>
      <dgm:t>
        <a:bodyPr/>
        <a:lstStyle/>
        <a:p>
          <a:endParaRPr lang="en-US"/>
        </a:p>
      </dgm:t>
    </dgm:pt>
    <dgm:pt modelId="{38557394-45EE-4FD2-A592-52EF37649011}" type="pres">
      <dgm:prSet presAssocID="{28ED2558-35F5-4852-ADEF-C76228F7931A}" presName="sp" presStyleCnt="0"/>
      <dgm:spPr/>
    </dgm:pt>
    <dgm:pt modelId="{04F945D8-F807-44A4-A110-9067B750E30A}" type="pres">
      <dgm:prSet presAssocID="{D0C844B9-F1F6-4197-9484-EDEE42DA115E}" presName="linNode" presStyleCnt="0"/>
      <dgm:spPr/>
    </dgm:pt>
    <dgm:pt modelId="{D012A93D-FDD7-4F38-9201-0892484567A3}" type="pres">
      <dgm:prSet presAssocID="{D0C844B9-F1F6-4197-9484-EDEE42DA115E}" presName="parentText" presStyleLbl="node1" presStyleIdx="2" presStyleCnt="3" custScaleX="68329">
        <dgm:presLayoutVars>
          <dgm:chMax val="1"/>
          <dgm:bulletEnabled val="1"/>
        </dgm:presLayoutVars>
      </dgm:prSet>
      <dgm:spPr/>
      <dgm:t>
        <a:bodyPr/>
        <a:lstStyle/>
        <a:p>
          <a:endParaRPr lang="en-US"/>
        </a:p>
      </dgm:t>
    </dgm:pt>
    <dgm:pt modelId="{8AB3F852-FCED-4920-A5E0-AEADB6078F07}" type="pres">
      <dgm:prSet presAssocID="{D0C844B9-F1F6-4197-9484-EDEE42DA115E}" presName="descendantText" presStyleLbl="alignAccFollowNode1" presStyleIdx="2" presStyleCnt="3" custScaleX="117745" custLinFactNeighborX="6149">
        <dgm:presLayoutVars>
          <dgm:bulletEnabled val="1"/>
        </dgm:presLayoutVars>
      </dgm:prSet>
      <dgm:spPr/>
      <dgm:t>
        <a:bodyPr/>
        <a:lstStyle/>
        <a:p>
          <a:endParaRPr lang="en-US"/>
        </a:p>
      </dgm:t>
    </dgm:pt>
  </dgm:ptLst>
  <dgm:cxnLst>
    <dgm:cxn modelId="{652B30F6-84C6-4F08-90EE-6ED0347E6475}" srcId="{6B790637-903C-40D0-BE10-FA9A04FDB8A1}" destId="{AA05FBC7-D40B-4D99-91C0-86AD4C6772DA}" srcOrd="1" destOrd="0" parTransId="{5AF044B1-5ED4-41DA-B10C-8B30C65980FA}" sibTransId="{0C9148DE-19D9-4592-813B-AEC085B7E3F8}"/>
    <dgm:cxn modelId="{90ACFC77-C217-47FC-A91F-8B9187FAE63B}" srcId="{D0C844B9-F1F6-4197-9484-EDEE42DA115E}" destId="{AAA2B7B9-CA06-47A6-9296-8447B6B8B718}" srcOrd="1" destOrd="0" parTransId="{DF6A25BF-735C-4896-8F48-59930F83F6C2}" sibTransId="{ECDF05E7-93CB-442A-A78A-8D195EA56656}"/>
    <dgm:cxn modelId="{105057E1-23DA-4037-89B8-946C29BB10F9}" type="presOf" srcId="{D0C844B9-F1F6-4197-9484-EDEE42DA115E}" destId="{D012A93D-FDD7-4F38-9201-0892484567A3}" srcOrd="0" destOrd="0" presId="urn:microsoft.com/office/officeart/2005/8/layout/vList5"/>
    <dgm:cxn modelId="{8AC0C295-0109-4932-B649-2F2A0FAC6EDD}" srcId="{DC75906A-2532-4777-881C-9E067831039C}" destId="{D0C844B9-F1F6-4197-9484-EDEE42DA115E}" srcOrd="2" destOrd="0" parTransId="{5683E8FB-0AFD-4F5A-B94C-5956C0699076}" sibTransId="{2A497099-BE05-40DB-A40A-E4D20CBBD4B3}"/>
    <dgm:cxn modelId="{95DE79A4-E12D-4E3A-8F13-E7CE1EA96B91}" type="presOf" srcId="{2B6F87AE-8BAB-427E-A9A3-5B4C8927FC71}" destId="{8AB3F852-FCED-4920-A5E0-AEADB6078F07}" srcOrd="0" destOrd="2" presId="urn:microsoft.com/office/officeart/2005/8/layout/vList5"/>
    <dgm:cxn modelId="{44B56E0D-1495-4C07-B3BA-1D2330EE5BC7}" srcId="{6B790637-903C-40D0-BE10-FA9A04FDB8A1}" destId="{810B2CD2-D979-493F-8AC5-2267C451CB53}" srcOrd="2" destOrd="0" parTransId="{0E56AC43-2E6A-4BA3-A1ED-CC9DC7199396}" sibTransId="{5313ED6C-D406-4672-8E64-5AF0D8BA68BB}"/>
    <dgm:cxn modelId="{709CB856-CC79-476B-B46F-B190784F2464}" type="presOf" srcId="{BE7FDF3C-B742-4F79-8926-A838DCEDA850}" destId="{37B0BF86-7911-4F4A-A7EC-BA76BD5E67C1}" srcOrd="0" destOrd="0" presId="urn:microsoft.com/office/officeart/2005/8/layout/vList5"/>
    <dgm:cxn modelId="{19FAE30E-4462-46B6-8EB4-9DE22B41C770}" type="presOf" srcId="{54187629-23C4-4A45-B4B1-0788DF5BE416}" destId="{56AFDAA6-4552-4136-8365-C85B2787EFBB}" srcOrd="0" destOrd="4" presId="urn:microsoft.com/office/officeart/2005/8/layout/vList5"/>
    <dgm:cxn modelId="{829CD92C-408E-4AFB-AA56-0E764DC2B3FC}" type="presOf" srcId="{AAA2B7B9-CA06-47A6-9296-8447B6B8B718}" destId="{8AB3F852-FCED-4920-A5E0-AEADB6078F07}" srcOrd="0" destOrd="1" presId="urn:microsoft.com/office/officeart/2005/8/layout/vList5"/>
    <dgm:cxn modelId="{536B7441-4D44-4847-826C-E6D9A635B42B}" type="presOf" srcId="{6B790637-903C-40D0-BE10-FA9A04FDB8A1}" destId="{699AD3B0-15BA-4601-94DF-20DA6274841A}" srcOrd="0" destOrd="0" presId="urn:microsoft.com/office/officeart/2005/8/layout/vList5"/>
    <dgm:cxn modelId="{E3764C0E-0FEE-489A-B4E1-5EA63DB33073}" srcId="{BE7FDF3C-B742-4F79-8926-A838DCEDA850}" destId="{79A2A09F-1184-45EE-9AC2-7AEFF40DD10D}" srcOrd="0" destOrd="0" parTransId="{E3BEEDBB-AAFD-404B-A31F-E6DA86E417AC}" sibTransId="{9E81EC59-7F83-4919-A04E-A962B6E5208E}"/>
    <dgm:cxn modelId="{6150A2ED-6515-4E5C-9A07-DBB248A26A2C}" srcId="{6B790637-903C-40D0-BE10-FA9A04FDB8A1}" destId="{E4EC4E1E-D8FE-4FAE-9744-C0B67191DF1F}" srcOrd="3" destOrd="0" parTransId="{58EF9E27-78AD-42C1-BD30-D8173068F6D5}" sibTransId="{0185EC9F-E56F-4416-806D-A1459A1C1311}"/>
    <dgm:cxn modelId="{A38212D6-6857-4E52-BA64-3BE432E4D2D7}" srcId="{DC75906A-2532-4777-881C-9E067831039C}" destId="{6B790637-903C-40D0-BE10-FA9A04FDB8A1}" srcOrd="1" destOrd="0" parTransId="{B247EBD3-9FDE-4213-B6B3-4C4EB0CEDCE4}" sibTransId="{28ED2558-35F5-4852-ADEF-C76228F7931A}"/>
    <dgm:cxn modelId="{AA136A48-7138-4D3E-9664-52E416CE8A7A}" srcId="{D0C844B9-F1F6-4197-9484-EDEE42DA115E}" destId="{2B6F87AE-8BAB-427E-A9A3-5B4C8927FC71}" srcOrd="2" destOrd="0" parTransId="{06773933-8B9A-4115-B7F4-AB3AD2CD51FB}" sibTransId="{F08305CD-2FE4-48A9-B976-3B05640D1045}"/>
    <dgm:cxn modelId="{3A32E977-4757-4B13-ACFE-9C8E04562C01}" srcId="{BE7FDF3C-B742-4F79-8926-A838DCEDA850}" destId="{9BAEA50E-A327-4938-8BD0-C325481D821E}" srcOrd="2" destOrd="0" parTransId="{672A3E76-F4E2-4E51-89E1-4AA949F78A93}" sibTransId="{2745348A-2709-4539-848C-E9AFA75F473A}"/>
    <dgm:cxn modelId="{3C5F87D8-EF6C-4760-B7D5-0EA7D67E1BA6}" srcId="{BE7FDF3C-B742-4F79-8926-A838DCEDA850}" destId="{6AB5CC9B-A62D-4B24-B77C-42CE7231118A}" srcOrd="1" destOrd="0" parTransId="{F9B69A1C-92B2-4EAD-9ADB-EE01ABFA47D1}" sibTransId="{7E092F77-2FDD-41C6-B019-9B7BC80835E3}"/>
    <dgm:cxn modelId="{950908DC-64CC-44D3-B9E8-E2F4B95C8E18}" type="presOf" srcId="{0A8B27D5-198E-4671-A33B-3B1CE2056450}" destId="{8AB3F852-FCED-4920-A5E0-AEADB6078F07}" srcOrd="0" destOrd="0" presId="urn:microsoft.com/office/officeart/2005/8/layout/vList5"/>
    <dgm:cxn modelId="{53EE9534-AC76-4ACB-B115-E7E74A0EFC6B}" type="presOf" srcId="{DC75906A-2532-4777-881C-9E067831039C}" destId="{BA91AC4C-093B-4312-9B40-AC41B3217343}" srcOrd="0" destOrd="0" presId="urn:microsoft.com/office/officeart/2005/8/layout/vList5"/>
    <dgm:cxn modelId="{D7C86907-EE5B-46FD-BFE0-1C297A2CE38C}" type="presOf" srcId="{F24630E2-D66B-4954-9BFE-D062655D5672}" destId="{56AFDAA6-4552-4136-8365-C85B2787EFBB}" srcOrd="0" destOrd="0" presId="urn:microsoft.com/office/officeart/2005/8/layout/vList5"/>
    <dgm:cxn modelId="{588B0AC5-4AB1-469A-98C5-5E4A8503763E}" srcId="{D0C844B9-F1F6-4197-9484-EDEE42DA115E}" destId="{0A8B27D5-198E-4671-A33B-3B1CE2056450}" srcOrd="0" destOrd="0" parTransId="{A047857D-20CD-41DF-BD9E-E1081C2B189A}" sibTransId="{6D8A3BD0-F730-4399-924B-93AE9E4FAEFB}"/>
    <dgm:cxn modelId="{75B20B58-33FF-4486-8576-89390457DB0D}" srcId="{DC75906A-2532-4777-881C-9E067831039C}" destId="{BE7FDF3C-B742-4F79-8926-A838DCEDA850}" srcOrd="0" destOrd="0" parTransId="{2D57291B-90DF-40C9-A1EF-1AFC46BA727E}" sibTransId="{515E9B57-8581-4293-9590-B7B5087EEB71}"/>
    <dgm:cxn modelId="{890CA597-3335-4F20-B6D0-FA2A84DFD651}" srcId="{6B790637-903C-40D0-BE10-FA9A04FDB8A1}" destId="{F24630E2-D66B-4954-9BFE-D062655D5672}" srcOrd="0" destOrd="0" parTransId="{3695F98D-51F3-44DE-A2E8-0843495E31FF}" sibTransId="{5B6E6FF5-EDA7-44A3-87DF-C90E46A631FA}"/>
    <dgm:cxn modelId="{8D0DF227-CF6A-49E5-97AB-C72494430EF8}" type="presOf" srcId="{810B2CD2-D979-493F-8AC5-2267C451CB53}" destId="{56AFDAA6-4552-4136-8365-C85B2787EFBB}" srcOrd="0" destOrd="2" presId="urn:microsoft.com/office/officeart/2005/8/layout/vList5"/>
    <dgm:cxn modelId="{AEDC3017-E831-4BE0-843C-904CA4B223D4}" type="presOf" srcId="{79A2A09F-1184-45EE-9AC2-7AEFF40DD10D}" destId="{720B1BDB-13CF-4DA8-BAB2-DFF3D3C8502E}" srcOrd="0" destOrd="0" presId="urn:microsoft.com/office/officeart/2005/8/layout/vList5"/>
    <dgm:cxn modelId="{964B4E5E-9DF0-4B3B-9ADB-8CE5B802379C}" type="presOf" srcId="{9BAEA50E-A327-4938-8BD0-C325481D821E}" destId="{720B1BDB-13CF-4DA8-BAB2-DFF3D3C8502E}" srcOrd="0" destOrd="2" presId="urn:microsoft.com/office/officeart/2005/8/layout/vList5"/>
    <dgm:cxn modelId="{B555219B-FD69-44D9-B504-A39B4A3B6AFC}" type="presOf" srcId="{AA05FBC7-D40B-4D99-91C0-86AD4C6772DA}" destId="{56AFDAA6-4552-4136-8365-C85B2787EFBB}" srcOrd="0" destOrd="1" presId="urn:microsoft.com/office/officeart/2005/8/layout/vList5"/>
    <dgm:cxn modelId="{C5FE64A8-1BB5-4E1D-9B44-0AD6E42F6DCC}" type="presOf" srcId="{6AB5CC9B-A62D-4B24-B77C-42CE7231118A}" destId="{720B1BDB-13CF-4DA8-BAB2-DFF3D3C8502E}" srcOrd="0" destOrd="1" presId="urn:microsoft.com/office/officeart/2005/8/layout/vList5"/>
    <dgm:cxn modelId="{8CDA2E0F-27F9-4D96-A7D1-A1C2C4F0782D}" srcId="{6B790637-903C-40D0-BE10-FA9A04FDB8A1}" destId="{54187629-23C4-4A45-B4B1-0788DF5BE416}" srcOrd="4" destOrd="0" parTransId="{89E0F727-37A9-4507-AAAA-8BF17A8B1172}" sibTransId="{84772815-39DC-42A8-BBB2-DABC22756B5E}"/>
    <dgm:cxn modelId="{E604A9FF-9CE7-4792-B06B-F87BBF7E2CDB}" type="presOf" srcId="{E4EC4E1E-D8FE-4FAE-9744-C0B67191DF1F}" destId="{56AFDAA6-4552-4136-8365-C85B2787EFBB}" srcOrd="0" destOrd="3" presId="urn:microsoft.com/office/officeart/2005/8/layout/vList5"/>
    <dgm:cxn modelId="{1A5EE0BE-2A98-48C7-B6C3-4B61887E5C8F}" type="presParOf" srcId="{BA91AC4C-093B-4312-9B40-AC41B3217343}" destId="{024E211F-45BD-4F10-9143-306D2EE094D8}" srcOrd="0" destOrd="0" presId="urn:microsoft.com/office/officeart/2005/8/layout/vList5"/>
    <dgm:cxn modelId="{363767A8-4C41-4FE5-A2FE-C9ACFDE191B4}" type="presParOf" srcId="{024E211F-45BD-4F10-9143-306D2EE094D8}" destId="{37B0BF86-7911-4F4A-A7EC-BA76BD5E67C1}" srcOrd="0" destOrd="0" presId="urn:microsoft.com/office/officeart/2005/8/layout/vList5"/>
    <dgm:cxn modelId="{693E6AD8-E880-44B8-AD7F-6702292173B1}" type="presParOf" srcId="{024E211F-45BD-4F10-9143-306D2EE094D8}" destId="{720B1BDB-13CF-4DA8-BAB2-DFF3D3C8502E}" srcOrd="1" destOrd="0" presId="urn:microsoft.com/office/officeart/2005/8/layout/vList5"/>
    <dgm:cxn modelId="{D9D7C198-3F64-451C-95C0-0121EC9D39B8}" type="presParOf" srcId="{BA91AC4C-093B-4312-9B40-AC41B3217343}" destId="{E6B29439-F416-44B3-ABCF-191C37F71DE7}" srcOrd="1" destOrd="0" presId="urn:microsoft.com/office/officeart/2005/8/layout/vList5"/>
    <dgm:cxn modelId="{6DC2D51E-A6E4-463E-8A3B-2263C29FBADC}" type="presParOf" srcId="{BA91AC4C-093B-4312-9B40-AC41B3217343}" destId="{AE0841BD-7798-4E74-B646-9C0BDD5CCFD1}" srcOrd="2" destOrd="0" presId="urn:microsoft.com/office/officeart/2005/8/layout/vList5"/>
    <dgm:cxn modelId="{2264EF2A-C1A8-46BB-A9ED-FA8A74EAB96A}" type="presParOf" srcId="{AE0841BD-7798-4E74-B646-9C0BDD5CCFD1}" destId="{699AD3B0-15BA-4601-94DF-20DA6274841A}" srcOrd="0" destOrd="0" presId="urn:microsoft.com/office/officeart/2005/8/layout/vList5"/>
    <dgm:cxn modelId="{CFFD16FB-9C79-4981-90AF-411E77816994}" type="presParOf" srcId="{AE0841BD-7798-4E74-B646-9C0BDD5CCFD1}" destId="{56AFDAA6-4552-4136-8365-C85B2787EFBB}" srcOrd="1" destOrd="0" presId="urn:microsoft.com/office/officeart/2005/8/layout/vList5"/>
    <dgm:cxn modelId="{5D7E2E76-07D1-4775-A43D-66CDB101609A}" type="presParOf" srcId="{BA91AC4C-093B-4312-9B40-AC41B3217343}" destId="{38557394-45EE-4FD2-A592-52EF37649011}" srcOrd="3" destOrd="0" presId="urn:microsoft.com/office/officeart/2005/8/layout/vList5"/>
    <dgm:cxn modelId="{B53FA082-5EA6-441F-A5F2-F201D0676A49}" type="presParOf" srcId="{BA91AC4C-093B-4312-9B40-AC41B3217343}" destId="{04F945D8-F807-44A4-A110-9067B750E30A}" srcOrd="4" destOrd="0" presId="urn:microsoft.com/office/officeart/2005/8/layout/vList5"/>
    <dgm:cxn modelId="{B4CAC1F9-A508-46AF-926A-20F1A779955B}" type="presParOf" srcId="{04F945D8-F807-44A4-A110-9067B750E30A}" destId="{D012A93D-FDD7-4F38-9201-0892484567A3}" srcOrd="0" destOrd="0" presId="urn:microsoft.com/office/officeart/2005/8/layout/vList5"/>
    <dgm:cxn modelId="{A9F65A5C-914F-41D2-AD3B-90EBDC3EC68D}" type="presParOf" srcId="{04F945D8-F807-44A4-A110-9067B750E30A}" destId="{8AB3F852-FCED-4920-A5E0-AEADB6078F07}"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C75906A-2532-4777-881C-9E067831039C}" type="doc">
      <dgm:prSet loTypeId="urn:microsoft.com/office/officeart/2005/8/layout/vList5" loCatId="list" qsTypeId="urn:microsoft.com/office/officeart/2005/8/quickstyle/simple2" qsCatId="simple" csTypeId="urn:microsoft.com/office/officeart/2005/8/colors/accent2_2" csCatId="accent2" phldr="1"/>
      <dgm:spPr/>
      <dgm:t>
        <a:bodyPr/>
        <a:lstStyle/>
        <a:p>
          <a:endParaRPr lang="en-US"/>
        </a:p>
      </dgm:t>
    </dgm:pt>
    <dgm:pt modelId="{BE7FDF3C-B742-4F79-8926-A838DCEDA850}">
      <dgm:prSet phldrT="[Text]" custT="1"/>
      <dgm:spPr/>
      <dgm:t>
        <a:bodyPr/>
        <a:lstStyle/>
        <a:p>
          <a:r>
            <a:rPr lang="en-US" sz="2200" b="1" dirty="0"/>
            <a:t>Employee Benefits/ESOPs</a:t>
          </a:r>
        </a:p>
      </dgm:t>
    </dgm:pt>
    <dgm:pt modelId="{2D57291B-90DF-40C9-A1EF-1AFC46BA727E}" type="parTrans" cxnId="{75B20B58-33FF-4486-8576-89390457DB0D}">
      <dgm:prSet/>
      <dgm:spPr/>
      <dgm:t>
        <a:bodyPr/>
        <a:lstStyle/>
        <a:p>
          <a:endParaRPr lang="en-US"/>
        </a:p>
      </dgm:t>
    </dgm:pt>
    <dgm:pt modelId="{515E9B57-8581-4293-9590-B7B5087EEB71}" type="sibTrans" cxnId="{75B20B58-33FF-4486-8576-89390457DB0D}">
      <dgm:prSet/>
      <dgm:spPr/>
      <dgm:t>
        <a:bodyPr/>
        <a:lstStyle/>
        <a:p>
          <a:endParaRPr lang="en-US"/>
        </a:p>
      </dgm:t>
    </dgm:pt>
    <dgm:pt modelId="{79A2A09F-1184-45EE-9AC2-7AEFF40DD10D}">
      <dgm:prSet phldrT="[Text]" custT="1"/>
      <dgm:spPr/>
      <dgm:t>
        <a:bodyPr/>
        <a:lstStyle/>
        <a:p>
          <a:r>
            <a:rPr lang="en-US" sz="1600" b="1" dirty="0"/>
            <a:t>ESOPs only at fair value</a:t>
          </a:r>
        </a:p>
      </dgm:t>
    </dgm:pt>
    <dgm:pt modelId="{E3BEEDBB-AAFD-404B-A31F-E6DA86E417AC}" type="parTrans" cxnId="{E3764C0E-0FEE-489A-B4E1-5EA63DB33073}">
      <dgm:prSet/>
      <dgm:spPr/>
      <dgm:t>
        <a:bodyPr/>
        <a:lstStyle/>
        <a:p>
          <a:endParaRPr lang="en-US"/>
        </a:p>
      </dgm:t>
    </dgm:pt>
    <dgm:pt modelId="{9E81EC59-7F83-4919-A04E-A962B6E5208E}" type="sibTrans" cxnId="{E3764C0E-0FEE-489A-B4E1-5EA63DB33073}">
      <dgm:prSet/>
      <dgm:spPr/>
      <dgm:t>
        <a:bodyPr/>
        <a:lstStyle/>
        <a:p>
          <a:endParaRPr lang="en-US"/>
        </a:p>
      </dgm:t>
    </dgm:pt>
    <dgm:pt modelId="{6B790637-903C-40D0-BE10-FA9A04FDB8A1}">
      <dgm:prSet phldrT="[Text]" custT="1"/>
      <dgm:spPr/>
      <dgm:t>
        <a:bodyPr/>
        <a:lstStyle/>
        <a:p>
          <a:r>
            <a:rPr lang="en-US" sz="2200" b="1" dirty="0"/>
            <a:t>Property Plant and Equipment</a:t>
          </a:r>
        </a:p>
      </dgm:t>
    </dgm:pt>
    <dgm:pt modelId="{B247EBD3-9FDE-4213-B6B3-4C4EB0CEDCE4}" type="parTrans" cxnId="{A38212D6-6857-4E52-BA64-3BE432E4D2D7}">
      <dgm:prSet/>
      <dgm:spPr/>
      <dgm:t>
        <a:bodyPr/>
        <a:lstStyle/>
        <a:p>
          <a:endParaRPr lang="en-US"/>
        </a:p>
      </dgm:t>
    </dgm:pt>
    <dgm:pt modelId="{28ED2558-35F5-4852-ADEF-C76228F7931A}" type="sibTrans" cxnId="{A38212D6-6857-4E52-BA64-3BE432E4D2D7}">
      <dgm:prSet/>
      <dgm:spPr/>
      <dgm:t>
        <a:bodyPr/>
        <a:lstStyle/>
        <a:p>
          <a:endParaRPr lang="en-US"/>
        </a:p>
      </dgm:t>
    </dgm:pt>
    <dgm:pt modelId="{F24630E2-D66B-4954-9BFE-D062655D5672}">
      <dgm:prSet phldrT="[Text]" custT="1"/>
      <dgm:spPr/>
      <dgm:t>
        <a:bodyPr/>
        <a:lstStyle/>
        <a:p>
          <a:r>
            <a:rPr lang="en-US" sz="1600" b="1" dirty="0"/>
            <a:t>Depreciation method to be reviewed periodically along with useful life and consequently is not a change in accounting policy</a:t>
          </a:r>
        </a:p>
      </dgm:t>
    </dgm:pt>
    <dgm:pt modelId="{3695F98D-51F3-44DE-A2E8-0843495E31FF}" type="parTrans" cxnId="{890CA597-3335-4F20-B6D0-FA2A84DFD651}">
      <dgm:prSet/>
      <dgm:spPr/>
      <dgm:t>
        <a:bodyPr/>
        <a:lstStyle/>
        <a:p>
          <a:endParaRPr lang="en-US"/>
        </a:p>
      </dgm:t>
    </dgm:pt>
    <dgm:pt modelId="{5B6E6FF5-EDA7-44A3-87DF-C90E46A631FA}" type="sibTrans" cxnId="{890CA597-3335-4F20-B6D0-FA2A84DFD651}">
      <dgm:prSet/>
      <dgm:spPr/>
      <dgm:t>
        <a:bodyPr/>
        <a:lstStyle/>
        <a:p>
          <a:endParaRPr lang="en-US"/>
        </a:p>
      </dgm:t>
    </dgm:pt>
    <dgm:pt modelId="{D0C844B9-F1F6-4197-9484-EDEE42DA115E}">
      <dgm:prSet phldrT="[Text]" custT="1"/>
      <dgm:spPr/>
      <dgm:t>
        <a:bodyPr/>
        <a:lstStyle/>
        <a:p>
          <a:r>
            <a:rPr lang="en-US" sz="2200" b="1" dirty="0"/>
            <a:t>Foreign currency fluctuations</a:t>
          </a:r>
        </a:p>
      </dgm:t>
    </dgm:pt>
    <dgm:pt modelId="{5683E8FB-0AFD-4F5A-B94C-5956C0699076}" type="parTrans" cxnId="{8AC0C295-0109-4932-B649-2F2A0FAC6EDD}">
      <dgm:prSet/>
      <dgm:spPr/>
      <dgm:t>
        <a:bodyPr/>
        <a:lstStyle/>
        <a:p>
          <a:endParaRPr lang="en-US"/>
        </a:p>
      </dgm:t>
    </dgm:pt>
    <dgm:pt modelId="{2A497099-BE05-40DB-A40A-E4D20CBBD4B3}" type="sibTrans" cxnId="{8AC0C295-0109-4932-B649-2F2A0FAC6EDD}">
      <dgm:prSet/>
      <dgm:spPr/>
      <dgm:t>
        <a:bodyPr/>
        <a:lstStyle/>
        <a:p>
          <a:endParaRPr lang="en-US"/>
        </a:p>
      </dgm:t>
    </dgm:pt>
    <dgm:pt modelId="{0A8B27D5-198E-4671-A33B-3B1CE2056450}">
      <dgm:prSet phldrT="[Text]" custT="1"/>
      <dgm:spPr/>
      <dgm:t>
        <a:bodyPr/>
        <a:lstStyle/>
        <a:p>
          <a:r>
            <a:rPr lang="en-US" sz="1600" b="1" dirty="0"/>
            <a:t>All prospective transactions and changes to exchange rates should be to profit or loss</a:t>
          </a:r>
        </a:p>
      </dgm:t>
    </dgm:pt>
    <dgm:pt modelId="{A047857D-20CD-41DF-BD9E-E1081C2B189A}" type="parTrans" cxnId="{588B0AC5-4AB1-469A-98C5-5E4A8503763E}">
      <dgm:prSet/>
      <dgm:spPr/>
      <dgm:t>
        <a:bodyPr/>
        <a:lstStyle/>
        <a:p>
          <a:endParaRPr lang="en-US"/>
        </a:p>
      </dgm:t>
    </dgm:pt>
    <dgm:pt modelId="{6D8A3BD0-F730-4399-924B-93AE9E4FAEFB}" type="sibTrans" cxnId="{588B0AC5-4AB1-469A-98C5-5E4A8503763E}">
      <dgm:prSet/>
      <dgm:spPr/>
      <dgm:t>
        <a:bodyPr/>
        <a:lstStyle/>
        <a:p>
          <a:endParaRPr lang="en-US"/>
        </a:p>
      </dgm:t>
    </dgm:pt>
    <dgm:pt modelId="{EC974D95-7048-4966-B35A-08C3B0C4EA64}">
      <dgm:prSet phldrT="[Text]" custT="1"/>
      <dgm:spPr/>
      <dgm:t>
        <a:bodyPr/>
        <a:lstStyle/>
        <a:p>
          <a:r>
            <a:rPr lang="en-US" sz="1600" b="1" dirty="0"/>
            <a:t>Actuarial gains or losses in OCI</a:t>
          </a:r>
        </a:p>
      </dgm:t>
    </dgm:pt>
    <dgm:pt modelId="{894A6605-8996-4FDF-A2A0-FC23EF9C47B2}" type="parTrans" cxnId="{F63A5AF0-FC2B-4B9D-B613-A0CBAFAEEE35}">
      <dgm:prSet/>
      <dgm:spPr/>
      <dgm:t>
        <a:bodyPr/>
        <a:lstStyle/>
        <a:p>
          <a:endParaRPr lang="en-US"/>
        </a:p>
      </dgm:t>
    </dgm:pt>
    <dgm:pt modelId="{706229DE-866A-4C79-A54D-DE580E40F249}" type="sibTrans" cxnId="{F63A5AF0-FC2B-4B9D-B613-A0CBAFAEEE35}">
      <dgm:prSet/>
      <dgm:spPr/>
      <dgm:t>
        <a:bodyPr/>
        <a:lstStyle/>
        <a:p>
          <a:endParaRPr lang="en-US"/>
        </a:p>
      </dgm:t>
    </dgm:pt>
    <dgm:pt modelId="{B44F799C-040A-41AE-A05E-2FD56B21A134}">
      <dgm:prSet phldrT="[Text]" custT="1"/>
      <dgm:spPr/>
      <dgm:t>
        <a:bodyPr/>
        <a:lstStyle/>
        <a:p>
          <a:r>
            <a:rPr lang="en-US" sz="1600" b="1" dirty="0"/>
            <a:t>Accounting for ESOPs of parent issued to employees of subsidiary</a:t>
          </a:r>
        </a:p>
      </dgm:t>
    </dgm:pt>
    <dgm:pt modelId="{71671CA3-5FFD-4F88-8A73-2043BB0487F2}" type="parTrans" cxnId="{89E133D5-056E-495B-971E-A51812103C92}">
      <dgm:prSet/>
      <dgm:spPr/>
      <dgm:t>
        <a:bodyPr/>
        <a:lstStyle/>
        <a:p>
          <a:endParaRPr lang="en-US"/>
        </a:p>
      </dgm:t>
    </dgm:pt>
    <dgm:pt modelId="{7E14AEE8-DD41-4C82-99B1-40E2DDA307D0}" type="sibTrans" cxnId="{89E133D5-056E-495B-971E-A51812103C92}">
      <dgm:prSet/>
      <dgm:spPr/>
      <dgm:t>
        <a:bodyPr/>
        <a:lstStyle/>
        <a:p>
          <a:endParaRPr lang="en-US"/>
        </a:p>
      </dgm:t>
    </dgm:pt>
    <dgm:pt modelId="{CBCC450E-0CA8-4610-89F8-795D10CE0009}">
      <dgm:prSet phldrT="[Text]" custT="1"/>
      <dgm:spPr/>
      <dgm:t>
        <a:bodyPr/>
        <a:lstStyle/>
        <a:p>
          <a:r>
            <a:rPr lang="en-US" sz="1600" b="1" dirty="0"/>
            <a:t>Cost model or revaluation model</a:t>
          </a:r>
        </a:p>
      </dgm:t>
    </dgm:pt>
    <dgm:pt modelId="{987A21AC-1A46-4464-8F03-495DA9D238A7}" type="parTrans" cxnId="{2AA6B427-CB68-4AAD-9961-443F161B6A09}">
      <dgm:prSet/>
      <dgm:spPr/>
      <dgm:t>
        <a:bodyPr/>
        <a:lstStyle/>
        <a:p>
          <a:endParaRPr lang="en-US"/>
        </a:p>
      </dgm:t>
    </dgm:pt>
    <dgm:pt modelId="{E1AC6D0C-5757-4598-BDDE-EBF9EF802CD3}" type="sibTrans" cxnId="{2AA6B427-CB68-4AAD-9961-443F161B6A09}">
      <dgm:prSet/>
      <dgm:spPr/>
      <dgm:t>
        <a:bodyPr/>
        <a:lstStyle/>
        <a:p>
          <a:endParaRPr lang="en-US"/>
        </a:p>
      </dgm:t>
    </dgm:pt>
    <dgm:pt modelId="{3C98C0CA-932B-48B9-974A-B08529CE254F}">
      <dgm:prSet phldrT="[Text]" custT="1"/>
      <dgm:spPr/>
      <dgm:t>
        <a:bodyPr/>
        <a:lstStyle/>
        <a:p>
          <a:r>
            <a:rPr lang="en-US" sz="1600" b="1" dirty="0"/>
            <a:t>Using previous GAAP amount as deemed cost (transition choice)</a:t>
          </a:r>
        </a:p>
      </dgm:t>
    </dgm:pt>
    <dgm:pt modelId="{FA71AC25-EB33-4B8F-A7B3-98B535E09045}" type="parTrans" cxnId="{ACB9DBA8-88B1-40A7-A7BA-7D7CBE21C540}">
      <dgm:prSet/>
      <dgm:spPr/>
      <dgm:t>
        <a:bodyPr/>
        <a:lstStyle/>
        <a:p>
          <a:endParaRPr lang="en-US"/>
        </a:p>
      </dgm:t>
    </dgm:pt>
    <dgm:pt modelId="{74566B9E-9C22-4D8F-BE36-80195B8C720D}" type="sibTrans" cxnId="{ACB9DBA8-88B1-40A7-A7BA-7D7CBE21C540}">
      <dgm:prSet/>
      <dgm:spPr/>
      <dgm:t>
        <a:bodyPr/>
        <a:lstStyle/>
        <a:p>
          <a:endParaRPr lang="en-US"/>
        </a:p>
      </dgm:t>
    </dgm:pt>
    <dgm:pt modelId="{CC832331-F58F-45CD-B1E7-906869BA5CE6}">
      <dgm:prSet phldrT="[Text]" custT="1"/>
      <dgm:spPr/>
      <dgm:t>
        <a:bodyPr/>
        <a:lstStyle/>
        <a:p>
          <a:r>
            <a:rPr lang="en-US" sz="1600" b="1" dirty="0"/>
            <a:t>For existing long term monetary items, policy as per previous GAAP can be continued (transition)</a:t>
          </a:r>
        </a:p>
      </dgm:t>
    </dgm:pt>
    <dgm:pt modelId="{752CF663-597A-4665-9623-10B5E223F665}" type="parTrans" cxnId="{DFE84948-1592-4714-9269-E33504375E80}">
      <dgm:prSet/>
      <dgm:spPr/>
      <dgm:t>
        <a:bodyPr/>
        <a:lstStyle/>
        <a:p>
          <a:endParaRPr lang="en-US"/>
        </a:p>
      </dgm:t>
    </dgm:pt>
    <dgm:pt modelId="{DADEE883-9667-4F89-AFD9-E67CEF8D312B}" type="sibTrans" cxnId="{DFE84948-1592-4714-9269-E33504375E80}">
      <dgm:prSet/>
      <dgm:spPr/>
      <dgm:t>
        <a:bodyPr/>
        <a:lstStyle/>
        <a:p>
          <a:endParaRPr lang="en-US"/>
        </a:p>
      </dgm:t>
    </dgm:pt>
    <dgm:pt modelId="{8BDA1B5B-3EC6-4087-A9A8-F3DB0317D2BD}">
      <dgm:prSet phldrT="[Text]" custT="1"/>
      <dgm:spPr/>
      <dgm:t>
        <a:bodyPr/>
        <a:lstStyle/>
        <a:p>
          <a:r>
            <a:rPr lang="en-US" sz="2400" b="1" dirty="0"/>
            <a:t>Leases</a:t>
          </a:r>
        </a:p>
      </dgm:t>
    </dgm:pt>
    <dgm:pt modelId="{0CE0D1B8-8965-45D5-9802-3149B5CDFA28}" type="parTrans" cxnId="{3FF2992D-9416-4D50-ADA8-8D0A06C1269F}">
      <dgm:prSet/>
      <dgm:spPr/>
      <dgm:t>
        <a:bodyPr/>
        <a:lstStyle/>
        <a:p>
          <a:endParaRPr lang="en-US"/>
        </a:p>
      </dgm:t>
    </dgm:pt>
    <dgm:pt modelId="{0CB38E77-D49A-4D65-AB8E-51DA626AE6BB}" type="sibTrans" cxnId="{3FF2992D-9416-4D50-ADA8-8D0A06C1269F}">
      <dgm:prSet/>
      <dgm:spPr/>
      <dgm:t>
        <a:bodyPr/>
        <a:lstStyle/>
        <a:p>
          <a:endParaRPr lang="en-US"/>
        </a:p>
      </dgm:t>
    </dgm:pt>
    <dgm:pt modelId="{04DEBA00-3D17-4128-8197-9A0F9E86CF89}">
      <dgm:prSet phldrT="[Text]" custT="1"/>
      <dgm:spPr/>
      <dgm:t>
        <a:bodyPr/>
        <a:lstStyle/>
        <a:p>
          <a:r>
            <a:rPr lang="en-US" sz="1600" b="1" dirty="0"/>
            <a:t>Evaluation of substance of all the agreements for lease</a:t>
          </a:r>
        </a:p>
      </dgm:t>
    </dgm:pt>
    <dgm:pt modelId="{B6DBBC97-6088-4793-AE49-F4A26E88FAF4}" type="parTrans" cxnId="{F69192A9-C615-42CC-B458-794932B79B3C}">
      <dgm:prSet/>
      <dgm:spPr/>
      <dgm:t>
        <a:bodyPr/>
        <a:lstStyle/>
        <a:p>
          <a:endParaRPr lang="en-US"/>
        </a:p>
      </dgm:t>
    </dgm:pt>
    <dgm:pt modelId="{E0AE49A6-DA5A-4EC6-AF80-00E04A7D3170}" type="sibTrans" cxnId="{F69192A9-C615-42CC-B458-794932B79B3C}">
      <dgm:prSet/>
      <dgm:spPr/>
      <dgm:t>
        <a:bodyPr/>
        <a:lstStyle/>
        <a:p>
          <a:endParaRPr lang="en-US"/>
        </a:p>
      </dgm:t>
    </dgm:pt>
    <dgm:pt modelId="{B3E0692B-3D6E-4192-80F9-005C09CBDE92}">
      <dgm:prSet phldrT="[Text]" custT="1"/>
      <dgm:spPr/>
      <dgm:t>
        <a:bodyPr/>
        <a:lstStyle/>
        <a:p>
          <a:r>
            <a:rPr lang="en-US" sz="1600" b="1" dirty="0"/>
            <a:t>Lease of land is operating lease</a:t>
          </a:r>
        </a:p>
      </dgm:t>
    </dgm:pt>
    <dgm:pt modelId="{232F5109-3D52-4BBC-AEEA-693D8A937C10}" type="parTrans" cxnId="{6E02B579-F203-4A9A-9FB7-66F909971DB3}">
      <dgm:prSet/>
      <dgm:spPr/>
      <dgm:t>
        <a:bodyPr/>
        <a:lstStyle/>
        <a:p>
          <a:endParaRPr lang="en-US"/>
        </a:p>
      </dgm:t>
    </dgm:pt>
    <dgm:pt modelId="{A1FE5A07-B6CA-4036-937C-C388E9579718}" type="sibTrans" cxnId="{6E02B579-F203-4A9A-9FB7-66F909971DB3}">
      <dgm:prSet/>
      <dgm:spPr/>
      <dgm:t>
        <a:bodyPr/>
        <a:lstStyle/>
        <a:p>
          <a:endParaRPr lang="en-US"/>
        </a:p>
      </dgm:t>
    </dgm:pt>
    <dgm:pt modelId="{C8EFC0F2-0EFB-40D8-BBC1-251733FD073C}">
      <dgm:prSet phldrT="[Text]" custT="1"/>
      <dgm:spPr/>
      <dgm:t>
        <a:bodyPr/>
        <a:lstStyle/>
        <a:p>
          <a:r>
            <a:rPr lang="en-US" sz="1600" b="1" dirty="0"/>
            <a:t>No straight lining when increase is expected offset inflation</a:t>
          </a:r>
        </a:p>
      </dgm:t>
    </dgm:pt>
    <dgm:pt modelId="{1AFAD6BC-FF3D-4882-A307-7BC2C762D0D3}" type="parTrans" cxnId="{16A897F8-CBF5-433A-882B-F89CE354897D}">
      <dgm:prSet/>
      <dgm:spPr/>
      <dgm:t>
        <a:bodyPr/>
        <a:lstStyle/>
        <a:p>
          <a:endParaRPr lang="en-US"/>
        </a:p>
      </dgm:t>
    </dgm:pt>
    <dgm:pt modelId="{978F9470-D0B7-4A51-882E-A35790AE79E7}" type="sibTrans" cxnId="{16A897F8-CBF5-433A-882B-F89CE354897D}">
      <dgm:prSet/>
      <dgm:spPr/>
      <dgm:t>
        <a:bodyPr/>
        <a:lstStyle/>
        <a:p>
          <a:endParaRPr lang="en-US"/>
        </a:p>
      </dgm:t>
    </dgm:pt>
    <dgm:pt modelId="{BA91AC4C-093B-4312-9B40-AC41B3217343}" type="pres">
      <dgm:prSet presAssocID="{DC75906A-2532-4777-881C-9E067831039C}" presName="Name0" presStyleCnt="0">
        <dgm:presLayoutVars>
          <dgm:dir/>
          <dgm:animLvl val="lvl"/>
          <dgm:resizeHandles val="exact"/>
        </dgm:presLayoutVars>
      </dgm:prSet>
      <dgm:spPr/>
      <dgm:t>
        <a:bodyPr/>
        <a:lstStyle/>
        <a:p>
          <a:endParaRPr lang="en-US"/>
        </a:p>
      </dgm:t>
    </dgm:pt>
    <dgm:pt modelId="{024E211F-45BD-4F10-9143-306D2EE094D8}" type="pres">
      <dgm:prSet presAssocID="{BE7FDF3C-B742-4F79-8926-A838DCEDA850}" presName="linNode" presStyleCnt="0"/>
      <dgm:spPr/>
    </dgm:pt>
    <dgm:pt modelId="{37B0BF86-7911-4F4A-A7EC-BA76BD5E67C1}" type="pres">
      <dgm:prSet presAssocID="{BE7FDF3C-B742-4F79-8926-A838DCEDA850}" presName="parentText" presStyleLbl="node1" presStyleIdx="0" presStyleCnt="4" custScaleX="67467" custLinFactNeighborX="73" custLinFactNeighborY="1156">
        <dgm:presLayoutVars>
          <dgm:chMax val="1"/>
          <dgm:bulletEnabled val="1"/>
        </dgm:presLayoutVars>
      </dgm:prSet>
      <dgm:spPr/>
      <dgm:t>
        <a:bodyPr/>
        <a:lstStyle/>
        <a:p>
          <a:endParaRPr lang="en-US"/>
        </a:p>
      </dgm:t>
    </dgm:pt>
    <dgm:pt modelId="{720B1BDB-13CF-4DA8-BAB2-DFF3D3C8502E}" type="pres">
      <dgm:prSet presAssocID="{BE7FDF3C-B742-4F79-8926-A838DCEDA850}" presName="descendantText" presStyleLbl="alignAccFollowNode1" presStyleIdx="0" presStyleCnt="4" custScaleX="109688" custScaleY="160153" custLinFactNeighborX="7858" custLinFactNeighborY="2889">
        <dgm:presLayoutVars>
          <dgm:bulletEnabled val="1"/>
        </dgm:presLayoutVars>
      </dgm:prSet>
      <dgm:spPr/>
      <dgm:t>
        <a:bodyPr/>
        <a:lstStyle/>
        <a:p>
          <a:endParaRPr lang="en-US"/>
        </a:p>
      </dgm:t>
    </dgm:pt>
    <dgm:pt modelId="{E6B29439-F416-44B3-ABCF-191C37F71DE7}" type="pres">
      <dgm:prSet presAssocID="{515E9B57-8581-4293-9590-B7B5087EEB71}" presName="sp" presStyleCnt="0"/>
      <dgm:spPr/>
    </dgm:pt>
    <dgm:pt modelId="{AE0841BD-7798-4E74-B646-9C0BDD5CCFD1}" type="pres">
      <dgm:prSet presAssocID="{6B790637-903C-40D0-BE10-FA9A04FDB8A1}" presName="linNode" presStyleCnt="0"/>
      <dgm:spPr/>
    </dgm:pt>
    <dgm:pt modelId="{699AD3B0-15BA-4601-94DF-20DA6274841A}" type="pres">
      <dgm:prSet presAssocID="{6B790637-903C-40D0-BE10-FA9A04FDB8A1}" presName="parentText" presStyleLbl="node1" presStyleIdx="1" presStyleCnt="4" custScaleX="65972">
        <dgm:presLayoutVars>
          <dgm:chMax val="1"/>
          <dgm:bulletEnabled val="1"/>
        </dgm:presLayoutVars>
      </dgm:prSet>
      <dgm:spPr/>
      <dgm:t>
        <a:bodyPr/>
        <a:lstStyle/>
        <a:p>
          <a:endParaRPr lang="en-US"/>
        </a:p>
      </dgm:t>
    </dgm:pt>
    <dgm:pt modelId="{56AFDAA6-4552-4136-8365-C85B2787EFBB}" type="pres">
      <dgm:prSet presAssocID="{6B790637-903C-40D0-BE10-FA9A04FDB8A1}" presName="descendantText" presStyleLbl="alignAccFollowNode1" presStyleIdx="1" presStyleCnt="4" custScaleX="109688" custScaleY="161367" custLinFactNeighborX="7858" custLinFactNeighborY="2889">
        <dgm:presLayoutVars>
          <dgm:bulletEnabled val="1"/>
        </dgm:presLayoutVars>
      </dgm:prSet>
      <dgm:spPr/>
      <dgm:t>
        <a:bodyPr/>
        <a:lstStyle/>
        <a:p>
          <a:endParaRPr lang="en-US"/>
        </a:p>
      </dgm:t>
    </dgm:pt>
    <dgm:pt modelId="{38557394-45EE-4FD2-A592-52EF37649011}" type="pres">
      <dgm:prSet presAssocID="{28ED2558-35F5-4852-ADEF-C76228F7931A}" presName="sp" presStyleCnt="0"/>
      <dgm:spPr/>
    </dgm:pt>
    <dgm:pt modelId="{04F945D8-F807-44A4-A110-9067B750E30A}" type="pres">
      <dgm:prSet presAssocID="{D0C844B9-F1F6-4197-9484-EDEE42DA115E}" presName="linNode" presStyleCnt="0"/>
      <dgm:spPr/>
    </dgm:pt>
    <dgm:pt modelId="{D012A93D-FDD7-4F38-9201-0892484567A3}" type="pres">
      <dgm:prSet presAssocID="{D0C844B9-F1F6-4197-9484-EDEE42DA115E}" presName="parentText" presStyleLbl="node1" presStyleIdx="2" presStyleCnt="4" custScaleX="67851">
        <dgm:presLayoutVars>
          <dgm:chMax val="1"/>
          <dgm:bulletEnabled val="1"/>
        </dgm:presLayoutVars>
      </dgm:prSet>
      <dgm:spPr/>
      <dgm:t>
        <a:bodyPr/>
        <a:lstStyle/>
        <a:p>
          <a:endParaRPr lang="en-US"/>
        </a:p>
      </dgm:t>
    </dgm:pt>
    <dgm:pt modelId="{8AB3F852-FCED-4920-A5E0-AEADB6078F07}" type="pres">
      <dgm:prSet presAssocID="{D0C844B9-F1F6-4197-9484-EDEE42DA115E}" presName="descendantText" presStyleLbl="alignAccFollowNode1" presStyleIdx="2" presStyleCnt="4" custScaleX="109688" custLinFactNeighborX="7851" custLinFactNeighborY="2889">
        <dgm:presLayoutVars>
          <dgm:bulletEnabled val="1"/>
        </dgm:presLayoutVars>
      </dgm:prSet>
      <dgm:spPr/>
      <dgm:t>
        <a:bodyPr/>
        <a:lstStyle/>
        <a:p>
          <a:endParaRPr lang="en-US"/>
        </a:p>
      </dgm:t>
    </dgm:pt>
    <dgm:pt modelId="{D6A38FC9-0AEA-4050-BC73-105E82A167A3}" type="pres">
      <dgm:prSet presAssocID="{2A497099-BE05-40DB-A40A-E4D20CBBD4B3}" presName="sp" presStyleCnt="0"/>
      <dgm:spPr/>
    </dgm:pt>
    <dgm:pt modelId="{57FF5AD4-14B8-4F8F-B952-2FBDC4FB0881}" type="pres">
      <dgm:prSet presAssocID="{8BDA1B5B-3EC6-4087-A9A8-F3DB0317D2BD}" presName="linNode" presStyleCnt="0"/>
      <dgm:spPr/>
    </dgm:pt>
    <dgm:pt modelId="{FAFB7559-5DF0-4134-A6B1-F3FA54ADBD52}" type="pres">
      <dgm:prSet presAssocID="{8BDA1B5B-3EC6-4087-A9A8-F3DB0317D2BD}" presName="parentText" presStyleLbl="node1" presStyleIdx="3" presStyleCnt="4" custScaleX="70320" custLinFactNeighborY="-8475">
        <dgm:presLayoutVars>
          <dgm:chMax val="1"/>
          <dgm:bulletEnabled val="1"/>
        </dgm:presLayoutVars>
      </dgm:prSet>
      <dgm:spPr/>
      <dgm:t>
        <a:bodyPr/>
        <a:lstStyle/>
        <a:p>
          <a:endParaRPr lang="en-US"/>
        </a:p>
      </dgm:t>
    </dgm:pt>
    <dgm:pt modelId="{3B7E4A64-5ED7-40E1-AF2E-8B05104C77A9}" type="pres">
      <dgm:prSet presAssocID="{8BDA1B5B-3EC6-4087-A9A8-F3DB0317D2BD}" presName="descendantText" presStyleLbl="alignAccFollowNode1" presStyleIdx="3" presStyleCnt="4" custScaleX="109688" custScaleY="140928" custLinFactNeighborX="7858" custLinFactNeighborY="1663">
        <dgm:presLayoutVars>
          <dgm:bulletEnabled val="1"/>
        </dgm:presLayoutVars>
      </dgm:prSet>
      <dgm:spPr/>
      <dgm:t>
        <a:bodyPr/>
        <a:lstStyle/>
        <a:p>
          <a:endParaRPr lang="en-US"/>
        </a:p>
      </dgm:t>
    </dgm:pt>
  </dgm:ptLst>
  <dgm:cxnLst>
    <dgm:cxn modelId="{8AC0C295-0109-4932-B649-2F2A0FAC6EDD}" srcId="{DC75906A-2532-4777-881C-9E067831039C}" destId="{D0C844B9-F1F6-4197-9484-EDEE42DA115E}" srcOrd="2" destOrd="0" parTransId="{5683E8FB-0AFD-4F5A-B94C-5956C0699076}" sibTransId="{2A497099-BE05-40DB-A40A-E4D20CBBD4B3}"/>
    <dgm:cxn modelId="{DA378FF6-17EB-4B6A-A935-CD739F74D197}" type="presOf" srcId="{04DEBA00-3D17-4128-8197-9A0F9E86CF89}" destId="{3B7E4A64-5ED7-40E1-AF2E-8B05104C77A9}" srcOrd="0" destOrd="0" presId="urn:microsoft.com/office/officeart/2005/8/layout/vList5"/>
    <dgm:cxn modelId="{641B47F2-6C1F-4A29-B08A-7BA9F4708B7A}" type="presOf" srcId="{F24630E2-D66B-4954-9BFE-D062655D5672}" destId="{56AFDAA6-4552-4136-8365-C85B2787EFBB}" srcOrd="0" destOrd="0" presId="urn:microsoft.com/office/officeart/2005/8/layout/vList5"/>
    <dgm:cxn modelId="{2AA6B427-CB68-4AAD-9961-443F161B6A09}" srcId="{6B790637-903C-40D0-BE10-FA9A04FDB8A1}" destId="{CBCC450E-0CA8-4610-89F8-795D10CE0009}" srcOrd="1" destOrd="0" parTransId="{987A21AC-1A46-4464-8F03-495DA9D238A7}" sibTransId="{E1AC6D0C-5757-4598-BDDE-EBF9EF802CD3}"/>
    <dgm:cxn modelId="{D35EB096-1CD6-424C-BC31-964B3E203418}" type="presOf" srcId="{CC832331-F58F-45CD-B1E7-906869BA5CE6}" destId="{8AB3F852-FCED-4920-A5E0-AEADB6078F07}" srcOrd="0" destOrd="1" presId="urn:microsoft.com/office/officeart/2005/8/layout/vList5"/>
    <dgm:cxn modelId="{16A897F8-CBF5-433A-882B-F89CE354897D}" srcId="{8BDA1B5B-3EC6-4087-A9A8-F3DB0317D2BD}" destId="{C8EFC0F2-0EFB-40D8-BBC1-251733FD073C}" srcOrd="2" destOrd="0" parTransId="{1AFAD6BC-FF3D-4882-A307-7BC2C762D0D3}" sibTransId="{978F9470-D0B7-4A51-882E-A35790AE79E7}"/>
    <dgm:cxn modelId="{3FF2992D-9416-4D50-ADA8-8D0A06C1269F}" srcId="{DC75906A-2532-4777-881C-9E067831039C}" destId="{8BDA1B5B-3EC6-4087-A9A8-F3DB0317D2BD}" srcOrd="3" destOrd="0" parTransId="{0CE0D1B8-8965-45D5-9802-3149B5CDFA28}" sibTransId="{0CB38E77-D49A-4D65-AB8E-51DA626AE6BB}"/>
    <dgm:cxn modelId="{E3764C0E-0FEE-489A-B4E1-5EA63DB33073}" srcId="{BE7FDF3C-B742-4F79-8926-A838DCEDA850}" destId="{79A2A09F-1184-45EE-9AC2-7AEFF40DD10D}" srcOrd="0" destOrd="0" parTransId="{E3BEEDBB-AAFD-404B-A31F-E6DA86E417AC}" sibTransId="{9E81EC59-7F83-4919-A04E-A962B6E5208E}"/>
    <dgm:cxn modelId="{F63A5AF0-FC2B-4B9D-B613-A0CBAFAEEE35}" srcId="{BE7FDF3C-B742-4F79-8926-A838DCEDA850}" destId="{EC974D95-7048-4966-B35A-08C3B0C4EA64}" srcOrd="1" destOrd="0" parTransId="{894A6605-8996-4FDF-A2A0-FC23EF9C47B2}" sibTransId="{706229DE-866A-4C79-A54D-DE580E40F249}"/>
    <dgm:cxn modelId="{A38212D6-6857-4E52-BA64-3BE432E4D2D7}" srcId="{DC75906A-2532-4777-881C-9E067831039C}" destId="{6B790637-903C-40D0-BE10-FA9A04FDB8A1}" srcOrd="1" destOrd="0" parTransId="{B247EBD3-9FDE-4213-B6B3-4C4EB0CEDCE4}" sibTransId="{28ED2558-35F5-4852-ADEF-C76228F7931A}"/>
    <dgm:cxn modelId="{C0E1780F-3788-4D3E-852F-D6C8255B1FC8}" type="presOf" srcId="{6B790637-903C-40D0-BE10-FA9A04FDB8A1}" destId="{699AD3B0-15BA-4601-94DF-20DA6274841A}" srcOrd="0" destOrd="0" presId="urn:microsoft.com/office/officeart/2005/8/layout/vList5"/>
    <dgm:cxn modelId="{C73CA504-D99B-4E5C-9D62-149D63219CA0}" type="presOf" srcId="{BE7FDF3C-B742-4F79-8926-A838DCEDA850}" destId="{37B0BF86-7911-4F4A-A7EC-BA76BD5E67C1}" srcOrd="0" destOrd="0" presId="urn:microsoft.com/office/officeart/2005/8/layout/vList5"/>
    <dgm:cxn modelId="{F69192A9-C615-42CC-B458-794932B79B3C}" srcId="{8BDA1B5B-3EC6-4087-A9A8-F3DB0317D2BD}" destId="{04DEBA00-3D17-4128-8197-9A0F9E86CF89}" srcOrd="0" destOrd="0" parTransId="{B6DBBC97-6088-4793-AE49-F4A26E88FAF4}" sibTransId="{E0AE49A6-DA5A-4EC6-AF80-00E04A7D3170}"/>
    <dgm:cxn modelId="{DFE84948-1592-4714-9269-E33504375E80}" srcId="{D0C844B9-F1F6-4197-9484-EDEE42DA115E}" destId="{CC832331-F58F-45CD-B1E7-906869BA5CE6}" srcOrd="1" destOrd="0" parTransId="{752CF663-597A-4665-9623-10B5E223F665}" sibTransId="{DADEE883-9667-4F89-AFD9-E67CEF8D312B}"/>
    <dgm:cxn modelId="{9DCA2A0C-5E57-47DA-BAED-1B917761DBCF}" type="presOf" srcId="{3C98C0CA-932B-48B9-974A-B08529CE254F}" destId="{56AFDAA6-4552-4136-8365-C85B2787EFBB}" srcOrd="0" destOrd="2" presId="urn:microsoft.com/office/officeart/2005/8/layout/vList5"/>
    <dgm:cxn modelId="{3E8E1E44-25EB-466B-A2DA-6C0509366210}" type="presOf" srcId="{D0C844B9-F1F6-4197-9484-EDEE42DA115E}" destId="{D012A93D-FDD7-4F38-9201-0892484567A3}" srcOrd="0" destOrd="0" presId="urn:microsoft.com/office/officeart/2005/8/layout/vList5"/>
    <dgm:cxn modelId="{6E8D5179-C571-4262-B238-993EC876FBA2}" type="presOf" srcId="{B44F799C-040A-41AE-A05E-2FD56B21A134}" destId="{720B1BDB-13CF-4DA8-BAB2-DFF3D3C8502E}" srcOrd="0" destOrd="2" presId="urn:microsoft.com/office/officeart/2005/8/layout/vList5"/>
    <dgm:cxn modelId="{D56BB79E-4935-4512-A500-CF9FB1A3143F}" type="presOf" srcId="{B3E0692B-3D6E-4192-80F9-005C09CBDE92}" destId="{3B7E4A64-5ED7-40E1-AF2E-8B05104C77A9}" srcOrd="0" destOrd="1" presId="urn:microsoft.com/office/officeart/2005/8/layout/vList5"/>
    <dgm:cxn modelId="{021DB006-259D-43D1-AEC1-63F86AAFFC36}" type="presOf" srcId="{DC75906A-2532-4777-881C-9E067831039C}" destId="{BA91AC4C-093B-4312-9B40-AC41B3217343}" srcOrd="0" destOrd="0" presId="urn:microsoft.com/office/officeart/2005/8/layout/vList5"/>
    <dgm:cxn modelId="{588B0AC5-4AB1-469A-98C5-5E4A8503763E}" srcId="{D0C844B9-F1F6-4197-9484-EDEE42DA115E}" destId="{0A8B27D5-198E-4671-A33B-3B1CE2056450}" srcOrd="0" destOrd="0" parTransId="{A047857D-20CD-41DF-BD9E-E1081C2B189A}" sibTransId="{6D8A3BD0-F730-4399-924B-93AE9E4FAEFB}"/>
    <dgm:cxn modelId="{75B20B58-33FF-4486-8576-89390457DB0D}" srcId="{DC75906A-2532-4777-881C-9E067831039C}" destId="{BE7FDF3C-B742-4F79-8926-A838DCEDA850}" srcOrd="0" destOrd="0" parTransId="{2D57291B-90DF-40C9-A1EF-1AFC46BA727E}" sibTransId="{515E9B57-8581-4293-9590-B7B5087EEB71}"/>
    <dgm:cxn modelId="{890CA597-3335-4F20-B6D0-FA2A84DFD651}" srcId="{6B790637-903C-40D0-BE10-FA9A04FDB8A1}" destId="{F24630E2-D66B-4954-9BFE-D062655D5672}" srcOrd="0" destOrd="0" parTransId="{3695F98D-51F3-44DE-A2E8-0843495E31FF}" sibTransId="{5B6E6FF5-EDA7-44A3-87DF-C90E46A631FA}"/>
    <dgm:cxn modelId="{35EB2D76-2694-41DC-BDFF-8F5D870EB6D2}" type="presOf" srcId="{0A8B27D5-198E-4671-A33B-3B1CE2056450}" destId="{8AB3F852-FCED-4920-A5E0-AEADB6078F07}" srcOrd="0" destOrd="0" presId="urn:microsoft.com/office/officeart/2005/8/layout/vList5"/>
    <dgm:cxn modelId="{2A1C55B4-D246-4413-8DF3-C1787C096FCA}" type="presOf" srcId="{8BDA1B5B-3EC6-4087-A9A8-F3DB0317D2BD}" destId="{FAFB7559-5DF0-4134-A6B1-F3FA54ADBD52}" srcOrd="0" destOrd="0" presId="urn:microsoft.com/office/officeart/2005/8/layout/vList5"/>
    <dgm:cxn modelId="{F8EA985C-A023-43EF-ADC4-F18B3FAB06E7}" type="presOf" srcId="{EC974D95-7048-4966-B35A-08C3B0C4EA64}" destId="{720B1BDB-13CF-4DA8-BAB2-DFF3D3C8502E}" srcOrd="0" destOrd="1" presId="urn:microsoft.com/office/officeart/2005/8/layout/vList5"/>
    <dgm:cxn modelId="{9A2867CF-A8E6-4CA0-B952-888BA446886D}" type="presOf" srcId="{79A2A09F-1184-45EE-9AC2-7AEFF40DD10D}" destId="{720B1BDB-13CF-4DA8-BAB2-DFF3D3C8502E}" srcOrd="0" destOrd="0" presId="urn:microsoft.com/office/officeart/2005/8/layout/vList5"/>
    <dgm:cxn modelId="{ACB9DBA8-88B1-40A7-A7BA-7D7CBE21C540}" srcId="{6B790637-903C-40D0-BE10-FA9A04FDB8A1}" destId="{3C98C0CA-932B-48B9-974A-B08529CE254F}" srcOrd="2" destOrd="0" parTransId="{FA71AC25-EB33-4B8F-A7B3-98B535E09045}" sibTransId="{74566B9E-9C22-4D8F-BE36-80195B8C720D}"/>
    <dgm:cxn modelId="{89E133D5-056E-495B-971E-A51812103C92}" srcId="{BE7FDF3C-B742-4F79-8926-A838DCEDA850}" destId="{B44F799C-040A-41AE-A05E-2FD56B21A134}" srcOrd="2" destOrd="0" parTransId="{71671CA3-5FFD-4F88-8A73-2043BB0487F2}" sibTransId="{7E14AEE8-DD41-4C82-99B1-40E2DDA307D0}"/>
    <dgm:cxn modelId="{6E02B579-F203-4A9A-9FB7-66F909971DB3}" srcId="{8BDA1B5B-3EC6-4087-A9A8-F3DB0317D2BD}" destId="{B3E0692B-3D6E-4192-80F9-005C09CBDE92}" srcOrd="1" destOrd="0" parTransId="{232F5109-3D52-4BBC-AEEA-693D8A937C10}" sibTransId="{A1FE5A07-B6CA-4036-937C-C388E9579718}"/>
    <dgm:cxn modelId="{F75569BE-8240-4DB2-8944-211CEC6C8BBA}" type="presOf" srcId="{CBCC450E-0CA8-4610-89F8-795D10CE0009}" destId="{56AFDAA6-4552-4136-8365-C85B2787EFBB}" srcOrd="0" destOrd="1" presId="urn:microsoft.com/office/officeart/2005/8/layout/vList5"/>
    <dgm:cxn modelId="{359FC6AC-E03D-4A55-877E-9E9CEF0D6992}" type="presOf" srcId="{C8EFC0F2-0EFB-40D8-BBC1-251733FD073C}" destId="{3B7E4A64-5ED7-40E1-AF2E-8B05104C77A9}" srcOrd="0" destOrd="2" presId="urn:microsoft.com/office/officeart/2005/8/layout/vList5"/>
    <dgm:cxn modelId="{ED24E91E-7890-4DAA-85C6-F8B775C8DB8F}" type="presParOf" srcId="{BA91AC4C-093B-4312-9B40-AC41B3217343}" destId="{024E211F-45BD-4F10-9143-306D2EE094D8}" srcOrd="0" destOrd="0" presId="urn:microsoft.com/office/officeart/2005/8/layout/vList5"/>
    <dgm:cxn modelId="{1837576C-89A1-462A-9FC3-9F37A86CCA29}" type="presParOf" srcId="{024E211F-45BD-4F10-9143-306D2EE094D8}" destId="{37B0BF86-7911-4F4A-A7EC-BA76BD5E67C1}" srcOrd="0" destOrd="0" presId="urn:microsoft.com/office/officeart/2005/8/layout/vList5"/>
    <dgm:cxn modelId="{B1F06B92-D890-48B7-BBF5-2BD8F37A96C4}" type="presParOf" srcId="{024E211F-45BD-4F10-9143-306D2EE094D8}" destId="{720B1BDB-13CF-4DA8-BAB2-DFF3D3C8502E}" srcOrd="1" destOrd="0" presId="urn:microsoft.com/office/officeart/2005/8/layout/vList5"/>
    <dgm:cxn modelId="{8EA74556-1BA8-4EC1-B0B4-D0BB17E81B3A}" type="presParOf" srcId="{BA91AC4C-093B-4312-9B40-AC41B3217343}" destId="{E6B29439-F416-44B3-ABCF-191C37F71DE7}" srcOrd="1" destOrd="0" presId="urn:microsoft.com/office/officeart/2005/8/layout/vList5"/>
    <dgm:cxn modelId="{8E67C956-8997-4ACD-B0DE-C5AC4879E97D}" type="presParOf" srcId="{BA91AC4C-093B-4312-9B40-AC41B3217343}" destId="{AE0841BD-7798-4E74-B646-9C0BDD5CCFD1}" srcOrd="2" destOrd="0" presId="urn:microsoft.com/office/officeart/2005/8/layout/vList5"/>
    <dgm:cxn modelId="{67B3C89E-8766-48DC-9A23-0460B69139A7}" type="presParOf" srcId="{AE0841BD-7798-4E74-B646-9C0BDD5CCFD1}" destId="{699AD3B0-15BA-4601-94DF-20DA6274841A}" srcOrd="0" destOrd="0" presId="urn:microsoft.com/office/officeart/2005/8/layout/vList5"/>
    <dgm:cxn modelId="{B550AA83-9351-400D-9CFB-CC18E9957A54}" type="presParOf" srcId="{AE0841BD-7798-4E74-B646-9C0BDD5CCFD1}" destId="{56AFDAA6-4552-4136-8365-C85B2787EFBB}" srcOrd="1" destOrd="0" presId="urn:microsoft.com/office/officeart/2005/8/layout/vList5"/>
    <dgm:cxn modelId="{FD98DD57-64CE-48D0-98F4-C137C6745FCD}" type="presParOf" srcId="{BA91AC4C-093B-4312-9B40-AC41B3217343}" destId="{38557394-45EE-4FD2-A592-52EF37649011}" srcOrd="3" destOrd="0" presId="urn:microsoft.com/office/officeart/2005/8/layout/vList5"/>
    <dgm:cxn modelId="{3E3C003D-46AB-431B-BAA4-5394C854030A}" type="presParOf" srcId="{BA91AC4C-093B-4312-9B40-AC41B3217343}" destId="{04F945D8-F807-44A4-A110-9067B750E30A}" srcOrd="4" destOrd="0" presId="urn:microsoft.com/office/officeart/2005/8/layout/vList5"/>
    <dgm:cxn modelId="{E3784ED3-B87B-4DBB-9C88-209DCD05BD87}" type="presParOf" srcId="{04F945D8-F807-44A4-A110-9067B750E30A}" destId="{D012A93D-FDD7-4F38-9201-0892484567A3}" srcOrd="0" destOrd="0" presId="urn:microsoft.com/office/officeart/2005/8/layout/vList5"/>
    <dgm:cxn modelId="{19EB9AF6-04D1-4A2C-A3A5-D5EF02368CBA}" type="presParOf" srcId="{04F945D8-F807-44A4-A110-9067B750E30A}" destId="{8AB3F852-FCED-4920-A5E0-AEADB6078F07}" srcOrd="1" destOrd="0" presId="urn:microsoft.com/office/officeart/2005/8/layout/vList5"/>
    <dgm:cxn modelId="{F3EEDCFB-5743-4AC0-BA5F-B0E68F930C90}" type="presParOf" srcId="{BA91AC4C-093B-4312-9B40-AC41B3217343}" destId="{D6A38FC9-0AEA-4050-BC73-105E82A167A3}" srcOrd="5" destOrd="0" presId="urn:microsoft.com/office/officeart/2005/8/layout/vList5"/>
    <dgm:cxn modelId="{F412CB8E-0F4B-4420-9F96-9DD162858461}" type="presParOf" srcId="{BA91AC4C-093B-4312-9B40-AC41B3217343}" destId="{57FF5AD4-14B8-4F8F-B952-2FBDC4FB0881}" srcOrd="6" destOrd="0" presId="urn:microsoft.com/office/officeart/2005/8/layout/vList5"/>
    <dgm:cxn modelId="{A6F93D75-A15E-465C-BD02-21F6B553F261}" type="presParOf" srcId="{57FF5AD4-14B8-4F8F-B952-2FBDC4FB0881}" destId="{FAFB7559-5DF0-4134-A6B1-F3FA54ADBD52}" srcOrd="0" destOrd="0" presId="urn:microsoft.com/office/officeart/2005/8/layout/vList5"/>
    <dgm:cxn modelId="{DE1E0E05-06EB-4A33-B1FF-792B3A5052F7}" type="presParOf" srcId="{57FF5AD4-14B8-4F8F-B952-2FBDC4FB0881}" destId="{3B7E4A64-5ED7-40E1-AF2E-8B05104C77A9}"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C75906A-2532-4777-881C-9E067831039C}" type="doc">
      <dgm:prSet loTypeId="urn:microsoft.com/office/officeart/2005/8/layout/vList5" loCatId="list" qsTypeId="urn:microsoft.com/office/officeart/2005/8/quickstyle/simple2" qsCatId="simple" csTypeId="urn:microsoft.com/office/officeart/2005/8/colors/accent2_2" csCatId="accent2" phldr="1"/>
      <dgm:spPr/>
      <dgm:t>
        <a:bodyPr/>
        <a:lstStyle/>
        <a:p>
          <a:endParaRPr lang="en-US"/>
        </a:p>
      </dgm:t>
    </dgm:pt>
    <dgm:pt modelId="{BE7FDF3C-B742-4F79-8926-A838DCEDA850}">
      <dgm:prSet phldrT="[Text]"/>
      <dgm:spPr/>
      <dgm:t>
        <a:bodyPr/>
        <a:lstStyle/>
        <a:p>
          <a:r>
            <a:rPr lang="en-US" dirty="0"/>
            <a:t>Business combination</a:t>
          </a:r>
        </a:p>
      </dgm:t>
    </dgm:pt>
    <dgm:pt modelId="{2D57291B-90DF-40C9-A1EF-1AFC46BA727E}" type="parTrans" cxnId="{75B20B58-33FF-4486-8576-89390457DB0D}">
      <dgm:prSet/>
      <dgm:spPr/>
      <dgm:t>
        <a:bodyPr/>
        <a:lstStyle/>
        <a:p>
          <a:endParaRPr lang="en-US"/>
        </a:p>
      </dgm:t>
    </dgm:pt>
    <dgm:pt modelId="{515E9B57-8581-4293-9590-B7B5087EEB71}" type="sibTrans" cxnId="{75B20B58-33FF-4486-8576-89390457DB0D}">
      <dgm:prSet/>
      <dgm:spPr/>
      <dgm:t>
        <a:bodyPr/>
        <a:lstStyle/>
        <a:p>
          <a:endParaRPr lang="en-US"/>
        </a:p>
      </dgm:t>
    </dgm:pt>
    <dgm:pt modelId="{79A2A09F-1184-45EE-9AC2-7AEFF40DD10D}">
      <dgm:prSet phldrT="[Text]"/>
      <dgm:spPr/>
      <dgm:t>
        <a:bodyPr/>
        <a:lstStyle/>
        <a:p>
          <a:r>
            <a:rPr lang="en-US" b="1" dirty="0"/>
            <a:t>All acquisitions at fair value</a:t>
          </a:r>
        </a:p>
      </dgm:t>
    </dgm:pt>
    <dgm:pt modelId="{E3BEEDBB-AAFD-404B-A31F-E6DA86E417AC}" type="parTrans" cxnId="{E3764C0E-0FEE-489A-B4E1-5EA63DB33073}">
      <dgm:prSet/>
      <dgm:spPr/>
      <dgm:t>
        <a:bodyPr/>
        <a:lstStyle/>
        <a:p>
          <a:endParaRPr lang="en-US"/>
        </a:p>
      </dgm:t>
    </dgm:pt>
    <dgm:pt modelId="{9E81EC59-7F83-4919-A04E-A962B6E5208E}" type="sibTrans" cxnId="{E3764C0E-0FEE-489A-B4E1-5EA63DB33073}">
      <dgm:prSet/>
      <dgm:spPr/>
      <dgm:t>
        <a:bodyPr/>
        <a:lstStyle/>
        <a:p>
          <a:endParaRPr lang="en-US"/>
        </a:p>
      </dgm:t>
    </dgm:pt>
    <dgm:pt modelId="{6B790637-903C-40D0-BE10-FA9A04FDB8A1}">
      <dgm:prSet phldrT="[Text]"/>
      <dgm:spPr/>
      <dgm:t>
        <a:bodyPr/>
        <a:lstStyle/>
        <a:p>
          <a:r>
            <a:rPr lang="en-US" dirty="0"/>
            <a:t>Deferred taxes</a:t>
          </a:r>
        </a:p>
      </dgm:t>
    </dgm:pt>
    <dgm:pt modelId="{B247EBD3-9FDE-4213-B6B3-4C4EB0CEDCE4}" type="parTrans" cxnId="{A38212D6-6857-4E52-BA64-3BE432E4D2D7}">
      <dgm:prSet/>
      <dgm:spPr/>
      <dgm:t>
        <a:bodyPr/>
        <a:lstStyle/>
        <a:p>
          <a:endParaRPr lang="en-US"/>
        </a:p>
      </dgm:t>
    </dgm:pt>
    <dgm:pt modelId="{28ED2558-35F5-4852-ADEF-C76228F7931A}" type="sibTrans" cxnId="{A38212D6-6857-4E52-BA64-3BE432E4D2D7}">
      <dgm:prSet/>
      <dgm:spPr/>
      <dgm:t>
        <a:bodyPr/>
        <a:lstStyle/>
        <a:p>
          <a:endParaRPr lang="en-US"/>
        </a:p>
      </dgm:t>
    </dgm:pt>
    <dgm:pt modelId="{F24630E2-D66B-4954-9BFE-D062655D5672}">
      <dgm:prSet phldrT="[Text]"/>
      <dgm:spPr/>
      <dgm:t>
        <a:bodyPr/>
        <a:lstStyle/>
        <a:p>
          <a:r>
            <a:rPr lang="en-US" b="1" dirty="0"/>
            <a:t>Balance sheet approach</a:t>
          </a:r>
        </a:p>
      </dgm:t>
    </dgm:pt>
    <dgm:pt modelId="{3695F98D-51F3-44DE-A2E8-0843495E31FF}" type="parTrans" cxnId="{890CA597-3335-4F20-B6D0-FA2A84DFD651}">
      <dgm:prSet/>
      <dgm:spPr/>
      <dgm:t>
        <a:bodyPr/>
        <a:lstStyle/>
        <a:p>
          <a:endParaRPr lang="en-US"/>
        </a:p>
      </dgm:t>
    </dgm:pt>
    <dgm:pt modelId="{5B6E6FF5-EDA7-44A3-87DF-C90E46A631FA}" type="sibTrans" cxnId="{890CA597-3335-4F20-B6D0-FA2A84DFD651}">
      <dgm:prSet/>
      <dgm:spPr/>
      <dgm:t>
        <a:bodyPr/>
        <a:lstStyle/>
        <a:p>
          <a:endParaRPr lang="en-US"/>
        </a:p>
      </dgm:t>
    </dgm:pt>
    <dgm:pt modelId="{D0C844B9-F1F6-4197-9484-EDEE42DA115E}">
      <dgm:prSet phldrT="[Text]"/>
      <dgm:spPr/>
      <dgm:t>
        <a:bodyPr/>
        <a:lstStyle/>
        <a:p>
          <a:r>
            <a:rPr lang="en-US" dirty="0"/>
            <a:t>Dividends</a:t>
          </a:r>
        </a:p>
      </dgm:t>
    </dgm:pt>
    <dgm:pt modelId="{5683E8FB-0AFD-4F5A-B94C-5956C0699076}" type="parTrans" cxnId="{8AC0C295-0109-4932-B649-2F2A0FAC6EDD}">
      <dgm:prSet/>
      <dgm:spPr/>
      <dgm:t>
        <a:bodyPr/>
        <a:lstStyle/>
        <a:p>
          <a:endParaRPr lang="en-US"/>
        </a:p>
      </dgm:t>
    </dgm:pt>
    <dgm:pt modelId="{2A497099-BE05-40DB-A40A-E4D20CBBD4B3}" type="sibTrans" cxnId="{8AC0C295-0109-4932-B649-2F2A0FAC6EDD}">
      <dgm:prSet/>
      <dgm:spPr/>
      <dgm:t>
        <a:bodyPr/>
        <a:lstStyle/>
        <a:p>
          <a:endParaRPr lang="en-US"/>
        </a:p>
      </dgm:t>
    </dgm:pt>
    <dgm:pt modelId="{0A8B27D5-198E-4671-A33B-3B1CE2056450}">
      <dgm:prSet phldrT="[Text]"/>
      <dgm:spPr/>
      <dgm:t>
        <a:bodyPr/>
        <a:lstStyle/>
        <a:p>
          <a:r>
            <a:rPr lang="en-US" b="1" dirty="0"/>
            <a:t>Equity dividends directly to equity</a:t>
          </a:r>
        </a:p>
      </dgm:t>
    </dgm:pt>
    <dgm:pt modelId="{A047857D-20CD-41DF-BD9E-E1081C2B189A}" type="parTrans" cxnId="{588B0AC5-4AB1-469A-98C5-5E4A8503763E}">
      <dgm:prSet/>
      <dgm:spPr/>
      <dgm:t>
        <a:bodyPr/>
        <a:lstStyle/>
        <a:p>
          <a:endParaRPr lang="en-US"/>
        </a:p>
      </dgm:t>
    </dgm:pt>
    <dgm:pt modelId="{6D8A3BD0-F730-4399-924B-93AE9E4FAEFB}" type="sibTrans" cxnId="{588B0AC5-4AB1-469A-98C5-5E4A8503763E}">
      <dgm:prSet/>
      <dgm:spPr/>
      <dgm:t>
        <a:bodyPr/>
        <a:lstStyle/>
        <a:p>
          <a:endParaRPr lang="en-US"/>
        </a:p>
      </dgm:t>
    </dgm:pt>
    <dgm:pt modelId="{BFC8B82D-E224-4BE9-A0E9-40EDB53265AF}">
      <dgm:prSet phldrT="[Text]"/>
      <dgm:spPr/>
      <dgm:t>
        <a:bodyPr/>
        <a:lstStyle/>
        <a:p>
          <a:r>
            <a:rPr lang="en-US" b="1" dirty="0"/>
            <a:t>Identified intangibles and Goodwill</a:t>
          </a:r>
        </a:p>
      </dgm:t>
    </dgm:pt>
    <dgm:pt modelId="{FE7AB581-BD7E-4849-952A-143BBC5B841A}" type="parTrans" cxnId="{012F82B8-F636-4F80-8AF1-86BC54658C6C}">
      <dgm:prSet/>
      <dgm:spPr/>
      <dgm:t>
        <a:bodyPr/>
        <a:lstStyle/>
        <a:p>
          <a:endParaRPr lang="en-US"/>
        </a:p>
      </dgm:t>
    </dgm:pt>
    <dgm:pt modelId="{5C1EBCCD-60E5-42D2-A1F9-C116D8F0A544}" type="sibTrans" cxnId="{012F82B8-F636-4F80-8AF1-86BC54658C6C}">
      <dgm:prSet/>
      <dgm:spPr/>
      <dgm:t>
        <a:bodyPr/>
        <a:lstStyle/>
        <a:p>
          <a:endParaRPr lang="en-US"/>
        </a:p>
      </dgm:t>
    </dgm:pt>
    <dgm:pt modelId="{00FF016C-9F9D-4434-A7F2-86618B1C7378}">
      <dgm:prSet phldrT="[Text]"/>
      <dgm:spPr/>
      <dgm:t>
        <a:bodyPr/>
        <a:lstStyle/>
        <a:p>
          <a:r>
            <a:rPr lang="en-US" b="1" dirty="0"/>
            <a:t>Testing of goodwill for impairment</a:t>
          </a:r>
        </a:p>
      </dgm:t>
    </dgm:pt>
    <dgm:pt modelId="{B06325D7-9A04-42F8-918E-FA997443A3DB}" type="parTrans" cxnId="{97482E53-56F4-4605-921B-CB90BDCEEB7E}">
      <dgm:prSet/>
      <dgm:spPr/>
      <dgm:t>
        <a:bodyPr/>
        <a:lstStyle/>
        <a:p>
          <a:endParaRPr lang="en-US"/>
        </a:p>
      </dgm:t>
    </dgm:pt>
    <dgm:pt modelId="{A00ED306-D7E8-4DE8-89F0-D9C14E825CD6}" type="sibTrans" cxnId="{97482E53-56F4-4605-921B-CB90BDCEEB7E}">
      <dgm:prSet/>
      <dgm:spPr/>
      <dgm:t>
        <a:bodyPr/>
        <a:lstStyle/>
        <a:p>
          <a:endParaRPr lang="en-US"/>
        </a:p>
      </dgm:t>
    </dgm:pt>
    <dgm:pt modelId="{486C9518-7DB5-406D-AC83-1FD750637E91}">
      <dgm:prSet phldrT="[Text]"/>
      <dgm:spPr/>
      <dgm:t>
        <a:bodyPr/>
        <a:lstStyle/>
        <a:p>
          <a:r>
            <a:rPr lang="en-US" b="1" dirty="0"/>
            <a:t>Any change in opening balance sheet will have corresponding impact in deferred taxes</a:t>
          </a:r>
        </a:p>
      </dgm:t>
    </dgm:pt>
    <dgm:pt modelId="{091E4EED-1191-4947-8CE3-DED78BDB2FCD}" type="parTrans" cxnId="{C6261305-6A3C-4AE6-83D6-3861CA107ADD}">
      <dgm:prSet/>
      <dgm:spPr/>
      <dgm:t>
        <a:bodyPr/>
        <a:lstStyle/>
        <a:p>
          <a:endParaRPr lang="en-US"/>
        </a:p>
      </dgm:t>
    </dgm:pt>
    <dgm:pt modelId="{7566FA82-1DC7-41D7-B114-C64A8ED30078}" type="sibTrans" cxnId="{C6261305-6A3C-4AE6-83D6-3861CA107ADD}">
      <dgm:prSet/>
      <dgm:spPr/>
      <dgm:t>
        <a:bodyPr/>
        <a:lstStyle/>
        <a:p>
          <a:endParaRPr lang="en-US"/>
        </a:p>
      </dgm:t>
    </dgm:pt>
    <dgm:pt modelId="{69A7C569-3211-46AD-ABB2-0440F2419D2A}">
      <dgm:prSet phldrT="[Text]"/>
      <dgm:spPr/>
      <dgm:t>
        <a:bodyPr/>
        <a:lstStyle/>
        <a:p>
          <a:r>
            <a:rPr lang="en-US" b="1" dirty="0"/>
            <a:t>Treatment of preference dividend</a:t>
          </a:r>
        </a:p>
      </dgm:t>
    </dgm:pt>
    <dgm:pt modelId="{BFECBB00-705C-4EEB-AA76-3782E7EA376D}" type="parTrans" cxnId="{1327D56E-8DD6-40C1-A441-1FCD7564B105}">
      <dgm:prSet/>
      <dgm:spPr/>
      <dgm:t>
        <a:bodyPr/>
        <a:lstStyle/>
        <a:p>
          <a:endParaRPr lang="en-US"/>
        </a:p>
      </dgm:t>
    </dgm:pt>
    <dgm:pt modelId="{F4A7F663-4ACF-4F84-94C6-63F04D3E019D}" type="sibTrans" cxnId="{1327D56E-8DD6-40C1-A441-1FCD7564B105}">
      <dgm:prSet/>
      <dgm:spPr/>
      <dgm:t>
        <a:bodyPr/>
        <a:lstStyle/>
        <a:p>
          <a:endParaRPr lang="en-US"/>
        </a:p>
      </dgm:t>
    </dgm:pt>
    <dgm:pt modelId="{A281FAE4-C815-4E0E-B0B6-230396772894}">
      <dgm:prSet phldrT="[Text]"/>
      <dgm:spPr/>
      <dgm:t>
        <a:bodyPr/>
        <a:lstStyle/>
        <a:p>
          <a:r>
            <a:rPr lang="en-US" b="1" dirty="0"/>
            <a:t>Treatment of DDT</a:t>
          </a:r>
        </a:p>
      </dgm:t>
    </dgm:pt>
    <dgm:pt modelId="{7D25E0B6-3998-4342-94C3-CE582B05DA6B}" type="parTrans" cxnId="{FDA68874-F1E2-4995-979C-D35157CC91C3}">
      <dgm:prSet/>
      <dgm:spPr/>
      <dgm:t>
        <a:bodyPr/>
        <a:lstStyle/>
        <a:p>
          <a:endParaRPr lang="en-US"/>
        </a:p>
      </dgm:t>
    </dgm:pt>
    <dgm:pt modelId="{371FB750-B9B0-4811-B2F7-3518120EB2AA}" type="sibTrans" cxnId="{FDA68874-F1E2-4995-979C-D35157CC91C3}">
      <dgm:prSet/>
      <dgm:spPr/>
      <dgm:t>
        <a:bodyPr/>
        <a:lstStyle/>
        <a:p>
          <a:endParaRPr lang="en-US"/>
        </a:p>
      </dgm:t>
    </dgm:pt>
    <dgm:pt modelId="{BA91AC4C-093B-4312-9B40-AC41B3217343}" type="pres">
      <dgm:prSet presAssocID="{DC75906A-2532-4777-881C-9E067831039C}" presName="Name0" presStyleCnt="0">
        <dgm:presLayoutVars>
          <dgm:dir/>
          <dgm:animLvl val="lvl"/>
          <dgm:resizeHandles val="exact"/>
        </dgm:presLayoutVars>
      </dgm:prSet>
      <dgm:spPr/>
      <dgm:t>
        <a:bodyPr/>
        <a:lstStyle/>
        <a:p>
          <a:endParaRPr lang="en-US"/>
        </a:p>
      </dgm:t>
    </dgm:pt>
    <dgm:pt modelId="{024E211F-45BD-4F10-9143-306D2EE094D8}" type="pres">
      <dgm:prSet presAssocID="{BE7FDF3C-B742-4F79-8926-A838DCEDA850}" presName="linNode" presStyleCnt="0"/>
      <dgm:spPr/>
    </dgm:pt>
    <dgm:pt modelId="{37B0BF86-7911-4F4A-A7EC-BA76BD5E67C1}" type="pres">
      <dgm:prSet presAssocID="{BE7FDF3C-B742-4F79-8926-A838DCEDA850}" presName="parentText" presStyleLbl="node1" presStyleIdx="0" presStyleCnt="3">
        <dgm:presLayoutVars>
          <dgm:chMax val="1"/>
          <dgm:bulletEnabled val="1"/>
        </dgm:presLayoutVars>
      </dgm:prSet>
      <dgm:spPr/>
      <dgm:t>
        <a:bodyPr/>
        <a:lstStyle/>
        <a:p>
          <a:endParaRPr lang="en-US"/>
        </a:p>
      </dgm:t>
    </dgm:pt>
    <dgm:pt modelId="{720B1BDB-13CF-4DA8-BAB2-DFF3D3C8502E}" type="pres">
      <dgm:prSet presAssocID="{BE7FDF3C-B742-4F79-8926-A838DCEDA850}" presName="descendantText" presStyleLbl="alignAccFollowNode1" presStyleIdx="0" presStyleCnt="3">
        <dgm:presLayoutVars>
          <dgm:bulletEnabled val="1"/>
        </dgm:presLayoutVars>
      </dgm:prSet>
      <dgm:spPr/>
      <dgm:t>
        <a:bodyPr/>
        <a:lstStyle/>
        <a:p>
          <a:endParaRPr lang="en-US"/>
        </a:p>
      </dgm:t>
    </dgm:pt>
    <dgm:pt modelId="{E6B29439-F416-44B3-ABCF-191C37F71DE7}" type="pres">
      <dgm:prSet presAssocID="{515E9B57-8581-4293-9590-B7B5087EEB71}" presName="sp" presStyleCnt="0"/>
      <dgm:spPr/>
    </dgm:pt>
    <dgm:pt modelId="{AE0841BD-7798-4E74-B646-9C0BDD5CCFD1}" type="pres">
      <dgm:prSet presAssocID="{6B790637-903C-40D0-BE10-FA9A04FDB8A1}" presName="linNode" presStyleCnt="0"/>
      <dgm:spPr/>
    </dgm:pt>
    <dgm:pt modelId="{699AD3B0-15BA-4601-94DF-20DA6274841A}" type="pres">
      <dgm:prSet presAssocID="{6B790637-903C-40D0-BE10-FA9A04FDB8A1}" presName="parentText" presStyleLbl="node1" presStyleIdx="1" presStyleCnt="3">
        <dgm:presLayoutVars>
          <dgm:chMax val="1"/>
          <dgm:bulletEnabled val="1"/>
        </dgm:presLayoutVars>
      </dgm:prSet>
      <dgm:spPr/>
      <dgm:t>
        <a:bodyPr/>
        <a:lstStyle/>
        <a:p>
          <a:endParaRPr lang="en-US"/>
        </a:p>
      </dgm:t>
    </dgm:pt>
    <dgm:pt modelId="{56AFDAA6-4552-4136-8365-C85B2787EFBB}" type="pres">
      <dgm:prSet presAssocID="{6B790637-903C-40D0-BE10-FA9A04FDB8A1}" presName="descendantText" presStyleLbl="alignAccFollowNode1" presStyleIdx="1" presStyleCnt="3">
        <dgm:presLayoutVars>
          <dgm:bulletEnabled val="1"/>
        </dgm:presLayoutVars>
      </dgm:prSet>
      <dgm:spPr/>
      <dgm:t>
        <a:bodyPr/>
        <a:lstStyle/>
        <a:p>
          <a:endParaRPr lang="en-US"/>
        </a:p>
      </dgm:t>
    </dgm:pt>
    <dgm:pt modelId="{38557394-45EE-4FD2-A592-52EF37649011}" type="pres">
      <dgm:prSet presAssocID="{28ED2558-35F5-4852-ADEF-C76228F7931A}" presName="sp" presStyleCnt="0"/>
      <dgm:spPr/>
    </dgm:pt>
    <dgm:pt modelId="{04F945D8-F807-44A4-A110-9067B750E30A}" type="pres">
      <dgm:prSet presAssocID="{D0C844B9-F1F6-4197-9484-EDEE42DA115E}" presName="linNode" presStyleCnt="0"/>
      <dgm:spPr/>
    </dgm:pt>
    <dgm:pt modelId="{D012A93D-FDD7-4F38-9201-0892484567A3}" type="pres">
      <dgm:prSet presAssocID="{D0C844B9-F1F6-4197-9484-EDEE42DA115E}" presName="parentText" presStyleLbl="node1" presStyleIdx="2" presStyleCnt="3">
        <dgm:presLayoutVars>
          <dgm:chMax val="1"/>
          <dgm:bulletEnabled val="1"/>
        </dgm:presLayoutVars>
      </dgm:prSet>
      <dgm:spPr/>
      <dgm:t>
        <a:bodyPr/>
        <a:lstStyle/>
        <a:p>
          <a:endParaRPr lang="en-US"/>
        </a:p>
      </dgm:t>
    </dgm:pt>
    <dgm:pt modelId="{8AB3F852-FCED-4920-A5E0-AEADB6078F07}" type="pres">
      <dgm:prSet presAssocID="{D0C844B9-F1F6-4197-9484-EDEE42DA115E}" presName="descendantText" presStyleLbl="alignAccFollowNode1" presStyleIdx="2" presStyleCnt="3">
        <dgm:presLayoutVars>
          <dgm:bulletEnabled val="1"/>
        </dgm:presLayoutVars>
      </dgm:prSet>
      <dgm:spPr/>
      <dgm:t>
        <a:bodyPr/>
        <a:lstStyle/>
        <a:p>
          <a:endParaRPr lang="en-US"/>
        </a:p>
      </dgm:t>
    </dgm:pt>
  </dgm:ptLst>
  <dgm:cxnLst>
    <dgm:cxn modelId="{067AB7E3-6BCF-422D-B8B7-D3C629A0E3FA}" type="presOf" srcId="{DC75906A-2532-4777-881C-9E067831039C}" destId="{BA91AC4C-093B-4312-9B40-AC41B3217343}" srcOrd="0" destOrd="0" presId="urn:microsoft.com/office/officeart/2005/8/layout/vList5"/>
    <dgm:cxn modelId="{8AC0C295-0109-4932-B649-2F2A0FAC6EDD}" srcId="{DC75906A-2532-4777-881C-9E067831039C}" destId="{D0C844B9-F1F6-4197-9484-EDEE42DA115E}" srcOrd="2" destOrd="0" parTransId="{5683E8FB-0AFD-4F5A-B94C-5956C0699076}" sibTransId="{2A497099-BE05-40DB-A40A-E4D20CBBD4B3}"/>
    <dgm:cxn modelId="{F02ECD5E-06D7-4411-AD54-10CDCA153EA7}" type="presOf" srcId="{0A8B27D5-198E-4671-A33B-3B1CE2056450}" destId="{8AB3F852-FCED-4920-A5E0-AEADB6078F07}" srcOrd="0" destOrd="0" presId="urn:microsoft.com/office/officeart/2005/8/layout/vList5"/>
    <dgm:cxn modelId="{BBA6E53B-2DFF-4DC9-A03D-F442D3872BD7}" type="presOf" srcId="{69A7C569-3211-46AD-ABB2-0440F2419D2A}" destId="{8AB3F852-FCED-4920-A5E0-AEADB6078F07}" srcOrd="0" destOrd="1" presId="urn:microsoft.com/office/officeart/2005/8/layout/vList5"/>
    <dgm:cxn modelId="{1327D56E-8DD6-40C1-A441-1FCD7564B105}" srcId="{D0C844B9-F1F6-4197-9484-EDEE42DA115E}" destId="{69A7C569-3211-46AD-ABB2-0440F2419D2A}" srcOrd="1" destOrd="0" parTransId="{BFECBB00-705C-4EEB-AA76-3782E7EA376D}" sibTransId="{F4A7F663-4ACF-4F84-94C6-63F04D3E019D}"/>
    <dgm:cxn modelId="{012F82B8-F636-4F80-8AF1-86BC54658C6C}" srcId="{BE7FDF3C-B742-4F79-8926-A838DCEDA850}" destId="{BFC8B82D-E224-4BE9-A0E9-40EDB53265AF}" srcOrd="1" destOrd="0" parTransId="{FE7AB581-BD7E-4849-952A-143BBC5B841A}" sibTransId="{5C1EBCCD-60E5-42D2-A1F9-C116D8F0A544}"/>
    <dgm:cxn modelId="{19275FAC-3C80-488C-A6F7-EB2DA5B1C206}" type="presOf" srcId="{F24630E2-D66B-4954-9BFE-D062655D5672}" destId="{56AFDAA6-4552-4136-8365-C85B2787EFBB}" srcOrd="0" destOrd="0" presId="urn:microsoft.com/office/officeart/2005/8/layout/vList5"/>
    <dgm:cxn modelId="{E3764C0E-0FEE-489A-B4E1-5EA63DB33073}" srcId="{BE7FDF3C-B742-4F79-8926-A838DCEDA850}" destId="{79A2A09F-1184-45EE-9AC2-7AEFF40DD10D}" srcOrd="0" destOrd="0" parTransId="{E3BEEDBB-AAFD-404B-A31F-E6DA86E417AC}" sibTransId="{9E81EC59-7F83-4919-A04E-A962B6E5208E}"/>
    <dgm:cxn modelId="{471C20B7-5FBD-4DF3-B796-A8A1A2D9027D}" type="presOf" srcId="{486C9518-7DB5-406D-AC83-1FD750637E91}" destId="{56AFDAA6-4552-4136-8365-C85B2787EFBB}" srcOrd="0" destOrd="1" presId="urn:microsoft.com/office/officeart/2005/8/layout/vList5"/>
    <dgm:cxn modelId="{A38212D6-6857-4E52-BA64-3BE432E4D2D7}" srcId="{DC75906A-2532-4777-881C-9E067831039C}" destId="{6B790637-903C-40D0-BE10-FA9A04FDB8A1}" srcOrd="1" destOrd="0" parTransId="{B247EBD3-9FDE-4213-B6B3-4C4EB0CEDCE4}" sibTransId="{28ED2558-35F5-4852-ADEF-C76228F7931A}"/>
    <dgm:cxn modelId="{B263A107-4EBE-42E9-A0D8-474618A25692}" type="presOf" srcId="{6B790637-903C-40D0-BE10-FA9A04FDB8A1}" destId="{699AD3B0-15BA-4601-94DF-20DA6274841A}" srcOrd="0" destOrd="0" presId="urn:microsoft.com/office/officeart/2005/8/layout/vList5"/>
    <dgm:cxn modelId="{135F83E2-3320-488F-9079-97A1ED6896DD}" type="presOf" srcId="{A281FAE4-C815-4E0E-B0B6-230396772894}" destId="{8AB3F852-FCED-4920-A5E0-AEADB6078F07}" srcOrd="0" destOrd="2" presId="urn:microsoft.com/office/officeart/2005/8/layout/vList5"/>
    <dgm:cxn modelId="{588B0AC5-4AB1-469A-98C5-5E4A8503763E}" srcId="{D0C844B9-F1F6-4197-9484-EDEE42DA115E}" destId="{0A8B27D5-198E-4671-A33B-3B1CE2056450}" srcOrd="0" destOrd="0" parTransId="{A047857D-20CD-41DF-BD9E-E1081C2B189A}" sibTransId="{6D8A3BD0-F730-4399-924B-93AE9E4FAEFB}"/>
    <dgm:cxn modelId="{FDA68874-F1E2-4995-979C-D35157CC91C3}" srcId="{D0C844B9-F1F6-4197-9484-EDEE42DA115E}" destId="{A281FAE4-C815-4E0E-B0B6-230396772894}" srcOrd="2" destOrd="0" parTransId="{7D25E0B6-3998-4342-94C3-CE582B05DA6B}" sibTransId="{371FB750-B9B0-4811-B2F7-3518120EB2AA}"/>
    <dgm:cxn modelId="{75B20B58-33FF-4486-8576-89390457DB0D}" srcId="{DC75906A-2532-4777-881C-9E067831039C}" destId="{BE7FDF3C-B742-4F79-8926-A838DCEDA850}" srcOrd="0" destOrd="0" parTransId="{2D57291B-90DF-40C9-A1EF-1AFC46BA727E}" sibTransId="{515E9B57-8581-4293-9590-B7B5087EEB71}"/>
    <dgm:cxn modelId="{890CA597-3335-4F20-B6D0-FA2A84DFD651}" srcId="{6B790637-903C-40D0-BE10-FA9A04FDB8A1}" destId="{F24630E2-D66B-4954-9BFE-D062655D5672}" srcOrd="0" destOrd="0" parTransId="{3695F98D-51F3-44DE-A2E8-0843495E31FF}" sibTransId="{5B6E6FF5-EDA7-44A3-87DF-C90E46A631FA}"/>
    <dgm:cxn modelId="{C6261305-6A3C-4AE6-83D6-3861CA107ADD}" srcId="{6B790637-903C-40D0-BE10-FA9A04FDB8A1}" destId="{486C9518-7DB5-406D-AC83-1FD750637E91}" srcOrd="1" destOrd="0" parTransId="{091E4EED-1191-4947-8CE3-DED78BDB2FCD}" sibTransId="{7566FA82-1DC7-41D7-B114-C64A8ED30078}"/>
    <dgm:cxn modelId="{97482E53-56F4-4605-921B-CB90BDCEEB7E}" srcId="{BE7FDF3C-B742-4F79-8926-A838DCEDA850}" destId="{00FF016C-9F9D-4434-A7F2-86618B1C7378}" srcOrd="2" destOrd="0" parTransId="{B06325D7-9A04-42F8-918E-FA997443A3DB}" sibTransId="{A00ED306-D7E8-4DE8-89F0-D9C14E825CD6}"/>
    <dgm:cxn modelId="{3E48F90A-E735-42BF-A109-ECB56372BDD9}" type="presOf" srcId="{79A2A09F-1184-45EE-9AC2-7AEFF40DD10D}" destId="{720B1BDB-13CF-4DA8-BAB2-DFF3D3C8502E}" srcOrd="0" destOrd="0" presId="urn:microsoft.com/office/officeart/2005/8/layout/vList5"/>
    <dgm:cxn modelId="{E544C7A5-E4FF-4DD4-A97A-7A4A80121BBE}" type="presOf" srcId="{BE7FDF3C-B742-4F79-8926-A838DCEDA850}" destId="{37B0BF86-7911-4F4A-A7EC-BA76BD5E67C1}" srcOrd="0" destOrd="0" presId="urn:microsoft.com/office/officeart/2005/8/layout/vList5"/>
    <dgm:cxn modelId="{AD6DCF26-D14F-46D6-AF88-15432E0E394D}" type="presOf" srcId="{BFC8B82D-E224-4BE9-A0E9-40EDB53265AF}" destId="{720B1BDB-13CF-4DA8-BAB2-DFF3D3C8502E}" srcOrd="0" destOrd="1" presId="urn:microsoft.com/office/officeart/2005/8/layout/vList5"/>
    <dgm:cxn modelId="{5E915D71-48CF-4E17-88FD-9F0D5A8EBF82}" type="presOf" srcId="{D0C844B9-F1F6-4197-9484-EDEE42DA115E}" destId="{D012A93D-FDD7-4F38-9201-0892484567A3}" srcOrd="0" destOrd="0" presId="urn:microsoft.com/office/officeart/2005/8/layout/vList5"/>
    <dgm:cxn modelId="{0FB1E043-DF63-411A-825F-EA8744148066}" type="presOf" srcId="{00FF016C-9F9D-4434-A7F2-86618B1C7378}" destId="{720B1BDB-13CF-4DA8-BAB2-DFF3D3C8502E}" srcOrd="0" destOrd="2" presId="urn:microsoft.com/office/officeart/2005/8/layout/vList5"/>
    <dgm:cxn modelId="{0033AFAA-734C-45E9-BD0C-9FD3E353C843}" type="presParOf" srcId="{BA91AC4C-093B-4312-9B40-AC41B3217343}" destId="{024E211F-45BD-4F10-9143-306D2EE094D8}" srcOrd="0" destOrd="0" presId="urn:microsoft.com/office/officeart/2005/8/layout/vList5"/>
    <dgm:cxn modelId="{45FF16C5-73B0-4A56-9DF4-848440FF578A}" type="presParOf" srcId="{024E211F-45BD-4F10-9143-306D2EE094D8}" destId="{37B0BF86-7911-4F4A-A7EC-BA76BD5E67C1}" srcOrd="0" destOrd="0" presId="urn:microsoft.com/office/officeart/2005/8/layout/vList5"/>
    <dgm:cxn modelId="{7E8CBC65-2605-4577-9AFA-05AFADDDDE24}" type="presParOf" srcId="{024E211F-45BD-4F10-9143-306D2EE094D8}" destId="{720B1BDB-13CF-4DA8-BAB2-DFF3D3C8502E}" srcOrd="1" destOrd="0" presId="urn:microsoft.com/office/officeart/2005/8/layout/vList5"/>
    <dgm:cxn modelId="{869836B8-B104-4C02-A3A5-F75A02BCF619}" type="presParOf" srcId="{BA91AC4C-093B-4312-9B40-AC41B3217343}" destId="{E6B29439-F416-44B3-ABCF-191C37F71DE7}" srcOrd="1" destOrd="0" presId="urn:microsoft.com/office/officeart/2005/8/layout/vList5"/>
    <dgm:cxn modelId="{02E62FE3-F0BE-41F8-85A2-0665814A363B}" type="presParOf" srcId="{BA91AC4C-093B-4312-9B40-AC41B3217343}" destId="{AE0841BD-7798-4E74-B646-9C0BDD5CCFD1}" srcOrd="2" destOrd="0" presId="urn:microsoft.com/office/officeart/2005/8/layout/vList5"/>
    <dgm:cxn modelId="{14C9B885-4798-4FA9-9ED5-DE829BCAAA69}" type="presParOf" srcId="{AE0841BD-7798-4E74-B646-9C0BDD5CCFD1}" destId="{699AD3B0-15BA-4601-94DF-20DA6274841A}" srcOrd="0" destOrd="0" presId="urn:microsoft.com/office/officeart/2005/8/layout/vList5"/>
    <dgm:cxn modelId="{0FC0248D-366A-4FCD-B83F-5166C3963B9F}" type="presParOf" srcId="{AE0841BD-7798-4E74-B646-9C0BDD5CCFD1}" destId="{56AFDAA6-4552-4136-8365-C85B2787EFBB}" srcOrd="1" destOrd="0" presId="urn:microsoft.com/office/officeart/2005/8/layout/vList5"/>
    <dgm:cxn modelId="{342AA695-3FEF-4D76-9633-FB7E0E696259}" type="presParOf" srcId="{BA91AC4C-093B-4312-9B40-AC41B3217343}" destId="{38557394-45EE-4FD2-A592-52EF37649011}" srcOrd="3" destOrd="0" presId="urn:microsoft.com/office/officeart/2005/8/layout/vList5"/>
    <dgm:cxn modelId="{6DC81306-8FE2-4730-B31F-E8D5447BECE8}" type="presParOf" srcId="{BA91AC4C-093B-4312-9B40-AC41B3217343}" destId="{04F945D8-F807-44A4-A110-9067B750E30A}" srcOrd="4" destOrd="0" presId="urn:microsoft.com/office/officeart/2005/8/layout/vList5"/>
    <dgm:cxn modelId="{47C9FC18-26C8-47DD-ABA5-741B19EC1D2A}" type="presParOf" srcId="{04F945D8-F807-44A4-A110-9067B750E30A}" destId="{D012A93D-FDD7-4F38-9201-0892484567A3}" srcOrd="0" destOrd="0" presId="urn:microsoft.com/office/officeart/2005/8/layout/vList5"/>
    <dgm:cxn modelId="{E9855EB0-785B-4261-94F6-9AF680BFF1B1}" type="presParOf" srcId="{04F945D8-F807-44A4-A110-9067B750E30A}" destId="{8AB3F852-FCED-4920-A5E0-AEADB6078F07}"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39F183F-6703-4057-8508-8DB78990B882}" type="doc">
      <dgm:prSet loTypeId="urn:microsoft.com/office/officeart/2011/layout/InterconnectedBlockProcess" loCatId="process" qsTypeId="urn:microsoft.com/office/officeart/2005/8/quickstyle/simple1" qsCatId="simple" csTypeId="urn:microsoft.com/office/officeart/2005/8/colors/accent1_2" csCatId="accent1" phldr="1"/>
      <dgm:spPr/>
      <dgm:t>
        <a:bodyPr/>
        <a:lstStyle/>
        <a:p>
          <a:endParaRPr lang="en-US"/>
        </a:p>
      </dgm:t>
    </dgm:pt>
    <dgm:pt modelId="{9B576A43-C44D-4EA6-B0FD-0DAAE28C9C53}">
      <dgm:prSet phldrT="[Text]" custT="1"/>
      <dgm:spPr>
        <a:solidFill>
          <a:srgbClr val="00B0F0"/>
        </a:solidFill>
      </dgm:spPr>
      <dgm:t>
        <a:bodyPr/>
        <a:lstStyle/>
        <a:p>
          <a:r>
            <a:rPr lang="en-US" sz="1800" b="1" dirty="0"/>
            <a:t>Phase I - 1</a:t>
          </a:r>
          <a:r>
            <a:rPr lang="en-US" sz="1800" b="1" baseline="30000" dirty="0"/>
            <a:t>st</a:t>
          </a:r>
          <a:r>
            <a:rPr lang="en-US" sz="1800" b="1" dirty="0"/>
            <a:t> April 2015</a:t>
          </a:r>
        </a:p>
      </dgm:t>
    </dgm:pt>
    <dgm:pt modelId="{F0D5E203-710D-45B6-87DD-00FAB30FEA6E}" type="parTrans" cxnId="{6021ADDA-1024-4EBB-B0F7-42E5683CC019}">
      <dgm:prSet/>
      <dgm:spPr/>
      <dgm:t>
        <a:bodyPr/>
        <a:lstStyle/>
        <a:p>
          <a:endParaRPr lang="en-US" sz="2400" b="1"/>
        </a:p>
      </dgm:t>
    </dgm:pt>
    <dgm:pt modelId="{31E95B87-501E-4712-90F7-03551A05BC46}" type="sibTrans" cxnId="{6021ADDA-1024-4EBB-B0F7-42E5683CC019}">
      <dgm:prSet/>
      <dgm:spPr/>
      <dgm:t>
        <a:bodyPr/>
        <a:lstStyle/>
        <a:p>
          <a:endParaRPr lang="en-US" sz="2400" b="1"/>
        </a:p>
      </dgm:t>
    </dgm:pt>
    <dgm:pt modelId="{5B36F96A-8A98-4E26-BE40-957F1A8C89DB}">
      <dgm:prSet phldrT="[Text]" custT="1"/>
      <dgm:spPr>
        <a:noFill/>
      </dgm:spPr>
      <dgm:t>
        <a:bodyPr/>
        <a:lstStyle/>
        <a:p>
          <a:r>
            <a:rPr lang="en-US" sz="1800" b="1" dirty="0"/>
            <a:t>Voluntary basis – for all  companies(with comparatives)</a:t>
          </a:r>
        </a:p>
      </dgm:t>
    </dgm:pt>
    <dgm:pt modelId="{8A8C4B8C-AF47-48C7-84D4-807C8DC8633A}" type="parTrans" cxnId="{A9F7879F-08AC-464E-8B80-046F7B3A236C}">
      <dgm:prSet/>
      <dgm:spPr/>
      <dgm:t>
        <a:bodyPr/>
        <a:lstStyle/>
        <a:p>
          <a:endParaRPr lang="en-US" sz="2400" b="1"/>
        </a:p>
      </dgm:t>
    </dgm:pt>
    <dgm:pt modelId="{34BA7FFA-FE68-41E2-B32C-B408D7165436}" type="sibTrans" cxnId="{A9F7879F-08AC-464E-8B80-046F7B3A236C}">
      <dgm:prSet/>
      <dgm:spPr/>
      <dgm:t>
        <a:bodyPr/>
        <a:lstStyle/>
        <a:p>
          <a:endParaRPr lang="en-US" sz="2400" b="1"/>
        </a:p>
      </dgm:t>
    </dgm:pt>
    <dgm:pt modelId="{0601295B-74D1-4B24-92AD-09E8BF35F4B7}">
      <dgm:prSet phldrT="[Text]" custT="1"/>
      <dgm:spPr>
        <a:solidFill>
          <a:schemeClr val="accent3">
            <a:lumMod val="75000"/>
          </a:schemeClr>
        </a:solidFill>
      </dgm:spPr>
      <dgm:t>
        <a:bodyPr/>
        <a:lstStyle/>
        <a:p>
          <a:r>
            <a:rPr lang="en-US" sz="1800" b="1" dirty="0"/>
            <a:t>Phase II – 1</a:t>
          </a:r>
          <a:r>
            <a:rPr lang="en-US" sz="1800" b="1" baseline="30000" dirty="0"/>
            <a:t>st</a:t>
          </a:r>
          <a:r>
            <a:rPr lang="en-US" sz="1800" b="1" dirty="0"/>
            <a:t> April 2016</a:t>
          </a:r>
        </a:p>
      </dgm:t>
    </dgm:pt>
    <dgm:pt modelId="{BBBF6166-E474-43BB-9EF0-E62D3C46ACDE}" type="parTrans" cxnId="{543934A7-FE28-46D4-A808-996928F6791F}">
      <dgm:prSet/>
      <dgm:spPr/>
      <dgm:t>
        <a:bodyPr/>
        <a:lstStyle/>
        <a:p>
          <a:endParaRPr lang="en-US" sz="2400" b="1"/>
        </a:p>
      </dgm:t>
    </dgm:pt>
    <dgm:pt modelId="{7DD51984-4963-49EE-BCDD-FFED07EC6BA1}" type="sibTrans" cxnId="{543934A7-FE28-46D4-A808-996928F6791F}">
      <dgm:prSet/>
      <dgm:spPr/>
      <dgm:t>
        <a:bodyPr/>
        <a:lstStyle/>
        <a:p>
          <a:endParaRPr lang="en-US" sz="2400" b="1"/>
        </a:p>
      </dgm:t>
    </dgm:pt>
    <dgm:pt modelId="{13295E8B-013D-438C-9C8A-4C0833758A23}">
      <dgm:prSet phldrT="[Text]" custT="1"/>
      <dgm:spPr>
        <a:noFill/>
      </dgm:spPr>
      <dgm:t>
        <a:bodyPr/>
        <a:lstStyle/>
        <a:p>
          <a:r>
            <a:rPr lang="en-US" sz="1800" b="1" dirty="0"/>
            <a:t>Companies having net worth &gt;= INR 5 Billion</a:t>
          </a:r>
        </a:p>
        <a:p>
          <a:r>
            <a:rPr lang="en-US" sz="1800" b="1" dirty="0"/>
            <a:t>Parent, Subsidiary, Associate or Joint Venture of companies covered above</a:t>
          </a:r>
        </a:p>
        <a:p>
          <a:endParaRPr lang="en-US" sz="1800" b="1" dirty="0"/>
        </a:p>
      </dgm:t>
    </dgm:pt>
    <dgm:pt modelId="{6F007541-7256-460C-AA4F-E67A86A9EB4F}" type="parTrans" cxnId="{04B4DE4C-0928-420D-A0FC-2D63908BE69F}">
      <dgm:prSet/>
      <dgm:spPr/>
      <dgm:t>
        <a:bodyPr/>
        <a:lstStyle/>
        <a:p>
          <a:endParaRPr lang="en-US" sz="2400" b="1"/>
        </a:p>
      </dgm:t>
    </dgm:pt>
    <dgm:pt modelId="{4738858A-E4A0-4BC8-AA57-90FDE2C6CA5F}" type="sibTrans" cxnId="{04B4DE4C-0928-420D-A0FC-2D63908BE69F}">
      <dgm:prSet/>
      <dgm:spPr/>
      <dgm:t>
        <a:bodyPr/>
        <a:lstStyle/>
        <a:p>
          <a:endParaRPr lang="en-US" sz="2400" b="1"/>
        </a:p>
      </dgm:t>
    </dgm:pt>
    <dgm:pt modelId="{C5A04E3D-9AA3-43C4-8C7E-E969948D9C17}">
      <dgm:prSet phldrT="[Text]" custT="1"/>
      <dgm:spPr>
        <a:solidFill>
          <a:schemeClr val="accent4">
            <a:lumMod val="75000"/>
          </a:schemeClr>
        </a:solidFill>
      </dgm:spPr>
      <dgm:t>
        <a:bodyPr/>
        <a:lstStyle/>
        <a:p>
          <a:r>
            <a:rPr lang="en-US" sz="1800" b="1" dirty="0"/>
            <a:t>Phase III – 1</a:t>
          </a:r>
          <a:r>
            <a:rPr lang="en-US" sz="1800" b="1" baseline="30000" dirty="0"/>
            <a:t>st</a:t>
          </a:r>
          <a:r>
            <a:rPr lang="en-US" sz="1800" b="1" dirty="0"/>
            <a:t> April 2017</a:t>
          </a:r>
        </a:p>
      </dgm:t>
    </dgm:pt>
    <dgm:pt modelId="{BB6B7621-4EDC-4CBE-AAB1-0319D993E32C}" type="parTrans" cxnId="{F292E26C-B8AA-42BF-A1DC-0217B2EAA058}">
      <dgm:prSet/>
      <dgm:spPr/>
      <dgm:t>
        <a:bodyPr/>
        <a:lstStyle/>
        <a:p>
          <a:endParaRPr lang="en-US" sz="2400" b="1"/>
        </a:p>
      </dgm:t>
    </dgm:pt>
    <dgm:pt modelId="{360D889F-8615-49E8-876C-DEA598081B72}" type="sibTrans" cxnId="{F292E26C-B8AA-42BF-A1DC-0217B2EAA058}">
      <dgm:prSet/>
      <dgm:spPr/>
      <dgm:t>
        <a:bodyPr/>
        <a:lstStyle/>
        <a:p>
          <a:endParaRPr lang="en-US" sz="2400" b="1"/>
        </a:p>
      </dgm:t>
    </dgm:pt>
    <dgm:pt modelId="{3A8549B3-6F70-4BF4-946B-A42741A2A181}">
      <dgm:prSet phldrT="[Text]" custT="1"/>
      <dgm:spPr>
        <a:noFill/>
      </dgm:spPr>
      <dgm:t>
        <a:bodyPr/>
        <a:lstStyle/>
        <a:p>
          <a:r>
            <a:rPr lang="en-US" sz="1800" b="1" dirty="0"/>
            <a:t>All listed companies not covered in </a:t>
          </a:r>
          <a:br>
            <a:rPr lang="en-US" sz="1800" b="1" dirty="0"/>
          </a:br>
          <a:r>
            <a:rPr lang="en-US" sz="1800" b="1" dirty="0"/>
            <a:t>Phase II</a:t>
          </a:r>
        </a:p>
        <a:p>
          <a:r>
            <a:rPr lang="en-US" sz="1800" b="1" dirty="0"/>
            <a:t>Unlisted companies with net worth &gt; INR 2.5 Billion</a:t>
          </a:r>
        </a:p>
        <a:p>
          <a:r>
            <a:rPr lang="en-US" sz="1800" b="1" dirty="0"/>
            <a:t>Parent, Subsidiary, Associate or Joint Venture of companies covered above</a:t>
          </a:r>
        </a:p>
      </dgm:t>
    </dgm:pt>
    <dgm:pt modelId="{71FE7F34-B818-45EC-942F-071F287C6638}" type="parTrans" cxnId="{3F230E06-EDEC-4821-BF9F-0DB0EF513C94}">
      <dgm:prSet/>
      <dgm:spPr/>
      <dgm:t>
        <a:bodyPr/>
        <a:lstStyle/>
        <a:p>
          <a:endParaRPr lang="en-US" sz="2400" b="1"/>
        </a:p>
      </dgm:t>
    </dgm:pt>
    <dgm:pt modelId="{118FA767-25A6-4611-876C-83B4A6537921}" type="sibTrans" cxnId="{3F230E06-EDEC-4821-BF9F-0DB0EF513C94}">
      <dgm:prSet/>
      <dgm:spPr/>
      <dgm:t>
        <a:bodyPr/>
        <a:lstStyle/>
        <a:p>
          <a:endParaRPr lang="en-US" sz="2400" b="1"/>
        </a:p>
      </dgm:t>
    </dgm:pt>
    <dgm:pt modelId="{1E970238-FF09-435C-8321-25584FD6C0CD}" type="pres">
      <dgm:prSet presAssocID="{B39F183F-6703-4057-8508-8DB78990B882}" presName="Name0" presStyleCnt="0">
        <dgm:presLayoutVars>
          <dgm:chMax val="7"/>
          <dgm:chPref val="5"/>
          <dgm:dir/>
          <dgm:animOne val="branch"/>
          <dgm:animLvl val="lvl"/>
        </dgm:presLayoutVars>
      </dgm:prSet>
      <dgm:spPr/>
      <dgm:t>
        <a:bodyPr/>
        <a:lstStyle/>
        <a:p>
          <a:endParaRPr lang="en-US"/>
        </a:p>
      </dgm:t>
    </dgm:pt>
    <dgm:pt modelId="{02DF576C-8CDC-48D6-B470-1EC5DE7A47FD}" type="pres">
      <dgm:prSet presAssocID="{C5A04E3D-9AA3-43C4-8C7E-E969948D9C17}" presName="ChildAccent3" presStyleCnt="0"/>
      <dgm:spPr/>
    </dgm:pt>
    <dgm:pt modelId="{17E2D854-73D4-4DB4-A32A-B86BE0397458}" type="pres">
      <dgm:prSet presAssocID="{C5A04E3D-9AA3-43C4-8C7E-E969948D9C17}" presName="ChildAccent" presStyleLbl="alignImgPlace1" presStyleIdx="0" presStyleCnt="3" custScaleX="143366" custLinFactNeighborX="18238"/>
      <dgm:spPr/>
      <dgm:t>
        <a:bodyPr/>
        <a:lstStyle/>
        <a:p>
          <a:endParaRPr lang="en-US"/>
        </a:p>
      </dgm:t>
    </dgm:pt>
    <dgm:pt modelId="{294727E6-6E07-47B7-9BCE-123EA2E9C44D}" type="pres">
      <dgm:prSet presAssocID="{C5A04E3D-9AA3-43C4-8C7E-E969948D9C17}" presName="Child3" presStyleLbl="revTx" presStyleIdx="0" presStyleCnt="0">
        <dgm:presLayoutVars>
          <dgm:chMax val="0"/>
          <dgm:chPref val="0"/>
          <dgm:bulletEnabled val="1"/>
        </dgm:presLayoutVars>
      </dgm:prSet>
      <dgm:spPr/>
      <dgm:t>
        <a:bodyPr/>
        <a:lstStyle/>
        <a:p>
          <a:endParaRPr lang="en-US"/>
        </a:p>
      </dgm:t>
    </dgm:pt>
    <dgm:pt modelId="{2F38453F-1A75-4AE1-B53B-E186D70BB8FA}" type="pres">
      <dgm:prSet presAssocID="{C5A04E3D-9AA3-43C4-8C7E-E969948D9C17}" presName="Parent3" presStyleLbl="node1" presStyleIdx="0" presStyleCnt="3" custScaleX="133564" custLinFactNeighborX="22994">
        <dgm:presLayoutVars>
          <dgm:chMax val="2"/>
          <dgm:chPref val="1"/>
          <dgm:bulletEnabled val="1"/>
        </dgm:presLayoutVars>
      </dgm:prSet>
      <dgm:spPr/>
      <dgm:t>
        <a:bodyPr/>
        <a:lstStyle/>
        <a:p>
          <a:endParaRPr lang="en-US"/>
        </a:p>
      </dgm:t>
    </dgm:pt>
    <dgm:pt modelId="{6CD66636-F0E2-44DB-99F6-3BB41501DE1F}" type="pres">
      <dgm:prSet presAssocID="{0601295B-74D1-4B24-92AD-09E8BF35F4B7}" presName="ChildAccent2" presStyleCnt="0"/>
      <dgm:spPr/>
    </dgm:pt>
    <dgm:pt modelId="{CF0AB4AF-35C0-4B40-BB95-27477A975812}" type="pres">
      <dgm:prSet presAssocID="{0601295B-74D1-4B24-92AD-09E8BF35F4B7}" presName="ChildAccent" presStyleLbl="alignImgPlace1" presStyleIdx="1" presStyleCnt="3"/>
      <dgm:spPr/>
      <dgm:t>
        <a:bodyPr/>
        <a:lstStyle/>
        <a:p>
          <a:endParaRPr lang="en-US"/>
        </a:p>
      </dgm:t>
    </dgm:pt>
    <dgm:pt modelId="{6370FBC3-63C1-484C-BBDF-AF2A0DFD518A}" type="pres">
      <dgm:prSet presAssocID="{0601295B-74D1-4B24-92AD-09E8BF35F4B7}" presName="Child2" presStyleLbl="revTx" presStyleIdx="0" presStyleCnt="0">
        <dgm:presLayoutVars>
          <dgm:chMax val="0"/>
          <dgm:chPref val="0"/>
          <dgm:bulletEnabled val="1"/>
        </dgm:presLayoutVars>
      </dgm:prSet>
      <dgm:spPr/>
      <dgm:t>
        <a:bodyPr/>
        <a:lstStyle/>
        <a:p>
          <a:endParaRPr lang="en-US"/>
        </a:p>
      </dgm:t>
    </dgm:pt>
    <dgm:pt modelId="{7DE5C938-AEA3-4DCA-87F7-63813D2343D7}" type="pres">
      <dgm:prSet presAssocID="{0601295B-74D1-4B24-92AD-09E8BF35F4B7}" presName="Parent2" presStyleLbl="node1" presStyleIdx="1" presStyleCnt="3" custScaleX="110546">
        <dgm:presLayoutVars>
          <dgm:chMax val="2"/>
          <dgm:chPref val="1"/>
          <dgm:bulletEnabled val="1"/>
        </dgm:presLayoutVars>
      </dgm:prSet>
      <dgm:spPr/>
      <dgm:t>
        <a:bodyPr/>
        <a:lstStyle/>
        <a:p>
          <a:endParaRPr lang="en-US"/>
        </a:p>
      </dgm:t>
    </dgm:pt>
    <dgm:pt modelId="{AF0D34EA-58D5-4E9E-AEE6-3DD6B985DAB4}" type="pres">
      <dgm:prSet presAssocID="{9B576A43-C44D-4EA6-B0FD-0DAAE28C9C53}" presName="ChildAccent1" presStyleCnt="0"/>
      <dgm:spPr/>
    </dgm:pt>
    <dgm:pt modelId="{3240B518-9CD4-42E9-B86D-9BE197D23BB1}" type="pres">
      <dgm:prSet presAssocID="{9B576A43-C44D-4EA6-B0FD-0DAAE28C9C53}" presName="ChildAccent" presStyleLbl="alignImgPlace1" presStyleIdx="2" presStyleCnt="3" custScaleX="132281" custLinFactNeighborX="-22202"/>
      <dgm:spPr/>
      <dgm:t>
        <a:bodyPr/>
        <a:lstStyle/>
        <a:p>
          <a:endParaRPr lang="en-US"/>
        </a:p>
      </dgm:t>
    </dgm:pt>
    <dgm:pt modelId="{38CECE91-ECFF-46FB-B78A-B766533D19FB}" type="pres">
      <dgm:prSet presAssocID="{9B576A43-C44D-4EA6-B0FD-0DAAE28C9C53}" presName="Child1" presStyleLbl="revTx" presStyleIdx="0" presStyleCnt="0">
        <dgm:presLayoutVars>
          <dgm:chMax val="0"/>
          <dgm:chPref val="0"/>
          <dgm:bulletEnabled val="1"/>
        </dgm:presLayoutVars>
      </dgm:prSet>
      <dgm:spPr/>
      <dgm:t>
        <a:bodyPr/>
        <a:lstStyle/>
        <a:p>
          <a:endParaRPr lang="en-US"/>
        </a:p>
      </dgm:t>
    </dgm:pt>
    <dgm:pt modelId="{E00DE614-CD6E-4EF8-AC06-71B6D101DAF6}" type="pres">
      <dgm:prSet presAssocID="{9B576A43-C44D-4EA6-B0FD-0DAAE28C9C53}" presName="Parent1" presStyleLbl="node1" presStyleIdx="2" presStyleCnt="3" custScaleX="124634" custLinFactNeighborX="-16651">
        <dgm:presLayoutVars>
          <dgm:chMax val="2"/>
          <dgm:chPref val="1"/>
          <dgm:bulletEnabled val="1"/>
        </dgm:presLayoutVars>
      </dgm:prSet>
      <dgm:spPr/>
      <dgm:t>
        <a:bodyPr/>
        <a:lstStyle/>
        <a:p>
          <a:endParaRPr lang="en-US"/>
        </a:p>
      </dgm:t>
    </dgm:pt>
  </dgm:ptLst>
  <dgm:cxnLst>
    <dgm:cxn modelId="{9C6323FF-38EA-F541-9B6A-78F8D27E8C86}" type="presOf" srcId="{3A8549B3-6F70-4BF4-946B-A42741A2A181}" destId="{294727E6-6E07-47B7-9BCE-123EA2E9C44D}" srcOrd="1" destOrd="0" presId="urn:microsoft.com/office/officeart/2011/layout/InterconnectedBlockProcess"/>
    <dgm:cxn modelId="{A9F7879F-08AC-464E-8B80-046F7B3A236C}" srcId="{9B576A43-C44D-4EA6-B0FD-0DAAE28C9C53}" destId="{5B36F96A-8A98-4E26-BE40-957F1A8C89DB}" srcOrd="0" destOrd="0" parTransId="{8A8C4B8C-AF47-48C7-84D4-807C8DC8633A}" sibTransId="{34BA7FFA-FE68-41E2-B32C-B408D7165436}"/>
    <dgm:cxn modelId="{F38D8C60-1B64-C14F-9639-FB597F6AAC77}" type="presOf" srcId="{5B36F96A-8A98-4E26-BE40-957F1A8C89DB}" destId="{3240B518-9CD4-42E9-B86D-9BE197D23BB1}" srcOrd="0" destOrd="0" presId="urn:microsoft.com/office/officeart/2011/layout/InterconnectedBlockProcess"/>
    <dgm:cxn modelId="{F292E26C-B8AA-42BF-A1DC-0217B2EAA058}" srcId="{B39F183F-6703-4057-8508-8DB78990B882}" destId="{C5A04E3D-9AA3-43C4-8C7E-E969948D9C17}" srcOrd="2" destOrd="0" parTransId="{BB6B7621-4EDC-4CBE-AAB1-0319D993E32C}" sibTransId="{360D889F-8615-49E8-876C-DEA598081B72}"/>
    <dgm:cxn modelId="{B6621490-954A-2B4A-BFF7-4DC03EFF5272}" type="presOf" srcId="{9B576A43-C44D-4EA6-B0FD-0DAAE28C9C53}" destId="{E00DE614-CD6E-4EF8-AC06-71B6D101DAF6}" srcOrd="0" destOrd="0" presId="urn:microsoft.com/office/officeart/2011/layout/InterconnectedBlockProcess"/>
    <dgm:cxn modelId="{6021ADDA-1024-4EBB-B0F7-42E5683CC019}" srcId="{B39F183F-6703-4057-8508-8DB78990B882}" destId="{9B576A43-C44D-4EA6-B0FD-0DAAE28C9C53}" srcOrd="0" destOrd="0" parTransId="{F0D5E203-710D-45B6-87DD-00FAB30FEA6E}" sibTransId="{31E95B87-501E-4712-90F7-03551A05BC46}"/>
    <dgm:cxn modelId="{9EE2FDF2-9EA2-8246-9333-802AA8F1BBDD}" type="presOf" srcId="{C5A04E3D-9AA3-43C4-8C7E-E969948D9C17}" destId="{2F38453F-1A75-4AE1-B53B-E186D70BB8FA}" srcOrd="0" destOrd="0" presId="urn:microsoft.com/office/officeart/2011/layout/InterconnectedBlockProcess"/>
    <dgm:cxn modelId="{DE012C1D-A177-144A-9C4A-F440DE3591D3}" type="presOf" srcId="{0601295B-74D1-4B24-92AD-09E8BF35F4B7}" destId="{7DE5C938-AEA3-4DCA-87F7-63813D2343D7}" srcOrd="0" destOrd="0" presId="urn:microsoft.com/office/officeart/2011/layout/InterconnectedBlockProcess"/>
    <dgm:cxn modelId="{AE1678C0-1B78-224C-8EED-C21EC63E4210}" type="presOf" srcId="{13295E8B-013D-438C-9C8A-4C0833758A23}" destId="{CF0AB4AF-35C0-4B40-BB95-27477A975812}" srcOrd="0" destOrd="0" presId="urn:microsoft.com/office/officeart/2011/layout/InterconnectedBlockProcess"/>
    <dgm:cxn modelId="{3F230E06-EDEC-4821-BF9F-0DB0EF513C94}" srcId="{C5A04E3D-9AA3-43C4-8C7E-E969948D9C17}" destId="{3A8549B3-6F70-4BF4-946B-A42741A2A181}" srcOrd="0" destOrd="0" parTransId="{71FE7F34-B818-45EC-942F-071F287C6638}" sibTransId="{118FA767-25A6-4611-876C-83B4A6537921}"/>
    <dgm:cxn modelId="{543934A7-FE28-46D4-A808-996928F6791F}" srcId="{B39F183F-6703-4057-8508-8DB78990B882}" destId="{0601295B-74D1-4B24-92AD-09E8BF35F4B7}" srcOrd="1" destOrd="0" parTransId="{BBBF6166-E474-43BB-9EF0-E62D3C46ACDE}" sibTransId="{7DD51984-4963-49EE-BCDD-FFED07EC6BA1}"/>
    <dgm:cxn modelId="{04B4DE4C-0928-420D-A0FC-2D63908BE69F}" srcId="{0601295B-74D1-4B24-92AD-09E8BF35F4B7}" destId="{13295E8B-013D-438C-9C8A-4C0833758A23}" srcOrd="0" destOrd="0" parTransId="{6F007541-7256-460C-AA4F-E67A86A9EB4F}" sibTransId="{4738858A-E4A0-4BC8-AA57-90FDE2C6CA5F}"/>
    <dgm:cxn modelId="{D0D4D41C-3EE6-C14E-9C89-AE9FDE5A2F79}" type="presOf" srcId="{3A8549B3-6F70-4BF4-946B-A42741A2A181}" destId="{17E2D854-73D4-4DB4-A32A-B86BE0397458}" srcOrd="0" destOrd="0" presId="urn:microsoft.com/office/officeart/2011/layout/InterconnectedBlockProcess"/>
    <dgm:cxn modelId="{1B6A2E8A-0DEC-A142-8DA1-8DFD79181840}" type="presOf" srcId="{5B36F96A-8A98-4E26-BE40-957F1A8C89DB}" destId="{38CECE91-ECFF-46FB-B78A-B766533D19FB}" srcOrd="1" destOrd="0" presId="urn:microsoft.com/office/officeart/2011/layout/InterconnectedBlockProcess"/>
    <dgm:cxn modelId="{66D88260-D9AC-8A42-AB51-297C92C0F785}" type="presOf" srcId="{B39F183F-6703-4057-8508-8DB78990B882}" destId="{1E970238-FF09-435C-8321-25584FD6C0CD}" srcOrd="0" destOrd="0" presId="urn:microsoft.com/office/officeart/2011/layout/InterconnectedBlockProcess"/>
    <dgm:cxn modelId="{0ED2BA98-92FD-7448-B04A-BD7164AB8D38}" type="presOf" srcId="{13295E8B-013D-438C-9C8A-4C0833758A23}" destId="{6370FBC3-63C1-484C-BBDF-AF2A0DFD518A}" srcOrd="1" destOrd="0" presId="urn:microsoft.com/office/officeart/2011/layout/InterconnectedBlockProcess"/>
    <dgm:cxn modelId="{68367DEB-4AC9-9A48-95EA-1EA8DBFA6A7D}" type="presParOf" srcId="{1E970238-FF09-435C-8321-25584FD6C0CD}" destId="{02DF576C-8CDC-48D6-B470-1EC5DE7A47FD}" srcOrd="0" destOrd="0" presId="urn:microsoft.com/office/officeart/2011/layout/InterconnectedBlockProcess"/>
    <dgm:cxn modelId="{6C5C1C98-25CE-9941-9D9F-28097B5D5096}" type="presParOf" srcId="{02DF576C-8CDC-48D6-B470-1EC5DE7A47FD}" destId="{17E2D854-73D4-4DB4-A32A-B86BE0397458}" srcOrd="0" destOrd="0" presId="urn:microsoft.com/office/officeart/2011/layout/InterconnectedBlockProcess"/>
    <dgm:cxn modelId="{2BC2D08D-E07D-2C4F-9A33-768C2DA61BB6}" type="presParOf" srcId="{1E970238-FF09-435C-8321-25584FD6C0CD}" destId="{294727E6-6E07-47B7-9BCE-123EA2E9C44D}" srcOrd="1" destOrd="0" presId="urn:microsoft.com/office/officeart/2011/layout/InterconnectedBlockProcess"/>
    <dgm:cxn modelId="{2F412F64-C099-9946-B715-B4DFDE023063}" type="presParOf" srcId="{1E970238-FF09-435C-8321-25584FD6C0CD}" destId="{2F38453F-1A75-4AE1-B53B-E186D70BB8FA}" srcOrd="2" destOrd="0" presId="urn:microsoft.com/office/officeart/2011/layout/InterconnectedBlockProcess"/>
    <dgm:cxn modelId="{2DFD706A-613A-4542-BA2A-8DD0D8FFC810}" type="presParOf" srcId="{1E970238-FF09-435C-8321-25584FD6C0CD}" destId="{6CD66636-F0E2-44DB-99F6-3BB41501DE1F}" srcOrd="3" destOrd="0" presId="urn:microsoft.com/office/officeart/2011/layout/InterconnectedBlockProcess"/>
    <dgm:cxn modelId="{EFEDBA45-971A-CA4B-885D-81BB5D459E52}" type="presParOf" srcId="{6CD66636-F0E2-44DB-99F6-3BB41501DE1F}" destId="{CF0AB4AF-35C0-4B40-BB95-27477A975812}" srcOrd="0" destOrd="0" presId="urn:microsoft.com/office/officeart/2011/layout/InterconnectedBlockProcess"/>
    <dgm:cxn modelId="{C5E3A17B-DBA8-C148-86C6-D600A9435C0B}" type="presParOf" srcId="{1E970238-FF09-435C-8321-25584FD6C0CD}" destId="{6370FBC3-63C1-484C-BBDF-AF2A0DFD518A}" srcOrd="4" destOrd="0" presId="urn:microsoft.com/office/officeart/2011/layout/InterconnectedBlockProcess"/>
    <dgm:cxn modelId="{88E00B47-DDB2-D24A-9505-4CF58E404959}" type="presParOf" srcId="{1E970238-FF09-435C-8321-25584FD6C0CD}" destId="{7DE5C938-AEA3-4DCA-87F7-63813D2343D7}" srcOrd="5" destOrd="0" presId="urn:microsoft.com/office/officeart/2011/layout/InterconnectedBlockProcess"/>
    <dgm:cxn modelId="{A8FBC0C3-61D7-4342-AD49-0FD291E0E083}" type="presParOf" srcId="{1E970238-FF09-435C-8321-25584FD6C0CD}" destId="{AF0D34EA-58D5-4E9E-AEE6-3DD6B985DAB4}" srcOrd="6" destOrd="0" presId="urn:microsoft.com/office/officeart/2011/layout/InterconnectedBlockProcess"/>
    <dgm:cxn modelId="{55CE11B9-ED14-9F4B-ADEA-C3AA26B6D7FE}" type="presParOf" srcId="{AF0D34EA-58D5-4E9E-AEE6-3DD6B985DAB4}" destId="{3240B518-9CD4-42E9-B86D-9BE197D23BB1}" srcOrd="0" destOrd="0" presId="urn:microsoft.com/office/officeart/2011/layout/InterconnectedBlockProcess"/>
    <dgm:cxn modelId="{E6257976-56BB-D14C-BD00-C419C73461AA}" type="presParOf" srcId="{1E970238-FF09-435C-8321-25584FD6C0CD}" destId="{38CECE91-ECFF-46FB-B78A-B766533D19FB}" srcOrd="7" destOrd="0" presId="urn:microsoft.com/office/officeart/2011/layout/InterconnectedBlockProcess"/>
    <dgm:cxn modelId="{4C5112C8-19B9-544D-AD5F-97D349C9CEC7}" type="presParOf" srcId="{1E970238-FF09-435C-8321-25584FD6C0CD}" destId="{E00DE614-CD6E-4EF8-AC06-71B6D101DAF6}" srcOrd="8" destOrd="0" presId="urn:microsoft.com/office/officeart/2011/layout/InterconnectedBlockProcess"/>
  </dgm:cxnLst>
  <dgm:bg>
    <a:no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39F183F-6703-4057-8508-8DB78990B882}" type="doc">
      <dgm:prSet loTypeId="urn:microsoft.com/office/officeart/2011/layout/InterconnectedBlockProcess" loCatId="process" qsTypeId="urn:microsoft.com/office/officeart/2005/8/quickstyle/simple1" qsCatId="simple" csTypeId="urn:microsoft.com/office/officeart/2005/8/colors/accent1_2" csCatId="accent1" phldr="1"/>
      <dgm:spPr/>
      <dgm:t>
        <a:bodyPr/>
        <a:lstStyle/>
        <a:p>
          <a:endParaRPr lang="en-US"/>
        </a:p>
      </dgm:t>
    </dgm:pt>
    <dgm:pt modelId="{9B576A43-C44D-4EA6-B0FD-0DAAE28C9C53}">
      <dgm:prSet phldrT="[Text]" custT="1"/>
      <dgm:spPr>
        <a:solidFill>
          <a:schemeClr val="accent2">
            <a:lumMod val="75000"/>
          </a:schemeClr>
        </a:solidFill>
      </dgm:spPr>
      <dgm:t>
        <a:bodyPr/>
        <a:lstStyle/>
        <a:p>
          <a:r>
            <a:rPr lang="en-US" sz="2000" b="1" dirty="0"/>
            <a:t>Phase I - 1</a:t>
          </a:r>
          <a:r>
            <a:rPr lang="en-US" sz="2000" b="1" baseline="30000" dirty="0"/>
            <a:t>st</a:t>
          </a:r>
          <a:r>
            <a:rPr lang="en-US" sz="2000" b="1" dirty="0"/>
            <a:t> April 2018</a:t>
          </a:r>
        </a:p>
      </dgm:t>
    </dgm:pt>
    <dgm:pt modelId="{F0D5E203-710D-45B6-87DD-00FAB30FEA6E}" type="parTrans" cxnId="{6021ADDA-1024-4EBB-B0F7-42E5683CC019}">
      <dgm:prSet/>
      <dgm:spPr/>
      <dgm:t>
        <a:bodyPr/>
        <a:lstStyle/>
        <a:p>
          <a:endParaRPr lang="en-US" sz="2400" b="1"/>
        </a:p>
      </dgm:t>
    </dgm:pt>
    <dgm:pt modelId="{31E95B87-501E-4712-90F7-03551A05BC46}" type="sibTrans" cxnId="{6021ADDA-1024-4EBB-B0F7-42E5683CC019}">
      <dgm:prSet/>
      <dgm:spPr/>
      <dgm:t>
        <a:bodyPr/>
        <a:lstStyle/>
        <a:p>
          <a:endParaRPr lang="en-US" sz="2400" b="1"/>
        </a:p>
      </dgm:t>
    </dgm:pt>
    <dgm:pt modelId="{5B36F96A-8A98-4E26-BE40-957F1A8C89DB}">
      <dgm:prSet phldrT="[Text]" custT="1"/>
      <dgm:spPr>
        <a:noFill/>
      </dgm:spPr>
      <dgm:t>
        <a:bodyPr/>
        <a:lstStyle/>
        <a:p>
          <a:r>
            <a:rPr lang="en-US" sz="2000" b="1" dirty="0"/>
            <a:t>Scheduled commercial banks, insurance companies, NBFC having net worth &gt;= INR 5 Billion</a:t>
          </a:r>
        </a:p>
        <a:p>
          <a:r>
            <a:rPr lang="en-US" sz="2000" b="1" dirty="0"/>
            <a:t>Parent, Subsidiary, Associate or Joint Venture of companies covered above</a:t>
          </a:r>
        </a:p>
      </dgm:t>
    </dgm:pt>
    <dgm:pt modelId="{8A8C4B8C-AF47-48C7-84D4-807C8DC8633A}" type="parTrans" cxnId="{A9F7879F-08AC-464E-8B80-046F7B3A236C}">
      <dgm:prSet/>
      <dgm:spPr/>
      <dgm:t>
        <a:bodyPr/>
        <a:lstStyle/>
        <a:p>
          <a:endParaRPr lang="en-US" sz="2400" b="1"/>
        </a:p>
      </dgm:t>
    </dgm:pt>
    <dgm:pt modelId="{34BA7FFA-FE68-41E2-B32C-B408D7165436}" type="sibTrans" cxnId="{A9F7879F-08AC-464E-8B80-046F7B3A236C}">
      <dgm:prSet/>
      <dgm:spPr/>
      <dgm:t>
        <a:bodyPr/>
        <a:lstStyle/>
        <a:p>
          <a:endParaRPr lang="en-US" sz="2400" b="1"/>
        </a:p>
      </dgm:t>
    </dgm:pt>
    <dgm:pt modelId="{0601295B-74D1-4B24-92AD-09E8BF35F4B7}">
      <dgm:prSet phldrT="[Text]" custT="1"/>
      <dgm:spPr>
        <a:solidFill>
          <a:schemeClr val="accent3">
            <a:lumMod val="75000"/>
          </a:schemeClr>
        </a:solidFill>
      </dgm:spPr>
      <dgm:t>
        <a:bodyPr/>
        <a:lstStyle/>
        <a:p>
          <a:r>
            <a:rPr lang="en-US" sz="2000" b="1" dirty="0"/>
            <a:t>Phase II – 1</a:t>
          </a:r>
          <a:r>
            <a:rPr lang="en-US" sz="2000" b="1" baseline="30000" dirty="0"/>
            <a:t>st</a:t>
          </a:r>
          <a:r>
            <a:rPr lang="en-US" sz="2000" b="1" dirty="0"/>
            <a:t> April 2019</a:t>
          </a:r>
        </a:p>
      </dgm:t>
    </dgm:pt>
    <dgm:pt modelId="{BBBF6166-E474-43BB-9EF0-E62D3C46ACDE}" type="parTrans" cxnId="{543934A7-FE28-46D4-A808-996928F6791F}">
      <dgm:prSet/>
      <dgm:spPr/>
      <dgm:t>
        <a:bodyPr/>
        <a:lstStyle/>
        <a:p>
          <a:endParaRPr lang="en-US" sz="2400" b="1"/>
        </a:p>
      </dgm:t>
    </dgm:pt>
    <dgm:pt modelId="{7DD51984-4963-49EE-BCDD-FFED07EC6BA1}" type="sibTrans" cxnId="{543934A7-FE28-46D4-A808-996928F6791F}">
      <dgm:prSet/>
      <dgm:spPr/>
      <dgm:t>
        <a:bodyPr/>
        <a:lstStyle/>
        <a:p>
          <a:endParaRPr lang="en-US" sz="2400" b="1"/>
        </a:p>
      </dgm:t>
    </dgm:pt>
    <dgm:pt modelId="{13295E8B-013D-438C-9C8A-4C0833758A23}">
      <dgm:prSet phldrT="[Text]" custT="1"/>
      <dgm:spPr>
        <a:noFill/>
      </dgm:spPr>
      <dgm:t>
        <a:bodyPr/>
        <a:lstStyle/>
        <a:p>
          <a:r>
            <a:rPr lang="en-US" sz="2000" b="1" dirty="0"/>
            <a:t>Listed NBFC having net worth &lt; INR 5 Billion, Unlisted NBFC having net worth &gt;= INR 2.5 Billion and &lt; INR 5 Billion</a:t>
          </a:r>
        </a:p>
        <a:p>
          <a:r>
            <a:rPr lang="en-US" sz="2000" b="1" dirty="0"/>
            <a:t>Parent, Subsidiary, Associate or Joint Venture of companies covered above </a:t>
          </a:r>
        </a:p>
      </dgm:t>
    </dgm:pt>
    <dgm:pt modelId="{6F007541-7256-460C-AA4F-E67A86A9EB4F}" type="parTrans" cxnId="{04B4DE4C-0928-420D-A0FC-2D63908BE69F}">
      <dgm:prSet/>
      <dgm:spPr/>
      <dgm:t>
        <a:bodyPr/>
        <a:lstStyle/>
        <a:p>
          <a:endParaRPr lang="en-US" sz="2400" b="1"/>
        </a:p>
      </dgm:t>
    </dgm:pt>
    <dgm:pt modelId="{4738858A-E4A0-4BC8-AA57-90FDE2C6CA5F}" type="sibTrans" cxnId="{04B4DE4C-0928-420D-A0FC-2D63908BE69F}">
      <dgm:prSet/>
      <dgm:spPr/>
      <dgm:t>
        <a:bodyPr/>
        <a:lstStyle/>
        <a:p>
          <a:endParaRPr lang="en-US" sz="2400" b="1"/>
        </a:p>
      </dgm:t>
    </dgm:pt>
    <dgm:pt modelId="{1E970238-FF09-435C-8321-25584FD6C0CD}" type="pres">
      <dgm:prSet presAssocID="{B39F183F-6703-4057-8508-8DB78990B882}" presName="Name0" presStyleCnt="0">
        <dgm:presLayoutVars>
          <dgm:chMax val="7"/>
          <dgm:chPref val="5"/>
          <dgm:dir/>
          <dgm:animOne val="branch"/>
          <dgm:animLvl val="lvl"/>
        </dgm:presLayoutVars>
      </dgm:prSet>
      <dgm:spPr/>
      <dgm:t>
        <a:bodyPr/>
        <a:lstStyle/>
        <a:p>
          <a:endParaRPr lang="en-US"/>
        </a:p>
      </dgm:t>
    </dgm:pt>
    <dgm:pt modelId="{6CD66636-F0E2-44DB-99F6-3BB41501DE1F}" type="pres">
      <dgm:prSet presAssocID="{0601295B-74D1-4B24-92AD-09E8BF35F4B7}" presName="ChildAccent2" presStyleCnt="0"/>
      <dgm:spPr/>
    </dgm:pt>
    <dgm:pt modelId="{CF0AB4AF-35C0-4B40-BB95-27477A975812}" type="pres">
      <dgm:prSet presAssocID="{0601295B-74D1-4B24-92AD-09E8BF35F4B7}" presName="ChildAccent" presStyleLbl="alignImgPlace1" presStyleIdx="0" presStyleCnt="2" custScaleX="163430" custLinFactNeighborX="57890"/>
      <dgm:spPr/>
      <dgm:t>
        <a:bodyPr/>
        <a:lstStyle/>
        <a:p>
          <a:endParaRPr lang="en-US"/>
        </a:p>
      </dgm:t>
    </dgm:pt>
    <dgm:pt modelId="{6370FBC3-63C1-484C-BBDF-AF2A0DFD518A}" type="pres">
      <dgm:prSet presAssocID="{0601295B-74D1-4B24-92AD-09E8BF35F4B7}" presName="Child2" presStyleLbl="revTx" presStyleIdx="0" presStyleCnt="0">
        <dgm:presLayoutVars>
          <dgm:chMax val="0"/>
          <dgm:chPref val="0"/>
          <dgm:bulletEnabled val="1"/>
        </dgm:presLayoutVars>
      </dgm:prSet>
      <dgm:spPr/>
      <dgm:t>
        <a:bodyPr/>
        <a:lstStyle/>
        <a:p>
          <a:endParaRPr lang="en-US"/>
        </a:p>
      </dgm:t>
    </dgm:pt>
    <dgm:pt modelId="{7DE5C938-AEA3-4DCA-87F7-63813D2343D7}" type="pres">
      <dgm:prSet presAssocID="{0601295B-74D1-4B24-92AD-09E8BF35F4B7}" presName="Parent2" presStyleLbl="node1" presStyleIdx="0" presStyleCnt="2" custScaleX="140149" custLinFactNeighborX="65848">
        <dgm:presLayoutVars>
          <dgm:chMax val="2"/>
          <dgm:chPref val="1"/>
          <dgm:bulletEnabled val="1"/>
        </dgm:presLayoutVars>
      </dgm:prSet>
      <dgm:spPr/>
      <dgm:t>
        <a:bodyPr/>
        <a:lstStyle/>
        <a:p>
          <a:endParaRPr lang="en-US"/>
        </a:p>
      </dgm:t>
    </dgm:pt>
    <dgm:pt modelId="{AF0D34EA-58D5-4E9E-AEE6-3DD6B985DAB4}" type="pres">
      <dgm:prSet presAssocID="{9B576A43-C44D-4EA6-B0FD-0DAAE28C9C53}" presName="ChildAccent1" presStyleCnt="0"/>
      <dgm:spPr/>
    </dgm:pt>
    <dgm:pt modelId="{3240B518-9CD4-42E9-B86D-9BE197D23BB1}" type="pres">
      <dgm:prSet presAssocID="{9B576A43-C44D-4EA6-B0FD-0DAAE28C9C53}" presName="ChildAccent" presStyleLbl="alignImgPlace1" presStyleIdx="1" presStyleCnt="2" custScaleX="153076"/>
      <dgm:spPr/>
      <dgm:t>
        <a:bodyPr/>
        <a:lstStyle/>
        <a:p>
          <a:endParaRPr lang="en-US"/>
        </a:p>
      </dgm:t>
    </dgm:pt>
    <dgm:pt modelId="{38CECE91-ECFF-46FB-B78A-B766533D19FB}" type="pres">
      <dgm:prSet presAssocID="{9B576A43-C44D-4EA6-B0FD-0DAAE28C9C53}" presName="Child1" presStyleLbl="revTx" presStyleIdx="0" presStyleCnt="0">
        <dgm:presLayoutVars>
          <dgm:chMax val="0"/>
          <dgm:chPref val="0"/>
          <dgm:bulletEnabled val="1"/>
        </dgm:presLayoutVars>
      </dgm:prSet>
      <dgm:spPr/>
      <dgm:t>
        <a:bodyPr/>
        <a:lstStyle/>
        <a:p>
          <a:endParaRPr lang="en-US"/>
        </a:p>
      </dgm:t>
    </dgm:pt>
    <dgm:pt modelId="{E00DE614-CD6E-4EF8-AC06-71B6D101DAF6}" type="pres">
      <dgm:prSet presAssocID="{9B576A43-C44D-4EA6-B0FD-0DAAE28C9C53}" presName="Parent1" presStyleLbl="node1" presStyleIdx="1" presStyleCnt="2" custScaleX="152751" custLinFactNeighborX="-3321" custLinFactNeighborY="-15167">
        <dgm:presLayoutVars>
          <dgm:chMax val="2"/>
          <dgm:chPref val="1"/>
          <dgm:bulletEnabled val="1"/>
        </dgm:presLayoutVars>
      </dgm:prSet>
      <dgm:spPr/>
      <dgm:t>
        <a:bodyPr/>
        <a:lstStyle/>
        <a:p>
          <a:endParaRPr lang="en-US"/>
        </a:p>
      </dgm:t>
    </dgm:pt>
  </dgm:ptLst>
  <dgm:cxnLst>
    <dgm:cxn modelId="{358D01F4-B075-9F4F-A33D-BF44C81B7378}" type="presOf" srcId="{13295E8B-013D-438C-9C8A-4C0833758A23}" destId="{6370FBC3-63C1-484C-BBDF-AF2A0DFD518A}" srcOrd="1" destOrd="0" presId="urn:microsoft.com/office/officeart/2011/layout/InterconnectedBlockProcess"/>
    <dgm:cxn modelId="{04B4DE4C-0928-420D-A0FC-2D63908BE69F}" srcId="{0601295B-74D1-4B24-92AD-09E8BF35F4B7}" destId="{13295E8B-013D-438C-9C8A-4C0833758A23}" srcOrd="0" destOrd="0" parTransId="{6F007541-7256-460C-AA4F-E67A86A9EB4F}" sibTransId="{4738858A-E4A0-4BC8-AA57-90FDE2C6CA5F}"/>
    <dgm:cxn modelId="{3E85BCFE-E370-824E-837C-5EE30EDB4139}" type="presOf" srcId="{5B36F96A-8A98-4E26-BE40-957F1A8C89DB}" destId="{3240B518-9CD4-42E9-B86D-9BE197D23BB1}" srcOrd="0" destOrd="0" presId="urn:microsoft.com/office/officeart/2011/layout/InterconnectedBlockProcess"/>
    <dgm:cxn modelId="{B2C96891-B135-4042-9542-DC0226EAA68B}" type="presOf" srcId="{B39F183F-6703-4057-8508-8DB78990B882}" destId="{1E970238-FF09-435C-8321-25584FD6C0CD}" srcOrd="0" destOrd="0" presId="urn:microsoft.com/office/officeart/2011/layout/InterconnectedBlockProcess"/>
    <dgm:cxn modelId="{A9F7879F-08AC-464E-8B80-046F7B3A236C}" srcId="{9B576A43-C44D-4EA6-B0FD-0DAAE28C9C53}" destId="{5B36F96A-8A98-4E26-BE40-957F1A8C89DB}" srcOrd="0" destOrd="0" parTransId="{8A8C4B8C-AF47-48C7-84D4-807C8DC8633A}" sibTransId="{34BA7FFA-FE68-41E2-B32C-B408D7165436}"/>
    <dgm:cxn modelId="{E99D7D65-F005-C34D-89B9-4BB0D5404130}" type="presOf" srcId="{0601295B-74D1-4B24-92AD-09E8BF35F4B7}" destId="{7DE5C938-AEA3-4DCA-87F7-63813D2343D7}" srcOrd="0" destOrd="0" presId="urn:microsoft.com/office/officeart/2011/layout/InterconnectedBlockProcess"/>
    <dgm:cxn modelId="{6021ADDA-1024-4EBB-B0F7-42E5683CC019}" srcId="{B39F183F-6703-4057-8508-8DB78990B882}" destId="{9B576A43-C44D-4EA6-B0FD-0DAAE28C9C53}" srcOrd="0" destOrd="0" parTransId="{F0D5E203-710D-45B6-87DD-00FAB30FEA6E}" sibTransId="{31E95B87-501E-4712-90F7-03551A05BC46}"/>
    <dgm:cxn modelId="{0442C6EE-540E-9F46-9CA8-EDF5AEB19AB8}" type="presOf" srcId="{9B576A43-C44D-4EA6-B0FD-0DAAE28C9C53}" destId="{E00DE614-CD6E-4EF8-AC06-71B6D101DAF6}" srcOrd="0" destOrd="0" presId="urn:microsoft.com/office/officeart/2011/layout/InterconnectedBlockProcess"/>
    <dgm:cxn modelId="{0C327E6C-3284-BF40-93ED-93A67642434A}" type="presOf" srcId="{13295E8B-013D-438C-9C8A-4C0833758A23}" destId="{CF0AB4AF-35C0-4B40-BB95-27477A975812}" srcOrd="0" destOrd="0" presId="urn:microsoft.com/office/officeart/2011/layout/InterconnectedBlockProcess"/>
    <dgm:cxn modelId="{35366606-85CA-7A47-94D1-A6DB9984AEE6}" type="presOf" srcId="{5B36F96A-8A98-4E26-BE40-957F1A8C89DB}" destId="{38CECE91-ECFF-46FB-B78A-B766533D19FB}" srcOrd="1" destOrd="0" presId="urn:microsoft.com/office/officeart/2011/layout/InterconnectedBlockProcess"/>
    <dgm:cxn modelId="{543934A7-FE28-46D4-A808-996928F6791F}" srcId="{B39F183F-6703-4057-8508-8DB78990B882}" destId="{0601295B-74D1-4B24-92AD-09E8BF35F4B7}" srcOrd="1" destOrd="0" parTransId="{BBBF6166-E474-43BB-9EF0-E62D3C46ACDE}" sibTransId="{7DD51984-4963-49EE-BCDD-FFED07EC6BA1}"/>
    <dgm:cxn modelId="{B1AD370E-07DC-D84B-9369-E4E18E013500}" type="presParOf" srcId="{1E970238-FF09-435C-8321-25584FD6C0CD}" destId="{6CD66636-F0E2-44DB-99F6-3BB41501DE1F}" srcOrd="0" destOrd="0" presId="urn:microsoft.com/office/officeart/2011/layout/InterconnectedBlockProcess"/>
    <dgm:cxn modelId="{B22082B9-E89E-CE48-B4B9-6E78668539FA}" type="presParOf" srcId="{6CD66636-F0E2-44DB-99F6-3BB41501DE1F}" destId="{CF0AB4AF-35C0-4B40-BB95-27477A975812}" srcOrd="0" destOrd="0" presId="urn:microsoft.com/office/officeart/2011/layout/InterconnectedBlockProcess"/>
    <dgm:cxn modelId="{BFF5B2B4-968C-A74E-A03C-174EC8828EA7}" type="presParOf" srcId="{1E970238-FF09-435C-8321-25584FD6C0CD}" destId="{6370FBC3-63C1-484C-BBDF-AF2A0DFD518A}" srcOrd="1" destOrd="0" presId="urn:microsoft.com/office/officeart/2011/layout/InterconnectedBlockProcess"/>
    <dgm:cxn modelId="{6C8D6FC9-29A6-B14D-B5C5-FFD7DD10D549}" type="presParOf" srcId="{1E970238-FF09-435C-8321-25584FD6C0CD}" destId="{7DE5C938-AEA3-4DCA-87F7-63813D2343D7}" srcOrd="2" destOrd="0" presId="urn:microsoft.com/office/officeart/2011/layout/InterconnectedBlockProcess"/>
    <dgm:cxn modelId="{FC7EB378-0775-074C-8720-91D0CD4B3110}" type="presParOf" srcId="{1E970238-FF09-435C-8321-25584FD6C0CD}" destId="{AF0D34EA-58D5-4E9E-AEE6-3DD6B985DAB4}" srcOrd="3" destOrd="0" presId="urn:microsoft.com/office/officeart/2011/layout/InterconnectedBlockProcess"/>
    <dgm:cxn modelId="{1CDD6437-4038-5A4F-97F1-440794A628D5}" type="presParOf" srcId="{AF0D34EA-58D5-4E9E-AEE6-3DD6B985DAB4}" destId="{3240B518-9CD4-42E9-B86D-9BE197D23BB1}" srcOrd="0" destOrd="0" presId="urn:microsoft.com/office/officeart/2011/layout/InterconnectedBlockProcess"/>
    <dgm:cxn modelId="{2D1279A6-6EF8-9C42-86B9-12A1F6CF1A6A}" type="presParOf" srcId="{1E970238-FF09-435C-8321-25584FD6C0CD}" destId="{38CECE91-ECFF-46FB-B78A-B766533D19FB}" srcOrd="4" destOrd="0" presId="urn:microsoft.com/office/officeart/2011/layout/InterconnectedBlockProcess"/>
    <dgm:cxn modelId="{08C35F28-70C6-4A49-9758-0FDE3E30D3BD}" type="presParOf" srcId="{1E970238-FF09-435C-8321-25584FD6C0CD}" destId="{E00DE614-CD6E-4EF8-AC06-71B6D101DAF6}" srcOrd="5" destOrd="0" presId="urn:microsoft.com/office/officeart/2011/layout/InterconnectedBlockProcess"/>
  </dgm:cxnLst>
  <dgm:bg>
    <a:no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298862-0756-4730-BDBF-CC4686F81CCF}">
      <dsp:nvSpPr>
        <dsp:cNvPr id="0" name=""/>
        <dsp:cNvSpPr/>
      </dsp:nvSpPr>
      <dsp:spPr>
        <a:xfrm>
          <a:off x="2272" y="102"/>
          <a:ext cx="6389828" cy="881962"/>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a:latin typeface="Arial Narrow" pitchFamily="34" charset="0"/>
            </a:rPr>
            <a:t>Accounting  Standard-setting Frameworks or GAAPs </a:t>
          </a:r>
        </a:p>
      </dsp:txBody>
      <dsp:txXfrm>
        <a:off x="28104" y="25934"/>
        <a:ext cx="6338164" cy="830298"/>
      </dsp:txXfrm>
    </dsp:sp>
    <dsp:sp modelId="{E6B51F55-CD77-44D2-864B-25C6CB1C5ABD}">
      <dsp:nvSpPr>
        <dsp:cNvPr id="0" name=""/>
        <dsp:cNvSpPr/>
      </dsp:nvSpPr>
      <dsp:spPr>
        <a:xfrm>
          <a:off x="2272" y="965642"/>
          <a:ext cx="4719567" cy="881962"/>
        </a:xfrm>
        <a:prstGeom prst="roundRect">
          <a:avLst>
            <a:gd name="adj" fmla="val 10000"/>
          </a:avLst>
        </a:prstGeom>
        <a:solidFill>
          <a:schemeClr val="accent5">
            <a:lumMod val="40000"/>
            <a:lumOff val="60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rgbClr val="002060"/>
              </a:solidFill>
              <a:latin typeface="Arial Narrow" pitchFamily="34" charset="0"/>
            </a:rPr>
            <a:t>Private Sector</a:t>
          </a:r>
        </a:p>
        <a:p>
          <a:pPr marL="0" lvl="0" indent="0" algn="ctr" defTabSz="1244600">
            <a:lnSpc>
              <a:spcPct val="90000"/>
            </a:lnSpc>
            <a:spcBef>
              <a:spcPct val="0"/>
            </a:spcBef>
            <a:spcAft>
              <a:spcPct val="35000"/>
            </a:spcAft>
            <a:buNone/>
          </a:pPr>
          <a:r>
            <a:rPr lang="en-US" sz="2400" b="1" i="1" kern="1200" dirty="0">
              <a:solidFill>
                <a:srgbClr val="002060"/>
              </a:solidFill>
              <a:latin typeface="Arial Narrow" pitchFamily="34" charset="0"/>
            </a:rPr>
            <a:t>(Twins of 1973)</a:t>
          </a:r>
        </a:p>
      </dsp:txBody>
      <dsp:txXfrm>
        <a:off x="28104" y="991474"/>
        <a:ext cx="4667903" cy="830298"/>
      </dsp:txXfrm>
    </dsp:sp>
    <dsp:sp modelId="{CD6EBF87-A4C7-4249-9C7A-8C970236EF56}">
      <dsp:nvSpPr>
        <dsp:cNvPr id="0" name=""/>
        <dsp:cNvSpPr/>
      </dsp:nvSpPr>
      <dsp:spPr>
        <a:xfrm>
          <a:off x="2272" y="1931181"/>
          <a:ext cx="3114020" cy="881962"/>
        </a:xfrm>
        <a:prstGeom prst="roundRect">
          <a:avLst>
            <a:gd name="adj" fmla="val 10000"/>
          </a:avLst>
        </a:prstGeom>
        <a:solidFill>
          <a:schemeClr val="tx1">
            <a:lumMod val="65000"/>
            <a:lumOff val="35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kern="1200" dirty="0">
              <a:latin typeface="Arial Narrow" pitchFamily="34" charset="0"/>
            </a:rPr>
            <a:t>IFRS  </a:t>
          </a:r>
        </a:p>
      </dsp:txBody>
      <dsp:txXfrm>
        <a:off x="28104" y="1957013"/>
        <a:ext cx="3062356" cy="830298"/>
      </dsp:txXfrm>
    </dsp:sp>
    <dsp:sp modelId="{DB8E9EE7-45F3-487E-B421-EFAA4E91C758}">
      <dsp:nvSpPr>
        <dsp:cNvPr id="0" name=""/>
        <dsp:cNvSpPr/>
      </dsp:nvSpPr>
      <dsp:spPr>
        <a:xfrm>
          <a:off x="2272" y="2896720"/>
          <a:ext cx="1540831" cy="881962"/>
        </a:xfrm>
        <a:prstGeom prst="roundRect">
          <a:avLst>
            <a:gd name="adj" fmla="val 10000"/>
          </a:avLst>
        </a:prstGeom>
        <a:solidFill>
          <a:schemeClr val="tx1">
            <a:lumMod val="75000"/>
            <a:lumOff val="25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Arial Narrow" pitchFamily="34" charset="0"/>
            </a:rPr>
            <a:t>IFRSs</a:t>
          </a:r>
        </a:p>
        <a:p>
          <a:pPr marL="0" lvl="0" indent="0" algn="ctr" defTabSz="711200">
            <a:lnSpc>
              <a:spcPct val="90000"/>
            </a:lnSpc>
            <a:spcBef>
              <a:spcPct val="0"/>
            </a:spcBef>
            <a:spcAft>
              <a:spcPct val="35000"/>
            </a:spcAft>
            <a:buNone/>
          </a:pPr>
          <a:r>
            <a:rPr lang="en-US" sz="1100" kern="1200" dirty="0">
              <a:latin typeface="Arial Narrow" pitchFamily="34" charset="0"/>
            </a:rPr>
            <a:t>(public interest entities like listed companies, banks and similar financial institutions </a:t>
          </a:r>
        </a:p>
      </dsp:txBody>
      <dsp:txXfrm>
        <a:off x="28104" y="2922552"/>
        <a:ext cx="1489167" cy="830298"/>
      </dsp:txXfrm>
    </dsp:sp>
    <dsp:sp modelId="{81E54C37-4409-4B28-B99B-E17ACF898FE2}">
      <dsp:nvSpPr>
        <dsp:cNvPr id="0" name=""/>
        <dsp:cNvSpPr/>
      </dsp:nvSpPr>
      <dsp:spPr>
        <a:xfrm>
          <a:off x="1575461" y="2896720"/>
          <a:ext cx="1540831" cy="881962"/>
        </a:xfrm>
        <a:prstGeom prst="roundRect">
          <a:avLst>
            <a:gd name="adj" fmla="val 10000"/>
          </a:avLst>
        </a:prstGeom>
        <a:solidFill>
          <a:schemeClr val="tx1">
            <a:lumMod val="75000"/>
            <a:lumOff val="25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Arial Narrow" pitchFamily="34" charset="0"/>
            </a:rPr>
            <a:t>IFRS for SMEs</a:t>
          </a:r>
        </a:p>
        <a:p>
          <a:pPr marL="0" lvl="0" indent="0" algn="ctr" defTabSz="711200">
            <a:lnSpc>
              <a:spcPct val="90000"/>
            </a:lnSpc>
            <a:spcBef>
              <a:spcPct val="0"/>
            </a:spcBef>
            <a:spcAft>
              <a:spcPct val="35000"/>
            </a:spcAft>
            <a:buNone/>
          </a:pPr>
          <a:r>
            <a:rPr lang="en-US" sz="1100" kern="1200" dirty="0">
              <a:latin typeface="Arial Narrow" pitchFamily="34" charset="0"/>
            </a:rPr>
            <a:t>(SMES estimated to account for 95% of the all companies in the world</a:t>
          </a:r>
          <a:r>
            <a:rPr lang="en-US" sz="1000" kern="1200" dirty="0"/>
            <a:t>)</a:t>
          </a:r>
        </a:p>
      </dsp:txBody>
      <dsp:txXfrm>
        <a:off x="1601293" y="2922552"/>
        <a:ext cx="1489167" cy="830298"/>
      </dsp:txXfrm>
    </dsp:sp>
    <dsp:sp modelId="{F25FE687-846D-46E8-87DB-B37694637E45}">
      <dsp:nvSpPr>
        <dsp:cNvPr id="0" name=""/>
        <dsp:cNvSpPr/>
      </dsp:nvSpPr>
      <dsp:spPr>
        <a:xfrm>
          <a:off x="3181007" y="1931181"/>
          <a:ext cx="1540831" cy="881962"/>
        </a:xfrm>
        <a:prstGeom prst="roundRect">
          <a:avLst>
            <a:gd name="adj" fmla="val 10000"/>
          </a:avLst>
        </a:prstGeom>
        <a:solidFill>
          <a:srgbClr val="00B0F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kern="1200" dirty="0">
              <a:latin typeface="Arial Narrow" pitchFamily="34" charset="0"/>
            </a:rPr>
            <a:t>US GAAP</a:t>
          </a:r>
        </a:p>
      </dsp:txBody>
      <dsp:txXfrm>
        <a:off x="3206839" y="1957013"/>
        <a:ext cx="1489167" cy="830298"/>
      </dsp:txXfrm>
    </dsp:sp>
    <dsp:sp modelId="{D02C004D-7552-4710-A0D7-8262CF7C7EBC}">
      <dsp:nvSpPr>
        <dsp:cNvPr id="0" name=""/>
        <dsp:cNvSpPr/>
      </dsp:nvSpPr>
      <dsp:spPr>
        <a:xfrm>
          <a:off x="4851269" y="965642"/>
          <a:ext cx="1540831" cy="881962"/>
        </a:xfrm>
        <a:prstGeom prst="roundRect">
          <a:avLst>
            <a:gd name="adj" fmla="val 10000"/>
          </a:avLst>
        </a:prstGeom>
        <a:solidFill>
          <a:srgbClr val="92D05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rgbClr val="002060"/>
              </a:solidFill>
              <a:latin typeface="Arial Narrow" pitchFamily="34" charset="0"/>
            </a:rPr>
            <a:t>Govt Sector</a:t>
          </a:r>
        </a:p>
      </dsp:txBody>
      <dsp:txXfrm>
        <a:off x="4877101" y="991474"/>
        <a:ext cx="1489167" cy="830298"/>
      </dsp:txXfrm>
    </dsp:sp>
    <dsp:sp modelId="{6310CD1F-316E-4987-A798-E8DAFF561E46}">
      <dsp:nvSpPr>
        <dsp:cNvPr id="0" name=""/>
        <dsp:cNvSpPr/>
      </dsp:nvSpPr>
      <dsp:spPr>
        <a:xfrm>
          <a:off x="4851269" y="1931181"/>
          <a:ext cx="1540831" cy="881962"/>
        </a:xfrm>
        <a:prstGeom prst="roundRect">
          <a:avLst>
            <a:gd name="adj" fmla="val 10000"/>
          </a:avLst>
        </a:prstGeom>
        <a:solidFill>
          <a:srgbClr val="00206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kern="1200" dirty="0">
              <a:solidFill>
                <a:schemeClr val="bg1"/>
              </a:solidFill>
              <a:latin typeface="Arial Narrow" pitchFamily="34" charset="0"/>
            </a:rPr>
            <a:t>IPSAS</a:t>
          </a:r>
        </a:p>
      </dsp:txBody>
      <dsp:txXfrm>
        <a:off x="4877101" y="1957013"/>
        <a:ext cx="1489167" cy="83029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E2D854-73D4-4DB4-A32A-B86BE0397458}">
      <dsp:nvSpPr>
        <dsp:cNvPr id="0" name=""/>
        <dsp:cNvSpPr/>
      </dsp:nvSpPr>
      <dsp:spPr>
        <a:xfrm>
          <a:off x="4994897" y="803300"/>
          <a:ext cx="2431329" cy="3768699"/>
        </a:xfrm>
        <a:prstGeom prst="wedgeRectCallout">
          <a:avLst>
            <a:gd name="adj1" fmla="val 0"/>
            <a:gd name="adj2" fmla="val 0"/>
          </a:avLst>
        </a:prstGeom>
        <a:no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r" defTabSz="800100">
            <a:lnSpc>
              <a:spcPct val="90000"/>
            </a:lnSpc>
            <a:spcBef>
              <a:spcPct val="0"/>
            </a:spcBef>
            <a:spcAft>
              <a:spcPct val="35000"/>
            </a:spcAft>
            <a:buNone/>
          </a:pPr>
          <a:r>
            <a:rPr lang="en-US" sz="1800" b="1" kern="1200" dirty="0"/>
            <a:t>All listed companies not covered in </a:t>
          </a:r>
          <a:br>
            <a:rPr lang="en-US" sz="1800" b="1" kern="1200" dirty="0"/>
          </a:br>
          <a:r>
            <a:rPr lang="en-US" sz="1800" b="1" kern="1200" dirty="0"/>
            <a:t>Phase II</a:t>
          </a:r>
        </a:p>
        <a:p>
          <a:pPr marL="0" lvl="0" indent="0" algn="r" defTabSz="800100">
            <a:lnSpc>
              <a:spcPct val="90000"/>
            </a:lnSpc>
            <a:spcBef>
              <a:spcPct val="0"/>
            </a:spcBef>
            <a:spcAft>
              <a:spcPct val="35000"/>
            </a:spcAft>
            <a:buNone/>
          </a:pPr>
          <a:r>
            <a:rPr lang="en-US" sz="1800" b="1" kern="1200" dirty="0"/>
            <a:t>Unlisted companies with net worth &gt; INR 2.5 Billion</a:t>
          </a:r>
        </a:p>
        <a:p>
          <a:pPr marL="0" lvl="0" indent="0" algn="r" defTabSz="800100">
            <a:lnSpc>
              <a:spcPct val="90000"/>
            </a:lnSpc>
            <a:spcBef>
              <a:spcPct val="0"/>
            </a:spcBef>
            <a:spcAft>
              <a:spcPct val="35000"/>
            </a:spcAft>
            <a:buNone/>
          </a:pPr>
          <a:r>
            <a:rPr lang="en-US" sz="1800" b="1" kern="1200" dirty="0"/>
            <a:t>Parent, Subsidiary, Associate or Joint Venture of companies covered above</a:t>
          </a:r>
        </a:p>
      </dsp:txBody>
      <dsp:txXfrm>
        <a:off x="5303464" y="803300"/>
        <a:ext cx="2122763" cy="3768699"/>
      </dsp:txXfrm>
    </dsp:sp>
    <dsp:sp modelId="{2F38453F-1A75-4AE1-B53B-E186D70BB8FA}">
      <dsp:nvSpPr>
        <dsp:cNvPr id="0" name=""/>
        <dsp:cNvSpPr/>
      </dsp:nvSpPr>
      <dsp:spPr>
        <a:xfrm>
          <a:off x="5158669" y="0"/>
          <a:ext cx="2265098" cy="804672"/>
        </a:xfrm>
        <a:prstGeom prst="rect">
          <a:avLst/>
        </a:prstGeom>
        <a:solidFill>
          <a:schemeClr val="accent4">
            <a:lumMod val="75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800100">
            <a:lnSpc>
              <a:spcPct val="90000"/>
            </a:lnSpc>
            <a:spcBef>
              <a:spcPct val="0"/>
            </a:spcBef>
            <a:spcAft>
              <a:spcPct val="35000"/>
            </a:spcAft>
            <a:buNone/>
          </a:pPr>
          <a:r>
            <a:rPr lang="en-US" sz="1800" b="1" kern="1200" dirty="0"/>
            <a:t>Phase III – 1</a:t>
          </a:r>
          <a:r>
            <a:rPr lang="en-US" sz="1800" b="1" kern="1200" baseline="30000" dirty="0"/>
            <a:t>st</a:t>
          </a:r>
          <a:r>
            <a:rPr lang="en-US" sz="1800" b="1" kern="1200" dirty="0"/>
            <a:t> April 2017</a:t>
          </a:r>
        </a:p>
      </dsp:txBody>
      <dsp:txXfrm>
        <a:off x="5158669" y="0"/>
        <a:ext cx="2265098" cy="804672"/>
      </dsp:txXfrm>
    </dsp:sp>
    <dsp:sp modelId="{CF0AB4AF-35C0-4B40-BB95-27477A975812}">
      <dsp:nvSpPr>
        <dsp:cNvPr id="0" name=""/>
        <dsp:cNvSpPr/>
      </dsp:nvSpPr>
      <dsp:spPr>
        <a:xfrm>
          <a:off x="3356922" y="803300"/>
          <a:ext cx="1695889" cy="3499866"/>
        </a:xfrm>
        <a:prstGeom prst="wedgeRectCallout">
          <a:avLst>
            <a:gd name="adj1" fmla="val 62500"/>
            <a:gd name="adj2" fmla="val 20830"/>
          </a:avLst>
        </a:prstGeom>
        <a:no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r" defTabSz="800100">
            <a:lnSpc>
              <a:spcPct val="90000"/>
            </a:lnSpc>
            <a:spcBef>
              <a:spcPct val="0"/>
            </a:spcBef>
            <a:spcAft>
              <a:spcPct val="35000"/>
            </a:spcAft>
            <a:buNone/>
          </a:pPr>
          <a:r>
            <a:rPr lang="en-US" sz="1800" b="1" kern="1200" dirty="0"/>
            <a:t>Companies having net worth &gt;= INR 5 Billion</a:t>
          </a:r>
        </a:p>
        <a:p>
          <a:pPr marL="0" lvl="0" indent="0" algn="r" defTabSz="800100">
            <a:lnSpc>
              <a:spcPct val="90000"/>
            </a:lnSpc>
            <a:spcBef>
              <a:spcPct val="0"/>
            </a:spcBef>
            <a:spcAft>
              <a:spcPct val="35000"/>
            </a:spcAft>
            <a:buNone/>
          </a:pPr>
          <a:r>
            <a:rPr lang="en-US" sz="1800" b="1" kern="1200" dirty="0"/>
            <a:t>Parent, Subsidiary, Associate or Joint Venture of companies covered above</a:t>
          </a:r>
        </a:p>
        <a:p>
          <a:pPr marL="0" lvl="0" indent="0" algn="r" defTabSz="800100">
            <a:lnSpc>
              <a:spcPct val="90000"/>
            </a:lnSpc>
            <a:spcBef>
              <a:spcPct val="0"/>
            </a:spcBef>
            <a:spcAft>
              <a:spcPct val="35000"/>
            </a:spcAft>
            <a:buNone/>
          </a:pPr>
          <a:endParaRPr lang="en-US" sz="1800" b="1" kern="1200" dirty="0"/>
        </a:p>
      </dsp:txBody>
      <dsp:txXfrm>
        <a:off x="3572152" y="803300"/>
        <a:ext cx="1480660" cy="3499866"/>
      </dsp:txXfrm>
    </dsp:sp>
    <dsp:sp modelId="{7DE5C938-AEA3-4DCA-87F7-63813D2343D7}">
      <dsp:nvSpPr>
        <dsp:cNvPr id="0" name=""/>
        <dsp:cNvSpPr/>
      </dsp:nvSpPr>
      <dsp:spPr>
        <a:xfrm>
          <a:off x="3267497" y="130301"/>
          <a:ext cx="1874738" cy="672998"/>
        </a:xfrm>
        <a:prstGeom prst="rect">
          <a:avLst/>
        </a:prstGeom>
        <a:solidFill>
          <a:schemeClr val="accent3">
            <a:lumMod val="75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800100">
            <a:lnSpc>
              <a:spcPct val="90000"/>
            </a:lnSpc>
            <a:spcBef>
              <a:spcPct val="0"/>
            </a:spcBef>
            <a:spcAft>
              <a:spcPct val="35000"/>
            </a:spcAft>
            <a:buNone/>
          </a:pPr>
          <a:r>
            <a:rPr lang="en-US" sz="1800" b="1" kern="1200" dirty="0"/>
            <a:t>Phase II – 1</a:t>
          </a:r>
          <a:r>
            <a:rPr lang="en-US" sz="1800" b="1" kern="1200" baseline="30000" dirty="0"/>
            <a:t>st</a:t>
          </a:r>
          <a:r>
            <a:rPr lang="en-US" sz="1800" b="1" kern="1200" dirty="0"/>
            <a:t> April 2016</a:t>
          </a:r>
        </a:p>
      </dsp:txBody>
      <dsp:txXfrm>
        <a:off x="3267497" y="130301"/>
        <a:ext cx="1874738" cy="672998"/>
      </dsp:txXfrm>
    </dsp:sp>
    <dsp:sp modelId="{3240B518-9CD4-42E9-B86D-9BE197D23BB1}">
      <dsp:nvSpPr>
        <dsp:cNvPr id="0" name=""/>
        <dsp:cNvSpPr/>
      </dsp:nvSpPr>
      <dsp:spPr>
        <a:xfrm>
          <a:off x="1010785" y="803300"/>
          <a:ext cx="2243340" cy="3230575"/>
        </a:xfrm>
        <a:prstGeom prst="wedgeRectCallout">
          <a:avLst>
            <a:gd name="adj1" fmla="val 62500"/>
            <a:gd name="adj2" fmla="val 20830"/>
          </a:avLst>
        </a:prstGeom>
        <a:no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r" defTabSz="800100">
            <a:lnSpc>
              <a:spcPct val="90000"/>
            </a:lnSpc>
            <a:spcBef>
              <a:spcPct val="0"/>
            </a:spcBef>
            <a:spcAft>
              <a:spcPct val="35000"/>
            </a:spcAft>
            <a:buNone/>
          </a:pPr>
          <a:r>
            <a:rPr lang="en-US" sz="1800" b="1" kern="1200" dirty="0"/>
            <a:t>Voluntary basis – for all  companies(with comparatives)</a:t>
          </a:r>
        </a:p>
      </dsp:txBody>
      <dsp:txXfrm>
        <a:off x="1295493" y="803300"/>
        <a:ext cx="1958631" cy="3230575"/>
      </dsp:txXfrm>
    </dsp:sp>
    <dsp:sp modelId="{E00DE614-CD6E-4EF8-AC06-71B6D101DAF6}">
      <dsp:nvSpPr>
        <dsp:cNvPr id="0" name=""/>
        <dsp:cNvSpPr/>
      </dsp:nvSpPr>
      <dsp:spPr>
        <a:xfrm>
          <a:off x="1169766" y="264718"/>
          <a:ext cx="2113655" cy="538581"/>
        </a:xfrm>
        <a:prstGeom prst="rect">
          <a:avLst/>
        </a:prstGeom>
        <a:solidFill>
          <a:srgbClr val="00B0F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800100">
            <a:lnSpc>
              <a:spcPct val="90000"/>
            </a:lnSpc>
            <a:spcBef>
              <a:spcPct val="0"/>
            </a:spcBef>
            <a:spcAft>
              <a:spcPct val="35000"/>
            </a:spcAft>
            <a:buNone/>
          </a:pPr>
          <a:r>
            <a:rPr lang="en-US" sz="1800" b="1" kern="1200" dirty="0"/>
            <a:t>Phase I - 1</a:t>
          </a:r>
          <a:r>
            <a:rPr lang="en-US" sz="1800" b="1" kern="1200" baseline="30000" dirty="0"/>
            <a:t>st</a:t>
          </a:r>
          <a:r>
            <a:rPr lang="en-US" sz="1800" b="1" kern="1200" dirty="0"/>
            <a:t> April 2015</a:t>
          </a:r>
        </a:p>
      </dsp:txBody>
      <dsp:txXfrm>
        <a:off x="1169766" y="264718"/>
        <a:ext cx="2113655" cy="53858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0AB4AF-35C0-4B40-BB95-27477A975812}">
      <dsp:nvSpPr>
        <dsp:cNvPr id="0" name=""/>
        <dsp:cNvSpPr/>
      </dsp:nvSpPr>
      <dsp:spPr>
        <a:xfrm>
          <a:off x="4690424" y="737463"/>
          <a:ext cx="3037002" cy="3834536"/>
        </a:xfrm>
        <a:prstGeom prst="wedgeRectCallout">
          <a:avLst>
            <a:gd name="adj1" fmla="val 0"/>
            <a:gd name="adj2" fmla="val 0"/>
          </a:avLst>
        </a:prstGeom>
        <a:no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0" tIns="63500" rIns="63500" bIns="63500" numCol="1" spcCol="1270" anchor="t" anchorCtr="0">
          <a:noAutofit/>
        </a:bodyPr>
        <a:lstStyle/>
        <a:p>
          <a:pPr marL="0" lvl="0" indent="0" algn="r" defTabSz="889000">
            <a:lnSpc>
              <a:spcPct val="90000"/>
            </a:lnSpc>
            <a:spcBef>
              <a:spcPct val="0"/>
            </a:spcBef>
            <a:spcAft>
              <a:spcPct val="35000"/>
            </a:spcAft>
            <a:buNone/>
          </a:pPr>
          <a:r>
            <a:rPr lang="en-US" sz="2000" b="1" kern="1200" dirty="0"/>
            <a:t>Listed NBFC having net worth &lt; INR 5 Billion, Unlisted NBFC having net worth &gt;= INR 2.5 Billion and &lt; INR 5 Billion</a:t>
          </a:r>
        </a:p>
        <a:p>
          <a:pPr marL="0" lvl="0" indent="0" algn="r" defTabSz="889000">
            <a:lnSpc>
              <a:spcPct val="90000"/>
            </a:lnSpc>
            <a:spcBef>
              <a:spcPct val="0"/>
            </a:spcBef>
            <a:spcAft>
              <a:spcPct val="35000"/>
            </a:spcAft>
            <a:buNone/>
          </a:pPr>
          <a:r>
            <a:rPr lang="en-US" sz="2000" b="1" kern="1200" dirty="0"/>
            <a:t>Parent, Subsidiary, Associate or Joint Venture of companies covered above </a:t>
          </a:r>
        </a:p>
      </dsp:txBody>
      <dsp:txXfrm>
        <a:off x="5076123" y="737463"/>
        <a:ext cx="2651303" cy="3834536"/>
      </dsp:txXfrm>
    </dsp:sp>
    <dsp:sp modelId="{7DE5C938-AEA3-4DCA-87F7-63813D2343D7}">
      <dsp:nvSpPr>
        <dsp:cNvPr id="0" name=""/>
        <dsp:cNvSpPr/>
      </dsp:nvSpPr>
      <dsp:spPr>
        <a:xfrm>
          <a:off x="5054621" y="0"/>
          <a:ext cx="2604374" cy="737463"/>
        </a:xfrm>
        <a:prstGeom prst="rect">
          <a:avLst/>
        </a:prstGeom>
        <a:solidFill>
          <a:schemeClr val="accent3">
            <a:lumMod val="75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889000">
            <a:lnSpc>
              <a:spcPct val="90000"/>
            </a:lnSpc>
            <a:spcBef>
              <a:spcPct val="0"/>
            </a:spcBef>
            <a:spcAft>
              <a:spcPct val="35000"/>
            </a:spcAft>
            <a:buNone/>
          </a:pPr>
          <a:r>
            <a:rPr lang="en-US" sz="2000" b="1" kern="1200" dirty="0"/>
            <a:t>Phase II – 1</a:t>
          </a:r>
          <a:r>
            <a:rPr lang="en-US" sz="2000" b="1" kern="1200" baseline="30000" dirty="0"/>
            <a:t>st</a:t>
          </a:r>
          <a:r>
            <a:rPr lang="en-US" sz="2000" b="1" kern="1200" dirty="0"/>
            <a:t> April 2019</a:t>
          </a:r>
        </a:p>
      </dsp:txBody>
      <dsp:txXfrm>
        <a:off x="5054621" y="0"/>
        <a:ext cx="2604374" cy="737463"/>
      </dsp:txXfrm>
    </dsp:sp>
    <dsp:sp modelId="{3240B518-9CD4-42E9-B86D-9BE197D23BB1}">
      <dsp:nvSpPr>
        <dsp:cNvPr id="0" name=""/>
        <dsp:cNvSpPr/>
      </dsp:nvSpPr>
      <dsp:spPr>
        <a:xfrm>
          <a:off x="1852574" y="737463"/>
          <a:ext cx="2844595" cy="3539642"/>
        </a:xfrm>
        <a:prstGeom prst="wedgeRectCallout">
          <a:avLst>
            <a:gd name="adj1" fmla="val 62500"/>
            <a:gd name="adj2" fmla="val 20830"/>
          </a:avLst>
        </a:prstGeom>
        <a:no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0" tIns="63500" rIns="63500" bIns="63500" numCol="1" spcCol="1270" anchor="t" anchorCtr="0">
          <a:noAutofit/>
        </a:bodyPr>
        <a:lstStyle/>
        <a:p>
          <a:pPr marL="0" lvl="0" indent="0" algn="r" defTabSz="889000">
            <a:lnSpc>
              <a:spcPct val="90000"/>
            </a:lnSpc>
            <a:spcBef>
              <a:spcPct val="0"/>
            </a:spcBef>
            <a:spcAft>
              <a:spcPct val="35000"/>
            </a:spcAft>
            <a:buNone/>
          </a:pPr>
          <a:r>
            <a:rPr lang="en-US" sz="2000" b="1" kern="1200" dirty="0"/>
            <a:t>Scheduled commercial banks, insurance companies, NBFC having net worth &gt;= INR 5 Billion</a:t>
          </a:r>
        </a:p>
        <a:p>
          <a:pPr marL="0" lvl="0" indent="0" algn="r" defTabSz="889000">
            <a:lnSpc>
              <a:spcPct val="90000"/>
            </a:lnSpc>
            <a:spcBef>
              <a:spcPct val="0"/>
            </a:spcBef>
            <a:spcAft>
              <a:spcPct val="35000"/>
            </a:spcAft>
            <a:buNone/>
          </a:pPr>
          <a:r>
            <a:rPr lang="en-US" sz="2000" b="1" kern="1200" dirty="0"/>
            <a:t>Parent, Subsidiary, Associate or Joint Venture of companies covered above</a:t>
          </a:r>
        </a:p>
      </dsp:txBody>
      <dsp:txXfrm>
        <a:off x="2213838" y="737463"/>
        <a:ext cx="2483331" cy="3539642"/>
      </dsp:txXfrm>
    </dsp:sp>
    <dsp:sp modelId="{E00DE614-CD6E-4EF8-AC06-71B6D101DAF6}">
      <dsp:nvSpPr>
        <dsp:cNvPr id="0" name=""/>
        <dsp:cNvSpPr/>
      </dsp:nvSpPr>
      <dsp:spPr>
        <a:xfrm>
          <a:off x="1793880" y="58222"/>
          <a:ext cx="2838555" cy="589788"/>
        </a:xfrm>
        <a:prstGeom prst="rect">
          <a:avLst/>
        </a:prstGeom>
        <a:solidFill>
          <a:schemeClr val="accent2">
            <a:lumMod val="75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889000">
            <a:lnSpc>
              <a:spcPct val="90000"/>
            </a:lnSpc>
            <a:spcBef>
              <a:spcPct val="0"/>
            </a:spcBef>
            <a:spcAft>
              <a:spcPct val="35000"/>
            </a:spcAft>
            <a:buNone/>
          </a:pPr>
          <a:r>
            <a:rPr lang="en-US" sz="2000" b="1" kern="1200" dirty="0"/>
            <a:t>Phase I - 1</a:t>
          </a:r>
          <a:r>
            <a:rPr lang="en-US" sz="2000" b="1" kern="1200" baseline="30000" dirty="0"/>
            <a:t>st</a:t>
          </a:r>
          <a:r>
            <a:rPr lang="en-US" sz="2000" b="1" kern="1200" dirty="0"/>
            <a:t> April 2018</a:t>
          </a:r>
        </a:p>
      </dsp:txBody>
      <dsp:txXfrm>
        <a:off x="1793880" y="58222"/>
        <a:ext cx="2838555" cy="5897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E27567-8312-4B65-A2C2-B77CCBF6AD4E}">
      <dsp:nvSpPr>
        <dsp:cNvPr id="0" name=""/>
        <dsp:cNvSpPr/>
      </dsp:nvSpPr>
      <dsp:spPr>
        <a:xfrm rot="5400000">
          <a:off x="4609896" y="-2450949"/>
          <a:ext cx="822538" cy="5933243"/>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a:lnSpc>
              <a:spcPct val="90000"/>
            </a:lnSpc>
            <a:spcBef>
              <a:spcPct val="0"/>
            </a:spcBef>
            <a:spcAft>
              <a:spcPct val="15000"/>
            </a:spcAft>
            <a:buChar char="•"/>
          </a:pPr>
          <a:r>
            <a:rPr lang="en-IN" sz="2000" b="1" kern="1200" dirty="0">
              <a:latin typeface="Arial Narrow" pitchFamily="34" charset="0"/>
            </a:rPr>
            <a:t>ICAI</a:t>
          </a:r>
          <a:r>
            <a:rPr lang="en-IN" sz="2000" kern="1200" dirty="0">
              <a:latin typeface="Arial Narrow" pitchFamily="34" charset="0"/>
            </a:rPr>
            <a:t> developed a </a:t>
          </a:r>
          <a:r>
            <a:rPr lang="en-IN" sz="2000" b="1" kern="1200" dirty="0">
              <a:latin typeface="Arial Narrow" pitchFamily="34" charset="0"/>
            </a:rPr>
            <a:t>concept paper </a:t>
          </a:r>
          <a:r>
            <a:rPr lang="en-IN" sz="2000" kern="1200" dirty="0">
              <a:latin typeface="Arial Narrow" pitchFamily="34" charset="0"/>
            </a:rPr>
            <a:t>on IFRS Convergence or Adoption in India and paved the way of accounting reforms</a:t>
          </a:r>
        </a:p>
      </dsp:txBody>
      <dsp:txXfrm rot="-5400000">
        <a:off x="2054544" y="144556"/>
        <a:ext cx="5893090" cy="742232"/>
      </dsp:txXfrm>
    </dsp:sp>
    <dsp:sp modelId="{C8AA5849-90E1-46A2-BA33-EC3D49ABCDE3}">
      <dsp:nvSpPr>
        <dsp:cNvPr id="0" name=""/>
        <dsp:cNvSpPr/>
      </dsp:nvSpPr>
      <dsp:spPr>
        <a:xfrm>
          <a:off x="119" y="1586"/>
          <a:ext cx="2054424" cy="1028172"/>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IN" sz="2800" kern="1200" dirty="0">
              <a:latin typeface="Arial Narrow" pitchFamily="34" charset="0"/>
            </a:rPr>
            <a:t>2006-2007</a:t>
          </a:r>
        </a:p>
      </dsp:txBody>
      <dsp:txXfrm>
        <a:off x="50310" y="51777"/>
        <a:ext cx="1954042" cy="927790"/>
      </dsp:txXfrm>
    </dsp:sp>
    <dsp:sp modelId="{57DA4B09-D27D-40C4-9C31-E766BAAEF1D0}">
      <dsp:nvSpPr>
        <dsp:cNvPr id="0" name=""/>
        <dsp:cNvSpPr/>
      </dsp:nvSpPr>
      <dsp:spPr>
        <a:xfrm rot="5400000">
          <a:off x="4318111" y="-1238990"/>
          <a:ext cx="1396184" cy="6036501"/>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a:lnSpc>
              <a:spcPct val="90000"/>
            </a:lnSpc>
            <a:spcBef>
              <a:spcPct val="0"/>
            </a:spcBef>
            <a:spcAft>
              <a:spcPct val="15000"/>
            </a:spcAft>
            <a:buChar char="•"/>
          </a:pPr>
          <a:r>
            <a:rPr lang="en-IN" sz="2000" kern="1200" dirty="0">
              <a:latin typeface="Arial Narrow" pitchFamily="34" charset="0"/>
            </a:rPr>
            <a:t>Prime Minister of India made commitment in G20 Summit at Pittsburgh to converge with IFRS</a:t>
          </a:r>
        </a:p>
        <a:p>
          <a:pPr marL="228600" lvl="1" indent="-228600" algn="just" defTabSz="889000">
            <a:lnSpc>
              <a:spcPct val="90000"/>
            </a:lnSpc>
            <a:spcBef>
              <a:spcPct val="0"/>
            </a:spcBef>
            <a:spcAft>
              <a:spcPct val="15000"/>
            </a:spcAft>
            <a:buChar char="•"/>
          </a:pPr>
          <a:r>
            <a:rPr lang="en-IN" sz="2000" kern="1200" dirty="0">
              <a:latin typeface="Arial Narrow" pitchFamily="34" charset="0"/>
            </a:rPr>
            <a:t>Road map for </a:t>
          </a:r>
          <a:r>
            <a:rPr lang="en-IN" sz="2000" kern="1200" dirty="0" err="1">
              <a:latin typeface="Arial Narrow" pitchFamily="34" charset="0"/>
            </a:rPr>
            <a:t>Ind</a:t>
          </a:r>
          <a:r>
            <a:rPr lang="en-IN" sz="2000" kern="1200" dirty="0">
              <a:latin typeface="Arial Narrow" pitchFamily="34" charset="0"/>
            </a:rPr>
            <a:t> AS implementation from 2011 developed by Core group comprising ICAI </a:t>
          </a:r>
          <a:r>
            <a:rPr lang="en-IN" sz="1600" kern="1200" dirty="0">
              <a:latin typeface="Arial Narrow" pitchFamily="34" charset="0"/>
            </a:rPr>
            <a:t>but it was postponed due to prevailing Global Financial crisis </a:t>
          </a:r>
        </a:p>
      </dsp:txBody>
      <dsp:txXfrm rot="-5400000">
        <a:off x="1997953" y="1149324"/>
        <a:ext cx="5968345" cy="1259872"/>
      </dsp:txXfrm>
    </dsp:sp>
    <dsp:sp modelId="{E6B98FE5-247D-4772-A1AB-714AE26B01DD}">
      <dsp:nvSpPr>
        <dsp:cNvPr id="0" name=""/>
        <dsp:cNvSpPr/>
      </dsp:nvSpPr>
      <dsp:spPr>
        <a:xfrm>
          <a:off x="0" y="1237484"/>
          <a:ext cx="1997834" cy="1028172"/>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en-IN" sz="3000" kern="1200" dirty="0">
              <a:latin typeface="Arial Narrow" pitchFamily="34" charset="0"/>
            </a:rPr>
            <a:t>2009-10</a:t>
          </a:r>
        </a:p>
      </dsp:txBody>
      <dsp:txXfrm>
        <a:off x="50191" y="1287675"/>
        <a:ext cx="1897452" cy="927790"/>
      </dsp:txXfrm>
    </dsp:sp>
    <dsp:sp modelId="{B5F650B0-968D-4E11-8C91-94829FA43D30}">
      <dsp:nvSpPr>
        <dsp:cNvPr id="0" name=""/>
        <dsp:cNvSpPr/>
      </dsp:nvSpPr>
      <dsp:spPr>
        <a:xfrm rot="5400000">
          <a:off x="4638712" y="28600"/>
          <a:ext cx="822538" cy="6028492"/>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a:lnSpc>
              <a:spcPct val="90000"/>
            </a:lnSpc>
            <a:spcBef>
              <a:spcPct val="0"/>
            </a:spcBef>
            <a:spcAft>
              <a:spcPct val="15000"/>
            </a:spcAft>
            <a:buChar char="•"/>
          </a:pPr>
          <a:r>
            <a:rPr lang="en-IN" sz="2000" kern="1200" dirty="0">
              <a:latin typeface="Arial Narrow" pitchFamily="34" charset="0"/>
            </a:rPr>
            <a:t>Union Finance Minister urged need for convergence with IFRS and announced implementation from 2015-16 </a:t>
          </a:r>
        </a:p>
      </dsp:txBody>
      <dsp:txXfrm rot="-5400000">
        <a:off x="2035736" y="2671730"/>
        <a:ext cx="5988339" cy="742232"/>
      </dsp:txXfrm>
    </dsp:sp>
    <dsp:sp modelId="{5B72099B-7863-4232-A7F6-2AADD36CE518}">
      <dsp:nvSpPr>
        <dsp:cNvPr id="0" name=""/>
        <dsp:cNvSpPr/>
      </dsp:nvSpPr>
      <dsp:spPr>
        <a:xfrm>
          <a:off x="119" y="2528760"/>
          <a:ext cx="2035616" cy="1028172"/>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en-IN" sz="3000" kern="1200" dirty="0">
              <a:latin typeface="Arial Narrow" pitchFamily="34" charset="0"/>
            </a:rPr>
            <a:t>2014</a:t>
          </a:r>
        </a:p>
      </dsp:txBody>
      <dsp:txXfrm>
        <a:off x="50310" y="2578951"/>
        <a:ext cx="1935234" cy="927790"/>
      </dsp:txXfrm>
    </dsp:sp>
    <dsp:sp modelId="{6152EE78-9452-4558-A381-2436B6848380}">
      <dsp:nvSpPr>
        <dsp:cNvPr id="0" name=""/>
        <dsp:cNvSpPr/>
      </dsp:nvSpPr>
      <dsp:spPr>
        <a:xfrm>
          <a:off x="119" y="3608342"/>
          <a:ext cx="8056478" cy="1028172"/>
        </a:xfrm>
        <a:prstGeom prst="roundRect">
          <a:avLst/>
        </a:prstGeom>
        <a:solidFill>
          <a:srgbClr val="FFFF0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en-IN" sz="2900" kern="1200" dirty="0">
              <a:solidFill>
                <a:srgbClr val="002060"/>
              </a:solidFill>
            </a:rPr>
            <a:t>Feb 2015 – Comprehensive Road map of </a:t>
          </a:r>
          <a:r>
            <a:rPr lang="en-IN" sz="2900" kern="1200" dirty="0" err="1">
              <a:solidFill>
                <a:srgbClr val="002060"/>
              </a:solidFill>
            </a:rPr>
            <a:t>Ind</a:t>
          </a:r>
          <a:r>
            <a:rPr lang="en-IN" sz="2900" kern="1200" dirty="0">
              <a:solidFill>
                <a:srgbClr val="002060"/>
              </a:solidFill>
            </a:rPr>
            <a:t> AS Implementation announced </a:t>
          </a:r>
        </a:p>
      </dsp:txBody>
      <dsp:txXfrm>
        <a:off x="50310" y="3658533"/>
        <a:ext cx="7956096" cy="92779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E40599-0453-4798-99C5-371EC9DB8CF5}">
      <dsp:nvSpPr>
        <dsp:cNvPr id="0" name=""/>
        <dsp:cNvSpPr/>
      </dsp:nvSpPr>
      <dsp:spPr>
        <a:xfrm>
          <a:off x="-5168961" y="-791784"/>
          <a:ext cx="6155568" cy="6155568"/>
        </a:xfrm>
        <a:prstGeom prst="blockArc">
          <a:avLst>
            <a:gd name="adj1" fmla="val 18900000"/>
            <a:gd name="adj2" fmla="val 2700000"/>
            <a:gd name="adj3" fmla="val 351"/>
          </a:avLst>
        </a:pr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13C211-DAFD-4610-99BD-E6F1E797AB2A}">
      <dsp:nvSpPr>
        <dsp:cNvPr id="0" name=""/>
        <dsp:cNvSpPr/>
      </dsp:nvSpPr>
      <dsp:spPr>
        <a:xfrm>
          <a:off x="634593" y="457200"/>
          <a:ext cx="7806550" cy="914400"/>
        </a:xfrm>
        <a:prstGeom prst="rect">
          <a:avLst/>
        </a:prstGeom>
        <a:solidFill>
          <a:schemeClr val="accent5">
            <a:lumMod val="40000"/>
            <a:lumOff val="60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5805" tIns="68580" rIns="68580" bIns="68580" numCol="1" spcCol="1270" anchor="ctr" anchorCtr="0">
          <a:noAutofit/>
        </a:bodyPr>
        <a:lstStyle/>
        <a:p>
          <a:pPr marL="0" lvl="0" indent="0" algn="l" defTabSz="1200150">
            <a:lnSpc>
              <a:spcPct val="90000"/>
            </a:lnSpc>
            <a:spcBef>
              <a:spcPct val="0"/>
            </a:spcBef>
            <a:spcAft>
              <a:spcPct val="35000"/>
            </a:spcAft>
            <a:buNone/>
          </a:pPr>
          <a:r>
            <a:rPr lang="en-US" sz="2700" b="1" kern="1200" dirty="0">
              <a:solidFill>
                <a:schemeClr val="tx1"/>
              </a:solidFill>
            </a:rPr>
            <a:t>Companies covered by Phases will apply </a:t>
          </a:r>
          <a:r>
            <a:rPr lang="en-US" sz="2700" b="1" kern="1200" dirty="0" err="1">
              <a:solidFill>
                <a:schemeClr val="tx1"/>
              </a:solidFill>
            </a:rPr>
            <a:t>Ind</a:t>
          </a:r>
          <a:r>
            <a:rPr lang="en-US" sz="2700" b="1" kern="1200" dirty="0">
              <a:solidFill>
                <a:schemeClr val="tx1"/>
              </a:solidFill>
            </a:rPr>
            <a:t> AS</a:t>
          </a:r>
        </a:p>
      </dsp:txBody>
      <dsp:txXfrm>
        <a:off x="634593" y="457200"/>
        <a:ext cx="7806550" cy="914400"/>
      </dsp:txXfrm>
    </dsp:sp>
    <dsp:sp modelId="{5FAD7ABA-886D-48A3-82D9-F065C64C42E6}">
      <dsp:nvSpPr>
        <dsp:cNvPr id="0" name=""/>
        <dsp:cNvSpPr/>
      </dsp:nvSpPr>
      <dsp:spPr>
        <a:xfrm>
          <a:off x="63093" y="342900"/>
          <a:ext cx="1143000" cy="1143000"/>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D35CE0B-E570-45FC-B4F7-AADCAF0B4C64}">
      <dsp:nvSpPr>
        <dsp:cNvPr id="0" name=""/>
        <dsp:cNvSpPr/>
      </dsp:nvSpPr>
      <dsp:spPr>
        <a:xfrm>
          <a:off x="966978" y="1828800"/>
          <a:ext cx="7474166" cy="914400"/>
        </a:xfrm>
        <a:prstGeom prst="rect">
          <a:avLst/>
        </a:prstGeom>
        <a:solidFill>
          <a:schemeClr val="accent5">
            <a:lumMod val="40000"/>
            <a:lumOff val="60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5805" tIns="68580" rIns="68580" bIns="68580" numCol="1" spcCol="1270" anchor="ctr" anchorCtr="0">
          <a:noAutofit/>
        </a:bodyPr>
        <a:lstStyle/>
        <a:p>
          <a:pPr marL="0" lvl="0" indent="0" algn="l" defTabSz="1200150">
            <a:lnSpc>
              <a:spcPct val="90000"/>
            </a:lnSpc>
            <a:spcBef>
              <a:spcPct val="0"/>
            </a:spcBef>
            <a:spcAft>
              <a:spcPct val="35000"/>
            </a:spcAft>
            <a:buNone/>
          </a:pPr>
          <a:r>
            <a:rPr lang="en-US" sz="2700" b="1" kern="1200" dirty="0">
              <a:solidFill>
                <a:schemeClr val="tx1"/>
              </a:solidFill>
            </a:rPr>
            <a:t>Companies not covered by Phases will apply existing AS issued by NACAS</a:t>
          </a:r>
        </a:p>
      </dsp:txBody>
      <dsp:txXfrm>
        <a:off x="966978" y="1828800"/>
        <a:ext cx="7474166" cy="914400"/>
      </dsp:txXfrm>
    </dsp:sp>
    <dsp:sp modelId="{579B8F06-EFDD-4153-9498-1C4D00516A26}">
      <dsp:nvSpPr>
        <dsp:cNvPr id="0" name=""/>
        <dsp:cNvSpPr/>
      </dsp:nvSpPr>
      <dsp:spPr>
        <a:xfrm>
          <a:off x="395478" y="1714500"/>
          <a:ext cx="1143000" cy="1143000"/>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E63990-939F-452D-A16B-0899F5F30D50}">
      <dsp:nvSpPr>
        <dsp:cNvPr id="0" name=""/>
        <dsp:cNvSpPr/>
      </dsp:nvSpPr>
      <dsp:spPr>
        <a:xfrm>
          <a:off x="634593" y="3200400"/>
          <a:ext cx="7806550" cy="914400"/>
        </a:xfrm>
        <a:prstGeom prst="rect">
          <a:avLst/>
        </a:prstGeom>
        <a:solidFill>
          <a:schemeClr val="accent5">
            <a:lumMod val="40000"/>
            <a:lumOff val="60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5805" tIns="68580" rIns="68580" bIns="68580" numCol="1" spcCol="1270" anchor="ctr" anchorCtr="0">
          <a:noAutofit/>
        </a:bodyPr>
        <a:lstStyle/>
        <a:p>
          <a:pPr marL="0" lvl="0" indent="0" algn="l" defTabSz="1200150">
            <a:lnSpc>
              <a:spcPct val="90000"/>
            </a:lnSpc>
            <a:spcBef>
              <a:spcPct val="0"/>
            </a:spcBef>
            <a:spcAft>
              <a:spcPct val="35000"/>
            </a:spcAft>
            <a:buNone/>
          </a:pPr>
          <a:r>
            <a:rPr lang="en-US" sz="2700" b="1" kern="1200" dirty="0">
              <a:solidFill>
                <a:schemeClr val="tx1"/>
              </a:solidFill>
            </a:rPr>
            <a:t>Corporations ( not under companies Act) &amp;Non-corporates will apply AS issued by ICAI</a:t>
          </a:r>
        </a:p>
      </dsp:txBody>
      <dsp:txXfrm>
        <a:off x="634593" y="3200400"/>
        <a:ext cx="7806550" cy="914400"/>
      </dsp:txXfrm>
    </dsp:sp>
    <dsp:sp modelId="{6E6B871E-DF6F-4C45-BFF5-596371777401}">
      <dsp:nvSpPr>
        <dsp:cNvPr id="0" name=""/>
        <dsp:cNvSpPr/>
      </dsp:nvSpPr>
      <dsp:spPr>
        <a:xfrm>
          <a:off x="63093" y="3086100"/>
          <a:ext cx="1143000" cy="1143000"/>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48BB7A-15B3-46F4-95AB-26373A4B1378}">
      <dsp:nvSpPr>
        <dsp:cNvPr id="0" name=""/>
        <dsp:cNvSpPr/>
      </dsp:nvSpPr>
      <dsp:spPr>
        <a:xfrm>
          <a:off x="1418480" y="1754249"/>
          <a:ext cx="2656536" cy="1771909"/>
        </a:xfrm>
        <a:prstGeom prst="rect">
          <a:avLst/>
        </a:prstGeom>
        <a:solidFill>
          <a:schemeClr val="accent1">
            <a:lumMod val="75000"/>
            <a:alpha val="9000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77800" rIns="177800" bIns="177800" numCol="1" spcCol="1270" anchor="ctr" anchorCtr="0">
          <a:noAutofit/>
        </a:bodyPr>
        <a:lstStyle/>
        <a:p>
          <a:pPr marL="0" lvl="0" indent="0" algn="l" defTabSz="1111250">
            <a:lnSpc>
              <a:spcPct val="90000"/>
            </a:lnSpc>
            <a:spcBef>
              <a:spcPct val="0"/>
            </a:spcBef>
            <a:spcAft>
              <a:spcPct val="35000"/>
            </a:spcAft>
            <a:buNone/>
          </a:pPr>
          <a:r>
            <a:rPr lang="en-US" sz="2500" kern="1200" dirty="0">
              <a:solidFill>
                <a:schemeClr val="bg1"/>
              </a:solidFill>
            </a:rPr>
            <a:t>Companies with public accountability</a:t>
          </a:r>
        </a:p>
      </dsp:txBody>
      <dsp:txXfrm>
        <a:off x="1843526" y="1754249"/>
        <a:ext cx="2231490" cy="1771909"/>
      </dsp:txXfrm>
    </dsp:sp>
    <dsp:sp modelId="{BB7D3646-DAD6-4FCB-A752-3CFBCCAE7E83}">
      <dsp:nvSpPr>
        <dsp:cNvPr id="0" name=""/>
        <dsp:cNvSpPr/>
      </dsp:nvSpPr>
      <dsp:spPr>
        <a:xfrm>
          <a:off x="1660" y="1045840"/>
          <a:ext cx="1771024" cy="1771024"/>
        </a:xfrm>
        <a:prstGeom prst="ellipse">
          <a:avLst/>
        </a:prstGeom>
        <a:solidFill>
          <a:schemeClr val="accent2">
            <a:lumMod val="75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77950">
            <a:lnSpc>
              <a:spcPct val="90000"/>
            </a:lnSpc>
            <a:spcBef>
              <a:spcPct val="0"/>
            </a:spcBef>
            <a:spcAft>
              <a:spcPct val="35000"/>
            </a:spcAft>
            <a:buNone/>
          </a:pPr>
          <a:r>
            <a:rPr lang="en-US" sz="3100" kern="1200" dirty="0">
              <a:solidFill>
                <a:schemeClr val="bg1"/>
              </a:solidFill>
            </a:rPr>
            <a:t>IFRS</a:t>
          </a:r>
        </a:p>
      </dsp:txBody>
      <dsp:txXfrm>
        <a:off x="261020" y="1305200"/>
        <a:ext cx="1252304" cy="1252304"/>
      </dsp:txXfrm>
    </dsp:sp>
    <dsp:sp modelId="{6417D148-819F-4BAE-83BE-07A45A67332B}">
      <dsp:nvSpPr>
        <dsp:cNvPr id="0" name=""/>
        <dsp:cNvSpPr/>
      </dsp:nvSpPr>
      <dsp:spPr>
        <a:xfrm>
          <a:off x="5846040" y="1754249"/>
          <a:ext cx="2656536" cy="1771909"/>
        </a:xfrm>
        <a:prstGeom prst="rect">
          <a:avLst/>
        </a:prstGeom>
        <a:solidFill>
          <a:schemeClr val="accent1">
            <a:lumMod val="75000"/>
            <a:alpha val="9000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77800" rIns="177800" bIns="177800" numCol="1" spcCol="1270" anchor="ctr" anchorCtr="0">
          <a:noAutofit/>
        </a:bodyPr>
        <a:lstStyle/>
        <a:p>
          <a:pPr marL="0" lvl="0" indent="0" algn="l" defTabSz="1111250">
            <a:lnSpc>
              <a:spcPct val="90000"/>
            </a:lnSpc>
            <a:spcBef>
              <a:spcPct val="0"/>
            </a:spcBef>
            <a:spcAft>
              <a:spcPct val="35000"/>
            </a:spcAft>
            <a:buNone/>
          </a:pPr>
          <a:r>
            <a:rPr lang="en-US" sz="2500" kern="1200" dirty="0">
              <a:solidFill>
                <a:schemeClr val="bg1"/>
              </a:solidFill>
            </a:rPr>
            <a:t>Companies that do not have public accountability</a:t>
          </a:r>
        </a:p>
      </dsp:txBody>
      <dsp:txXfrm>
        <a:off x="6271086" y="1754249"/>
        <a:ext cx="2231490" cy="1771909"/>
      </dsp:txXfrm>
    </dsp:sp>
    <dsp:sp modelId="{F9BBEAAB-5CDC-4107-A753-3C5683F7B18F}">
      <dsp:nvSpPr>
        <dsp:cNvPr id="0" name=""/>
        <dsp:cNvSpPr/>
      </dsp:nvSpPr>
      <dsp:spPr>
        <a:xfrm>
          <a:off x="4429221" y="1045840"/>
          <a:ext cx="1771024" cy="1771024"/>
        </a:xfrm>
        <a:prstGeom prst="ellipse">
          <a:avLst/>
        </a:prstGeom>
        <a:solidFill>
          <a:schemeClr val="accent2">
            <a:lumMod val="75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77950">
            <a:lnSpc>
              <a:spcPct val="90000"/>
            </a:lnSpc>
            <a:spcBef>
              <a:spcPct val="0"/>
            </a:spcBef>
            <a:spcAft>
              <a:spcPct val="35000"/>
            </a:spcAft>
            <a:buNone/>
          </a:pPr>
          <a:r>
            <a:rPr lang="en-US" sz="3100" kern="1200" dirty="0">
              <a:solidFill>
                <a:schemeClr val="bg1"/>
              </a:solidFill>
            </a:rPr>
            <a:t>IFRS for SME</a:t>
          </a:r>
        </a:p>
      </dsp:txBody>
      <dsp:txXfrm>
        <a:off x="4688581" y="1305200"/>
        <a:ext cx="1252304" cy="125230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0B1BDB-13CF-4DA8-BAB2-DFF3D3C8502E}">
      <dsp:nvSpPr>
        <dsp:cNvPr id="0" name=""/>
        <dsp:cNvSpPr/>
      </dsp:nvSpPr>
      <dsp:spPr>
        <a:xfrm rot="5400000">
          <a:off x="4802052" y="-2549563"/>
          <a:ext cx="1132719" cy="6270588"/>
        </a:xfrm>
        <a:prstGeom prst="round2SameRect">
          <a:avLst/>
        </a:prstGeom>
        <a:solidFill>
          <a:schemeClr val="accent2">
            <a:alpha val="90000"/>
            <a:tint val="40000"/>
            <a:hueOff val="0"/>
            <a:satOff val="0"/>
            <a:lumOff val="0"/>
            <a:alphaOff val="0"/>
          </a:schemeClr>
        </a:solidFill>
        <a:ln w="1079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t>Concept of de-facto control – consolidation without majority holding or if minority possess veto power</a:t>
          </a:r>
        </a:p>
        <a:p>
          <a:pPr marL="171450" lvl="1" indent="-171450" algn="l" defTabSz="711200">
            <a:lnSpc>
              <a:spcPct val="90000"/>
            </a:lnSpc>
            <a:spcBef>
              <a:spcPct val="0"/>
            </a:spcBef>
            <a:spcAft>
              <a:spcPct val="15000"/>
            </a:spcAft>
            <a:buChar char="•"/>
          </a:pPr>
          <a:r>
            <a:rPr lang="en-US" sz="1600" b="1" kern="1200" dirty="0"/>
            <a:t>JV using equity method</a:t>
          </a:r>
        </a:p>
        <a:p>
          <a:pPr marL="171450" lvl="1" indent="-171450" algn="l" defTabSz="711200">
            <a:lnSpc>
              <a:spcPct val="90000"/>
            </a:lnSpc>
            <a:spcBef>
              <a:spcPct val="0"/>
            </a:spcBef>
            <a:spcAft>
              <a:spcPct val="15000"/>
            </a:spcAft>
            <a:buChar char="•"/>
          </a:pPr>
          <a:r>
            <a:rPr lang="en-US" sz="1600" b="1" kern="1200" dirty="0"/>
            <a:t>Minority interest at fair value</a:t>
          </a:r>
        </a:p>
      </dsp:txBody>
      <dsp:txXfrm rot="-5400000">
        <a:off x="2233118" y="74666"/>
        <a:ext cx="6215293" cy="1022129"/>
      </dsp:txXfrm>
    </dsp:sp>
    <dsp:sp modelId="{37B0BF86-7911-4F4A-A7EC-BA76BD5E67C1}">
      <dsp:nvSpPr>
        <dsp:cNvPr id="0" name=""/>
        <dsp:cNvSpPr/>
      </dsp:nvSpPr>
      <dsp:spPr>
        <a:xfrm>
          <a:off x="531" y="164"/>
          <a:ext cx="2232587" cy="1171132"/>
        </a:xfrm>
        <a:prstGeom prst="roundRect">
          <a:avLst/>
        </a:prstGeom>
        <a:solidFill>
          <a:schemeClr val="accent2">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dirty="0"/>
            <a:t>Consolidation</a:t>
          </a:r>
        </a:p>
      </dsp:txBody>
      <dsp:txXfrm>
        <a:off x="57701" y="57334"/>
        <a:ext cx="2118247" cy="1056792"/>
      </dsp:txXfrm>
    </dsp:sp>
    <dsp:sp modelId="{56AFDAA6-4552-4136-8365-C85B2787EFBB}">
      <dsp:nvSpPr>
        <dsp:cNvPr id="0" name=""/>
        <dsp:cNvSpPr/>
      </dsp:nvSpPr>
      <dsp:spPr>
        <a:xfrm rot="5400000">
          <a:off x="4133595" y="-658650"/>
          <a:ext cx="2403369" cy="6320437"/>
        </a:xfrm>
        <a:prstGeom prst="round2SameRect">
          <a:avLst/>
        </a:prstGeom>
        <a:solidFill>
          <a:schemeClr val="accent2">
            <a:alpha val="90000"/>
            <a:tint val="40000"/>
            <a:hueOff val="0"/>
            <a:satOff val="0"/>
            <a:lumOff val="0"/>
            <a:alphaOff val="0"/>
          </a:schemeClr>
        </a:solidFill>
        <a:ln w="1079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t>Initial recognition at fair value net of transaction costs</a:t>
          </a:r>
        </a:p>
        <a:p>
          <a:pPr marL="171450" lvl="1" indent="-171450" algn="l" defTabSz="711200">
            <a:lnSpc>
              <a:spcPct val="90000"/>
            </a:lnSpc>
            <a:spcBef>
              <a:spcPct val="0"/>
            </a:spcBef>
            <a:spcAft>
              <a:spcPct val="15000"/>
            </a:spcAft>
            <a:buChar char="•"/>
          </a:pPr>
          <a:r>
            <a:rPr lang="en-US" sz="1600" b="1" kern="1200" dirty="0"/>
            <a:t>Subsequent measurement of Financial Assets at FVTPL/FVTOCI/</a:t>
          </a:r>
          <a:r>
            <a:rPr lang="en-US" sz="1600" b="1" kern="1200" dirty="0" err="1"/>
            <a:t>Amortised</a:t>
          </a:r>
          <a:r>
            <a:rPr lang="en-US" sz="1600" b="1" kern="1200" dirty="0"/>
            <a:t> cost</a:t>
          </a:r>
        </a:p>
        <a:p>
          <a:pPr marL="171450" lvl="1" indent="-171450" algn="l" defTabSz="711200">
            <a:lnSpc>
              <a:spcPct val="90000"/>
            </a:lnSpc>
            <a:spcBef>
              <a:spcPct val="0"/>
            </a:spcBef>
            <a:spcAft>
              <a:spcPct val="15000"/>
            </a:spcAft>
            <a:buChar char="•"/>
          </a:pPr>
          <a:r>
            <a:rPr lang="en-US" sz="1600" b="1" kern="1200" dirty="0"/>
            <a:t>Subsequent measurement of Financial liabilities at FVTPL/</a:t>
          </a:r>
          <a:r>
            <a:rPr lang="en-US" sz="1600" b="1" kern="1200" dirty="0" err="1"/>
            <a:t>Amortised</a:t>
          </a:r>
          <a:r>
            <a:rPr lang="en-US" sz="1600" b="1" kern="1200" dirty="0"/>
            <a:t> cost</a:t>
          </a:r>
        </a:p>
        <a:p>
          <a:pPr marL="171450" lvl="1" indent="-171450" algn="l" defTabSz="711200">
            <a:lnSpc>
              <a:spcPct val="90000"/>
            </a:lnSpc>
            <a:spcBef>
              <a:spcPct val="0"/>
            </a:spcBef>
            <a:spcAft>
              <a:spcPct val="15000"/>
            </a:spcAft>
            <a:buChar char="•"/>
          </a:pPr>
          <a:r>
            <a:rPr lang="en-US" sz="1600" b="1" kern="1200" dirty="0"/>
            <a:t>Debt/equity classification based on substance – compound instruments and preference shares</a:t>
          </a:r>
        </a:p>
        <a:p>
          <a:pPr marL="171450" lvl="1" indent="-171450" algn="l" defTabSz="711200">
            <a:lnSpc>
              <a:spcPct val="90000"/>
            </a:lnSpc>
            <a:spcBef>
              <a:spcPct val="0"/>
            </a:spcBef>
            <a:spcAft>
              <a:spcPct val="15000"/>
            </a:spcAft>
            <a:buChar char="•"/>
          </a:pPr>
          <a:r>
            <a:rPr lang="en-US" sz="1600" b="1" kern="1200" dirty="0"/>
            <a:t>Derivatives at FVTPL</a:t>
          </a:r>
        </a:p>
      </dsp:txBody>
      <dsp:txXfrm rot="-5400000">
        <a:off x="2175062" y="1417206"/>
        <a:ext cx="6203114" cy="2168723"/>
      </dsp:txXfrm>
    </dsp:sp>
    <dsp:sp modelId="{699AD3B0-15BA-4601-94DF-20DA6274841A}">
      <dsp:nvSpPr>
        <dsp:cNvPr id="0" name=""/>
        <dsp:cNvSpPr/>
      </dsp:nvSpPr>
      <dsp:spPr>
        <a:xfrm>
          <a:off x="531" y="1735827"/>
          <a:ext cx="2174530" cy="1415899"/>
        </a:xfrm>
        <a:prstGeom prst="roundRect">
          <a:avLst/>
        </a:prstGeom>
        <a:solidFill>
          <a:schemeClr val="accent2">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dirty="0"/>
            <a:t>Financial Instruments</a:t>
          </a:r>
        </a:p>
      </dsp:txBody>
      <dsp:txXfrm>
        <a:off x="69649" y="1804945"/>
        <a:ext cx="2036294" cy="1277663"/>
      </dsp:txXfrm>
    </dsp:sp>
    <dsp:sp modelId="{8AB3F852-FCED-4920-A5E0-AEADB6078F07}">
      <dsp:nvSpPr>
        <dsp:cNvPr id="0" name=""/>
        <dsp:cNvSpPr/>
      </dsp:nvSpPr>
      <dsp:spPr>
        <a:xfrm rot="5400000">
          <a:off x="4733617" y="1219945"/>
          <a:ext cx="1132719" cy="6408521"/>
        </a:xfrm>
        <a:prstGeom prst="round2SameRect">
          <a:avLst/>
        </a:prstGeom>
        <a:solidFill>
          <a:schemeClr val="accent2">
            <a:alpha val="90000"/>
            <a:tint val="40000"/>
            <a:hueOff val="0"/>
            <a:satOff val="0"/>
            <a:lumOff val="0"/>
            <a:alphaOff val="0"/>
          </a:schemeClr>
        </a:solidFill>
        <a:ln w="1079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t>Revenue from such arrangements are recognized based on Construction contracts</a:t>
          </a:r>
        </a:p>
        <a:p>
          <a:pPr marL="171450" lvl="1" indent="-171450" algn="l" defTabSz="711200">
            <a:lnSpc>
              <a:spcPct val="90000"/>
            </a:lnSpc>
            <a:spcBef>
              <a:spcPct val="0"/>
            </a:spcBef>
            <a:spcAft>
              <a:spcPct val="15000"/>
            </a:spcAft>
            <a:buChar char="•"/>
          </a:pPr>
          <a:r>
            <a:rPr lang="en-US" sz="1600" b="1" kern="1200" dirty="0"/>
            <a:t>A financial asset or an intangible asset is recognized and not a PPE</a:t>
          </a:r>
        </a:p>
        <a:p>
          <a:pPr marL="171450" lvl="1" indent="-171450" algn="l" defTabSz="711200">
            <a:lnSpc>
              <a:spcPct val="90000"/>
            </a:lnSpc>
            <a:spcBef>
              <a:spcPct val="0"/>
            </a:spcBef>
            <a:spcAft>
              <a:spcPct val="15000"/>
            </a:spcAft>
            <a:buChar char="•"/>
          </a:pPr>
          <a:r>
            <a:rPr lang="en-US" sz="1600" b="1" kern="1200" dirty="0"/>
            <a:t>Continue amortization policy as per existing GAAP for the intangible recognized (transition)</a:t>
          </a:r>
        </a:p>
      </dsp:txBody>
      <dsp:txXfrm rot="-5400000">
        <a:off x="2095717" y="3913141"/>
        <a:ext cx="6353226" cy="1022129"/>
      </dsp:txXfrm>
    </dsp:sp>
    <dsp:sp modelId="{D012A93D-FDD7-4F38-9201-0892484567A3}">
      <dsp:nvSpPr>
        <dsp:cNvPr id="0" name=""/>
        <dsp:cNvSpPr/>
      </dsp:nvSpPr>
      <dsp:spPr>
        <a:xfrm>
          <a:off x="531" y="3716257"/>
          <a:ext cx="2091909" cy="1415899"/>
        </a:xfrm>
        <a:prstGeom prst="roundRect">
          <a:avLst/>
        </a:prstGeom>
        <a:solidFill>
          <a:schemeClr val="accent2">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dirty="0"/>
            <a:t>Service concession arrangements</a:t>
          </a:r>
        </a:p>
      </dsp:txBody>
      <dsp:txXfrm>
        <a:off x="69649" y="3785375"/>
        <a:ext cx="1953673" cy="127766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0B1BDB-13CF-4DA8-BAB2-DFF3D3C8502E}">
      <dsp:nvSpPr>
        <dsp:cNvPr id="0" name=""/>
        <dsp:cNvSpPr/>
      </dsp:nvSpPr>
      <dsp:spPr>
        <a:xfrm rot="5400000">
          <a:off x="5132950" y="-2494385"/>
          <a:ext cx="1207018" cy="6242629"/>
        </a:xfrm>
        <a:prstGeom prst="round2SameRect">
          <a:avLst/>
        </a:prstGeom>
        <a:solidFill>
          <a:schemeClr val="accent2">
            <a:alpha val="90000"/>
            <a:tint val="40000"/>
            <a:hueOff val="0"/>
            <a:satOff val="0"/>
            <a:lumOff val="0"/>
            <a:alphaOff val="0"/>
          </a:schemeClr>
        </a:solidFill>
        <a:ln w="1079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t>ESOPs only at fair value</a:t>
          </a:r>
        </a:p>
        <a:p>
          <a:pPr marL="171450" lvl="1" indent="-171450" algn="l" defTabSz="711200">
            <a:lnSpc>
              <a:spcPct val="90000"/>
            </a:lnSpc>
            <a:spcBef>
              <a:spcPct val="0"/>
            </a:spcBef>
            <a:spcAft>
              <a:spcPct val="15000"/>
            </a:spcAft>
            <a:buChar char="•"/>
          </a:pPr>
          <a:r>
            <a:rPr lang="en-US" sz="1600" b="1" kern="1200" dirty="0"/>
            <a:t>Actuarial gains or losses in OCI</a:t>
          </a:r>
        </a:p>
        <a:p>
          <a:pPr marL="171450" lvl="1" indent="-171450" algn="l" defTabSz="711200">
            <a:lnSpc>
              <a:spcPct val="90000"/>
            </a:lnSpc>
            <a:spcBef>
              <a:spcPct val="0"/>
            </a:spcBef>
            <a:spcAft>
              <a:spcPct val="15000"/>
            </a:spcAft>
            <a:buChar char="•"/>
          </a:pPr>
          <a:r>
            <a:rPr lang="en-US" sz="1600" b="1" kern="1200" dirty="0"/>
            <a:t>Accounting for ESOPs of parent issued to employees of subsidiary</a:t>
          </a:r>
        </a:p>
      </dsp:txBody>
      <dsp:txXfrm rot="-5400000">
        <a:off x="2615145" y="82342"/>
        <a:ext cx="6183707" cy="1089174"/>
      </dsp:txXfrm>
    </dsp:sp>
    <dsp:sp modelId="{37B0BF86-7911-4F4A-A7EC-BA76BD5E67C1}">
      <dsp:nvSpPr>
        <dsp:cNvPr id="0" name=""/>
        <dsp:cNvSpPr/>
      </dsp:nvSpPr>
      <dsp:spPr>
        <a:xfrm>
          <a:off x="207894" y="145005"/>
          <a:ext cx="2159843" cy="942082"/>
        </a:xfrm>
        <a:prstGeom prst="roundRect">
          <a:avLst/>
        </a:prstGeom>
        <a:solidFill>
          <a:schemeClr val="accent2">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b="1" kern="1200" dirty="0"/>
            <a:t>Employee Benefits/ESOPs</a:t>
          </a:r>
        </a:p>
      </dsp:txBody>
      <dsp:txXfrm>
        <a:off x="253883" y="190994"/>
        <a:ext cx="2067865" cy="850104"/>
      </dsp:txXfrm>
    </dsp:sp>
    <dsp:sp modelId="{56AFDAA6-4552-4136-8365-C85B2787EFBB}">
      <dsp:nvSpPr>
        <dsp:cNvPr id="0" name=""/>
        <dsp:cNvSpPr/>
      </dsp:nvSpPr>
      <dsp:spPr>
        <a:xfrm rot="5400000">
          <a:off x="5080515" y="-1235688"/>
          <a:ext cx="1216167" cy="6242629"/>
        </a:xfrm>
        <a:prstGeom prst="round2SameRect">
          <a:avLst/>
        </a:prstGeom>
        <a:solidFill>
          <a:schemeClr val="accent2">
            <a:alpha val="90000"/>
            <a:tint val="40000"/>
            <a:hueOff val="0"/>
            <a:satOff val="0"/>
            <a:lumOff val="0"/>
            <a:alphaOff val="0"/>
          </a:schemeClr>
        </a:solidFill>
        <a:ln w="1079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t>Depreciation method to be reviewed periodically along with useful life and consequently is not a change in accounting policy</a:t>
          </a:r>
        </a:p>
        <a:p>
          <a:pPr marL="171450" lvl="1" indent="-171450" algn="l" defTabSz="711200">
            <a:lnSpc>
              <a:spcPct val="90000"/>
            </a:lnSpc>
            <a:spcBef>
              <a:spcPct val="0"/>
            </a:spcBef>
            <a:spcAft>
              <a:spcPct val="15000"/>
            </a:spcAft>
            <a:buChar char="•"/>
          </a:pPr>
          <a:r>
            <a:rPr lang="en-US" sz="1600" b="1" kern="1200" dirty="0"/>
            <a:t>Cost model or revaluation model</a:t>
          </a:r>
        </a:p>
        <a:p>
          <a:pPr marL="171450" lvl="1" indent="-171450" algn="l" defTabSz="711200">
            <a:lnSpc>
              <a:spcPct val="90000"/>
            </a:lnSpc>
            <a:spcBef>
              <a:spcPct val="0"/>
            </a:spcBef>
            <a:spcAft>
              <a:spcPct val="15000"/>
            </a:spcAft>
            <a:buChar char="•"/>
          </a:pPr>
          <a:r>
            <a:rPr lang="en-US" sz="1600" b="1" kern="1200" dirty="0"/>
            <a:t>Using previous GAAP amount as deemed cost (transition choice)</a:t>
          </a:r>
        </a:p>
      </dsp:txBody>
      <dsp:txXfrm rot="-5400000">
        <a:off x="2567284" y="1336911"/>
        <a:ext cx="6183261" cy="1097431"/>
      </dsp:txXfrm>
    </dsp:sp>
    <dsp:sp modelId="{699AD3B0-15BA-4601-94DF-20DA6274841A}">
      <dsp:nvSpPr>
        <dsp:cNvPr id="0" name=""/>
        <dsp:cNvSpPr/>
      </dsp:nvSpPr>
      <dsp:spPr>
        <a:xfrm>
          <a:off x="203739" y="1392812"/>
          <a:ext cx="2111984" cy="942082"/>
        </a:xfrm>
        <a:prstGeom prst="roundRect">
          <a:avLst/>
        </a:prstGeom>
        <a:solidFill>
          <a:schemeClr val="accent2">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b="1" kern="1200" dirty="0"/>
            <a:t>Property Plant and Equipment</a:t>
          </a:r>
        </a:p>
      </dsp:txBody>
      <dsp:txXfrm>
        <a:off x="249728" y="1438801"/>
        <a:ext cx="2020006" cy="850104"/>
      </dsp:txXfrm>
    </dsp:sp>
    <dsp:sp modelId="{8AB3F852-FCED-4920-A5E0-AEADB6078F07}">
      <dsp:nvSpPr>
        <dsp:cNvPr id="0" name=""/>
        <dsp:cNvSpPr/>
      </dsp:nvSpPr>
      <dsp:spPr>
        <a:xfrm rot="5400000">
          <a:off x="5377115" y="-112510"/>
          <a:ext cx="753665" cy="6248731"/>
        </a:xfrm>
        <a:prstGeom prst="round2SameRect">
          <a:avLst/>
        </a:prstGeom>
        <a:solidFill>
          <a:schemeClr val="accent2">
            <a:alpha val="90000"/>
            <a:tint val="40000"/>
            <a:hueOff val="0"/>
            <a:satOff val="0"/>
            <a:lumOff val="0"/>
            <a:alphaOff val="0"/>
          </a:schemeClr>
        </a:solidFill>
        <a:ln w="1079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t>All prospective transactions and changes to exchange rates should be to profit or loss</a:t>
          </a:r>
        </a:p>
        <a:p>
          <a:pPr marL="171450" lvl="1" indent="-171450" algn="l" defTabSz="711200">
            <a:lnSpc>
              <a:spcPct val="90000"/>
            </a:lnSpc>
            <a:spcBef>
              <a:spcPct val="0"/>
            </a:spcBef>
            <a:spcAft>
              <a:spcPct val="15000"/>
            </a:spcAft>
            <a:buChar char="•"/>
          </a:pPr>
          <a:r>
            <a:rPr lang="en-US" sz="1600" b="1" kern="1200" dirty="0"/>
            <a:t>For existing long term monetary items, policy as per previous GAAP can be continued (transition)</a:t>
          </a:r>
        </a:p>
      </dsp:txBody>
      <dsp:txXfrm rot="-5400000">
        <a:off x="2629583" y="2671813"/>
        <a:ext cx="6211940" cy="680083"/>
      </dsp:txXfrm>
    </dsp:sp>
    <dsp:sp modelId="{D012A93D-FDD7-4F38-9201-0892484567A3}">
      <dsp:nvSpPr>
        <dsp:cNvPr id="0" name=""/>
        <dsp:cNvSpPr/>
      </dsp:nvSpPr>
      <dsp:spPr>
        <a:xfrm>
          <a:off x="203739" y="2519040"/>
          <a:ext cx="2174260" cy="942082"/>
        </a:xfrm>
        <a:prstGeom prst="roundRect">
          <a:avLst/>
        </a:prstGeom>
        <a:solidFill>
          <a:schemeClr val="accent2">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b="1" kern="1200" dirty="0"/>
            <a:t>Foreign currency fluctuations</a:t>
          </a:r>
        </a:p>
      </dsp:txBody>
      <dsp:txXfrm>
        <a:off x="249728" y="2565029"/>
        <a:ext cx="2082282" cy="850104"/>
      </dsp:txXfrm>
    </dsp:sp>
    <dsp:sp modelId="{3B7E4A64-5ED7-40E1-AF2E-8B05104C77A9}">
      <dsp:nvSpPr>
        <dsp:cNvPr id="0" name=""/>
        <dsp:cNvSpPr/>
      </dsp:nvSpPr>
      <dsp:spPr>
        <a:xfrm rot="5400000">
          <a:off x="5248909" y="919622"/>
          <a:ext cx="1062125" cy="6242629"/>
        </a:xfrm>
        <a:prstGeom prst="round2SameRect">
          <a:avLst/>
        </a:prstGeom>
        <a:solidFill>
          <a:schemeClr val="accent2">
            <a:alpha val="90000"/>
            <a:tint val="40000"/>
            <a:hueOff val="0"/>
            <a:satOff val="0"/>
            <a:lumOff val="0"/>
            <a:alphaOff val="0"/>
          </a:schemeClr>
        </a:solidFill>
        <a:ln w="1079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t>Evaluation of substance of all the agreements for lease</a:t>
          </a:r>
        </a:p>
        <a:p>
          <a:pPr marL="171450" lvl="1" indent="-171450" algn="l" defTabSz="711200">
            <a:lnSpc>
              <a:spcPct val="90000"/>
            </a:lnSpc>
            <a:spcBef>
              <a:spcPct val="0"/>
            </a:spcBef>
            <a:spcAft>
              <a:spcPct val="15000"/>
            </a:spcAft>
            <a:buChar char="•"/>
          </a:pPr>
          <a:r>
            <a:rPr lang="en-US" sz="1600" b="1" kern="1200" dirty="0"/>
            <a:t>Lease of land is operating lease</a:t>
          </a:r>
        </a:p>
        <a:p>
          <a:pPr marL="171450" lvl="1" indent="-171450" algn="l" defTabSz="711200">
            <a:lnSpc>
              <a:spcPct val="90000"/>
            </a:lnSpc>
            <a:spcBef>
              <a:spcPct val="0"/>
            </a:spcBef>
            <a:spcAft>
              <a:spcPct val="15000"/>
            </a:spcAft>
            <a:buChar char="•"/>
          </a:pPr>
          <a:r>
            <a:rPr lang="en-US" sz="1600" b="1" kern="1200" dirty="0"/>
            <a:t>No straight lining when increase is expected offset inflation</a:t>
          </a:r>
        </a:p>
      </dsp:txBody>
      <dsp:txXfrm rot="-5400000">
        <a:off x="2658658" y="3561723"/>
        <a:ext cx="6190780" cy="958427"/>
      </dsp:txXfrm>
    </dsp:sp>
    <dsp:sp modelId="{FAFB7559-5DF0-4134-A6B1-F3FA54ADBD52}">
      <dsp:nvSpPr>
        <dsp:cNvPr id="0" name=""/>
        <dsp:cNvSpPr/>
      </dsp:nvSpPr>
      <dsp:spPr>
        <a:xfrm>
          <a:off x="203739" y="3488407"/>
          <a:ext cx="2251178" cy="942082"/>
        </a:xfrm>
        <a:prstGeom prst="roundRect">
          <a:avLst/>
        </a:prstGeom>
        <a:solidFill>
          <a:schemeClr val="accent2">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b="1" kern="1200" dirty="0"/>
            <a:t>Leases</a:t>
          </a:r>
        </a:p>
      </dsp:txBody>
      <dsp:txXfrm>
        <a:off x="249728" y="3534396"/>
        <a:ext cx="2159200" cy="85010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0B1BDB-13CF-4DA8-BAB2-DFF3D3C8502E}">
      <dsp:nvSpPr>
        <dsp:cNvPr id="0" name=""/>
        <dsp:cNvSpPr/>
      </dsp:nvSpPr>
      <dsp:spPr>
        <a:xfrm rot="5400000">
          <a:off x="5193522" y="-1982424"/>
          <a:ext cx="1178718" cy="5442712"/>
        </a:xfrm>
        <a:prstGeom prst="round2SameRect">
          <a:avLst/>
        </a:prstGeom>
        <a:solidFill>
          <a:schemeClr val="accent2">
            <a:alpha val="90000"/>
            <a:tint val="40000"/>
            <a:hueOff val="0"/>
            <a:satOff val="0"/>
            <a:lumOff val="0"/>
            <a:alphaOff val="0"/>
          </a:schemeClr>
        </a:solidFill>
        <a:ln w="1079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b="1" kern="1200" dirty="0"/>
            <a:t>All acquisitions at fair value</a:t>
          </a:r>
        </a:p>
        <a:p>
          <a:pPr marL="228600" lvl="1" indent="-228600" algn="l" defTabSz="933450">
            <a:lnSpc>
              <a:spcPct val="90000"/>
            </a:lnSpc>
            <a:spcBef>
              <a:spcPct val="0"/>
            </a:spcBef>
            <a:spcAft>
              <a:spcPct val="15000"/>
            </a:spcAft>
            <a:buChar char="•"/>
          </a:pPr>
          <a:r>
            <a:rPr lang="en-US" sz="2100" b="1" kern="1200" dirty="0"/>
            <a:t>Identified intangibles and Goodwill</a:t>
          </a:r>
        </a:p>
        <a:p>
          <a:pPr marL="228600" lvl="1" indent="-228600" algn="l" defTabSz="933450">
            <a:lnSpc>
              <a:spcPct val="90000"/>
            </a:lnSpc>
            <a:spcBef>
              <a:spcPct val="0"/>
            </a:spcBef>
            <a:spcAft>
              <a:spcPct val="15000"/>
            </a:spcAft>
            <a:buChar char="•"/>
          </a:pPr>
          <a:r>
            <a:rPr lang="en-US" sz="2100" b="1" kern="1200" dirty="0"/>
            <a:t>Testing of goodwill for impairment</a:t>
          </a:r>
        </a:p>
      </dsp:txBody>
      <dsp:txXfrm rot="-5400000">
        <a:off x="3061525" y="207113"/>
        <a:ext cx="5385172" cy="1063638"/>
      </dsp:txXfrm>
    </dsp:sp>
    <dsp:sp modelId="{37B0BF86-7911-4F4A-A7EC-BA76BD5E67C1}">
      <dsp:nvSpPr>
        <dsp:cNvPr id="0" name=""/>
        <dsp:cNvSpPr/>
      </dsp:nvSpPr>
      <dsp:spPr>
        <a:xfrm>
          <a:off x="0" y="2232"/>
          <a:ext cx="3061525" cy="1473398"/>
        </a:xfrm>
        <a:prstGeom prst="roundRect">
          <a:avLst/>
        </a:prstGeom>
        <a:solidFill>
          <a:schemeClr val="accent2">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4780" tIns="72390" rIns="144780" bIns="72390" numCol="1" spcCol="1270" anchor="ctr" anchorCtr="0">
          <a:noAutofit/>
        </a:bodyPr>
        <a:lstStyle/>
        <a:p>
          <a:pPr marL="0" lvl="0" indent="0" algn="ctr" defTabSz="1689100">
            <a:lnSpc>
              <a:spcPct val="90000"/>
            </a:lnSpc>
            <a:spcBef>
              <a:spcPct val="0"/>
            </a:spcBef>
            <a:spcAft>
              <a:spcPct val="35000"/>
            </a:spcAft>
            <a:buNone/>
          </a:pPr>
          <a:r>
            <a:rPr lang="en-US" sz="3800" kern="1200" dirty="0"/>
            <a:t>Business combination</a:t>
          </a:r>
        </a:p>
      </dsp:txBody>
      <dsp:txXfrm>
        <a:off x="71925" y="74157"/>
        <a:ext cx="2917675" cy="1329548"/>
      </dsp:txXfrm>
    </dsp:sp>
    <dsp:sp modelId="{56AFDAA6-4552-4136-8365-C85B2787EFBB}">
      <dsp:nvSpPr>
        <dsp:cNvPr id="0" name=""/>
        <dsp:cNvSpPr/>
      </dsp:nvSpPr>
      <dsp:spPr>
        <a:xfrm rot="5400000">
          <a:off x="5193522" y="-435356"/>
          <a:ext cx="1178718" cy="5442712"/>
        </a:xfrm>
        <a:prstGeom prst="round2SameRect">
          <a:avLst/>
        </a:prstGeom>
        <a:solidFill>
          <a:schemeClr val="accent2">
            <a:alpha val="90000"/>
            <a:tint val="40000"/>
            <a:hueOff val="0"/>
            <a:satOff val="0"/>
            <a:lumOff val="0"/>
            <a:alphaOff val="0"/>
          </a:schemeClr>
        </a:solidFill>
        <a:ln w="1079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b="1" kern="1200" dirty="0"/>
            <a:t>Balance sheet approach</a:t>
          </a:r>
        </a:p>
        <a:p>
          <a:pPr marL="228600" lvl="1" indent="-228600" algn="l" defTabSz="933450">
            <a:lnSpc>
              <a:spcPct val="90000"/>
            </a:lnSpc>
            <a:spcBef>
              <a:spcPct val="0"/>
            </a:spcBef>
            <a:spcAft>
              <a:spcPct val="15000"/>
            </a:spcAft>
            <a:buChar char="•"/>
          </a:pPr>
          <a:r>
            <a:rPr lang="en-US" sz="2100" b="1" kern="1200" dirty="0"/>
            <a:t>Any change in opening balance sheet will have corresponding impact in deferred taxes</a:t>
          </a:r>
        </a:p>
      </dsp:txBody>
      <dsp:txXfrm rot="-5400000">
        <a:off x="3061525" y="1754181"/>
        <a:ext cx="5385172" cy="1063638"/>
      </dsp:txXfrm>
    </dsp:sp>
    <dsp:sp modelId="{699AD3B0-15BA-4601-94DF-20DA6274841A}">
      <dsp:nvSpPr>
        <dsp:cNvPr id="0" name=""/>
        <dsp:cNvSpPr/>
      </dsp:nvSpPr>
      <dsp:spPr>
        <a:xfrm>
          <a:off x="0" y="1549300"/>
          <a:ext cx="3061525" cy="1473398"/>
        </a:xfrm>
        <a:prstGeom prst="roundRect">
          <a:avLst/>
        </a:prstGeom>
        <a:solidFill>
          <a:schemeClr val="accent2">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4780" tIns="72390" rIns="144780" bIns="72390" numCol="1" spcCol="1270" anchor="ctr" anchorCtr="0">
          <a:noAutofit/>
        </a:bodyPr>
        <a:lstStyle/>
        <a:p>
          <a:pPr marL="0" lvl="0" indent="0" algn="ctr" defTabSz="1689100">
            <a:lnSpc>
              <a:spcPct val="90000"/>
            </a:lnSpc>
            <a:spcBef>
              <a:spcPct val="0"/>
            </a:spcBef>
            <a:spcAft>
              <a:spcPct val="35000"/>
            </a:spcAft>
            <a:buNone/>
          </a:pPr>
          <a:r>
            <a:rPr lang="en-US" sz="3800" kern="1200" dirty="0"/>
            <a:t>Deferred taxes</a:t>
          </a:r>
        </a:p>
      </dsp:txBody>
      <dsp:txXfrm>
        <a:off x="71925" y="1621225"/>
        <a:ext cx="2917675" cy="1329548"/>
      </dsp:txXfrm>
    </dsp:sp>
    <dsp:sp modelId="{8AB3F852-FCED-4920-A5E0-AEADB6078F07}">
      <dsp:nvSpPr>
        <dsp:cNvPr id="0" name=""/>
        <dsp:cNvSpPr/>
      </dsp:nvSpPr>
      <dsp:spPr>
        <a:xfrm rot="5400000">
          <a:off x="5193522" y="1111712"/>
          <a:ext cx="1178718" cy="5442712"/>
        </a:xfrm>
        <a:prstGeom prst="round2SameRect">
          <a:avLst/>
        </a:prstGeom>
        <a:solidFill>
          <a:schemeClr val="accent2">
            <a:alpha val="90000"/>
            <a:tint val="40000"/>
            <a:hueOff val="0"/>
            <a:satOff val="0"/>
            <a:lumOff val="0"/>
            <a:alphaOff val="0"/>
          </a:schemeClr>
        </a:solidFill>
        <a:ln w="1079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b="1" kern="1200" dirty="0"/>
            <a:t>Equity dividends directly to equity</a:t>
          </a:r>
        </a:p>
        <a:p>
          <a:pPr marL="228600" lvl="1" indent="-228600" algn="l" defTabSz="933450">
            <a:lnSpc>
              <a:spcPct val="90000"/>
            </a:lnSpc>
            <a:spcBef>
              <a:spcPct val="0"/>
            </a:spcBef>
            <a:spcAft>
              <a:spcPct val="15000"/>
            </a:spcAft>
            <a:buChar char="•"/>
          </a:pPr>
          <a:r>
            <a:rPr lang="en-US" sz="2100" b="1" kern="1200" dirty="0"/>
            <a:t>Treatment of preference dividend</a:t>
          </a:r>
        </a:p>
        <a:p>
          <a:pPr marL="228600" lvl="1" indent="-228600" algn="l" defTabSz="933450">
            <a:lnSpc>
              <a:spcPct val="90000"/>
            </a:lnSpc>
            <a:spcBef>
              <a:spcPct val="0"/>
            </a:spcBef>
            <a:spcAft>
              <a:spcPct val="15000"/>
            </a:spcAft>
            <a:buChar char="•"/>
          </a:pPr>
          <a:r>
            <a:rPr lang="en-US" sz="2100" b="1" kern="1200" dirty="0"/>
            <a:t>Treatment of DDT</a:t>
          </a:r>
        </a:p>
      </dsp:txBody>
      <dsp:txXfrm rot="-5400000">
        <a:off x="3061525" y="3301249"/>
        <a:ext cx="5385172" cy="1063638"/>
      </dsp:txXfrm>
    </dsp:sp>
    <dsp:sp modelId="{D012A93D-FDD7-4F38-9201-0892484567A3}">
      <dsp:nvSpPr>
        <dsp:cNvPr id="0" name=""/>
        <dsp:cNvSpPr/>
      </dsp:nvSpPr>
      <dsp:spPr>
        <a:xfrm>
          <a:off x="0" y="3096369"/>
          <a:ext cx="3061525" cy="1473398"/>
        </a:xfrm>
        <a:prstGeom prst="roundRect">
          <a:avLst/>
        </a:prstGeom>
        <a:solidFill>
          <a:schemeClr val="accent2">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4780" tIns="72390" rIns="144780" bIns="72390" numCol="1" spcCol="1270" anchor="ctr" anchorCtr="0">
          <a:noAutofit/>
        </a:bodyPr>
        <a:lstStyle/>
        <a:p>
          <a:pPr marL="0" lvl="0" indent="0" algn="ctr" defTabSz="1689100">
            <a:lnSpc>
              <a:spcPct val="90000"/>
            </a:lnSpc>
            <a:spcBef>
              <a:spcPct val="0"/>
            </a:spcBef>
            <a:spcAft>
              <a:spcPct val="35000"/>
            </a:spcAft>
            <a:buNone/>
          </a:pPr>
          <a:r>
            <a:rPr lang="en-US" sz="3800" kern="1200" dirty="0"/>
            <a:t>Dividends</a:t>
          </a:r>
        </a:p>
      </dsp:txBody>
      <dsp:txXfrm>
        <a:off x="71925" y="3168294"/>
        <a:ext cx="2917675" cy="132954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1/layout/InterconnectedBlockProcess">
  <dgm:title val="Interconnected Block Process"/>
  <dgm:desc val="Use to show sequential steps in a process. Works best with small amounts of Level 1 text and medium amounts of Level 2 text."/>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11/layout/InterconnectedBlockProcess">
  <dgm:title val="Interconnected Block Process"/>
  <dgm:desc val="Use to show sequential steps in a process. Works best with small amounts of Level 1 text and medium amounts of Level 2 text."/>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796EA6-6F25-4F19-87BA-7ADCC16DAEFF}" type="datetimeFigureOut">
              <a:rPr lang="en-US" smtClean="0"/>
              <a:pPr/>
              <a:t>3/20/2019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4E50CC-F33A-4EF4-9F12-93EC4A21A0CF}" type="slidenum">
              <a:rPr lang="en-US" smtClean="0"/>
              <a:pPr/>
              <a:t>‹#›</a:t>
            </a:fld>
            <a:endParaRPr lang="en-US" dirty="0"/>
          </a:p>
        </p:txBody>
      </p:sp>
    </p:spTree>
    <p:extLst>
      <p:ext uri="{BB962C8B-B14F-4D97-AF65-F5344CB8AC3E}">
        <p14:creationId xmlns:p14="http://schemas.microsoft.com/office/powerpoint/2010/main" xmlns=""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9C172E-A8B5-46F6-B05C-DFA3E2E0F207}" type="datetimeFigureOut">
              <a:rPr lang="en-US" smtClean="0"/>
              <a:pPr/>
              <a:t>3/20/2019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674CE4-FBD8-4481-AEFB-CA53E599A745}" type="slidenum">
              <a:rPr lang="en-US" smtClean="0"/>
              <a:pPr/>
              <a:t>‹#›</a:t>
            </a:fld>
            <a:endParaRPr lang="en-US" dirty="0"/>
          </a:p>
        </p:txBody>
      </p:sp>
    </p:spTree>
    <p:extLst>
      <p:ext uri="{BB962C8B-B14F-4D97-AF65-F5344CB8AC3E}">
        <p14:creationId xmlns:p14="http://schemas.microsoft.com/office/powerpoint/2010/main" xmlns=""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0CF8BB-EBC7-4B8F-9632-A5A136FBB880}" type="slidenum">
              <a:rPr lang="en-US" smtClean="0"/>
              <a:pPr/>
              <a:t>4</a:t>
            </a:fld>
            <a:endParaRPr lang="en-US"/>
          </a:p>
        </p:txBody>
      </p:sp>
    </p:spTree>
    <p:extLst>
      <p:ext uri="{BB962C8B-B14F-4D97-AF65-F5344CB8AC3E}">
        <p14:creationId xmlns:p14="http://schemas.microsoft.com/office/powerpoint/2010/main" xmlns="" val="1377608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0CF8BB-EBC7-4B8F-9632-A5A136FBB880}" type="slidenum">
              <a:rPr lang="en-US" smtClean="0"/>
              <a:pPr/>
              <a:t>5</a:t>
            </a:fld>
            <a:endParaRPr lang="en-US"/>
          </a:p>
        </p:txBody>
      </p:sp>
    </p:spTree>
    <p:extLst>
      <p:ext uri="{BB962C8B-B14F-4D97-AF65-F5344CB8AC3E}">
        <p14:creationId xmlns:p14="http://schemas.microsoft.com/office/powerpoint/2010/main" xmlns="" val="173559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1" name="Title Placeholder 21"/>
          <p:cNvSpPr>
            <a:spLocks noGrp="1"/>
          </p:cNvSpPr>
          <p:nvPr>
            <p:ph type="title"/>
          </p:nvPr>
        </p:nvSpPr>
        <p:spPr>
          <a:xfrm>
            <a:off x="0" y="0"/>
            <a:ext cx="9144000" cy="987552"/>
          </a:xfrm>
          <a:prstGeom prst="rect">
            <a:avLst/>
          </a:prstGeom>
        </p:spPr>
        <p:txBody>
          <a:bodyPr vert="horz" anchor="ctr" anchorCtr="0">
            <a:normAutofit/>
          </a:bodyPr>
          <a:lstStyle/>
          <a:p>
            <a:r>
              <a:rPr kumimoji="0" lang="en-US" dirty="0"/>
              <a:t>Click to edit Master title style</a:t>
            </a:r>
          </a:p>
        </p:txBody>
      </p:sp>
      <p:sp>
        <p:nvSpPr>
          <p:cNvPr id="22" name="Text Placeholder 12"/>
          <p:cNvSpPr>
            <a:spLocks noGrp="1"/>
          </p:cNvSpPr>
          <p:nvPr>
            <p:ph idx="1"/>
          </p:nvPr>
        </p:nvSpPr>
        <p:spPr>
          <a:xfrm>
            <a:off x="301752" y="1285461"/>
            <a:ext cx="8534400" cy="4599432"/>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3" eaLnBrk="1" latinLnBrk="0" hangingPunct="1"/>
            <a:r>
              <a:rPr kumimoji="0" lang="en-US" dirty="0"/>
              <a:t>Third level</a:t>
            </a:r>
          </a:p>
          <a:p>
            <a:pPr lvl="5" eaLnBrk="1" latinLnBrk="0" hangingPunct="1"/>
            <a:r>
              <a:rPr kumimoji="0" lang="en-US" dirty="0"/>
              <a:t>Fourth level</a:t>
            </a:r>
          </a:p>
          <a:p>
            <a:pPr lvl="6" eaLnBrk="1" latinLnBrk="0" hangingPunct="1"/>
            <a:r>
              <a:rPr kumimoji="0" lang="en-US" dirty="0"/>
              <a:t>Fifth level</a:t>
            </a:r>
          </a:p>
        </p:txBody>
      </p:sp>
      <p:sp>
        <p:nvSpPr>
          <p:cNvPr id="2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25" name="Footer Placeholder 4"/>
          <p:cNvSpPr>
            <a:spLocks noGrp="1"/>
          </p:cNvSpPr>
          <p:nvPr>
            <p:ph type="ftr" sz="quarter" idx="3"/>
          </p:nvPr>
        </p:nvSpPr>
        <p:spPr>
          <a:xfrm>
            <a:off x="304800" y="6410848"/>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
        <p:nvSpPr>
          <p:cNvPr id="26" name="Slide Number Placeholder 4"/>
          <p:cNvSpPr>
            <a:spLocks noGrp="1"/>
          </p:cNvSpPr>
          <p:nvPr>
            <p:ph type="sldNum" sz="quarter" idx="4"/>
          </p:nvPr>
        </p:nvSpPr>
        <p:spPr>
          <a:xfrm>
            <a:off x="4343400" y="6363406"/>
            <a:ext cx="457200" cy="441325"/>
          </a:xfrm>
          <a:prstGeom prst="rect">
            <a:avLst/>
          </a:prstGeom>
        </p:spPr>
        <p:txBody>
          <a:bodyPr/>
          <a:lstStyle>
            <a:lvl1pPr>
              <a:defRPr b="1">
                <a:solidFill>
                  <a:srgbClr val="0070C0"/>
                </a:solidFill>
              </a:defRPr>
            </a:lvl1pPr>
          </a:lstStyle>
          <a:p>
            <a:fld id="{BE924555-EAFD-4B2F-96F4-A60706EF2138}" type="slidenum">
              <a:rPr lang="en-US" smtClean="0"/>
              <a:pPr/>
              <a:t>‹#›</a:t>
            </a:fld>
            <a:endParaRPr lang="en-US" dirty="0"/>
          </a:p>
        </p:txBody>
      </p:sp>
    </p:spTree>
    <p:extLst>
      <p:ext uri="{BB962C8B-B14F-4D97-AF65-F5344CB8AC3E}">
        <p14:creationId xmlns:p14="http://schemas.microsoft.com/office/powerpoint/2010/main" xmlns="" val="4044761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lstStyle>
            <a:lvl1pPr>
              <a:defRPr>
                <a:solidFill>
                  <a:schemeClr val="bg1"/>
                </a:solidFill>
              </a:defRPr>
            </a:lvl1pPr>
          </a:lstStyle>
          <a:p>
            <a:r>
              <a:rPr kumimoji="0" lang="en-US" dirty="0"/>
              <a:t>Click to edit Master title style</a:t>
            </a: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10" name="Footer Placeholder 4"/>
          <p:cNvSpPr>
            <a:spLocks noGrp="1"/>
          </p:cNvSpPr>
          <p:nvPr>
            <p:ph type="ftr" sz="quarter" idx="3"/>
          </p:nvPr>
        </p:nvSpPr>
        <p:spPr>
          <a:xfrm>
            <a:off x="304800" y="6410848"/>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
        <p:nvSpPr>
          <p:cNvPr id="11" name="Slide Number Placeholder 4"/>
          <p:cNvSpPr>
            <a:spLocks noGrp="1"/>
          </p:cNvSpPr>
          <p:nvPr>
            <p:ph type="sldNum" sz="quarter" idx="4"/>
          </p:nvPr>
        </p:nvSpPr>
        <p:spPr>
          <a:xfrm>
            <a:off x="4343400" y="6363406"/>
            <a:ext cx="457200" cy="441325"/>
          </a:xfrm>
          <a:prstGeom prst="rect">
            <a:avLst/>
          </a:prstGeom>
        </p:spPr>
        <p:txBody>
          <a:bodyPr/>
          <a:lstStyle>
            <a:lvl1pPr>
              <a:defRPr b="1">
                <a:solidFill>
                  <a:srgbClr val="0070C0"/>
                </a:solidFill>
              </a:defRPr>
            </a:lvl1pPr>
          </a:lstStyle>
          <a:p>
            <a:fld id="{BE924555-EAFD-4B2F-96F4-A60706EF2138}" type="slidenum">
              <a:rPr lang="en-US" smtClean="0"/>
              <a:pPr/>
              <a:t>‹#›</a:t>
            </a:fld>
            <a:endParaRPr lang="en-US" dirty="0"/>
          </a:p>
        </p:txBody>
      </p:sp>
    </p:spTree>
    <p:extLst>
      <p:ext uri="{BB962C8B-B14F-4D97-AF65-F5344CB8AC3E}">
        <p14:creationId xmlns:p14="http://schemas.microsoft.com/office/powerpoint/2010/main" xmlns="" val="1462950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1" name="Title Placeholder 21"/>
          <p:cNvSpPr>
            <a:spLocks noGrp="1"/>
          </p:cNvSpPr>
          <p:nvPr>
            <p:ph type="title"/>
          </p:nvPr>
        </p:nvSpPr>
        <p:spPr>
          <a:xfrm>
            <a:off x="0" y="0"/>
            <a:ext cx="9144000" cy="987552"/>
          </a:xfrm>
          <a:prstGeom prst="rect">
            <a:avLst/>
          </a:prstGeom>
        </p:spPr>
        <p:txBody>
          <a:bodyPr vert="horz" anchor="ctr" anchorCtr="0">
            <a:normAutofit/>
          </a:bodyPr>
          <a:lstStyle/>
          <a:p>
            <a:r>
              <a:rPr kumimoji="0" lang="en-US" dirty="0"/>
              <a:t>Click to edit Master title style</a:t>
            </a:r>
          </a:p>
        </p:txBody>
      </p:sp>
      <p:sp>
        <p:nvSpPr>
          <p:cNvPr id="22" name="Text Placeholder 12"/>
          <p:cNvSpPr>
            <a:spLocks noGrp="1"/>
          </p:cNvSpPr>
          <p:nvPr>
            <p:ph idx="1"/>
          </p:nvPr>
        </p:nvSpPr>
        <p:spPr>
          <a:xfrm>
            <a:off x="301752" y="1285461"/>
            <a:ext cx="8534400" cy="4599432"/>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3" eaLnBrk="1" latinLnBrk="0" hangingPunct="1"/>
            <a:r>
              <a:rPr kumimoji="0" lang="en-US" dirty="0"/>
              <a:t>Third level</a:t>
            </a:r>
          </a:p>
          <a:p>
            <a:pPr lvl="5" eaLnBrk="1" latinLnBrk="0" hangingPunct="1"/>
            <a:r>
              <a:rPr kumimoji="0" lang="en-US" dirty="0"/>
              <a:t>Fourth level</a:t>
            </a:r>
          </a:p>
          <a:p>
            <a:pPr lvl="6" eaLnBrk="1" latinLnBrk="0" hangingPunct="1"/>
            <a:r>
              <a:rPr kumimoji="0" lang="en-US" dirty="0"/>
              <a:t>Fifth level</a:t>
            </a:r>
          </a:p>
        </p:txBody>
      </p:sp>
      <p:sp>
        <p:nvSpPr>
          <p:cNvPr id="2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25" name="Footer Placeholder 4"/>
          <p:cNvSpPr>
            <a:spLocks noGrp="1"/>
          </p:cNvSpPr>
          <p:nvPr>
            <p:ph type="ftr" sz="quarter" idx="3"/>
          </p:nvPr>
        </p:nvSpPr>
        <p:spPr>
          <a:xfrm>
            <a:off x="304800" y="6410848"/>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
        <p:nvSpPr>
          <p:cNvPr id="26" name="Slide Number Placeholder 4"/>
          <p:cNvSpPr>
            <a:spLocks noGrp="1"/>
          </p:cNvSpPr>
          <p:nvPr>
            <p:ph type="sldNum" sz="quarter" idx="4"/>
          </p:nvPr>
        </p:nvSpPr>
        <p:spPr>
          <a:xfrm>
            <a:off x="4343400" y="6363406"/>
            <a:ext cx="457200" cy="441325"/>
          </a:xfrm>
          <a:prstGeom prst="rect">
            <a:avLst/>
          </a:prstGeom>
        </p:spPr>
        <p:txBody>
          <a:bodyPr/>
          <a:lstStyle>
            <a:lvl1pPr>
              <a:defRPr b="1">
                <a:solidFill>
                  <a:srgbClr val="0070C0"/>
                </a:solidFill>
              </a:defRPr>
            </a:lvl1pPr>
          </a:lstStyle>
          <a:p>
            <a:fld id="{BE924555-EAFD-4B2F-96F4-A60706EF2138}" type="slidenum">
              <a:rPr lang="en-US" smtClean="0"/>
              <a:pPr/>
              <a:t>‹#›</a:t>
            </a:fld>
            <a:endParaRPr lang="en-US" dirty="0"/>
          </a:p>
        </p:txBody>
      </p:sp>
    </p:spTree>
    <p:extLst>
      <p:ext uri="{BB962C8B-B14F-4D97-AF65-F5344CB8AC3E}">
        <p14:creationId xmlns:p14="http://schemas.microsoft.com/office/powerpoint/2010/main" xmlns="" val="4232148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7" name="Slide Number Placeholder 6"/>
          <p:cNvSpPr>
            <a:spLocks noGrp="1"/>
          </p:cNvSpPr>
          <p:nvPr>
            <p:ph type="sldNum" sz="quarter" idx="12"/>
          </p:nvPr>
        </p:nvSpPr>
        <p:spPr>
          <a:xfrm>
            <a:off x="4343400" y="1040178"/>
            <a:ext cx="457200" cy="441325"/>
          </a:xfrm>
          <a:prstGeom prst="rect">
            <a:avLst/>
          </a:prstGeom>
        </p:spPr>
        <p:txBody>
          <a:bodyPr/>
          <a:lstStyle>
            <a:lvl1pPr>
              <a:defRPr>
                <a:solidFill>
                  <a:srgbClr val="0070C0"/>
                </a:solidFill>
              </a:defRPr>
            </a:lvl1pPr>
          </a:lstStyle>
          <a:p>
            <a:fld id="{BE924555-EAFD-4B2F-96F4-A60706EF2138}" type="slidenum">
              <a:rPr lang="en-US" smtClean="0"/>
              <a:pPr/>
              <a:t>‹#›</a:t>
            </a:fld>
            <a:endParaRPr lang="en-US" dirty="0"/>
          </a:p>
        </p:txBody>
      </p:sp>
      <p:sp>
        <p:nvSpPr>
          <p:cNvPr id="8" name="Straight Connector 7"/>
          <p:cNvSpPr>
            <a:spLocks noChangeShapeType="1"/>
          </p:cNvSpPr>
          <p:nvPr/>
        </p:nvSpPr>
        <p:spPr bwMode="auto">
          <a:xfrm flipV="1">
            <a:off x="4563082" y="1575654"/>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51435" tIns="25718" rIns="51435" bIns="25718" anchor="ctr" compatLnSpc="1"/>
          <a:lstStyle/>
          <a:p>
            <a:endParaRPr kumimoji="0" lang="en-US" sz="1013"/>
          </a:p>
        </p:txBody>
      </p:sp>
      <p:sp>
        <p:nvSpPr>
          <p:cNvPr id="10" name="Content Placeholder 9"/>
          <p:cNvSpPr>
            <a:spLocks noGrp="1"/>
          </p:cNvSpPr>
          <p:nvPr>
            <p:ph sz="half" idx="1"/>
          </p:nvPr>
        </p:nvSpPr>
        <p:spPr>
          <a:xfrm>
            <a:off x="301752" y="1371600"/>
            <a:ext cx="4038600" cy="4681728"/>
          </a:xfrm>
        </p:spPr>
        <p:txBody>
          <a:bodyPr/>
          <a:lstStyle>
            <a:lvl1pPr>
              <a:defRPr sz="1406"/>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1406"/>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Date Placeholder 13"/>
          <p:cNvSpPr>
            <a:spLocks noGrp="1"/>
          </p:cNvSpPr>
          <p:nvPr>
            <p:ph type="dt" sz="half" idx="13"/>
          </p:nvPr>
        </p:nvSpPr>
        <p:spPr>
          <a:xfrm>
            <a:off x="5791200" y="6404984"/>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13" name="Footer Placeholder 4"/>
          <p:cNvSpPr>
            <a:spLocks noGrp="1"/>
          </p:cNvSpPr>
          <p:nvPr>
            <p:ph type="ftr" sz="quarter" idx="3"/>
          </p:nvPr>
        </p:nvSpPr>
        <p:spPr>
          <a:xfrm>
            <a:off x="304800" y="6410848"/>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
        <p:nvSpPr>
          <p:cNvPr id="14" name="Slide Number Placeholder 4"/>
          <p:cNvSpPr txBox="1">
            <a:spLocks/>
          </p:cNvSpPr>
          <p:nvPr userDrawn="1"/>
        </p:nvSpPr>
        <p:spPr>
          <a:xfrm>
            <a:off x="4343400" y="6363406"/>
            <a:ext cx="457200" cy="441325"/>
          </a:xfrm>
          <a:prstGeom prst="rect">
            <a:avLst/>
          </a:prstGeom>
        </p:spPr>
        <p:txBody>
          <a:bodyPr/>
          <a:lstStyle>
            <a:defPPr>
              <a:defRPr lang="en-US"/>
            </a:defPPr>
            <a:lvl1pPr marL="0" algn="l" defTabSz="914400" rtl="0" eaLnBrk="1" latinLnBrk="0" hangingPunct="1">
              <a:defRPr sz="1800" b="1" kern="1200">
                <a:solidFill>
                  <a:srgbClr val="0070C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E924555-EAFD-4B2F-96F4-A60706EF2138}" type="slidenum">
              <a:rPr lang="en-US" smtClean="0"/>
              <a:pPr/>
              <a:t>‹#›</a:t>
            </a:fld>
            <a:endParaRPr lang="en-US" dirty="0"/>
          </a:p>
        </p:txBody>
      </p:sp>
    </p:spTree>
    <p:extLst>
      <p:ext uri="{BB962C8B-B14F-4D97-AF65-F5344CB8AC3E}">
        <p14:creationId xmlns:p14="http://schemas.microsoft.com/office/powerpoint/2010/main" xmlns="" val="1370017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Slide Number Placeholder 4"/>
          <p:cNvSpPr>
            <a:spLocks noGrp="1"/>
          </p:cNvSpPr>
          <p:nvPr>
            <p:ph type="sldNum" sz="quarter" idx="12"/>
          </p:nvPr>
        </p:nvSpPr>
        <p:spPr>
          <a:xfrm>
            <a:off x="4343400" y="1036024"/>
            <a:ext cx="457200" cy="441325"/>
          </a:xfrm>
          <a:prstGeom prst="rect">
            <a:avLst/>
          </a:prstGeom>
        </p:spPr>
        <p:txBody>
          <a:bodyPr/>
          <a:lstStyle>
            <a:lvl1pPr>
              <a:defRPr>
                <a:solidFill>
                  <a:srgbClr val="0070C0"/>
                </a:solidFill>
              </a:defRPr>
            </a:lvl1pPr>
          </a:lstStyle>
          <a:p>
            <a:fld id="{BE924555-EAFD-4B2F-96F4-A60706EF2138}" type="slidenum">
              <a:rPr lang="en-US" smtClean="0"/>
              <a:pPr/>
              <a:t>‹#›</a:t>
            </a:fld>
            <a:endParaRPr lang="en-US" dirty="0"/>
          </a:p>
        </p:txBody>
      </p:sp>
      <p:sp>
        <p:nvSpPr>
          <p:cNvPr id="7"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8" name="Footer Placeholder 4"/>
          <p:cNvSpPr>
            <a:spLocks noGrp="1"/>
          </p:cNvSpPr>
          <p:nvPr>
            <p:ph type="ftr" sz="quarter" idx="3"/>
          </p:nvPr>
        </p:nvSpPr>
        <p:spPr>
          <a:xfrm>
            <a:off x="304800" y="6410848"/>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
        <p:nvSpPr>
          <p:cNvPr id="9" name="Slide Number Placeholder 4"/>
          <p:cNvSpPr txBox="1">
            <a:spLocks/>
          </p:cNvSpPr>
          <p:nvPr userDrawn="1"/>
        </p:nvSpPr>
        <p:spPr>
          <a:xfrm>
            <a:off x="4343400" y="6363406"/>
            <a:ext cx="457200" cy="441325"/>
          </a:xfrm>
          <a:prstGeom prst="rect">
            <a:avLst/>
          </a:prstGeom>
        </p:spPr>
        <p:txBody>
          <a:bodyPr/>
          <a:lstStyle>
            <a:defPPr>
              <a:defRPr lang="en-US"/>
            </a:defPPr>
            <a:lvl1pPr marL="0" algn="l" defTabSz="914400" rtl="0" eaLnBrk="1" latinLnBrk="0" hangingPunct="1">
              <a:defRPr sz="1800" b="1" kern="1200">
                <a:solidFill>
                  <a:srgbClr val="0070C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E924555-EAFD-4B2F-96F4-A60706EF2138}" type="slidenum">
              <a:rPr lang="en-US" smtClean="0"/>
              <a:pPr/>
              <a:t>‹#›</a:t>
            </a:fld>
            <a:endParaRPr lang="en-US" dirty="0"/>
          </a:p>
        </p:txBody>
      </p:sp>
    </p:spTree>
    <p:extLst>
      <p:ext uri="{BB962C8B-B14F-4D97-AF65-F5344CB8AC3E}">
        <p14:creationId xmlns:p14="http://schemas.microsoft.com/office/powerpoint/2010/main" xmlns="" val="1219414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Slide Number Placeholder 5"/>
          <p:cNvSpPr>
            <a:spLocks noGrp="1"/>
          </p:cNvSpPr>
          <p:nvPr>
            <p:ph type="sldNum" sz="quarter" idx="12"/>
          </p:nvPr>
        </p:nvSpPr>
        <p:spPr>
          <a:xfrm>
            <a:off x="4343400" y="1040178"/>
            <a:ext cx="457200" cy="441325"/>
          </a:xfrm>
          <a:prstGeom prst="rect">
            <a:avLst/>
          </a:prstGeom>
        </p:spPr>
        <p:txBody>
          <a:bodyPr/>
          <a:lstStyle>
            <a:lvl1pPr>
              <a:defRPr>
                <a:solidFill>
                  <a:srgbClr val="0070C0"/>
                </a:solidFill>
              </a:defRPr>
            </a:lvl1pPr>
          </a:lstStyle>
          <a:p>
            <a:fld id="{BE924555-EAFD-4B2F-96F4-A60706EF2138}" type="slidenum">
              <a:rPr lang="en-US" smtClean="0"/>
              <a:pPr/>
              <a:t>‹#›</a:t>
            </a:fld>
            <a:endParaRPr lang="en-US" dirty="0"/>
          </a:p>
        </p:txBody>
      </p:sp>
      <p:sp>
        <p:nvSpPr>
          <p:cNvPr id="8"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9" name="Footer Placeholder 4"/>
          <p:cNvSpPr>
            <a:spLocks noGrp="1"/>
          </p:cNvSpPr>
          <p:nvPr>
            <p:ph type="ftr" sz="quarter" idx="3"/>
          </p:nvPr>
        </p:nvSpPr>
        <p:spPr>
          <a:xfrm>
            <a:off x="304800" y="6410848"/>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
        <p:nvSpPr>
          <p:cNvPr id="10" name="Slide Number Placeholder 4"/>
          <p:cNvSpPr txBox="1">
            <a:spLocks/>
          </p:cNvSpPr>
          <p:nvPr userDrawn="1"/>
        </p:nvSpPr>
        <p:spPr>
          <a:xfrm>
            <a:off x="4343400" y="6363406"/>
            <a:ext cx="457200" cy="441325"/>
          </a:xfrm>
          <a:prstGeom prst="rect">
            <a:avLst/>
          </a:prstGeom>
        </p:spPr>
        <p:txBody>
          <a:bodyPr/>
          <a:lstStyle>
            <a:defPPr>
              <a:defRPr lang="en-US"/>
            </a:defPPr>
            <a:lvl1pPr marL="0" algn="l" defTabSz="914400" rtl="0" eaLnBrk="1" latinLnBrk="0" hangingPunct="1">
              <a:defRPr sz="1800" b="1" kern="1200">
                <a:solidFill>
                  <a:srgbClr val="0070C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E924555-EAFD-4B2F-96F4-A60706EF2138}" type="slidenum">
              <a:rPr lang="en-US" smtClean="0"/>
              <a:pPr/>
              <a:t>‹#›</a:t>
            </a:fld>
            <a:endParaRPr lang="en-US" dirty="0"/>
          </a:p>
        </p:txBody>
      </p:sp>
    </p:spTree>
    <p:extLst>
      <p:ext uri="{BB962C8B-B14F-4D97-AF65-F5344CB8AC3E}">
        <p14:creationId xmlns:p14="http://schemas.microsoft.com/office/powerpoint/2010/main" xmlns="" val="616171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6A397588-BB26-9E43-BD5F-23BD7AE955F9}"/>
              </a:ext>
            </a:extLst>
          </p:cNvPr>
          <p:cNvSpPr>
            <a:spLocks noChangeAspect="1"/>
          </p:cNvSpPr>
          <p:nvPr/>
        </p:nvSpPr>
        <p:spPr>
          <a:xfrm>
            <a:off x="371475" y="644525"/>
            <a:ext cx="8239125" cy="990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ICAILogoFinal">
            <a:extLst>
              <a:ext uri="{FF2B5EF4-FFF2-40B4-BE49-F238E27FC236}">
                <a16:creationId xmlns:a16="http://schemas.microsoft.com/office/drawing/2014/main" xmlns="" id="{8D870006-F0C6-B94D-A22A-76267398E8F8}"/>
              </a:ext>
            </a:extLst>
          </p:cNvPr>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7670800" y="644525"/>
            <a:ext cx="939800" cy="85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a:extLst>
              <a:ext uri="{FF2B5EF4-FFF2-40B4-BE49-F238E27FC236}">
                <a16:creationId xmlns:a16="http://schemas.microsoft.com/office/drawing/2014/main" xmlns="" id="{066A5CE4-75A6-6344-BB45-103B1D4B7601}"/>
              </a:ext>
            </a:extLst>
          </p:cNvPr>
          <p:cNvSpPr/>
          <p:nvPr userDrawn="1"/>
        </p:nvSpPr>
        <p:spPr>
          <a:xfrm>
            <a:off x="7726363" y="1463675"/>
            <a:ext cx="828675" cy="952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IN" sz="1200" dirty="0">
                <a:solidFill>
                  <a:prstClr val="white"/>
                </a:solidFill>
              </a:rPr>
              <a:t>ASB, ICAI</a:t>
            </a:r>
          </a:p>
        </p:txBody>
      </p:sp>
      <p:sp>
        <p:nvSpPr>
          <p:cNvPr id="2" name="Title 1"/>
          <p:cNvSpPr>
            <a:spLocks noGrp="1"/>
          </p:cNvSpPr>
          <p:nvPr>
            <p:ph type="title"/>
          </p:nvPr>
        </p:nvSpPr>
        <p:spPr>
          <a:xfrm>
            <a:off x="448092" y="687475"/>
            <a:ext cx="7124284" cy="798426"/>
          </a:xfrm>
        </p:spPr>
        <p:txBody>
          <a:bodyPr anchor="ctr" anchorCtr="0"/>
          <a:lstStyle>
            <a:lvl1pPr>
              <a:defRPr b="1"/>
            </a:lvl1pPr>
          </a:lstStyle>
          <a:p>
            <a:r>
              <a:rPr lang="en-US" dirty="0"/>
              <a:t>Click to edit Master title style</a:t>
            </a:r>
          </a:p>
        </p:txBody>
      </p:sp>
      <p:sp>
        <p:nvSpPr>
          <p:cNvPr id="6" name="Date Placeholder 3">
            <a:extLst>
              <a:ext uri="{FF2B5EF4-FFF2-40B4-BE49-F238E27FC236}">
                <a16:creationId xmlns:a16="http://schemas.microsoft.com/office/drawing/2014/main" xmlns="" id="{631FADF8-9A70-D84F-8633-60D3C1FF2DB4}"/>
              </a:ext>
            </a:extLst>
          </p:cNvPr>
          <p:cNvSpPr>
            <a:spLocks noGrp="1"/>
          </p:cNvSpPr>
          <p:nvPr>
            <p:ph type="dt" sz="half" idx="10"/>
          </p:nvPr>
        </p:nvSpPr>
        <p:spPr>
          <a:xfrm>
            <a:off x="5559425" y="6443663"/>
            <a:ext cx="2133600" cy="365125"/>
          </a:xfrm>
        </p:spPr>
        <p:txBody>
          <a:bodyPr/>
          <a:lstStyle>
            <a:lvl1pPr eaLnBrk="0" fontAlgn="base" hangingPunct="0">
              <a:spcBef>
                <a:spcPct val="0"/>
              </a:spcBef>
              <a:spcAft>
                <a:spcPct val="0"/>
              </a:spcAft>
              <a:defRPr>
                <a:latin typeface="Gill Sans MT" pitchFamily="34" charset="0"/>
              </a:defRPr>
            </a:lvl1pPr>
          </a:lstStyle>
          <a:p>
            <a:pPr>
              <a:defRPr/>
            </a:pPr>
            <a:fld id="{98D0EC3D-825C-E545-81D1-F9D5E01CD5A9}" type="datetime1">
              <a:rPr lang="en-IN"/>
              <a:pPr>
                <a:defRPr/>
              </a:pPr>
              <a:t>20-03-2019</a:t>
            </a:fld>
            <a:endParaRPr lang="en-IN" dirty="0"/>
          </a:p>
        </p:txBody>
      </p:sp>
      <p:sp>
        <p:nvSpPr>
          <p:cNvPr id="7" name="Footer Placeholder 4">
            <a:extLst>
              <a:ext uri="{FF2B5EF4-FFF2-40B4-BE49-F238E27FC236}">
                <a16:creationId xmlns:a16="http://schemas.microsoft.com/office/drawing/2014/main" xmlns="" id="{F4F207E7-4A55-6A46-8090-58E06E096C65}"/>
              </a:ext>
            </a:extLst>
          </p:cNvPr>
          <p:cNvSpPr>
            <a:spLocks noGrp="1"/>
          </p:cNvSpPr>
          <p:nvPr>
            <p:ph type="ftr" sz="quarter" idx="11"/>
          </p:nvPr>
        </p:nvSpPr>
        <p:spPr>
          <a:xfrm>
            <a:off x="447675" y="6443663"/>
            <a:ext cx="4870450" cy="365125"/>
          </a:xfrm>
        </p:spPr>
        <p:txBody>
          <a:bodyPr/>
          <a:lstStyle>
            <a:lvl1pPr eaLnBrk="0" fontAlgn="base" hangingPunct="0">
              <a:spcBef>
                <a:spcPct val="0"/>
              </a:spcBef>
              <a:spcAft>
                <a:spcPct val="0"/>
              </a:spcAft>
              <a:defRPr sz="1000" b="1" dirty="0" smtClean="0">
                <a:solidFill>
                  <a:srgbClr val="366658"/>
                </a:solidFill>
                <a:latin typeface="Gill Sans MT" pitchFamily="34" charset="0"/>
              </a:defRPr>
            </a:lvl1pPr>
          </a:lstStyle>
          <a:p>
            <a:pPr>
              <a:defRPr/>
            </a:pPr>
            <a:endParaRPr lang="en-US"/>
          </a:p>
        </p:txBody>
      </p:sp>
      <p:sp>
        <p:nvSpPr>
          <p:cNvPr id="8" name="Slide Number Placeholder 5">
            <a:extLst>
              <a:ext uri="{FF2B5EF4-FFF2-40B4-BE49-F238E27FC236}">
                <a16:creationId xmlns:a16="http://schemas.microsoft.com/office/drawing/2014/main" xmlns="" id="{615AFB96-B9FF-8D4F-9F95-058872E37CAC}"/>
              </a:ext>
            </a:extLst>
          </p:cNvPr>
          <p:cNvSpPr>
            <a:spLocks noGrp="1"/>
          </p:cNvSpPr>
          <p:nvPr>
            <p:ph type="sldNum" sz="quarter" idx="12"/>
          </p:nvPr>
        </p:nvSpPr>
        <p:spPr>
          <a:xfrm>
            <a:off x="7934325" y="6419850"/>
            <a:ext cx="769938" cy="365125"/>
          </a:xfrm>
        </p:spPr>
        <p:txBody>
          <a:bodyPr/>
          <a:lstStyle>
            <a:lvl1pPr eaLnBrk="0" hangingPunct="0">
              <a:defRPr sz="1000" b="1">
                <a:solidFill>
                  <a:srgbClr val="366658"/>
                </a:solidFill>
              </a:defRPr>
            </a:lvl1pPr>
          </a:lstStyle>
          <a:p>
            <a:fld id="{4631B9D0-891A-3F43-AE78-6A409141865E}" type="slidenum">
              <a:rPr lang="en-IN" altLang="en-US"/>
              <a:pPr/>
              <a:t>‹#›</a:t>
            </a:fld>
            <a:endParaRPr lang="en-IN" altLang="en-US"/>
          </a:p>
        </p:txBody>
      </p:sp>
    </p:spTree>
    <p:extLst>
      <p:ext uri="{BB962C8B-B14F-4D97-AF65-F5344CB8AC3E}">
        <p14:creationId xmlns:p14="http://schemas.microsoft.com/office/powerpoint/2010/main" xmlns="" val="3338010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22" name="Title Placeholder 21"/>
          <p:cNvSpPr>
            <a:spLocks noGrp="1"/>
          </p:cNvSpPr>
          <p:nvPr>
            <p:ph type="title"/>
          </p:nvPr>
        </p:nvSpPr>
        <p:spPr>
          <a:xfrm>
            <a:off x="0" y="0"/>
            <a:ext cx="9144000" cy="987552"/>
          </a:xfrm>
          <a:prstGeom prst="rect">
            <a:avLst/>
          </a:prstGeom>
        </p:spPr>
        <p:txBody>
          <a:bodyPr vert="horz" anchor="ctr" anchorCtr="0">
            <a:normAutofit/>
          </a:bodyPr>
          <a:lstStyle/>
          <a:p>
            <a:r>
              <a:rPr kumimoji="0" lang="en-US" dirty="0"/>
              <a:t>Click to edit Master title style</a:t>
            </a:r>
          </a:p>
        </p:txBody>
      </p:sp>
      <p:sp>
        <p:nvSpPr>
          <p:cNvPr id="13" name="Text Placeholder 12"/>
          <p:cNvSpPr>
            <a:spLocks noGrp="1"/>
          </p:cNvSpPr>
          <p:nvPr>
            <p:ph type="body" idx="1"/>
          </p:nvPr>
        </p:nvSpPr>
        <p:spPr>
          <a:xfrm>
            <a:off x="301752" y="1285461"/>
            <a:ext cx="8534400" cy="4599432"/>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3" eaLnBrk="1" latinLnBrk="0" hangingPunct="1"/>
            <a:r>
              <a:rPr kumimoji="0" lang="en-US" dirty="0"/>
              <a:t>Third level</a:t>
            </a:r>
          </a:p>
          <a:p>
            <a:pPr lvl="5" eaLnBrk="1" latinLnBrk="0" hangingPunct="1"/>
            <a:r>
              <a:rPr kumimoji="0" lang="en-US" dirty="0"/>
              <a:t>Fourth level</a:t>
            </a:r>
          </a:p>
          <a:p>
            <a:pPr lvl="6" eaLnBrk="1" latinLnBrk="0" hangingPunct="1"/>
            <a:r>
              <a:rPr kumimoji="0" lang="en-US" dirty="0"/>
              <a:t>Fifth level</a:t>
            </a:r>
          </a:p>
        </p:txBody>
      </p:sp>
      <p:sp>
        <p:nvSpPr>
          <p:cNvPr id="24" name="Footer Placeholder 4"/>
          <p:cNvSpPr>
            <a:spLocks noGrp="1"/>
          </p:cNvSpPr>
          <p:nvPr>
            <p:ph type="ftr" sz="quarter" idx="3"/>
          </p:nvPr>
        </p:nvSpPr>
        <p:spPr>
          <a:xfrm>
            <a:off x="304800" y="6410848"/>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
        <p:nvSpPr>
          <p:cNvPr id="20" name="Slide Number Placeholder 4"/>
          <p:cNvSpPr>
            <a:spLocks noGrp="1"/>
          </p:cNvSpPr>
          <p:nvPr>
            <p:ph type="sldNum" sz="quarter" idx="4"/>
          </p:nvPr>
        </p:nvSpPr>
        <p:spPr>
          <a:xfrm>
            <a:off x="4343400" y="6363406"/>
            <a:ext cx="457200" cy="441325"/>
          </a:xfrm>
          <a:prstGeom prst="rect">
            <a:avLst/>
          </a:prstGeom>
        </p:spPr>
        <p:txBody>
          <a:bodyPr/>
          <a:lstStyle>
            <a:lvl1pPr>
              <a:defRPr b="1">
                <a:solidFill>
                  <a:srgbClr val="0070C0"/>
                </a:solidFill>
              </a:defRPr>
            </a:lvl1pPr>
          </a:lstStyle>
          <a:p>
            <a:fld id="{BE924555-EAFD-4B2F-96F4-A60706EF2138}" type="slidenum">
              <a:rPr lang="en-US" smtClean="0"/>
              <a:pPr/>
              <a:t>‹#›</a:t>
            </a:fld>
            <a:endParaRPr lang="en-US" dirty="0"/>
          </a:p>
        </p:txBody>
      </p:sp>
    </p:spTree>
    <p:extLst>
      <p:ext uri="{BB962C8B-B14F-4D97-AF65-F5344CB8AC3E}">
        <p14:creationId xmlns:p14="http://schemas.microsoft.com/office/powerpoint/2010/main" xmlns="" val="395722149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4" r:id="rId5"/>
    <p:sldLayoutId id="2147483718" r:id="rId6"/>
    <p:sldLayoutId id="2147483719" r:id="rId7"/>
  </p:sldLayoutIdLst>
  <p:txStyles>
    <p:titleStyle>
      <a:lvl1pPr algn="ctr" rtl="0" eaLnBrk="1" latinLnBrk="0" hangingPunct="1">
        <a:spcBef>
          <a:spcPct val="0"/>
        </a:spcBef>
        <a:buNone/>
        <a:defRPr kumimoji="0" sz="4400" b="1" kern="1200">
          <a:solidFill>
            <a:srgbClr val="0070C0"/>
          </a:solidFill>
          <a:latin typeface="+mj-lt"/>
          <a:ea typeface="+mj-ea"/>
          <a:cs typeface="+mj-cs"/>
        </a:defRPr>
      </a:lvl1pPr>
    </p:titleStyle>
    <p:bodyStyle>
      <a:lvl1pPr marL="292100" indent="-292100" algn="l" rtl="0" eaLnBrk="1" latinLnBrk="0" hangingPunct="1">
        <a:spcBef>
          <a:spcPct val="20000"/>
        </a:spcBef>
        <a:buClr>
          <a:schemeClr val="accent2"/>
        </a:buClr>
        <a:buSzPct val="85000"/>
        <a:buFont typeface="Wingdings 2"/>
        <a:buChar char=""/>
        <a:defRPr kumimoji="0" sz="3200" b="1" kern="1200">
          <a:solidFill>
            <a:schemeClr val="tx1"/>
          </a:solidFill>
          <a:latin typeface="+mn-lt"/>
          <a:ea typeface="+mn-ea"/>
          <a:cs typeface="+mn-cs"/>
        </a:defRPr>
      </a:lvl1pPr>
      <a:lvl2pPr marL="741363" indent="-290513" algn="l" rtl="0" eaLnBrk="1" latinLnBrk="0" hangingPunct="1">
        <a:spcBef>
          <a:spcPct val="20000"/>
        </a:spcBef>
        <a:buClr>
          <a:schemeClr val="accent2"/>
        </a:buClr>
        <a:buSzPct val="70000"/>
        <a:buFont typeface="Wingdings" panose="05000000000000000000" pitchFamily="2" charset="2"/>
        <a:buChar char="§"/>
        <a:defRPr kumimoji="0" sz="2800" b="1" kern="1200">
          <a:solidFill>
            <a:schemeClr val="bg2">
              <a:lumMod val="25000"/>
            </a:schemeClr>
          </a:solidFill>
          <a:latin typeface="+mn-lt"/>
          <a:ea typeface="+mn-ea"/>
          <a:cs typeface="+mn-cs"/>
        </a:defRPr>
      </a:lvl2pPr>
      <a:lvl3pPr marL="569913" indent="-236538" algn="l" rtl="0" eaLnBrk="1" latinLnBrk="0" hangingPunct="1">
        <a:spcBef>
          <a:spcPct val="20000"/>
        </a:spcBef>
        <a:buClr>
          <a:schemeClr val="accent2"/>
        </a:buClr>
        <a:buSzPct val="75000"/>
        <a:buFont typeface="Arial" panose="020B0604020202020204" pitchFamily="34" charset="0"/>
        <a:buChar char="•"/>
        <a:defRPr kumimoji="0" sz="2400" b="1" kern="1200">
          <a:solidFill>
            <a:schemeClr val="tx1">
              <a:lumMod val="65000"/>
              <a:lumOff val="35000"/>
            </a:schemeClr>
          </a:solidFill>
          <a:latin typeface="+mn-lt"/>
          <a:ea typeface="+mn-ea"/>
          <a:cs typeface="+mn-cs"/>
        </a:defRPr>
      </a:lvl3pPr>
      <a:lvl4pPr marL="1033463" indent="-254000" algn="l" rtl="0" eaLnBrk="1" latinLnBrk="0" hangingPunct="1">
        <a:spcBef>
          <a:spcPct val="20000"/>
        </a:spcBef>
        <a:buClr>
          <a:schemeClr val="accent2"/>
        </a:buClr>
        <a:buSzPct val="70000"/>
        <a:buFont typeface="Arial" panose="020B0604020202020204" pitchFamily="34" charset="0"/>
        <a:buChar char="•"/>
        <a:tabLst/>
        <a:defRPr kumimoji="0" sz="2400" b="1" kern="1200">
          <a:solidFill>
            <a:schemeClr val="bg2">
              <a:lumMod val="25000"/>
            </a:schemeClr>
          </a:solidFill>
          <a:latin typeface="+mn-lt"/>
          <a:ea typeface="+mn-ea"/>
          <a:cs typeface="+mn-cs"/>
        </a:defRPr>
      </a:lvl4pPr>
      <a:lvl5pPr marL="795338" indent="-173038" algn="l" rtl="0" eaLnBrk="1" latinLnBrk="0" hangingPunct="1">
        <a:spcBef>
          <a:spcPct val="20000"/>
        </a:spcBef>
        <a:buClr>
          <a:schemeClr val="accent2"/>
        </a:buClr>
        <a:buFontTx/>
        <a:buChar char="•"/>
        <a:defRPr kumimoji="0" sz="1800" b="1" kern="1200">
          <a:solidFill>
            <a:schemeClr val="tx1">
              <a:lumMod val="65000"/>
              <a:lumOff val="35000"/>
            </a:schemeClr>
          </a:solidFill>
          <a:latin typeface="+mn-lt"/>
          <a:ea typeface="+mn-ea"/>
          <a:cs typeface="+mn-cs"/>
        </a:defRPr>
      </a:lvl5pPr>
      <a:lvl6pPr marL="1311275" indent="-277813" algn="l" rtl="0" eaLnBrk="1" latinLnBrk="0" hangingPunct="1">
        <a:spcBef>
          <a:spcPct val="20000"/>
        </a:spcBef>
        <a:buClr>
          <a:schemeClr val="accent6"/>
        </a:buClr>
        <a:buSzPct val="80000"/>
        <a:buFont typeface="Wingdings 2"/>
        <a:buChar char=""/>
        <a:defRPr kumimoji="0" sz="1800" b="1" kern="1200">
          <a:solidFill>
            <a:schemeClr val="bg2">
              <a:lumMod val="25000"/>
            </a:schemeClr>
          </a:solidFill>
          <a:latin typeface="+mn-lt"/>
          <a:ea typeface="+mn-ea"/>
          <a:cs typeface="+mn-cs"/>
        </a:defRPr>
      </a:lvl6pPr>
      <a:lvl7pPr marL="1484313" indent="-173038" algn="l" rtl="0" eaLnBrk="1" latinLnBrk="0" hangingPunct="1">
        <a:spcBef>
          <a:spcPct val="20000"/>
        </a:spcBef>
        <a:buClr>
          <a:schemeClr val="accent1">
            <a:shade val="75000"/>
          </a:schemeClr>
        </a:buClr>
        <a:buSzPct val="90000"/>
        <a:buChar char="•"/>
        <a:defRPr kumimoji="0" sz="2000" b="1" kern="1200" baseline="0">
          <a:solidFill>
            <a:schemeClr val="bg2">
              <a:lumMod val="25000"/>
            </a:schemeClr>
          </a:solidFill>
          <a:latin typeface="+mn-lt"/>
          <a:ea typeface="+mn-ea"/>
          <a:cs typeface="+mn-cs"/>
        </a:defRPr>
      </a:lvl7pPr>
      <a:lvl8pPr marL="1183005" indent="-102870" algn="l" rtl="0" eaLnBrk="1" latinLnBrk="0" hangingPunct="1">
        <a:spcBef>
          <a:spcPct val="20000"/>
        </a:spcBef>
        <a:buClr>
          <a:schemeClr val="accent4">
            <a:shade val="75000"/>
          </a:schemeClr>
        </a:buClr>
        <a:buChar char="•"/>
        <a:defRPr kumimoji="0" sz="900" kern="1200">
          <a:solidFill>
            <a:schemeClr val="tx1"/>
          </a:solidFill>
          <a:latin typeface="+mn-lt"/>
          <a:ea typeface="+mn-ea"/>
          <a:cs typeface="+mn-cs"/>
        </a:defRPr>
      </a:lvl8pPr>
      <a:lvl9pPr marL="1337310" indent="-102870" algn="l" rtl="0" eaLnBrk="1" latinLnBrk="0" hangingPunct="1">
        <a:spcBef>
          <a:spcPct val="20000"/>
        </a:spcBef>
        <a:buClr>
          <a:schemeClr val="accent2">
            <a:shade val="75000"/>
          </a:schemeClr>
        </a:buClr>
        <a:buSzPct val="90000"/>
        <a:buChar char="•"/>
        <a:defRPr kumimoji="0" sz="788"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257175" algn="l" rtl="0" eaLnBrk="1" latinLnBrk="0" hangingPunct="1">
        <a:defRPr kumimoji="0" kern="1200">
          <a:solidFill>
            <a:schemeClr val="tx1"/>
          </a:solidFill>
          <a:latin typeface="+mn-lt"/>
          <a:ea typeface="+mn-ea"/>
          <a:cs typeface="+mn-cs"/>
        </a:defRPr>
      </a:lvl2pPr>
      <a:lvl3pPr marL="514350" algn="l" rtl="0" eaLnBrk="1" latinLnBrk="0" hangingPunct="1">
        <a:defRPr kumimoji="0" kern="1200">
          <a:solidFill>
            <a:schemeClr val="tx1"/>
          </a:solidFill>
          <a:latin typeface="+mn-lt"/>
          <a:ea typeface="+mn-ea"/>
          <a:cs typeface="+mn-cs"/>
        </a:defRPr>
      </a:lvl3pPr>
      <a:lvl4pPr marL="771525" algn="l" rtl="0" eaLnBrk="1" latinLnBrk="0" hangingPunct="1">
        <a:defRPr kumimoji="0" kern="1200">
          <a:solidFill>
            <a:schemeClr val="tx1"/>
          </a:solidFill>
          <a:latin typeface="+mn-lt"/>
          <a:ea typeface="+mn-ea"/>
          <a:cs typeface="+mn-cs"/>
        </a:defRPr>
      </a:lvl4pPr>
      <a:lvl5pPr marL="1028700" algn="l" rtl="0" eaLnBrk="1" latinLnBrk="0" hangingPunct="1">
        <a:defRPr kumimoji="0" kern="1200">
          <a:solidFill>
            <a:schemeClr val="tx1"/>
          </a:solidFill>
          <a:latin typeface="+mn-lt"/>
          <a:ea typeface="+mn-ea"/>
          <a:cs typeface="+mn-cs"/>
        </a:defRPr>
      </a:lvl5pPr>
      <a:lvl6pPr marL="1285875" algn="l" rtl="0" eaLnBrk="1" latinLnBrk="0" hangingPunct="1">
        <a:defRPr kumimoji="0" kern="1200">
          <a:solidFill>
            <a:schemeClr val="tx1"/>
          </a:solidFill>
          <a:latin typeface="+mn-lt"/>
          <a:ea typeface="+mn-ea"/>
          <a:cs typeface="+mn-cs"/>
        </a:defRPr>
      </a:lvl6pPr>
      <a:lvl7pPr marL="1543050" algn="l" rtl="0" eaLnBrk="1" latinLnBrk="0" hangingPunct="1">
        <a:defRPr kumimoji="0" kern="1200">
          <a:solidFill>
            <a:schemeClr val="tx1"/>
          </a:solidFill>
          <a:latin typeface="+mn-lt"/>
          <a:ea typeface="+mn-ea"/>
          <a:cs typeface="+mn-cs"/>
        </a:defRPr>
      </a:lvl7pPr>
      <a:lvl8pPr marL="1800225" algn="l" rtl="0" eaLnBrk="1" latinLnBrk="0" hangingPunct="1">
        <a:defRPr kumimoji="0" kern="1200">
          <a:solidFill>
            <a:schemeClr val="tx1"/>
          </a:solidFill>
          <a:latin typeface="+mn-lt"/>
          <a:ea typeface="+mn-ea"/>
          <a:cs typeface="+mn-cs"/>
        </a:defRPr>
      </a:lvl8pPr>
      <a:lvl9pPr marL="20574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4.xml.rels><?xml version="1.0" encoding="UTF-8" standalone="yes"?>
<Relationships xmlns="http://schemas.openxmlformats.org/package/2006/relationships"><Relationship Id="rId3" Type="http://schemas.openxmlformats.org/officeDocument/2006/relationships/package" Target="../embeddings/Microsoft_Office_Excel_Worksheet2.xls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2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27.xml.rels><?xml version="1.0" encoding="UTF-8" standalone="yes"?>
<Relationships xmlns="http://schemas.openxmlformats.org/package/2006/relationships"><Relationship Id="rId3" Type="http://schemas.openxmlformats.org/officeDocument/2006/relationships/package" Target="../embeddings/Microsoft_Office_Excel_Worksheet3.xls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6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Elbow Connector 13"/>
          <p:cNvCxnSpPr>
            <a:cxnSpLocks noChangeShapeType="1"/>
          </p:cNvCxnSpPr>
          <p:nvPr/>
        </p:nvCxnSpPr>
        <p:spPr bwMode="auto">
          <a:xfrm rot="16200000" flipH="1">
            <a:off x="527050" y="4378325"/>
            <a:ext cx="914400" cy="844550"/>
          </a:xfrm>
          <a:prstGeom prst="bentConnector3">
            <a:avLst>
              <a:gd name="adj1" fmla="val 50000"/>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lgn="ctr">
                <a:solidFill>
                  <a:srgbClr val="000000"/>
                </a:solidFill>
                <a:round/>
                <a:headEnd/>
                <a:tailEnd/>
              </a14:hiddenLine>
            </a:ext>
          </a:extLst>
        </p:spPr>
      </p:cxnSp>
      <p:sp>
        <p:nvSpPr>
          <p:cNvPr id="5" name="Text Box 16"/>
          <p:cNvSpPr txBox="1">
            <a:spLocks noChangeArrowheads="1"/>
          </p:cNvSpPr>
          <p:nvPr/>
        </p:nvSpPr>
        <p:spPr bwMode="auto">
          <a:xfrm>
            <a:off x="4010025" y="1295400"/>
            <a:ext cx="4922838" cy="2336024"/>
          </a:xfrm>
          <a:prstGeom prst="rect">
            <a:avLst/>
          </a:prstGeom>
          <a:noFill/>
          <a:ln w="9525">
            <a:noFill/>
            <a:miter lim="800000"/>
            <a:headEnd/>
            <a:tailEnd/>
          </a:ln>
          <a:effectLst>
            <a:prstShdw prst="shdw17" dist="17961" dir="2700000">
              <a:schemeClr val="bg1">
                <a:gamma/>
                <a:shade val="60000"/>
                <a:invGamma/>
              </a:schemeClr>
            </a:prstShdw>
          </a:effectLst>
        </p:spPr>
        <p:txBody>
          <a:bodyPr>
            <a:spAutoFit/>
          </a:bodyPr>
          <a:lstStyle/>
          <a:p>
            <a:pPr fontAlgn="auto">
              <a:lnSpc>
                <a:spcPct val="90000"/>
              </a:lnSpc>
              <a:spcBef>
                <a:spcPts val="0"/>
              </a:spcBef>
              <a:spcAft>
                <a:spcPts val="0"/>
              </a:spcAft>
              <a:defRPr/>
            </a:pPr>
            <a:r>
              <a:rPr lang="en-US" sz="6600" b="1" dirty="0" err="1">
                <a:solidFill>
                  <a:srgbClr val="C00000"/>
                </a:solidFill>
                <a:latin typeface="+mj-lt"/>
                <a:cs typeface="+mn-cs"/>
              </a:rPr>
              <a:t>Ind</a:t>
            </a:r>
            <a:r>
              <a:rPr lang="en-US" sz="6600" b="1" dirty="0">
                <a:solidFill>
                  <a:srgbClr val="C00000"/>
                </a:solidFill>
                <a:latin typeface="+mj-lt"/>
                <a:cs typeface="+mn-cs"/>
              </a:rPr>
              <a:t> AS</a:t>
            </a:r>
          </a:p>
          <a:p>
            <a:pPr fontAlgn="auto">
              <a:lnSpc>
                <a:spcPct val="90000"/>
              </a:lnSpc>
              <a:spcBef>
                <a:spcPts val="0"/>
              </a:spcBef>
              <a:spcAft>
                <a:spcPts val="0"/>
              </a:spcAft>
              <a:defRPr/>
            </a:pPr>
            <a:r>
              <a:rPr lang="en-US" sz="4800" b="1" dirty="0">
                <a:solidFill>
                  <a:srgbClr val="C00000"/>
                </a:solidFill>
                <a:latin typeface="+mj-lt"/>
              </a:rPr>
              <a:t>journey, issues &amp; experience</a:t>
            </a:r>
            <a:endParaRPr lang="en-US" sz="4400" b="1" dirty="0">
              <a:solidFill>
                <a:srgbClr val="C00000"/>
              </a:solidFill>
              <a:latin typeface="+mj-lt"/>
              <a:cs typeface="+mn-cs"/>
            </a:endParaRPr>
          </a:p>
        </p:txBody>
      </p:sp>
      <p:sp>
        <p:nvSpPr>
          <p:cNvPr id="6" name="Line 17"/>
          <p:cNvSpPr>
            <a:spLocks noChangeShapeType="1"/>
          </p:cNvSpPr>
          <p:nvPr/>
        </p:nvSpPr>
        <p:spPr bwMode="auto">
          <a:xfrm>
            <a:off x="0" y="3962400"/>
            <a:ext cx="9144000" cy="0"/>
          </a:xfrm>
          <a:prstGeom prst="line">
            <a:avLst/>
          </a:prstGeom>
          <a:noFill/>
          <a:ln w="57150">
            <a:solidFill>
              <a:srgbClr val="FF6600"/>
            </a:solidFill>
            <a:round/>
            <a:headEnd/>
            <a:tailEnd/>
          </a:ln>
          <a:effectLst>
            <a:prstShdw prst="shdw17" dist="17961" dir="2700000">
              <a:srgbClr val="993D00"/>
            </a:prstShdw>
          </a:effectLst>
          <a:extLst>
            <a:ext uri="{909E8E84-426E-40DD-AFC4-6F175D3DCCD1}">
              <a14:hiddenFill xmlns:a14="http://schemas.microsoft.com/office/drawing/2010/main" xmlns="">
                <a:noFill/>
              </a14:hiddenFill>
            </a:ext>
          </a:extLst>
        </p:spPr>
        <p:txBody>
          <a:bodyPr wrap="none">
            <a:spAutoFit/>
          </a:bodyPr>
          <a:lstStyle/>
          <a:p>
            <a:endParaRPr lang="en-US" b="1">
              <a:latin typeface="+mj-lt"/>
            </a:endParaRPr>
          </a:p>
        </p:txBody>
      </p:sp>
      <p:sp>
        <p:nvSpPr>
          <p:cNvPr id="7" name="Line 18"/>
          <p:cNvSpPr>
            <a:spLocks noChangeShapeType="1"/>
          </p:cNvSpPr>
          <p:nvPr/>
        </p:nvSpPr>
        <p:spPr bwMode="auto">
          <a:xfrm>
            <a:off x="0" y="990600"/>
            <a:ext cx="9144000" cy="0"/>
          </a:xfrm>
          <a:prstGeom prst="line">
            <a:avLst/>
          </a:prstGeom>
          <a:noFill/>
          <a:ln w="57150">
            <a:solidFill>
              <a:srgbClr val="FF6600"/>
            </a:solidFill>
            <a:round/>
            <a:headEnd/>
            <a:tailEnd/>
          </a:ln>
          <a:effectLst>
            <a:prstShdw prst="shdw17" dist="17961" dir="2700000">
              <a:srgbClr val="993D00"/>
            </a:prstShdw>
          </a:effectLst>
          <a:extLst>
            <a:ext uri="{909E8E84-426E-40DD-AFC4-6F175D3DCCD1}">
              <a14:hiddenFill xmlns:a14="http://schemas.microsoft.com/office/drawing/2010/main" xmlns="">
                <a:noFill/>
              </a14:hiddenFill>
            </a:ext>
          </a:extLst>
        </p:spPr>
        <p:txBody>
          <a:bodyPr wrap="none">
            <a:spAutoFit/>
          </a:bodyPr>
          <a:lstStyle/>
          <a:p>
            <a:endParaRPr lang="en-US" b="1">
              <a:latin typeface="+mj-lt"/>
            </a:endParaRPr>
          </a:p>
        </p:txBody>
      </p:sp>
      <p:pic>
        <p:nvPicPr>
          <p:cNvPr id="8" name="Picture 20" descr="forensic-loan-audit"/>
          <p:cNvPicPr>
            <a:picLocks noChangeAspect="1" noChangeArrowheads="1"/>
          </p:cNvPicPr>
          <p:nvPr/>
        </p:nvPicPr>
        <p:blipFill>
          <a:blip r:embed="rId2">
            <a:extLst>
              <a:ext uri="{28A0092B-C50C-407E-A947-70E740481C1C}">
                <a14:useLocalDpi xmlns:a14="http://schemas.microsoft.com/office/drawing/2010/main" xmlns="" val="0"/>
              </a:ext>
            </a:extLst>
          </a:blip>
          <a:srcRect l="2777" t="9367" r="2777" b="10355"/>
          <a:stretch>
            <a:fillRect/>
          </a:stretch>
        </p:blipFill>
        <p:spPr bwMode="auto">
          <a:xfrm>
            <a:off x="0" y="1295400"/>
            <a:ext cx="3868738" cy="2362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ext Box 16"/>
          <p:cNvSpPr txBox="1">
            <a:spLocks noChangeArrowheads="1"/>
          </p:cNvSpPr>
          <p:nvPr/>
        </p:nvSpPr>
        <p:spPr bwMode="auto">
          <a:xfrm>
            <a:off x="4010025" y="4183063"/>
            <a:ext cx="4922838" cy="424732"/>
          </a:xfrm>
          <a:prstGeom prst="rect">
            <a:avLst/>
          </a:prstGeom>
          <a:noFill/>
          <a:ln w="9525">
            <a:noFill/>
            <a:miter lim="800000"/>
            <a:headEnd/>
            <a:tailEnd/>
          </a:ln>
          <a:effectLst>
            <a:prstShdw prst="shdw17" dist="17961" dir="2700000">
              <a:schemeClr val="bg1">
                <a:gamma/>
                <a:shade val="60000"/>
                <a:invGamma/>
              </a:schemeClr>
            </a:prstShdw>
          </a:effectLst>
        </p:spPr>
        <p:txBody>
          <a:bodyPr>
            <a:spAutoFit/>
          </a:bodyPr>
          <a:lstStyle/>
          <a:p>
            <a:pPr fontAlgn="auto">
              <a:lnSpc>
                <a:spcPct val="90000"/>
              </a:lnSpc>
              <a:spcBef>
                <a:spcPts val="0"/>
              </a:spcBef>
              <a:spcAft>
                <a:spcPts val="0"/>
              </a:spcAft>
              <a:defRPr/>
            </a:pPr>
            <a:r>
              <a:rPr lang="en-US" sz="2400" b="1" dirty="0">
                <a:solidFill>
                  <a:schemeClr val="bg1">
                    <a:lumMod val="50000"/>
                  </a:schemeClr>
                </a:solidFill>
                <a:latin typeface="+mj-lt"/>
                <a:cs typeface="+mn-cs"/>
              </a:rPr>
              <a:t>M P Vijay Kumar </a:t>
            </a:r>
            <a:r>
              <a:rPr lang="en-US" sz="1400" b="1" dirty="0">
                <a:solidFill>
                  <a:schemeClr val="bg1">
                    <a:lumMod val="50000"/>
                  </a:schemeClr>
                </a:solidFill>
                <a:latin typeface="+mj-lt"/>
                <a:cs typeface="+mn-cs"/>
              </a:rPr>
              <a:t>FCA, FCMA, FCS</a:t>
            </a:r>
            <a:endParaRPr lang="en-US" sz="2400" b="1" dirty="0">
              <a:solidFill>
                <a:schemeClr val="bg1">
                  <a:lumMod val="50000"/>
                </a:schemeClr>
              </a:solidFill>
              <a:latin typeface="+mj-lt"/>
              <a:cs typeface="+mn-cs"/>
            </a:endParaRPr>
          </a:p>
        </p:txBody>
      </p:sp>
    </p:spTree>
    <p:extLst>
      <p:ext uri="{BB962C8B-B14F-4D97-AF65-F5344CB8AC3E}">
        <p14:creationId xmlns:p14="http://schemas.microsoft.com/office/powerpoint/2010/main" xmlns="" val="12766547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0ADB01-F98F-3041-A5E3-6CA478075E40}"/>
              </a:ext>
            </a:extLst>
          </p:cNvPr>
          <p:cNvSpPr>
            <a:spLocks noGrp="1"/>
          </p:cNvSpPr>
          <p:nvPr>
            <p:ph type="title"/>
          </p:nvPr>
        </p:nvSpPr>
        <p:spPr>
          <a:xfrm>
            <a:off x="381000" y="640814"/>
            <a:ext cx="8175978" cy="990600"/>
          </a:xfrm>
          <a:solidFill>
            <a:schemeClr val="accent5"/>
          </a:solidFill>
        </p:spPr>
        <p:txBody>
          <a:bodyPr>
            <a:noAutofit/>
          </a:bodyPr>
          <a:lstStyle/>
          <a:p>
            <a:pPr fontAlgn="auto">
              <a:spcAft>
                <a:spcPts val="0"/>
              </a:spcAft>
              <a:defRPr/>
            </a:pPr>
            <a:r>
              <a:rPr lang="en-IN" sz="3200" dirty="0">
                <a:solidFill>
                  <a:schemeClr val="bg1"/>
                </a:solidFill>
                <a:latin typeface="Gill Sans MT Condensed" pitchFamily="34" charset="0"/>
                <a:cs typeface="Times" pitchFamily="18" charset="0"/>
              </a:rPr>
              <a:t>Global Accounting Standard-Setters &amp; Twins of 1973</a:t>
            </a:r>
            <a:r>
              <a:rPr lang="en-IN" sz="2400" dirty="0">
                <a:solidFill>
                  <a:schemeClr val="bg1"/>
                </a:solidFill>
                <a:latin typeface="Gill Sans MT Condensed" pitchFamily="34" charset="0"/>
                <a:cs typeface="Times" pitchFamily="18" charset="0"/>
              </a:rPr>
              <a:t> \«</a:t>
            </a:r>
            <a:endParaRPr lang="en-IN" sz="2400" dirty="0">
              <a:solidFill>
                <a:schemeClr val="bg1"/>
              </a:solidFill>
            </a:endParaRPr>
          </a:p>
        </p:txBody>
      </p:sp>
      <p:sp>
        <p:nvSpPr>
          <p:cNvPr id="36867" name="Slide Number Placeholder 4">
            <a:extLst>
              <a:ext uri="{FF2B5EF4-FFF2-40B4-BE49-F238E27FC236}">
                <a16:creationId xmlns:a16="http://schemas.microsoft.com/office/drawing/2014/main" xmlns="" id="{B5A0EB7E-3081-474C-936A-3D1832286CC2}"/>
              </a:ext>
            </a:extLst>
          </p:cNvPr>
          <p:cNvSpPr>
            <a:spLocks noGrp="1"/>
          </p:cNvSpPr>
          <p:nvPr>
            <p:ph type="sldNum" sz="quarter" idx="12"/>
          </p:nvPr>
        </p:nvSpPr>
        <p:spPr bwMode="auto">
          <a:xfrm>
            <a:off x="8374063" y="6543675"/>
            <a:ext cx="769937" cy="3143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Gill Sans MT" panose="020B0502020104020203" pitchFamily="34" charset="77"/>
              </a:defRPr>
            </a:lvl1pPr>
            <a:lvl2pPr marL="742950" indent="-285750">
              <a:defRPr>
                <a:solidFill>
                  <a:schemeClr val="tx1"/>
                </a:solidFill>
                <a:latin typeface="Gill Sans MT" panose="020B0502020104020203" pitchFamily="34" charset="77"/>
              </a:defRPr>
            </a:lvl2pPr>
            <a:lvl3pPr marL="1143000" indent="-228600">
              <a:defRPr>
                <a:solidFill>
                  <a:schemeClr val="tx1"/>
                </a:solidFill>
                <a:latin typeface="Gill Sans MT" panose="020B0502020104020203" pitchFamily="34" charset="77"/>
              </a:defRPr>
            </a:lvl3pPr>
            <a:lvl4pPr marL="1600200" indent="-228600">
              <a:defRPr>
                <a:solidFill>
                  <a:schemeClr val="tx1"/>
                </a:solidFill>
                <a:latin typeface="Gill Sans MT" panose="020B0502020104020203" pitchFamily="34" charset="77"/>
              </a:defRPr>
            </a:lvl4pPr>
            <a:lvl5pPr marL="2057400" indent="-228600">
              <a:defRPr>
                <a:solidFill>
                  <a:schemeClr val="tx1"/>
                </a:solidFill>
                <a:latin typeface="Gill Sans MT" panose="020B0502020104020203" pitchFamily="34" charset="77"/>
              </a:defRPr>
            </a:lvl5pPr>
            <a:lvl6pPr marL="2514600" indent="-228600" eaLnBrk="0" fontAlgn="base" hangingPunct="0">
              <a:spcBef>
                <a:spcPct val="0"/>
              </a:spcBef>
              <a:spcAft>
                <a:spcPct val="0"/>
              </a:spcAft>
              <a:defRPr>
                <a:solidFill>
                  <a:schemeClr val="tx1"/>
                </a:solidFill>
                <a:latin typeface="Gill Sans MT" panose="020B0502020104020203" pitchFamily="34" charset="77"/>
              </a:defRPr>
            </a:lvl6pPr>
            <a:lvl7pPr marL="2971800" indent="-228600" eaLnBrk="0" fontAlgn="base" hangingPunct="0">
              <a:spcBef>
                <a:spcPct val="0"/>
              </a:spcBef>
              <a:spcAft>
                <a:spcPct val="0"/>
              </a:spcAft>
              <a:defRPr>
                <a:solidFill>
                  <a:schemeClr val="tx1"/>
                </a:solidFill>
                <a:latin typeface="Gill Sans MT" panose="020B0502020104020203" pitchFamily="34" charset="77"/>
              </a:defRPr>
            </a:lvl7pPr>
            <a:lvl8pPr marL="3429000" indent="-228600" eaLnBrk="0" fontAlgn="base" hangingPunct="0">
              <a:spcBef>
                <a:spcPct val="0"/>
              </a:spcBef>
              <a:spcAft>
                <a:spcPct val="0"/>
              </a:spcAft>
              <a:defRPr>
                <a:solidFill>
                  <a:schemeClr val="tx1"/>
                </a:solidFill>
                <a:latin typeface="Gill Sans MT" panose="020B0502020104020203" pitchFamily="34" charset="77"/>
              </a:defRPr>
            </a:lvl8pPr>
            <a:lvl9pPr marL="3886200" indent="-228600" eaLnBrk="0" fontAlgn="base" hangingPunct="0">
              <a:spcBef>
                <a:spcPct val="0"/>
              </a:spcBef>
              <a:spcAft>
                <a:spcPct val="0"/>
              </a:spcAft>
              <a:defRPr>
                <a:solidFill>
                  <a:schemeClr val="tx1"/>
                </a:solidFill>
                <a:latin typeface="Gill Sans MT" panose="020B0502020104020203" pitchFamily="34" charset="77"/>
              </a:defRPr>
            </a:lvl9pPr>
          </a:lstStyle>
          <a:p>
            <a:fld id="{F9A88F47-7757-4A47-B602-42CE239F586A}" type="slidenum">
              <a:rPr lang="en-IN" altLang="en-US">
                <a:solidFill>
                  <a:srgbClr val="366658"/>
                </a:solidFill>
              </a:rPr>
              <a:pPr/>
              <a:t>10</a:t>
            </a:fld>
            <a:endParaRPr lang="en-IN" altLang="en-US">
              <a:solidFill>
                <a:srgbClr val="366658"/>
              </a:solidFill>
            </a:endParaRPr>
          </a:p>
        </p:txBody>
      </p:sp>
      <p:graphicFrame>
        <p:nvGraphicFramePr>
          <p:cNvPr id="6" name="Table 5">
            <a:extLst>
              <a:ext uri="{FF2B5EF4-FFF2-40B4-BE49-F238E27FC236}">
                <a16:creationId xmlns:a16="http://schemas.microsoft.com/office/drawing/2014/main" xmlns="" id="{31A8DE0A-0C7C-AD47-88A4-C4286B606D54}"/>
              </a:ext>
            </a:extLst>
          </p:cNvPr>
          <p:cNvGraphicFramePr>
            <a:graphicFrameLocks noGrp="1"/>
          </p:cNvGraphicFramePr>
          <p:nvPr/>
        </p:nvGraphicFramePr>
        <p:xfrm>
          <a:off x="381000" y="2600325"/>
          <a:ext cx="1905000" cy="4083210"/>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xmlns="" val="20000"/>
                    </a:ext>
                  </a:extLst>
                </a:gridCol>
              </a:tblGrid>
              <a:tr h="994096">
                <a:tc>
                  <a:txBody>
                    <a:bodyPr/>
                    <a:lstStyle/>
                    <a:p>
                      <a:r>
                        <a:rPr lang="en-US" sz="1800" b="1" dirty="0">
                          <a:solidFill>
                            <a:srgbClr val="002060"/>
                          </a:solidFill>
                          <a:latin typeface="Arial Narrow" pitchFamily="34" charset="0"/>
                        </a:rPr>
                        <a:t>Accounting Standards for </a:t>
                      </a:r>
                    </a:p>
                  </a:txBody>
                  <a:tcPr marT="45713" marB="45713" anchor="ctr" anchorCtr="1">
                    <a:solidFill>
                      <a:srgbClr val="FFFF00"/>
                    </a:solidFill>
                  </a:tcPr>
                </a:tc>
                <a:extLst>
                  <a:ext uri="{0D108BD9-81ED-4DB2-BD59-A6C34878D82A}">
                    <a16:rowId xmlns:a16="http://schemas.microsoft.com/office/drawing/2014/main" xmlns="" val="10000"/>
                  </a:ext>
                </a:extLst>
              </a:tr>
              <a:tr h="1010284">
                <a:tc>
                  <a:txBody>
                    <a:bodyPr/>
                    <a:lstStyle/>
                    <a:p>
                      <a:r>
                        <a:rPr lang="en-US" sz="1800" b="1" dirty="0">
                          <a:latin typeface="Arial Narrow" pitchFamily="34" charset="0"/>
                        </a:rPr>
                        <a:t>Highly Credible Global   Frameworks</a:t>
                      </a:r>
                    </a:p>
                  </a:txBody>
                  <a:tcPr marT="45713" marB="45713" anchor="ctr" anchorCtr="1"/>
                </a:tc>
                <a:extLst>
                  <a:ext uri="{0D108BD9-81ED-4DB2-BD59-A6C34878D82A}">
                    <a16:rowId xmlns:a16="http://schemas.microsoft.com/office/drawing/2014/main" xmlns="" val="10001"/>
                  </a:ext>
                </a:extLst>
              </a:tr>
              <a:tr h="890124">
                <a:tc>
                  <a:txBody>
                    <a:bodyPr/>
                    <a:lstStyle/>
                    <a:p>
                      <a:r>
                        <a:rPr lang="en-US" sz="1800" b="1" kern="1200" dirty="0">
                          <a:solidFill>
                            <a:schemeClr val="dk1"/>
                          </a:solidFill>
                          <a:latin typeface="Arial Narrow" pitchFamily="34" charset="0"/>
                          <a:ea typeface="+mn-ea"/>
                          <a:cs typeface="+mn-cs"/>
                        </a:rPr>
                        <a:t>Sub-sets, if any</a:t>
                      </a:r>
                    </a:p>
                  </a:txBody>
                  <a:tcPr marT="45713" marB="45713" anchor="ctr" anchorCtr="1"/>
                </a:tc>
                <a:extLst>
                  <a:ext uri="{0D108BD9-81ED-4DB2-BD59-A6C34878D82A}">
                    <a16:rowId xmlns:a16="http://schemas.microsoft.com/office/drawing/2014/main" xmlns="" val="10002"/>
                  </a:ext>
                </a:extLst>
              </a:tr>
              <a:tr h="1188546">
                <a:tc>
                  <a:txBody>
                    <a:bodyPr/>
                    <a:lstStyle/>
                    <a:p>
                      <a:r>
                        <a:rPr lang="en-US" sz="1800" b="1" dirty="0">
                          <a:latin typeface="Arial Narrow" pitchFamily="34" charset="0"/>
                        </a:rPr>
                        <a:t>Standard-setting body</a:t>
                      </a:r>
                    </a:p>
                    <a:p>
                      <a:endParaRPr lang="en-US" sz="1800" b="1" dirty="0">
                        <a:latin typeface="Arial Narrow" pitchFamily="34" charset="0"/>
                      </a:endParaRPr>
                    </a:p>
                    <a:p>
                      <a:endParaRPr lang="en-US" sz="1800" b="1" dirty="0">
                        <a:latin typeface="Arial Narrow" pitchFamily="34" charset="0"/>
                      </a:endParaRPr>
                    </a:p>
                  </a:txBody>
                  <a:tcPr marT="45713" marB="45713" anchor="ctr" anchorCtr="1"/>
                </a:tc>
                <a:extLst>
                  <a:ext uri="{0D108BD9-81ED-4DB2-BD59-A6C34878D82A}">
                    <a16:rowId xmlns:a16="http://schemas.microsoft.com/office/drawing/2014/main" xmlns="" val="10003"/>
                  </a:ext>
                </a:extLst>
              </a:tr>
            </a:tbl>
          </a:graphicData>
        </a:graphic>
      </p:graphicFrame>
      <p:graphicFrame>
        <p:nvGraphicFramePr>
          <p:cNvPr id="7" name="Diagram 6">
            <a:extLst>
              <a:ext uri="{FF2B5EF4-FFF2-40B4-BE49-F238E27FC236}">
                <a16:creationId xmlns:a16="http://schemas.microsoft.com/office/drawing/2014/main" xmlns="" id="{190772A8-3225-0E4A-8825-055FDA83D9F2}"/>
              </a:ext>
            </a:extLst>
          </p:cNvPr>
          <p:cNvGraphicFramePr/>
          <p:nvPr/>
        </p:nvGraphicFramePr>
        <p:xfrm>
          <a:off x="2368627" y="1707614"/>
          <a:ext cx="6394373" cy="37787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Table 7">
            <a:extLst>
              <a:ext uri="{FF2B5EF4-FFF2-40B4-BE49-F238E27FC236}">
                <a16:creationId xmlns:a16="http://schemas.microsoft.com/office/drawing/2014/main" xmlns="" id="{F6EA8A08-647D-5F4B-A53A-5443F5327999}"/>
              </a:ext>
            </a:extLst>
          </p:cNvPr>
          <p:cNvGraphicFramePr>
            <a:graphicFrameLocks noGrp="1"/>
          </p:cNvGraphicFramePr>
          <p:nvPr/>
        </p:nvGraphicFramePr>
        <p:xfrm>
          <a:off x="2438400" y="5562600"/>
          <a:ext cx="6400800" cy="1143000"/>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xmlns="" val="20000"/>
                    </a:ext>
                  </a:extLst>
                </a:gridCol>
                <a:gridCol w="1711842">
                  <a:extLst>
                    <a:ext uri="{9D8B030D-6E8A-4147-A177-3AD203B41FA5}">
                      <a16:colId xmlns:a16="http://schemas.microsoft.com/office/drawing/2014/main" xmlns="" val="20001"/>
                    </a:ext>
                  </a:extLst>
                </a:gridCol>
                <a:gridCol w="1488558">
                  <a:extLst>
                    <a:ext uri="{9D8B030D-6E8A-4147-A177-3AD203B41FA5}">
                      <a16:colId xmlns:a16="http://schemas.microsoft.com/office/drawing/2014/main" xmlns="" val="20002"/>
                    </a:ext>
                  </a:extLst>
                </a:gridCol>
              </a:tblGrid>
              <a:tr h="1143000">
                <a:tc>
                  <a:txBody>
                    <a:bodyPr/>
                    <a:lstStyle/>
                    <a:p>
                      <a:pPr algn="ctr"/>
                      <a:r>
                        <a:rPr lang="en-US" dirty="0">
                          <a:latin typeface="Arial Narrow" pitchFamily="34" charset="0"/>
                        </a:rPr>
                        <a:t>IASB of IFRS Foundation  </a:t>
                      </a:r>
                    </a:p>
                    <a:p>
                      <a:pPr algn="ctr"/>
                      <a:r>
                        <a:rPr lang="en-US" dirty="0">
                          <a:latin typeface="Arial Narrow" pitchFamily="34" charset="0"/>
                        </a:rPr>
                        <a:t>(Since 2001 </a:t>
                      </a:r>
                      <a:r>
                        <a:rPr lang="en-US" sz="1800" i="0" dirty="0">
                          <a:latin typeface="Arial Narrow" pitchFamily="34" charset="0"/>
                        </a:rPr>
                        <a:t>and by its predecessor IASC </a:t>
                      </a:r>
                      <a:r>
                        <a:rPr lang="en-US" sz="1800" i="1" dirty="0">
                          <a:latin typeface="Arial Narrow" pitchFamily="34" charset="0"/>
                        </a:rPr>
                        <a:t>since 1973</a:t>
                      </a:r>
                      <a:r>
                        <a:rPr lang="en-US" sz="1800" i="0" dirty="0">
                          <a:latin typeface="Arial Narrow" pitchFamily="34" charset="0"/>
                        </a:rPr>
                        <a:t>)</a:t>
                      </a:r>
                    </a:p>
                  </a:txBody>
                  <a:tcPr>
                    <a:solidFill>
                      <a:schemeClr val="tx1">
                        <a:lumMod val="65000"/>
                        <a:lumOff val="35000"/>
                      </a:schemeClr>
                    </a:solidFill>
                  </a:tcPr>
                </a:tc>
                <a:tc>
                  <a:txBody>
                    <a:bodyPr/>
                    <a:lstStyle/>
                    <a:p>
                      <a:pPr algn="ctr"/>
                      <a:r>
                        <a:rPr lang="en-US" dirty="0">
                          <a:latin typeface="Arial Narrow" pitchFamily="34" charset="0"/>
                        </a:rPr>
                        <a:t>FASB of FAS Foundation </a:t>
                      </a:r>
                    </a:p>
                    <a:p>
                      <a:pPr algn="ctr"/>
                      <a:r>
                        <a:rPr lang="en-US" i="1" dirty="0">
                          <a:latin typeface="Arial Narrow" pitchFamily="34" charset="0"/>
                        </a:rPr>
                        <a:t>(since  1973)</a:t>
                      </a:r>
                    </a:p>
                  </a:txBody>
                  <a:tcPr>
                    <a:solidFill>
                      <a:srgbClr val="00B0F0"/>
                    </a:solidFill>
                  </a:tcPr>
                </a:tc>
                <a:tc>
                  <a:txBody>
                    <a:bodyPr/>
                    <a:lstStyle/>
                    <a:p>
                      <a:pPr algn="ctr"/>
                      <a:r>
                        <a:rPr lang="en-US" dirty="0">
                          <a:latin typeface="Arial Narrow" pitchFamily="34" charset="0"/>
                        </a:rPr>
                        <a:t>IPSAB  of IFAC</a:t>
                      </a:r>
                    </a:p>
                    <a:p>
                      <a:pPr algn="ctr"/>
                      <a:r>
                        <a:rPr lang="en-US" dirty="0">
                          <a:latin typeface="Arial Narrow" pitchFamily="34" charset="0"/>
                        </a:rPr>
                        <a:t>(since 1997)</a:t>
                      </a:r>
                    </a:p>
                  </a:txBody>
                  <a:tcPr>
                    <a:solidFill>
                      <a:srgbClr val="FF0000"/>
                    </a:solidFill>
                  </a:tcPr>
                </a:tc>
                <a:extLst>
                  <a:ext uri="{0D108BD9-81ED-4DB2-BD59-A6C34878D82A}">
                    <a16:rowId xmlns:a16="http://schemas.microsoft.com/office/drawing/2014/main" xmlns="" val="10000"/>
                  </a:ext>
                </a:extLst>
              </a:tr>
            </a:tbl>
          </a:graphicData>
        </a:graphic>
      </p:graphicFrame>
      <p:sp>
        <p:nvSpPr>
          <p:cNvPr id="9" name="Rounded Rectangle 8">
            <a:extLst>
              <a:ext uri="{FF2B5EF4-FFF2-40B4-BE49-F238E27FC236}">
                <a16:creationId xmlns:a16="http://schemas.microsoft.com/office/drawing/2014/main" xmlns="" id="{24F218B2-C222-8F49-B846-0DBB683DC17F}"/>
              </a:ext>
            </a:extLst>
          </p:cNvPr>
          <p:cNvSpPr/>
          <p:nvPr/>
        </p:nvSpPr>
        <p:spPr>
          <a:xfrm>
            <a:off x="5553075" y="4627563"/>
            <a:ext cx="1574800" cy="86995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IN" sz="1100" dirty="0">
                <a:solidFill>
                  <a:prstClr val="black"/>
                </a:solidFill>
                <a:latin typeface="Arial Narrow" pitchFamily="34" charset="0"/>
              </a:rPr>
              <a:t>In May 2012, Private Company Council (PCC)   established to act as primary advisory bo</a:t>
            </a:r>
            <a:r>
              <a:rPr lang="en-IN" sz="1200" dirty="0">
                <a:solidFill>
                  <a:prstClr val="black"/>
                </a:solidFill>
                <a:latin typeface="Arial Narrow" pitchFamily="34" charset="0"/>
              </a:rPr>
              <a:t>dy to FASB for SMEissues</a:t>
            </a:r>
          </a:p>
        </p:txBody>
      </p:sp>
    </p:spTree>
    <p:extLst>
      <p:ext uri="{BB962C8B-B14F-4D97-AF65-F5344CB8AC3E}">
        <p14:creationId xmlns:p14="http://schemas.microsoft.com/office/powerpoint/2010/main" xmlns="" val="3661483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E65A69-CF6F-D443-A9F6-C2DA32233BA2}"/>
              </a:ext>
            </a:extLst>
          </p:cNvPr>
          <p:cNvSpPr>
            <a:spLocks noGrp="1"/>
          </p:cNvSpPr>
          <p:nvPr>
            <p:ph type="title"/>
          </p:nvPr>
        </p:nvSpPr>
        <p:spPr>
          <a:xfrm>
            <a:off x="330200" y="665163"/>
            <a:ext cx="8372475" cy="914400"/>
          </a:xfrm>
          <a:solidFill>
            <a:schemeClr val="accent5"/>
          </a:solidFill>
        </p:spPr>
        <p:txBody>
          <a:bodyPr>
            <a:noAutofit/>
          </a:bodyPr>
          <a:lstStyle/>
          <a:p>
            <a:pPr>
              <a:defRPr/>
            </a:pPr>
            <a:r>
              <a:rPr lang="en-IN" sz="2800" dirty="0">
                <a:solidFill>
                  <a:schemeClr val="bg1"/>
                </a:solidFill>
                <a:latin typeface="Gill Sans MT Condensed" pitchFamily="34" charset="0"/>
                <a:cs typeface="Times" pitchFamily="18" charset="0"/>
              </a:rPr>
              <a:t>IFRS Convergence : </a:t>
            </a:r>
            <a:r>
              <a:rPr lang="en-IN" sz="2800" dirty="0" err="1">
                <a:solidFill>
                  <a:schemeClr val="bg1"/>
                </a:solidFill>
                <a:latin typeface="Gill Sans MT Condensed" pitchFamily="34" charset="0"/>
                <a:cs typeface="Times" pitchFamily="18" charset="0"/>
              </a:rPr>
              <a:t>Ind</a:t>
            </a:r>
            <a:r>
              <a:rPr lang="en-IN" sz="2800" dirty="0">
                <a:solidFill>
                  <a:schemeClr val="bg1"/>
                </a:solidFill>
                <a:latin typeface="Gill Sans MT Condensed" pitchFamily="34" charset="0"/>
                <a:cs typeface="Times" pitchFamily="18" charset="0"/>
              </a:rPr>
              <a:t> AS Implementation</a:t>
            </a:r>
            <a:br>
              <a:rPr lang="en-IN" sz="2800" dirty="0">
                <a:solidFill>
                  <a:schemeClr val="bg1"/>
                </a:solidFill>
                <a:latin typeface="Gill Sans MT Condensed" pitchFamily="34" charset="0"/>
                <a:cs typeface="Times" pitchFamily="18" charset="0"/>
              </a:rPr>
            </a:br>
            <a:r>
              <a:rPr lang="en-IN" sz="4000" dirty="0">
                <a:solidFill>
                  <a:schemeClr val="bg1"/>
                </a:solidFill>
                <a:latin typeface="Gill Sans MT Condensed" pitchFamily="34" charset="0"/>
                <a:cs typeface="Times" pitchFamily="18" charset="0"/>
              </a:rPr>
              <a:t>Needs High Level Commitment</a:t>
            </a:r>
            <a:r>
              <a:rPr lang="en-IN" sz="2800" dirty="0">
                <a:solidFill>
                  <a:schemeClr val="bg1"/>
                </a:solidFill>
                <a:latin typeface="Gill Sans MT Condensed" pitchFamily="34" charset="0"/>
                <a:cs typeface="Times" pitchFamily="18" charset="0"/>
              </a:rPr>
              <a:t>   </a:t>
            </a:r>
            <a:endParaRPr lang="en-IN" sz="4000" dirty="0">
              <a:solidFill>
                <a:schemeClr val="bg1"/>
              </a:solidFill>
            </a:endParaRPr>
          </a:p>
        </p:txBody>
      </p:sp>
      <p:sp>
        <p:nvSpPr>
          <p:cNvPr id="37891" name="Slide Number Placeholder 4">
            <a:extLst>
              <a:ext uri="{FF2B5EF4-FFF2-40B4-BE49-F238E27FC236}">
                <a16:creationId xmlns:a16="http://schemas.microsoft.com/office/drawing/2014/main" xmlns="" id="{DFD04D9F-A796-B346-A083-7A45FF54F4A5}"/>
              </a:ext>
            </a:extLst>
          </p:cNvPr>
          <p:cNvSpPr>
            <a:spLocks noGrp="1"/>
          </p:cNvSpPr>
          <p:nvPr>
            <p:ph type="sldNum" sz="quarter" idx="12"/>
          </p:nvPr>
        </p:nvSpPr>
        <p:spPr bwMode="auto">
          <a:xfrm>
            <a:off x="8374063" y="6543675"/>
            <a:ext cx="769937" cy="3143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Gill Sans MT" panose="020B0502020104020203" pitchFamily="34" charset="77"/>
              </a:defRPr>
            </a:lvl1pPr>
            <a:lvl2pPr marL="742950" indent="-285750">
              <a:defRPr>
                <a:solidFill>
                  <a:schemeClr val="tx1"/>
                </a:solidFill>
                <a:latin typeface="Gill Sans MT" panose="020B0502020104020203" pitchFamily="34" charset="77"/>
              </a:defRPr>
            </a:lvl2pPr>
            <a:lvl3pPr marL="1143000" indent="-228600">
              <a:defRPr>
                <a:solidFill>
                  <a:schemeClr val="tx1"/>
                </a:solidFill>
                <a:latin typeface="Gill Sans MT" panose="020B0502020104020203" pitchFamily="34" charset="77"/>
              </a:defRPr>
            </a:lvl3pPr>
            <a:lvl4pPr marL="1600200" indent="-228600">
              <a:defRPr>
                <a:solidFill>
                  <a:schemeClr val="tx1"/>
                </a:solidFill>
                <a:latin typeface="Gill Sans MT" panose="020B0502020104020203" pitchFamily="34" charset="77"/>
              </a:defRPr>
            </a:lvl4pPr>
            <a:lvl5pPr marL="2057400" indent="-228600">
              <a:defRPr>
                <a:solidFill>
                  <a:schemeClr val="tx1"/>
                </a:solidFill>
                <a:latin typeface="Gill Sans MT" panose="020B0502020104020203" pitchFamily="34" charset="77"/>
              </a:defRPr>
            </a:lvl5pPr>
            <a:lvl6pPr marL="2514600" indent="-228600" eaLnBrk="0" fontAlgn="base" hangingPunct="0">
              <a:spcBef>
                <a:spcPct val="0"/>
              </a:spcBef>
              <a:spcAft>
                <a:spcPct val="0"/>
              </a:spcAft>
              <a:defRPr>
                <a:solidFill>
                  <a:schemeClr val="tx1"/>
                </a:solidFill>
                <a:latin typeface="Gill Sans MT" panose="020B0502020104020203" pitchFamily="34" charset="77"/>
              </a:defRPr>
            </a:lvl6pPr>
            <a:lvl7pPr marL="2971800" indent="-228600" eaLnBrk="0" fontAlgn="base" hangingPunct="0">
              <a:spcBef>
                <a:spcPct val="0"/>
              </a:spcBef>
              <a:spcAft>
                <a:spcPct val="0"/>
              </a:spcAft>
              <a:defRPr>
                <a:solidFill>
                  <a:schemeClr val="tx1"/>
                </a:solidFill>
                <a:latin typeface="Gill Sans MT" panose="020B0502020104020203" pitchFamily="34" charset="77"/>
              </a:defRPr>
            </a:lvl7pPr>
            <a:lvl8pPr marL="3429000" indent="-228600" eaLnBrk="0" fontAlgn="base" hangingPunct="0">
              <a:spcBef>
                <a:spcPct val="0"/>
              </a:spcBef>
              <a:spcAft>
                <a:spcPct val="0"/>
              </a:spcAft>
              <a:defRPr>
                <a:solidFill>
                  <a:schemeClr val="tx1"/>
                </a:solidFill>
                <a:latin typeface="Gill Sans MT" panose="020B0502020104020203" pitchFamily="34" charset="77"/>
              </a:defRPr>
            </a:lvl8pPr>
            <a:lvl9pPr marL="3886200" indent="-228600" eaLnBrk="0" fontAlgn="base" hangingPunct="0">
              <a:spcBef>
                <a:spcPct val="0"/>
              </a:spcBef>
              <a:spcAft>
                <a:spcPct val="0"/>
              </a:spcAft>
              <a:defRPr>
                <a:solidFill>
                  <a:schemeClr val="tx1"/>
                </a:solidFill>
                <a:latin typeface="Gill Sans MT" panose="020B0502020104020203" pitchFamily="34" charset="77"/>
              </a:defRPr>
            </a:lvl9pPr>
          </a:lstStyle>
          <a:p>
            <a:fld id="{DB1C3A97-0E2B-CF48-B679-A8DAC60AD371}" type="slidenum">
              <a:rPr lang="en-IN" altLang="en-US">
                <a:solidFill>
                  <a:srgbClr val="366658"/>
                </a:solidFill>
              </a:rPr>
              <a:pPr/>
              <a:t>11</a:t>
            </a:fld>
            <a:endParaRPr lang="en-IN" altLang="en-US">
              <a:solidFill>
                <a:srgbClr val="366658"/>
              </a:solidFill>
            </a:endParaRPr>
          </a:p>
        </p:txBody>
      </p:sp>
      <p:graphicFrame>
        <p:nvGraphicFramePr>
          <p:cNvPr id="4" name="Diagram 3">
            <a:extLst>
              <a:ext uri="{FF2B5EF4-FFF2-40B4-BE49-F238E27FC236}">
                <a16:creationId xmlns:a16="http://schemas.microsoft.com/office/drawing/2014/main" xmlns="" id="{EAEE3F65-23DE-474A-BB50-D49FB00066E6}"/>
              </a:ext>
            </a:extLst>
          </p:cNvPr>
          <p:cNvGraphicFramePr/>
          <p:nvPr/>
        </p:nvGraphicFramePr>
        <p:xfrm>
          <a:off x="506775" y="1652529"/>
          <a:ext cx="8064347" cy="46381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Notched Right Arrow 5">
            <a:extLst>
              <a:ext uri="{FF2B5EF4-FFF2-40B4-BE49-F238E27FC236}">
                <a16:creationId xmlns:a16="http://schemas.microsoft.com/office/drawing/2014/main" xmlns="" id="{7487B7C6-CD66-7841-9F85-1F6A1311D7C8}"/>
              </a:ext>
            </a:extLst>
          </p:cNvPr>
          <p:cNvSpPr/>
          <p:nvPr/>
        </p:nvSpPr>
        <p:spPr>
          <a:xfrm>
            <a:off x="6873875" y="5794375"/>
            <a:ext cx="650875" cy="430213"/>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3" name="Oval 2">
            <a:extLst>
              <a:ext uri="{FF2B5EF4-FFF2-40B4-BE49-F238E27FC236}">
                <a16:creationId xmlns:a16="http://schemas.microsoft.com/office/drawing/2014/main" xmlns="" id="{9F11E486-DE63-E142-B317-FAE9FEE01AF3}"/>
              </a:ext>
            </a:extLst>
          </p:cNvPr>
          <p:cNvSpPr/>
          <p:nvPr/>
        </p:nvSpPr>
        <p:spPr>
          <a:xfrm>
            <a:off x="2390775" y="1571625"/>
            <a:ext cx="6207125" cy="1203325"/>
          </a:xfrm>
          <a:prstGeom prst="ellipse">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Tree>
    <p:extLst>
      <p:ext uri="{BB962C8B-B14F-4D97-AF65-F5344CB8AC3E}">
        <p14:creationId xmlns:p14="http://schemas.microsoft.com/office/powerpoint/2010/main" xmlns="" val="2480295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6A0FD5-B6F2-D74F-ABAB-204B7A48D9C8}"/>
              </a:ext>
            </a:extLst>
          </p:cNvPr>
          <p:cNvSpPr>
            <a:spLocks noGrp="1"/>
          </p:cNvSpPr>
          <p:nvPr>
            <p:ph type="title"/>
          </p:nvPr>
        </p:nvSpPr>
        <p:spPr>
          <a:xfrm>
            <a:off x="330200" y="665163"/>
            <a:ext cx="8372475" cy="914400"/>
          </a:xfrm>
          <a:solidFill>
            <a:schemeClr val="accent5"/>
          </a:solidFill>
        </p:spPr>
        <p:txBody>
          <a:bodyPr>
            <a:noAutofit/>
          </a:bodyPr>
          <a:lstStyle/>
          <a:p>
            <a:pPr>
              <a:defRPr/>
            </a:pPr>
            <a:r>
              <a:rPr lang="en-IN" sz="3000" dirty="0">
                <a:solidFill>
                  <a:schemeClr val="bg1"/>
                </a:solidFill>
                <a:latin typeface="Gill Sans MT Condensed" pitchFamily="34" charset="0"/>
                <a:cs typeface="Times" pitchFamily="18" charset="0"/>
              </a:rPr>
              <a:t>IFRS Convergence:  </a:t>
            </a:r>
            <a:r>
              <a:rPr lang="en-IN" sz="3000" dirty="0" err="1">
                <a:solidFill>
                  <a:schemeClr val="bg1"/>
                </a:solidFill>
                <a:latin typeface="Gill Sans MT Condensed" pitchFamily="34" charset="0"/>
                <a:cs typeface="Times" pitchFamily="18" charset="0"/>
              </a:rPr>
              <a:t>Ind</a:t>
            </a:r>
            <a:r>
              <a:rPr lang="en-IN" sz="3000" dirty="0">
                <a:solidFill>
                  <a:schemeClr val="bg1"/>
                </a:solidFill>
                <a:latin typeface="Gill Sans MT Condensed" pitchFamily="34" charset="0"/>
                <a:cs typeface="Times" pitchFamily="18" charset="0"/>
              </a:rPr>
              <a:t> AS Implementation</a:t>
            </a:r>
            <a:br>
              <a:rPr lang="en-IN" sz="3000" dirty="0">
                <a:solidFill>
                  <a:schemeClr val="bg1"/>
                </a:solidFill>
                <a:latin typeface="Gill Sans MT Condensed" pitchFamily="34" charset="0"/>
                <a:cs typeface="Times" pitchFamily="18" charset="0"/>
              </a:rPr>
            </a:br>
            <a:r>
              <a:rPr lang="en-US" sz="3600" dirty="0">
                <a:solidFill>
                  <a:schemeClr val="bg1"/>
                </a:solidFill>
                <a:latin typeface="Gill Sans MT Condensed" pitchFamily="34" charset="0"/>
                <a:cs typeface="Times" pitchFamily="18" charset="0"/>
              </a:rPr>
              <a:t>Convergence and not Adoption</a:t>
            </a:r>
            <a:r>
              <a:rPr lang="en-IN" sz="3600" dirty="0">
                <a:solidFill>
                  <a:schemeClr val="bg1"/>
                </a:solidFill>
                <a:latin typeface="Gill Sans MT Condensed" pitchFamily="34" charset="0"/>
                <a:cs typeface="Times" pitchFamily="18" charset="0"/>
              </a:rPr>
              <a:t>   </a:t>
            </a:r>
            <a:endParaRPr lang="en-IN" dirty="0">
              <a:solidFill>
                <a:schemeClr val="bg1"/>
              </a:solidFill>
              <a:latin typeface="Gill Sans MT Condensed" pitchFamily="34" charset="0"/>
              <a:cs typeface="Times" pitchFamily="18" charset="0"/>
            </a:endParaRPr>
          </a:p>
        </p:txBody>
      </p:sp>
      <p:sp>
        <p:nvSpPr>
          <p:cNvPr id="38915" name="Slide Number Placeholder 4">
            <a:extLst>
              <a:ext uri="{FF2B5EF4-FFF2-40B4-BE49-F238E27FC236}">
                <a16:creationId xmlns:a16="http://schemas.microsoft.com/office/drawing/2014/main" xmlns="" id="{022C46FB-C637-DC4F-A9DB-FC6058BF2FBA}"/>
              </a:ext>
            </a:extLst>
          </p:cNvPr>
          <p:cNvSpPr>
            <a:spLocks noGrp="1"/>
          </p:cNvSpPr>
          <p:nvPr>
            <p:ph type="sldNum" sz="quarter" idx="12"/>
          </p:nvPr>
        </p:nvSpPr>
        <p:spPr bwMode="auto">
          <a:xfrm>
            <a:off x="8374063" y="6543675"/>
            <a:ext cx="769937" cy="3143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Gill Sans MT" panose="020B0502020104020203" pitchFamily="34" charset="77"/>
              </a:defRPr>
            </a:lvl1pPr>
            <a:lvl2pPr marL="742950" indent="-285750">
              <a:defRPr>
                <a:solidFill>
                  <a:schemeClr val="tx1"/>
                </a:solidFill>
                <a:latin typeface="Gill Sans MT" panose="020B0502020104020203" pitchFamily="34" charset="77"/>
              </a:defRPr>
            </a:lvl2pPr>
            <a:lvl3pPr marL="1143000" indent="-228600">
              <a:defRPr>
                <a:solidFill>
                  <a:schemeClr val="tx1"/>
                </a:solidFill>
                <a:latin typeface="Gill Sans MT" panose="020B0502020104020203" pitchFamily="34" charset="77"/>
              </a:defRPr>
            </a:lvl3pPr>
            <a:lvl4pPr marL="1600200" indent="-228600">
              <a:defRPr>
                <a:solidFill>
                  <a:schemeClr val="tx1"/>
                </a:solidFill>
                <a:latin typeface="Gill Sans MT" panose="020B0502020104020203" pitchFamily="34" charset="77"/>
              </a:defRPr>
            </a:lvl4pPr>
            <a:lvl5pPr marL="2057400" indent="-228600">
              <a:defRPr>
                <a:solidFill>
                  <a:schemeClr val="tx1"/>
                </a:solidFill>
                <a:latin typeface="Gill Sans MT" panose="020B0502020104020203" pitchFamily="34" charset="77"/>
              </a:defRPr>
            </a:lvl5pPr>
            <a:lvl6pPr marL="2514600" indent="-228600" eaLnBrk="0" fontAlgn="base" hangingPunct="0">
              <a:spcBef>
                <a:spcPct val="0"/>
              </a:spcBef>
              <a:spcAft>
                <a:spcPct val="0"/>
              </a:spcAft>
              <a:defRPr>
                <a:solidFill>
                  <a:schemeClr val="tx1"/>
                </a:solidFill>
                <a:latin typeface="Gill Sans MT" panose="020B0502020104020203" pitchFamily="34" charset="77"/>
              </a:defRPr>
            </a:lvl6pPr>
            <a:lvl7pPr marL="2971800" indent="-228600" eaLnBrk="0" fontAlgn="base" hangingPunct="0">
              <a:spcBef>
                <a:spcPct val="0"/>
              </a:spcBef>
              <a:spcAft>
                <a:spcPct val="0"/>
              </a:spcAft>
              <a:defRPr>
                <a:solidFill>
                  <a:schemeClr val="tx1"/>
                </a:solidFill>
                <a:latin typeface="Gill Sans MT" panose="020B0502020104020203" pitchFamily="34" charset="77"/>
              </a:defRPr>
            </a:lvl7pPr>
            <a:lvl8pPr marL="3429000" indent="-228600" eaLnBrk="0" fontAlgn="base" hangingPunct="0">
              <a:spcBef>
                <a:spcPct val="0"/>
              </a:spcBef>
              <a:spcAft>
                <a:spcPct val="0"/>
              </a:spcAft>
              <a:defRPr>
                <a:solidFill>
                  <a:schemeClr val="tx1"/>
                </a:solidFill>
                <a:latin typeface="Gill Sans MT" panose="020B0502020104020203" pitchFamily="34" charset="77"/>
              </a:defRPr>
            </a:lvl8pPr>
            <a:lvl9pPr marL="3886200" indent="-228600" eaLnBrk="0" fontAlgn="base" hangingPunct="0">
              <a:spcBef>
                <a:spcPct val="0"/>
              </a:spcBef>
              <a:spcAft>
                <a:spcPct val="0"/>
              </a:spcAft>
              <a:defRPr>
                <a:solidFill>
                  <a:schemeClr val="tx1"/>
                </a:solidFill>
                <a:latin typeface="Gill Sans MT" panose="020B0502020104020203" pitchFamily="34" charset="77"/>
              </a:defRPr>
            </a:lvl9pPr>
          </a:lstStyle>
          <a:p>
            <a:fld id="{CF36AEE3-1A2D-8441-A1AB-3F7D087A9EA8}" type="slidenum">
              <a:rPr lang="en-IN" altLang="en-US">
                <a:solidFill>
                  <a:srgbClr val="366658"/>
                </a:solidFill>
              </a:rPr>
              <a:pPr/>
              <a:t>12</a:t>
            </a:fld>
            <a:endParaRPr lang="en-IN" altLang="en-US">
              <a:solidFill>
                <a:srgbClr val="366658"/>
              </a:solidFill>
            </a:endParaRPr>
          </a:p>
        </p:txBody>
      </p:sp>
      <p:graphicFrame>
        <p:nvGraphicFramePr>
          <p:cNvPr id="6" name="Table 5">
            <a:extLst>
              <a:ext uri="{FF2B5EF4-FFF2-40B4-BE49-F238E27FC236}">
                <a16:creationId xmlns:a16="http://schemas.microsoft.com/office/drawing/2014/main" xmlns="" id="{CB613D37-DE8D-7349-ABAF-AED6078EF7EF}"/>
              </a:ext>
            </a:extLst>
          </p:cNvPr>
          <p:cNvGraphicFramePr>
            <a:graphicFrameLocks noGrp="1"/>
          </p:cNvGraphicFramePr>
          <p:nvPr/>
        </p:nvGraphicFramePr>
        <p:xfrm>
          <a:off x="363538" y="1693863"/>
          <a:ext cx="8240712" cy="3505238"/>
        </p:xfrm>
        <a:graphic>
          <a:graphicData uri="http://schemas.openxmlformats.org/drawingml/2006/table">
            <a:tbl>
              <a:tblPr firstRow="1" bandRow="1">
                <a:tableStyleId>{5C22544A-7EE6-4342-B048-85BDC9FD1C3A}</a:tableStyleId>
              </a:tblPr>
              <a:tblGrid>
                <a:gridCol w="8240712">
                  <a:extLst>
                    <a:ext uri="{9D8B030D-6E8A-4147-A177-3AD203B41FA5}">
                      <a16:colId xmlns:a16="http://schemas.microsoft.com/office/drawing/2014/main" xmlns="" val="20000"/>
                    </a:ext>
                  </a:extLst>
                </a:gridCol>
              </a:tblGrid>
              <a:tr h="3505200">
                <a:tc>
                  <a:txBody>
                    <a:bodyPr/>
                    <a:lstStyle/>
                    <a:p>
                      <a:pPr marL="269875" lvl="0" indent="-269875" algn="just">
                        <a:buFont typeface="Wingdings" pitchFamily="2" charset="2"/>
                        <a:buChar char="Ø"/>
                        <a:defRPr/>
                      </a:pPr>
                      <a:r>
                        <a:rPr lang="en-US" sz="2800" dirty="0">
                          <a:solidFill>
                            <a:schemeClr val="tx1"/>
                          </a:solidFill>
                          <a:latin typeface="Arial Narrow" pitchFamily="34" charset="0"/>
                          <a:cs typeface="Times New Roman" pitchFamily="18" charset="0"/>
                        </a:rPr>
                        <a:t>India decided to </a:t>
                      </a:r>
                      <a:r>
                        <a:rPr lang="en-US" sz="2800" u="sng" dirty="0">
                          <a:solidFill>
                            <a:schemeClr val="tx1"/>
                          </a:solidFill>
                          <a:latin typeface="Arial Narrow" pitchFamily="34" charset="0"/>
                          <a:cs typeface="Times New Roman" pitchFamily="18" charset="0"/>
                        </a:rPr>
                        <a:t>CONVERGE</a:t>
                      </a:r>
                      <a:r>
                        <a:rPr lang="en-US" sz="2800" dirty="0">
                          <a:solidFill>
                            <a:schemeClr val="tx1"/>
                          </a:solidFill>
                          <a:latin typeface="Arial Narrow" pitchFamily="34" charset="0"/>
                          <a:cs typeface="Times New Roman" pitchFamily="18" charset="0"/>
                        </a:rPr>
                        <a:t> with IFRS and </a:t>
                      </a:r>
                      <a:r>
                        <a:rPr lang="en-US" sz="2800" u="sng" dirty="0">
                          <a:solidFill>
                            <a:schemeClr val="tx1"/>
                          </a:solidFill>
                          <a:latin typeface="Arial Narrow" pitchFamily="34" charset="0"/>
                          <a:cs typeface="Times New Roman" pitchFamily="18" charset="0"/>
                        </a:rPr>
                        <a:t>NOT TO ADOPT.</a:t>
                      </a:r>
                    </a:p>
                    <a:p>
                      <a:pPr lvl="0" algn="just"/>
                      <a:endParaRPr lang="en-US" sz="2800" dirty="0">
                        <a:solidFill>
                          <a:schemeClr val="tx1"/>
                        </a:solidFill>
                        <a:latin typeface="Arial Narrow" pitchFamily="34" charset="0"/>
                        <a:cs typeface="Times New Roman" pitchFamily="18" charset="0"/>
                      </a:endParaRPr>
                    </a:p>
                    <a:p>
                      <a:pPr marL="269875" indent="-269875">
                        <a:buFont typeface="Wingdings" pitchFamily="2" charset="2"/>
                        <a:buChar char="Ø"/>
                        <a:defRPr/>
                      </a:pPr>
                      <a:r>
                        <a:rPr lang="en-GB" sz="2800" dirty="0">
                          <a:solidFill>
                            <a:schemeClr val="tx1"/>
                          </a:solidFill>
                          <a:latin typeface="Arial Narrow" pitchFamily="34" charset="0"/>
                          <a:cs typeface="Times New Roman" pitchFamily="18" charset="0"/>
                        </a:rPr>
                        <a:t>Reasons:</a:t>
                      </a:r>
                    </a:p>
                    <a:p>
                      <a:pPr marL="727075" lvl="1" indent="-269875">
                        <a:buClr>
                          <a:srgbClr val="C00000"/>
                        </a:buClr>
                        <a:buFont typeface="Arial" pitchFamily="34" charset="0"/>
                        <a:buChar char="•"/>
                        <a:defRPr/>
                      </a:pPr>
                      <a:r>
                        <a:rPr lang="en-GB" sz="2800" b="0" dirty="0">
                          <a:solidFill>
                            <a:schemeClr val="tx1"/>
                          </a:solidFill>
                          <a:latin typeface="Arial Narrow" pitchFamily="34" charset="0"/>
                          <a:cs typeface="Times New Roman" pitchFamily="18" charset="0"/>
                        </a:rPr>
                        <a:t>Legal &amp; regulatory environment</a:t>
                      </a:r>
                    </a:p>
                    <a:p>
                      <a:pPr marL="727075" lvl="1" indent="-269875">
                        <a:buClr>
                          <a:srgbClr val="C00000"/>
                        </a:buClr>
                        <a:buFont typeface="Arial" pitchFamily="34" charset="0"/>
                        <a:buChar char="•"/>
                        <a:defRPr/>
                      </a:pPr>
                      <a:r>
                        <a:rPr lang="en-GB" sz="2800" b="0" dirty="0">
                          <a:solidFill>
                            <a:schemeClr val="tx1"/>
                          </a:solidFill>
                          <a:latin typeface="Arial Narrow" pitchFamily="34" charset="0"/>
                          <a:cs typeface="Times New Roman" pitchFamily="18" charset="0"/>
                        </a:rPr>
                        <a:t>Indian economic environment</a:t>
                      </a:r>
                    </a:p>
                    <a:p>
                      <a:pPr marL="727075" lvl="1" indent="-269875">
                        <a:buClr>
                          <a:srgbClr val="C00000"/>
                        </a:buClr>
                        <a:buFont typeface="Arial" pitchFamily="34" charset="0"/>
                        <a:buChar char="•"/>
                        <a:defRPr/>
                      </a:pPr>
                      <a:r>
                        <a:rPr lang="en-GB" sz="2800" b="0" dirty="0">
                          <a:solidFill>
                            <a:schemeClr val="tx1"/>
                          </a:solidFill>
                          <a:latin typeface="Arial Narrow" pitchFamily="34" charset="0"/>
                          <a:cs typeface="Times New Roman" pitchFamily="18" charset="0"/>
                        </a:rPr>
                        <a:t>Prevailing accounting practices in the country</a:t>
                      </a:r>
                    </a:p>
                    <a:p>
                      <a:pPr marL="727075" lvl="1" indent="-269875">
                        <a:buClr>
                          <a:srgbClr val="C00000"/>
                        </a:buClr>
                        <a:buFont typeface="Arial" pitchFamily="34" charset="0"/>
                        <a:buChar char="•"/>
                        <a:defRPr/>
                      </a:pPr>
                      <a:r>
                        <a:rPr lang="en-GB" sz="2800" b="0" dirty="0">
                          <a:solidFill>
                            <a:schemeClr val="tx1"/>
                          </a:solidFill>
                          <a:latin typeface="Arial Narrow" pitchFamily="34" charset="0"/>
                          <a:cs typeface="Times New Roman" pitchFamily="18" charset="0"/>
                        </a:rPr>
                        <a:t>Conceptual Issues</a:t>
                      </a:r>
                    </a:p>
                  </a:txBody>
                  <a:tcPr marL="91441" marR="91441" marT="45739" marB="45739">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bl>
          </a:graphicData>
        </a:graphic>
      </p:graphicFrame>
      <p:pic>
        <p:nvPicPr>
          <p:cNvPr id="38922" name="Picture 1">
            <a:extLst>
              <a:ext uri="{FF2B5EF4-FFF2-40B4-BE49-F238E27FC236}">
                <a16:creationId xmlns:a16="http://schemas.microsoft.com/office/drawing/2014/main" xmlns="" id="{B8BB91FF-31BF-9A4B-88E8-E2DFE9EC7A18}"/>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47688" y="5381625"/>
            <a:ext cx="2349500" cy="1030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ight Arrow 7">
            <a:extLst>
              <a:ext uri="{FF2B5EF4-FFF2-40B4-BE49-F238E27FC236}">
                <a16:creationId xmlns:a16="http://schemas.microsoft.com/office/drawing/2014/main" xmlns="" id="{9F779183-C2C2-F94B-B2C3-09D3DDDE3C7D}"/>
              </a:ext>
            </a:extLst>
          </p:cNvPr>
          <p:cNvSpPr/>
          <p:nvPr/>
        </p:nvSpPr>
        <p:spPr>
          <a:xfrm>
            <a:off x="3028950" y="5265738"/>
            <a:ext cx="1906588" cy="760412"/>
          </a:xfrm>
          <a:prstGeom prst="rightArrow">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9" name="Flowchart: Multidocument 8">
            <a:extLst>
              <a:ext uri="{FF2B5EF4-FFF2-40B4-BE49-F238E27FC236}">
                <a16:creationId xmlns:a16="http://schemas.microsoft.com/office/drawing/2014/main" xmlns="" id="{49FF3573-1FB6-5847-9794-51875432D474}"/>
              </a:ext>
            </a:extLst>
          </p:cNvPr>
          <p:cNvSpPr/>
          <p:nvPr/>
        </p:nvSpPr>
        <p:spPr>
          <a:xfrm>
            <a:off x="5254625" y="5303838"/>
            <a:ext cx="2390775" cy="1041400"/>
          </a:xfrm>
          <a:prstGeom prst="flowChartMultidocumen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dirty="0"/>
              <a:t>Indian Accounting Standards (</a:t>
            </a:r>
            <a:r>
              <a:rPr lang="en-IN" dirty="0" err="1"/>
              <a:t>Ind</a:t>
            </a:r>
            <a:r>
              <a:rPr lang="en-IN" dirty="0"/>
              <a:t> AS)</a:t>
            </a:r>
          </a:p>
        </p:txBody>
      </p:sp>
    </p:spTree>
    <p:extLst>
      <p:ext uri="{BB962C8B-B14F-4D97-AF65-F5344CB8AC3E}">
        <p14:creationId xmlns:p14="http://schemas.microsoft.com/office/powerpoint/2010/main" xmlns="" val="103052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Convergence project</a:t>
            </a:r>
          </a:p>
        </p:txBody>
      </p:sp>
      <p:sp>
        <p:nvSpPr>
          <p:cNvPr id="3" name="Content Placeholder 2"/>
          <p:cNvSpPr>
            <a:spLocks noGrp="1"/>
          </p:cNvSpPr>
          <p:nvPr>
            <p:ph sz="quarter" idx="1"/>
          </p:nvPr>
        </p:nvSpPr>
        <p:spPr>
          <a:xfrm>
            <a:off x="320040" y="1406024"/>
            <a:ext cx="8503920" cy="4572000"/>
          </a:xfrm>
        </p:spPr>
        <p:txBody>
          <a:bodyPr>
            <a:normAutofit fontScale="85000" lnSpcReduction="20000"/>
          </a:bodyPr>
          <a:lstStyle/>
          <a:p>
            <a:r>
              <a:rPr lang="en-US" dirty="0"/>
              <a:t>Concept paper for convergence with IFRS </a:t>
            </a:r>
            <a:r>
              <a:rPr lang="en-US"/>
              <a:t>in 2007</a:t>
            </a:r>
          </a:p>
          <a:p>
            <a:endParaRPr lang="en-US" dirty="0"/>
          </a:p>
          <a:p>
            <a:r>
              <a:rPr lang="en-US" dirty="0"/>
              <a:t>Convergence is not migration from Indian Accounting Standards to IFRS</a:t>
            </a:r>
          </a:p>
          <a:p>
            <a:endParaRPr lang="en-US" dirty="0"/>
          </a:p>
          <a:p>
            <a:r>
              <a:rPr lang="en-US" dirty="0"/>
              <a:t>Convergence is not adoption of IFRS</a:t>
            </a:r>
          </a:p>
          <a:p>
            <a:endParaRPr lang="en-US" dirty="0"/>
          </a:p>
          <a:p>
            <a:r>
              <a:rPr lang="en-US" dirty="0"/>
              <a:t>Convergence is </a:t>
            </a:r>
            <a:r>
              <a:rPr lang="en-US" i="1" dirty="0"/>
              <a:t>“</a:t>
            </a:r>
            <a:r>
              <a:rPr lang="en-US" i="1" dirty="0">
                <a:solidFill>
                  <a:srgbClr val="FF0000"/>
                </a:solidFill>
              </a:rPr>
              <a:t>to design and maintain national accounting standards in a way that financial statements prepared in accordance with national accounting standards draw unreserved statement of compliance with IFRS</a:t>
            </a:r>
            <a:r>
              <a:rPr lang="en-US" i="1" dirty="0"/>
              <a:t>”</a:t>
            </a:r>
          </a:p>
          <a:p>
            <a:endParaRPr lang="en-US" dirty="0"/>
          </a:p>
        </p:txBody>
      </p:sp>
      <p:sp>
        <p:nvSpPr>
          <p:cNvPr id="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5" name="Footer Placeholder 4"/>
          <p:cNvSpPr>
            <a:spLocks noGrp="1"/>
          </p:cNvSpPr>
          <p:nvPr>
            <p:ph type="ftr" sz="quarter" idx="3"/>
          </p:nvPr>
        </p:nvSpPr>
        <p:spPr>
          <a:xfrm>
            <a:off x="304800" y="6410848"/>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1849226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8AB485-0B3F-6B49-8047-8DBCABE0F930}"/>
              </a:ext>
            </a:extLst>
          </p:cNvPr>
          <p:cNvSpPr>
            <a:spLocks noGrp="1"/>
          </p:cNvSpPr>
          <p:nvPr>
            <p:ph type="title"/>
          </p:nvPr>
        </p:nvSpPr>
        <p:spPr>
          <a:xfrm>
            <a:off x="330200" y="665163"/>
            <a:ext cx="8372475" cy="914400"/>
          </a:xfrm>
          <a:solidFill>
            <a:schemeClr val="accent5"/>
          </a:solidFill>
        </p:spPr>
        <p:txBody>
          <a:bodyPr>
            <a:noAutofit/>
          </a:bodyPr>
          <a:lstStyle/>
          <a:p>
            <a:pPr>
              <a:defRPr/>
            </a:pPr>
            <a:r>
              <a:rPr lang="en-IN" sz="3000" dirty="0">
                <a:solidFill>
                  <a:schemeClr val="bg1"/>
                </a:solidFill>
                <a:latin typeface="Gill Sans MT Condensed" pitchFamily="34" charset="0"/>
                <a:cs typeface="Times" pitchFamily="18" charset="0"/>
              </a:rPr>
              <a:t>IFRS Convergence Adoption : </a:t>
            </a:r>
            <a:r>
              <a:rPr lang="en-IN" sz="3000" dirty="0" err="1">
                <a:solidFill>
                  <a:schemeClr val="bg1"/>
                </a:solidFill>
                <a:latin typeface="Gill Sans MT Condensed" pitchFamily="34" charset="0"/>
                <a:cs typeface="Times" pitchFamily="18" charset="0"/>
              </a:rPr>
              <a:t>Ind</a:t>
            </a:r>
            <a:r>
              <a:rPr lang="en-IN" sz="3000" dirty="0">
                <a:solidFill>
                  <a:schemeClr val="bg1"/>
                </a:solidFill>
                <a:latin typeface="Gill Sans MT Condensed" pitchFamily="34" charset="0"/>
                <a:cs typeface="Times" pitchFamily="18" charset="0"/>
              </a:rPr>
              <a:t> AS Implementation</a:t>
            </a:r>
            <a:br>
              <a:rPr lang="en-IN" sz="3000" dirty="0">
                <a:solidFill>
                  <a:schemeClr val="bg1"/>
                </a:solidFill>
                <a:latin typeface="Gill Sans MT Condensed" pitchFamily="34" charset="0"/>
                <a:cs typeface="Times" pitchFamily="18" charset="0"/>
              </a:rPr>
            </a:br>
            <a:r>
              <a:rPr lang="en-IN" sz="3600" dirty="0">
                <a:solidFill>
                  <a:schemeClr val="bg1"/>
                </a:solidFill>
                <a:latin typeface="Gill Sans MT Condensed" pitchFamily="34" charset="0"/>
                <a:cs typeface="Times" pitchFamily="18" charset="0"/>
              </a:rPr>
              <a:t>Comprehensive implementation Road map</a:t>
            </a:r>
            <a:r>
              <a:rPr lang="en-IN" sz="2400" dirty="0">
                <a:solidFill>
                  <a:schemeClr val="bg1"/>
                </a:solidFill>
                <a:latin typeface="Gill Sans MT Condensed" pitchFamily="34" charset="0"/>
                <a:cs typeface="Times" pitchFamily="18" charset="0"/>
              </a:rPr>
              <a:t>   </a:t>
            </a:r>
            <a:endParaRPr lang="en-IN" dirty="0">
              <a:solidFill>
                <a:schemeClr val="bg1"/>
              </a:solidFill>
            </a:endParaRPr>
          </a:p>
        </p:txBody>
      </p:sp>
      <p:sp>
        <p:nvSpPr>
          <p:cNvPr id="39939" name="Slide Number Placeholder 4">
            <a:extLst>
              <a:ext uri="{FF2B5EF4-FFF2-40B4-BE49-F238E27FC236}">
                <a16:creationId xmlns:a16="http://schemas.microsoft.com/office/drawing/2014/main" xmlns="" id="{70486CC1-D609-B243-917B-EC9AB6D308A7}"/>
              </a:ext>
            </a:extLst>
          </p:cNvPr>
          <p:cNvSpPr>
            <a:spLocks noGrp="1"/>
          </p:cNvSpPr>
          <p:nvPr>
            <p:ph type="sldNum" sz="quarter" idx="12"/>
          </p:nvPr>
        </p:nvSpPr>
        <p:spPr bwMode="auto">
          <a:xfrm>
            <a:off x="8374063" y="6543675"/>
            <a:ext cx="769937" cy="3143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Gill Sans MT" panose="020B0502020104020203" pitchFamily="34" charset="77"/>
              </a:defRPr>
            </a:lvl1pPr>
            <a:lvl2pPr marL="742950" indent="-285750">
              <a:defRPr>
                <a:solidFill>
                  <a:schemeClr val="tx1"/>
                </a:solidFill>
                <a:latin typeface="Gill Sans MT" panose="020B0502020104020203" pitchFamily="34" charset="77"/>
              </a:defRPr>
            </a:lvl2pPr>
            <a:lvl3pPr marL="1143000" indent="-228600">
              <a:defRPr>
                <a:solidFill>
                  <a:schemeClr val="tx1"/>
                </a:solidFill>
                <a:latin typeface="Gill Sans MT" panose="020B0502020104020203" pitchFamily="34" charset="77"/>
              </a:defRPr>
            </a:lvl3pPr>
            <a:lvl4pPr marL="1600200" indent="-228600">
              <a:defRPr>
                <a:solidFill>
                  <a:schemeClr val="tx1"/>
                </a:solidFill>
                <a:latin typeface="Gill Sans MT" panose="020B0502020104020203" pitchFamily="34" charset="77"/>
              </a:defRPr>
            </a:lvl4pPr>
            <a:lvl5pPr marL="2057400" indent="-228600">
              <a:defRPr>
                <a:solidFill>
                  <a:schemeClr val="tx1"/>
                </a:solidFill>
                <a:latin typeface="Gill Sans MT" panose="020B0502020104020203" pitchFamily="34" charset="77"/>
              </a:defRPr>
            </a:lvl5pPr>
            <a:lvl6pPr marL="2514600" indent="-228600" eaLnBrk="0" fontAlgn="base" hangingPunct="0">
              <a:spcBef>
                <a:spcPct val="0"/>
              </a:spcBef>
              <a:spcAft>
                <a:spcPct val="0"/>
              </a:spcAft>
              <a:defRPr>
                <a:solidFill>
                  <a:schemeClr val="tx1"/>
                </a:solidFill>
                <a:latin typeface="Gill Sans MT" panose="020B0502020104020203" pitchFamily="34" charset="77"/>
              </a:defRPr>
            </a:lvl6pPr>
            <a:lvl7pPr marL="2971800" indent="-228600" eaLnBrk="0" fontAlgn="base" hangingPunct="0">
              <a:spcBef>
                <a:spcPct val="0"/>
              </a:spcBef>
              <a:spcAft>
                <a:spcPct val="0"/>
              </a:spcAft>
              <a:defRPr>
                <a:solidFill>
                  <a:schemeClr val="tx1"/>
                </a:solidFill>
                <a:latin typeface="Gill Sans MT" panose="020B0502020104020203" pitchFamily="34" charset="77"/>
              </a:defRPr>
            </a:lvl7pPr>
            <a:lvl8pPr marL="3429000" indent="-228600" eaLnBrk="0" fontAlgn="base" hangingPunct="0">
              <a:spcBef>
                <a:spcPct val="0"/>
              </a:spcBef>
              <a:spcAft>
                <a:spcPct val="0"/>
              </a:spcAft>
              <a:defRPr>
                <a:solidFill>
                  <a:schemeClr val="tx1"/>
                </a:solidFill>
                <a:latin typeface="Gill Sans MT" panose="020B0502020104020203" pitchFamily="34" charset="77"/>
              </a:defRPr>
            </a:lvl8pPr>
            <a:lvl9pPr marL="3886200" indent="-228600" eaLnBrk="0" fontAlgn="base" hangingPunct="0">
              <a:spcBef>
                <a:spcPct val="0"/>
              </a:spcBef>
              <a:spcAft>
                <a:spcPct val="0"/>
              </a:spcAft>
              <a:defRPr>
                <a:solidFill>
                  <a:schemeClr val="tx1"/>
                </a:solidFill>
                <a:latin typeface="Gill Sans MT" panose="020B0502020104020203" pitchFamily="34" charset="77"/>
              </a:defRPr>
            </a:lvl9pPr>
          </a:lstStyle>
          <a:p>
            <a:fld id="{9B2FD8DD-0467-7D48-A29C-3519D4D8BA8B}" type="slidenum">
              <a:rPr lang="en-IN" altLang="en-US">
                <a:solidFill>
                  <a:srgbClr val="366658"/>
                </a:solidFill>
              </a:rPr>
              <a:pPr/>
              <a:t>14</a:t>
            </a:fld>
            <a:endParaRPr lang="en-IN" altLang="en-US">
              <a:solidFill>
                <a:srgbClr val="366658"/>
              </a:solidFill>
            </a:endParaRPr>
          </a:p>
        </p:txBody>
      </p:sp>
      <p:graphicFrame>
        <p:nvGraphicFramePr>
          <p:cNvPr id="7" name="Table 6">
            <a:extLst>
              <a:ext uri="{FF2B5EF4-FFF2-40B4-BE49-F238E27FC236}">
                <a16:creationId xmlns:a16="http://schemas.microsoft.com/office/drawing/2014/main" xmlns="" id="{5EEB7073-1572-E348-A5A4-7DB82AA1AB56}"/>
              </a:ext>
            </a:extLst>
          </p:cNvPr>
          <p:cNvGraphicFramePr>
            <a:graphicFrameLocks noGrp="1"/>
          </p:cNvGraphicFramePr>
          <p:nvPr>
            <p:extLst>
              <p:ext uri="{D42A27DB-BD31-4B8C-83A1-F6EECF244321}">
                <p14:modId xmlns:p14="http://schemas.microsoft.com/office/powerpoint/2010/main" xmlns="" val="2339653754"/>
              </p:ext>
            </p:extLst>
          </p:nvPr>
        </p:nvGraphicFramePr>
        <p:xfrm>
          <a:off x="330200" y="1711325"/>
          <a:ext cx="8570913" cy="5183248"/>
        </p:xfrm>
        <a:graphic>
          <a:graphicData uri="http://schemas.openxmlformats.org/drawingml/2006/table">
            <a:tbl>
              <a:tblPr firstRow="1" bandRow="1">
                <a:tableStyleId>{5C22544A-7EE6-4342-B048-85BDC9FD1C3A}</a:tableStyleId>
              </a:tblPr>
              <a:tblGrid>
                <a:gridCol w="815229">
                  <a:extLst>
                    <a:ext uri="{9D8B030D-6E8A-4147-A177-3AD203B41FA5}">
                      <a16:colId xmlns:a16="http://schemas.microsoft.com/office/drawing/2014/main" xmlns="" val="20000"/>
                    </a:ext>
                  </a:extLst>
                </a:gridCol>
                <a:gridCol w="208276">
                  <a:extLst>
                    <a:ext uri="{9D8B030D-6E8A-4147-A177-3AD203B41FA5}">
                      <a16:colId xmlns:a16="http://schemas.microsoft.com/office/drawing/2014/main" xmlns="" val="20001"/>
                    </a:ext>
                  </a:extLst>
                </a:gridCol>
                <a:gridCol w="1700377">
                  <a:extLst>
                    <a:ext uri="{9D8B030D-6E8A-4147-A177-3AD203B41FA5}">
                      <a16:colId xmlns:a16="http://schemas.microsoft.com/office/drawing/2014/main" xmlns="" val="20002"/>
                    </a:ext>
                  </a:extLst>
                </a:gridCol>
                <a:gridCol w="208276">
                  <a:extLst>
                    <a:ext uri="{9D8B030D-6E8A-4147-A177-3AD203B41FA5}">
                      <a16:colId xmlns:a16="http://schemas.microsoft.com/office/drawing/2014/main" xmlns="" val="20003"/>
                    </a:ext>
                  </a:extLst>
                </a:gridCol>
                <a:gridCol w="5638755">
                  <a:extLst>
                    <a:ext uri="{9D8B030D-6E8A-4147-A177-3AD203B41FA5}">
                      <a16:colId xmlns:a16="http://schemas.microsoft.com/office/drawing/2014/main" xmlns="" val="20004"/>
                    </a:ext>
                  </a:extLst>
                </a:gridCol>
              </a:tblGrid>
              <a:tr h="387945">
                <a:tc>
                  <a:txBody>
                    <a:bodyPr/>
                    <a:lstStyle/>
                    <a:p>
                      <a:pPr algn="ctr"/>
                      <a:r>
                        <a:rPr lang="en-US" sz="1800" dirty="0">
                          <a:solidFill>
                            <a:srgbClr val="002060"/>
                          </a:solidFill>
                        </a:rPr>
                        <a:t>Phase</a:t>
                      </a:r>
                    </a:p>
                  </a:txBody>
                  <a:tcPr marL="91438" marR="91438" marT="45711" marB="45711">
                    <a:solidFill>
                      <a:srgbClr val="FFFF00"/>
                    </a:solidFill>
                  </a:tcPr>
                </a:tc>
                <a:tc>
                  <a:txBody>
                    <a:bodyPr/>
                    <a:lstStyle/>
                    <a:p>
                      <a:pPr algn="ctr"/>
                      <a:endParaRPr lang="en-US" sz="1800" dirty="0">
                        <a:solidFill>
                          <a:srgbClr val="002060"/>
                        </a:solidFill>
                      </a:endParaRPr>
                    </a:p>
                  </a:txBody>
                  <a:tcPr marL="91438" marR="91438" marT="45711" marB="45711">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002060"/>
                          </a:solidFill>
                        </a:rPr>
                        <a:t>Effective date</a:t>
                      </a:r>
                    </a:p>
                  </a:txBody>
                  <a:tcPr marL="91438" marR="91438" marT="45711" marB="45711">
                    <a:solidFill>
                      <a:srgbClr val="FFFF00"/>
                    </a:solidFill>
                  </a:tcPr>
                </a:tc>
                <a:tc>
                  <a:txBody>
                    <a:bodyPr/>
                    <a:lstStyle/>
                    <a:p>
                      <a:pPr algn="ctr"/>
                      <a:endParaRPr lang="en-US" sz="1800" dirty="0">
                        <a:solidFill>
                          <a:srgbClr val="002060"/>
                        </a:solidFill>
                      </a:endParaRPr>
                    </a:p>
                  </a:txBody>
                  <a:tcPr marL="91438" marR="91438" marT="45711" marB="45711">
                    <a:solidFill>
                      <a:srgbClr val="FFFF00"/>
                    </a:solidFill>
                  </a:tcPr>
                </a:tc>
                <a:tc>
                  <a:txBody>
                    <a:bodyPr/>
                    <a:lstStyle/>
                    <a:p>
                      <a:pPr algn="ctr"/>
                      <a:r>
                        <a:rPr lang="en-US" sz="1800" dirty="0">
                          <a:solidFill>
                            <a:srgbClr val="002060"/>
                          </a:solidFill>
                        </a:rPr>
                        <a:t>Category of companies covered </a:t>
                      </a:r>
                    </a:p>
                  </a:txBody>
                  <a:tcPr marL="91438" marR="91438" marT="45711" marB="45711">
                    <a:solidFill>
                      <a:srgbClr val="FFFF00"/>
                    </a:solidFill>
                  </a:tcPr>
                </a:tc>
                <a:extLst>
                  <a:ext uri="{0D108BD9-81ED-4DB2-BD59-A6C34878D82A}">
                    <a16:rowId xmlns:a16="http://schemas.microsoft.com/office/drawing/2014/main" xmlns="" val="10000"/>
                  </a:ext>
                </a:extLst>
              </a:tr>
              <a:tr h="548613">
                <a:tc>
                  <a:txBody>
                    <a:bodyPr/>
                    <a:lstStyle/>
                    <a:p>
                      <a:pPr algn="ctr"/>
                      <a:r>
                        <a:rPr lang="en-US" sz="1600" dirty="0">
                          <a:latin typeface="Arial Narrow" pitchFamily="34" charset="0"/>
                        </a:rPr>
                        <a:t>1 </a:t>
                      </a:r>
                    </a:p>
                  </a:txBody>
                  <a:tcPr marL="91438" marR="91438" marT="45711" marB="45711">
                    <a:solidFill>
                      <a:srgbClr val="E4CFA8"/>
                    </a:solidFill>
                  </a:tcPr>
                </a:tc>
                <a:tc>
                  <a:txBody>
                    <a:bodyPr/>
                    <a:lstStyle/>
                    <a:p>
                      <a:endParaRPr lang="en-US" sz="1600" dirty="0">
                        <a:latin typeface="Arial Narrow" pitchFamily="34" charset="0"/>
                      </a:endParaRPr>
                    </a:p>
                  </a:txBody>
                  <a:tcPr marL="91438" marR="91438" marT="45711" marB="45711">
                    <a:solidFill>
                      <a:srgbClr val="FFFFFF"/>
                    </a:solidFill>
                  </a:tcPr>
                </a:tc>
                <a:tc>
                  <a:txBody>
                    <a:bodyPr/>
                    <a:lstStyle/>
                    <a:p>
                      <a:pPr algn="ctr"/>
                      <a:r>
                        <a:rPr lang="en-US" sz="1500" b="1" dirty="0">
                          <a:solidFill>
                            <a:srgbClr val="000000"/>
                          </a:solidFill>
                          <a:latin typeface="Arial Narrow" pitchFamily="34" charset="0"/>
                        </a:rPr>
                        <a:t>01/04/2015</a:t>
                      </a:r>
                    </a:p>
                    <a:p>
                      <a:pPr algn="ctr"/>
                      <a:r>
                        <a:rPr lang="en-US" sz="1500" b="1" dirty="0">
                          <a:solidFill>
                            <a:srgbClr val="000000"/>
                          </a:solidFill>
                          <a:latin typeface="Arial Narrow" pitchFamily="34" charset="0"/>
                        </a:rPr>
                        <a:t>(FY 2015-16)</a:t>
                      </a:r>
                      <a:endParaRPr lang="en-US" sz="1500" dirty="0">
                        <a:latin typeface="Arial Narrow" pitchFamily="34" charset="0"/>
                      </a:endParaRPr>
                    </a:p>
                  </a:txBody>
                  <a:tcPr marL="91438" marR="91438" marT="45711" marB="45711">
                    <a:solidFill>
                      <a:srgbClr val="E4CFA8"/>
                    </a:solidFill>
                  </a:tcPr>
                </a:tc>
                <a:tc>
                  <a:txBody>
                    <a:bodyPr/>
                    <a:lstStyle/>
                    <a:p>
                      <a:endParaRPr lang="en-US" sz="1600" dirty="0">
                        <a:latin typeface="Arial Narrow" pitchFamily="34" charset="0"/>
                      </a:endParaRPr>
                    </a:p>
                  </a:txBody>
                  <a:tcPr marL="91438" marR="91438" marT="45711" marB="45711">
                    <a:solidFill>
                      <a:srgbClr val="FFFFFF"/>
                    </a:solidFill>
                  </a:tcPr>
                </a:tc>
                <a:tc>
                  <a:txBody>
                    <a:bodyPr/>
                    <a:lstStyle/>
                    <a:p>
                      <a:pPr marL="231775" indent="-231775" algn="just"/>
                      <a:r>
                        <a:rPr lang="en-US" sz="1600" b="1" dirty="0">
                          <a:latin typeface="Arial Narrow" pitchFamily="34" charset="0"/>
                        </a:rPr>
                        <a:t>Voluntary Phase: Any company can apply </a:t>
                      </a:r>
                      <a:r>
                        <a:rPr lang="en-US" sz="1600" b="1" dirty="0" err="1">
                          <a:latin typeface="Arial Narrow" pitchFamily="34" charset="0"/>
                        </a:rPr>
                        <a:t>Ind</a:t>
                      </a:r>
                      <a:r>
                        <a:rPr lang="en-US" sz="1600" b="1" dirty="0">
                          <a:latin typeface="Arial Narrow" pitchFamily="34" charset="0"/>
                        </a:rPr>
                        <a:t> AS for their F/S</a:t>
                      </a:r>
                    </a:p>
                  </a:txBody>
                  <a:tcPr marL="91438" marR="91438" marT="45711" marB="45711">
                    <a:solidFill>
                      <a:srgbClr val="E4CFA8"/>
                    </a:solidFill>
                  </a:tcPr>
                </a:tc>
                <a:extLst>
                  <a:ext uri="{0D108BD9-81ED-4DB2-BD59-A6C34878D82A}">
                    <a16:rowId xmlns:a16="http://schemas.microsoft.com/office/drawing/2014/main" xmlns="" val="10001"/>
                  </a:ext>
                </a:extLst>
              </a:tr>
              <a:tr h="335258">
                <a:tc>
                  <a:txBody>
                    <a:bodyPr/>
                    <a:lstStyle/>
                    <a:p>
                      <a:pPr algn="ctr"/>
                      <a:endParaRPr lang="en-US" sz="1600" dirty="0">
                        <a:latin typeface="Arial Narrow" pitchFamily="34" charset="0"/>
                      </a:endParaRPr>
                    </a:p>
                  </a:txBody>
                  <a:tcPr marL="91438" marR="91438" marT="45711" marB="45711">
                    <a:solidFill>
                      <a:srgbClr val="E4CFA8"/>
                    </a:solidFill>
                  </a:tcPr>
                </a:tc>
                <a:tc>
                  <a:txBody>
                    <a:bodyPr/>
                    <a:lstStyle/>
                    <a:p>
                      <a:endParaRPr lang="en-US" sz="1600" dirty="0">
                        <a:latin typeface="Arial Narrow" pitchFamily="34" charset="0"/>
                      </a:endParaRPr>
                    </a:p>
                  </a:txBody>
                  <a:tcPr marL="91438" marR="91438" marT="45711" marB="45711">
                    <a:solidFill>
                      <a:srgbClr val="FFFFFF"/>
                    </a:solidFill>
                  </a:tcPr>
                </a:tc>
                <a:tc>
                  <a:txBody>
                    <a:bodyPr/>
                    <a:lstStyle/>
                    <a:p>
                      <a:pPr algn="ctr"/>
                      <a:endParaRPr lang="en-US" sz="1500" dirty="0">
                        <a:latin typeface="Arial Narrow" pitchFamily="34" charset="0"/>
                      </a:endParaRPr>
                    </a:p>
                  </a:txBody>
                  <a:tcPr marL="91438" marR="91438" marT="45711" marB="45711">
                    <a:solidFill>
                      <a:srgbClr val="E4CFA8"/>
                    </a:solidFill>
                  </a:tcPr>
                </a:tc>
                <a:tc>
                  <a:txBody>
                    <a:bodyPr/>
                    <a:lstStyle/>
                    <a:p>
                      <a:endParaRPr lang="en-US" sz="1600" dirty="0">
                        <a:latin typeface="Arial Narrow" pitchFamily="34" charset="0"/>
                      </a:endParaRPr>
                    </a:p>
                  </a:txBody>
                  <a:tcPr marL="91438" marR="91438" marT="45711" marB="45711">
                    <a:solidFill>
                      <a:srgbClr val="FFFFFF"/>
                    </a:solidFill>
                  </a:tcPr>
                </a:tc>
                <a:tc>
                  <a:txBody>
                    <a:bodyPr/>
                    <a:lstStyle/>
                    <a:p>
                      <a:pPr marL="231775" indent="-231775" algn="just"/>
                      <a:r>
                        <a:rPr lang="en-US" sz="1600" b="1" dirty="0">
                          <a:latin typeface="Arial Narrow" pitchFamily="34" charset="0"/>
                        </a:rPr>
                        <a:t>Mandatory Phase </a:t>
                      </a:r>
                    </a:p>
                  </a:txBody>
                  <a:tcPr marL="91438" marR="91438" marT="45711" marB="45711">
                    <a:solidFill>
                      <a:srgbClr val="E4CFA8"/>
                    </a:solidFill>
                  </a:tcPr>
                </a:tc>
                <a:extLst>
                  <a:ext uri="{0D108BD9-81ED-4DB2-BD59-A6C34878D82A}">
                    <a16:rowId xmlns:a16="http://schemas.microsoft.com/office/drawing/2014/main" xmlns="" val="10002"/>
                  </a:ext>
                </a:extLst>
              </a:tr>
              <a:tr h="1066763">
                <a:tc>
                  <a:txBody>
                    <a:bodyPr/>
                    <a:lstStyle/>
                    <a:p>
                      <a:pPr algn="ctr"/>
                      <a:r>
                        <a:rPr lang="en-US" sz="1600" dirty="0">
                          <a:latin typeface="Arial Narrow" pitchFamily="34" charset="0"/>
                        </a:rPr>
                        <a:t>1</a:t>
                      </a:r>
                    </a:p>
                  </a:txBody>
                  <a:tcPr marL="91438" marR="91438" marT="45711" marB="45711">
                    <a:solidFill>
                      <a:srgbClr val="E4CFA8"/>
                    </a:solidFill>
                  </a:tcPr>
                </a:tc>
                <a:tc>
                  <a:txBody>
                    <a:bodyPr/>
                    <a:lstStyle/>
                    <a:p>
                      <a:endParaRPr lang="en-US" sz="1600" dirty="0">
                        <a:latin typeface="Arial Narrow" pitchFamily="34" charset="0"/>
                      </a:endParaRPr>
                    </a:p>
                  </a:txBody>
                  <a:tcPr marL="91438" marR="91438" marT="45711" marB="45711">
                    <a:solidFill>
                      <a:srgbClr val="FFFFFF"/>
                    </a:solidFill>
                  </a:tcPr>
                </a:tc>
                <a:tc>
                  <a:txBody>
                    <a:bodyPr/>
                    <a:lstStyle/>
                    <a:p>
                      <a:pPr algn="ctr"/>
                      <a:r>
                        <a:rPr lang="en-US" sz="1500" b="1" dirty="0">
                          <a:solidFill>
                            <a:srgbClr val="000000"/>
                          </a:solidFill>
                          <a:latin typeface="Arial Narrow" pitchFamily="34" charset="0"/>
                        </a:rPr>
                        <a:t>01/04/2016</a:t>
                      </a:r>
                    </a:p>
                    <a:p>
                      <a:pPr algn="ctr"/>
                      <a:r>
                        <a:rPr lang="en-US" sz="1500" b="1" dirty="0">
                          <a:solidFill>
                            <a:srgbClr val="000000"/>
                          </a:solidFill>
                          <a:latin typeface="Arial Narrow" pitchFamily="34" charset="0"/>
                        </a:rPr>
                        <a:t>(FY 2016-17)</a:t>
                      </a:r>
                      <a:endParaRPr lang="en-US" sz="1500" dirty="0">
                        <a:latin typeface="Arial Narrow" pitchFamily="34" charset="0"/>
                      </a:endParaRPr>
                    </a:p>
                  </a:txBody>
                  <a:tcPr marL="91438" marR="91438" marT="45711" marB="45711">
                    <a:solidFill>
                      <a:srgbClr val="E4CFA8"/>
                    </a:solidFill>
                  </a:tcPr>
                </a:tc>
                <a:tc>
                  <a:txBody>
                    <a:bodyPr/>
                    <a:lstStyle/>
                    <a:p>
                      <a:endParaRPr lang="en-US" sz="1600" dirty="0">
                        <a:latin typeface="Arial Narrow" pitchFamily="34" charset="0"/>
                      </a:endParaRPr>
                    </a:p>
                  </a:txBody>
                  <a:tcPr marL="91438" marR="91438" marT="45711" marB="45711">
                    <a:solidFill>
                      <a:srgbClr val="FFFFFF"/>
                    </a:solidFill>
                  </a:tcPr>
                </a:tc>
                <a:tc>
                  <a:txBody>
                    <a:bodyPr/>
                    <a:lstStyle/>
                    <a:p>
                      <a:pPr algn="just"/>
                      <a:r>
                        <a:rPr lang="en-US" sz="1600" b="1" dirty="0">
                          <a:latin typeface="Arial Narrow" pitchFamily="34" charset="0"/>
                        </a:rPr>
                        <a:t>Companies other than Banking, NBFC &amp; Insurance </a:t>
                      </a:r>
                    </a:p>
                    <a:p>
                      <a:pPr marL="231775" indent="-231775" algn="just"/>
                      <a:r>
                        <a:rPr lang="en-US" sz="1600" b="0" dirty="0">
                          <a:solidFill>
                            <a:srgbClr val="000000"/>
                          </a:solidFill>
                          <a:latin typeface="Arial Narrow" pitchFamily="34" charset="0"/>
                        </a:rPr>
                        <a:t>a)	Listed in India or Overseas and </a:t>
                      </a:r>
                      <a:r>
                        <a:rPr lang="en-US" sz="1600" b="0" dirty="0" err="1">
                          <a:solidFill>
                            <a:srgbClr val="000000"/>
                          </a:solidFill>
                          <a:latin typeface="Arial Narrow" pitchFamily="34" charset="0"/>
                        </a:rPr>
                        <a:t>Networth</a:t>
                      </a:r>
                      <a:r>
                        <a:rPr lang="en-US" sz="1600" b="0" dirty="0">
                          <a:solidFill>
                            <a:srgbClr val="000000"/>
                          </a:solidFill>
                          <a:latin typeface="Arial Narrow" pitchFamily="34" charset="0"/>
                        </a:rPr>
                        <a:t> &gt; Rs 5 billion</a:t>
                      </a:r>
                    </a:p>
                    <a:p>
                      <a:pPr marL="231775" indent="-231775" algn="just"/>
                      <a:r>
                        <a:rPr lang="en-US" sz="1600" b="0" dirty="0">
                          <a:solidFill>
                            <a:srgbClr val="000000"/>
                          </a:solidFill>
                          <a:latin typeface="Arial Narrow" pitchFamily="34" charset="0"/>
                        </a:rPr>
                        <a:t>b)	Unlisted with </a:t>
                      </a:r>
                      <a:r>
                        <a:rPr lang="en-US" sz="1600" b="0" dirty="0" err="1">
                          <a:solidFill>
                            <a:srgbClr val="000000"/>
                          </a:solidFill>
                          <a:latin typeface="Arial Narrow" pitchFamily="34" charset="0"/>
                        </a:rPr>
                        <a:t>Networth</a:t>
                      </a:r>
                      <a:r>
                        <a:rPr lang="en-US" sz="1600" b="0" dirty="0">
                          <a:solidFill>
                            <a:srgbClr val="000000"/>
                          </a:solidFill>
                          <a:latin typeface="Arial Narrow" pitchFamily="34" charset="0"/>
                        </a:rPr>
                        <a:t> &gt; Rs 5 billion</a:t>
                      </a:r>
                    </a:p>
                    <a:p>
                      <a:pPr marL="231775" indent="-231775" algn="just"/>
                      <a:r>
                        <a:rPr lang="en-US" sz="1600" b="0" dirty="0">
                          <a:solidFill>
                            <a:srgbClr val="000000"/>
                          </a:solidFill>
                          <a:latin typeface="Arial Narrow" pitchFamily="34" charset="0"/>
                        </a:rPr>
                        <a:t>c)	Parent, Subsidiary, Associates and JVs of above entities </a:t>
                      </a:r>
                      <a:endParaRPr lang="en-US" sz="1600" dirty="0">
                        <a:latin typeface="Arial Narrow" pitchFamily="34" charset="0"/>
                      </a:endParaRPr>
                    </a:p>
                  </a:txBody>
                  <a:tcPr marL="91438" marR="91438" marT="45711" marB="45711">
                    <a:solidFill>
                      <a:srgbClr val="E4CFA8"/>
                    </a:solidFill>
                  </a:tcPr>
                </a:tc>
                <a:extLst>
                  <a:ext uri="{0D108BD9-81ED-4DB2-BD59-A6C34878D82A}">
                    <a16:rowId xmlns:a16="http://schemas.microsoft.com/office/drawing/2014/main" xmlns="" val="10003"/>
                  </a:ext>
                </a:extLst>
              </a:tr>
              <a:tr h="579093">
                <a:tc>
                  <a:txBody>
                    <a:bodyPr/>
                    <a:lstStyle/>
                    <a:p>
                      <a:pPr algn="ctr"/>
                      <a:r>
                        <a:rPr lang="en-US" sz="1600" dirty="0">
                          <a:latin typeface="Arial Narrow" pitchFamily="34" charset="0"/>
                        </a:rPr>
                        <a:t>2</a:t>
                      </a:r>
                    </a:p>
                  </a:txBody>
                  <a:tcPr marL="91438" marR="91438" marT="45711" marB="45711">
                    <a:solidFill>
                      <a:srgbClr val="E4CFA8"/>
                    </a:solidFill>
                  </a:tcPr>
                </a:tc>
                <a:tc>
                  <a:txBody>
                    <a:bodyPr/>
                    <a:lstStyle/>
                    <a:p>
                      <a:endParaRPr lang="en-US" sz="1600" dirty="0">
                        <a:latin typeface="Arial Narrow" pitchFamily="34" charset="0"/>
                      </a:endParaRPr>
                    </a:p>
                  </a:txBody>
                  <a:tcPr marL="91438" marR="91438" marT="45711" marB="45711">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1" dirty="0">
                          <a:solidFill>
                            <a:srgbClr val="000000"/>
                          </a:solidFill>
                          <a:latin typeface="Arial Narrow" pitchFamily="34" charset="0"/>
                        </a:rPr>
                        <a:t>01/04/2017</a:t>
                      </a:r>
                    </a:p>
                    <a:p>
                      <a:pPr marL="0" marR="0" indent="0" algn="ctr" defTabSz="914400" rtl="0" eaLnBrk="1" fontAlgn="auto" latinLnBrk="0" hangingPunct="1">
                        <a:lnSpc>
                          <a:spcPct val="100000"/>
                        </a:lnSpc>
                        <a:spcBef>
                          <a:spcPts val="0"/>
                        </a:spcBef>
                        <a:spcAft>
                          <a:spcPts val="0"/>
                        </a:spcAft>
                        <a:buClrTx/>
                        <a:buSzTx/>
                        <a:buFontTx/>
                        <a:buNone/>
                        <a:tabLst/>
                        <a:defRPr/>
                      </a:pPr>
                      <a:r>
                        <a:rPr lang="en-US" sz="1500" b="1" dirty="0">
                          <a:solidFill>
                            <a:srgbClr val="000000"/>
                          </a:solidFill>
                          <a:latin typeface="Arial Narrow" pitchFamily="34" charset="0"/>
                        </a:rPr>
                        <a:t>(FY 2017-18)</a:t>
                      </a:r>
                      <a:endParaRPr lang="en-US" sz="1500" dirty="0">
                        <a:latin typeface="Arial Narrow" pitchFamily="34" charset="0"/>
                      </a:endParaRPr>
                    </a:p>
                  </a:txBody>
                  <a:tcPr marL="91438" marR="91438" marT="45711" marB="45711">
                    <a:solidFill>
                      <a:srgbClr val="E4CFA8"/>
                    </a:solidFill>
                  </a:tcPr>
                </a:tc>
                <a:tc>
                  <a:txBody>
                    <a:bodyPr/>
                    <a:lstStyle/>
                    <a:p>
                      <a:endParaRPr lang="en-US" sz="1600" dirty="0">
                        <a:latin typeface="Arial Narrow" pitchFamily="34" charset="0"/>
                      </a:endParaRPr>
                    </a:p>
                  </a:txBody>
                  <a:tcPr marL="91438" marR="91438" marT="45711" marB="45711">
                    <a:solidFill>
                      <a:srgbClr val="FFFFFF"/>
                    </a:solidFill>
                  </a:tcPr>
                </a:tc>
                <a:tc>
                  <a:txBody>
                    <a:bodyPr/>
                    <a:lstStyle/>
                    <a:p>
                      <a:pPr marL="342900" indent="-342900" algn="just">
                        <a:buAutoNum type="alphaLcParenR"/>
                      </a:pPr>
                      <a:r>
                        <a:rPr lang="en-US" sz="1600" b="0" dirty="0">
                          <a:latin typeface="Arial Narrow" pitchFamily="34" charset="0"/>
                        </a:rPr>
                        <a:t>All listed companies not covered in Phase 1</a:t>
                      </a:r>
                    </a:p>
                    <a:p>
                      <a:pPr marL="342900" indent="-342900" algn="just">
                        <a:buAutoNum type="alphaLcParenR"/>
                      </a:pPr>
                      <a:r>
                        <a:rPr lang="en-US" sz="1600" b="0" dirty="0">
                          <a:latin typeface="Arial Narrow" pitchFamily="34" charset="0"/>
                        </a:rPr>
                        <a:t>Unlisted companies </a:t>
                      </a:r>
                      <a:r>
                        <a:rPr lang="en-US" sz="1600" b="0" dirty="0">
                          <a:solidFill>
                            <a:srgbClr val="000000"/>
                          </a:solidFill>
                          <a:latin typeface="Arial Narrow" pitchFamily="34" charset="0"/>
                        </a:rPr>
                        <a:t>with </a:t>
                      </a:r>
                      <a:r>
                        <a:rPr lang="en-US" sz="1600" b="0" dirty="0" err="1">
                          <a:solidFill>
                            <a:srgbClr val="000000"/>
                          </a:solidFill>
                          <a:latin typeface="Arial Narrow" pitchFamily="34" charset="0"/>
                        </a:rPr>
                        <a:t>Networth</a:t>
                      </a:r>
                      <a:r>
                        <a:rPr lang="en-US" sz="1600" b="0" dirty="0">
                          <a:solidFill>
                            <a:srgbClr val="000000"/>
                          </a:solidFill>
                          <a:latin typeface="Arial Narrow" pitchFamily="34" charset="0"/>
                        </a:rPr>
                        <a:t> &gt; Rs 2.5 billion</a:t>
                      </a:r>
                      <a:endParaRPr lang="en-US" sz="1600" b="0" dirty="0">
                        <a:latin typeface="Arial Narrow" pitchFamily="34" charset="0"/>
                      </a:endParaRPr>
                    </a:p>
                  </a:txBody>
                  <a:tcPr marL="91438" marR="91438" marT="45711" marB="45711">
                    <a:solidFill>
                      <a:srgbClr val="E4CFA8"/>
                    </a:solidFill>
                  </a:tcPr>
                </a:tc>
                <a:extLst>
                  <a:ext uri="{0D108BD9-81ED-4DB2-BD59-A6C34878D82A}">
                    <a16:rowId xmlns:a16="http://schemas.microsoft.com/office/drawing/2014/main" xmlns="" val="10004"/>
                  </a:ext>
                </a:extLst>
              </a:tr>
              <a:tr h="616217">
                <a:tc>
                  <a:txBody>
                    <a:bodyPr/>
                    <a:lstStyle/>
                    <a:p>
                      <a:pPr algn="ctr"/>
                      <a:r>
                        <a:rPr lang="en-US" sz="1600" dirty="0">
                          <a:latin typeface="Arial Narrow" pitchFamily="34" charset="0"/>
                        </a:rPr>
                        <a:t>3</a:t>
                      </a:r>
                    </a:p>
                  </a:txBody>
                  <a:tcPr marL="91438" marR="91438" marT="45711" marB="45711">
                    <a:solidFill>
                      <a:srgbClr val="E4CFA8"/>
                    </a:solidFill>
                  </a:tcPr>
                </a:tc>
                <a:tc>
                  <a:txBody>
                    <a:bodyPr/>
                    <a:lstStyle/>
                    <a:p>
                      <a:endParaRPr lang="en-US" sz="1600" dirty="0">
                        <a:latin typeface="Arial Narrow" pitchFamily="34" charset="0"/>
                      </a:endParaRPr>
                    </a:p>
                  </a:txBody>
                  <a:tcPr marL="91438" marR="91438" marT="45711" marB="45711">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1" dirty="0">
                          <a:solidFill>
                            <a:srgbClr val="000000"/>
                          </a:solidFill>
                          <a:latin typeface="Arial Narrow" pitchFamily="34" charset="0"/>
                        </a:rPr>
                        <a:t>01/04/2018</a:t>
                      </a:r>
                    </a:p>
                    <a:p>
                      <a:pPr marL="0" marR="0" indent="0" algn="ctr" defTabSz="914400" rtl="0" eaLnBrk="1" fontAlgn="auto" latinLnBrk="0" hangingPunct="1">
                        <a:lnSpc>
                          <a:spcPct val="100000"/>
                        </a:lnSpc>
                        <a:spcBef>
                          <a:spcPts val="0"/>
                        </a:spcBef>
                        <a:spcAft>
                          <a:spcPts val="0"/>
                        </a:spcAft>
                        <a:buClrTx/>
                        <a:buSzTx/>
                        <a:buFontTx/>
                        <a:buNone/>
                        <a:tabLst/>
                        <a:defRPr/>
                      </a:pPr>
                      <a:r>
                        <a:rPr lang="en-US" sz="1500" b="1" dirty="0">
                          <a:solidFill>
                            <a:srgbClr val="000000"/>
                          </a:solidFill>
                          <a:latin typeface="Arial Narrow" pitchFamily="34" charset="0"/>
                        </a:rPr>
                        <a:t>(FY 2018-19)</a:t>
                      </a:r>
                      <a:endParaRPr lang="en-US" sz="1500" dirty="0">
                        <a:latin typeface="Arial Narrow" pitchFamily="34" charset="0"/>
                      </a:endParaRPr>
                    </a:p>
                  </a:txBody>
                  <a:tcPr marL="91438" marR="91438" marT="45711" marB="45711">
                    <a:solidFill>
                      <a:srgbClr val="E4CFA8"/>
                    </a:solidFill>
                  </a:tcPr>
                </a:tc>
                <a:tc>
                  <a:txBody>
                    <a:bodyPr/>
                    <a:lstStyle/>
                    <a:p>
                      <a:endParaRPr lang="en-US" sz="1600" dirty="0">
                        <a:latin typeface="Arial Narrow" pitchFamily="34" charset="0"/>
                      </a:endParaRPr>
                    </a:p>
                  </a:txBody>
                  <a:tcPr marL="91438" marR="91438" marT="45711" marB="45711">
                    <a:solidFill>
                      <a:srgbClr val="FFFFFF"/>
                    </a:solidFill>
                  </a:tcPr>
                </a:tc>
                <a:tc>
                  <a:txBody>
                    <a:bodyPr/>
                    <a:lstStyle/>
                    <a:p>
                      <a:pPr algn="just"/>
                      <a:r>
                        <a:rPr lang="en-US" sz="1600" b="1" dirty="0">
                          <a:solidFill>
                            <a:srgbClr val="000000"/>
                          </a:solidFill>
                          <a:latin typeface="Arial Narrow" pitchFamily="34" charset="0"/>
                        </a:rPr>
                        <a:t>NBFCs </a:t>
                      </a:r>
                    </a:p>
                    <a:p>
                      <a:pPr marL="342900" indent="-342900" algn="just">
                        <a:buAutoNum type="alphaLcParenR"/>
                      </a:pPr>
                      <a:r>
                        <a:rPr kumimoji="0" lang="en-US" sz="1600" b="0" kern="1200" dirty="0">
                          <a:solidFill>
                            <a:srgbClr val="000000"/>
                          </a:solidFill>
                          <a:latin typeface="Arial Narrow" pitchFamily="34" charset="0"/>
                          <a:ea typeface="+mn-ea"/>
                          <a:cs typeface="+mn-cs"/>
                        </a:rPr>
                        <a:t>NBFCs with </a:t>
                      </a:r>
                      <a:r>
                        <a:rPr kumimoji="0" lang="en-US" sz="1600" b="0" kern="1200" dirty="0" err="1">
                          <a:solidFill>
                            <a:srgbClr val="000000"/>
                          </a:solidFill>
                          <a:latin typeface="Arial Narrow" pitchFamily="34" charset="0"/>
                          <a:ea typeface="+mn-ea"/>
                          <a:cs typeface="+mn-cs"/>
                        </a:rPr>
                        <a:t>networth</a:t>
                      </a:r>
                      <a:r>
                        <a:rPr kumimoji="0" lang="en-US" sz="1600" b="0" kern="1200" dirty="0">
                          <a:solidFill>
                            <a:srgbClr val="000000"/>
                          </a:solidFill>
                          <a:latin typeface="Arial Narrow" pitchFamily="34" charset="0"/>
                          <a:ea typeface="+mn-ea"/>
                          <a:cs typeface="+mn-cs"/>
                        </a:rPr>
                        <a:t> </a:t>
                      </a:r>
                      <a:r>
                        <a:rPr lang="en-US" sz="1600" b="0" dirty="0">
                          <a:solidFill>
                            <a:srgbClr val="000000"/>
                          </a:solidFill>
                          <a:latin typeface="Arial Narrow" pitchFamily="34" charset="0"/>
                        </a:rPr>
                        <a:t>&gt; Rs 5 billion</a:t>
                      </a:r>
                      <a:endParaRPr kumimoji="0" lang="en-US" sz="1600" b="0" kern="1200" dirty="0">
                        <a:solidFill>
                          <a:srgbClr val="000000"/>
                        </a:solidFill>
                        <a:latin typeface="Arial Narrow" pitchFamily="34" charset="0"/>
                        <a:ea typeface="+mn-ea"/>
                        <a:cs typeface="+mn-cs"/>
                      </a:endParaRPr>
                    </a:p>
                  </a:txBody>
                  <a:tcPr marL="91438" marR="91438" marT="45711" marB="45711">
                    <a:solidFill>
                      <a:srgbClr val="E4CFA8"/>
                    </a:solidFill>
                  </a:tcPr>
                </a:tc>
                <a:extLst>
                  <a:ext uri="{0D108BD9-81ED-4DB2-BD59-A6C34878D82A}">
                    <a16:rowId xmlns:a16="http://schemas.microsoft.com/office/drawing/2014/main" xmlns="" val="10005"/>
                  </a:ext>
                </a:extLst>
              </a:tr>
              <a:tr h="1066763">
                <a:tc>
                  <a:txBody>
                    <a:bodyPr/>
                    <a:lstStyle/>
                    <a:p>
                      <a:pPr algn="ctr"/>
                      <a:r>
                        <a:rPr lang="en-US" sz="1600" dirty="0">
                          <a:latin typeface="Arial Narrow" pitchFamily="34" charset="0"/>
                        </a:rPr>
                        <a:t>4</a:t>
                      </a:r>
                    </a:p>
                  </a:txBody>
                  <a:tcPr marL="91438" marR="91438" marT="45711" marB="45711">
                    <a:solidFill>
                      <a:srgbClr val="E4CFA8"/>
                    </a:solidFill>
                  </a:tcPr>
                </a:tc>
                <a:tc>
                  <a:txBody>
                    <a:bodyPr/>
                    <a:lstStyle/>
                    <a:p>
                      <a:endParaRPr lang="en-US" sz="1600" dirty="0">
                        <a:latin typeface="Arial Narrow" pitchFamily="34" charset="0"/>
                      </a:endParaRPr>
                    </a:p>
                  </a:txBody>
                  <a:tcPr marL="91438" marR="91438" marT="45711" marB="45711">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1" dirty="0">
                          <a:solidFill>
                            <a:srgbClr val="000000"/>
                          </a:solidFill>
                          <a:latin typeface="Arial Narrow" pitchFamily="34" charset="0"/>
                        </a:rPr>
                        <a:t>01/04/2019</a:t>
                      </a:r>
                    </a:p>
                    <a:p>
                      <a:pPr marL="0" marR="0" indent="0" algn="ctr" defTabSz="914400" rtl="0" eaLnBrk="1" fontAlgn="auto" latinLnBrk="0" hangingPunct="1">
                        <a:lnSpc>
                          <a:spcPct val="100000"/>
                        </a:lnSpc>
                        <a:spcBef>
                          <a:spcPts val="0"/>
                        </a:spcBef>
                        <a:spcAft>
                          <a:spcPts val="0"/>
                        </a:spcAft>
                        <a:buClrTx/>
                        <a:buSzTx/>
                        <a:buFontTx/>
                        <a:buNone/>
                        <a:tabLst/>
                        <a:defRPr/>
                      </a:pPr>
                      <a:r>
                        <a:rPr lang="en-US" sz="1500" b="1" dirty="0">
                          <a:solidFill>
                            <a:srgbClr val="000000"/>
                          </a:solidFill>
                          <a:latin typeface="Arial Narrow" pitchFamily="34" charset="0"/>
                        </a:rPr>
                        <a:t>(FY 2019-20)</a:t>
                      </a:r>
                      <a:endParaRPr lang="en-US" sz="1500" dirty="0">
                        <a:latin typeface="Arial Narrow" pitchFamily="34" charset="0"/>
                      </a:endParaRPr>
                    </a:p>
                  </a:txBody>
                  <a:tcPr marL="91438" marR="91438" marT="45711" marB="45711">
                    <a:solidFill>
                      <a:srgbClr val="E4CFA8"/>
                    </a:solidFill>
                  </a:tcPr>
                </a:tc>
                <a:tc>
                  <a:txBody>
                    <a:bodyPr/>
                    <a:lstStyle/>
                    <a:p>
                      <a:endParaRPr lang="en-US" sz="1600" dirty="0">
                        <a:latin typeface="Arial Narrow" pitchFamily="34" charset="0"/>
                      </a:endParaRPr>
                    </a:p>
                  </a:txBody>
                  <a:tcPr marL="91438" marR="91438" marT="45711" marB="45711">
                    <a:solidFill>
                      <a:srgbClr val="FFFFFF"/>
                    </a:solidFill>
                  </a:tcPr>
                </a:tc>
                <a:tc>
                  <a:txBody>
                    <a:bodyPr/>
                    <a:lstStyle/>
                    <a:p>
                      <a:pPr marL="231775" indent="-231775" algn="just">
                        <a:buNone/>
                      </a:pPr>
                      <a:r>
                        <a:rPr lang="en-US" sz="1600" b="1" dirty="0">
                          <a:latin typeface="Arial Narrow" pitchFamily="34" charset="0"/>
                        </a:rPr>
                        <a:t>NBFCs </a:t>
                      </a:r>
                    </a:p>
                    <a:p>
                      <a:pPr marL="231775" indent="-231775" algn="just">
                        <a:buAutoNum type="alphaLcParenR"/>
                      </a:pPr>
                      <a:r>
                        <a:rPr lang="en-US" sz="1600" b="0" dirty="0">
                          <a:latin typeface="Arial Narrow" pitchFamily="34" charset="0"/>
                        </a:rPr>
                        <a:t>Listed w</a:t>
                      </a:r>
                      <a:r>
                        <a:rPr lang="en-US" sz="1600" b="0" dirty="0">
                          <a:solidFill>
                            <a:srgbClr val="000000"/>
                          </a:solidFill>
                          <a:latin typeface="Arial Narrow" pitchFamily="34" charset="0"/>
                        </a:rPr>
                        <a:t>ith Net worth &lt; Rs 5 billion</a:t>
                      </a:r>
                    </a:p>
                    <a:p>
                      <a:pPr marL="231775" marR="0" indent="-231775" algn="just" defTabSz="914400" rtl="0" eaLnBrk="1" fontAlgn="auto" latinLnBrk="0" hangingPunct="1">
                        <a:lnSpc>
                          <a:spcPct val="100000"/>
                        </a:lnSpc>
                        <a:spcBef>
                          <a:spcPts val="0"/>
                        </a:spcBef>
                        <a:spcAft>
                          <a:spcPts val="0"/>
                        </a:spcAft>
                        <a:buClrTx/>
                        <a:buSzTx/>
                        <a:buFontTx/>
                        <a:buAutoNum type="alphaLcParenR"/>
                        <a:tabLst/>
                        <a:defRPr/>
                      </a:pPr>
                      <a:r>
                        <a:rPr lang="en-US" sz="1600" b="0" dirty="0">
                          <a:solidFill>
                            <a:srgbClr val="000000"/>
                          </a:solidFill>
                          <a:latin typeface="Arial Narrow" pitchFamily="34" charset="0"/>
                        </a:rPr>
                        <a:t>Unlisted NBFCs with Net worth  &gt; Rs 2.5 billion</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600" b="1" dirty="0">
                          <a:solidFill>
                            <a:srgbClr val="000000"/>
                          </a:solidFill>
                          <a:latin typeface="Arial Narrow" pitchFamily="34" charset="0"/>
                        </a:rPr>
                        <a:t>Banks</a:t>
                      </a:r>
                      <a:endParaRPr lang="en-US" sz="1600" b="1" dirty="0">
                        <a:latin typeface="Arial Narrow" pitchFamily="34" charset="0"/>
                      </a:endParaRPr>
                    </a:p>
                  </a:txBody>
                  <a:tcPr marL="91438" marR="91438" marT="45711" marB="45711">
                    <a:solidFill>
                      <a:srgbClr val="E4CFA8"/>
                    </a:solidFill>
                  </a:tcPr>
                </a:tc>
                <a:extLst>
                  <a:ext uri="{0D108BD9-81ED-4DB2-BD59-A6C34878D82A}">
                    <a16:rowId xmlns:a16="http://schemas.microsoft.com/office/drawing/2014/main" xmlns="" val="10006"/>
                  </a:ext>
                </a:extLst>
              </a:tr>
              <a:tr h="582536">
                <a:tc>
                  <a:txBody>
                    <a:bodyPr/>
                    <a:lstStyle/>
                    <a:p>
                      <a:pPr algn="ctr"/>
                      <a:r>
                        <a:rPr lang="en-US" sz="1600" dirty="0">
                          <a:latin typeface="Arial Narrow" pitchFamily="34" charset="0"/>
                        </a:rPr>
                        <a:t>5</a:t>
                      </a:r>
                    </a:p>
                  </a:txBody>
                  <a:tcPr marL="91438" marR="91438" marT="45711" marB="45711">
                    <a:solidFill>
                      <a:srgbClr val="E4CFA8"/>
                    </a:solidFill>
                  </a:tcPr>
                </a:tc>
                <a:tc>
                  <a:txBody>
                    <a:bodyPr/>
                    <a:lstStyle/>
                    <a:p>
                      <a:endParaRPr lang="en-US" sz="1600" dirty="0">
                        <a:latin typeface="Arial Narrow" pitchFamily="34" charset="0"/>
                      </a:endParaRPr>
                    </a:p>
                  </a:txBody>
                  <a:tcPr marL="91438" marR="91438" marT="45711" marB="45711">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1" dirty="0">
                          <a:solidFill>
                            <a:srgbClr val="000000"/>
                          </a:solidFill>
                          <a:latin typeface="Arial Narrow" pitchFamily="34" charset="0"/>
                        </a:rPr>
                        <a:t>01/04/2020 </a:t>
                      </a:r>
                      <a:r>
                        <a:rPr lang="en-US" sz="1500" b="1" dirty="0">
                          <a:solidFill>
                            <a:srgbClr val="FF0000"/>
                          </a:solidFill>
                          <a:latin typeface="Arial Narrow" pitchFamily="34" charset="0"/>
                        </a:rPr>
                        <a:t>?</a:t>
                      </a:r>
                    </a:p>
                    <a:p>
                      <a:pPr marL="0" marR="0" indent="0" algn="ctr" defTabSz="914400" rtl="0" eaLnBrk="1" fontAlgn="auto" latinLnBrk="0" hangingPunct="1">
                        <a:lnSpc>
                          <a:spcPct val="100000"/>
                        </a:lnSpc>
                        <a:spcBef>
                          <a:spcPts val="0"/>
                        </a:spcBef>
                        <a:spcAft>
                          <a:spcPts val="0"/>
                        </a:spcAft>
                        <a:buClrTx/>
                        <a:buSzTx/>
                        <a:buFontTx/>
                        <a:buNone/>
                        <a:tabLst/>
                        <a:defRPr/>
                      </a:pPr>
                      <a:r>
                        <a:rPr lang="en-US" sz="1500" b="1" dirty="0">
                          <a:solidFill>
                            <a:srgbClr val="000000"/>
                          </a:solidFill>
                          <a:latin typeface="Arial Narrow" pitchFamily="34" charset="0"/>
                        </a:rPr>
                        <a:t>(FY 2020-21)</a:t>
                      </a:r>
                      <a:endParaRPr lang="en-US" sz="1500" dirty="0">
                        <a:latin typeface="Arial Narrow" pitchFamily="34" charset="0"/>
                      </a:endParaRPr>
                    </a:p>
                  </a:txBody>
                  <a:tcPr marL="91438" marR="91438" marT="45711" marB="45711">
                    <a:solidFill>
                      <a:srgbClr val="E4CFA8"/>
                    </a:solidFill>
                  </a:tcPr>
                </a:tc>
                <a:tc>
                  <a:txBody>
                    <a:bodyPr/>
                    <a:lstStyle/>
                    <a:p>
                      <a:endParaRPr lang="en-US" sz="1600" dirty="0">
                        <a:latin typeface="Arial Narrow" pitchFamily="34" charset="0"/>
                      </a:endParaRPr>
                    </a:p>
                  </a:txBody>
                  <a:tcPr marL="91438" marR="91438" marT="45711" marB="45711">
                    <a:solidFill>
                      <a:srgbClr val="FFFFFF"/>
                    </a:solidFill>
                  </a:tcPr>
                </a:tc>
                <a:tc>
                  <a:txBody>
                    <a:bodyPr/>
                    <a:lstStyle/>
                    <a:p>
                      <a:pPr marL="231775" indent="-231775" algn="just">
                        <a:buNone/>
                      </a:pPr>
                      <a:r>
                        <a:rPr lang="en-US" sz="1600" b="1" kern="1200" dirty="0">
                          <a:solidFill>
                            <a:schemeClr val="dk1"/>
                          </a:solidFill>
                          <a:latin typeface="Arial Narrow" pitchFamily="34" charset="0"/>
                          <a:ea typeface="+mn-ea"/>
                          <a:cs typeface="+mn-cs"/>
                        </a:rPr>
                        <a:t>Insurance companies</a:t>
                      </a:r>
                    </a:p>
                  </a:txBody>
                  <a:tcPr marL="91438" marR="91438" marT="45711" marB="45711">
                    <a:solidFill>
                      <a:srgbClr val="E4CFA8"/>
                    </a:solidFill>
                  </a:tcPr>
                </a:tc>
                <a:extLst>
                  <a:ext uri="{0D108BD9-81ED-4DB2-BD59-A6C34878D82A}">
                    <a16:rowId xmlns:a16="http://schemas.microsoft.com/office/drawing/2014/main" xmlns="" val="10007"/>
                  </a:ext>
                </a:extLst>
              </a:tr>
            </a:tbl>
          </a:graphicData>
        </a:graphic>
      </p:graphicFrame>
      <p:sp>
        <p:nvSpPr>
          <p:cNvPr id="3" name="Oval 2">
            <a:extLst>
              <a:ext uri="{FF2B5EF4-FFF2-40B4-BE49-F238E27FC236}">
                <a16:creationId xmlns:a16="http://schemas.microsoft.com/office/drawing/2014/main" xmlns="" id="{21D7F090-61EF-A247-BCDF-E73E903666C6}"/>
              </a:ext>
            </a:extLst>
          </p:cNvPr>
          <p:cNvSpPr/>
          <p:nvPr/>
        </p:nvSpPr>
        <p:spPr>
          <a:xfrm>
            <a:off x="288924" y="2101850"/>
            <a:ext cx="8524875" cy="3224213"/>
          </a:xfrm>
          <a:prstGeom prst="ellipse">
            <a:avLst/>
          </a:prstGeom>
          <a:noFill/>
          <a:ln w="34925">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dirty="0"/>
          </a:p>
        </p:txBody>
      </p:sp>
      <p:sp>
        <p:nvSpPr>
          <p:cNvPr id="4" name="Rounded Rectangle 3">
            <a:extLst>
              <a:ext uri="{FF2B5EF4-FFF2-40B4-BE49-F238E27FC236}">
                <a16:creationId xmlns:a16="http://schemas.microsoft.com/office/drawing/2014/main" xmlns="" id="{E02186C9-8D2A-3040-A7FC-BE99DF7116BE}"/>
              </a:ext>
            </a:extLst>
          </p:cNvPr>
          <p:cNvSpPr/>
          <p:nvPr/>
        </p:nvSpPr>
        <p:spPr>
          <a:xfrm>
            <a:off x="0" y="3289300"/>
            <a:ext cx="1620838" cy="8493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b="1" dirty="0">
                <a:solidFill>
                  <a:srgbClr val="FF0000"/>
                </a:solidFill>
              </a:rPr>
              <a:t>MISSION ACHIEVED</a:t>
            </a:r>
          </a:p>
        </p:txBody>
      </p:sp>
    </p:spTree>
    <p:extLst>
      <p:ext uri="{BB962C8B-B14F-4D97-AF65-F5344CB8AC3E}">
        <p14:creationId xmlns:p14="http://schemas.microsoft.com/office/powerpoint/2010/main" xmlns="" val="4234634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A31DEB-6646-4040-8F60-FD567A36363B}"/>
              </a:ext>
            </a:extLst>
          </p:cNvPr>
          <p:cNvSpPr>
            <a:spLocks noGrp="1"/>
          </p:cNvSpPr>
          <p:nvPr>
            <p:ph type="title"/>
          </p:nvPr>
        </p:nvSpPr>
        <p:spPr>
          <a:xfrm>
            <a:off x="383822" y="687388"/>
            <a:ext cx="8287103" cy="855662"/>
          </a:xfrm>
          <a:solidFill>
            <a:schemeClr val="accent5"/>
          </a:solidFill>
        </p:spPr>
        <p:txBody>
          <a:bodyPr>
            <a:noAutofit/>
          </a:bodyPr>
          <a:lstStyle/>
          <a:p>
            <a:pPr>
              <a:defRPr/>
            </a:pPr>
            <a:r>
              <a:rPr lang="en-US" sz="2800" dirty="0">
                <a:solidFill>
                  <a:schemeClr val="bg1"/>
                </a:solidFill>
                <a:cs typeface="Arial" pitchFamily="34" charset="0"/>
              </a:rPr>
              <a:t>Stakeholder Participation in </a:t>
            </a:r>
            <a:br>
              <a:rPr lang="en-US" sz="2800" dirty="0">
                <a:solidFill>
                  <a:schemeClr val="bg1"/>
                </a:solidFill>
                <a:cs typeface="Arial" pitchFamily="34" charset="0"/>
              </a:rPr>
            </a:br>
            <a:r>
              <a:rPr lang="en-US" sz="2800" dirty="0">
                <a:solidFill>
                  <a:schemeClr val="bg1"/>
                </a:solidFill>
                <a:cs typeface="Arial" pitchFamily="34" charset="0"/>
              </a:rPr>
              <a:t>standard setting process</a:t>
            </a:r>
            <a:endParaRPr lang="en-IN" sz="1400" dirty="0">
              <a:solidFill>
                <a:schemeClr val="bg1"/>
              </a:solidFill>
            </a:endParaRPr>
          </a:p>
        </p:txBody>
      </p:sp>
      <p:sp>
        <p:nvSpPr>
          <p:cNvPr id="40963" name="Slide Number Placeholder 2">
            <a:extLst>
              <a:ext uri="{FF2B5EF4-FFF2-40B4-BE49-F238E27FC236}">
                <a16:creationId xmlns:a16="http://schemas.microsoft.com/office/drawing/2014/main" xmlns="" id="{F3ED56D8-8ECC-334B-9437-4EFAC46E6CD3}"/>
              </a:ext>
            </a:extLst>
          </p:cNvPr>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Gill Sans MT" panose="020B0502020104020203" pitchFamily="34" charset="77"/>
              </a:defRPr>
            </a:lvl1pPr>
            <a:lvl2pPr marL="742950" indent="-285750">
              <a:defRPr>
                <a:solidFill>
                  <a:schemeClr val="tx1"/>
                </a:solidFill>
                <a:latin typeface="Gill Sans MT" panose="020B0502020104020203" pitchFamily="34" charset="77"/>
              </a:defRPr>
            </a:lvl2pPr>
            <a:lvl3pPr marL="1143000" indent="-228600">
              <a:defRPr>
                <a:solidFill>
                  <a:schemeClr val="tx1"/>
                </a:solidFill>
                <a:latin typeface="Gill Sans MT" panose="020B0502020104020203" pitchFamily="34" charset="77"/>
              </a:defRPr>
            </a:lvl3pPr>
            <a:lvl4pPr marL="1600200" indent="-228600">
              <a:defRPr>
                <a:solidFill>
                  <a:schemeClr val="tx1"/>
                </a:solidFill>
                <a:latin typeface="Gill Sans MT" panose="020B0502020104020203" pitchFamily="34" charset="77"/>
              </a:defRPr>
            </a:lvl4pPr>
            <a:lvl5pPr marL="2057400" indent="-228600">
              <a:defRPr>
                <a:solidFill>
                  <a:schemeClr val="tx1"/>
                </a:solidFill>
                <a:latin typeface="Gill Sans MT" panose="020B0502020104020203" pitchFamily="34" charset="77"/>
              </a:defRPr>
            </a:lvl5pPr>
            <a:lvl6pPr marL="2514600" indent="-228600" eaLnBrk="0" fontAlgn="base" hangingPunct="0">
              <a:spcBef>
                <a:spcPct val="0"/>
              </a:spcBef>
              <a:spcAft>
                <a:spcPct val="0"/>
              </a:spcAft>
              <a:defRPr>
                <a:solidFill>
                  <a:schemeClr val="tx1"/>
                </a:solidFill>
                <a:latin typeface="Gill Sans MT" panose="020B0502020104020203" pitchFamily="34" charset="77"/>
              </a:defRPr>
            </a:lvl6pPr>
            <a:lvl7pPr marL="2971800" indent="-228600" eaLnBrk="0" fontAlgn="base" hangingPunct="0">
              <a:spcBef>
                <a:spcPct val="0"/>
              </a:spcBef>
              <a:spcAft>
                <a:spcPct val="0"/>
              </a:spcAft>
              <a:defRPr>
                <a:solidFill>
                  <a:schemeClr val="tx1"/>
                </a:solidFill>
                <a:latin typeface="Gill Sans MT" panose="020B0502020104020203" pitchFamily="34" charset="77"/>
              </a:defRPr>
            </a:lvl7pPr>
            <a:lvl8pPr marL="3429000" indent="-228600" eaLnBrk="0" fontAlgn="base" hangingPunct="0">
              <a:spcBef>
                <a:spcPct val="0"/>
              </a:spcBef>
              <a:spcAft>
                <a:spcPct val="0"/>
              </a:spcAft>
              <a:defRPr>
                <a:solidFill>
                  <a:schemeClr val="tx1"/>
                </a:solidFill>
                <a:latin typeface="Gill Sans MT" panose="020B0502020104020203" pitchFamily="34" charset="77"/>
              </a:defRPr>
            </a:lvl8pPr>
            <a:lvl9pPr marL="3886200" indent="-228600" eaLnBrk="0" fontAlgn="base" hangingPunct="0">
              <a:spcBef>
                <a:spcPct val="0"/>
              </a:spcBef>
              <a:spcAft>
                <a:spcPct val="0"/>
              </a:spcAft>
              <a:defRPr>
                <a:solidFill>
                  <a:schemeClr val="tx1"/>
                </a:solidFill>
                <a:latin typeface="Gill Sans MT" panose="020B0502020104020203" pitchFamily="34" charset="77"/>
              </a:defRPr>
            </a:lvl9pPr>
          </a:lstStyle>
          <a:p>
            <a:fld id="{04B98B93-FDB5-8244-A066-C878AAFBE750}" type="slidenum">
              <a:rPr lang="en-IN" altLang="en-US">
                <a:solidFill>
                  <a:srgbClr val="366658"/>
                </a:solidFill>
              </a:rPr>
              <a:pPr/>
              <a:t>15</a:t>
            </a:fld>
            <a:endParaRPr lang="en-IN" altLang="en-US">
              <a:solidFill>
                <a:srgbClr val="366658"/>
              </a:solidFill>
            </a:endParaRPr>
          </a:p>
        </p:txBody>
      </p:sp>
      <p:pic>
        <p:nvPicPr>
          <p:cNvPr id="40964" name="Picture 2">
            <a:extLst>
              <a:ext uri="{FF2B5EF4-FFF2-40B4-BE49-F238E27FC236}">
                <a16:creationId xmlns:a16="http://schemas.microsoft.com/office/drawing/2014/main" xmlns="" id="{C729A8A8-9302-634B-811F-57B77EB4A410}"/>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88925" y="1773238"/>
            <a:ext cx="8382000"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0965" name="Picture 3">
            <a:extLst>
              <a:ext uri="{FF2B5EF4-FFF2-40B4-BE49-F238E27FC236}">
                <a16:creationId xmlns:a16="http://schemas.microsoft.com/office/drawing/2014/main" xmlns="" id="{C5A004EA-9736-7D48-984C-F471EB85B59D}"/>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55650" y="2411413"/>
            <a:ext cx="7162800" cy="493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0966" name="Picture 4">
            <a:extLst>
              <a:ext uri="{FF2B5EF4-FFF2-40B4-BE49-F238E27FC236}">
                <a16:creationId xmlns:a16="http://schemas.microsoft.com/office/drawing/2014/main" xmlns="" id="{3954E057-1DDA-2947-9525-3F826236B818}"/>
              </a:ext>
            </a:extLst>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88925" y="2835275"/>
            <a:ext cx="8382000" cy="500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0967" name="Picture 5">
            <a:extLst>
              <a:ext uri="{FF2B5EF4-FFF2-40B4-BE49-F238E27FC236}">
                <a16:creationId xmlns:a16="http://schemas.microsoft.com/office/drawing/2014/main" xmlns="" id="{B9F81D7C-01E7-1F4F-9625-F24B68B045B8}"/>
              </a:ext>
            </a:extLst>
          </p:cNvPr>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288925" y="3248025"/>
            <a:ext cx="8382000" cy="500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0968" name="Picture 6">
            <a:extLst>
              <a:ext uri="{FF2B5EF4-FFF2-40B4-BE49-F238E27FC236}">
                <a16:creationId xmlns:a16="http://schemas.microsoft.com/office/drawing/2014/main" xmlns="" id="{B7273266-760C-474E-87D9-2717BC02B5FD}"/>
              </a:ext>
            </a:extLst>
          </p:cNvPr>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288925" y="3681413"/>
            <a:ext cx="8493125" cy="5000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0969" name="Picture 7">
            <a:extLst>
              <a:ext uri="{FF2B5EF4-FFF2-40B4-BE49-F238E27FC236}">
                <a16:creationId xmlns:a16="http://schemas.microsoft.com/office/drawing/2014/main" xmlns="" id="{4DA521D4-7BB1-874E-B53B-4975E7912842}"/>
              </a:ext>
            </a:extLst>
          </p:cNvPr>
          <p:cNvPicPr>
            <a:picLocks noChangeAspect="1" noChangeArrowheads="1"/>
          </p:cNvPicPr>
          <p:nvPr/>
        </p:nvPicPr>
        <p:blipFill>
          <a:blip r:embed="rId7">
            <a:extLst>
              <a:ext uri="{28A0092B-C50C-407E-A947-70E740481C1C}">
                <a14:useLocalDpi xmlns:a14="http://schemas.microsoft.com/office/drawing/2010/main" xmlns="" val="0"/>
              </a:ext>
            </a:extLst>
          </a:blip>
          <a:srcRect/>
          <a:stretch>
            <a:fillRect/>
          </a:stretch>
        </p:blipFill>
        <p:spPr bwMode="auto">
          <a:xfrm>
            <a:off x="1201738" y="4137025"/>
            <a:ext cx="7067550" cy="493713"/>
          </a:xfrm>
          <a:prstGeom prst="rect">
            <a:avLst/>
          </a:prstGeom>
          <a:solidFill>
            <a:srgbClr val="92D050"/>
          </a:solidFill>
          <a:ln>
            <a:noFill/>
          </a:ln>
          <a:extLst>
            <a:ext uri="{91240B29-F687-4F45-9708-019B960494DF}">
              <a14:hiddenLine xmlns:a14="http://schemas.microsoft.com/office/drawing/2010/main" xmlns="" w="9525">
                <a:solidFill>
                  <a:srgbClr val="000000"/>
                </a:solidFill>
                <a:miter lim="800000"/>
                <a:headEnd/>
                <a:tailEnd/>
              </a14:hiddenLine>
            </a:ext>
          </a:extLst>
        </p:spPr>
      </p:pic>
      <p:pic>
        <p:nvPicPr>
          <p:cNvPr id="40970" name="Picture 8">
            <a:extLst>
              <a:ext uri="{FF2B5EF4-FFF2-40B4-BE49-F238E27FC236}">
                <a16:creationId xmlns:a16="http://schemas.microsoft.com/office/drawing/2014/main" xmlns="" id="{AC897CAE-8102-E341-9516-4619E77B4DA2}"/>
              </a:ext>
            </a:extLst>
          </p:cNvPr>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288925" y="4630738"/>
            <a:ext cx="8382000" cy="493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0971" name="Picture 9">
            <a:extLst>
              <a:ext uri="{FF2B5EF4-FFF2-40B4-BE49-F238E27FC236}">
                <a16:creationId xmlns:a16="http://schemas.microsoft.com/office/drawing/2014/main" xmlns="" id="{3C7778FB-D215-BF44-9A03-6C98F0AD3EDC}"/>
              </a:ext>
            </a:extLst>
          </p:cNvPr>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288925" y="5124450"/>
            <a:ext cx="8382000"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0972" name="Picture 10">
            <a:extLst>
              <a:ext uri="{FF2B5EF4-FFF2-40B4-BE49-F238E27FC236}">
                <a16:creationId xmlns:a16="http://schemas.microsoft.com/office/drawing/2014/main" xmlns="" id="{B65A2C28-64A0-274F-B78A-6105EB3C059B}"/>
              </a:ext>
            </a:extLst>
          </p:cNvPr>
          <p:cNvPicPr>
            <a:picLocks noChangeAspect="1" noChangeArrowheads="1"/>
          </p:cNvPicPr>
          <p:nvPr/>
        </p:nvPicPr>
        <p:blipFill>
          <a:blip r:embed="rId10">
            <a:extLst>
              <a:ext uri="{28A0092B-C50C-407E-A947-70E740481C1C}">
                <a14:useLocalDpi xmlns:a14="http://schemas.microsoft.com/office/drawing/2010/main" xmlns="" val="0"/>
              </a:ext>
            </a:extLst>
          </a:blip>
          <a:srcRect/>
          <a:stretch>
            <a:fillRect/>
          </a:stretch>
        </p:blipFill>
        <p:spPr bwMode="auto">
          <a:xfrm>
            <a:off x="288925" y="5899150"/>
            <a:ext cx="8382000" cy="11160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20858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this means</a:t>
            </a:r>
          </a:p>
        </p:txBody>
      </p:sp>
      <p:sp>
        <p:nvSpPr>
          <p:cNvPr id="3" name="Content Placeholder 2"/>
          <p:cNvSpPr>
            <a:spLocks noGrp="1"/>
          </p:cNvSpPr>
          <p:nvPr>
            <p:ph sz="quarter" idx="1"/>
          </p:nvPr>
        </p:nvSpPr>
        <p:spPr/>
        <p:txBody>
          <a:bodyPr/>
          <a:lstStyle/>
          <a:p>
            <a:r>
              <a:rPr lang="en-US" dirty="0">
                <a:solidFill>
                  <a:srgbClr val="C00000"/>
                </a:solidFill>
              </a:rPr>
              <a:t>Phase I</a:t>
            </a:r>
          </a:p>
        </p:txBody>
      </p:sp>
      <p:cxnSp>
        <p:nvCxnSpPr>
          <p:cNvPr id="5" name="Straight Connector 4"/>
          <p:cNvCxnSpPr/>
          <p:nvPr/>
        </p:nvCxnSpPr>
        <p:spPr>
          <a:xfrm>
            <a:off x="824248" y="3618963"/>
            <a:ext cx="7559898" cy="386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824248" y="3200400"/>
            <a:ext cx="12879" cy="914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4540833" y="3200400"/>
            <a:ext cx="12879" cy="914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8371267" y="3200400"/>
            <a:ext cx="12879" cy="914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98721" y="2743200"/>
            <a:ext cx="1501290" cy="369332"/>
          </a:xfrm>
          <a:prstGeom prst="rect">
            <a:avLst/>
          </a:prstGeom>
          <a:noFill/>
        </p:spPr>
        <p:txBody>
          <a:bodyPr wrap="square" rtlCol="0">
            <a:spAutoFit/>
          </a:bodyPr>
          <a:lstStyle/>
          <a:p>
            <a:pPr algn="ctr"/>
            <a:r>
              <a:rPr lang="en-US" b="1" dirty="0"/>
              <a:t>1 April 2014</a:t>
            </a:r>
          </a:p>
        </p:txBody>
      </p:sp>
      <p:sp>
        <p:nvSpPr>
          <p:cNvPr id="11" name="TextBox 10"/>
          <p:cNvSpPr txBox="1"/>
          <p:nvPr/>
        </p:nvSpPr>
        <p:spPr>
          <a:xfrm>
            <a:off x="3593206" y="2806454"/>
            <a:ext cx="1698272" cy="369332"/>
          </a:xfrm>
          <a:prstGeom prst="rect">
            <a:avLst/>
          </a:prstGeom>
          <a:noFill/>
        </p:spPr>
        <p:txBody>
          <a:bodyPr wrap="square" rtlCol="0">
            <a:spAutoFit/>
          </a:bodyPr>
          <a:lstStyle/>
          <a:p>
            <a:pPr algn="ctr"/>
            <a:r>
              <a:rPr lang="en-US" b="1" dirty="0"/>
              <a:t>31 March 2015</a:t>
            </a:r>
          </a:p>
        </p:txBody>
      </p:sp>
      <p:sp>
        <p:nvSpPr>
          <p:cNvPr id="13" name="TextBox 12"/>
          <p:cNvSpPr txBox="1"/>
          <p:nvPr/>
        </p:nvSpPr>
        <p:spPr>
          <a:xfrm>
            <a:off x="7107400" y="2855684"/>
            <a:ext cx="1698272" cy="369332"/>
          </a:xfrm>
          <a:prstGeom prst="rect">
            <a:avLst/>
          </a:prstGeom>
          <a:noFill/>
        </p:spPr>
        <p:txBody>
          <a:bodyPr wrap="square" rtlCol="0">
            <a:spAutoFit/>
          </a:bodyPr>
          <a:lstStyle/>
          <a:p>
            <a:pPr algn="ctr"/>
            <a:r>
              <a:rPr lang="en-US" b="1" dirty="0"/>
              <a:t>31 March 2016</a:t>
            </a:r>
          </a:p>
        </p:txBody>
      </p:sp>
      <p:sp>
        <p:nvSpPr>
          <p:cNvPr id="14" name="TextBox 13"/>
          <p:cNvSpPr txBox="1"/>
          <p:nvPr/>
        </p:nvSpPr>
        <p:spPr>
          <a:xfrm>
            <a:off x="86481" y="4421124"/>
            <a:ext cx="1747041" cy="923330"/>
          </a:xfrm>
          <a:prstGeom prst="rect">
            <a:avLst/>
          </a:prstGeom>
          <a:noFill/>
        </p:spPr>
        <p:txBody>
          <a:bodyPr wrap="square" rtlCol="0">
            <a:spAutoFit/>
          </a:bodyPr>
          <a:lstStyle/>
          <a:p>
            <a:pPr algn="ctr"/>
            <a:r>
              <a:rPr lang="en-US" b="1" dirty="0"/>
              <a:t>Opening BS</a:t>
            </a:r>
          </a:p>
          <a:p>
            <a:pPr algn="ctr"/>
            <a:r>
              <a:rPr lang="en-US" b="1" dirty="0"/>
              <a:t>Equity Reconciliation</a:t>
            </a:r>
          </a:p>
        </p:txBody>
      </p:sp>
      <p:sp>
        <p:nvSpPr>
          <p:cNvPr id="15" name="TextBox 14"/>
          <p:cNvSpPr txBox="1"/>
          <p:nvPr/>
        </p:nvSpPr>
        <p:spPr>
          <a:xfrm>
            <a:off x="3818307" y="4469630"/>
            <a:ext cx="1501290" cy="923330"/>
          </a:xfrm>
          <a:prstGeom prst="rect">
            <a:avLst/>
          </a:prstGeom>
          <a:noFill/>
        </p:spPr>
        <p:txBody>
          <a:bodyPr wrap="square" rtlCol="0">
            <a:spAutoFit/>
          </a:bodyPr>
          <a:lstStyle/>
          <a:p>
            <a:pPr algn="ctr"/>
            <a:r>
              <a:rPr lang="en-US" b="1" dirty="0"/>
              <a:t>BS, P&amp;L, Equity and Cash flow</a:t>
            </a:r>
          </a:p>
        </p:txBody>
      </p:sp>
      <p:sp>
        <p:nvSpPr>
          <p:cNvPr id="16" name="TextBox 15"/>
          <p:cNvSpPr txBox="1"/>
          <p:nvPr/>
        </p:nvSpPr>
        <p:spPr>
          <a:xfrm>
            <a:off x="7304382" y="4477662"/>
            <a:ext cx="1501290" cy="923330"/>
          </a:xfrm>
          <a:prstGeom prst="rect">
            <a:avLst/>
          </a:prstGeom>
          <a:noFill/>
        </p:spPr>
        <p:txBody>
          <a:bodyPr wrap="square" rtlCol="0">
            <a:spAutoFit/>
          </a:bodyPr>
          <a:lstStyle/>
          <a:p>
            <a:pPr algn="ctr"/>
            <a:r>
              <a:rPr lang="en-US" b="1" dirty="0"/>
              <a:t>BS, P&amp;L, Equity and Cash flow</a:t>
            </a:r>
          </a:p>
        </p:txBody>
      </p:sp>
      <p:cxnSp>
        <p:nvCxnSpPr>
          <p:cNvPr id="17" name="Straight Connector 16"/>
          <p:cNvCxnSpPr/>
          <p:nvPr/>
        </p:nvCxnSpPr>
        <p:spPr>
          <a:xfrm flipH="1">
            <a:off x="2485624" y="3225016"/>
            <a:ext cx="12879" cy="914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844449" y="2632103"/>
            <a:ext cx="1501290" cy="646331"/>
          </a:xfrm>
          <a:prstGeom prst="rect">
            <a:avLst/>
          </a:prstGeom>
          <a:noFill/>
        </p:spPr>
        <p:txBody>
          <a:bodyPr wrap="square" rtlCol="0">
            <a:spAutoFit/>
          </a:bodyPr>
          <a:lstStyle/>
          <a:p>
            <a:pPr algn="ctr"/>
            <a:r>
              <a:rPr lang="en-US" b="1" dirty="0"/>
              <a:t>Interim Financials</a:t>
            </a:r>
          </a:p>
        </p:txBody>
      </p:sp>
      <p:cxnSp>
        <p:nvCxnSpPr>
          <p:cNvPr id="19" name="Straight Connector 18"/>
          <p:cNvCxnSpPr/>
          <p:nvPr/>
        </p:nvCxnSpPr>
        <p:spPr>
          <a:xfrm flipH="1">
            <a:off x="6437633" y="3161763"/>
            <a:ext cx="12879" cy="914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686988" y="2515432"/>
            <a:ext cx="1501290" cy="646331"/>
          </a:xfrm>
          <a:prstGeom prst="rect">
            <a:avLst/>
          </a:prstGeom>
          <a:noFill/>
        </p:spPr>
        <p:txBody>
          <a:bodyPr wrap="square" rtlCol="0">
            <a:spAutoFit/>
          </a:bodyPr>
          <a:lstStyle/>
          <a:p>
            <a:pPr algn="ctr"/>
            <a:r>
              <a:rPr lang="en-US" b="1" dirty="0"/>
              <a:t>Interim Financials</a:t>
            </a:r>
          </a:p>
        </p:txBody>
      </p:sp>
      <p:sp>
        <p:nvSpPr>
          <p:cNvPr id="21" name="TextBox 20"/>
          <p:cNvSpPr txBox="1"/>
          <p:nvPr/>
        </p:nvSpPr>
        <p:spPr>
          <a:xfrm>
            <a:off x="1844449" y="4270664"/>
            <a:ext cx="1501290" cy="1200329"/>
          </a:xfrm>
          <a:prstGeom prst="rect">
            <a:avLst/>
          </a:prstGeom>
          <a:noFill/>
        </p:spPr>
        <p:txBody>
          <a:bodyPr wrap="square" rtlCol="0">
            <a:spAutoFit/>
          </a:bodyPr>
          <a:lstStyle/>
          <a:p>
            <a:pPr algn="ctr"/>
            <a:r>
              <a:rPr lang="en-US" b="1" dirty="0"/>
              <a:t>BS, P&amp;L, Equity and Cash flow</a:t>
            </a:r>
          </a:p>
          <a:p>
            <a:pPr algn="ctr"/>
            <a:r>
              <a:rPr lang="en-US" b="1" dirty="0"/>
              <a:t>Profit </a:t>
            </a:r>
            <a:r>
              <a:rPr lang="en-US" b="1" dirty="0" err="1"/>
              <a:t>reco</a:t>
            </a:r>
            <a:endParaRPr lang="en-US" b="1" dirty="0"/>
          </a:p>
        </p:txBody>
      </p:sp>
      <p:sp>
        <p:nvSpPr>
          <p:cNvPr id="22"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23"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dirty="0"/>
              <a:t>M P Vijay Kumar</a:t>
            </a:r>
            <a:r>
              <a:rPr lang="en-US" sz="1400" dirty="0"/>
              <a:t>, FCA, FCMA, FCS</a:t>
            </a:r>
            <a:endParaRPr lang="en-US" dirty="0"/>
          </a:p>
        </p:txBody>
      </p:sp>
    </p:spTree>
    <p:extLst>
      <p:ext uri="{BB962C8B-B14F-4D97-AF65-F5344CB8AC3E}">
        <p14:creationId xmlns:p14="http://schemas.microsoft.com/office/powerpoint/2010/main" xmlns="" val="1953124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this means</a:t>
            </a:r>
          </a:p>
        </p:txBody>
      </p:sp>
      <p:sp>
        <p:nvSpPr>
          <p:cNvPr id="3" name="Content Placeholder 2"/>
          <p:cNvSpPr>
            <a:spLocks noGrp="1"/>
          </p:cNvSpPr>
          <p:nvPr>
            <p:ph sz="quarter" idx="1"/>
          </p:nvPr>
        </p:nvSpPr>
        <p:spPr/>
        <p:txBody>
          <a:bodyPr/>
          <a:lstStyle/>
          <a:p>
            <a:r>
              <a:rPr lang="en-US" dirty="0">
                <a:solidFill>
                  <a:srgbClr val="C00000"/>
                </a:solidFill>
              </a:rPr>
              <a:t>Phase II</a:t>
            </a:r>
          </a:p>
        </p:txBody>
      </p:sp>
      <p:cxnSp>
        <p:nvCxnSpPr>
          <p:cNvPr id="5" name="Straight Connector 4"/>
          <p:cNvCxnSpPr/>
          <p:nvPr/>
        </p:nvCxnSpPr>
        <p:spPr>
          <a:xfrm>
            <a:off x="824248" y="3618963"/>
            <a:ext cx="7559898" cy="386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824248" y="3200400"/>
            <a:ext cx="12879" cy="914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4540833" y="3200400"/>
            <a:ext cx="12879" cy="914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8371267" y="3200400"/>
            <a:ext cx="12879" cy="914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98721" y="2743200"/>
            <a:ext cx="1501290" cy="369332"/>
          </a:xfrm>
          <a:prstGeom prst="rect">
            <a:avLst/>
          </a:prstGeom>
          <a:noFill/>
        </p:spPr>
        <p:txBody>
          <a:bodyPr wrap="square" rtlCol="0">
            <a:spAutoFit/>
          </a:bodyPr>
          <a:lstStyle/>
          <a:p>
            <a:pPr algn="ctr"/>
            <a:r>
              <a:rPr lang="en-US" b="1" dirty="0"/>
              <a:t>1 April 2015</a:t>
            </a:r>
          </a:p>
        </p:txBody>
      </p:sp>
      <p:sp>
        <p:nvSpPr>
          <p:cNvPr id="11" name="TextBox 10"/>
          <p:cNvSpPr txBox="1"/>
          <p:nvPr/>
        </p:nvSpPr>
        <p:spPr>
          <a:xfrm>
            <a:off x="3593206" y="2806454"/>
            <a:ext cx="1698272" cy="369332"/>
          </a:xfrm>
          <a:prstGeom prst="rect">
            <a:avLst/>
          </a:prstGeom>
          <a:noFill/>
        </p:spPr>
        <p:txBody>
          <a:bodyPr wrap="square" rtlCol="0">
            <a:spAutoFit/>
          </a:bodyPr>
          <a:lstStyle/>
          <a:p>
            <a:pPr algn="ctr"/>
            <a:r>
              <a:rPr lang="en-US" b="1" dirty="0"/>
              <a:t>31 March 2016</a:t>
            </a:r>
          </a:p>
        </p:txBody>
      </p:sp>
      <p:sp>
        <p:nvSpPr>
          <p:cNvPr id="13" name="TextBox 12"/>
          <p:cNvSpPr txBox="1"/>
          <p:nvPr/>
        </p:nvSpPr>
        <p:spPr>
          <a:xfrm>
            <a:off x="7107400" y="2855684"/>
            <a:ext cx="1698272" cy="369332"/>
          </a:xfrm>
          <a:prstGeom prst="rect">
            <a:avLst/>
          </a:prstGeom>
          <a:noFill/>
        </p:spPr>
        <p:txBody>
          <a:bodyPr wrap="square" rtlCol="0">
            <a:spAutoFit/>
          </a:bodyPr>
          <a:lstStyle/>
          <a:p>
            <a:pPr algn="ctr"/>
            <a:r>
              <a:rPr lang="en-US" b="1" dirty="0"/>
              <a:t>31 March 2017</a:t>
            </a:r>
          </a:p>
        </p:txBody>
      </p:sp>
      <p:sp>
        <p:nvSpPr>
          <p:cNvPr id="14" name="TextBox 13"/>
          <p:cNvSpPr txBox="1"/>
          <p:nvPr/>
        </p:nvSpPr>
        <p:spPr>
          <a:xfrm>
            <a:off x="86481" y="4421124"/>
            <a:ext cx="1747041" cy="923330"/>
          </a:xfrm>
          <a:prstGeom prst="rect">
            <a:avLst/>
          </a:prstGeom>
          <a:noFill/>
        </p:spPr>
        <p:txBody>
          <a:bodyPr wrap="square" rtlCol="0">
            <a:spAutoFit/>
          </a:bodyPr>
          <a:lstStyle/>
          <a:p>
            <a:pPr algn="ctr"/>
            <a:r>
              <a:rPr lang="en-US" b="1" dirty="0"/>
              <a:t>Opening BS</a:t>
            </a:r>
          </a:p>
          <a:p>
            <a:pPr algn="ctr"/>
            <a:r>
              <a:rPr lang="en-US" b="1" dirty="0"/>
              <a:t>Equity Reconciliation</a:t>
            </a:r>
          </a:p>
        </p:txBody>
      </p:sp>
      <p:sp>
        <p:nvSpPr>
          <p:cNvPr id="15" name="TextBox 14"/>
          <p:cNvSpPr txBox="1"/>
          <p:nvPr/>
        </p:nvSpPr>
        <p:spPr>
          <a:xfrm>
            <a:off x="3818307" y="4469630"/>
            <a:ext cx="1501290" cy="923330"/>
          </a:xfrm>
          <a:prstGeom prst="rect">
            <a:avLst/>
          </a:prstGeom>
          <a:noFill/>
        </p:spPr>
        <p:txBody>
          <a:bodyPr wrap="square" rtlCol="0">
            <a:spAutoFit/>
          </a:bodyPr>
          <a:lstStyle/>
          <a:p>
            <a:pPr algn="ctr"/>
            <a:r>
              <a:rPr lang="en-US" b="1" dirty="0"/>
              <a:t>BS, P&amp;L, Equity and Cash flow</a:t>
            </a:r>
          </a:p>
        </p:txBody>
      </p:sp>
      <p:sp>
        <p:nvSpPr>
          <p:cNvPr id="16" name="TextBox 15"/>
          <p:cNvSpPr txBox="1"/>
          <p:nvPr/>
        </p:nvSpPr>
        <p:spPr>
          <a:xfrm>
            <a:off x="7304382" y="4477662"/>
            <a:ext cx="1501290" cy="923330"/>
          </a:xfrm>
          <a:prstGeom prst="rect">
            <a:avLst/>
          </a:prstGeom>
          <a:noFill/>
        </p:spPr>
        <p:txBody>
          <a:bodyPr wrap="square" rtlCol="0">
            <a:spAutoFit/>
          </a:bodyPr>
          <a:lstStyle/>
          <a:p>
            <a:pPr algn="ctr"/>
            <a:r>
              <a:rPr lang="en-US" b="1" dirty="0"/>
              <a:t>BS, P&amp;L, Equity and Cash flow</a:t>
            </a:r>
          </a:p>
        </p:txBody>
      </p:sp>
      <p:cxnSp>
        <p:nvCxnSpPr>
          <p:cNvPr id="17" name="Straight Connector 16"/>
          <p:cNvCxnSpPr/>
          <p:nvPr/>
        </p:nvCxnSpPr>
        <p:spPr>
          <a:xfrm flipH="1">
            <a:off x="2485624" y="3225016"/>
            <a:ext cx="12879" cy="914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844449" y="2632103"/>
            <a:ext cx="1501290" cy="646331"/>
          </a:xfrm>
          <a:prstGeom prst="rect">
            <a:avLst/>
          </a:prstGeom>
          <a:noFill/>
        </p:spPr>
        <p:txBody>
          <a:bodyPr wrap="square" rtlCol="0">
            <a:spAutoFit/>
          </a:bodyPr>
          <a:lstStyle/>
          <a:p>
            <a:pPr algn="ctr"/>
            <a:r>
              <a:rPr lang="en-US" b="1" dirty="0"/>
              <a:t>Interim Financials</a:t>
            </a:r>
          </a:p>
        </p:txBody>
      </p:sp>
      <p:cxnSp>
        <p:nvCxnSpPr>
          <p:cNvPr id="19" name="Straight Connector 18"/>
          <p:cNvCxnSpPr/>
          <p:nvPr/>
        </p:nvCxnSpPr>
        <p:spPr>
          <a:xfrm flipH="1">
            <a:off x="6437633" y="3161763"/>
            <a:ext cx="12879" cy="914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686988" y="2515432"/>
            <a:ext cx="1501290" cy="646331"/>
          </a:xfrm>
          <a:prstGeom prst="rect">
            <a:avLst/>
          </a:prstGeom>
          <a:noFill/>
        </p:spPr>
        <p:txBody>
          <a:bodyPr wrap="square" rtlCol="0">
            <a:spAutoFit/>
          </a:bodyPr>
          <a:lstStyle/>
          <a:p>
            <a:pPr algn="ctr"/>
            <a:r>
              <a:rPr lang="en-US" b="1" dirty="0"/>
              <a:t>Interim Financials</a:t>
            </a:r>
          </a:p>
        </p:txBody>
      </p:sp>
      <p:sp>
        <p:nvSpPr>
          <p:cNvPr id="21" name="TextBox 20"/>
          <p:cNvSpPr txBox="1"/>
          <p:nvPr/>
        </p:nvSpPr>
        <p:spPr>
          <a:xfrm>
            <a:off x="1844449" y="4270664"/>
            <a:ext cx="1501290" cy="1200329"/>
          </a:xfrm>
          <a:prstGeom prst="rect">
            <a:avLst/>
          </a:prstGeom>
          <a:noFill/>
        </p:spPr>
        <p:txBody>
          <a:bodyPr wrap="square" rtlCol="0">
            <a:spAutoFit/>
          </a:bodyPr>
          <a:lstStyle/>
          <a:p>
            <a:pPr algn="ctr"/>
            <a:r>
              <a:rPr lang="en-US" b="1" dirty="0"/>
              <a:t>BS, P&amp;L, Equity and Cash flow</a:t>
            </a:r>
          </a:p>
          <a:p>
            <a:pPr algn="ctr"/>
            <a:r>
              <a:rPr lang="en-US" b="1" dirty="0"/>
              <a:t>Profit </a:t>
            </a:r>
            <a:r>
              <a:rPr lang="en-US" b="1" dirty="0" err="1"/>
              <a:t>reco</a:t>
            </a:r>
            <a:endParaRPr lang="en-US" b="1" dirty="0"/>
          </a:p>
        </p:txBody>
      </p:sp>
      <p:sp>
        <p:nvSpPr>
          <p:cNvPr id="22"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23"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1880448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this means</a:t>
            </a:r>
          </a:p>
        </p:txBody>
      </p:sp>
      <p:sp>
        <p:nvSpPr>
          <p:cNvPr id="3" name="Content Placeholder 2"/>
          <p:cNvSpPr>
            <a:spLocks noGrp="1"/>
          </p:cNvSpPr>
          <p:nvPr>
            <p:ph sz="quarter" idx="1"/>
          </p:nvPr>
        </p:nvSpPr>
        <p:spPr/>
        <p:txBody>
          <a:bodyPr/>
          <a:lstStyle/>
          <a:p>
            <a:r>
              <a:rPr lang="en-US" dirty="0">
                <a:solidFill>
                  <a:srgbClr val="C00000"/>
                </a:solidFill>
              </a:rPr>
              <a:t>Phase III</a:t>
            </a:r>
          </a:p>
        </p:txBody>
      </p:sp>
      <p:cxnSp>
        <p:nvCxnSpPr>
          <p:cNvPr id="5" name="Straight Connector 4"/>
          <p:cNvCxnSpPr/>
          <p:nvPr/>
        </p:nvCxnSpPr>
        <p:spPr>
          <a:xfrm>
            <a:off x="824248" y="3618963"/>
            <a:ext cx="7559898" cy="386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824248" y="3200400"/>
            <a:ext cx="12879" cy="914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4540833" y="3200400"/>
            <a:ext cx="12879" cy="914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8371267" y="3200400"/>
            <a:ext cx="12879" cy="914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98721" y="2743200"/>
            <a:ext cx="1501290" cy="369332"/>
          </a:xfrm>
          <a:prstGeom prst="rect">
            <a:avLst/>
          </a:prstGeom>
          <a:noFill/>
        </p:spPr>
        <p:txBody>
          <a:bodyPr wrap="square" rtlCol="0">
            <a:spAutoFit/>
          </a:bodyPr>
          <a:lstStyle/>
          <a:p>
            <a:pPr algn="ctr"/>
            <a:r>
              <a:rPr lang="en-US" b="1" dirty="0"/>
              <a:t>1 April 2016</a:t>
            </a:r>
          </a:p>
        </p:txBody>
      </p:sp>
      <p:sp>
        <p:nvSpPr>
          <p:cNvPr id="11" name="TextBox 10"/>
          <p:cNvSpPr txBox="1"/>
          <p:nvPr/>
        </p:nvSpPr>
        <p:spPr>
          <a:xfrm>
            <a:off x="3593206" y="2806454"/>
            <a:ext cx="1698272" cy="369332"/>
          </a:xfrm>
          <a:prstGeom prst="rect">
            <a:avLst/>
          </a:prstGeom>
          <a:noFill/>
        </p:spPr>
        <p:txBody>
          <a:bodyPr wrap="square" rtlCol="0">
            <a:spAutoFit/>
          </a:bodyPr>
          <a:lstStyle/>
          <a:p>
            <a:pPr algn="ctr"/>
            <a:r>
              <a:rPr lang="en-US" b="1" dirty="0"/>
              <a:t>31 March 2017</a:t>
            </a:r>
          </a:p>
        </p:txBody>
      </p:sp>
      <p:sp>
        <p:nvSpPr>
          <p:cNvPr id="13" name="TextBox 12"/>
          <p:cNvSpPr txBox="1"/>
          <p:nvPr/>
        </p:nvSpPr>
        <p:spPr>
          <a:xfrm>
            <a:off x="7107400" y="2855684"/>
            <a:ext cx="1698272" cy="369332"/>
          </a:xfrm>
          <a:prstGeom prst="rect">
            <a:avLst/>
          </a:prstGeom>
          <a:noFill/>
        </p:spPr>
        <p:txBody>
          <a:bodyPr wrap="square" rtlCol="0">
            <a:spAutoFit/>
          </a:bodyPr>
          <a:lstStyle/>
          <a:p>
            <a:pPr algn="ctr"/>
            <a:r>
              <a:rPr lang="en-US" b="1" dirty="0"/>
              <a:t>31 March 2018</a:t>
            </a:r>
          </a:p>
        </p:txBody>
      </p:sp>
      <p:sp>
        <p:nvSpPr>
          <p:cNvPr id="14" name="TextBox 13"/>
          <p:cNvSpPr txBox="1"/>
          <p:nvPr/>
        </p:nvSpPr>
        <p:spPr>
          <a:xfrm>
            <a:off x="86481" y="4421124"/>
            <a:ext cx="1747041" cy="923330"/>
          </a:xfrm>
          <a:prstGeom prst="rect">
            <a:avLst/>
          </a:prstGeom>
          <a:noFill/>
        </p:spPr>
        <p:txBody>
          <a:bodyPr wrap="square" rtlCol="0">
            <a:spAutoFit/>
          </a:bodyPr>
          <a:lstStyle/>
          <a:p>
            <a:pPr algn="ctr"/>
            <a:r>
              <a:rPr lang="en-US" b="1" dirty="0"/>
              <a:t>Opening BS</a:t>
            </a:r>
          </a:p>
          <a:p>
            <a:pPr algn="ctr"/>
            <a:r>
              <a:rPr lang="en-US" b="1" dirty="0"/>
              <a:t>Equity Reconciliation</a:t>
            </a:r>
          </a:p>
        </p:txBody>
      </p:sp>
      <p:sp>
        <p:nvSpPr>
          <p:cNvPr id="15" name="TextBox 14"/>
          <p:cNvSpPr txBox="1"/>
          <p:nvPr/>
        </p:nvSpPr>
        <p:spPr>
          <a:xfrm>
            <a:off x="3818307" y="4469630"/>
            <a:ext cx="1501290" cy="923330"/>
          </a:xfrm>
          <a:prstGeom prst="rect">
            <a:avLst/>
          </a:prstGeom>
          <a:noFill/>
        </p:spPr>
        <p:txBody>
          <a:bodyPr wrap="square" rtlCol="0">
            <a:spAutoFit/>
          </a:bodyPr>
          <a:lstStyle/>
          <a:p>
            <a:pPr algn="ctr"/>
            <a:r>
              <a:rPr lang="en-US" b="1" dirty="0"/>
              <a:t>BS, P&amp;L, Equity and Cash flow</a:t>
            </a:r>
          </a:p>
        </p:txBody>
      </p:sp>
      <p:sp>
        <p:nvSpPr>
          <p:cNvPr id="16" name="TextBox 15"/>
          <p:cNvSpPr txBox="1"/>
          <p:nvPr/>
        </p:nvSpPr>
        <p:spPr>
          <a:xfrm>
            <a:off x="7304382" y="4477662"/>
            <a:ext cx="1501290" cy="923330"/>
          </a:xfrm>
          <a:prstGeom prst="rect">
            <a:avLst/>
          </a:prstGeom>
          <a:noFill/>
        </p:spPr>
        <p:txBody>
          <a:bodyPr wrap="square" rtlCol="0">
            <a:spAutoFit/>
          </a:bodyPr>
          <a:lstStyle/>
          <a:p>
            <a:pPr algn="ctr"/>
            <a:r>
              <a:rPr lang="en-US" b="1" dirty="0"/>
              <a:t>BS, P&amp;L, Equity and Cash flow</a:t>
            </a:r>
          </a:p>
        </p:txBody>
      </p:sp>
      <p:cxnSp>
        <p:nvCxnSpPr>
          <p:cNvPr id="17" name="Straight Connector 16"/>
          <p:cNvCxnSpPr/>
          <p:nvPr/>
        </p:nvCxnSpPr>
        <p:spPr>
          <a:xfrm flipH="1">
            <a:off x="2485624" y="3225016"/>
            <a:ext cx="12879" cy="914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844449" y="2632103"/>
            <a:ext cx="1501290" cy="646331"/>
          </a:xfrm>
          <a:prstGeom prst="rect">
            <a:avLst/>
          </a:prstGeom>
          <a:noFill/>
        </p:spPr>
        <p:txBody>
          <a:bodyPr wrap="square" rtlCol="0">
            <a:spAutoFit/>
          </a:bodyPr>
          <a:lstStyle/>
          <a:p>
            <a:pPr algn="ctr"/>
            <a:r>
              <a:rPr lang="en-US" b="1" dirty="0"/>
              <a:t>Interim Financials</a:t>
            </a:r>
          </a:p>
        </p:txBody>
      </p:sp>
      <p:cxnSp>
        <p:nvCxnSpPr>
          <p:cNvPr id="19" name="Straight Connector 18"/>
          <p:cNvCxnSpPr/>
          <p:nvPr/>
        </p:nvCxnSpPr>
        <p:spPr>
          <a:xfrm flipH="1">
            <a:off x="6437633" y="3161763"/>
            <a:ext cx="12879" cy="914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686988" y="2515432"/>
            <a:ext cx="1501290" cy="646331"/>
          </a:xfrm>
          <a:prstGeom prst="rect">
            <a:avLst/>
          </a:prstGeom>
          <a:noFill/>
        </p:spPr>
        <p:txBody>
          <a:bodyPr wrap="square" rtlCol="0">
            <a:spAutoFit/>
          </a:bodyPr>
          <a:lstStyle/>
          <a:p>
            <a:pPr algn="ctr"/>
            <a:r>
              <a:rPr lang="en-US" b="1" dirty="0"/>
              <a:t>Interim Financials</a:t>
            </a:r>
          </a:p>
        </p:txBody>
      </p:sp>
      <p:sp>
        <p:nvSpPr>
          <p:cNvPr id="21" name="TextBox 20"/>
          <p:cNvSpPr txBox="1"/>
          <p:nvPr/>
        </p:nvSpPr>
        <p:spPr>
          <a:xfrm>
            <a:off x="1844449" y="4270664"/>
            <a:ext cx="1501290" cy="1200329"/>
          </a:xfrm>
          <a:prstGeom prst="rect">
            <a:avLst/>
          </a:prstGeom>
          <a:noFill/>
        </p:spPr>
        <p:txBody>
          <a:bodyPr wrap="square" rtlCol="0">
            <a:spAutoFit/>
          </a:bodyPr>
          <a:lstStyle/>
          <a:p>
            <a:pPr algn="ctr"/>
            <a:r>
              <a:rPr lang="en-US" b="1" dirty="0"/>
              <a:t>BS, P&amp;L, Equity and Cash flow</a:t>
            </a:r>
          </a:p>
          <a:p>
            <a:pPr algn="ctr"/>
            <a:r>
              <a:rPr lang="en-US" b="1" dirty="0"/>
              <a:t>Profit </a:t>
            </a:r>
            <a:r>
              <a:rPr lang="en-US" b="1" dirty="0" err="1"/>
              <a:t>reco</a:t>
            </a:r>
            <a:endParaRPr lang="en-US" b="1" dirty="0"/>
          </a:p>
        </p:txBody>
      </p:sp>
      <p:sp>
        <p:nvSpPr>
          <p:cNvPr id="22"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23"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175862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Reporting Landscape after convergence</a:t>
            </a: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xmlns="" val="2372583269"/>
              </p:ext>
            </p:extLst>
          </p:nvPr>
        </p:nvGraphicFramePr>
        <p:xfrm>
          <a:off x="319881" y="1459939"/>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6"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788867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Arial" pitchFamily="34" charset="0"/>
              </a:rPr>
              <a:t>INSURANCE !!</a:t>
            </a:r>
          </a:p>
        </p:txBody>
      </p:sp>
      <p:sp>
        <p:nvSpPr>
          <p:cNvPr id="3" name="Content Placeholder 2"/>
          <p:cNvSpPr>
            <a:spLocks noGrp="1"/>
          </p:cNvSpPr>
          <p:nvPr>
            <p:ph sz="quarter" idx="1"/>
          </p:nvPr>
        </p:nvSpPr>
        <p:spPr>
          <a:xfrm>
            <a:off x="439271" y="1471956"/>
            <a:ext cx="8049185" cy="4483101"/>
          </a:xfrm>
        </p:spPr>
        <p:txBody>
          <a:bodyPr>
            <a:normAutofit lnSpcReduction="10000"/>
          </a:bodyPr>
          <a:lstStyle/>
          <a:p>
            <a:pPr indent="1588">
              <a:buNone/>
            </a:pPr>
            <a:r>
              <a:rPr lang="en-US" dirty="0">
                <a:solidFill>
                  <a:srgbClr val="FF0000"/>
                </a:solidFill>
                <a:latin typeface="+mj-lt"/>
                <a:cs typeface="Arial" pitchFamily="34" charset="0"/>
              </a:rPr>
              <a:t>This presentation should only be read along with the text of </a:t>
            </a:r>
            <a:r>
              <a:rPr lang="en-US" dirty="0" err="1">
                <a:solidFill>
                  <a:srgbClr val="FF0000"/>
                </a:solidFill>
                <a:latin typeface="+mj-lt"/>
                <a:cs typeface="Arial" pitchFamily="34" charset="0"/>
              </a:rPr>
              <a:t>Ind</a:t>
            </a:r>
            <a:r>
              <a:rPr lang="en-US" dirty="0">
                <a:solidFill>
                  <a:srgbClr val="FF0000"/>
                </a:solidFill>
                <a:latin typeface="+mj-lt"/>
                <a:cs typeface="Arial" pitchFamily="34" charset="0"/>
              </a:rPr>
              <a:t> AS. </a:t>
            </a:r>
          </a:p>
          <a:p>
            <a:pPr indent="1588">
              <a:buNone/>
            </a:pPr>
            <a:endParaRPr lang="en-US" dirty="0">
              <a:solidFill>
                <a:srgbClr val="FF0000"/>
              </a:solidFill>
              <a:latin typeface="+mj-lt"/>
              <a:cs typeface="Arial" pitchFamily="34" charset="0"/>
            </a:endParaRPr>
          </a:p>
          <a:p>
            <a:pPr indent="1588">
              <a:buNone/>
            </a:pPr>
            <a:r>
              <a:rPr lang="en-US" dirty="0">
                <a:solidFill>
                  <a:srgbClr val="FF0000"/>
                </a:solidFill>
                <a:latin typeface="+mj-lt"/>
                <a:cs typeface="Arial" pitchFamily="34" charset="0"/>
              </a:rPr>
              <a:t>The views expressed are those of the presenter and, therefore, do not necessarily represent the views of either the Council or any  Committee(s)/Board(s) of the Council of the Institute of Chartered Accountants of India (ICAI).</a:t>
            </a:r>
          </a:p>
        </p:txBody>
      </p:sp>
      <p:sp>
        <p:nvSpPr>
          <p:cNvPr id="8"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9"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custDataLst>
      <p:tags r:id="rId1"/>
    </p:custDataLst>
    <p:extLst>
      <p:ext uri="{BB962C8B-B14F-4D97-AF65-F5344CB8AC3E}">
        <p14:creationId xmlns:p14="http://schemas.microsoft.com/office/powerpoint/2010/main" xmlns="" val="12274509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Globally though</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4227002692"/>
              </p:ext>
            </p:extLst>
          </p:nvPr>
        </p:nvGraphicFramePr>
        <p:xfrm>
          <a:off x="194048" y="125823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6"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2071905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Ind</a:t>
            </a:r>
            <a:r>
              <a:rPr lang="en-US" dirty="0"/>
              <a:t> AS – Count</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3517757192"/>
              </p:ext>
            </p:extLst>
          </p:nvPr>
        </p:nvGraphicFramePr>
        <p:xfrm>
          <a:off x="301752" y="1219199"/>
          <a:ext cx="8534400" cy="4925569"/>
        </p:xfrm>
        <a:graphic>
          <a:graphicData uri="http://schemas.openxmlformats.org/drawingml/2006/table">
            <a:tbl>
              <a:tblPr firstRow="1" bandRow="1">
                <a:tableStyleId>{0660B408-B3CF-4A94-85FC-2B1E0A45F4A2}</a:tableStyleId>
              </a:tblPr>
              <a:tblGrid>
                <a:gridCol w="7284017">
                  <a:extLst>
                    <a:ext uri="{9D8B030D-6E8A-4147-A177-3AD203B41FA5}">
                      <a16:colId xmlns:a16="http://schemas.microsoft.com/office/drawing/2014/main" xmlns="" val="20000"/>
                    </a:ext>
                  </a:extLst>
                </a:gridCol>
                <a:gridCol w="1250383">
                  <a:extLst>
                    <a:ext uri="{9D8B030D-6E8A-4147-A177-3AD203B41FA5}">
                      <a16:colId xmlns:a16="http://schemas.microsoft.com/office/drawing/2014/main" xmlns="" val="20001"/>
                    </a:ext>
                  </a:extLst>
                </a:gridCol>
              </a:tblGrid>
              <a:tr h="447779">
                <a:tc>
                  <a:txBody>
                    <a:bodyPr/>
                    <a:lstStyle/>
                    <a:p>
                      <a:r>
                        <a:rPr lang="en-US" dirty="0"/>
                        <a:t>Particulars</a:t>
                      </a:r>
                      <a:endParaRPr lang="en-US" dirty="0">
                        <a:solidFill>
                          <a:schemeClr val="tx1"/>
                        </a:solidFill>
                      </a:endParaRPr>
                    </a:p>
                  </a:txBody>
                  <a:tcPr/>
                </a:tc>
                <a:tc>
                  <a:txBody>
                    <a:bodyPr/>
                    <a:lstStyle/>
                    <a:p>
                      <a:r>
                        <a:rPr lang="en-US" dirty="0"/>
                        <a:t>Number</a:t>
                      </a:r>
                      <a:endParaRPr lang="en-US" dirty="0">
                        <a:solidFill>
                          <a:schemeClr val="tx1"/>
                        </a:solidFill>
                      </a:endParaRPr>
                    </a:p>
                  </a:txBody>
                  <a:tcPr/>
                </a:tc>
                <a:extLst>
                  <a:ext uri="{0D108BD9-81ED-4DB2-BD59-A6C34878D82A}">
                    <a16:rowId xmlns:a16="http://schemas.microsoft.com/office/drawing/2014/main" xmlns="" val="10000"/>
                  </a:ext>
                </a:extLst>
              </a:tr>
              <a:tr h="447779">
                <a:tc>
                  <a:txBody>
                    <a:bodyPr/>
                    <a:lstStyle/>
                    <a:p>
                      <a:pPr marL="0" algn="l" rtl="0" eaLnBrk="1" latinLnBrk="0" hangingPunct="1"/>
                      <a:r>
                        <a:rPr kumimoji="0" lang="en-US" sz="1800" b="1" kern="1200" dirty="0"/>
                        <a:t>Number of</a:t>
                      </a:r>
                      <a:r>
                        <a:rPr kumimoji="0" lang="en-US" sz="1800" b="1" kern="1200" baseline="0" dirty="0"/>
                        <a:t> IAS</a:t>
                      </a:r>
                      <a:endParaRPr kumimoji="0" lang="en-US" sz="1800" b="1" kern="1200" dirty="0">
                        <a:solidFill>
                          <a:schemeClr val="tx1"/>
                        </a:solidFill>
                        <a:latin typeface="+mn-lt"/>
                        <a:ea typeface="+mn-ea"/>
                        <a:cs typeface="+mn-cs"/>
                      </a:endParaRPr>
                    </a:p>
                  </a:txBody>
                  <a:tcPr/>
                </a:tc>
                <a:tc>
                  <a:txBody>
                    <a:bodyPr/>
                    <a:lstStyle/>
                    <a:p>
                      <a:pPr marL="0" algn="l" rtl="0" eaLnBrk="1" latinLnBrk="0" hangingPunct="1"/>
                      <a:r>
                        <a:rPr kumimoji="0" lang="en-US" sz="1800" b="1" kern="1200" dirty="0"/>
                        <a:t>28</a:t>
                      </a:r>
                      <a:endParaRPr kumimoji="0" lang="en-US" sz="1800" b="1" kern="1200" dirty="0">
                        <a:solidFill>
                          <a:schemeClr val="tx1"/>
                        </a:solidFill>
                        <a:latin typeface="+mn-lt"/>
                        <a:ea typeface="+mn-ea"/>
                        <a:cs typeface="+mn-cs"/>
                      </a:endParaRPr>
                    </a:p>
                  </a:txBody>
                  <a:tcPr/>
                </a:tc>
                <a:extLst>
                  <a:ext uri="{0D108BD9-81ED-4DB2-BD59-A6C34878D82A}">
                    <a16:rowId xmlns:a16="http://schemas.microsoft.com/office/drawing/2014/main" xmlns="" val="10001"/>
                  </a:ext>
                </a:extLst>
              </a:tr>
              <a:tr h="447779">
                <a:tc>
                  <a:txBody>
                    <a:bodyPr/>
                    <a:lstStyle/>
                    <a:p>
                      <a:pPr marL="0" algn="l" rtl="0" eaLnBrk="1" latinLnBrk="0" hangingPunct="1"/>
                      <a:r>
                        <a:rPr kumimoji="0" lang="en-US" sz="1800" b="1" kern="1200" dirty="0"/>
                        <a:t>Number of Corresponding </a:t>
                      </a:r>
                      <a:r>
                        <a:rPr kumimoji="0" lang="en-US" sz="1800" b="1" kern="1200" dirty="0" err="1"/>
                        <a:t>Ind</a:t>
                      </a:r>
                      <a:r>
                        <a:rPr kumimoji="0" lang="en-US" sz="1800" b="1" kern="1200" dirty="0"/>
                        <a:t> AS</a:t>
                      </a:r>
                      <a:endParaRPr kumimoji="0" lang="en-US" sz="1800" b="1" kern="1200" dirty="0">
                        <a:solidFill>
                          <a:schemeClr val="tx1"/>
                        </a:solidFill>
                        <a:latin typeface="+mn-lt"/>
                        <a:ea typeface="+mn-ea"/>
                        <a:cs typeface="+mn-cs"/>
                      </a:endParaRPr>
                    </a:p>
                  </a:txBody>
                  <a:tcPr/>
                </a:tc>
                <a:tc>
                  <a:txBody>
                    <a:bodyPr/>
                    <a:lstStyle/>
                    <a:p>
                      <a:pPr marL="0" algn="l" rtl="0" eaLnBrk="1" latinLnBrk="0" hangingPunct="1"/>
                      <a:r>
                        <a:rPr kumimoji="0" lang="en-US" sz="1800" b="1" kern="1200" dirty="0"/>
                        <a:t>26</a:t>
                      </a:r>
                      <a:endParaRPr kumimoji="0" lang="en-US" sz="1800" b="1"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447779">
                <a:tc>
                  <a:txBody>
                    <a:bodyPr/>
                    <a:lstStyle/>
                    <a:p>
                      <a:pPr marL="0" algn="l" rtl="0" eaLnBrk="1" latinLnBrk="0" hangingPunct="1"/>
                      <a:r>
                        <a:rPr kumimoji="0" lang="en-US" sz="1800" b="1" kern="1200" dirty="0"/>
                        <a:t>Number of</a:t>
                      </a:r>
                      <a:r>
                        <a:rPr kumimoji="0" lang="en-US" sz="1800" b="1" kern="1200" baseline="0" dirty="0"/>
                        <a:t> IFRS</a:t>
                      </a:r>
                      <a:endParaRPr kumimoji="0" lang="en-US" sz="1800" b="1" kern="1200" dirty="0">
                        <a:solidFill>
                          <a:schemeClr val="tx1"/>
                        </a:solidFill>
                        <a:latin typeface="+mn-lt"/>
                        <a:ea typeface="+mn-ea"/>
                        <a:cs typeface="+mn-cs"/>
                      </a:endParaRPr>
                    </a:p>
                  </a:txBody>
                  <a:tcPr/>
                </a:tc>
                <a:tc>
                  <a:txBody>
                    <a:bodyPr/>
                    <a:lstStyle/>
                    <a:p>
                      <a:pPr marL="0" algn="l" rtl="0" eaLnBrk="1" latinLnBrk="0" hangingPunct="1"/>
                      <a:r>
                        <a:rPr kumimoji="0" lang="en-US" sz="1800" b="1" kern="1200" dirty="0"/>
                        <a:t>17</a:t>
                      </a:r>
                      <a:endParaRPr kumimoji="0" lang="en-US" sz="1800" b="1" kern="1200" dirty="0">
                        <a:solidFill>
                          <a:schemeClr val="tx1"/>
                        </a:solidFill>
                        <a:latin typeface="+mn-lt"/>
                        <a:ea typeface="+mn-ea"/>
                        <a:cs typeface="+mn-cs"/>
                      </a:endParaRPr>
                    </a:p>
                  </a:txBody>
                  <a:tcPr/>
                </a:tc>
                <a:extLst>
                  <a:ext uri="{0D108BD9-81ED-4DB2-BD59-A6C34878D82A}">
                    <a16:rowId xmlns:a16="http://schemas.microsoft.com/office/drawing/2014/main" xmlns="" val="10003"/>
                  </a:ext>
                </a:extLst>
              </a:tr>
              <a:tr h="447779">
                <a:tc>
                  <a:txBody>
                    <a:bodyPr/>
                    <a:lstStyle/>
                    <a:p>
                      <a:pPr marL="0" algn="l" rtl="0" eaLnBrk="1" latinLnBrk="0" hangingPunct="1"/>
                      <a:r>
                        <a:rPr kumimoji="0" lang="en-US" sz="1800" b="1" kern="1200" dirty="0"/>
                        <a:t>Number</a:t>
                      </a:r>
                      <a:r>
                        <a:rPr kumimoji="0" lang="en-US" sz="1800" b="1" kern="1200" baseline="0" dirty="0"/>
                        <a:t> of Corresponding </a:t>
                      </a:r>
                      <a:r>
                        <a:rPr kumimoji="0" lang="en-US" sz="1800" b="1" kern="1200" baseline="0" dirty="0" err="1"/>
                        <a:t>Ind</a:t>
                      </a:r>
                      <a:r>
                        <a:rPr kumimoji="0" lang="en-US" sz="1800" b="1" kern="1200" baseline="0" dirty="0"/>
                        <a:t> AS</a:t>
                      </a:r>
                      <a:endParaRPr kumimoji="0" lang="en-US" sz="1800" b="1" kern="1200" dirty="0">
                        <a:solidFill>
                          <a:schemeClr val="tx1"/>
                        </a:solidFill>
                        <a:latin typeface="+mn-lt"/>
                        <a:ea typeface="+mn-ea"/>
                        <a:cs typeface="+mn-cs"/>
                      </a:endParaRPr>
                    </a:p>
                  </a:txBody>
                  <a:tcPr/>
                </a:tc>
                <a:tc>
                  <a:txBody>
                    <a:bodyPr/>
                    <a:lstStyle/>
                    <a:p>
                      <a:pPr marL="0" algn="l" rtl="0" eaLnBrk="1" latinLnBrk="0" hangingPunct="1"/>
                      <a:r>
                        <a:rPr kumimoji="0" lang="en-US" sz="1800" b="1" kern="1200" dirty="0"/>
                        <a:t>15 </a:t>
                      </a:r>
                      <a:endParaRPr kumimoji="0" lang="en-US" sz="1800" b="1" kern="1200" dirty="0">
                        <a:solidFill>
                          <a:schemeClr val="tx1"/>
                        </a:solidFill>
                        <a:latin typeface="+mn-lt"/>
                        <a:ea typeface="+mn-ea"/>
                        <a:cs typeface="+mn-cs"/>
                      </a:endParaRPr>
                    </a:p>
                  </a:txBody>
                  <a:tcPr/>
                </a:tc>
                <a:extLst>
                  <a:ext uri="{0D108BD9-81ED-4DB2-BD59-A6C34878D82A}">
                    <a16:rowId xmlns:a16="http://schemas.microsoft.com/office/drawing/2014/main" xmlns="" val="10004"/>
                  </a:ext>
                </a:extLst>
              </a:tr>
              <a:tr h="447779">
                <a:tc>
                  <a:txBody>
                    <a:bodyPr/>
                    <a:lstStyle/>
                    <a:p>
                      <a:pPr marL="0" algn="l" rtl="0" eaLnBrk="1" latinLnBrk="0" hangingPunct="1"/>
                      <a:r>
                        <a:rPr kumimoji="0" lang="en-US" sz="1800" b="1" kern="1200" dirty="0"/>
                        <a:t>Number of SIC</a:t>
                      </a:r>
                      <a:endParaRPr kumimoji="0" lang="en-US" sz="1800" b="1" kern="1200" dirty="0">
                        <a:solidFill>
                          <a:schemeClr val="tx1"/>
                        </a:solidFill>
                        <a:latin typeface="+mn-lt"/>
                        <a:ea typeface="+mn-ea"/>
                        <a:cs typeface="+mn-cs"/>
                      </a:endParaRPr>
                    </a:p>
                  </a:txBody>
                  <a:tcPr/>
                </a:tc>
                <a:tc>
                  <a:txBody>
                    <a:bodyPr/>
                    <a:lstStyle/>
                    <a:p>
                      <a:pPr marL="0" algn="l" rtl="0" eaLnBrk="1" latinLnBrk="0" hangingPunct="1"/>
                      <a:r>
                        <a:rPr kumimoji="0" lang="en-US" sz="1800" b="1" kern="1200" dirty="0"/>
                        <a:t>7</a:t>
                      </a:r>
                      <a:endParaRPr kumimoji="0" lang="en-US" sz="1800" b="1" kern="1200" dirty="0">
                        <a:solidFill>
                          <a:schemeClr val="tx1"/>
                        </a:solidFill>
                        <a:latin typeface="+mn-lt"/>
                        <a:ea typeface="+mn-ea"/>
                        <a:cs typeface="+mn-cs"/>
                      </a:endParaRPr>
                    </a:p>
                  </a:txBody>
                  <a:tcPr/>
                </a:tc>
                <a:extLst>
                  <a:ext uri="{0D108BD9-81ED-4DB2-BD59-A6C34878D82A}">
                    <a16:rowId xmlns:a16="http://schemas.microsoft.com/office/drawing/2014/main" xmlns="" val="10005"/>
                  </a:ext>
                </a:extLst>
              </a:tr>
              <a:tr h="447779">
                <a:tc>
                  <a:txBody>
                    <a:bodyPr/>
                    <a:lstStyle/>
                    <a:p>
                      <a:pPr marL="0" algn="l" rtl="0" eaLnBrk="1" latinLnBrk="0" hangingPunct="1"/>
                      <a:r>
                        <a:rPr kumimoji="0" lang="en-US" sz="1800" b="1" kern="1200" dirty="0"/>
                        <a:t>Number of</a:t>
                      </a:r>
                      <a:r>
                        <a:rPr kumimoji="0" lang="en-US" sz="1800" b="1" kern="1200" baseline="0" dirty="0"/>
                        <a:t> Corresponding Appendix incorporated in </a:t>
                      </a:r>
                      <a:r>
                        <a:rPr kumimoji="0" lang="en-US" sz="1800" b="1" kern="1200" baseline="0" dirty="0" err="1"/>
                        <a:t>Ind</a:t>
                      </a:r>
                      <a:r>
                        <a:rPr kumimoji="0" lang="en-US" sz="1800" b="1" kern="1200" baseline="0" dirty="0"/>
                        <a:t> AS</a:t>
                      </a:r>
                      <a:endParaRPr kumimoji="0" lang="en-US" sz="1800" b="1" kern="1200" dirty="0">
                        <a:solidFill>
                          <a:schemeClr val="tx1"/>
                        </a:solidFill>
                        <a:latin typeface="+mn-lt"/>
                        <a:ea typeface="+mn-ea"/>
                        <a:cs typeface="+mn-cs"/>
                      </a:endParaRPr>
                    </a:p>
                  </a:txBody>
                  <a:tcPr/>
                </a:tc>
                <a:tc>
                  <a:txBody>
                    <a:bodyPr/>
                    <a:lstStyle/>
                    <a:p>
                      <a:pPr marL="0" algn="l" rtl="0" eaLnBrk="1" latinLnBrk="0" hangingPunct="1"/>
                      <a:r>
                        <a:rPr kumimoji="0" lang="en-US" sz="1800" b="1" kern="1200" dirty="0"/>
                        <a:t>6</a:t>
                      </a:r>
                      <a:endParaRPr kumimoji="0" lang="en-US" sz="1800" b="1" kern="1200" dirty="0">
                        <a:solidFill>
                          <a:schemeClr val="tx1"/>
                        </a:solidFill>
                        <a:latin typeface="+mn-lt"/>
                        <a:ea typeface="+mn-ea"/>
                        <a:cs typeface="+mn-cs"/>
                      </a:endParaRPr>
                    </a:p>
                  </a:txBody>
                  <a:tcPr/>
                </a:tc>
                <a:extLst>
                  <a:ext uri="{0D108BD9-81ED-4DB2-BD59-A6C34878D82A}">
                    <a16:rowId xmlns:a16="http://schemas.microsoft.com/office/drawing/2014/main" xmlns="" val="10006"/>
                  </a:ext>
                </a:extLst>
              </a:tr>
              <a:tr h="447779">
                <a:tc>
                  <a:txBody>
                    <a:bodyPr/>
                    <a:lstStyle/>
                    <a:p>
                      <a:pPr marL="0" algn="l" rtl="0" eaLnBrk="1" latinLnBrk="0" hangingPunct="1"/>
                      <a:r>
                        <a:rPr kumimoji="0" lang="en-US" sz="1800" b="1" kern="1200" dirty="0"/>
                        <a:t>Number of IFRIC</a:t>
                      </a:r>
                      <a:endParaRPr kumimoji="0" lang="en-US" sz="1800" b="1" kern="1200" dirty="0">
                        <a:solidFill>
                          <a:schemeClr val="tx1"/>
                        </a:solidFill>
                        <a:latin typeface="+mn-lt"/>
                        <a:ea typeface="+mn-ea"/>
                        <a:cs typeface="+mn-cs"/>
                      </a:endParaRPr>
                    </a:p>
                  </a:txBody>
                  <a:tcPr/>
                </a:tc>
                <a:tc>
                  <a:txBody>
                    <a:bodyPr/>
                    <a:lstStyle/>
                    <a:p>
                      <a:pPr marL="0" algn="l" rtl="0" eaLnBrk="1" latinLnBrk="0" hangingPunct="1"/>
                      <a:r>
                        <a:rPr kumimoji="0" lang="en-US" sz="1800" b="1" kern="1200" dirty="0"/>
                        <a:t>14</a:t>
                      </a:r>
                      <a:endParaRPr kumimoji="0" lang="en-US" sz="1800" b="1" kern="1200" dirty="0">
                        <a:solidFill>
                          <a:schemeClr val="tx1"/>
                        </a:solidFill>
                        <a:latin typeface="+mn-lt"/>
                        <a:ea typeface="+mn-ea"/>
                        <a:cs typeface="+mn-cs"/>
                      </a:endParaRPr>
                    </a:p>
                  </a:txBody>
                  <a:tcPr/>
                </a:tc>
                <a:extLst>
                  <a:ext uri="{0D108BD9-81ED-4DB2-BD59-A6C34878D82A}">
                    <a16:rowId xmlns:a16="http://schemas.microsoft.com/office/drawing/2014/main" xmlns="" val="10007"/>
                  </a:ext>
                </a:extLst>
              </a:tr>
              <a:tr h="4477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a:t>Number of</a:t>
                      </a:r>
                      <a:r>
                        <a:rPr kumimoji="0" lang="en-US" sz="1800" b="1" kern="1200" baseline="0" dirty="0"/>
                        <a:t> Corresponding Appendix incorporated in </a:t>
                      </a:r>
                      <a:r>
                        <a:rPr kumimoji="0" lang="en-US" sz="1800" b="1" kern="1200" baseline="0" dirty="0" err="1"/>
                        <a:t>Ind</a:t>
                      </a:r>
                      <a:r>
                        <a:rPr kumimoji="0" lang="en-US" sz="1800" b="1" kern="1200" baseline="0" dirty="0"/>
                        <a:t> AS</a:t>
                      </a:r>
                      <a:endParaRPr kumimoji="0" lang="en-US" sz="1800" b="1" kern="1200" dirty="0">
                        <a:solidFill>
                          <a:schemeClr val="tx1"/>
                        </a:solidFill>
                        <a:latin typeface="+mn-lt"/>
                        <a:ea typeface="+mn-ea"/>
                        <a:cs typeface="+mn-cs"/>
                      </a:endParaRPr>
                    </a:p>
                  </a:txBody>
                  <a:tcPr/>
                </a:tc>
                <a:tc>
                  <a:txBody>
                    <a:bodyPr/>
                    <a:lstStyle/>
                    <a:p>
                      <a:pPr marL="0" algn="l" rtl="0" eaLnBrk="1" latinLnBrk="0" hangingPunct="1"/>
                      <a:r>
                        <a:rPr kumimoji="0" lang="en-US" sz="1800" b="1" kern="1200" dirty="0"/>
                        <a:t>13</a:t>
                      </a:r>
                      <a:endParaRPr kumimoji="0" lang="en-US" sz="1800" b="1" kern="1200" dirty="0">
                        <a:solidFill>
                          <a:schemeClr val="tx1"/>
                        </a:solidFill>
                        <a:latin typeface="+mn-lt"/>
                        <a:ea typeface="+mn-ea"/>
                        <a:cs typeface="+mn-cs"/>
                      </a:endParaRPr>
                    </a:p>
                  </a:txBody>
                  <a:tcPr/>
                </a:tc>
                <a:extLst>
                  <a:ext uri="{0D108BD9-81ED-4DB2-BD59-A6C34878D82A}">
                    <a16:rowId xmlns:a16="http://schemas.microsoft.com/office/drawing/2014/main" xmlns="" val="10008"/>
                  </a:ext>
                </a:extLst>
              </a:tr>
              <a:tr h="4477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a:t>Total Number of Documents considered for </a:t>
                      </a:r>
                      <a:r>
                        <a:rPr kumimoji="0" lang="en-US" sz="1800" b="1" kern="1200" dirty="0" err="1"/>
                        <a:t>Ind</a:t>
                      </a:r>
                      <a:r>
                        <a:rPr kumimoji="0" lang="en-US" sz="1800" b="1" kern="1200" dirty="0"/>
                        <a:t> AS</a:t>
                      </a:r>
                      <a:endParaRPr kumimoji="0" lang="en-US" sz="1800" b="1" kern="1200" dirty="0">
                        <a:solidFill>
                          <a:schemeClr val="tx1"/>
                        </a:solidFill>
                        <a:latin typeface="+mn-lt"/>
                        <a:ea typeface="+mn-ea"/>
                        <a:cs typeface="+mn-cs"/>
                      </a:endParaRPr>
                    </a:p>
                  </a:txBody>
                  <a:tcPr/>
                </a:tc>
                <a:tc>
                  <a:txBody>
                    <a:bodyPr/>
                    <a:lstStyle/>
                    <a:p>
                      <a:pPr marL="0" algn="l" rtl="0" eaLnBrk="1" latinLnBrk="0" hangingPunct="1"/>
                      <a:r>
                        <a:rPr kumimoji="0" lang="en-US" sz="1800" b="1" kern="1200" dirty="0"/>
                        <a:t>60</a:t>
                      </a:r>
                      <a:endParaRPr kumimoji="0" lang="en-US" sz="1800" b="1" kern="1200" dirty="0">
                        <a:solidFill>
                          <a:schemeClr val="tx1"/>
                        </a:solidFill>
                        <a:latin typeface="+mn-lt"/>
                        <a:ea typeface="+mn-ea"/>
                        <a:cs typeface="+mn-cs"/>
                      </a:endParaRPr>
                    </a:p>
                  </a:txBody>
                  <a:tcPr/>
                </a:tc>
                <a:extLst>
                  <a:ext uri="{0D108BD9-81ED-4DB2-BD59-A6C34878D82A}">
                    <a16:rowId xmlns:a16="http://schemas.microsoft.com/office/drawing/2014/main" xmlns="" val="10009"/>
                  </a:ext>
                </a:extLst>
              </a:tr>
              <a:tr h="4477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b="1" kern="1200" dirty="0">
                          <a:solidFill>
                            <a:srgbClr val="FF0000"/>
                          </a:solidFill>
                        </a:rPr>
                        <a:t>IAS</a:t>
                      </a:r>
                      <a:r>
                        <a:rPr kumimoji="0" lang="en-US" sz="1800" b="1" kern="1200" baseline="0" dirty="0">
                          <a:solidFill>
                            <a:srgbClr val="FF0000"/>
                          </a:solidFill>
                        </a:rPr>
                        <a:t> 26 and IAS 39 are not issued;  IFRS 16 and 17 due for issue ;</a:t>
                      </a:r>
                      <a:endParaRPr kumimoji="0" lang="en-US" sz="1800" b="1" kern="1200" dirty="0">
                        <a:solidFill>
                          <a:srgbClr val="FF0000"/>
                        </a:solidFill>
                        <a:latin typeface="+mn-lt"/>
                        <a:ea typeface="+mn-ea"/>
                        <a:cs typeface="+mn-cs"/>
                      </a:endParaRPr>
                    </a:p>
                  </a:txBody>
                  <a:tcPr/>
                </a:tc>
                <a:tc>
                  <a:txBody>
                    <a:bodyPr/>
                    <a:lstStyle/>
                    <a:p>
                      <a:pPr marL="0" algn="l" rtl="0" eaLnBrk="1" latinLnBrk="0" hangingPunct="1"/>
                      <a:endParaRPr kumimoji="0" lang="en-US" sz="1800" b="1" kern="1200" dirty="0">
                        <a:solidFill>
                          <a:schemeClr val="tx1"/>
                        </a:solidFill>
                        <a:latin typeface="+mn-lt"/>
                        <a:ea typeface="+mn-ea"/>
                        <a:cs typeface="+mn-cs"/>
                      </a:endParaRPr>
                    </a:p>
                  </a:txBody>
                  <a:tcPr/>
                </a:tc>
                <a:extLst>
                  <a:ext uri="{0D108BD9-81ED-4DB2-BD59-A6C34878D82A}">
                    <a16:rowId xmlns:a16="http://schemas.microsoft.com/office/drawing/2014/main" xmlns="" val="10010"/>
                  </a:ext>
                </a:extLst>
              </a:tr>
            </a:tbl>
          </a:graphicData>
        </a:graphic>
      </p:graphicFrame>
      <p:sp>
        <p:nvSpPr>
          <p:cNvPr id="3" name="Oval 2"/>
          <p:cNvSpPr/>
          <p:nvPr/>
        </p:nvSpPr>
        <p:spPr>
          <a:xfrm>
            <a:off x="7573384" y="5292762"/>
            <a:ext cx="451821" cy="34424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5"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6"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100512913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70577"/>
            <a:ext cx="9144000" cy="2011680"/>
          </a:xfrm>
          <a:solidFill>
            <a:schemeClr val="accent1">
              <a:lumMod val="75000"/>
            </a:schemeClr>
          </a:solidFill>
          <a:ln>
            <a:solidFill>
              <a:srgbClr val="0070C0"/>
            </a:solidFill>
          </a:ln>
        </p:spPr>
        <p:style>
          <a:lnRef idx="2">
            <a:schemeClr val="accent2"/>
          </a:lnRef>
          <a:fillRef idx="1">
            <a:schemeClr val="lt1"/>
          </a:fillRef>
          <a:effectRef idx="0">
            <a:schemeClr val="accent2"/>
          </a:effectRef>
          <a:fontRef idx="minor">
            <a:schemeClr val="dk1"/>
          </a:fontRef>
        </p:style>
        <p:txBody>
          <a:bodyPr>
            <a:normAutofit/>
          </a:bodyPr>
          <a:lstStyle/>
          <a:p>
            <a:pPr algn="ctr"/>
            <a:r>
              <a:rPr lang="en-US" dirty="0">
                <a:solidFill>
                  <a:schemeClr val="bg1"/>
                </a:solidFill>
              </a:rPr>
              <a:t>Impact !!!</a:t>
            </a:r>
            <a:br>
              <a:rPr lang="en-US" dirty="0">
                <a:solidFill>
                  <a:schemeClr val="bg1"/>
                </a:solidFill>
              </a:rPr>
            </a:br>
            <a:r>
              <a:rPr lang="en-US" dirty="0">
                <a:solidFill>
                  <a:schemeClr val="bg1"/>
                </a:solidFill>
              </a:rPr>
              <a:t>Setting expectation</a:t>
            </a:r>
          </a:p>
        </p:txBody>
      </p:sp>
      <p:sp>
        <p:nvSpPr>
          <p:cNvPr id="7"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8"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34812783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Study of Impact</a:t>
            </a:r>
          </a:p>
        </p:txBody>
      </p:sp>
      <p:graphicFrame>
        <p:nvGraphicFramePr>
          <p:cNvPr id="4" name="Object 3"/>
          <p:cNvGraphicFramePr>
            <a:graphicFrameLocks noChangeAspect="1"/>
          </p:cNvGraphicFramePr>
          <p:nvPr>
            <p:extLst/>
          </p:nvPr>
        </p:nvGraphicFramePr>
        <p:xfrm>
          <a:off x="336177" y="1424571"/>
          <a:ext cx="8444752" cy="3241558"/>
        </p:xfrm>
        <a:graphic>
          <a:graphicData uri="http://schemas.openxmlformats.org/presentationml/2006/ole">
            <p:oleObj spid="_x0000_s1028" name="Worksheet" r:id="rId3" imgW="6410286" imgH="2104942" progId="Excel.Sheet.12">
              <p:embed/>
            </p:oleObj>
          </a:graphicData>
        </a:graphic>
      </p:graphicFrame>
      <p:sp>
        <p:nvSpPr>
          <p:cNvPr id="5"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6"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27112108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of Impact</a:t>
            </a:r>
          </a:p>
        </p:txBody>
      </p:sp>
      <p:graphicFrame>
        <p:nvGraphicFramePr>
          <p:cNvPr id="5" name="Object 4"/>
          <p:cNvGraphicFramePr>
            <a:graphicFrameLocks noChangeAspect="1"/>
          </p:cNvGraphicFramePr>
          <p:nvPr>
            <p:extLst/>
          </p:nvPr>
        </p:nvGraphicFramePr>
        <p:xfrm>
          <a:off x="444500" y="1412035"/>
          <a:ext cx="8255000" cy="3173412"/>
        </p:xfrm>
        <a:graphic>
          <a:graphicData uri="http://schemas.openxmlformats.org/presentationml/2006/ole">
            <p:oleObj spid="_x0000_s2052" name="Worksheet" r:id="rId3" imgW="8143969" imgH="2628821" progId="Excel.Sheet.12">
              <p:embed/>
            </p:oleObj>
          </a:graphicData>
        </a:graphic>
      </p:graphicFrame>
      <p:sp>
        <p:nvSpPr>
          <p:cNvPr id="4"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6"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9573228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dirty="0"/>
              <a:t>IFRS and IGAAP – Income Statement</a:t>
            </a:r>
          </a:p>
        </p:txBody>
      </p:sp>
      <p:graphicFrame>
        <p:nvGraphicFramePr>
          <p:cNvPr id="5" name="Chart 4"/>
          <p:cNvGraphicFramePr>
            <a:graphicFrameLocks/>
          </p:cNvGraphicFramePr>
          <p:nvPr>
            <p:extLst/>
          </p:nvPr>
        </p:nvGraphicFramePr>
        <p:xfrm>
          <a:off x="2497328" y="1107864"/>
          <a:ext cx="3564386" cy="221153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nvPr>
        </p:nvGraphicFramePr>
        <p:xfrm>
          <a:off x="1054761" y="3542167"/>
          <a:ext cx="3564387" cy="211663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nvPr>
        </p:nvGraphicFramePr>
        <p:xfrm>
          <a:off x="4803289" y="3571475"/>
          <a:ext cx="3673298" cy="2116631"/>
        </p:xfrm>
        <a:graphic>
          <a:graphicData uri="http://schemas.openxmlformats.org/drawingml/2006/chart">
            <c:chart xmlns:c="http://schemas.openxmlformats.org/drawingml/2006/chart" xmlns:r="http://schemas.openxmlformats.org/officeDocument/2006/relationships" r:id="rId4"/>
          </a:graphicData>
        </a:graphic>
      </p:graphicFrame>
      <p:sp>
        <p:nvSpPr>
          <p:cNvPr id="8"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9"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557321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00953"/>
          </a:xfrm>
        </p:spPr>
        <p:txBody>
          <a:bodyPr>
            <a:noAutofit/>
          </a:bodyPr>
          <a:lstStyle/>
          <a:p>
            <a:r>
              <a:rPr lang="en-US" sz="4000" dirty="0"/>
              <a:t>IFRS and IGAAP – Balance Sheet</a:t>
            </a:r>
          </a:p>
        </p:txBody>
      </p:sp>
      <p:graphicFrame>
        <p:nvGraphicFramePr>
          <p:cNvPr id="4" name="Chart 3"/>
          <p:cNvGraphicFramePr>
            <a:graphicFrameLocks/>
          </p:cNvGraphicFramePr>
          <p:nvPr>
            <p:extLst/>
          </p:nvPr>
        </p:nvGraphicFramePr>
        <p:xfrm>
          <a:off x="4788355" y="1356695"/>
          <a:ext cx="4016639" cy="232895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nvPr>
        </p:nvGraphicFramePr>
        <p:xfrm>
          <a:off x="4788355" y="3870133"/>
          <a:ext cx="4016639" cy="232895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nvPr>
        </p:nvGraphicFramePr>
        <p:xfrm>
          <a:off x="468520" y="3870133"/>
          <a:ext cx="4150097" cy="232895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a:graphicFrameLocks/>
          </p:cNvGraphicFramePr>
          <p:nvPr>
            <p:extLst/>
          </p:nvPr>
        </p:nvGraphicFramePr>
        <p:xfrm>
          <a:off x="476420" y="1356035"/>
          <a:ext cx="4139371" cy="2328957"/>
        </p:xfrm>
        <a:graphic>
          <a:graphicData uri="http://schemas.openxmlformats.org/drawingml/2006/chart">
            <c:chart xmlns:c="http://schemas.openxmlformats.org/drawingml/2006/chart" xmlns:r="http://schemas.openxmlformats.org/officeDocument/2006/relationships" r:id="rId5"/>
          </a:graphicData>
        </a:graphic>
      </p:graphicFrame>
      <p:sp>
        <p:nvSpPr>
          <p:cNvPr id="8"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9"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643054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Q1 </a:t>
            </a:r>
            <a:r>
              <a:rPr lang="en-US" dirty="0" err="1"/>
              <a:t>Ind</a:t>
            </a:r>
            <a:r>
              <a:rPr lang="en-US" dirty="0"/>
              <a:t> As transition - study</a:t>
            </a:r>
          </a:p>
        </p:txBody>
      </p:sp>
      <p:graphicFrame>
        <p:nvGraphicFramePr>
          <p:cNvPr id="7" name="Object 6"/>
          <p:cNvGraphicFramePr>
            <a:graphicFrameLocks noChangeAspect="1"/>
          </p:cNvGraphicFramePr>
          <p:nvPr>
            <p:extLst/>
          </p:nvPr>
        </p:nvGraphicFramePr>
        <p:xfrm>
          <a:off x="603505" y="1942294"/>
          <a:ext cx="8050290" cy="2871753"/>
        </p:xfrm>
        <a:graphic>
          <a:graphicData uri="http://schemas.openxmlformats.org/presentationml/2006/ole">
            <p:oleObj spid="_x0000_s3076" name="Worksheet" r:id="rId3" imgW="2524332" imgH="771690" progId="Excel.Sheet.12">
              <p:embed/>
            </p:oleObj>
          </a:graphicData>
        </a:graphic>
      </p:graphicFrame>
      <p:sp>
        <p:nvSpPr>
          <p:cNvPr id="11"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12"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23725932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70577"/>
            <a:ext cx="9144000" cy="2011680"/>
          </a:xfrm>
          <a:solidFill>
            <a:schemeClr val="accent1">
              <a:lumMod val="75000"/>
            </a:schemeClr>
          </a:solidFill>
          <a:ln>
            <a:solidFill>
              <a:srgbClr val="0070C0"/>
            </a:solidFill>
          </a:ln>
        </p:spPr>
        <p:style>
          <a:lnRef idx="2">
            <a:schemeClr val="accent2"/>
          </a:lnRef>
          <a:fillRef idx="1">
            <a:schemeClr val="lt1"/>
          </a:fillRef>
          <a:effectRef idx="0">
            <a:schemeClr val="accent2"/>
          </a:effectRef>
          <a:fontRef idx="minor">
            <a:schemeClr val="dk1"/>
          </a:fontRef>
        </p:style>
        <p:txBody>
          <a:bodyPr>
            <a:normAutofit/>
          </a:bodyPr>
          <a:lstStyle/>
          <a:p>
            <a:pPr algn="ctr"/>
            <a:r>
              <a:rPr lang="en-US" dirty="0">
                <a:solidFill>
                  <a:schemeClr val="bg1"/>
                </a:solidFill>
              </a:rPr>
              <a:t>Companies Act, 2013</a:t>
            </a:r>
            <a:br>
              <a:rPr lang="en-US" dirty="0">
                <a:solidFill>
                  <a:schemeClr val="bg1"/>
                </a:solidFill>
              </a:rPr>
            </a:br>
            <a:r>
              <a:rPr lang="en-US" dirty="0">
                <a:solidFill>
                  <a:schemeClr val="bg1"/>
                </a:solidFill>
              </a:rPr>
              <a:t>authority &amp; inconsistencies</a:t>
            </a:r>
          </a:p>
        </p:txBody>
      </p:sp>
      <p:sp>
        <p:nvSpPr>
          <p:cNvPr id="7"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8"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205045520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9966" y="1143000"/>
            <a:ext cx="8844067" cy="4572000"/>
          </a:xfrm>
        </p:spPr>
        <p:txBody>
          <a:bodyPr>
            <a:normAutofit fontScale="92500" lnSpcReduction="20000"/>
          </a:bodyPr>
          <a:lstStyle/>
          <a:p>
            <a:pPr marL="176212" lvl="2" indent="0" algn="just">
              <a:buNone/>
            </a:pPr>
            <a:r>
              <a:rPr lang="en-IN" sz="2000" dirty="0">
                <a:cs typeface="Times New Roman" pitchFamily="18" charset="0"/>
              </a:rPr>
              <a:t>Companies Act ,1956</a:t>
            </a:r>
          </a:p>
          <a:p>
            <a:pPr marL="530225" lvl="2" indent="-354013" algn="just"/>
            <a:r>
              <a:rPr lang="en-IN" sz="2000" b="0" dirty="0">
                <a:cs typeface="Times New Roman" pitchFamily="18" charset="0"/>
              </a:rPr>
              <a:t>Section 211 (3C):In 1999, legal recognition to the AS was accorded (section 211(3C) Companies (Amendment) Act, 1999) requiring companies to follow AS </a:t>
            </a:r>
            <a:r>
              <a:rPr lang="en-IN" sz="2000" b="0" u="sng" dirty="0">
                <a:cs typeface="Times New Roman" pitchFamily="18" charset="0"/>
              </a:rPr>
              <a:t>prepared by ICAI </a:t>
            </a:r>
            <a:r>
              <a:rPr lang="en-IN" sz="2000" b="0" dirty="0">
                <a:cs typeface="Times New Roman" pitchFamily="18" charset="0"/>
              </a:rPr>
              <a:t>and notified by the Central Government on recommendation by the National Advisory Committee on Accounting Standards (NACAS).</a:t>
            </a:r>
          </a:p>
          <a:p>
            <a:pPr marL="530225" lvl="2" indent="-354013" algn="just"/>
            <a:endParaRPr lang="en-IN" sz="2000" b="0" dirty="0">
              <a:cs typeface="Times New Roman" pitchFamily="18" charset="0"/>
            </a:endParaRPr>
          </a:p>
          <a:p>
            <a:pPr marL="530225" lvl="2" indent="-354013" algn="just"/>
            <a:r>
              <a:rPr lang="en-IN" sz="2000" b="0" dirty="0">
                <a:cs typeface="Times New Roman" pitchFamily="18" charset="0"/>
              </a:rPr>
              <a:t>The proviso to section 211(3C) provided that until the AS  are notified by the Central Government, the AS  specified by the ICAI shall be followed by the companies.</a:t>
            </a:r>
          </a:p>
          <a:p>
            <a:pPr marL="530225" lvl="2" indent="-354013" algn="just"/>
            <a:endParaRPr lang="en-IN" sz="2000" b="0" dirty="0">
              <a:cs typeface="Times New Roman" pitchFamily="18" charset="0"/>
            </a:endParaRPr>
          </a:p>
          <a:p>
            <a:pPr marL="176212" lvl="2" indent="0" algn="just">
              <a:buNone/>
            </a:pPr>
            <a:r>
              <a:rPr lang="en-IN" sz="2000" dirty="0">
                <a:cs typeface="Times New Roman" pitchFamily="18" charset="0"/>
              </a:rPr>
              <a:t>Companies Act , 2013</a:t>
            </a:r>
            <a:endParaRPr lang="en-IN" sz="2000" b="0" dirty="0">
              <a:cs typeface="Times New Roman" pitchFamily="18" charset="0"/>
            </a:endParaRPr>
          </a:p>
          <a:p>
            <a:pPr marL="530225" lvl="2" indent="-354013" algn="just"/>
            <a:r>
              <a:rPr lang="en-IN" sz="2000" b="0" dirty="0">
                <a:cs typeface="Times New Roman" pitchFamily="18" charset="0"/>
              </a:rPr>
              <a:t>Section 129 : Financial statements shall comply with the AS notified under Section 133.</a:t>
            </a:r>
          </a:p>
          <a:p>
            <a:pPr marL="530225" lvl="2" indent="-354013" algn="just"/>
            <a:endParaRPr lang="en-IN" sz="2000" b="0" dirty="0">
              <a:cs typeface="Times New Roman" pitchFamily="18" charset="0"/>
            </a:endParaRPr>
          </a:p>
          <a:p>
            <a:pPr marL="530225" lvl="2" indent="-354013" algn="just"/>
            <a:r>
              <a:rPr lang="en-IN" sz="2000" b="0" dirty="0">
                <a:cs typeface="Times New Roman" pitchFamily="18" charset="0"/>
              </a:rPr>
              <a:t>Section 133:  Central Government may prescribe the AS  </a:t>
            </a:r>
            <a:r>
              <a:rPr lang="en-IN" sz="2000" u="sng" dirty="0">
                <a:solidFill>
                  <a:srgbClr val="C00000"/>
                </a:solidFill>
                <a:cs typeface="Times New Roman" pitchFamily="18" charset="0"/>
              </a:rPr>
              <a:t>as recommended by the ICAI</a:t>
            </a:r>
            <a:r>
              <a:rPr lang="en-IN" sz="2000" b="0" dirty="0">
                <a:cs typeface="Times New Roman" pitchFamily="18" charset="0"/>
              </a:rPr>
              <a:t>, in consultation with and after examination of the recommendations made by the NFRA</a:t>
            </a:r>
            <a:endParaRPr lang="en-IN" sz="2000" dirty="0">
              <a:latin typeface="Times New Roman" pitchFamily="18" charset="0"/>
              <a:cs typeface="Times New Roman" pitchFamily="18" charset="0"/>
            </a:endParaRPr>
          </a:p>
          <a:p>
            <a:pPr marL="530225" lvl="2" indent="-354013" algn="just"/>
            <a:endParaRPr lang="en-IN" sz="2000" dirty="0"/>
          </a:p>
          <a:p>
            <a:endParaRPr lang="en-IN" dirty="0"/>
          </a:p>
        </p:txBody>
      </p:sp>
      <p:sp>
        <p:nvSpPr>
          <p:cNvPr id="3" name="Slide Number Placeholder 2"/>
          <p:cNvSpPr>
            <a:spLocks noGrp="1"/>
          </p:cNvSpPr>
          <p:nvPr>
            <p:ph type="sldNum" sz="quarter" idx="4294967295"/>
          </p:nvPr>
        </p:nvSpPr>
        <p:spPr>
          <a:xfrm>
            <a:off x="8647272" y="6407944"/>
            <a:ext cx="365760" cy="365125"/>
          </a:xfrm>
          <a:prstGeom prst="rect">
            <a:avLst/>
          </a:prstGeom>
        </p:spPr>
        <p:txBody>
          <a:bodyPr/>
          <a:lstStyle/>
          <a:p>
            <a:fld id="{8C2257FB-380A-40B1-BFF0-A6A9C0879D71}" type="slidenum">
              <a:rPr lang="en-US" smtClean="0"/>
              <a:pPr/>
              <a:t>29</a:t>
            </a:fld>
            <a:endParaRPr lang="en-US"/>
          </a:p>
        </p:txBody>
      </p:sp>
      <p:sp>
        <p:nvSpPr>
          <p:cNvPr id="4" name="Title 3"/>
          <p:cNvSpPr>
            <a:spLocks noGrp="1"/>
          </p:cNvSpPr>
          <p:nvPr>
            <p:ph type="title"/>
          </p:nvPr>
        </p:nvSpPr>
        <p:spPr>
          <a:xfrm>
            <a:off x="1" y="0"/>
            <a:ext cx="9144000" cy="1143000"/>
          </a:xfrm>
        </p:spPr>
        <p:txBody>
          <a:bodyPr>
            <a:normAutofit/>
          </a:bodyPr>
          <a:lstStyle/>
          <a:p>
            <a:pPr algn="just"/>
            <a:r>
              <a:rPr lang="en-IN" sz="2800" dirty="0">
                <a:latin typeface="Times New Roman" pitchFamily="18" charset="0"/>
                <a:cs typeface="Times New Roman" pitchFamily="18" charset="0"/>
              </a:rPr>
              <a:t>Sanctity to Accounting Standards under Company Law</a:t>
            </a:r>
          </a:p>
        </p:txBody>
      </p:sp>
    </p:spTree>
    <p:extLst>
      <p:ext uri="{BB962C8B-B14F-4D97-AF65-F5344CB8AC3E}">
        <p14:creationId xmlns:p14="http://schemas.microsoft.com/office/powerpoint/2010/main" xmlns="" val="2089770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a:t>
            </a:r>
            <a:r>
              <a:rPr lang="mr-IN" dirty="0"/>
              <a:t>–</a:t>
            </a:r>
            <a:r>
              <a:rPr lang="en-US" dirty="0"/>
              <a:t> 90 minutes</a:t>
            </a:r>
          </a:p>
        </p:txBody>
      </p:sp>
      <p:sp>
        <p:nvSpPr>
          <p:cNvPr id="3" name="Content Placeholder 2"/>
          <p:cNvSpPr>
            <a:spLocks noGrp="1"/>
          </p:cNvSpPr>
          <p:nvPr>
            <p:ph sz="quarter" idx="1"/>
          </p:nvPr>
        </p:nvSpPr>
        <p:spPr>
          <a:xfrm>
            <a:off x="505519" y="1247618"/>
            <a:ext cx="8503920" cy="4572000"/>
          </a:xfrm>
        </p:spPr>
        <p:txBody>
          <a:bodyPr>
            <a:normAutofit fontScale="92500" lnSpcReduction="10000"/>
          </a:bodyPr>
          <a:lstStyle/>
          <a:p>
            <a:pPr marL="511175" indent="-511175"/>
            <a:r>
              <a:rPr lang="en-US" dirty="0"/>
              <a:t>context setting</a:t>
            </a:r>
          </a:p>
          <a:p>
            <a:pPr marL="511175" indent="-511175"/>
            <a:r>
              <a:rPr lang="en-US" dirty="0"/>
              <a:t>what is different in IFRS?</a:t>
            </a:r>
          </a:p>
          <a:p>
            <a:pPr marL="511175" indent="-511175"/>
            <a:r>
              <a:rPr lang="en-US" dirty="0"/>
              <a:t>convergence Journey</a:t>
            </a:r>
          </a:p>
          <a:p>
            <a:pPr marL="511175" indent="-511175"/>
            <a:r>
              <a:rPr lang="en-US" dirty="0"/>
              <a:t>roadmap for Convergence</a:t>
            </a:r>
          </a:p>
          <a:p>
            <a:pPr marL="511175" indent="-511175"/>
            <a:r>
              <a:rPr lang="en-US" dirty="0"/>
              <a:t>what does convergence mean?</a:t>
            </a:r>
          </a:p>
          <a:p>
            <a:pPr marL="511175" indent="-511175"/>
            <a:r>
              <a:rPr lang="en-US" dirty="0" err="1"/>
              <a:t>ind</a:t>
            </a:r>
            <a:r>
              <a:rPr lang="en-US" dirty="0"/>
              <a:t> as impact</a:t>
            </a:r>
          </a:p>
          <a:p>
            <a:pPr marL="511175" indent="-511175"/>
            <a:r>
              <a:rPr lang="en-US" dirty="0"/>
              <a:t>differences between </a:t>
            </a:r>
            <a:r>
              <a:rPr lang="en-US" dirty="0" err="1"/>
              <a:t>Ind</a:t>
            </a:r>
            <a:r>
              <a:rPr lang="en-US" dirty="0"/>
              <a:t> AS and existing AS</a:t>
            </a:r>
          </a:p>
          <a:p>
            <a:pPr marL="511175" indent="-511175"/>
            <a:r>
              <a:rPr lang="en-US" dirty="0"/>
              <a:t>carve-outs from IFRS</a:t>
            </a:r>
          </a:p>
          <a:p>
            <a:pPr marL="511175" indent="-511175"/>
            <a:r>
              <a:rPr lang="en-US" dirty="0"/>
              <a:t>companies act </a:t>
            </a:r>
            <a:r>
              <a:rPr lang="mr-IN" dirty="0"/>
              <a:t>–</a:t>
            </a:r>
            <a:r>
              <a:rPr lang="en-US" dirty="0"/>
              <a:t> inconsistencies ?</a:t>
            </a:r>
          </a:p>
          <a:p>
            <a:pPr marL="511175" indent="-511175"/>
            <a:endParaRPr lang="en-US" dirty="0"/>
          </a:p>
        </p:txBody>
      </p:sp>
      <p:sp>
        <p:nvSpPr>
          <p:cNvPr id="4" name="TextBox 3"/>
          <p:cNvSpPr txBox="1"/>
          <p:nvPr/>
        </p:nvSpPr>
        <p:spPr>
          <a:xfrm>
            <a:off x="117175" y="5799243"/>
            <a:ext cx="8880975" cy="27699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1200" b="1" dirty="0"/>
              <a:t>*The document is intended to provide a brief overview of the </a:t>
            </a:r>
            <a:r>
              <a:rPr lang="en-US" sz="1200" b="1" dirty="0" err="1"/>
              <a:t>Ind</a:t>
            </a:r>
            <a:r>
              <a:rPr lang="en-US" sz="1200" b="1" dirty="0"/>
              <a:t> ASs and is not a replacement for original text</a:t>
            </a:r>
          </a:p>
        </p:txBody>
      </p:sp>
      <p:sp>
        <p:nvSpPr>
          <p:cNvPr id="5"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6" name="Footer Placeholder 4"/>
          <p:cNvSpPr>
            <a:spLocks noGrp="1"/>
          </p:cNvSpPr>
          <p:nvPr>
            <p:ph type="ftr" sz="quarter" idx="3"/>
          </p:nvPr>
        </p:nvSpPr>
        <p:spPr>
          <a:xfrm>
            <a:off x="304800" y="6410848"/>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6692391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610600" cy="5410200"/>
          </a:xfrm>
        </p:spPr>
        <p:txBody>
          <a:bodyPr>
            <a:noAutofit/>
          </a:bodyPr>
          <a:lstStyle/>
          <a:p>
            <a:pPr algn="just">
              <a:buFont typeface="Wingdings" pitchFamily="2" charset="2"/>
              <a:buChar char="q"/>
            </a:pPr>
            <a:r>
              <a:rPr lang="en-IN" sz="2000" b="0" dirty="0">
                <a:cs typeface="Times New Roman" pitchFamily="18" charset="0"/>
              </a:rPr>
              <a:t>Certain definitions in the Companies Act, 2013 are different from the definitions given in </a:t>
            </a:r>
            <a:r>
              <a:rPr lang="en-IN" sz="2000" b="0" dirty="0" err="1">
                <a:cs typeface="Times New Roman" pitchFamily="18" charset="0"/>
              </a:rPr>
              <a:t>Ind</a:t>
            </a:r>
            <a:r>
              <a:rPr lang="en-IN" sz="2000" b="0" dirty="0">
                <a:cs typeface="Times New Roman" pitchFamily="18" charset="0"/>
              </a:rPr>
              <a:t> AS, such as:</a:t>
            </a:r>
          </a:p>
          <a:p>
            <a:pPr marL="365125" lvl="0" indent="268288" algn="just"/>
            <a:r>
              <a:rPr lang="en-IN" sz="2000" b="0" dirty="0">
                <a:cs typeface="Times New Roman" pitchFamily="18" charset="0"/>
              </a:rPr>
              <a:t>Holding/Subsidiary company – Determination of control </a:t>
            </a:r>
          </a:p>
          <a:p>
            <a:pPr marL="365125" lvl="0" indent="268288" algn="just"/>
            <a:r>
              <a:rPr lang="en-IN" sz="2000" b="0" dirty="0">
                <a:cs typeface="Times New Roman" pitchFamily="18" charset="0"/>
              </a:rPr>
              <a:t>Associate/joint venture</a:t>
            </a:r>
          </a:p>
          <a:p>
            <a:pPr marL="365125" lvl="0" indent="268288" algn="just"/>
            <a:r>
              <a:rPr lang="en-IN" sz="2000" b="0" dirty="0">
                <a:cs typeface="Times New Roman" pitchFamily="18" charset="0"/>
              </a:rPr>
              <a:t>Key Managerial personnel</a:t>
            </a:r>
          </a:p>
          <a:p>
            <a:pPr marL="365125" lvl="0" indent="268288" algn="just"/>
            <a:r>
              <a:rPr lang="en-IN" sz="2000" b="0" dirty="0">
                <a:cs typeface="Times New Roman" pitchFamily="18" charset="0"/>
              </a:rPr>
              <a:t>Related Parties </a:t>
            </a:r>
          </a:p>
          <a:p>
            <a:pPr marL="365125" lvl="0" indent="268288" algn="just"/>
            <a:r>
              <a:rPr lang="en-IN" sz="2000" b="0" dirty="0">
                <a:cs typeface="Times New Roman" pitchFamily="18" charset="0"/>
              </a:rPr>
              <a:t>Related Party transactions</a:t>
            </a:r>
          </a:p>
          <a:p>
            <a:pPr marL="365125" lvl="0" indent="268288" algn="just"/>
            <a:endParaRPr lang="en-IN" sz="2000" b="0" dirty="0">
              <a:cs typeface="Times New Roman" pitchFamily="18" charset="0"/>
            </a:endParaRPr>
          </a:p>
          <a:p>
            <a:pPr algn="just">
              <a:buFont typeface="Wingdings" pitchFamily="2" charset="2"/>
              <a:buChar char="q"/>
            </a:pPr>
            <a:r>
              <a:rPr lang="en-US" sz="2000" b="0" dirty="0">
                <a:cs typeface="Times New Roman" pitchFamily="18" charset="0"/>
              </a:rPr>
              <a:t>MCA has clarified through Companies (Accounts) Second Amendment Rules, 2015 as under:</a:t>
            </a:r>
          </a:p>
          <a:p>
            <a:pPr marL="354013" indent="0" algn="just">
              <a:buNone/>
            </a:pPr>
            <a:r>
              <a:rPr lang="en-US" sz="2000" b="0" dirty="0">
                <a:cs typeface="Times New Roman" pitchFamily="18" charset="0"/>
              </a:rPr>
              <a:t>“Items contained in the financial statements shall be prepared in accordance with the definitions and other requirements specified in the Accounting Standards or the Indian Accounting Standards as the case maybe”</a:t>
            </a:r>
          </a:p>
          <a:p>
            <a:pPr marL="431800" indent="-342900" algn="just">
              <a:buFont typeface="Wingdings" pitchFamily="2" charset="2"/>
              <a:buChar char="q"/>
            </a:pPr>
            <a:endParaRPr lang="en-US" sz="2000" b="0" dirty="0">
              <a:cs typeface="Times New Roman" pitchFamily="18" charset="0"/>
            </a:endParaRPr>
          </a:p>
          <a:p>
            <a:pPr marL="431800" indent="-342900" algn="just">
              <a:buFont typeface="Wingdings" pitchFamily="2" charset="2"/>
              <a:buChar char="q"/>
            </a:pPr>
            <a:r>
              <a:rPr lang="en-US" sz="2000" b="0" dirty="0">
                <a:cs typeface="Times New Roman" pitchFamily="18" charset="0"/>
              </a:rPr>
              <a:t>Accordingly, for preparation of financial statements, definitions in the Accounting Standards should be followed.</a:t>
            </a:r>
          </a:p>
        </p:txBody>
      </p:sp>
      <p:sp>
        <p:nvSpPr>
          <p:cNvPr id="3" name="Slide Number Placeholder 2"/>
          <p:cNvSpPr>
            <a:spLocks noGrp="1"/>
          </p:cNvSpPr>
          <p:nvPr>
            <p:ph type="sldNum" sz="quarter" idx="4294967295"/>
          </p:nvPr>
        </p:nvSpPr>
        <p:spPr>
          <a:xfrm>
            <a:off x="8647272" y="6407944"/>
            <a:ext cx="365760" cy="365125"/>
          </a:xfrm>
          <a:prstGeom prst="rect">
            <a:avLst/>
          </a:prstGeom>
        </p:spPr>
        <p:txBody>
          <a:bodyPr/>
          <a:lstStyle/>
          <a:p>
            <a:fld id="{8C2257FB-380A-40B1-BFF0-A6A9C0879D71}" type="slidenum">
              <a:rPr lang="en-US" smtClean="0">
                <a:latin typeface="Times New Roman" pitchFamily="18" charset="0"/>
                <a:cs typeface="Times New Roman" pitchFamily="18" charset="0"/>
              </a:rPr>
              <a:pPr/>
              <a:t>30</a:t>
            </a:fld>
            <a:endParaRPr lang="en-US">
              <a:latin typeface="Times New Roman" pitchFamily="18" charset="0"/>
              <a:cs typeface="Times New Roman" pitchFamily="18" charset="0"/>
            </a:endParaRPr>
          </a:p>
        </p:txBody>
      </p:sp>
      <p:sp>
        <p:nvSpPr>
          <p:cNvPr id="4" name="Title 3"/>
          <p:cNvSpPr>
            <a:spLocks noGrp="1"/>
          </p:cNvSpPr>
          <p:nvPr>
            <p:ph type="title"/>
          </p:nvPr>
        </p:nvSpPr>
        <p:spPr>
          <a:xfrm>
            <a:off x="0" y="0"/>
            <a:ext cx="8839200" cy="685800"/>
          </a:xfrm>
        </p:spPr>
        <p:txBody>
          <a:bodyPr>
            <a:normAutofit/>
          </a:bodyPr>
          <a:lstStyle/>
          <a:p>
            <a:r>
              <a:rPr lang="en-US" sz="2800" dirty="0">
                <a:effectLst/>
                <a:latin typeface="Times New Roman" pitchFamily="18" charset="0"/>
                <a:cs typeface="Times New Roman" pitchFamily="18" charset="0"/>
              </a:rPr>
              <a:t>Inconsistencies between Companies Act 2013 and </a:t>
            </a:r>
            <a:r>
              <a:rPr lang="en-US" sz="2800" dirty="0" err="1">
                <a:effectLst/>
                <a:latin typeface="Times New Roman" pitchFamily="18" charset="0"/>
                <a:cs typeface="Times New Roman" pitchFamily="18" charset="0"/>
              </a:rPr>
              <a:t>Ind</a:t>
            </a:r>
            <a:r>
              <a:rPr lang="en-US" sz="2800" dirty="0">
                <a:effectLst/>
                <a:latin typeface="Times New Roman" pitchFamily="18" charset="0"/>
                <a:cs typeface="Times New Roman" pitchFamily="18" charset="0"/>
              </a:rPr>
              <a:t> AS</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15548786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7672" y="1237853"/>
            <a:ext cx="8229600" cy="4724400"/>
          </a:xfrm>
        </p:spPr>
        <p:txBody>
          <a:bodyPr>
            <a:normAutofit fontScale="70000" lnSpcReduction="20000"/>
          </a:bodyPr>
          <a:lstStyle/>
          <a:p>
            <a:pPr marL="109728" indent="0" algn="just">
              <a:buNone/>
            </a:pPr>
            <a:r>
              <a:rPr lang="en-IN" sz="2800" b="0" u="sng" dirty="0">
                <a:cs typeface="Times New Roman" pitchFamily="18" charset="0"/>
              </a:rPr>
              <a:t>Business Combination: Concept of appointed date</a:t>
            </a:r>
          </a:p>
          <a:p>
            <a:pPr marL="109728" indent="0" algn="just">
              <a:buNone/>
            </a:pPr>
            <a:endParaRPr lang="en-IN" sz="2800" b="0" u="sng" dirty="0">
              <a:cs typeface="Times New Roman" pitchFamily="18" charset="0"/>
            </a:endParaRPr>
          </a:p>
          <a:p>
            <a:pPr algn="just"/>
            <a:r>
              <a:rPr lang="en-IN" b="0" dirty="0">
                <a:cs typeface="Times New Roman" pitchFamily="18" charset="0"/>
              </a:rPr>
              <a:t>Section 232 of the 2013 Act inter-alia provides that the Court scheme shall clearly indicate an appointed date from which it shall be effective and it shall be deemed to be effective from such date and not at a date subsequent to the appointed date. </a:t>
            </a:r>
          </a:p>
          <a:p>
            <a:pPr marL="109728" indent="0" algn="just">
              <a:buNone/>
            </a:pPr>
            <a:r>
              <a:rPr lang="en-IN" b="0" dirty="0">
                <a:cs typeface="Times New Roman" pitchFamily="18" charset="0"/>
              </a:rPr>
              <a:t> </a:t>
            </a:r>
          </a:p>
          <a:p>
            <a:pPr algn="just"/>
            <a:r>
              <a:rPr lang="en-IN" b="0" dirty="0" err="1">
                <a:cs typeface="Times New Roman" pitchFamily="18" charset="0"/>
              </a:rPr>
              <a:t>Ind</a:t>
            </a:r>
            <a:r>
              <a:rPr lang="en-IN" b="0" dirty="0">
                <a:cs typeface="Times New Roman" pitchFamily="18" charset="0"/>
              </a:rPr>
              <a:t> AS 103, </a:t>
            </a:r>
            <a:r>
              <a:rPr lang="en-IN" b="0" i="1" dirty="0">
                <a:cs typeface="Times New Roman" pitchFamily="18" charset="0"/>
              </a:rPr>
              <a:t>Business Combination , </a:t>
            </a:r>
            <a:r>
              <a:rPr lang="en-IN" b="0" dirty="0">
                <a:cs typeface="Times New Roman" pitchFamily="18" charset="0"/>
              </a:rPr>
              <a:t>inter-alia, provides that the acquirer shall identify the acquisition date, which is the date on which acquirer obtains control of the </a:t>
            </a:r>
            <a:r>
              <a:rPr lang="en-IN" b="0" dirty="0" err="1">
                <a:cs typeface="Times New Roman" pitchFamily="18" charset="0"/>
              </a:rPr>
              <a:t>acquiree</a:t>
            </a:r>
            <a:r>
              <a:rPr lang="en-IN" b="0" dirty="0">
                <a:cs typeface="Times New Roman" pitchFamily="18" charset="0"/>
              </a:rPr>
              <a:t>. </a:t>
            </a:r>
          </a:p>
          <a:p>
            <a:pPr algn="just"/>
            <a:endParaRPr lang="en-IN" b="0" dirty="0">
              <a:cs typeface="Times New Roman" pitchFamily="18" charset="0"/>
            </a:endParaRPr>
          </a:p>
          <a:p>
            <a:pPr algn="just"/>
            <a:r>
              <a:rPr lang="en-IN" b="0" dirty="0">
                <a:cs typeface="Times New Roman" pitchFamily="18" charset="0"/>
              </a:rPr>
              <a:t>Accordingly, issue arises that from which date acquisition should be accounted for, i.e., the date on which the acquirer obtains the control or appointed date mentioned in the scheme. </a:t>
            </a:r>
          </a:p>
        </p:txBody>
      </p:sp>
      <p:sp>
        <p:nvSpPr>
          <p:cNvPr id="3" name="Slide Number Placeholder 2"/>
          <p:cNvSpPr>
            <a:spLocks noGrp="1"/>
          </p:cNvSpPr>
          <p:nvPr>
            <p:ph type="sldNum" sz="quarter" idx="4294967295"/>
          </p:nvPr>
        </p:nvSpPr>
        <p:spPr>
          <a:xfrm>
            <a:off x="8647272" y="6407944"/>
            <a:ext cx="365760" cy="365125"/>
          </a:xfrm>
          <a:prstGeom prst="rect">
            <a:avLst/>
          </a:prstGeom>
        </p:spPr>
        <p:txBody>
          <a:bodyPr/>
          <a:lstStyle/>
          <a:p>
            <a:fld id="{8C2257FB-380A-40B1-BFF0-A6A9C0879D71}" type="slidenum">
              <a:rPr lang="en-US" smtClean="0"/>
              <a:pPr/>
              <a:t>31</a:t>
            </a:fld>
            <a:endParaRPr lang="en-US"/>
          </a:p>
        </p:txBody>
      </p:sp>
      <p:sp>
        <p:nvSpPr>
          <p:cNvPr id="4" name="Title 3"/>
          <p:cNvSpPr>
            <a:spLocks noGrp="1"/>
          </p:cNvSpPr>
          <p:nvPr>
            <p:ph type="title"/>
          </p:nvPr>
        </p:nvSpPr>
        <p:spPr>
          <a:xfrm>
            <a:off x="-38100" y="0"/>
            <a:ext cx="9220200" cy="792162"/>
          </a:xfrm>
        </p:spPr>
        <p:txBody>
          <a:bodyPr>
            <a:noAutofit/>
          </a:bodyPr>
          <a:lstStyle/>
          <a:p>
            <a:r>
              <a:rPr lang="en-IN" sz="3200" dirty="0">
                <a:latin typeface="Times New Roman" pitchFamily="18" charset="0"/>
                <a:cs typeface="Times New Roman" pitchFamily="18" charset="0"/>
              </a:rPr>
              <a:t>Inconsistencies which lead to interpretational issues</a:t>
            </a:r>
            <a:endParaRPr lang="en-IN" sz="4000" u="sng" dirty="0"/>
          </a:p>
        </p:txBody>
      </p:sp>
    </p:spTree>
    <p:extLst>
      <p:ext uri="{BB962C8B-B14F-4D97-AF65-F5344CB8AC3E}">
        <p14:creationId xmlns:p14="http://schemas.microsoft.com/office/powerpoint/2010/main" xmlns="" val="1174239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783" y="990600"/>
            <a:ext cx="8814249" cy="5016691"/>
          </a:xfrm>
        </p:spPr>
        <p:txBody>
          <a:bodyPr>
            <a:normAutofit fontScale="85000" lnSpcReduction="20000"/>
          </a:bodyPr>
          <a:lstStyle/>
          <a:p>
            <a:pPr marL="109728" indent="0" algn="just">
              <a:buNone/>
            </a:pPr>
            <a:r>
              <a:rPr lang="en-IN" sz="2800" b="0" u="sng" dirty="0">
                <a:cs typeface="Times New Roman" pitchFamily="18" charset="0"/>
              </a:rPr>
              <a:t>Restatement of the financial statements</a:t>
            </a:r>
          </a:p>
          <a:p>
            <a:pPr marL="109728" indent="0" algn="just">
              <a:buNone/>
            </a:pPr>
            <a:endParaRPr lang="en-IN" sz="2800" b="0" u="sng" dirty="0">
              <a:cs typeface="Times New Roman" pitchFamily="18" charset="0"/>
            </a:endParaRPr>
          </a:p>
          <a:p>
            <a:pPr algn="just">
              <a:buFont typeface="Wingdings" pitchFamily="2" charset="2"/>
              <a:buChar char="q"/>
            </a:pPr>
            <a:r>
              <a:rPr lang="en-IN" sz="2800" b="0" dirty="0">
                <a:cs typeface="Times New Roman" pitchFamily="18" charset="0"/>
              </a:rPr>
              <a:t>Section 131 : Voluntary revision of financial statements if it appears that such financial statements do not comply with the provisions of section 129 or 134 of the said Act.  </a:t>
            </a:r>
          </a:p>
          <a:p>
            <a:pPr algn="just">
              <a:buFont typeface="Wingdings" pitchFamily="2" charset="2"/>
              <a:buChar char="q"/>
            </a:pPr>
            <a:endParaRPr lang="en-IN" sz="2800" b="0" dirty="0">
              <a:cs typeface="Times New Roman" pitchFamily="18" charset="0"/>
            </a:endParaRPr>
          </a:p>
          <a:p>
            <a:pPr algn="just">
              <a:buFont typeface="Wingdings" pitchFamily="2" charset="2"/>
              <a:buChar char="q"/>
            </a:pPr>
            <a:r>
              <a:rPr lang="en-IN" sz="2800" b="0" dirty="0" err="1">
                <a:cs typeface="Times New Roman" pitchFamily="18" charset="0"/>
              </a:rPr>
              <a:t>Ind</a:t>
            </a:r>
            <a:r>
              <a:rPr lang="en-IN" sz="2800" b="0" dirty="0">
                <a:cs typeface="Times New Roman" pitchFamily="18" charset="0"/>
              </a:rPr>
              <a:t> AS 8, prescribes restatements of financial statements for the correction of errors in the financial statements in order to reflect correct and true view of the financial statements.  </a:t>
            </a:r>
          </a:p>
          <a:p>
            <a:pPr algn="just">
              <a:buFont typeface="Wingdings" pitchFamily="2" charset="2"/>
              <a:buChar char="q"/>
            </a:pPr>
            <a:endParaRPr lang="en-IN" sz="2800" b="0" dirty="0">
              <a:cs typeface="Times New Roman" pitchFamily="18" charset="0"/>
            </a:endParaRPr>
          </a:p>
          <a:p>
            <a:pPr algn="just">
              <a:buFont typeface="Wingdings" pitchFamily="2" charset="2"/>
              <a:buChar char="q"/>
            </a:pPr>
            <a:r>
              <a:rPr lang="en-US" sz="2800" b="0" dirty="0">
                <a:cs typeface="Times New Roman" pitchFamily="18" charset="0"/>
              </a:rPr>
              <a:t>The issue is whether approval of Tribunal under section 131 is required to be sought in case of certain unintentional errors, omission, or change in accounting policies or accounting standards?</a:t>
            </a:r>
            <a:endParaRPr lang="en-IN" sz="2800" b="0" dirty="0">
              <a:cs typeface="Times New Roman" pitchFamily="18" charset="0"/>
            </a:endParaRPr>
          </a:p>
          <a:p>
            <a:pPr marL="109728" indent="0" algn="just">
              <a:buNone/>
            </a:pPr>
            <a:endParaRPr lang="en-IN" dirty="0">
              <a:latin typeface="Times New Roman" pitchFamily="18" charset="0"/>
              <a:cs typeface="Times New Roman" pitchFamily="18" charset="0"/>
            </a:endParaRPr>
          </a:p>
          <a:p>
            <a:pPr algn="just"/>
            <a:endParaRPr lang="en-IN" dirty="0">
              <a:latin typeface="Times New Roman" pitchFamily="18" charset="0"/>
              <a:cs typeface="Times New Roman" pitchFamily="18" charset="0"/>
            </a:endParaRPr>
          </a:p>
        </p:txBody>
      </p:sp>
      <p:sp>
        <p:nvSpPr>
          <p:cNvPr id="3" name="Slide Number Placeholder 2"/>
          <p:cNvSpPr>
            <a:spLocks noGrp="1"/>
          </p:cNvSpPr>
          <p:nvPr>
            <p:ph type="sldNum" sz="quarter" idx="4294967295"/>
          </p:nvPr>
        </p:nvSpPr>
        <p:spPr>
          <a:xfrm>
            <a:off x="8647272" y="6407944"/>
            <a:ext cx="365760" cy="365125"/>
          </a:xfrm>
          <a:prstGeom prst="rect">
            <a:avLst/>
          </a:prstGeom>
        </p:spPr>
        <p:txBody>
          <a:bodyPr/>
          <a:lstStyle/>
          <a:p>
            <a:fld id="{8C2257FB-380A-40B1-BFF0-A6A9C0879D71}" type="slidenum">
              <a:rPr lang="en-US" smtClean="0">
                <a:latin typeface="Times New Roman" pitchFamily="18" charset="0"/>
                <a:cs typeface="Times New Roman" pitchFamily="18" charset="0"/>
              </a:rPr>
              <a:pPr/>
              <a:t>32</a:t>
            </a:fld>
            <a:endParaRPr lang="en-US">
              <a:latin typeface="Times New Roman" pitchFamily="18" charset="0"/>
              <a:cs typeface="Times New Roman" pitchFamily="18" charset="0"/>
            </a:endParaRPr>
          </a:p>
        </p:txBody>
      </p:sp>
      <p:sp>
        <p:nvSpPr>
          <p:cNvPr id="6" name="Title 3"/>
          <p:cNvSpPr>
            <a:spLocks noGrp="1"/>
          </p:cNvSpPr>
          <p:nvPr>
            <p:ph type="title"/>
          </p:nvPr>
        </p:nvSpPr>
        <p:spPr>
          <a:xfrm>
            <a:off x="-38100" y="0"/>
            <a:ext cx="9220200" cy="792162"/>
          </a:xfrm>
        </p:spPr>
        <p:txBody>
          <a:bodyPr>
            <a:noAutofit/>
          </a:bodyPr>
          <a:lstStyle/>
          <a:p>
            <a:r>
              <a:rPr lang="en-IN" sz="3200" dirty="0">
                <a:latin typeface="Times New Roman" pitchFamily="18" charset="0"/>
                <a:cs typeface="Times New Roman" pitchFamily="18" charset="0"/>
              </a:rPr>
              <a:t>Inconsistencies which lead to interpretational issues</a:t>
            </a:r>
            <a:endParaRPr lang="en-IN" sz="4000" u="sng" dirty="0"/>
          </a:p>
        </p:txBody>
      </p:sp>
    </p:spTree>
    <p:extLst>
      <p:ext uri="{BB962C8B-B14F-4D97-AF65-F5344CB8AC3E}">
        <p14:creationId xmlns:p14="http://schemas.microsoft.com/office/powerpoint/2010/main" xmlns="" val="76291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004249"/>
            <a:ext cx="8784432" cy="4919472"/>
          </a:xfrm>
        </p:spPr>
        <p:txBody>
          <a:bodyPr>
            <a:normAutofit fontScale="25000" lnSpcReduction="20000"/>
          </a:bodyPr>
          <a:lstStyle/>
          <a:p>
            <a:pPr marL="109728" indent="0" algn="just">
              <a:buNone/>
            </a:pPr>
            <a:endParaRPr lang="en-IN" sz="2400" b="1" u="sng" dirty="0">
              <a:latin typeface="Times New Roman" pitchFamily="18" charset="0"/>
              <a:cs typeface="Times New Roman" pitchFamily="18" charset="0"/>
            </a:endParaRPr>
          </a:p>
          <a:p>
            <a:pPr marL="109728" indent="0" algn="just">
              <a:buNone/>
            </a:pPr>
            <a:r>
              <a:rPr lang="en-IN" sz="7200" u="sng" dirty="0">
                <a:cs typeface="Times New Roman" pitchFamily="18" charset="0"/>
              </a:rPr>
              <a:t>Deemed Dividend: Distribution of non-cash assets to owners</a:t>
            </a:r>
          </a:p>
          <a:p>
            <a:pPr marL="566928" indent="-457200" algn="just">
              <a:buFont typeface="Arial" charset="0"/>
              <a:buChar char="•"/>
            </a:pPr>
            <a:endParaRPr lang="en-IN" sz="7200" b="0" dirty="0">
              <a:cs typeface="Times New Roman" pitchFamily="18" charset="0"/>
            </a:endParaRPr>
          </a:p>
          <a:p>
            <a:pPr algn="just">
              <a:buFont typeface="Arial" charset="0"/>
              <a:buChar char="•"/>
            </a:pPr>
            <a:r>
              <a:rPr lang="en-IN" sz="7200" b="0" dirty="0">
                <a:cs typeface="Times New Roman" pitchFamily="18" charset="0"/>
              </a:rPr>
              <a:t>Section 123 (5) of Company Act, 2013, specifies that no dividend shall be payable except in cash. </a:t>
            </a:r>
          </a:p>
          <a:p>
            <a:pPr algn="just">
              <a:buFont typeface="Arial" charset="0"/>
              <a:buChar char="•"/>
            </a:pPr>
            <a:endParaRPr lang="en-IN" sz="7200" b="0" dirty="0">
              <a:cs typeface="Times New Roman" pitchFamily="18" charset="0"/>
            </a:endParaRPr>
          </a:p>
          <a:p>
            <a:pPr algn="just">
              <a:buFont typeface="Arial" charset="0"/>
              <a:buChar char="•"/>
            </a:pPr>
            <a:r>
              <a:rPr lang="en-IN" sz="7200" b="0" dirty="0">
                <a:cs typeface="Times New Roman" pitchFamily="18" charset="0"/>
              </a:rPr>
              <a:t>Appendix A to </a:t>
            </a:r>
            <a:r>
              <a:rPr lang="en-IN" sz="7200" b="0" dirty="0" err="1">
                <a:cs typeface="Times New Roman" pitchFamily="18" charset="0"/>
              </a:rPr>
              <a:t>Ind</a:t>
            </a:r>
            <a:r>
              <a:rPr lang="en-IN" sz="7200" b="0" dirty="0">
                <a:cs typeface="Times New Roman" pitchFamily="18" charset="0"/>
              </a:rPr>
              <a:t> AS 10, </a:t>
            </a:r>
            <a:r>
              <a:rPr lang="en-IN" sz="7200" b="0" i="1" dirty="0">
                <a:cs typeface="Times New Roman" pitchFamily="18" charset="0"/>
              </a:rPr>
              <a:t>Events After the Reporting Period</a:t>
            </a:r>
            <a:r>
              <a:rPr lang="en-IN" sz="7200" b="0" dirty="0">
                <a:cs typeface="Times New Roman" pitchFamily="18" charset="0"/>
              </a:rPr>
              <a:t>, provides measurement of a liability to distribute non-cash assets as a dividend to its owners at the fair value of the assets to be distributed.</a:t>
            </a:r>
          </a:p>
          <a:p>
            <a:pPr marL="566928" indent="-457200" algn="just">
              <a:buFont typeface="Arial" charset="0"/>
              <a:buChar char="•"/>
            </a:pPr>
            <a:endParaRPr lang="en-IN" sz="7200" b="0" dirty="0">
              <a:cs typeface="Times New Roman" pitchFamily="18" charset="0"/>
            </a:endParaRPr>
          </a:p>
          <a:p>
            <a:pPr marL="109728" indent="0" algn="just">
              <a:buNone/>
            </a:pPr>
            <a:r>
              <a:rPr lang="en-US" sz="7200" u="sng" dirty="0">
                <a:cs typeface="Times New Roman" pitchFamily="18" charset="0"/>
              </a:rPr>
              <a:t>Treasury Shares</a:t>
            </a:r>
          </a:p>
          <a:p>
            <a:pPr marL="566928" indent="-457200" algn="just">
              <a:buFont typeface="Arial" charset="0"/>
              <a:buChar char="•"/>
            </a:pPr>
            <a:endParaRPr lang="en-US" sz="7200" b="0" u="sng" dirty="0">
              <a:cs typeface="Times New Roman" pitchFamily="18" charset="0"/>
            </a:endParaRPr>
          </a:p>
          <a:p>
            <a:pPr algn="just">
              <a:buFont typeface="Arial" charset="0"/>
              <a:buChar char="•"/>
            </a:pPr>
            <a:r>
              <a:rPr lang="en-US" sz="7200" b="0" dirty="0">
                <a:cs typeface="Times New Roman" pitchFamily="18" charset="0"/>
              </a:rPr>
              <a:t>The Companies Act, 2013, does not </a:t>
            </a:r>
            <a:r>
              <a:rPr lang="en-US" sz="7200" b="0" dirty="0" err="1">
                <a:cs typeface="Times New Roman" pitchFamily="18" charset="0"/>
              </a:rPr>
              <a:t>recognise</a:t>
            </a:r>
            <a:r>
              <a:rPr lang="en-US" sz="7200" b="0" dirty="0">
                <a:cs typeface="Times New Roman" pitchFamily="18" charset="0"/>
              </a:rPr>
              <a:t> the concept of treasury shares. </a:t>
            </a:r>
            <a:r>
              <a:rPr lang="en-US" sz="7200" b="0" dirty="0" err="1">
                <a:cs typeface="Times New Roman" pitchFamily="18" charset="0"/>
              </a:rPr>
              <a:t>Ind</a:t>
            </a:r>
            <a:r>
              <a:rPr lang="en-US" sz="7200" b="0" dirty="0">
                <a:cs typeface="Times New Roman" pitchFamily="18" charset="0"/>
              </a:rPr>
              <a:t> AS covers the accounting of treasury shares. </a:t>
            </a:r>
          </a:p>
          <a:p>
            <a:pPr algn="just">
              <a:buFont typeface="Arial" charset="0"/>
              <a:buChar char="•"/>
            </a:pPr>
            <a:endParaRPr lang="en-US" sz="7200" b="0" dirty="0">
              <a:cs typeface="Times New Roman" pitchFamily="18" charset="0"/>
            </a:endParaRPr>
          </a:p>
          <a:p>
            <a:pPr algn="just">
              <a:buFont typeface="Arial" charset="0"/>
              <a:buChar char="•"/>
            </a:pPr>
            <a:r>
              <a:rPr lang="en-US" sz="7200" b="0" dirty="0">
                <a:cs typeface="Times New Roman" pitchFamily="18" charset="0"/>
              </a:rPr>
              <a:t>In the financial statement, treasury shares are presented as deduction from equity as per </a:t>
            </a:r>
            <a:r>
              <a:rPr lang="en-US" sz="7200" b="0" dirty="0" err="1">
                <a:cs typeface="Times New Roman" pitchFamily="18" charset="0"/>
              </a:rPr>
              <a:t>Ind</a:t>
            </a:r>
            <a:r>
              <a:rPr lang="en-US" sz="7200" b="0" dirty="0">
                <a:cs typeface="Times New Roman" pitchFamily="18" charset="0"/>
              </a:rPr>
              <a:t> AS. </a:t>
            </a:r>
          </a:p>
          <a:p>
            <a:pPr algn="just">
              <a:buFont typeface="Arial" charset="0"/>
              <a:buChar char="•"/>
            </a:pPr>
            <a:endParaRPr lang="en-US" sz="7200" b="0" dirty="0">
              <a:cs typeface="Times New Roman" pitchFamily="18" charset="0"/>
            </a:endParaRPr>
          </a:p>
          <a:p>
            <a:pPr algn="just">
              <a:buFont typeface="Arial" charset="0"/>
              <a:buChar char="•"/>
            </a:pPr>
            <a:r>
              <a:rPr lang="en-IN" sz="7200" b="0" dirty="0">
                <a:cs typeface="Times New Roman" pitchFamily="18" charset="0"/>
              </a:rPr>
              <a:t>Issue can arise whether such transactions are allowed in India since </a:t>
            </a:r>
            <a:r>
              <a:rPr lang="en-IN" sz="7200" b="0" dirty="0" err="1">
                <a:cs typeface="Times New Roman" pitchFamily="18" charset="0"/>
              </a:rPr>
              <a:t>Ind</a:t>
            </a:r>
            <a:r>
              <a:rPr lang="en-IN" sz="7200" b="0" dirty="0">
                <a:cs typeface="Times New Roman" pitchFamily="18" charset="0"/>
              </a:rPr>
              <a:t> AS deal with the same</a:t>
            </a:r>
          </a:p>
          <a:p>
            <a:pPr algn="just">
              <a:buFont typeface="Arial" charset="0"/>
              <a:buChar char="•"/>
            </a:pPr>
            <a:endParaRPr lang="en-IN" sz="7200" b="0" dirty="0">
              <a:cs typeface="Times New Roman" pitchFamily="18" charset="0"/>
            </a:endParaRPr>
          </a:p>
          <a:p>
            <a:pPr algn="just">
              <a:buFont typeface="Arial" charset="0"/>
              <a:buChar char="•"/>
            </a:pPr>
            <a:endParaRPr lang="en-US" sz="7200" b="0" dirty="0">
              <a:cs typeface="Times New Roman" pitchFamily="18" charset="0"/>
            </a:endParaRPr>
          </a:p>
          <a:p>
            <a:pPr algn="just">
              <a:buFont typeface="Wingdings" pitchFamily="2" charset="2"/>
              <a:buChar char="q"/>
            </a:pPr>
            <a:endParaRPr lang="en-IN" sz="7200" b="0" dirty="0">
              <a:cs typeface="Times New Roman" pitchFamily="18" charset="0"/>
            </a:endParaRPr>
          </a:p>
          <a:p>
            <a:pPr marL="109728" indent="0" algn="just">
              <a:buNone/>
            </a:pPr>
            <a:endParaRPr lang="en-IN" sz="7200" b="0" dirty="0">
              <a:cs typeface="Times New Roman" pitchFamily="18" charset="0"/>
            </a:endParaRPr>
          </a:p>
          <a:p>
            <a:endParaRPr lang="en-IN" b="0" dirty="0">
              <a:cs typeface="Times New Roman" pitchFamily="18" charset="0"/>
            </a:endParaRPr>
          </a:p>
        </p:txBody>
      </p:sp>
      <p:sp>
        <p:nvSpPr>
          <p:cNvPr id="3" name="Slide Number Placeholder 2"/>
          <p:cNvSpPr>
            <a:spLocks noGrp="1"/>
          </p:cNvSpPr>
          <p:nvPr>
            <p:ph type="sldNum" sz="quarter" idx="4294967295"/>
          </p:nvPr>
        </p:nvSpPr>
        <p:spPr>
          <a:xfrm>
            <a:off x="8647272" y="6407944"/>
            <a:ext cx="365760" cy="365125"/>
          </a:xfrm>
          <a:prstGeom prst="rect">
            <a:avLst/>
          </a:prstGeom>
        </p:spPr>
        <p:txBody>
          <a:bodyPr/>
          <a:lstStyle/>
          <a:p>
            <a:fld id="{8C2257FB-380A-40B1-BFF0-A6A9C0879D71}" type="slidenum">
              <a:rPr lang="en-US" smtClean="0">
                <a:latin typeface="Times New Roman" pitchFamily="18" charset="0"/>
                <a:cs typeface="Times New Roman" pitchFamily="18" charset="0"/>
              </a:rPr>
              <a:pPr/>
              <a:t>33</a:t>
            </a:fld>
            <a:endParaRPr lang="en-US">
              <a:latin typeface="Times New Roman" pitchFamily="18" charset="0"/>
              <a:cs typeface="Times New Roman" pitchFamily="18" charset="0"/>
            </a:endParaRPr>
          </a:p>
        </p:txBody>
      </p:sp>
      <p:sp>
        <p:nvSpPr>
          <p:cNvPr id="6" name="Title 3"/>
          <p:cNvSpPr>
            <a:spLocks noGrp="1"/>
          </p:cNvSpPr>
          <p:nvPr>
            <p:ph type="title"/>
          </p:nvPr>
        </p:nvSpPr>
        <p:spPr>
          <a:xfrm>
            <a:off x="-38100" y="0"/>
            <a:ext cx="9220200" cy="792162"/>
          </a:xfrm>
        </p:spPr>
        <p:txBody>
          <a:bodyPr>
            <a:noAutofit/>
          </a:bodyPr>
          <a:lstStyle/>
          <a:p>
            <a:r>
              <a:rPr lang="en-IN" sz="3200" dirty="0">
                <a:latin typeface="Times New Roman" pitchFamily="18" charset="0"/>
                <a:cs typeface="Times New Roman" pitchFamily="18" charset="0"/>
              </a:rPr>
              <a:t>Inconsistencies which lead to interpretational issues</a:t>
            </a:r>
            <a:endParaRPr lang="en-IN" sz="4000" u="sng" dirty="0"/>
          </a:p>
        </p:txBody>
      </p:sp>
    </p:spTree>
    <p:extLst>
      <p:ext uri="{BB962C8B-B14F-4D97-AF65-F5344CB8AC3E}">
        <p14:creationId xmlns:p14="http://schemas.microsoft.com/office/powerpoint/2010/main" xmlns="" val="15220762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7631289" y="6084370"/>
            <a:ext cx="440818" cy="259985"/>
          </a:xfrm>
          <a:prstGeom prst="rect">
            <a:avLst/>
          </a:prstGeom>
        </p:spPr>
        <p:txBody>
          <a:bodyPr/>
          <a:lstStyle/>
          <a:p>
            <a:fld id="{8C2257FB-380A-40B1-BFF0-A6A9C0879D71}" type="slidenum">
              <a:rPr lang="en-US" smtClean="0">
                <a:latin typeface="Times New Roman" pitchFamily="18" charset="0"/>
                <a:cs typeface="Times New Roman" pitchFamily="18" charset="0"/>
              </a:rPr>
              <a:pPr/>
              <a:t>34</a:t>
            </a:fld>
            <a:endParaRPr lang="en-US" dirty="0">
              <a:latin typeface="Times New Roman" pitchFamily="18" charset="0"/>
              <a:cs typeface="Times New Roman" pitchFamily="18" charset="0"/>
            </a:endParaRPr>
          </a:p>
        </p:txBody>
      </p:sp>
      <p:sp>
        <p:nvSpPr>
          <p:cNvPr id="4" name="Title 3"/>
          <p:cNvSpPr>
            <a:spLocks noGrp="1"/>
          </p:cNvSpPr>
          <p:nvPr>
            <p:ph type="title"/>
          </p:nvPr>
        </p:nvSpPr>
        <p:spPr>
          <a:xfrm>
            <a:off x="1" y="857250"/>
            <a:ext cx="9143999" cy="765572"/>
          </a:xfrm>
          <a:solidFill>
            <a:schemeClr val="accent5"/>
          </a:solidFill>
        </p:spPr>
        <p:txBody>
          <a:bodyPr>
            <a:normAutofit fontScale="90000"/>
          </a:bodyPr>
          <a:lstStyle/>
          <a:p>
            <a:r>
              <a:rPr lang="en-IN" sz="2700" dirty="0">
                <a:latin typeface="Times New Roman" pitchFamily="18" charset="0"/>
                <a:cs typeface="Times New Roman" pitchFamily="18" charset="0"/>
              </a:rPr>
              <a:t>Standard-wise indexation of issues covered in ITFG Clarification Bulletins</a:t>
            </a:r>
          </a:p>
        </p:txBody>
      </p:sp>
      <p:graphicFrame>
        <p:nvGraphicFramePr>
          <p:cNvPr id="6" name="Table 5"/>
          <p:cNvGraphicFramePr>
            <a:graphicFrameLocks noGrp="1"/>
          </p:cNvGraphicFramePr>
          <p:nvPr>
            <p:extLst>
              <p:ext uri="{D42A27DB-BD31-4B8C-83A1-F6EECF244321}">
                <p14:modId xmlns:p14="http://schemas.microsoft.com/office/powerpoint/2010/main" xmlns="" val="1252493235"/>
              </p:ext>
            </p:extLst>
          </p:nvPr>
        </p:nvGraphicFramePr>
        <p:xfrm>
          <a:off x="609600" y="1733342"/>
          <a:ext cx="8139288" cy="4135472"/>
        </p:xfrm>
        <a:graphic>
          <a:graphicData uri="http://schemas.openxmlformats.org/drawingml/2006/table">
            <a:tbl>
              <a:tblPr firstRow="1" firstCol="1" bandRow="1">
                <a:tableStyleId>{5C22544A-7EE6-4342-B048-85BDC9FD1C3A}</a:tableStyleId>
              </a:tblPr>
              <a:tblGrid>
                <a:gridCol w="1765996">
                  <a:extLst>
                    <a:ext uri="{9D8B030D-6E8A-4147-A177-3AD203B41FA5}">
                      <a16:colId xmlns:a16="http://schemas.microsoft.com/office/drawing/2014/main" xmlns="" val="20000"/>
                    </a:ext>
                  </a:extLst>
                </a:gridCol>
                <a:gridCol w="4429580">
                  <a:extLst>
                    <a:ext uri="{9D8B030D-6E8A-4147-A177-3AD203B41FA5}">
                      <a16:colId xmlns:a16="http://schemas.microsoft.com/office/drawing/2014/main" xmlns="" val="20001"/>
                    </a:ext>
                  </a:extLst>
                </a:gridCol>
                <a:gridCol w="1943712">
                  <a:extLst>
                    <a:ext uri="{9D8B030D-6E8A-4147-A177-3AD203B41FA5}">
                      <a16:colId xmlns:a16="http://schemas.microsoft.com/office/drawing/2014/main" xmlns="" val="20002"/>
                    </a:ext>
                  </a:extLst>
                </a:gridCol>
              </a:tblGrid>
              <a:tr h="476855">
                <a:tc>
                  <a:txBody>
                    <a:bodyPr/>
                    <a:lstStyle/>
                    <a:p>
                      <a:pPr algn="l">
                        <a:lnSpc>
                          <a:spcPts val="1350"/>
                        </a:lnSpc>
                        <a:spcBef>
                          <a:spcPts val="300"/>
                        </a:spcBef>
                        <a:spcAft>
                          <a:spcPts val="300"/>
                        </a:spcAft>
                        <a:tabLst>
                          <a:tab pos="342900" algn="l"/>
                        </a:tabLst>
                      </a:pPr>
                      <a:r>
                        <a:rPr lang="en-US" sz="1400" spc="20" dirty="0" err="1">
                          <a:effectLst/>
                          <a:latin typeface="Times New Roman" pitchFamily="18" charset="0"/>
                          <a:cs typeface="Times New Roman" pitchFamily="18" charset="0"/>
                        </a:rPr>
                        <a:t>Ind</a:t>
                      </a:r>
                      <a:r>
                        <a:rPr lang="en-US" sz="1400" spc="20" dirty="0">
                          <a:effectLst/>
                          <a:latin typeface="Times New Roman" pitchFamily="18" charset="0"/>
                          <a:cs typeface="Times New Roman" pitchFamily="18" charset="0"/>
                        </a:rPr>
                        <a:t> AS</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algn="l">
                        <a:lnSpc>
                          <a:spcPts val="1350"/>
                        </a:lnSpc>
                        <a:spcBef>
                          <a:spcPts val="300"/>
                        </a:spcBef>
                        <a:spcAft>
                          <a:spcPts val="300"/>
                        </a:spcAft>
                        <a:tabLst>
                          <a:tab pos="342900" algn="l"/>
                        </a:tabLst>
                      </a:pPr>
                      <a:r>
                        <a:rPr lang="en-US" sz="1400" spc="20" dirty="0">
                          <a:effectLst/>
                          <a:latin typeface="Times New Roman" pitchFamily="18" charset="0"/>
                          <a:cs typeface="Times New Roman" pitchFamily="18" charset="0"/>
                        </a:rPr>
                        <a:t>Issues directly dealing with the Standard</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algn="l">
                        <a:lnSpc>
                          <a:spcPts val="1350"/>
                        </a:lnSpc>
                        <a:spcBef>
                          <a:spcPts val="300"/>
                        </a:spcBef>
                        <a:spcAft>
                          <a:spcPts val="300"/>
                        </a:spcAft>
                        <a:tabLst>
                          <a:tab pos="342900" algn="l"/>
                        </a:tabLst>
                      </a:pPr>
                      <a:r>
                        <a:rPr lang="en-IN" sz="1400" spc="20" dirty="0">
                          <a:effectLst/>
                          <a:latin typeface="Times New Roman" pitchFamily="18" charset="0"/>
                          <a:ea typeface="Times New Roman"/>
                          <a:cs typeface="Times New Roman" pitchFamily="18" charset="0"/>
                        </a:rPr>
                        <a:t>Total</a:t>
                      </a:r>
                      <a:r>
                        <a:rPr lang="en-IN" sz="1400" spc="20" baseline="0" dirty="0">
                          <a:effectLst/>
                          <a:latin typeface="Times New Roman" pitchFamily="18" charset="0"/>
                          <a:ea typeface="Times New Roman"/>
                          <a:cs typeface="Times New Roman" pitchFamily="18" charset="0"/>
                        </a:rPr>
                        <a:t> Issues</a:t>
                      </a:r>
                      <a:endParaRPr lang="en-IN" sz="1400" spc="20" dirty="0">
                        <a:effectLst/>
                        <a:latin typeface="Times New Roman" pitchFamily="18" charset="0"/>
                        <a:ea typeface="Times New Roman"/>
                        <a:cs typeface="Times New Roman" pitchFamily="18" charset="0"/>
                      </a:endParaRPr>
                    </a:p>
                  </a:txBody>
                  <a:tcPr marL="36956" marR="36956" marT="0" marB="0" anchor="ctr"/>
                </a:tc>
                <a:extLst>
                  <a:ext uri="{0D108BD9-81ED-4DB2-BD59-A6C34878D82A}">
                    <a16:rowId xmlns:a16="http://schemas.microsoft.com/office/drawing/2014/main" xmlns="" val="10000"/>
                  </a:ext>
                </a:extLst>
              </a:tr>
              <a:tr h="268682">
                <a:tc>
                  <a:txBody>
                    <a:bodyPr/>
                    <a:lstStyle/>
                    <a:p>
                      <a:pPr algn="l">
                        <a:lnSpc>
                          <a:spcPts val="1350"/>
                        </a:lnSpc>
                        <a:spcBef>
                          <a:spcPts val="300"/>
                        </a:spcBef>
                        <a:spcAft>
                          <a:spcPts val="300"/>
                        </a:spcAft>
                        <a:tabLst>
                          <a:tab pos="342900" algn="l"/>
                        </a:tabLst>
                      </a:pPr>
                      <a:r>
                        <a:rPr lang="en-IN" sz="1400" spc="20" dirty="0" err="1">
                          <a:effectLst/>
                          <a:latin typeface="Times New Roman" pitchFamily="18" charset="0"/>
                          <a:ea typeface="Times New Roman"/>
                          <a:cs typeface="Times New Roman" pitchFamily="18" charset="0"/>
                        </a:rPr>
                        <a:t>Ind</a:t>
                      </a:r>
                      <a:r>
                        <a:rPr lang="en-IN" sz="1400" spc="20" dirty="0">
                          <a:effectLst/>
                          <a:latin typeface="Times New Roman" pitchFamily="18" charset="0"/>
                          <a:ea typeface="Times New Roman"/>
                          <a:cs typeface="Times New Roman" pitchFamily="18" charset="0"/>
                        </a:rPr>
                        <a:t> AS</a:t>
                      </a:r>
                      <a:r>
                        <a:rPr lang="en-IN" sz="1400" spc="20" baseline="0" dirty="0">
                          <a:effectLst/>
                          <a:latin typeface="Times New Roman" pitchFamily="18" charset="0"/>
                          <a:ea typeface="Times New Roman"/>
                          <a:cs typeface="Times New Roman" pitchFamily="18" charset="0"/>
                        </a:rPr>
                        <a:t> </a:t>
                      </a:r>
                      <a:r>
                        <a:rPr lang="en-IN" sz="1400" spc="20" dirty="0">
                          <a:effectLst/>
                          <a:latin typeface="Times New Roman" pitchFamily="18" charset="0"/>
                          <a:ea typeface="Times New Roman"/>
                          <a:cs typeface="Times New Roman" pitchFamily="18" charset="0"/>
                        </a:rPr>
                        <a:t>7</a:t>
                      </a:r>
                    </a:p>
                  </a:txBody>
                  <a:tcPr marL="36956" marR="36956" marT="0" marB="0" anchor="ctr"/>
                </a:tc>
                <a:tc>
                  <a:txBody>
                    <a:bodyPr/>
                    <a:lstStyle/>
                    <a:p>
                      <a:pPr algn="l">
                        <a:lnSpc>
                          <a:spcPts val="1350"/>
                        </a:lnSpc>
                        <a:spcBef>
                          <a:spcPts val="300"/>
                        </a:spcBef>
                        <a:spcAft>
                          <a:spcPts val="300"/>
                        </a:spcAft>
                        <a:tabLst>
                          <a:tab pos="342900" algn="l"/>
                        </a:tabLst>
                      </a:pPr>
                      <a:r>
                        <a:rPr lang="en-IN" sz="1400" spc="20" dirty="0">
                          <a:effectLst/>
                          <a:latin typeface="Times New Roman" pitchFamily="18" charset="0"/>
                          <a:ea typeface="Times New Roman"/>
                          <a:cs typeface="Times New Roman" pitchFamily="18" charset="0"/>
                        </a:rPr>
                        <a:t>Issue 77</a:t>
                      </a:r>
                    </a:p>
                  </a:txBody>
                  <a:tcPr marL="36956" marR="36956" marT="0" marB="0" anchor="ctr"/>
                </a:tc>
                <a:tc>
                  <a:txBody>
                    <a:bodyPr/>
                    <a:lstStyle/>
                    <a:p>
                      <a:pPr algn="l">
                        <a:lnSpc>
                          <a:spcPts val="1350"/>
                        </a:lnSpc>
                        <a:spcBef>
                          <a:spcPts val="300"/>
                        </a:spcBef>
                        <a:spcAft>
                          <a:spcPts val="300"/>
                        </a:spcAft>
                        <a:tabLst>
                          <a:tab pos="342900" algn="l"/>
                        </a:tabLst>
                      </a:pPr>
                      <a:r>
                        <a:rPr lang="en-IN" sz="1400" spc="20" dirty="0">
                          <a:effectLst/>
                          <a:latin typeface="Times New Roman" pitchFamily="18" charset="0"/>
                          <a:ea typeface="Times New Roman"/>
                          <a:cs typeface="Times New Roman" pitchFamily="18" charset="0"/>
                        </a:rPr>
                        <a:t>1</a:t>
                      </a:r>
                    </a:p>
                  </a:txBody>
                  <a:tcPr marL="36956" marR="36956" marT="0" marB="0" anchor="ctr"/>
                </a:tc>
                <a:extLst>
                  <a:ext uri="{0D108BD9-81ED-4DB2-BD59-A6C34878D82A}">
                    <a16:rowId xmlns:a16="http://schemas.microsoft.com/office/drawing/2014/main" xmlns="" val="10012"/>
                  </a:ext>
                </a:extLst>
              </a:tr>
              <a:tr h="268682">
                <a:tc>
                  <a:txBody>
                    <a:bodyPr/>
                    <a:lstStyle/>
                    <a:p>
                      <a:pPr algn="l">
                        <a:lnSpc>
                          <a:spcPts val="1350"/>
                        </a:lnSpc>
                        <a:spcBef>
                          <a:spcPts val="300"/>
                        </a:spcBef>
                        <a:spcAft>
                          <a:spcPts val="300"/>
                        </a:spcAft>
                        <a:tabLst>
                          <a:tab pos="342900" algn="l"/>
                        </a:tabLst>
                      </a:pPr>
                      <a:r>
                        <a:rPr lang="en-US" sz="1400" spc="20" dirty="0" err="1">
                          <a:effectLst/>
                          <a:latin typeface="Times New Roman" pitchFamily="18" charset="0"/>
                          <a:cs typeface="Times New Roman" pitchFamily="18" charset="0"/>
                        </a:rPr>
                        <a:t>Ind</a:t>
                      </a:r>
                      <a:r>
                        <a:rPr lang="en-US" sz="1400" spc="20" dirty="0">
                          <a:effectLst/>
                          <a:latin typeface="Times New Roman" pitchFamily="18" charset="0"/>
                          <a:cs typeface="Times New Roman" pitchFamily="18" charset="0"/>
                        </a:rPr>
                        <a:t> AS 8</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algn="l">
                        <a:lnSpc>
                          <a:spcPts val="1350"/>
                        </a:lnSpc>
                        <a:spcBef>
                          <a:spcPts val="300"/>
                        </a:spcBef>
                        <a:spcAft>
                          <a:spcPts val="300"/>
                        </a:spcAft>
                        <a:tabLst>
                          <a:tab pos="342900" algn="l"/>
                        </a:tabLst>
                      </a:pPr>
                      <a:r>
                        <a:rPr lang="en-US" sz="1400" spc="20" dirty="0">
                          <a:effectLst/>
                          <a:latin typeface="Times New Roman" pitchFamily="18" charset="0"/>
                          <a:cs typeface="Times New Roman" pitchFamily="18" charset="0"/>
                        </a:rPr>
                        <a:t>Issue 78</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algn="l">
                        <a:lnSpc>
                          <a:spcPts val="1350"/>
                        </a:lnSpc>
                        <a:spcBef>
                          <a:spcPts val="300"/>
                        </a:spcBef>
                        <a:spcAft>
                          <a:spcPts val="300"/>
                        </a:spcAft>
                        <a:tabLst>
                          <a:tab pos="342900" algn="l"/>
                        </a:tabLst>
                      </a:pPr>
                      <a:r>
                        <a:rPr lang="en-IN" sz="1400" spc="20" dirty="0">
                          <a:effectLst/>
                          <a:latin typeface="Times New Roman" pitchFamily="18" charset="0"/>
                          <a:ea typeface="Times New Roman"/>
                          <a:cs typeface="Times New Roman" pitchFamily="18" charset="0"/>
                        </a:rPr>
                        <a:t>1</a:t>
                      </a:r>
                    </a:p>
                  </a:txBody>
                  <a:tcPr marL="36956" marR="36956" marT="0" marB="0" anchor="ctr"/>
                </a:tc>
                <a:extLst>
                  <a:ext uri="{0D108BD9-81ED-4DB2-BD59-A6C34878D82A}">
                    <a16:rowId xmlns:a16="http://schemas.microsoft.com/office/drawing/2014/main" xmlns="" val="10001"/>
                  </a:ext>
                </a:extLst>
              </a:tr>
              <a:tr h="352322">
                <a:tc>
                  <a:txBody>
                    <a:bodyPr/>
                    <a:lstStyle/>
                    <a:p>
                      <a:pPr algn="l">
                        <a:lnSpc>
                          <a:spcPts val="1350"/>
                        </a:lnSpc>
                        <a:spcBef>
                          <a:spcPts val="300"/>
                        </a:spcBef>
                        <a:spcAft>
                          <a:spcPts val="300"/>
                        </a:spcAft>
                        <a:tabLst>
                          <a:tab pos="342900" algn="l"/>
                        </a:tabLst>
                      </a:pPr>
                      <a:r>
                        <a:rPr lang="en-US" sz="1400" spc="20" dirty="0" err="1">
                          <a:effectLst/>
                          <a:latin typeface="Times New Roman" pitchFamily="18" charset="0"/>
                          <a:cs typeface="Times New Roman" pitchFamily="18" charset="0"/>
                        </a:rPr>
                        <a:t>Ind</a:t>
                      </a:r>
                      <a:r>
                        <a:rPr lang="en-US" sz="1400" spc="20" dirty="0">
                          <a:effectLst/>
                          <a:latin typeface="Times New Roman" pitchFamily="18" charset="0"/>
                          <a:cs typeface="Times New Roman" pitchFamily="18" charset="0"/>
                        </a:rPr>
                        <a:t> AS 12</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marL="0" algn="l" defTabSz="914400" rtl="0" eaLnBrk="1" latinLnBrk="0" hangingPunct="1">
                        <a:lnSpc>
                          <a:spcPts val="1350"/>
                        </a:lnSpc>
                        <a:spcBef>
                          <a:spcPts val="300"/>
                        </a:spcBef>
                        <a:spcAft>
                          <a:spcPts val="300"/>
                        </a:spcAft>
                        <a:tabLst>
                          <a:tab pos="342900" algn="l"/>
                        </a:tabLst>
                      </a:pPr>
                      <a:r>
                        <a:rPr lang="en-US" sz="1400" spc="20" dirty="0">
                          <a:effectLst/>
                          <a:latin typeface="Times New Roman" pitchFamily="18" charset="0"/>
                          <a:cs typeface="Times New Roman" pitchFamily="18" charset="0"/>
                        </a:rPr>
                        <a:t>Is</a:t>
                      </a:r>
                      <a:r>
                        <a:rPr lang="en-US" sz="1400" kern="1200" spc="20" dirty="0">
                          <a:solidFill>
                            <a:schemeClr val="dk1"/>
                          </a:solidFill>
                          <a:effectLst/>
                          <a:latin typeface="Times New Roman" pitchFamily="18" charset="0"/>
                          <a:ea typeface="Times New Roman"/>
                          <a:cs typeface="Times New Roman" pitchFamily="18" charset="0"/>
                        </a:rPr>
                        <a:t>sue </a:t>
                      </a:r>
                      <a:r>
                        <a:rPr lang="en-IN" sz="1400" kern="1200" spc="20" dirty="0">
                          <a:solidFill>
                            <a:schemeClr val="dk1"/>
                          </a:solidFill>
                          <a:effectLst/>
                          <a:latin typeface="Times New Roman" pitchFamily="18" charset="0"/>
                          <a:ea typeface="Times New Roman"/>
                          <a:cs typeface="Times New Roman" pitchFamily="18" charset="0"/>
                        </a:rPr>
                        <a:t>79, 80, 81, 82, 83, 84 &amp; 85, ITFG Bulletin Issue 2</a:t>
                      </a:r>
                    </a:p>
                  </a:txBody>
                  <a:tcPr marL="36956" marR="36956" marT="0" marB="0" anchor="ctr"/>
                </a:tc>
                <a:tc>
                  <a:txBody>
                    <a:bodyPr/>
                    <a:lstStyle/>
                    <a:p>
                      <a:pPr algn="l">
                        <a:lnSpc>
                          <a:spcPts val="1350"/>
                        </a:lnSpc>
                        <a:spcBef>
                          <a:spcPts val="300"/>
                        </a:spcBef>
                        <a:spcAft>
                          <a:spcPts val="300"/>
                        </a:spcAft>
                        <a:tabLst>
                          <a:tab pos="342900" algn="l"/>
                        </a:tabLst>
                      </a:pPr>
                      <a:r>
                        <a:rPr lang="en-IN" sz="1400" spc="20" dirty="0">
                          <a:effectLst/>
                          <a:latin typeface="Times New Roman" pitchFamily="18" charset="0"/>
                          <a:ea typeface="Times New Roman"/>
                          <a:cs typeface="Times New Roman" pitchFamily="18" charset="0"/>
                        </a:rPr>
                        <a:t>8</a:t>
                      </a:r>
                    </a:p>
                  </a:txBody>
                  <a:tcPr marL="36956" marR="36956" marT="0" marB="0" anchor="ctr"/>
                </a:tc>
                <a:extLst>
                  <a:ext uri="{0D108BD9-81ED-4DB2-BD59-A6C34878D82A}">
                    <a16:rowId xmlns:a16="http://schemas.microsoft.com/office/drawing/2014/main" xmlns="" val="10002"/>
                  </a:ext>
                </a:extLst>
              </a:tr>
              <a:tr h="350793">
                <a:tc>
                  <a:txBody>
                    <a:bodyPr/>
                    <a:lstStyle/>
                    <a:p>
                      <a:pPr algn="l">
                        <a:lnSpc>
                          <a:spcPts val="1350"/>
                        </a:lnSpc>
                        <a:spcBef>
                          <a:spcPts val="300"/>
                        </a:spcBef>
                        <a:spcAft>
                          <a:spcPts val="300"/>
                        </a:spcAft>
                        <a:tabLst>
                          <a:tab pos="342900" algn="l"/>
                        </a:tabLst>
                      </a:pPr>
                      <a:r>
                        <a:rPr lang="en-US" sz="1400" spc="20">
                          <a:effectLst/>
                          <a:latin typeface="Times New Roman" pitchFamily="18" charset="0"/>
                          <a:cs typeface="Times New Roman" pitchFamily="18" charset="0"/>
                        </a:rPr>
                        <a:t>Ind AS 16</a:t>
                      </a:r>
                      <a:endParaRPr lang="en-IN" sz="1400" spc="20">
                        <a:effectLst/>
                        <a:latin typeface="Times New Roman" pitchFamily="18" charset="0"/>
                        <a:ea typeface="Times New Roman"/>
                        <a:cs typeface="Times New Roman" pitchFamily="18" charset="0"/>
                      </a:endParaRPr>
                    </a:p>
                  </a:txBody>
                  <a:tcPr marL="36956" marR="36956" marT="0" marB="0" anchor="ctr"/>
                </a:tc>
                <a:tc>
                  <a:txBody>
                    <a:bodyPr/>
                    <a:lstStyle/>
                    <a:p>
                      <a:pPr marL="0" algn="l" defTabSz="914400" rtl="0" eaLnBrk="1" latinLnBrk="0" hangingPunct="1">
                        <a:lnSpc>
                          <a:spcPts val="1350"/>
                        </a:lnSpc>
                        <a:spcBef>
                          <a:spcPts val="300"/>
                        </a:spcBef>
                        <a:spcAft>
                          <a:spcPts val="300"/>
                        </a:spcAft>
                        <a:tabLst>
                          <a:tab pos="342900" algn="l"/>
                        </a:tabLst>
                      </a:pPr>
                      <a:r>
                        <a:rPr lang="en-US" sz="1400" kern="1200" spc="20" dirty="0">
                          <a:solidFill>
                            <a:schemeClr val="dk1"/>
                          </a:solidFill>
                          <a:effectLst/>
                          <a:latin typeface="Times New Roman" pitchFamily="18" charset="0"/>
                          <a:ea typeface="+mn-ea"/>
                          <a:cs typeface="Times New Roman" pitchFamily="18" charset="0"/>
                        </a:rPr>
                        <a:t>Issue 86, 87, 88, 89, 90, 91, 92, 93 &amp; 94</a:t>
                      </a:r>
                      <a:endParaRPr lang="en-IN" sz="1400" kern="1200" spc="20" dirty="0">
                        <a:solidFill>
                          <a:schemeClr val="dk1"/>
                        </a:solidFill>
                        <a:effectLst/>
                        <a:latin typeface="Times New Roman" pitchFamily="18" charset="0"/>
                        <a:ea typeface="+mn-ea"/>
                        <a:cs typeface="Times New Roman" pitchFamily="18" charset="0"/>
                      </a:endParaRPr>
                    </a:p>
                  </a:txBody>
                  <a:tcPr marL="36956" marR="36956" marT="0" marB="0" anchor="ctr"/>
                </a:tc>
                <a:tc>
                  <a:txBody>
                    <a:bodyPr/>
                    <a:lstStyle/>
                    <a:p>
                      <a:pPr marL="0" algn="l" defTabSz="914400" rtl="0" eaLnBrk="1" latinLnBrk="0" hangingPunct="1">
                        <a:lnSpc>
                          <a:spcPts val="1350"/>
                        </a:lnSpc>
                        <a:spcBef>
                          <a:spcPts val="300"/>
                        </a:spcBef>
                        <a:spcAft>
                          <a:spcPts val="300"/>
                        </a:spcAft>
                        <a:tabLst>
                          <a:tab pos="342900" algn="l"/>
                        </a:tabLst>
                      </a:pPr>
                      <a:r>
                        <a:rPr lang="en-IN" sz="1400" kern="1200" spc="20" dirty="0">
                          <a:solidFill>
                            <a:schemeClr val="dk1"/>
                          </a:solidFill>
                          <a:effectLst/>
                          <a:latin typeface="Times New Roman" pitchFamily="18" charset="0"/>
                          <a:ea typeface="+mn-ea"/>
                          <a:cs typeface="Times New Roman" pitchFamily="18" charset="0"/>
                        </a:rPr>
                        <a:t>9</a:t>
                      </a:r>
                    </a:p>
                  </a:txBody>
                  <a:tcPr marL="36956" marR="36956" marT="0" marB="0" anchor="ctr"/>
                </a:tc>
                <a:extLst>
                  <a:ext uri="{0D108BD9-81ED-4DB2-BD59-A6C34878D82A}">
                    <a16:rowId xmlns:a16="http://schemas.microsoft.com/office/drawing/2014/main" xmlns="" val="10003"/>
                  </a:ext>
                </a:extLst>
              </a:tr>
              <a:tr h="268682">
                <a:tc>
                  <a:txBody>
                    <a:bodyPr/>
                    <a:lstStyle/>
                    <a:p>
                      <a:pPr algn="l">
                        <a:lnSpc>
                          <a:spcPts val="1350"/>
                        </a:lnSpc>
                        <a:spcBef>
                          <a:spcPts val="300"/>
                        </a:spcBef>
                        <a:spcAft>
                          <a:spcPts val="300"/>
                        </a:spcAft>
                        <a:tabLst>
                          <a:tab pos="342900" algn="l"/>
                        </a:tabLst>
                      </a:pPr>
                      <a:r>
                        <a:rPr lang="en-US" sz="1400" spc="20">
                          <a:effectLst/>
                          <a:latin typeface="Times New Roman" pitchFamily="18" charset="0"/>
                          <a:cs typeface="Times New Roman" pitchFamily="18" charset="0"/>
                        </a:rPr>
                        <a:t>Ind AS 17</a:t>
                      </a:r>
                      <a:endParaRPr lang="en-IN" sz="1400" spc="20">
                        <a:effectLst/>
                        <a:latin typeface="Times New Roman" pitchFamily="18" charset="0"/>
                        <a:ea typeface="Times New Roman"/>
                        <a:cs typeface="Times New Roman" pitchFamily="18" charset="0"/>
                      </a:endParaRPr>
                    </a:p>
                  </a:txBody>
                  <a:tcPr marL="36956" marR="36956" marT="0" marB="0" anchor="ctr"/>
                </a:tc>
                <a:tc>
                  <a:txBody>
                    <a:bodyPr/>
                    <a:lstStyle/>
                    <a:p>
                      <a:pPr marL="0" algn="l" defTabSz="914400" rtl="0" eaLnBrk="1" latinLnBrk="0" hangingPunct="1">
                        <a:lnSpc>
                          <a:spcPts val="1350"/>
                        </a:lnSpc>
                        <a:spcBef>
                          <a:spcPts val="300"/>
                        </a:spcBef>
                        <a:spcAft>
                          <a:spcPts val="300"/>
                        </a:spcAft>
                        <a:tabLst>
                          <a:tab pos="342900" algn="l"/>
                        </a:tabLst>
                      </a:pPr>
                      <a:r>
                        <a:rPr lang="en-US" sz="1400" kern="1200" spc="20" dirty="0">
                          <a:solidFill>
                            <a:schemeClr val="dk1"/>
                          </a:solidFill>
                          <a:effectLst/>
                          <a:latin typeface="Times New Roman" pitchFamily="18" charset="0"/>
                          <a:ea typeface="+mn-ea"/>
                          <a:cs typeface="Times New Roman" pitchFamily="18" charset="0"/>
                        </a:rPr>
                        <a:t>Issue </a:t>
                      </a:r>
                      <a:r>
                        <a:rPr lang="en-IN" sz="1400" kern="1200" spc="20" dirty="0">
                          <a:solidFill>
                            <a:schemeClr val="dk1"/>
                          </a:solidFill>
                          <a:effectLst/>
                          <a:latin typeface="Times New Roman" pitchFamily="18" charset="0"/>
                          <a:ea typeface="+mn-ea"/>
                          <a:cs typeface="Times New Roman" pitchFamily="18" charset="0"/>
                        </a:rPr>
                        <a:t>95, 96, 97, 98 &amp; 99</a:t>
                      </a:r>
                    </a:p>
                  </a:txBody>
                  <a:tcPr marL="36956" marR="36956" marT="0" marB="0" anchor="ctr"/>
                </a:tc>
                <a:tc>
                  <a:txBody>
                    <a:bodyPr/>
                    <a:lstStyle/>
                    <a:p>
                      <a:pPr marL="0" algn="l" defTabSz="914400" rtl="0" eaLnBrk="1" latinLnBrk="0" hangingPunct="1">
                        <a:lnSpc>
                          <a:spcPts val="1350"/>
                        </a:lnSpc>
                        <a:spcBef>
                          <a:spcPts val="300"/>
                        </a:spcBef>
                        <a:spcAft>
                          <a:spcPts val="300"/>
                        </a:spcAft>
                        <a:tabLst>
                          <a:tab pos="342900" algn="l"/>
                        </a:tabLst>
                      </a:pPr>
                      <a:r>
                        <a:rPr lang="en-IN" sz="1400" kern="1200" spc="20" dirty="0">
                          <a:solidFill>
                            <a:schemeClr val="dk1"/>
                          </a:solidFill>
                          <a:effectLst/>
                          <a:latin typeface="Times New Roman" pitchFamily="18" charset="0"/>
                          <a:ea typeface="+mn-ea"/>
                          <a:cs typeface="Times New Roman" pitchFamily="18" charset="0"/>
                        </a:rPr>
                        <a:t>5</a:t>
                      </a:r>
                    </a:p>
                  </a:txBody>
                  <a:tcPr marL="36956" marR="36956" marT="0" marB="0" anchor="ctr"/>
                </a:tc>
                <a:extLst>
                  <a:ext uri="{0D108BD9-81ED-4DB2-BD59-A6C34878D82A}">
                    <a16:rowId xmlns:a16="http://schemas.microsoft.com/office/drawing/2014/main" xmlns="" val="10004"/>
                  </a:ext>
                </a:extLst>
              </a:tr>
              <a:tr h="268682">
                <a:tc>
                  <a:txBody>
                    <a:bodyPr/>
                    <a:lstStyle/>
                    <a:p>
                      <a:pPr algn="l">
                        <a:lnSpc>
                          <a:spcPts val="1350"/>
                        </a:lnSpc>
                        <a:spcBef>
                          <a:spcPts val="300"/>
                        </a:spcBef>
                        <a:spcAft>
                          <a:spcPts val="300"/>
                        </a:spcAft>
                        <a:tabLst>
                          <a:tab pos="342900" algn="l"/>
                        </a:tabLst>
                      </a:pPr>
                      <a:r>
                        <a:rPr lang="en-US" sz="1400" spc="20">
                          <a:effectLst/>
                          <a:latin typeface="Times New Roman" pitchFamily="18" charset="0"/>
                          <a:cs typeface="Times New Roman" pitchFamily="18" charset="0"/>
                        </a:rPr>
                        <a:t>Ind AS 18</a:t>
                      </a:r>
                      <a:endParaRPr lang="en-IN" sz="1400" spc="20">
                        <a:effectLst/>
                        <a:latin typeface="Times New Roman" pitchFamily="18" charset="0"/>
                        <a:ea typeface="Times New Roman"/>
                        <a:cs typeface="Times New Roman" pitchFamily="18" charset="0"/>
                      </a:endParaRPr>
                    </a:p>
                  </a:txBody>
                  <a:tcPr marL="36956" marR="36956" marT="0" marB="0" anchor="ctr"/>
                </a:tc>
                <a:tc>
                  <a:txBody>
                    <a:bodyPr/>
                    <a:lstStyle/>
                    <a:p>
                      <a:pPr marL="0" algn="l" defTabSz="914400" rtl="0" eaLnBrk="1" latinLnBrk="0" hangingPunct="1">
                        <a:lnSpc>
                          <a:spcPts val="1350"/>
                        </a:lnSpc>
                        <a:spcBef>
                          <a:spcPts val="300"/>
                        </a:spcBef>
                        <a:spcAft>
                          <a:spcPts val="300"/>
                        </a:spcAft>
                        <a:tabLst>
                          <a:tab pos="342900" algn="l"/>
                        </a:tabLst>
                      </a:pPr>
                      <a:r>
                        <a:rPr lang="en-US" sz="1400" kern="1200" spc="20" dirty="0">
                          <a:solidFill>
                            <a:schemeClr val="dk1"/>
                          </a:solidFill>
                          <a:effectLst/>
                          <a:latin typeface="Times New Roman" pitchFamily="18" charset="0"/>
                          <a:ea typeface="+mn-ea"/>
                          <a:cs typeface="Times New Roman" pitchFamily="18" charset="0"/>
                        </a:rPr>
                        <a:t>Issue </a:t>
                      </a:r>
                      <a:r>
                        <a:rPr lang="en-IN" sz="1400" kern="1200" spc="20" dirty="0">
                          <a:solidFill>
                            <a:schemeClr val="dk1"/>
                          </a:solidFill>
                          <a:effectLst/>
                          <a:latin typeface="Times New Roman" pitchFamily="18" charset="0"/>
                          <a:ea typeface="+mn-ea"/>
                          <a:cs typeface="Times New Roman" pitchFamily="18" charset="0"/>
                        </a:rPr>
                        <a:t>100, 101, 102 &amp; 103</a:t>
                      </a:r>
                    </a:p>
                  </a:txBody>
                  <a:tcPr marL="36956" marR="36956" marT="0" marB="0" anchor="ctr"/>
                </a:tc>
                <a:tc>
                  <a:txBody>
                    <a:bodyPr/>
                    <a:lstStyle/>
                    <a:p>
                      <a:pPr marL="0" algn="l" defTabSz="914400" rtl="0" eaLnBrk="1" latinLnBrk="0" hangingPunct="1">
                        <a:lnSpc>
                          <a:spcPts val="1350"/>
                        </a:lnSpc>
                        <a:spcBef>
                          <a:spcPts val="300"/>
                        </a:spcBef>
                        <a:spcAft>
                          <a:spcPts val="300"/>
                        </a:spcAft>
                        <a:tabLst>
                          <a:tab pos="342900" algn="l"/>
                        </a:tabLst>
                      </a:pPr>
                      <a:r>
                        <a:rPr lang="en-IN" sz="1400" kern="1200" spc="20" dirty="0">
                          <a:solidFill>
                            <a:schemeClr val="dk1"/>
                          </a:solidFill>
                          <a:effectLst/>
                          <a:latin typeface="Times New Roman" pitchFamily="18" charset="0"/>
                          <a:ea typeface="+mn-ea"/>
                          <a:cs typeface="Times New Roman" pitchFamily="18" charset="0"/>
                        </a:rPr>
                        <a:t>4</a:t>
                      </a:r>
                    </a:p>
                  </a:txBody>
                  <a:tcPr marL="36956" marR="36956" marT="0" marB="0" anchor="ctr"/>
                </a:tc>
                <a:extLst>
                  <a:ext uri="{0D108BD9-81ED-4DB2-BD59-A6C34878D82A}">
                    <a16:rowId xmlns:a16="http://schemas.microsoft.com/office/drawing/2014/main" xmlns="" val="10005"/>
                  </a:ext>
                </a:extLst>
              </a:tr>
              <a:tr h="268682">
                <a:tc>
                  <a:txBody>
                    <a:bodyPr/>
                    <a:lstStyle/>
                    <a:p>
                      <a:pPr algn="l">
                        <a:lnSpc>
                          <a:spcPts val="1350"/>
                        </a:lnSpc>
                        <a:spcBef>
                          <a:spcPts val="300"/>
                        </a:spcBef>
                        <a:spcAft>
                          <a:spcPts val="300"/>
                        </a:spcAft>
                        <a:tabLst>
                          <a:tab pos="342900" algn="l"/>
                        </a:tabLst>
                      </a:pPr>
                      <a:r>
                        <a:rPr lang="en-US" sz="1400" spc="20" dirty="0" err="1">
                          <a:effectLst/>
                          <a:latin typeface="Times New Roman" pitchFamily="18" charset="0"/>
                          <a:cs typeface="Times New Roman" pitchFamily="18" charset="0"/>
                        </a:rPr>
                        <a:t>Ind</a:t>
                      </a:r>
                      <a:r>
                        <a:rPr lang="en-US" sz="1400" spc="20" dirty="0">
                          <a:effectLst/>
                          <a:latin typeface="Times New Roman" pitchFamily="18" charset="0"/>
                          <a:cs typeface="Times New Roman" pitchFamily="18" charset="0"/>
                        </a:rPr>
                        <a:t> AS 20</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marL="0" algn="l" defTabSz="914400" rtl="0" eaLnBrk="1" latinLnBrk="0" hangingPunct="1">
                        <a:lnSpc>
                          <a:spcPts val="1350"/>
                        </a:lnSpc>
                        <a:spcBef>
                          <a:spcPts val="300"/>
                        </a:spcBef>
                        <a:spcAft>
                          <a:spcPts val="300"/>
                        </a:spcAft>
                        <a:tabLst>
                          <a:tab pos="342900" algn="l"/>
                        </a:tabLst>
                      </a:pPr>
                      <a:r>
                        <a:rPr lang="en-US" sz="1400" kern="1200" spc="20" dirty="0">
                          <a:solidFill>
                            <a:schemeClr val="dk1"/>
                          </a:solidFill>
                          <a:effectLst/>
                          <a:latin typeface="Times New Roman" pitchFamily="18" charset="0"/>
                          <a:ea typeface="+mn-ea"/>
                          <a:cs typeface="Times New Roman" pitchFamily="18" charset="0"/>
                        </a:rPr>
                        <a:t>Issue </a:t>
                      </a:r>
                      <a:r>
                        <a:rPr lang="en-IN" sz="1400" kern="1200" spc="20" dirty="0">
                          <a:solidFill>
                            <a:schemeClr val="dk1"/>
                          </a:solidFill>
                          <a:effectLst/>
                          <a:latin typeface="Times New Roman" pitchFamily="18" charset="0"/>
                          <a:ea typeface="+mn-ea"/>
                          <a:cs typeface="Times New Roman" pitchFamily="18" charset="0"/>
                        </a:rPr>
                        <a:t>104, 105, 106, 107 &amp; 108</a:t>
                      </a:r>
                    </a:p>
                  </a:txBody>
                  <a:tcPr marL="36956" marR="36956" marT="0" marB="0" anchor="ctr"/>
                </a:tc>
                <a:tc>
                  <a:txBody>
                    <a:bodyPr/>
                    <a:lstStyle/>
                    <a:p>
                      <a:pPr marL="0" algn="l" defTabSz="914400" rtl="0" eaLnBrk="1" latinLnBrk="0" hangingPunct="1">
                        <a:lnSpc>
                          <a:spcPts val="1350"/>
                        </a:lnSpc>
                        <a:spcBef>
                          <a:spcPts val="300"/>
                        </a:spcBef>
                        <a:spcAft>
                          <a:spcPts val="300"/>
                        </a:spcAft>
                        <a:tabLst>
                          <a:tab pos="342900" algn="l"/>
                        </a:tabLst>
                      </a:pPr>
                      <a:r>
                        <a:rPr lang="en-IN" sz="1400" kern="1200" spc="20" dirty="0">
                          <a:solidFill>
                            <a:schemeClr val="dk1"/>
                          </a:solidFill>
                          <a:effectLst/>
                          <a:latin typeface="Times New Roman" pitchFamily="18" charset="0"/>
                          <a:ea typeface="+mn-ea"/>
                          <a:cs typeface="Times New Roman" pitchFamily="18" charset="0"/>
                        </a:rPr>
                        <a:t>5</a:t>
                      </a:r>
                    </a:p>
                  </a:txBody>
                  <a:tcPr marL="36956" marR="36956" marT="0" marB="0" anchor="ctr"/>
                </a:tc>
                <a:extLst>
                  <a:ext uri="{0D108BD9-81ED-4DB2-BD59-A6C34878D82A}">
                    <a16:rowId xmlns:a16="http://schemas.microsoft.com/office/drawing/2014/main" xmlns="" val="10006"/>
                  </a:ext>
                </a:extLst>
              </a:tr>
              <a:tr h="268682">
                <a:tc>
                  <a:txBody>
                    <a:bodyPr/>
                    <a:lstStyle/>
                    <a:p>
                      <a:pPr algn="l">
                        <a:lnSpc>
                          <a:spcPts val="1350"/>
                        </a:lnSpc>
                        <a:spcBef>
                          <a:spcPts val="300"/>
                        </a:spcBef>
                        <a:spcAft>
                          <a:spcPts val="300"/>
                        </a:spcAft>
                        <a:tabLst>
                          <a:tab pos="342900" algn="l"/>
                        </a:tabLst>
                      </a:pPr>
                      <a:r>
                        <a:rPr lang="en-US" sz="1400" spc="20">
                          <a:effectLst/>
                          <a:latin typeface="Times New Roman" pitchFamily="18" charset="0"/>
                          <a:cs typeface="Times New Roman" pitchFamily="18" charset="0"/>
                        </a:rPr>
                        <a:t>Ind AS 21</a:t>
                      </a:r>
                      <a:endParaRPr lang="en-IN" sz="1400" spc="20">
                        <a:effectLst/>
                        <a:latin typeface="Times New Roman" pitchFamily="18" charset="0"/>
                        <a:ea typeface="Times New Roman"/>
                        <a:cs typeface="Times New Roman" pitchFamily="18" charset="0"/>
                      </a:endParaRPr>
                    </a:p>
                  </a:txBody>
                  <a:tcPr marL="36956" marR="36956" marT="0" marB="0" anchor="ctr"/>
                </a:tc>
                <a:tc>
                  <a:txBody>
                    <a:bodyPr/>
                    <a:lstStyle/>
                    <a:p>
                      <a:pPr marL="0" algn="l" defTabSz="914400" rtl="0" eaLnBrk="1" latinLnBrk="0" hangingPunct="1">
                        <a:lnSpc>
                          <a:spcPts val="1350"/>
                        </a:lnSpc>
                        <a:spcBef>
                          <a:spcPts val="300"/>
                        </a:spcBef>
                        <a:spcAft>
                          <a:spcPts val="300"/>
                        </a:spcAft>
                        <a:tabLst>
                          <a:tab pos="342900" algn="l"/>
                        </a:tabLst>
                      </a:pPr>
                      <a:r>
                        <a:rPr lang="en-US" sz="1400" kern="1200" spc="20" dirty="0">
                          <a:solidFill>
                            <a:schemeClr val="dk1"/>
                          </a:solidFill>
                          <a:effectLst/>
                          <a:latin typeface="Times New Roman" pitchFamily="18" charset="0"/>
                          <a:ea typeface="+mn-ea"/>
                          <a:cs typeface="Times New Roman" pitchFamily="18" charset="0"/>
                        </a:rPr>
                        <a:t>Issue </a:t>
                      </a:r>
                      <a:r>
                        <a:rPr lang="en-IN" sz="1400" kern="1200" spc="20" dirty="0">
                          <a:solidFill>
                            <a:schemeClr val="dk1"/>
                          </a:solidFill>
                          <a:effectLst/>
                          <a:latin typeface="Times New Roman" pitchFamily="18" charset="0"/>
                          <a:ea typeface="+mn-ea"/>
                          <a:cs typeface="Times New Roman" pitchFamily="18" charset="0"/>
                        </a:rPr>
                        <a:t>109 &amp; 110</a:t>
                      </a:r>
                    </a:p>
                  </a:txBody>
                  <a:tcPr marL="36956" marR="36956" marT="0" marB="0" anchor="ctr"/>
                </a:tc>
                <a:tc>
                  <a:txBody>
                    <a:bodyPr/>
                    <a:lstStyle/>
                    <a:p>
                      <a:pPr marL="0" algn="l" defTabSz="914400" rtl="0" eaLnBrk="1" latinLnBrk="0" hangingPunct="1">
                        <a:lnSpc>
                          <a:spcPts val="1350"/>
                        </a:lnSpc>
                        <a:spcBef>
                          <a:spcPts val="300"/>
                        </a:spcBef>
                        <a:spcAft>
                          <a:spcPts val="300"/>
                        </a:spcAft>
                        <a:tabLst>
                          <a:tab pos="342900" algn="l"/>
                        </a:tabLst>
                      </a:pPr>
                      <a:r>
                        <a:rPr lang="en-IN" sz="1400" kern="1200" spc="20" dirty="0">
                          <a:solidFill>
                            <a:schemeClr val="dk1"/>
                          </a:solidFill>
                          <a:effectLst/>
                          <a:latin typeface="Times New Roman" pitchFamily="18" charset="0"/>
                          <a:ea typeface="+mn-ea"/>
                          <a:cs typeface="Times New Roman" pitchFamily="18" charset="0"/>
                        </a:rPr>
                        <a:t>2</a:t>
                      </a:r>
                    </a:p>
                  </a:txBody>
                  <a:tcPr marL="36956" marR="36956" marT="0" marB="0" anchor="ctr"/>
                </a:tc>
                <a:extLst>
                  <a:ext uri="{0D108BD9-81ED-4DB2-BD59-A6C34878D82A}">
                    <a16:rowId xmlns:a16="http://schemas.microsoft.com/office/drawing/2014/main" xmlns="" val="10007"/>
                  </a:ext>
                </a:extLst>
              </a:tr>
              <a:tr h="268682">
                <a:tc>
                  <a:txBody>
                    <a:bodyPr/>
                    <a:lstStyle/>
                    <a:p>
                      <a:pPr algn="l">
                        <a:lnSpc>
                          <a:spcPts val="1350"/>
                        </a:lnSpc>
                        <a:spcBef>
                          <a:spcPts val="300"/>
                        </a:spcBef>
                        <a:spcAft>
                          <a:spcPts val="300"/>
                        </a:spcAft>
                        <a:tabLst>
                          <a:tab pos="342900" algn="l"/>
                        </a:tabLst>
                      </a:pPr>
                      <a:r>
                        <a:rPr lang="en-US" sz="1400" spc="20">
                          <a:effectLst/>
                          <a:latin typeface="Times New Roman" pitchFamily="18" charset="0"/>
                          <a:cs typeface="Times New Roman" pitchFamily="18" charset="0"/>
                        </a:rPr>
                        <a:t>Ind AS 23</a:t>
                      </a:r>
                      <a:endParaRPr lang="en-IN" sz="1400" spc="20">
                        <a:effectLst/>
                        <a:latin typeface="Times New Roman" pitchFamily="18" charset="0"/>
                        <a:ea typeface="Times New Roman"/>
                        <a:cs typeface="Times New Roman" pitchFamily="18" charset="0"/>
                      </a:endParaRPr>
                    </a:p>
                  </a:txBody>
                  <a:tcPr marL="36956" marR="36956" marT="0" marB="0" anchor="ctr"/>
                </a:tc>
                <a:tc>
                  <a:txBody>
                    <a:bodyPr/>
                    <a:lstStyle/>
                    <a:p>
                      <a:pPr marL="0" algn="l" defTabSz="914400" rtl="0" eaLnBrk="1" latinLnBrk="0" hangingPunct="1">
                        <a:lnSpc>
                          <a:spcPts val="1350"/>
                        </a:lnSpc>
                        <a:spcBef>
                          <a:spcPts val="300"/>
                        </a:spcBef>
                        <a:spcAft>
                          <a:spcPts val="300"/>
                        </a:spcAft>
                        <a:tabLst>
                          <a:tab pos="342900" algn="l"/>
                        </a:tabLst>
                      </a:pPr>
                      <a:r>
                        <a:rPr lang="en-US" sz="1400" kern="1200" spc="20" dirty="0">
                          <a:solidFill>
                            <a:schemeClr val="dk1"/>
                          </a:solidFill>
                          <a:effectLst/>
                          <a:latin typeface="Times New Roman" pitchFamily="18" charset="0"/>
                          <a:ea typeface="+mn-ea"/>
                          <a:cs typeface="Times New Roman" pitchFamily="18" charset="0"/>
                        </a:rPr>
                        <a:t>Issue </a:t>
                      </a:r>
                      <a:r>
                        <a:rPr lang="en-IN" sz="1400" kern="1200" spc="20" dirty="0">
                          <a:solidFill>
                            <a:schemeClr val="dk1"/>
                          </a:solidFill>
                          <a:effectLst/>
                          <a:latin typeface="Times New Roman" pitchFamily="18" charset="0"/>
                          <a:ea typeface="+mn-ea"/>
                          <a:cs typeface="Times New Roman" pitchFamily="18" charset="0"/>
                        </a:rPr>
                        <a:t>111 &amp; 112</a:t>
                      </a:r>
                    </a:p>
                  </a:txBody>
                  <a:tcPr marL="36956" marR="36956" marT="0" marB="0" anchor="ctr"/>
                </a:tc>
                <a:tc>
                  <a:txBody>
                    <a:bodyPr/>
                    <a:lstStyle/>
                    <a:p>
                      <a:pPr marL="0" algn="l" defTabSz="914400" rtl="0" eaLnBrk="1" latinLnBrk="0" hangingPunct="1">
                        <a:lnSpc>
                          <a:spcPts val="1350"/>
                        </a:lnSpc>
                        <a:spcBef>
                          <a:spcPts val="300"/>
                        </a:spcBef>
                        <a:spcAft>
                          <a:spcPts val="300"/>
                        </a:spcAft>
                        <a:tabLst>
                          <a:tab pos="342900" algn="l"/>
                        </a:tabLst>
                      </a:pPr>
                      <a:r>
                        <a:rPr lang="en-IN" sz="1400" kern="1200" spc="20" dirty="0">
                          <a:solidFill>
                            <a:schemeClr val="dk1"/>
                          </a:solidFill>
                          <a:effectLst/>
                          <a:latin typeface="Times New Roman" pitchFamily="18" charset="0"/>
                          <a:ea typeface="+mn-ea"/>
                          <a:cs typeface="Times New Roman" pitchFamily="18" charset="0"/>
                        </a:rPr>
                        <a:t>2</a:t>
                      </a:r>
                    </a:p>
                  </a:txBody>
                  <a:tcPr marL="36956" marR="36956" marT="0" marB="0" anchor="ctr"/>
                </a:tc>
                <a:extLst>
                  <a:ext uri="{0D108BD9-81ED-4DB2-BD59-A6C34878D82A}">
                    <a16:rowId xmlns:a16="http://schemas.microsoft.com/office/drawing/2014/main" xmlns="" val="10008"/>
                  </a:ext>
                </a:extLst>
              </a:tr>
              <a:tr h="268682">
                <a:tc>
                  <a:txBody>
                    <a:bodyPr/>
                    <a:lstStyle/>
                    <a:p>
                      <a:pPr algn="l">
                        <a:lnSpc>
                          <a:spcPts val="1350"/>
                        </a:lnSpc>
                        <a:spcBef>
                          <a:spcPts val="300"/>
                        </a:spcBef>
                        <a:spcAft>
                          <a:spcPts val="300"/>
                        </a:spcAft>
                        <a:tabLst>
                          <a:tab pos="342900" algn="l"/>
                        </a:tabLst>
                      </a:pPr>
                      <a:r>
                        <a:rPr lang="en-US" sz="1400" spc="20" dirty="0" err="1">
                          <a:effectLst/>
                          <a:latin typeface="Times New Roman" pitchFamily="18" charset="0"/>
                          <a:cs typeface="Times New Roman" pitchFamily="18" charset="0"/>
                        </a:rPr>
                        <a:t>Ind</a:t>
                      </a:r>
                      <a:r>
                        <a:rPr lang="en-US" sz="1400" spc="20" dirty="0">
                          <a:effectLst/>
                          <a:latin typeface="Times New Roman" pitchFamily="18" charset="0"/>
                          <a:cs typeface="Times New Roman" pitchFamily="18" charset="0"/>
                        </a:rPr>
                        <a:t> AS 24</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marL="0" algn="l" defTabSz="914400" rtl="0" eaLnBrk="1" latinLnBrk="0" hangingPunct="1">
                        <a:lnSpc>
                          <a:spcPts val="1350"/>
                        </a:lnSpc>
                        <a:spcBef>
                          <a:spcPts val="300"/>
                        </a:spcBef>
                        <a:spcAft>
                          <a:spcPts val="300"/>
                        </a:spcAft>
                        <a:tabLst>
                          <a:tab pos="342900" algn="l"/>
                        </a:tabLst>
                      </a:pPr>
                      <a:r>
                        <a:rPr lang="en-US" sz="1400" kern="1200" spc="20" dirty="0">
                          <a:solidFill>
                            <a:schemeClr val="dk1"/>
                          </a:solidFill>
                          <a:effectLst/>
                          <a:latin typeface="Times New Roman" pitchFamily="18" charset="0"/>
                          <a:ea typeface="+mn-ea"/>
                          <a:cs typeface="Times New Roman" pitchFamily="18" charset="0"/>
                        </a:rPr>
                        <a:t>Issue </a:t>
                      </a:r>
                      <a:r>
                        <a:rPr lang="en-IN" sz="1400" kern="1200" spc="20" dirty="0">
                          <a:solidFill>
                            <a:schemeClr val="dk1"/>
                          </a:solidFill>
                          <a:effectLst/>
                          <a:latin typeface="Times New Roman" pitchFamily="18" charset="0"/>
                          <a:ea typeface="+mn-ea"/>
                          <a:cs typeface="Times New Roman" pitchFamily="18" charset="0"/>
                        </a:rPr>
                        <a:t>113 &amp; 114</a:t>
                      </a:r>
                    </a:p>
                  </a:txBody>
                  <a:tcPr marL="36956" marR="36956" marT="0" marB="0" anchor="ctr"/>
                </a:tc>
                <a:tc>
                  <a:txBody>
                    <a:bodyPr/>
                    <a:lstStyle/>
                    <a:p>
                      <a:pPr marL="0" algn="l" defTabSz="914400" rtl="0" eaLnBrk="1" latinLnBrk="0" hangingPunct="1">
                        <a:lnSpc>
                          <a:spcPts val="1350"/>
                        </a:lnSpc>
                        <a:spcBef>
                          <a:spcPts val="300"/>
                        </a:spcBef>
                        <a:spcAft>
                          <a:spcPts val="300"/>
                        </a:spcAft>
                        <a:tabLst>
                          <a:tab pos="342900" algn="l"/>
                        </a:tabLst>
                      </a:pPr>
                      <a:r>
                        <a:rPr lang="en-IN" sz="1400" kern="1200" spc="20" dirty="0">
                          <a:solidFill>
                            <a:schemeClr val="dk1"/>
                          </a:solidFill>
                          <a:effectLst/>
                          <a:latin typeface="Times New Roman" pitchFamily="18" charset="0"/>
                          <a:ea typeface="+mn-ea"/>
                          <a:cs typeface="Times New Roman" pitchFamily="18" charset="0"/>
                        </a:rPr>
                        <a:t>2</a:t>
                      </a:r>
                    </a:p>
                  </a:txBody>
                  <a:tcPr marL="36956" marR="36956" marT="0" marB="0" anchor="ctr"/>
                </a:tc>
                <a:extLst>
                  <a:ext uri="{0D108BD9-81ED-4DB2-BD59-A6C34878D82A}">
                    <a16:rowId xmlns:a16="http://schemas.microsoft.com/office/drawing/2014/main" xmlns="" val="10009"/>
                  </a:ext>
                </a:extLst>
              </a:tr>
              <a:tr h="268682">
                <a:tc>
                  <a:txBody>
                    <a:bodyPr/>
                    <a:lstStyle/>
                    <a:p>
                      <a:pPr algn="l">
                        <a:lnSpc>
                          <a:spcPts val="1350"/>
                        </a:lnSpc>
                        <a:spcBef>
                          <a:spcPts val="300"/>
                        </a:spcBef>
                        <a:spcAft>
                          <a:spcPts val="300"/>
                        </a:spcAft>
                        <a:tabLst>
                          <a:tab pos="342900" algn="l"/>
                        </a:tabLst>
                      </a:pPr>
                      <a:r>
                        <a:rPr lang="en-US" sz="1400" spc="20" dirty="0" err="1">
                          <a:effectLst/>
                          <a:latin typeface="Times New Roman" pitchFamily="18" charset="0"/>
                          <a:cs typeface="Times New Roman" pitchFamily="18" charset="0"/>
                        </a:rPr>
                        <a:t>Ind</a:t>
                      </a:r>
                      <a:r>
                        <a:rPr lang="en-US" sz="1400" spc="20" dirty="0">
                          <a:effectLst/>
                          <a:latin typeface="Times New Roman" pitchFamily="18" charset="0"/>
                          <a:cs typeface="Times New Roman" pitchFamily="18" charset="0"/>
                        </a:rPr>
                        <a:t> AS 27</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marL="0" algn="l" defTabSz="914400" rtl="0" eaLnBrk="1" latinLnBrk="0" hangingPunct="1">
                        <a:lnSpc>
                          <a:spcPts val="1350"/>
                        </a:lnSpc>
                        <a:spcBef>
                          <a:spcPts val="300"/>
                        </a:spcBef>
                        <a:spcAft>
                          <a:spcPts val="300"/>
                        </a:spcAft>
                        <a:tabLst>
                          <a:tab pos="342900" algn="l"/>
                        </a:tabLst>
                      </a:pPr>
                      <a:r>
                        <a:rPr lang="en-US" sz="1400" kern="1200" spc="20" dirty="0">
                          <a:solidFill>
                            <a:schemeClr val="dk1"/>
                          </a:solidFill>
                          <a:effectLst/>
                          <a:latin typeface="Times New Roman" pitchFamily="18" charset="0"/>
                          <a:ea typeface="+mn-ea"/>
                          <a:cs typeface="Times New Roman" pitchFamily="18" charset="0"/>
                        </a:rPr>
                        <a:t>Issue </a:t>
                      </a:r>
                      <a:r>
                        <a:rPr lang="en-IN" sz="1400" kern="1200" spc="20" dirty="0">
                          <a:solidFill>
                            <a:schemeClr val="dk1"/>
                          </a:solidFill>
                          <a:effectLst/>
                          <a:latin typeface="Times New Roman" pitchFamily="18" charset="0"/>
                          <a:ea typeface="+mn-ea"/>
                          <a:cs typeface="Times New Roman" pitchFamily="18" charset="0"/>
                        </a:rPr>
                        <a:t>115 &amp; 116 </a:t>
                      </a:r>
                    </a:p>
                  </a:txBody>
                  <a:tcPr marL="36956" marR="36956" marT="0" marB="0" anchor="ctr"/>
                </a:tc>
                <a:tc>
                  <a:txBody>
                    <a:bodyPr/>
                    <a:lstStyle/>
                    <a:p>
                      <a:pPr marL="0" algn="l" defTabSz="914400" rtl="0" eaLnBrk="1" latinLnBrk="0" hangingPunct="1">
                        <a:lnSpc>
                          <a:spcPts val="1350"/>
                        </a:lnSpc>
                        <a:spcBef>
                          <a:spcPts val="300"/>
                        </a:spcBef>
                        <a:spcAft>
                          <a:spcPts val="300"/>
                        </a:spcAft>
                        <a:tabLst>
                          <a:tab pos="342900" algn="l"/>
                        </a:tabLst>
                      </a:pPr>
                      <a:r>
                        <a:rPr lang="en-IN" sz="1400" kern="1200" spc="20" dirty="0">
                          <a:solidFill>
                            <a:schemeClr val="dk1"/>
                          </a:solidFill>
                          <a:effectLst/>
                          <a:latin typeface="Times New Roman" pitchFamily="18" charset="0"/>
                          <a:ea typeface="+mn-ea"/>
                          <a:cs typeface="Times New Roman" pitchFamily="18" charset="0"/>
                        </a:rPr>
                        <a:t>2</a:t>
                      </a:r>
                    </a:p>
                  </a:txBody>
                  <a:tcPr marL="36956" marR="36956" marT="0" marB="0" anchor="ctr"/>
                </a:tc>
                <a:extLst>
                  <a:ext uri="{0D108BD9-81ED-4DB2-BD59-A6C34878D82A}">
                    <a16:rowId xmlns:a16="http://schemas.microsoft.com/office/drawing/2014/main" xmlns="" val="10010"/>
                  </a:ext>
                </a:extLst>
              </a:tr>
              <a:tr h="268682">
                <a:tc>
                  <a:txBody>
                    <a:bodyPr/>
                    <a:lstStyle/>
                    <a:p>
                      <a:pPr algn="l">
                        <a:lnSpc>
                          <a:spcPts val="1350"/>
                        </a:lnSpc>
                        <a:spcBef>
                          <a:spcPts val="300"/>
                        </a:spcBef>
                        <a:spcAft>
                          <a:spcPts val="300"/>
                        </a:spcAft>
                        <a:tabLst>
                          <a:tab pos="342900" algn="l"/>
                        </a:tabLst>
                      </a:pPr>
                      <a:r>
                        <a:rPr lang="en-IN" sz="1400" spc="20" dirty="0" err="1">
                          <a:effectLst/>
                          <a:latin typeface="Times New Roman" pitchFamily="18" charset="0"/>
                          <a:ea typeface="Times New Roman"/>
                          <a:cs typeface="Times New Roman" pitchFamily="18" charset="0"/>
                        </a:rPr>
                        <a:t>Ind</a:t>
                      </a:r>
                      <a:r>
                        <a:rPr lang="en-IN" sz="1400" spc="20" dirty="0">
                          <a:effectLst/>
                          <a:latin typeface="Times New Roman" pitchFamily="18" charset="0"/>
                          <a:ea typeface="Times New Roman"/>
                          <a:cs typeface="Times New Roman" pitchFamily="18" charset="0"/>
                        </a:rPr>
                        <a:t> AS 28</a:t>
                      </a:r>
                    </a:p>
                  </a:txBody>
                  <a:tcPr marL="36956" marR="36956" marT="0" marB="0" anchor="ctr"/>
                </a:tc>
                <a:tc>
                  <a:txBody>
                    <a:bodyPr/>
                    <a:lstStyle/>
                    <a:p>
                      <a:pPr marL="0" algn="l" defTabSz="914400" rtl="0" eaLnBrk="1" latinLnBrk="0" hangingPunct="1">
                        <a:lnSpc>
                          <a:spcPts val="1350"/>
                        </a:lnSpc>
                        <a:spcBef>
                          <a:spcPts val="300"/>
                        </a:spcBef>
                        <a:spcAft>
                          <a:spcPts val="300"/>
                        </a:spcAft>
                        <a:tabLst>
                          <a:tab pos="342900" algn="l"/>
                        </a:tabLst>
                      </a:pPr>
                      <a:r>
                        <a:rPr lang="en-IN" sz="1400" kern="1200" spc="20" dirty="0">
                          <a:solidFill>
                            <a:schemeClr val="dk1"/>
                          </a:solidFill>
                          <a:effectLst/>
                          <a:latin typeface="Times New Roman" pitchFamily="18" charset="0"/>
                          <a:ea typeface="+mn-ea"/>
                          <a:cs typeface="Times New Roman" pitchFamily="18" charset="0"/>
                        </a:rPr>
                        <a:t>Issue 117</a:t>
                      </a:r>
                    </a:p>
                  </a:txBody>
                  <a:tcPr marL="36956" marR="36956" marT="0" marB="0" anchor="ctr"/>
                </a:tc>
                <a:tc>
                  <a:txBody>
                    <a:bodyPr/>
                    <a:lstStyle/>
                    <a:p>
                      <a:pPr marL="0" algn="l" defTabSz="914400" rtl="0" eaLnBrk="1" latinLnBrk="0" hangingPunct="1">
                        <a:lnSpc>
                          <a:spcPts val="1350"/>
                        </a:lnSpc>
                        <a:spcBef>
                          <a:spcPts val="300"/>
                        </a:spcBef>
                        <a:spcAft>
                          <a:spcPts val="300"/>
                        </a:spcAft>
                        <a:tabLst>
                          <a:tab pos="342900" algn="l"/>
                        </a:tabLst>
                      </a:pPr>
                      <a:r>
                        <a:rPr lang="en-IN" sz="1400" kern="1200" spc="20" dirty="0">
                          <a:solidFill>
                            <a:schemeClr val="dk1"/>
                          </a:solidFill>
                          <a:effectLst/>
                          <a:latin typeface="Times New Roman" pitchFamily="18" charset="0"/>
                          <a:ea typeface="+mn-ea"/>
                          <a:cs typeface="Times New Roman" pitchFamily="18" charset="0"/>
                        </a:rPr>
                        <a:t>1</a:t>
                      </a:r>
                    </a:p>
                  </a:txBody>
                  <a:tcPr marL="36956" marR="36956" marT="0" marB="0" anchor="ctr"/>
                </a:tc>
                <a:extLst>
                  <a:ext uri="{0D108BD9-81ED-4DB2-BD59-A6C34878D82A}">
                    <a16:rowId xmlns:a16="http://schemas.microsoft.com/office/drawing/2014/main" xmlns="" val="10013"/>
                  </a:ext>
                </a:extLst>
              </a:tr>
              <a:tr h="268682">
                <a:tc>
                  <a:txBody>
                    <a:bodyPr/>
                    <a:lstStyle/>
                    <a:p>
                      <a:pPr algn="l">
                        <a:lnSpc>
                          <a:spcPts val="1350"/>
                        </a:lnSpc>
                        <a:spcBef>
                          <a:spcPts val="300"/>
                        </a:spcBef>
                        <a:spcAft>
                          <a:spcPts val="300"/>
                        </a:spcAft>
                        <a:tabLst>
                          <a:tab pos="342900" algn="l"/>
                        </a:tabLst>
                      </a:pPr>
                      <a:r>
                        <a:rPr lang="en-US" sz="1400" spc="20" dirty="0" err="1">
                          <a:effectLst/>
                          <a:latin typeface="Times New Roman" pitchFamily="18" charset="0"/>
                          <a:cs typeface="Times New Roman" pitchFamily="18" charset="0"/>
                        </a:rPr>
                        <a:t>Ind</a:t>
                      </a:r>
                      <a:r>
                        <a:rPr lang="en-US" sz="1400" spc="20" dirty="0">
                          <a:effectLst/>
                          <a:latin typeface="Times New Roman" pitchFamily="18" charset="0"/>
                          <a:cs typeface="Times New Roman" pitchFamily="18" charset="0"/>
                        </a:rPr>
                        <a:t> AS 32</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marL="0" algn="l" defTabSz="914400" rtl="0" eaLnBrk="1" latinLnBrk="0" hangingPunct="1">
                        <a:lnSpc>
                          <a:spcPts val="1350"/>
                        </a:lnSpc>
                        <a:spcBef>
                          <a:spcPts val="300"/>
                        </a:spcBef>
                        <a:spcAft>
                          <a:spcPts val="300"/>
                        </a:spcAft>
                        <a:tabLst>
                          <a:tab pos="342900" algn="l"/>
                        </a:tabLst>
                      </a:pPr>
                      <a:r>
                        <a:rPr lang="en-US" sz="1400" kern="1200" spc="20" dirty="0">
                          <a:solidFill>
                            <a:schemeClr val="dk1"/>
                          </a:solidFill>
                          <a:effectLst/>
                          <a:latin typeface="Times New Roman" pitchFamily="18" charset="0"/>
                          <a:ea typeface="+mn-ea"/>
                          <a:cs typeface="Times New Roman" pitchFamily="18" charset="0"/>
                        </a:rPr>
                        <a:t>Issue </a:t>
                      </a:r>
                      <a:r>
                        <a:rPr lang="en-IN" sz="1400" kern="1200" spc="20" dirty="0">
                          <a:solidFill>
                            <a:schemeClr val="dk1"/>
                          </a:solidFill>
                          <a:effectLst/>
                          <a:latin typeface="Times New Roman" pitchFamily="18" charset="0"/>
                          <a:ea typeface="+mn-ea"/>
                          <a:cs typeface="Times New Roman" pitchFamily="18" charset="0"/>
                        </a:rPr>
                        <a:t>118, 119, 120, 121, 122, 123, 124 &amp; 125</a:t>
                      </a:r>
                    </a:p>
                  </a:txBody>
                  <a:tcPr marL="36956" marR="36956" marT="0" marB="0" anchor="ctr"/>
                </a:tc>
                <a:tc>
                  <a:txBody>
                    <a:bodyPr/>
                    <a:lstStyle/>
                    <a:p>
                      <a:pPr marL="0" algn="l" defTabSz="914400" rtl="0" eaLnBrk="1" latinLnBrk="0" hangingPunct="1">
                        <a:lnSpc>
                          <a:spcPts val="1350"/>
                        </a:lnSpc>
                        <a:spcBef>
                          <a:spcPts val="300"/>
                        </a:spcBef>
                        <a:spcAft>
                          <a:spcPts val="300"/>
                        </a:spcAft>
                        <a:tabLst>
                          <a:tab pos="342900" algn="l"/>
                        </a:tabLst>
                      </a:pPr>
                      <a:r>
                        <a:rPr lang="en-IN" sz="1400" kern="1200" spc="20" dirty="0">
                          <a:solidFill>
                            <a:schemeClr val="dk1"/>
                          </a:solidFill>
                          <a:effectLst/>
                          <a:latin typeface="Times New Roman" pitchFamily="18" charset="0"/>
                          <a:ea typeface="+mn-ea"/>
                          <a:cs typeface="Times New Roman" pitchFamily="18" charset="0"/>
                        </a:rPr>
                        <a:t>8</a:t>
                      </a:r>
                    </a:p>
                  </a:txBody>
                  <a:tcPr marL="36956" marR="36956" marT="0" marB="0" anchor="ct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xmlns="" val="16434825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7628453" y="5663209"/>
            <a:ext cx="488257" cy="273844"/>
          </a:xfrm>
          <a:prstGeom prst="rect">
            <a:avLst/>
          </a:prstGeom>
        </p:spPr>
        <p:txBody>
          <a:bodyPr/>
          <a:lstStyle/>
          <a:p>
            <a:fld id="{8C2257FB-380A-40B1-BFF0-A6A9C0879D71}" type="slidenum">
              <a:rPr lang="en-US" smtClean="0">
                <a:latin typeface="Times New Roman" pitchFamily="18" charset="0"/>
                <a:cs typeface="Times New Roman" pitchFamily="18" charset="0"/>
              </a:rPr>
              <a:pPr/>
              <a:t>35</a:t>
            </a:fld>
            <a:endParaRPr lang="en-US" dirty="0">
              <a:latin typeface="Times New Roman" pitchFamily="18" charset="0"/>
              <a:cs typeface="Times New Roman" pitchFamily="18" charset="0"/>
            </a:endParaRPr>
          </a:p>
        </p:txBody>
      </p:sp>
      <p:sp>
        <p:nvSpPr>
          <p:cNvPr id="4" name="Title 3"/>
          <p:cNvSpPr>
            <a:spLocks noGrp="1"/>
          </p:cNvSpPr>
          <p:nvPr>
            <p:ph type="title"/>
          </p:nvPr>
        </p:nvSpPr>
        <p:spPr>
          <a:xfrm>
            <a:off x="0" y="857250"/>
            <a:ext cx="9144000" cy="765572"/>
          </a:xfrm>
          <a:solidFill>
            <a:schemeClr val="accent5"/>
          </a:solidFill>
        </p:spPr>
        <p:txBody>
          <a:bodyPr>
            <a:normAutofit fontScale="90000"/>
          </a:bodyPr>
          <a:lstStyle/>
          <a:p>
            <a:r>
              <a:rPr lang="en-IN" sz="2700" dirty="0">
                <a:latin typeface="Times New Roman" pitchFamily="18" charset="0"/>
                <a:cs typeface="Times New Roman" pitchFamily="18" charset="0"/>
              </a:rPr>
              <a:t>Standard-wise indexation of issues covered in ITFG Clarification Bulletins</a:t>
            </a:r>
          </a:p>
        </p:txBody>
      </p:sp>
      <p:graphicFrame>
        <p:nvGraphicFramePr>
          <p:cNvPr id="6" name="Table 5"/>
          <p:cNvGraphicFramePr>
            <a:graphicFrameLocks noGrp="1"/>
          </p:cNvGraphicFramePr>
          <p:nvPr>
            <p:extLst>
              <p:ext uri="{D42A27DB-BD31-4B8C-83A1-F6EECF244321}">
                <p14:modId xmlns:p14="http://schemas.microsoft.com/office/powerpoint/2010/main" xmlns="" val="3596896114"/>
              </p:ext>
            </p:extLst>
          </p:nvPr>
        </p:nvGraphicFramePr>
        <p:xfrm>
          <a:off x="191911" y="1943100"/>
          <a:ext cx="8466666" cy="3633663"/>
        </p:xfrm>
        <a:graphic>
          <a:graphicData uri="http://schemas.openxmlformats.org/drawingml/2006/table">
            <a:tbl>
              <a:tblPr firstRow="1" firstCol="1" bandRow="1">
                <a:tableStyleId>{5C22544A-7EE6-4342-B048-85BDC9FD1C3A}</a:tableStyleId>
              </a:tblPr>
              <a:tblGrid>
                <a:gridCol w="1965695">
                  <a:extLst>
                    <a:ext uri="{9D8B030D-6E8A-4147-A177-3AD203B41FA5}">
                      <a16:colId xmlns:a16="http://schemas.microsoft.com/office/drawing/2014/main" xmlns="" val="20000"/>
                    </a:ext>
                  </a:extLst>
                </a:gridCol>
                <a:gridCol w="4715891">
                  <a:extLst>
                    <a:ext uri="{9D8B030D-6E8A-4147-A177-3AD203B41FA5}">
                      <a16:colId xmlns:a16="http://schemas.microsoft.com/office/drawing/2014/main" xmlns="" val="20001"/>
                    </a:ext>
                  </a:extLst>
                </a:gridCol>
                <a:gridCol w="1785080">
                  <a:extLst>
                    <a:ext uri="{9D8B030D-6E8A-4147-A177-3AD203B41FA5}">
                      <a16:colId xmlns:a16="http://schemas.microsoft.com/office/drawing/2014/main" xmlns="" val="20002"/>
                    </a:ext>
                  </a:extLst>
                </a:gridCol>
              </a:tblGrid>
              <a:tr h="627472">
                <a:tc>
                  <a:txBody>
                    <a:bodyPr/>
                    <a:lstStyle/>
                    <a:p>
                      <a:pPr>
                        <a:lnSpc>
                          <a:spcPts val="1350"/>
                        </a:lnSpc>
                        <a:spcBef>
                          <a:spcPts val="300"/>
                        </a:spcBef>
                        <a:spcAft>
                          <a:spcPts val="300"/>
                        </a:spcAft>
                        <a:tabLst>
                          <a:tab pos="342900" algn="l"/>
                        </a:tabLst>
                      </a:pPr>
                      <a:r>
                        <a:rPr lang="en-US" sz="1400" spc="20" dirty="0" err="1">
                          <a:effectLst/>
                          <a:latin typeface="Times New Roman" pitchFamily="18" charset="0"/>
                          <a:cs typeface="Times New Roman" pitchFamily="18" charset="0"/>
                        </a:rPr>
                        <a:t>Ind</a:t>
                      </a:r>
                      <a:r>
                        <a:rPr lang="en-US" sz="1400" spc="20" dirty="0">
                          <a:effectLst/>
                          <a:latin typeface="Times New Roman" pitchFamily="18" charset="0"/>
                          <a:cs typeface="Times New Roman" pitchFamily="18" charset="0"/>
                        </a:rPr>
                        <a:t> AS</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a:lnSpc>
                          <a:spcPts val="1350"/>
                        </a:lnSpc>
                        <a:spcBef>
                          <a:spcPts val="300"/>
                        </a:spcBef>
                        <a:spcAft>
                          <a:spcPts val="300"/>
                        </a:spcAft>
                        <a:tabLst>
                          <a:tab pos="342900" algn="l"/>
                        </a:tabLst>
                      </a:pPr>
                      <a:r>
                        <a:rPr lang="en-US" sz="1400" spc="20" dirty="0">
                          <a:effectLst/>
                          <a:latin typeface="Times New Roman" pitchFamily="18" charset="0"/>
                          <a:cs typeface="Times New Roman" pitchFamily="18" charset="0"/>
                        </a:rPr>
                        <a:t>Issues directly dealing with the Standard</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marL="0" marR="0" indent="0" algn="l" defTabSz="914400" rtl="0" eaLnBrk="1" fontAlgn="auto" latinLnBrk="0" hangingPunct="1">
                        <a:lnSpc>
                          <a:spcPts val="1350"/>
                        </a:lnSpc>
                        <a:spcBef>
                          <a:spcPts val="300"/>
                        </a:spcBef>
                        <a:spcAft>
                          <a:spcPts val="300"/>
                        </a:spcAft>
                        <a:buClrTx/>
                        <a:buSzTx/>
                        <a:buFontTx/>
                        <a:buNone/>
                        <a:tabLst>
                          <a:tab pos="342900" algn="l"/>
                        </a:tabLst>
                        <a:defRPr/>
                      </a:pPr>
                      <a:r>
                        <a:rPr lang="en-IN" sz="1400" spc="20" dirty="0">
                          <a:effectLst/>
                          <a:latin typeface="Times New Roman" pitchFamily="18" charset="0"/>
                          <a:ea typeface="Times New Roman"/>
                          <a:cs typeface="Times New Roman" pitchFamily="18" charset="0"/>
                        </a:rPr>
                        <a:t>Total</a:t>
                      </a:r>
                      <a:r>
                        <a:rPr lang="en-IN" sz="1400" spc="20" baseline="0" dirty="0">
                          <a:effectLst/>
                          <a:latin typeface="Times New Roman" pitchFamily="18" charset="0"/>
                          <a:ea typeface="Times New Roman"/>
                          <a:cs typeface="Times New Roman" pitchFamily="18" charset="0"/>
                        </a:rPr>
                        <a:t> Issues</a:t>
                      </a:r>
                      <a:endParaRPr lang="en-IN" sz="1400" spc="20" dirty="0">
                        <a:effectLst/>
                        <a:latin typeface="Times New Roman" pitchFamily="18" charset="0"/>
                        <a:ea typeface="Times New Roman"/>
                        <a:cs typeface="Times New Roman" pitchFamily="18" charset="0"/>
                      </a:endParaRPr>
                    </a:p>
                    <a:p>
                      <a:pPr>
                        <a:lnSpc>
                          <a:spcPts val="1350"/>
                        </a:lnSpc>
                        <a:spcBef>
                          <a:spcPts val="300"/>
                        </a:spcBef>
                        <a:spcAft>
                          <a:spcPts val="300"/>
                        </a:spcAft>
                        <a:tabLst>
                          <a:tab pos="342900" algn="l"/>
                        </a:tabLst>
                      </a:pPr>
                      <a:endParaRPr lang="en-IN" sz="1400" spc="20" dirty="0">
                        <a:effectLst/>
                        <a:latin typeface="Times New Roman" pitchFamily="18" charset="0"/>
                        <a:ea typeface="Times New Roman"/>
                        <a:cs typeface="Times New Roman" pitchFamily="18" charset="0"/>
                      </a:endParaRPr>
                    </a:p>
                  </a:txBody>
                  <a:tcPr marL="36956" marR="36956" marT="0" marB="0" anchor="ctr"/>
                </a:tc>
                <a:extLst>
                  <a:ext uri="{0D108BD9-81ED-4DB2-BD59-A6C34878D82A}">
                    <a16:rowId xmlns:a16="http://schemas.microsoft.com/office/drawing/2014/main" xmlns="" val="10000"/>
                  </a:ext>
                </a:extLst>
              </a:tr>
              <a:tr h="221765">
                <a:tc>
                  <a:txBody>
                    <a:bodyPr/>
                    <a:lstStyle/>
                    <a:p>
                      <a:pPr>
                        <a:lnSpc>
                          <a:spcPts val="1350"/>
                        </a:lnSpc>
                        <a:spcBef>
                          <a:spcPts val="300"/>
                        </a:spcBef>
                        <a:spcAft>
                          <a:spcPts val="300"/>
                        </a:spcAft>
                        <a:tabLst>
                          <a:tab pos="342900" algn="l"/>
                        </a:tabLst>
                      </a:pPr>
                      <a:r>
                        <a:rPr lang="en-US" sz="1400" spc="20" dirty="0" err="1">
                          <a:effectLst/>
                          <a:latin typeface="Times New Roman" pitchFamily="18" charset="0"/>
                          <a:cs typeface="Times New Roman" pitchFamily="18" charset="0"/>
                        </a:rPr>
                        <a:t>Ind</a:t>
                      </a:r>
                      <a:r>
                        <a:rPr lang="en-US" sz="1400" spc="20" dirty="0">
                          <a:effectLst/>
                          <a:latin typeface="Times New Roman" pitchFamily="18" charset="0"/>
                          <a:cs typeface="Times New Roman" pitchFamily="18" charset="0"/>
                        </a:rPr>
                        <a:t> AS 33</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a:lnSpc>
                          <a:spcPts val="1350"/>
                        </a:lnSpc>
                        <a:spcBef>
                          <a:spcPts val="300"/>
                        </a:spcBef>
                        <a:spcAft>
                          <a:spcPts val="300"/>
                        </a:spcAft>
                        <a:tabLst>
                          <a:tab pos="342900" algn="l"/>
                        </a:tabLst>
                      </a:pPr>
                      <a:r>
                        <a:rPr lang="en-US" sz="1400" spc="20" dirty="0">
                          <a:effectLst/>
                          <a:latin typeface="Times New Roman" pitchFamily="18" charset="0"/>
                          <a:cs typeface="Times New Roman" pitchFamily="18" charset="0"/>
                        </a:rPr>
                        <a:t>Issue </a:t>
                      </a:r>
                      <a:r>
                        <a:rPr lang="en-IN" sz="1400" dirty="0">
                          <a:latin typeface="Times New Roman" panose="02020603050405020304" pitchFamily="18" charset="0"/>
                          <a:cs typeface="Times New Roman" panose="02020603050405020304" pitchFamily="18" charset="0"/>
                        </a:rPr>
                        <a:t>126 &amp;127</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algn="l">
                        <a:lnSpc>
                          <a:spcPts val="1350"/>
                        </a:lnSpc>
                        <a:spcBef>
                          <a:spcPts val="300"/>
                        </a:spcBef>
                        <a:spcAft>
                          <a:spcPts val="300"/>
                        </a:spcAft>
                        <a:tabLst>
                          <a:tab pos="342900" algn="l"/>
                        </a:tabLst>
                      </a:pPr>
                      <a:r>
                        <a:rPr lang="en-IN" sz="1400" spc="20" dirty="0">
                          <a:effectLst/>
                          <a:latin typeface="Times New Roman" pitchFamily="18" charset="0"/>
                          <a:ea typeface="Times New Roman"/>
                          <a:cs typeface="Times New Roman" pitchFamily="18" charset="0"/>
                        </a:rPr>
                        <a:t>2</a:t>
                      </a:r>
                    </a:p>
                  </a:txBody>
                  <a:tcPr marL="36956" marR="36956" marT="0" marB="0" anchor="ctr"/>
                </a:tc>
                <a:extLst>
                  <a:ext uri="{0D108BD9-81ED-4DB2-BD59-A6C34878D82A}">
                    <a16:rowId xmlns:a16="http://schemas.microsoft.com/office/drawing/2014/main" xmlns="" val="10001"/>
                  </a:ext>
                </a:extLst>
              </a:tr>
              <a:tr h="221765">
                <a:tc>
                  <a:txBody>
                    <a:bodyPr/>
                    <a:lstStyle/>
                    <a:p>
                      <a:pPr>
                        <a:lnSpc>
                          <a:spcPts val="1350"/>
                        </a:lnSpc>
                        <a:spcBef>
                          <a:spcPts val="300"/>
                        </a:spcBef>
                        <a:spcAft>
                          <a:spcPts val="300"/>
                        </a:spcAft>
                        <a:tabLst>
                          <a:tab pos="342900" algn="l"/>
                        </a:tabLst>
                      </a:pPr>
                      <a:r>
                        <a:rPr lang="en-US" sz="1400" spc="20" dirty="0" err="1">
                          <a:effectLst/>
                          <a:latin typeface="Times New Roman" pitchFamily="18" charset="0"/>
                          <a:cs typeface="Times New Roman" pitchFamily="18" charset="0"/>
                        </a:rPr>
                        <a:t>Ind</a:t>
                      </a:r>
                      <a:r>
                        <a:rPr lang="en-US" sz="1400" spc="20" dirty="0">
                          <a:effectLst/>
                          <a:latin typeface="Times New Roman" pitchFamily="18" charset="0"/>
                          <a:cs typeface="Times New Roman" pitchFamily="18" charset="0"/>
                        </a:rPr>
                        <a:t> AS 37</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a:lnSpc>
                          <a:spcPts val="1350"/>
                        </a:lnSpc>
                        <a:spcBef>
                          <a:spcPts val="300"/>
                        </a:spcBef>
                        <a:spcAft>
                          <a:spcPts val="300"/>
                        </a:spcAft>
                        <a:tabLst>
                          <a:tab pos="342900" algn="l"/>
                        </a:tabLst>
                      </a:pPr>
                      <a:r>
                        <a:rPr lang="en-US" sz="1400" spc="20" dirty="0">
                          <a:effectLst/>
                          <a:latin typeface="Times New Roman" pitchFamily="18" charset="0"/>
                          <a:cs typeface="Times New Roman" pitchFamily="18" charset="0"/>
                        </a:rPr>
                        <a:t>Issue </a:t>
                      </a:r>
                      <a:r>
                        <a:rPr lang="en-IN" sz="1400" dirty="0">
                          <a:latin typeface="Times New Roman" panose="02020603050405020304" pitchFamily="18" charset="0"/>
                          <a:cs typeface="Times New Roman" panose="02020603050405020304" pitchFamily="18" charset="0"/>
                        </a:rPr>
                        <a:t> 128</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algn="l">
                        <a:lnSpc>
                          <a:spcPts val="1350"/>
                        </a:lnSpc>
                        <a:spcBef>
                          <a:spcPts val="300"/>
                        </a:spcBef>
                        <a:spcAft>
                          <a:spcPts val="300"/>
                        </a:spcAft>
                        <a:tabLst>
                          <a:tab pos="342900" algn="l"/>
                        </a:tabLst>
                      </a:pPr>
                      <a:r>
                        <a:rPr lang="en-IN" sz="1400" spc="20" dirty="0">
                          <a:effectLst/>
                          <a:latin typeface="Times New Roman" pitchFamily="18" charset="0"/>
                          <a:ea typeface="Times New Roman"/>
                          <a:cs typeface="Times New Roman" pitchFamily="18" charset="0"/>
                        </a:rPr>
                        <a:t>1</a:t>
                      </a:r>
                    </a:p>
                  </a:txBody>
                  <a:tcPr marL="36956" marR="36956" marT="0" marB="0" anchor="ctr"/>
                </a:tc>
                <a:extLst>
                  <a:ext uri="{0D108BD9-81ED-4DB2-BD59-A6C34878D82A}">
                    <a16:rowId xmlns:a16="http://schemas.microsoft.com/office/drawing/2014/main" xmlns="" val="10002"/>
                  </a:ext>
                </a:extLst>
              </a:tr>
              <a:tr h="221765">
                <a:tc>
                  <a:txBody>
                    <a:bodyPr/>
                    <a:lstStyle/>
                    <a:p>
                      <a:pPr>
                        <a:lnSpc>
                          <a:spcPts val="1350"/>
                        </a:lnSpc>
                        <a:spcBef>
                          <a:spcPts val="300"/>
                        </a:spcBef>
                        <a:spcAft>
                          <a:spcPts val="300"/>
                        </a:spcAft>
                        <a:tabLst>
                          <a:tab pos="342900" algn="l"/>
                        </a:tabLst>
                      </a:pPr>
                      <a:r>
                        <a:rPr lang="en-US" sz="1400" spc="20" dirty="0" err="1">
                          <a:effectLst/>
                          <a:latin typeface="Times New Roman" pitchFamily="18" charset="0"/>
                          <a:cs typeface="Times New Roman" pitchFamily="18" charset="0"/>
                        </a:rPr>
                        <a:t>Ind</a:t>
                      </a:r>
                      <a:r>
                        <a:rPr lang="en-US" sz="1400" spc="20" dirty="0">
                          <a:effectLst/>
                          <a:latin typeface="Times New Roman" pitchFamily="18" charset="0"/>
                          <a:cs typeface="Times New Roman" pitchFamily="18" charset="0"/>
                        </a:rPr>
                        <a:t> AS 38</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a:lnSpc>
                          <a:spcPts val="1350"/>
                        </a:lnSpc>
                        <a:spcBef>
                          <a:spcPts val="300"/>
                        </a:spcBef>
                        <a:spcAft>
                          <a:spcPts val="300"/>
                        </a:spcAft>
                        <a:tabLst>
                          <a:tab pos="342900" algn="l"/>
                        </a:tabLst>
                      </a:pPr>
                      <a:r>
                        <a:rPr lang="en-US" sz="1400" spc="20" dirty="0">
                          <a:effectLst/>
                          <a:latin typeface="Times New Roman" pitchFamily="18" charset="0"/>
                          <a:cs typeface="Times New Roman" pitchFamily="18" charset="0"/>
                        </a:rPr>
                        <a:t>Issue </a:t>
                      </a:r>
                      <a:r>
                        <a:rPr lang="en-IN" sz="1400" dirty="0">
                          <a:latin typeface="Times New Roman" panose="02020603050405020304" pitchFamily="18" charset="0"/>
                          <a:cs typeface="Times New Roman" panose="02020603050405020304" pitchFamily="18" charset="0"/>
                        </a:rPr>
                        <a:t>129</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algn="l">
                        <a:lnSpc>
                          <a:spcPts val="1350"/>
                        </a:lnSpc>
                        <a:spcBef>
                          <a:spcPts val="300"/>
                        </a:spcBef>
                        <a:spcAft>
                          <a:spcPts val="300"/>
                        </a:spcAft>
                        <a:tabLst>
                          <a:tab pos="342900" algn="l"/>
                        </a:tabLst>
                      </a:pPr>
                      <a:r>
                        <a:rPr lang="en-IN" sz="1400" spc="20" dirty="0">
                          <a:effectLst/>
                          <a:latin typeface="Times New Roman" pitchFamily="18" charset="0"/>
                          <a:ea typeface="Times New Roman"/>
                          <a:cs typeface="Times New Roman" pitchFamily="18" charset="0"/>
                        </a:rPr>
                        <a:t>1</a:t>
                      </a:r>
                    </a:p>
                  </a:txBody>
                  <a:tcPr marL="36956" marR="36956" marT="0" marB="0" anchor="ctr"/>
                </a:tc>
                <a:extLst>
                  <a:ext uri="{0D108BD9-81ED-4DB2-BD59-A6C34878D82A}">
                    <a16:rowId xmlns:a16="http://schemas.microsoft.com/office/drawing/2014/main" xmlns="" val="10003"/>
                  </a:ext>
                </a:extLst>
              </a:tr>
              <a:tr h="327353">
                <a:tc>
                  <a:txBody>
                    <a:bodyPr/>
                    <a:lstStyle/>
                    <a:p>
                      <a:pPr>
                        <a:lnSpc>
                          <a:spcPts val="1350"/>
                        </a:lnSpc>
                        <a:spcBef>
                          <a:spcPts val="300"/>
                        </a:spcBef>
                        <a:spcAft>
                          <a:spcPts val="300"/>
                        </a:spcAft>
                        <a:tabLst>
                          <a:tab pos="342900" algn="l"/>
                        </a:tabLst>
                      </a:pPr>
                      <a:r>
                        <a:rPr lang="en-US" sz="1400" spc="20" dirty="0" err="1">
                          <a:effectLst/>
                          <a:latin typeface="Times New Roman" pitchFamily="18" charset="0"/>
                          <a:cs typeface="Times New Roman" pitchFamily="18" charset="0"/>
                        </a:rPr>
                        <a:t>Ind</a:t>
                      </a:r>
                      <a:r>
                        <a:rPr lang="en-US" sz="1400" spc="20" dirty="0">
                          <a:effectLst/>
                          <a:latin typeface="Times New Roman" pitchFamily="18" charset="0"/>
                          <a:cs typeface="Times New Roman" pitchFamily="18" charset="0"/>
                        </a:rPr>
                        <a:t> AS 101</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a:lnSpc>
                          <a:spcPts val="1350"/>
                        </a:lnSpc>
                        <a:spcBef>
                          <a:spcPts val="300"/>
                        </a:spcBef>
                        <a:spcAft>
                          <a:spcPts val="300"/>
                        </a:spcAft>
                        <a:tabLst>
                          <a:tab pos="342900" algn="l"/>
                        </a:tabLst>
                      </a:pPr>
                      <a:r>
                        <a:rPr lang="en-US" sz="1400" spc="20" dirty="0">
                          <a:effectLst/>
                          <a:latin typeface="Times New Roman" pitchFamily="18" charset="0"/>
                          <a:cs typeface="Times New Roman" pitchFamily="18" charset="0"/>
                        </a:rPr>
                        <a:t>Issue 25 to Issue 51, ITFG Bulletin 18 (issue 1 &amp; 4)</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algn="l">
                        <a:lnSpc>
                          <a:spcPts val="1350"/>
                        </a:lnSpc>
                        <a:spcBef>
                          <a:spcPts val="300"/>
                        </a:spcBef>
                        <a:spcAft>
                          <a:spcPts val="300"/>
                        </a:spcAft>
                        <a:tabLst>
                          <a:tab pos="342900" algn="l"/>
                        </a:tabLst>
                      </a:pPr>
                      <a:r>
                        <a:rPr lang="en-IN" sz="1400" spc="20" dirty="0">
                          <a:effectLst/>
                          <a:latin typeface="Times New Roman" pitchFamily="18" charset="0"/>
                          <a:ea typeface="Times New Roman"/>
                          <a:cs typeface="Times New Roman" pitchFamily="18" charset="0"/>
                        </a:rPr>
                        <a:t>28</a:t>
                      </a:r>
                    </a:p>
                  </a:txBody>
                  <a:tcPr marL="36956" marR="36956" marT="0" marB="0" anchor="ctr"/>
                </a:tc>
                <a:extLst>
                  <a:ext uri="{0D108BD9-81ED-4DB2-BD59-A6C34878D82A}">
                    <a16:rowId xmlns:a16="http://schemas.microsoft.com/office/drawing/2014/main" xmlns="" val="10004"/>
                  </a:ext>
                </a:extLst>
              </a:tr>
              <a:tr h="221765">
                <a:tc>
                  <a:txBody>
                    <a:bodyPr/>
                    <a:lstStyle/>
                    <a:p>
                      <a:pPr>
                        <a:lnSpc>
                          <a:spcPts val="1350"/>
                        </a:lnSpc>
                        <a:spcBef>
                          <a:spcPts val="300"/>
                        </a:spcBef>
                        <a:spcAft>
                          <a:spcPts val="300"/>
                        </a:spcAft>
                        <a:tabLst>
                          <a:tab pos="342900" algn="l"/>
                        </a:tabLst>
                      </a:pPr>
                      <a:r>
                        <a:rPr lang="en-US" sz="1400" spc="20" dirty="0" err="1">
                          <a:effectLst/>
                          <a:latin typeface="Times New Roman" pitchFamily="18" charset="0"/>
                          <a:cs typeface="Times New Roman" pitchFamily="18" charset="0"/>
                        </a:rPr>
                        <a:t>Ind</a:t>
                      </a:r>
                      <a:r>
                        <a:rPr lang="en-US" sz="1400" spc="20" dirty="0">
                          <a:effectLst/>
                          <a:latin typeface="Times New Roman" pitchFamily="18" charset="0"/>
                          <a:cs typeface="Times New Roman" pitchFamily="18" charset="0"/>
                        </a:rPr>
                        <a:t> AS 103</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a:lnSpc>
                          <a:spcPts val="1350"/>
                        </a:lnSpc>
                        <a:spcBef>
                          <a:spcPts val="300"/>
                        </a:spcBef>
                        <a:spcAft>
                          <a:spcPts val="300"/>
                        </a:spcAft>
                        <a:tabLst>
                          <a:tab pos="342900" algn="l"/>
                        </a:tabLst>
                      </a:pPr>
                      <a:r>
                        <a:rPr lang="en-US" sz="1400" spc="20" dirty="0">
                          <a:effectLst/>
                          <a:latin typeface="Times New Roman" pitchFamily="18" charset="0"/>
                          <a:cs typeface="Times New Roman" pitchFamily="18" charset="0"/>
                        </a:rPr>
                        <a:t>Issue </a:t>
                      </a:r>
                      <a:r>
                        <a:rPr lang="en-IN" sz="1400" dirty="0">
                          <a:latin typeface="Times New Roman" panose="02020603050405020304" pitchFamily="18" charset="0"/>
                          <a:cs typeface="Times New Roman" panose="02020603050405020304" pitchFamily="18" charset="0"/>
                        </a:rPr>
                        <a:t>52, 53, 54 &amp;55</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algn="l">
                        <a:lnSpc>
                          <a:spcPts val="1350"/>
                        </a:lnSpc>
                        <a:spcBef>
                          <a:spcPts val="300"/>
                        </a:spcBef>
                        <a:spcAft>
                          <a:spcPts val="300"/>
                        </a:spcAft>
                        <a:tabLst>
                          <a:tab pos="342900" algn="l"/>
                        </a:tabLst>
                      </a:pPr>
                      <a:r>
                        <a:rPr lang="en-IN" sz="1400" spc="20" dirty="0">
                          <a:effectLst/>
                          <a:latin typeface="Times New Roman" pitchFamily="18" charset="0"/>
                          <a:ea typeface="Times New Roman"/>
                          <a:cs typeface="Times New Roman" pitchFamily="18" charset="0"/>
                        </a:rPr>
                        <a:t>4</a:t>
                      </a:r>
                    </a:p>
                  </a:txBody>
                  <a:tcPr marL="36956" marR="36956" marT="0" marB="0" anchor="ctr"/>
                </a:tc>
                <a:extLst>
                  <a:ext uri="{0D108BD9-81ED-4DB2-BD59-A6C34878D82A}">
                    <a16:rowId xmlns:a16="http://schemas.microsoft.com/office/drawing/2014/main" xmlns="" val="10005"/>
                  </a:ext>
                </a:extLst>
              </a:tr>
              <a:tr h="221765">
                <a:tc>
                  <a:txBody>
                    <a:bodyPr/>
                    <a:lstStyle/>
                    <a:p>
                      <a:pPr>
                        <a:lnSpc>
                          <a:spcPts val="1350"/>
                        </a:lnSpc>
                        <a:spcBef>
                          <a:spcPts val="300"/>
                        </a:spcBef>
                        <a:spcAft>
                          <a:spcPts val="300"/>
                        </a:spcAft>
                        <a:tabLst>
                          <a:tab pos="342900" algn="l"/>
                        </a:tabLst>
                      </a:pPr>
                      <a:r>
                        <a:rPr lang="en-US" sz="1400" spc="20">
                          <a:effectLst/>
                          <a:latin typeface="Times New Roman" pitchFamily="18" charset="0"/>
                          <a:cs typeface="Times New Roman" pitchFamily="18" charset="0"/>
                        </a:rPr>
                        <a:t>Ind AS 107</a:t>
                      </a:r>
                      <a:endParaRPr lang="en-IN" sz="1400" spc="20">
                        <a:effectLst/>
                        <a:latin typeface="Times New Roman" pitchFamily="18" charset="0"/>
                        <a:ea typeface="Times New Roman"/>
                        <a:cs typeface="Times New Roman" pitchFamily="18" charset="0"/>
                      </a:endParaRPr>
                    </a:p>
                  </a:txBody>
                  <a:tcPr marL="36956" marR="36956" marT="0" marB="0" anchor="ctr"/>
                </a:tc>
                <a:tc>
                  <a:txBody>
                    <a:bodyPr/>
                    <a:lstStyle/>
                    <a:p>
                      <a:pPr>
                        <a:lnSpc>
                          <a:spcPts val="1350"/>
                        </a:lnSpc>
                        <a:spcBef>
                          <a:spcPts val="300"/>
                        </a:spcBef>
                        <a:spcAft>
                          <a:spcPts val="300"/>
                        </a:spcAft>
                        <a:tabLst>
                          <a:tab pos="342900" algn="l"/>
                        </a:tabLst>
                      </a:pPr>
                      <a:r>
                        <a:rPr lang="en-US" sz="1400" spc="20" dirty="0">
                          <a:effectLst/>
                          <a:latin typeface="Times New Roman" pitchFamily="18" charset="0"/>
                          <a:cs typeface="Times New Roman" pitchFamily="18" charset="0"/>
                        </a:rPr>
                        <a:t>Issue 56</a:t>
                      </a:r>
                      <a:r>
                        <a:rPr lang="en-US" sz="1400" spc="20" baseline="0" dirty="0">
                          <a:effectLst/>
                          <a:latin typeface="Times New Roman" pitchFamily="18" charset="0"/>
                          <a:cs typeface="Times New Roman" pitchFamily="18" charset="0"/>
                        </a:rPr>
                        <a:t> &amp; 57 </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algn="l">
                        <a:lnSpc>
                          <a:spcPts val="1350"/>
                        </a:lnSpc>
                        <a:spcBef>
                          <a:spcPts val="300"/>
                        </a:spcBef>
                        <a:spcAft>
                          <a:spcPts val="300"/>
                        </a:spcAft>
                        <a:tabLst>
                          <a:tab pos="342900" algn="l"/>
                        </a:tabLst>
                      </a:pPr>
                      <a:r>
                        <a:rPr lang="en-IN" sz="1400" spc="20" dirty="0">
                          <a:effectLst/>
                          <a:latin typeface="Times New Roman" pitchFamily="18" charset="0"/>
                          <a:ea typeface="Times New Roman"/>
                          <a:cs typeface="Times New Roman" pitchFamily="18" charset="0"/>
                        </a:rPr>
                        <a:t>2</a:t>
                      </a:r>
                    </a:p>
                  </a:txBody>
                  <a:tcPr marL="36956" marR="36956" marT="0" marB="0" anchor="ctr"/>
                </a:tc>
                <a:extLst>
                  <a:ext uri="{0D108BD9-81ED-4DB2-BD59-A6C34878D82A}">
                    <a16:rowId xmlns:a16="http://schemas.microsoft.com/office/drawing/2014/main" xmlns="" val="10006"/>
                  </a:ext>
                </a:extLst>
              </a:tr>
              <a:tr h="221765">
                <a:tc>
                  <a:txBody>
                    <a:bodyPr/>
                    <a:lstStyle/>
                    <a:p>
                      <a:pPr>
                        <a:lnSpc>
                          <a:spcPts val="1350"/>
                        </a:lnSpc>
                        <a:spcBef>
                          <a:spcPts val="300"/>
                        </a:spcBef>
                        <a:spcAft>
                          <a:spcPts val="300"/>
                        </a:spcAft>
                        <a:tabLst>
                          <a:tab pos="342900" algn="l"/>
                        </a:tabLst>
                      </a:pPr>
                      <a:r>
                        <a:rPr lang="en-US" sz="1400" spc="20" dirty="0" err="1">
                          <a:effectLst/>
                          <a:latin typeface="Times New Roman" pitchFamily="18" charset="0"/>
                          <a:cs typeface="Times New Roman" pitchFamily="18" charset="0"/>
                        </a:rPr>
                        <a:t>Ind</a:t>
                      </a:r>
                      <a:r>
                        <a:rPr lang="en-US" sz="1400" spc="20" dirty="0">
                          <a:effectLst/>
                          <a:latin typeface="Times New Roman" pitchFamily="18" charset="0"/>
                          <a:cs typeface="Times New Roman" pitchFamily="18" charset="0"/>
                        </a:rPr>
                        <a:t> AS 108</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a:lnSpc>
                          <a:spcPts val="1350"/>
                        </a:lnSpc>
                        <a:spcBef>
                          <a:spcPts val="300"/>
                        </a:spcBef>
                        <a:spcAft>
                          <a:spcPts val="300"/>
                        </a:spcAft>
                        <a:tabLst>
                          <a:tab pos="342900" algn="l"/>
                        </a:tabLst>
                      </a:pPr>
                      <a:r>
                        <a:rPr lang="en-US" sz="1400" spc="20" dirty="0">
                          <a:effectLst/>
                          <a:latin typeface="Times New Roman" pitchFamily="18" charset="0"/>
                          <a:cs typeface="Times New Roman" pitchFamily="18" charset="0"/>
                        </a:rPr>
                        <a:t>Issue 58</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algn="l">
                        <a:lnSpc>
                          <a:spcPts val="1350"/>
                        </a:lnSpc>
                        <a:spcBef>
                          <a:spcPts val="300"/>
                        </a:spcBef>
                        <a:spcAft>
                          <a:spcPts val="300"/>
                        </a:spcAft>
                        <a:tabLst>
                          <a:tab pos="342900" algn="l"/>
                        </a:tabLst>
                      </a:pPr>
                      <a:r>
                        <a:rPr lang="en-IN" sz="1400" spc="20" dirty="0">
                          <a:effectLst/>
                          <a:latin typeface="Times New Roman" pitchFamily="18" charset="0"/>
                          <a:ea typeface="Times New Roman"/>
                          <a:cs typeface="Times New Roman" pitchFamily="18" charset="0"/>
                        </a:rPr>
                        <a:t>1</a:t>
                      </a:r>
                    </a:p>
                  </a:txBody>
                  <a:tcPr marL="36956" marR="36956" marT="0" marB="0" anchor="ctr"/>
                </a:tc>
                <a:extLst>
                  <a:ext uri="{0D108BD9-81ED-4DB2-BD59-A6C34878D82A}">
                    <a16:rowId xmlns:a16="http://schemas.microsoft.com/office/drawing/2014/main" xmlns="" val="10007"/>
                  </a:ext>
                </a:extLst>
              </a:tr>
              <a:tr h="327353">
                <a:tc>
                  <a:txBody>
                    <a:bodyPr/>
                    <a:lstStyle/>
                    <a:p>
                      <a:pPr>
                        <a:lnSpc>
                          <a:spcPts val="1350"/>
                        </a:lnSpc>
                        <a:spcBef>
                          <a:spcPts val="300"/>
                        </a:spcBef>
                        <a:spcAft>
                          <a:spcPts val="300"/>
                        </a:spcAft>
                        <a:tabLst>
                          <a:tab pos="342900" algn="l"/>
                        </a:tabLst>
                      </a:pPr>
                      <a:r>
                        <a:rPr lang="en-US" sz="1400" spc="20">
                          <a:effectLst/>
                          <a:latin typeface="Times New Roman" pitchFamily="18" charset="0"/>
                          <a:cs typeface="Times New Roman" pitchFamily="18" charset="0"/>
                        </a:rPr>
                        <a:t>Ind AS 109</a:t>
                      </a:r>
                      <a:endParaRPr lang="en-IN" sz="1400" spc="20">
                        <a:effectLst/>
                        <a:latin typeface="Times New Roman" pitchFamily="18" charset="0"/>
                        <a:ea typeface="Times New Roman"/>
                        <a:cs typeface="Times New Roman" pitchFamily="18" charset="0"/>
                      </a:endParaRPr>
                    </a:p>
                  </a:txBody>
                  <a:tcPr marL="36956" marR="36956" marT="0" marB="0" anchor="ctr"/>
                </a:tc>
                <a:tc>
                  <a:txBody>
                    <a:bodyPr/>
                    <a:lstStyle/>
                    <a:p>
                      <a:pPr>
                        <a:lnSpc>
                          <a:spcPts val="1350"/>
                        </a:lnSpc>
                        <a:spcBef>
                          <a:spcPts val="300"/>
                        </a:spcBef>
                        <a:spcAft>
                          <a:spcPts val="300"/>
                        </a:spcAft>
                        <a:tabLst>
                          <a:tab pos="342900" algn="l"/>
                        </a:tabLst>
                      </a:pPr>
                      <a:r>
                        <a:rPr lang="en-US" sz="1400" kern="1200" spc="20" dirty="0">
                          <a:solidFill>
                            <a:schemeClr val="dk1"/>
                          </a:solidFill>
                          <a:effectLst/>
                          <a:latin typeface="Times New Roman" pitchFamily="18" charset="0"/>
                          <a:ea typeface="+mn-ea"/>
                          <a:cs typeface="Times New Roman" pitchFamily="18" charset="0"/>
                        </a:rPr>
                        <a:t>Issue </a:t>
                      </a:r>
                      <a:r>
                        <a:rPr lang="en-IN" sz="1400" kern="1200" spc="20" dirty="0">
                          <a:solidFill>
                            <a:schemeClr val="dk1"/>
                          </a:solidFill>
                          <a:effectLst/>
                          <a:latin typeface="Times New Roman" pitchFamily="18" charset="0"/>
                          <a:ea typeface="+mn-ea"/>
                          <a:cs typeface="Times New Roman" pitchFamily="18" charset="0"/>
                        </a:rPr>
                        <a:t>59 to 72, ITFG Bulletin 18: Issue 3</a:t>
                      </a:r>
                    </a:p>
                  </a:txBody>
                  <a:tcPr marL="36956" marR="36956" marT="0" marB="0" anchor="ctr"/>
                </a:tc>
                <a:tc>
                  <a:txBody>
                    <a:bodyPr/>
                    <a:lstStyle/>
                    <a:p>
                      <a:pPr algn="l">
                        <a:lnSpc>
                          <a:spcPts val="1350"/>
                        </a:lnSpc>
                        <a:spcBef>
                          <a:spcPts val="300"/>
                        </a:spcBef>
                        <a:spcAft>
                          <a:spcPts val="300"/>
                        </a:spcAft>
                        <a:tabLst>
                          <a:tab pos="342900" algn="l"/>
                        </a:tabLst>
                      </a:pPr>
                      <a:r>
                        <a:rPr lang="en-IN" sz="1400" spc="20" dirty="0">
                          <a:effectLst/>
                          <a:latin typeface="Times New Roman" pitchFamily="18" charset="0"/>
                          <a:ea typeface="Times New Roman"/>
                          <a:cs typeface="Times New Roman" pitchFamily="18" charset="0"/>
                        </a:rPr>
                        <a:t>14</a:t>
                      </a:r>
                    </a:p>
                  </a:txBody>
                  <a:tcPr marL="36956" marR="36956" marT="0" marB="0" anchor="ctr"/>
                </a:tc>
                <a:extLst>
                  <a:ext uri="{0D108BD9-81ED-4DB2-BD59-A6C34878D82A}">
                    <a16:rowId xmlns:a16="http://schemas.microsoft.com/office/drawing/2014/main" xmlns="" val="10008"/>
                  </a:ext>
                </a:extLst>
              </a:tr>
              <a:tr h="221765">
                <a:tc>
                  <a:txBody>
                    <a:bodyPr/>
                    <a:lstStyle/>
                    <a:p>
                      <a:pPr>
                        <a:lnSpc>
                          <a:spcPts val="1350"/>
                        </a:lnSpc>
                        <a:spcBef>
                          <a:spcPts val="300"/>
                        </a:spcBef>
                        <a:spcAft>
                          <a:spcPts val="300"/>
                        </a:spcAft>
                        <a:tabLst>
                          <a:tab pos="342900" algn="l"/>
                        </a:tabLst>
                      </a:pPr>
                      <a:r>
                        <a:rPr lang="en-US" sz="1400" spc="20">
                          <a:effectLst/>
                          <a:latin typeface="Times New Roman" pitchFamily="18" charset="0"/>
                          <a:cs typeface="Times New Roman" pitchFamily="18" charset="0"/>
                        </a:rPr>
                        <a:t>Ind AS 110</a:t>
                      </a:r>
                      <a:endParaRPr lang="en-IN" sz="1400" spc="20">
                        <a:effectLst/>
                        <a:latin typeface="Times New Roman" pitchFamily="18" charset="0"/>
                        <a:ea typeface="Times New Roman"/>
                        <a:cs typeface="Times New Roman" pitchFamily="18" charset="0"/>
                      </a:endParaRPr>
                    </a:p>
                  </a:txBody>
                  <a:tcPr marL="36956" marR="36956" marT="0" marB="0" anchor="ctr"/>
                </a:tc>
                <a:tc>
                  <a:txBody>
                    <a:bodyPr/>
                    <a:lstStyle/>
                    <a:p>
                      <a:pPr>
                        <a:lnSpc>
                          <a:spcPts val="1350"/>
                        </a:lnSpc>
                        <a:spcBef>
                          <a:spcPts val="300"/>
                        </a:spcBef>
                        <a:spcAft>
                          <a:spcPts val="300"/>
                        </a:spcAft>
                        <a:tabLst>
                          <a:tab pos="342900" algn="l"/>
                        </a:tabLst>
                      </a:pPr>
                      <a:r>
                        <a:rPr lang="en-US" sz="1400" spc="20" dirty="0">
                          <a:effectLst/>
                          <a:latin typeface="Times New Roman" pitchFamily="18" charset="0"/>
                          <a:cs typeface="Times New Roman" pitchFamily="18" charset="0"/>
                        </a:rPr>
                        <a:t>Issue </a:t>
                      </a:r>
                      <a:r>
                        <a:rPr lang="en-IN" sz="1400" dirty="0">
                          <a:latin typeface="Times New Roman" panose="02020603050405020304" pitchFamily="18" charset="0"/>
                          <a:cs typeface="Times New Roman" panose="02020603050405020304" pitchFamily="18" charset="0"/>
                        </a:rPr>
                        <a:t>73, 74, 75 &amp; 76</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algn="l">
                        <a:lnSpc>
                          <a:spcPts val="1350"/>
                        </a:lnSpc>
                        <a:spcBef>
                          <a:spcPts val="300"/>
                        </a:spcBef>
                        <a:spcAft>
                          <a:spcPts val="300"/>
                        </a:spcAft>
                        <a:tabLst>
                          <a:tab pos="342900" algn="l"/>
                        </a:tabLst>
                      </a:pPr>
                      <a:r>
                        <a:rPr lang="en-IN" sz="1400" spc="20" dirty="0">
                          <a:effectLst/>
                          <a:latin typeface="Times New Roman" pitchFamily="18" charset="0"/>
                          <a:ea typeface="Times New Roman"/>
                          <a:cs typeface="Times New Roman" pitchFamily="18" charset="0"/>
                        </a:rPr>
                        <a:t>4</a:t>
                      </a:r>
                    </a:p>
                  </a:txBody>
                  <a:tcPr marL="36956" marR="36956" marT="0" marB="0" anchor="ctr"/>
                </a:tc>
                <a:extLst>
                  <a:ext uri="{0D108BD9-81ED-4DB2-BD59-A6C34878D82A}">
                    <a16:rowId xmlns:a16="http://schemas.microsoft.com/office/drawing/2014/main" xmlns="" val="10009"/>
                  </a:ext>
                </a:extLst>
              </a:tr>
              <a:tr h="221765">
                <a:tc gridSpan="2">
                  <a:txBody>
                    <a:bodyPr/>
                    <a:lstStyle/>
                    <a:p>
                      <a:pPr>
                        <a:lnSpc>
                          <a:spcPts val="1350"/>
                        </a:lnSpc>
                        <a:spcBef>
                          <a:spcPts val="300"/>
                        </a:spcBef>
                        <a:spcAft>
                          <a:spcPts val="300"/>
                        </a:spcAft>
                        <a:tabLst>
                          <a:tab pos="342900" algn="l"/>
                        </a:tabLst>
                      </a:pPr>
                      <a:r>
                        <a:rPr lang="en-IN" sz="1400" b="1" spc="20" dirty="0">
                          <a:effectLst/>
                          <a:latin typeface="Times New Roman" pitchFamily="18" charset="0"/>
                          <a:ea typeface="Times New Roman"/>
                          <a:cs typeface="Times New Roman" pitchFamily="18" charset="0"/>
                        </a:rPr>
                        <a:t>Total issues related</a:t>
                      </a:r>
                      <a:r>
                        <a:rPr lang="en-IN" sz="1400" b="1" spc="20" baseline="0" dirty="0">
                          <a:effectLst/>
                          <a:latin typeface="Times New Roman" pitchFamily="18" charset="0"/>
                          <a:ea typeface="Times New Roman"/>
                          <a:cs typeface="Times New Roman" pitchFamily="18" charset="0"/>
                        </a:rPr>
                        <a:t> to</a:t>
                      </a:r>
                      <a:r>
                        <a:rPr lang="en-IN" sz="1400" b="1" spc="20" dirty="0">
                          <a:effectLst/>
                          <a:latin typeface="Times New Roman" pitchFamily="18" charset="0"/>
                          <a:ea typeface="Times New Roman"/>
                          <a:cs typeface="Times New Roman" pitchFamily="18" charset="0"/>
                        </a:rPr>
                        <a:t> Standards</a:t>
                      </a:r>
                    </a:p>
                  </a:txBody>
                  <a:tcPr marL="36956" marR="36956" marT="0" marB="0" anchor="ctr"/>
                </a:tc>
                <a:tc hMerge="1">
                  <a:txBody>
                    <a:bodyPr/>
                    <a:lstStyle/>
                    <a:p>
                      <a:pPr>
                        <a:lnSpc>
                          <a:spcPts val="1350"/>
                        </a:lnSpc>
                        <a:spcBef>
                          <a:spcPts val="300"/>
                        </a:spcBef>
                        <a:spcAft>
                          <a:spcPts val="300"/>
                        </a:spcAft>
                        <a:tabLst>
                          <a:tab pos="342900" algn="l"/>
                        </a:tabLst>
                      </a:pPr>
                      <a:endParaRPr lang="en-IN" sz="1600" b="1" spc="20" dirty="0">
                        <a:effectLst/>
                        <a:latin typeface="Times New Roman" pitchFamily="18" charset="0"/>
                        <a:ea typeface="Times New Roman"/>
                        <a:cs typeface="Times New Roman" pitchFamily="18" charset="0"/>
                      </a:endParaRPr>
                    </a:p>
                  </a:txBody>
                  <a:tcPr marL="49275" marR="49275" marT="0" marB="0" anchor="ctr"/>
                </a:tc>
                <a:tc>
                  <a:txBody>
                    <a:bodyPr/>
                    <a:lstStyle/>
                    <a:p>
                      <a:pPr algn="l">
                        <a:lnSpc>
                          <a:spcPts val="1350"/>
                        </a:lnSpc>
                        <a:spcBef>
                          <a:spcPts val="300"/>
                        </a:spcBef>
                        <a:spcAft>
                          <a:spcPts val="300"/>
                        </a:spcAft>
                        <a:tabLst>
                          <a:tab pos="342900" algn="l"/>
                        </a:tabLst>
                      </a:pPr>
                      <a:r>
                        <a:rPr lang="en-IN" sz="1400" b="0" spc="20" dirty="0">
                          <a:effectLst/>
                          <a:latin typeface="Times New Roman" pitchFamily="18" charset="0"/>
                          <a:ea typeface="Times New Roman"/>
                          <a:cs typeface="Times New Roman" pitchFamily="18" charset="0"/>
                        </a:rPr>
                        <a:t>107</a:t>
                      </a:r>
                    </a:p>
                  </a:txBody>
                  <a:tcPr marL="36956" marR="36956" marT="0" marB="0" anchor="ctr"/>
                </a:tc>
                <a:extLst>
                  <a:ext uri="{0D108BD9-81ED-4DB2-BD59-A6C34878D82A}">
                    <a16:rowId xmlns:a16="http://schemas.microsoft.com/office/drawing/2014/main" xmlns="" val="10010"/>
                  </a:ext>
                </a:extLst>
              </a:tr>
              <a:tr h="273558">
                <a:tc gridSpan="2">
                  <a:txBody>
                    <a:bodyPr/>
                    <a:lstStyle/>
                    <a:p>
                      <a:pPr>
                        <a:lnSpc>
                          <a:spcPts val="1350"/>
                        </a:lnSpc>
                        <a:spcBef>
                          <a:spcPts val="300"/>
                        </a:spcBef>
                        <a:spcAft>
                          <a:spcPts val="300"/>
                        </a:spcAft>
                        <a:tabLst>
                          <a:tab pos="342900" algn="l"/>
                        </a:tabLst>
                      </a:pPr>
                      <a:r>
                        <a:rPr lang="en-IN" sz="1400" spc="20" dirty="0">
                          <a:effectLst/>
                          <a:latin typeface="Times New Roman" pitchFamily="18" charset="0"/>
                          <a:ea typeface="Times New Roman"/>
                          <a:cs typeface="Times New Roman" pitchFamily="18" charset="0"/>
                        </a:rPr>
                        <a:t>Other issues related to roadmap,</a:t>
                      </a:r>
                      <a:r>
                        <a:rPr lang="en-IN" sz="1400" spc="20" baseline="0" dirty="0">
                          <a:effectLst/>
                          <a:latin typeface="Times New Roman" pitchFamily="18" charset="0"/>
                          <a:ea typeface="Times New Roman"/>
                          <a:cs typeface="Times New Roman" pitchFamily="18" charset="0"/>
                        </a:rPr>
                        <a:t> net-worth and Schedule III to the Companies Act, 2013</a:t>
                      </a:r>
                      <a:endParaRPr lang="en-IN" sz="1400" spc="20" dirty="0">
                        <a:effectLst/>
                        <a:latin typeface="Times New Roman" pitchFamily="18" charset="0"/>
                        <a:ea typeface="Times New Roman"/>
                        <a:cs typeface="Times New Roman" pitchFamily="18" charset="0"/>
                      </a:endParaRPr>
                    </a:p>
                  </a:txBody>
                  <a:tcPr marL="36956" marR="36956" marT="0" marB="0" anchor="ctr"/>
                </a:tc>
                <a:tc hMerge="1">
                  <a:txBody>
                    <a:bodyPr/>
                    <a:lstStyle/>
                    <a:p>
                      <a:pPr>
                        <a:lnSpc>
                          <a:spcPts val="1350"/>
                        </a:lnSpc>
                        <a:spcBef>
                          <a:spcPts val="300"/>
                        </a:spcBef>
                        <a:spcAft>
                          <a:spcPts val="300"/>
                        </a:spcAft>
                        <a:tabLst>
                          <a:tab pos="342900" algn="l"/>
                        </a:tabLst>
                      </a:pPr>
                      <a:endParaRPr lang="en-IN" sz="1600" spc="20" dirty="0">
                        <a:effectLst/>
                        <a:latin typeface="Times New Roman" pitchFamily="18" charset="0"/>
                        <a:ea typeface="Times New Roman"/>
                        <a:cs typeface="Times New Roman" pitchFamily="18" charset="0"/>
                      </a:endParaRPr>
                    </a:p>
                  </a:txBody>
                  <a:tcPr marL="49275" marR="49275" marT="0" marB="0" anchor="ctr"/>
                </a:tc>
                <a:tc>
                  <a:txBody>
                    <a:bodyPr/>
                    <a:lstStyle/>
                    <a:p>
                      <a:pPr algn="l">
                        <a:lnSpc>
                          <a:spcPts val="1350"/>
                        </a:lnSpc>
                        <a:spcBef>
                          <a:spcPts val="300"/>
                        </a:spcBef>
                        <a:spcAft>
                          <a:spcPts val="300"/>
                        </a:spcAft>
                        <a:tabLst>
                          <a:tab pos="342900" algn="l"/>
                        </a:tabLst>
                      </a:pPr>
                      <a:r>
                        <a:rPr lang="en-IN" sz="1400" spc="20" dirty="0">
                          <a:effectLst/>
                          <a:latin typeface="Times New Roman" pitchFamily="18" charset="0"/>
                          <a:ea typeface="Times New Roman"/>
                          <a:cs typeface="Times New Roman" pitchFamily="18" charset="0"/>
                        </a:rPr>
                        <a:t>30</a:t>
                      </a:r>
                    </a:p>
                  </a:txBody>
                  <a:tcPr marL="36956" marR="36956" marT="0" marB="0" anchor="ctr"/>
                </a:tc>
                <a:extLst>
                  <a:ext uri="{0D108BD9-81ED-4DB2-BD59-A6C34878D82A}">
                    <a16:rowId xmlns:a16="http://schemas.microsoft.com/office/drawing/2014/main" xmlns="" val="10011"/>
                  </a:ext>
                </a:extLst>
              </a:tr>
              <a:tr h="221765">
                <a:tc gridSpan="2">
                  <a:txBody>
                    <a:bodyPr/>
                    <a:lstStyle/>
                    <a:p>
                      <a:pPr>
                        <a:lnSpc>
                          <a:spcPts val="1350"/>
                        </a:lnSpc>
                        <a:spcBef>
                          <a:spcPts val="300"/>
                        </a:spcBef>
                        <a:spcAft>
                          <a:spcPts val="300"/>
                        </a:spcAft>
                        <a:tabLst>
                          <a:tab pos="342900" algn="l"/>
                        </a:tabLst>
                      </a:pPr>
                      <a:r>
                        <a:rPr lang="en-IN" sz="1400" b="1" spc="20" dirty="0">
                          <a:effectLst/>
                          <a:latin typeface="Times New Roman" pitchFamily="18" charset="0"/>
                          <a:ea typeface="Times New Roman"/>
                          <a:cs typeface="Times New Roman" pitchFamily="18" charset="0"/>
                        </a:rPr>
                        <a:t>Total Issues</a:t>
                      </a:r>
                    </a:p>
                  </a:txBody>
                  <a:tcPr marL="36956" marR="36956" marT="0" marB="0" anchor="ctr"/>
                </a:tc>
                <a:tc hMerge="1">
                  <a:txBody>
                    <a:bodyPr/>
                    <a:lstStyle/>
                    <a:p>
                      <a:pPr>
                        <a:lnSpc>
                          <a:spcPts val="1350"/>
                        </a:lnSpc>
                        <a:spcBef>
                          <a:spcPts val="300"/>
                        </a:spcBef>
                        <a:spcAft>
                          <a:spcPts val="300"/>
                        </a:spcAft>
                        <a:tabLst>
                          <a:tab pos="342900" algn="l"/>
                        </a:tabLst>
                      </a:pPr>
                      <a:endParaRPr lang="en-IN" sz="1600" spc="20" dirty="0">
                        <a:effectLst/>
                        <a:latin typeface="Times New Roman" pitchFamily="18" charset="0"/>
                        <a:ea typeface="Times New Roman"/>
                        <a:cs typeface="Times New Roman" pitchFamily="18" charset="0"/>
                      </a:endParaRPr>
                    </a:p>
                  </a:txBody>
                  <a:tcPr marL="49275" marR="49275" marT="0" marB="0" anchor="ctr"/>
                </a:tc>
                <a:tc>
                  <a:txBody>
                    <a:bodyPr/>
                    <a:lstStyle/>
                    <a:p>
                      <a:pPr algn="l">
                        <a:lnSpc>
                          <a:spcPts val="1350"/>
                        </a:lnSpc>
                        <a:spcBef>
                          <a:spcPts val="300"/>
                        </a:spcBef>
                        <a:spcAft>
                          <a:spcPts val="300"/>
                        </a:spcAft>
                        <a:tabLst>
                          <a:tab pos="342900" algn="l"/>
                        </a:tabLst>
                      </a:pPr>
                      <a:r>
                        <a:rPr lang="en-IN" sz="1400" b="1" spc="20" dirty="0">
                          <a:effectLst/>
                          <a:latin typeface="Times New Roman" pitchFamily="18" charset="0"/>
                          <a:ea typeface="Times New Roman"/>
                          <a:cs typeface="Times New Roman" pitchFamily="18" charset="0"/>
                        </a:rPr>
                        <a:t>137</a:t>
                      </a:r>
                    </a:p>
                  </a:txBody>
                  <a:tcPr marL="36956" marR="36956" marT="0" marB="0" anchor="ctr"/>
                </a:tc>
                <a:extLst>
                  <a:ext uri="{0D108BD9-81ED-4DB2-BD59-A6C34878D82A}">
                    <a16:rowId xmlns:a16="http://schemas.microsoft.com/office/drawing/2014/main" xmlns="" val="10012"/>
                  </a:ext>
                </a:extLst>
              </a:tr>
            </a:tbl>
          </a:graphicData>
        </a:graphic>
      </p:graphicFrame>
    </p:spTree>
    <p:extLst>
      <p:ext uri="{BB962C8B-B14F-4D97-AF65-F5344CB8AC3E}">
        <p14:creationId xmlns:p14="http://schemas.microsoft.com/office/powerpoint/2010/main" xmlns="" val="18178259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7617165" y="5855280"/>
            <a:ext cx="480816" cy="273844"/>
          </a:xfrm>
          <a:prstGeom prst="rect">
            <a:avLst/>
          </a:prstGeom>
        </p:spPr>
        <p:txBody>
          <a:bodyPr/>
          <a:lstStyle/>
          <a:p>
            <a:fld id="{8C2257FB-380A-40B1-BFF0-A6A9C0879D71}" type="slidenum">
              <a:rPr lang="en-US" smtClean="0">
                <a:latin typeface="Times New Roman" pitchFamily="18" charset="0"/>
                <a:cs typeface="Times New Roman" pitchFamily="18" charset="0"/>
              </a:rPr>
              <a:pPr/>
              <a:t>36</a:t>
            </a:fld>
            <a:endParaRPr lang="en-US" dirty="0">
              <a:latin typeface="Times New Roman" pitchFamily="18" charset="0"/>
              <a:cs typeface="Times New Roman" pitchFamily="18" charset="0"/>
            </a:endParaRPr>
          </a:p>
        </p:txBody>
      </p:sp>
      <p:sp>
        <p:nvSpPr>
          <p:cNvPr id="4" name="Title 3"/>
          <p:cNvSpPr>
            <a:spLocks noGrp="1"/>
          </p:cNvSpPr>
          <p:nvPr>
            <p:ph type="title"/>
          </p:nvPr>
        </p:nvSpPr>
        <p:spPr>
          <a:xfrm>
            <a:off x="0" y="865798"/>
            <a:ext cx="9144000" cy="765572"/>
          </a:xfrm>
          <a:solidFill>
            <a:schemeClr val="accent5"/>
          </a:solidFill>
        </p:spPr>
        <p:txBody>
          <a:bodyPr>
            <a:normAutofit/>
          </a:bodyPr>
          <a:lstStyle/>
          <a:p>
            <a:r>
              <a:rPr lang="en-IN" sz="2700" dirty="0">
                <a:latin typeface="Times New Roman" pitchFamily="18" charset="0"/>
                <a:cs typeface="Times New Roman" pitchFamily="18" charset="0"/>
              </a:rPr>
              <a:t>Educational Material on </a:t>
            </a:r>
            <a:r>
              <a:rPr lang="en-IN" sz="2700" dirty="0" err="1">
                <a:latin typeface="Times New Roman" pitchFamily="18" charset="0"/>
                <a:cs typeface="Times New Roman" pitchFamily="18" charset="0"/>
              </a:rPr>
              <a:t>Ind</a:t>
            </a:r>
            <a:r>
              <a:rPr lang="en-IN" sz="2700" dirty="0">
                <a:latin typeface="Times New Roman" pitchFamily="18" charset="0"/>
                <a:cs typeface="Times New Roman" pitchFamily="18" charset="0"/>
              </a:rPr>
              <a:t> AS</a:t>
            </a:r>
          </a:p>
        </p:txBody>
      </p:sp>
      <p:graphicFrame>
        <p:nvGraphicFramePr>
          <p:cNvPr id="6" name="Table 5"/>
          <p:cNvGraphicFramePr>
            <a:graphicFrameLocks noGrp="1"/>
          </p:cNvGraphicFramePr>
          <p:nvPr>
            <p:extLst>
              <p:ext uri="{D42A27DB-BD31-4B8C-83A1-F6EECF244321}">
                <p14:modId xmlns:p14="http://schemas.microsoft.com/office/powerpoint/2010/main" xmlns="" val="3429569664"/>
              </p:ext>
            </p:extLst>
          </p:nvPr>
        </p:nvGraphicFramePr>
        <p:xfrm>
          <a:off x="1034730" y="1807454"/>
          <a:ext cx="7315350" cy="3983450"/>
        </p:xfrm>
        <a:graphic>
          <a:graphicData uri="http://schemas.openxmlformats.org/drawingml/2006/table">
            <a:tbl>
              <a:tblPr firstRow="1" firstCol="1" bandRow="1">
                <a:tableStyleId>{5C22544A-7EE6-4342-B048-85BDC9FD1C3A}</a:tableStyleId>
              </a:tblPr>
              <a:tblGrid>
                <a:gridCol w="1578622">
                  <a:extLst>
                    <a:ext uri="{9D8B030D-6E8A-4147-A177-3AD203B41FA5}">
                      <a16:colId xmlns:a16="http://schemas.microsoft.com/office/drawing/2014/main" xmlns="" val="20000"/>
                    </a:ext>
                  </a:extLst>
                </a:gridCol>
                <a:gridCol w="5736728">
                  <a:extLst>
                    <a:ext uri="{9D8B030D-6E8A-4147-A177-3AD203B41FA5}">
                      <a16:colId xmlns:a16="http://schemas.microsoft.com/office/drawing/2014/main" xmlns="" val="20001"/>
                    </a:ext>
                  </a:extLst>
                </a:gridCol>
              </a:tblGrid>
              <a:tr h="525638">
                <a:tc gridSpan="2">
                  <a:txBody>
                    <a:bodyPr/>
                    <a:lstStyle/>
                    <a:p>
                      <a:pPr>
                        <a:lnSpc>
                          <a:spcPts val="1350"/>
                        </a:lnSpc>
                        <a:spcBef>
                          <a:spcPts val="300"/>
                        </a:spcBef>
                        <a:spcAft>
                          <a:spcPts val="300"/>
                        </a:spcAft>
                        <a:tabLst>
                          <a:tab pos="342900" algn="l"/>
                        </a:tabLst>
                      </a:pPr>
                      <a:endParaRPr lang="en-IN" sz="1500" b="1" spc="20" baseline="0" dirty="0">
                        <a:effectLst/>
                        <a:latin typeface="Times New Roman" pitchFamily="18" charset="0"/>
                        <a:ea typeface="Times New Roman"/>
                        <a:cs typeface="Times New Roman" pitchFamily="18" charset="0"/>
                      </a:endParaRPr>
                    </a:p>
                    <a:p>
                      <a:pPr>
                        <a:lnSpc>
                          <a:spcPts val="1350"/>
                        </a:lnSpc>
                        <a:spcBef>
                          <a:spcPts val="300"/>
                        </a:spcBef>
                        <a:spcAft>
                          <a:spcPts val="300"/>
                        </a:spcAft>
                        <a:tabLst>
                          <a:tab pos="342900" algn="l"/>
                        </a:tabLst>
                      </a:pPr>
                      <a:r>
                        <a:rPr lang="en-IN" sz="1500" b="1" spc="20" baseline="0" dirty="0">
                          <a:effectLst/>
                          <a:latin typeface="Times New Roman" pitchFamily="18" charset="0"/>
                          <a:ea typeface="Times New Roman"/>
                          <a:cs typeface="Times New Roman" pitchFamily="18" charset="0"/>
                        </a:rPr>
                        <a:t>14 Educational Materials on 15  </a:t>
                      </a:r>
                      <a:r>
                        <a:rPr lang="en-IN" sz="1500" b="1" spc="20" baseline="0" dirty="0" err="1">
                          <a:effectLst/>
                          <a:latin typeface="Times New Roman" pitchFamily="18" charset="0"/>
                          <a:ea typeface="Times New Roman"/>
                          <a:cs typeface="Times New Roman" pitchFamily="18" charset="0"/>
                        </a:rPr>
                        <a:t>Ind</a:t>
                      </a:r>
                      <a:r>
                        <a:rPr lang="en-IN" sz="1500" b="1" spc="20" baseline="0" dirty="0">
                          <a:effectLst/>
                          <a:latin typeface="Times New Roman" pitchFamily="18" charset="0"/>
                          <a:ea typeface="Times New Roman"/>
                          <a:cs typeface="Times New Roman" pitchFamily="18" charset="0"/>
                        </a:rPr>
                        <a:t> AS</a:t>
                      </a:r>
                    </a:p>
                    <a:p>
                      <a:pPr>
                        <a:lnSpc>
                          <a:spcPts val="1350"/>
                        </a:lnSpc>
                        <a:spcBef>
                          <a:spcPts val="300"/>
                        </a:spcBef>
                        <a:spcAft>
                          <a:spcPts val="300"/>
                        </a:spcAft>
                        <a:tabLst>
                          <a:tab pos="342900" algn="l"/>
                        </a:tabLst>
                      </a:pPr>
                      <a:endParaRPr lang="en-IN" sz="1500" b="1" spc="20" baseline="0" dirty="0">
                        <a:effectLst/>
                        <a:latin typeface="Times New Roman" pitchFamily="18" charset="0"/>
                        <a:ea typeface="Times New Roman"/>
                        <a:cs typeface="Times New Roman" pitchFamily="18" charset="0"/>
                      </a:endParaRPr>
                    </a:p>
                  </a:txBody>
                  <a:tcPr marL="36956" marR="36956" marT="0" marB="0" anchor="ctr"/>
                </a:tc>
                <a:tc hMerge="1">
                  <a:txBody>
                    <a:bodyPr/>
                    <a:lstStyle/>
                    <a:p>
                      <a:pPr>
                        <a:lnSpc>
                          <a:spcPts val="1350"/>
                        </a:lnSpc>
                        <a:spcBef>
                          <a:spcPts val="300"/>
                        </a:spcBef>
                        <a:spcAft>
                          <a:spcPts val="300"/>
                        </a:spcAft>
                        <a:tabLst>
                          <a:tab pos="342900" algn="l"/>
                        </a:tabLst>
                      </a:pPr>
                      <a:endParaRPr lang="en-IN" sz="1800" spc="20" dirty="0">
                        <a:effectLst/>
                        <a:latin typeface="Times New Roman" pitchFamily="18" charset="0"/>
                        <a:ea typeface="Times New Roman"/>
                        <a:cs typeface="Times New Roman" pitchFamily="18" charset="0"/>
                      </a:endParaRPr>
                    </a:p>
                  </a:txBody>
                  <a:tcPr marL="49275" marR="49275" marT="0" marB="0" anchor="ctr"/>
                </a:tc>
                <a:extLst>
                  <a:ext uri="{0D108BD9-81ED-4DB2-BD59-A6C34878D82A}">
                    <a16:rowId xmlns:a16="http://schemas.microsoft.com/office/drawing/2014/main" xmlns="" val="10008"/>
                  </a:ext>
                </a:extLst>
              </a:tr>
              <a:tr h="468255">
                <a:tc>
                  <a:txBody>
                    <a:bodyPr/>
                    <a:lstStyle/>
                    <a:p>
                      <a:pPr>
                        <a:lnSpc>
                          <a:spcPts val="1350"/>
                        </a:lnSpc>
                        <a:spcBef>
                          <a:spcPts val="300"/>
                        </a:spcBef>
                        <a:spcAft>
                          <a:spcPts val="300"/>
                        </a:spcAft>
                        <a:tabLst>
                          <a:tab pos="342900" algn="l"/>
                        </a:tabLst>
                      </a:pPr>
                      <a:r>
                        <a:rPr lang="en-US" sz="1400" spc="20" dirty="0" err="1">
                          <a:effectLst/>
                          <a:latin typeface="Times New Roman" pitchFamily="18" charset="0"/>
                          <a:cs typeface="Times New Roman" pitchFamily="18" charset="0"/>
                        </a:rPr>
                        <a:t>Ind</a:t>
                      </a:r>
                      <a:r>
                        <a:rPr lang="en-US" sz="1400" spc="20" dirty="0">
                          <a:effectLst/>
                          <a:latin typeface="Times New Roman" pitchFamily="18" charset="0"/>
                          <a:cs typeface="Times New Roman" pitchFamily="18" charset="0"/>
                        </a:rPr>
                        <a:t> AS</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a:lnSpc>
                          <a:spcPts val="1350"/>
                        </a:lnSpc>
                        <a:spcBef>
                          <a:spcPts val="300"/>
                        </a:spcBef>
                        <a:spcAft>
                          <a:spcPts val="300"/>
                        </a:spcAft>
                        <a:tabLst>
                          <a:tab pos="342900" algn="l"/>
                        </a:tabLst>
                      </a:pPr>
                      <a:r>
                        <a:rPr lang="en-US" sz="1400" spc="20" dirty="0">
                          <a:effectLst/>
                          <a:latin typeface="Times New Roman" pitchFamily="18" charset="0"/>
                          <a:ea typeface="+mn-ea"/>
                          <a:cs typeface="Times New Roman" pitchFamily="18" charset="0"/>
                        </a:rPr>
                        <a:t>Name</a:t>
                      </a:r>
                      <a:r>
                        <a:rPr lang="en-US" sz="1400" spc="20" baseline="0" dirty="0">
                          <a:effectLst/>
                          <a:latin typeface="Times New Roman" pitchFamily="18" charset="0"/>
                          <a:ea typeface="+mn-ea"/>
                          <a:cs typeface="Times New Roman" pitchFamily="18" charset="0"/>
                        </a:rPr>
                        <a:t> of the Standard</a:t>
                      </a:r>
                      <a:endParaRPr lang="en-IN" sz="1400" spc="20" dirty="0">
                        <a:effectLst/>
                        <a:latin typeface="Times New Roman" pitchFamily="18" charset="0"/>
                        <a:ea typeface="Times New Roman"/>
                        <a:cs typeface="Times New Roman" pitchFamily="18" charset="0"/>
                      </a:endParaRPr>
                    </a:p>
                  </a:txBody>
                  <a:tcPr marL="36956" marR="36956" marT="0" marB="0" anchor="ctr"/>
                </a:tc>
                <a:extLst>
                  <a:ext uri="{0D108BD9-81ED-4DB2-BD59-A6C34878D82A}">
                    <a16:rowId xmlns:a16="http://schemas.microsoft.com/office/drawing/2014/main" xmlns="" val="10000"/>
                  </a:ext>
                </a:extLst>
              </a:tr>
              <a:tr h="280124">
                <a:tc>
                  <a:txBody>
                    <a:bodyPr/>
                    <a:lstStyle/>
                    <a:p>
                      <a:pPr>
                        <a:lnSpc>
                          <a:spcPts val="1350"/>
                        </a:lnSpc>
                        <a:spcBef>
                          <a:spcPts val="300"/>
                        </a:spcBef>
                        <a:spcAft>
                          <a:spcPts val="300"/>
                        </a:spcAft>
                        <a:tabLst>
                          <a:tab pos="342900" algn="l"/>
                        </a:tabLst>
                      </a:pPr>
                      <a:r>
                        <a:rPr lang="en-US" sz="1400" spc="20" dirty="0" err="1">
                          <a:effectLst/>
                          <a:latin typeface="Times New Roman" pitchFamily="18" charset="0"/>
                          <a:cs typeface="Times New Roman" pitchFamily="18" charset="0"/>
                        </a:rPr>
                        <a:t>Ind</a:t>
                      </a:r>
                      <a:r>
                        <a:rPr lang="en-US" sz="1400" spc="20" dirty="0">
                          <a:effectLst/>
                          <a:latin typeface="Times New Roman" pitchFamily="18" charset="0"/>
                          <a:cs typeface="Times New Roman" pitchFamily="18" charset="0"/>
                        </a:rPr>
                        <a:t> AS 1</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algn="l">
                        <a:lnSpc>
                          <a:spcPts val="1350"/>
                        </a:lnSpc>
                        <a:spcBef>
                          <a:spcPts val="300"/>
                        </a:spcBef>
                        <a:spcAft>
                          <a:spcPts val="300"/>
                        </a:spcAft>
                        <a:tabLst>
                          <a:tab pos="342900" algn="l"/>
                        </a:tabLst>
                      </a:pPr>
                      <a:r>
                        <a:rPr lang="en-IN" sz="1400" i="0" spc="20" dirty="0">
                          <a:effectLst/>
                          <a:latin typeface="Times New Roman" pitchFamily="18" charset="0"/>
                          <a:ea typeface="Times New Roman"/>
                          <a:cs typeface="Times New Roman" pitchFamily="18" charset="0"/>
                        </a:rPr>
                        <a:t>Presentation of Financial Statements </a:t>
                      </a:r>
                    </a:p>
                  </a:txBody>
                  <a:tcPr marL="36956" marR="36956" marT="0" marB="0" anchor="ctr"/>
                </a:tc>
                <a:extLst>
                  <a:ext uri="{0D108BD9-81ED-4DB2-BD59-A6C34878D82A}">
                    <a16:rowId xmlns:a16="http://schemas.microsoft.com/office/drawing/2014/main" xmlns="" val="10001"/>
                  </a:ext>
                </a:extLst>
              </a:tr>
              <a:tr h="280124">
                <a:tc>
                  <a:txBody>
                    <a:bodyPr/>
                    <a:lstStyle/>
                    <a:p>
                      <a:pPr>
                        <a:lnSpc>
                          <a:spcPts val="1350"/>
                        </a:lnSpc>
                        <a:spcBef>
                          <a:spcPts val="300"/>
                        </a:spcBef>
                        <a:spcAft>
                          <a:spcPts val="300"/>
                        </a:spcAft>
                        <a:tabLst>
                          <a:tab pos="342900" algn="l"/>
                        </a:tabLst>
                      </a:pPr>
                      <a:r>
                        <a:rPr lang="en-US" sz="1400" spc="20" dirty="0" err="1">
                          <a:effectLst/>
                          <a:latin typeface="Times New Roman" pitchFamily="18" charset="0"/>
                          <a:cs typeface="Times New Roman" pitchFamily="18" charset="0"/>
                        </a:rPr>
                        <a:t>Ind</a:t>
                      </a:r>
                      <a:r>
                        <a:rPr lang="en-US" sz="1400" spc="20" dirty="0">
                          <a:effectLst/>
                          <a:latin typeface="Times New Roman" pitchFamily="18" charset="0"/>
                          <a:cs typeface="Times New Roman" pitchFamily="18" charset="0"/>
                        </a:rPr>
                        <a:t> AS 2</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algn="l">
                        <a:lnSpc>
                          <a:spcPts val="1350"/>
                        </a:lnSpc>
                        <a:spcBef>
                          <a:spcPts val="300"/>
                        </a:spcBef>
                        <a:spcAft>
                          <a:spcPts val="300"/>
                        </a:spcAft>
                        <a:tabLst>
                          <a:tab pos="342900" algn="l"/>
                        </a:tabLst>
                      </a:pPr>
                      <a:r>
                        <a:rPr lang="en-IN" sz="1400" i="0" kern="1200" dirty="0">
                          <a:solidFill>
                            <a:schemeClr val="dk1"/>
                          </a:solidFill>
                          <a:effectLst/>
                          <a:latin typeface="Times New Roman" panose="02020603050405020304" pitchFamily="18" charset="0"/>
                          <a:ea typeface="+mn-ea"/>
                          <a:cs typeface="Times New Roman" panose="02020603050405020304" pitchFamily="18" charset="0"/>
                        </a:rPr>
                        <a:t>Inventories</a:t>
                      </a:r>
                      <a:endParaRPr lang="en-IN" sz="1400" i="0" spc="20" dirty="0">
                        <a:effectLst/>
                        <a:latin typeface="Times New Roman" pitchFamily="18" charset="0"/>
                        <a:ea typeface="Times New Roman"/>
                        <a:cs typeface="Times New Roman" pitchFamily="18" charset="0"/>
                      </a:endParaRPr>
                    </a:p>
                  </a:txBody>
                  <a:tcPr marL="36956" marR="36956" marT="0" marB="0" anchor="ctr"/>
                </a:tc>
                <a:extLst>
                  <a:ext uri="{0D108BD9-81ED-4DB2-BD59-A6C34878D82A}">
                    <a16:rowId xmlns:a16="http://schemas.microsoft.com/office/drawing/2014/main" xmlns="" val="10002"/>
                  </a:ext>
                </a:extLst>
              </a:tr>
              <a:tr h="280124">
                <a:tc>
                  <a:txBody>
                    <a:bodyPr/>
                    <a:lstStyle/>
                    <a:p>
                      <a:pPr>
                        <a:lnSpc>
                          <a:spcPts val="1350"/>
                        </a:lnSpc>
                        <a:spcBef>
                          <a:spcPts val="300"/>
                        </a:spcBef>
                        <a:spcAft>
                          <a:spcPts val="300"/>
                        </a:spcAft>
                        <a:tabLst>
                          <a:tab pos="342900" algn="l"/>
                        </a:tabLst>
                      </a:pPr>
                      <a:r>
                        <a:rPr lang="en-US" sz="1400" spc="20" dirty="0" err="1">
                          <a:effectLst/>
                          <a:latin typeface="Times New Roman" pitchFamily="18" charset="0"/>
                          <a:cs typeface="Times New Roman" pitchFamily="18" charset="0"/>
                        </a:rPr>
                        <a:t>Ind</a:t>
                      </a:r>
                      <a:r>
                        <a:rPr lang="en-US" sz="1400" spc="20" dirty="0">
                          <a:effectLst/>
                          <a:latin typeface="Times New Roman" pitchFamily="18" charset="0"/>
                          <a:cs typeface="Times New Roman" pitchFamily="18" charset="0"/>
                        </a:rPr>
                        <a:t> AS 7</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algn="l">
                        <a:lnSpc>
                          <a:spcPts val="1350"/>
                        </a:lnSpc>
                        <a:spcBef>
                          <a:spcPts val="300"/>
                        </a:spcBef>
                        <a:spcAft>
                          <a:spcPts val="300"/>
                        </a:spcAft>
                        <a:tabLst>
                          <a:tab pos="342900" algn="l"/>
                        </a:tabLst>
                      </a:pPr>
                      <a:r>
                        <a:rPr lang="en-IN" sz="1400" i="0" kern="1200" dirty="0">
                          <a:solidFill>
                            <a:schemeClr val="dk1"/>
                          </a:solidFill>
                          <a:effectLst/>
                          <a:latin typeface="Times New Roman" panose="02020603050405020304" pitchFamily="18" charset="0"/>
                          <a:ea typeface="+mn-ea"/>
                          <a:cs typeface="Times New Roman" panose="02020603050405020304" pitchFamily="18" charset="0"/>
                        </a:rPr>
                        <a:t>Statement of Cash Flows </a:t>
                      </a:r>
                      <a:endParaRPr lang="en-IN" sz="1400" i="0" spc="20" dirty="0">
                        <a:effectLst/>
                        <a:latin typeface="Times New Roman" pitchFamily="18" charset="0"/>
                        <a:ea typeface="Times New Roman"/>
                        <a:cs typeface="Times New Roman" pitchFamily="18" charset="0"/>
                      </a:endParaRPr>
                    </a:p>
                  </a:txBody>
                  <a:tcPr marL="36956" marR="36956" marT="0" marB="0" anchor="ctr"/>
                </a:tc>
                <a:extLst>
                  <a:ext uri="{0D108BD9-81ED-4DB2-BD59-A6C34878D82A}">
                    <a16:rowId xmlns:a16="http://schemas.microsoft.com/office/drawing/2014/main" xmlns="" val="10003"/>
                  </a:ext>
                </a:extLst>
              </a:tr>
              <a:tr h="413499">
                <a:tc>
                  <a:txBody>
                    <a:bodyPr/>
                    <a:lstStyle/>
                    <a:p>
                      <a:pPr>
                        <a:lnSpc>
                          <a:spcPts val="1350"/>
                        </a:lnSpc>
                        <a:spcBef>
                          <a:spcPts val="300"/>
                        </a:spcBef>
                        <a:spcAft>
                          <a:spcPts val="300"/>
                        </a:spcAft>
                        <a:tabLst>
                          <a:tab pos="342900" algn="l"/>
                        </a:tabLst>
                      </a:pPr>
                      <a:r>
                        <a:rPr lang="en-US" sz="1400" spc="20" dirty="0" err="1">
                          <a:effectLst/>
                          <a:latin typeface="Times New Roman" pitchFamily="18" charset="0"/>
                          <a:cs typeface="Times New Roman" pitchFamily="18" charset="0"/>
                        </a:rPr>
                        <a:t>Ind</a:t>
                      </a:r>
                      <a:r>
                        <a:rPr lang="en-US" sz="1400" spc="20" dirty="0">
                          <a:effectLst/>
                          <a:latin typeface="Times New Roman" pitchFamily="18" charset="0"/>
                          <a:cs typeface="Times New Roman" pitchFamily="18" charset="0"/>
                        </a:rPr>
                        <a:t> AS 10</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algn="l">
                        <a:lnSpc>
                          <a:spcPts val="1350"/>
                        </a:lnSpc>
                        <a:spcBef>
                          <a:spcPts val="300"/>
                        </a:spcBef>
                        <a:spcAft>
                          <a:spcPts val="300"/>
                        </a:spcAft>
                        <a:tabLst>
                          <a:tab pos="342900" algn="l"/>
                        </a:tabLst>
                      </a:pPr>
                      <a:r>
                        <a:rPr lang="en-IN" sz="1400" i="0" kern="1200" dirty="0">
                          <a:solidFill>
                            <a:schemeClr val="dk1"/>
                          </a:solidFill>
                          <a:effectLst/>
                          <a:latin typeface="Times New Roman" panose="02020603050405020304" pitchFamily="18" charset="0"/>
                          <a:ea typeface="+mn-ea"/>
                          <a:cs typeface="Times New Roman" panose="02020603050405020304" pitchFamily="18" charset="0"/>
                        </a:rPr>
                        <a:t>Events after the Reporting period</a:t>
                      </a:r>
                      <a:endParaRPr lang="en-IN" sz="1400" i="0" spc="20" dirty="0">
                        <a:effectLst/>
                        <a:latin typeface="Times New Roman" pitchFamily="18" charset="0"/>
                        <a:ea typeface="Times New Roman"/>
                        <a:cs typeface="Times New Roman" pitchFamily="18" charset="0"/>
                      </a:endParaRPr>
                    </a:p>
                  </a:txBody>
                  <a:tcPr marL="36956" marR="36956" marT="0" marB="0" anchor="ctr"/>
                </a:tc>
                <a:extLst>
                  <a:ext uri="{0D108BD9-81ED-4DB2-BD59-A6C34878D82A}">
                    <a16:rowId xmlns:a16="http://schemas.microsoft.com/office/drawing/2014/main" xmlns="" val="10004"/>
                  </a:ext>
                </a:extLst>
              </a:tr>
              <a:tr h="201887">
                <a:tc>
                  <a:txBody>
                    <a:bodyPr/>
                    <a:lstStyle/>
                    <a:p>
                      <a:pPr>
                        <a:lnSpc>
                          <a:spcPts val="1350"/>
                        </a:lnSpc>
                        <a:spcBef>
                          <a:spcPts val="300"/>
                        </a:spcBef>
                        <a:spcAft>
                          <a:spcPts val="300"/>
                        </a:spcAft>
                        <a:tabLst>
                          <a:tab pos="342900" algn="l"/>
                        </a:tabLst>
                      </a:pPr>
                      <a:r>
                        <a:rPr lang="en-US" sz="1400" spc="20" dirty="0" err="1">
                          <a:effectLst/>
                          <a:latin typeface="Times New Roman" pitchFamily="18" charset="0"/>
                          <a:cs typeface="Times New Roman" pitchFamily="18" charset="0"/>
                        </a:rPr>
                        <a:t>Ind</a:t>
                      </a:r>
                      <a:r>
                        <a:rPr lang="en-US" sz="1400" spc="20" dirty="0">
                          <a:effectLst/>
                          <a:latin typeface="Times New Roman" pitchFamily="18" charset="0"/>
                          <a:cs typeface="Times New Roman" pitchFamily="18" charset="0"/>
                        </a:rPr>
                        <a:t> AS 16</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marL="0" marR="0" lvl="0" indent="0" algn="l" defTabSz="914400" rtl="0" eaLnBrk="1" fontAlgn="auto" latinLnBrk="0" hangingPunct="1">
                        <a:lnSpc>
                          <a:spcPts val="1350"/>
                        </a:lnSpc>
                        <a:spcBef>
                          <a:spcPts val="300"/>
                        </a:spcBef>
                        <a:spcAft>
                          <a:spcPts val="300"/>
                        </a:spcAft>
                        <a:buClrTx/>
                        <a:buSzTx/>
                        <a:buFontTx/>
                        <a:buNone/>
                        <a:tabLst>
                          <a:tab pos="342900" algn="l"/>
                        </a:tabLst>
                        <a:defRPr/>
                      </a:pPr>
                      <a:r>
                        <a:rPr lang="en-IN" sz="1400" i="0" kern="1200" dirty="0">
                          <a:solidFill>
                            <a:schemeClr val="dk1"/>
                          </a:solidFill>
                          <a:effectLst/>
                          <a:latin typeface="Times New Roman" panose="02020603050405020304" pitchFamily="18" charset="0"/>
                          <a:ea typeface="+mn-ea"/>
                          <a:cs typeface="Times New Roman" panose="02020603050405020304" pitchFamily="18" charset="0"/>
                        </a:rPr>
                        <a:t>Property, Plant and Equipment</a:t>
                      </a:r>
                    </a:p>
                    <a:p>
                      <a:pPr algn="l">
                        <a:lnSpc>
                          <a:spcPts val="1350"/>
                        </a:lnSpc>
                        <a:spcBef>
                          <a:spcPts val="300"/>
                        </a:spcBef>
                        <a:spcAft>
                          <a:spcPts val="300"/>
                        </a:spcAft>
                        <a:tabLst>
                          <a:tab pos="342900" algn="l"/>
                        </a:tabLst>
                      </a:pPr>
                      <a:endParaRPr lang="en-IN" sz="1400" i="0" spc="20" dirty="0">
                        <a:effectLst/>
                        <a:latin typeface="Times New Roman" pitchFamily="18" charset="0"/>
                        <a:ea typeface="Times New Roman"/>
                        <a:cs typeface="Times New Roman" pitchFamily="18" charset="0"/>
                      </a:endParaRPr>
                    </a:p>
                  </a:txBody>
                  <a:tcPr marL="36956" marR="36956" marT="0" marB="0" anchor="ctr"/>
                </a:tc>
                <a:extLst>
                  <a:ext uri="{0D108BD9-81ED-4DB2-BD59-A6C34878D82A}">
                    <a16:rowId xmlns:a16="http://schemas.microsoft.com/office/drawing/2014/main" xmlns="" val="10005"/>
                  </a:ext>
                </a:extLst>
              </a:tr>
              <a:tr h="280124">
                <a:tc>
                  <a:txBody>
                    <a:bodyPr/>
                    <a:lstStyle/>
                    <a:p>
                      <a:pPr>
                        <a:lnSpc>
                          <a:spcPts val="1350"/>
                        </a:lnSpc>
                        <a:spcBef>
                          <a:spcPts val="300"/>
                        </a:spcBef>
                        <a:spcAft>
                          <a:spcPts val="300"/>
                        </a:spcAft>
                        <a:tabLst>
                          <a:tab pos="342900" algn="l"/>
                        </a:tabLst>
                      </a:pPr>
                      <a:r>
                        <a:rPr lang="en-US" sz="1400" spc="20" dirty="0" err="1">
                          <a:effectLst/>
                          <a:latin typeface="Times New Roman" pitchFamily="18" charset="0"/>
                          <a:cs typeface="Times New Roman" pitchFamily="18" charset="0"/>
                        </a:rPr>
                        <a:t>Ind</a:t>
                      </a:r>
                      <a:r>
                        <a:rPr lang="en-US" sz="1400" spc="20" dirty="0">
                          <a:effectLst/>
                          <a:latin typeface="Times New Roman" pitchFamily="18" charset="0"/>
                          <a:cs typeface="Times New Roman" pitchFamily="18" charset="0"/>
                        </a:rPr>
                        <a:t> AS 18</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algn="l">
                        <a:lnSpc>
                          <a:spcPts val="1350"/>
                        </a:lnSpc>
                        <a:spcBef>
                          <a:spcPts val="300"/>
                        </a:spcBef>
                        <a:spcAft>
                          <a:spcPts val="300"/>
                        </a:spcAft>
                        <a:tabLst>
                          <a:tab pos="342900" algn="l"/>
                        </a:tabLst>
                      </a:pPr>
                      <a:r>
                        <a:rPr lang="en-IN" sz="1400" i="0" spc="20" dirty="0">
                          <a:effectLst/>
                          <a:latin typeface="Times New Roman" pitchFamily="18" charset="0"/>
                          <a:ea typeface="Times New Roman"/>
                          <a:cs typeface="Times New Roman" pitchFamily="18" charset="0"/>
                        </a:rPr>
                        <a:t>Revenue</a:t>
                      </a:r>
                    </a:p>
                  </a:txBody>
                  <a:tcPr marL="36956" marR="36956" marT="0" marB="0" anchor="ctr"/>
                </a:tc>
                <a:extLst>
                  <a:ext uri="{0D108BD9-81ED-4DB2-BD59-A6C34878D82A}">
                    <a16:rowId xmlns:a16="http://schemas.microsoft.com/office/drawing/2014/main" xmlns="" val="10006"/>
                  </a:ext>
                </a:extLst>
              </a:tr>
              <a:tr h="818147">
                <a:tc>
                  <a:txBody>
                    <a:bodyPr/>
                    <a:lstStyle/>
                    <a:p>
                      <a:pPr>
                        <a:lnSpc>
                          <a:spcPts val="1350"/>
                        </a:lnSpc>
                        <a:spcBef>
                          <a:spcPts val="300"/>
                        </a:spcBef>
                        <a:spcAft>
                          <a:spcPts val="300"/>
                        </a:spcAft>
                        <a:tabLst>
                          <a:tab pos="342900" algn="l"/>
                        </a:tabLst>
                      </a:pPr>
                      <a:r>
                        <a:rPr lang="en-US" sz="1400" spc="20" dirty="0" err="1">
                          <a:effectLst/>
                          <a:latin typeface="Times New Roman" pitchFamily="18" charset="0"/>
                          <a:cs typeface="Times New Roman" pitchFamily="18" charset="0"/>
                        </a:rPr>
                        <a:t>Ind</a:t>
                      </a:r>
                      <a:r>
                        <a:rPr lang="en-US" sz="1400" spc="20" dirty="0">
                          <a:effectLst/>
                          <a:latin typeface="Times New Roman" pitchFamily="18" charset="0"/>
                          <a:cs typeface="Times New Roman" pitchFamily="18" charset="0"/>
                        </a:rPr>
                        <a:t> AS 27 &amp; </a:t>
                      </a:r>
                      <a:r>
                        <a:rPr lang="en-US" sz="1400" spc="20" dirty="0" err="1">
                          <a:effectLst/>
                          <a:latin typeface="Times New Roman" pitchFamily="18" charset="0"/>
                          <a:cs typeface="Times New Roman" pitchFamily="18" charset="0"/>
                        </a:rPr>
                        <a:t>Ind</a:t>
                      </a:r>
                      <a:r>
                        <a:rPr lang="en-US" sz="1400" spc="20" dirty="0">
                          <a:effectLst/>
                          <a:latin typeface="Times New Roman" pitchFamily="18" charset="0"/>
                          <a:cs typeface="Times New Roman" pitchFamily="18" charset="0"/>
                        </a:rPr>
                        <a:t> </a:t>
                      </a:r>
                    </a:p>
                    <a:p>
                      <a:pPr>
                        <a:lnSpc>
                          <a:spcPts val="1350"/>
                        </a:lnSpc>
                        <a:spcBef>
                          <a:spcPts val="300"/>
                        </a:spcBef>
                        <a:spcAft>
                          <a:spcPts val="300"/>
                        </a:spcAft>
                        <a:tabLst>
                          <a:tab pos="342900" algn="l"/>
                        </a:tabLst>
                      </a:pPr>
                      <a:r>
                        <a:rPr lang="en-US" sz="1400" spc="20" dirty="0">
                          <a:effectLst/>
                          <a:latin typeface="Times New Roman" pitchFamily="18" charset="0"/>
                          <a:cs typeface="Times New Roman" pitchFamily="18" charset="0"/>
                        </a:rPr>
                        <a:t>AS 28</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marL="0" marR="0" lvl="0" indent="0" algn="l" defTabSz="914400" rtl="0" eaLnBrk="1" fontAlgn="auto" latinLnBrk="0" hangingPunct="1">
                        <a:lnSpc>
                          <a:spcPts val="1350"/>
                        </a:lnSpc>
                        <a:spcBef>
                          <a:spcPts val="300"/>
                        </a:spcBef>
                        <a:spcAft>
                          <a:spcPts val="300"/>
                        </a:spcAft>
                        <a:buClrTx/>
                        <a:buSzTx/>
                        <a:buFontTx/>
                        <a:buNone/>
                        <a:tabLst>
                          <a:tab pos="342900" algn="l"/>
                        </a:tabLst>
                        <a:defRPr/>
                      </a:pPr>
                      <a:endParaRPr lang="en-IN" sz="1400" i="0" kern="1200" dirty="0">
                        <a:solidFill>
                          <a:schemeClr val="dk1"/>
                        </a:solidFill>
                        <a:effectLst/>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ts val="1350"/>
                        </a:lnSpc>
                        <a:spcBef>
                          <a:spcPts val="300"/>
                        </a:spcBef>
                        <a:spcAft>
                          <a:spcPts val="300"/>
                        </a:spcAft>
                        <a:buClrTx/>
                        <a:buSzTx/>
                        <a:buFontTx/>
                        <a:buNone/>
                        <a:tabLst>
                          <a:tab pos="342900" algn="l"/>
                        </a:tabLst>
                        <a:defRPr/>
                      </a:pPr>
                      <a:r>
                        <a:rPr lang="en-IN" sz="1400" i="0" kern="1200" dirty="0" err="1">
                          <a:solidFill>
                            <a:schemeClr val="dk1"/>
                          </a:solidFill>
                          <a:effectLst/>
                          <a:latin typeface="Times New Roman" panose="02020603050405020304" pitchFamily="18" charset="0"/>
                          <a:ea typeface="+mn-ea"/>
                          <a:cs typeface="Times New Roman" panose="02020603050405020304" pitchFamily="18" charset="0"/>
                        </a:rPr>
                        <a:t>Ind</a:t>
                      </a:r>
                      <a:r>
                        <a:rPr lang="en-IN" sz="1400" i="0" kern="1200" baseline="0" dirty="0">
                          <a:solidFill>
                            <a:schemeClr val="dk1"/>
                          </a:solidFill>
                          <a:effectLst/>
                          <a:latin typeface="Times New Roman" panose="02020603050405020304" pitchFamily="18" charset="0"/>
                          <a:ea typeface="+mn-ea"/>
                          <a:cs typeface="Times New Roman" panose="02020603050405020304" pitchFamily="18" charset="0"/>
                        </a:rPr>
                        <a:t> AS 27 </a:t>
                      </a:r>
                      <a:r>
                        <a:rPr lang="en-IN" sz="1400" i="0" kern="1200" dirty="0">
                          <a:solidFill>
                            <a:schemeClr val="dk1"/>
                          </a:solidFill>
                          <a:effectLst/>
                          <a:latin typeface="Times New Roman" panose="02020603050405020304" pitchFamily="18" charset="0"/>
                          <a:ea typeface="+mn-ea"/>
                          <a:cs typeface="Times New Roman" panose="02020603050405020304" pitchFamily="18" charset="0"/>
                        </a:rPr>
                        <a:t>Separate Financial Statements and </a:t>
                      </a:r>
                      <a:r>
                        <a:rPr lang="en-IN" sz="1400" i="0" kern="1200" dirty="0" err="1">
                          <a:solidFill>
                            <a:schemeClr val="dk1"/>
                          </a:solidFill>
                          <a:effectLst/>
                          <a:latin typeface="Times New Roman" panose="02020603050405020304" pitchFamily="18" charset="0"/>
                          <a:ea typeface="+mn-ea"/>
                          <a:cs typeface="Times New Roman" panose="02020603050405020304" pitchFamily="18" charset="0"/>
                        </a:rPr>
                        <a:t>Ind</a:t>
                      </a:r>
                      <a:r>
                        <a:rPr lang="en-IN" sz="1400" i="0" kern="1200" dirty="0">
                          <a:solidFill>
                            <a:schemeClr val="dk1"/>
                          </a:solidFill>
                          <a:effectLst/>
                          <a:latin typeface="Times New Roman" panose="02020603050405020304" pitchFamily="18" charset="0"/>
                          <a:ea typeface="+mn-ea"/>
                          <a:cs typeface="Times New Roman" panose="02020603050405020304" pitchFamily="18" charset="0"/>
                        </a:rPr>
                        <a:t> AS 28, Investments in Associates and Joint Ventures</a:t>
                      </a:r>
                    </a:p>
                    <a:p>
                      <a:pPr algn="l">
                        <a:lnSpc>
                          <a:spcPts val="1350"/>
                        </a:lnSpc>
                        <a:spcBef>
                          <a:spcPts val="300"/>
                        </a:spcBef>
                        <a:spcAft>
                          <a:spcPts val="300"/>
                        </a:spcAft>
                        <a:tabLst>
                          <a:tab pos="342900" algn="l"/>
                        </a:tabLst>
                      </a:pPr>
                      <a:endParaRPr lang="en-IN" sz="1400" i="0" spc="20" dirty="0">
                        <a:effectLst/>
                        <a:latin typeface="Times New Roman" pitchFamily="18" charset="0"/>
                        <a:ea typeface="Times New Roman"/>
                        <a:cs typeface="Times New Roman" pitchFamily="18" charset="0"/>
                      </a:endParaRPr>
                    </a:p>
                  </a:txBody>
                  <a:tcPr marL="36956" marR="36956" marT="0" marB="0" anchor="ct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30704528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7380098" y="5726906"/>
            <a:ext cx="274320" cy="273844"/>
          </a:xfrm>
          <a:prstGeom prst="rect">
            <a:avLst/>
          </a:prstGeom>
        </p:spPr>
        <p:txBody>
          <a:bodyPr/>
          <a:lstStyle/>
          <a:p>
            <a:fld id="{8C2257FB-380A-40B1-BFF0-A6A9C0879D71}" type="slidenum">
              <a:rPr lang="en-US" smtClean="0">
                <a:latin typeface="Times New Roman" pitchFamily="18" charset="0"/>
                <a:cs typeface="Times New Roman" pitchFamily="18" charset="0"/>
              </a:rPr>
              <a:pPr/>
              <a:t>37</a:t>
            </a:fld>
            <a:endParaRPr lang="en-US" dirty="0">
              <a:latin typeface="Times New Roman" pitchFamily="18" charset="0"/>
              <a:cs typeface="Times New Roman" pitchFamily="18" charset="0"/>
            </a:endParaRPr>
          </a:p>
        </p:txBody>
      </p:sp>
      <p:sp>
        <p:nvSpPr>
          <p:cNvPr id="4" name="Title 3"/>
          <p:cNvSpPr>
            <a:spLocks noGrp="1"/>
          </p:cNvSpPr>
          <p:nvPr>
            <p:ph type="title"/>
          </p:nvPr>
        </p:nvSpPr>
        <p:spPr>
          <a:xfrm>
            <a:off x="0" y="857250"/>
            <a:ext cx="9144000" cy="765572"/>
          </a:xfrm>
          <a:solidFill>
            <a:schemeClr val="accent5"/>
          </a:solidFill>
        </p:spPr>
        <p:txBody>
          <a:bodyPr>
            <a:normAutofit/>
          </a:bodyPr>
          <a:lstStyle/>
          <a:p>
            <a:r>
              <a:rPr lang="en-IN" sz="2700" dirty="0">
                <a:latin typeface="Times New Roman" pitchFamily="18" charset="0"/>
                <a:cs typeface="Times New Roman" pitchFamily="18" charset="0"/>
              </a:rPr>
              <a:t>Educational Material on </a:t>
            </a:r>
            <a:r>
              <a:rPr lang="en-IN" sz="2700" dirty="0" err="1">
                <a:latin typeface="Times New Roman" pitchFamily="18" charset="0"/>
                <a:cs typeface="Times New Roman" pitchFamily="18" charset="0"/>
              </a:rPr>
              <a:t>Ind</a:t>
            </a:r>
            <a:r>
              <a:rPr lang="en-IN" sz="2700" dirty="0">
                <a:latin typeface="Times New Roman" pitchFamily="18" charset="0"/>
                <a:cs typeface="Times New Roman" pitchFamily="18" charset="0"/>
              </a:rPr>
              <a:t> AS</a:t>
            </a:r>
          </a:p>
        </p:txBody>
      </p:sp>
      <p:graphicFrame>
        <p:nvGraphicFramePr>
          <p:cNvPr id="6" name="Table 5"/>
          <p:cNvGraphicFramePr>
            <a:graphicFrameLocks noGrp="1"/>
          </p:cNvGraphicFramePr>
          <p:nvPr>
            <p:extLst>
              <p:ext uri="{D42A27DB-BD31-4B8C-83A1-F6EECF244321}">
                <p14:modId xmlns:p14="http://schemas.microsoft.com/office/powerpoint/2010/main" xmlns="" val="2022092110"/>
              </p:ext>
            </p:extLst>
          </p:nvPr>
        </p:nvGraphicFramePr>
        <p:xfrm>
          <a:off x="932786" y="1844527"/>
          <a:ext cx="7315350" cy="3166521"/>
        </p:xfrm>
        <a:graphic>
          <a:graphicData uri="http://schemas.openxmlformats.org/drawingml/2006/table">
            <a:tbl>
              <a:tblPr firstRow="1" firstCol="1" bandRow="1">
                <a:tableStyleId>{5C22544A-7EE6-4342-B048-85BDC9FD1C3A}</a:tableStyleId>
              </a:tblPr>
              <a:tblGrid>
                <a:gridCol w="1578622">
                  <a:extLst>
                    <a:ext uri="{9D8B030D-6E8A-4147-A177-3AD203B41FA5}">
                      <a16:colId xmlns:a16="http://schemas.microsoft.com/office/drawing/2014/main" xmlns="" val="20000"/>
                    </a:ext>
                  </a:extLst>
                </a:gridCol>
                <a:gridCol w="5736728">
                  <a:extLst>
                    <a:ext uri="{9D8B030D-6E8A-4147-A177-3AD203B41FA5}">
                      <a16:colId xmlns:a16="http://schemas.microsoft.com/office/drawing/2014/main" xmlns="" val="20001"/>
                    </a:ext>
                  </a:extLst>
                </a:gridCol>
              </a:tblGrid>
              <a:tr h="508005">
                <a:tc>
                  <a:txBody>
                    <a:bodyPr/>
                    <a:lstStyle/>
                    <a:p>
                      <a:pPr>
                        <a:lnSpc>
                          <a:spcPts val="1350"/>
                        </a:lnSpc>
                        <a:spcBef>
                          <a:spcPts val="300"/>
                        </a:spcBef>
                        <a:spcAft>
                          <a:spcPts val="300"/>
                        </a:spcAft>
                        <a:tabLst>
                          <a:tab pos="342900" algn="l"/>
                        </a:tabLst>
                      </a:pPr>
                      <a:r>
                        <a:rPr lang="en-US" sz="1400" spc="20" dirty="0" err="1">
                          <a:effectLst/>
                          <a:latin typeface="Times New Roman" pitchFamily="18" charset="0"/>
                          <a:cs typeface="Times New Roman" pitchFamily="18" charset="0"/>
                        </a:rPr>
                        <a:t>Ind</a:t>
                      </a:r>
                      <a:r>
                        <a:rPr lang="en-US" sz="1400" spc="20" dirty="0">
                          <a:effectLst/>
                          <a:latin typeface="Times New Roman" pitchFamily="18" charset="0"/>
                          <a:cs typeface="Times New Roman" pitchFamily="18" charset="0"/>
                        </a:rPr>
                        <a:t> AS</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a:lnSpc>
                          <a:spcPts val="1350"/>
                        </a:lnSpc>
                        <a:spcBef>
                          <a:spcPts val="300"/>
                        </a:spcBef>
                        <a:spcAft>
                          <a:spcPts val="300"/>
                        </a:spcAft>
                        <a:tabLst>
                          <a:tab pos="342900" algn="l"/>
                        </a:tabLst>
                      </a:pPr>
                      <a:r>
                        <a:rPr lang="en-US" sz="1400" spc="20" dirty="0">
                          <a:effectLst/>
                          <a:latin typeface="Times New Roman" pitchFamily="18" charset="0"/>
                          <a:ea typeface="+mn-ea"/>
                          <a:cs typeface="Times New Roman" pitchFamily="18" charset="0"/>
                        </a:rPr>
                        <a:t>Name</a:t>
                      </a:r>
                      <a:r>
                        <a:rPr lang="en-US" sz="1400" spc="20" baseline="0" dirty="0">
                          <a:effectLst/>
                          <a:latin typeface="Times New Roman" pitchFamily="18" charset="0"/>
                          <a:ea typeface="+mn-ea"/>
                          <a:cs typeface="Times New Roman" pitchFamily="18" charset="0"/>
                        </a:rPr>
                        <a:t> of the Standard</a:t>
                      </a:r>
                      <a:endParaRPr lang="en-IN" sz="1400" spc="20" dirty="0">
                        <a:effectLst/>
                        <a:latin typeface="Times New Roman" pitchFamily="18" charset="0"/>
                        <a:ea typeface="Times New Roman"/>
                        <a:cs typeface="Times New Roman" pitchFamily="18" charset="0"/>
                      </a:endParaRPr>
                    </a:p>
                  </a:txBody>
                  <a:tcPr marL="36956" marR="36956" marT="0" marB="0" anchor="ctr"/>
                </a:tc>
                <a:extLst>
                  <a:ext uri="{0D108BD9-81ED-4DB2-BD59-A6C34878D82A}">
                    <a16:rowId xmlns:a16="http://schemas.microsoft.com/office/drawing/2014/main" xmlns="" val="10000"/>
                  </a:ext>
                </a:extLst>
              </a:tr>
              <a:tr h="448601">
                <a:tc>
                  <a:txBody>
                    <a:bodyPr/>
                    <a:lstStyle/>
                    <a:p>
                      <a:pPr>
                        <a:lnSpc>
                          <a:spcPts val="1350"/>
                        </a:lnSpc>
                        <a:spcBef>
                          <a:spcPts val="300"/>
                        </a:spcBef>
                        <a:spcAft>
                          <a:spcPts val="300"/>
                        </a:spcAft>
                        <a:tabLst>
                          <a:tab pos="342900" algn="l"/>
                        </a:tabLst>
                      </a:pPr>
                      <a:r>
                        <a:rPr lang="en-US" sz="1400" spc="20" dirty="0" err="1">
                          <a:effectLst/>
                          <a:latin typeface="Times New Roman" pitchFamily="18" charset="0"/>
                          <a:cs typeface="Times New Roman" pitchFamily="18" charset="0"/>
                        </a:rPr>
                        <a:t>Ind</a:t>
                      </a:r>
                      <a:r>
                        <a:rPr lang="en-US" sz="1400" spc="20" dirty="0">
                          <a:effectLst/>
                          <a:latin typeface="Times New Roman" pitchFamily="18" charset="0"/>
                          <a:cs typeface="Times New Roman" pitchFamily="18" charset="0"/>
                        </a:rPr>
                        <a:t> AS </a:t>
                      </a:r>
                      <a:r>
                        <a:rPr lang="en-US" sz="1400" spc="20" baseline="0" dirty="0">
                          <a:effectLst/>
                          <a:latin typeface="Times New Roman" pitchFamily="18" charset="0"/>
                          <a:cs typeface="Times New Roman" pitchFamily="18" charset="0"/>
                        </a:rPr>
                        <a:t> 37</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algn="l">
                        <a:lnSpc>
                          <a:spcPts val="1350"/>
                        </a:lnSpc>
                        <a:spcBef>
                          <a:spcPts val="300"/>
                        </a:spcBef>
                        <a:spcAft>
                          <a:spcPts val="300"/>
                        </a:spcAft>
                        <a:tabLst>
                          <a:tab pos="342900" algn="l"/>
                        </a:tabLst>
                      </a:pPr>
                      <a:r>
                        <a:rPr lang="en-IN" sz="1400" i="0" kern="1200" dirty="0">
                          <a:solidFill>
                            <a:schemeClr val="dk1"/>
                          </a:solidFill>
                          <a:effectLst/>
                          <a:latin typeface="Times New Roman" panose="02020603050405020304" pitchFamily="18" charset="0"/>
                          <a:ea typeface="+mn-ea"/>
                          <a:cs typeface="Times New Roman" panose="02020603050405020304" pitchFamily="18" charset="0"/>
                        </a:rPr>
                        <a:t>Provisions, Contingent Liabilities and Contingent Assets </a:t>
                      </a:r>
                      <a:endParaRPr lang="en-IN" sz="1400" i="0" kern="1200" spc="20" dirty="0">
                        <a:solidFill>
                          <a:schemeClr val="dk1"/>
                        </a:solidFill>
                        <a:effectLst/>
                        <a:latin typeface="Times New Roman" pitchFamily="18" charset="0"/>
                        <a:ea typeface="+mn-ea"/>
                        <a:cs typeface="Times New Roman" pitchFamily="18" charset="0"/>
                      </a:endParaRPr>
                    </a:p>
                  </a:txBody>
                  <a:tcPr marL="36956" marR="36956" marT="0" marB="0" anchor="ctr"/>
                </a:tc>
                <a:extLst>
                  <a:ext uri="{0D108BD9-81ED-4DB2-BD59-A6C34878D82A}">
                    <a16:rowId xmlns:a16="http://schemas.microsoft.com/office/drawing/2014/main" xmlns="" val="10008"/>
                  </a:ext>
                </a:extLst>
              </a:tr>
              <a:tr h="486101">
                <a:tc>
                  <a:txBody>
                    <a:bodyPr/>
                    <a:lstStyle/>
                    <a:p>
                      <a:pPr>
                        <a:lnSpc>
                          <a:spcPts val="1350"/>
                        </a:lnSpc>
                        <a:spcBef>
                          <a:spcPts val="300"/>
                        </a:spcBef>
                        <a:spcAft>
                          <a:spcPts val="300"/>
                        </a:spcAft>
                        <a:tabLst>
                          <a:tab pos="342900" algn="l"/>
                        </a:tabLst>
                      </a:pPr>
                      <a:r>
                        <a:rPr lang="en-US" sz="1400" spc="20" dirty="0" err="1">
                          <a:effectLst/>
                          <a:latin typeface="Times New Roman" pitchFamily="18" charset="0"/>
                          <a:cs typeface="Times New Roman" pitchFamily="18" charset="0"/>
                        </a:rPr>
                        <a:t>Ind</a:t>
                      </a:r>
                      <a:r>
                        <a:rPr lang="en-US" sz="1400" spc="20" dirty="0">
                          <a:effectLst/>
                          <a:latin typeface="Times New Roman" pitchFamily="18" charset="0"/>
                          <a:cs typeface="Times New Roman" pitchFamily="18" charset="0"/>
                        </a:rPr>
                        <a:t> AS 101</a:t>
                      </a:r>
                      <a:endParaRPr lang="en-IN" sz="1400" spc="20" dirty="0">
                        <a:effectLst/>
                        <a:latin typeface="Times New Roman" pitchFamily="18" charset="0"/>
                        <a:ea typeface="Times New Roman"/>
                        <a:cs typeface="Times New Roman" pitchFamily="18" charset="0"/>
                      </a:endParaRPr>
                    </a:p>
                  </a:txBody>
                  <a:tcPr marL="36956" marR="36956" marT="0" marB="0" anchor="ctr"/>
                </a:tc>
                <a:tc>
                  <a:txBody>
                    <a:bodyPr/>
                    <a:lstStyle/>
                    <a:p>
                      <a:pPr marL="0" marR="0" lvl="0" indent="0" algn="l" defTabSz="914400" rtl="0" eaLnBrk="1" fontAlgn="auto" latinLnBrk="0" hangingPunct="1">
                        <a:lnSpc>
                          <a:spcPts val="1350"/>
                        </a:lnSpc>
                        <a:spcBef>
                          <a:spcPts val="300"/>
                        </a:spcBef>
                        <a:spcAft>
                          <a:spcPts val="300"/>
                        </a:spcAft>
                        <a:buClrTx/>
                        <a:buSzTx/>
                        <a:buFontTx/>
                        <a:buNone/>
                        <a:tabLst>
                          <a:tab pos="342900" algn="l"/>
                        </a:tabLst>
                        <a:defRPr/>
                      </a:pPr>
                      <a:endParaRPr lang="en-IN" sz="1400" i="0" kern="1200" dirty="0">
                        <a:solidFill>
                          <a:schemeClr val="dk1"/>
                        </a:solidFill>
                        <a:effectLst/>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ts val="1350"/>
                        </a:lnSpc>
                        <a:spcBef>
                          <a:spcPts val="300"/>
                        </a:spcBef>
                        <a:spcAft>
                          <a:spcPts val="300"/>
                        </a:spcAft>
                        <a:buClrTx/>
                        <a:buSzTx/>
                        <a:buFontTx/>
                        <a:buNone/>
                        <a:tabLst>
                          <a:tab pos="342900" algn="l"/>
                        </a:tabLst>
                        <a:defRPr/>
                      </a:pPr>
                      <a:r>
                        <a:rPr lang="en-IN" sz="1400" i="0" kern="1200" dirty="0">
                          <a:solidFill>
                            <a:schemeClr val="dk1"/>
                          </a:solidFill>
                          <a:effectLst/>
                          <a:latin typeface="Times New Roman" panose="02020603050405020304" pitchFamily="18" charset="0"/>
                          <a:ea typeface="+mn-ea"/>
                          <a:cs typeface="Times New Roman" panose="02020603050405020304" pitchFamily="18" charset="0"/>
                        </a:rPr>
                        <a:t>First-time Adoption of Indian Accounting Standards</a:t>
                      </a:r>
                      <a:endParaRPr lang="en-IN" sz="1400" i="0" spc="20" dirty="0">
                        <a:effectLst/>
                        <a:latin typeface="Times New Roman" pitchFamily="18" charset="0"/>
                        <a:ea typeface="Times New Roman"/>
                        <a:cs typeface="Times New Roman" pitchFamily="18" charset="0"/>
                      </a:endParaRPr>
                    </a:p>
                  </a:txBody>
                  <a:tcPr marL="36956" marR="36956" marT="0" marB="0" anchor="ctr"/>
                </a:tc>
                <a:extLst>
                  <a:ext uri="{0D108BD9-81ED-4DB2-BD59-A6C34878D82A}">
                    <a16:rowId xmlns:a16="http://schemas.microsoft.com/office/drawing/2014/main" xmlns="" val="10009"/>
                  </a:ext>
                </a:extLst>
              </a:tr>
              <a:tr h="368305">
                <a:tc>
                  <a:txBody>
                    <a:bodyPr/>
                    <a:lstStyle/>
                    <a:p>
                      <a:pPr>
                        <a:lnSpc>
                          <a:spcPts val="1350"/>
                        </a:lnSpc>
                        <a:spcBef>
                          <a:spcPts val="300"/>
                        </a:spcBef>
                        <a:spcAft>
                          <a:spcPts val="300"/>
                        </a:spcAft>
                        <a:tabLst>
                          <a:tab pos="342900" algn="l"/>
                        </a:tabLst>
                      </a:pPr>
                      <a:r>
                        <a:rPr lang="en-IN" sz="1400" spc="20" dirty="0" err="1">
                          <a:effectLst/>
                          <a:latin typeface="Times New Roman" pitchFamily="18" charset="0"/>
                          <a:ea typeface="Times New Roman"/>
                          <a:cs typeface="Times New Roman" pitchFamily="18" charset="0"/>
                        </a:rPr>
                        <a:t>Ind</a:t>
                      </a:r>
                      <a:r>
                        <a:rPr lang="en-IN" sz="1400" spc="20" dirty="0">
                          <a:effectLst/>
                          <a:latin typeface="Times New Roman" pitchFamily="18" charset="0"/>
                          <a:ea typeface="Times New Roman"/>
                          <a:cs typeface="Times New Roman" pitchFamily="18" charset="0"/>
                        </a:rPr>
                        <a:t> AS 103</a:t>
                      </a:r>
                    </a:p>
                  </a:txBody>
                  <a:tcPr marL="36956" marR="36956" marT="0" marB="0" anchor="ctr"/>
                </a:tc>
                <a:tc>
                  <a:txBody>
                    <a:bodyPr/>
                    <a:lstStyle/>
                    <a:p>
                      <a:pPr algn="l">
                        <a:lnSpc>
                          <a:spcPts val="1350"/>
                        </a:lnSpc>
                        <a:spcBef>
                          <a:spcPts val="300"/>
                        </a:spcBef>
                        <a:spcAft>
                          <a:spcPts val="300"/>
                        </a:spcAft>
                        <a:tabLst>
                          <a:tab pos="342900" algn="l"/>
                        </a:tabLst>
                      </a:pPr>
                      <a:r>
                        <a:rPr lang="en-IN" sz="1400" i="0" kern="1200" dirty="0">
                          <a:solidFill>
                            <a:schemeClr val="dk1"/>
                          </a:solidFill>
                          <a:effectLst/>
                          <a:latin typeface="Times New Roman" panose="02020603050405020304" pitchFamily="18" charset="0"/>
                          <a:ea typeface="+mn-ea"/>
                          <a:cs typeface="Times New Roman" panose="02020603050405020304" pitchFamily="18" charset="0"/>
                        </a:rPr>
                        <a:t>Business Combinations</a:t>
                      </a:r>
                      <a:endParaRPr lang="en-IN" sz="1400" i="0" spc="20" dirty="0">
                        <a:effectLst/>
                        <a:latin typeface="Times New Roman" pitchFamily="18" charset="0"/>
                        <a:ea typeface="Times New Roman"/>
                        <a:cs typeface="Times New Roman" pitchFamily="18" charset="0"/>
                      </a:endParaRPr>
                    </a:p>
                  </a:txBody>
                  <a:tcPr marL="36956" marR="36956" marT="0" marB="0" anchor="ctr"/>
                </a:tc>
                <a:extLst>
                  <a:ext uri="{0D108BD9-81ED-4DB2-BD59-A6C34878D82A}">
                    <a16:rowId xmlns:a16="http://schemas.microsoft.com/office/drawing/2014/main" xmlns="" val="10003"/>
                  </a:ext>
                </a:extLst>
              </a:tr>
              <a:tr h="443800">
                <a:tc>
                  <a:txBody>
                    <a:bodyPr/>
                    <a:lstStyle/>
                    <a:p>
                      <a:pPr>
                        <a:lnSpc>
                          <a:spcPts val="1350"/>
                        </a:lnSpc>
                        <a:spcBef>
                          <a:spcPts val="300"/>
                        </a:spcBef>
                        <a:spcAft>
                          <a:spcPts val="300"/>
                        </a:spcAft>
                        <a:tabLst>
                          <a:tab pos="342900" algn="l"/>
                        </a:tabLst>
                      </a:pPr>
                      <a:r>
                        <a:rPr lang="en-IN" sz="1400" spc="20" dirty="0" err="1">
                          <a:effectLst/>
                          <a:latin typeface="Times New Roman" pitchFamily="18" charset="0"/>
                          <a:ea typeface="Times New Roman"/>
                          <a:cs typeface="Times New Roman" pitchFamily="18" charset="0"/>
                        </a:rPr>
                        <a:t>Ind</a:t>
                      </a:r>
                      <a:r>
                        <a:rPr lang="en-IN" sz="1400" spc="20" dirty="0">
                          <a:effectLst/>
                          <a:latin typeface="Times New Roman" pitchFamily="18" charset="0"/>
                          <a:ea typeface="Times New Roman"/>
                          <a:cs typeface="Times New Roman" pitchFamily="18" charset="0"/>
                        </a:rPr>
                        <a:t> AS 108</a:t>
                      </a:r>
                    </a:p>
                  </a:txBody>
                  <a:tcPr marL="36956" marR="36956" marT="0" marB="0" anchor="ctr"/>
                </a:tc>
                <a:tc>
                  <a:txBody>
                    <a:bodyPr/>
                    <a:lstStyle/>
                    <a:p>
                      <a:pPr marL="0" marR="0" lvl="0" indent="0" algn="l" defTabSz="914400" rtl="0" eaLnBrk="1" fontAlgn="auto" latinLnBrk="0" hangingPunct="1">
                        <a:lnSpc>
                          <a:spcPts val="1350"/>
                        </a:lnSpc>
                        <a:spcBef>
                          <a:spcPts val="300"/>
                        </a:spcBef>
                        <a:spcAft>
                          <a:spcPts val="300"/>
                        </a:spcAft>
                        <a:buClrTx/>
                        <a:buSzTx/>
                        <a:buFontTx/>
                        <a:buNone/>
                        <a:tabLst>
                          <a:tab pos="342900" algn="l"/>
                        </a:tabLst>
                        <a:defRPr/>
                      </a:pPr>
                      <a:r>
                        <a:rPr lang="en-IN" sz="1400" i="0" kern="1200" dirty="0">
                          <a:solidFill>
                            <a:schemeClr val="dk1"/>
                          </a:solidFill>
                          <a:effectLst/>
                          <a:latin typeface="Times New Roman" panose="02020603050405020304" pitchFamily="18" charset="0"/>
                          <a:ea typeface="+mn-ea"/>
                          <a:cs typeface="Times New Roman" panose="02020603050405020304" pitchFamily="18" charset="0"/>
                        </a:rPr>
                        <a:t>Operating Segments</a:t>
                      </a:r>
                    </a:p>
                    <a:p>
                      <a:pPr algn="l">
                        <a:lnSpc>
                          <a:spcPts val="1350"/>
                        </a:lnSpc>
                        <a:spcBef>
                          <a:spcPts val="300"/>
                        </a:spcBef>
                        <a:spcAft>
                          <a:spcPts val="300"/>
                        </a:spcAft>
                        <a:tabLst>
                          <a:tab pos="342900" algn="l"/>
                        </a:tabLst>
                      </a:pPr>
                      <a:endParaRPr lang="en-IN" sz="1400" i="0" spc="20" dirty="0">
                        <a:effectLst/>
                        <a:latin typeface="Times New Roman" pitchFamily="18" charset="0"/>
                        <a:ea typeface="Times New Roman"/>
                        <a:cs typeface="Times New Roman" pitchFamily="18" charset="0"/>
                      </a:endParaRPr>
                    </a:p>
                  </a:txBody>
                  <a:tcPr marL="36956" marR="36956" marT="0" marB="0" anchor="ctr"/>
                </a:tc>
                <a:extLst>
                  <a:ext uri="{0D108BD9-81ED-4DB2-BD59-A6C34878D82A}">
                    <a16:rowId xmlns:a16="http://schemas.microsoft.com/office/drawing/2014/main" xmlns="" val="10004"/>
                  </a:ext>
                </a:extLst>
              </a:tr>
              <a:tr h="303903">
                <a:tc>
                  <a:txBody>
                    <a:bodyPr/>
                    <a:lstStyle/>
                    <a:p>
                      <a:pPr>
                        <a:lnSpc>
                          <a:spcPts val="1350"/>
                        </a:lnSpc>
                        <a:spcBef>
                          <a:spcPts val="300"/>
                        </a:spcBef>
                        <a:spcAft>
                          <a:spcPts val="300"/>
                        </a:spcAft>
                        <a:tabLst>
                          <a:tab pos="342900" algn="l"/>
                        </a:tabLst>
                      </a:pPr>
                      <a:r>
                        <a:rPr lang="en-IN" sz="1400" spc="20" dirty="0" err="1">
                          <a:effectLst/>
                          <a:latin typeface="Times New Roman" pitchFamily="18" charset="0"/>
                          <a:ea typeface="Times New Roman"/>
                          <a:cs typeface="Times New Roman" pitchFamily="18" charset="0"/>
                        </a:rPr>
                        <a:t>Ind</a:t>
                      </a:r>
                      <a:r>
                        <a:rPr lang="en-IN" sz="1400" spc="20" dirty="0">
                          <a:effectLst/>
                          <a:latin typeface="Times New Roman" pitchFamily="18" charset="0"/>
                          <a:ea typeface="Times New Roman"/>
                          <a:cs typeface="Times New Roman" pitchFamily="18" charset="0"/>
                        </a:rPr>
                        <a:t> AS 110</a:t>
                      </a:r>
                    </a:p>
                  </a:txBody>
                  <a:tcPr marL="36956" marR="36956" marT="0" marB="0" anchor="ctr"/>
                </a:tc>
                <a:tc>
                  <a:txBody>
                    <a:bodyPr/>
                    <a:lstStyle/>
                    <a:p>
                      <a:pPr algn="l">
                        <a:lnSpc>
                          <a:spcPts val="1350"/>
                        </a:lnSpc>
                        <a:spcBef>
                          <a:spcPts val="300"/>
                        </a:spcBef>
                        <a:spcAft>
                          <a:spcPts val="300"/>
                        </a:spcAft>
                        <a:tabLst>
                          <a:tab pos="342900" algn="l"/>
                        </a:tabLst>
                      </a:pPr>
                      <a:r>
                        <a:rPr lang="en-IN" sz="1400" i="0" spc="20" dirty="0">
                          <a:effectLst/>
                          <a:latin typeface="Times New Roman" pitchFamily="18" charset="0"/>
                          <a:ea typeface="Times New Roman"/>
                          <a:cs typeface="Times New Roman" pitchFamily="18" charset="0"/>
                        </a:rPr>
                        <a:t>Consolidated</a:t>
                      </a:r>
                      <a:r>
                        <a:rPr lang="en-IN" sz="1400" i="0" spc="20" baseline="0" dirty="0">
                          <a:effectLst/>
                          <a:latin typeface="Times New Roman" pitchFamily="18" charset="0"/>
                          <a:ea typeface="Times New Roman"/>
                          <a:cs typeface="Times New Roman" pitchFamily="18" charset="0"/>
                        </a:rPr>
                        <a:t> Financial Statements</a:t>
                      </a:r>
                      <a:endParaRPr lang="en-IN" sz="1400" i="0" spc="20" dirty="0">
                        <a:effectLst/>
                        <a:latin typeface="Times New Roman" pitchFamily="18" charset="0"/>
                        <a:ea typeface="Times New Roman"/>
                        <a:cs typeface="Times New Roman" pitchFamily="18" charset="0"/>
                      </a:endParaRPr>
                    </a:p>
                  </a:txBody>
                  <a:tcPr marL="36956" marR="36956" marT="0" marB="0" anchor="ctr"/>
                </a:tc>
                <a:extLst>
                  <a:ext uri="{0D108BD9-81ED-4DB2-BD59-A6C34878D82A}">
                    <a16:rowId xmlns:a16="http://schemas.microsoft.com/office/drawing/2014/main" xmlns="" val="10005"/>
                  </a:ext>
                </a:extLst>
              </a:tr>
              <a:tr h="303903">
                <a:tc>
                  <a:txBody>
                    <a:bodyPr/>
                    <a:lstStyle/>
                    <a:p>
                      <a:pPr>
                        <a:lnSpc>
                          <a:spcPts val="1350"/>
                        </a:lnSpc>
                        <a:spcBef>
                          <a:spcPts val="300"/>
                        </a:spcBef>
                        <a:spcAft>
                          <a:spcPts val="300"/>
                        </a:spcAft>
                        <a:tabLst>
                          <a:tab pos="342900" algn="l"/>
                        </a:tabLst>
                      </a:pPr>
                      <a:r>
                        <a:rPr lang="en-IN" sz="1400" spc="20" dirty="0" err="1">
                          <a:effectLst/>
                          <a:latin typeface="Times New Roman" pitchFamily="18" charset="0"/>
                          <a:ea typeface="Times New Roman"/>
                          <a:cs typeface="Times New Roman" pitchFamily="18" charset="0"/>
                        </a:rPr>
                        <a:t>Ind</a:t>
                      </a:r>
                      <a:r>
                        <a:rPr lang="en-IN" sz="1400" spc="20" dirty="0">
                          <a:effectLst/>
                          <a:latin typeface="Times New Roman" pitchFamily="18" charset="0"/>
                          <a:ea typeface="Times New Roman"/>
                          <a:cs typeface="Times New Roman" pitchFamily="18" charset="0"/>
                        </a:rPr>
                        <a:t> AS 111</a:t>
                      </a:r>
                    </a:p>
                  </a:txBody>
                  <a:tcPr marL="36956" marR="36956" marT="0" marB="0" anchor="ctr"/>
                </a:tc>
                <a:tc>
                  <a:txBody>
                    <a:bodyPr/>
                    <a:lstStyle/>
                    <a:p>
                      <a:pPr algn="l">
                        <a:lnSpc>
                          <a:spcPts val="1350"/>
                        </a:lnSpc>
                        <a:spcBef>
                          <a:spcPts val="300"/>
                        </a:spcBef>
                        <a:spcAft>
                          <a:spcPts val="300"/>
                        </a:spcAft>
                        <a:tabLst>
                          <a:tab pos="342900" algn="l"/>
                        </a:tabLst>
                      </a:pPr>
                      <a:r>
                        <a:rPr lang="en-IN" sz="1400" i="0" spc="20" dirty="0">
                          <a:effectLst/>
                          <a:latin typeface="Times New Roman" pitchFamily="18" charset="0"/>
                          <a:ea typeface="Times New Roman"/>
                          <a:cs typeface="Times New Roman" pitchFamily="18" charset="0"/>
                        </a:rPr>
                        <a:t>Joint Arrangements</a:t>
                      </a:r>
                    </a:p>
                  </a:txBody>
                  <a:tcPr marL="36956" marR="36956" marT="0" marB="0" anchor="ctr"/>
                </a:tc>
                <a:extLst>
                  <a:ext uri="{0D108BD9-81ED-4DB2-BD59-A6C34878D82A}">
                    <a16:rowId xmlns:a16="http://schemas.microsoft.com/office/drawing/2014/main" xmlns="" val="10006"/>
                  </a:ext>
                </a:extLst>
              </a:tr>
              <a:tr h="303903">
                <a:tc>
                  <a:txBody>
                    <a:bodyPr/>
                    <a:lstStyle/>
                    <a:p>
                      <a:pPr>
                        <a:lnSpc>
                          <a:spcPts val="1350"/>
                        </a:lnSpc>
                        <a:spcBef>
                          <a:spcPts val="300"/>
                        </a:spcBef>
                        <a:spcAft>
                          <a:spcPts val="300"/>
                        </a:spcAft>
                        <a:tabLst>
                          <a:tab pos="342900" algn="l"/>
                        </a:tabLst>
                      </a:pPr>
                      <a:r>
                        <a:rPr lang="en-IN" sz="1400" spc="20" dirty="0" err="1">
                          <a:effectLst/>
                          <a:latin typeface="Times New Roman" pitchFamily="18" charset="0"/>
                          <a:ea typeface="Times New Roman"/>
                          <a:cs typeface="Times New Roman" pitchFamily="18" charset="0"/>
                        </a:rPr>
                        <a:t>Ind</a:t>
                      </a:r>
                      <a:r>
                        <a:rPr lang="en-IN" sz="1400" spc="20" dirty="0">
                          <a:effectLst/>
                          <a:latin typeface="Times New Roman" pitchFamily="18" charset="0"/>
                          <a:ea typeface="Times New Roman"/>
                          <a:cs typeface="Times New Roman" pitchFamily="18" charset="0"/>
                        </a:rPr>
                        <a:t> AS 115</a:t>
                      </a:r>
                    </a:p>
                  </a:txBody>
                  <a:tcPr marL="36956" marR="36956" marT="0" marB="0" anchor="ctr"/>
                </a:tc>
                <a:tc>
                  <a:txBody>
                    <a:bodyPr/>
                    <a:lstStyle/>
                    <a:p>
                      <a:pPr algn="l">
                        <a:lnSpc>
                          <a:spcPts val="1350"/>
                        </a:lnSpc>
                        <a:spcBef>
                          <a:spcPts val="300"/>
                        </a:spcBef>
                        <a:spcAft>
                          <a:spcPts val="300"/>
                        </a:spcAft>
                        <a:tabLst>
                          <a:tab pos="342900" algn="l"/>
                        </a:tabLst>
                      </a:pPr>
                      <a:r>
                        <a:rPr lang="en-IN" sz="1400" i="0" spc="20" dirty="0">
                          <a:effectLst/>
                          <a:latin typeface="Times New Roman" pitchFamily="18" charset="0"/>
                          <a:ea typeface="Times New Roman"/>
                          <a:cs typeface="Times New Roman" pitchFamily="18" charset="0"/>
                        </a:rPr>
                        <a:t>Revenue from </a:t>
                      </a:r>
                      <a:r>
                        <a:rPr lang="en-US" sz="1400" i="0" kern="1200" dirty="0">
                          <a:solidFill>
                            <a:schemeClr val="dk1"/>
                          </a:solidFill>
                          <a:effectLst/>
                          <a:latin typeface="Times New Roman" panose="02020603050405020304" pitchFamily="18" charset="0"/>
                          <a:ea typeface="+mn-ea"/>
                          <a:cs typeface="Times New Roman" panose="02020603050405020304" pitchFamily="18" charset="0"/>
                        </a:rPr>
                        <a:t>Contracts with Customers</a:t>
                      </a:r>
                      <a:endParaRPr lang="en-IN" sz="1400" i="0" spc="20" dirty="0">
                        <a:effectLst/>
                        <a:latin typeface="Times New Roman" pitchFamily="18" charset="0"/>
                        <a:ea typeface="Times New Roman"/>
                        <a:cs typeface="Times New Roman" pitchFamily="18" charset="0"/>
                      </a:endParaRPr>
                    </a:p>
                  </a:txBody>
                  <a:tcPr marL="36956" marR="36956" marT="0" marB="0" anchor="ct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38210415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30235"/>
            <a:ext cx="9144000" cy="2011680"/>
          </a:xfrm>
          <a:solidFill>
            <a:schemeClr val="accent1">
              <a:lumMod val="75000"/>
            </a:schemeClr>
          </a:solidFill>
          <a:ln>
            <a:solidFill>
              <a:srgbClr val="0070C0"/>
            </a:solidFill>
          </a:ln>
        </p:spPr>
        <p:style>
          <a:lnRef idx="2">
            <a:schemeClr val="accent2"/>
          </a:lnRef>
          <a:fillRef idx="1">
            <a:schemeClr val="lt1"/>
          </a:fillRef>
          <a:effectRef idx="0">
            <a:schemeClr val="accent2"/>
          </a:effectRef>
          <a:fontRef idx="minor">
            <a:schemeClr val="dk1"/>
          </a:fontRef>
        </p:style>
        <p:txBody>
          <a:bodyPr/>
          <a:lstStyle/>
          <a:p>
            <a:pPr algn="ctr"/>
            <a:r>
              <a:rPr lang="en-US" dirty="0" err="1">
                <a:solidFill>
                  <a:schemeClr val="bg1"/>
                </a:solidFill>
              </a:rPr>
              <a:t>Ind</a:t>
            </a:r>
            <a:r>
              <a:rPr lang="en-US" dirty="0">
                <a:solidFill>
                  <a:schemeClr val="bg1"/>
                </a:solidFill>
              </a:rPr>
              <a:t>-AS</a:t>
            </a:r>
            <a:br>
              <a:rPr lang="en-US" dirty="0">
                <a:solidFill>
                  <a:schemeClr val="bg1"/>
                </a:solidFill>
              </a:rPr>
            </a:br>
            <a:r>
              <a:rPr lang="en-US" dirty="0">
                <a:solidFill>
                  <a:schemeClr val="bg1"/>
                </a:solidFill>
              </a:rPr>
              <a:t>impact in brief</a:t>
            </a:r>
          </a:p>
        </p:txBody>
      </p:sp>
      <p:sp>
        <p:nvSpPr>
          <p:cNvPr id="7"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8"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10990046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of changes (Select)</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4158270191"/>
              </p:ext>
            </p:extLst>
          </p:nvPr>
        </p:nvGraphicFramePr>
        <p:xfrm>
          <a:off x="403561" y="1021439"/>
          <a:ext cx="8547035" cy="5836561"/>
        </p:xfrm>
        <a:graphic>
          <a:graphicData uri="http://schemas.openxmlformats.org/drawingml/2006/table">
            <a:tbl>
              <a:tblPr firstRow="1" bandRow="1">
                <a:tableStyleId>{5C22544A-7EE6-4342-B048-85BDC9FD1C3A}</a:tableStyleId>
              </a:tblPr>
              <a:tblGrid>
                <a:gridCol w="1465580">
                  <a:extLst>
                    <a:ext uri="{9D8B030D-6E8A-4147-A177-3AD203B41FA5}">
                      <a16:colId xmlns:a16="http://schemas.microsoft.com/office/drawing/2014/main" xmlns="" val="20000"/>
                    </a:ext>
                  </a:extLst>
                </a:gridCol>
                <a:gridCol w="2210758">
                  <a:extLst>
                    <a:ext uri="{9D8B030D-6E8A-4147-A177-3AD203B41FA5}">
                      <a16:colId xmlns:a16="http://schemas.microsoft.com/office/drawing/2014/main" xmlns="" val="20001"/>
                    </a:ext>
                  </a:extLst>
                </a:gridCol>
                <a:gridCol w="4870697">
                  <a:extLst>
                    <a:ext uri="{9D8B030D-6E8A-4147-A177-3AD203B41FA5}">
                      <a16:colId xmlns:a16="http://schemas.microsoft.com/office/drawing/2014/main" xmlns="" val="20002"/>
                    </a:ext>
                  </a:extLst>
                </a:gridCol>
              </a:tblGrid>
              <a:tr h="432947">
                <a:tc>
                  <a:txBody>
                    <a:bodyPr/>
                    <a:lstStyle/>
                    <a:p>
                      <a:r>
                        <a:rPr lang="en-US" sz="1800" b="1" dirty="0"/>
                        <a:t>Standard</a:t>
                      </a:r>
                    </a:p>
                  </a:txBody>
                  <a:tcPr marL="68580" marR="68580" marT="34290" marB="34290"/>
                </a:tc>
                <a:tc>
                  <a:txBody>
                    <a:bodyPr/>
                    <a:lstStyle/>
                    <a:p>
                      <a:r>
                        <a:rPr lang="en-US" sz="1800" b="1" dirty="0"/>
                        <a:t>Change</a:t>
                      </a:r>
                    </a:p>
                  </a:txBody>
                  <a:tcPr marL="68580" marR="68580" marT="34290" marB="34290"/>
                </a:tc>
                <a:tc>
                  <a:txBody>
                    <a:bodyPr/>
                    <a:lstStyle/>
                    <a:p>
                      <a:r>
                        <a:rPr lang="en-US" sz="1800" b="1" dirty="0"/>
                        <a:t>Treatment</a:t>
                      </a:r>
                    </a:p>
                  </a:txBody>
                  <a:tcPr marL="68580" marR="68580" marT="34290" marB="34290"/>
                </a:tc>
                <a:extLst>
                  <a:ext uri="{0D108BD9-81ED-4DB2-BD59-A6C34878D82A}">
                    <a16:rowId xmlns:a16="http://schemas.microsoft.com/office/drawing/2014/main" xmlns="" val="10000"/>
                  </a:ext>
                </a:extLst>
              </a:tr>
              <a:tr h="676108">
                <a:tc>
                  <a:txBody>
                    <a:bodyPr/>
                    <a:lstStyle/>
                    <a:p>
                      <a:pPr marL="0" algn="l" defTabSz="914400" rtl="0" eaLnBrk="1" latinLnBrk="0" hangingPunct="1"/>
                      <a:r>
                        <a:rPr lang="en-US" sz="2000" b="1" kern="1200" dirty="0" err="1">
                          <a:solidFill>
                            <a:srgbClr val="FF0000"/>
                          </a:solidFill>
                        </a:rPr>
                        <a:t>Ind</a:t>
                      </a:r>
                      <a:r>
                        <a:rPr lang="en-US" sz="2000" b="1" kern="1200" dirty="0">
                          <a:solidFill>
                            <a:srgbClr val="FF0000"/>
                          </a:solidFill>
                        </a:rPr>
                        <a:t> AS 8</a:t>
                      </a:r>
                      <a:endParaRPr lang="en-US" sz="2000" b="1" kern="1200" dirty="0">
                        <a:solidFill>
                          <a:srgbClr val="FF0000"/>
                        </a:solidFill>
                        <a:latin typeface="+mn-lt"/>
                        <a:ea typeface="+mn-ea"/>
                        <a:cs typeface="+mn-cs"/>
                      </a:endParaRPr>
                    </a:p>
                  </a:txBody>
                  <a:tcPr marL="68580" marR="68580" marT="34290" marB="34290"/>
                </a:tc>
                <a:tc>
                  <a:txBody>
                    <a:bodyPr/>
                    <a:lstStyle/>
                    <a:p>
                      <a:r>
                        <a:rPr lang="en-US" sz="1800" b="1" dirty="0"/>
                        <a:t>Accounting</a:t>
                      </a:r>
                      <a:r>
                        <a:rPr lang="en-US" sz="1800" b="1" baseline="0" dirty="0"/>
                        <a:t> policy change and prior period items</a:t>
                      </a:r>
                      <a:endParaRPr lang="en-US" sz="1800" b="1" dirty="0"/>
                    </a:p>
                  </a:txBody>
                  <a:tcPr marL="68580" marR="68580" marT="34290" marB="34290"/>
                </a:tc>
                <a:tc>
                  <a:txBody>
                    <a:bodyPr/>
                    <a:lstStyle/>
                    <a:p>
                      <a:r>
                        <a:rPr lang="en-US" sz="1800" b="1" kern="1200" dirty="0"/>
                        <a:t>Retrospective application/restatement – third Balance Sheet</a:t>
                      </a:r>
                      <a:endParaRPr lang="en-US" sz="1800" b="1" kern="1200" dirty="0">
                        <a:solidFill>
                          <a:srgbClr val="0070C0"/>
                        </a:solidFill>
                        <a:latin typeface="+mn-lt"/>
                        <a:ea typeface="+mn-ea"/>
                        <a:cs typeface="+mn-cs"/>
                      </a:endParaRPr>
                    </a:p>
                  </a:txBody>
                  <a:tcPr marL="68580" marR="68580" marT="34290" marB="34290"/>
                </a:tc>
                <a:extLst>
                  <a:ext uri="{0D108BD9-81ED-4DB2-BD59-A6C34878D82A}">
                    <a16:rowId xmlns:a16="http://schemas.microsoft.com/office/drawing/2014/main" xmlns="" val="10001"/>
                  </a:ext>
                </a:extLst>
              </a:tr>
              <a:tr h="676108">
                <a:tc>
                  <a:txBody>
                    <a:bodyPr/>
                    <a:lstStyle/>
                    <a:p>
                      <a:pPr marL="0" algn="l" defTabSz="914400" rtl="0" eaLnBrk="1" latinLnBrk="0" hangingPunct="1"/>
                      <a:r>
                        <a:rPr lang="en-US" sz="2000" b="1" kern="1200" dirty="0" err="1">
                          <a:solidFill>
                            <a:srgbClr val="FF0000"/>
                          </a:solidFill>
                        </a:rPr>
                        <a:t>Ind</a:t>
                      </a:r>
                      <a:r>
                        <a:rPr lang="en-US" sz="2000" b="1" kern="1200" dirty="0">
                          <a:solidFill>
                            <a:srgbClr val="FF0000"/>
                          </a:solidFill>
                        </a:rPr>
                        <a:t> AS 10</a:t>
                      </a:r>
                      <a:endParaRPr lang="en-US" sz="2000" b="1" kern="1200" dirty="0">
                        <a:solidFill>
                          <a:srgbClr val="FF0000"/>
                        </a:solidFill>
                        <a:latin typeface="+mn-lt"/>
                        <a:ea typeface="+mn-ea"/>
                        <a:cs typeface="+mn-cs"/>
                      </a:endParaRPr>
                    </a:p>
                  </a:txBody>
                  <a:tcPr marL="68580" marR="68580" marT="34290" marB="34290"/>
                </a:tc>
                <a:tc>
                  <a:txBody>
                    <a:bodyPr/>
                    <a:lstStyle/>
                    <a:p>
                      <a:r>
                        <a:rPr lang="en-US" sz="1800" b="1" dirty="0"/>
                        <a:t>Dividend treatment</a:t>
                      </a:r>
                    </a:p>
                  </a:txBody>
                  <a:tcPr marL="68580" marR="68580" marT="34290" marB="34290"/>
                </a:tc>
                <a:tc>
                  <a:txBody>
                    <a:bodyPr/>
                    <a:lstStyle/>
                    <a:p>
                      <a:r>
                        <a:rPr lang="en-US" sz="1800" b="1" kern="1200" dirty="0"/>
                        <a:t>Proposed dividend is not a liability and treated as change in equity</a:t>
                      </a:r>
                      <a:endParaRPr lang="en-US" sz="1800" b="1" kern="1200" dirty="0">
                        <a:solidFill>
                          <a:srgbClr val="0070C0"/>
                        </a:solidFill>
                        <a:latin typeface="+mn-lt"/>
                        <a:ea typeface="+mn-ea"/>
                        <a:cs typeface="+mn-cs"/>
                      </a:endParaRPr>
                    </a:p>
                  </a:txBody>
                  <a:tcPr marL="68580" marR="68580" marT="34290" marB="34290"/>
                </a:tc>
                <a:extLst>
                  <a:ext uri="{0D108BD9-81ED-4DB2-BD59-A6C34878D82A}">
                    <a16:rowId xmlns:a16="http://schemas.microsoft.com/office/drawing/2014/main" xmlns="" val="10002"/>
                  </a:ext>
                </a:extLst>
              </a:tr>
              <a:tr h="676108">
                <a:tc>
                  <a:txBody>
                    <a:bodyPr/>
                    <a:lstStyle/>
                    <a:p>
                      <a:pPr marL="0" algn="l" defTabSz="914400" rtl="0" eaLnBrk="1" latinLnBrk="0" hangingPunct="1"/>
                      <a:r>
                        <a:rPr lang="en-US" sz="2000" b="1" kern="1200" dirty="0" err="1">
                          <a:solidFill>
                            <a:srgbClr val="FF0000"/>
                          </a:solidFill>
                        </a:rPr>
                        <a:t>Ind</a:t>
                      </a:r>
                      <a:r>
                        <a:rPr lang="en-US" sz="2000" b="1" kern="1200" dirty="0">
                          <a:solidFill>
                            <a:srgbClr val="FF0000"/>
                          </a:solidFill>
                        </a:rPr>
                        <a:t> AS 12</a:t>
                      </a:r>
                      <a:endParaRPr lang="en-US" sz="2000" b="1" kern="1200" dirty="0">
                        <a:solidFill>
                          <a:srgbClr val="FF0000"/>
                        </a:solidFill>
                        <a:latin typeface="+mn-lt"/>
                        <a:ea typeface="+mn-ea"/>
                        <a:cs typeface="+mn-cs"/>
                      </a:endParaRPr>
                    </a:p>
                  </a:txBody>
                  <a:tcPr marL="68580" marR="68580" marT="34290" marB="34290"/>
                </a:tc>
                <a:tc>
                  <a:txBody>
                    <a:bodyPr/>
                    <a:lstStyle/>
                    <a:p>
                      <a:r>
                        <a:rPr lang="en-US" sz="1800" b="1" dirty="0"/>
                        <a:t>Approach</a:t>
                      </a:r>
                    </a:p>
                  </a:txBody>
                  <a:tcPr marL="68580" marR="68580" marT="34290" marB="34290"/>
                </a:tc>
                <a:tc>
                  <a:txBody>
                    <a:bodyPr/>
                    <a:lstStyle/>
                    <a:p>
                      <a:r>
                        <a:rPr lang="en-US" sz="1800" b="1" kern="1200" dirty="0"/>
                        <a:t>The basis for determining deferred taxes from P&amp;L approach to BS approach – Need for Tax Balance Sheet</a:t>
                      </a:r>
                      <a:endParaRPr lang="en-US" sz="1800" b="1" kern="1200" dirty="0">
                        <a:solidFill>
                          <a:srgbClr val="0070C0"/>
                        </a:solidFill>
                        <a:latin typeface="+mn-lt"/>
                        <a:ea typeface="+mn-ea"/>
                        <a:cs typeface="+mn-cs"/>
                      </a:endParaRPr>
                    </a:p>
                  </a:txBody>
                  <a:tcPr marL="68580" marR="68580" marT="34290" marB="34290"/>
                </a:tc>
                <a:extLst>
                  <a:ext uri="{0D108BD9-81ED-4DB2-BD59-A6C34878D82A}">
                    <a16:rowId xmlns:a16="http://schemas.microsoft.com/office/drawing/2014/main" xmlns="" val="10003"/>
                  </a:ext>
                </a:extLst>
              </a:tr>
              <a:tr h="462599">
                <a:tc>
                  <a:txBody>
                    <a:bodyPr/>
                    <a:lstStyle/>
                    <a:p>
                      <a:pPr marL="0" algn="l" defTabSz="914400" rtl="0" eaLnBrk="1" latinLnBrk="0" hangingPunct="1"/>
                      <a:r>
                        <a:rPr lang="en-US" sz="2000" b="1" kern="1200" dirty="0" err="1">
                          <a:solidFill>
                            <a:srgbClr val="FF0000"/>
                          </a:solidFill>
                        </a:rPr>
                        <a:t>Ind</a:t>
                      </a:r>
                      <a:r>
                        <a:rPr lang="en-US" sz="2000" b="1" kern="1200" dirty="0">
                          <a:solidFill>
                            <a:srgbClr val="FF0000"/>
                          </a:solidFill>
                        </a:rPr>
                        <a:t> AS 103</a:t>
                      </a:r>
                      <a:endParaRPr lang="en-US" sz="2000" b="1" kern="1200" dirty="0">
                        <a:solidFill>
                          <a:srgbClr val="FF0000"/>
                        </a:solidFill>
                        <a:latin typeface="+mn-lt"/>
                        <a:ea typeface="+mn-ea"/>
                        <a:cs typeface="+mn-cs"/>
                      </a:endParaRPr>
                    </a:p>
                  </a:txBody>
                  <a:tcPr marL="68580" marR="68580" marT="34290" marB="34290"/>
                </a:tc>
                <a:tc>
                  <a:txBody>
                    <a:bodyPr/>
                    <a:lstStyle/>
                    <a:p>
                      <a:r>
                        <a:rPr lang="en-US" sz="1800" b="1" dirty="0"/>
                        <a:t>Method</a:t>
                      </a:r>
                      <a:r>
                        <a:rPr lang="en-US" sz="1800" b="1" baseline="0" dirty="0"/>
                        <a:t> of accounting</a:t>
                      </a:r>
                    </a:p>
                  </a:txBody>
                  <a:tcPr marL="68580" marR="68580" marT="34290" marB="34290"/>
                </a:tc>
                <a:tc>
                  <a:txBody>
                    <a:bodyPr/>
                    <a:lstStyle/>
                    <a:p>
                      <a:r>
                        <a:rPr lang="en-US" sz="1800" b="1" kern="1200" dirty="0"/>
                        <a:t>No pooling of interest method</a:t>
                      </a:r>
                      <a:endParaRPr lang="en-US" sz="1800" b="1" kern="1200" dirty="0">
                        <a:solidFill>
                          <a:srgbClr val="0070C0"/>
                        </a:solidFill>
                        <a:latin typeface="+mn-lt"/>
                        <a:ea typeface="+mn-ea"/>
                        <a:cs typeface="+mn-cs"/>
                      </a:endParaRPr>
                    </a:p>
                  </a:txBody>
                  <a:tcPr marL="68580" marR="68580" marT="34290" marB="34290"/>
                </a:tc>
                <a:extLst>
                  <a:ext uri="{0D108BD9-81ED-4DB2-BD59-A6C34878D82A}">
                    <a16:rowId xmlns:a16="http://schemas.microsoft.com/office/drawing/2014/main" xmlns="" val="10004"/>
                  </a:ext>
                </a:extLst>
              </a:tr>
              <a:tr h="462599">
                <a:tc>
                  <a:txBody>
                    <a:bodyPr/>
                    <a:lstStyle/>
                    <a:p>
                      <a:pPr marL="0" algn="l" defTabSz="914400" rtl="0" eaLnBrk="1" latinLnBrk="0" hangingPunct="1"/>
                      <a:endParaRPr lang="en-US" sz="2000" b="1" kern="1200" dirty="0">
                        <a:solidFill>
                          <a:srgbClr val="FF0000"/>
                        </a:solidFill>
                        <a:latin typeface="+mn-lt"/>
                        <a:ea typeface="+mn-ea"/>
                        <a:cs typeface="+mn-cs"/>
                      </a:endParaRPr>
                    </a:p>
                  </a:txBody>
                  <a:tcPr marL="68580" marR="68580" marT="34290" marB="34290"/>
                </a:tc>
                <a:tc>
                  <a:txBody>
                    <a:bodyPr/>
                    <a:lstStyle/>
                    <a:p>
                      <a:r>
                        <a:rPr lang="en-US" sz="1800" b="1" baseline="0" dirty="0"/>
                        <a:t>Reverse merger</a:t>
                      </a:r>
                    </a:p>
                  </a:txBody>
                  <a:tcPr marL="68580" marR="68580" marT="34290" marB="34290"/>
                </a:tc>
                <a:tc>
                  <a:txBody>
                    <a:bodyPr/>
                    <a:lstStyle/>
                    <a:p>
                      <a:r>
                        <a:rPr lang="en-US" sz="1800" b="1" kern="1200" dirty="0"/>
                        <a:t>Acquirer for</a:t>
                      </a:r>
                      <a:r>
                        <a:rPr lang="en-US" sz="1800" b="1" kern="1200" baseline="0" dirty="0"/>
                        <a:t> accounting different from legal acquirer</a:t>
                      </a:r>
                      <a:endParaRPr lang="en-US" sz="1800" b="1" kern="1200" dirty="0">
                        <a:solidFill>
                          <a:srgbClr val="0070C0"/>
                        </a:solidFill>
                        <a:latin typeface="+mn-lt"/>
                        <a:ea typeface="+mn-ea"/>
                        <a:cs typeface="+mn-cs"/>
                      </a:endParaRPr>
                    </a:p>
                  </a:txBody>
                  <a:tcPr marL="68580" marR="68580" marT="34290" marB="34290"/>
                </a:tc>
                <a:extLst>
                  <a:ext uri="{0D108BD9-81ED-4DB2-BD59-A6C34878D82A}">
                    <a16:rowId xmlns:a16="http://schemas.microsoft.com/office/drawing/2014/main" xmlns="" val="10005"/>
                  </a:ext>
                </a:extLst>
              </a:tr>
              <a:tr h="676108">
                <a:tc>
                  <a:txBody>
                    <a:bodyPr/>
                    <a:lstStyle/>
                    <a:p>
                      <a:pPr marL="0" algn="l" defTabSz="914400" rtl="0" eaLnBrk="1" latinLnBrk="0" hangingPunct="1"/>
                      <a:endParaRPr lang="en-US" sz="2000" b="1" kern="1200" dirty="0">
                        <a:solidFill>
                          <a:srgbClr val="FF0000"/>
                        </a:solidFill>
                        <a:latin typeface="+mn-lt"/>
                        <a:ea typeface="+mn-ea"/>
                        <a:cs typeface="+mn-cs"/>
                      </a:endParaRPr>
                    </a:p>
                  </a:txBody>
                  <a:tcPr marL="68580" marR="68580" marT="34290" marB="34290"/>
                </a:tc>
                <a:tc>
                  <a:txBody>
                    <a:bodyPr/>
                    <a:lstStyle/>
                    <a:p>
                      <a:r>
                        <a:rPr lang="en-US" sz="1800" b="1" baseline="0" dirty="0"/>
                        <a:t>Identifiable Intangible Assets</a:t>
                      </a:r>
                    </a:p>
                  </a:txBody>
                  <a:tcPr marL="68580" marR="68580" marT="34290" marB="34290"/>
                </a:tc>
                <a:tc>
                  <a:txBody>
                    <a:bodyPr/>
                    <a:lstStyle/>
                    <a:p>
                      <a:r>
                        <a:rPr lang="en-US" sz="1800" b="1" kern="1200" dirty="0"/>
                        <a:t>Fair value should be allocated to intangible assets, which would not have been recognized under I GAAP</a:t>
                      </a:r>
                      <a:endParaRPr lang="en-US" sz="1800" b="1" kern="1200" dirty="0">
                        <a:solidFill>
                          <a:srgbClr val="0070C0"/>
                        </a:solidFill>
                        <a:latin typeface="+mn-lt"/>
                        <a:ea typeface="+mn-ea"/>
                        <a:cs typeface="+mn-cs"/>
                      </a:endParaRPr>
                    </a:p>
                  </a:txBody>
                  <a:tcPr marL="68580" marR="68580" marT="34290" marB="34290"/>
                </a:tc>
                <a:extLst>
                  <a:ext uri="{0D108BD9-81ED-4DB2-BD59-A6C34878D82A}">
                    <a16:rowId xmlns:a16="http://schemas.microsoft.com/office/drawing/2014/main" xmlns="" val="10006"/>
                  </a:ext>
                </a:extLst>
              </a:tr>
              <a:tr h="818446">
                <a:tc>
                  <a:txBody>
                    <a:bodyPr/>
                    <a:lstStyle/>
                    <a:p>
                      <a:pPr marL="0" algn="l" defTabSz="914400" rtl="0" eaLnBrk="1" latinLnBrk="0" hangingPunct="1"/>
                      <a:r>
                        <a:rPr lang="en-US" sz="2000" b="1" kern="1200" dirty="0" err="1">
                          <a:solidFill>
                            <a:srgbClr val="FF0000"/>
                          </a:solidFill>
                        </a:rPr>
                        <a:t>Ind</a:t>
                      </a:r>
                      <a:r>
                        <a:rPr lang="en-US" sz="2000" b="1" kern="1200" dirty="0">
                          <a:solidFill>
                            <a:srgbClr val="FF0000"/>
                          </a:solidFill>
                        </a:rPr>
                        <a:t> AS 18 – Appendix</a:t>
                      </a:r>
                      <a:endParaRPr lang="en-US" sz="2000" b="1" kern="1200" dirty="0">
                        <a:solidFill>
                          <a:srgbClr val="FF0000"/>
                        </a:solidFill>
                        <a:latin typeface="+mn-lt"/>
                        <a:ea typeface="+mn-ea"/>
                        <a:cs typeface="+mn-cs"/>
                      </a:endParaRPr>
                    </a:p>
                  </a:txBody>
                  <a:tcPr marL="68580" marR="68580" marT="34290" marB="34290"/>
                </a:tc>
                <a:tc>
                  <a:txBody>
                    <a:bodyPr/>
                    <a:lstStyle/>
                    <a:p>
                      <a:r>
                        <a:rPr lang="en-US" sz="1800" b="1" baseline="0" dirty="0"/>
                        <a:t>Service concession arrangement</a:t>
                      </a:r>
                    </a:p>
                  </a:txBody>
                  <a:tcPr marL="68580" marR="68580" marT="34290" marB="34290"/>
                </a:tc>
                <a:tc>
                  <a:txBody>
                    <a:bodyPr/>
                    <a:lstStyle/>
                    <a:p>
                      <a:r>
                        <a:rPr lang="en-US" sz="1800" b="1" kern="1200" dirty="0"/>
                        <a:t>Intangible assets recognition and the amortization policies are different</a:t>
                      </a:r>
                      <a:endParaRPr lang="en-US" sz="1800" b="1" kern="1200" dirty="0">
                        <a:solidFill>
                          <a:srgbClr val="0070C0"/>
                        </a:solidFill>
                        <a:latin typeface="+mn-lt"/>
                        <a:ea typeface="+mn-ea"/>
                        <a:cs typeface="+mn-cs"/>
                      </a:endParaRPr>
                    </a:p>
                  </a:txBody>
                  <a:tcPr marL="68580" marR="68580" marT="34290" marB="34290"/>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46418705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50392"/>
          </a:xfrm>
        </p:spPr>
        <p:txBody>
          <a:bodyPr/>
          <a:lstStyle/>
          <a:p>
            <a:r>
              <a:rPr lang="en-US" dirty="0"/>
              <a:t>Whirlwind?</a:t>
            </a:r>
          </a:p>
        </p:txBody>
      </p:sp>
      <p:sp>
        <p:nvSpPr>
          <p:cNvPr id="3" name="Content Placeholder 2"/>
          <p:cNvSpPr>
            <a:spLocks noGrp="1"/>
          </p:cNvSpPr>
          <p:nvPr>
            <p:ph sz="quarter" idx="1"/>
          </p:nvPr>
        </p:nvSpPr>
        <p:spPr>
          <a:xfrm>
            <a:off x="174544" y="971701"/>
            <a:ext cx="8923971" cy="4941239"/>
          </a:xfrm>
        </p:spPr>
        <p:txBody>
          <a:bodyPr>
            <a:noAutofit/>
          </a:bodyPr>
          <a:lstStyle/>
          <a:p>
            <a:pPr>
              <a:spcBef>
                <a:spcPts val="1200"/>
              </a:spcBef>
            </a:pPr>
            <a:r>
              <a:rPr lang="en-US" sz="2400" dirty="0"/>
              <a:t>The accounting profession worldwide is going through a sea of changes</a:t>
            </a:r>
          </a:p>
          <a:p>
            <a:pPr>
              <a:spcBef>
                <a:spcPts val="1200"/>
              </a:spcBef>
            </a:pPr>
            <a:r>
              <a:rPr lang="en-US" sz="2400" dirty="0"/>
              <a:t>On the one hand “The Economist” predicts, accounting to be the worst affected profession in the wake of technology, while on the other, qualified professionals are found wanting across the globe</a:t>
            </a:r>
          </a:p>
          <a:p>
            <a:pPr>
              <a:spcBef>
                <a:spcPts val="1200"/>
              </a:spcBef>
            </a:pPr>
            <a:r>
              <a:rPr lang="en-US" sz="2400" dirty="0"/>
              <a:t>Business transactions – getting complex with agreements for future performance and multiple covenants</a:t>
            </a:r>
          </a:p>
          <a:p>
            <a:pPr>
              <a:spcBef>
                <a:spcPts val="1200"/>
              </a:spcBef>
            </a:pPr>
            <a:r>
              <a:rPr lang="en-US" sz="2400" dirty="0"/>
              <a:t>Accounting closely linked to taxation- fair valuations ; TP/BEPS </a:t>
            </a:r>
            <a:r>
              <a:rPr lang="en-US" sz="2400" dirty="0" err="1"/>
              <a:t>etc</a:t>
            </a:r>
            <a:endParaRPr lang="en-US" sz="2400" dirty="0"/>
          </a:p>
          <a:p>
            <a:pPr>
              <a:spcBef>
                <a:spcPts val="1200"/>
              </a:spcBef>
            </a:pPr>
            <a:r>
              <a:rPr lang="en-US" sz="2400" dirty="0"/>
              <a:t>The change only presents ocean of opportunities for global accountants</a:t>
            </a:r>
          </a:p>
          <a:p>
            <a:pPr>
              <a:spcBef>
                <a:spcPts val="1200"/>
              </a:spcBef>
            </a:pPr>
            <a:r>
              <a:rPr lang="en-US" sz="2400" dirty="0"/>
              <a:t>The key to embracing this change is upgrading our skillsets</a:t>
            </a:r>
            <a:endParaRPr lang="en-US" sz="2800" dirty="0"/>
          </a:p>
          <a:p>
            <a:pPr>
              <a:spcBef>
                <a:spcPts val="1200"/>
              </a:spcBef>
            </a:pPr>
            <a:endParaRPr lang="en-US" sz="2800" b="1" dirty="0"/>
          </a:p>
        </p:txBody>
      </p:sp>
      <p:sp>
        <p:nvSpPr>
          <p:cNvPr id="8"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9" name="Footer Placeholder 4"/>
          <p:cNvSpPr>
            <a:spLocks noGrp="1"/>
          </p:cNvSpPr>
          <p:nvPr>
            <p:ph type="ftr" sz="quarter" idx="3"/>
          </p:nvPr>
        </p:nvSpPr>
        <p:spPr>
          <a:xfrm>
            <a:off x="304800" y="6410848"/>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18572649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of changes (select)</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4164420159"/>
              </p:ext>
            </p:extLst>
          </p:nvPr>
        </p:nvGraphicFramePr>
        <p:xfrm>
          <a:off x="1" y="1073859"/>
          <a:ext cx="9144000" cy="6288110"/>
        </p:xfrm>
        <a:graphic>
          <a:graphicData uri="http://schemas.openxmlformats.org/drawingml/2006/table">
            <a:tbl>
              <a:tblPr firstRow="1" bandRow="1">
                <a:tableStyleId>{5C22544A-7EE6-4342-B048-85BDC9FD1C3A}</a:tableStyleId>
              </a:tblPr>
              <a:tblGrid>
                <a:gridCol w="1519222">
                  <a:extLst>
                    <a:ext uri="{9D8B030D-6E8A-4147-A177-3AD203B41FA5}">
                      <a16:colId xmlns:a16="http://schemas.microsoft.com/office/drawing/2014/main" xmlns="" val="20000"/>
                    </a:ext>
                  </a:extLst>
                </a:gridCol>
                <a:gridCol w="2794796">
                  <a:extLst>
                    <a:ext uri="{9D8B030D-6E8A-4147-A177-3AD203B41FA5}">
                      <a16:colId xmlns:a16="http://schemas.microsoft.com/office/drawing/2014/main" xmlns="" val="20001"/>
                    </a:ext>
                  </a:extLst>
                </a:gridCol>
                <a:gridCol w="4829982">
                  <a:extLst>
                    <a:ext uri="{9D8B030D-6E8A-4147-A177-3AD203B41FA5}">
                      <a16:colId xmlns:a16="http://schemas.microsoft.com/office/drawing/2014/main" xmlns="" val="20002"/>
                    </a:ext>
                  </a:extLst>
                </a:gridCol>
              </a:tblGrid>
              <a:tr h="331094">
                <a:tc>
                  <a:txBody>
                    <a:bodyPr/>
                    <a:lstStyle/>
                    <a:p>
                      <a:r>
                        <a:rPr lang="en-US" sz="1800" b="1" dirty="0"/>
                        <a:t>Standard</a:t>
                      </a:r>
                    </a:p>
                  </a:txBody>
                  <a:tcPr marL="68580" marR="68580" marT="34290" marB="34290"/>
                </a:tc>
                <a:tc>
                  <a:txBody>
                    <a:bodyPr/>
                    <a:lstStyle/>
                    <a:p>
                      <a:r>
                        <a:rPr lang="en-US" sz="1800" b="1" dirty="0"/>
                        <a:t>Change</a:t>
                      </a:r>
                    </a:p>
                  </a:txBody>
                  <a:tcPr marL="68580" marR="68580" marT="34290" marB="34290"/>
                </a:tc>
                <a:tc>
                  <a:txBody>
                    <a:bodyPr/>
                    <a:lstStyle/>
                    <a:p>
                      <a:r>
                        <a:rPr lang="en-US" sz="1800" b="1" dirty="0"/>
                        <a:t>Treatment</a:t>
                      </a:r>
                    </a:p>
                  </a:txBody>
                  <a:tcPr marL="68580" marR="68580" marT="34290" marB="34290"/>
                </a:tc>
                <a:extLst>
                  <a:ext uri="{0D108BD9-81ED-4DB2-BD59-A6C34878D82A}">
                    <a16:rowId xmlns:a16="http://schemas.microsoft.com/office/drawing/2014/main" xmlns="" val="10000"/>
                  </a:ext>
                </a:extLst>
              </a:tr>
              <a:tr h="595970">
                <a:tc>
                  <a:txBody>
                    <a:bodyPr/>
                    <a:lstStyle/>
                    <a:p>
                      <a:pPr marL="0" algn="l" defTabSz="914400" rtl="0" eaLnBrk="1" latinLnBrk="0" hangingPunct="1"/>
                      <a:r>
                        <a:rPr lang="en-US" sz="2000" b="1" kern="1200" dirty="0" err="1">
                          <a:solidFill>
                            <a:srgbClr val="C00000"/>
                          </a:solidFill>
                          <a:latin typeface="+mn-lt"/>
                          <a:ea typeface="+mn-ea"/>
                          <a:cs typeface="+mn-cs"/>
                        </a:rPr>
                        <a:t>Ind</a:t>
                      </a:r>
                      <a:r>
                        <a:rPr lang="en-US" sz="2000" b="1" kern="1200" dirty="0">
                          <a:solidFill>
                            <a:srgbClr val="C00000"/>
                          </a:solidFill>
                          <a:latin typeface="+mn-lt"/>
                          <a:ea typeface="+mn-ea"/>
                          <a:cs typeface="+mn-cs"/>
                        </a:rPr>
                        <a:t> AS 38</a:t>
                      </a:r>
                    </a:p>
                  </a:txBody>
                  <a:tcPr marL="68580" marR="68580" marT="34290" marB="34290"/>
                </a:tc>
                <a:tc>
                  <a:txBody>
                    <a:bodyPr/>
                    <a:lstStyle/>
                    <a:p>
                      <a:r>
                        <a:rPr lang="en-US" sz="1800" b="1" dirty="0"/>
                        <a:t>Indefinite life intangibles</a:t>
                      </a:r>
                      <a:r>
                        <a:rPr lang="en-US" sz="1800" b="1" baseline="0" dirty="0"/>
                        <a:t> and goodwill</a:t>
                      </a:r>
                      <a:endParaRPr lang="en-US" sz="1800" b="1" dirty="0"/>
                    </a:p>
                  </a:txBody>
                  <a:tcPr marL="68580" marR="68580" marT="34290" marB="34290"/>
                </a:tc>
                <a:tc>
                  <a:txBody>
                    <a:bodyPr/>
                    <a:lstStyle/>
                    <a:p>
                      <a:r>
                        <a:rPr lang="en-US" sz="1800" b="1" kern="1200" dirty="0">
                          <a:solidFill>
                            <a:schemeClr val="tx1"/>
                          </a:solidFill>
                          <a:latin typeface="+mn-lt"/>
                          <a:ea typeface="+mn-ea"/>
                          <a:cs typeface="+mn-cs"/>
                        </a:rPr>
                        <a:t>To be tested for impairment annually</a:t>
                      </a:r>
                    </a:p>
                  </a:txBody>
                  <a:tcPr marL="68580" marR="68580" marT="34290" marB="34290"/>
                </a:tc>
                <a:extLst>
                  <a:ext uri="{0D108BD9-81ED-4DB2-BD59-A6C34878D82A}">
                    <a16:rowId xmlns:a16="http://schemas.microsoft.com/office/drawing/2014/main" xmlns="" val="10001"/>
                  </a:ext>
                </a:extLst>
              </a:tr>
              <a:tr h="860845">
                <a:tc>
                  <a:txBody>
                    <a:bodyPr/>
                    <a:lstStyle/>
                    <a:p>
                      <a:pPr marL="0" algn="l" defTabSz="914400" rtl="0" eaLnBrk="1" latinLnBrk="0" hangingPunct="1"/>
                      <a:r>
                        <a:rPr lang="en-US" sz="2000" b="1" kern="1200" dirty="0" err="1">
                          <a:solidFill>
                            <a:srgbClr val="C00000"/>
                          </a:solidFill>
                          <a:latin typeface="+mn-lt"/>
                          <a:ea typeface="+mn-ea"/>
                          <a:cs typeface="+mn-cs"/>
                        </a:rPr>
                        <a:t>Ind</a:t>
                      </a:r>
                      <a:r>
                        <a:rPr lang="en-US" sz="2000" b="1" kern="1200" dirty="0">
                          <a:solidFill>
                            <a:srgbClr val="C00000"/>
                          </a:solidFill>
                          <a:latin typeface="+mn-lt"/>
                          <a:ea typeface="+mn-ea"/>
                          <a:cs typeface="+mn-cs"/>
                        </a:rPr>
                        <a:t> AS 17 – Appendix</a:t>
                      </a:r>
                    </a:p>
                  </a:txBody>
                  <a:tcPr marL="68580" marR="68580" marT="34290" marB="34290"/>
                </a:tc>
                <a:tc>
                  <a:txBody>
                    <a:bodyPr/>
                    <a:lstStyle/>
                    <a:p>
                      <a:r>
                        <a:rPr lang="en-US" sz="1800" b="1" dirty="0"/>
                        <a:t>Determining whether arrangement contains lease</a:t>
                      </a:r>
                    </a:p>
                  </a:txBody>
                  <a:tcPr marL="68580" marR="68580" marT="34290" marB="34290"/>
                </a:tc>
                <a:tc>
                  <a:txBody>
                    <a:bodyPr/>
                    <a:lstStyle/>
                    <a:p>
                      <a:r>
                        <a:rPr lang="en-US" sz="1800" b="1" kern="1200" dirty="0">
                          <a:solidFill>
                            <a:schemeClr val="tx1"/>
                          </a:solidFill>
                          <a:latin typeface="+mn-lt"/>
                          <a:ea typeface="+mn-ea"/>
                          <a:cs typeface="+mn-cs"/>
                        </a:rPr>
                        <a:t>A sub-contracting contract, which operates exclusively for the principal could be subject matter of lease </a:t>
                      </a:r>
                    </a:p>
                  </a:txBody>
                  <a:tcPr marL="68580" marR="68580" marT="34290" marB="34290"/>
                </a:tc>
                <a:extLst>
                  <a:ext uri="{0D108BD9-81ED-4DB2-BD59-A6C34878D82A}">
                    <a16:rowId xmlns:a16="http://schemas.microsoft.com/office/drawing/2014/main" xmlns="" val="10002"/>
                  </a:ext>
                </a:extLst>
              </a:tr>
              <a:tr h="595970">
                <a:tc>
                  <a:txBody>
                    <a:bodyPr/>
                    <a:lstStyle/>
                    <a:p>
                      <a:pPr marL="0" algn="l" defTabSz="914400" rtl="0" eaLnBrk="1" latinLnBrk="0" hangingPunct="1"/>
                      <a:r>
                        <a:rPr lang="en-US" sz="2000" b="1" kern="1200" dirty="0" err="1">
                          <a:solidFill>
                            <a:srgbClr val="C00000"/>
                          </a:solidFill>
                          <a:latin typeface="+mn-lt"/>
                          <a:ea typeface="+mn-ea"/>
                          <a:cs typeface="+mn-cs"/>
                        </a:rPr>
                        <a:t>Ind</a:t>
                      </a:r>
                      <a:r>
                        <a:rPr lang="en-US" sz="2000" b="1" kern="1200" dirty="0">
                          <a:solidFill>
                            <a:srgbClr val="C00000"/>
                          </a:solidFill>
                          <a:latin typeface="+mn-lt"/>
                          <a:ea typeface="+mn-ea"/>
                          <a:cs typeface="+mn-cs"/>
                        </a:rPr>
                        <a:t> AS 40</a:t>
                      </a:r>
                    </a:p>
                  </a:txBody>
                  <a:tcPr marL="68580" marR="68580" marT="34290" marB="34290"/>
                </a:tc>
                <a:tc>
                  <a:txBody>
                    <a:bodyPr/>
                    <a:lstStyle/>
                    <a:p>
                      <a:r>
                        <a:rPr lang="en-US" sz="1800" b="1" dirty="0"/>
                        <a:t>Disclosure</a:t>
                      </a:r>
                      <a:r>
                        <a:rPr lang="en-US" sz="1800" b="1" baseline="0" dirty="0"/>
                        <a:t> of fair values</a:t>
                      </a:r>
                      <a:endParaRPr lang="en-US" sz="1800" b="1" dirty="0"/>
                    </a:p>
                  </a:txBody>
                  <a:tcPr marL="68580" marR="68580" marT="34290" marB="34290"/>
                </a:tc>
                <a:tc>
                  <a:txBody>
                    <a:bodyPr/>
                    <a:lstStyle/>
                    <a:p>
                      <a:r>
                        <a:rPr lang="en-US" sz="1800" b="1" kern="1200" dirty="0">
                          <a:solidFill>
                            <a:schemeClr val="tx1"/>
                          </a:solidFill>
                          <a:latin typeface="+mn-lt"/>
                          <a:ea typeface="+mn-ea"/>
                          <a:cs typeface="+mn-cs"/>
                        </a:rPr>
                        <a:t>Fair value of investment property to be disclosed</a:t>
                      </a:r>
                    </a:p>
                  </a:txBody>
                  <a:tcPr marL="68580" marR="68580" marT="34290" marB="34290"/>
                </a:tc>
                <a:extLst>
                  <a:ext uri="{0D108BD9-81ED-4DB2-BD59-A6C34878D82A}">
                    <a16:rowId xmlns:a16="http://schemas.microsoft.com/office/drawing/2014/main" xmlns="" val="10003"/>
                  </a:ext>
                </a:extLst>
              </a:tr>
              <a:tr h="860845">
                <a:tc>
                  <a:txBody>
                    <a:bodyPr/>
                    <a:lstStyle/>
                    <a:p>
                      <a:pPr marL="0" algn="l" defTabSz="914400" rtl="0" eaLnBrk="1" latinLnBrk="0" hangingPunct="1"/>
                      <a:r>
                        <a:rPr lang="en-US" sz="2000" b="1" kern="1200" dirty="0" err="1">
                          <a:solidFill>
                            <a:srgbClr val="C00000"/>
                          </a:solidFill>
                          <a:latin typeface="+mn-lt"/>
                          <a:ea typeface="+mn-ea"/>
                          <a:cs typeface="+mn-cs"/>
                        </a:rPr>
                        <a:t>Ind</a:t>
                      </a:r>
                      <a:r>
                        <a:rPr lang="en-US" sz="2000" b="1" kern="1200" dirty="0">
                          <a:solidFill>
                            <a:srgbClr val="C00000"/>
                          </a:solidFill>
                          <a:latin typeface="+mn-lt"/>
                          <a:ea typeface="+mn-ea"/>
                          <a:cs typeface="+mn-cs"/>
                        </a:rPr>
                        <a:t> AS 110</a:t>
                      </a:r>
                    </a:p>
                  </a:txBody>
                  <a:tcPr marL="68580" marR="68580" marT="34290" marB="34290"/>
                </a:tc>
                <a:tc>
                  <a:txBody>
                    <a:bodyPr/>
                    <a:lstStyle/>
                    <a:p>
                      <a:r>
                        <a:rPr lang="en-US" sz="1800" b="1" dirty="0"/>
                        <a:t>Principles of consolidation</a:t>
                      </a:r>
                      <a:endParaRPr lang="en-US" sz="1800" b="1" baseline="0" dirty="0"/>
                    </a:p>
                  </a:txBody>
                  <a:tcPr marL="68580" marR="68580" marT="34290" marB="34290"/>
                </a:tc>
                <a:tc>
                  <a:txBody>
                    <a:bodyPr/>
                    <a:lstStyle/>
                    <a:p>
                      <a:r>
                        <a:rPr lang="en-US" sz="1800" b="1" kern="1200" dirty="0">
                          <a:solidFill>
                            <a:schemeClr val="tx1"/>
                          </a:solidFill>
                          <a:latin typeface="+mn-lt"/>
                          <a:ea typeface="+mn-ea"/>
                          <a:cs typeface="+mn-cs"/>
                        </a:rPr>
                        <a:t>Definition of control is wider and substance-based. No exclusive determination using voting power</a:t>
                      </a:r>
                    </a:p>
                  </a:txBody>
                  <a:tcPr marL="68580" marR="68580" marT="34290" marB="34290"/>
                </a:tc>
                <a:extLst>
                  <a:ext uri="{0D108BD9-81ED-4DB2-BD59-A6C34878D82A}">
                    <a16:rowId xmlns:a16="http://schemas.microsoft.com/office/drawing/2014/main" xmlns="" val="10004"/>
                  </a:ext>
                </a:extLst>
              </a:tr>
              <a:tr h="860845">
                <a:tc>
                  <a:txBody>
                    <a:bodyPr/>
                    <a:lstStyle/>
                    <a:p>
                      <a:pPr marL="0" algn="l" defTabSz="914400" rtl="0" eaLnBrk="1" latinLnBrk="0" hangingPunct="1"/>
                      <a:r>
                        <a:rPr lang="en-US" sz="2000" b="1" kern="1200" dirty="0" err="1">
                          <a:solidFill>
                            <a:srgbClr val="C00000"/>
                          </a:solidFill>
                          <a:latin typeface="+mn-lt"/>
                          <a:ea typeface="+mn-ea"/>
                          <a:cs typeface="+mn-cs"/>
                        </a:rPr>
                        <a:t>Ind</a:t>
                      </a:r>
                      <a:r>
                        <a:rPr lang="en-US" sz="2000" b="1" kern="1200" dirty="0">
                          <a:solidFill>
                            <a:srgbClr val="C00000"/>
                          </a:solidFill>
                          <a:latin typeface="+mn-lt"/>
                          <a:ea typeface="+mn-ea"/>
                          <a:cs typeface="+mn-cs"/>
                        </a:rPr>
                        <a:t> AS 115</a:t>
                      </a:r>
                    </a:p>
                  </a:txBody>
                  <a:tcPr marL="68580" marR="68580" marT="34290" marB="34290"/>
                </a:tc>
                <a:tc>
                  <a:txBody>
                    <a:bodyPr/>
                    <a:lstStyle/>
                    <a:p>
                      <a:r>
                        <a:rPr lang="en-US" sz="1800" b="1" baseline="0" dirty="0"/>
                        <a:t>Disclosure for revenue contracts</a:t>
                      </a:r>
                    </a:p>
                  </a:txBody>
                  <a:tcPr marL="68580" marR="68580" marT="34290" marB="34290"/>
                </a:tc>
                <a:tc>
                  <a:txBody>
                    <a:bodyPr/>
                    <a:lstStyle/>
                    <a:p>
                      <a:r>
                        <a:rPr lang="en-US" sz="1800" b="1" kern="1200" dirty="0">
                          <a:solidFill>
                            <a:schemeClr val="tx1"/>
                          </a:solidFill>
                          <a:latin typeface="+mn-lt"/>
                          <a:ea typeface="+mn-ea"/>
                          <a:cs typeface="+mn-cs"/>
                        </a:rPr>
                        <a:t>Segmental (customer segmentation) disclosure, revenue conversion metrics, major customers to be given</a:t>
                      </a:r>
                    </a:p>
                  </a:txBody>
                  <a:tcPr marL="68580" marR="68580" marT="34290" marB="34290"/>
                </a:tc>
                <a:extLst>
                  <a:ext uri="{0D108BD9-81ED-4DB2-BD59-A6C34878D82A}">
                    <a16:rowId xmlns:a16="http://schemas.microsoft.com/office/drawing/2014/main" xmlns="" val="10005"/>
                  </a:ext>
                </a:extLst>
              </a:tr>
              <a:tr h="860845">
                <a:tc>
                  <a:txBody>
                    <a:bodyPr/>
                    <a:lstStyle/>
                    <a:p>
                      <a:pPr marL="0" algn="l" defTabSz="914400" rtl="0" eaLnBrk="1" latinLnBrk="0" hangingPunct="1"/>
                      <a:endParaRPr lang="en-US" sz="2000" b="1" kern="1200" dirty="0">
                        <a:solidFill>
                          <a:srgbClr val="C00000"/>
                        </a:solidFill>
                        <a:latin typeface="+mn-lt"/>
                        <a:ea typeface="+mn-ea"/>
                        <a:cs typeface="+mn-cs"/>
                      </a:endParaRPr>
                    </a:p>
                  </a:txBody>
                  <a:tcPr marL="68580" marR="68580" marT="34290" marB="34290"/>
                </a:tc>
                <a:tc>
                  <a:txBody>
                    <a:bodyPr/>
                    <a:lstStyle/>
                    <a:p>
                      <a:r>
                        <a:rPr lang="en-US" sz="1800" b="1" baseline="0" dirty="0"/>
                        <a:t>Principles of revenue recognition</a:t>
                      </a:r>
                    </a:p>
                  </a:txBody>
                  <a:tcPr marL="68580" marR="68580" marT="34290" marB="34290"/>
                </a:tc>
                <a:tc>
                  <a:txBody>
                    <a:bodyPr/>
                    <a:lstStyle/>
                    <a:p>
                      <a:r>
                        <a:rPr lang="en-US" sz="1800" b="1" kern="1200" dirty="0">
                          <a:solidFill>
                            <a:schemeClr val="tx1"/>
                          </a:solidFill>
                          <a:latin typeface="+mn-lt"/>
                          <a:ea typeface="+mn-ea"/>
                          <a:cs typeface="+mn-cs"/>
                        </a:rPr>
                        <a:t>The timing including identification of transaction price has undergone significant change : 5 step model : control vs R&amp;R</a:t>
                      </a:r>
                    </a:p>
                  </a:txBody>
                  <a:tcPr marL="68580" marR="68580" marT="34290" marB="34290"/>
                </a:tc>
                <a:extLst>
                  <a:ext uri="{0D108BD9-81ED-4DB2-BD59-A6C34878D82A}">
                    <a16:rowId xmlns:a16="http://schemas.microsoft.com/office/drawing/2014/main" xmlns="" val="10006"/>
                  </a:ext>
                </a:extLst>
              </a:tr>
              <a:tr h="360525">
                <a:tc>
                  <a:txBody>
                    <a:bodyPr/>
                    <a:lstStyle/>
                    <a:p>
                      <a:pPr marL="0" algn="l" defTabSz="914400" rtl="0" eaLnBrk="1" latinLnBrk="0" hangingPunct="1"/>
                      <a:r>
                        <a:rPr lang="en-US" sz="2000" b="1" kern="1200" dirty="0" err="1">
                          <a:solidFill>
                            <a:srgbClr val="C00000"/>
                          </a:solidFill>
                          <a:latin typeface="+mn-lt"/>
                          <a:ea typeface="+mn-ea"/>
                          <a:cs typeface="+mn-cs"/>
                        </a:rPr>
                        <a:t>Ind</a:t>
                      </a:r>
                      <a:r>
                        <a:rPr lang="en-US" sz="2000" b="1" kern="1200" dirty="0">
                          <a:solidFill>
                            <a:srgbClr val="C00000"/>
                          </a:solidFill>
                          <a:latin typeface="+mn-lt"/>
                          <a:ea typeface="+mn-ea"/>
                          <a:cs typeface="+mn-cs"/>
                        </a:rPr>
                        <a:t> AS 16</a:t>
                      </a:r>
                    </a:p>
                  </a:txBody>
                  <a:tcPr marL="68580" marR="68580" marT="34290" marB="34290"/>
                </a:tc>
                <a:tc>
                  <a:txBody>
                    <a:bodyPr/>
                    <a:lstStyle/>
                    <a:p>
                      <a:r>
                        <a:rPr lang="en-US" sz="1800" b="1" baseline="0" dirty="0"/>
                        <a:t>Types of lease</a:t>
                      </a:r>
                    </a:p>
                  </a:txBody>
                  <a:tcPr marL="68580" marR="68580" marT="34290" marB="34290"/>
                </a:tc>
                <a:tc>
                  <a:txBody>
                    <a:bodyPr/>
                    <a:lstStyle/>
                    <a:p>
                      <a:r>
                        <a:rPr lang="en-US" sz="1800" b="1" kern="1200" dirty="0">
                          <a:solidFill>
                            <a:schemeClr val="tx1"/>
                          </a:solidFill>
                          <a:latin typeface="+mn-lt"/>
                          <a:ea typeface="+mn-ea"/>
                          <a:cs typeface="+mn-cs"/>
                        </a:rPr>
                        <a:t>Same as </a:t>
                      </a:r>
                      <a:r>
                        <a:rPr lang="en-US" sz="1800" b="1" kern="1200" dirty="0" err="1">
                          <a:solidFill>
                            <a:schemeClr val="tx1"/>
                          </a:solidFill>
                          <a:latin typeface="+mn-lt"/>
                          <a:ea typeface="+mn-ea"/>
                          <a:cs typeface="+mn-cs"/>
                        </a:rPr>
                        <a:t>Ind</a:t>
                      </a:r>
                      <a:r>
                        <a:rPr lang="en-US" sz="1800" b="1" kern="1200" dirty="0">
                          <a:solidFill>
                            <a:schemeClr val="tx1"/>
                          </a:solidFill>
                          <a:latin typeface="+mn-lt"/>
                          <a:ea typeface="+mn-ea"/>
                          <a:cs typeface="+mn-cs"/>
                        </a:rPr>
                        <a:t> AS 17, except that for OL, </a:t>
                      </a:r>
                      <a:r>
                        <a:rPr lang="en-US" sz="1800" b="1" kern="1200" dirty="0" err="1">
                          <a:solidFill>
                            <a:schemeClr val="tx1"/>
                          </a:solidFill>
                          <a:latin typeface="+mn-lt"/>
                          <a:ea typeface="+mn-ea"/>
                          <a:cs typeface="+mn-cs"/>
                        </a:rPr>
                        <a:t>lesses</a:t>
                      </a:r>
                      <a:r>
                        <a:rPr lang="en-US" sz="1800" b="1" kern="1200" dirty="0">
                          <a:solidFill>
                            <a:schemeClr val="tx1"/>
                          </a:solidFill>
                          <a:latin typeface="+mn-lt"/>
                          <a:ea typeface="+mn-ea"/>
                          <a:cs typeface="+mn-cs"/>
                        </a:rPr>
                        <a:t> also need to recognize RTU asset and liability ( popularly referred as single accounting model for lessees)</a:t>
                      </a:r>
                    </a:p>
                  </a:txBody>
                  <a:tcPr marL="68580" marR="68580" marT="34290" marB="34290"/>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19312106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71550"/>
          </a:xfrm>
        </p:spPr>
        <p:txBody>
          <a:bodyPr>
            <a:normAutofit fontScale="90000"/>
          </a:bodyPr>
          <a:lstStyle/>
          <a:p>
            <a:r>
              <a:rPr lang="en-US" dirty="0"/>
              <a:t>Schedule III ( </a:t>
            </a:r>
            <a:r>
              <a:rPr lang="en-US" dirty="0" err="1"/>
              <a:t>Ind</a:t>
            </a:r>
            <a:r>
              <a:rPr lang="en-US" dirty="0"/>
              <a:t> AS) </a:t>
            </a:r>
            <a:r>
              <a:rPr lang="en-US" cap="none" dirty="0"/>
              <a:t>vs</a:t>
            </a:r>
            <a:r>
              <a:rPr lang="en-US" dirty="0"/>
              <a:t> Schedule III (AS)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2673801999"/>
              </p:ext>
            </p:extLst>
          </p:nvPr>
        </p:nvGraphicFramePr>
        <p:xfrm>
          <a:off x="135468" y="1227446"/>
          <a:ext cx="8850488" cy="4806131"/>
        </p:xfrm>
        <a:graphic>
          <a:graphicData uri="http://schemas.openxmlformats.org/drawingml/2006/table">
            <a:tbl>
              <a:tblPr firstRow="1" bandRow="1">
                <a:tableStyleId>{5C22544A-7EE6-4342-B048-85BDC9FD1C3A}</a:tableStyleId>
              </a:tblPr>
              <a:tblGrid>
                <a:gridCol w="1640580">
                  <a:extLst>
                    <a:ext uri="{9D8B030D-6E8A-4147-A177-3AD203B41FA5}">
                      <a16:colId xmlns:a16="http://schemas.microsoft.com/office/drawing/2014/main" xmlns="" val="20000"/>
                    </a:ext>
                  </a:extLst>
                </a:gridCol>
                <a:gridCol w="5091390">
                  <a:extLst>
                    <a:ext uri="{9D8B030D-6E8A-4147-A177-3AD203B41FA5}">
                      <a16:colId xmlns:a16="http://schemas.microsoft.com/office/drawing/2014/main" xmlns="" val="20001"/>
                    </a:ext>
                  </a:extLst>
                </a:gridCol>
                <a:gridCol w="2118518">
                  <a:extLst>
                    <a:ext uri="{9D8B030D-6E8A-4147-A177-3AD203B41FA5}">
                      <a16:colId xmlns:a16="http://schemas.microsoft.com/office/drawing/2014/main" xmlns="" val="20002"/>
                    </a:ext>
                  </a:extLst>
                </a:gridCol>
              </a:tblGrid>
              <a:tr h="351474">
                <a:tc>
                  <a:txBody>
                    <a:bodyPr/>
                    <a:lstStyle/>
                    <a:p>
                      <a:r>
                        <a:rPr lang="en-US" sz="1800" b="1" dirty="0"/>
                        <a:t>Particulars</a:t>
                      </a:r>
                    </a:p>
                  </a:txBody>
                  <a:tcPr marL="68580" marR="68580" marT="34290" marB="34290"/>
                </a:tc>
                <a:tc>
                  <a:txBody>
                    <a:bodyPr/>
                    <a:lstStyle/>
                    <a:p>
                      <a:r>
                        <a:rPr lang="en-US" sz="1800" b="1" dirty="0" err="1"/>
                        <a:t>Ind</a:t>
                      </a:r>
                      <a:r>
                        <a:rPr lang="en-US" sz="1800" b="1" dirty="0"/>
                        <a:t> AS Schedule</a:t>
                      </a:r>
                      <a:r>
                        <a:rPr lang="en-US" sz="1800" b="1" baseline="0" dirty="0"/>
                        <a:t> III</a:t>
                      </a:r>
                      <a:endParaRPr lang="en-US" sz="1800" b="1" dirty="0"/>
                    </a:p>
                  </a:txBody>
                  <a:tcPr marL="68580" marR="68580" marT="34290" marB="34290"/>
                </a:tc>
                <a:tc>
                  <a:txBody>
                    <a:bodyPr/>
                    <a:lstStyle/>
                    <a:p>
                      <a:r>
                        <a:rPr lang="en-US" sz="1800" b="1" dirty="0"/>
                        <a:t>AS Schedule III</a:t>
                      </a:r>
                    </a:p>
                  </a:txBody>
                  <a:tcPr marL="68580" marR="68580" marT="34290" marB="34290"/>
                </a:tc>
                <a:extLst>
                  <a:ext uri="{0D108BD9-81ED-4DB2-BD59-A6C34878D82A}">
                    <a16:rowId xmlns:a16="http://schemas.microsoft.com/office/drawing/2014/main" xmlns="" val="10000"/>
                  </a:ext>
                </a:extLst>
              </a:tr>
              <a:tr h="632654">
                <a:tc>
                  <a:txBody>
                    <a:bodyPr/>
                    <a:lstStyle/>
                    <a:p>
                      <a:r>
                        <a:rPr lang="en-US" sz="1800" b="1" dirty="0"/>
                        <a:t>Presentation</a:t>
                      </a:r>
                      <a:r>
                        <a:rPr lang="en-US" sz="1800" b="1" baseline="0" dirty="0"/>
                        <a:t> order</a:t>
                      </a:r>
                      <a:endParaRPr lang="en-US" sz="1800" b="1" dirty="0"/>
                    </a:p>
                  </a:txBody>
                  <a:tcPr marL="68580" marR="68580" marT="34290" marB="34290"/>
                </a:tc>
                <a:tc>
                  <a:txBody>
                    <a:bodyPr/>
                    <a:lstStyle/>
                    <a:p>
                      <a:r>
                        <a:rPr lang="en-US" sz="1800" b="1" dirty="0">
                          <a:solidFill>
                            <a:schemeClr val="tx1"/>
                          </a:solidFill>
                        </a:rPr>
                        <a:t>Assets</a:t>
                      </a:r>
                      <a:r>
                        <a:rPr lang="en-US" sz="1800" b="1" baseline="0" dirty="0">
                          <a:solidFill>
                            <a:schemeClr val="tx1"/>
                          </a:solidFill>
                        </a:rPr>
                        <a:t> followed by equity and liabilities</a:t>
                      </a:r>
                      <a:endParaRPr lang="en-US" sz="1800" b="1" dirty="0">
                        <a:solidFill>
                          <a:schemeClr val="tx1"/>
                        </a:solidFill>
                      </a:endParaRPr>
                    </a:p>
                  </a:txBody>
                  <a:tcPr marL="68580" marR="68580" marT="34290" marB="34290"/>
                </a:tc>
                <a:tc>
                  <a:txBody>
                    <a:bodyPr/>
                    <a:lstStyle/>
                    <a:p>
                      <a:r>
                        <a:rPr lang="en-US" sz="1800" b="1" dirty="0">
                          <a:solidFill>
                            <a:srgbClr val="C00000"/>
                          </a:solidFill>
                        </a:rPr>
                        <a:t>Equity followed by</a:t>
                      </a:r>
                      <a:r>
                        <a:rPr lang="en-US" sz="1800" b="1" baseline="0" dirty="0">
                          <a:solidFill>
                            <a:srgbClr val="C00000"/>
                          </a:solidFill>
                        </a:rPr>
                        <a:t> liabilities and assets</a:t>
                      </a:r>
                      <a:endParaRPr lang="en-US" sz="1800" b="1" dirty="0">
                        <a:solidFill>
                          <a:srgbClr val="C00000"/>
                        </a:solidFill>
                      </a:endParaRPr>
                    </a:p>
                  </a:txBody>
                  <a:tcPr marL="68580" marR="68580" marT="34290" marB="34290"/>
                </a:tc>
                <a:extLst>
                  <a:ext uri="{0D108BD9-81ED-4DB2-BD59-A6C34878D82A}">
                    <a16:rowId xmlns:a16="http://schemas.microsoft.com/office/drawing/2014/main" xmlns="" val="10001"/>
                  </a:ext>
                </a:extLst>
              </a:tr>
              <a:tr h="1476192">
                <a:tc>
                  <a:txBody>
                    <a:bodyPr/>
                    <a:lstStyle/>
                    <a:p>
                      <a:r>
                        <a:rPr lang="en-US" sz="1800" b="1" dirty="0"/>
                        <a:t>New elements</a:t>
                      </a:r>
                    </a:p>
                  </a:txBody>
                  <a:tcPr marL="68580" marR="68580" marT="34290" marB="34290"/>
                </a:tc>
                <a:tc>
                  <a:txBody>
                    <a:bodyPr/>
                    <a:lstStyle/>
                    <a:p>
                      <a:pPr marL="285750" indent="-285750">
                        <a:buFont typeface="Arial" charset="0"/>
                        <a:buChar char="•"/>
                      </a:pPr>
                      <a:r>
                        <a:rPr lang="en-US" sz="1800" b="1" dirty="0">
                          <a:solidFill>
                            <a:schemeClr val="tx1"/>
                          </a:solidFill>
                        </a:rPr>
                        <a:t>Statement of changes in equity</a:t>
                      </a:r>
                    </a:p>
                    <a:p>
                      <a:pPr marL="285750" indent="-285750">
                        <a:buFont typeface="Arial" charset="0"/>
                        <a:buChar char="•"/>
                      </a:pPr>
                      <a:r>
                        <a:rPr lang="en-US" sz="1800" b="1" dirty="0">
                          <a:solidFill>
                            <a:schemeClr val="tx1"/>
                          </a:solidFill>
                        </a:rPr>
                        <a:t>Other comprehensive</a:t>
                      </a:r>
                      <a:r>
                        <a:rPr lang="en-US" sz="1800" b="1" baseline="0" dirty="0">
                          <a:solidFill>
                            <a:schemeClr val="tx1"/>
                          </a:solidFill>
                        </a:rPr>
                        <a:t> income</a:t>
                      </a:r>
                      <a:endParaRPr lang="en-US" sz="1800" b="1" dirty="0">
                        <a:solidFill>
                          <a:schemeClr val="tx1"/>
                        </a:solidFill>
                      </a:endParaRPr>
                    </a:p>
                    <a:p>
                      <a:pPr marL="285750" indent="-285750">
                        <a:buFont typeface="Arial" charset="0"/>
                        <a:buChar char="•"/>
                      </a:pPr>
                      <a:r>
                        <a:rPr lang="en-US" sz="1800" b="1" dirty="0">
                          <a:solidFill>
                            <a:schemeClr val="tx1"/>
                          </a:solidFill>
                        </a:rPr>
                        <a:t>Financial assets &amp;</a:t>
                      </a:r>
                      <a:r>
                        <a:rPr lang="en-US" sz="1800" b="1" baseline="0" dirty="0">
                          <a:solidFill>
                            <a:schemeClr val="tx1"/>
                          </a:solidFill>
                        </a:rPr>
                        <a:t> Financial liabilities</a:t>
                      </a:r>
                      <a:endParaRPr lang="en-US" sz="1800" b="1" dirty="0">
                        <a:solidFill>
                          <a:schemeClr val="tx1"/>
                        </a:solidFill>
                      </a:endParaRPr>
                    </a:p>
                    <a:p>
                      <a:pPr marL="285750" indent="-285750">
                        <a:buFont typeface="Arial" charset="0"/>
                        <a:buChar char="•"/>
                      </a:pPr>
                      <a:r>
                        <a:rPr lang="en-US" sz="1800" b="1" dirty="0">
                          <a:solidFill>
                            <a:schemeClr val="tx1"/>
                          </a:solidFill>
                        </a:rPr>
                        <a:t>Investment Property</a:t>
                      </a:r>
                    </a:p>
                    <a:p>
                      <a:pPr marL="285750" indent="-285750">
                        <a:buFont typeface="Arial" charset="0"/>
                        <a:buChar char="•"/>
                      </a:pPr>
                      <a:r>
                        <a:rPr lang="en-US" sz="1800" b="1" dirty="0">
                          <a:solidFill>
                            <a:schemeClr val="tx1"/>
                          </a:solidFill>
                        </a:rPr>
                        <a:t>Biological assets other</a:t>
                      </a:r>
                      <a:r>
                        <a:rPr lang="en-US" sz="1800" b="1" baseline="0" dirty="0">
                          <a:solidFill>
                            <a:schemeClr val="tx1"/>
                          </a:solidFill>
                        </a:rPr>
                        <a:t> than bearer plants</a:t>
                      </a:r>
                      <a:endParaRPr lang="en-US" sz="1800" b="1" dirty="0">
                        <a:solidFill>
                          <a:schemeClr val="tx1"/>
                        </a:solidFill>
                      </a:endParaRPr>
                    </a:p>
                  </a:txBody>
                  <a:tcPr marL="68580" marR="68580" marT="34290" marB="34290"/>
                </a:tc>
                <a:tc>
                  <a:txBody>
                    <a:bodyPr/>
                    <a:lstStyle/>
                    <a:p>
                      <a:endParaRPr lang="en-US" sz="1800" b="1" dirty="0">
                        <a:solidFill>
                          <a:srgbClr val="C00000"/>
                        </a:solidFill>
                      </a:endParaRPr>
                    </a:p>
                  </a:txBody>
                  <a:tcPr marL="68580" marR="68580" marT="34290" marB="34290"/>
                </a:tc>
                <a:extLst>
                  <a:ext uri="{0D108BD9-81ED-4DB2-BD59-A6C34878D82A}">
                    <a16:rowId xmlns:a16="http://schemas.microsoft.com/office/drawing/2014/main" xmlns="" val="10002"/>
                  </a:ext>
                </a:extLst>
              </a:tr>
              <a:tr h="929390">
                <a:tc>
                  <a:txBody>
                    <a:bodyPr/>
                    <a:lstStyle/>
                    <a:p>
                      <a:r>
                        <a:rPr lang="en-US" sz="1800" b="1" dirty="0"/>
                        <a:t>Renamed elements</a:t>
                      </a:r>
                    </a:p>
                  </a:txBody>
                  <a:tcPr marL="68580" marR="68580" marT="34290" marB="34290"/>
                </a:tc>
                <a:tc>
                  <a:txBody>
                    <a:bodyPr/>
                    <a:lstStyle/>
                    <a:p>
                      <a:pPr marL="285750" indent="-285750">
                        <a:buFont typeface="Arial" charset="0"/>
                        <a:buChar char="•"/>
                      </a:pPr>
                      <a:r>
                        <a:rPr lang="en-US" sz="1800" b="1" dirty="0">
                          <a:solidFill>
                            <a:schemeClr val="tx1"/>
                          </a:solidFill>
                        </a:rPr>
                        <a:t>Property,</a:t>
                      </a:r>
                      <a:r>
                        <a:rPr lang="en-US" sz="1800" b="1" baseline="0" dirty="0">
                          <a:solidFill>
                            <a:schemeClr val="tx1"/>
                          </a:solidFill>
                        </a:rPr>
                        <a:t> plant and equipment</a:t>
                      </a:r>
                    </a:p>
                    <a:p>
                      <a:pPr marL="285750" indent="-285750">
                        <a:buFont typeface="Arial" charset="0"/>
                        <a:buChar char="•"/>
                      </a:pPr>
                      <a:r>
                        <a:rPr lang="en-US" sz="1800" b="1" baseline="0" dirty="0">
                          <a:solidFill>
                            <a:schemeClr val="tx1"/>
                          </a:solidFill>
                        </a:rPr>
                        <a:t>Other equity</a:t>
                      </a:r>
                      <a:endParaRPr lang="en-US" sz="1800" b="1" dirty="0">
                        <a:solidFill>
                          <a:schemeClr val="tx1"/>
                        </a:solidFill>
                      </a:endParaRPr>
                    </a:p>
                  </a:txBody>
                  <a:tcPr marL="68580" marR="68580" marT="34290" marB="34290"/>
                </a:tc>
                <a:tc>
                  <a:txBody>
                    <a:bodyPr/>
                    <a:lstStyle/>
                    <a:p>
                      <a:pPr marL="285750" indent="-285750">
                        <a:buFont typeface="Arial" charset="0"/>
                        <a:buChar char="•"/>
                      </a:pPr>
                      <a:r>
                        <a:rPr lang="en-US" sz="1800" b="1" dirty="0">
                          <a:solidFill>
                            <a:srgbClr val="C00000"/>
                          </a:solidFill>
                        </a:rPr>
                        <a:t>Tangible Assets</a:t>
                      </a:r>
                    </a:p>
                    <a:p>
                      <a:pPr marL="285750" indent="-285750">
                        <a:buFont typeface="Arial" charset="0"/>
                        <a:buChar char="•"/>
                      </a:pPr>
                      <a:r>
                        <a:rPr lang="en-US" sz="1800" b="1" dirty="0">
                          <a:solidFill>
                            <a:srgbClr val="C00000"/>
                          </a:solidFill>
                        </a:rPr>
                        <a:t>Reserves</a:t>
                      </a:r>
                      <a:r>
                        <a:rPr lang="en-US" sz="1800" b="1" baseline="0" dirty="0">
                          <a:solidFill>
                            <a:srgbClr val="C00000"/>
                          </a:solidFill>
                        </a:rPr>
                        <a:t> and Surplus</a:t>
                      </a:r>
                      <a:endParaRPr lang="en-US" sz="1800" b="1" dirty="0">
                        <a:solidFill>
                          <a:srgbClr val="C00000"/>
                        </a:solidFill>
                      </a:endParaRPr>
                    </a:p>
                  </a:txBody>
                  <a:tcPr marL="68580" marR="68580" marT="34290" marB="34290"/>
                </a:tc>
                <a:extLst>
                  <a:ext uri="{0D108BD9-81ED-4DB2-BD59-A6C34878D82A}">
                    <a16:rowId xmlns:a16="http://schemas.microsoft.com/office/drawing/2014/main" xmlns="" val="10003"/>
                  </a:ext>
                </a:extLst>
              </a:tr>
              <a:tr h="1416421">
                <a:tc>
                  <a:txBody>
                    <a:bodyPr/>
                    <a:lstStyle/>
                    <a:p>
                      <a:r>
                        <a:rPr lang="en-US" sz="1800" b="1" dirty="0"/>
                        <a:t>Additional disclosure</a:t>
                      </a:r>
                    </a:p>
                  </a:txBody>
                  <a:tcPr marL="68580" marR="68580" marT="34290" marB="34290"/>
                </a:tc>
                <a:tc>
                  <a:txBody>
                    <a:bodyPr/>
                    <a:lstStyle/>
                    <a:p>
                      <a:pPr marL="285750" indent="-285750">
                        <a:buFont typeface="Arial" charset="0"/>
                        <a:buChar char="•"/>
                      </a:pPr>
                      <a:r>
                        <a:rPr lang="en-US" sz="1800" b="1" dirty="0">
                          <a:solidFill>
                            <a:schemeClr val="tx1"/>
                          </a:solidFill>
                        </a:rPr>
                        <a:t>Bank deposits with more than 12 months maturity under</a:t>
                      </a:r>
                      <a:r>
                        <a:rPr lang="en-US" sz="1800" b="1" baseline="0" dirty="0">
                          <a:solidFill>
                            <a:schemeClr val="tx1"/>
                          </a:solidFill>
                        </a:rPr>
                        <a:t> “other financial assets”</a:t>
                      </a:r>
                    </a:p>
                    <a:p>
                      <a:pPr marL="285750" indent="-285750">
                        <a:buFont typeface="Arial" charset="0"/>
                        <a:buChar char="•"/>
                      </a:pPr>
                      <a:r>
                        <a:rPr lang="en-US" sz="1800" b="1" baseline="0" dirty="0">
                          <a:solidFill>
                            <a:schemeClr val="tx1"/>
                          </a:solidFill>
                        </a:rPr>
                        <a:t>Cash and cash equivalents to include bank overdrafts – for cash flow statement</a:t>
                      </a:r>
                      <a:endParaRPr lang="en-US" sz="1800" b="1" dirty="0">
                        <a:solidFill>
                          <a:schemeClr val="tx1"/>
                        </a:solidFill>
                      </a:endParaRPr>
                    </a:p>
                  </a:txBody>
                  <a:tcPr marL="68580" marR="68580" marT="34290" marB="34290"/>
                </a:tc>
                <a:tc>
                  <a:txBody>
                    <a:bodyPr/>
                    <a:lstStyle/>
                    <a:p>
                      <a:endParaRPr lang="en-US" sz="1800" b="1" dirty="0"/>
                    </a:p>
                  </a:txBody>
                  <a:tcPr marL="68580" marR="68580" marT="34290" marB="34290"/>
                </a:tc>
                <a:extLst>
                  <a:ext uri="{0D108BD9-81ED-4DB2-BD59-A6C34878D82A}">
                    <a16:rowId xmlns:a16="http://schemas.microsoft.com/office/drawing/2014/main" xmlns="" val="10004"/>
                  </a:ext>
                </a:extLst>
              </a:tr>
            </a:tbl>
          </a:graphicData>
        </a:graphic>
      </p:graphicFrame>
      <p:sp>
        <p:nvSpPr>
          <p:cNvPr id="7"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8"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7899571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13376"/>
            <a:ext cx="9144000" cy="2253506"/>
          </a:xfrm>
          <a:solidFill>
            <a:schemeClr val="accent1">
              <a:lumMod val="75000"/>
            </a:schemeClr>
          </a:solidFill>
          <a:ln>
            <a:solidFill>
              <a:srgbClr val="0070C0"/>
            </a:solidFill>
          </a:ln>
        </p:spPr>
        <p:style>
          <a:lnRef idx="2">
            <a:schemeClr val="accent2"/>
          </a:lnRef>
          <a:fillRef idx="1">
            <a:schemeClr val="lt1"/>
          </a:fillRef>
          <a:effectRef idx="0">
            <a:schemeClr val="accent2"/>
          </a:effectRef>
          <a:fontRef idx="minor">
            <a:schemeClr val="dk1"/>
          </a:fontRef>
        </p:style>
        <p:txBody>
          <a:bodyPr/>
          <a:lstStyle/>
          <a:p>
            <a:pPr algn="ctr"/>
            <a:r>
              <a:rPr lang="en-US" dirty="0" err="1">
                <a:solidFill>
                  <a:schemeClr val="bg1"/>
                </a:solidFill>
              </a:rPr>
              <a:t>Ind</a:t>
            </a:r>
            <a:r>
              <a:rPr lang="en-US" dirty="0">
                <a:solidFill>
                  <a:schemeClr val="bg1"/>
                </a:solidFill>
              </a:rPr>
              <a:t>-AS</a:t>
            </a:r>
            <a:br>
              <a:rPr lang="en-US" dirty="0">
                <a:solidFill>
                  <a:schemeClr val="bg1"/>
                </a:solidFill>
              </a:rPr>
            </a:br>
            <a:r>
              <a:rPr lang="en-US" dirty="0">
                <a:solidFill>
                  <a:schemeClr val="bg1"/>
                </a:solidFill>
              </a:rPr>
              <a:t>impact - Continued</a:t>
            </a:r>
          </a:p>
        </p:txBody>
      </p:sp>
      <p:sp>
        <p:nvSpPr>
          <p:cNvPr id="7"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8"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15516034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areas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1555519313"/>
              </p:ext>
            </p:extLst>
          </p:nvPr>
        </p:nvGraphicFramePr>
        <p:xfrm>
          <a:off x="301625" y="1147346"/>
          <a:ext cx="8504238" cy="5132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6"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27196694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areas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2526242892"/>
              </p:ext>
            </p:extLst>
          </p:nvPr>
        </p:nvGraphicFramePr>
        <p:xfrm>
          <a:off x="242713" y="1204447"/>
          <a:ext cx="8901287"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6"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14022943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areas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1980036295"/>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6"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13514549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of impact</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348768445"/>
              </p:ext>
            </p:extLst>
          </p:nvPr>
        </p:nvGraphicFramePr>
        <p:xfrm>
          <a:off x="301625" y="1527175"/>
          <a:ext cx="8504238" cy="4414520"/>
        </p:xfrm>
        <a:graphic>
          <a:graphicData uri="http://schemas.openxmlformats.org/drawingml/2006/table">
            <a:tbl>
              <a:tblPr firstRow="1" bandRow="1">
                <a:tableStyleId>{21E4AEA4-8DFA-4A89-87EB-49C32662AFE0}</a:tableStyleId>
              </a:tblPr>
              <a:tblGrid>
                <a:gridCol w="2834746">
                  <a:extLst>
                    <a:ext uri="{9D8B030D-6E8A-4147-A177-3AD203B41FA5}">
                      <a16:colId xmlns:a16="http://schemas.microsoft.com/office/drawing/2014/main" xmlns="" val="20000"/>
                    </a:ext>
                  </a:extLst>
                </a:gridCol>
                <a:gridCol w="2834746">
                  <a:extLst>
                    <a:ext uri="{9D8B030D-6E8A-4147-A177-3AD203B41FA5}">
                      <a16:colId xmlns:a16="http://schemas.microsoft.com/office/drawing/2014/main" xmlns="" val="20001"/>
                    </a:ext>
                  </a:extLst>
                </a:gridCol>
                <a:gridCol w="2834746">
                  <a:extLst>
                    <a:ext uri="{9D8B030D-6E8A-4147-A177-3AD203B41FA5}">
                      <a16:colId xmlns:a16="http://schemas.microsoft.com/office/drawing/2014/main" xmlns="" val="20002"/>
                    </a:ext>
                  </a:extLst>
                </a:gridCol>
              </a:tblGrid>
              <a:tr h="370840">
                <a:tc>
                  <a:txBody>
                    <a:bodyPr/>
                    <a:lstStyle/>
                    <a:p>
                      <a:r>
                        <a:rPr lang="en-US" sz="1600" b="1" dirty="0"/>
                        <a:t>Areas of change</a:t>
                      </a:r>
                    </a:p>
                  </a:txBody>
                  <a:tcPr/>
                </a:tc>
                <a:tc>
                  <a:txBody>
                    <a:bodyPr/>
                    <a:lstStyle/>
                    <a:p>
                      <a:r>
                        <a:rPr lang="en-US" sz="1600" b="1" dirty="0"/>
                        <a:t>Impact on Net worth</a:t>
                      </a:r>
                    </a:p>
                  </a:txBody>
                  <a:tcPr/>
                </a:tc>
                <a:tc>
                  <a:txBody>
                    <a:bodyPr/>
                    <a:lstStyle/>
                    <a:p>
                      <a:r>
                        <a:rPr lang="en-US" sz="1600" b="1" dirty="0"/>
                        <a:t>Impact on Profitability</a:t>
                      </a:r>
                    </a:p>
                  </a:txBody>
                  <a:tcPr/>
                </a:tc>
                <a:extLst>
                  <a:ext uri="{0D108BD9-81ED-4DB2-BD59-A6C34878D82A}">
                    <a16:rowId xmlns:a16="http://schemas.microsoft.com/office/drawing/2014/main" xmlns="" val="10000"/>
                  </a:ext>
                </a:extLst>
              </a:tr>
              <a:tr h="370840">
                <a:tc>
                  <a:txBody>
                    <a:bodyPr/>
                    <a:lstStyle/>
                    <a:p>
                      <a:r>
                        <a:rPr lang="en-US" b="1" dirty="0"/>
                        <a:t>Fair valuation</a:t>
                      </a:r>
                      <a:r>
                        <a:rPr lang="en-US" b="1" baseline="0" dirty="0"/>
                        <a:t> of Land and PPE</a:t>
                      </a:r>
                      <a:endParaRPr lang="en-US" b="1" dirty="0"/>
                    </a:p>
                  </a:txBody>
                  <a:tcPr/>
                </a:tc>
                <a:tc>
                  <a:txBody>
                    <a:bodyPr/>
                    <a:lstStyle/>
                    <a:p>
                      <a:pPr algn="ctr"/>
                      <a:r>
                        <a:rPr lang="en-US" b="1" dirty="0"/>
                        <a:t>Significant</a:t>
                      </a:r>
                    </a:p>
                  </a:txBody>
                  <a:tcPr/>
                </a:tc>
                <a:tc>
                  <a:txBody>
                    <a:bodyPr/>
                    <a:lstStyle/>
                    <a:p>
                      <a:pPr algn="ctr"/>
                      <a:r>
                        <a:rPr lang="en-US" b="1" dirty="0"/>
                        <a:t>Low</a:t>
                      </a:r>
                    </a:p>
                  </a:txBody>
                  <a:tcPr/>
                </a:tc>
                <a:extLst>
                  <a:ext uri="{0D108BD9-81ED-4DB2-BD59-A6C34878D82A}">
                    <a16:rowId xmlns:a16="http://schemas.microsoft.com/office/drawing/2014/main" xmlns="" val="10001"/>
                  </a:ext>
                </a:extLst>
              </a:tr>
              <a:tr h="370840">
                <a:tc>
                  <a:txBody>
                    <a:bodyPr/>
                    <a:lstStyle/>
                    <a:p>
                      <a:r>
                        <a:rPr lang="en-US" b="1" dirty="0"/>
                        <a:t>Fair valuation of</a:t>
                      </a:r>
                      <a:r>
                        <a:rPr lang="en-US" b="1" baseline="0" dirty="0"/>
                        <a:t> financial instruments</a:t>
                      </a:r>
                      <a:endParaRPr lang="en-US" b="1" dirty="0"/>
                    </a:p>
                  </a:txBody>
                  <a:tcPr/>
                </a:tc>
                <a:tc>
                  <a:txBody>
                    <a:bodyPr/>
                    <a:lstStyle/>
                    <a:p>
                      <a:pPr algn="ctr"/>
                      <a:r>
                        <a:rPr lang="en-US" b="1" dirty="0"/>
                        <a:t>Significant</a:t>
                      </a:r>
                    </a:p>
                  </a:txBody>
                  <a:tcPr/>
                </a:tc>
                <a:tc>
                  <a:txBody>
                    <a:bodyPr/>
                    <a:lstStyle/>
                    <a:p>
                      <a:pPr algn="ctr"/>
                      <a:r>
                        <a:rPr lang="en-US" b="1" dirty="0"/>
                        <a:t>Moderate</a:t>
                      </a:r>
                    </a:p>
                  </a:txBody>
                  <a:tcPr/>
                </a:tc>
                <a:extLst>
                  <a:ext uri="{0D108BD9-81ED-4DB2-BD59-A6C34878D82A}">
                    <a16:rowId xmlns:a16="http://schemas.microsoft.com/office/drawing/2014/main" xmlns="" val="10002"/>
                  </a:ext>
                </a:extLst>
              </a:tr>
              <a:tr h="370840">
                <a:tc>
                  <a:txBody>
                    <a:bodyPr/>
                    <a:lstStyle/>
                    <a:p>
                      <a:r>
                        <a:rPr lang="en-US" b="1" dirty="0"/>
                        <a:t>Deferred taxes</a:t>
                      </a:r>
                    </a:p>
                  </a:txBody>
                  <a:tcPr/>
                </a:tc>
                <a:tc>
                  <a:txBody>
                    <a:bodyPr/>
                    <a:lstStyle/>
                    <a:p>
                      <a:pPr algn="ctr"/>
                      <a:r>
                        <a:rPr lang="en-US" b="1" dirty="0"/>
                        <a:t>Moderate</a:t>
                      </a:r>
                    </a:p>
                  </a:txBody>
                  <a:tcPr/>
                </a:tc>
                <a:tc>
                  <a:txBody>
                    <a:bodyPr/>
                    <a:lstStyle/>
                    <a:p>
                      <a:pPr algn="ctr"/>
                      <a:r>
                        <a:rPr lang="en-US" b="1" dirty="0"/>
                        <a:t>Significant</a:t>
                      </a:r>
                    </a:p>
                  </a:txBody>
                  <a:tcPr/>
                </a:tc>
                <a:extLst>
                  <a:ext uri="{0D108BD9-81ED-4DB2-BD59-A6C34878D82A}">
                    <a16:rowId xmlns:a16="http://schemas.microsoft.com/office/drawing/2014/main" xmlns="" val="10003"/>
                  </a:ext>
                </a:extLst>
              </a:tr>
              <a:tr h="370840">
                <a:tc>
                  <a:txBody>
                    <a:bodyPr/>
                    <a:lstStyle/>
                    <a:p>
                      <a:r>
                        <a:rPr lang="en-US" b="1" dirty="0"/>
                        <a:t>Intangible assets and goodwill</a:t>
                      </a:r>
                    </a:p>
                  </a:txBody>
                  <a:tcPr/>
                </a:tc>
                <a:tc>
                  <a:txBody>
                    <a:bodyPr/>
                    <a:lstStyle/>
                    <a:p>
                      <a:pPr algn="ctr"/>
                      <a:r>
                        <a:rPr lang="en-US" b="1" dirty="0"/>
                        <a:t>Low</a:t>
                      </a:r>
                    </a:p>
                  </a:txBody>
                  <a:tcPr/>
                </a:tc>
                <a:tc>
                  <a:txBody>
                    <a:bodyPr/>
                    <a:lstStyle/>
                    <a:p>
                      <a:pPr algn="ctr"/>
                      <a:r>
                        <a:rPr lang="en-US" b="1" dirty="0"/>
                        <a:t>Moderate</a:t>
                      </a:r>
                    </a:p>
                  </a:txBody>
                  <a:tcPr/>
                </a:tc>
                <a:extLst>
                  <a:ext uri="{0D108BD9-81ED-4DB2-BD59-A6C34878D82A}">
                    <a16:rowId xmlns:a16="http://schemas.microsoft.com/office/drawing/2014/main" xmlns="" val="10004"/>
                  </a:ext>
                </a:extLst>
              </a:tr>
              <a:tr h="370840">
                <a:tc>
                  <a:txBody>
                    <a:bodyPr/>
                    <a:lstStyle/>
                    <a:p>
                      <a:r>
                        <a:rPr lang="en-US" b="1" dirty="0"/>
                        <a:t>Reclassification of</a:t>
                      </a:r>
                      <a:r>
                        <a:rPr lang="en-US" b="1" baseline="0" dirty="0"/>
                        <a:t> actuarial gains and losses</a:t>
                      </a:r>
                      <a:endParaRPr lang="en-US" b="1" dirty="0"/>
                    </a:p>
                  </a:txBody>
                  <a:tcPr/>
                </a:tc>
                <a:tc>
                  <a:txBody>
                    <a:bodyPr/>
                    <a:lstStyle/>
                    <a:p>
                      <a:pPr algn="ctr"/>
                      <a:r>
                        <a:rPr lang="en-US" b="1" dirty="0"/>
                        <a:t>Negligible</a:t>
                      </a:r>
                    </a:p>
                  </a:txBody>
                  <a:tcPr/>
                </a:tc>
                <a:tc>
                  <a:txBody>
                    <a:bodyPr/>
                    <a:lstStyle/>
                    <a:p>
                      <a:pPr algn="ctr"/>
                      <a:r>
                        <a:rPr lang="en-US" b="1" dirty="0"/>
                        <a:t>Significant</a:t>
                      </a:r>
                    </a:p>
                  </a:txBody>
                  <a:tcPr/>
                </a:tc>
                <a:extLst>
                  <a:ext uri="{0D108BD9-81ED-4DB2-BD59-A6C34878D82A}">
                    <a16:rowId xmlns:a16="http://schemas.microsoft.com/office/drawing/2014/main" xmlns="" val="10005"/>
                  </a:ext>
                </a:extLst>
              </a:tr>
              <a:tr h="370840">
                <a:tc>
                  <a:txBody>
                    <a:bodyPr/>
                    <a:lstStyle/>
                    <a:p>
                      <a:r>
                        <a:rPr lang="en-US" b="1" dirty="0"/>
                        <a:t>ESOPs</a:t>
                      </a:r>
                    </a:p>
                  </a:txBody>
                  <a:tcPr/>
                </a:tc>
                <a:tc>
                  <a:txBody>
                    <a:bodyPr/>
                    <a:lstStyle/>
                    <a:p>
                      <a:pPr algn="ctr"/>
                      <a:r>
                        <a:rPr lang="en-US" b="1" dirty="0"/>
                        <a:t>Moderate</a:t>
                      </a:r>
                    </a:p>
                  </a:txBody>
                  <a:tcPr/>
                </a:tc>
                <a:tc>
                  <a:txBody>
                    <a:bodyPr/>
                    <a:lstStyle/>
                    <a:p>
                      <a:pPr algn="ctr"/>
                      <a:r>
                        <a:rPr lang="en-US" b="1" dirty="0"/>
                        <a:t>Moderate</a:t>
                      </a:r>
                    </a:p>
                  </a:txBody>
                  <a:tcPr/>
                </a:tc>
                <a:extLst>
                  <a:ext uri="{0D108BD9-81ED-4DB2-BD59-A6C34878D82A}">
                    <a16:rowId xmlns:a16="http://schemas.microsoft.com/office/drawing/2014/main" xmlns="" val="10006"/>
                  </a:ext>
                </a:extLst>
              </a:tr>
              <a:tr h="370840">
                <a:tc>
                  <a:txBody>
                    <a:bodyPr/>
                    <a:lstStyle/>
                    <a:p>
                      <a:r>
                        <a:rPr lang="en-US" b="1" dirty="0"/>
                        <a:t>Consolidation</a:t>
                      </a:r>
                      <a:r>
                        <a:rPr lang="en-US" b="1" baseline="0" dirty="0"/>
                        <a:t> of entities</a:t>
                      </a:r>
                      <a:endParaRPr lang="en-US" b="1" dirty="0"/>
                    </a:p>
                  </a:txBody>
                  <a:tcPr/>
                </a:tc>
                <a:tc>
                  <a:txBody>
                    <a:bodyPr/>
                    <a:lstStyle/>
                    <a:p>
                      <a:pPr algn="ctr"/>
                      <a:r>
                        <a:rPr lang="en-US" b="1" dirty="0"/>
                        <a:t>Moderate</a:t>
                      </a:r>
                    </a:p>
                  </a:txBody>
                  <a:tcPr/>
                </a:tc>
                <a:tc>
                  <a:txBody>
                    <a:bodyPr/>
                    <a:lstStyle/>
                    <a:p>
                      <a:pPr algn="ctr"/>
                      <a:r>
                        <a:rPr lang="en-US" b="1" dirty="0"/>
                        <a:t>Moderate</a:t>
                      </a:r>
                    </a:p>
                  </a:txBody>
                  <a:tcPr/>
                </a:tc>
                <a:extLst>
                  <a:ext uri="{0D108BD9-81ED-4DB2-BD59-A6C34878D82A}">
                    <a16:rowId xmlns:a16="http://schemas.microsoft.com/office/drawing/2014/main" xmlns="" val="10007"/>
                  </a:ext>
                </a:extLst>
              </a:tr>
              <a:tr h="370840">
                <a:tc>
                  <a:txBody>
                    <a:bodyPr/>
                    <a:lstStyle/>
                    <a:p>
                      <a:r>
                        <a:rPr lang="en-US" b="1" dirty="0"/>
                        <a:t>Foreign currency translation</a:t>
                      </a:r>
                    </a:p>
                  </a:txBody>
                  <a:tcPr/>
                </a:tc>
                <a:tc>
                  <a:txBody>
                    <a:bodyPr/>
                    <a:lstStyle/>
                    <a:p>
                      <a:pPr algn="ctr"/>
                      <a:r>
                        <a:rPr lang="en-US" b="1" dirty="0"/>
                        <a:t>Moderate</a:t>
                      </a:r>
                    </a:p>
                  </a:txBody>
                  <a:tcPr/>
                </a:tc>
                <a:tc>
                  <a:txBody>
                    <a:bodyPr/>
                    <a:lstStyle/>
                    <a:p>
                      <a:pPr algn="ctr"/>
                      <a:r>
                        <a:rPr lang="en-US" b="1" dirty="0"/>
                        <a:t>Low</a:t>
                      </a:r>
                    </a:p>
                  </a:txBody>
                  <a:tcPr/>
                </a:tc>
                <a:extLst>
                  <a:ext uri="{0D108BD9-81ED-4DB2-BD59-A6C34878D82A}">
                    <a16:rowId xmlns:a16="http://schemas.microsoft.com/office/drawing/2014/main" xmlns="" val="10008"/>
                  </a:ext>
                </a:extLst>
              </a:tr>
            </a:tbl>
          </a:graphicData>
        </a:graphic>
      </p:graphicFrame>
      <p:sp>
        <p:nvSpPr>
          <p:cNvPr id="5"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6"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30625969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Sectoral impact areas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2542847108"/>
              </p:ext>
            </p:extLst>
          </p:nvPr>
        </p:nvGraphicFramePr>
        <p:xfrm>
          <a:off x="150876" y="1417325"/>
          <a:ext cx="8842247" cy="4820920"/>
        </p:xfrm>
        <a:graphic>
          <a:graphicData uri="http://schemas.openxmlformats.org/drawingml/2006/table">
            <a:tbl>
              <a:tblPr firstRow="1" bandRow="1">
                <a:tableStyleId>{21E4AEA4-8DFA-4A89-87EB-49C32662AFE0}</a:tableStyleId>
              </a:tblPr>
              <a:tblGrid>
                <a:gridCol w="3743787">
                  <a:extLst>
                    <a:ext uri="{9D8B030D-6E8A-4147-A177-3AD203B41FA5}">
                      <a16:colId xmlns:a16="http://schemas.microsoft.com/office/drawing/2014/main" xmlns="" val="20000"/>
                    </a:ext>
                  </a:extLst>
                </a:gridCol>
                <a:gridCol w="768508">
                  <a:extLst>
                    <a:ext uri="{9D8B030D-6E8A-4147-A177-3AD203B41FA5}">
                      <a16:colId xmlns:a16="http://schemas.microsoft.com/office/drawing/2014/main" xmlns="" val="20001"/>
                    </a:ext>
                  </a:extLst>
                </a:gridCol>
                <a:gridCol w="618565">
                  <a:extLst>
                    <a:ext uri="{9D8B030D-6E8A-4147-A177-3AD203B41FA5}">
                      <a16:colId xmlns:a16="http://schemas.microsoft.com/office/drawing/2014/main" xmlns="" val="20002"/>
                    </a:ext>
                  </a:extLst>
                </a:gridCol>
                <a:gridCol w="954741">
                  <a:extLst>
                    <a:ext uri="{9D8B030D-6E8A-4147-A177-3AD203B41FA5}">
                      <a16:colId xmlns:a16="http://schemas.microsoft.com/office/drawing/2014/main" xmlns="" val="20003"/>
                    </a:ext>
                  </a:extLst>
                </a:gridCol>
                <a:gridCol w="833718">
                  <a:extLst>
                    <a:ext uri="{9D8B030D-6E8A-4147-A177-3AD203B41FA5}">
                      <a16:colId xmlns:a16="http://schemas.microsoft.com/office/drawing/2014/main" xmlns="" val="20004"/>
                    </a:ext>
                  </a:extLst>
                </a:gridCol>
                <a:gridCol w="1122900">
                  <a:extLst>
                    <a:ext uri="{9D8B030D-6E8A-4147-A177-3AD203B41FA5}">
                      <a16:colId xmlns:a16="http://schemas.microsoft.com/office/drawing/2014/main" xmlns="" val="20005"/>
                    </a:ext>
                  </a:extLst>
                </a:gridCol>
                <a:gridCol w="800028">
                  <a:extLst>
                    <a:ext uri="{9D8B030D-6E8A-4147-A177-3AD203B41FA5}">
                      <a16:colId xmlns:a16="http://schemas.microsoft.com/office/drawing/2014/main" xmlns="" val="20006"/>
                    </a:ext>
                  </a:extLst>
                </a:gridCol>
              </a:tblGrid>
              <a:tr h="370840">
                <a:tc>
                  <a:txBody>
                    <a:bodyPr/>
                    <a:lstStyle/>
                    <a:p>
                      <a:r>
                        <a:rPr lang="en-US" b="1" dirty="0"/>
                        <a:t>Area of change</a:t>
                      </a:r>
                    </a:p>
                  </a:txBody>
                  <a:tcPr/>
                </a:tc>
                <a:tc>
                  <a:txBody>
                    <a:bodyPr/>
                    <a:lstStyle/>
                    <a:p>
                      <a:pPr algn="ctr"/>
                      <a:r>
                        <a:rPr lang="en-US" b="1" dirty="0"/>
                        <a:t>Auto</a:t>
                      </a:r>
                    </a:p>
                  </a:txBody>
                  <a:tcPr/>
                </a:tc>
                <a:tc>
                  <a:txBody>
                    <a:bodyPr/>
                    <a:lstStyle/>
                    <a:p>
                      <a:pPr algn="ctr"/>
                      <a:r>
                        <a:rPr lang="en-US" b="1" dirty="0"/>
                        <a:t>IT</a:t>
                      </a:r>
                    </a:p>
                  </a:txBody>
                  <a:tcPr/>
                </a:tc>
                <a:tc>
                  <a:txBody>
                    <a:bodyPr/>
                    <a:lstStyle/>
                    <a:p>
                      <a:pPr algn="ctr"/>
                      <a:r>
                        <a:rPr lang="en-US" b="1" dirty="0"/>
                        <a:t>Pharma</a:t>
                      </a:r>
                    </a:p>
                  </a:txBody>
                  <a:tcPr/>
                </a:tc>
                <a:tc>
                  <a:txBody>
                    <a:bodyPr/>
                    <a:lstStyle/>
                    <a:p>
                      <a:pPr algn="ctr"/>
                      <a:r>
                        <a:rPr lang="en-US" b="1" dirty="0"/>
                        <a:t>Infra</a:t>
                      </a:r>
                    </a:p>
                  </a:txBody>
                  <a:tcPr/>
                </a:tc>
                <a:tc>
                  <a:txBody>
                    <a:bodyPr/>
                    <a:lstStyle/>
                    <a:p>
                      <a:pPr algn="ctr"/>
                      <a:r>
                        <a:rPr lang="en-US" b="1" dirty="0"/>
                        <a:t>Telecom</a:t>
                      </a:r>
                    </a:p>
                  </a:txBody>
                  <a:tcPr/>
                </a:tc>
                <a:tc>
                  <a:txBody>
                    <a:bodyPr/>
                    <a:lstStyle/>
                    <a:p>
                      <a:pPr algn="ctr"/>
                      <a:r>
                        <a:rPr lang="en-US" b="1" dirty="0"/>
                        <a:t>Retail</a:t>
                      </a:r>
                    </a:p>
                  </a:txBody>
                  <a:tcPr/>
                </a:tc>
                <a:extLst>
                  <a:ext uri="{0D108BD9-81ED-4DB2-BD59-A6C34878D82A}">
                    <a16:rowId xmlns:a16="http://schemas.microsoft.com/office/drawing/2014/main" xmlns="" val="10000"/>
                  </a:ext>
                </a:extLst>
              </a:tr>
              <a:tr h="370840">
                <a:tc>
                  <a:txBody>
                    <a:bodyPr/>
                    <a:lstStyle/>
                    <a:p>
                      <a:r>
                        <a:rPr lang="en-US" sz="1600" b="1" dirty="0"/>
                        <a:t>Revenue recognition</a:t>
                      </a:r>
                    </a:p>
                  </a:txBody>
                  <a:tcPr/>
                </a:tc>
                <a:tc>
                  <a:txBody>
                    <a:bodyPr/>
                    <a:lstStyle/>
                    <a:p>
                      <a:pPr algn="ctr"/>
                      <a:r>
                        <a:rPr lang="en-US" sz="1600" b="1" dirty="0">
                          <a:latin typeface="Webdings" panose="05030102010509060703" pitchFamily="18" charset="2"/>
                        </a:rPr>
                        <a:t>a</a:t>
                      </a:r>
                    </a:p>
                  </a:txBody>
                  <a:tcPr/>
                </a:tc>
                <a:tc>
                  <a:txBody>
                    <a:bodyPr/>
                    <a:lstStyle/>
                    <a:p>
                      <a:pPr algn="ctr"/>
                      <a:r>
                        <a:rPr lang="en-US" sz="1600" b="1" dirty="0">
                          <a:latin typeface="Webdings" panose="05030102010509060703" pitchFamily="18" charset="2"/>
                        </a:rPr>
                        <a:t>a</a:t>
                      </a:r>
                    </a:p>
                  </a:txBody>
                  <a:tcPr/>
                </a:tc>
                <a:tc>
                  <a:txBody>
                    <a:bodyPr/>
                    <a:lstStyle/>
                    <a:p>
                      <a:pPr algn="ctr"/>
                      <a:endParaRPr lang="en-US" sz="1600" b="1" dirty="0">
                        <a:latin typeface="Webdings" panose="05030102010509060703" pitchFamily="18" charset="2"/>
                      </a:endParaRPr>
                    </a:p>
                  </a:txBody>
                  <a:tcPr/>
                </a:tc>
                <a:tc>
                  <a:txBody>
                    <a:bodyPr/>
                    <a:lstStyle/>
                    <a:p>
                      <a:pPr algn="ctr"/>
                      <a:r>
                        <a:rPr lang="en-US" sz="1600" b="1" dirty="0">
                          <a:latin typeface="Webdings" panose="05030102010509060703" pitchFamily="18" charset="2"/>
                        </a:rPr>
                        <a:t>a</a:t>
                      </a:r>
                    </a:p>
                  </a:txBody>
                  <a:tcPr/>
                </a:tc>
                <a:tc>
                  <a:txBody>
                    <a:bodyPr/>
                    <a:lstStyle/>
                    <a:p>
                      <a:pPr algn="ctr"/>
                      <a:r>
                        <a:rPr lang="en-US" sz="1600" b="1" dirty="0">
                          <a:latin typeface="Webdings" panose="05030102010509060703" pitchFamily="18" charset="2"/>
                        </a:rPr>
                        <a:t>a</a:t>
                      </a:r>
                    </a:p>
                  </a:txBody>
                  <a:tcPr/>
                </a:tc>
                <a:tc>
                  <a:txBody>
                    <a:bodyPr/>
                    <a:lstStyle/>
                    <a:p>
                      <a:pPr algn="ctr"/>
                      <a:r>
                        <a:rPr lang="en-US" sz="1600" b="1" dirty="0">
                          <a:latin typeface="Webdings" panose="05030102010509060703" pitchFamily="18" charset="2"/>
                        </a:rPr>
                        <a:t>a</a:t>
                      </a:r>
                    </a:p>
                  </a:txBody>
                  <a:tcPr/>
                </a:tc>
                <a:extLst>
                  <a:ext uri="{0D108BD9-81ED-4DB2-BD59-A6C34878D82A}">
                    <a16:rowId xmlns:a16="http://schemas.microsoft.com/office/drawing/2014/main" xmlns="" val="10001"/>
                  </a:ext>
                </a:extLst>
              </a:tr>
              <a:tr h="370840">
                <a:tc>
                  <a:txBody>
                    <a:bodyPr/>
                    <a:lstStyle/>
                    <a:p>
                      <a:r>
                        <a:rPr lang="en-US" sz="1600" b="1" dirty="0"/>
                        <a:t>Fair valuation</a:t>
                      </a:r>
                      <a:r>
                        <a:rPr lang="en-US" sz="1600" b="1" baseline="0" dirty="0"/>
                        <a:t> of PPE</a:t>
                      </a:r>
                      <a:endParaRPr lang="en-US" sz="1600" b="1" dirty="0"/>
                    </a:p>
                  </a:txBody>
                  <a:tcPr/>
                </a:tc>
                <a:tc>
                  <a:txBody>
                    <a:bodyPr/>
                    <a:lstStyle/>
                    <a:p>
                      <a:pPr algn="ctr"/>
                      <a:r>
                        <a:rPr lang="en-US" sz="1600" b="1" dirty="0">
                          <a:latin typeface="Webdings" panose="05030102010509060703" pitchFamily="18" charset="2"/>
                        </a:rPr>
                        <a:t>a</a:t>
                      </a:r>
                    </a:p>
                  </a:txBody>
                  <a:tcPr/>
                </a:tc>
                <a:tc>
                  <a:txBody>
                    <a:bodyPr/>
                    <a:lstStyle/>
                    <a:p>
                      <a:pPr algn="ctr"/>
                      <a:endParaRPr lang="en-US" sz="1600" b="1" dirty="0">
                        <a:latin typeface="Webdings" panose="05030102010509060703" pitchFamily="18" charset="2"/>
                      </a:endParaRPr>
                    </a:p>
                  </a:txBody>
                  <a:tcPr/>
                </a:tc>
                <a:tc>
                  <a:txBody>
                    <a:bodyPr/>
                    <a:lstStyle/>
                    <a:p>
                      <a:pPr algn="ctr"/>
                      <a:endParaRPr lang="en-US" sz="1600" b="1" dirty="0">
                        <a:latin typeface="Webdings" panose="05030102010509060703" pitchFamily="18" charset="2"/>
                      </a:endParaRPr>
                    </a:p>
                  </a:txBody>
                  <a:tcPr/>
                </a:tc>
                <a:tc>
                  <a:txBody>
                    <a:bodyPr/>
                    <a:lstStyle/>
                    <a:p>
                      <a:pPr algn="ctr"/>
                      <a:endParaRPr lang="en-US" sz="1600" b="1" dirty="0">
                        <a:latin typeface="Webdings" panose="05030102010509060703" pitchFamily="18" charset="2"/>
                      </a:endParaRPr>
                    </a:p>
                  </a:txBody>
                  <a:tcPr/>
                </a:tc>
                <a:tc>
                  <a:txBody>
                    <a:bodyPr/>
                    <a:lstStyle/>
                    <a:p>
                      <a:pPr algn="ctr"/>
                      <a:endParaRPr lang="en-US" sz="1600" b="1" dirty="0">
                        <a:latin typeface="Webdings" panose="05030102010509060703" pitchFamily="18" charset="2"/>
                      </a:endParaRPr>
                    </a:p>
                  </a:txBody>
                  <a:tcPr/>
                </a:tc>
                <a:tc>
                  <a:txBody>
                    <a:bodyPr/>
                    <a:lstStyle/>
                    <a:p>
                      <a:pPr algn="ctr"/>
                      <a:r>
                        <a:rPr lang="en-US" sz="1600" b="1" dirty="0">
                          <a:latin typeface="Webdings" panose="05030102010509060703" pitchFamily="18" charset="2"/>
                        </a:rPr>
                        <a:t>a</a:t>
                      </a:r>
                    </a:p>
                  </a:txBody>
                  <a:tcPr/>
                </a:tc>
                <a:extLst>
                  <a:ext uri="{0D108BD9-81ED-4DB2-BD59-A6C34878D82A}">
                    <a16:rowId xmlns:a16="http://schemas.microsoft.com/office/drawing/2014/main" xmlns="" val="10002"/>
                  </a:ext>
                </a:extLst>
              </a:tr>
              <a:tr h="370840">
                <a:tc>
                  <a:txBody>
                    <a:bodyPr/>
                    <a:lstStyle/>
                    <a:p>
                      <a:r>
                        <a:rPr lang="en-US" sz="1600" b="1" dirty="0"/>
                        <a:t>Fair valuation of FI (</a:t>
                      </a:r>
                      <a:r>
                        <a:rPr lang="en-US" sz="1600" b="1" dirty="0" err="1"/>
                        <a:t>networth</a:t>
                      </a:r>
                      <a:r>
                        <a:rPr lang="en-US" sz="1600" b="1" dirty="0"/>
                        <a:t>)</a:t>
                      </a:r>
                    </a:p>
                  </a:txBody>
                  <a:tcPr/>
                </a:tc>
                <a:tc>
                  <a:txBody>
                    <a:bodyPr/>
                    <a:lstStyle/>
                    <a:p>
                      <a:pPr algn="ctr"/>
                      <a:r>
                        <a:rPr lang="en-US" sz="1600" b="1" dirty="0">
                          <a:latin typeface="Webdings" panose="05030102010509060703" pitchFamily="18" charset="2"/>
                        </a:rPr>
                        <a:t>a</a:t>
                      </a:r>
                    </a:p>
                  </a:txBody>
                  <a:tcPr/>
                </a:tc>
                <a:tc>
                  <a:txBody>
                    <a:bodyPr/>
                    <a:lstStyle/>
                    <a:p>
                      <a:pPr algn="ctr"/>
                      <a:r>
                        <a:rPr lang="en-US" sz="1600" b="1" dirty="0">
                          <a:latin typeface="Webdings" panose="05030102010509060703" pitchFamily="18" charset="2"/>
                        </a:rPr>
                        <a:t>a</a:t>
                      </a:r>
                    </a:p>
                  </a:txBody>
                  <a:tcPr/>
                </a:tc>
                <a:tc>
                  <a:txBody>
                    <a:bodyPr/>
                    <a:lstStyle/>
                    <a:p>
                      <a:pPr algn="ctr"/>
                      <a:r>
                        <a:rPr lang="en-US" sz="1600" b="1" dirty="0">
                          <a:latin typeface="Webdings" panose="05030102010509060703" pitchFamily="18" charset="2"/>
                        </a:rPr>
                        <a:t>a</a:t>
                      </a:r>
                    </a:p>
                  </a:txBody>
                  <a:tcPr/>
                </a:tc>
                <a:tc>
                  <a:txBody>
                    <a:bodyPr/>
                    <a:lstStyle/>
                    <a:p>
                      <a:pPr algn="ctr"/>
                      <a:r>
                        <a:rPr lang="en-US" sz="1600" b="1" dirty="0">
                          <a:latin typeface="Webdings" panose="05030102010509060703" pitchFamily="18" charset="2"/>
                        </a:rPr>
                        <a:t>a</a:t>
                      </a:r>
                    </a:p>
                  </a:txBody>
                  <a:tcPr/>
                </a:tc>
                <a:tc>
                  <a:txBody>
                    <a:bodyPr/>
                    <a:lstStyle/>
                    <a:p>
                      <a:pPr algn="ctr"/>
                      <a:r>
                        <a:rPr lang="en-US" sz="1600" b="1" dirty="0">
                          <a:latin typeface="Webdings" panose="05030102010509060703" pitchFamily="18" charset="2"/>
                        </a:rPr>
                        <a:t>a</a:t>
                      </a:r>
                    </a:p>
                  </a:txBody>
                  <a:tcPr/>
                </a:tc>
                <a:tc>
                  <a:txBody>
                    <a:bodyPr/>
                    <a:lstStyle/>
                    <a:p>
                      <a:pPr algn="ctr"/>
                      <a:r>
                        <a:rPr lang="en-US" sz="1600" b="1" dirty="0">
                          <a:latin typeface="Webdings" panose="05030102010509060703" pitchFamily="18" charset="2"/>
                        </a:rPr>
                        <a:t>a</a:t>
                      </a:r>
                    </a:p>
                  </a:txBody>
                  <a:tcPr/>
                </a:tc>
                <a:extLst>
                  <a:ext uri="{0D108BD9-81ED-4DB2-BD59-A6C34878D82A}">
                    <a16:rowId xmlns:a16="http://schemas.microsoft.com/office/drawing/2014/main" xmlns="" val="10003"/>
                  </a:ext>
                </a:extLst>
              </a:tr>
              <a:tr h="370840">
                <a:tc>
                  <a:txBody>
                    <a:bodyPr/>
                    <a:lstStyle/>
                    <a:p>
                      <a:r>
                        <a:rPr lang="en-US" sz="1600" b="1" dirty="0"/>
                        <a:t>Fair valuation of FI (Profit or loss)</a:t>
                      </a:r>
                    </a:p>
                  </a:txBody>
                  <a:tcPr/>
                </a:tc>
                <a:tc>
                  <a:txBody>
                    <a:bodyPr/>
                    <a:lstStyle/>
                    <a:p>
                      <a:pPr algn="ctr"/>
                      <a:r>
                        <a:rPr lang="en-US" sz="1600" b="1" dirty="0">
                          <a:latin typeface="Webdings" panose="05030102010509060703" pitchFamily="18" charset="2"/>
                        </a:rPr>
                        <a:t>a</a:t>
                      </a:r>
                    </a:p>
                  </a:txBody>
                  <a:tcPr/>
                </a:tc>
                <a:tc>
                  <a:txBody>
                    <a:bodyPr/>
                    <a:lstStyle/>
                    <a:p>
                      <a:pPr algn="ctr"/>
                      <a:r>
                        <a:rPr lang="en-US" sz="1600" b="1" dirty="0">
                          <a:latin typeface="Webdings" panose="05030102010509060703" pitchFamily="18" charset="2"/>
                        </a:rPr>
                        <a:t>a</a:t>
                      </a:r>
                    </a:p>
                  </a:txBody>
                  <a:tcPr/>
                </a:tc>
                <a:tc>
                  <a:txBody>
                    <a:bodyPr/>
                    <a:lstStyle/>
                    <a:p>
                      <a:pPr algn="ctr"/>
                      <a:r>
                        <a:rPr lang="en-US" sz="1600" b="1" dirty="0">
                          <a:latin typeface="Webdings" panose="05030102010509060703" pitchFamily="18" charset="2"/>
                        </a:rPr>
                        <a:t>a</a:t>
                      </a:r>
                    </a:p>
                  </a:txBody>
                  <a:tcPr/>
                </a:tc>
                <a:tc>
                  <a:txBody>
                    <a:bodyPr/>
                    <a:lstStyle/>
                    <a:p>
                      <a:pPr algn="ctr"/>
                      <a:endParaRPr lang="en-US" sz="1600" b="1" dirty="0">
                        <a:latin typeface="Webdings" panose="05030102010509060703" pitchFamily="18" charset="2"/>
                      </a:endParaRPr>
                    </a:p>
                  </a:txBody>
                  <a:tcPr/>
                </a:tc>
                <a:tc>
                  <a:txBody>
                    <a:bodyPr/>
                    <a:lstStyle/>
                    <a:p>
                      <a:pPr algn="ctr"/>
                      <a:r>
                        <a:rPr lang="en-US" sz="1600" b="1" dirty="0">
                          <a:latin typeface="Webdings" panose="05030102010509060703" pitchFamily="18" charset="2"/>
                        </a:rPr>
                        <a:t>a</a:t>
                      </a:r>
                    </a:p>
                  </a:txBody>
                  <a:tcPr/>
                </a:tc>
                <a:tc>
                  <a:txBody>
                    <a:bodyPr/>
                    <a:lstStyle/>
                    <a:p>
                      <a:pPr algn="ctr"/>
                      <a:endParaRPr lang="en-US" sz="1600" b="1" dirty="0">
                        <a:latin typeface="Webdings" panose="05030102010509060703" pitchFamily="18" charset="2"/>
                      </a:endParaRPr>
                    </a:p>
                  </a:txBody>
                  <a:tcPr/>
                </a:tc>
                <a:extLst>
                  <a:ext uri="{0D108BD9-81ED-4DB2-BD59-A6C34878D82A}">
                    <a16:rowId xmlns:a16="http://schemas.microsoft.com/office/drawing/2014/main" xmlns="" val="10004"/>
                  </a:ext>
                </a:extLst>
              </a:tr>
              <a:tr h="370840">
                <a:tc>
                  <a:txBody>
                    <a:bodyPr/>
                    <a:lstStyle/>
                    <a:p>
                      <a:r>
                        <a:rPr lang="en-US" sz="1600" b="1" dirty="0" err="1"/>
                        <a:t>Amortisation</a:t>
                      </a:r>
                      <a:r>
                        <a:rPr lang="en-US" sz="1600" b="1" baseline="0" dirty="0"/>
                        <a:t> of Intangibles/Goodwill</a:t>
                      </a:r>
                      <a:endParaRPr lang="en-US" sz="1600" b="1" dirty="0"/>
                    </a:p>
                  </a:txBody>
                  <a:tcPr/>
                </a:tc>
                <a:tc>
                  <a:txBody>
                    <a:bodyPr/>
                    <a:lstStyle/>
                    <a:p>
                      <a:pPr algn="ctr"/>
                      <a:endParaRPr lang="en-US" sz="1600" b="1" dirty="0">
                        <a:latin typeface="Webdings" panose="05030102010509060703" pitchFamily="18" charset="2"/>
                      </a:endParaRPr>
                    </a:p>
                  </a:txBody>
                  <a:tcPr/>
                </a:tc>
                <a:tc>
                  <a:txBody>
                    <a:bodyPr/>
                    <a:lstStyle/>
                    <a:p>
                      <a:pPr algn="ctr"/>
                      <a:r>
                        <a:rPr lang="en-US" sz="1600" b="1" dirty="0">
                          <a:latin typeface="Webdings" panose="05030102010509060703" pitchFamily="18" charset="2"/>
                        </a:rPr>
                        <a:t>a</a:t>
                      </a:r>
                    </a:p>
                  </a:txBody>
                  <a:tcPr/>
                </a:tc>
                <a:tc>
                  <a:txBody>
                    <a:bodyPr/>
                    <a:lstStyle/>
                    <a:p>
                      <a:pPr algn="ctr"/>
                      <a:r>
                        <a:rPr lang="en-US" sz="1600" b="1" dirty="0">
                          <a:latin typeface="Webdings" panose="05030102010509060703" pitchFamily="18" charset="2"/>
                        </a:rPr>
                        <a:t>a</a:t>
                      </a:r>
                    </a:p>
                  </a:txBody>
                  <a:tcPr/>
                </a:tc>
                <a:tc>
                  <a:txBody>
                    <a:bodyPr/>
                    <a:lstStyle/>
                    <a:p>
                      <a:pPr algn="ctr"/>
                      <a:endParaRPr lang="en-US" sz="1600" b="1" dirty="0">
                        <a:latin typeface="Webdings" panose="05030102010509060703" pitchFamily="18" charset="2"/>
                      </a:endParaRPr>
                    </a:p>
                  </a:txBody>
                  <a:tcPr/>
                </a:tc>
                <a:tc>
                  <a:txBody>
                    <a:bodyPr/>
                    <a:lstStyle/>
                    <a:p>
                      <a:pPr algn="ctr"/>
                      <a:endParaRPr lang="en-US" sz="1600" b="1" dirty="0">
                        <a:latin typeface="Webdings" panose="05030102010509060703" pitchFamily="18" charset="2"/>
                      </a:endParaRPr>
                    </a:p>
                  </a:txBody>
                  <a:tcPr/>
                </a:tc>
                <a:tc>
                  <a:txBody>
                    <a:bodyPr/>
                    <a:lstStyle/>
                    <a:p>
                      <a:pPr algn="ctr"/>
                      <a:endParaRPr lang="en-US" sz="1600" b="1" dirty="0">
                        <a:latin typeface="Webdings" panose="05030102010509060703" pitchFamily="18" charset="2"/>
                      </a:endParaRPr>
                    </a:p>
                  </a:txBody>
                  <a:tcPr/>
                </a:tc>
                <a:extLst>
                  <a:ext uri="{0D108BD9-81ED-4DB2-BD59-A6C34878D82A}">
                    <a16:rowId xmlns:a16="http://schemas.microsoft.com/office/drawing/2014/main" xmlns="" val="10005"/>
                  </a:ext>
                </a:extLst>
              </a:tr>
              <a:tr h="370840">
                <a:tc>
                  <a:txBody>
                    <a:bodyPr/>
                    <a:lstStyle/>
                    <a:p>
                      <a:r>
                        <a:rPr lang="en-US" sz="1600" b="1" dirty="0"/>
                        <a:t>Consolidation</a:t>
                      </a:r>
                    </a:p>
                  </a:txBody>
                  <a:tcPr/>
                </a:tc>
                <a:tc>
                  <a:txBody>
                    <a:bodyPr/>
                    <a:lstStyle/>
                    <a:p>
                      <a:pPr algn="ctr"/>
                      <a:r>
                        <a:rPr lang="en-US" sz="1600" b="1" dirty="0">
                          <a:latin typeface="Webdings" panose="05030102010509060703" pitchFamily="18" charset="2"/>
                        </a:rPr>
                        <a:t>a</a:t>
                      </a:r>
                    </a:p>
                  </a:txBody>
                  <a:tcPr/>
                </a:tc>
                <a:tc>
                  <a:txBody>
                    <a:bodyPr/>
                    <a:lstStyle/>
                    <a:p>
                      <a:pPr algn="ctr"/>
                      <a:r>
                        <a:rPr lang="en-US" sz="1600" b="1" dirty="0">
                          <a:latin typeface="Webdings" panose="05030102010509060703" pitchFamily="18" charset="2"/>
                        </a:rPr>
                        <a:t>a</a:t>
                      </a:r>
                    </a:p>
                  </a:txBody>
                  <a:tcPr/>
                </a:tc>
                <a:tc>
                  <a:txBody>
                    <a:bodyPr/>
                    <a:lstStyle/>
                    <a:p>
                      <a:pPr algn="ctr"/>
                      <a:r>
                        <a:rPr lang="en-US" sz="1600" b="1" dirty="0">
                          <a:latin typeface="Webdings" panose="05030102010509060703" pitchFamily="18" charset="2"/>
                        </a:rPr>
                        <a:t>a</a:t>
                      </a:r>
                    </a:p>
                  </a:txBody>
                  <a:tcPr/>
                </a:tc>
                <a:tc>
                  <a:txBody>
                    <a:bodyPr/>
                    <a:lstStyle/>
                    <a:p>
                      <a:pPr algn="ctr"/>
                      <a:r>
                        <a:rPr lang="en-US" sz="1600" b="1" dirty="0">
                          <a:latin typeface="Webdings" panose="05030102010509060703" pitchFamily="18" charset="2"/>
                        </a:rPr>
                        <a:t>a</a:t>
                      </a:r>
                    </a:p>
                  </a:txBody>
                  <a:tcPr/>
                </a:tc>
                <a:tc>
                  <a:txBody>
                    <a:bodyPr/>
                    <a:lstStyle/>
                    <a:p>
                      <a:pPr algn="ctr"/>
                      <a:endParaRPr lang="en-US" sz="1600" b="1" dirty="0">
                        <a:latin typeface="Webdings" panose="05030102010509060703" pitchFamily="18" charset="2"/>
                      </a:endParaRPr>
                    </a:p>
                  </a:txBody>
                  <a:tcPr/>
                </a:tc>
                <a:tc>
                  <a:txBody>
                    <a:bodyPr/>
                    <a:lstStyle/>
                    <a:p>
                      <a:pPr algn="ctr"/>
                      <a:endParaRPr lang="en-US" sz="1600" b="1" dirty="0">
                        <a:latin typeface="Webdings" panose="05030102010509060703" pitchFamily="18" charset="2"/>
                      </a:endParaRPr>
                    </a:p>
                  </a:txBody>
                  <a:tcPr/>
                </a:tc>
                <a:extLst>
                  <a:ext uri="{0D108BD9-81ED-4DB2-BD59-A6C34878D82A}">
                    <a16:rowId xmlns:a16="http://schemas.microsoft.com/office/drawing/2014/main" xmlns="" val="10006"/>
                  </a:ext>
                </a:extLst>
              </a:tr>
              <a:tr h="370840">
                <a:tc>
                  <a:txBody>
                    <a:bodyPr/>
                    <a:lstStyle/>
                    <a:p>
                      <a:r>
                        <a:rPr lang="en-US" sz="1600" b="1" dirty="0" err="1"/>
                        <a:t>Capitalisation</a:t>
                      </a:r>
                      <a:r>
                        <a:rPr lang="en-US" sz="1600" b="1" baseline="0" dirty="0"/>
                        <a:t> of exchange differences</a:t>
                      </a:r>
                      <a:endParaRPr lang="en-US" sz="1600" b="1" dirty="0"/>
                    </a:p>
                  </a:txBody>
                  <a:tcPr/>
                </a:tc>
                <a:tc>
                  <a:txBody>
                    <a:bodyPr/>
                    <a:lstStyle/>
                    <a:p>
                      <a:pPr algn="ctr"/>
                      <a:r>
                        <a:rPr lang="en-US" sz="1600" b="1" dirty="0">
                          <a:latin typeface="Webdings" panose="05030102010509060703" pitchFamily="18" charset="2"/>
                        </a:rPr>
                        <a:t>a</a:t>
                      </a:r>
                    </a:p>
                  </a:txBody>
                  <a:tcPr/>
                </a:tc>
                <a:tc>
                  <a:txBody>
                    <a:bodyPr/>
                    <a:lstStyle/>
                    <a:p>
                      <a:pPr algn="ctr"/>
                      <a:r>
                        <a:rPr lang="en-US" sz="1600" b="1" dirty="0">
                          <a:latin typeface="Webdings" panose="05030102010509060703" pitchFamily="18" charset="2"/>
                        </a:rPr>
                        <a:t>a</a:t>
                      </a:r>
                    </a:p>
                  </a:txBody>
                  <a:tcPr/>
                </a:tc>
                <a:tc>
                  <a:txBody>
                    <a:bodyPr/>
                    <a:lstStyle/>
                    <a:p>
                      <a:pPr algn="ctr"/>
                      <a:endParaRPr lang="en-US" sz="1600" b="1" dirty="0">
                        <a:latin typeface="Webdings" panose="05030102010509060703" pitchFamily="18" charset="2"/>
                      </a:endParaRPr>
                    </a:p>
                  </a:txBody>
                  <a:tcPr/>
                </a:tc>
                <a:tc>
                  <a:txBody>
                    <a:bodyPr/>
                    <a:lstStyle/>
                    <a:p>
                      <a:pPr algn="ctr"/>
                      <a:r>
                        <a:rPr lang="en-US" sz="1600" b="1" dirty="0">
                          <a:latin typeface="Webdings" panose="05030102010509060703" pitchFamily="18" charset="2"/>
                        </a:rPr>
                        <a:t>a</a:t>
                      </a:r>
                    </a:p>
                  </a:txBody>
                  <a:tcPr/>
                </a:tc>
                <a:tc>
                  <a:txBody>
                    <a:bodyPr/>
                    <a:lstStyle/>
                    <a:p>
                      <a:pPr algn="ctr"/>
                      <a:r>
                        <a:rPr lang="en-US" sz="1600" b="1" dirty="0">
                          <a:latin typeface="Webdings" panose="05030102010509060703" pitchFamily="18" charset="2"/>
                        </a:rPr>
                        <a:t>a</a:t>
                      </a:r>
                    </a:p>
                  </a:txBody>
                  <a:tcPr/>
                </a:tc>
                <a:tc>
                  <a:txBody>
                    <a:bodyPr/>
                    <a:lstStyle/>
                    <a:p>
                      <a:pPr algn="ctr"/>
                      <a:endParaRPr lang="en-US" sz="1600" b="1" dirty="0">
                        <a:latin typeface="Webdings" panose="05030102010509060703" pitchFamily="18" charset="2"/>
                      </a:endParaRPr>
                    </a:p>
                  </a:txBody>
                  <a:tcPr/>
                </a:tc>
                <a:extLst>
                  <a:ext uri="{0D108BD9-81ED-4DB2-BD59-A6C34878D82A}">
                    <a16:rowId xmlns:a16="http://schemas.microsoft.com/office/drawing/2014/main" xmlns="" val="10007"/>
                  </a:ext>
                </a:extLst>
              </a:tr>
              <a:tr h="370840">
                <a:tc>
                  <a:txBody>
                    <a:bodyPr/>
                    <a:lstStyle/>
                    <a:p>
                      <a:r>
                        <a:rPr lang="en-US" sz="1600" b="1" dirty="0"/>
                        <a:t>Actuarial gains or losses</a:t>
                      </a:r>
                    </a:p>
                  </a:txBody>
                  <a:tcPr/>
                </a:tc>
                <a:tc>
                  <a:txBody>
                    <a:bodyPr/>
                    <a:lstStyle/>
                    <a:p>
                      <a:pPr algn="ctr"/>
                      <a:r>
                        <a:rPr lang="en-US" sz="1600" b="1" dirty="0">
                          <a:latin typeface="Webdings" panose="05030102010509060703" pitchFamily="18" charset="2"/>
                        </a:rPr>
                        <a:t>a</a:t>
                      </a:r>
                    </a:p>
                  </a:txBody>
                  <a:tcPr/>
                </a:tc>
                <a:tc>
                  <a:txBody>
                    <a:bodyPr/>
                    <a:lstStyle/>
                    <a:p>
                      <a:pPr algn="ctr"/>
                      <a:r>
                        <a:rPr lang="en-US" sz="1600" b="1" dirty="0">
                          <a:latin typeface="Webdings" panose="05030102010509060703" pitchFamily="18" charset="2"/>
                        </a:rPr>
                        <a:t>a</a:t>
                      </a:r>
                    </a:p>
                  </a:txBody>
                  <a:tcPr/>
                </a:tc>
                <a:tc>
                  <a:txBody>
                    <a:bodyPr/>
                    <a:lstStyle/>
                    <a:p>
                      <a:pPr algn="ctr"/>
                      <a:r>
                        <a:rPr lang="en-US" sz="1600" b="1" dirty="0">
                          <a:latin typeface="Webdings" panose="05030102010509060703" pitchFamily="18" charset="2"/>
                        </a:rPr>
                        <a:t>a</a:t>
                      </a:r>
                    </a:p>
                  </a:txBody>
                  <a:tcPr/>
                </a:tc>
                <a:tc>
                  <a:txBody>
                    <a:bodyPr/>
                    <a:lstStyle/>
                    <a:p>
                      <a:pPr algn="ctr"/>
                      <a:r>
                        <a:rPr lang="en-US" sz="1600" b="1" dirty="0">
                          <a:latin typeface="Webdings" panose="05030102010509060703" pitchFamily="18" charset="2"/>
                        </a:rPr>
                        <a:t>a</a:t>
                      </a:r>
                    </a:p>
                  </a:txBody>
                  <a:tcPr/>
                </a:tc>
                <a:tc>
                  <a:txBody>
                    <a:bodyPr/>
                    <a:lstStyle/>
                    <a:p>
                      <a:pPr algn="ctr"/>
                      <a:r>
                        <a:rPr lang="en-US" sz="1600" b="1" dirty="0">
                          <a:latin typeface="Webdings" panose="05030102010509060703" pitchFamily="18" charset="2"/>
                        </a:rPr>
                        <a:t>a</a:t>
                      </a:r>
                    </a:p>
                  </a:txBody>
                  <a:tcPr/>
                </a:tc>
                <a:tc>
                  <a:txBody>
                    <a:bodyPr/>
                    <a:lstStyle/>
                    <a:p>
                      <a:pPr algn="ctr"/>
                      <a:r>
                        <a:rPr lang="en-US" sz="1600" b="1" dirty="0">
                          <a:latin typeface="Webdings" panose="05030102010509060703" pitchFamily="18" charset="2"/>
                        </a:rPr>
                        <a:t>a</a:t>
                      </a:r>
                    </a:p>
                  </a:txBody>
                  <a:tcPr/>
                </a:tc>
                <a:extLst>
                  <a:ext uri="{0D108BD9-81ED-4DB2-BD59-A6C34878D82A}">
                    <a16:rowId xmlns:a16="http://schemas.microsoft.com/office/drawing/2014/main" xmlns="" val="10008"/>
                  </a:ext>
                </a:extLst>
              </a:tr>
              <a:tr h="370840">
                <a:tc>
                  <a:txBody>
                    <a:bodyPr/>
                    <a:lstStyle/>
                    <a:p>
                      <a:r>
                        <a:rPr lang="en-US" sz="1600" b="1" dirty="0"/>
                        <a:t>ESOPs</a:t>
                      </a:r>
                    </a:p>
                  </a:txBody>
                  <a:tcPr/>
                </a:tc>
                <a:tc>
                  <a:txBody>
                    <a:bodyPr/>
                    <a:lstStyle/>
                    <a:p>
                      <a:pPr algn="ctr"/>
                      <a:r>
                        <a:rPr lang="en-US" sz="1600" b="1" dirty="0">
                          <a:latin typeface="Webdings" panose="05030102010509060703" pitchFamily="18" charset="2"/>
                        </a:rPr>
                        <a:t>a</a:t>
                      </a:r>
                    </a:p>
                  </a:txBody>
                  <a:tcPr/>
                </a:tc>
                <a:tc>
                  <a:txBody>
                    <a:bodyPr/>
                    <a:lstStyle/>
                    <a:p>
                      <a:pPr algn="ctr"/>
                      <a:r>
                        <a:rPr lang="en-US" sz="1600" b="1" dirty="0">
                          <a:latin typeface="Webdings" panose="05030102010509060703" pitchFamily="18" charset="2"/>
                        </a:rPr>
                        <a:t>a</a:t>
                      </a:r>
                    </a:p>
                  </a:txBody>
                  <a:tcPr/>
                </a:tc>
                <a:tc>
                  <a:txBody>
                    <a:bodyPr/>
                    <a:lstStyle/>
                    <a:p>
                      <a:pPr algn="ctr"/>
                      <a:r>
                        <a:rPr lang="en-US" sz="1600" b="1" dirty="0">
                          <a:latin typeface="Webdings" panose="05030102010509060703" pitchFamily="18" charset="2"/>
                        </a:rPr>
                        <a:t>a</a:t>
                      </a:r>
                    </a:p>
                  </a:txBody>
                  <a:tcPr/>
                </a:tc>
                <a:tc>
                  <a:txBody>
                    <a:bodyPr/>
                    <a:lstStyle/>
                    <a:p>
                      <a:pPr algn="ctr"/>
                      <a:endParaRPr lang="en-US" sz="1600" b="1" dirty="0">
                        <a:latin typeface="Webdings" panose="05030102010509060703" pitchFamily="18" charset="2"/>
                      </a:endParaRPr>
                    </a:p>
                  </a:txBody>
                  <a:tcPr/>
                </a:tc>
                <a:tc>
                  <a:txBody>
                    <a:bodyPr/>
                    <a:lstStyle/>
                    <a:p>
                      <a:pPr algn="ctr"/>
                      <a:endParaRPr lang="en-US" sz="1600" b="1" dirty="0">
                        <a:latin typeface="Webdings" panose="05030102010509060703" pitchFamily="18" charset="2"/>
                      </a:endParaRPr>
                    </a:p>
                  </a:txBody>
                  <a:tcPr/>
                </a:tc>
                <a:tc>
                  <a:txBody>
                    <a:bodyPr/>
                    <a:lstStyle/>
                    <a:p>
                      <a:pPr algn="ctr"/>
                      <a:endParaRPr lang="en-US" sz="1600" b="1" dirty="0">
                        <a:latin typeface="Webdings" panose="05030102010509060703" pitchFamily="18" charset="2"/>
                      </a:endParaRPr>
                    </a:p>
                  </a:txBody>
                  <a:tcPr/>
                </a:tc>
                <a:extLst>
                  <a:ext uri="{0D108BD9-81ED-4DB2-BD59-A6C34878D82A}">
                    <a16:rowId xmlns:a16="http://schemas.microsoft.com/office/drawing/2014/main" xmlns="" val="10009"/>
                  </a:ext>
                </a:extLst>
              </a:tr>
              <a:tr h="370840">
                <a:tc>
                  <a:txBody>
                    <a:bodyPr/>
                    <a:lstStyle/>
                    <a:p>
                      <a:r>
                        <a:rPr lang="en-US" sz="1600" b="1" dirty="0" err="1"/>
                        <a:t>Capitalisation</a:t>
                      </a:r>
                      <a:r>
                        <a:rPr lang="en-US" sz="1600" b="1" baseline="0" dirty="0"/>
                        <a:t> of spares</a:t>
                      </a:r>
                      <a:endParaRPr lang="en-US" sz="1600" b="1" dirty="0"/>
                    </a:p>
                  </a:txBody>
                  <a:tcPr/>
                </a:tc>
                <a:tc>
                  <a:txBody>
                    <a:bodyPr/>
                    <a:lstStyle/>
                    <a:p>
                      <a:pPr algn="ctr"/>
                      <a:r>
                        <a:rPr lang="en-US" sz="1600" b="1" dirty="0">
                          <a:latin typeface="Webdings" panose="05030102010509060703" pitchFamily="18" charset="2"/>
                        </a:rPr>
                        <a:t>a</a:t>
                      </a:r>
                    </a:p>
                  </a:txBody>
                  <a:tcPr/>
                </a:tc>
                <a:tc>
                  <a:txBody>
                    <a:bodyPr/>
                    <a:lstStyle/>
                    <a:p>
                      <a:pPr algn="ctr"/>
                      <a:endParaRPr lang="en-US" sz="1600" b="1" dirty="0">
                        <a:latin typeface="Webdings" panose="05030102010509060703" pitchFamily="18" charset="2"/>
                      </a:endParaRPr>
                    </a:p>
                  </a:txBody>
                  <a:tcPr/>
                </a:tc>
                <a:tc>
                  <a:txBody>
                    <a:bodyPr/>
                    <a:lstStyle/>
                    <a:p>
                      <a:pPr algn="ctr"/>
                      <a:endParaRPr lang="en-US" sz="1600" b="1" dirty="0">
                        <a:latin typeface="Webdings" panose="05030102010509060703" pitchFamily="18" charset="2"/>
                      </a:endParaRPr>
                    </a:p>
                  </a:txBody>
                  <a:tcPr/>
                </a:tc>
                <a:tc>
                  <a:txBody>
                    <a:bodyPr/>
                    <a:lstStyle/>
                    <a:p>
                      <a:pPr algn="ctr"/>
                      <a:r>
                        <a:rPr lang="en-US" sz="1600" b="1" dirty="0">
                          <a:latin typeface="Webdings" panose="05030102010509060703" pitchFamily="18" charset="2"/>
                        </a:rPr>
                        <a:t>a</a:t>
                      </a:r>
                    </a:p>
                  </a:txBody>
                  <a:tcPr/>
                </a:tc>
                <a:tc>
                  <a:txBody>
                    <a:bodyPr/>
                    <a:lstStyle/>
                    <a:p>
                      <a:pPr algn="ctr"/>
                      <a:endParaRPr lang="en-US" sz="1600" b="1" dirty="0">
                        <a:latin typeface="Webdings" panose="05030102010509060703" pitchFamily="18" charset="2"/>
                      </a:endParaRPr>
                    </a:p>
                  </a:txBody>
                  <a:tcPr/>
                </a:tc>
                <a:tc>
                  <a:txBody>
                    <a:bodyPr/>
                    <a:lstStyle/>
                    <a:p>
                      <a:pPr algn="ctr"/>
                      <a:endParaRPr lang="en-US" sz="1600" b="1" dirty="0">
                        <a:latin typeface="Webdings" panose="05030102010509060703" pitchFamily="18" charset="2"/>
                      </a:endParaRPr>
                    </a:p>
                  </a:txBody>
                  <a:tcPr/>
                </a:tc>
                <a:extLst>
                  <a:ext uri="{0D108BD9-81ED-4DB2-BD59-A6C34878D82A}">
                    <a16:rowId xmlns:a16="http://schemas.microsoft.com/office/drawing/2014/main" xmlns="" val="10010"/>
                  </a:ext>
                </a:extLst>
              </a:tr>
              <a:tr h="370840">
                <a:tc>
                  <a:txBody>
                    <a:bodyPr/>
                    <a:lstStyle/>
                    <a:p>
                      <a:r>
                        <a:rPr lang="en-US" sz="1600" b="1" dirty="0"/>
                        <a:t>Leases</a:t>
                      </a:r>
                    </a:p>
                  </a:txBody>
                  <a:tcPr/>
                </a:tc>
                <a:tc>
                  <a:txBody>
                    <a:bodyPr/>
                    <a:lstStyle/>
                    <a:p>
                      <a:pPr algn="ctr"/>
                      <a:endParaRPr lang="en-US" sz="1600" b="1" dirty="0">
                        <a:latin typeface="Webdings" panose="05030102010509060703" pitchFamily="18" charset="2"/>
                      </a:endParaRPr>
                    </a:p>
                  </a:txBody>
                  <a:tcPr/>
                </a:tc>
                <a:tc>
                  <a:txBody>
                    <a:bodyPr/>
                    <a:lstStyle/>
                    <a:p>
                      <a:pPr algn="ctr"/>
                      <a:endParaRPr lang="en-US" sz="1600" b="1" dirty="0">
                        <a:latin typeface="Webdings" panose="05030102010509060703" pitchFamily="18" charset="2"/>
                      </a:endParaRPr>
                    </a:p>
                  </a:txBody>
                  <a:tcPr/>
                </a:tc>
                <a:tc>
                  <a:txBody>
                    <a:bodyPr/>
                    <a:lstStyle/>
                    <a:p>
                      <a:pPr algn="ctr"/>
                      <a:endParaRPr lang="en-US" sz="1600" b="1" dirty="0">
                        <a:latin typeface="Webdings" panose="05030102010509060703" pitchFamily="18" charset="2"/>
                      </a:endParaRPr>
                    </a:p>
                  </a:txBody>
                  <a:tcPr/>
                </a:tc>
                <a:tc>
                  <a:txBody>
                    <a:bodyPr/>
                    <a:lstStyle/>
                    <a:p>
                      <a:pPr algn="ctr"/>
                      <a:endParaRPr lang="en-US" sz="1600" b="1" dirty="0">
                        <a:latin typeface="Webdings" panose="05030102010509060703" pitchFamily="18" charset="2"/>
                      </a:endParaRPr>
                    </a:p>
                  </a:txBody>
                  <a:tcPr/>
                </a:tc>
                <a:tc>
                  <a:txBody>
                    <a:bodyPr/>
                    <a:lstStyle/>
                    <a:p>
                      <a:pPr algn="ctr"/>
                      <a:r>
                        <a:rPr lang="en-US" sz="1600" b="1" dirty="0">
                          <a:latin typeface="Webdings" panose="05030102010509060703" pitchFamily="18" charset="2"/>
                        </a:rPr>
                        <a:t>a</a:t>
                      </a:r>
                    </a:p>
                  </a:txBody>
                  <a:tcPr/>
                </a:tc>
                <a:tc>
                  <a:txBody>
                    <a:bodyPr/>
                    <a:lstStyle/>
                    <a:p>
                      <a:pPr algn="ctr"/>
                      <a:r>
                        <a:rPr lang="en-US" sz="1600" b="1" dirty="0">
                          <a:latin typeface="Webdings" panose="05030102010509060703" pitchFamily="18" charset="2"/>
                        </a:rPr>
                        <a:t>a</a:t>
                      </a:r>
                    </a:p>
                  </a:txBody>
                  <a:tcPr/>
                </a:tc>
                <a:extLst>
                  <a:ext uri="{0D108BD9-81ED-4DB2-BD59-A6C34878D82A}">
                    <a16:rowId xmlns:a16="http://schemas.microsoft.com/office/drawing/2014/main" xmlns="" val="10011"/>
                  </a:ext>
                </a:extLst>
              </a:tr>
              <a:tr h="370840">
                <a:tc>
                  <a:txBody>
                    <a:bodyPr/>
                    <a:lstStyle/>
                    <a:p>
                      <a:r>
                        <a:rPr lang="en-US" sz="1600" b="1" dirty="0"/>
                        <a:t>Service concession</a:t>
                      </a:r>
                      <a:r>
                        <a:rPr lang="en-US" sz="1600" b="1" baseline="0" dirty="0"/>
                        <a:t> arrangement</a:t>
                      </a:r>
                      <a:endParaRPr lang="en-US" sz="1600" b="1" dirty="0"/>
                    </a:p>
                  </a:txBody>
                  <a:tcPr/>
                </a:tc>
                <a:tc>
                  <a:txBody>
                    <a:bodyPr/>
                    <a:lstStyle/>
                    <a:p>
                      <a:pPr algn="ctr"/>
                      <a:endParaRPr lang="en-US" sz="1600" b="1" dirty="0">
                        <a:latin typeface="Webdings" panose="05030102010509060703" pitchFamily="18" charset="2"/>
                      </a:endParaRPr>
                    </a:p>
                  </a:txBody>
                  <a:tcPr/>
                </a:tc>
                <a:tc>
                  <a:txBody>
                    <a:bodyPr/>
                    <a:lstStyle/>
                    <a:p>
                      <a:pPr algn="ctr"/>
                      <a:endParaRPr lang="en-US" sz="1600" b="1" dirty="0">
                        <a:latin typeface="Webdings" panose="05030102010509060703" pitchFamily="18" charset="2"/>
                      </a:endParaRPr>
                    </a:p>
                  </a:txBody>
                  <a:tcPr/>
                </a:tc>
                <a:tc>
                  <a:txBody>
                    <a:bodyPr/>
                    <a:lstStyle/>
                    <a:p>
                      <a:pPr algn="ctr"/>
                      <a:endParaRPr lang="en-US" sz="1600" b="1" dirty="0">
                        <a:latin typeface="Webdings" panose="05030102010509060703" pitchFamily="18" charset="2"/>
                      </a:endParaRPr>
                    </a:p>
                  </a:txBody>
                  <a:tcPr/>
                </a:tc>
                <a:tc>
                  <a:txBody>
                    <a:bodyPr/>
                    <a:lstStyle/>
                    <a:p>
                      <a:pPr algn="ctr"/>
                      <a:r>
                        <a:rPr lang="en-US" sz="1600" b="1" dirty="0">
                          <a:latin typeface="Webdings" panose="05030102010509060703" pitchFamily="18" charset="2"/>
                        </a:rPr>
                        <a:t>a</a:t>
                      </a:r>
                    </a:p>
                  </a:txBody>
                  <a:tcPr/>
                </a:tc>
                <a:tc>
                  <a:txBody>
                    <a:bodyPr/>
                    <a:lstStyle/>
                    <a:p>
                      <a:pPr algn="ctr"/>
                      <a:endParaRPr lang="en-US" sz="1600" b="1" dirty="0">
                        <a:latin typeface="Webdings" panose="05030102010509060703" pitchFamily="18" charset="2"/>
                      </a:endParaRPr>
                    </a:p>
                  </a:txBody>
                  <a:tcPr/>
                </a:tc>
                <a:tc>
                  <a:txBody>
                    <a:bodyPr/>
                    <a:lstStyle/>
                    <a:p>
                      <a:pPr algn="ctr"/>
                      <a:endParaRPr lang="en-US" sz="1600" b="1" dirty="0">
                        <a:latin typeface="Webdings" panose="05030102010509060703" pitchFamily="18" charset="2"/>
                      </a:endParaRPr>
                    </a:p>
                  </a:txBody>
                  <a:tcPr/>
                </a:tc>
                <a:extLst>
                  <a:ext uri="{0D108BD9-81ED-4DB2-BD59-A6C34878D82A}">
                    <a16:rowId xmlns:a16="http://schemas.microsoft.com/office/drawing/2014/main" xmlns="" val="10012"/>
                  </a:ext>
                </a:extLst>
              </a:tr>
            </a:tbl>
          </a:graphicData>
        </a:graphic>
      </p:graphicFrame>
      <p:sp>
        <p:nvSpPr>
          <p:cNvPr id="5"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6"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27021060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areas ( 17-18)</a:t>
            </a: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xmlns="" val="1034630579"/>
              </p:ext>
            </p:extLst>
          </p:nvPr>
        </p:nvGraphicFramePr>
        <p:xfrm>
          <a:off x="696685" y="2058193"/>
          <a:ext cx="7854888" cy="2873034"/>
        </p:xfrm>
        <a:graphic>
          <a:graphicData uri="http://schemas.openxmlformats.org/drawingml/2006/table">
            <a:tbl>
              <a:tblPr firstRow="1" bandRow="1">
                <a:tableStyleId>{5C22544A-7EE6-4342-B048-85BDC9FD1C3A}</a:tableStyleId>
              </a:tblPr>
              <a:tblGrid>
                <a:gridCol w="3591225">
                  <a:extLst>
                    <a:ext uri="{9D8B030D-6E8A-4147-A177-3AD203B41FA5}">
                      <a16:colId xmlns:a16="http://schemas.microsoft.com/office/drawing/2014/main" xmlns="" val="20000"/>
                    </a:ext>
                  </a:extLst>
                </a:gridCol>
                <a:gridCol w="1421221">
                  <a:extLst>
                    <a:ext uri="{9D8B030D-6E8A-4147-A177-3AD203B41FA5}">
                      <a16:colId xmlns:a16="http://schemas.microsoft.com/office/drawing/2014/main" xmlns="" val="20001"/>
                    </a:ext>
                  </a:extLst>
                </a:gridCol>
                <a:gridCol w="1421221">
                  <a:extLst>
                    <a:ext uri="{9D8B030D-6E8A-4147-A177-3AD203B41FA5}">
                      <a16:colId xmlns:a16="http://schemas.microsoft.com/office/drawing/2014/main" xmlns="" val="20002"/>
                    </a:ext>
                  </a:extLst>
                </a:gridCol>
                <a:gridCol w="1421221">
                  <a:extLst>
                    <a:ext uri="{9D8B030D-6E8A-4147-A177-3AD203B41FA5}">
                      <a16:colId xmlns:a16="http://schemas.microsoft.com/office/drawing/2014/main" xmlns="" val="20003"/>
                    </a:ext>
                  </a:extLst>
                </a:gridCol>
              </a:tblGrid>
              <a:tr h="478839">
                <a:tc>
                  <a:txBody>
                    <a:bodyPr/>
                    <a:lstStyle/>
                    <a:p>
                      <a:r>
                        <a:rPr lang="en-US" sz="2000" b="1" dirty="0"/>
                        <a:t>Area</a:t>
                      </a:r>
                    </a:p>
                  </a:txBody>
                  <a:tcPr marL="68598" marR="68598" marT="34299" marB="34299"/>
                </a:tc>
                <a:tc>
                  <a:txBody>
                    <a:bodyPr/>
                    <a:lstStyle/>
                    <a:p>
                      <a:pPr algn="ctr"/>
                      <a:r>
                        <a:rPr lang="en-US" sz="2000" b="1" dirty="0"/>
                        <a:t>Q1</a:t>
                      </a:r>
                    </a:p>
                  </a:txBody>
                  <a:tcPr marL="68598" marR="68598" marT="34299" marB="34299"/>
                </a:tc>
                <a:tc>
                  <a:txBody>
                    <a:bodyPr/>
                    <a:lstStyle/>
                    <a:p>
                      <a:pPr algn="ctr"/>
                      <a:r>
                        <a:rPr lang="en-US" sz="2000" b="1" dirty="0"/>
                        <a:t>Q2</a:t>
                      </a:r>
                    </a:p>
                  </a:txBody>
                  <a:tcPr marL="68598" marR="68598" marT="34299" marB="34299"/>
                </a:tc>
                <a:tc>
                  <a:txBody>
                    <a:bodyPr/>
                    <a:lstStyle/>
                    <a:p>
                      <a:pPr algn="ctr"/>
                      <a:r>
                        <a:rPr lang="en-US" sz="2000" b="1" dirty="0"/>
                        <a:t>Q3</a:t>
                      </a:r>
                    </a:p>
                  </a:txBody>
                  <a:tcPr marL="68598" marR="68598" marT="34299" marB="34299"/>
                </a:tc>
                <a:extLst>
                  <a:ext uri="{0D108BD9-81ED-4DB2-BD59-A6C34878D82A}">
                    <a16:rowId xmlns:a16="http://schemas.microsoft.com/office/drawing/2014/main" xmlns="" val="10000"/>
                  </a:ext>
                </a:extLst>
              </a:tr>
              <a:tr h="478839">
                <a:tc>
                  <a:txBody>
                    <a:bodyPr/>
                    <a:lstStyle/>
                    <a:p>
                      <a:r>
                        <a:rPr lang="en-US" sz="1800" b="1" dirty="0"/>
                        <a:t>Revenue</a:t>
                      </a:r>
                    </a:p>
                  </a:txBody>
                  <a:tcPr marL="68598" marR="68598" marT="34299" marB="34299"/>
                </a:tc>
                <a:tc>
                  <a:txBody>
                    <a:bodyPr/>
                    <a:lstStyle/>
                    <a:p>
                      <a:pPr algn="ctr"/>
                      <a:r>
                        <a:rPr lang="en-US" sz="1800" b="1" dirty="0"/>
                        <a:t>2.67%</a:t>
                      </a:r>
                    </a:p>
                  </a:txBody>
                  <a:tcPr marL="68598" marR="68598" marT="34299" marB="34299"/>
                </a:tc>
                <a:tc>
                  <a:txBody>
                    <a:bodyPr/>
                    <a:lstStyle/>
                    <a:p>
                      <a:pPr algn="ctr"/>
                      <a:r>
                        <a:rPr lang="en-US" sz="1800" b="1" dirty="0"/>
                        <a:t>5.37%</a:t>
                      </a:r>
                    </a:p>
                  </a:txBody>
                  <a:tcPr marL="68598" marR="68598" marT="34299" marB="34299"/>
                </a:tc>
                <a:tc>
                  <a:txBody>
                    <a:bodyPr/>
                    <a:lstStyle/>
                    <a:p>
                      <a:pPr algn="ctr"/>
                      <a:r>
                        <a:rPr lang="en-US" sz="1800" b="1" dirty="0"/>
                        <a:t>3.50%</a:t>
                      </a:r>
                    </a:p>
                  </a:txBody>
                  <a:tcPr marL="68598" marR="68598" marT="34299" marB="34299"/>
                </a:tc>
                <a:extLst>
                  <a:ext uri="{0D108BD9-81ED-4DB2-BD59-A6C34878D82A}">
                    <a16:rowId xmlns:a16="http://schemas.microsoft.com/office/drawing/2014/main" xmlns="" val="10001"/>
                  </a:ext>
                </a:extLst>
              </a:tr>
              <a:tr h="478839">
                <a:tc>
                  <a:txBody>
                    <a:bodyPr/>
                    <a:lstStyle/>
                    <a:p>
                      <a:r>
                        <a:rPr lang="en-US" sz="1800" b="1" dirty="0"/>
                        <a:t>EBITDA</a:t>
                      </a:r>
                    </a:p>
                  </a:txBody>
                  <a:tcPr marL="68598" marR="68598" marT="34299" marB="34299"/>
                </a:tc>
                <a:tc>
                  <a:txBody>
                    <a:bodyPr/>
                    <a:lstStyle/>
                    <a:p>
                      <a:pPr algn="ctr"/>
                      <a:r>
                        <a:rPr lang="en-US" sz="1800" b="1" dirty="0"/>
                        <a:t>0.54%</a:t>
                      </a:r>
                    </a:p>
                  </a:txBody>
                  <a:tcPr marL="68598" marR="68598" marT="34299" marB="34299"/>
                </a:tc>
                <a:tc>
                  <a:txBody>
                    <a:bodyPr/>
                    <a:lstStyle/>
                    <a:p>
                      <a:pPr algn="ctr"/>
                      <a:r>
                        <a:rPr lang="en-US" sz="1800" b="1" dirty="0"/>
                        <a:t>3.72%</a:t>
                      </a:r>
                    </a:p>
                  </a:txBody>
                  <a:tcPr marL="68598" marR="68598" marT="34299" marB="34299"/>
                </a:tc>
                <a:tc>
                  <a:txBody>
                    <a:bodyPr/>
                    <a:lstStyle/>
                    <a:p>
                      <a:pPr algn="ctr"/>
                      <a:r>
                        <a:rPr lang="en-US" sz="1800" b="1" dirty="0"/>
                        <a:t>2.63%</a:t>
                      </a:r>
                    </a:p>
                  </a:txBody>
                  <a:tcPr marL="68598" marR="68598" marT="34299" marB="34299"/>
                </a:tc>
                <a:extLst>
                  <a:ext uri="{0D108BD9-81ED-4DB2-BD59-A6C34878D82A}">
                    <a16:rowId xmlns:a16="http://schemas.microsoft.com/office/drawing/2014/main" xmlns="" val="10002"/>
                  </a:ext>
                </a:extLst>
              </a:tr>
              <a:tr h="478839">
                <a:tc>
                  <a:txBody>
                    <a:bodyPr/>
                    <a:lstStyle/>
                    <a:p>
                      <a:r>
                        <a:rPr lang="en-US" sz="1800" b="1" dirty="0"/>
                        <a:t>Interest</a:t>
                      </a:r>
                    </a:p>
                  </a:txBody>
                  <a:tcPr marL="68598" marR="68598" marT="34299" marB="34299"/>
                </a:tc>
                <a:tc>
                  <a:txBody>
                    <a:bodyPr/>
                    <a:lstStyle/>
                    <a:p>
                      <a:pPr algn="ctr"/>
                      <a:r>
                        <a:rPr lang="en-US" sz="1800" b="1" dirty="0"/>
                        <a:t>3.77%</a:t>
                      </a:r>
                    </a:p>
                  </a:txBody>
                  <a:tcPr marL="68598" marR="68598" marT="34299" marB="34299"/>
                </a:tc>
                <a:tc>
                  <a:txBody>
                    <a:bodyPr/>
                    <a:lstStyle/>
                    <a:p>
                      <a:pPr algn="ctr"/>
                      <a:r>
                        <a:rPr lang="en-US" sz="1800" b="1" dirty="0"/>
                        <a:t>0.02%</a:t>
                      </a:r>
                    </a:p>
                  </a:txBody>
                  <a:tcPr marL="68598" marR="68598" marT="34299" marB="34299"/>
                </a:tc>
                <a:tc>
                  <a:txBody>
                    <a:bodyPr/>
                    <a:lstStyle/>
                    <a:p>
                      <a:pPr algn="ctr"/>
                      <a:r>
                        <a:rPr lang="en-US" sz="1800" b="1" dirty="0"/>
                        <a:t>8.82%</a:t>
                      </a:r>
                    </a:p>
                  </a:txBody>
                  <a:tcPr marL="68598" marR="68598" marT="34299" marB="34299"/>
                </a:tc>
                <a:extLst>
                  <a:ext uri="{0D108BD9-81ED-4DB2-BD59-A6C34878D82A}">
                    <a16:rowId xmlns:a16="http://schemas.microsoft.com/office/drawing/2014/main" xmlns="" val="10003"/>
                  </a:ext>
                </a:extLst>
              </a:tr>
              <a:tr h="478839">
                <a:tc>
                  <a:txBody>
                    <a:bodyPr/>
                    <a:lstStyle/>
                    <a:p>
                      <a:r>
                        <a:rPr lang="en-US" sz="1800" b="1" dirty="0"/>
                        <a:t>Taxes</a:t>
                      </a:r>
                    </a:p>
                  </a:txBody>
                  <a:tcPr marL="68598" marR="68598" marT="34299" marB="34299"/>
                </a:tc>
                <a:tc>
                  <a:txBody>
                    <a:bodyPr/>
                    <a:lstStyle/>
                    <a:p>
                      <a:pPr algn="ctr"/>
                      <a:r>
                        <a:rPr lang="en-US" sz="1800" b="1" dirty="0"/>
                        <a:t>3.45%</a:t>
                      </a:r>
                    </a:p>
                  </a:txBody>
                  <a:tcPr marL="68598" marR="68598" marT="34299" marB="34299"/>
                </a:tc>
                <a:tc>
                  <a:txBody>
                    <a:bodyPr/>
                    <a:lstStyle/>
                    <a:p>
                      <a:pPr algn="ctr"/>
                      <a:r>
                        <a:rPr lang="en-US" sz="1800" b="1" dirty="0"/>
                        <a:t>0.51%</a:t>
                      </a:r>
                    </a:p>
                  </a:txBody>
                  <a:tcPr marL="68598" marR="68598" marT="34299" marB="34299"/>
                </a:tc>
                <a:tc>
                  <a:txBody>
                    <a:bodyPr/>
                    <a:lstStyle/>
                    <a:p>
                      <a:pPr algn="ctr"/>
                      <a:r>
                        <a:rPr lang="en-US" sz="1800" b="1" dirty="0"/>
                        <a:t>0.75%</a:t>
                      </a:r>
                    </a:p>
                  </a:txBody>
                  <a:tcPr marL="68598" marR="68598" marT="34299" marB="34299"/>
                </a:tc>
                <a:extLst>
                  <a:ext uri="{0D108BD9-81ED-4DB2-BD59-A6C34878D82A}">
                    <a16:rowId xmlns:a16="http://schemas.microsoft.com/office/drawing/2014/main" xmlns="" val="10004"/>
                  </a:ext>
                </a:extLst>
              </a:tr>
              <a:tr h="478839">
                <a:tc>
                  <a:txBody>
                    <a:bodyPr/>
                    <a:lstStyle/>
                    <a:p>
                      <a:r>
                        <a:rPr lang="en-US" sz="1800" b="1" dirty="0"/>
                        <a:t>PAT</a:t>
                      </a:r>
                    </a:p>
                  </a:txBody>
                  <a:tcPr marL="68598" marR="68598" marT="34299" marB="34299"/>
                </a:tc>
                <a:tc>
                  <a:txBody>
                    <a:bodyPr/>
                    <a:lstStyle/>
                    <a:p>
                      <a:pPr algn="ctr"/>
                      <a:r>
                        <a:rPr lang="en-US" sz="1800" b="1" dirty="0"/>
                        <a:t>1.28%</a:t>
                      </a:r>
                    </a:p>
                  </a:txBody>
                  <a:tcPr marL="68598" marR="68598" marT="34299" marB="34299"/>
                </a:tc>
                <a:tc>
                  <a:txBody>
                    <a:bodyPr/>
                    <a:lstStyle/>
                    <a:p>
                      <a:pPr algn="ctr"/>
                      <a:r>
                        <a:rPr lang="en-US" sz="1800" b="1" dirty="0"/>
                        <a:t>1.60%</a:t>
                      </a:r>
                    </a:p>
                  </a:txBody>
                  <a:tcPr marL="68598" marR="68598" marT="34299" marB="34299"/>
                </a:tc>
                <a:tc>
                  <a:txBody>
                    <a:bodyPr/>
                    <a:lstStyle/>
                    <a:p>
                      <a:pPr algn="ctr"/>
                      <a:r>
                        <a:rPr lang="en-US" sz="1800" b="1" dirty="0"/>
                        <a:t>0.38%</a:t>
                      </a:r>
                    </a:p>
                  </a:txBody>
                  <a:tcPr marL="68598" marR="68598" marT="34299" marB="34299"/>
                </a:tc>
                <a:extLst>
                  <a:ext uri="{0D108BD9-81ED-4DB2-BD59-A6C34878D82A}">
                    <a16:rowId xmlns:a16="http://schemas.microsoft.com/office/drawing/2014/main" xmlns="" val="10005"/>
                  </a:ext>
                </a:extLst>
              </a:tr>
            </a:tbl>
          </a:graphicData>
        </a:graphic>
      </p:graphicFrame>
      <p:sp>
        <p:nvSpPr>
          <p:cNvPr id="7" name="Up Arrow 6"/>
          <p:cNvSpPr/>
          <p:nvPr/>
        </p:nvSpPr>
        <p:spPr>
          <a:xfrm>
            <a:off x="5658133" y="2634612"/>
            <a:ext cx="114330" cy="171495"/>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8" name="Down Arrow 7"/>
          <p:cNvSpPr/>
          <p:nvPr/>
        </p:nvSpPr>
        <p:spPr>
          <a:xfrm>
            <a:off x="5658133" y="3241027"/>
            <a:ext cx="114330" cy="17149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9" name="Down Arrow 8"/>
          <p:cNvSpPr/>
          <p:nvPr/>
        </p:nvSpPr>
        <p:spPr>
          <a:xfrm flipV="1">
            <a:off x="5658133" y="3663277"/>
            <a:ext cx="114330" cy="18103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10" name="Up Arrow 9"/>
          <p:cNvSpPr/>
          <p:nvPr/>
        </p:nvSpPr>
        <p:spPr>
          <a:xfrm flipV="1">
            <a:off x="5658133" y="4010789"/>
            <a:ext cx="114330" cy="198914"/>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14" name="Up Arrow 13"/>
          <p:cNvSpPr/>
          <p:nvPr/>
        </p:nvSpPr>
        <p:spPr>
          <a:xfrm>
            <a:off x="5658133" y="4561075"/>
            <a:ext cx="114330" cy="171495"/>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15" name="Up Arrow 14"/>
          <p:cNvSpPr/>
          <p:nvPr/>
        </p:nvSpPr>
        <p:spPr>
          <a:xfrm>
            <a:off x="7027517" y="4532616"/>
            <a:ext cx="114330" cy="171495"/>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16" name="Up Arrow 15"/>
          <p:cNvSpPr/>
          <p:nvPr/>
        </p:nvSpPr>
        <p:spPr>
          <a:xfrm flipV="1">
            <a:off x="7027517" y="3246909"/>
            <a:ext cx="114330" cy="198914"/>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17" name="Down Arrow 16"/>
          <p:cNvSpPr/>
          <p:nvPr/>
        </p:nvSpPr>
        <p:spPr>
          <a:xfrm flipV="1">
            <a:off x="7027517" y="4225415"/>
            <a:ext cx="114330" cy="18103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18" name="Down Arrow 17"/>
          <p:cNvSpPr/>
          <p:nvPr/>
        </p:nvSpPr>
        <p:spPr>
          <a:xfrm>
            <a:off x="7027517" y="3710169"/>
            <a:ext cx="114330" cy="17149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19" name="Up Arrow 18"/>
          <p:cNvSpPr/>
          <p:nvPr/>
        </p:nvSpPr>
        <p:spPr>
          <a:xfrm>
            <a:off x="7027517" y="2636497"/>
            <a:ext cx="114330" cy="171495"/>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21" name="Up Arrow 20"/>
          <p:cNvSpPr/>
          <p:nvPr/>
        </p:nvSpPr>
        <p:spPr>
          <a:xfrm flipV="1">
            <a:off x="8371259" y="3587196"/>
            <a:ext cx="114330" cy="198914"/>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22" name="Down Arrow 21"/>
          <p:cNvSpPr/>
          <p:nvPr/>
        </p:nvSpPr>
        <p:spPr>
          <a:xfrm flipV="1">
            <a:off x="8371259" y="4034965"/>
            <a:ext cx="114330" cy="18103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23" name="Down Arrow 22"/>
          <p:cNvSpPr/>
          <p:nvPr/>
        </p:nvSpPr>
        <p:spPr>
          <a:xfrm>
            <a:off x="8371259" y="3217043"/>
            <a:ext cx="114330" cy="17149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24" name="Up Arrow 23"/>
          <p:cNvSpPr/>
          <p:nvPr/>
        </p:nvSpPr>
        <p:spPr>
          <a:xfrm>
            <a:off x="8371259" y="2629891"/>
            <a:ext cx="114330" cy="171495"/>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25" name="Down Arrow 24"/>
          <p:cNvSpPr/>
          <p:nvPr/>
        </p:nvSpPr>
        <p:spPr>
          <a:xfrm>
            <a:off x="8371259" y="4561074"/>
            <a:ext cx="114330" cy="17149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20"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26"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17425519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Revenue</a:t>
            </a:r>
          </a:p>
        </p:txBody>
      </p:sp>
      <p:sp>
        <p:nvSpPr>
          <p:cNvPr id="3" name="Content Placeholder 2"/>
          <p:cNvSpPr>
            <a:spLocks noGrp="1"/>
          </p:cNvSpPr>
          <p:nvPr>
            <p:ph sz="quarter" idx="1"/>
          </p:nvPr>
        </p:nvSpPr>
        <p:spPr>
          <a:xfrm>
            <a:off x="232875" y="1283807"/>
            <a:ext cx="3820232" cy="3429893"/>
          </a:xfrm>
        </p:spPr>
        <p:txBody>
          <a:bodyPr>
            <a:noAutofit/>
          </a:bodyPr>
          <a:lstStyle/>
          <a:p>
            <a:r>
              <a:rPr lang="en-US" sz="2400" dirty="0"/>
              <a:t>Change in 84%(Q1), 97% (Q2), 95% (Q3) of the companies reported</a:t>
            </a:r>
          </a:p>
          <a:p>
            <a:r>
              <a:rPr lang="en-US" sz="2400" dirty="0"/>
              <a:t>Key changes</a:t>
            </a:r>
          </a:p>
          <a:p>
            <a:pPr lvl="1"/>
            <a:r>
              <a:rPr lang="en-US" sz="1600" dirty="0"/>
              <a:t>Excise duty presentation</a:t>
            </a:r>
          </a:p>
          <a:p>
            <a:pPr lvl="1"/>
            <a:r>
              <a:rPr lang="en-US" sz="1600" dirty="0"/>
              <a:t>Deferral of revenue</a:t>
            </a:r>
          </a:p>
          <a:p>
            <a:pPr lvl="1"/>
            <a:r>
              <a:rPr lang="en-US" sz="1600" dirty="0"/>
              <a:t>Awards and incentives to customers</a:t>
            </a:r>
          </a:p>
          <a:p>
            <a:pPr lvl="1"/>
            <a:r>
              <a:rPr lang="en-US" sz="1600" dirty="0"/>
              <a:t>Service concession arrangements</a:t>
            </a:r>
          </a:p>
          <a:p>
            <a:pPr lvl="1"/>
            <a:endParaRPr lang="en-US" sz="1600" dirty="0"/>
          </a:p>
          <a:p>
            <a:r>
              <a:rPr lang="en-US" sz="2400" dirty="0"/>
              <a:t>Excise duty consistently presented on gross basis from Q1</a:t>
            </a:r>
          </a:p>
        </p:txBody>
      </p:sp>
      <p:sp>
        <p:nvSpPr>
          <p:cNvPr id="4" name="Down Arrow 3"/>
          <p:cNvSpPr/>
          <p:nvPr/>
        </p:nvSpPr>
        <p:spPr>
          <a:xfrm>
            <a:off x="4053107" y="3257505"/>
            <a:ext cx="1371957" cy="171494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56%</a:t>
            </a:r>
          </a:p>
        </p:txBody>
      </p:sp>
      <p:sp>
        <p:nvSpPr>
          <p:cNvPr id="5" name="Up Arrow 4"/>
          <p:cNvSpPr/>
          <p:nvPr/>
        </p:nvSpPr>
        <p:spPr>
          <a:xfrm>
            <a:off x="4053107" y="1942713"/>
            <a:ext cx="1371957" cy="1337421"/>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44%</a:t>
            </a:r>
          </a:p>
        </p:txBody>
      </p:sp>
      <p:sp>
        <p:nvSpPr>
          <p:cNvPr id="8" name="Down Arrow 7"/>
          <p:cNvSpPr/>
          <p:nvPr/>
        </p:nvSpPr>
        <p:spPr>
          <a:xfrm>
            <a:off x="5688731" y="3257505"/>
            <a:ext cx="1371957" cy="171494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31%</a:t>
            </a:r>
          </a:p>
        </p:txBody>
      </p:sp>
      <p:sp>
        <p:nvSpPr>
          <p:cNvPr id="9" name="Up Arrow 8"/>
          <p:cNvSpPr/>
          <p:nvPr/>
        </p:nvSpPr>
        <p:spPr>
          <a:xfrm>
            <a:off x="5688731" y="1942713"/>
            <a:ext cx="1371957" cy="1689129"/>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69%</a:t>
            </a:r>
          </a:p>
        </p:txBody>
      </p:sp>
      <p:sp>
        <p:nvSpPr>
          <p:cNvPr id="10" name="Down Arrow 9"/>
          <p:cNvSpPr/>
          <p:nvPr/>
        </p:nvSpPr>
        <p:spPr>
          <a:xfrm>
            <a:off x="7440254" y="3257505"/>
            <a:ext cx="1371957" cy="171494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33%</a:t>
            </a:r>
          </a:p>
        </p:txBody>
      </p:sp>
      <p:sp>
        <p:nvSpPr>
          <p:cNvPr id="11" name="Up Arrow 10"/>
          <p:cNvSpPr/>
          <p:nvPr/>
        </p:nvSpPr>
        <p:spPr>
          <a:xfrm>
            <a:off x="7440254" y="1942713"/>
            <a:ext cx="1371957" cy="1702008"/>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67%</a:t>
            </a:r>
          </a:p>
        </p:txBody>
      </p:sp>
      <p:sp>
        <p:nvSpPr>
          <p:cNvPr id="12" name="TextBox 11"/>
          <p:cNvSpPr txBox="1"/>
          <p:nvPr/>
        </p:nvSpPr>
        <p:spPr>
          <a:xfrm>
            <a:off x="4339844" y="1568530"/>
            <a:ext cx="811369" cy="400110"/>
          </a:xfrm>
          <a:prstGeom prst="rect">
            <a:avLst/>
          </a:prstGeom>
          <a:noFill/>
        </p:spPr>
        <p:txBody>
          <a:bodyPr wrap="square" rtlCol="0">
            <a:spAutoFit/>
          </a:bodyPr>
          <a:lstStyle/>
          <a:p>
            <a:pPr algn="ctr"/>
            <a:r>
              <a:rPr lang="en-US" sz="2000" b="1" dirty="0"/>
              <a:t>Q1</a:t>
            </a:r>
          </a:p>
        </p:txBody>
      </p:sp>
      <p:sp>
        <p:nvSpPr>
          <p:cNvPr id="13" name="TextBox 12"/>
          <p:cNvSpPr txBox="1"/>
          <p:nvPr/>
        </p:nvSpPr>
        <p:spPr>
          <a:xfrm>
            <a:off x="5969024" y="1530443"/>
            <a:ext cx="811369" cy="400110"/>
          </a:xfrm>
          <a:prstGeom prst="rect">
            <a:avLst/>
          </a:prstGeom>
          <a:noFill/>
        </p:spPr>
        <p:txBody>
          <a:bodyPr wrap="square" rtlCol="0">
            <a:spAutoFit/>
          </a:bodyPr>
          <a:lstStyle/>
          <a:p>
            <a:pPr algn="ctr"/>
            <a:r>
              <a:rPr lang="en-US" sz="2000" b="1" dirty="0"/>
              <a:t>Q2</a:t>
            </a:r>
          </a:p>
        </p:txBody>
      </p:sp>
      <p:sp>
        <p:nvSpPr>
          <p:cNvPr id="14" name="TextBox 13"/>
          <p:cNvSpPr txBox="1"/>
          <p:nvPr/>
        </p:nvSpPr>
        <p:spPr>
          <a:xfrm>
            <a:off x="7720547" y="1530443"/>
            <a:ext cx="811369" cy="400110"/>
          </a:xfrm>
          <a:prstGeom prst="rect">
            <a:avLst/>
          </a:prstGeom>
          <a:noFill/>
        </p:spPr>
        <p:txBody>
          <a:bodyPr wrap="square" rtlCol="0">
            <a:spAutoFit/>
          </a:bodyPr>
          <a:lstStyle/>
          <a:p>
            <a:pPr algn="ctr"/>
            <a:r>
              <a:rPr lang="en-US" sz="2000" b="1" dirty="0"/>
              <a:t>Q3</a:t>
            </a:r>
          </a:p>
        </p:txBody>
      </p:sp>
      <p:sp>
        <p:nvSpPr>
          <p:cNvPr id="15"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16"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1169895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50392"/>
          </a:xfrm>
        </p:spPr>
        <p:txBody>
          <a:bodyPr/>
          <a:lstStyle/>
          <a:p>
            <a:r>
              <a:rPr lang="en-US" dirty="0"/>
              <a:t>Regulatory changes – immediate past</a:t>
            </a:r>
          </a:p>
        </p:txBody>
      </p:sp>
      <p:sp>
        <p:nvSpPr>
          <p:cNvPr id="3" name="Content Placeholder 2"/>
          <p:cNvSpPr>
            <a:spLocks noGrp="1"/>
          </p:cNvSpPr>
          <p:nvPr>
            <p:ph sz="quarter" idx="1"/>
          </p:nvPr>
        </p:nvSpPr>
        <p:spPr>
          <a:xfrm>
            <a:off x="430593" y="1029877"/>
            <a:ext cx="8296547" cy="4621531"/>
          </a:xfrm>
        </p:spPr>
        <p:txBody>
          <a:bodyPr>
            <a:noAutofit/>
          </a:bodyPr>
          <a:lstStyle/>
          <a:p>
            <a:pPr>
              <a:buClr>
                <a:schemeClr val="accent2"/>
              </a:buClr>
            </a:pPr>
            <a:r>
              <a:rPr lang="en-US" dirty="0"/>
              <a:t>Revision of erstwhile Schedule VI</a:t>
            </a:r>
          </a:p>
          <a:p>
            <a:pPr>
              <a:buClr>
                <a:schemeClr val="accent2"/>
              </a:buClr>
            </a:pPr>
            <a:r>
              <a:rPr lang="en-US" dirty="0"/>
              <a:t>Companies Act 2013</a:t>
            </a:r>
          </a:p>
          <a:p>
            <a:pPr>
              <a:buClr>
                <a:schemeClr val="accent2"/>
              </a:buClr>
            </a:pPr>
            <a:r>
              <a:rPr lang="en-US" dirty="0"/>
              <a:t>Income Computation &amp; Disclosure Standards</a:t>
            </a:r>
          </a:p>
          <a:p>
            <a:pPr>
              <a:buClr>
                <a:schemeClr val="accent2"/>
              </a:buClr>
            </a:pPr>
            <a:r>
              <a:rPr lang="en-US" dirty="0" err="1"/>
              <a:t>Ind</a:t>
            </a:r>
            <a:r>
              <a:rPr lang="en-US" dirty="0"/>
              <a:t> AS – live – at last !!</a:t>
            </a:r>
          </a:p>
          <a:p>
            <a:pPr>
              <a:buClr>
                <a:schemeClr val="accent2"/>
              </a:buClr>
            </a:pPr>
            <a:r>
              <a:rPr lang="en-US" dirty="0"/>
              <a:t>Schedule III for </a:t>
            </a:r>
            <a:r>
              <a:rPr lang="en-US" dirty="0" err="1"/>
              <a:t>Ind</a:t>
            </a:r>
            <a:r>
              <a:rPr lang="en-US" dirty="0"/>
              <a:t> AS companies </a:t>
            </a:r>
          </a:p>
          <a:p>
            <a:pPr>
              <a:buClr>
                <a:schemeClr val="accent2"/>
              </a:buClr>
            </a:pPr>
            <a:r>
              <a:rPr lang="en-US" dirty="0"/>
              <a:t>Schedule III for </a:t>
            </a:r>
            <a:r>
              <a:rPr lang="en-US" dirty="0" err="1"/>
              <a:t>Ind</a:t>
            </a:r>
            <a:r>
              <a:rPr lang="en-US" dirty="0"/>
              <a:t> AS companies - NBFC</a:t>
            </a:r>
          </a:p>
          <a:p>
            <a:pPr>
              <a:buClr>
                <a:schemeClr val="accent2"/>
              </a:buClr>
            </a:pPr>
            <a:r>
              <a:rPr lang="en-US" dirty="0"/>
              <a:t>Upgrade of existing Accounting Standards</a:t>
            </a:r>
          </a:p>
          <a:p>
            <a:pPr lvl="1"/>
            <a:r>
              <a:rPr lang="en-US" dirty="0"/>
              <a:t>AS 10 already done</a:t>
            </a:r>
          </a:p>
          <a:p>
            <a:pPr lvl="1"/>
            <a:r>
              <a:rPr lang="en-US" dirty="0"/>
              <a:t>Others happening as part of a larger project</a:t>
            </a:r>
          </a:p>
        </p:txBody>
      </p:sp>
      <p:sp>
        <p:nvSpPr>
          <p:cNvPr id="8"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9" name="Footer Placeholder 4"/>
          <p:cNvSpPr>
            <a:spLocks noGrp="1"/>
          </p:cNvSpPr>
          <p:nvPr>
            <p:ph type="ftr" sz="quarter" idx="3"/>
          </p:nvPr>
        </p:nvSpPr>
        <p:spPr>
          <a:xfrm>
            <a:off x="304800" y="6410848"/>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14511302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EBITDA</a:t>
            </a:r>
          </a:p>
        </p:txBody>
      </p:sp>
      <p:sp>
        <p:nvSpPr>
          <p:cNvPr id="3" name="Content Placeholder 2"/>
          <p:cNvSpPr>
            <a:spLocks noGrp="1"/>
          </p:cNvSpPr>
          <p:nvPr>
            <p:ph sz="quarter" idx="1"/>
          </p:nvPr>
        </p:nvSpPr>
        <p:spPr>
          <a:xfrm>
            <a:off x="422658" y="1942713"/>
            <a:ext cx="2862127" cy="3429893"/>
          </a:xfrm>
        </p:spPr>
        <p:txBody>
          <a:bodyPr>
            <a:normAutofit/>
          </a:bodyPr>
          <a:lstStyle/>
          <a:p>
            <a:r>
              <a:rPr lang="en-US" sz="3600" dirty="0"/>
              <a:t>Change in all of the companies reported in all quarters</a:t>
            </a:r>
          </a:p>
        </p:txBody>
      </p:sp>
      <p:sp>
        <p:nvSpPr>
          <p:cNvPr id="4" name="Down Arrow 3"/>
          <p:cNvSpPr/>
          <p:nvPr/>
        </p:nvSpPr>
        <p:spPr>
          <a:xfrm>
            <a:off x="3757273" y="3257505"/>
            <a:ext cx="1371957" cy="171494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46%</a:t>
            </a:r>
          </a:p>
        </p:txBody>
      </p:sp>
      <p:sp>
        <p:nvSpPr>
          <p:cNvPr id="5" name="Up Arrow 4"/>
          <p:cNvSpPr/>
          <p:nvPr/>
        </p:nvSpPr>
        <p:spPr>
          <a:xfrm>
            <a:off x="3757273" y="1942713"/>
            <a:ext cx="1371957" cy="1560341"/>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54%</a:t>
            </a:r>
          </a:p>
        </p:txBody>
      </p:sp>
      <p:sp>
        <p:nvSpPr>
          <p:cNvPr id="8" name="Down Arrow 7"/>
          <p:cNvSpPr/>
          <p:nvPr/>
        </p:nvSpPr>
        <p:spPr>
          <a:xfrm>
            <a:off x="5392897" y="3257505"/>
            <a:ext cx="1371957" cy="171494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40%</a:t>
            </a:r>
          </a:p>
        </p:txBody>
      </p:sp>
      <p:sp>
        <p:nvSpPr>
          <p:cNvPr id="9" name="Up Arrow 8"/>
          <p:cNvSpPr/>
          <p:nvPr/>
        </p:nvSpPr>
        <p:spPr>
          <a:xfrm>
            <a:off x="5392897" y="1942713"/>
            <a:ext cx="1371957" cy="1702008"/>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60%</a:t>
            </a:r>
          </a:p>
        </p:txBody>
      </p:sp>
      <p:sp>
        <p:nvSpPr>
          <p:cNvPr id="10" name="Down Arrow 9"/>
          <p:cNvSpPr/>
          <p:nvPr/>
        </p:nvSpPr>
        <p:spPr>
          <a:xfrm>
            <a:off x="7144420" y="3257505"/>
            <a:ext cx="1371957" cy="171494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58%</a:t>
            </a:r>
          </a:p>
        </p:txBody>
      </p:sp>
      <p:sp>
        <p:nvSpPr>
          <p:cNvPr id="11" name="Up Arrow 10"/>
          <p:cNvSpPr/>
          <p:nvPr/>
        </p:nvSpPr>
        <p:spPr>
          <a:xfrm>
            <a:off x="7144420" y="1942712"/>
            <a:ext cx="1371957" cy="1418673"/>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42%</a:t>
            </a:r>
          </a:p>
        </p:txBody>
      </p:sp>
      <p:sp>
        <p:nvSpPr>
          <p:cNvPr id="12" name="TextBox 11"/>
          <p:cNvSpPr txBox="1"/>
          <p:nvPr/>
        </p:nvSpPr>
        <p:spPr>
          <a:xfrm>
            <a:off x="4044010" y="1460954"/>
            <a:ext cx="811369" cy="584775"/>
          </a:xfrm>
          <a:prstGeom prst="rect">
            <a:avLst/>
          </a:prstGeom>
          <a:noFill/>
        </p:spPr>
        <p:txBody>
          <a:bodyPr wrap="square" rtlCol="0">
            <a:spAutoFit/>
          </a:bodyPr>
          <a:lstStyle/>
          <a:p>
            <a:pPr algn="ctr"/>
            <a:r>
              <a:rPr lang="en-US" sz="3200" dirty="0"/>
              <a:t>Q1</a:t>
            </a:r>
          </a:p>
        </p:txBody>
      </p:sp>
      <p:sp>
        <p:nvSpPr>
          <p:cNvPr id="13" name="TextBox 12"/>
          <p:cNvSpPr txBox="1"/>
          <p:nvPr/>
        </p:nvSpPr>
        <p:spPr>
          <a:xfrm>
            <a:off x="5673190" y="1422867"/>
            <a:ext cx="811369" cy="584775"/>
          </a:xfrm>
          <a:prstGeom prst="rect">
            <a:avLst/>
          </a:prstGeom>
          <a:noFill/>
        </p:spPr>
        <p:txBody>
          <a:bodyPr wrap="square" rtlCol="0">
            <a:spAutoFit/>
          </a:bodyPr>
          <a:lstStyle/>
          <a:p>
            <a:pPr algn="ctr"/>
            <a:r>
              <a:rPr lang="en-US" sz="3200" dirty="0"/>
              <a:t>Q2</a:t>
            </a:r>
          </a:p>
        </p:txBody>
      </p:sp>
      <p:sp>
        <p:nvSpPr>
          <p:cNvPr id="14" name="TextBox 13"/>
          <p:cNvSpPr txBox="1"/>
          <p:nvPr/>
        </p:nvSpPr>
        <p:spPr>
          <a:xfrm>
            <a:off x="7424713" y="1422867"/>
            <a:ext cx="811369" cy="584775"/>
          </a:xfrm>
          <a:prstGeom prst="rect">
            <a:avLst/>
          </a:prstGeom>
          <a:noFill/>
        </p:spPr>
        <p:txBody>
          <a:bodyPr wrap="square" rtlCol="0">
            <a:spAutoFit/>
          </a:bodyPr>
          <a:lstStyle/>
          <a:p>
            <a:pPr algn="ctr"/>
            <a:r>
              <a:rPr lang="en-US" sz="3200" dirty="0"/>
              <a:t>Q3</a:t>
            </a:r>
          </a:p>
        </p:txBody>
      </p:sp>
      <p:sp>
        <p:nvSpPr>
          <p:cNvPr id="15"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16"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20973191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a:t>
            </a:r>
          </a:p>
        </p:txBody>
      </p:sp>
      <p:sp>
        <p:nvSpPr>
          <p:cNvPr id="3" name="Content Placeholder 2"/>
          <p:cNvSpPr>
            <a:spLocks noGrp="1"/>
          </p:cNvSpPr>
          <p:nvPr>
            <p:ph sz="quarter" idx="1"/>
          </p:nvPr>
        </p:nvSpPr>
        <p:spPr>
          <a:xfrm>
            <a:off x="422658" y="1942713"/>
            <a:ext cx="2862127" cy="3429893"/>
          </a:xfrm>
        </p:spPr>
        <p:txBody>
          <a:bodyPr>
            <a:normAutofit lnSpcReduction="10000"/>
          </a:bodyPr>
          <a:lstStyle/>
          <a:p>
            <a:r>
              <a:rPr lang="en-US" sz="2400" dirty="0"/>
              <a:t>Change in 76%(Q1), 78% (Q2), 74% (Q3) of the companies reported</a:t>
            </a:r>
          </a:p>
          <a:p>
            <a:r>
              <a:rPr lang="en-US" sz="2400" dirty="0"/>
              <a:t>Key changes</a:t>
            </a:r>
          </a:p>
          <a:p>
            <a:pPr lvl="1"/>
            <a:r>
              <a:rPr lang="en-US" sz="1800" dirty="0"/>
              <a:t>Financial instruments standard as more instruments are classified as debts</a:t>
            </a:r>
          </a:p>
          <a:p>
            <a:pPr lvl="1"/>
            <a:endParaRPr lang="en-US" sz="1800" dirty="0"/>
          </a:p>
        </p:txBody>
      </p:sp>
      <p:sp>
        <p:nvSpPr>
          <p:cNvPr id="4" name="Down Arrow 3"/>
          <p:cNvSpPr/>
          <p:nvPr/>
        </p:nvSpPr>
        <p:spPr>
          <a:xfrm>
            <a:off x="3757273" y="3257505"/>
            <a:ext cx="1371957" cy="1714947"/>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20%</a:t>
            </a:r>
          </a:p>
        </p:txBody>
      </p:sp>
      <p:sp>
        <p:nvSpPr>
          <p:cNvPr id="5" name="Up Arrow 4"/>
          <p:cNvSpPr/>
          <p:nvPr/>
        </p:nvSpPr>
        <p:spPr>
          <a:xfrm>
            <a:off x="3757273" y="1942713"/>
            <a:ext cx="1371957" cy="1805039"/>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80%</a:t>
            </a:r>
          </a:p>
        </p:txBody>
      </p:sp>
      <p:sp>
        <p:nvSpPr>
          <p:cNvPr id="8" name="Down Arrow 7"/>
          <p:cNvSpPr/>
          <p:nvPr/>
        </p:nvSpPr>
        <p:spPr>
          <a:xfrm>
            <a:off x="5392897" y="3257505"/>
            <a:ext cx="1371957" cy="1714947"/>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14%</a:t>
            </a:r>
          </a:p>
        </p:txBody>
      </p:sp>
      <p:sp>
        <p:nvSpPr>
          <p:cNvPr id="9" name="Up Arrow 8"/>
          <p:cNvSpPr/>
          <p:nvPr/>
        </p:nvSpPr>
        <p:spPr>
          <a:xfrm>
            <a:off x="5392897" y="1942713"/>
            <a:ext cx="1371957" cy="1920949"/>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86%</a:t>
            </a:r>
          </a:p>
        </p:txBody>
      </p:sp>
      <p:sp>
        <p:nvSpPr>
          <p:cNvPr id="10" name="Down Arrow 9"/>
          <p:cNvSpPr/>
          <p:nvPr/>
        </p:nvSpPr>
        <p:spPr>
          <a:xfrm>
            <a:off x="7144420" y="3257505"/>
            <a:ext cx="1371957" cy="1714947"/>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43%</a:t>
            </a:r>
          </a:p>
        </p:txBody>
      </p:sp>
      <p:sp>
        <p:nvSpPr>
          <p:cNvPr id="11" name="Up Arrow 10"/>
          <p:cNvSpPr/>
          <p:nvPr/>
        </p:nvSpPr>
        <p:spPr>
          <a:xfrm>
            <a:off x="7144420" y="1942713"/>
            <a:ext cx="1371957" cy="1598977"/>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57%</a:t>
            </a:r>
          </a:p>
        </p:txBody>
      </p:sp>
      <p:sp>
        <p:nvSpPr>
          <p:cNvPr id="12" name="TextBox 11"/>
          <p:cNvSpPr txBox="1"/>
          <p:nvPr/>
        </p:nvSpPr>
        <p:spPr>
          <a:xfrm>
            <a:off x="4044010" y="1568530"/>
            <a:ext cx="811369" cy="369332"/>
          </a:xfrm>
          <a:prstGeom prst="rect">
            <a:avLst/>
          </a:prstGeom>
          <a:noFill/>
        </p:spPr>
        <p:txBody>
          <a:bodyPr wrap="square" rtlCol="0">
            <a:spAutoFit/>
          </a:bodyPr>
          <a:lstStyle/>
          <a:p>
            <a:pPr algn="ctr"/>
            <a:r>
              <a:rPr lang="en-US" dirty="0"/>
              <a:t>Q1</a:t>
            </a:r>
          </a:p>
        </p:txBody>
      </p:sp>
      <p:sp>
        <p:nvSpPr>
          <p:cNvPr id="13" name="TextBox 12"/>
          <p:cNvSpPr txBox="1"/>
          <p:nvPr/>
        </p:nvSpPr>
        <p:spPr>
          <a:xfrm>
            <a:off x="5673190" y="1530443"/>
            <a:ext cx="811369" cy="369332"/>
          </a:xfrm>
          <a:prstGeom prst="rect">
            <a:avLst/>
          </a:prstGeom>
          <a:noFill/>
        </p:spPr>
        <p:txBody>
          <a:bodyPr wrap="square" rtlCol="0">
            <a:spAutoFit/>
          </a:bodyPr>
          <a:lstStyle/>
          <a:p>
            <a:pPr algn="ctr"/>
            <a:r>
              <a:rPr lang="en-US" dirty="0"/>
              <a:t>Q2</a:t>
            </a:r>
          </a:p>
        </p:txBody>
      </p:sp>
      <p:sp>
        <p:nvSpPr>
          <p:cNvPr id="14" name="TextBox 13"/>
          <p:cNvSpPr txBox="1"/>
          <p:nvPr/>
        </p:nvSpPr>
        <p:spPr>
          <a:xfrm>
            <a:off x="7424713" y="1530443"/>
            <a:ext cx="811369" cy="369332"/>
          </a:xfrm>
          <a:prstGeom prst="rect">
            <a:avLst/>
          </a:prstGeom>
          <a:noFill/>
        </p:spPr>
        <p:txBody>
          <a:bodyPr wrap="square" rtlCol="0">
            <a:spAutoFit/>
          </a:bodyPr>
          <a:lstStyle/>
          <a:p>
            <a:pPr algn="ctr"/>
            <a:r>
              <a:rPr lang="en-US" dirty="0"/>
              <a:t>Q3</a:t>
            </a:r>
          </a:p>
        </p:txBody>
      </p:sp>
      <p:sp>
        <p:nvSpPr>
          <p:cNvPr id="15"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16"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5304592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Taxes</a:t>
            </a:r>
          </a:p>
        </p:txBody>
      </p:sp>
      <p:sp>
        <p:nvSpPr>
          <p:cNvPr id="3" name="Content Placeholder 2"/>
          <p:cNvSpPr>
            <a:spLocks noGrp="1"/>
          </p:cNvSpPr>
          <p:nvPr>
            <p:ph sz="quarter" idx="1"/>
          </p:nvPr>
        </p:nvSpPr>
        <p:spPr>
          <a:xfrm>
            <a:off x="134472" y="1942713"/>
            <a:ext cx="3150314" cy="3429893"/>
          </a:xfrm>
        </p:spPr>
        <p:txBody>
          <a:bodyPr>
            <a:noAutofit/>
          </a:bodyPr>
          <a:lstStyle/>
          <a:p>
            <a:r>
              <a:rPr lang="en-US" sz="2000" dirty="0"/>
              <a:t>Change in 99%(Q1), 99% (Q2), 100% (Q3) of the companies reported</a:t>
            </a:r>
          </a:p>
          <a:p>
            <a:r>
              <a:rPr lang="en-US" sz="2000" dirty="0"/>
              <a:t>Key changes</a:t>
            </a:r>
          </a:p>
          <a:p>
            <a:pPr lvl="1"/>
            <a:r>
              <a:rPr lang="en-US" sz="1600" dirty="0"/>
              <a:t>Deferred tax liability on undistributed earnings</a:t>
            </a:r>
          </a:p>
          <a:p>
            <a:pPr lvl="1"/>
            <a:r>
              <a:rPr lang="en-US" sz="1600" dirty="0"/>
              <a:t>Deferred tax assets on carry forward business and long-term capital losses</a:t>
            </a:r>
          </a:p>
          <a:p>
            <a:pPr lvl="1"/>
            <a:r>
              <a:rPr lang="en-US" sz="1600" dirty="0"/>
              <a:t>Deferred tax on unrealized profit on intra-group transactions</a:t>
            </a:r>
          </a:p>
          <a:p>
            <a:pPr lvl="1"/>
            <a:endParaRPr lang="en-US" sz="1600" dirty="0"/>
          </a:p>
        </p:txBody>
      </p:sp>
      <p:sp>
        <p:nvSpPr>
          <p:cNvPr id="4" name="Down Arrow 3"/>
          <p:cNvSpPr/>
          <p:nvPr/>
        </p:nvSpPr>
        <p:spPr>
          <a:xfrm>
            <a:off x="3757273" y="3257505"/>
            <a:ext cx="1371957" cy="1714947"/>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56%</a:t>
            </a:r>
          </a:p>
        </p:txBody>
      </p:sp>
      <p:sp>
        <p:nvSpPr>
          <p:cNvPr id="5" name="Up Arrow 4"/>
          <p:cNvSpPr/>
          <p:nvPr/>
        </p:nvSpPr>
        <p:spPr>
          <a:xfrm>
            <a:off x="3757273" y="1942714"/>
            <a:ext cx="1371957" cy="1314792"/>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44%</a:t>
            </a:r>
          </a:p>
        </p:txBody>
      </p:sp>
      <p:sp>
        <p:nvSpPr>
          <p:cNvPr id="8" name="Down Arrow 7"/>
          <p:cNvSpPr/>
          <p:nvPr/>
        </p:nvSpPr>
        <p:spPr>
          <a:xfrm>
            <a:off x="5392897" y="3257505"/>
            <a:ext cx="1371957" cy="1714947"/>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54%</a:t>
            </a:r>
          </a:p>
        </p:txBody>
      </p:sp>
      <p:sp>
        <p:nvSpPr>
          <p:cNvPr id="9" name="Up Arrow 8"/>
          <p:cNvSpPr/>
          <p:nvPr/>
        </p:nvSpPr>
        <p:spPr>
          <a:xfrm>
            <a:off x="5392897" y="1942714"/>
            <a:ext cx="1371957" cy="1314792"/>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46%</a:t>
            </a:r>
          </a:p>
        </p:txBody>
      </p:sp>
      <p:sp>
        <p:nvSpPr>
          <p:cNvPr id="10" name="Down Arrow 9"/>
          <p:cNvSpPr/>
          <p:nvPr/>
        </p:nvSpPr>
        <p:spPr>
          <a:xfrm>
            <a:off x="7144420" y="3257505"/>
            <a:ext cx="1371957" cy="1714947"/>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53%</a:t>
            </a:r>
          </a:p>
        </p:txBody>
      </p:sp>
      <p:sp>
        <p:nvSpPr>
          <p:cNvPr id="11" name="Up Arrow 10"/>
          <p:cNvSpPr/>
          <p:nvPr/>
        </p:nvSpPr>
        <p:spPr>
          <a:xfrm>
            <a:off x="7144420" y="1942714"/>
            <a:ext cx="1371957" cy="1314792"/>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47%</a:t>
            </a:r>
          </a:p>
        </p:txBody>
      </p:sp>
      <p:sp>
        <p:nvSpPr>
          <p:cNvPr id="12" name="TextBox 11"/>
          <p:cNvSpPr txBox="1"/>
          <p:nvPr/>
        </p:nvSpPr>
        <p:spPr>
          <a:xfrm>
            <a:off x="4044010" y="1501295"/>
            <a:ext cx="811369" cy="369332"/>
          </a:xfrm>
          <a:prstGeom prst="rect">
            <a:avLst/>
          </a:prstGeom>
          <a:noFill/>
        </p:spPr>
        <p:txBody>
          <a:bodyPr wrap="square" rtlCol="0">
            <a:spAutoFit/>
          </a:bodyPr>
          <a:lstStyle/>
          <a:p>
            <a:pPr algn="ctr"/>
            <a:r>
              <a:rPr lang="en-US" dirty="0"/>
              <a:t>Q1</a:t>
            </a:r>
          </a:p>
        </p:txBody>
      </p:sp>
      <p:sp>
        <p:nvSpPr>
          <p:cNvPr id="13" name="TextBox 12"/>
          <p:cNvSpPr txBox="1"/>
          <p:nvPr/>
        </p:nvSpPr>
        <p:spPr>
          <a:xfrm>
            <a:off x="5673190" y="1463208"/>
            <a:ext cx="811369" cy="369332"/>
          </a:xfrm>
          <a:prstGeom prst="rect">
            <a:avLst/>
          </a:prstGeom>
          <a:noFill/>
        </p:spPr>
        <p:txBody>
          <a:bodyPr wrap="square" rtlCol="0">
            <a:spAutoFit/>
          </a:bodyPr>
          <a:lstStyle/>
          <a:p>
            <a:pPr algn="ctr"/>
            <a:r>
              <a:rPr lang="en-US" dirty="0"/>
              <a:t>Q2</a:t>
            </a:r>
          </a:p>
        </p:txBody>
      </p:sp>
      <p:sp>
        <p:nvSpPr>
          <p:cNvPr id="14" name="TextBox 13"/>
          <p:cNvSpPr txBox="1"/>
          <p:nvPr/>
        </p:nvSpPr>
        <p:spPr>
          <a:xfrm>
            <a:off x="7424713" y="1463208"/>
            <a:ext cx="811369" cy="369332"/>
          </a:xfrm>
          <a:prstGeom prst="rect">
            <a:avLst/>
          </a:prstGeom>
          <a:noFill/>
        </p:spPr>
        <p:txBody>
          <a:bodyPr wrap="square" rtlCol="0">
            <a:spAutoFit/>
          </a:bodyPr>
          <a:lstStyle/>
          <a:p>
            <a:pPr algn="ctr"/>
            <a:r>
              <a:rPr lang="en-US" dirty="0"/>
              <a:t>Q3</a:t>
            </a:r>
          </a:p>
        </p:txBody>
      </p:sp>
      <p:sp>
        <p:nvSpPr>
          <p:cNvPr id="15"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16"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5539411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a:t>
            </a:r>
          </a:p>
        </p:txBody>
      </p:sp>
      <p:sp>
        <p:nvSpPr>
          <p:cNvPr id="3" name="Content Placeholder 2"/>
          <p:cNvSpPr>
            <a:spLocks noGrp="1"/>
          </p:cNvSpPr>
          <p:nvPr>
            <p:ph sz="quarter" idx="1"/>
          </p:nvPr>
        </p:nvSpPr>
        <p:spPr>
          <a:xfrm>
            <a:off x="422658" y="1942713"/>
            <a:ext cx="2862127" cy="3429893"/>
          </a:xfrm>
        </p:spPr>
        <p:txBody>
          <a:bodyPr>
            <a:normAutofit/>
          </a:bodyPr>
          <a:lstStyle/>
          <a:p>
            <a:r>
              <a:rPr lang="en-US" sz="2800" dirty="0"/>
              <a:t>Change in all of the companies reported in all quarters</a:t>
            </a:r>
          </a:p>
        </p:txBody>
      </p:sp>
      <p:sp>
        <p:nvSpPr>
          <p:cNvPr id="4" name="Down Arrow 3"/>
          <p:cNvSpPr/>
          <p:nvPr/>
        </p:nvSpPr>
        <p:spPr>
          <a:xfrm>
            <a:off x="3757273" y="3257505"/>
            <a:ext cx="1371957" cy="171494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46%</a:t>
            </a:r>
          </a:p>
        </p:txBody>
      </p:sp>
      <p:sp>
        <p:nvSpPr>
          <p:cNvPr id="5" name="Up Arrow 4"/>
          <p:cNvSpPr/>
          <p:nvPr/>
        </p:nvSpPr>
        <p:spPr>
          <a:xfrm>
            <a:off x="3757273" y="1942713"/>
            <a:ext cx="1371957" cy="1560341"/>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54%</a:t>
            </a:r>
          </a:p>
        </p:txBody>
      </p:sp>
      <p:sp>
        <p:nvSpPr>
          <p:cNvPr id="8" name="Down Arrow 7"/>
          <p:cNvSpPr/>
          <p:nvPr/>
        </p:nvSpPr>
        <p:spPr>
          <a:xfrm>
            <a:off x="5392897" y="3257505"/>
            <a:ext cx="1371957" cy="171494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46%</a:t>
            </a:r>
          </a:p>
        </p:txBody>
      </p:sp>
      <p:sp>
        <p:nvSpPr>
          <p:cNvPr id="9" name="Up Arrow 8"/>
          <p:cNvSpPr/>
          <p:nvPr/>
        </p:nvSpPr>
        <p:spPr>
          <a:xfrm>
            <a:off x="5392897" y="1942713"/>
            <a:ext cx="1371957" cy="1560341"/>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54%</a:t>
            </a:r>
          </a:p>
        </p:txBody>
      </p:sp>
      <p:sp>
        <p:nvSpPr>
          <p:cNvPr id="10" name="Down Arrow 9"/>
          <p:cNvSpPr/>
          <p:nvPr/>
        </p:nvSpPr>
        <p:spPr>
          <a:xfrm>
            <a:off x="7144420" y="3257505"/>
            <a:ext cx="1371957" cy="171494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47%</a:t>
            </a:r>
          </a:p>
        </p:txBody>
      </p:sp>
      <p:sp>
        <p:nvSpPr>
          <p:cNvPr id="11" name="Up Arrow 10"/>
          <p:cNvSpPr/>
          <p:nvPr/>
        </p:nvSpPr>
        <p:spPr>
          <a:xfrm>
            <a:off x="7144420" y="1942712"/>
            <a:ext cx="1371957" cy="1560342"/>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53%</a:t>
            </a:r>
          </a:p>
        </p:txBody>
      </p:sp>
      <p:sp>
        <p:nvSpPr>
          <p:cNvPr id="12" name="TextBox 11"/>
          <p:cNvSpPr txBox="1"/>
          <p:nvPr/>
        </p:nvSpPr>
        <p:spPr>
          <a:xfrm>
            <a:off x="4044010" y="1460954"/>
            <a:ext cx="811369" cy="523220"/>
          </a:xfrm>
          <a:prstGeom prst="rect">
            <a:avLst/>
          </a:prstGeom>
          <a:noFill/>
        </p:spPr>
        <p:txBody>
          <a:bodyPr wrap="square" rtlCol="0">
            <a:spAutoFit/>
          </a:bodyPr>
          <a:lstStyle/>
          <a:p>
            <a:pPr algn="ctr"/>
            <a:r>
              <a:rPr lang="en-US" sz="2800" b="1" dirty="0"/>
              <a:t>Q1</a:t>
            </a:r>
          </a:p>
        </p:txBody>
      </p:sp>
      <p:sp>
        <p:nvSpPr>
          <p:cNvPr id="13" name="TextBox 12"/>
          <p:cNvSpPr txBox="1"/>
          <p:nvPr/>
        </p:nvSpPr>
        <p:spPr>
          <a:xfrm>
            <a:off x="5673190" y="1422867"/>
            <a:ext cx="811369" cy="523220"/>
          </a:xfrm>
          <a:prstGeom prst="rect">
            <a:avLst/>
          </a:prstGeom>
          <a:noFill/>
        </p:spPr>
        <p:txBody>
          <a:bodyPr wrap="square" rtlCol="0">
            <a:spAutoFit/>
          </a:bodyPr>
          <a:lstStyle/>
          <a:p>
            <a:pPr algn="ctr"/>
            <a:r>
              <a:rPr lang="en-US" sz="2800" b="1" dirty="0"/>
              <a:t>Q2</a:t>
            </a:r>
          </a:p>
        </p:txBody>
      </p:sp>
      <p:sp>
        <p:nvSpPr>
          <p:cNvPr id="14" name="TextBox 13"/>
          <p:cNvSpPr txBox="1"/>
          <p:nvPr/>
        </p:nvSpPr>
        <p:spPr>
          <a:xfrm>
            <a:off x="7424713" y="1422867"/>
            <a:ext cx="811369" cy="523220"/>
          </a:xfrm>
          <a:prstGeom prst="rect">
            <a:avLst/>
          </a:prstGeom>
          <a:noFill/>
        </p:spPr>
        <p:txBody>
          <a:bodyPr wrap="square" rtlCol="0">
            <a:spAutoFit/>
          </a:bodyPr>
          <a:lstStyle/>
          <a:p>
            <a:pPr algn="ctr"/>
            <a:r>
              <a:rPr lang="en-US" sz="2800" b="1" dirty="0"/>
              <a:t>Q3</a:t>
            </a:r>
          </a:p>
        </p:txBody>
      </p:sp>
      <p:sp>
        <p:nvSpPr>
          <p:cNvPr id="15"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16"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806024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Ind</a:t>
            </a:r>
            <a:r>
              <a:rPr lang="en-US" dirty="0"/>
              <a:t> AS-wise Impact</a:t>
            </a:r>
          </a:p>
        </p:txBody>
      </p:sp>
      <p:graphicFrame>
        <p:nvGraphicFramePr>
          <p:cNvPr id="4" name="Content Placeholder 5"/>
          <p:cNvGraphicFramePr>
            <a:graphicFrameLocks/>
          </p:cNvGraphicFramePr>
          <p:nvPr>
            <p:extLst>
              <p:ext uri="{D42A27DB-BD31-4B8C-83A1-F6EECF244321}">
                <p14:modId xmlns:p14="http://schemas.microsoft.com/office/powerpoint/2010/main" xmlns="" val="3313898850"/>
              </p:ext>
            </p:extLst>
          </p:nvPr>
        </p:nvGraphicFramePr>
        <p:xfrm>
          <a:off x="435428" y="1667480"/>
          <a:ext cx="8273144" cy="3897081"/>
        </p:xfrm>
        <a:graphic>
          <a:graphicData uri="http://schemas.openxmlformats.org/drawingml/2006/table">
            <a:tbl>
              <a:tblPr firstRow="1" bandRow="1">
                <a:tableStyleId>{5C22544A-7EE6-4342-B048-85BDC9FD1C3A}</a:tableStyleId>
              </a:tblPr>
              <a:tblGrid>
                <a:gridCol w="3782450">
                  <a:extLst>
                    <a:ext uri="{9D8B030D-6E8A-4147-A177-3AD203B41FA5}">
                      <a16:colId xmlns:a16="http://schemas.microsoft.com/office/drawing/2014/main" xmlns="" val="20000"/>
                    </a:ext>
                  </a:extLst>
                </a:gridCol>
                <a:gridCol w="1496898">
                  <a:extLst>
                    <a:ext uri="{9D8B030D-6E8A-4147-A177-3AD203B41FA5}">
                      <a16:colId xmlns:a16="http://schemas.microsoft.com/office/drawing/2014/main" xmlns="" val="20001"/>
                    </a:ext>
                  </a:extLst>
                </a:gridCol>
                <a:gridCol w="1496898">
                  <a:extLst>
                    <a:ext uri="{9D8B030D-6E8A-4147-A177-3AD203B41FA5}">
                      <a16:colId xmlns:a16="http://schemas.microsoft.com/office/drawing/2014/main" xmlns="" val="20002"/>
                    </a:ext>
                  </a:extLst>
                </a:gridCol>
                <a:gridCol w="1496898">
                  <a:extLst>
                    <a:ext uri="{9D8B030D-6E8A-4147-A177-3AD203B41FA5}">
                      <a16:colId xmlns:a16="http://schemas.microsoft.com/office/drawing/2014/main" xmlns="" val="20003"/>
                    </a:ext>
                  </a:extLst>
                </a:gridCol>
              </a:tblGrid>
              <a:tr h="433009">
                <a:tc>
                  <a:txBody>
                    <a:bodyPr/>
                    <a:lstStyle/>
                    <a:p>
                      <a:pPr algn="ctr"/>
                      <a:r>
                        <a:rPr lang="en-US" sz="1600" b="1" dirty="0"/>
                        <a:t>Area (%</a:t>
                      </a:r>
                      <a:r>
                        <a:rPr lang="en-US" sz="1600" b="1" baseline="0" dirty="0"/>
                        <a:t> impact on profit as per AS)</a:t>
                      </a:r>
                      <a:endParaRPr lang="en-US" sz="1600" b="1" dirty="0"/>
                    </a:p>
                  </a:txBody>
                  <a:tcPr marL="68598" marR="68598" marT="34299" marB="34299"/>
                </a:tc>
                <a:tc>
                  <a:txBody>
                    <a:bodyPr/>
                    <a:lstStyle/>
                    <a:p>
                      <a:pPr algn="ctr"/>
                      <a:r>
                        <a:rPr lang="en-US" sz="1600" b="1" dirty="0"/>
                        <a:t>Q1</a:t>
                      </a:r>
                    </a:p>
                  </a:txBody>
                  <a:tcPr marL="68598" marR="68598" marT="34299" marB="34299"/>
                </a:tc>
                <a:tc>
                  <a:txBody>
                    <a:bodyPr/>
                    <a:lstStyle/>
                    <a:p>
                      <a:pPr algn="ctr"/>
                      <a:r>
                        <a:rPr lang="en-US" sz="1600" b="1" dirty="0"/>
                        <a:t>Q2</a:t>
                      </a:r>
                    </a:p>
                  </a:txBody>
                  <a:tcPr marL="68598" marR="68598" marT="34299" marB="34299"/>
                </a:tc>
                <a:tc>
                  <a:txBody>
                    <a:bodyPr/>
                    <a:lstStyle/>
                    <a:p>
                      <a:pPr algn="ctr"/>
                      <a:r>
                        <a:rPr lang="en-US" sz="1600" b="1" dirty="0"/>
                        <a:t>YTD Q2</a:t>
                      </a:r>
                    </a:p>
                  </a:txBody>
                  <a:tcPr marL="68598" marR="68598" marT="34299" marB="34299"/>
                </a:tc>
                <a:extLst>
                  <a:ext uri="{0D108BD9-81ED-4DB2-BD59-A6C34878D82A}">
                    <a16:rowId xmlns:a16="http://schemas.microsoft.com/office/drawing/2014/main" xmlns="" val="10000"/>
                  </a:ext>
                </a:extLst>
              </a:tr>
              <a:tr h="433009">
                <a:tc>
                  <a:txBody>
                    <a:bodyPr/>
                    <a:lstStyle/>
                    <a:p>
                      <a:r>
                        <a:rPr lang="en-US" sz="1400" dirty="0"/>
                        <a:t>Revenue</a:t>
                      </a:r>
                    </a:p>
                  </a:txBody>
                  <a:tcPr marL="68598" marR="68598" marT="34299" marB="34299"/>
                </a:tc>
                <a:tc>
                  <a:txBody>
                    <a:bodyPr/>
                    <a:lstStyle/>
                    <a:p>
                      <a:r>
                        <a:rPr lang="en-US" sz="1400" dirty="0"/>
                        <a:t>                 2%</a:t>
                      </a:r>
                    </a:p>
                  </a:txBody>
                  <a:tcPr marL="68598" marR="68598" marT="34299" marB="34299"/>
                </a:tc>
                <a:tc>
                  <a:txBody>
                    <a:bodyPr/>
                    <a:lstStyle/>
                    <a:p>
                      <a:r>
                        <a:rPr lang="en-US" sz="1400" dirty="0"/>
                        <a:t>                0.1%</a:t>
                      </a:r>
                    </a:p>
                  </a:txBody>
                  <a:tcPr marL="68598" marR="68598" marT="34299" marB="34299"/>
                </a:tc>
                <a:tc>
                  <a:txBody>
                    <a:bodyPr/>
                    <a:lstStyle/>
                    <a:p>
                      <a:r>
                        <a:rPr lang="en-US" sz="1400" dirty="0"/>
                        <a:t>                0.4%</a:t>
                      </a:r>
                    </a:p>
                  </a:txBody>
                  <a:tcPr marL="68598" marR="68598" marT="34299" marB="34299"/>
                </a:tc>
                <a:extLst>
                  <a:ext uri="{0D108BD9-81ED-4DB2-BD59-A6C34878D82A}">
                    <a16:rowId xmlns:a16="http://schemas.microsoft.com/office/drawing/2014/main" xmlns="" val="10001"/>
                  </a:ext>
                </a:extLst>
              </a:tr>
              <a:tr h="433009">
                <a:tc>
                  <a:txBody>
                    <a:bodyPr/>
                    <a:lstStyle/>
                    <a:p>
                      <a:r>
                        <a:rPr lang="en-US" sz="1400" dirty="0"/>
                        <a:t>PPE</a:t>
                      </a:r>
                    </a:p>
                  </a:txBody>
                  <a:tcPr marL="68598" marR="68598" marT="34299" marB="34299"/>
                </a:tc>
                <a:tc>
                  <a:txBody>
                    <a:bodyPr/>
                    <a:lstStyle/>
                    <a:p>
                      <a:r>
                        <a:rPr lang="en-US" sz="1400" dirty="0"/>
                        <a:t>               1.2%</a:t>
                      </a:r>
                    </a:p>
                  </a:txBody>
                  <a:tcPr marL="68598" marR="68598" marT="34299" marB="34299"/>
                </a:tc>
                <a:tc>
                  <a:txBody>
                    <a:bodyPr/>
                    <a:lstStyle/>
                    <a:p>
                      <a:r>
                        <a:rPr lang="en-US" sz="1400" dirty="0"/>
                        <a:t>              55.3%</a:t>
                      </a:r>
                    </a:p>
                  </a:txBody>
                  <a:tcPr marL="68598" marR="68598" marT="34299" marB="34299"/>
                </a:tc>
                <a:tc>
                  <a:txBody>
                    <a:bodyPr/>
                    <a:lstStyle/>
                    <a:p>
                      <a:r>
                        <a:rPr lang="en-US" sz="1400" dirty="0"/>
                        <a:t>               51.8%</a:t>
                      </a:r>
                    </a:p>
                  </a:txBody>
                  <a:tcPr marL="68598" marR="68598" marT="34299" marB="34299"/>
                </a:tc>
                <a:extLst>
                  <a:ext uri="{0D108BD9-81ED-4DB2-BD59-A6C34878D82A}">
                    <a16:rowId xmlns:a16="http://schemas.microsoft.com/office/drawing/2014/main" xmlns="" val="10002"/>
                  </a:ext>
                </a:extLst>
              </a:tr>
              <a:tr h="433009">
                <a:tc>
                  <a:txBody>
                    <a:bodyPr/>
                    <a:lstStyle/>
                    <a:p>
                      <a:r>
                        <a:rPr lang="en-US" sz="1400" dirty="0"/>
                        <a:t>Financial Instruments</a:t>
                      </a:r>
                    </a:p>
                  </a:txBody>
                  <a:tcPr marL="68598" marR="68598" marT="34299" marB="34299"/>
                </a:tc>
                <a:tc>
                  <a:txBody>
                    <a:bodyPr/>
                    <a:lstStyle/>
                    <a:p>
                      <a:r>
                        <a:rPr lang="en-US" sz="1400" dirty="0"/>
                        <a:t>            19.3%</a:t>
                      </a:r>
                    </a:p>
                  </a:txBody>
                  <a:tcPr marL="68598" marR="68598" marT="34299" marB="34299"/>
                </a:tc>
                <a:tc>
                  <a:txBody>
                    <a:bodyPr/>
                    <a:lstStyle/>
                    <a:p>
                      <a:r>
                        <a:rPr lang="en-US" sz="1400" dirty="0"/>
                        <a:t>            18.2%</a:t>
                      </a:r>
                    </a:p>
                  </a:txBody>
                  <a:tcPr marL="68598" marR="68598" marT="34299" marB="34299"/>
                </a:tc>
                <a:tc>
                  <a:txBody>
                    <a:bodyPr/>
                    <a:lstStyle/>
                    <a:p>
                      <a:r>
                        <a:rPr lang="en-US" sz="1400" dirty="0"/>
                        <a:t>               18.6%</a:t>
                      </a:r>
                    </a:p>
                  </a:txBody>
                  <a:tcPr marL="68598" marR="68598" marT="34299" marB="34299"/>
                </a:tc>
                <a:extLst>
                  <a:ext uri="{0D108BD9-81ED-4DB2-BD59-A6C34878D82A}">
                    <a16:rowId xmlns:a16="http://schemas.microsoft.com/office/drawing/2014/main" xmlns="" val="10003"/>
                  </a:ext>
                </a:extLst>
              </a:tr>
              <a:tr h="433009">
                <a:tc>
                  <a:txBody>
                    <a:bodyPr/>
                    <a:lstStyle/>
                    <a:p>
                      <a:r>
                        <a:rPr lang="en-US" sz="1400" dirty="0"/>
                        <a:t>Foreign</a:t>
                      </a:r>
                      <a:r>
                        <a:rPr lang="en-US" sz="1400" baseline="0" dirty="0"/>
                        <a:t> exchange fluctuations</a:t>
                      </a:r>
                      <a:endParaRPr lang="en-US" sz="1400" dirty="0"/>
                    </a:p>
                  </a:txBody>
                  <a:tcPr marL="68598" marR="68598" marT="34299" marB="34299"/>
                </a:tc>
                <a:tc>
                  <a:txBody>
                    <a:bodyPr/>
                    <a:lstStyle/>
                    <a:p>
                      <a:r>
                        <a:rPr lang="en-US" sz="1400" dirty="0"/>
                        <a:t>               32%</a:t>
                      </a:r>
                    </a:p>
                  </a:txBody>
                  <a:tcPr marL="68598" marR="68598" marT="34299" marB="34299"/>
                </a:tc>
                <a:tc>
                  <a:txBody>
                    <a:bodyPr/>
                    <a:lstStyle/>
                    <a:p>
                      <a:r>
                        <a:rPr lang="en-US" sz="1400" dirty="0"/>
                        <a:t>               2.5%</a:t>
                      </a:r>
                    </a:p>
                  </a:txBody>
                  <a:tcPr marL="68598" marR="68598" marT="34299" marB="34299"/>
                </a:tc>
                <a:tc>
                  <a:txBody>
                    <a:bodyPr/>
                    <a:lstStyle/>
                    <a:p>
                      <a:r>
                        <a:rPr lang="en-US" sz="1400" dirty="0"/>
                        <a:t>               3.2%</a:t>
                      </a:r>
                    </a:p>
                  </a:txBody>
                  <a:tcPr marL="68598" marR="68598" marT="34299" marB="34299"/>
                </a:tc>
                <a:extLst>
                  <a:ext uri="{0D108BD9-81ED-4DB2-BD59-A6C34878D82A}">
                    <a16:rowId xmlns:a16="http://schemas.microsoft.com/office/drawing/2014/main" xmlns="" val="10004"/>
                  </a:ext>
                </a:extLst>
              </a:tr>
              <a:tr h="433009">
                <a:tc>
                  <a:txBody>
                    <a:bodyPr/>
                    <a:lstStyle/>
                    <a:p>
                      <a:r>
                        <a:rPr lang="en-US" sz="1400" dirty="0"/>
                        <a:t>Employee Benefits/Share based payment</a:t>
                      </a:r>
                    </a:p>
                  </a:txBody>
                  <a:tcPr marL="68598" marR="68598" marT="34299" marB="34299"/>
                </a:tc>
                <a:tc>
                  <a:txBody>
                    <a:bodyPr/>
                    <a:lstStyle/>
                    <a:p>
                      <a:r>
                        <a:rPr lang="en-US" sz="1400" dirty="0"/>
                        <a:t>            1.28%</a:t>
                      </a:r>
                    </a:p>
                  </a:txBody>
                  <a:tcPr marL="68598" marR="68598" marT="34299" marB="34299"/>
                </a:tc>
                <a:tc>
                  <a:txBody>
                    <a:bodyPr/>
                    <a:lstStyle/>
                    <a:p>
                      <a:r>
                        <a:rPr lang="en-US" sz="1400" dirty="0"/>
                        <a:t>              4.3%</a:t>
                      </a:r>
                    </a:p>
                  </a:txBody>
                  <a:tcPr marL="68598" marR="68598" marT="34299" marB="34299"/>
                </a:tc>
                <a:tc>
                  <a:txBody>
                    <a:bodyPr/>
                    <a:lstStyle/>
                    <a:p>
                      <a:r>
                        <a:rPr lang="en-US" sz="1400" dirty="0"/>
                        <a:t>               5.6%</a:t>
                      </a:r>
                    </a:p>
                  </a:txBody>
                  <a:tcPr marL="68598" marR="68598" marT="34299" marB="34299"/>
                </a:tc>
                <a:extLst>
                  <a:ext uri="{0D108BD9-81ED-4DB2-BD59-A6C34878D82A}">
                    <a16:rowId xmlns:a16="http://schemas.microsoft.com/office/drawing/2014/main" xmlns="" val="10005"/>
                  </a:ext>
                </a:extLst>
              </a:tr>
              <a:tr h="433009">
                <a:tc>
                  <a:txBody>
                    <a:bodyPr/>
                    <a:lstStyle/>
                    <a:p>
                      <a:r>
                        <a:rPr lang="en-US" sz="1400" dirty="0"/>
                        <a:t>Business Combinations</a:t>
                      </a:r>
                    </a:p>
                  </a:txBody>
                  <a:tcPr marL="68598" marR="68598" marT="34299" marB="34299"/>
                </a:tc>
                <a:tc>
                  <a:txBody>
                    <a:bodyPr/>
                    <a:lstStyle/>
                    <a:p>
                      <a:r>
                        <a:rPr lang="en-US" sz="1400" dirty="0"/>
                        <a:t>           15.2%</a:t>
                      </a:r>
                    </a:p>
                  </a:txBody>
                  <a:tcPr marL="68598" marR="68598" marT="34299" marB="34299"/>
                </a:tc>
                <a:tc>
                  <a:txBody>
                    <a:bodyPr/>
                    <a:lstStyle/>
                    <a:p>
                      <a:r>
                        <a:rPr lang="en-US" sz="1400" dirty="0"/>
                        <a:t>              2.9%</a:t>
                      </a:r>
                    </a:p>
                  </a:txBody>
                  <a:tcPr marL="68598" marR="68598" marT="34299" marB="34299"/>
                </a:tc>
                <a:tc>
                  <a:txBody>
                    <a:bodyPr/>
                    <a:lstStyle/>
                    <a:p>
                      <a:r>
                        <a:rPr lang="en-US" sz="1400" dirty="0"/>
                        <a:t>               5.5%</a:t>
                      </a:r>
                    </a:p>
                  </a:txBody>
                  <a:tcPr marL="68598" marR="68598" marT="34299" marB="34299"/>
                </a:tc>
                <a:extLst>
                  <a:ext uri="{0D108BD9-81ED-4DB2-BD59-A6C34878D82A}">
                    <a16:rowId xmlns:a16="http://schemas.microsoft.com/office/drawing/2014/main" xmlns="" val="10006"/>
                  </a:ext>
                </a:extLst>
              </a:tr>
              <a:tr h="433009">
                <a:tc>
                  <a:txBody>
                    <a:bodyPr/>
                    <a:lstStyle/>
                    <a:p>
                      <a:r>
                        <a:rPr lang="en-US" sz="1400" dirty="0"/>
                        <a:t>Income</a:t>
                      </a:r>
                      <a:r>
                        <a:rPr lang="en-US" sz="1400" baseline="0" dirty="0"/>
                        <a:t> taxes</a:t>
                      </a:r>
                      <a:endParaRPr lang="en-US" sz="1400" dirty="0"/>
                    </a:p>
                  </a:txBody>
                  <a:tcPr marL="68598" marR="68598" marT="34299" marB="34299"/>
                </a:tc>
                <a:tc>
                  <a:txBody>
                    <a:bodyPr/>
                    <a:lstStyle/>
                    <a:p>
                      <a:r>
                        <a:rPr lang="en-US" sz="1400" dirty="0"/>
                        <a:t>            14.5%</a:t>
                      </a:r>
                    </a:p>
                  </a:txBody>
                  <a:tcPr marL="68598" marR="68598" marT="34299" marB="34299"/>
                </a:tc>
                <a:tc>
                  <a:txBody>
                    <a:bodyPr/>
                    <a:lstStyle/>
                    <a:p>
                      <a:r>
                        <a:rPr lang="en-US" sz="1400" dirty="0"/>
                        <a:t>              0.5%</a:t>
                      </a:r>
                    </a:p>
                  </a:txBody>
                  <a:tcPr marL="68598" marR="68598" marT="34299" marB="34299"/>
                </a:tc>
                <a:tc>
                  <a:txBody>
                    <a:bodyPr/>
                    <a:lstStyle/>
                    <a:p>
                      <a:r>
                        <a:rPr lang="en-US" sz="1400" dirty="0"/>
                        <a:t>               1.7%</a:t>
                      </a:r>
                    </a:p>
                  </a:txBody>
                  <a:tcPr marL="68598" marR="68598" marT="34299" marB="34299"/>
                </a:tc>
                <a:extLst>
                  <a:ext uri="{0D108BD9-81ED-4DB2-BD59-A6C34878D82A}">
                    <a16:rowId xmlns:a16="http://schemas.microsoft.com/office/drawing/2014/main" xmlns="" val="10007"/>
                  </a:ext>
                </a:extLst>
              </a:tr>
              <a:tr h="433009">
                <a:tc>
                  <a:txBody>
                    <a:bodyPr/>
                    <a:lstStyle/>
                    <a:p>
                      <a:r>
                        <a:rPr lang="en-US" sz="1400" dirty="0"/>
                        <a:t>Others</a:t>
                      </a:r>
                    </a:p>
                  </a:txBody>
                  <a:tcPr marL="68598" marR="68598" marT="34299" marB="34299"/>
                </a:tc>
                <a:tc>
                  <a:txBody>
                    <a:bodyPr/>
                    <a:lstStyle/>
                    <a:p>
                      <a:r>
                        <a:rPr lang="en-US" sz="1400" dirty="0"/>
                        <a:t>               3.7%</a:t>
                      </a:r>
                    </a:p>
                  </a:txBody>
                  <a:tcPr marL="68598" marR="68598" marT="34299" marB="34299"/>
                </a:tc>
                <a:tc>
                  <a:txBody>
                    <a:bodyPr/>
                    <a:lstStyle/>
                    <a:p>
                      <a:r>
                        <a:rPr lang="en-US" sz="1400" dirty="0"/>
                        <a:t>              16.2%</a:t>
                      </a:r>
                    </a:p>
                  </a:txBody>
                  <a:tcPr marL="68598" marR="68598" marT="34299" marB="34299"/>
                </a:tc>
                <a:tc>
                  <a:txBody>
                    <a:bodyPr/>
                    <a:lstStyle/>
                    <a:p>
                      <a:r>
                        <a:rPr lang="en-US" sz="1400" dirty="0"/>
                        <a:t>               13.3%</a:t>
                      </a:r>
                    </a:p>
                  </a:txBody>
                  <a:tcPr marL="68598" marR="68598" marT="34299" marB="34299"/>
                </a:tc>
                <a:extLst>
                  <a:ext uri="{0D108BD9-81ED-4DB2-BD59-A6C34878D82A}">
                    <a16:rowId xmlns:a16="http://schemas.microsoft.com/office/drawing/2014/main" xmlns="" val="10008"/>
                  </a:ext>
                </a:extLst>
              </a:tr>
            </a:tbl>
          </a:graphicData>
        </a:graphic>
      </p:graphicFrame>
      <p:sp>
        <p:nvSpPr>
          <p:cNvPr id="5" name="Up Arrow 4"/>
          <p:cNvSpPr/>
          <p:nvPr/>
        </p:nvSpPr>
        <p:spPr>
          <a:xfrm>
            <a:off x="5638790" y="2154209"/>
            <a:ext cx="114330" cy="171495"/>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6" name="Down Arrow 5"/>
          <p:cNvSpPr/>
          <p:nvPr/>
        </p:nvSpPr>
        <p:spPr>
          <a:xfrm>
            <a:off x="5658133" y="2653198"/>
            <a:ext cx="114330" cy="17149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20" name="Down Arrow 19"/>
          <p:cNvSpPr/>
          <p:nvPr/>
        </p:nvSpPr>
        <p:spPr>
          <a:xfrm>
            <a:off x="5646040" y="3064524"/>
            <a:ext cx="114330" cy="17149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23" name="Up Arrow 22"/>
          <p:cNvSpPr/>
          <p:nvPr/>
        </p:nvSpPr>
        <p:spPr>
          <a:xfrm>
            <a:off x="5641379" y="3491631"/>
            <a:ext cx="114330" cy="171495"/>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24" name="Up Arrow 23"/>
          <p:cNvSpPr/>
          <p:nvPr/>
        </p:nvSpPr>
        <p:spPr>
          <a:xfrm>
            <a:off x="5658133" y="4403775"/>
            <a:ext cx="114330" cy="171495"/>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25" name="Down Arrow 24"/>
          <p:cNvSpPr/>
          <p:nvPr/>
        </p:nvSpPr>
        <p:spPr>
          <a:xfrm>
            <a:off x="5654039" y="3965852"/>
            <a:ext cx="114330" cy="17149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26" name="Down Arrow 25"/>
          <p:cNvSpPr/>
          <p:nvPr/>
        </p:nvSpPr>
        <p:spPr>
          <a:xfrm>
            <a:off x="5658133" y="4823636"/>
            <a:ext cx="114330" cy="17149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28" name="Down Arrow 27"/>
          <p:cNvSpPr/>
          <p:nvPr/>
        </p:nvSpPr>
        <p:spPr>
          <a:xfrm>
            <a:off x="5655246" y="5261004"/>
            <a:ext cx="114330" cy="17149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29" name="Up Arrow 28"/>
          <p:cNvSpPr/>
          <p:nvPr/>
        </p:nvSpPr>
        <p:spPr>
          <a:xfrm>
            <a:off x="7015513" y="2184055"/>
            <a:ext cx="114330" cy="171495"/>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31" name="Down Arrow 30"/>
          <p:cNvSpPr/>
          <p:nvPr/>
        </p:nvSpPr>
        <p:spPr>
          <a:xfrm>
            <a:off x="6996175" y="3075261"/>
            <a:ext cx="114330" cy="17149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33" name="Up Arrow 32"/>
          <p:cNvSpPr/>
          <p:nvPr/>
        </p:nvSpPr>
        <p:spPr>
          <a:xfrm>
            <a:off x="7008268" y="4414512"/>
            <a:ext cx="114330" cy="171495"/>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34" name="Down Arrow 33"/>
          <p:cNvSpPr/>
          <p:nvPr/>
        </p:nvSpPr>
        <p:spPr>
          <a:xfrm>
            <a:off x="7004174" y="3976589"/>
            <a:ext cx="114330" cy="17149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35" name="Down Arrow 34"/>
          <p:cNvSpPr/>
          <p:nvPr/>
        </p:nvSpPr>
        <p:spPr>
          <a:xfrm>
            <a:off x="7008268" y="4834373"/>
            <a:ext cx="114330" cy="17149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36" name="Down Arrow 35"/>
          <p:cNvSpPr/>
          <p:nvPr/>
        </p:nvSpPr>
        <p:spPr>
          <a:xfrm>
            <a:off x="7005381" y="5249968"/>
            <a:ext cx="114330" cy="17149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46" name="Up Arrow 45"/>
          <p:cNvSpPr/>
          <p:nvPr/>
        </p:nvSpPr>
        <p:spPr>
          <a:xfrm>
            <a:off x="6993288" y="2677172"/>
            <a:ext cx="114330" cy="171495"/>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47" name="Down Arrow 46"/>
          <p:cNvSpPr/>
          <p:nvPr/>
        </p:nvSpPr>
        <p:spPr>
          <a:xfrm>
            <a:off x="6993288" y="3506738"/>
            <a:ext cx="114330" cy="17149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48" name="Up Arrow 47"/>
          <p:cNvSpPr/>
          <p:nvPr/>
        </p:nvSpPr>
        <p:spPr>
          <a:xfrm>
            <a:off x="8379184" y="2163125"/>
            <a:ext cx="114330" cy="171495"/>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49" name="Down Arrow 48"/>
          <p:cNvSpPr/>
          <p:nvPr/>
        </p:nvSpPr>
        <p:spPr>
          <a:xfrm>
            <a:off x="8384945" y="3060234"/>
            <a:ext cx="114330" cy="17149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50" name="Up Arrow 49"/>
          <p:cNvSpPr/>
          <p:nvPr/>
        </p:nvSpPr>
        <p:spPr>
          <a:xfrm>
            <a:off x="8397038" y="4399485"/>
            <a:ext cx="114330" cy="171495"/>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51" name="Down Arrow 50"/>
          <p:cNvSpPr/>
          <p:nvPr/>
        </p:nvSpPr>
        <p:spPr>
          <a:xfrm>
            <a:off x="8392944" y="3961562"/>
            <a:ext cx="114330" cy="17149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52" name="Down Arrow 51"/>
          <p:cNvSpPr/>
          <p:nvPr/>
        </p:nvSpPr>
        <p:spPr>
          <a:xfrm>
            <a:off x="8397038" y="4819346"/>
            <a:ext cx="114330" cy="17149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53" name="Down Arrow 52"/>
          <p:cNvSpPr/>
          <p:nvPr/>
        </p:nvSpPr>
        <p:spPr>
          <a:xfrm>
            <a:off x="8394151" y="5234941"/>
            <a:ext cx="114330" cy="17149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54" name="Up Arrow 53"/>
          <p:cNvSpPr/>
          <p:nvPr/>
        </p:nvSpPr>
        <p:spPr>
          <a:xfrm>
            <a:off x="8382058" y="2662145"/>
            <a:ext cx="114330" cy="171495"/>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56" name="Up Arrow 55"/>
          <p:cNvSpPr/>
          <p:nvPr/>
        </p:nvSpPr>
        <p:spPr>
          <a:xfrm>
            <a:off x="8379184" y="3490903"/>
            <a:ext cx="114330" cy="171495"/>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30"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32"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38200287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Equity reconciliations</a:t>
            </a:r>
          </a:p>
        </p:txBody>
      </p:sp>
      <p:sp>
        <p:nvSpPr>
          <p:cNvPr id="3" name="Content Placeholder 2"/>
          <p:cNvSpPr>
            <a:spLocks noGrp="1"/>
          </p:cNvSpPr>
          <p:nvPr>
            <p:ph sz="quarter" idx="1"/>
          </p:nvPr>
        </p:nvSpPr>
        <p:spPr>
          <a:xfrm>
            <a:off x="394504" y="1214077"/>
            <a:ext cx="6349762" cy="3502881"/>
          </a:xfrm>
        </p:spPr>
        <p:txBody>
          <a:bodyPr>
            <a:normAutofit/>
          </a:bodyPr>
          <a:lstStyle/>
          <a:p>
            <a:r>
              <a:rPr lang="en-US" sz="2000" dirty="0"/>
              <a:t>Only 10 companies have presented equity </a:t>
            </a:r>
            <a:r>
              <a:rPr lang="en-US" sz="2000" dirty="0" err="1"/>
              <a:t>reco</a:t>
            </a:r>
            <a:endParaRPr lang="en-US" sz="2000" dirty="0"/>
          </a:p>
          <a:p>
            <a:r>
              <a:rPr lang="en-US" sz="2000" dirty="0"/>
              <a:t>Key changes</a:t>
            </a:r>
          </a:p>
          <a:p>
            <a:pPr lvl="1"/>
            <a:r>
              <a:rPr lang="en-US" sz="1600" dirty="0"/>
              <a:t>Reversal of amortization of goodwill</a:t>
            </a:r>
          </a:p>
          <a:p>
            <a:pPr lvl="1"/>
            <a:r>
              <a:rPr lang="en-US" sz="1600" dirty="0"/>
              <a:t>Reversal of proposed dividend and DDT</a:t>
            </a:r>
          </a:p>
          <a:p>
            <a:pPr lvl="1"/>
            <a:r>
              <a:rPr lang="en-US" sz="1600" dirty="0"/>
              <a:t>Re-measurement of de-commissioning liability</a:t>
            </a:r>
          </a:p>
          <a:p>
            <a:pPr lvl="1"/>
            <a:r>
              <a:rPr lang="en-US" sz="1600" dirty="0"/>
              <a:t>Fair valuation of derivatives, investments, borrowings at </a:t>
            </a:r>
            <a:r>
              <a:rPr lang="en-US" sz="1600" dirty="0" err="1"/>
              <a:t>amortised</a:t>
            </a:r>
            <a:r>
              <a:rPr lang="en-US" sz="1600" dirty="0"/>
              <a:t> cost, impairment losses of FA</a:t>
            </a:r>
          </a:p>
          <a:p>
            <a:pPr lvl="1"/>
            <a:r>
              <a:rPr lang="en-US" sz="1600" dirty="0" err="1"/>
              <a:t>Derecognition</a:t>
            </a:r>
            <a:r>
              <a:rPr lang="en-US" sz="1600" dirty="0"/>
              <a:t> of lease straight-lining obligations</a:t>
            </a:r>
          </a:p>
          <a:p>
            <a:pPr lvl="1"/>
            <a:r>
              <a:rPr lang="en-US" sz="1600" dirty="0"/>
              <a:t>Deferred tax impact on adjustments</a:t>
            </a:r>
          </a:p>
          <a:p>
            <a:pPr lvl="1"/>
            <a:endParaRPr lang="en-US" sz="1100" dirty="0"/>
          </a:p>
          <a:p>
            <a:pPr lvl="1"/>
            <a:endParaRPr lang="en-US" sz="1100" dirty="0"/>
          </a:p>
        </p:txBody>
      </p:sp>
      <p:sp>
        <p:nvSpPr>
          <p:cNvPr id="8" name="Down Arrow 7"/>
          <p:cNvSpPr/>
          <p:nvPr/>
        </p:nvSpPr>
        <p:spPr>
          <a:xfrm>
            <a:off x="7144420" y="4051060"/>
            <a:ext cx="1371957" cy="102896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2</a:t>
            </a:r>
          </a:p>
        </p:txBody>
      </p:sp>
      <p:sp>
        <p:nvSpPr>
          <p:cNvPr id="9" name="Up Arrow 8"/>
          <p:cNvSpPr/>
          <p:nvPr/>
        </p:nvSpPr>
        <p:spPr>
          <a:xfrm>
            <a:off x="7144420" y="2050289"/>
            <a:ext cx="1371957" cy="2172266"/>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8</a:t>
            </a:r>
          </a:p>
        </p:txBody>
      </p:sp>
      <p:graphicFrame>
        <p:nvGraphicFramePr>
          <p:cNvPr id="12" name="Chart 11"/>
          <p:cNvGraphicFramePr>
            <a:graphicFrameLocks/>
          </p:cNvGraphicFramePr>
          <p:nvPr>
            <p:extLst>
              <p:ext uri="{D42A27DB-BD31-4B8C-83A1-F6EECF244321}">
                <p14:modId xmlns:p14="http://schemas.microsoft.com/office/powerpoint/2010/main" xmlns="" val="3261993094"/>
              </p:ext>
            </p:extLst>
          </p:nvPr>
        </p:nvGraphicFramePr>
        <p:xfrm>
          <a:off x="2914218" y="4084876"/>
          <a:ext cx="3429893" cy="2057936"/>
        </p:xfrm>
        <a:graphic>
          <a:graphicData uri="http://schemas.openxmlformats.org/drawingml/2006/chart">
            <c:chart xmlns:c="http://schemas.openxmlformats.org/drawingml/2006/chart" xmlns:r="http://schemas.openxmlformats.org/officeDocument/2006/relationships" r:id="rId2"/>
          </a:graphicData>
        </a:graphic>
      </p:graphicFrame>
      <p:sp>
        <p:nvSpPr>
          <p:cNvPr id="7"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10"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21218584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adjustments</a:t>
            </a:r>
          </a:p>
        </p:txBody>
      </p:sp>
      <p:sp>
        <p:nvSpPr>
          <p:cNvPr id="3" name="Content Placeholder 2"/>
          <p:cNvSpPr>
            <a:spLocks noGrp="1"/>
          </p:cNvSpPr>
          <p:nvPr>
            <p:ph sz="quarter" idx="1"/>
          </p:nvPr>
        </p:nvSpPr>
        <p:spPr>
          <a:xfrm>
            <a:off x="640080" y="1390017"/>
            <a:ext cx="8503920" cy="4572000"/>
          </a:xfrm>
        </p:spPr>
        <p:txBody>
          <a:bodyPr>
            <a:noAutofit/>
          </a:bodyPr>
          <a:lstStyle/>
          <a:p>
            <a:r>
              <a:rPr lang="en-US" sz="2800" dirty="0"/>
              <a:t>Depreciation/amortization – life of indefinite life intangibles</a:t>
            </a:r>
          </a:p>
          <a:p>
            <a:r>
              <a:rPr lang="en-US" sz="2800" dirty="0"/>
              <a:t>Reclassification of capital spares from inventory</a:t>
            </a:r>
          </a:p>
          <a:p>
            <a:r>
              <a:rPr lang="en-US" sz="2800" dirty="0"/>
              <a:t>Lease straight-lining where inflation related</a:t>
            </a:r>
          </a:p>
          <a:p>
            <a:r>
              <a:rPr lang="en-US" sz="2800" dirty="0"/>
              <a:t>Recognition of embedded leases</a:t>
            </a:r>
          </a:p>
          <a:p>
            <a:r>
              <a:rPr lang="en-US" sz="2800" dirty="0"/>
              <a:t>Government grants on deferred income basis</a:t>
            </a:r>
          </a:p>
          <a:p>
            <a:r>
              <a:rPr lang="en-US" sz="2800" dirty="0"/>
              <a:t>Discounting of decommissioning liabilities</a:t>
            </a:r>
          </a:p>
          <a:p>
            <a:r>
              <a:rPr lang="en-US" sz="2800" dirty="0"/>
              <a:t>Exchange differences on translation of foreign operations</a:t>
            </a:r>
          </a:p>
          <a:p>
            <a:endParaRPr lang="en-US" sz="2000" dirty="0"/>
          </a:p>
          <a:p>
            <a:endParaRPr lang="en-US" sz="2000" dirty="0"/>
          </a:p>
        </p:txBody>
      </p:sp>
      <p:sp>
        <p:nvSpPr>
          <p:cNvPr id="4"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5"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29743002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28529"/>
            <a:ext cx="9144000" cy="2011680"/>
          </a:xfrm>
          <a:solidFill>
            <a:schemeClr val="accent1">
              <a:lumMod val="75000"/>
            </a:schemeClr>
          </a:solidFill>
          <a:ln>
            <a:solidFill>
              <a:srgbClr val="0070C0"/>
            </a:solidFill>
          </a:ln>
        </p:spPr>
        <p:style>
          <a:lnRef idx="2">
            <a:schemeClr val="accent2"/>
          </a:lnRef>
          <a:fillRef idx="1">
            <a:schemeClr val="lt1"/>
          </a:fillRef>
          <a:effectRef idx="0">
            <a:schemeClr val="accent2"/>
          </a:effectRef>
          <a:fontRef idx="minor">
            <a:schemeClr val="dk1"/>
          </a:fontRef>
        </p:style>
        <p:txBody>
          <a:bodyPr>
            <a:normAutofit/>
          </a:bodyPr>
          <a:lstStyle/>
          <a:p>
            <a:pPr algn="ctr"/>
            <a:r>
              <a:rPr lang="en-US" dirty="0" err="1">
                <a:solidFill>
                  <a:schemeClr val="bg1"/>
                </a:solidFill>
              </a:rPr>
              <a:t>Ind</a:t>
            </a:r>
            <a:r>
              <a:rPr lang="en-US" dirty="0">
                <a:solidFill>
                  <a:schemeClr val="bg1"/>
                </a:solidFill>
              </a:rPr>
              <a:t>-AS </a:t>
            </a:r>
            <a:br>
              <a:rPr lang="en-US" dirty="0">
                <a:solidFill>
                  <a:schemeClr val="bg1"/>
                </a:solidFill>
              </a:rPr>
            </a:br>
            <a:r>
              <a:rPr lang="en-US" dirty="0">
                <a:solidFill>
                  <a:schemeClr val="bg1"/>
                </a:solidFill>
              </a:rPr>
              <a:t>CARVE OUTS RATIONALE</a:t>
            </a:r>
          </a:p>
        </p:txBody>
      </p:sp>
      <p:sp>
        <p:nvSpPr>
          <p:cNvPr id="7"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8"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3477933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9244"/>
          </a:xfrm>
        </p:spPr>
        <p:txBody>
          <a:bodyPr/>
          <a:lstStyle/>
          <a:p>
            <a:r>
              <a:rPr lang="en-US" dirty="0"/>
              <a:t>Carve outs and reasons</a:t>
            </a:r>
          </a:p>
        </p:txBody>
      </p:sp>
      <p:graphicFrame>
        <p:nvGraphicFramePr>
          <p:cNvPr id="4" name="Content Placeholder 3"/>
          <p:cNvGraphicFramePr>
            <a:graphicFrameLocks noGrp="1"/>
          </p:cNvGraphicFramePr>
          <p:nvPr>
            <p:ph sz="quarter" idx="1"/>
            <p:extLst/>
          </p:nvPr>
        </p:nvGraphicFramePr>
        <p:xfrm>
          <a:off x="314324" y="942594"/>
          <a:ext cx="8609647" cy="4937760"/>
        </p:xfrm>
        <a:graphic>
          <a:graphicData uri="http://schemas.openxmlformats.org/drawingml/2006/table">
            <a:tbl>
              <a:tblPr firstRow="1" bandRow="1">
                <a:tableStyleId>{5C22544A-7EE6-4342-B048-85BDC9FD1C3A}</a:tableStyleId>
              </a:tblPr>
              <a:tblGrid>
                <a:gridCol w="1428267">
                  <a:extLst>
                    <a:ext uri="{9D8B030D-6E8A-4147-A177-3AD203B41FA5}">
                      <a16:colId xmlns:a16="http://schemas.microsoft.com/office/drawing/2014/main" xmlns="" val="20000"/>
                    </a:ext>
                  </a:extLst>
                </a:gridCol>
                <a:gridCol w="2055637">
                  <a:extLst>
                    <a:ext uri="{9D8B030D-6E8A-4147-A177-3AD203B41FA5}">
                      <a16:colId xmlns:a16="http://schemas.microsoft.com/office/drawing/2014/main" xmlns="" val="20001"/>
                    </a:ext>
                  </a:extLst>
                </a:gridCol>
                <a:gridCol w="2743041">
                  <a:extLst>
                    <a:ext uri="{9D8B030D-6E8A-4147-A177-3AD203B41FA5}">
                      <a16:colId xmlns:a16="http://schemas.microsoft.com/office/drawing/2014/main" xmlns="" val="20002"/>
                    </a:ext>
                  </a:extLst>
                </a:gridCol>
                <a:gridCol w="2382702">
                  <a:extLst>
                    <a:ext uri="{9D8B030D-6E8A-4147-A177-3AD203B41FA5}">
                      <a16:colId xmlns:a16="http://schemas.microsoft.com/office/drawing/2014/main" xmlns="" val="20003"/>
                    </a:ext>
                  </a:extLst>
                </a:gridCol>
              </a:tblGrid>
              <a:tr h="278130">
                <a:tc>
                  <a:txBody>
                    <a:bodyPr/>
                    <a:lstStyle/>
                    <a:p>
                      <a:r>
                        <a:rPr lang="en-US" sz="1800" b="1" dirty="0"/>
                        <a:t>Standard</a:t>
                      </a:r>
                    </a:p>
                  </a:txBody>
                  <a:tcPr marL="68580" marR="68580" marT="34290" marB="34290"/>
                </a:tc>
                <a:tc>
                  <a:txBody>
                    <a:bodyPr/>
                    <a:lstStyle/>
                    <a:p>
                      <a:r>
                        <a:rPr lang="en-US" sz="1800" b="1" dirty="0"/>
                        <a:t>Scope of carve-out</a:t>
                      </a:r>
                    </a:p>
                  </a:txBody>
                  <a:tcPr marL="68580" marR="68580" marT="34290" marB="34290"/>
                </a:tc>
                <a:tc>
                  <a:txBody>
                    <a:bodyPr/>
                    <a:lstStyle/>
                    <a:p>
                      <a:r>
                        <a:rPr lang="en-US" sz="1800" b="1" dirty="0"/>
                        <a:t>Carve-out</a:t>
                      </a:r>
                    </a:p>
                  </a:txBody>
                  <a:tcPr marL="68580" marR="68580" marT="34290" marB="34290"/>
                </a:tc>
                <a:tc>
                  <a:txBody>
                    <a:bodyPr/>
                    <a:lstStyle/>
                    <a:p>
                      <a:r>
                        <a:rPr lang="en-US" sz="1800" b="1" dirty="0"/>
                        <a:t>Objective</a:t>
                      </a:r>
                    </a:p>
                  </a:txBody>
                  <a:tcPr marL="68580" marR="68580" marT="34290" marB="34290"/>
                </a:tc>
                <a:extLst>
                  <a:ext uri="{0D108BD9-81ED-4DB2-BD59-A6C34878D82A}">
                    <a16:rowId xmlns:a16="http://schemas.microsoft.com/office/drawing/2014/main" xmlns="" val="10000"/>
                  </a:ext>
                </a:extLst>
              </a:tr>
              <a:tr h="800100">
                <a:tc>
                  <a:txBody>
                    <a:bodyPr/>
                    <a:lstStyle/>
                    <a:p>
                      <a:r>
                        <a:rPr lang="en-US" sz="2000" b="0" dirty="0" err="1">
                          <a:solidFill>
                            <a:srgbClr val="C00000"/>
                          </a:solidFill>
                        </a:rPr>
                        <a:t>Ind</a:t>
                      </a:r>
                      <a:r>
                        <a:rPr lang="en-US" sz="2000" b="0" dirty="0">
                          <a:solidFill>
                            <a:srgbClr val="C00000"/>
                          </a:solidFill>
                        </a:rPr>
                        <a:t> AS 101</a:t>
                      </a:r>
                    </a:p>
                  </a:txBody>
                  <a:tcPr marL="68580" marR="68580" marT="34290" marB="34290"/>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sz="1800" b="0" dirty="0"/>
                        <a:t>Transitional</a:t>
                      </a:r>
                      <a:r>
                        <a:rPr lang="en-US" altLang="en-US" sz="1800" b="0" baseline="0" dirty="0"/>
                        <a:t> provision</a:t>
                      </a:r>
                      <a:endParaRPr lang="en-US" altLang="en-US" sz="1800" b="0" dirty="0"/>
                    </a:p>
                  </a:txBody>
                  <a:tcPr marL="68580" marR="68580" marT="34290" marB="34290"/>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sz="1800" b="0" dirty="0">
                          <a:solidFill>
                            <a:srgbClr val="0070C0"/>
                          </a:solidFill>
                        </a:rPr>
                        <a:t>Use of Previous</a:t>
                      </a:r>
                      <a:r>
                        <a:rPr lang="en-US" altLang="en-US" sz="1800" b="0" baseline="0" dirty="0">
                          <a:solidFill>
                            <a:srgbClr val="0070C0"/>
                          </a:solidFill>
                        </a:rPr>
                        <a:t> </a:t>
                      </a:r>
                      <a:r>
                        <a:rPr lang="en-US" altLang="en-US" sz="1800" b="0" baseline="0" dirty="0" err="1">
                          <a:solidFill>
                            <a:srgbClr val="0070C0"/>
                          </a:solidFill>
                        </a:rPr>
                        <a:t>GaaP</a:t>
                      </a:r>
                      <a:r>
                        <a:rPr lang="en-US" altLang="en-US" sz="1800" b="0" dirty="0">
                          <a:solidFill>
                            <a:srgbClr val="0070C0"/>
                          </a:solidFill>
                        </a:rPr>
                        <a:t> Carrying amount on the date of transition to be carrying amount as per </a:t>
                      </a:r>
                      <a:r>
                        <a:rPr lang="en-US" altLang="en-US" sz="1800" b="0" dirty="0" err="1">
                          <a:solidFill>
                            <a:srgbClr val="0070C0"/>
                          </a:solidFill>
                        </a:rPr>
                        <a:t>Ind</a:t>
                      </a:r>
                      <a:r>
                        <a:rPr lang="en-US" altLang="en-US" sz="1800" b="0" dirty="0">
                          <a:solidFill>
                            <a:srgbClr val="0070C0"/>
                          </a:solidFill>
                        </a:rPr>
                        <a:t> AS</a:t>
                      </a:r>
                    </a:p>
                  </a:txBody>
                  <a:tcPr marL="68580" marR="68580" marT="34290" marB="34290"/>
                </a:tc>
                <a:tc>
                  <a:txBody>
                    <a:bodyPr/>
                    <a:lstStyle/>
                    <a:p>
                      <a:r>
                        <a:rPr lang="en-US" sz="1800" b="0" dirty="0">
                          <a:solidFill>
                            <a:schemeClr val="accent2">
                              <a:lumMod val="75000"/>
                            </a:schemeClr>
                          </a:solidFill>
                        </a:rPr>
                        <a:t>To</a:t>
                      </a:r>
                      <a:r>
                        <a:rPr lang="en-US" sz="1800" b="0" baseline="0" dirty="0">
                          <a:solidFill>
                            <a:schemeClr val="accent2">
                              <a:lumMod val="75000"/>
                            </a:schemeClr>
                          </a:solidFill>
                        </a:rPr>
                        <a:t> facilitate first-time adoption without undue cost and efforts</a:t>
                      </a:r>
                      <a:endParaRPr lang="en-US" sz="1800" b="0" dirty="0">
                        <a:solidFill>
                          <a:schemeClr val="accent2">
                            <a:lumMod val="75000"/>
                          </a:schemeClr>
                        </a:solidFill>
                      </a:endParaRPr>
                    </a:p>
                  </a:txBody>
                  <a:tcPr marL="68580" marR="68580" marT="34290" marB="34290"/>
                </a:tc>
                <a:extLst>
                  <a:ext uri="{0D108BD9-81ED-4DB2-BD59-A6C34878D82A}">
                    <a16:rowId xmlns:a16="http://schemas.microsoft.com/office/drawing/2014/main" xmlns="" val="10001"/>
                  </a:ext>
                </a:extLst>
              </a:tr>
              <a:tr h="1348740">
                <a:tc>
                  <a:txBody>
                    <a:bodyPr/>
                    <a:lstStyle/>
                    <a:p>
                      <a:r>
                        <a:rPr lang="en-US" sz="2000" b="0" dirty="0" err="1">
                          <a:solidFill>
                            <a:srgbClr val="C00000"/>
                          </a:solidFill>
                        </a:rPr>
                        <a:t>Ind</a:t>
                      </a:r>
                      <a:r>
                        <a:rPr lang="en-US" sz="2000" b="0" dirty="0">
                          <a:solidFill>
                            <a:srgbClr val="C00000"/>
                          </a:solidFill>
                        </a:rPr>
                        <a:t> AS 101</a:t>
                      </a:r>
                    </a:p>
                  </a:txBody>
                  <a:tcPr marL="68580" marR="68580" marT="34290" marB="34290"/>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sz="1800" b="0" baseline="0" dirty="0"/>
                        <a:t>Primarily transitional but will have continuing difference</a:t>
                      </a:r>
                      <a:endParaRPr lang="en-US" altLang="en-US" sz="1800" b="0" dirty="0"/>
                    </a:p>
                    <a:p>
                      <a:endParaRPr lang="en-US" sz="2000" b="0" dirty="0"/>
                    </a:p>
                  </a:txBody>
                  <a:tcPr marL="68580" marR="68580" marT="34290" marB="34290"/>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sz="1800" b="0" dirty="0">
                          <a:solidFill>
                            <a:srgbClr val="0070C0"/>
                          </a:solidFill>
                        </a:rPr>
                        <a:t>Exchange difference arising on translation of long-term foreign currency monetary items to be continued for already recognized differences on date of transition</a:t>
                      </a:r>
                    </a:p>
                  </a:txBody>
                  <a:tcPr marL="68580" marR="68580" marT="34290" marB="34290"/>
                </a:tc>
                <a:tc>
                  <a:txBody>
                    <a:bodyPr/>
                    <a:lstStyle/>
                    <a:p>
                      <a:r>
                        <a:rPr lang="en-US" sz="1800" b="0" dirty="0">
                          <a:solidFill>
                            <a:schemeClr val="accent2">
                              <a:lumMod val="75000"/>
                            </a:schemeClr>
                          </a:solidFill>
                        </a:rPr>
                        <a:t>To</a:t>
                      </a:r>
                      <a:r>
                        <a:rPr lang="en-US" sz="1800" b="0" baseline="0" dirty="0">
                          <a:solidFill>
                            <a:schemeClr val="accent2">
                              <a:lumMod val="75000"/>
                            </a:schemeClr>
                          </a:solidFill>
                        </a:rPr>
                        <a:t> allow consistency with the objective of introducing Para 46A – which was introduced considering the full convertibility of Indian Rupee</a:t>
                      </a:r>
                      <a:endParaRPr lang="en-US" sz="1800" b="0" dirty="0">
                        <a:solidFill>
                          <a:schemeClr val="accent2">
                            <a:lumMod val="75000"/>
                          </a:schemeClr>
                        </a:solidFill>
                      </a:endParaRPr>
                    </a:p>
                  </a:txBody>
                  <a:tcPr marL="68580" marR="68580" marT="34290" marB="34290"/>
                </a:tc>
                <a:extLst>
                  <a:ext uri="{0D108BD9-81ED-4DB2-BD59-A6C34878D82A}">
                    <a16:rowId xmlns:a16="http://schemas.microsoft.com/office/drawing/2014/main" xmlns="" val="10002"/>
                  </a:ext>
                </a:extLst>
              </a:tr>
              <a:tr h="800100">
                <a:tc>
                  <a:txBody>
                    <a:bodyPr/>
                    <a:lstStyle/>
                    <a:p>
                      <a:r>
                        <a:rPr lang="en-US" sz="2000" b="0" dirty="0" err="1">
                          <a:solidFill>
                            <a:srgbClr val="C00000"/>
                          </a:solidFill>
                        </a:rPr>
                        <a:t>Ind</a:t>
                      </a:r>
                      <a:r>
                        <a:rPr lang="en-US" sz="2000" b="0" dirty="0">
                          <a:solidFill>
                            <a:srgbClr val="C00000"/>
                          </a:solidFill>
                        </a:rPr>
                        <a:t> AS 101</a:t>
                      </a:r>
                    </a:p>
                  </a:txBody>
                  <a:tcPr marL="68580" marR="68580" marT="34290" marB="34290"/>
                </a:tc>
                <a:tc>
                  <a:txBody>
                    <a:bodyPr/>
                    <a:lstStyle/>
                    <a:p>
                      <a:r>
                        <a:rPr lang="en-US" altLang="en-US" sz="1800" b="0" baseline="0" dirty="0"/>
                        <a:t>Primarily transitional but will have continuing difference</a:t>
                      </a:r>
                      <a:r>
                        <a:rPr lang="en-US" sz="1800" b="0" dirty="0"/>
                        <a:t> </a:t>
                      </a:r>
                    </a:p>
                  </a:txBody>
                  <a:tcPr marL="68580" marR="68580" marT="34290" marB="34290"/>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sz="1800" b="0" dirty="0" err="1">
                          <a:solidFill>
                            <a:srgbClr val="0070C0"/>
                          </a:solidFill>
                        </a:rPr>
                        <a:t>Amortisation</a:t>
                      </a:r>
                      <a:r>
                        <a:rPr lang="en-US" altLang="en-US" sz="1800" b="0" dirty="0">
                          <a:solidFill>
                            <a:srgbClr val="0070C0"/>
                          </a:solidFill>
                        </a:rPr>
                        <a:t> of Intangibles on service concession arrangements to continue on revenue-basis</a:t>
                      </a:r>
                    </a:p>
                  </a:txBody>
                  <a:tcPr marL="68580" marR="68580" marT="34290" marB="34290"/>
                </a:tc>
                <a:tc>
                  <a:txBody>
                    <a:bodyPr/>
                    <a:lstStyle/>
                    <a:p>
                      <a:r>
                        <a:rPr lang="en-US" sz="1800" b="0" dirty="0">
                          <a:solidFill>
                            <a:schemeClr val="accent2">
                              <a:lumMod val="75000"/>
                            </a:schemeClr>
                          </a:solidFill>
                        </a:rPr>
                        <a:t>To</a:t>
                      </a:r>
                      <a:r>
                        <a:rPr lang="en-US" sz="1800" b="0" baseline="0" dirty="0">
                          <a:solidFill>
                            <a:schemeClr val="accent2">
                              <a:lumMod val="75000"/>
                            </a:schemeClr>
                          </a:solidFill>
                        </a:rPr>
                        <a:t> facilitate first-time adoption without undue cost and efforts</a:t>
                      </a:r>
                      <a:endParaRPr lang="en-US" sz="1800" b="0" dirty="0">
                        <a:solidFill>
                          <a:schemeClr val="accent2">
                            <a:lumMod val="75000"/>
                          </a:schemeClr>
                        </a:solidFill>
                      </a:endParaRPr>
                    </a:p>
                  </a:txBody>
                  <a:tcPr marL="68580" marR="68580" marT="34290" marB="34290"/>
                </a:tc>
                <a:extLst>
                  <a:ext uri="{0D108BD9-81ED-4DB2-BD59-A6C34878D82A}">
                    <a16:rowId xmlns:a16="http://schemas.microsoft.com/office/drawing/2014/main" xmlns="" val="10003"/>
                  </a:ext>
                </a:extLst>
              </a:tr>
            </a:tbl>
          </a:graphicData>
        </a:graphic>
      </p:graphicFrame>
      <p:sp>
        <p:nvSpPr>
          <p:cNvPr id="9"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10"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205986357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2114"/>
          </a:xfrm>
        </p:spPr>
        <p:txBody>
          <a:bodyPr/>
          <a:lstStyle/>
          <a:p>
            <a:r>
              <a:rPr lang="en-US" dirty="0"/>
              <a:t>Carve outs and reasons</a:t>
            </a:r>
          </a:p>
        </p:txBody>
      </p:sp>
      <p:graphicFrame>
        <p:nvGraphicFramePr>
          <p:cNvPr id="4" name="Content Placeholder 3"/>
          <p:cNvGraphicFramePr>
            <a:graphicFrameLocks noGrp="1"/>
          </p:cNvGraphicFramePr>
          <p:nvPr>
            <p:ph sz="quarter" idx="1"/>
            <p:extLst/>
          </p:nvPr>
        </p:nvGraphicFramePr>
        <p:xfrm>
          <a:off x="407772" y="1190943"/>
          <a:ext cx="8516200" cy="4606354"/>
        </p:xfrm>
        <a:graphic>
          <a:graphicData uri="http://schemas.openxmlformats.org/drawingml/2006/table">
            <a:tbl>
              <a:tblPr firstRow="1" bandRow="1">
                <a:tableStyleId>{5C22544A-7EE6-4342-B048-85BDC9FD1C3A}</a:tableStyleId>
              </a:tblPr>
              <a:tblGrid>
                <a:gridCol w="1317863">
                  <a:extLst>
                    <a:ext uri="{9D8B030D-6E8A-4147-A177-3AD203B41FA5}">
                      <a16:colId xmlns:a16="http://schemas.microsoft.com/office/drawing/2014/main" xmlns="" val="20000"/>
                    </a:ext>
                  </a:extLst>
                </a:gridCol>
                <a:gridCol w="2022463">
                  <a:extLst>
                    <a:ext uri="{9D8B030D-6E8A-4147-A177-3AD203B41FA5}">
                      <a16:colId xmlns:a16="http://schemas.microsoft.com/office/drawing/2014/main" xmlns="" val="20001"/>
                    </a:ext>
                  </a:extLst>
                </a:gridCol>
                <a:gridCol w="2192089">
                  <a:extLst>
                    <a:ext uri="{9D8B030D-6E8A-4147-A177-3AD203B41FA5}">
                      <a16:colId xmlns:a16="http://schemas.microsoft.com/office/drawing/2014/main" xmlns="" val="20002"/>
                    </a:ext>
                  </a:extLst>
                </a:gridCol>
                <a:gridCol w="2983785">
                  <a:extLst>
                    <a:ext uri="{9D8B030D-6E8A-4147-A177-3AD203B41FA5}">
                      <a16:colId xmlns:a16="http://schemas.microsoft.com/office/drawing/2014/main" xmlns="" val="20003"/>
                    </a:ext>
                  </a:extLst>
                </a:gridCol>
              </a:tblGrid>
              <a:tr h="359871">
                <a:tc>
                  <a:txBody>
                    <a:bodyPr/>
                    <a:lstStyle/>
                    <a:p>
                      <a:r>
                        <a:rPr lang="en-US" sz="1800" b="1" dirty="0"/>
                        <a:t>Standard</a:t>
                      </a:r>
                    </a:p>
                  </a:txBody>
                  <a:tcPr marL="68580" marR="68580" marT="34290" marB="34290"/>
                </a:tc>
                <a:tc>
                  <a:txBody>
                    <a:bodyPr/>
                    <a:lstStyle/>
                    <a:p>
                      <a:r>
                        <a:rPr lang="en-US" sz="1800" b="1" dirty="0"/>
                        <a:t>Scope of carve-out</a:t>
                      </a:r>
                    </a:p>
                  </a:txBody>
                  <a:tcPr marL="68580" marR="68580" marT="34290" marB="34290"/>
                </a:tc>
                <a:tc>
                  <a:txBody>
                    <a:bodyPr/>
                    <a:lstStyle/>
                    <a:p>
                      <a:r>
                        <a:rPr lang="en-US" sz="1800" b="1" dirty="0"/>
                        <a:t>Carve-out</a:t>
                      </a:r>
                    </a:p>
                  </a:txBody>
                  <a:tcPr marL="68580" marR="68580" marT="34290" marB="34290"/>
                </a:tc>
                <a:tc>
                  <a:txBody>
                    <a:bodyPr/>
                    <a:lstStyle/>
                    <a:p>
                      <a:r>
                        <a:rPr lang="en-US" sz="1800" b="1" dirty="0"/>
                        <a:t>Objective</a:t>
                      </a:r>
                    </a:p>
                  </a:txBody>
                  <a:tcPr marL="68580" marR="68580" marT="34290" marB="34290"/>
                </a:tc>
                <a:extLst>
                  <a:ext uri="{0D108BD9-81ED-4DB2-BD59-A6C34878D82A}">
                    <a16:rowId xmlns:a16="http://schemas.microsoft.com/office/drawing/2014/main" xmlns="" val="10000"/>
                  </a:ext>
                </a:extLst>
              </a:tr>
              <a:tr h="1223563">
                <a:tc>
                  <a:txBody>
                    <a:bodyPr/>
                    <a:lstStyle/>
                    <a:p>
                      <a:r>
                        <a:rPr lang="en-US" sz="2000" b="0" dirty="0" err="1">
                          <a:solidFill>
                            <a:srgbClr val="C00000"/>
                          </a:solidFill>
                        </a:rPr>
                        <a:t>Ind</a:t>
                      </a:r>
                      <a:r>
                        <a:rPr lang="en-US" sz="2000" b="0" dirty="0">
                          <a:solidFill>
                            <a:srgbClr val="C00000"/>
                          </a:solidFill>
                        </a:rPr>
                        <a:t> AS 103</a:t>
                      </a:r>
                    </a:p>
                  </a:txBody>
                  <a:tcPr marL="68580" marR="68580" marT="34290" marB="34290"/>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sz="1800" b="0" dirty="0"/>
                        <a:t>Different</a:t>
                      </a:r>
                      <a:r>
                        <a:rPr lang="en-US" altLang="en-US" sz="1800" b="0" baseline="0" dirty="0"/>
                        <a:t> treatment</a:t>
                      </a:r>
                      <a:endParaRPr lang="en-US" altLang="en-US" sz="1800" b="0" dirty="0"/>
                    </a:p>
                  </a:txBody>
                  <a:tcPr marL="68580" marR="68580" marT="34290" marB="34290"/>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sz="1800" b="0" dirty="0">
                          <a:solidFill>
                            <a:srgbClr val="0070C0"/>
                          </a:solidFill>
                        </a:rPr>
                        <a:t>Capital reserve to be recognized for gain on bargain purchase instead</a:t>
                      </a:r>
                      <a:r>
                        <a:rPr lang="en-US" altLang="en-US" sz="1800" b="0" baseline="0" dirty="0">
                          <a:solidFill>
                            <a:srgbClr val="0070C0"/>
                          </a:solidFill>
                        </a:rPr>
                        <a:t> of P&amp;L</a:t>
                      </a:r>
                      <a:endParaRPr lang="en-US" altLang="en-US" sz="1800" b="0" dirty="0">
                        <a:solidFill>
                          <a:srgbClr val="0070C0"/>
                        </a:solidFill>
                      </a:endParaRPr>
                    </a:p>
                  </a:txBody>
                  <a:tcPr marL="68580" marR="68580" marT="34290" marB="34290"/>
                </a:tc>
                <a:tc>
                  <a:txBody>
                    <a:bodyPr/>
                    <a:lstStyle/>
                    <a:p>
                      <a:r>
                        <a:rPr lang="en-US" sz="1800" b="0" dirty="0">
                          <a:solidFill>
                            <a:schemeClr val="accent1">
                              <a:lumMod val="75000"/>
                            </a:schemeClr>
                          </a:solidFill>
                        </a:rPr>
                        <a:t>Considering</a:t>
                      </a:r>
                      <a:r>
                        <a:rPr lang="en-US" sz="1800" b="0" baseline="0" dirty="0">
                          <a:solidFill>
                            <a:schemeClr val="accent1">
                              <a:lumMod val="75000"/>
                            </a:schemeClr>
                          </a:solidFill>
                        </a:rPr>
                        <a:t> the Indian scenario, treatment of capital profit as revenue reserve was removed</a:t>
                      </a:r>
                      <a:endParaRPr lang="en-US" sz="1800" b="0" dirty="0">
                        <a:solidFill>
                          <a:schemeClr val="accent1">
                            <a:lumMod val="75000"/>
                          </a:schemeClr>
                        </a:solidFill>
                      </a:endParaRPr>
                    </a:p>
                  </a:txBody>
                  <a:tcPr marL="68580" marR="68580" marT="34290" marB="34290"/>
                </a:tc>
                <a:extLst>
                  <a:ext uri="{0D108BD9-81ED-4DB2-BD59-A6C34878D82A}">
                    <a16:rowId xmlns:a16="http://schemas.microsoft.com/office/drawing/2014/main" xmlns="" val="10001"/>
                  </a:ext>
                </a:extLst>
              </a:tr>
              <a:tr h="1511460">
                <a:tc>
                  <a:txBody>
                    <a:bodyPr/>
                    <a:lstStyle/>
                    <a:p>
                      <a:r>
                        <a:rPr lang="en-US" sz="2000" b="0" dirty="0" err="1">
                          <a:solidFill>
                            <a:srgbClr val="C00000"/>
                          </a:solidFill>
                        </a:rPr>
                        <a:t>Ind</a:t>
                      </a:r>
                      <a:r>
                        <a:rPr lang="en-US" sz="2000" b="0" dirty="0">
                          <a:solidFill>
                            <a:srgbClr val="C00000"/>
                          </a:solidFill>
                        </a:rPr>
                        <a:t> AS 103</a:t>
                      </a:r>
                    </a:p>
                  </a:txBody>
                  <a:tcPr marL="68580" marR="68580" marT="34290" marB="34290"/>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sz="1800" b="0" baseline="0" dirty="0"/>
                        <a:t>Additional guidance</a:t>
                      </a:r>
                      <a:endParaRPr lang="en-US" altLang="en-US" sz="1800" b="0" dirty="0"/>
                    </a:p>
                    <a:p>
                      <a:endParaRPr lang="en-US" sz="2000" b="0" dirty="0"/>
                    </a:p>
                  </a:txBody>
                  <a:tcPr marL="68580" marR="68580" marT="34290" marB="34290"/>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sz="1800" b="0" dirty="0">
                          <a:solidFill>
                            <a:srgbClr val="0070C0"/>
                          </a:solidFill>
                        </a:rPr>
                        <a:t>Scope</a:t>
                      </a:r>
                      <a:r>
                        <a:rPr lang="en-US" altLang="en-US" sz="1800" b="0" baseline="0" dirty="0">
                          <a:solidFill>
                            <a:srgbClr val="0070C0"/>
                          </a:solidFill>
                        </a:rPr>
                        <a:t> to include common control transactions – treatment prescribed as in Appendix C</a:t>
                      </a:r>
                      <a:endParaRPr lang="en-US" altLang="en-US" sz="1800" b="0" dirty="0">
                        <a:solidFill>
                          <a:srgbClr val="0070C0"/>
                        </a:solidFill>
                      </a:endParaRPr>
                    </a:p>
                  </a:txBody>
                  <a:tcPr marL="68580" marR="68580" marT="34290" marB="34290"/>
                </a:tc>
                <a:tc>
                  <a:txBody>
                    <a:bodyPr/>
                    <a:lstStyle/>
                    <a:p>
                      <a:r>
                        <a:rPr lang="en-US" sz="1800" b="0" dirty="0">
                          <a:solidFill>
                            <a:schemeClr val="accent1">
                              <a:lumMod val="75000"/>
                            </a:schemeClr>
                          </a:solidFill>
                        </a:rPr>
                        <a:t>Since no guidance was available in</a:t>
                      </a:r>
                      <a:r>
                        <a:rPr lang="en-US" sz="1800" b="0" baseline="0" dirty="0">
                          <a:solidFill>
                            <a:schemeClr val="accent1">
                              <a:lumMod val="75000"/>
                            </a:schemeClr>
                          </a:solidFill>
                        </a:rPr>
                        <a:t> IFRS, this was included.</a:t>
                      </a:r>
                      <a:endParaRPr lang="en-US" sz="1800" b="0" dirty="0">
                        <a:solidFill>
                          <a:schemeClr val="accent1">
                            <a:lumMod val="75000"/>
                          </a:schemeClr>
                        </a:solidFill>
                      </a:endParaRPr>
                    </a:p>
                  </a:txBody>
                  <a:tcPr marL="68580" marR="68580" marT="34290" marB="34290"/>
                </a:tc>
                <a:extLst>
                  <a:ext uri="{0D108BD9-81ED-4DB2-BD59-A6C34878D82A}">
                    <a16:rowId xmlns:a16="http://schemas.microsoft.com/office/drawing/2014/main" xmlns="" val="10002"/>
                  </a:ext>
                </a:extLst>
              </a:tr>
              <a:tr h="1511460">
                <a:tc>
                  <a:txBody>
                    <a:bodyPr/>
                    <a:lstStyle/>
                    <a:p>
                      <a:r>
                        <a:rPr lang="en-US" sz="2000" b="0" dirty="0" err="1">
                          <a:solidFill>
                            <a:srgbClr val="C00000"/>
                          </a:solidFill>
                        </a:rPr>
                        <a:t>Ind</a:t>
                      </a:r>
                      <a:r>
                        <a:rPr lang="en-US" sz="2000" b="0" dirty="0">
                          <a:solidFill>
                            <a:srgbClr val="C00000"/>
                          </a:solidFill>
                        </a:rPr>
                        <a:t> AS 32</a:t>
                      </a:r>
                    </a:p>
                  </a:txBody>
                  <a:tcPr marL="68580" marR="68580" marT="34290" marB="34290"/>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sz="1800" b="0" baseline="0" dirty="0"/>
                        <a:t>Different treatment</a:t>
                      </a:r>
                      <a:endParaRPr lang="en-US" altLang="en-US" sz="1800" b="0" dirty="0"/>
                    </a:p>
                  </a:txBody>
                  <a:tcPr marL="68580" marR="68580" marT="34290" marB="34290"/>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sz="1800" b="0" dirty="0">
                          <a:solidFill>
                            <a:srgbClr val="0070C0"/>
                          </a:solidFill>
                        </a:rPr>
                        <a:t>Conversion option in FCCB not to be considered as Equity</a:t>
                      </a:r>
                    </a:p>
                  </a:txBody>
                  <a:tcPr marL="68580" marR="68580" marT="34290" marB="34290"/>
                </a:tc>
                <a:tc>
                  <a:txBody>
                    <a:bodyPr/>
                    <a:lstStyle/>
                    <a:p>
                      <a:r>
                        <a:rPr lang="en-US" sz="1800" b="0" dirty="0">
                          <a:solidFill>
                            <a:schemeClr val="accent1">
                              <a:lumMod val="75000"/>
                            </a:schemeClr>
                          </a:solidFill>
                        </a:rPr>
                        <a:t>Considering the Indian scenario</a:t>
                      </a:r>
                      <a:r>
                        <a:rPr lang="en-US" sz="1800" b="0" baseline="0" dirty="0">
                          <a:solidFill>
                            <a:schemeClr val="accent1">
                              <a:lumMod val="75000"/>
                            </a:schemeClr>
                          </a:solidFill>
                        </a:rPr>
                        <a:t> where full convertibility is not available for INR and the nature of such bonds to raise capital abroad</a:t>
                      </a:r>
                      <a:endParaRPr lang="en-US" sz="1800" b="0" dirty="0">
                        <a:solidFill>
                          <a:schemeClr val="accent1">
                            <a:lumMod val="75000"/>
                          </a:schemeClr>
                        </a:solidFill>
                      </a:endParaRPr>
                    </a:p>
                  </a:txBody>
                  <a:tcPr marL="68580" marR="68580" marT="34290" marB="34290"/>
                </a:tc>
                <a:extLst>
                  <a:ext uri="{0D108BD9-81ED-4DB2-BD59-A6C34878D82A}">
                    <a16:rowId xmlns:a16="http://schemas.microsoft.com/office/drawing/2014/main" xmlns="" val="10003"/>
                  </a:ext>
                </a:extLst>
              </a:tr>
            </a:tbl>
          </a:graphicData>
        </a:graphic>
      </p:graphicFrame>
      <p:sp>
        <p:nvSpPr>
          <p:cNvPr id="9"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10"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5432653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IFRS?</a:t>
            </a:r>
          </a:p>
        </p:txBody>
      </p:sp>
      <p:sp>
        <p:nvSpPr>
          <p:cNvPr id="3" name="Content Placeholder 2"/>
          <p:cNvSpPr>
            <a:spLocks noGrp="1"/>
          </p:cNvSpPr>
          <p:nvPr>
            <p:ph sz="quarter" idx="1"/>
          </p:nvPr>
        </p:nvSpPr>
        <p:spPr>
          <a:xfrm>
            <a:off x="759756" y="1272421"/>
            <a:ext cx="7886700" cy="936969"/>
          </a:xfrm>
        </p:spPr>
        <p:txBody>
          <a:bodyPr/>
          <a:lstStyle/>
          <a:p>
            <a:r>
              <a:rPr lang="en-US" sz="2400" dirty="0"/>
              <a:t>Set of accounting standards issued by a non-profit body called International Accounting Standards Board (IASB)</a:t>
            </a:r>
            <a:endParaRPr lang="en-US" dirty="0"/>
          </a:p>
        </p:txBody>
      </p:sp>
      <p:sp>
        <p:nvSpPr>
          <p:cNvPr id="4" name="Oval 3"/>
          <p:cNvSpPr/>
          <p:nvPr/>
        </p:nvSpPr>
        <p:spPr>
          <a:xfrm>
            <a:off x="574442" y="2365761"/>
            <a:ext cx="3286324" cy="1170425"/>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International Accounting Standards Committee (1973-2000)</a:t>
            </a:r>
          </a:p>
        </p:txBody>
      </p:sp>
      <p:sp>
        <p:nvSpPr>
          <p:cNvPr id="5" name="Oval 4"/>
          <p:cNvSpPr/>
          <p:nvPr/>
        </p:nvSpPr>
        <p:spPr>
          <a:xfrm>
            <a:off x="5546799" y="2365761"/>
            <a:ext cx="2510408" cy="1170425"/>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International Accounting Standards Board (from 2001)</a:t>
            </a:r>
          </a:p>
        </p:txBody>
      </p:sp>
      <p:sp>
        <p:nvSpPr>
          <p:cNvPr id="6" name="Rectangle 5"/>
          <p:cNvSpPr/>
          <p:nvPr/>
        </p:nvSpPr>
        <p:spPr>
          <a:xfrm>
            <a:off x="1130374" y="3821055"/>
            <a:ext cx="2166618" cy="67317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600" b="1" dirty="0">
                <a:solidFill>
                  <a:schemeClr val="tx1"/>
                </a:solidFill>
              </a:rPr>
              <a:t>International Accounting Standards</a:t>
            </a:r>
          </a:p>
        </p:txBody>
      </p:sp>
      <p:sp>
        <p:nvSpPr>
          <p:cNvPr id="7" name="Rectangle 6"/>
          <p:cNvSpPr/>
          <p:nvPr/>
        </p:nvSpPr>
        <p:spPr>
          <a:xfrm>
            <a:off x="954242" y="4682902"/>
            <a:ext cx="1232273" cy="46565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600" b="1" dirty="0">
                <a:solidFill>
                  <a:schemeClr val="tx1"/>
                </a:solidFill>
              </a:rPr>
              <a:t>IAS</a:t>
            </a:r>
          </a:p>
        </p:txBody>
      </p:sp>
      <p:sp>
        <p:nvSpPr>
          <p:cNvPr id="8" name="Rectangle 7"/>
          <p:cNvSpPr/>
          <p:nvPr/>
        </p:nvSpPr>
        <p:spPr>
          <a:xfrm>
            <a:off x="2358256" y="4682901"/>
            <a:ext cx="1232273" cy="46565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600" b="1" dirty="0">
                <a:solidFill>
                  <a:schemeClr val="tx1"/>
                </a:solidFill>
              </a:rPr>
              <a:t>SIC</a:t>
            </a:r>
          </a:p>
        </p:txBody>
      </p:sp>
      <p:sp>
        <p:nvSpPr>
          <p:cNvPr id="9" name="Rectangle 8"/>
          <p:cNvSpPr/>
          <p:nvPr/>
        </p:nvSpPr>
        <p:spPr>
          <a:xfrm>
            <a:off x="5743977" y="3822759"/>
            <a:ext cx="2105415" cy="67147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600" b="1" dirty="0">
                <a:solidFill>
                  <a:schemeClr val="tx1"/>
                </a:solidFill>
              </a:rPr>
              <a:t>International Financial Reporting Standards</a:t>
            </a:r>
          </a:p>
        </p:txBody>
      </p:sp>
      <p:sp>
        <p:nvSpPr>
          <p:cNvPr id="10" name="Rectangle 9"/>
          <p:cNvSpPr/>
          <p:nvPr/>
        </p:nvSpPr>
        <p:spPr>
          <a:xfrm>
            <a:off x="5500666" y="4684606"/>
            <a:ext cx="1232273" cy="46565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600" b="1" dirty="0">
                <a:solidFill>
                  <a:schemeClr val="tx1"/>
                </a:solidFill>
              </a:rPr>
              <a:t>IFRS</a:t>
            </a:r>
          </a:p>
        </p:txBody>
      </p:sp>
      <p:sp>
        <p:nvSpPr>
          <p:cNvPr id="11" name="Rectangle 10"/>
          <p:cNvSpPr/>
          <p:nvPr/>
        </p:nvSpPr>
        <p:spPr>
          <a:xfrm>
            <a:off x="6904679" y="4684605"/>
            <a:ext cx="1232273" cy="46565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600" b="1" dirty="0">
                <a:solidFill>
                  <a:schemeClr val="tx1"/>
                </a:solidFill>
              </a:rPr>
              <a:t>IFRIC</a:t>
            </a:r>
          </a:p>
        </p:txBody>
      </p:sp>
      <p:sp>
        <p:nvSpPr>
          <p:cNvPr id="12" name="Rectangle 11"/>
          <p:cNvSpPr/>
          <p:nvPr/>
        </p:nvSpPr>
        <p:spPr>
          <a:xfrm>
            <a:off x="759756" y="5629265"/>
            <a:ext cx="7418329" cy="392359"/>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600" b="1" dirty="0">
                <a:solidFill>
                  <a:schemeClr val="tx1"/>
                </a:solidFill>
              </a:rPr>
              <a:t>International Financial Reporting Standards (IFRS)</a:t>
            </a:r>
          </a:p>
        </p:txBody>
      </p:sp>
      <p:cxnSp>
        <p:nvCxnSpPr>
          <p:cNvPr id="14" name="Elbow Connector 13"/>
          <p:cNvCxnSpPr>
            <a:stCxn id="4" idx="4"/>
            <a:endCxn id="6" idx="0"/>
          </p:cNvCxnSpPr>
          <p:nvPr/>
        </p:nvCxnSpPr>
        <p:spPr>
          <a:xfrm rot="5400000">
            <a:off x="2073210" y="3676660"/>
            <a:ext cx="284869" cy="392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Elbow Connector 19"/>
          <p:cNvCxnSpPr>
            <a:endCxn id="7" idx="0"/>
          </p:cNvCxnSpPr>
          <p:nvPr/>
        </p:nvCxnSpPr>
        <p:spPr>
          <a:xfrm rot="5400000">
            <a:off x="1831314" y="4300533"/>
            <a:ext cx="121434" cy="64330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p:cNvCxnSpPr>
            <a:endCxn id="8" idx="0"/>
          </p:cNvCxnSpPr>
          <p:nvPr/>
        </p:nvCxnSpPr>
        <p:spPr>
          <a:xfrm rot="16200000" flipH="1">
            <a:off x="2533322" y="4241829"/>
            <a:ext cx="121433" cy="76071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Elbow Connector 23"/>
          <p:cNvCxnSpPr>
            <a:endCxn id="10" idx="0"/>
          </p:cNvCxnSpPr>
          <p:nvPr/>
        </p:nvCxnSpPr>
        <p:spPr>
          <a:xfrm rot="5400000">
            <a:off x="6395176" y="4283097"/>
            <a:ext cx="123136" cy="67988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p:cNvCxnSpPr>
            <a:endCxn id="11" idx="0"/>
          </p:cNvCxnSpPr>
          <p:nvPr/>
        </p:nvCxnSpPr>
        <p:spPr>
          <a:xfrm rot="16200000" flipH="1">
            <a:off x="7097183" y="4260971"/>
            <a:ext cx="123135" cy="72413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Elbow Connector 28"/>
          <p:cNvCxnSpPr>
            <a:stCxn id="5" idx="4"/>
            <a:endCxn id="9" idx="0"/>
          </p:cNvCxnSpPr>
          <p:nvPr/>
        </p:nvCxnSpPr>
        <p:spPr>
          <a:xfrm rot="5400000">
            <a:off x="6656058" y="3676813"/>
            <a:ext cx="286573" cy="531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23" name="Footer Placeholder 4"/>
          <p:cNvSpPr>
            <a:spLocks noGrp="1"/>
          </p:cNvSpPr>
          <p:nvPr>
            <p:ph type="ftr" sz="quarter" idx="3"/>
          </p:nvPr>
        </p:nvSpPr>
        <p:spPr>
          <a:xfrm>
            <a:off x="304800" y="6410848"/>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15309044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84682"/>
          </a:xfrm>
        </p:spPr>
        <p:txBody>
          <a:bodyPr/>
          <a:lstStyle/>
          <a:p>
            <a:r>
              <a:rPr lang="en-US" dirty="0"/>
              <a:t>Carve outs and reasons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1537653730"/>
              </p:ext>
            </p:extLst>
          </p:nvPr>
        </p:nvGraphicFramePr>
        <p:xfrm>
          <a:off x="314325" y="1010506"/>
          <a:ext cx="8609647" cy="4695350"/>
        </p:xfrm>
        <a:graphic>
          <a:graphicData uri="http://schemas.openxmlformats.org/drawingml/2006/table">
            <a:tbl>
              <a:tblPr firstRow="1" bandRow="1">
                <a:tableStyleId>{5C22544A-7EE6-4342-B048-85BDC9FD1C3A}</a:tableStyleId>
              </a:tblPr>
              <a:tblGrid>
                <a:gridCol w="1223045">
                  <a:extLst>
                    <a:ext uri="{9D8B030D-6E8A-4147-A177-3AD203B41FA5}">
                      <a16:colId xmlns:a16="http://schemas.microsoft.com/office/drawing/2014/main" xmlns="" val="20000"/>
                    </a:ext>
                  </a:extLst>
                </a:gridCol>
                <a:gridCol w="1354556">
                  <a:extLst>
                    <a:ext uri="{9D8B030D-6E8A-4147-A177-3AD203B41FA5}">
                      <a16:colId xmlns:a16="http://schemas.microsoft.com/office/drawing/2014/main" xmlns="" val="20001"/>
                    </a:ext>
                  </a:extLst>
                </a:gridCol>
                <a:gridCol w="2735413">
                  <a:extLst>
                    <a:ext uri="{9D8B030D-6E8A-4147-A177-3AD203B41FA5}">
                      <a16:colId xmlns:a16="http://schemas.microsoft.com/office/drawing/2014/main" xmlns="" val="20002"/>
                    </a:ext>
                  </a:extLst>
                </a:gridCol>
                <a:gridCol w="3296633">
                  <a:extLst>
                    <a:ext uri="{9D8B030D-6E8A-4147-A177-3AD203B41FA5}">
                      <a16:colId xmlns:a16="http://schemas.microsoft.com/office/drawing/2014/main" xmlns="" val="20003"/>
                    </a:ext>
                  </a:extLst>
                </a:gridCol>
              </a:tblGrid>
              <a:tr h="657924">
                <a:tc>
                  <a:txBody>
                    <a:bodyPr/>
                    <a:lstStyle/>
                    <a:p>
                      <a:r>
                        <a:rPr lang="en-US" sz="1800" b="1" dirty="0"/>
                        <a:t>Standard</a:t>
                      </a:r>
                    </a:p>
                  </a:txBody>
                  <a:tcPr marL="68580" marR="68580" marT="34290" marB="34290"/>
                </a:tc>
                <a:tc>
                  <a:txBody>
                    <a:bodyPr/>
                    <a:lstStyle/>
                    <a:p>
                      <a:r>
                        <a:rPr lang="en-US" sz="1800" b="1" dirty="0"/>
                        <a:t>Scope of carve-out</a:t>
                      </a:r>
                    </a:p>
                  </a:txBody>
                  <a:tcPr marL="68580" marR="68580" marT="34290" marB="34290"/>
                </a:tc>
                <a:tc>
                  <a:txBody>
                    <a:bodyPr/>
                    <a:lstStyle/>
                    <a:p>
                      <a:r>
                        <a:rPr lang="en-US" sz="1800" b="1" dirty="0"/>
                        <a:t>Carve-out</a:t>
                      </a:r>
                    </a:p>
                  </a:txBody>
                  <a:tcPr marL="68580" marR="68580" marT="34290" marB="34290"/>
                </a:tc>
                <a:tc>
                  <a:txBody>
                    <a:bodyPr/>
                    <a:lstStyle/>
                    <a:p>
                      <a:r>
                        <a:rPr lang="en-US" sz="1800" b="1" dirty="0"/>
                        <a:t>Objective</a:t>
                      </a:r>
                    </a:p>
                  </a:txBody>
                  <a:tcPr marL="68580" marR="68580" marT="34290" marB="34290"/>
                </a:tc>
                <a:extLst>
                  <a:ext uri="{0D108BD9-81ED-4DB2-BD59-A6C34878D82A}">
                    <a16:rowId xmlns:a16="http://schemas.microsoft.com/office/drawing/2014/main" xmlns="" val="10000"/>
                  </a:ext>
                </a:extLst>
              </a:tr>
              <a:tr h="2769862">
                <a:tc>
                  <a:txBody>
                    <a:bodyPr/>
                    <a:lstStyle/>
                    <a:p>
                      <a:endParaRPr lang="en-US" sz="2000" b="0" dirty="0">
                        <a:solidFill>
                          <a:srgbClr val="C00000"/>
                        </a:solidFill>
                      </a:endParaRPr>
                    </a:p>
                    <a:p>
                      <a:r>
                        <a:rPr lang="en-US" sz="2000" b="0" dirty="0" err="1">
                          <a:solidFill>
                            <a:srgbClr val="C00000"/>
                          </a:solidFill>
                        </a:rPr>
                        <a:t>Ind</a:t>
                      </a:r>
                      <a:r>
                        <a:rPr lang="en-US" sz="2000" b="0" dirty="0">
                          <a:solidFill>
                            <a:srgbClr val="C00000"/>
                          </a:solidFill>
                        </a:rPr>
                        <a:t> AS 28</a:t>
                      </a:r>
                    </a:p>
                  </a:txBody>
                  <a:tcPr marL="68580" marR="68580" marT="34290" marB="34290"/>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en-US" sz="1800" b="0"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sz="1800" b="0" dirty="0"/>
                        <a:t>Different</a:t>
                      </a:r>
                      <a:r>
                        <a:rPr lang="en-US" altLang="en-US" sz="1800" b="0" baseline="0" dirty="0"/>
                        <a:t> treatment</a:t>
                      </a:r>
                      <a:endParaRPr lang="en-US" altLang="en-US" sz="1800" b="0" dirty="0"/>
                    </a:p>
                  </a:txBody>
                  <a:tcPr marL="68580" marR="68580" marT="34290" marB="34290"/>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en-US" sz="1800" b="0" dirty="0">
                        <a:solidFill>
                          <a:srgbClr val="0070C0"/>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sz="1800" b="0" dirty="0">
                          <a:solidFill>
                            <a:srgbClr val="0070C0"/>
                          </a:solidFill>
                        </a:rPr>
                        <a:t>When it is impracticable to prepare financial statements using uniform accounting policies for associates, equity method of accounting can be based on existing financials</a:t>
                      </a:r>
                    </a:p>
                  </a:txBody>
                  <a:tcPr marL="68580" marR="68580" marT="34290" marB="34290"/>
                </a:tc>
                <a:tc>
                  <a:txBody>
                    <a:bodyPr/>
                    <a:lstStyle/>
                    <a:p>
                      <a:endParaRPr lang="en-US" sz="1800" b="0" dirty="0">
                        <a:solidFill>
                          <a:schemeClr val="accent1">
                            <a:lumMod val="75000"/>
                          </a:schemeClr>
                        </a:solidFill>
                      </a:endParaRPr>
                    </a:p>
                    <a:p>
                      <a:r>
                        <a:rPr lang="en-US" sz="1800" b="0" dirty="0">
                          <a:solidFill>
                            <a:schemeClr val="accent1">
                              <a:lumMod val="75000"/>
                            </a:schemeClr>
                          </a:solidFill>
                        </a:rPr>
                        <a:t>Considering</a:t>
                      </a:r>
                      <a:r>
                        <a:rPr lang="en-US" sz="1800" b="0" baseline="0" dirty="0">
                          <a:solidFill>
                            <a:schemeClr val="accent1">
                              <a:lumMod val="75000"/>
                            </a:schemeClr>
                          </a:solidFill>
                        </a:rPr>
                        <a:t> practical scenario of only significant influence and not control, where associate cannot be forced to adopt </a:t>
                      </a:r>
                      <a:r>
                        <a:rPr lang="en-US" sz="1800" b="0" baseline="0" dirty="0" err="1">
                          <a:solidFill>
                            <a:schemeClr val="accent1">
                              <a:lumMod val="75000"/>
                            </a:schemeClr>
                          </a:solidFill>
                        </a:rPr>
                        <a:t>Ind</a:t>
                      </a:r>
                      <a:r>
                        <a:rPr lang="en-US" sz="1800" b="0" baseline="0" dirty="0">
                          <a:solidFill>
                            <a:schemeClr val="accent1">
                              <a:lumMod val="75000"/>
                            </a:schemeClr>
                          </a:solidFill>
                        </a:rPr>
                        <a:t> AS and in such cases, to avoid burden of cost on the investor</a:t>
                      </a:r>
                      <a:endParaRPr lang="en-US" sz="1800" b="0" dirty="0">
                        <a:solidFill>
                          <a:schemeClr val="accent1">
                            <a:lumMod val="75000"/>
                          </a:schemeClr>
                        </a:solidFill>
                      </a:endParaRPr>
                    </a:p>
                  </a:txBody>
                  <a:tcPr marL="68580" marR="68580" marT="34290" marB="34290"/>
                </a:tc>
                <a:extLst>
                  <a:ext uri="{0D108BD9-81ED-4DB2-BD59-A6C34878D82A}">
                    <a16:rowId xmlns:a16="http://schemas.microsoft.com/office/drawing/2014/main" xmlns="" val="10001"/>
                  </a:ext>
                </a:extLst>
              </a:tr>
              <a:tr h="1267564">
                <a:tc>
                  <a:txBody>
                    <a:bodyPr/>
                    <a:lstStyle/>
                    <a:p>
                      <a:endParaRPr lang="en-US" sz="2000" b="0" dirty="0">
                        <a:solidFill>
                          <a:srgbClr val="C00000"/>
                        </a:solidFill>
                      </a:endParaRPr>
                    </a:p>
                    <a:p>
                      <a:r>
                        <a:rPr lang="en-US" sz="2000" b="0" dirty="0" err="1">
                          <a:solidFill>
                            <a:srgbClr val="C00000"/>
                          </a:solidFill>
                        </a:rPr>
                        <a:t>Ind</a:t>
                      </a:r>
                      <a:r>
                        <a:rPr lang="en-US" sz="2000" b="0" dirty="0">
                          <a:solidFill>
                            <a:srgbClr val="C00000"/>
                          </a:solidFill>
                        </a:rPr>
                        <a:t> AS 40</a:t>
                      </a:r>
                    </a:p>
                  </a:txBody>
                  <a:tcPr marL="68580" marR="68580" marT="34290" marB="34290"/>
                </a:tc>
                <a:tc>
                  <a:txBody>
                    <a:bodyPr/>
                    <a:lstStyle/>
                    <a:p>
                      <a:endParaRPr lang="en-US" altLang="en-US" sz="1800" b="0" baseline="0" dirty="0"/>
                    </a:p>
                    <a:p>
                      <a:r>
                        <a:rPr lang="en-US" altLang="en-US" sz="1800" b="0" baseline="0" dirty="0"/>
                        <a:t>Different treatment</a:t>
                      </a:r>
                      <a:endParaRPr lang="en-US" sz="1800" b="0" dirty="0"/>
                    </a:p>
                  </a:txBody>
                  <a:tcPr marL="68580" marR="68580" marT="34290" marB="34290"/>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en-US" sz="1800" b="0" dirty="0">
                        <a:solidFill>
                          <a:srgbClr val="0070C0"/>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sz="1800" b="0" dirty="0">
                          <a:solidFill>
                            <a:srgbClr val="0070C0"/>
                          </a:solidFill>
                        </a:rPr>
                        <a:t>Fair value model for investment property is not permitted</a:t>
                      </a:r>
                    </a:p>
                  </a:txBody>
                  <a:tcPr marL="68580" marR="68580" marT="34290" marB="34290"/>
                </a:tc>
                <a:tc>
                  <a:txBody>
                    <a:bodyPr/>
                    <a:lstStyle/>
                    <a:p>
                      <a:endParaRPr lang="en-US" sz="1800" b="0" dirty="0">
                        <a:solidFill>
                          <a:schemeClr val="accent1">
                            <a:lumMod val="75000"/>
                          </a:schemeClr>
                        </a:solidFill>
                      </a:endParaRPr>
                    </a:p>
                    <a:p>
                      <a:r>
                        <a:rPr lang="en-US" sz="1800" b="0" dirty="0">
                          <a:solidFill>
                            <a:schemeClr val="accent1">
                              <a:lumMod val="75000"/>
                            </a:schemeClr>
                          </a:solidFill>
                        </a:rPr>
                        <a:t>To remove different</a:t>
                      </a:r>
                      <a:r>
                        <a:rPr lang="en-US" sz="1800" b="0" baseline="0" dirty="0">
                          <a:solidFill>
                            <a:schemeClr val="accent1">
                              <a:lumMod val="75000"/>
                            </a:schemeClr>
                          </a:solidFill>
                        </a:rPr>
                        <a:t> accounting treatments by different companies</a:t>
                      </a:r>
                      <a:endParaRPr lang="en-US" sz="1800" b="0" dirty="0">
                        <a:solidFill>
                          <a:schemeClr val="accent1">
                            <a:lumMod val="75000"/>
                          </a:schemeClr>
                        </a:solidFill>
                      </a:endParaRPr>
                    </a:p>
                  </a:txBody>
                  <a:tcPr marL="68580" marR="68580" marT="34290" marB="34290"/>
                </a:tc>
                <a:extLst>
                  <a:ext uri="{0D108BD9-81ED-4DB2-BD59-A6C34878D82A}">
                    <a16:rowId xmlns:a16="http://schemas.microsoft.com/office/drawing/2014/main" xmlns="" val="10002"/>
                  </a:ext>
                </a:extLst>
              </a:tr>
            </a:tbl>
          </a:graphicData>
        </a:graphic>
      </p:graphicFrame>
      <p:sp>
        <p:nvSpPr>
          <p:cNvPr id="9"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10"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170778766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449"/>
            <a:ext cx="9144000" cy="971550"/>
          </a:xfrm>
        </p:spPr>
        <p:txBody>
          <a:bodyPr/>
          <a:lstStyle/>
          <a:p>
            <a:r>
              <a:rPr lang="en-US" dirty="0"/>
              <a:t>Carve outs and reasons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1829660274"/>
              </p:ext>
            </p:extLst>
          </p:nvPr>
        </p:nvGraphicFramePr>
        <p:xfrm>
          <a:off x="395764" y="1519881"/>
          <a:ext cx="8352471" cy="4281959"/>
        </p:xfrm>
        <a:graphic>
          <a:graphicData uri="http://schemas.openxmlformats.org/drawingml/2006/table">
            <a:tbl>
              <a:tblPr firstRow="1" bandRow="1">
                <a:tableStyleId>{5C22544A-7EE6-4342-B048-85BDC9FD1C3A}</a:tableStyleId>
              </a:tblPr>
              <a:tblGrid>
                <a:gridCol w="1130300">
                  <a:extLst>
                    <a:ext uri="{9D8B030D-6E8A-4147-A177-3AD203B41FA5}">
                      <a16:colId xmlns:a16="http://schemas.microsoft.com/office/drawing/2014/main" xmlns="" val="20000"/>
                    </a:ext>
                  </a:extLst>
                </a:gridCol>
                <a:gridCol w="1270000">
                  <a:extLst>
                    <a:ext uri="{9D8B030D-6E8A-4147-A177-3AD203B41FA5}">
                      <a16:colId xmlns:a16="http://schemas.microsoft.com/office/drawing/2014/main" xmlns="" val="20001"/>
                    </a:ext>
                  </a:extLst>
                </a:gridCol>
                <a:gridCol w="3086100">
                  <a:extLst>
                    <a:ext uri="{9D8B030D-6E8A-4147-A177-3AD203B41FA5}">
                      <a16:colId xmlns:a16="http://schemas.microsoft.com/office/drawing/2014/main" xmlns="" val="20002"/>
                    </a:ext>
                  </a:extLst>
                </a:gridCol>
                <a:gridCol w="2866071">
                  <a:extLst>
                    <a:ext uri="{9D8B030D-6E8A-4147-A177-3AD203B41FA5}">
                      <a16:colId xmlns:a16="http://schemas.microsoft.com/office/drawing/2014/main" xmlns="" val="20003"/>
                    </a:ext>
                  </a:extLst>
                </a:gridCol>
              </a:tblGrid>
              <a:tr h="653104">
                <a:tc>
                  <a:txBody>
                    <a:bodyPr/>
                    <a:lstStyle/>
                    <a:p>
                      <a:r>
                        <a:rPr lang="en-US" sz="1800" dirty="0"/>
                        <a:t>Standard</a:t>
                      </a:r>
                    </a:p>
                  </a:txBody>
                  <a:tcPr marL="68580" marR="68580" marT="34290" marB="34290"/>
                </a:tc>
                <a:tc>
                  <a:txBody>
                    <a:bodyPr/>
                    <a:lstStyle/>
                    <a:p>
                      <a:r>
                        <a:rPr lang="en-US" sz="1800" dirty="0"/>
                        <a:t>Scope of carve-out</a:t>
                      </a:r>
                    </a:p>
                  </a:txBody>
                  <a:tcPr marL="68580" marR="68580" marT="34290" marB="34290"/>
                </a:tc>
                <a:tc>
                  <a:txBody>
                    <a:bodyPr/>
                    <a:lstStyle/>
                    <a:p>
                      <a:r>
                        <a:rPr lang="en-US" sz="1800" dirty="0"/>
                        <a:t>Carve-out</a:t>
                      </a:r>
                    </a:p>
                  </a:txBody>
                  <a:tcPr marL="68580" marR="68580" marT="34290" marB="34290"/>
                </a:tc>
                <a:tc>
                  <a:txBody>
                    <a:bodyPr/>
                    <a:lstStyle/>
                    <a:p>
                      <a:r>
                        <a:rPr lang="en-US" sz="1800" dirty="0"/>
                        <a:t>Objective</a:t>
                      </a:r>
                    </a:p>
                  </a:txBody>
                  <a:tcPr marL="68580" marR="68580" marT="34290" marB="34290"/>
                </a:tc>
                <a:extLst>
                  <a:ext uri="{0D108BD9-81ED-4DB2-BD59-A6C34878D82A}">
                    <a16:rowId xmlns:a16="http://schemas.microsoft.com/office/drawing/2014/main" xmlns="" val="10000"/>
                  </a:ext>
                </a:extLst>
              </a:tr>
              <a:tr h="1089008">
                <a:tc>
                  <a:txBody>
                    <a:bodyPr/>
                    <a:lstStyle/>
                    <a:p>
                      <a:r>
                        <a:rPr lang="en-US" sz="2000" b="0" dirty="0" err="1">
                          <a:solidFill>
                            <a:srgbClr val="C00000"/>
                          </a:solidFill>
                        </a:rPr>
                        <a:t>Ind</a:t>
                      </a:r>
                      <a:r>
                        <a:rPr lang="en-US" sz="2000" b="0" dirty="0">
                          <a:solidFill>
                            <a:srgbClr val="C00000"/>
                          </a:solidFill>
                        </a:rPr>
                        <a:t> AS 17</a:t>
                      </a:r>
                    </a:p>
                  </a:txBody>
                  <a:tcPr marL="68580" marR="68580" marT="34290" marB="34290"/>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sz="1800" b="0" dirty="0"/>
                        <a:t>Different</a:t>
                      </a:r>
                      <a:r>
                        <a:rPr lang="en-US" altLang="en-US" sz="1800" b="0" baseline="0" dirty="0"/>
                        <a:t> treatment</a:t>
                      </a:r>
                      <a:endParaRPr lang="en-US" altLang="en-US" sz="1800" b="0" dirty="0"/>
                    </a:p>
                  </a:txBody>
                  <a:tcPr marL="68580" marR="68580" marT="34290" marB="34290"/>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b="0" dirty="0">
                          <a:solidFill>
                            <a:srgbClr val="0070C0"/>
                          </a:solidFill>
                        </a:rPr>
                        <a:t>Escalation in line with expected inflation need not be straight-lined</a:t>
                      </a:r>
                      <a:endParaRPr lang="en-US" altLang="en-US" sz="1800" b="0" dirty="0">
                        <a:solidFill>
                          <a:srgbClr val="0070C0"/>
                        </a:solidFill>
                      </a:endParaRPr>
                    </a:p>
                  </a:txBody>
                  <a:tcPr marL="68580" marR="68580" marT="34290" marB="34290"/>
                </a:tc>
                <a:tc>
                  <a:txBody>
                    <a:bodyPr/>
                    <a:lstStyle/>
                    <a:p>
                      <a:r>
                        <a:rPr lang="en-US" sz="1800" b="0" baseline="0" dirty="0">
                          <a:solidFill>
                            <a:schemeClr val="accent1">
                              <a:lumMod val="75000"/>
                            </a:schemeClr>
                          </a:solidFill>
                        </a:rPr>
                        <a:t>With </a:t>
                      </a:r>
                      <a:r>
                        <a:rPr lang="en-US" sz="1800" b="0" baseline="0" dirty="0" err="1">
                          <a:solidFill>
                            <a:schemeClr val="accent1">
                              <a:lumMod val="75000"/>
                            </a:schemeClr>
                          </a:solidFill>
                        </a:rPr>
                        <a:t>Ind</a:t>
                      </a:r>
                      <a:r>
                        <a:rPr lang="en-US" sz="1800" b="0" baseline="0" dirty="0">
                          <a:solidFill>
                            <a:schemeClr val="accent1">
                              <a:lumMod val="75000"/>
                            </a:schemeClr>
                          </a:solidFill>
                        </a:rPr>
                        <a:t> AS 116, this difference is not there.</a:t>
                      </a:r>
                      <a:endParaRPr lang="en-US" sz="1800" b="0" dirty="0">
                        <a:solidFill>
                          <a:schemeClr val="accent1">
                            <a:lumMod val="75000"/>
                          </a:schemeClr>
                        </a:solidFill>
                      </a:endParaRPr>
                    </a:p>
                  </a:txBody>
                  <a:tcPr marL="68580" marR="68580" marT="34290" marB="34290"/>
                </a:tc>
                <a:extLst>
                  <a:ext uri="{0D108BD9-81ED-4DB2-BD59-A6C34878D82A}">
                    <a16:rowId xmlns:a16="http://schemas.microsoft.com/office/drawing/2014/main" xmlns="" val="10001"/>
                  </a:ext>
                </a:extLst>
              </a:tr>
              <a:tr h="2539847">
                <a:tc>
                  <a:txBody>
                    <a:bodyPr/>
                    <a:lstStyle/>
                    <a:p>
                      <a:r>
                        <a:rPr lang="en-US" sz="2000" b="0" dirty="0" err="1">
                          <a:solidFill>
                            <a:srgbClr val="C00000"/>
                          </a:solidFill>
                        </a:rPr>
                        <a:t>Ind</a:t>
                      </a:r>
                      <a:r>
                        <a:rPr lang="en-US" sz="2000" b="0" dirty="0">
                          <a:solidFill>
                            <a:srgbClr val="C00000"/>
                          </a:solidFill>
                        </a:rPr>
                        <a:t> AS 1</a:t>
                      </a:r>
                    </a:p>
                  </a:txBody>
                  <a:tcPr marL="68580" marR="68580" marT="34290" marB="34290"/>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sz="1800" b="0" baseline="0" dirty="0"/>
                        <a:t>Different treatment</a:t>
                      </a:r>
                      <a:endParaRPr lang="en-US" altLang="en-US" sz="1800" b="0" dirty="0"/>
                    </a:p>
                  </a:txBody>
                  <a:tcPr marL="68580" marR="68580" marT="34290" marB="34290"/>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b="0" dirty="0">
                          <a:solidFill>
                            <a:srgbClr val="0070C0"/>
                          </a:solidFill>
                        </a:rPr>
                        <a:t>Breach of covenants in long-term loans, when lender agrees not to demand before the financials statements are approved for issue can be treated as adjusting events and continue to be classified as non-current</a:t>
                      </a:r>
                      <a:endParaRPr lang="en-US" altLang="en-US" sz="1800" b="0" dirty="0">
                        <a:solidFill>
                          <a:srgbClr val="0070C0"/>
                        </a:solidFill>
                      </a:endParaRPr>
                    </a:p>
                  </a:txBody>
                  <a:tcPr marL="68580" marR="68580" marT="34290" marB="34290"/>
                </a:tc>
                <a:tc>
                  <a:txBody>
                    <a:bodyPr/>
                    <a:lstStyle/>
                    <a:p>
                      <a:r>
                        <a:rPr lang="en-US" sz="1800" b="0" dirty="0">
                          <a:solidFill>
                            <a:schemeClr val="accent1">
                              <a:lumMod val="75000"/>
                            </a:schemeClr>
                          </a:solidFill>
                        </a:rPr>
                        <a:t>Considering the Indian scenario</a:t>
                      </a:r>
                      <a:r>
                        <a:rPr lang="en-US" sz="1800" b="0" baseline="0" dirty="0">
                          <a:solidFill>
                            <a:schemeClr val="accent1">
                              <a:lumMod val="75000"/>
                            </a:schemeClr>
                          </a:solidFill>
                        </a:rPr>
                        <a:t> where submission of stock report, receivables statement are considered covenants and will be rectified after the date of BS</a:t>
                      </a:r>
                      <a:endParaRPr lang="en-US" sz="1800" b="0" dirty="0">
                        <a:solidFill>
                          <a:schemeClr val="accent1">
                            <a:lumMod val="75000"/>
                          </a:schemeClr>
                        </a:solidFill>
                      </a:endParaRPr>
                    </a:p>
                  </a:txBody>
                  <a:tcPr marL="68580" marR="68580" marT="34290" marB="34290"/>
                </a:tc>
                <a:extLst>
                  <a:ext uri="{0D108BD9-81ED-4DB2-BD59-A6C34878D82A}">
                    <a16:rowId xmlns:a16="http://schemas.microsoft.com/office/drawing/2014/main" xmlns="" val="10002"/>
                  </a:ext>
                </a:extLst>
              </a:tr>
            </a:tbl>
          </a:graphicData>
        </a:graphic>
      </p:graphicFrame>
      <p:sp>
        <p:nvSpPr>
          <p:cNvPr id="9"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10"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16683771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28529"/>
            <a:ext cx="9144000" cy="2011680"/>
          </a:xfrm>
          <a:solidFill>
            <a:schemeClr val="accent1">
              <a:lumMod val="75000"/>
            </a:schemeClr>
          </a:solidFill>
          <a:ln>
            <a:solidFill>
              <a:srgbClr val="0070C0"/>
            </a:solidFill>
          </a:ln>
        </p:spPr>
        <p:style>
          <a:lnRef idx="2">
            <a:schemeClr val="accent2"/>
          </a:lnRef>
          <a:fillRef idx="1">
            <a:schemeClr val="lt1"/>
          </a:fillRef>
          <a:effectRef idx="0">
            <a:schemeClr val="accent2"/>
          </a:effectRef>
          <a:fontRef idx="minor">
            <a:schemeClr val="dk1"/>
          </a:fontRef>
        </p:style>
        <p:txBody>
          <a:bodyPr>
            <a:normAutofit/>
          </a:bodyPr>
          <a:lstStyle/>
          <a:p>
            <a:pPr algn="ctr"/>
            <a:r>
              <a:rPr lang="en-US" dirty="0">
                <a:solidFill>
                  <a:schemeClr val="bg1"/>
                </a:solidFill>
              </a:rPr>
              <a:t>IND-AS </a:t>
            </a:r>
            <a:br>
              <a:rPr lang="en-US" dirty="0">
                <a:solidFill>
                  <a:schemeClr val="bg1"/>
                </a:solidFill>
              </a:rPr>
            </a:br>
            <a:r>
              <a:rPr lang="en-US" dirty="0">
                <a:solidFill>
                  <a:schemeClr val="bg1"/>
                </a:solidFill>
              </a:rPr>
              <a:t>CHANGES ON…</a:t>
            </a:r>
          </a:p>
        </p:txBody>
      </p:sp>
      <p:sp>
        <p:nvSpPr>
          <p:cNvPr id="7"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8"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195184408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71550"/>
          </a:xfrm>
        </p:spPr>
        <p:txBody>
          <a:bodyPr/>
          <a:lstStyle/>
          <a:p>
            <a:r>
              <a:rPr lang="en-US" dirty="0"/>
              <a:t>Still changing….</a:t>
            </a:r>
          </a:p>
        </p:txBody>
      </p:sp>
      <p:sp>
        <p:nvSpPr>
          <p:cNvPr id="3" name="Content Placeholder 2"/>
          <p:cNvSpPr>
            <a:spLocks noGrp="1"/>
          </p:cNvSpPr>
          <p:nvPr>
            <p:ph sz="quarter" idx="1"/>
          </p:nvPr>
        </p:nvSpPr>
        <p:spPr>
          <a:xfrm>
            <a:off x="135467" y="1348228"/>
            <a:ext cx="8873066" cy="4225129"/>
          </a:xfrm>
        </p:spPr>
        <p:txBody>
          <a:bodyPr>
            <a:normAutofit/>
          </a:bodyPr>
          <a:lstStyle/>
          <a:p>
            <a:pPr marL="342900" indent="-342900">
              <a:lnSpc>
                <a:spcPct val="110000"/>
              </a:lnSpc>
              <a:spcBef>
                <a:spcPts val="1200"/>
              </a:spcBef>
            </a:pPr>
            <a:r>
              <a:rPr lang="en-US" sz="1800" b="1" dirty="0">
                <a:solidFill>
                  <a:srgbClr val="C00000"/>
                </a:solidFill>
              </a:rPr>
              <a:t>IFRS 16 	</a:t>
            </a:r>
            <a:r>
              <a:rPr lang="en-US" sz="1800" b="1" dirty="0"/>
              <a:t>– Effective from 1</a:t>
            </a:r>
            <a:r>
              <a:rPr lang="en-US" sz="1800" b="1" baseline="30000" dirty="0"/>
              <a:t>st</a:t>
            </a:r>
            <a:r>
              <a:rPr lang="en-US" sz="1800" b="1" dirty="0"/>
              <a:t> January 2019 – Corresponding </a:t>
            </a:r>
            <a:r>
              <a:rPr lang="en-US" sz="1800" b="1" dirty="0" err="1"/>
              <a:t>Ind</a:t>
            </a:r>
            <a:r>
              <a:rPr lang="en-US" sz="1800" b="1" dirty="0"/>
              <a:t> AS to be issued</a:t>
            </a:r>
          </a:p>
          <a:p>
            <a:pPr marL="342900" indent="-342900">
              <a:lnSpc>
                <a:spcPct val="110000"/>
              </a:lnSpc>
              <a:spcBef>
                <a:spcPts val="1200"/>
              </a:spcBef>
            </a:pPr>
            <a:r>
              <a:rPr lang="en-US" sz="1800" dirty="0">
                <a:solidFill>
                  <a:srgbClr val="C00000"/>
                </a:solidFill>
              </a:rPr>
              <a:t>IFRS 17 	</a:t>
            </a:r>
            <a:r>
              <a:rPr lang="en-US" sz="1800" dirty="0"/>
              <a:t>– Effective from 1</a:t>
            </a:r>
            <a:r>
              <a:rPr lang="en-US" sz="1800" baseline="30000" dirty="0"/>
              <a:t>st</a:t>
            </a:r>
            <a:r>
              <a:rPr lang="en-US" sz="1800" dirty="0"/>
              <a:t> January 2022– Corresponding </a:t>
            </a:r>
            <a:r>
              <a:rPr lang="en-US" sz="1800" dirty="0" err="1"/>
              <a:t>Ind</a:t>
            </a:r>
            <a:r>
              <a:rPr lang="en-US" sz="1800" dirty="0"/>
              <a:t> AS to be issued</a:t>
            </a:r>
          </a:p>
          <a:p>
            <a:pPr marL="342900" indent="-342900">
              <a:lnSpc>
                <a:spcPct val="110000"/>
              </a:lnSpc>
              <a:spcBef>
                <a:spcPts val="1200"/>
              </a:spcBef>
            </a:pPr>
            <a:endParaRPr lang="en-US" sz="1800" b="1" dirty="0"/>
          </a:p>
          <a:p>
            <a:pPr marL="342900" indent="-342900">
              <a:lnSpc>
                <a:spcPct val="110000"/>
              </a:lnSpc>
              <a:spcBef>
                <a:spcPts val="1200"/>
              </a:spcBef>
            </a:pPr>
            <a:r>
              <a:rPr lang="en-US" sz="1800" b="1" dirty="0">
                <a:solidFill>
                  <a:srgbClr val="C00000"/>
                </a:solidFill>
              </a:rPr>
              <a:t>Dividend Distribution tax 	</a:t>
            </a:r>
            <a:r>
              <a:rPr lang="en-US" sz="1800" b="1" dirty="0"/>
              <a:t>-</a:t>
            </a:r>
            <a:r>
              <a:rPr lang="en-US" sz="1800" b="1" dirty="0">
                <a:solidFill>
                  <a:srgbClr val="C00000"/>
                </a:solidFill>
              </a:rPr>
              <a:t> </a:t>
            </a:r>
            <a:r>
              <a:rPr lang="en-US" sz="1800" b="1" dirty="0"/>
              <a:t>Equity or expense</a:t>
            </a:r>
          </a:p>
          <a:p>
            <a:pPr marL="342900" indent="-342900">
              <a:lnSpc>
                <a:spcPct val="110000"/>
              </a:lnSpc>
              <a:spcBef>
                <a:spcPts val="1200"/>
              </a:spcBef>
            </a:pPr>
            <a:r>
              <a:rPr lang="en-US" sz="1800" b="1" dirty="0">
                <a:solidFill>
                  <a:srgbClr val="C00000"/>
                </a:solidFill>
              </a:rPr>
              <a:t>Conceptual framework       	</a:t>
            </a:r>
            <a:r>
              <a:rPr lang="en-US" sz="1800" dirty="0"/>
              <a:t>-</a:t>
            </a:r>
            <a:r>
              <a:rPr lang="en-US" sz="1800" b="1" dirty="0"/>
              <a:t> under revision</a:t>
            </a:r>
          </a:p>
          <a:p>
            <a:pPr marL="342900" indent="-342900">
              <a:lnSpc>
                <a:spcPct val="110000"/>
              </a:lnSpc>
              <a:spcBef>
                <a:spcPts val="1200"/>
              </a:spcBef>
            </a:pPr>
            <a:r>
              <a:rPr lang="en-US" sz="1800" b="1" dirty="0">
                <a:solidFill>
                  <a:srgbClr val="C00000"/>
                </a:solidFill>
              </a:rPr>
              <a:t>Insurance contracts 	 	</a:t>
            </a:r>
            <a:r>
              <a:rPr lang="en-US" sz="1800" b="1" dirty="0"/>
              <a:t>- under revision</a:t>
            </a:r>
          </a:p>
          <a:p>
            <a:pPr marL="342900" indent="-342900">
              <a:lnSpc>
                <a:spcPct val="110000"/>
              </a:lnSpc>
              <a:spcBef>
                <a:spcPts val="1200"/>
              </a:spcBef>
            </a:pPr>
            <a:r>
              <a:rPr lang="en-US" sz="1800" b="1" dirty="0">
                <a:solidFill>
                  <a:srgbClr val="C00000"/>
                </a:solidFill>
              </a:rPr>
              <a:t>Macro-hedging</a:t>
            </a:r>
            <a:r>
              <a:rPr lang="en-US" sz="1800" b="1" dirty="0"/>
              <a:t> 			- to be issued</a:t>
            </a:r>
          </a:p>
          <a:p>
            <a:pPr marL="342900" indent="-342900">
              <a:lnSpc>
                <a:spcPct val="110000"/>
              </a:lnSpc>
              <a:spcBef>
                <a:spcPts val="1200"/>
              </a:spcBef>
            </a:pPr>
            <a:r>
              <a:rPr lang="en-US" sz="1800" b="1" dirty="0">
                <a:solidFill>
                  <a:srgbClr val="FF0000"/>
                </a:solidFill>
              </a:rPr>
              <a:t>Goodwill impairment	  	</a:t>
            </a:r>
            <a:r>
              <a:rPr lang="en-US" sz="1800" b="1" dirty="0"/>
              <a:t>-  project on</a:t>
            </a:r>
          </a:p>
        </p:txBody>
      </p:sp>
      <p:sp>
        <p:nvSpPr>
          <p:cNvPr id="9" name="Title 1"/>
          <p:cNvSpPr txBox="1">
            <a:spLocks/>
          </p:cNvSpPr>
          <p:nvPr/>
        </p:nvSpPr>
        <p:spPr>
          <a:xfrm>
            <a:off x="0" y="0"/>
            <a:ext cx="9144000" cy="850392"/>
          </a:xfrm>
          <a:prstGeom prst="rect">
            <a:avLst/>
          </a:prstGeom>
          <a:solidFill>
            <a:srgbClr val="0070C0"/>
          </a:solidFill>
        </p:spPr>
        <p:txBody>
          <a:bodyPr vert="horz" lIns="91440" tIns="45720" rIns="91440" bIns="45720" rtlCol="0" anchor="b">
            <a:normAutofit/>
          </a:bodyPr>
          <a:lstStyle>
            <a:lvl1pPr marL="548640" algn="l" defTabSz="685800" rtl="0" eaLnBrk="1" latinLnBrk="0" hangingPunct="1">
              <a:lnSpc>
                <a:spcPct val="85000"/>
              </a:lnSpc>
              <a:spcBef>
                <a:spcPct val="0"/>
              </a:spcBef>
              <a:buNone/>
              <a:defRPr sz="3600" b="1" kern="1200" cap="all" baseline="0">
                <a:solidFill>
                  <a:schemeClr val="bg1"/>
                </a:solidFill>
                <a:latin typeface="+mj-lt"/>
                <a:ea typeface="+mj-ea"/>
                <a:cs typeface="+mj-cs"/>
              </a:defRPr>
            </a:lvl1pPr>
          </a:lstStyle>
          <a:p>
            <a:r>
              <a:rPr lang="en-US"/>
              <a:t>Changes on..</a:t>
            </a:r>
            <a:endParaRPr lang="en-US" dirty="0"/>
          </a:p>
        </p:txBody>
      </p:sp>
      <p:sp>
        <p:nvSpPr>
          <p:cNvPr id="10"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11"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18307950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2012"/>
            <a:ext cx="9144000" cy="2011680"/>
          </a:xfrm>
          <a:solidFill>
            <a:srgbClr val="0070C0"/>
          </a:solidFill>
          <a:ln>
            <a:solidFill>
              <a:srgbClr val="0070C0"/>
            </a:solidFill>
          </a:ln>
        </p:spPr>
        <p:style>
          <a:lnRef idx="2">
            <a:schemeClr val="accent2"/>
          </a:lnRef>
          <a:fillRef idx="1">
            <a:schemeClr val="lt1"/>
          </a:fillRef>
          <a:effectRef idx="0">
            <a:schemeClr val="accent2"/>
          </a:effectRef>
          <a:fontRef idx="minor">
            <a:schemeClr val="dk1"/>
          </a:fontRef>
        </p:style>
        <p:txBody>
          <a:bodyPr>
            <a:normAutofit/>
          </a:bodyPr>
          <a:lstStyle/>
          <a:p>
            <a:pPr algn="ctr"/>
            <a:r>
              <a:rPr lang="en-US" dirty="0">
                <a:solidFill>
                  <a:schemeClr val="bg1"/>
                </a:solidFill>
              </a:rPr>
              <a:t>Personal</a:t>
            </a:r>
          </a:p>
        </p:txBody>
      </p:sp>
    </p:spTree>
    <p:extLst>
      <p:ext uri="{BB962C8B-B14F-4D97-AF65-F5344CB8AC3E}">
        <p14:creationId xmlns:p14="http://schemas.microsoft.com/office/powerpoint/2010/main" xmlns="" val="103708351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82" y="6178"/>
            <a:ext cx="9100417" cy="971550"/>
          </a:xfrm>
        </p:spPr>
        <p:txBody>
          <a:bodyPr/>
          <a:lstStyle/>
          <a:p>
            <a:r>
              <a:rPr lang="en-US" dirty="0"/>
              <a:t>My take on winds of change ?</a:t>
            </a:r>
          </a:p>
        </p:txBody>
      </p:sp>
      <p:sp>
        <p:nvSpPr>
          <p:cNvPr id="3" name="Content Placeholder 2"/>
          <p:cNvSpPr>
            <a:spLocks noGrp="1"/>
          </p:cNvSpPr>
          <p:nvPr>
            <p:ph idx="1"/>
          </p:nvPr>
        </p:nvSpPr>
        <p:spPr>
          <a:xfrm>
            <a:off x="609600" y="1143000"/>
            <a:ext cx="7808067" cy="5195708"/>
          </a:xfrm>
        </p:spPr>
        <p:txBody>
          <a:bodyPr>
            <a:noAutofit/>
          </a:bodyPr>
          <a:lstStyle/>
          <a:p>
            <a:r>
              <a:rPr lang="en-US" sz="2000" dirty="0">
                <a:latin typeface="+mj-lt"/>
                <a:ea typeface="Bradley Hand" charset="0"/>
                <a:cs typeface="Bradley Hand" charset="0"/>
              </a:rPr>
              <a:t>Data is  connected from the source to the ledger via cloud-based applications. Accounting is morphing into what economists call "interaction jobs", where </a:t>
            </a:r>
            <a:r>
              <a:rPr lang="en-US" sz="2000" b="1" dirty="0">
                <a:solidFill>
                  <a:srgbClr val="C00000"/>
                </a:solidFill>
                <a:latin typeface="+mj-lt"/>
                <a:ea typeface="Bradley Hand" charset="0"/>
                <a:cs typeface="Bradley Hand" charset="0"/>
              </a:rPr>
              <a:t>technical knowledge is assumed and higher value is applied to a person's ability to interact with internal and external clients, identify problems, come up with alternative solutions, determine which are affordable at this point in time and communicate and influence to deliver an outcome.</a:t>
            </a:r>
          </a:p>
          <a:p>
            <a:endParaRPr lang="en-US" sz="2000" b="1" dirty="0">
              <a:solidFill>
                <a:srgbClr val="C00000"/>
              </a:solidFill>
              <a:latin typeface="+mj-lt"/>
              <a:ea typeface="Bradley Hand" charset="0"/>
              <a:cs typeface="Bradley Hand" charset="0"/>
            </a:endParaRPr>
          </a:p>
          <a:p>
            <a:r>
              <a:rPr lang="en-US" sz="2000" dirty="0">
                <a:latin typeface="+mj-lt"/>
                <a:ea typeface="Bradley Hand" charset="0"/>
                <a:cs typeface="Bradley Hand" charset="0"/>
              </a:rPr>
              <a:t>The successful accountants of the future will </a:t>
            </a:r>
            <a:r>
              <a:rPr lang="en-US" sz="2000" b="1" dirty="0">
                <a:solidFill>
                  <a:srgbClr val="C00000"/>
                </a:solidFill>
                <a:latin typeface="+mj-lt"/>
                <a:ea typeface="Bradley Hand" charset="0"/>
                <a:cs typeface="Bradley Hand" charset="0"/>
              </a:rPr>
              <a:t>be strong communicators, possess greater IT skills combined with strategic vision and they will be devoted to ongoing professional development. </a:t>
            </a:r>
            <a:r>
              <a:rPr lang="en-US" sz="2000" dirty="0" err="1">
                <a:latin typeface="+mj-lt"/>
                <a:ea typeface="Bradley Hand" charset="0"/>
                <a:cs typeface="Bradley Hand" charset="0"/>
              </a:rPr>
              <a:t>Globalisation</a:t>
            </a:r>
            <a:r>
              <a:rPr lang="en-US" sz="2000" dirty="0">
                <a:latin typeface="+mj-lt"/>
                <a:ea typeface="Bradley Hand" charset="0"/>
                <a:cs typeface="Bradley Hand" charset="0"/>
              </a:rPr>
              <a:t> is the future of accounting as more and more businesses require real-time manufacturing and information, mobile marketing and online tools, including the cloud, to expand their customer base internationally. Thus accounting, auditing and finance professionals with knowledge of international standards and regulations will thrive.</a:t>
            </a:r>
            <a:r>
              <a:rPr lang="en-US" sz="2000" b="1" dirty="0">
                <a:latin typeface="+mj-lt"/>
                <a:ea typeface="Bradley Hand" charset="0"/>
                <a:cs typeface="Bradley Hand" charset="0"/>
              </a:rPr>
              <a:t> </a:t>
            </a:r>
          </a:p>
          <a:p>
            <a:endParaRPr lang="en-US" sz="2000" b="1" dirty="0">
              <a:latin typeface="+mj-lt"/>
              <a:ea typeface="Bradley Hand" charset="0"/>
              <a:cs typeface="Bradley Hand" charset="0"/>
            </a:endParaRPr>
          </a:p>
        </p:txBody>
      </p:sp>
    </p:spTree>
    <p:extLst>
      <p:ext uri="{BB962C8B-B14F-4D97-AF65-F5344CB8AC3E}">
        <p14:creationId xmlns:p14="http://schemas.microsoft.com/office/powerpoint/2010/main" xmlns="" val="12852735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Roadmap for implementation of </a:t>
            </a:r>
            <a:r>
              <a:rPr lang="en-US" dirty="0" err="1"/>
              <a:t>Ind</a:t>
            </a:r>
            <a:r>
              <a:rPr lang="en-US" dirty="0"/>
              <a:t> AS</a:t>
            </a:r>
          </a:p>
        </p:txBody>
      </p:sp>
      <p:graphicFrame>
        <p:nvGraphicFramePr>
          <p:cNvPr id="5" name="Content Placeholder 4"/>
          <p:cNvGraphicFramePr>
            <a:graphicFrameLocks noGrp="1"/>
          </p:cNvGraphicFramePr>
          <p:nvPr>
            <p:ph sz="quarter" idx="1"/>
            <p:extLst/>
          </p:nvPr>
        </p:nvGraphicFramePr>
        <p:xfrm>
          <a:off x="484230" y="1285128"/>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484230" y="5347743"/>
            <a:ext cx="8169443" cy="1015663"/>
          </a:xfrm>
          <a:prstGeom prst="rect">
            <a:avLst/>
          </a:prstGeom>
          <a:noFill/>
        </p:spPr>
        <p:txBody>
          <a:bodyPr wrap="square" rtlCol="0">
            <a:spAutoFit/>
          </a:bodyPr>
          <a:lstStyle/>
          <a:p>
            <a:r>
              <a:rPr lang="en-US" sz="2000" b="1" dirty="0"/>
              <a:t>Banking, Insurance and NBFCs have separate roadmap</a:t>
            </a:r>
          </a:p>
          <a:p>
            <a:r>
              <a:rPr lang="en-US" sz="2000" b="1" dirty="0"/>
              <a:t>Companies listed on SME exchange not required to apply </a:t>
            </a:r>
            <a:r>
              <a:rPr lang="en-US" sz="2000" b="1" dirty="0" err="1"/>
              <a:t>Ind</a:t>
            </a:r>
            <a:r>
              <a:rPr lang="en-US" sz="2000" b="1" dirty="0"/>
              <a:t> AS</a:t>
            </a:r>
          </a:p>
          <a:p>
            <a:r>
              <a:rPr lang="en-US" sz="2000" b="1" dirty="0"/>
              <a:t>Companies not covered by roadmap will apply existing AS</a:t>
            </a:r>
          </a:p>
        </p:txBody>
      </p:sp>
      <p:sp>
        <p:nvSpPr>
          <p:cNvPr id="7"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8"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2794850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BFSI Roadmap </a:t>
            </a:r>
            <a:r>
              <a:rPr lang="en-US" dirty="0"/>
              <a:t>for implementation of </a:t>
            </a:r>
            <a:r>
              <a:rPr lang="en-US" dirty="0" err="1"/>
              <a:t>Ind</a:t>
            </a:r>
            <a:r>
              <a:rPr lang="en-US" dirty="0"/>
              <a:t> AS</a:t>
            </a:r>
          </a:p>
        </p:txBody>
      </p:sp>
      <p:graphicFrame>
        <p:nvGraphicFramePr>
          <p:cNvPr id="5" name="Content Placeholder 4"/>
          <p:cNvGraphicFramePr>
            <a:graphicFrameLocks noGrp="1"/>
          </p:cNvGraphicFramePr>
          <p:nvPr>
            <p:ph sz="quarter" idx="1"/>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13"/>
          <p:cNvSpPr>
            <a:spLocks noGrp="1"/>
          </p:cNvSpPr>
          <p:nvPr>
            <p:ph type="dt" sz="half" idx="2"/>
          </p:nvPr>
        </p:nvSpPr>
        <p:spPr>
          <a:xfrm>
            <a:off x="5791200" y="6445325"/>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6" name="Footer Placeholder 4"/>
          <p:cNvSpPr>
            <a:spLocks noGrp="1"/>
          </p:cNvSpPr>
          <p:nvPr>
            <p:ph type="ftr" sz="quarter" idx="3"/>
          </p:nvPr>
        </p:nvSpPr>
        <p:spPr>
          <a:xfrm>
            <a:off x="304800" y="6451189"/>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
        <p:nvSpPr>
          <p:cNvPr id="3" name="TextBox 2"/>
          <p:cNvSpPr txBox="1"/>
          <p:nvPr/>
        </p:nvSpPr>
        <p:spPr>
          <a:xfrm>
            <a:off x="2095500" y="5547406"/>
            <a:ext cx="5675243" cy="369332"/>
          </a:xfrm>
          <a:prstGeom prst="rect">
            <a:avLst/>
          </a:prstGeom>
          <a:noFill/>
          <a:ln>
            <a:solidFill>
              <a:schemeClr val="accent1"/>
            </a:solidFill>
          </a:ln>
        </p:spPr>
        <p:txBody>
          <a:bodyPr wrap="square" rtlCol="0">
            <a:spAutoFit/>
          </a:bodyPr>
          <a:lstStyle/>
          <a:p>
            <a:r>
              <a:rPr lang="en-US"/>
              <a:t>Insurance companies from 1.4.2020</a:t>
            </a:r>
          </a:p>
        </p:txBody>
      </p:sp>
    </p:spTree>
    <p:extLst>
      <p:ext uri="{BB962C8B-B14F-4D97-AF65-F5344CB8AC3E}">
        <p14:creationId xmlns:p14="http://schemas.microsoft.com/office/powerpoint/2010/main" xmlns="" val="288877238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8113" y="799306"/>
            <a:ext cx="8610600" cy="5791200"/>
          </a:xfrm>
        </p:spPr>
        <p:txBody>
          <a:bodyPr>
            <a:noAutofit/>
          </a:bodyPr>
          <a:lstStyle/>
          <a:p>
            <a:pPr algn="just">
              <a:buSzPct val="80000"/>
              <a:buFont typeface="Arial" charset="0"/>
              <a:buChar char="•"/>
            </a:pPr>
            <a:endParaRPr lang="en-US" sz="2000" b="0" dirty="0">
              <a:cs typeface="Times New Roman" pitchFamily="18" charset="0"/>
            </a:endParaRPr>
          </a:p>
          <a:p>
            <a:pPr algn="just">
              <a:buSzPct val="80000"/>
              <a:buFont typeface="Arial" charset="0"/>
              <a:buChar char="•"/>
            </a:pPr>
            <a:r>
              <a:rPr lang="en-US" sz="2000" b="0" dirty="0">
                <a:cs typeface="Times New Roman" pitchFamily="18" charset="0"/>
              </a:rPr>
              <a:t>Section 132 : NFRA  role :</a:t>
            </a:r>
          </a:p>
          <a:p>
            <a:pPr marL="735013" lvl="1" indent="-285750" algn="just">
              <a:buSzPct val="80000"/>
              <a:buFont typeface="Arial" charset="0"/>
              <a:buChar char="•"/>
            </a:pPr>
            <a:r>
              <a:rPr lang="en-US" sz="2000" b="0" dirty="0">
                <a:cs typeface="Times New Roman" pitchFamily="18" charset="0"/>
              </a:rPr>
              <a:t>Recommendation of AS to </a:t>
            </a:r>
            <a:r>
              <a:rPr lang="en-US" sz="2000" b="0" dirty="0" err="1">
                <a:cs typeface="Times New Roman" pitchFamily="18" charset="0"/>
              </a:rPr>
              <a:t>Govt</a:t>
            </a:r>
            <a:endParaRPr lang="en-US" sz="2000" b="0" dirty="0">
              <a:cs typeface="Times New Roman" pitchFamily="18" charset="0"/>
            </a:endParaRPr>
          </a:p>
          <a:p>
            <a:pPr marL="735013" lvl="1" indent="-285750" algn="just">
              <a:buSzPct val="80000"/>
              <a:buFont typeface="Arial" charset="0"/>
              <a:buChar char="•"/>
            </a:pPr>
            <a:r>
              <a:rPr lang="en-US" sz="2000" b="0" dirty="0">
                <a:cs typeface="Times New Roman" pitchFamily="18" charset="0"/>
              </a:rPr>
              <a:t>Recommendation of SA to </a:t>
            </a:r>
            <a:r>
              <a:rPr lang="en-US" sz="2000" b="0" dirty="0" err="1">
                <a:cs typeface="Times New Roman" pitchFamily="18" charset="0"/>
              </a:rPr>
              <a:t>Govt</a:t>
            </a:r>
            <a:endParaRPr lang="en-US" sz="2000" b="0" dirty="0">
              <a:cs typeface="Times New Roman" pitchFamily="18" charset="0"/>
            </a:endParaRPr>
          </a:p>
          <a:p>
            <a:pPr marL="735013" lvl="1" indent="-285750" algn="just">
              <a:buSzPct val="80000"/>
              <a:buFont typeface="Arial" charset="0"/>
              <a:buChar char="•"/>
            </a:pPr>
            <a:r>
              <a:rPr lang="en-US" sz="2000" b="0" dirty="0">
                <a:cs typeface="Times New Roman" pitchFamily="18" charset="0"/>
              </a:rPr>
              <a:t>Monitoring and enforcing the compliance of Accounting and Auditing Standards </a:t>
            </a:r>
            <a:r>
              <a:rPr lang="en-US" sz="2000" b="0" dirty="0">
                <a:solidFill>
                  <a:srgbClr val="FF0000"/>
                </a:solidFill>
                <a:cs typeface="Times New Roman" pitchFamily="18" charset="0"/>
              </a:rPr>
              <a:t>and</a:t>
            </a:r>
            <a:r>
              <a:rPr lang="en-US" sz="2000" b="0" dirty="0">
                <a:cs typeface="Times New Roman" pitchFamily="18" charset="0"/>
              </a:rPr>
              <a:t> also the powers to investigate professional and other misconduct arising therefrom. </a:t>
            </a:r>
            <a:endParaRPr lang="en-IN" sz="2000" b="0" dirty="0">
              <a:cs typeface="Times New Roman" pitchFamily="18" charset="0"/>
            </a:endParaRPr>
          </a:p>
          <a:p>
            <a:pPr algn="just">
              <a:buSzPct val="80000"/>
              <a:buFont typeface="Arial" charset="0"/>
              <a:buChar char="•"/>
            </a:pPr>
            <a:endParaRPr lang="en-IN" sz="2000" b="0" dirty="0">
              <a:cs typeface="Times New Roman" pitchFamily="18" charset="0"/>
            </a:endParaRPr>
          </a:p>
          <a:p>
            <a:pPr algn="just">
              <a:buSzPct val="80000"/>
              <a:buFont typeface="Arial" charset="0"/>
              <a:buChar char="•"/>
            </a:pPr>
            <a:r>
              <a:rPr lang="en-IN" sz="2000" b="0" dirty="0">
                <a:cs typeface="Times New Roman" pitchFamily="18" charset="0"/>
              </a:rPr>
              <a:t>Transition : Till NFRA is constituted, the Central Government may prescribe the Accounting Standards as recommended by the ICAI in consultation with and after examination of the recommendations made by the NACAS constituted under section 210A of the Companies Act, 1956. </a:t>
            </a:r>
          </a:p>
          <a:p>
            <a:pPr marL="0" indent="0" algn="just">
              <a:buSzPct val="80000"/>
              <a:buNone/>
            </a:pPr>
            <a:endParaRPr lang="en-IN" sz="2200" dirty="0">
              <a:latin typeface="Times New Roman" pitchFamily="18" charset="0"/>
              <a:cs typeface="Times New Roman" pitchFamily="18" charset="0"/>
            </a:endParaRPr>
          </a:p>
          <a:p>
            <a:pPr marL="354013" lvl="0" indent="-354013" algn="just">
              <a:buSzPct val="80000"/>
              <a:buFont typeface="Wingdings" pitchFamily="2" charset="2"/>
              <a:buChar char="Ø"/>
            </a:pPr>
            <a:endParaRPr lang="en-US" sz="2200" dirty="0">
              <a:latin typeface="Times New Roman" pitchFamily="18" charset="0"/>
              <a:cs typeface="Times New Roman" pitchFamily="18" charset="0"/>
            </a:endParaRPr>
          </a:p>
        </p:txBody>
      </p:sp>
      <p:sp>
        <p:nvSpPr>
          <p:cNvPr id="4" name="Slide Number Placeholder 3"/>
          <p:cNvSpPr>
            <a:spLocks noGrp="1"/>
          </p:cNvSpPr>
          <p:nvPr>
            <p:ph type="sldNum" sz="quarter" idx="4294967295"/>
          </p:nvPr>
        </p:nvSpPr>
        <p:spPr>
          <a:xfrm>
            <a:off x="8647272" y="6407944"/>
            <a:ext cx="365760" cy="365125"/>
          </a:xfrm>
          <a:prstGeom prst="rect">
            <a:avLst/>
          </a:prstGeom>
        </p:spPr>
        <p:txBody>
          <a:bodyPr/>
          <a:lstStyle/>
          <a:p>
            <a:fld id="{8C2257FB-380A-40B1-BFF0-A6A9C0879D71}" type="slidenum">
              <a:rPr lang="en-US" smtClean="0"/>
              <a:pPr/>
              <a:t>68</a:t>
            </a:fld>
            <a:endParaRPr lang="en-US"/>
          </a:p>
        </p:txBody>
      </p:sp>
      <p:sp>
        <p:nvSpPr>
          <p:cNvPr id="2" name="Title 1"/>
          <p:cNvSpPr>
            <a:spLocks noGrp="1"/>
          </p:cNvSpPr>
          <p:nvPr>
            <p:ph type="title"/>
          </p:nvPr>
        </p:nvSpPr>
        <p:spPr>
          <a:xfrm>
            <a:off x="82826" y="0"/>
            <a:ext cx="9061174" cy="715962"/>
          </a:xfrm>
        </p:spPr>
        <p:txBody>
          <a:bodyPr>
            <a:normAutofit/>
          </a:bodyPr>
          <a:lstStyle/>
          <a:p>
            <a:pPr algn="ctr"/>
            <a:r>
              <a:rPr lang="en-US" sz="2800" dirty="0">
                <a:effectLst/>
                <a:latin typeface="Times New Roman" pitchFamily="18" charset="0"/>
                <a:cs typeface="Times New Roman" pitchFamily="18" charset="0"/>
              </a:rPr>
              <a:t>Constitution of NFRA</a:t>
            </a:r>
          </a:p>
        </p:txBody>
      </p:sp>
    </p:spTree>
    <p:extLst>
      <p:ext uri="{BB962C8B-B14F-4D97-AF65-F5344CB8AC3E}">
        <p14:creationId xmlns:p14="http://schemas.microsoft.com/office/powerpoint/2010/main" xmlns="" val="146398970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7992" y="950844"/>
            <a:ext cx="8229600" cy="5029200"/>
          </a:xfrm>
        </p:spPr>
        <p:txBody>
          <a:bodyPr>
            <a:noAutofit/>
          </a:bodyPr>
          <a:lstStyle/>
          <a:p>
            <a:pPr marL="109728" indent="0" algn="just">
              <a:buNone/>
            </a:pPr>
            <a:r>
              <a:rPr lang="en-IN" sz="2000" b="1" u="sng" dirty="0">
                <a:cs typeface="Times New Roman" pitchFamily="18" charset="0"/>
              </a:rPr>
              <a:t>Utilisation of securities premium</a:t>
            </a:r>
          </a:p>
          <a:p>
            <a:pPr marL="109728" indent="0" algn="just">
              <a:buNone/>
            </a:pPr>
            <a:endParaRPr lang="en-US" sz="2000" dirty="0">
              <a:cs typeface="Times New Roman" pitchFamily="18" charset="0"/>
            </a:endParaRPr>
          </a:p>
          <a:p>
            <a:pPr marL="452628" indent="-342900" algn="just"/>
            <a:r>
              <a:rPr lang="en-US" sz="2000" b="0" dirty="0">
                <a:cs typeface="Times New Roman" pitchFamily="18" charset="0"/>
              </a:rPr>
              <a:t>Section 52(2) of Companies Act, 2013, provides five purposes for which securities premium can be </a:t>
            </a:r>
            <a:r>
              <a:rPr lang="en-US" sz="2000" b="0" dirty="0" err="1">
                <a:cs typeface="Times New Roman" pitchFamily="18" charset="0"/>
              </a:rPr>
              <a:t>utilised</a:t>
            </a:r>
            <a:r>
              <a:rPr lang="en-US" sz="2000" b="0" dirty="0">
                <a:cs typeface="Times New Roman" pitchFamily="18" charset="0"/>
              </a:rPr>
              <a:t> by the company. Section 52(3) prescribes three purposes for which securities premium can be </a:t>
            </a:r>
            <a:r>
              <a:rPr lang="en-US" sz="2000" b="0" dirty="0" err="1">
                <a:cs typeface="Times New Roman" pitchFamily="18" charset="0"/>
              </a:rPr>
              <a:t>utilised</a:t>
            </a:r>
            <a:r>
              <a:rPr lang="en-US" sz="2000" b="0" dirty="0">
                <a:cs typeface="Times New Roman" pitchFamily="18" charset="0"/>
              </a:rPr>
              <a:t> by such class of companies, as may be prescribed and whose financial statement comply with the accounting standards prescribed for such class of companies under section 133. </a:t>
            </a:r>
          </a:p>
          <a:p>
            <a:pPr marL="109728" indent="0" algn="just">
              <a:buNone/>
            </a:pPr>
            <a:endParaRPr lang="en-US" sz="2000" b="0" dirty="0">
              <a:cs typeface="Times New Roman" pitchFamily="18" charset="0"/>
            </a:endParaRPr>
          </a:p>
          <a:p>
            <a:pPr algn="just"/>
            <a:r>
              <a:rPr lang="en-US" sz="2000" b="0" dirty="0">
                <a:cs typeface="Times New Roman" pitchFamily="18" charset="0"/>
              </a:rPr>
              <a:t>Clarification prescribing the class of company to whom section 52(3) (i.e., </a:t>
            </a:r>
            <a:r>
              <a:rPr lang="en-US" sz="2000" b="0" dirty="0" err="1">
                <a:cs typeface="Times New Roman" pitchFamily="18" charset="0"/>
              </a:rPr>
              <a:t>Ind</a:t>
            </a:r>
            <a:r>
              <a:rPr lang="en-US" sz="2000" b="0" dirty="0">
                <a:cs typeface="Times New Roman" pitchFamily="18" charset="0"/>
              </a:rPr>
              <a:t> AS compliant companies) is applicable needs to be issued.</a:t>
            </a:r>
          </a:p>
        </p:txBody>
      </p:sp>
      <p:sp>
        <p:nvSpPr>
          <p:cNvPr id="3" name="Slide Number Placeholder 2"/>
          <p:cNvSpPr>
            <a:spLocks noGrp="1"/>
          </p:cNvSpPr>
          <p:nvPr>
            <p:ph type="sldNum" sz="quarter" idx="4294967295"/>
          </p:nvPr>
        </p:nvSpPr>
        <p:spPr>
          <a:xfrm>
            <a:off x="8647272" y="6407944"/>
            <a:ext cx="365760" cy="365125"/>
          </a:xfrm>
          <a:prstGeom prst="rect">
            <a:avLst/>
          </a:prstGeom>
        </p:spPr>
        <p:txBody>
          <a:bodyPr/>
          <a:lstStyle/>
          <a:p>
            <a:fld id="{8C2257FB-380A-40B1-BFF0-A6A9C0879D71}" type="slidenum">
              <a:rPr lang="en-US" smtClean="0">
                <a:latin typeface="Times New Roman" pitchFamily="18" charset="0"/>
                <a:cs typeface="Times New Roman" pitchFamily="18" charset="0"/>
              </a:rPr>
              <a:pPr/>
              <a:t>69</a:t>
            </a:fld>
            <a:endParaRPr lang="en-US">
              <a:latin typeface="Times New Roman" pitchFamily="18" charset="0"/>
              <a:cs typeface="Times New Roman" pitchFamily="18" charset="0"/>
            </a:endParaRPr>
          </a:p>
        </p:txBody>
      </p:sp>
      <p:sp>
        <p:nvSpPr>
          <p:cNvPr id="4" name="Title 3"/>
          <p:cNvSpPr>
            <a:spLocks noGrp="1"/>
          </p:cNvSpPr>
          <p:nvPr>
            <p:ph type="title"/>
          </p:nvPr>
        </p:nvSpPr>
        <p:spPr>
          <a:xfrm>
            <a:off x="0" y="0"/>
            <a:ext cx="9144000" cy="792162"/>
          </a:xfrm>
        </p:spPr>
        <p:txBody>
          <a:bodyPr>
            <a:normAutofit/>
          </a:bodyPr>
          <a:lstStyle/>
          <a:p>
            <a:r>
              <a:rPr lang="en-IN" sz="3600" dirty="0">
                <a:latin typeface="Times New Roman" pitchFamily="18" charset="0"/>
                <a:cs typeface="Times New Roman" pitchFamily="18" charset="0"/>
              </a:rPr>
              <a:t>Inconsistencies where clarity is required</a:t>
            </a:r>
          </a:p>
        </p:txBody>
      </p:sp>
    </p:spTree>
    <p:extLst>
      <p:ext uri="{BB962C8B-B14F-4D97-AF65-F5344CB8AC3E}">
        <p14:creationId xmlns:p14="http://schemas.microsoft.com/office/powerpoint/2010/main" xmlns="" val="550568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IFRS – The number game</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3241027335"/>
              </p:ext>
            </p:extLst>
          </p:nvPr>
        </p:nvGraphicFramePr>
        <p:xfrm>
          <a:off x="301625" y="1527174"/>
          <a:ext cx="4102950" cy="2851878"/>
        </p:xfrm>
        <a:graphic>
          <a:graphicData uri="http://schemas.openxmlformats.org/drawingml/2006/table">
            <a:tbl>
              <a:tblPr firstRow="1" bandRow="1">
                <a:tableStyleId>{5C22544A-7EE6-4342-B048-85BDC9FD1C3A}</a:tableStyleId>
              </a:tblPr>
              <a:tblGrid>
                <a:gridCol w="2904206">
                  <a:extLst>
                    <a:ext uri="{9D8B030D-6E8A-4147-A177-3AD203B41FA5}">
                      <a16:colId xmlns:a16="http://schemas.microsoft.com/office/drawing/2014/main" xmlns="" val="20000"/>
                    </a:ext>
                  </a:extLst>
                </a:gridCol>
                <a:gridCol w="1198744">
                  <a:extLst>
                    <a:ext uri="{9D8B030D-6E8A-4147-A177-3AD203B41FA5}">
                      <a16:colId xmlns:a16="http://schemas.microsoft.com/office/drawing/2014/main" xmlns="" val="20001"/>
                    </a:ext>
                  </a:extLst>
                </a:gridCol>
              </a:tblGrid>
              <a:tr h="559203">
                <a:tc>
                  <a:txBody>
                    <a:bodyPr/>
                    <a:lstStyle/>
                    <a:p>
                      <a:r>
                        <a:rPr lang="en-US" dirty="0">
                          <a:solidFill>
                            <a:srgbClr val="C00000"/>
                          </a:solidFill>
                        </a:rPr>
                        <a:t>Particulars</a:t>
                      </a:r>
                    </a:p>
                  </a:txBody>
                  <a:tcPr>
                    <a:noFill/>
                  </a:tcPr>
                </a:tc>
                <a:tc>
                  <a:txBody>
                    <a:bodyPr/>
                    <a:lstStyle/>
                    <a:p>
                      <a:r>
                        <a:rPr lang="en-US" dirty="0">
                          <a:solidFill>
                            <a:srgbClr val="C00000"/>
                          </a:solidFill>
                        </a:rPr>
                        <a:t>Number</a:t>
                      </a:r>
                    </a:p>
                  </a:txBody>
                  <a:tcPr>
                    <a:noFill/>
                  </a:tcPr>
                </a:tc>
                <a:extLst>
                  <a:ext uri="{0D108BD9-81ED-4DB2-BD59-A6C34878D82A}">
                    <a16:rowId xmlns:a16="http://schemas.microsoft.com/office/drawing/2014/main" xmlns="" val="10000"/>
                  </a:ext>
                </a:extLst>
              </a:tr>
              <a:tr h="546899">
                <a:tc>
                  <a:txBody>
                    <a:bodyPr/>
                    <a:lstStyle/>
                    <a:p>
                      <a:pPr marL="0" algn="l" rtl="0" eaLnBrk="1" latinLnBrk="0" hangingPunct="1"/>
                      <a:r>
                        <a:rPr kumimoji="0" lang="en-US" b="1" kern="1200" dirty="0">
                          <a:solidFill>
                            <a:schemeClr val="tx1"/>
                          </a:solidFill>
                          <a:latin typeface="+mn-lt"/>
                          <a:ea typeface="+mn-ea"/>
                          <a:cs typeface="+mn-cs"/>
                        </a:rPr>
                        <a:t>Total Number</a:t>
                      </a:r>
                      <a:r>
                        <a:rPr kumimoji="0" lang="en-US" b="1" kern="1200" baseline="0" dirty="0">
                          <a:solidFill>
                            <a:schemeClr val="tx1"/>
                          </a:solidFill>
                          <a:latin typeface="+mn-lt"/>
                          <a:ea typeface="+mn-ea"/>
                          <a:cs typeface="+mn-cs"/>
                        </a:rPr>
                        <a:t> of IAS</a:t>
                      </a:r>
                      <a:endParaRPr kumimoji="0" lang="en-US" b="1" kern="1200" dirty="0">
                        <a:solidFill>
                          <a:schemeClr val="tx1"/>
                        </a:solidFill>
                        <a:latin typeface="+mn-lt"/>
                        <a:ea typeface="+mn-ea"/>
                        <a:cs typeface="+mn-cs"/>
                      </a:endParaRPr>
                    </a:p>
                  </a:txBody>
                  <a:tcPr>
                    <a:noFill/>
                  </a:tcPr>
                </a:tc>
                <a:tc>
                  <a:txBody>
                    <a:bodyPr/>
                    <a:lstStyle/>
                    <a:p>
                      <a:pPr marL="0" algn="l" rtl="0" eaLnBrk="1" latinLnBrk="0" hangingPunct="1"/>
                      <a:r>
                        <a:rPr kumimoji="0" lang="en-US" b="1" kern="1200" dirty="0">
                          <a:solidFill>
                            <a:schemeClr val="tx1"/>
                          </a:solidFill>
                          <a:latin typeface="+mn-lt"/>
                          <a:ea typeface="+mn-ea"/>
                          <a:cs typeface="+mn-cs"/>
                        </a:rPr>
                        <a:t>41</a:t>
                      </a:r>
                    </a:p>
                  </a:txBody>
                  <a:tcPr>
                    <a:noFill/>
                  </a:tcPr>
                </a:tc>
                <a:extLst>
                  <a:ext uri="{0D108BD9-81ED-4DB2-BD59-A6C34878D82A}">
                    <a16:rowId xmlns:a16="http://schemas.microsoft.com/office/drawing/2014/main" xmlns="" val="10001"/>
                  </a:ext>
                </a:extLst>
              </a:tr>
              <a:tr h="651978">
                <a:tc>
                  <a:txBody>
                    <a:bodyPr/>
                    <a:lstStyle/>
                    <a:p>
                      <a:pPr marL="0" algn="l" rtl="0" eaLnBrk="1" latinLnBrk="0" hangingPunct="1"/>
                      <a:r>
                        <a:rPr kumimoji="0" lang="en-US" b="1" kern="1200" dirty="0">
                          <a:solidFill>
                            <a:schemeClr val="tx1"/>
                          </a:solidFill>
                          <a:latin typeface="+mn-lt"/>
                          <a:ea typeface="+mn-ea"/>
                          <a:cs typeface="+mn-cs"/>
                        </a:rPr>
                        <a:t>IAS that are withdrawn</a:t>
                      </a:r>
                    </a:p>
                  </a:txBody>
                  <a:tcPr>
                    <a:noFill/>
                  </a:tcPr>
                </a:tc>
                <a:tc>
                  <a:txBody>
                    <a:bodyPr/>
                    <a:lstStyle/>
                    <a:p>
                      <a:pPr marL="0" algn="l" rtl="0" eaLnBrk="1" latinLnBrk="0" hangingPunct="1"/>
                      <a:r>
                        <a:rPr kumimoji="0" lang="en-US" b="1" kern="1200" dirty="0">
                          <a:solidFill>
                            <a:schemeClr val="tx1"/>
                          </a:solidFill>
                          <a:latin typeface="+mn-lt"/>
                          <a:ea typeface="+mn-ea"/>
                          <a:cs typeface="+mn-cs"/>
                        </a:rPr>
                        <a:t>13</a:t>
                      </a:r>
                    </a:p>
                  </a:txBody>
                  <a:tcPr>
                    <a:noFill/>
                  </a:tcPr>
                </a:tc>
                <a:extLst>
                  <a:ext uri="{0D108BD9-81ED-4DB2-BD59-A6C34878D82A}">
                    <a16:rowId xmlns:a16="http://schemas.microsoft.com/office/drawing/2014/main" xmlns="" val="10002"/>
                  </a:ext>
                </a:extLst>
              </a:tr>
              <a:tr h="546899">
                <a:tc>
                  <a:txBody>
                    <a:bodyPr/>
                    <a:lstStyle/>
                    <a:p>
                      <a:pPr marL="0" algn="l" rtl="0" eaLnBrk="1" latinLnBrk="0" hangingPunct="1"/>
                      <a:r>
                        <a:rPr kumimoji="0" lang="en-US" b="1" kern="1200" dirty="0">
                          <a:solidFill>
                            <a:schemeClr val="tx1"/>
                          </a:solidFill>
                          <a:latin typeface="+mn-lt"/>
                          <a:ea typeface="+mn-ea"/>
                          <a:cs typeface="+mn-cs"/>
                        </a:rPr>
                        <a:t>Number of</a:t>
                      </a:r>
                      <a:r>
                        <a:rPr kumimoji="0" lang="en-US" b="1" kern="1200" baseline="0" dirty="0">
                          <a:solidFill>
                            <a:schemeClr val="tx1"/>
                          </a:solidFill>
                          <a:latin typeface="+mn-lt"/>
                          <a:ea typeface="+mn-ea"/>
                          <a:cs typeface="+mn-cs"/>
                        </a:rPr>
                        <a:t> IAS</a:t>
                      </a:r>
                      <a:endParaRPr kumimoji="0" lang="en-US" b="1" kern="1200" dirty="0">
                        <a:solidFill>
                          <a:schemeClr val="tx1"/>
                        </a:solidFill>
                        <a:latin typeface="+mn-lt"/>
                        <a:ea typeface="+mn-ea"/>
                        <a:cs typeface="+mn-cs"/>
                      </a:endParaRPr>
                    </a:p>
                  </a:txBody>
                  <a:tcPr>
                    <a:solidFill>
                      <a:schemeClr val="accent5">
                        <a:lumMod val="40000"/>
                        <a:lumOff val="60000"/>
                      </a:schemeClr>
                    </a:solidFill>
                  </a:tcPr>
                </a:tc>
                <a:tc>
                  <a:txBody>
                    <a:bodyPr/>
                    <a:lstStyle/>
                    <a:p>
                      <a:pPr marL="0" algn="l" rtl="0" eaLnBrk="1" latinLnBrk="0" hangingPunct="1"/>
                      <a:r>
                        <a:rPr kumimoji="0" lang="en-US" b="1" kern="1200" dirty="0">
                          <a:solidFill>
                            <a:schemeClr val="tx1"/>
                          </a:solidFill>
                          <a:latin typeface="+mn-lt"/>
                          <a:ea typeface="+mn-ea"/>
                          <a:cs typeface="+mn-cs"/>
                        </a:rPr>
                        <a:t>28</a:t>
                      </a:r>
                    </a:p>
                  </a:txBody>
                  <a:tcPr>
                    <a:solidFill>
                      <a:schemeClr val="accent5">
                        <a:lumMod val="40000"/>
                        <a:lumOff val="60000"/>
                      </a:schemeClr>
                    </a:solidFill>
                  </a:tcPr>
                </a:tc>
                <a:extLst>
                  <a:ext uri="{0D108BD9-81ED-4DB2-BD59-A6C34878D82A}">
                    <a16:rowId xmlns:a16="http://schemas.microsoft.com/office/drawing/2014/main" xmlns="" val="10003"/>
                  </a:ext>
                </a:extLst>
              </a:tr>
              <a:tr h="546899">
                <a:tc>
                  <a:txBody>
                    <a:bodyPr/>
                    <a:lstStyle/>
                    <a:p>
                      <a:pPr marL="0" algn="l" rtl="0" eaLnBrk="1" latinLnBrk="0" hangingPunct="1"/>
                      <a:r>
                        <a:rPr kumimoji="0" lang="en-US" b="1" kern="1200" dirty="0">
                          <a:solidFill>
                            <a:schemeClr val="tx1"/>
                          </a:solidFill>
                          <a:latin typeface="+mn-lt"/>
                          <a:ea typeface="+mn-ea"/>
                          <a:cs typeface="+mn-cs"/>
                        </a:rPr>
                        <a:t>Total Number of IFRS</a:t>
                      </a:r>
                    </a:p>
                  </a:txBody>
                  <a:tcPr>
                    <a:solidFill>
                      <a:schemeClr val="accent5">
                        <a:lumMod val="40000"/>
                        <a:lumOff val="60000"/>
                      </a:schemeClr>
                    </a:solidFill>
                  </a:tcPr>
                </a:tc>
                <a:tc>
                  <a:txBody>
                    <a:bodyPr/>
                    <a:lstStyle/>
                    <a:p>
                      <a:pPr marL="0" algn="l" rtl="0" eaLnBrk="1" latinLnBrk="0" hangingPunct="1"/>
                      <a:r>
                        <a:rPr kumimoji="0" lang="en-US" b="1" kern="1200" dirty="0">
                          <a:solidFill>
                            <a:schemeClr val="tx1"/>
                          </a:solidFill>
                          <a:latin typeface="+mn-lt"/>
                          <a:ea typeface="+mn-ea"/>
                          <a:cs typeface="+mn-cs"/>
                        </a:rPr>
                        <a:t>17</a:t>
                      </a:r>
                    </a:p>
                  </a:txBody>
                  <a:tcPr>
                    <a:solidFill>
                      <a:schemeClr val="accent5">
                        <a:lumMod val="40000"/>
                        <a:lumOff val="60000"/>
                      </a:schemeClr>
                    </a:solidFill>
                  </a:tcPr>
                </a:tc>
                <a:extLst>
                  <a:ext uri="{0D108BD9-81ED-4DB2-BD59-A6C34878D82A}">
                    <a16:rowId xmlns:a16="http://schemas.microsoft.com/office/drawing/2014/main" xmlns="" val="10004"/>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xmlns="" val="2763739863"/>
              </p:ext>
            </p:extLst>
          </p:nvPr>
        </p:nvGraphicFramePr>
        <p:xfrm>
          <a:off x="4384228" y="1510141"/>
          <a:ext cx="4605226" cy="3370951"/>
        </p:xfrm>
        <a:graphic>
          <a:graphicData uri="http://schemas.openxmlformats.org/drawingml/2006/table">
            <a:tbl>
              <a:tblPr firstRow="1" bandRow="1">
                <a:tableStyleId>{5C22544A-7EE6-4342-B048-85BDC9FD1C3A}</a:tableStyleId>
              </a:tblPr>
              <a:tblGrid>
                <a:gridCol w="3420369">
                  <a:extLst>
                    <a:ext uri="{9D8B030D-6E8A-4147-A177-3AD203B41FA5}">
                      <a16:colId xmlns:a16="http://schemas.microsoft.com/office/drawing/2014/main" xmlns="" val="20000"/>
                    </a:ext>
                  </a:extLst>
                </a:gridCol>
                <a:gridCol w="1184857">
                  <a:extLst>
                    <a:ext uri="{9D8B030D-6E8A-4147-A177-3AD203B41FA5}">
                      <a16:colId xmlns:a16="http://schemas.microsoft.com/office/drawing/2014/main" xmlns="" val="20001"/>
                    </a:ext>
                  </a:extLst>
                </a:gridCol>
              </a:tblGrid>
              <a:tr h="391058">
                <a:tc>
                  <a:txBody>
                    <a:bodyPr/>
                    <a:lstStyle/>
                    <a:p>
                      <a:r>
                        <a:rPr lang="en-US" dirty="0">
                          <a:solidFill>
                            <a:srgbClr val="C00000"/>
                          </a:solidFill>
                        </a:rPr>
                        <a:t>Particulars</a:t>
                      </a:r>
                    </a:p>
                  </a:txBody>
                  <a:tcPr>
                    <a:noFill/>
                  </a:tcPr>
                </a:tc>
                <a:tc>
                  <a:txBody>
                    <a:bodyPr/>
                    <a:lstStyle/>
                    <a:p>
                      <a:r>
                        <a:rPr lang="en-US" dirty="0">
                          <a:solidFill>
                            <a:srgbClr val="C00000"/>
                          </a:solidFill>
                        </a:rPr>
                        <a:t>Number</a:t>
                      </a:r>
                    </a:p>
                  </a:txBody>
                  <a:tcPr>
                    <a:noFill/>
                  </a:tcPr>
                </a:tc>
                <a:extLst>
                  <a:ext uri="{0D108BD9-81ED-4DB2-BD59-A6C34878D82A}">
                    <a16:rowId xmlns:a16="http://schemas.microsoft.com/office/drawing/2014/main" xmlns="" val="10000"/>
                  </a:ext>
                </a:extLst>
              </a:tr>
              <a:tr h="391058">
                <a:tc>
                  <a:txBody>
                    <a:bodyPr/>
                    <a:lstStyle/>
                    <a:p>
                      <a:pPr marL="0" algn="l" rtl="0" eaLnBrk="1" latinLnBrk="0" hangingPunct="1"/>
                      <a:r>
                        <a:rPr kumimoji="0" lang="en-US" b="1" kern="1200" dirty="0">
                          <a:solidFill>
                            <a:schemeClr val="tx1"/>
                          </a:solidFill>
                          <a:latin typeface="+mn-lt"/>
                          <a:ea typeface="+mn-ea"/>
                          <a:cs typeface="+mn-cs"/>
                        </a:rPr>
                        <a:t>Total Number of SIC</a:t>
                      </a:r>
                    </a:p>
                  </a:txBody>
                  <a:tcPr>
                    <a:noFill/>
                  </a:tcPr>
                </a:tc>
                <a:tc>
                  <a:txBody>
                    <a:bodyPr/>
                    <a:lstStyle/>
                    <a:p>
                      <a:pPr marL="0" algn="l" rtl="0" eaLnBrk="1" latinLnBrk="0" hangingPunct="1"/>
                      <a:r>
                        <a:rPr kumimoji="0" lang="en-US" b="1" kern="1200" dirty="0">
                          <a:solidFill>
                            <a:schemeClr val="tx1"/>
                          </a:solidFill>
                          <a:latin typeface="+mn-lt"/>
                          <a:ea typeface="+mn-ea"/>
                          <a:cs typeface="+mn-cs"/>
                        </a:rPr>
                        <a:t>32</a:t>
                      </a:r>
                    </a:p>
                  </a:txBody>
                  <a:tcPr>
                    <a:noFill/>
                  </a:tcPr>
                </a:tc>
                <a:extLst>
                  <a:ext uri="{0D108BD9-81ED-4DB2-BD59-A6C34878D82A}">
                    <a16:rowId xmlns:a16="http://schemas.microsoft.com/office/drawing/2014/main" xmlns="" val="10001"/>
                  </a:ext>
                </a:extLst>
              </a:tr>
              <a:tr h="391058">
                <a:tc>
                  <a:txBody>
                    <a:bodyPr/>
                    <a:lstStyle/>
                    <a:p>
                      <a:pPr marL="0" algn="l" rtl="0" eaLnBrk="1" latinLnBrk="0" hangingPunct="1"/>
                      <a:r>
                        <a:rPr kumimoji="0" lang="en-US" b="1" kern="1200" dirty="0">
                          <a:solidFill>
                            <a:schemeClr val="tx1"/>
                          </a:solidFill>
                          <a:latin typeface="+mn-lt"/>
                          <a:ea typeface="+mn-ea"/>
                          <a:cs typeface="+mn-cs"/>
                        </a:rPr>
                        <a:t>SIC</a:t>
                      </a:r>
                      <a:r>
                        <a:rPr kumimoji="0" lang="en-US" b="1" kern="1200" baseline="0" dirty="0">
                          <a:solidFill>
                            <a:schemeClr val="tx1"/>
                          </a:solidFill>
                          <a:latin typeface="+mn-lt"/>
                          <a:ea typeface="+mn-ea"/>
                          <a:cs typeface="+mn-cs"/>
                        </a:rPr>
                        <a:t> that are withdrawn</a:t>
                      </a:r>
                      <a:endParaRPr kumimoji="0" lang="en-US" b="1" kern="1200" dirty="0">
                        <a:solidFill>
                          <a:schemeClr val="tx1"/>
                        </a:solidFill>
                        <a:latin typeface="+mn-lt"/>
                        <a:ea typeface="+mn-ea"/>
                        <a:cs typeface="+mn-cs"/>
                      </a:endParaRPr>
                    </a:p>
                  </a:txBody>
                  <a:tcPr>
                    <a:noFill/>
                  </a:tcPr>
                </a:tc>
                <a:tc>
                  <a:txBody>
                    <a:bodyPr/>
                    <a:lstStyle/>
                    <a:p>
                      <a:pPr marL="0" algn="l" rtl="0" eaLnBrk="1" latinLnBrk="0" hangingPunct="1"/>
                      <a:r>
                        <a:rPr kumimoji="0" lang="en-US" b="1" kern="1200" dirty="0">
                          <a:solidFill>
                            <a:schemeClr val="tx1"/>
                          </a:solidFill>
                          <a:latin typeface="+mn-lt"/>
                          <a:ea typeface="+mn-ea"/>
                          <a:cs typeface="+mn-cs"/>
                        </a:rPr>
                        <a:t>25</a:t>
                      </a:r>
                    </a:p>
                  </a:txBody>
                  <a:tcPr>
                    <a:noFill/>
                  </a:tcPr>
                </a:tc>
                <a:extLst>
                  <a:ext uri="{0D108BD9-81ED-4DB2-BD59-A6C34878D82A}">
                    <a16:rowId xmlns:a16="http://schemas.microsoft.com/office/drawing/2014/main" xmlns="" val="10002"/>
                  </a:ext>
                </a:extLst>
              </a:tr>
              <a:tr h="391058">
                <a:tc>
                  <a:txBody>
                    <a:bodyPr/>
                    <a:lstStyle/>
                    <a:p>
                      <a:pPr marL="0" algn="l" rtl="0" eaLnBrk="1" latinLnBrk="0" hangingPunct="1"/>
                      <a:r>
                        <a:rPr kumimoji="0" lang="en-US" b="1" kern="1200" dirty="0">
                          <a:solidFill>
                            <a:schemeClr val="tx1"/>
                          </a:solidFill>
                          <a:latin typeface="+mn-lt"/>
                          <a:ea typeface="+mn-ea"/>
                          <a:cs typeface="+mn-cs"/>
                        </a:rPr>
                        <a:t>Number</a:t>
                      </a:r>
                      <a:r>
                        <a:rPr kumimoji="0" lang="en-US" b="1" kern="1200" baseline="0" dirty="0">
                          <a:solidFill>
                            <a:schemeClr val="tx1"/>
                          </a:solidFill>
                          <a:latin typeface="+mn-lt"/>
                          <a:ea typeface="+mn-ea"/>
                          <a:cs typeface="+mn-cs"/>
                        </a:rPr>
                        <a:t> of SIC</a:t>
                      </a:r>
                      <a:endParaRPr kumimoji="0" lang="en-US" b="1" kern="1200" dirty="0">
                        <a:solidFill>
                          <a:schemeClr val="tx1"/>
                        </a:solidFill>
                        <a:latin typeface="+mn-lt"/>
                        <a:ea typeface="+mn-ea"/>
                        <a:cs typeface="+mn-cs"/>
                      </a:endParaRPr>
                    </a:p>
                  </a:txBody>
                  <a:tcPr>
                    <a:solidFill>
                      <a:schemeClr val="accent5">
                        <a:lumMod val="40000"/>
                        <a:lumOff val="60000"/>
                      </a:schemeClr>
                    </a:solidFill>
                  </a:tcPr>
                </a:tc>
                <a:tc>
                  <a:txBody>
                    <a:bodyPr/>
                    <a:lstStyle/>
                    <a:p>
                      <a:pPr marL="0" algn="l" rtl="0" eaLnBrk="1" latinLnBrk="0" hangingPunct="1"/>
                      <a:r>
                        <a:rPr kumimoji="0" lang="en-US" b="1" kern="1200" dirty="0">
                          <a:solidFill>
                            <a:schemeClr val="tx1"/>
                          </a:solidFill>
                          <a:latin typeface="+mn-lt"/>
                          <a:ea typeface="+mn-ea"/>
                          <a:cs typeface="+mn-cs"/>
                        </a:rPr>
                        <a:t>7</a:t>
                      </a:r>
                    </a:p>
                  </a:txBody>
                  <a:tcPr>
                    <a:solidFill>
                      <a:schemeClr val="accent5">
                        <a:lumMod val="40000"/>
                        <a:lumOff val="60000"/>
                      </a:schemeClr>
                    </a:solidFill>
                  </a:tcPr>
                </a:tc>
                <a:extLst>
                  <a:ext uri="{0D108BD9-81ED-4DB2-BD59-A6C34878D82A}">
                    <a16:rowId xmlns:a16="http://schemas.microsoft.com/office/drawing/2014/main" xmlns="" val="10003"/>
                  </a:ext>
                </a:extLst>
              </a:tr>
              <a:tr h="391058">
                <a:tc>
                  <a:txBody>
                    <a:bodyPr/>
                    <a:lstStyle/>
                    <a:p>
                      <a:pPr marL="0" algn="l" rtl="0" eaLnBrk="1" latinLnBrk="0" hangingPunct="1"/>
                      <a:r>
                        <a:rPr kumimoji="0" lang="en-US" b="1" kern="1200" dirty="0">
                          <a:solidFill>
                            <a:schemeClr val="tx1"/>
                          </a:solidFill>
                          <a:latin typeface="+mn-lt"/>
                          <a:ea typeface="+mn-ea"/>
                          <a:cs typeface="+mn-cs"/>
                        </a:rPr>
                        <a:t>Total Number of IFRIC</a:t>
                      </a:r>
                    </a:p>
                  </a:txBody>
                  <a:tcPr>
                    <a:noFill/>
                  </a:tcPr>
                </a:tc>
                <a:tc>
                  <a:txBody>
                    <a:bodyPr/>
                    <a:lstStyle/>
                    <a:p>
                      <a:pPr marL="0" algn="l" rtl="0" eaLnBrk="1" latinLnBrk="0" hangingPunct="1"/>
                      <a:r>
                        <a:rPr kumimoji="0" lang="en-US" b="1" kern="1200" dirty="0">
                          <a:solidFill>
                            <a:schemeClr val="tx1"/>
                          </a:solidFill>
                          <a:latin typeface="+mn-lt"/>
                          <a:ea typeface="+mn-ea"/>
                          <a:cs typeface="+mn-cs"/>
                        </a:rPr>
                        <a:t>21</a:t>
                      </a:r>
                    </a:p>
                  </a:txBody>
                  <a:tcPr>
                    <a:noFill/>
                  </a:tcPr>
                </a:tc>
                <a:extLst>
                  <a:ext uri="{0D108BD9-81ED-4DB2-BD59-A6C34878D82A}">
                    <a16:rowId xmlns:a16="http://schemas.microsoft.com/office/drawing/2014/main" xmlns="" val="10004"/>
                  </a:ext>
                </a:extLst>
              </a:tr>
              <a:tr h="391058">
                <a:tc>
                  <a:txBody>
                    <a:bodyPr/>
                    <a:lstStyle/>
                    <a:p>
                      <a:pPr marL="0" algn="l" rtl="0" eaLnBrk="1" latinLnBrk="0" hangingPunct="1"/>
                      <a:r>
                        <a:rPr kumimoji="0" lang="en-US" b="1" kern="1200" dirty="0">
                          <a:solidFill>
                            <a:schemeClr val="tx1"/>
                          </a:solidFill>
                          <a:latin typeface="+mn-lt"/>
                          <a:ea typeface="+mn-ea"/>
                          <a:cs typeface="+mn-cs"/>
                        </a:rPr>
                        <a:t>IFRIC</a:t>
                      </a:r>
                      <a:r>
                        <a:rPr kumimoji="0" lang="en-US" b="1" kern="1200" baseline="0" dirty="0">
                          <a:solidFill>
                            <a:schemeClr val="tx1"/>
                          </a:solidFill>
                          <a:latin typeface="+mn-lt"/>
                          <a:ea typeface="+mn-ea"/>
                          <a:cs typeface="+mn-cs"/>
                        </a:rPr>
                        <a:t> that are withdrawn</a:t>
                      </a:r>
                      <a:endParaRPr kumimoji="0" lang="en-US" b="1" kern="1200" dirty="0">
                        <a:solidFill>
                          <a:schemeClr val="tx1"/>
                        </a:solidFill>
                        <a:latin typeface="+mn-lt"/>
                        <a:ea typeface="+mn-ea"/>
                        <a:cs typeface="+mn-cs"/>
                      </a:endParaRPr>
                    </a:p>
                  </a:txBody>
                  <a:tcPr>
                    <a:noFill/>
                  </a:tcPr>
                </a:tc>
                <a:tc>
                  <a:txBody>
                    <a:bodyPr/>
                    <a:lstStyle/>
                    <a:p>
                      <a:pPr marL="0" algn="l" rtl="0" eaLnBrk="1" latinLnBrk="0" hangingPunct="1"/>
                      <a:r>
                        <a:rPr kumimoji="0" lang="en-US" b="1" kern="1200" dirty="0">
                          <a:solidFill>
                            <a:schemeClr val="tx1"/>
                          </a:solidFill>
                          <a:latin typeface="+mn-lt"/>
                          <a:ea typeface="+mn-ea"/>
                          <a:cs typeface="+mn-cs"/>
                        </a:rPr>
                        <a:t>7</a:t>
                      </a:r>
                    </a:p>
                  </a:txBody>
                  <a:tcPr>
                    <a:noFill/>
                  </a:tcPr>
                </a:tc>
                <a:extLst>
                  <a:ext uri="{0D108BD9-81ED-4DB2-BD59-A6C34878D82A}">
                    <a16:rowId xmlns:a16="http://schemas.microsoft.com/office/drawing/2014/main" xmlns="" val="10005"/>
                  </a:ext>
                </a:extLst>
              </a:tr>
              <a:tr h="391058">
                <a:tc>
                  <a:txBody>
                    <a:bodyPr/>
                    <a:lstStyle/>
                    <a:p>
                      <a:pPr marL="0" algn="l" rtl="0" eaLnBrk="1" latinLnBrk="0" hangingPunct="1"/>
                      <a:r>
                        <a:rPr kumimoji="0" lang="en-US" b="1" kern="1200" dirty="0">
                          <a:solidFill>
                            <a:schemeClr val="tx1"/>
                          </a:solidFill>
                          <a:latin typeface="+mn-lt"/>
                          <a:ea typeface="+mn-ea"/>
                          <a:cs typeface="+mn-cs"/>
                        </a:rPr>
                        <a:t>Number</a:t>
                      </a:r>
                      <a:r>
                        <a:rPr kumimoji="0" lang="en-US" b="1" kern="1200" baseline="0" dirty="0">
                          <a:solidFill>
                            <a:schemeClr val="tx1"/>
                          </a:solidFill>
                          <a:latin typeface="+mn-lt"/>
                          <a:ea typeface="+mn-ea"/>
                          <a:cs typeface="+mn-cs"/>
                        </a:rPr>
                        <a:t> of IFRIC</a:t>
                      </a:r>
                      <a:endParaRPr kumimoji="0" lang="en-US" b="1" kern="1200" dirty="0">
                        <a:solidFill>
                          <a:schemeClr val="tx1"/>
                        </a:solidFill>
                        <a:latin typeface="+mn-lt"/>
                        <a:ea typeface="+mn-ea"/>
                        <a:cs typeface="+mn-cs"/>
                      </a:endParaRPr>
                    </a:p>
                  </a:txBody>
                  <a:tcPr>
                    <a:solidFill>
                      <a:schemeClr val="accent5">
                        <a:lumMod val="40000"/>
                        <a:lumOff val="60000"/>
                      </a:schemeClr>
                    </a:solidFill>
                  </a:tcPr>
                </a:tc>
                <a:tc>
                  <a:txBody>
                    <a:bodyPr/>
                    <a:lstStyle/>
                    <a:p>
                      <a:pPr marL="0" algn="l" rtl="0" eaLnBrk="1" latinLnBrk="0" hangingPunct="1"/>
                      <a:r>
                        <a:rPr kumimoji="0" lang="en-US" b="1" kern="1200" dirty="0">
                          <a:solidFill>
                            <a:schemeClr val="tx1"/>
                          </a:solidFill>
                          <a:latin typeface="+mn-lt"/>
                          <a:ea typeface="+mn-ea"/>
                          <a:cs typeface="+mn-cs"/>
                        </a:rPr>
                        <a:t>14</a:t>
                      </a:r>
                    </a:p>
                  </a:txBody>
                  <a:tcPr>
                    <a:solidFill>
                      <a:schemeClr val="accent5">
                        <a:lumMod val="40000"/>
                        <a:lumOff val="60000"/>
                      </a:schemeClr>
                    </a:solidFill>
                  </a:tcPr>
                </a:tc>
                <a:extLst>
                  <a:ext uri="{0D108BD9-81ED-4DB2-BD59-A6C34878D82A}">
                    <a16:rowId xmlns:a16="http://schemas.microsoft.com/office/drawing/2014/main" xmlns="" val="10006"/>
                  </a:ext>
                </a:extLst>
              </a:tr>
              <a:tr h="633545">
                <a:tc>
                  <a:txBody>
                    <a:bodyPr/>
                    <a:lstStyle/>
                    <a:p>
                      <a:pPr marL="0" algn="l" rtl="0" eaLnBrk="1" latinLnBrk="0" hangingPunct="1"/>
                      <a:r>
                        <a:rPr kumimoji="0" lang="en-US" b="1" kern="1200" dirty="0">
                          <a:solidFill>
                            <a:schemeClr val="tx1"/>
                          </a:solidFill>
                          <a:latin typeface="+mn-lt"/>
                          <a:ea typeface="+mn-ea"/>
                          <a:cs typeface="+mn-cs"/>
                        </a:rPr>
                        <a:t>Total Number of documents</a:t>
                      </a:r>
                    </a:p>
                  </a:txBody>
                  <a:tcPr>
                    <a:solidFill>
                      <a:schemeClr val="accent5">
                        <a:lumMod val="40000"/>
                        <a:lumOff val="60000"/>
                      </a:schemeClr>
                    </a:solidFill>
                  </a:tcPr>
                </a:tc>
                <a:tc>
                  <a:txBody>
                    <a:bodyPr/>
                    <a:lstStyle/>
                    <a:p>
                      <a:pPr marL="0" algn="l" rtl="0" eaLnBrk="1" latinLnBrk="0" hangingPunct="1"/>
                      <a:r>
                        <a:rPr kumimoji="0" lang="en-US" b="1" kern="1200" dirty="0">
                          <a:solidFill>
                            <a:schemeClr val="tx1"/>
                          </a:solidFill>
                          <a:latin typeface="+mn-lt"/>
                          <a:ea typeface="+mn-ea"/>
                          <a:cs typeface="+mn-cs"/>
                        </a:rPr>
                        <a:t>66</a:t>
                      </a:r>
                    </a:p>
                  </a:txBody>
                  <a:tcPr>
                    <a:solidFill>
                      <a:schemeClr val="accent5">
                        <a:lumMod val="40000"/>
                        <a:lumOff val="60000"/>
                      </a:schemeClr>
                    </a:solidFill>
                  </a:tcPr>
                </a:tc>
                <a:extLst>
                  <a:ext uri="{0D108BD9-81ED-4DB2-BD59-A6C34878D82A}">
                    <a16:rowId xmlns:a16="http://schemas.microsoft.com/office/drawing/2014/main" xmlns="" val="10007"/>
                  </a:ext>
                </a:extLst>
              </a:tr>
            </a:tbl>
          </a:graphicData>
        </a:graphic>
      </p:graphicFrame>
      <p:sp>
        <p:nvSpPr>
          <p:cNvPr id="6" name="Oval 5"/>
          <p:cNvSpPr/>
          <p:nvPr/>
        </p:nvSpPr>
        <p:spPr>
          <a:xfrm>
            <a:off x="7810052" y="4235820"/>
            <a:ext cx="451821" cy="4625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8" name="Footer Placeholder 4"/>
          <p:cNvSpPr>
            <a:spLocks noGrp="1"/>
          </p:cNvSpPr>
          <p:nvPr>
            <p:ph type="ftr" sz="quarter" idx="3"/>
          </p:nvPr>
        </p:nvSpPr>
        <p:spPr>
          <a:xfrm>
            <a:off x="304800" y="6410848"/>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90976854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Thank you"/>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895600" y="2209800"/>
            <a:ext cx="3810000" cy="241935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39114337"/>
      </p:ext>
    </p:extLst>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Ask question"/>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514600" y="1676400"/>
            <a:ext cx="4610100" cy="44666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401185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Principles governing IFRS</a:t>
            </a:r>
          </a:p>
        </p:txBody>
      </p:sp>
      <p:sp>
        <p:nvSpPr>
          <p:cNvPr id="3" name="Content Placeholder 2"/>
          <p:cNvSpPr>
            <a:spLocks noGrp="1"/>
          </p:cNvSpPr>
          <p:nvPr>
            <p:ph sz="quarter" idx="1"/>
          </p:nvPr>
        </p:nvSpPr>
        <p:spPr/>
        <p:txBody>
          <a:bodyPr>
            <a:normAutofit fontScale="92500" lnSpcReduction="20000"/>
          </a:bodyPr>
          <a:lstStyle/>
          <a:p>
            <a:r>
              <a:rPr lang="en-US" dirty="0">
                <a:latin typeface="+mj-lt"/>
              </a:rPr>
              <a:t>There can, and in fact, be no differences in core fundamentals of accounting vis-à-vis I GAAP</a:t>
            </a:r>
          </a:p>
          <a:p>
            <a:endParaRPr lang="en-US" dirty="0">
              <a:latin typeface="+mj-lt"/>
            </a:endParaRPr>
          </a:p>
          <a:p>
            <a:r>
              <a:rPr lang="en-US" dirty="0">
                <a:latin typeface="+mj-lt"/>
              </a:rPr>
              <a:t>The following principles</a:t>
            </a:r>
          </a:p>
          <a:p>
            <a:pPr marL="922337" lvl="3" indent="-457200">
              <a:buFont typeface="+mj-lt"/>
              <a:buAutoNum type="arabicPeriod"/>
            </a:pPr>
            <a:r>
              <a:rPr lang="en-US" dirty="0">
                <a:solidFill>
                  <a:srgbClr val="FF0000"/>
                </a:solidFill>
                <a:latin typeface="+mj-lt"/>
              </a:rPr>
              <a:t>Substance over form -Consolidation is accounting and not just reporting</a:t>
            </a:r>
          </a:p>
          <a:p>
            <a:pPr marL="922337" lvl="3" indent="-457200">
              <a:buFont typeface="+mj-lt"/>
              <a:buAutoNum type="arabicPeriod"/>
            </a:pPr>
            <a:r>
              <a:rPr lang="en-US" dirty="0">
                <a:solidFill>
                  <a:srgbClr val="FF0000"/>
                </a:solidFill>
                <a:latin typeface="+mj-lt"/>
              </a:rPr>
              <a:t>Fair Value</a:t>
            </a:r>
          </a:p>
          <a:p>
            <a:pPr marL="922337" lvl="3" indent="-457200">
              <a:buFont typeface="+mj-lt"/>
              <a:buAutoNum type="arabicPeriod"/>
            </a:pPr>
            <a:r>
              <a:rPr lang="en-US" dirty="0">
                <a:solidFill>
                  <a:srgbClr val="FF0000"/>
                </a:solidFill>
                <a:latin typeface="+mj-lt"/>
              </a:rPr>
              <a:t>Extensive disclosures</a:t>
            </a:r>
          </a:p>
          <a:p>
            <a:pPr marL="630237" lvl="1" indent="-457200">
              <a:buFont typeface="+mj-lt"/>
              <a:buAutoNum type="arabicPeriod"/>
            </a:pPr>
            <a:endParaRPr lang="en-US" dirty="0">
              <a:latin typeface="+mj-lt"/>
            </a:endParaRPr>
          </a:p>
          <a:p>
            <a:r>
              <a:rPr lang="en-US" dirty="0">
                <a:latin typeface="+mj-lt"/>
              </a:rPr>
              <a:t>Number of choices to be made – dealing with differences of opinions in applications</a:t>
            </a:r>
          </a:p>
          <a:p>
            <a:endParaRPr lang="en-US" dirty="0">
              <a:latin typeface="+mj-lt"/>
            </a:endParaRPr>
          </a:p>
        </p:txBody>
      </p:sp>
      <p:sp>
        <p:nvSpPr>
          <p:cNvPr id="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5" name="Footer Placeholder 4"/>
          <p:cNvSpPr>
            <a:spLocks noGrp="1"/>
          </p:cNvSpPr>
          <p:nvPr>
            <p:ph type="ftr" sz="quarter" idx="3"/>
          </p:nvPr>
        </p:nvSpPr>
        <p:spPr>
          <a:xfrm>
            <a:off x="304800" y="6410848"/>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1202601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51529"/>
            <a:ext cx="9144000" cy="2344270"/>
          </a:xfrm>
          <a:solidFill>
            <a:srgbClr val="0070C0"/>
          </a:solidFill>
        </p:spPr>
        <p:txBody>
          <a:bodyPr/>
          <a:lstStyle/>
          <a:p>
            <a:r>
              <a:rPr lang="en-US" dirty="0" err="1">
                <a:solidFill>
                  <a:schemeClr val="bg1"/>
                </a:solidFill>
              </a:rPr>
              <a:t>Ind</a:t>
            </a:r>
            <a:r>
              <a:rPr lang="en-US" dirty="0">
                <a:solidFill>
                  <a:schemeClr val="bg1"/>
                </a:solidFill>
              </a:rPr>
              <a:t> AS </a:t>
            </a:r>
            <a:r>
              <a:rPr lang="mr-IN" dirty="0">
                <a:solidFill>
                  <a:schemeClr val="bg1"/>
                </a:solidFill>
              </a:rPr>
              <a:t>–</a:t>
            </a:r>
            <a:r>
              <a:rPr lang="en-US" dirty="0">
                <a:solidFill>
                  <a:schemeClr val="bg1"/>
                </a:solidFill>
              </a:rPr>
              <a:t>Convergence Journey</a:t>
            </a:r>
          </a:p>
        </p:txBody>
      </p:sp>
      <p:sp>
        <p:nvSpPr>
          <p:cNvPr id="3"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600" b="1">
                <a:solidFill>
                  <a:srgbClr val="002060"/>
                </a:solidFill>
              </a:defRPr>
            </a:lvl1pPr>
          </a:lstStyle>
          <a:p>
            <a:fld id="{EE625E72-7062-4D8E-BA99-F07B9DD1F028}" type="datetimeFigureOut">
              <a:rPr lang="en-US" smtClean="0"/>
              <a:pPr/>
              <a:t>3/20/2019</a:t>
            </a:fld>
            <a:endParaRPr lang="en-US"/>
          </a:p>
        </p:txBody>
      </p:sp>
      <p:sp>
        <p:nvSpPr>
          <p:cNvPr id="4" name="Footer Placeholder 4"/>
          <p:cNvSpPr>
            <a:spLocks noGrp="1"/>
          </p:cNvSpPr>
          <p:nvPr>
            <p:ph type="ftr" sz="quarter" idx="3"/>
          </p:nvPr>
        </p:nvSpPr>
        <p:spPr>
          <a:xfrm>
            <a:off x="304800" y="6410848"/>
            <a:ext cx="3581400" cy="365760"/>
          </a:xfrm>
          <a:prstGeom prst="rect">
            <a:avLst/>
          </a:prstGeom>
        </p:spPr>
        <p:txBody>
          <a:bodyPr/>
          <a:lstStyle>
            <a:lvl1pPr>
              <a:defRPr sz="1600" b="1">
                <a:solidFill>
                  <a:srgbClr val="002060"/>
                </a:solidFill>
              </a:defRPr>
            </a:lvl1pPr>
          </a:lstStyle>
          <a:p>
            <a:r>
              <a:rPr lang="en-US"/>
              <a:t>M P Vijay Kumar</a:t>
            </a:r>
            <a:r>
              <a:rPr lang="en-US" sz="1400"/>
              <a:t>, FCA, ACMA, FCS</a:t>
            </a:r>
            <a:endParaRPr lang="en-US" dirty="0"/>
          </a:p>
        </p:txBody>
      </p:sp>
    </p:spTree>
    <p:extLst>
      <p:ext uri="{BB962C8B-B14F-4D97-AF65-F5344CB8AC3E}">
        <p14:creationId xmlns:p14="http://schemas.microsoft.com/office/powerpoint/2010/main" xmlns="" val="30235454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D44557-C150-4AA7-97B1-62E80215203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4829</Words>
  <Application>Microsoft Macintosh PowerPoint</Application>
  <PresentationFormat>On-screen Show (4:3)</PresentationFormat>
  <Paragraphs>1020</Paragraphs>
  <Slides>71</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71</vt:i4>
      </vt:variant>
    </vt:vector>
  </HeadingPairs>
  <TitlesOfParts>
    <vt:vector size="73" baseType="lpstr">
      <vt:lpstr>Civic</vt:lpstr>
      <vt:lpstr>Worksheet</vt:lpstr>
      <vt:lpstr>Slide 1</vt:lpstr>
      <vt:lpstr>INSURANCE !!</vt:lpstr>
      <vt:lpstr>Agenda – 90 minutes</vt:lpstr>
      <vt:lpstr>Whirlwind?</vt:lpstr>
      <vt:lpstr>Regulatory changes – immediate past</vt:lpstr>
      <vt:lpstr>What is IFRS?</vt:lpstr>
      <vt:lpstr>IFRS – The number game</vt:lpstr>
      <vt:lpstr>(New!!!) Principles governing IFRS</vt:lpstr>
      <vt:lpstr>Ind AS –Convergence Journey</vt:lpstr>
      <vt:lpstr>Global Accounting Standard-Setters &amp; Twins of 1973 \«</vt:lpstr>
      <vt:lpstr>IFRS Convergence : Ind AS Implementation Needs High Level Commitment   </vt:lpstr>
      <vt:lpstr>IFRS Convergence:  Ind AS Implementation Convergence and not Adoption   </vt:lpstr>
      <vt:lpstr>Convergence project</vt:lpstr>
      <vt:lpstr>IFRS Convergence Adoption : Ind AS Implementation Comprehensive implementation Road map   </vt:lpstr>
      <vt:lpstr>Stakeholder Participation in  standard setting process</vt:lpstr>
      <vt:lpstr>What this means</vt:lpstr>
      <vt:lpstr>What this means</vt:lpstr>
      <vt:lpstr>What this means</vt:lpstr>
      <vt:lpstr>Reporting Landscape after convergence</vt:lpstr>
      <vt:lpstr>Globally though</vt:lpstr>
      <vt:lpstr>Ind AS – Count</vt:lpstr>
      <vt:lpstr>Impact !!! Setting expectation</vt:lpstr>
      <vt:lpstr>Study of Impact</vt:lpstr>
      <vt:lpstr>Study of Impact</vt:lpstr>
      <vt:lpstr>IFRS and IGAAP – Income Statement</vt:lpstr>
      <vt:lpstr>IFRS and IGAAP – Balance Sheet</vt:lpstr>
      <vt:lpstr>Q1 Ind As transition - study</vt:lpstr>
      <vt:lpstr>Companies Act, 2013 authority &amp; inconsistencies</vt:lpstr>
      <vt:lpstr>Sanctity to Accounting Standards under Company Law</vt:lpstr>
      <vt:lpstr>Inconsistencies between Companies Act 2013 and Ind AS</vt:lpstr>
      <vt:lpstr>Inconsistencies which lead to interpretational issues</vt:lpstr>
      <vt:lpstr>Inconsistencies which lead to interpretational issues</vt:lpstr>
      <vt:lpstr>Inconsistencies which lead to interpretational issues</vt:lpstr>
      <vt:lpstr>Standard-wise indexation of issues covered in ITFG Clarification Bulletins</vt:lpstr>
      <vt:lpstr>Standard-wise indexation of issues covered in ITFG Clarification Bulletins</vt:lpstr>
      <vt:lpstr>Educational Material on Ind AS</vt:lpstr>
      <vt:lpstr>Educational Material on Ind AS</vt:lpstr>
      <vt:lpstr>Ind-AS impact in brief</vt:lpstr>
      <vt:lpstr>IMPACT of changes (Select)</vt:lpstr>
      <vt:lpstr>IMPACT of changes (select)</vt:lpstr>
      <vt:lpstr>Schedule III ( Ind AS) vs Schedule III (AS)</vt:lpstr>
      <vt:lpstr>Ind-AS impact - Continued</vt:lpstr>
      <vt:lpstr>Impact areas</vt:lpstr>
      <vt:lpstr>Impact areas</vt:lpstr>
      <vt:lpstr>Impact areas</vt:lpstr>
      <vt:lpstr>Level of impact</vt:lpstr>
      <vt:lpstr>Sectoral impact areas</vt:lpstr>
      <vt:lpstr>Impact areas ( 17-18)</vt:lpstr>
      <vt:lpstr>Revenue</vt:lpstr>
      <vt:lpstr>EBITDA</vt:lpstr>
      <vt:lpstr>Interest</vt:lpstr>
      <vt:lpstr>Taxes</vt:lpstr>
      <vt:lpstr>PAT</vt:lpstr>
      <vt:lpstr>Ind AS-wise Impact</vt:lpstr>
      <vt:lpstr>Equity reconciliations</vt:lpstr>
      <vt:lpstr>Other adjustments</vt:lpstr>
      <vt:lpstr>Ind-AS  CARVE OUTS RATIONALE</vt:lpstr>
      <vt:lpstr>Carve outs and reasons</vt:lpstr>
      <vt:lpstr>Carve outs and reasons</vt:lpstr>
      <vt:lpstr>Carve outs and reasons</vt:lpstr>
      <vt:lpstr>Carve outs and reasons</vt:lpstr>
      <vt:lpstr>IND-AS  CHANGES ON…</vt:lpstr>
      <vt:lpstr>Still changing….</vt:lpstr>
      <vt:lpstr>Personal</vt:lpstr>
      <vt:lpstr>My take on winds of change ?</vt:lpstr>
      <vt:lpstr>Roadmap for implementation of Ind AS</vt:lpstr>
      <vt:lpstr>BFSI Roadmap for implementation of Ind AS</vt:lpstr>
      <vt:lpstr>Constitution of NFRA</vt:lpstr>
      <vt:lpstr>Inconsistencies where clarity is required</vt:lpstr>
      <vt:lpstr>Slide 70</vt:lpstr>
      <vt:lpstr>Slide 71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2015-08-19T13:41:32Z</dcterms:created>
  <dcterms:modified xsi:type="dcterms:W3CDTF">2019-03-20T07:03:42Z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TC034606049991</vt:lpwstr>
  </property>
</Properties>
</file>