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54"/>
  </p:notesMasterIdLst>
  <p:sldIdLst>
    <p:sldId id="256" r:id="rId2"/>
    <p:sldId id="312" r:id="rId3"/>
    <p:sldId id="259" r:id="rId4"/>
    <p:sldId id="260" r:id="rId5"/>
    <p:sldId id="291" r:id="rId6"/>
    <p:sldId id="261" r:id="rId7"/>
    <p:sldId id="262" r:id="rId8"/>
    <p:sldId id="317" r:id="rId9"/>
    <p:sldId id="289" r:id="rId10"/>
    <p:sldId id="316" r:id="rId11"/>
    <p:sldId id="318" r:id="rId12"/>
    <p:sldId id="292" r:id="rId13"/>
    <p:sldId id="293" r:id="rId14"/>
    <p:sldId id="271" r:id="rId15"/>
    <p:sldId id="287" r:id="rId16"/>
    <p:sldId id="294" r:id="rId17"/>
    <p:sldId id="313" r:id="rId18"/>
    <p:sldId id="297" r:id="rId19"/>
    <p:sldId id="273" r:id="rId20"/>
    <p:sldId id="296" r:id="rId21"/>
    <p:sldId id="298" r:id="rId22"/>
    <p:sldId id="299" r:id="rId23"/>
    <p:sldId id="314" r:id="rId24"/>
    <p:sldId id="300" r:id="rId25"/>
    <p:sldId id="301" r:id="rId26"/>
    <p:sldId id="302" r:id="rId27"/>
    <p:sldId id="303" r:id="rId28"/>
    <p:sldId id="304" r:id="rId29"/>
    <p:sldId id="305" r:id="rId30"/>
    <p:sldId id="306" r:id="rId31"/>
    <p:sldId id="307" r:id="rId32"/>
    <p:sldId id="315" r:id="rId33"/>
    <p:sldId id="309" r:id="rId34"/>
    <p:sldId id="310" r:id="rId35"/>
    <p:sldId id="263" r:id="rId36"/>
    <p:sldId id="264" r:id="rId37"/>
    <p:sldId id="265" r:id="rId38"/>
    <p:sldId id="267" r:id="rId39"/>
    <p:sldId id="268" r:id="rId40"/>
    <p:sldId id="269" r:id="rId41"/>
    <p:sldId id="270" r:id="rId42"/>
    <p:sldId id="320" r:id="rId43"/>
    <p:sldId id="321" r:id="rId44"/>
    <p:sldId id="322" r:id="rId45"/>
    <p:sldId id="323" r:id="rId46"/>
    <p:sldId id="324" r:id="rId47"/>
    <p:sldId id="325" r:id="rId48"/>
    <p:sldId id="326" r:id="rId49"/>
    <p:sldId id="327" r:id="rId50"/>
    <p:sldId id="328" r:id="rId51"/>
    <p:sldId id="329" r:id="rId52"/>
    <p:sldId id="319" r:id="rId5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765" autoAdjust="0"/>
    <p:restoredTop sz="86496" autoAdjust="0"/>
  </p:normalViewPr>
  <p:slideViewPr>
    <p:cSldViewPr>
      <p:cViewPr>
        <p:scale>
          <a:sx n="70" d="100"/>
          <a:sy n="70" d="100"/>
        </p:scale>
        <p:origin x="-1338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56" y="-10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206A2B-AC53-479F-9DAD-8DBED53F95A0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76F2E40C-1F91-4E36-BD63-7D4DC5C7DE58}">
      <dgm:prSet phldrT="[Text]" custT="1"/>
      <dgm:spPr/>
      <dgm:t>
        <a:bodyPr/>
        <a:lstStyle/>
        <a:p>
          <a:r>
            <a:rPr lang="en-US" sz="4000" dirty="0" smtClean="0"/>
            <a:t>Audit under GST</a:t>
          </a:r>
          <a:endParaRPr lang="en-IN" sz="4000" dirty="0"/>
        </a:p>
      </dgm:t>
    </dgm:pt>
    <dgm:pt modelId="{C8D966DB-CE91-4142-9A7E-369A6C2AC207}" type="parTrans" cxnId="{0FA929B9-34C6-4537-A555-512262E49CE0}">
      <dgm:prSet/>
      <dgm:spPr/>
      <dgm:t>
        <a:bodyPr/>
        <a:lstStyle/>
        <a:p>
          <a:endParaRPr lang="en-IN"/>
        </a:p>
      </dgm:t>
    </dgm:pt>
    <dgm:pt modelId="{7E6176F6-6D33-4C10-8718-1FD5206798CD}" type="sibTrans" cxnId="{0FA929B9-34C6-4537-A555-512262E49CE0}">
      <dgm:prSet/>
      <dgm:spPr/>
      <dgm:t>
        <a:bodyPr/>
        <a:lstStyle/>
        <a:p>
          <a:endParaRPr lang="en-IN"/>
        </a:p>
      </dgm:t>
    </dgm:pt>
    <dgm:pt modelId="{F3118055-24D3-4A6C-9C46-601DE1100F56}">
      <dgm:prSet phldrT="[Text]"/>
      <dgm:spPr/>
      <dgm:t>
        <a:bodyPr/>
        <a:lstStyle/>
        <a:p>
          <a:r>
            <a:rPr lang="en-US" dirty="0" smtClean="0"/>
            <a:t>Audit by GST tax authorities</a:t>
          </a:r>
          <a:endParaRPr lang="en-IN" dirty="0"/>
        </a:p>
      </dgm:t>
    </dgm:pt>
    <dgm:pt modelId="{FF29E05F-873E-43F4-956F-1FF90B38BACD}" type="parTrans" cxnId="{B5F892CB-5259-494E-B955-69F5A0953325}">
      <dgm:prSet/>
      <dgm:spPr/>
      <dgm:t>
        <a:bodyPr/>
        <a:lstStyle/>
        <a:p>
          <a:endParaRPr lang="en-IN"/>
        </a:p>
      </dgm:t>
    </dgm:pt>
    <dgm:pt modelId="{1D15A89F-95D3-4C14-9CFD-70D10ED96CC1}" type="sibTrans" cxnId="{B5F892CB-5259-494E-B955-69F5A0953325}">
      <dgm:prSet/>
      <dgm:spPr/>
      <dgm:t>
        <a:bodyPr/>
        <a:lstStyle/>
        <a:p>
          <a:endParaRPr lang="en-IN"/>
        </a:p>
      </dgm:t>
    </dgm:pt>
    <dgm:pt modelId="{4E3CA847-CF9D-46A4-8578-609B7DDEF7B0}">
      <dgm:prSet phldrT="[Text]"/>
      <dgm:spPr/>
      <dgm:t>
        <a:bodyPr/>
        <a:lstStyle/>
        <a:p>
          <a:r>
            <a:rPr lang="en-US" dirty="0" smtClean="0"/>
            <a:t>General Audit U/S 65</a:t>
          </a:r>
        </a:p>
        <a:p>
          <a:r>
            <a:rPr lang="en-US" dirty="0" smtClean="0"/>
            <a:t>[Order by Commissioner]</a:t>
          </a:r>
          <a:endParaRPr lang="en-IN" dirty="0"/>
        </a:p>
      </dgm:t>
    </dgm:pt>
    <dgm:pt modelId="{A9DB46A1-2186-422E-AD0A-013F9042E8E3}" type="parTrans" cxnId="{32A6C0BD-68A9-4509-84C1-A048ABB1176A}">
      <dgm:prSet/>
      <dgm:spPr/>
      <dgm:t>
        <a:bodyPr/>
        <a:lstStyle/>
        <a:p>
          <a:endParaRPr lang="en-IN"/>
        </a:p>
      </dgm:t>
    </dgm:pt>
    <dgm:pt modelId="{106FD9EF-0576-43D3-9B06-BEE89FE77725}" type="sibTrans" cxnId="{32A6C0BD-68A9-4509-84C1-A048ABB1176A}">
      <dgm:prSet/>
      <dgm:spPr/>
      <dgm:t>
        <a:bodyPr/>
        <a:lstStyle/>
        <a:p>
          <a:endParaRPr lang="en-IN"/>
        </a:p>
      </dgm:t>
    </dgm:pt>
    <dgm:pt modelId="{34390D78-1126-4BD6-B9EF-BFBA1717823B}">
      <dgm:prSet phldrT="[Text]"/>
      <dgm:spPr/>
      <dgm:t>
        <a:bodyPr/>
        <a:lstStyle/>
        <a:p>
          <a:r>
            <a:rPr lang="en-US" dirty="0" smtClean="0"/>
            <a:t>Special Audit u/s 66 </a:t>
          </a:r>
        </a:p>
        <a:p>
          <a:r>
            <a:rPr lang="en-US" dirty="0" smtClean="0"/>
            <a:t>[With prior approval of  Commissioner]</a:t>
          </a:r>
          <a:endParaRPr lang="en-IN" dirty="0"/>
        </a:p>
      </dgm:t>
    </dgm:pt>
    <dgm:pt modelId="{775BF590-E4CE-4475-983B-A666DB68F353}" type="parTrans" cxnId="{CA8C6C7D-3C3E-4305-B9C8-94592E3CF155}">
      <dgm:prSet/>
      <dgm:spPr/>
      <dgm:t>
        <a:bodyPr/>
        <a:lstStyle/>
        <a:p>
          <a:endParaRPr lang="en-IN"/>
        </a:p>
      </dgm:t>
    </dgm:pt>
    <dgm:pt modelId="{F4B5D8B1-73C8-4657-976C-E8C03A4C98CB}" type="sibTrans" cxnId="{CA8C6C7D-3C3E-4305-B9C8-94592E3CF155}">
      <dgm:prSet/>
      <dgm:spPr/>
      <dgm:t>
        <a:bodyPr/>
        <a:lstStyle/>
        <a:p>
          <a:endParaRPr lang="en-IN"/>
        </a:p>
      </dgm:t>
    </dgm:pt>
    <dgm:pt modelId="{87F59C53-FB94-4B17-BC03-FD32F7118D48}">
      <dgm:prSet phldrT="[Text]"/>
      <dgm:spPr/>
      <dgm:t>
        <a:bodyPr/>
        <a:lstStyle/>
        <a:p>
          <a:r>
            <a:rPr lang="en-US" dirty="0" smtClean="0"/>
            <a:t>Audit by CMA/CA</a:t>
          </a:r>
          <a:endParaRPr lang="en-IN" dirty="0"/>
        </a:p>
      </dgm:t>
    </dgm:pt>
    <dgm:pt modelId="{5512DD6F-A6BE-4F72-8658-0B7A32693C03}" type="parTrans" cxnId="{C099926F-F886-4467-9015-FED8BBA686AA}">
      <dgm:prSet/>
      <dgm:spPr/>
      <dgm:t>
        <a:bodyPr/>
        <a:lstStyle/>
        <a:p>
          <a:endParaRPr lang="en-IN"/>
        </a:p>
      </dgm:t>
    </dgm:pt>
    <dgm:pt modelId="{AE3A587D-AC83-4FB1-8B74-82A7A992B483}" type="sibTrans" cxnId="{C099926F-F886-4467-9015-FED8BBA686AA}">
      <dgm:prSet/>
      <dgm:spPr/>
      <dgm:t>
        <a:bodyPr/>
        <a:lstStyle/>
        <a:p>
          <a:endParaRPr lang="en-IN"/>
        </a:p>
      </dgm:t>
    </dgm:pt>
    <dgm:pt modelId="{372460F3-77DC-416C-AA1B-4B8CCF1C8531}">
      <dgm:prSet phldrT="[Text]" custT="1"/>
      <dgm:spPr/>
      <dgm:t>
        <a:bodyPr/>
        <a:lstStyle/>
        <a:p>
          <a:r>
            <a:rPr lang="en-US" sz="1800" dirty="0" smtClean="0"/>
            <a:t>File audited returns U/S 35(5)</a:t>
          </a:r>
        </a:p>
        <a:p>
          <a:r>
            <a:rPr lang="en-US" sz="1800" dirty="0" smtClean="0"/>
            <a:t>+</a:t>
          </a:r>
        </a:p>
        <a:p>
          <a:r>
            <a:rPr lang="en-US" sz="1800" dirty="0" smtClean="0"/>
            <a:t>Audited Accounts</a:t>
          </a:r>
        </a:p>
        <a:p>
          <a:r>
            <a:rPr lang="en-US" sz="1800" dirty="0" smtClean="0"/>
            <a:t>+</a:t>
          </a:r>
        </a:p>
        <a:p>
          <a:r>
            <a:rPr lang="en-US" sz="1800" dirty="0" smtClean="0"/>
            <a:t>Reconciliation Statements</a:t>
          </a:r>
        </a:p>
        <a:p>
          <a:endParaRPr lang="en-IN" sz="2000" dirty="0"/>
        </a:p>
      </dgm:t>
    </dgm:pt>
    <dgm:pt modelId="{0C131CC6-965D-4A1C-AFB1-B1BACFE16036}" type="parTrans" cxnId="{FFCA4DEA-2422-4993-BEF3-711BFC737704}">
      <dgm:prSet/>
      <dgm:spPr/>
      <dgm:t>
        <a:bodyPr/>
        <a:lstStyle/>
        <a:p>
          <a:endParaRPr lang="en-IN"/>
        </a:p>
      </dgm:t>
    </dgm:pt>
    <dgm:pt modelId="{091E6464-C190-4327-A6CC-92A44D0ADA19}" type="sibTrans" cxnId="{FFCA4DEA-2422-4993-BEF3-711BFC737704}">
      <dgm:prSet/>
      <dgm:spPr/>
      <dgm:t>
        <a:bodyPr/>
        <a:lstStyle/>
        <a:p>
          <a:endParaRPr lang="en-IN"/>
        </a:p>
      </dgm:t>
    </dgm:pt>
    <dgm:pt modelId="{BF092ADF-22B5-4DF9-BBE6-69258F90AF84}" type="pres">
      <dgm:prSet presAssocID="{88206A2B-AC53-479F-9DAD-8DBED53F95A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IN"/>
        </a:p>
      </dgm:t>
    </dgm:pt>
    <dgm:pt modelId="{4F23F69C-7741-4745-AC6E-F7C81EF0460D}" type="pres">
      <dgm:prSet presAssocID="{76F2E40C-1F91-4E36-BD63-7D4DC5C7DE58}" presName="hierRoot1" presStyleCnt="0"/>
      <dgm:spPr/>
    </dgm:pt>
    <dgm:pt modelId="{94AF9E94-AB6A-41A2-8F2E-03BCF966AE51}" type="pres">
      <dgm:prSet presAssocID="{76F2E40C-1F91-4E36-BD63-7D4DC5C7DE58}" presName="composite" presStyleCnt="0"/>
      <dgm:spPr/>
    </dgm:pt>
    <dgm:pt modelId="{2BD05B0F-A4B6-4D46-9CB2-7AF23A87D9A0}" type="pres">
      <dgm:prSet presAssocID="{76F2E40C-1F91-4E36-BD63-7D4DC5C7DE58}" presName="background" presStyleLbl="node0" presStyleIdx="0" presStyleCnt="1"/>
      <dgm:spPr/>
    </dgm:pt>
    <dgm:pt modelId="{60E87351-9EBF-4FE7-AC01-7B21C8126C7F}" type="pres">
      <dgm:prSet presAssocID="{76F2E40C-1F91-4E36-BD63-7D4DC5C7DE58}" presName="text" presStyleLbl="fgAcc0" presStyleIdx="0" presStyleCnt="1" custScaleX="248533" custLinFactNeighborX="3016" custLinFactNeighborY="-55981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EFFE7C4A-F2AE-4EE7-8F53-72114B9603C3}" type="pres">
      <dgm:prSet presAssocID="{76F2E40C-1F91-4E36-BD63-7D4DC5C7DE58}" presName="hierChild2" presStyleCnt="0"/>
      <dgm:spPr/>
    </dgm:pt>
    <dgm:pt modelId="{C718F341-464F-4E58-8D31-59269B0E16A7}" type="pres">
      <dgm:prSet presAssocID="{FF29E05F-873E-43F4-956F-1FF90B38BACD}" presName="Name10" presStyleLbl="parChTrans1D2" presStyleIdx="0" presStyleCnt="2"/>
      <dgm:spPr/>
      <dgm:t>
        <a:bodyPr/>
        <a:lstStyle/>
        <a:p>
          <a:endParaRPr lang="en-IN"/>
        </a:p>
      </dgm:t>
    </dgm:pt>
    <dgm:pt modelId="{71968FE6-6613-48FD-A1F4-D7608B8EDB3C}" type="pres">
      <dgm:prSet presAssocID="{F3118055-24D3-4A6C-9C46-601DE1100F56}" presName="hierRoot2" presStyleCnt="0"/>
      <dgm:spPr/>
    </dgm:pt>
    <dgm:pt modelId="{552E12AE-D69C-4A8C-851C-9CB9B40E8BEE}" type="pres">
      <dgm:prSet presAssocID="{F3118055-24D3-4A6C-9C46-601DE1100F56}" presName="composite2" presStyleCnt="0"/>
      <dgm:spPr/>
    </dgm:pt>
    <dgm:pt modelId="{69F005A3-CCC7-49A9-99A4-3B61EFBF4962}" type="pres">
      <dgm:prSet presAssocID="{F3118055-24D3-4A6C-9C46-601DE1100F56}" presName="background2" presStyleLbl="node2" presStyleIdx="0" presStyleCnt="2"/>
      <dgm:spPr/>
    </dgm:pt>
    <dgm:pt modelId="{7366D011-DA25-41ED-9609-ABAD75F272EB}" type="pres">
      <dgm:prSet presAssocID="{F3118055-24D3-4A6C-9C46-601DE1100F56}" presName="text2" presStyleLbl="fgAcc2" presStyleIdx="0" presStyleCnt="2" custAng="0" custScaleX="246590" custScaleY="68570" custLinFactNeighborX="-61863" custLinFactNeighborY="-7945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988B8A16-51D5-4063-8840-ADC3BBFDDC08}" type="pres">
      <dgm:prSet presAssocID="{F3118055-24D3-4A6C-9C46-601DE1100F56}" presName="hierChild3" presStyleCnt="0"/>
      <dgm:spPr/>
    </dgm:pt>
    <dgm:pt modelId="{869B1AB1-566A-4CFC-B261-36A88C1ED8F3}" type="pres">
      <dgm:prSet presAssocID="{A9DB46A1-2186-422E-AD0A-013F9042E8E3}" presName="Name17" presStyleLbl="parChTrans1D3" presStyleIdx="0" presStyleCnt="3"/>
      <dgm:spPr/>
      <dgm:t>
        <a:bodyPr/>
        <a:lstStyle/>
        <a:p>
          <a:endParaRPr lang="en-IN"/>
        </a:p>
      </dgm:t>
    </dgm:pt>
    <dgm:pt modelId="{B37439E0-7433-489C-A76B-F0E2F6E980B3}" type="pres">
      <dgm:prSet presAssocID="{4E3CA847-CF9D-46A4-8578-609B7DDEF7B0}" presName="hierRoot3" presStyleCnt="0"/>
      <dgm:spPr/>
    </dgm:pt>
    <dgm:pt modelId="{D5F31219-9471-49E0-AD25-C7FE233128C2}" type="pres">
      <dgm:prSet presAssocID="{4E3CA847-CF9D-46A4-8578-609B7DDEF7B0}" presName="composite3" presStyleCnt="0"/>
      <dgm:spPr/>
    </dgm:pt>
    <dgm:pt modelId="{E671BFD1-4B10-4E52-8CE3-09048A500281}" type="pres">
      <dgm:prSet presAssocID="{4E3CA847-CF9D-46A4-8578-609B7DDEF7B0}" presName="background3" presStyleLbl="node3" presStyleIdx="0" presStyleCnt="3"/>
      <dgm:spPr/>
    </dgm:pt>
    <dgm:pt modelId="{5DAA7542-F5B9-4BD8-AC5E-DD30D4FF1B39}" type="pres">
      <dgm:prSet presAssocID="{4E3CA847-CF9D-46A4-8578-609B7DDEF7B0}" presName="text3" presStyleLbl="fgAcc3" presStyleIdx="0" presStyleCnt="3" custScaleY="133430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132D5BB9-F613-4A8E-8BDA-AD2C618E2E06}" type="pres">
      <dgm:prSet presAssocID="{4E3CA847-CF9D-46A4-8578-609B7DDEF7B0}" presName="hierChild4" presStyleCnt="0"/>
      <dgm:spPr/>
    </dgm:pt>
    <dgm:pt modelId="{4C435035-8F7C-4FC2-B0FA-1835259FB0ED}" type="pres">
      <dgm:prSet presAssocID="{775BF590-E4CE-4475-983B-A666DB68F353}" presName="Name17" presStyleLbl="parChTrans1D3" presStyleIdx="1" presStyleCnt="3"/>
      <dgm:spPr/>
      <dgm:t>
        <a:bodyPr/>
        <a:lstStyle/>
        <a:p>
          <a:endParaRPr lang="en-IN"/>
        </a:p>
      </dgm:t>
    </dgm:pt>
    <dgm:pt modelId="{598F4FF0-2B52-4FF2-BA9C-21FE01876B9B}" type="pres">
      <dgm:prSet presAssocID="{34390D78-1126-4BD6-B9EF-BFBA1717823B}" presName="hierRoot3" presStyleCnt="0"/>
      <dgm:spPr/>
    </dgm:pt>
    <dgm:pt modelId="{18F749A5-2CCE-4DBA-9409-77F43CD39455}" type="pres">
      <dgm:prSet presAssocID="{34390D78-1126-4BD6-B9EF-BFBA1717823B}" presName="composite3" presStyleCnt="0"/>
      <dgm:spPr/>
    </dgm:pt>
    <dgm:pt modelId="{50B70544-AA34-4DFE-BD16-780114BCF987}" type="pres">
      <dgm:prSet presAssocID="{34390D78-1126-4BD6-B9EF-BFBA1717823B}" presName="background3" presStyleLbl="node3" presStyleIdx="1" presStyleCnt="3"/>
      <dgm:spPr/>
    </dgm:pt>
    <dgm:pt modelId="{3929E2D1-3C13-4B59-956D-2E8EFD39940D}" type="pres">
      <dgm:prSet presAssocID="{34390D78-1126-4BD6-B9EF-BFBA1717823B}" presName="text3" presStyleLbl="fgAcc3" presStyleIdx="1" presStyleCnt="3" custScaleX="123172" custScaleY="130335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74951F2C-5FCF-4959-8C17-2AAAEE087CB7}" type="pres">
      <dgm:prSet presAssocID="{34390D78-1126-4BD6-B9EF-BFBA1717823B}" presName="hierChild4" presStyleCnt="0"/>
      <dgm:spPr/>
    </dgm:pt>
    <dgm:pt modelId="{57BDD1AC-3593-47D5-9FC8-289C75109FCA}" type="pres">
      <dgm:prSet presAssocID="{5512DD6F-A6BE-4F72-8658-0B7A32693C03}" presName="Name10" presStyleLbl="parChTrans1D2" presStyleIdx="1" presStyleCnt="2"/>
      <dgm:spPr/>
      <dgm:t>
        <a:bodyPr/>
        <a:lstStyle/>
        <a:p>
          <a:endParaRPr lang="en-IN"/>
        </a:p>
      </dgm:t>
    </dgm:pt>
    <dgm:pt modelId="{30CF03BD-5943-4058-A01D-F97AF2B9C5A4}" type="pres">
      <dgm:prSet presAssocID="{87F59C53-FB94-4B17-BC03-FD32F7118D48}" presName="hierRoot2" presStyleCnt="0"/>
      <dgm:spPr/>
    </dgm:pt>
    <dgm:pt modelId="{4F17EC1C-DB5A-422E-9D0C-3C5D475DBE5E}" type="pres">
      <dgm:prSet presAssocID="{87F59C53-FB94-4B17-BC03-FD32F7118D48}" presName="composite2" presStyleCnt="0"/>
      <dgm:spPr/>
    </dgm:pt>
    <dgm:pt modelId="{85901B1B-5C67-4B40-88B1-98D42C7EC162}" type="pres">
      <dgm:prSet presAssocID="{87F59C53-FB94-4B17-BC03-FD32F7118D48}" presName="background2" presStyleLbl="node2" presStyleIdx="1" presStyleCnt="2"/>
      <dgm:spPr/>
    </dgm:pt>
    <dgm:pt modelId="{BF5D9AB8-9F97-4D14-9CF0-A6AFFA99642B}" type="pres">
      <dgm:prSet presAssocID="{87F59C53-FB94-4B17-BC03-FD32F7118D48}" presName="text2" presStyleLbl="fgAcc2" presStyleIdx="1" presStyleCnt="2" custScaleX="150067" custScaleY="42108" custLinFactNeighborX="-5170" custLinFactNeighborY="-4268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14B30F47-34D1-4ECA-8ACA-337D7F3A239B}" type="pres">
      <dgm:prSet presAssocID="{87F59C53-FB94-4B17-BC03-FD32F7118D48}" presName="hierChild3" presStyleCnt="0"/>
      <dgm:spPr/>
    </dgm:pt>
    <dgm:pt modelId="{FE6B2C32-E32C-4034-9AC8-A5A4F7335D21}" type="pres">
      <dgm:prSet presAssocID="{0C131CC6-965D-4A1C-AFB1-B1BACFE16036}" presName="Name17" presStyleLbl="parChTrans1D3" presStyleIdx="2" presStyleCnt="3"/>
      <dgm:spPr/>
      <dgm:t>
        <a:bodyPr/>
        <a:lstStyle/>
        <a:p>
          <a:endParaRPr lang="en-IN"/>
        </a:p>
      </dgm:t>
    </dgm:pt>
    <dgm:pt modelId="{2C7E427F-EB01-495E-918E-48A365FBC866}" type="pres">
      <dgm:prSet presAssocID="{372460F3-77DC-416C-AA1B-4B8CCF1C8531}" presName="hierRoot3" presStyleCnt="0"/>
      <dgm:spPr/>
    </dgm:pt>
    <dgm:pt modelId="{9471BCBF-D1AC-4558-BED6-2477D3EDF076}" type="pres">
      <dgm:prSet presAssocID="{372460F3-77DC-416C-AA1B-4B8CCF1C8531}" presName="composite3" presStyleCnt="0"/>
      <dgm:spPr/>
    </dgm:pt>
    <dgm:pt modelId="{11F75630-59AD-4370-828C-2B9F630FE228}" type="pres">
      <dgm:prSet presAssocID="{372460F3-77DC-416C-AA1B-4B8CCF1C8531}" presName="background3" presStyleLbl="node3" presStyleIdx="2" presStyleCnt="3"/>
      <dgm:spPr/>
    </dgm:pt>
    <dgm:pt modelId="{9AE3D6E5-EFCD-4F73-8082-7E70D9E1C8F7}" type="pres">
      <dgm:prSet presAssocID="{372460F3-77DC-416C-AA1B-4B8CCF1C8531}" presName="text3" presStyleLbl="fgAcc3" presStyleIdx="2" presStyleCnt="3" custScaleX="189270" custScaleY="204674" custLinFactNeighborX="33793" custLinFactNeighborY="-4165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85497B08-A19E-4BD4-A2F5-57CF9A1C9BDD}" type="pres">
      <dgm:prSet presAssocID="{372460F3-77DC-416C-AA1B-4B8CCF1C8531}" presName="hierChild4" presStyleCnt="0"/>
      <dgm:spPr/>
    </dgm:pt>
  </dgm:ptLst>
  <dgm:cxnLst>
    <dgm:cxn modelId="{1BE04789-337B-468C-B11A-A104723DA3AB}" type="presOf" srcId="{A9DB46A1-2186-422E-AD0A-013F9042E8E3}" destId="{869B1AB1-566A-4CFC-B261-36A88C1ED8F3}" srcOrd="0" destOrd="0" presId="urn:microsoft.com/office/officeart/2005/8/layout/hierarchy1"/>
    <dgm:cxn modelId="{BB860575-8A7B-4A7D-A7B8-022935FE00D2}" type="presOf" srcId="{88206A2B-AC53-479F-9DAD-8DBED53F95A0}" destId="{BF092ADF-22B5-4DF9-BBE6-69258F90AF84}" srcOrd="0" destOrd="0" presId="urn:microsoft.com/office/officeart/2005/8/layout/hierarchy1"/>
    <dgm:cxn modelId="{E3BDE67C-EE6B-4E8C-A40D-D9F0FCB8B7D8}" type="presOf" srcId="{372460F3-77DC-416C-AA1B-4B8CCF1C8531}" destId="{9AE3D6E5-EFCD-4F73-8082-7E70D9E1C8F7}" srcOrd="0" destOrd="0" presId="urn:microsoft.com/office/officeart/2005/8/layout/hierarchy1"/>
    <dgm:cxn modelId="{071BC6A4-784C-42C9-A0BC-0ECE3EC26B15}" type="presOf" srcId="{0C131CC6-965D-4A1C-AFB1-B1BACFE16036}" destId="{FE6B2C32-E32C-4034-9AC8-A5A4F7335D21}" srcOrd="0" destOrd="0" presId="urn:microsoft.com/office/officeart/2005/8/layout/hierarchy1"/>
    <dgm:cxn modelId="{E5162529-6717-41BB-B23F-4E3146413A61}" type="presOf" srcId="{87F59C53-FB94-4B17-BC03-FD32F7118D48}" destId="{BF5D9AB8-9F97-4D14-9CF0-A6AFFA99642B}" srcOrd="0" destOrd="0" presId="urn:microsoft.com/office/officeart/2005/8/layout/hierarchy1"/>
    <dgm:cxn modelId="{32A6C0BD-68A9-4509-84C1-A048ABB1176A}" srcId="{F3118055-24D3-4A6C-9C46-601DE1100F56}" destId="{4E3CA847-CF9D-46A4-8578-609B7DDEF7B0}" srcOrd="0" destOrd="0" parTransId="{A9DB46A1-2186-422E-AD0A-013F9042E8E3}" sibTransId="{106FD9EF-0576-43D3-9B06-BEE89FE77725}"/>
    <dgm:cxn modelId="{C099926F-F886-4467-9015-FED8BBA686AA}" srcId="{76F2E40C-1F91-4E36-BD63-7D4DC5C7DE58}" destId="{87F59C53-FB94-4B17-BC03-FD32F7118D48}" srcOrd="1" destOrd="0" parTransId="{5512DD6F-A6BE-4F72-8658-0B7A32693C03}" sibTransId="{AE3A587D-AC83-4FB1-8B74-82A7A992B483}"/>
    <dgm:cxn modelId="{B5F892CB-5259-494E-B955-69F5A0953325}" srcId="{76F2E40C-1F91-4E36-BD63-7D4DC5C7DE58}" destId="{F3118055-24D3-4A6C-9C46-601DE1100F56}" srcOrd="0" destOrd="0" parTransId="{FF29E05F-873E-43F4-956F-1FF90B38BACD}" sibTransId="{1D15A89F-95D3-4C14-9CFD-70D10ED96CC1}"/>
    <dgm:cxn modelId="{BFAD3596-0D3A-46B1-8845-569FAD723B65}" type="presOf" srcId="{F3118055-24D3-4A6C-9C46-601DE1100F56}" destId="{7366D011-DA25-41ED-9609-ABAD75F272EB}" srcOrd="0" destOrd="0" presId="urn:microsoft.com/office/officeart/2005/8/layout/hierarchy1"/>
    <dgm:cxn modelId="{0FA929B9-34C6-4537-A555-512262E49CE0}" srcId="{88206A2B-AC53-479F-9DAD-8DBED53F95A0}" destId="{76F2E40C-1F91-4E36-BD63-7D4DC5C7DE58}" srcOrd="0" destOrd="0" parTransId="{C8D966DB-CE91-4142-9A7E-369A6C2AC207}" sibTransId="{7E6176F6-6D33-4C10-8718-1FD5206798CD}"/>
    <dgm:cxn modelId="{0491E860-E55B-4EF8-86F9-A0AB6616EF0A}" type="presOf" srcId="{76F2E40C-1F91-4E36-BD63-7D4DC5C7DE58}" destId="{60E87351-9EBF-4FE7-AC01-7B21C8126C7F}" srcOrd="0" destOrd="0" presId="urn:microsoft.com/office/officeart/2005/8/layout/hierarchy1"/>
    <dgm:cxn modelId="{12B17976-A2E1-4724-B685-63F610E20DF7}" type="presOf" srcId="{4E3CA847-CF9D-46A4-8578-609B7DDEF7B0}" destId="{5DAA7542-F5B9-4BD8-AC5E-DD30D4FF1B39}" srcOrd="0" destOrd="0" presId="urn:microsoft.com/office/officeart/2005/8/layout/hierarchy1"/>
    <dgm:cxn modelId="{CA8C6C7D-3C3E-4305-B9C8-94592E3CF155}" srcId="{F3118055-24D3-4A6C-9C46-601DE1100F56}" destId="{34390D78-1126-4BD6-B9EF-BFBA1717823B}" srcOrd="1" destOrd="0" parTransId="{775BF590-E4CE-4475-983B-A666DB68F353}" sibTransId="{F4B5D8B1-73C8-4657-976C-E8C03A4C98CB}"/>
    <dgm:cxn modelId="{99222623-CCDC-49AD-B06F-FBF3321621E3}" type="presOf" srcId="{34390D78-1126-4BD6-B9EF-BFBA1717823B}" destId="{3929E2D1-3C13-4B59-956D-2E8EFD39940D}" srcOrd="0" destOrd="0" presId="urn:microsoft.com/office/officeart/2005/8/layout/hierarchy1"/>
    <dgm:cxn modelId="{A86F54B7-EB7B-4789-92D7-46BCC12E7501}" type="presOf" srcId="{775BF590-E4CE-4475-983B-A666DB68F353}" destId="{4C435035-8F7C-4FC2-B0FA-1835259FB0ED}" srcOrd="0" destOrd="0" presId="urn:microsoft.com/office/officeart/2005/8/layout/hierarchy1"/>
    <dgm:cxn modelId="{FFCA4DEA-2422-4993-BEF3-711BFC737704}" srcId="{87F59C53-FB94-4B17-BC03-FD32F7118D48}" destId="{372460F3-77DC-416C-AA1B-4B8CCF1C8531}" srcOrd="0" destOrd="0" parTransId="{0C131CC6-965D-4A1C-AFB1-B1BACFE16036}" sibTransId="{091E6464-C190-4327-A6CC-92A44D0ADA19}"/>
    <dgm:cxn modelId="{80E927F0-2765-42D9-B658-13A5FFA121A1}" type="presOf" srcId="{5512DD6F-A6BE-4F72-8658-0B7A32693C03}" destId="{57BDD1AC-3593-47D5-9FC8-289C75109FCA}" srcOrd="0" destOrd="0" presId="urn:microsoft.com/office/officeart/2005/8/layout/hierarchy1"/>
    <dgm:cxn modelId="{31B14769-40A8-4784-9839-1E4F19595EBD}" type="presOf" srcId="{FF29E05F-873E-43F4-956F-1FF90B38BACD}" destId="{C718F341-464F-4E58-8D31-59269B0E16A7}" srcOrd="0" destOrd="0" presId="urn:microsoft.com/office/officeart/2005/8/layout/hierarchy1"/>
    <dgm:cxn modelId="{72B2AFB5-B854-48B0-90EA-4AD64539E406}" type="presParOf" srcId="{BF092ADF-22B5-4DF9-BBE6-69258F90AF84}" destId="{4F23F69C-7741-4745-AC6E-F7C81EF0460D}" srcOrd="0" destOrd="0" presId="urn:microsoft.com/office/officeart/2005/8/layout/hierarchy1"/>
    <dgm:cxn modelId="{6203E79A-E640-4ABA-9DE1-8DE86F12411D}" type="presParOf" srcId="{4F23F69C-7741-4745-AC6E-F7C81EF0460D}" destId="{94AF9E94-AB6A-41A2-8F2E-03BCF966AE51}" srcOrd="0" destOrd="0" presId="urn:microsoft.com/office/officeart/2005/8/layout/hierarchy1"/>
    <dgm:cxn modelId="{4E562B88-B5FA-40B7-A7F1-2E1BD875FAB0}" type="presParOf" srcId="{94AF9E94-AB6A-41A2-8F2E-03BCF966AE51}" destId="{2BD05B0F-A4B6-4D46-9CB2-7AF23A87D9A0}" srcOrd="0" destOrd="0" presId="urn:microsoft.com/office/officeart/2005/8/layout/hierarchy1"/>
    <dgm:cxn modelId="{1693870E-DD03-4F2B-991D-48F85D7AA035}" type="presParOf" srcId="{94AF9E94-AB6A-41A2-8F2E-03BCF966AE51}" destId="{60E87351-9EBF-4FE7-AC01-7B21C8126C7F}" srcOrd="1" destOrd="0" presId="urn:microsoft.com/office/officeart/2005/8/layout/hierarchy1"/>
    <dgm:cxn modelId="{232E27C5-ADE9-43EF-B34F-C76E8E6815C8}" type="presParOf" srcId="{4F23F69C-7741-4745-AC6E-F7C81EF0460D}" destId="{EFFE7C4A-F2AE-4EE7-8F53-72114B9603C3}" srcOrd="1" destOrd="0" presId="urn:microsoft.com/office/officeart/2005/8/layout/hierarchy1"/>
    <dgm:cxn modelId="{5696F228-7F07-4796-AA9D-E861FC64769A}" type="presParOf" srcId="{EFFE7C4A-F2AE-4EE7-8F53-72114B9603C3}" destId="{C718F341-464F-4E58-8D31-59269B0E16A7}" srcOrd="0" destOrd="0" presId="urn:microsoft.com/office/officeart/2005/8/layout/hierarchy1"/>
    <dgm:cxn modelId="{5A956702-8D74-4DCA-ADE4-278CFE890376}" type="presParOf" srcId="{EFFE7C4A-F2AE-4EE7-8F53-72114B9603C3}" destId="{71968FE6-6613-48FD-A1F4-D7608B8EDB3C}" srcOrd="1" destOrd="0" presId="urn:microsoft.com/office/officeart/2005/8/layout/hierarchy1"/>
    <dgm:cxn modelId="{0C466B76-B053-4F1F-94AA-7D1DC3EB1CA3}" type="presParOf" srcId="{71968FE6-6613-48FD-A1F4-D7608B8EDB3C}" destId="{552E12AE-D69C-4A8C-851C-9CB9B40E8BEE}" srcOrd="0" destOrd="0" presId="urn:microsoft.com/office/officeart/2005/8/layout/hierarchy1"/>
    <dgm:cxn modelId="{10E1A176-E7AD-4AEC-9F56-BB11A8A98AC5}" type="presParOf" srcId="{552E12AE-D69C-4A8C-851C-9CB9B40E8BEE}" destId="{69F005A3-CCC7-49A9-99A4-3B61EFBF4962}" srcOrd="0" destOrd="0" presId="urn:microsoft.com/office/officeart/2005/8/layout/hierarchy1"/>
    <dgm:cxn modelId="{35983A6A-F444-49CB-A661-B14C43628ECD}" type="presParOf" srcId="{552E12AE-D69C-4A8C-851C-9CB9B40E8BEE}" destId="{7366D011-DA25-41ED-9609-ABAD75F272EB}" srcOrd="1" destOrd="0" presId="urn:microsoft.com/office/officeart/2005/8/layout/hierarchy1"/>
    <dgm:cxn modelId="{26EF951C-EEA7-44C0-93E2-0DD05E60D23A}" type="presParOf" srcId="{71968FE6-6613-48FD-A1F4-D7608B8EDB3C}" destId="{988B8A16-51D5-4063-8840-ADC3BBFDDC08}" srcOrd="1" destOrd="0" presId="urn:microsoft.com/office/officeart/2005/8/layout/hierarchy1"/>
    <dgm:cxn modelId="{8708295F-D214-4609-963A-B67A465AD908}" type="presParOf" srcId="{988B8A16-51D5-4063-8840-ADC3BBFDDC08}" destId="{869B1AB1-566A-4CFC-B261-36A88C1ED8F3}" srcOrd="0" destOrd="0" presId="urn:microsoft.com/office/officeart/2005/8/layout/hierarchy1"/>
    <dgm:cxn modelId="{0C087C4A-4FE4-466D-8A29-DB4DE2C7E3B2}" type="presParOf" srcId="{988B8A16-51D5-4063-8840-ADC3BBFDDC08}" destId="{B37439E0-7433-489C-A76B-F0E2F6E980B3}" srcOrd="1" destOrd="0" presId="urn:microsoft.com/office/officeart/2005/8/layout/hierarchy1"/>
    <dgm:cxn modelId="{2D246CEE-A9F2-4E0C-974A-7A2D021B1CB0}" type="presParOf" srcId="{B37439E0-7433-489C-A76B-F0E2F6E980B3}" destId="{D5F31219-9471-49E0-AD25-C7FE233128C2}" srcOrd="0" destOrd="0" presId="urn:microsoft.com/office/officeart/2005/8/layout/hierarchy1"/>
    <dgm:cxn modelId="{38B0526F-EE40-4F0C-81B2-EBDA5D0A45FC}" type="presParOf" srcId="{D5F31219-9471-49E0-AD25-C7FE233128C2}" destId="{E671BFD1-4B10-4E52-8CE3-09048A500281}" srcOrd="0" destOrd="0" presId="urn:microsoft.com/office/officeart/2005/8/layout/hierarchy1"/>
    <dgm:cxn modelId="{092C5A91-9B59-477E-ABFF-BA798980A70D}" type="presParOf" srcId="{D5F31219-9471-49E0-AD25-C7FE233128C2}" destId="{5DAA7542-F5B9-4BD8-AC5E-DD30D4FF1B39}" srcOrd="1" destOrd="0" presId="urn:microsoft.com/office/officeart/2005/8/layout/hierarchy1"/>
    <dgm:cxn modelId="{0DC5A0D1-CFF3-46C0-8C30-4A932DA0296D}" type="presParOf" srcId="{B37439E0-7433-489C-A76B-F0E2F6E980B3}" destId="{132D5BB9-F613-4A8E-8BDA-AD2C618E2E06}" srcOrd="1" destOrd="0" presId="urn:microsoft.com/office/officeart/2005/8/layout/hierarchy1"/>
    <dgm:cxn modelId="{D5955E46-F710-4A10-A785-196C88C2319A}" type="presParOf" srcId="{988B8A16-51D5-4063-8840-ADC3BBFDDC08}" destId="{4C435035-8F7C-4FC2-B0FA-1835259FB0ED}" srcOrd="2" destOrd="0" presId="urn:microsoft.com/office/officeart/2005/8/layout/hierarchy1"/>
    <dgm:cxn modelId="{FD02E6CE-DCA4-45B0-AF97-2A069A2F4D43}" type="presParOf" srcId="{988B8A16-51D5-4063-8840-ADC3BBFDDC08}" destId="{598F4FF0-2B52-4FF2-BA9C-21FE01876B9B}" srcOrd="3" destOrd="0" presId="urn:microsoft.com/office/officeart/2005/8/layout/hierarchy1"/>
    <dgm:cxn modelId="{56BA25D1-4A28-4B9E-BA87-F5E48091E07E}" type="presParOf" srcId="{598F4FF0-2B52-4FF2-BA9C-21FE01876B9B}" destId="{18F749A5-2CCE-4DBA-9409-77F43CD39455}" srcOrd="0" destOrd="0" presId="urn:microsoft.com/office/officeart/2005/8/layout/hierarchy1"/>
    <dgm:cxn modelId="{96A0FFFD-7E8C-45A8-91FB-9A671C44CCD1}" type="presParOf" srcId="{18F749A5-2CCE-4DBA-9409-77F43CD39455}" destId="{50B70544-AA34-4DFE-BD16-780114BCF987}" srcOrd="0" destOrd="0" presId="urn:microsoft.com/office/officeart/2005/8/layout/hierarchy1"/>
    <dgm:cxn modelId="{4D3AD1EB-F9AE-47CD-926B-46B517460E97}" type="presParOf" srcId="{18F749A5-2CCE-4DBA-9409-77F43CD39455}" destId="{3929E2D1-3C13-4B59-956D-2E8EFD39940D}" srcOrd="1" destOrd="0" presId="urn:microsoft.com/office/officeart/2005/8/layout/hierarchy1"/>
    <dgm:cxn modelId="{D92C09D4-AEE3-41E3-BB11-89379CEB8024}" type="presParOf" srcId="{598F4FF0-2B52-4FF2-BA9C-21FE01876B9B}" destId="{74951F2C-5FCF-4959-8C17-2AAAEE087CB7}" srcOrd="1" destOrd="0" presId="urn:microsoft.com/office/officeart/2005/8/layout/hierarchy1"/>
    <dgm:cxn modelId="{F85A7C27-0758-4A25-B12D-C3A76D96DCF7}" type="presParOf" srcId="{EFFE7C4A-F2AE-4EE7-8F53-72114B9603C3}" destId="{57BDD1AC-3593-47D5-9FC8-289C75109FCA}" srcOrd="2" destOrd="0" presId="urn:microsoft.com/office/officeart/2005/8/layout/hierarchy1"/>
    <dgm:cxn modelId="{169B4424-86D2-4759-A4D7-EEEDA763A4D9}" type="presParOf" srcId="{EFFE7C4A-F2AE-4EE7-8F53-72114B9603C3}" destId="{30CF03BD-5943-4058-A01D-F97AF2B9C5A4}" srcOrd="3" destOrd="0" presId="urn:microsoft.com/office/officeart/2005/8/layout/hierarchy1"/>
    <dgm:cxn modelId="{9364A29F-C365-4ECF-B1F6-6289A01E6D12}" type="presParOf" srcId="{30CF03BD-5943-4058-A01D-F97AF2B9C5A4}" destId="{4F17EC1C-DB5A-422E-9D0C-3C5D475DBE5E}" srcOrd="0" destOrd="0" presId="urn:microsoft.com/office/officeart/2005/8/layout/hierarchy1"/>
    <dgm:cxn modelId="{285F580C-3048-4274-8F07-C81433BFE476}" type="presParOf" srcId="{4F17EC1C-DB5A-422E-9D0C-3C5D475DBE5E}" destId="{85901B1B-5C67-4B40-88B1-98D42C7EC162}" srcOrd="0" destOrd="0" presId="urn:microsoft.com/office/officeart/2005/8/layout/hierarchy1"/>
    <dgm:cxn modelId="{DCD5C19A-B8E5-459D-B9A4-F740900D8FA4}" type="presParOf" srcId="{4F17EC1C-DB5A-422E-9D0C-3C5D475DBE5E}" destId="{BF5D9AB8-9F97-4D14-9CF0-A6AFFA99642B}" srcOrd="1" destOrd="0" presId="urn:microsoft.com/office/officeart/2005/8/layout/hierarchy1"/>
    <dgm:cxn modelId="{51D665D8-C4E9-40DE-B94E-A82FF5BA822E}" type="presParOf" srcId="{30CF03BD-5943-4058-A01D-F97AF2B9C5A4}" destId="{14B30F47-34D1-4ECA-8ACA-337D7F3A239B}" srcOrd="1" destOrd="0" presId="urn:microsoft.com/office/officeart/2005/8/layout/hierarchy1"/>
    <dgm:cxn modelId="{13473F95-3676-45FF-8E00-5B6840F64523}" type="presParOf" srcId="{14B30F47-34D1-4ECA-8ACA-337D7F3A239B}" destId="{FE6B2C32-E32C-4034-9AC8-A5A4F7335D21}" srcOrd="0" destOrd="0" presId="urn:microsoft.com/office/officeart/2005/8/layout/hierarchy1"/>
    <dgm:cxn modelId="{1B99559F-73CC-4123-BB4E-5A81D689F074}" type="presParOf" srcId="{14B30F47-34D1-4ECA-8ACA-337D7F3A239B}" destId="{2C7E427F-EB01-495E-918E-48A365FBC866}" srcOrd="1" destOrd="0" presId="urn:microsoft.com/office/officeart/2005/8/layout/hierarchy1"/>
    <dgm:cxn modelId="{AD918DB7-17F6-40D5-B744-7B0C8575E3A3}" type="presParOf" srcId="{2C7E427F-EB01-495E-918E-48A365FBC866}" destId="{9471BCBF-D1AC-4558-BED6-2477D3EDF076}" srcOrd="0" destOrd="0" presId="urn:microsoft.com/office/officeart/2005/8/layout/hierarchy1"/>
    <dgm:cxn modelId="{388E6441-A0F3-4581-B143-BCE687BFBA41}" type="presParOf" srcId="{9471BCBF-D1AC-4558-BED6-2477D3EDF076}" destId="{11F75630-59AD-4370-828C-2B9F630FE228}" srcOrd="0" destOrd="0" presId="urn:microsoft.com/office/officeart/2005/8/layout/hierarchy1"/>
    <dgm:cxn modelId="{BE8E1C6C-873D-43DF-A6CE-C82C90317ABA}" type="presParOf" srcId="{9471BCBF-D1AC-4558-BED6-2477D3EDF076}" destId="{9AE3D6E5-EFCD-4F73-8082-7E70D9E1C8F7}" srcOrd="1" destOrd="0" presId="urn:microsoft.com/office/officeart/2005/8/layout/hierarchy1"/>
    <dgm:cxn modelId="{291C1C84-F357-4297-8426-8EFFF3625AC5}" type="presParOf" srcId="{2C7E427F-EB01-495E-918E-48A365FBC866}" destId="{85497B08-A19E-4BD4-A2F5-57CF9A1C9BDD}" srcOrd="1" destOrd="0" presId="urn:microsoft.com/office/officeart/2005/8/layout/hierarchy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6B2C32-E32C-4034-9AC8-A5A4F7335D21}">
      <dsp:nvSpPr>
        <dsp:cNvPr id="0" name=""/>
        <dsp:cNvSpPr/>
      </dsp:nvSpPr>
      <dsp:spPr>
        <a:xfrm>
          <a:off x="6267444" y="1931957"/>
          <a:ext cx="430196" cy="4826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9275"/>
              </a:lnTo>
              <a:lnTo>
                <a:pt x="430196" y="329275"/>
              </a:lnTo>
              <a:lnTo>
                <a:pt x="430196" y="482677"/>
              </a:lnTo>
            </a:path>
          </a:pathLst>
        </a:custGeom>
        <a:noFill/>
        <a:ln w="11429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BDD1AC-3593-47D5-9FC8-289C75109FCA}">
      <dsp:nvSpPr>
        <dsp:cNvPr id="0" name=""/>
        <dsp:cNvSpPr/>
      </dsp:nvSpPr>
      <dsp:spPr>
        <a:xfrm>
          <a:off x="4020007" y="876714"/>
          <a:ext cx="2247437" cy="6124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9073"/>
              </a:lnTo>
              <a:lnTo>
                <a:pt x="2247437" y="459073"/>
              </a:lnTo>
              <a:lnTo>
                <a:pt x="2247437" y="612475"/>
              </a:lnTo>
            </a:path>
          </a:pathLst>
        </a:custGeom>
        <a:noFill/>
        <a:ln w="11429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435035-8F7C-4FC2-B0FA-1835259FB0ED}">
      <dsp:nvSpPr>
        <dsp:cNvPr id="0" name=""/>
        <dsp:cNvSpPr/>
      </dsp:nvSpPr>
      <dsp:spPr>
        <a:xfrm>
          <a:off x="1857667" y="2171542"/>
          <a:ext cx="1540522" cy="5651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1734"/>
              </a:lnTo>
              <a:lnTo>
                <a:pt x="1540522" y="411734"/>
              </a:lnTo>
              <a:lnTo>
                <a:pt x="1540522" y="565136"/>
              </a:lnTo>
            </a:path>
          </a:pathLst>
        </a:custGeom>
        <a:noFill/>
        <a:ln w="11429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9B1AB1-566A-4CFC-B261-36A88C1ED8F3}">
      <dsp:nvSpPr>
        <dsp:cNvPr id="0" name=""/>
        <dsp:cNvSpPr/>
      </dsp:nvSpPr>
      <dsp:spPr>
        <a:xfrm>
          <a:off x="1182442" y="2171542"/>
          <a:ext cx="675225" cy="565136"/>
        </a:xfrm>
        <a:custGeom>
          <a:avLst/>
          <a:gdLst/>
          <a:ahLst/>
          <a:cxnLst/>
          <a:rect l="0" t="0" r="0" b="0"/>
          <a:pathLst>
            <a:path>
              <a:moveTo>
                <a:pt x="675225" y="0"/>
              </a:moveTo>
              <a:lnTo>
                <a:pt x="675225" y="411734"/>
              </a:lnTo>
              <a:lnTo>
                <a:pt x="0" y="411734"/>
              </a:lnTo>
              <a:lnTo>
                <a:pt x="0" y="565136"/>
              </a:lnTo>
            </a:path>
          </a:pathLst>
        </a:custGeom>
        <a:noFill/>
        <a:ln w="11429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18F341-464F-4E58-8D31-59269B0E16A7}">
      <dsp:nvSpPr>
        <dsp:cNvPr id="0" name=""/>
        <dsp:cNvSpPr/>
      </dsp:nvSpPr>
      <dsp:spPr>
        <a:xfrm>
          <a:off x="1857667" y="876714"/>
          <a:ext cx="2162339" cy="573811"/>
        </a:xfrm>
        <a:custGeom>
          <a:avLst/>
          <a:gdLst/>
          <a:ahLst/>
          <a:cxnLst/>
          <a:rect l="0" t="0" r="0" b="0"/>
          <a:pathLst>
            <a:path>
              <a:moveTo>
                <a:pt x="2162339" y="0"/>
              </a:moveTo>
              <a:lnTo>
                <a:pt x="2162339" y="420409"/>
              </a:lnTo>
              <a:lnTo>
                <a:pt x="0" y="420409"/>
              </a:lnTo>
              <a:lnTo>
                <a:pt x="0" y="573811"/>
              </a:lnTo>
            </a:path>
          </a:pathLst>
        </a:custGeom>
        <a:noFill/>
        <a:ln w="11429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D05B0F-A4B6-4D46-9CB2-7AF23A87D9A0}">
      <dsp:nvSpPr>
        <dsp:cNvPr id="0" name=""/>
        <dsp:cNvSpPr/>
      </dsp:nvSpPr>
      <dsp:spPr>
        <a:xfrm>
          <a:off x="1962262" y="-174790"/>
          <a:ext cx="4115490" cy="10515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E87351-9EBF-4FE7-AC01-7B21C8126C7F}">
      <dsp:nvSpPr>
        <dsp:cNvPr id="0" name=""/>
        <dsp:cNvSpPr/>
      </dsp:nvSpPr>
      <dsp:spPr>
        <a:xfrm>
          <a:off x="2146252" y="0"/>
          <a:ext cx="4115490" cy="10515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Audit under GST</a:t>
          </a:r>
          <a:endParaRPr lang="en-IN" sz="4000" kern="1200" dirty="0"/>
        </a:p>
      </dsp:txBody>
      <dsp:txXfrm>
        <a:off x="2177050" y="30798"/>
        <a:ext cx="4053894" cy="989908"/>
      </dsp:txXfrm>
    </dsp:sp>
    <dsp:sp modelId="{69F005A3-CCC7-49A9-99A4-3B61EFBF4962}">
      <dsp:nvSpPr>
        <dsp:cNvPr id="0" name=""/>
        <dsp:cNvSpPr/>
      </dsp:nvSpPr>
      <dsp:spPr>
        <a:xfrm>
          <a:off x="-183990" y="1450525"/>
          <a:ext cx="4083316" cy="7210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66D011-DA25-41ED-9609-ABAD75F272EB}">
      <dsp:nvSpPr>
        <dsp:cNvPr id="0" name=""/>
        <dsp:cNvSpPr/>
      </dsp:nvSpPr>
      <dsp:spPr>
        <a:xfrm>
          <a:off x="0" y="1625316"/>
          <a:ext cx="4083316" cy="7210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Audit by GST tax authorities</a:t>
          </a:r>
          <a:endParaRPr lang="en-IN" sz="1600" kern="1200" dirty="0"/>
        </a:p>
      </dsp:txBody>
      <dsp:txXfrm>
        <a:off x="21118" y="1646434"/>
        <a:ext cx="4041080" cy="678780"/>
      </dsp:txXfrm>
    </dsp:sp>
    <dsp:sp modelId="{E671BFD1-4B10-4E52-8CE3-09048A500281}">
      <dsp:nvSpPr>
        <dsp:cNvPr id="0" name=""/>
        <dsp:cNvSpPr/>
      </dsp:nvSpPr>
      <dsp:spPr>
        <a:xfrm>
          <a:off x="354486" y="2736679"/>
          <a:ext cx="1655913" cy="14030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AA7542-F5B9-4BD8-AC5E-DD30D4FF1B39}">
      <dsp:nvSpPr>
        <dsp:cNvPr id="0" name=""/>
        <dsp:cNvSpPr/>
      </dsp:nvSpPr>
      <dsp:spPr>
        <a:xfrm>
          <a:off x="538476" y="2911470"/>
          <a:ext cx="1655913" cy="14030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General Audit U/S 65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[Order by Commissioner]</a:t>
          </a:r>
          <a:endParaRPr lang="en-IN" sz="1600" kern="1200" dirty="0"/>
        </a:p>
      </dsp:txBody>
      <dsp:txXfrm>
        <a:off x="579569" y="2952563"/>
        <a:ext cx="1573727" cy="1320836"/>
      </dsp:txXfrm>
    </dsp:sp>
    <dsp:sp modelId="{50B70544-AA34-4DFE-BD16-780114BCF987}">
      <dsp:nvSpPr>
        <dsp:cNvPr id="0" name=""/>
        <dsp:cNvSpPr/>
      </dsp:nvSpPr>
      <dsp:spPr>
        <a:xfrm>
          <a:off x="2378380" y="2736679"/>
          <a:ext cx="2039621" cy="13704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29E2D1-3C13-4B59-956D-2E8EFD39940D}">
      <dsp:nvSpPr>
        <dsp:cNvPr id="0" name=""/>
        <dsp:cNvSpPr/>
      </dsp:nvSpPr>
      <dsp:spPr>
        <a:xfrm>
          <a:off x="2562370" y="2911470"/>
          <a:ext cx="2039621" cy="13704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Special Audit u/s 66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[With prior approval of  Commissioner]</a:t>
          </a:r>
          <a:endParaRPr lang="en-IN" sz="1600" kern="1200" dirty="0"/>
        </a:p>
      </dsp:txBody>
      <dsp:txXfrm>
        <a:off x="2602510" y="2951610"/>
        <a:ext cx="1959341" cy="1290198"/>
      </dsp:txXfrm>
    </dsp:sp>
    <dsp:sp modelId="{85901B1B-5C67-4B40-88B1-98D42C7EC162}">
      <dsp:nvSpPr>
        <dsp:cNvPr id="0" name=""/>
        <dsp:cNvSpPr/>
      </dsp:nvSpPr>
      <dsp:spPr>
        <a:xfrm>
          <a:off x="5024955" y="1489189"/>
          <a:ext cx="2484979" cy="4427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5D9AB8-9F97-4D14-9CF0-A6AFFA99642B}">
      <dsp:nvSpPr>
        <dsp:cNvPr id="0" name=""/>
        <dsp:cNvSpPr/>
      </dsp:nvSpPr>
      <dsp:spPr>
        <a:xfrm>
          <a:off x="5208945" y="1663980"/>
          <a:ext cx="2484979" cy="4427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Audit by CMA/CA</a:t>
          </a:r>
          <a:endParaRPr lang="en-IN" sz="1600" kern="1200" dirty="0"/>
        </a:p>
      </dsp:txBody>
      <dsp:txXfrm>
        <a:off x="5221913" y="1676948"/>
        <a:ext cx="2459043" cy="416831"/>
      </dsp:txXfrm>
    </dsp:sp>
    <dsp:sp modelId="{11F75630-59AD-4370-828C-2B9F630FE228}">
      <dsp:nvSpPr>
        <dsp:cNvPr id="0" name=""/>
        <dsp:cNvSpPr/>
      </dsp:nvSpPr>
      <dsp:spPr>
        <a:xfrm>
          <a:off x="5130567" y="2414634"/>
          <a:ext cx="3134146" cy="21521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E3D6E5-EFCD-4F73-8082-7E70D9E1C8F7}">
      <dsp:nvSpPr>
        <dsp:cNvPr id="0" name=""/>
        <dsp:cNvSpPr/>
      </dsp:nvSpPr>
      <dsp:spPr>
        <a:xfrm>
          <a:off x="5314558" y="2589425"/>
          <a:ext cx="3134146" cy="21521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File audited returns U/S 35(5)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+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Audited Accounts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+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Reconciliation Statements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2000" kern="1200" dirty="0"/>
        </a:p>
      </dsp:txBody>
      <dsp:txXfrm>
        <a:off x="5377593" y="2652460"/>
        <a:ext cx="3008076" cy="20260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4D808F-644E-4B98-9868-D81DF0DF7AF0}" type="datetimeFigureOut">
              <a:rPr lang="en-US" smtClean="0"/>
              <a:pPr/>
              <a:t>3/20/2019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F1E770-8C84-4CC0-8E03-1388CA5753C1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104705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F1E770-8C84-4CC0-8E03-1388CA5753C1}" type="slidenum">
              <a:rPr lang="en-IN" smtClean="0"/>
              <a:pPr/>
              <a:t>2</a:t>
            </a:fld>
            <a:endParaRPr lang="en-I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F1E770-8C84-4CC0-8E03-1388CA5753C1}" type="slidenum">
              <a:rPr lang="en-IN" smtClean="0"/>
              <a:pPr/>
              <a:t>3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3/20/2019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microsoft.com/office/2007/relationships/diagramDrawing" Target="../diagrams/drawing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CMA </a:t>
            </a:r>
            <a:r>
              <a:rPr lang="en-IN" dirty="0" err="1" smtClean="0"/>
              <a:t>vishwanath</a:t>
            </a:r>
            <a:r>
              <a:rPr lang="en-IN" dirty="0" smtClean="0"/>
              <a:t> </a:t>
            </a:r>
            <a:r>
              <a:rPr lang="en-IN" dirty="0" err="1" smtClean="0"/>
              <a:t>bhat,B.Com</a:t>
            </a:r>
            <a:r>
              <a:rPr lang="en-IN" dirty="0" smtClean="0"/>
              <a:t>. </a:t>
            </a:r>
            <a:r>
              <a:rPr lang="en-IN" dirty="0" err="1" smtClean="0"/>
              <a:t>Fcma</a:t>
            </a:r>
            <a:endParaRPr lang="en-IN" dirty="0" smtClean="0"/>
          </a:p>
          <a:p>
            <a:endParaRPr lang="en-IN" dirty="0" smtClean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 smtClean="0"/>
              <a:t>GST AUDIT – GSTR 9C</a:t>
            </a:r>
            <a:endParaRPr lang="en-IN" dirty="0"/>
          </a:p>
        </p:txBody>
      </p:sp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4714884"/>
            <a:ext cx="3633789" cy="1271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750224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C00000"/>
                </a:solidFill>
              </a:rPr>
              <a:t>Form: GSTR 9c</a:t>
            </a:r>
            <a:endParaRPr lang="en-IN" dirty="0">
              <a:solidFill>
                <a:srgbClr val="C0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sz="4000" dirty="0" smtClean="0"/>
          </a:p>
          <a:p>
            <a:endParaRPr lang="en-US" sz="4000" dirty="0" smtClean="0"/>
          </a:p>
          <a:p>
            <a:pPr lvl="8"/>
            <a:r>
              <a:rPr lang="en-US" sz="6600" dirty="0" smtClean="0"/>
              <a:t>Part-II</a:t>
            </a:r>
            <a:endParaRPr lang="en-US" sz="6600" dirty="0"/>
          </a:p>
        </p:txBody>
      </p:sp>
      <p:pic>
        <p:nvPicPr>
          <p:cNvPr id="35842" name="Picture 2" descr="https://ryouready.files.wordpress.com/2010/01/progress_bar_part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4429132"/>
            <a:ext cx="2857520" cy="1357322"/>
          </a:xfrm>
          <a:prstGeom prst="rect">
            <a:avLst/>
          </a:prstGeom>
          <a:noFill/>
        </p:spPr>
      </p:pic>
      <p:pic>
        <p:nvPicPr>
          <p:cNvPr id="5" name="Picture 4" descr="https://tse4.mm.bing.net/th?id=OIF.4wPTixVJ8A5y5OAVvFi2yA&amp;pid=15.1&amp;P=0&amp;w=337&amp;h=12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1643050"/>
            <a:ext cx="2857500" cy="10763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/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dirty="0" smtClean="0">
                <a:solidFill>
                  <a:srgbClr val="C00000"/>
                </a:solidFill>
              </a:rPr>
              <a:t/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dirty="0" smtClean="0">
                <a:solidFill>
                  <a:srgbClr val="C00000"/>
                </a:solidFill>
              </a:rPr>
              <a:t/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dirty="0" smtClean="0">
                <a:solidFill>
                  <a:srgbClr val="C00000"/>
                </a:solidFill>
              </a:rPr>
              <a:t/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dirty="0" smtClean="0">
                <a:solidFill>
                  <a:srgbClr val="C00000"/>
                </a:solidFill>
              </a:rPr>
              <a:t/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dirty="0" smtClean="0">
                <a:solidFill>
                  <a:srgbClr val="C00000"/>
                </a:solidFill>
              </a:rPr>
              <a:t/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dirty="0" smtClean="0">
                <a:solidFill>
                  <a:srgbClr val="C00000"/>
                </a:solidFill>
              </a:rPr>
              <a:t/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dirty="0" smtClean="0">
                <a:solidFill>
                  <a:srgbClr val="C00000"/>
                </a:solidFill>
              </a:rPr>
              <a:t/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dirty="0" smtClean="0">
                <a:solidFill>
                  <a:srgbClr val="C00000"/>
                </a:solidFill>
              </a:rPr>
              <a:t/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dirty="0" smtClean="0">
                <a:solidFill>
                  <a:srgbClr val="C00000"/>
                </a:solidFill>
              </a:rPr>
              <a:t/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dirty="0" smtClean="0">
                <a:solidFill>
                  <a:srgbClr val="C00000"/>
                </a:solidFill>
              </a:rPr>
              <a:t/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sz="3100" dirty="0" smtClean="0">
                <a:solidFill>
                  <a:srgbClr val="C00000"/>
                </a:solidFill>
              </a:rPr>
              <a:t>Reconciliation of Turnover as per Audited Financial Statement and Annual Return [GSTR 9]</a:t>
            </a:r>
            <a:endParaRPr lang="en-IN" sz="31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b="1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0" indent="0">
              <a:buNone/>
            </a:pPr>
            <a:endParaRPr lang="en-IN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00642114"/>
              </p:ext>
            </p:extLst>
          </p:nvPr>
        </p:nvGraphicFramePr>
        <p:xfrm>
          <a:off x="251520" y="1700808"/>
          <a:ext cx="8640961" cy="33770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80"/>
                <a:gridCol w="2520280"/>
                <a:gridCol w="1008112"/>
                <a:gridCol w="4392489"/>
              </a:tblGrid>
              <a:tr h="504056">
                <a:tc>
                  <a:txBody>
                    <a:bodyPr/>
                    <a:lstStyle/>
                    <a:p>
                      <a:r>
                        <a:rPr lang="en-US" dirty="0" smtClean="0"/>
                        <a:t>Part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 of Part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Clause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 of  clause</a:t>
                      </a:r>
                      <a:endParaRPr lang="en-IN" dirty="0"/>
                    </a:p>
                  </a:txBody>
                  <a:tcPr/>
                </a:tc>
              </a:tr>
              <a:tr h="602730">
                <a:tc rowSpan="4"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II</a:t>
                      </a:r>
                      <a:endParaRPr lang="en-IN" dirty="0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r>
                        <a:rPr lang="en-US" dirty="0" smtClean="0"/>
                        <a:t>Reconciliation  of</a:t>
                      </a:r>
                      <a:r>
                        <a:rPr lang="en-US" baseline="0" dirty="0" smtClean="0"/>
                        <a:t>  turnover declared in audited Annual Financial Statement with turnover declared in Annual Return (GSTR 9)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Reconciliation of</a:t>
                      </a:r>
                      <a:r>
                        <a:rPr lang="en-US" baseline="0" dirty="0" smtClean="0"/>
                        <a:t> Gross Turnover</a:t>
                      </a:r>
                      <a:endParaRPr lang="en-IN" dirty="0"/>
                    </a:p>
                  </a:txBody>
                  <a:tcPr/>
                </a:tc>
              </a:tr>
              <a:tr h="686643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Reasons</a:t>
                      </a:r>
                      <a:r>
                        <a:rPr lang="en-US" baseline="0" dirty="0" smtClean="0"/>
                        <a:t> for Un-Reconciled  difference in Annual Gross Turnover</a:t>
                      </a:r>
                      <a:endParaRPr lang="en-IN" dirty="0"/>
                    </a:p>
                  </a:txBody>
                  <a:tcPr/>
                </a:tc>
              </a:tr>
              <a:tr h="602730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Reconciliation of Taxable Turnover</a:t>
                      </a:r>
                      <a:endParaRPr lang="en-IN" dirty="0"/>
                    </a:p>
                  </a:txBody>
                  <a:tcPr/>
                </a:tc>
              </a:tr>
              <a:tr h="980919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Reasons</a:t>
                      </a:r>
                      <a:r>
                        <a:rPr lang="en-US" baseline="0" dirty="0" smtClean="0"/>
                        <a:t> for Un-Reconciled  difference in Taxable Turnover</a:t>
                      </a:r>
                      <a:endParaRPr lang="en-IN" dirty="0" smtClean="0"/>
                    </a:p>
                    <a:p>
                      <a:endParaRPr lang="en-IN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46793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357166"/>
            <a:ext cx="8534400" cy="928694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rgbClr val="C00000"/>
                </a:solidFill>
              </a:rPr>
              <a:t>SL No 5: Reconciliation of Gross Turnover</a:t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dirty="0" smtClean="0">
                <a:solidFill>
                  <a:srgbClr val="C00000"/>
                </a:solidFill>
              </a:rPr>
              <a:t> (Details to be provided in 5 A to 5R)</a:t>
            </a:r>
            <a:endParaRPr lang="en-IN" dirty="0">
              <a:solidFill>
                <a:srgbClr val="C0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="" xmlns:p14="http://schemas.microsoft.com/office/powerpoint/2010/main" val="1314617159"/>
              </p:ext>
            </p:extLst>
          </p:nvPr>
        </p:nvGraphicFramePr>
        <p:xfrm>
          <a:off x="214282" y="1500178"/>
          <a:ext cx="8504241" cy="51663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5599"/>
                <a:gridCol w="6215106"/>
                <a:gridCol w="866768"/>
                <a:gridCol w="866768"/>
              </a:tblGrid>
              <a:tr h="667781">
                <a:tc gridSpan="4">
                  <a:txBody>
                    <a:bodyPr/>
                    <a:lstStyle/>
                    <a:p>
                      <a:r>
                        <a:rPr lang="en-IN" dirty="0" smtClean="0"/>
                        <a:t>Reconciliation of turnover as per audited Annual Financial Statement with turnover as per Annual Return (GSTR-9)</a:t>
                      </a:r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402444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Turnover as per audited Financial Statements for the State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  <a:tr h="402444"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Unbilled revenue at the beginning of Financial Year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(+)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  <a:tr h="402444"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Unadjusted advances at the end of the Financial Year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(+)</a:t>
                      </a:r>
                      <a:endParaRPr lang="en-IN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  <a:tr h="402444"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Deemed Supply under Schedule-I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(+)</a:t>
                      </a:r>
                      <a:endParaRPr lang="en-IN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  <a:tr h="694631"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>
                          <a:solidFill>
                            <a:srgbClr val="FF0000"/>
                          </a:solidFill>
                        </a:rPr>
                        <a:t>Credit Notes issued after the end of the financial year but</a:t>
                      </a:r>
                      <a:r>
                        <a:rPr lang="en-IN" baseline="0" dirty="0" smtClean="0">
                          <a:solidFill>
                            <a:srgbClr val="FF0000"/>
                          </a:solidFill>
                        </a:rPr>
                        <a:t> reflected in the annual Return  (Cir 26/26/17-29.12.2017)</a:t>
                      </a:r>
                      <a:endParaRPr lang="en-IN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(+)</a:t>
                      </a:r>
                      <a:endParaRPr lang="en-IN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  <a:tr h="694631"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Trade Discounts accounted for in the audited AFS  but are not permissible under GST ( AR of</a:t>
                      </a:r>
                      <a:r>
                        <a:rPr lang="en-IN" baseline="0" dirty="0" smtClean="0"/>
                        <a:t> Ultra Tech Cement)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(+)</a:t>
                      </a:r>
                      <a:endParaRPr lang="en-IN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  <a:tr h="402444">
                <a:tc>
                  <a:txBody>
                    <a:bodyPr/>
                    <a:lstStyle/>
                    <a:p>
                      <a:r>
                        <a:rPr lang="en-US" dirty="0" smtClean="0"/>
                        <a:t>G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Turnover from April 2017 to June 2017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(-)</a:t>
                      </a:r>
                      <a:endParaRPr lang="en-IN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  <a:tr h="402444">
                <a:tc>
                  <a:txBody>
                    <a:bodyPr/>
                    <a:lstStyle/>
                    <a:p>
                      <a:r>
                        <a:rPr lang="en-US" dirty="0" smtClean="0"/>
                        <a:t>H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Unbilled revenue at the end of Financial Year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(-)</a:t>
                      </a:r>
                      <a:endParaRPr lang="en-IN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  <a:tr h="694631">
                <a:tc>
                  <a:txBody>
                    <a:bodyPr/>
                    <a:lstStyle/>
                    <a:p>
                      <a:r>
                        <a:rPr lang="en-US" dirty="0" smtClean="0"/>
                        <a:t>I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Unadjusted Advances at the beginning of the Financial Year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(-)</a:t>
                      </a:r>
                      <a:endParaRPr lang="en-IN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8582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err="1" smtClean="0">
                <a:solidFill>
                  <a:srgbClr val="C00000"/>
                </a:solidFill>
              </a:rPr>
              <a:t>Sl</a:t>
            </a:r>
            <a:r>
              <a:rPr lang="en-US" dirty="0" smtClean="0">
                <a:solidFill>
                  <a:srgbClr val="C00000"/>
                </a:solidFill>
              </a:rPr>
              <a:t> no 5: Reconciliation of Gross Turnover</a:t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dirty="0" smtClean="0">
                <a:solidFill>
                  <a:srgbClr val="C00000"/>
                </a:solidFill>
              </a:rPr>
              <a:t>(Details to be provided in </a:t>
            </a:r>
            <a:r>
              <a:rPr lang="en-US" dirty="0" err="1" smtClean="0">
                <a:solidFill>
                  <a:srgbClr val="C00000"/>
                </a:solidFill>
              </a:rPr>
              <a:t>Sl</a:t>
            </a:r>
            <a:r>
              <a:rPr lang="en-US" dirty="0" smtClean="0">
                <a:solidFill>
                  <a:srgbClr val="C00000"/>
                </a:solidFill>
              </a:rPr>
              <a:t> no 5 A to 5R)</a:t>
            </a:r>
            <a:endParaRPr lang="en-IN" dirty="0">
              <a:solidFill>
                <a:srgbClr val="C0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="" xmlns:p14="http://schemas.microsoft.com/office/powerpoint/2010/main" val="3934367568"/>
              </p:ext>
            </p:extLst>
          </p:nvPr>
        </p:nvGraphicFramePr>
        <p:xfrm>
          <a:off x="179511" y="1357301"/>
          <a:ext cx="8712969" cy="5108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7731"/>
                <a:gridCol w="6238948"/>
                <a:gridCol w="749945"/>
                <a:gridCol w="1166345"/>
              </a:tblGrid>
              <a:tr h="714377">
                <a:tc gridSpan="4">
                  <a:txBody>
                    <a:bodyPr/>
                    <a:lstStyle/>
                    <a:p>
                      <a:r>
                        <a:rPr lang="en-IN" dirty="0" smtClean="0"/>
                        <a:t>Reconciliation of turnover as per audited Annual Financial Statement with turnover as per Annual Return (GSTR-9)</a:t>
                      </a:r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678293">
                <a:tc>
                  <a:txBody>
                    <a:bodyPr/>
                    <a:lstStyle/>
                    <a:p>
                      <a:r>
                        <a:rPr lang="en-US" dirty="0" smtClean="0"/>
                        <a:t>J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>
                          <a:solidFill>
                            <a:srgbClr val="FF0000"/>
                          </a:solidFill>
                        </a:rPr>
                        <a:t>Credit Notes accounted for in the audited Annual</a:t>
                      </a:r>
                      <a:r>
                        <a:rPr lang="en-IN" baseline="0" dirty="0" smtClean="0">
                          <a:solidFill>
                            <a:srgbClr val="FF0000"/>
                          </a:solidFill>
                        </a:rPr>
                        <a:t> financial Statement but are not permissible under GST</a:t>
                      </a:r>
                      <a:endParaRPr lang="en-IN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(-)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  <a:tr h="678293">
                <a:tc>
                  <a:txBody>
                    <a:bodyPr/>
                    <a:lstStyle/>
                    <a:p>
                      <a:r>
                        <a:rPr lang="en-US" dirty="0" smtClean="0"/>
                        <a:t>K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Adjustments on A/c of supply of goods by SEZ Units to DTA Units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(-)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  <a:tr h="387596">
                <a:tc>
                  <a:txBody>
                    <a:bodyPr/>
                    <a:lstStyle/>
                    <a:p>
                      <a:r>
                        <a:rPr lang="en-US" dirty="0" smtClean="0"/>
                        <a:t>L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Turnover for the period under composition scheme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(-)</a:t>
                      </a:r>
                      <a:endParaRPr lang="en-IN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  <a:tr h="387596">
                <a:tc>
                  <a:txBody>
                    <a:bodyPr/>
                    <a:lstStyle/>
                    <a:p>
                      <a:r>
                        <a:rPr lang="en-US" dirty="0" smtClean="0"/>
                        <a:t>M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Adjustments in turnover u/s 15 and Rules </a:t>
                      </a:r>
                      <a:r>
                        <a:rPr lang="en-IN" dirty="0" err="1" smtClean="0"/>
                        <a:t>thereunder</a:t>
                      </a:r>
                      <a:r>
                        <a:rPr lang="en-IN" dirty="0" smtClean="0"/>
                        <a:t>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(+/-)</a:t>
                      </a:r>
                      <a:endParaRPr lang="en-IN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  <a:tr h="678293"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Adjustments in turnover due to Foreign Exchange fluctuations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(+/-)</a:t>
                      </a:r>
                      <a:endParaRPr lang="en-IN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  <a:tr h="394196">
                <a:tc>
                  <a:txBody>
                    <a:bodyPr/>
                    <a:lstStyle/>
                    <a:p>
                      <a:r>
                        <a:rPr lang="en-US" dirty="0" smtClean="0"/>
                        <a:t>O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Adjustments in turnover due to reasons not listed above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(+/-)</a:t>
                      </a:r>
                      <a:endParaRPr lang="en-IN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  <a:tr h="387596">
                <a:tc>
                  <a:txBody>
                    <a:bodyPr/>
                    <a:lstStyle/>
                    <a:p>
                      <a:r>
                        <a:rPr lang="en-US" b="1" dirty="0" smtClean="0"/>
                        <a:t>P</a:t>
                      </a:r>
                      <a:endParaRPr lang="en-IN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IN" b="1" dirty="0" smtClean="0"/>
                        <a:t>Annual turnover after adjustments as above </a:t>
                      </a:r>
                      <a:endParaRPr lang="en-IN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500" b="1" dirty="0" smtClean="0"/>
                        <a:t>Auto</a:t>
                      </a:r>
                      <a:endParaRPr lang="en-IN" sz="1500" b="1" dirty="0"/>
                    </a:p>
                  </a:txBody>
                  <a:tcPr/>
                </a:tc>
              </a:tr>
              <a:tr h="387596">
                <a:tc>
                  <a:txBody>
                    <a:bodyPr/>
                    <a:lstStyle/>
                    <a:p>
                      <a:r>
                        <a:rPr lang="en-US" b="1" dirty="0" smtClean="0"/>
                        <a:t>Q</a:t>
                      </a:r>
                      <a:endParaRPr lang="en-IN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IN" b="1" dirty="0" smtClean="0"/>
                        <a:t>Turnover as declared in Annual Return (GSTR-9)</a:t>
                      </a:r>
                      <a:endParaRPr lang="en-IN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500" b="1" dirty="0" smtClean="0"/>
                        <a:t>Manual</a:t>
                      </a:r>
                      <a:endParaRPr lang="en-IN" sz="1500" b="1" dirty="0"/>
                    </a:p>
                  </a:txBody>
                  <a:tcPr/>
                </a:tc>
              </a:tr>
              <a:tr h="4143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R</a:t>
                      </a:r>
                      <a:endParaRPr lang="en-IN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IN" b="1" dirty="0" smtClean="0"/>
                        <a:t>Un-Reconciled turnover (Q - P)</a:t>
                      </a:r>
                      <a:endParaRPr lang="en-IN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n-IN" sz="15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AT 1</a:t>
                      </a:r>
                      <a:endParaRPr kumimoji="0" lang="en-IN" sz="15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929718" cy="107157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err="1" smtClean="0">
                <a:solidFill>
                  <a:srgbClr val="FF0000"/>
                </a:solidFill>
              </a:rPr>
              <a:t>Sl</a:t>
            </a:r>
            <a:r>
              <a:rPr lang="en-US" dirty="0" smtClean="0">
                <a:solidFill>
                  <a:srgbClr val="FF0000"/>
                </a:solidFill>
              </a:rPr>
              <a:t> No 6:</a:t>
            </a:r>
            <a:r>
              <a:rPr lang="en-IN" dirty="0" smtClean="0"/>
              <a:t> </a:t>
            </a:r>
            <a:r>
              <a:rPr lang="en-IN" dirty="0" smtClean="0">
                <a:solidFill>
                  <a:srgbClr val="FF0000"/>
                </a:solidFill>
              </a:rPr>
              <a:t>Reasons for Un-Reconciled difference  in Annual Gross Turnover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IN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="" xmlns:p14="http://schemas.microsoft.com/office/powerpoint/2010/main" val="2395254748"/>
              </p:ext>
            </p:extLst>
          </p:nvPr>
        </p:nvGraphicFramePr>
        <p:xfrm>
          <a:off x="214313" y="1600200"/>
          <a:ext cx="8643936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3271"/>
                <a:gridCol w="5149353"/>
                <a:gridCol w="2881312"/>
              </a:tblGrid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6</a:t>
                      </a:r>
                      <a:endParaRPr lang="en-IN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IN" dirty="0" smtClean="0">
                          <a:solidFill>
                            <a:schemeClr val="bg1"/>
                          </a:solidFill>
                        </a:rPr>
                        <a:t>Reasons for Un-Reconciled difference  in Annual Gross Turnover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en-IN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A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Reason 1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&lt;Text&gt;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B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 smtClean="0"/>
                        <a:t>Reason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 smtClean="0"/>
                        <a:t>&lt;Text&gt;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C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 smtClean="0"/>
                        <a:t>Reason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 smtClean="0"/>
                        <a:t>&lt;Text&gt;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4929198"/>
            <a:ext cx="35433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715436" cy="857256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SL No 7 : Reconciliation of Taxable Turnover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endParaRPr lang="en-IN" b="1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00174"/>
            <a:ext cx="8501121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785794"/>
            <a:ext cx="8715436" cy="785818"/>
          </a:xfrm>
        </p:spPr>
        <p:txBody>
          <a:bodyPr>
            <a:normAutofit fontScale="90000"/>
          </a:bodyPr>
          <a:lstStyle/>
          <a:p>
            <a:pPr marL="514350" indent="-514350"/>
            <a:r>
              <a:rPr lang="en-US" b="1" dirty="0" smtClean="0">
                <a:solidFill>
                  <a:srgbClr val="C00000"/>
                </a:solidFill>
              </a:rPr>
              <a:t/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/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/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/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/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/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dirty="0" err="1" smtClean="0">
                <a:solidFill>
                  <a:srgbClr val="C00000"/>
                </a:solidFill>
              </a:rPr>
              <a:t>Sl</a:t>
            </a:r>
            <a:r>
              <a:rPr lang="en-US" dirty="0" smtClean="0">
                <a:solidFill>
                  <a:srgbClr val="C00000"/>
                </a:solidFill>
              </a:rPr>
              <a:t> No 8 :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IN" dirty="0" smtClean="0">
                <a:solidFill>
                  <a:srgbClr val="C00000"/>
                </a:solidFill>
              </a:rPr>
              <a:t>Reasons for Un-Reconciled Taxable Turnover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 smtClean="0">
              <a:solidFill>
                <a:srgbClr val="C0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="" xmlns:p14="http://schemas.microsoft.com/office/powerpoint/2010/main" val="2564664214"/>
              </p:ext>
            </p:extLst>
          </p:nvPr>
        </p:nvGraphicFramePr>
        <p:xfrm>
          <a:off x="214313" y="2000250"/>
          <a:ext cx="8643936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3271"/>
                <a:gridCol w="5149353"/>
                <a:gridCol w="2881312"/>
              </a:tblGrid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8</a:t>
                      </a:r>
                      <a:endParaRPr lang="en-IN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IN" dirty="0" smtClean="0">
                          <a:solidFill>
                            <a:schemeClr val="bg1"/>
                          </a:solidFill>
                        </a:rPr>
                        <a:t>Reasons for Un-Reconciled Taxable Turnover</a:t>
                      </a:r>
                      <a:endParaRPr lang="en-IN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A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Reason 1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&lt;Text&gt;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B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Reason 2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&lt;Text&gt;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C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Reason 3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&lt;Text&gt;</a:t>
                      </a:r>
                      <a:endParaRPr lang="en-IN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4929198"/>
            <a:ext cx="35433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C00000"/>
                </a:solidFill>
              </a:rPr>
              <a:t>Form : GSTR 9 C</a:t>
            </a:r>
            <a:endParaRPr lang="en-IN" dirty="0">
              <a:solidFill>
                <a:srgbClr val="C0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sz="4000" dirty="0" smtClean="0"/>
          </a:p>
          <a:p>
            <a:endParaRPr lang="en-US" sz="4000" dirty="0" smtClean="0"/>
          </a:p>
          <a:p>
            <a:pPr lvl="8"/>
            <a:r>
              <a:rPr lang="en-US" sz="6600" dirty="0" smtClean="0"/>
              <a:t>Part-III</a:t>
            </a:r>
            <a:endParaRPr lang="en-US" sz="6600" dirty="0"/>
          </a:p>
        </p:txBody>
      </p:sp>
      <p:pic>
        <p:nvPicPr>
          <p:cNvPr id="21506" name="Picture 2" descr="http://media-publications.bcg.com/Rocket/Part-Badge-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4357694"/>
            <a:ext cx="2143140" cy="1785950"/>
          </a:xfrm>
          <a:prstGeom prst="rect">
            <a:avLst/>
          </a:prstGeom>
          <a:noFill/>
        </p:spPr>
      </p:pic>
      <p:pic>
        <p:nvPicPr>
          <p:cNvPr id="5" name="Picture 4" descr="https://tse4.mm.bing.net/th?id=OIF.4wPTixVJ8A5y5OAVvFi2yA&amp;pid=15.1&amp;P=0&amp;w=337&amp;h=12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1643050"/>
            <a:ext cx="2857500" cy="10763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0"/>
            <a:ext cx="8072494" cy="1428736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Reconciliation of Tax Paid</a:t>
            </a:r>
            <a:br>
              <a:rPr lang="en-US" dirty="0" smtClean="0">
                <a:solidFill>
                  <a:srgbClr val="C00000"/>
                </a:solidFill>
              </a:rPr>
            </a:br>
            <a:endParaRPr lang="en-IN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00174"/>
            <a:ext cx="8413652" cy="4714908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Wingdings" pitchFamily="2" charset="2"/>
              <a:buChar char="v"/>
            </a:pPr>
            <a:endParaRPr lang="en-US" b="1" dirty="0" smtClean="0"/>
          </a:p>
          <a:p>
            <a:pPr marL="514350" indent="-514350">
              <a:buFont typeface="Wingdings" pitchFamily="2" charset="2"/>
              <a:buChar char="v"/>
            </a:pPr>
            <a:r>
              <a:rPr lang="en-US" b="1" dirty="0" smtClean="0"/>
              <a:t>Part-III: Contains </a:t>
            </a:r>
            <a:r>
              <a:rPr lang="en-US" b="1" dirty="0" err="1" smtClean="0"/>
              <a:t>Sl</a:t>
            </a:r>
            <a:r>
              <a:rPr lang="en-US" b="1" dirty="0" smtClean="0"/>
              <a:t> No 9, 10, 11</a:t>
            </a:r>
          </a:p>
          <a:p>
            <a:pPr marL="514350" indent="-514350">
              <a:buFont typeface="Wingdings" pitchFamily="2" charset="2"/>
              <a:buChar char="v"/>
            </a:pPr>
            <a:endParaRPr lang="en-US" b="1" dirty="0" smtClean="0"/>
          </a:p>
          <a:p>
            <a:pPr marL="514350" indent="-514350">
              <a:buFont typeface="Wingdings" pitchFamily="2" charset="2"/>
              <a:buChar char="v"/>
            </a:pPr>
            <a:r>
              <a:rPr lang="en-US" b="1" dirty="0" err="1" smtClean="0"/>
              <a:t>Sl</a:t>
            </a:r>
            <a:r>
              <a:rPr lang="en-US" b="1" dirty="0" smtClean="0"/>
              <a:t> no 9  :</a:t>
            </a:r>
            <a:r>
              <a:rPr lang="en-US" dirty="0" smtClean="0"/>
              <a:t> </a:t>
            </a:r>
            <a:r>
              <a:rPr lang="en-IN" dirty="0" smtClean="0"/>
              <a:t>Reconciliation of rate-wise liability and amount payable thereon.</a:t>
            </a:r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Font typeface="Wingdings" pitchFamily="2" charset="2"/>
              <a:buChar char="v"/>
            </a:pPr>
            <a:r>
              <a:rPr lang="en-US" b="1" dirty="0" err="1" smtClean="0"/>
              <a:t>Sl</a:t>
            </a:r>
            <a:r>
              <a:rPr lang="en-US" b="1" dirty="0" smtClean="0"/>
              <a:t> no 10: </a:t>
            </a:r>
            <a:r>
              <a:rPr lang="en-IN" dirty="0" smtClean="0"/>
              <a:t>Reasons for un-reconciled Payment of Amount.</a:t>
            </a:r>
          </a:p>
          <a:p>
            <a:pPr marL="514350" indent="-514350">
              <a:buFont typeface="Wingdings" pitchFamily="2" charset="2"/>
              <a:buChar char="v"/>
            </a:pPr>
            <a:endParaRPr lang="en-US" dirty="0" smtClean="0"/>
          </a:p>
          <a:p>
            <a:pPr marL="514350" indent="-514350">
              <a:buFont typeface="Wingdings" pitchFamily="2" charset="2"/>
              <a:buChar char="v"/>
            </a:pPr>
            <a:r>
              <a:rPr lang="en-US" b="1" dirty="0" err="1" smtClean="0"/>
              <a:t>Sl</a:t>
            </a:r>
            <a:r>
              <a:rPr lang="en-US" b="1" dirty="0" smtClean="0"/>
              <a:t> no 11:</a:t>
            </a:r>
            <a:r>
              <a:rPr lang="en-US" dirty="0" smtClean="0"/>
              <a:t> </a:t>
            </a:r>
            <a:r>
              <a:rPr lang="en-IN" dirty="0" smtClean="0"/>
              <a:t>Additional amount payable but not paid.</a:t>
            </a: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IN" dirty="0"/>
          </a:p>
        </p:txBody>
      </p:sp>
      <p:pic>
        <p:nvPicPr>
          <p:cNvPr id="20482" name="Picture 2" descr="https://tse3.mm.bing.net/th?id=OIP.lBrkncRRxMXglZ5zxtkOSAHaDt&amp;pid=15.1&amp;P=0&amp;w=309&amp;h=15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1857356" cy="9316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1752" y="285728"/>
            <a:ext cx="8534400" cy="1285884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rgbClr val="C00000"/>
                </a:solidFill>
              </a:rPr>
              <a:t/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dirty="0" smtClean="0">
                <a:solidFill>
                  <a:srgbClr val="C00000"/>
                </a:solidFill>
              </a:rPr>
              <a:t/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dirty="0" smtClean="0">
                <a:solidFill>
                  <a:srgbClr val="C00000"/>
                </a:solidFill>
              </a:rPr>
              <a:t/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dirty="0" smtClean="0">
                <a:solidFill>
                  <a:srgbClr val="C00000"/>
                </a:solidFill>
              </a:rPr>
              <a:t/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dirty="0" smtClean="0">
                <a:solidFill>
                  <a:srgbClr val="C00000"/>
                </a:solidFill>
              </a:rPr>
              <a:t/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dirty="0" smtClean="0">
                <a:solidFill>
                  <a:srgbClr val="C00000"/>
                </a:solidFill>
              </a:rPr>
              <a:t/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dirty="0" smtClean="0">
                <a:solidFill>
                  <a:srgbClr val="C00000"/>
                </a:solidFill>
              </a:rPr>
              <a:t/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dirty="0" smtClean="0">
                <a:solidFill>
                  <a:srgbClr val="C00000"/>
                </a:solidFill>
              </a:rPr>
              <a:t/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dirty="0" smtClean="0">
                <a:solidFill>
                  <a:srgbClr val="C00000"/>
                </a:solidFill>
              </a:rPr>
              <a:t/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dirty="0" smtClean="0">
                <a:solidFill>
                  <a:srgbClr val="C00000"/>
                </a:solidFill>
              </a:rPr>
              <a:t/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dirty="0" smtClean="0">
                <a:solidFill>
                  <a:srgbClr val="C00000"/>
                </a:solidFill>
              </a:rPr>
              <a:t/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dirty="0" err="1" smtClean="0">
                <a:solidFill>
                  <a:srgbClr val="C00000"/>
                </a:solidFill>
              </a:rPr>
              <a:t>Sl</a:t>
            </a:r>
            <a:r>
              <a:rPr lang="en-US" dirty="0" smtClean="0">
                <a:solidFill>
                  <a:srgbClr val="C00000"/>
                </a:solidFill>
              </a:rPr>
              <a:t> no 9: </a:t>
            </a:r>
            <a:r>
              <a:rPr lang="en-IN" dirty="0" smtClean="0">
                <a:solidFill>
                  <a:srgbClr val="C00000"/>
                </a:solidFill>
              </a:rPr>
              <a:t>Reconciliation of rate-wise liability and amount payable thereon  (1/2)</a:t>
            </a:r>
            <a:r>
              <a:rPr lang="en-US" dirty="0" smtClean="0">
                <a:solidFill>
                  <a:srgbClr val="C00000"/>
                </a:solidFill>
              </a:rPr>
              <a:t/>
            </a:r>
            <a:br>
              <a:rPr lang="en-US" dirty="0" smtClean="0">
                <a:solidFill>
                  <a:srgbClr val="C00000"/>
                </a:solidFill>
              </a:rPr>
            </a:br>
            <a:endParaRPr lang="en-IN" b="1" i="1" u="sng" dirty="0">
              <a:solidFill>
                <a:srgbClr val="C00000"/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"/>
          </p:nvPr>
        </p:nvGraphicFramePr>
        <p:xfrm>
          <a:off x="301625" y="1527175"/>
          <a:ext cx="8504235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5598"/>
                <a:gridCol w="1571636"/>
                <a:gridCol w="1643074"/>
                <a:gridCol w="1089254"/>
                <a:gridCol w="1214891"/>
                <a:gridCol w="1214891"/>
                <a:gridCol w="1214891"/>
              </a:tblGrid>
              <a:tr h="370840">
                <a:tc gridSpan="7">
                  <a:txBody>
                    <a:bodyPr/>
                    <a:lstStyle/>
                    <a:p>
                      <a:r>
                        <a:rPr lang="en-IN" dirty="0" smtClean="0"/>
                        <a:t>Reconciliation of rate-wise liability and amount payable thereon</a:t>
                      </a:r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Description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Taxable Value </a:t>
                      </a:r>
                      <a:endParaRPr lang="en-IN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Tax Payable </a:t>
                      </a:r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CGST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SGST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IGST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Cess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5%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5% (RC)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12%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12% (RC)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18%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18% (RC)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28%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28% (RC)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3%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J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0.25%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9458" name="Picture 2" descr="https://tse1.mm.bing.net/th?id=OIP.SLytEiLh0nVdW9RitaIbqAHaFj&amp;pid=15.1&amp;P=0&amp;w=227&amp;h=17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3786190"/>
            <a:ext cx="3019431" cy="1714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228600"/>
            <a:ext cx="8534400" cy="700070"/>
          </a:xfrm>
        </p:spPr>
        <p:txBody>
          <a:bodyPr>
            <a:normAutofit/>
          </a:bodyPr>
          <a:lstStyle/>
          <a:p>
            <a:pPr lvl="8" algn="ctr" rtl="0">
              <a:spcBef>
                <a:spcPct val="0"/>
              </a:spcBef>
            </a:pPr>
            <a:r>
              <a:rPr lang="en-US" sz="2800" dirty="0" smtClean="0">
                <a:solidFill>
                  <a:srgbClr val="FF0000"/>
                </a:solidFill>
              </a:rPr>
              <a:t>SYNOPSIS OF GST AUDIT (GSTR 9C)</a:t>
            </a:r>
            <a:endParaRPr lang="en-IN" sz="2800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What is GST Audit</a:t>
            </a:r>
          </a:p>
          <a:p>
            <a:r>
              <a:rPr lang="en-US" sz="2800" dirty="0" smtClean="0"/>
              <a:t>Purpose of GST Audit</a:t>
            </a:r>
          </a:p>
          <a:p>
            <a:r>
              <a:rPr lang="en-US" sz="2800" dirty="0" smtClean="0"/>
              <a:t>Type of GST Audit</a:t>
            </a:r>
          </a:p>
          <a:p>
            <a:r>
              <a:rPr lang="en-US" sz="2800" dirty="0" smtClean="0"/>
              <a:t>Documents required for GST Audit</a:t>
            </a:r>
          </a:p>
          <a:p>
            <a:r>
              <a:rPr lang="en-US" sz="2800" dirty="0" smtClean="0"/>
              <a:t>Content of GST Audit</a:t>
            </a:r>
          </a:p>
          <a:p>
            <a:endParaRPr lang="en-US" sz="40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4714884"/>
            <a:ext cx="214311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557326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rgbClr val="C00000"/>
                </a:solidFill>
              </a:rPr>
              <a:t/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dirty="0" smtClean="0">
                <a:solidFill>
                  <a:srgbClr val="C00000"/>
                </a:solidFill>
              </a:rPr>
              <a:t/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dirty="0" err="1" smtClean="0">
                <a:solidFill>
                  <a:srgbClr val="C00000"/>
                </a:solidFill>
              </a:rPr>
              <a:t>Sl</a:t>
            </a:r>
            <a:r>
              <a:rPr lang="en-US" dirty="0" smtClean="0">
                <a:solidFill>
                  <a:srgbClr val="C00000"/>
                </a:solidFill>
              </a:rPr>
              <a:t> no 9: </a:t>
            </a:r>
            <a:r>
              <a:rPr lang="en-IN" dirty="0" smtClean="0">
                <a:solidFill>
                  <a:srgbClr val="C00000"/>
                </a:solidFill>
              </a:rPr>
              <a:t>Reconciliation of rate-wise liability and amount payable thereon (2/2)</a:t>
            </a:r>
            <a:r>
              <a:rPr lang="en-US" dirty="0" smtClean="0">
                <a:solidFill>
                  <a:srgbClr val="C00000"/>
                </a:solidFill>
              </a:rPr>
              <a:t/>
            </a:r>
            <a:br>
              <a:rPr lang="en-US" dirty="0" smtClean="0">
                <a:solidFill>
                  <a:srgbClr val="C00000"/>
                </a:solidFill>
              </a:rPr>
            </a:br>
            <a:endParaRPr lang="en-IN" b="1" i="1" u="sng" dirty="0">
              <a:solidFill>
                <a:srgbClr val="C00000"/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"/>
          </p:nvPr>
        </p:nvGraphicFramePr>
        <p:xfrm>
          <a:off x="301625" y="1527175"/>
          <a:ext cx="8504238" cy="434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1286"/>
                <a:gridCol w="1500198"/>
                <a:gridCol w="3071834"/>
                <a:gridCol w="785818"/>
                <a:gridCol w="928694"/>
                <a:gridCol w="857256"/>
                <a:gridCol w="1019152"/>
              </a:tblGrid>
              <a:tr h="370840">
                <a:tc gridSpan="7">
                  <a:txBody>
                    <a:bodyPr/>
                    <a:lstStyle/>
                    <a:p>
                      <a:r>
                        <a:rPr lang="en-IN" dirty="0" smtClean="0"/>
                        <a:t>Reconciliation of rate-wise liability and amount payable thereon</a:t>
                      </a:r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Description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Taxable Value </a:t>
                      </a:r>
                      <a:endParaRPr lang="en-IN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Tax Payable </a:t>
                      </a:r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CGST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SGST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IGST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Cess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K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0.10%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Interest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Late fee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Penalty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Others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P</a:t>
                      </a:r>
                      <a:endParaRPr lang="en-IN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IN" b="1" dirty="0" smtClean="0"/>
                        <a:t>Total Amount to be paid as above</a:t>
                      </a:r>
                      <a:endParaRPr lang="en-IN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Q</a:t>
                      </a:r>
                      <a:endParaRPr lang="en-IN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IN" b="1" dirty="0" smtClean="0"/>
                        <a:t>Total Amount to be paid as per Annual Return (GSTR-9)</a:t>
                      </a:r>
                      <a:endParaRPr lang="en-IN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R</a:t>
                      </a:r>
                      <a:endParaRPr lang="en-IN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IN" b="1" dirty="0" smtClean="0"/>
                        <a:t>Un-reconciled Payment of Amount</a:t>
                      </a:r>
                      <a:endParaRPr lang="en-IN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2" descr="https://tse1.mm.bing.net/th?id=OIP.SLytEiLh0nVdW9RitaIbqAHaFj&amp;pid=15.1&amp;P=0&amp;w=227&amp;h=17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3500438"/>
            <a:ext cx="3019431" cy="1714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715436" cy="1000132"/>
          </a:xfrm>
        </p:spPr>
        <p:txBody>
          <a:bodyPr>
            <a:normAutofit fontScale="90000"/>
          </a:bodyPr>
          <a:lstStyle/>
          <a:p>
            <a:pPr marL="514350" indent="-514350" algn="l"/>
            <a:r>
              <a:rPr lang="en-US" b="1" dirty="0" err="1" smtClean="0">
                <a:solidFill>
                  <a:srgbClr val="FF0000"/>
                </a:solidFill>
              </a:rPr>
              <a:t>Sl</a:t>
            </a:r>
            <a:r>
              <a:rPr lang="en-US" b="1" dirty="0" smtClean="0">
                <a:solidFill>
                  <a:srgbClr val="FF0000"/>
                </a:solidFill>
              </a:rPr>
              <a:t> No 10: </a:t>
            </a:r>
            <a:r>
              <a:rPr lang="en-IN" dirty="0" smtClean="0">
                <a:solidFill>
                  <a:srgbClr val="FF0000"/>
                </a:solidFill>
              </a:rPr>
              <a:t>Reasons for Un-Reconciled Taxable Turnover</a:t>
            </a:r>
            <a:endParaRPr lang="en-US" dirty="0" smtClean="0">
              <a:solidFill>
                <a:srgbClr val="FF0000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="" xmlns:p14="http://schemas.microsoft.com/office/powerpoint/2010/main" val="3334940750"/>
              </p:ext>
            </p:extLst>
          </p:nvPr>
        </p:nvGraphicFramePr>
        <p:xfrm>
          <a:off x="214313" y="2000250"/>
          <a:ext cx="8643937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279"/>
                <a:gridCol w="5077346"/>
                <a:gridCol w="2881312"/>
              </a:tblGrid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10</a:t>
                      </a:r>
                      <a:endParaRPr lang="en-IN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IN" dirty="0" smtClean="0">
                          <a:solidFill>
                            <a:schemeClr val="bg1"/>
                          </a:solidFill>
                        </a:rPr>
                        <a:t>Reasons for Un-Reconciled Taxable Turnover</a:t>
                      </a:r>
                      <a:endParaRPr lang="en-IN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A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Reason 1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&lt;Text&gt;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B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Reason 2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 smtClean="0"/>
                        <a:t>&lt;Text&gt;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C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Reason 3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&lt;Text&gt;</a:t>
                      </a:r>
                      <a:endParaRPr lang="en-IN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4929198"/>
            <a:ext cx="35433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71508"/>
          </a:xfrm>
        </p:spPr>
        <p:txBody>
          <a:bodyPr>
            <a:normAutofit fontScale="90000"/>
          </a:bodyPr>
          <a:lstStyle/>
          <a:p>
            <a:pPr algn="l"/>
            <a:r>
              <a:rPr lang="en-US" sz="2800" dirty="0" err="1" smtClean="0">
                <a:solidFill>
                  <a:srgbClr val="C00000"/>
                </a:solidFill>
              </a:rPr>
              <a:t>Sl</a:t>
            </a:r>
            <a:r>
              <a:rPr lang="en-US" sz="2800" dirty="0" smtClean="0">
                <a:solidFill>
                  <a:srgbClr val="C00000"/>
                </a:solidFill>
              </a:rPr>
              <a:t> no 11 : </a:t>
            </a:r>
            <a:r>
              <a:rPr lang="en-IN" sz="2800" dirty="0" smtClean="0">
                <a:solidFill>
                  <a:srgbClr val="C00000"/>
                </a:solidFill>
              </a:rPr>
              <a:t>Additional amount payable but not paid( due to reason specified under tables 6, 8 and 10 above) </a:t>
            </a:r>
            <a:endParaRPr lang="en-IN" sz="2800" b="1" i="1" u="sng" dirty="0">
              <a:solidFill>
                <a:srgbClr val="C00000"/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"/>
          </p:nvPr>
        </p:nvGraphicFramePr>
        <p:xfrm>
          <a:off x="301624" y="1019190"/>
          <a:ext cx="8628093" cy="55530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3690"/>
                <a:gridCol w="1594525"/>
                <a:gridCol w="1667004"/>
                <a:gridCol w="1105119"/>
                <a:gridCol w="1232585"/>
                <a:gridCol w="1232585"/>
                <a:gridCol w="1232585"/>
              </a:tblGrid>
              <a:tr h="370523">
                <a:tc gridSpan="7"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Additional amount payable but not paid</a:t>
                      </a:r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  <a:tr h="370523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Description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Taxable Value </a:t>
                      </a:r>
                      <a:endParaRPr lang="en-IN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Tax Payable </a:t>
                      </a:r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  <a:tr h="370523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CGST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SGST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IGST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Cess</a:t>
                      </a:r>
                      <a:endParaRPr lang="en-IN" dirty="0"/>
                    </a:p>
                  </a:txBody>
                  <a:tcPr/>
                </a:tc>
              </a:tr>
              <a:tr h="370523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5%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  <a:tr h="370523"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12%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  <a:tr h="370523"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18%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  <a:tr h="370523"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28%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  <a:tr h="370523"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3%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  <a:tr h="370523"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0.25%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  <a:tr h="370523">
                <a:tc>
                  <a:txBody>
                    <a:bodyPr/>
                    <a:lstStyle/>
                    <a:p>
                      <a:r>
                        <a:rPr lang="en-US" dirty="0" smtClean="0"/>
                        <a:t>G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0.10%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  <a:tr h="370523">
                <a:tc>
                  <a:txBody>
                    <a:bodyPr/>
                    <a:lstStyle/>
                    <a:p>
                      <a:r>
                        <a:rPr lang="en-US" dirty="0" smtClean="0"/>
                        <a:t>H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28% (RC)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  <a:tr h="370523">
                <a:tc>
                  <a:txBody>
                    <a:bodyPr/>
                    <a:lstStyle/>
                    <a:p>
                      <a:r>
                        <a:rPr lang="en-US" dirty="0" smtClean="0"/>
                        <a:t>I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Interest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  <a:tr h="370523">
                <a:tc>
                  <a:txBody>
                    <a:bodyPr/>
                    <a:lstStyle/>
                    <a:p>
                      <a:r>
                        <a:rPr lang="en-US" dirty="0" smtClean="0"/>
                        <a:t>J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Late fee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  <a:tr h="370523">
                <a:tc>
                  <a:txBody>
                    <a:bodyPr/>
                    <a:lstStyle/>
                    <a:p>
                      <a:r>
                        <a:rPr lang="en-US" dirty="0" smtClean="0"/>
                        <a:t>K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Penalty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  <a:tr h="241972">
                <a:tc>
                  <a:txBody>
                    <a:bodyPr/>
                    <a:lstStyle/>
                    <a:p>
                      <a:r>
                        <a:rPr lang="en-US" dirty="0" smtClean="0"/>
                        <a:t>L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Others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C00000"/>
                </a:solidFill>
              </a:rPr>
              <a:t>Form : GSTR 9 C</a:t>
            </a:r>
            <a:endParaRPr lang="en-IN" dirty="0">
              <a:solidFill>
                <a:srgbClr val="C0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sz="4000" dirty="0" smtClean="0"/>
          </a:p>
          <a:p>
            <a:endParaRPr lang="en-US" sz="4000" dirty="0" smtClean="0"/>
          </a:p>
          <a:p>
            <a:pPr lvl="8"/>
            <a:r>
              <a:rPr lang="en-US" sz="6600" dirty="0" smtClean="0"/>
              <a:t>Part-Iv</a:t>
            </a:r>
            <a:endParaRPr lang="en-US" sz="6600" dirty="0"/>
          </a:p>
        </p:txBody>
      </p:sp>
      <p:pic>
        <p:nvPicPr>
          <p:cNvPr id="5" name="Picture 4" descr="https://tse4.mm.bing.net/th?id=OIF.4wPTixVJ8A5y5OAVvFi2yA&amp;pid=15.1&amp;P=0&amp;w=337&amp;h=12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1643050"/>
            <a:ext cx="2857500" cy="1076326"/>
          </a:xfrm>
          <a:prstGeom prst="rect">
            <a:avLst/>
          </a:prstGeom>
          <a:noFill/>
        </p:spPr>
      </p:pic>
      <p:pic>
        <p:nvPicPr>
          <p:cNvPr id="15362" name="Picture 2" descr="http://media-publications.bcg.com/Rocket/Part-Badge-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4929198"/>
            <a:ext cx="2714644" cy="12715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0"/>
            <a:ext cx="8072494" cy="1428736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Part-IV: Reconciliation of ITC</a:t>
            </a:r>
            <a:br>
              <a:rPr lang="en-US" dirty="0" smtClean="0">
                <a:solidFill>
                  <a:srgbClr val="C00000"/>
                </a:solidFill>
              </a:rPr>
            </a:br>
            <a:endParaRPr lang="en-IN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00174"/>
            <a:ext cx="8413652" cy="4714908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buFont typeface="Wingdings" pitchFamily="2" charset="2"/>
              <a:buChar char="v"/>
            </a:pPr>
            <a:endParaRPr lang="en-US" b="1" dirty="0" smtClean="0"/>
          </a:p>
          <a:p>
            <a:pPr marL="514350" indent="-514350">
              <a:buFont typeface="Wingdings" pitchFamily="2" charset="2"/>
              <a:buChar char="v"/>
            </a:pPr>
            <a:r>
              <a:rPr lang="en-US" b="1" dirty="0" smtClean="0"/>
              <a:t>Part-IV: Contains </a:t>
            </a:r>
            <a:r>
              <a:rPr lang="en-US" b="1" dirty="0" err="1" smtClean="0"/>
              <a:t>Sl</a:t>
            </a:r>
            <a:r>
              <a:rPr lang="en-US" b="1" dirty="0" smtClean="0"/>
              <a:t> No 12, 13, 14,15,16</a:t>
            </a:r>
          </a:p>
          <a:p>
            <a:pPr marL="514350" indent="-514350">
              <a:buFont typeface="Wingdings" pitchFamily="2" charset="2"/>
              <a:buChar char="v"/>
            </a:pPr>
            <a:endParaRPr lang="en-US" b="1" dirty="0" smtClean="0"/>
          </a:p>
          <a:p>
            <a:pPr marL="514350" indent="-514350">
              <a:buFont typeface="Wingdings" pitchFamily="2" charset="2"/>
              <a:buChar char="v"/>
            </a:pPr>
            <a:r>
              <a:rPr lang="en-US" b="1" dirty="0" err="1" smtClean="0"/>
              <a:t>Sl</a:t>
            </a:r>
            <a:r>
              <a:rPr lang="en-US" b="1" dirty="0" smtClean="0"/>
              <a:t> no 12  :</a:t>
            </a:r>
            <a:r>
              <a:rPr lang="en-US" dirty="0" smtClean="0"/>
              <a:t> </a:t>
            </a:r>
            <a:r>
              <a:rPr lang="en-IN" dirty="0" smtClean="0"/>
              <a:t>Reconciliation of Net Input Tax Credit (ITC)</a:t>
            </a:r>
          </a:p>
          <a:p>
            <a:pPr marL="514350" indent="-514350">
              <a:buFont typeface="Wingdings" pitchFamily="2" charset="2"/>
              <a:buChar char="v"/>
            </a:pPr>
            <a:r>
              <a:rPr lang="en-US" b="1" dirty="0" err="1" smtClean="0"/>
              <a:t>Sl</a:t>
            </a:r>
            <a:r>
              <a:rPr lang="en-US" b="1" dirty="0" smtClean="0"/>
              <a:t> no 13  : </a:t>
            </a:r>
            <a:r>
              <a:rPr lang="en-IN" dirty="0" smtClean="0"/>
              <a:t>Reasons for un-reconciled difference in ITC</a:t>
            </a:r>
          </a:p>
          <a:p>
            <a:pPr marL="514350" indent="-514350">
              <a:buFont typeface="Wingdings" pitchFamily="2" charset="2"/>
              <a:buChar char="v"/>
            </a:pPr>
            <a:r>
              <a:rPr lang="en-US" b="1" dirty="0" err="1" smtClean="0"/>
              <a:t>Sl</a:t>
            </a:r>
            <a:r>
              <a:rPr lang="en-US" b="1" dirty="0" smtClean="0"/>
              <a:t> no 14  :</a:t>
            </a:r>
            <a:r>
              <a:rPr lang="en-US" dirty="0" smtClean="0"/>
              <a:t> </a:t>
            </a:r>
            <a:r>
              <a:rPr lang="en-IN" dirty="0" smtClean="0"/>
              <a:t>Reconciliation of ITC declared in Annual Return (GSTR-9) with ITC availed on expenses as per audited AFS</a:t>
            </a:r>
          </a:p>
          <a:p>
            <a:pPr marL="514350" indent="-514350">
              <a:buFont typeface="Wingdings" pitchFamily="2" charset="2"/>
              <a:buChar char="v"/>
            </a:pPr>
            <a:r>
              <a:rPr lang="en-US" b="1" dirty="0" err="1" smtClean="0"/>
              <a:t>Sl</a:t>
            </a:r>
            <a:r>
              <a:rPr lang="en-US" b="1" dirty="0" smtClean="0"/>
              <a:t> no 15  : </a:t>
            </a:r>
            <a:r>
              <a:rPr lang="en-IN" dirty="0" smtClean="0"/>
              <a:t>Reasons for un-reconciled difference in ITC between eligible ITC as per audited AFS and ITC claimed in GSTR </a:t>
            </a:r>
          </a:p>
          <a:p>
            <a:pPr marL="514350" indent="-514350">
              <a:buFont typeface="Wingdings" pitchFamily="2" charset="2"/>
              <a:buChar char="v"/>
            </a:pPr>
            <a:r>
              <a:rPr lang="en-US" b="1" dirty="0" err="1" smtClean="0"/>
              <a:t>Sl</a:t>
            </a:r>
            <a:r>
              <a:rPr lang="en-US" b="1" dirty="0" smtClean="0"/>
              <a:t> no 16 : </a:t>
            </a:r>
            <a:r>
              <a:rPr lang="en-IN" dirty="0" smtClean="0"/>
              <a:t>Tax payable on un-reconciled difference in ITC</a:t>
            </a: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0"/>
            <a:ext cx="8534400" cy="1142984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C00000"/>
                </a:solidFill>
              </a:rPr>
              <a:t>Sl</a:t>
            </a:r>
            <a:r>
              <a:rPr lang="en-US" dirty="0" smtClean="0">
                <a:solidFill>
                  <a:srgbClr val="C00000"/>
                </a:solidFill>
              </a:rPr>
              <a:t> no 12: </a:t>
            </a:r>
            <a:r>
              <a:rPr lang="en-IN" dirty="0" smtClean="0">
                <a:solidFill>
                  <a:srgbClr val="C00000"/>
                </a:solidFill>
              </a:rPr>
              <a:t>Reconciliation of Net Input Tax Credit (ITC)</a:t>
            </a:r>
            <a:endParaRPr lang="en-IN" dirty="0">
              <a:solidFill>
                <a:srgbClr val="C0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301625" y="1714487"/>
          <a:ext cx="8504241" cy="4000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7037"/>
                <a:gridCol w="6572296"/>
                <a:gridCol w="642942"/>
                <a:gridCol w="661966"/>
              </a:tblGrid>
              <a:tr h="571504">
                <a:tc gridSpan="4"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Reconciliation of Net Input Tax Credit (ITC)</a:t>
                      </a:r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  <a:tr h="571504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IN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IN" dirty="0" smtClean="0"/>
                        <a:t>ITC availed as per audited AFS</a:t>
                      </a:r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  <a:tr h="571504"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ITC booked</a:t>
                      </a:r>
                      <a:r>
                        <a:rPr lang="en-US" baseline="0" dirty="0" smtClean="0"/>
                        <a:t> in the earlier FY, but claimed in Current FY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(+)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  <a:tr h="571504"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ITC booked in current FY, but to be claimed in subsequent FY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  <a:tr h="571504">
                <a:tc>
                  <a:txBody>
                    <a:bodyPr/>
                    <a:lstStyle/>
                    <a:p>
                      <a:r>
                        <a:rPr lang="en-US" b="1" dirty="0" smtClean="0"/>
                        <a:t>D</a:t>
                      </a:r>
                      <a:endParaRPr lang="en-IN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b="1" dirty="0" smtClean="0"/>
                        <a:t>ITC availed as per audited</a:t>
                      </a:r>
                      <a:r>
                        <a:rPr lang="en-US" b="1" baseline="0" dirty="0" smtClean="0"/>
                        <a:t> Financial Statement</a:t>
                      </a:r>
                      <a:endParaRPr lang="en-IN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b="1" dirty="0"/>
                    </a:p>
                  </a:txBody>
                  <a:tcPr/>
                </a:tc>
              </a:tr>
              <a:tr h="571504">
                <a:tc>
                  <a:txBody>
                    <a:bodyPr/>
                    <a:lstStyle/>
                    <a:p>
                      <a:r>
                        <a:rPr lang="en-US" b="1" dirty="0" smtClean="0"/>
                        <a:t>E</a:t>
                      </a:r>
                      <a:endParaRPr lang="en-IN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b="1" dirty="0" smtClean="0"/>
                        <a:t>ITC claimed in Annual return (GSTR 9)</a:t>
                      </a:r>
                      <a:endParaRPr lang="en-IN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b="1" dirty="0"/>
                    </a:p>
                  </a:txBody>
                  <a:tcPr/>
                </a:tc>
              </a:tr>
              <a:tr h="571504">
                <a:tc>
                  <a:txBody>
                    <a:bodyPr/>
                    <a:lstStyle/>
                    <a:p>
                      <a:r>
                        <a:rPr lang="en-US" b="1" dirty="0" smtClean="0"/>
                        <a:t>F</a:t>
                      </a:r>
                      <a:endParaRPr lang="en-IN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b="1" dirty="0" smtClean="0"/>
                        <a:t>Un-reconciled</a:t>
                      </a:r>
                      <a:r>
                        <a:rPr lang="en-US" b="1" baseline="0" dirty="0" smtClean="0"/>
                        <a:t> ITC</a:t>
                      </a:r>
                      <a:endParaRPr lang="en-IN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715436" cy="1000132"/>
          </a:xfrm>
        </p:spPr>
        <p:txBody>
          <a:bodyPr>
            <a:normAutofit fontScale="90000"/>
          </a:bodyPr>
          <a:lstStyle/>
          <a:p>
            <a:pPr marL="514350" indent="-514350" algn="l"/>
            <a:r>
              <a:rPr lang="en-US" b="1" dirty="0" err="1" smtClean="0">
                <a:solidFill>
                  <a:srgbClr val="C00000"/>
                </a:solidFill>
              </a:rPr>
              <a:t>Sl</a:t>
            </a:r>
            <a:r>
              <a:rPr lang="en-US" b="1" dirty="0" smtClean="0">
                <a:solidFill>
                  <a:srgbClr val="C00000"/>
                </a:solidFill>
              </a:rPr>
              <a:t> no 13 :</a:t>
            </a:r>
            <a:r>
              <a:rPr lang="en-IN" dirty="0" smtClean="0">
                <a:solidFill>
                  <a:srgbClr val="C00000"/>
                </a:solidFill>
              </a:rPr>
              <a:t> Reasons for un-reconciled difference in ITC</a:t>
            </a:r>
            <a:endParaRPr lang="en-US" dirty="0" smtClean="0">
              <a:solidFill>
                <a:srgbClr val="C00000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="" xmlns:p14="http://schemas.microsoft.com/office/powerpoint/2010/main" val="1403214558"/>
              </p:ext>
            </p:extLst>
          </p:nvPr>
        </p:nvGraphicFramePr>
        <p:xfrm>
          <a:off x="214313" y="2000250"/>
          <a:ext cx="8643937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9295"/>
                <a:gridCol w="4933330"/>
                <a:gridCol w="2881312"/>
              </a:tblGrid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13</a:t>
                      </a:r>
                      <a:endParaRPr lang="en-IN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IN" dirty="0" smtClean="0">
                          <a:solidFill>
                            <a:schemeClr val="bg1"/>
                          </a:solidFill>
                        </a:rPr>
                        <a:t>Reasons for un-reconciled difference in ITC</a:t>
                      </a:r>
                      <a:endParaRPr lang="en-IN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A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Reason</a:t>
                      </a:r>
                      <a:r>
                        <a:rPr lang="en-IN" baseline="0" dirty="0" smtClean="0"/>
                        <a:t> 1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&lt;Text&gt;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B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Reason 2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&lt;Text&gt;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C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Reason 3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&lt;Text&gt;</a:t>
                      </a:r>
                      <a:endParaRPr lang="en-IN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4929198"/>
            <a:ext cx="35433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5728"/>
            <a:ext cx="9001156" cy="928694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C00000"/>
                </a:solidFill>
              </a:rPr>
              <a:t>Sl</a:t>
            </a:r>
            <a:r>
              <a:rPr lang="en-US" dirty="0" smtClean="0">
                <a:solidFill>
                  <a:srgbClr val="C00000"/>
                </a:solidFill>
              </a:rPr>
              <a:t> 14: </a:t>
            </a:r>
            <a:r>
              <a:rPr lang="en-IN" dirty="0" smtClean="0">
                <a:solidFill>
                  <a:srgbClr val="C00000"/>
                </a:solidFill>
              </a:rPr>
              <a:t>Reconciliation of ITC between GSTR-9 and ITC availed on expenses as per audited AFS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endParaRPr lang="en-IN" dirty="0">
              <a:solidFill>
                <a:srgbClr val="C0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301625" y="1785938"/>
          <a:ext cx="8504240" cy="4688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4161"/>
                <a:gridCol w="3429024"/>
                <a:gridCol w="1000132"/>
                <a:gridCol w="1428760"/>
                <a:gridCol w="2162163"/>
              </a:tblGrid>
              <a:tr h="370840">
                <a:tc gridSpan="5">
                  <a:txBody>
                    <a:bodyPr/>
                    <a:lstStyle/>
                    <a:p>
                      <a:r>
                        <a:rPr lang="en-IN" dirty="0" smtClean="0"/>
                        <a:t>Reconciliation of ITC declared in GSTR-9 with ITC availed on expenses as per audited Annual Financial Statement or Books of Account</a:t>
                      </a:r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Description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Value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Amount of total ITC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Amount of eligible ITC availed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Purchases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Freight / Carriage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Power &amp; Fuel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Imported Goods </a:t>
                      </a:r>
                    </a:p>
                    <a:p>
                      <a:r>
                        <a:rPr lang="en-US" dirty="0" smtClean="0"/>
                        <a:t>[Incl. receipts from SEZ]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Rent &amp; Insurance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Goods lost, stolen, destroyed, written off or disposed of by way of gift or free samples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4143380"/>
            <a:ext cx="2071691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5728"/>
            <a:ext cx="9001156" cy="928694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C00000"/>
                </a:solidFill>
              </a:rPr>
              <a:t>Sl</a:t>
            </a:r>
            <a:r>
              <a:rPr lang="en-US" dirty="0" smtClean="0">
                <a:solidFill>
                  <a:srgbClr val="C00000"/>
                </a:solidFill>
              </a:rPr>
              <a:t> no 14: </a:t>
            </a:r>
            <a:r>
              <a:rPr lang="en-IN" dirty="0" smtClean="0">
                <a:solidFill>
                  <a:srgbClr val="C00000"/>
                </a:solidFill>
              </a:rPr>
              <a:t>Reconciliation of ITC between GSTR-9 and ITC availed on expenses as per audited AFS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endParaRPr lang="en-IN" dirty="0">
              <a:solidFill>
                <a:srgbClr val="C0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301625" y="1500175"/>
          <a:ext cx="8504240" cy="5156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4161"/>
                <a:gridCol w="3643338"/>
                <a:gridCol w="785818"/>
                <a:gridCol w="1428760"/>
                <a:gridCol w="2162163"/>
              </a:tblGrid>
              <a:tr h="571503">
                <a:tc gridSpan="5">
                  <a:txBody>
                    <a:bodyPr/>
                    <a:lstStyle/>
                    <a:p>
                      <a:r>
                        <a:rPr lang="en-IN" dirty="0" smtClean="0"/>
                        <a:t>Reconciliation of ITC declared in GSTR-9 with ITC availed on expenses as per audited Annual Financial Statement or Books of Account</a:t>
                      </a:r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Description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Value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Amount of total ITC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Amount of eligible ITC availed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Royalties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Employees' Cost (Salaries, wages, Bonus etc.)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Conveyance Charges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J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Bank Charges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K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Entertainment Charges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Stationery Expenses (including postage etc.)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Repair and Maintenance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Other Miscellaneous Expenses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Capital Goods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4143380"/>
            <a:ext cx="2071691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5728"/>
            <a:ext cx="9001156" cy="928694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C00000"/>
                </a:solidFill>
              </a:rPr>
              <a:t>Sl</a:t>
            </a:r>
            <a:r>
              <a:rPr lang="en-US" dirty="0" smtClean="0">
                <a:solidFill>
                  <a:srgbClr val="C00000"/>
                </a:solidFill>
              </a:rPr>
              <a:t> no 14: </a:t>
            </a:r>
            <a:r>
              <a:rPr lang="en-IN" dirty="0" smtClean="0">
                <a:solidFill>
                  <a:srgbClr val="C00000"/>
                </a:solidFill>
              </a:rPr>
              <a:t>Reconciliation of ITC between GSTR-9 and ITC availed on expenses as per audited AFS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endParaRPr lang="en-IN" dirty="0">
              <a:solidFill>
                <a:srgbClr val="C0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301625" y="1785925"/>
          <a:ext cx="8504240" cy="37862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4161"/>
                <a:gridCol w="3643338"/>
                <a:gridCol w="785818"/>
                <a:gridCol w="1428760"/>
                <a:gridCol w="2162163"/>
              </a:tblGrid>
              <a:tr h="827501">
                <a:tc gridSpan="5">
                  <a:txBody>
                    <a:bodyPr/>
                    <a:lstStyle/>
                    <a:p>
                      <a:r>
                        <a:rPr lang="en-IN" dirty="0" smtClean="0"/>
                        <a:t>Reconciliation of ITC declared in GSTR-9 with ITC availed on expenses as per audited Annual Financial Statement or Books of Account</a:t>
                      </a:r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  <a:tr h="674033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Description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Value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Amount of total ITC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Amount of eligible ITC availed</a:t>
                      </a:r>
                      <a:endParaRPr lang="en-IN" dirty="0"/>
                    </a:p>
                  </a:txBody>
                  <a:tcPr/>
                </a:tc>
              </a:tr>
              <a:tr h="390512">
                <a:tc>
                  <a:txBody>
                    <a:bodyPr/>
                    <a:lstStyle/>
                    <a:p>
                      <a:r>
                        <a:rPr lang="en-US" dirty="0" smtClean="0"/>
                        <a:t>P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Any Other Expense - 1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  <a:tr h="390512">
                <a:tc>
                  <a:txBody>
                    <a:bodyPr/>
                    <a:lstStyle/>
                    <a:p>
                      <a:r>
                        <a:rPr lang="en-US" dirty="0" smtClean="0"/>
                        <a:t>Q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Any Other Expense - 2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  <a:tr h="507285">
                <a:tc>
                  <a:txBody>
                    <a:bodyPr/>
                    <a:lstStyle/>
                    <a:p>
                      <a:r>
                        <a:rPr lang="en-US" b="1" dirty="0" smtClean="0"/>
                        <a:t>R</a:t>
                      </a:r>
                      <a:endParaRPr lang="en-IN" b="1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IN" b="1" dirty="0" smtClean="0"/>
                        <a:t>Total amount of eligible ITC availed</a:t>
                      </a:r>
                      <a:endParaRPr lang="en-IN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b="1" dirty="0"/>
                    </a:p>
                  </a:txBody>
                  <a:tcPr/>
                </a:tc>
              </a:tr>
              <a:tr h="531398">
                <a:tc>
                  <a:txBody>
                    <a:bodyPr/>
                    <a:lstStyle/>
                    <a:p>
                      <a:r>
                        <a:rPr lang="en-US" b="1" dirty="0" smtClean="0"/>
                        <a:t>S</a:t>
                      </a:r>
                      <a:endParaRPr lang="en-IN" b="1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IN" b="1" dirty="0" smtClean="0"/>
                        <a:t>ITC claimed in GSTR 9</a:t>
                      </a:r>
                      <a:endParaRPr lang="en-IN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b="1" dirty="0"/>
                    </a:p>
                  </a:txBody>
                  <a:tcPr/>
                </a:tc>
              </a:tr>
              <a:tr h="464974">
                <a:tc>
                  <a:txBody>
                    <a:bodyPr/>
                    <a:lstStyle/>
                    <a:p>
                      <a:r>
                        <a:rPr lang="en-US" b="1" dirty="0" smtClean="0"/>
                        <a:t>T</a:t>
                      </a:r>
                      <a:endParaRPr lang="en-IN" b="1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IN" b="1" dirty="0" smtClean="0"/>
                        <a:t>Un-reconciled ITC</a:t>
                      </a:r>
                      <a:endParaRPr lang="en-IN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4143380"/>
            <a:ext cx="2071691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714356"/>
          </a:xfrm>
        </p:spPr>
        <p:txBody>
          <a:bodyPr/>
          <a:lstStyle/>
          <a:p>
            <a:r>
              <a:rPr lang="en-IN" dirty="0" smtClean="0">
                <a:solidFill>
                  <a:srgbClr val="C00000"/>
                </a:solidFill>
              </a:rPr>
              <a:t>WHAT IS GST AUDIT </a:t>
            </a:r>
            <a:endParaRPr lang="en-IN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dirty="0" smtClean="0"/>
              <a:t> The </a:t>
            </a:r>
            <a:r>
              <a:rPr lang="en-IN" dirty="0"/>
              <a:t>process of examination of </a:t>
            </a:r>
            <a:r>
              <a:rPr lang="en-IN" dirty="0" smtClean="0"/>
              <a:t> maintained by a taxable person </a:t>
            </a:r>
          </a:p>
          <a:p>
            <a:r>
              <a:rPr lang="en-IN" dirty="0" smtClean="0"/>
              <a:t>Records</a:t>
            </a:r>
            <a:r>
              <a:rPr lang="en-IN" dirty="0"/>
              <a:t>, </a:t>
            </a:r>
            <a:endParaRPr lang="en-IN" dirty="0" smtClean="0"/>
          </a:p>
          <a:p>
            <a:r>
              <a:rPr lang="en-IN" dirty="0" smtClean="0"/>
              <a:t>Returns and</a:t>
            </a:r>
          </a:p>
          <a:p>
            <a:r>
              <a:rPr lang="en-IN" dirty="0" smtClean="0"/>
              <a:t> </a:t>
            </a:r>
            <a:r>
              <a:rPr lang="en-IN" dirty="0"/>
              <a:t>O</a:t>
            </a:r>
            <a:r>
              <a:rPr lang="en-IN" dirty="0" smtClean="0"/>
              <a:t>ther </a:t>
            </a:r>
            <a:r>
              <a:rPr lang="en-IN" dirty="0"/>
              <a:t>documents </a:t>
            </a:r>
            <a:endParaRPr lang="en-IN" dirty="0" smtClean="0"/>
          </a:p>
          <a:p>
            <a:pPr marL="0" indent="0">
              <a:buNone/>
            </a:pPr>
            <a:endParaRPr lang="en-IN" dirty="0"/>
          </a:p>
        </p:txBody>
      </p:sp>
      <p:pic>
        <p:nvPicPr>
          <p:cNvPr id="43016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4000504"/>
            <a:ext cx="1994585" cy="2152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431880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44" y="0"/>
            <a:ext cx="8786874" cy="928670"/>
          </a:xfrm>
        </p:spPr>
        <p:txBody>
          <a:bodyPr>
            <a:normAutofit/>
          </a:bodyPr>
          <a:lstStyle/>
          <a:p>
            <a:pPr marL="514350" indent="-514350" algn="l"/>
            <a:r>
              <a:rPr lang="en-US" sz="2800" b="1" dirty="0" err="1" smtClean="0">
                <a:solidFill>
                  <a:srgbClr val="C00000"/>
                </a:solidFill>
              </a:rPr>
              <a:t>Sl</a:t>
            </a:r>
            <a:r>
              <a:rPr lang="en-US" sz="2800" b="1" dirty="0" smtClean="0">
                <a:solidFill>
                  <a:srgbClr val="C00000"/>
                </a:solidFill>
              </a:rPr>
              <a:t> no 15 :</a:t>
            </a:r>
            <a:r>
              <a:rPr lang="en-IN" sz="2800" dirty="0" smtClean="0">
                <a:solidFill>
                  <a:srgbClr val="C00000"/>
                </a:solidFill>
              </a:rPr>
              <a:t> Reasons for un-reconciled difference in ITC</a:t>
            </a:r>
            <a:endParaRPr lang="en-US" sz="2800" dirty="0" smtClean="0">
              <a:solidFill>
                <a:srgbClr val="C00000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="" xmlns:p14="http://schemas.microsoft.com/office/powerpoint/2010/main" val="2844478288"/>
              </p:ext>
            </p:extLst>
          </p:nvPr>
        </p:nvGraphicFramePr>
        <p:xfrm>
          <a:off x="214313" y="2000250"/>
          <a:ext cx="8643937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3271"/>
                <a:gridCol w="5149354"/>
                <a:gridCol w="2881312"/>
              </a:tblGrid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15</a:t>
                      </a:r>
                      <a:endParaRPr lang="en-IN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IN" sz="1800" dirty="0" smtClean="0">
                          <a:solidFill>
                            <a:schemeClr val="bg1"/>
                          </a:solidFill>
                        </a:rPr>
                        <a:t>Reasons for un-reconciled difference in ITC</a:t>
                      </a:r>
                      <a:endParaRPr lang="en-IN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A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Reason 1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&lt;Text&gt;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B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Reason 2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&lt;Text&gt;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C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Reason 3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&lt;Text&gt;</a:t>
                      </a:r>
                      <a:endParaRPr lang="en-IN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4929198"/>
            <a:ext cx="35433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85728"/>
            <a:ext cx="8534400" cy="857256"/>
          </a:xfrm>
        </p:spPr>
        <p:txBody>
          <a:bodyPr>
            <a:normAutofit fontScale="90000"/>
          </a:bodyPr>
          <a:lstStyle/>
          <a:p>
            <a:r>
              <a:rPr lang="en-IN" dirty="0" err="1" smtClean="0">
                <a:solidFill>
                  <a:srgbClr val="C00000"/>
                </a:solidFill>
              </a:rPr>
              <a:t>Sl</a:t>
            </a:r>
            <a:r>
              <a:rPr lang="en-IN" dirty="0" smtClean="0">
                <a:solidFill>
                  <a:srgbClr val="C00000"/>
                </a:solidFill>
              </a:rPr>
              <a:t> no 16-Tax payable on un-reconciled difference in ITC ( due to 13 and 15)</a:t>
            </a:r>
            <a:endParaRPr lang="en-IN" dirty="0">
              <a:solidFill>
                <a:srgbClr val="C0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301625" y="1571613"/>
          <a:ext cx="8504238" cy="42773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4161"/>
                <a:gridCol w="5185331"/>
                <a:gridCol w="2834746"/>
              </a:tblGrid>
              <a:tr h="714379">
                <a:tc gridSpan="3"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Tax payable on un-reconciled difference in ITC </a:t>
                      </a:r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  <a:tr h="508995">
                <a:tc>
                  <a:txBody>
                    <a:bodyPr/>
                    <a:lstStyle/>
                    <a:p>
                      <a:endParaRPr lang="en-IN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Description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Amount Payable</a:t>
                      </a:r>
                      <a:endParaRPr lang="en-IN" b="1" dirty="0"/>
                    </a:p>
                  </a:txBody>
                  <a:tcPr/>
                </a:tc>
              </a:tr>
              <a:tr h="508995">
                <a:tc>
                  <a:txBody>
                    <a:bodyPr/>
                    <a:lstStyle/>
                    <a:p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/>
                        <a:t>Central Tax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b="1" dirty="0"/>
                    </a:p>
                  </a:txBody>
                  <a:tcPr/>
                </a:tc>
              </a:tr>
              <a:tr h="508995">
                <a:tc>
                  <a:txBody>
                    <a:bodyPr/>
                    <a:lstStyle/>
                    <a:p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/>
                        <a:t>State/Union Territory Tax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b="1" dirty="0"/>
                    </a:p>
                  </a:txBody>
                  <a:tcPr/>
                </a:tc>
              </a:tr>
              <a:tr h="508995">
                <a:tc>
                  <a:txBody>
                    <a:bodyPr/>
                    <a:lstStyle/>
                    <a:p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/>
                        <a:t>Integrated Tax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b="1" dirty="0"/>
                    </a:p>
                  </a:txBody>
                  <a:tcPr/>
                </a:tc>
              </a:tr>
              <a:tr h="508995">
                <a:tc>
                  <a:txBody>
                    <a:bodyPr/>
                    <a:lstStyle/>
                    <a:p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 err="1" smtClean="0"/>
                        <a:t>Cess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b="1" dirty="0"/>
                    </a:p>
                  </a:txBody>
                  <a:tcPr/>
                </a:tc>
              </a:tr>
              <a:tr h="508995">
                <a:tc>
                  <a:txBody>
                    <a:bodyPr/>
                    <a:lstStyle/>
                    <a:p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/>
                        <a:t>Interest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b="1" dirty="0"/>
                    </a:p>
                  </a:txBody>
                  <a:tcPr/>
                </a:tc>
              </a:tr>
              <a:tr h="508995">
                <a:tc>
                  <a:txBody>
                    <a:bodyPr/>
                    <a:lstStyle/>
                    <a:p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/>
                        <a:t>Penalty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C00000"/>
                </a:solidFill>
              </a:rPr>
              <a:t>Form : GSTR 9C </a:t>
            </a:r>
            <a:endParaRPr lang="en-IN" dirty="0">
              <a:solidFill>
                <a:srgbClr val="C0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sz="4000" dirty="0" smtClean="0"/>
          </a:p>
          <a:p>
            <a:endParaRPr lang="en-US" sz="4000" dirty="0" smtClean="0"/>
          </a:p>
          <a:p>
            <a:pPr lvl="8"/>
            <a:r>
              <a:rPr lang="en-US" sz="6600" dirty="0" smtClean="0"/>
              <a:t>Part-v</a:t>
            </a:r>
            <a:endParaRPr lang="en-US" sz="6600" dirty="0"/>
          </a:p>
        </p:txBody>
      </p:sp>
      <p:pic>
        <p:nvPicPr>
          <p:cNvPr id="5" name="Picture 4" descr="https://tse4.mm.bing.net/th?id=OIF.4wPTixVJ8A5y5OAVvFi2yA&amp;pid=15.1&amp;P=0&amp;w=337&amp;h=12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1643050"/>
            <a:ext cx="2857500" cy="10763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05726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Part V: </a:t>
            </a:r>
            <a:r>
              <a:rPr lang="en-IN" dirty="0" smtClean="0">
                <a:solidFill>
                  <a:srgbClr val="C00000"/>
                </a:solidFill>
              </a:rPr>
              <a:t>Auditor's recommendation on additional Liability due to Non-reconciliation</a:t>
            </a:r>
            <a:endParaRPr lang="en-IN" dirty="0">
              <a:solidFill>
                <a:srgbClr val="C0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301625" y="1527175"/>
          <a:ext cx="8504237" cy="4719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4161"/>
                <a:gridCol w="1945621"/>
                <a:gridCol w="1214891"/>
                <a:gridCol w="1214891"/>
                <a:gridCol w="1214891"/>
                <a:gridCol w="1214891"/>
                <a:gridCol w="1214891"/>
              </a:tblGrid>
              <a:tr h="370840">
                <a:tc gridSpan="7"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Auditor's recommendation on additional Liability due to Non-reconciliation </a:t>
                      </a:r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Value</a:t>
                      </a:r>
                      <a:endParaRPr lang="en-IN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 be paid through Cash</a:t>
                      </a:r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CGST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SGST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IGST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Cess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5%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12%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18%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28%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3%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0.25%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0.10%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28%(RC)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Input Tax credit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124" name="Picture 4" descr="http://www.webcooltips.com/wp-content/uploads/2014/11/3-types-of-Audit-Finding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3571876"/>
            <a:ext cx="2421362" cy="1714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05726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Part V: </a:t>
            </a:r>
            <a:r>
              <a:rPr lang="en-IN" dirty="0" smtClean="0">
                <a:solidFill>
                  <a:srgbClr val="C00000"/>
                </a:solidFill>
              </a:rPr>
              <a:t>Auditor's recommendation on additional Liability due to Non-reconciliation</a:t>
            </a:r>
            <a:endParaRPr lang="en-IN" dirty="0">
              <a:solidFill>
                <a:srgbClr val="C0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301625" y="1527175"/>
          <a:ext cx="8504237" cy="4516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4161"/>
                <a:gridCol w="3071834"/>
                <a:gridCol w="1285884"/>
                <a:gridCol w="928694"/>
                <a:gridCol w="857256"/>
                <a:gridCol w="857256"/>
                <a:gridCol w="1019152"/>
              </a:tblGrid>
              <a:tr h="370840">
                <a:tc gridSpan="7"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Auditor's recommendation on additional Liability due to Non-reconciliation </a:t>
                      </a:r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Value</a:t>
                      </a:r>
                      <a:endParaRPr lang="en-IN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 be paid through Cash</a:t>
                      </a:r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CGST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SGST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IGST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Cess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J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Interest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K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Late fee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Penalty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Others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Erroneous</a:t>
                      </a:r>
                      <a:r>
                        <a:rPr lang="en-US" baseline="0" dirty="0" smtClean="0"/>
                        <a:t> Refund to be paid back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Outstanding demands to be settled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Others (Specify)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 descr="http://www.webcooltips.com/wp-content/uploads/2014/11/3-types-of-Audit-Finding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3571876"/>
            <a:ext cx="2421362" cy="1714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14384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rgbClr val="C00000"/>
                </a:solidFill>
              </a:rPr>
              <a:t>  </a:t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dirty="0" smtClean="0">
                <a:solidFill>
                  <a:srgbClr val="C00000"/>
                </a:solidFill>
              </a:rPr>
              <a:t/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dirty="0" smtClean="0">
                <a:solidFill>
                  <a:srgbClr val="C00000"/>
                </a:solidFill>
              </a:rPr>
              <a:t/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dirty="0" smtClean="0">
                <a:solidFill>
                  <a:srgbClr val="C00000"/>
                </a:solidFill>
              </a:rPr>
              <a:t/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dirty="0" smtClean="0">
                <a:solidFill>
                  <a:srgbClr val="C00000"/>
                </a:solidFill>
              </a:rPr>
              <a:t/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dirty="0" smtClean="0">
                <a:solidFill>
                  <a:srgbClr val="C00000"/>
                </a:solidFill>
              </a:rPr>
              <a:t/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dirty="0" err="1" smtClean="0">
                <a:solidFill>
                  <a:srgbClr val="C00000"/>
                </a:solidFill>
              </a:rPr>
              <a:t>Sl</a:t>
            </a:r>
            <a:r>
              <a:rPr lang="en-US" dirty="0" smtClean="0">
                <a:solidFill>
                  <a:srgbClr val="C00000"/>
                </a:solidFill>
              </a:rPr>
              <a:t> no 5: Explanation</a:t>
            </a:r>
            <a:br>
              <a:rPr lang="en-US" dirty="0" smtClean="0">
                <a:solidFill>
                  <a:srgbClr val="C00000"/>
                </a:solidFill>
              </a:rPr>
            </a:br>
            <a:endParaRPr lang="en-IN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71612"/>
            <a:ext cx="8503920" cy="4527436"/>
          </a:xfrm>
        </p:spPr>
        <p:txBody>
          <a:bodyPr/>
          <a:lstStyle/>
          <a:p>
            <a:pPr marL="514350" indent="-514350"/>
            <a:r>
              <a:rPr lang="en-US" dirty="0" smtClean="0"/>
              <a:t>5 (A)  : Turnover of Audited Financial Statement need to be taken here.</a:t>
            </a:r>
          </a:p>
          <a:p>
            <a:pPr marL="514350" indent="-514350"/>
            <a:r>
              <a:rPr lang="en-US" dirty="0" smtClean="0"/>
              <a:t>If Financial Report consist of multiple GSTINs(State wise/Vertical GSTIN wise) then Turnover belongs to particular GSTIN which is subject Audit to be taken.</a:t>
            </a:r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r>
              <a:rPr lang="en-US" dirty="0" smtClean="0"/>
              <a:t>							Continue…</a:t>
            </a:r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IN" dirty="0"/>
          </a:p>
        </p:txBody>
      </p:sp>
      <p:pic>
        <p:nvPicPr>
          <p:cNvPr id="31746" name="Picture 2" descr="https://tse4.mm.bing.net/th?id=OIP.2nih8RPrYjNB6wkQHurexgHaFj&amp;pid=15.1&amp;P=0&amp;w=208&amp;h=15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40" y="214290"/>
            <a:ext cx="1981200" cy="1000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300038"/>
            <a:ext cx="8534400" cy="700070"/>
          </a:xfrm>
        </p:spPr>
        <p:txBody>
          <a:bodyPr>
            <a:normAutofit/>
          </a:bodyPr>
          <a:lstStyle/>
          <a:p>
            <a:pPr algn="l"/>
            <a:r>
              <a:rPr lang="en-US" sz="2800" dirty="0" err="1" smtClean="0">
                <a:solidFill>
                  <a:srgbClr val="C00000"/>
                </a:solidFill>
              </a:rPr>
              <a:t>Sl</a:t>
            </a:r>
            <a:r>
              <a:rPr lang="en-US" sz="2800" dirty="0" smtClean="0">
                <a:solidFill>
                  <a:srgbClr val="C00000"/>
                </a:solidFill>
              </a:rPr>
              <a:t> no 5: Explanation</a:t>
            </a:r>
            <a:endParaRPr lang="en-IN" sz="28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57158" y="1714488"/>
            <a:ext cx="8503920" cy="4857784"/>
          </a:xfrm>
        </p:spPr>
        <p:txBody>
          <a:bodyPr/>
          <a:lstStyle/>
          <a:p>
            <a:pPr>
              <a:buNone/>
            </a:pPr>
            <a:r>
              <a:rPr lang="en-US" b="1" i="1" u="sng" dirty="0" smtClean="0">
                <a:solidFill>
                  <a:srgbClr val="0070C0"/>
                </a:solidFill>
              </a:rPr>
              <a:t>Additions to Turnover as per Audited AFS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5 B).	Unbilled Revenue which was accounted in the books of accounts of FY 2016-17 and carried forward to FY 2017-18.</a:t>
            </a:r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dirty="0" err="1" smtClean="0"/>
              <a:t>Eg</a:t>
            </a:r>
            <a:r>
              <a:rPr lang="en-US" dirty="0" smtClean="0"/>
              <a:t>: If INR 10 Cr unbilled revenue exist in the FY 2016-17 and during the current FY 2017-18(July – March) GST was paid on INR 4Cr on such revenue , then value of INR 4Cr should be declared here.</a:t>
            </a:r>
            <a:endParaRPr lang="en-IN" dirty="0"/>
          </a:p>
        </p:txBody>
      </p:sp>
      <p:pic>
        <p:nvPicPr>
          <p:cNvPr id="4" name="Picture 2" descr="https://tse4.mm.bing.net/th?id=OIP.2nih8RPrYjNB6wkQHurexgHaFj&amp;pid=15.1&amp;P=0&amp;w=208&amp;h=15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40" y="214290"/>
            <a:ext cx="1981200" cy="1000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142852"/>
            <a:ext cx="8534400" cy="928694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err="1" smtClean="0">
                <a:solidFill>
                  <a:srgbClr val="C00000"/>
                </a:solidFill>
              </a:rPr>
              <a:t>Sl</a:t>
            </a:r>
            <a:r>
              <a:rPr lang="en-US" dirty="0" smtClean="0">
                <a:solidFill>
                  <a:srgbClr val="C00000"/>
                </a:solidFill>
              </a:rPr>
              <a:t> no 5: Explanation</a:t>
            </a:r>
            <a:br>
              <a:rPr lang="en-US" dirty="0" smtClean="0">
                <a:solidFill>
                  <a:srgbClr val="C00000"/>
                </a:solidFill>
              </a:rPr>
            </a:br>
            <a:endParaRPr lang="en-IN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00174"/>
            <a:ext cx="8342214" cy="507209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2800" b="1" i="1" u="sng" dirty="0" smtClean="0">
                <a:solidFill>
                  <a:srgbClr val="0070C0"/>
                </a:solidFill>
              </a:rPr>
              <a:t>Additions to Turnover as per Audited AFS</a:t>
            </a:r>
            <a:r>
              <a:rPr lang="en-US" sz="2800" i="1" dirty="0" smtClean="0">
                <a:solidFill>
                  <a:srgbClr val="0070C0"/>
                </a:solidFill>
              </a:rPr>
              <a:t> </a:t>
            </a:r>
          </a:p>
          <a:p>
            <a:pPr>
              <a:buNone/>
            </a:pPr>
            <a:r>
              <a:rPr lang="en-US" dirty="0" smtClean="0"/>
              <a:t>5 C) . Value of all unadjusted advance for which GST has been paid during the FY 2017-18 (July – March).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5 D) . Deemed Supply – Schedule I(Section 7)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Permanent transfer or disposal of Business Assets where ITC has been availed on such assets.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Supply between related persons/distinct person as specified in Sec 25.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Supply of goods by Principal to Agent or Agent to Principal.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Import of services by taxable person.</a:t>
            </a:r>
          </a:p>
          <a:p>
            <a:pPr>
              <a:buNone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IN" dirty="0"/>
          </a:p>
        </p:txBody>
      </p:sp>
      <p:pic>
        <p:nvPicPr>
          <p:cNvPr id="4" name="Picture 2" descr="https://tse4.mm.bing.net/th?id=OIP.2nih8RPrYjNB6wkQHurexgHaFj&amp;pid=15.1&amp;P=0&amp;w=208&amp;h=15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40" y="214290"/>
            <a:ext cx="1981200" cy="1000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14384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rgbClr val="C00000"/>
                </a:solidFill>
              </a:rPr>
              <a:t/>
            </a:r>
            <a:br>
              <a:rPr lang="en-US" dirty="0" smtClean="0">
                <a:solidFill>
                  <a:srgbClr val="C00000"/>
                </a:solidFill>
              </a:rPr>
            </a:br>
            <a:endParaRPr lang="en-IN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85720" y="1571612"/>
            <a:ext cx="8501122" cy="492922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i="1" u="sng" dirty="0" smtClean="0">
                <a:solidFill>
                  <a:srgbClr val="0070C0"/>
                </a:solidFill>
              </a:rPr>
              <a:t>Additions to Turnover as per Audited AFS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</a:p>
          <a:p>
            <a:pPr>
              <a:buNone/>
            </a:pPr>
            <a:r>
              <a:rPr lang="en-IN" dirty="0" smtClean="0"/>
              <a:t>5E). Credit notes issued after  the end financial year but reflected in the annual return.</a:t>
            </a:r>
          </a:p>
          <a:p>
            <a:pPr>
              <a:buNone/>
            </a:pPr>
            <a:endParaRPr lang="en-IN" dirty="0" smtClean="0"/>
          </a:p>
          <a:p>
            <a:pPr>
              <a:buNone/>
            </a:pPr>
            <a:r>
              <a:rPr lang="en-US" dirty="0" smtClean="0"/>
              <a:t>5 F). </a:t>
            </a:r>
            <a:r>
              <a:rPr lang="en-IN" dirty="0" smtClean="0"/>
              <a:t>Trade discounts , accounted for in the audited AFS but on which GST was </a:t>
            </a:r>
            <a:r>
              <a:rPr lang="en-IN" dirty="0" err="1" smtClean="0"/>
              <a:t>leviable</a:t>
            </a:r>
            <a:r>
              <a:rPr lang="en-IN" dirty="0" smtClean="0"/>
              <a:t>.</a:t>
            </a:r>
          </a:p>
          <a:p>
            <a:pPr>
              <a:buNone/>
            </a:pPr>
            <a:endParaRPr lang="en-IN" dirty="0"/>
          </a:p>
        </p:txBody>
      </p:sp>
      <p:sp>
        <p:nvSpPr>
          <p:cNvPr id="4" name="Rectangle 3"/>
          <p:cNvSpPr/>
          <p:nvPr/>
        </p:nvSpPr>
        <p:spPr>
          <a:xfrm>
            <a:off x="642910" y="142852"/>
            <a:ext cx="50720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rgbClr val="C00000"/>
                </a:solidFill>
              </a:rPr>
              <a:t>Sl</a:t>
            </a:r>
            <a:r>
              <a:rPr lang="en-US" sz="2800" dirty="0" smtClean="0">
                <a:solidFill>
                  <a:srgbClr val="C00000"/>
                </a:solidFill>
              </a:rPr>
              <a:t> no 5: Explanation</a:t>
            </a:r>
            <a:endParaRPr lang="en-US" sz="2800" dirty="0"/>
          </a:p>
        </p:txBody>
      </p:sp>
      <p:pic>
        <p:nvPicPr>
          <p:cNvPr id="5" name="Picture 2" descr="https://tse4.mm.bing.net/th?id=OIP.2nih8RPrYjNB6wkQHurexgHaFj&amp;pid=15.1&amp;P=0&amp;w=208&amp;h=15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40" y="214290"/>
            <a:ext cx="1981200" cy="1000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428604"/>
            <a:ext cx="8534400" cy="785818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 err="1" smtClean="0">
                <a:solidFill>
                  <a:srgbClr val="C00000"/>
                </a:solidFill>
              </a:rPr>
              <a:t>Sl</a:t>
            </a:r>
            <a:r>
              <a:rPr lang="en-US" sz="3600" dirty="0" smtClean="0">
                <a:solidFill>
                  <a:srgbClr val="C00000"/>
                </a:solidFill>
              </a:rPr>
              <a:t> no 5: Explanation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en-IN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i="1" u="sng" dirty="0" smtClean="0">
                <a:solidFill>
                  <a:srgbClr val="0070C0"/>
                </a:solidFill>
              </a:rPr>
              <a:t>Deductions from turnover as per audited AFS</a:t>
            </a:r>
            <a:endParaRPr lang="en-IN" b="1" i="1" u="sng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en-IN" dirty="0" smtClean="0"/>
              <a:t>5G)  </a:t>
            </a:r>
            <a:r>
              <a:rPr lang="en-IN" b="1" dirty="0" smtClean="0"/>
              <a:t>Turnover</a:t>
            </a:r>
            <a:r>
              <a:rPr lang="en-IN" dirty="0" smtClean="0"/>
              <a:t> included in the audited AFS </a:t>
            </a:r>
            <a:r>
              <a:rPr lang="en-IN" b="1" dirty="0" smtClean="0"/>
              <a:t>for April 2017 to June 2017</a:t>
            </a:r>
            <a:r>
              <a:rPr lang="en-IN" dirty="0" smtClean="0"/>
              <a:t>.</a:t>
            </a:r>
          </a:p>
          <a:p>
            <a:pPr>
              <a:buNone/>
            </a:pPr>
            <a:r>
              <a:rPr lang="en-IN" dirty="0" smtClean="0"/>
              <a:t>5 H) </a:t>
            </a:r>
            <a:r>
              <a:rPr lang="en-IN" b="1" dirty="0" smtClean="0"/>
              <a:t>Unbilled revenue </a:t>
            </a:r>
            <a:r>
              <a:rPr lang="en-IN" dirty="0" smtClean="0"/>
              <a:t>recorded in the books of accounts </a:t>
            </a:r>
            <a:r>
              <a:rPr lang="en-IN" b="1" dirty="0" smtClean="0"/>
              <a:t>during the FY 2017-18 </a:t>
            </a:r>
            <a:r>
              <a:rPr lang="en-IN" dirty="0" smtClean="0"/>
              <a:t>but GST was not payable on such revenue in the same financial year.</a:t>
            </a:r>
          </a:p>
          <a:p>
            <a:pPr>
              <a:buNone/>
            </a:pPr>
            <a:r>
              <a:rPr lang="en-US" dirty="0" smtClean="0"/>
              <a:t>5 I) </a:t>
            </a:r>
            <a:r>
              <a:rPr lang="en-IN" dirty="0" smtClean="0"/>
              <a:t>Value of all </a:t>
            </a:r>
            <a:r>
              <a:rPr lang="en-IN" b="1" dirty="0" smtClean="0"/>
              <a:t>advances</a:t>
            </a:r>
            <a:r>
              <a:rPr lang="en-IN" dirty="0" smtClean="0"/>
              <a:t> </a:t>
            </a:r>
            <a:r>
              <a:rPr lang="en-IN" b="1" dirty="0" smtClean="0"/>
              <a:t>for which GST has not been paid</a:t>
            </a:r>
            <a:r>
              <a:rPr lang="en-IN" dirty="0" smtClean="0"/>
              <a:t> but the same has been recognized as revenue in the audited AFS.</a:t>
            </a:r>
            <a:endParaRPr lang="en-IN" dirty="0"/>
          </a:p>
        </p:txBody>
      </p:sp>
      <p:pic>
        <p:nvPicPr>
          <p:cNvPr id="4" name="Picture 2" descr="https://tse4.mm.bing.net/th?id=OIP.2nih8RPrYjNB6wkQHurexgHaFj&amp;pid=15.1&amp;P=0&amp;w=208&amp;h=15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40" y="214290"/>
            <a:ext cx="1981200" cy="1000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C00000"/>
                </a:solidFill>
              </a:rPr>
              <a:t>PURPOSES OF GST AUDIT </a:t>
            </a:r>
            <a:endParaRPr lang="en-IN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dirty="0" smtClean="0"/>
              <a:t> </a:t>
            </a:r>
            <a:r>
              <a:rPr lang="en-IN" dirty="0"/>
              <a:t>T</a:t>
            </a:r>
            <a:r>
              <a:rPr lang="en-IN" dirty="0" smtClean="0"/>
              <a:t>o </a:t>
            </a:r>
            <a:r>
              <a:rPr lang="en-IN" dirty="0"/>
              <a:t>verify the correctness </a:t>
            </a:r>
            <a:r>
              <a:rPr lang="en-IN" dirty="0" smtClean="0"/>
              <a:t>of</a:t>
            </a:r>
          </a:p>
          <a:p>
            <a:r>
              <a:rPr lang="en-IN" dirty="0" smtClean="0"/>
              <a:t> </a:t>
            </a:r>
            <a:r>
              <a:rPr lang="en-IN" dirty="0"/>
              <a:t>T</a:t>
            </a:r>
            <a:r>
              <a:rPr lang="en-IN" dirty="0" smtClean="0"/>
              <a:t>urnover </a:t>
            </a:r>
            <a:r>
              <a:rPr lang="en-IN" dirty="0"/>
              <a:t>declared, </a:t>
            </a:r>
            <a:endParaRPr lang="en-IN" dirty="0" smtClean="0"/>
          </a:p>
          <a:p>
            <a:r>
              <a:rPr lang="en-IN" dirty="0" smtClean="0"/>
              <a:t>Taxes </a:t>
            </a:r>
            <a:r>
              <a:rPr lang="en-IN" dirty="0"/>
              <a:t>paid, </a:t>
            </a:r>
            <a:endParaRPr lang="en-IN" dirty="0" smtClean="0"/>
          </a:p>
          <a:p>
            <a:r>
              <a:rPr lang="en-IN" dirty="0" smtClean="0"/>
              <a:t>Refund claimed,</a:t>
            </a:r>
          </a:p>
          <a:p>
            <a:r>
              <a:rPr lang="en-IN" dirty="0" smtClean="0"/>
              <a:t> </a:t>
            </a:r>
            <a:r>
              <a:rPr lang="en-IN" dirty="0"/>
              <a:t>I</a:t>
            </a:r>
            <a:r>
              <a:rPr lang="en-IN" dirty="0" smtClean="0"/>
              <a:t>nput </a:t>
            </a:r>
            <a:r>
              <a:rPr lang="en-IN" dirty="0"/>
              <a:t>tax credit availed, </a:t>
            </a:r>
            <a:r>
              <a:rPr lang="en-IN" dirty="0" smtClean="0"/>
              <a:t>and </a:t>
            </a:r>
          </a:p>
          <a:p>
            <a:r>
              <a:rPr lang="en-IN" dirty="0" smtClean="0"/>
              <a:t>To </a:t>
            </a:r>
            <a:r>
              <a:rPr lang="en-IN" dirty="0"/>
              <a:t>assess the compliance with the provisions of </a:t>
            </a:r>
            <a:r>
              <a:rPr lang="en-IN" b="1" dirty="0"/>
              <a:t>GST</a:t>
            </a:r>
            <a:endParaRPr lang="en-IN" dirty="0"/>
          </a:p>
        </p:txBody>
      </p:sp>
      <p:pic>
        <p:nvPicPr>
          <p:cNvPr id="41987" name="Picture 3" descr="https://tse3.mm.bing.net/th?id=OIP.MMkvk_38g1KeaQzjezlR3gHaDF&amp;pid=15.1&amp;P=0&amp;w=386&amp;h=16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2071678"/>
            <a:ext cx="3105146" cy="5000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0541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14384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 err="1" smtClean="0">
                <a:solidFill>
                  <a:srgbClr val="C00000"/>
                </a:solidFill>
              </a:rPr>
              <a:t>Sl</a:t>
            </a:r>
            <a:r>
              <a:rPr lang="en-US" sz="3600" dirty="0" smtClean="0">
                <a:solidFill>
                  <a:srgbClr val="C00000"/>
                </a:solidFill>
              </a:rPr>
              <a:t> no 5: Explanation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en-IN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i="1" u="sng" dirty="0" smtClean="0">
                <a:solidFill>
                  <a:srgbClr val="0070C0"/>
                </a:solidFill>
              </a:rPr>
              <a:t>Deductions from turnover as per audited AFS</a:t>
            </a:r>
            <a:endParaRPr lang="en-IN" b="1" i="1" u="sng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en-IN" dirty="0" smtClean="0"/>
              <a:t>5 J). Aggregate value of credit notes </a:t>
            </a:r>
            <a:r>
              <a:rPr lang="en-IN" b="1" dirty="0" smtClean="0"/>
              <a:t>issued before 31st of March 2018</a:t>
            </a:r>
            <a:r>
              <a:rPr lang="en-IN" dirty="0" smtClean="0"/>
              <a:t> for the supply accounted in the FY 2017-18 </a:t>
            </a:r>
            <a:r>
              <a:rPr lang="en-IN" b="1" dirty="0" smtClean="0"/>
              <a:t>and such credit notes  are not permissible under GST.</a:t>
            </a:r>
            <a:endParaRPr lang="en-IN" dirty="0" smtClean="0"/>
          </a:p>
          <a:p>
            <a:pPr>
              <a:buNone/>
            </a:pPr>
            <a:r>
              <a:rPr lang="en-IN" dirty="0" smtClean="0"/>
              <a:t>5 K). Aggregate value of all goods supplied by SEZs to DTA units for which the DTA units have filed bill of entry</a:t>
            </a:r>
            <a:r>
              <a:rPr lang="en-IN" b="1" i="1" dirty="0" smtClean="0"/>
              <a:t>.[Applicable to SEZ developers/SEZ units]</a:t>
            </a:r>
          </a:p>
          <a:p>
            <a:pPr>
              <a:buNone/>
            </a:pPr>
            <a:r>
              <a:rPr lang="en-US" dirty="0" smtClean="0"/>
              <a:t>5L).</a:t>
            </a:r>
            <a:r>
              <a:rPr lang="en-IN" dirty="0" smtClean="0"/>
              <a:t> If registered persons have opted out of the composition scheme during the FY 2017-18, the turnover for which GST was paid under the </a:t>
            </a:r>
            <a:r>
              <a:rPr lang="en-IN" b="1" dirty="0" smtClean="0"/>
              <a:t>composition scheme.</a:t>
            </a:r>
            <a:endParaRPr lang="en-IN" b="1" dirty="0"/>
          </a:p>
        </p:txBody>
      </p:sp>
      <p:pic>
        <p:nvPicPr>
          <p:cNvPr id="4" name="Picture 2" descr="https://tse4.mm.bing.net/th?id=OIP.2nih8RPrYjNB6wkQHurexgHaFj&amp;pid=15.1&amp;P=0&amp;w=208&amp;h=15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40" y="214290"/>
            <a:ext cx="1981200" cy="1000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8582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/>
            </a:r>
            <a:br>
              <a:rPr lang="en-US" dirty="0" smtClean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85720" y="1357298"/>
            <a:ext cx="8858280" cy="4768865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sz="2500" b="1" i="1" u="sng" dirty="0" smtClean="0">
                <a:solidFill>
                  <a:srgbClr val="0070C0"/>
                </a:solidFill>
              </a:rPr>
              <a:t>Other adjustments (+/-) to turnover</a:t>
            </a:r>
            <a:endParaRPr lang="en-IN" sz="2500" b="1" i="1" u="sng" dirty="0" smtClean="0">
              <a:solidFill>
                <a:srgbClr val="0070C0"/>
              </a:solidFill>
            </a:endParaRPr>
          </a:p>
          <a:p>
            <a:pPr marL="514350" indent="-514350">
              <a:buNone/>
            </a:pPr>
            <a:r>
              <a:rPr lang="en-IN" dirty="0" smtClean="0"/>
              <a:t>5 M) Due to difference in valuation as per Sec.15 of CGST Act. (Time &amp; Value of taxable supply)</a:t>
            </a:r>
          </a:p>
          <a:p>
            <a:pPr marL="514350" indent="-514350">
              <a:buNone/>
            </a:pPr>
            <a:r>
              <a:rPr lang="en-IN" dirty="0" smtClean="0"/>
              <a:t>5 N) Due to foreign exchange fluctuations.</a:t>
            </a:r>
          </a:p>
          <a:p>
            <a:pPr marL="514350" indent="-514350">
              <a:buNone/>
            </a:pPr>
            <a:r>
              <a:rPr lang="en-US" dirty="0" smtClean="0"/>
              <a:t>5 O )Due to any other reasons not specified above.</a:t>
            </a:r>
            <a:endParaRPr lang="en-IN" dirty="0" smtClean="0"/>
          </a:p>
        </p:txBody>
      </p:sp>
      <p:sp>
        <p:nvSpPr>
          <p:cNvPr id="4" name="Rectangle 3"/>
          <p:cNvSpPr/>
          <p:nvPr/>
        </p:nvSpPr>
        <p:spPr>
          <a:xfrm>
            <a:off x="714348" y="214290"/>
            <a:ext cx="45296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rgbClr val="C00000"/>
                </a:solidFill>
              </a:rPr>
              <a:t>Sl</a:t>
            </a:r>
            <a:r>
              <a:rPr lang="en-US" sz="2800" dirty="0" smtClean="0">
                <a:solidFill>
                  <a:srgbClr val="C00000"/>
                </a:solidFill>
              </a:rPr>
              <a:t> no 5: Explanation</a:t>
            </a:r>
            <a:endParaRPr lang="en-US" sz="2800" dirty="0"/>
          </a:p>
        </p:txBody>
      </p:sp>
      <p:pic>
        <p:nvPicPr>
          <p:cNvPr id="5" name="Picture 2" descr="https://tse4.mm.bing.net/th?id=OIP.2nih8RPrYjNB6wkQHurexgHaFj&amp;pid=15.1&amp;P=0&amp;w=208&amp;h=15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40" y="214290"/>
            <a:ext cx="1981200" cy="1000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 GST Audit Guidelines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dirty="0" smtClean="0"/>
              <a:t>Prepare profile of Taxable person </a:t>
            </a:r>
          </a:p>
          <a:p>
            <a:endParaRPr lang="en-IN" dirty="0" smtClean="0"/>
          </a:p>
          <a:p>
            <a:r>
              <a:rPr lang="en-IN" dirty="0" smtClean="0"/>
              <a:t>Desk review</a:t>
            </a:r>
          </a:p>
          <a:p>
            <a:endParaRPr lang="en-IN" dirty="0" smtClean="0"/>
          </a:p>
          <a:p>
            <a:r>
              <a:rPr lang="en-IN" dirty="0" smtClean="0"/>
              <a:t>Understand nature of Industry </a:t>
            </a:r>
          </a:p>
          <a:p>
            <a:endParaRPr lang="en-IN" dirty="0" smtClean="0"/>
          </a:p>
          <a:p>
            <a:r>
              <a:rPr lang="en-IN" dirty="0" smtClean="0"/>
              <a:t>Evaluation Internal control </a:t>
            </a:r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257414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Understanding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dirty="0" smtClean="0"/>
              <a:t>Understand taxable events</a:t>
            </a:r>
          </a:p>
          <a:p>
            <a:endParaRPr lang="en-IN" dirty="0"/>
          </a:p>
          <a:p>
            <a:r>
              <a:rPr lang="en-IN" dirty="0" smtClean="0"/>
              <a:t>Application of  Schedule I and II of GST Act</a:t>
            </a:r>
          </a:p>
          <a:p>
            <a:endParaRPr lang="en-IN" dirty="0"/>
          </a:p>
          <a:p>
            <a:r>
              <a:rPr lang="en-IN" dirty="0" smtClean="0"/>
              <a:t>Understand whether supply is Composite supply or Mixed supply  </a:t>
            </a:r>
          </a:p>
          <a:p>
            <a:endParaRPr lang="en-IN" dirty="0"/>
          </a:p>
          <a:p>
            <a:r>
              <a:rPr lang="en-IN" dirty="0" smtClean="0"/>
              <a:t>Accounting method of preparing AFS GST No wise </a:t>
            </a:r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358562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Time and Place of supply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N" dirty="0" smtClean="0"/>
              <a:t>Policy  adopted for recognise Time of supply</a:t>
            </a:r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r>
              <a:rPr lang="en-IN" dirty="0" smtClean="0"/>
              <a:t>Place of provision supply – Inter /Inter state</a:t>
            </a:r>
          </a:p>
          <a:p>
            <a:pPr marL="0" indent="0">
              <a:buNone/>
            </a:pPr>
            <a:r>
              <a:rPr lang="en-IN" dirty="0"/>
              <a:t> </a:t>
            </a:r>
            <a:r>
              <a:rPr lang="en-IN" dirty="0" smtClean="0"/>
              <a:t>                                                 Export / Import </a:t>
            </a:r>
          </a:p>
          <a:p>
            <a:pPr marL="0" indent="0">
              <a:buNone/>
            </a:pPr>
            <a:r>
              <a:rPr lang="en-IN" dirty="0"/>
              <a:t> </a:t>
            </a:r>
            <a:r>
              <a:rPr lang="en-IN" dirty="0" smtClean="0"/>
              <a:t>                                                 Intermediate Supplies</a:t>
            </a:r>
          </a:p>
          <a:p>
            <a:pPr marL="0" indent="0">
              <a:buNone/>
            </a:pPr>
            <a:r>
              <a:rPr lang="en-IN" dirty="0"/>
              <a:t> </a:t>
            </a:r>
            <a:r>
              <a:rPr lang="en-IN" dirty="0" smtClean="0"/>
              <a:t>                                                 Ocean Freight Charges in    </a:t>
            </a:r>
          </a:p>
          <a:p>
            <a:pPr marL="0" indent="0">
              <a:buNone/>
            </a:pPr>
            <a:r>
              <a:rPr lang="en-IN" dirty="0"/>
              <a:t> </a:t>
            </a:r>
            <a:r>
              <a:rPr lang="en-IN" dirty="0" smtClean="0"/>
              <a:t>                                                 case  CIF Value of Import</a:t>
            </a:r>
          </a:p>
          <a:p>
            <a:pPr marL="0" indent="0">
              <a:buNone/>
            </a:pPr>
            <a:r>
              <a:rPr lang="en-IN" dirty="0"/>
              <a:t> </a:t>
            </a:r>
            <a:r>
              <a:rPr lang="en-IN" dirty="0" smtClean="0"/>
              <a:t>                                                 Foreign Bank Charges in                         </a:t>
            </a:r>
          </a:p>
          <a:p>
            <a:pPr marL="0" indent="0">
              <a:buNone/>
            </a:pPr>
            <a:r>
              <a:rPr lang="en-IN" dirty="0"/>
              <a:t> </a:t>
            </a:r>
            <a:r>
              <a:rPr lang="en-IN" dirty="0" smtClean="0"/>
              <a:t>                                                 case of Import /Export </a:t>
            </a:r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3591872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Accounts and Records under GST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dirty="0" smtClean="0"/>
              <a:t>Production or Manufacturer of goods </a:t>
            </a:r>
          </a:p>
          <a:p>
            <a:endParaRPr lang="en-IN" dirty="0" smtClean="0"/>
          </a:p>
          <a:p>
            <a:r>
              <a:rPr lang="en-IN" dirty="0" smtClean="0"/>
              <a:t>Inward and Outward supply of Goods /Services/both</a:t>
            </a:r>
          </a:p>
          <a:p>
            <a:endParaRPr lang="en-IN" dirty="0" smtClean="0"/>
          </a:p>
          <a:p>
            <a:r>
              <a:rPr lang="en-IN" dirty="0" smtClean="0"/>
              <a:t>Stock of goods </a:t>
            </a:r>
          </a:p>
          <a:p>
            <a:endParaRPr lang="en-IN" dirty="0" smtClean="0"/>
          </a:p>
          <a:p>
            <a:r>
              <a:rPr lang="en-IN" dirty="0" smtClean="0"/>
              <a:t>Input Tax credit availed </a:t>
            </a:r>
          </a:p>
          <a:p>
            <a:endParaRPr lang="en-IN" dirty="0" smtClean="0"/>
          </a:p>
          <a:p>
            <a:r>
              <a:rPr lang="en-IN" dirty="0" smtClean="0"/>
              <a:t>Output tax payable and paid </a:t>
            </a:r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387835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Outward Supplies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dirty="0" smtClean="0"/>
              <a:t>Sales – Regular/Reverse</a:t>
            </a:r>
          </a:p>
          <a:p>
            <a:r>
              <a:rPr lang="en-IN" dirty="0" smtClean="0"/>
              <a:t>Transfer – Agents</a:t>
            </a:r>
          </a:p>
          <a:p>
            <a:r>
              <a:rPr lang="en-IN" dirty="0" smtClean="0"/>
              <a:t>Transfer – Distant person </a:t>
            </a:r>
          </a:p>
          <a:p>
            <a:r>
              <a:rPr lang="en-IN" dirty="0" smtClean="0"/>
              <a:t>Barter </a:t>
            </a:r>
          </a:p>
          <a:p>
            <a:r>
              <a:rPr lang="en-IN" dirty="0" smtClean="0"/>
              <a:t>Exchange </a:t>
            </a:r>
          </a:p>
          <a:p>
            <a:r>
              <a:rPr lang="en-IN" dirty="0" smtClean="0"/>
              <a:t>Lease</a:t>
            </a:r>
          </a:p>
          <a:p>
            <a:r>
              <a:rPr lang="en-IN" dirty="0" smtClean="0"/>
              <a:t>Exchange</a:t>
            </a:r>
          </a:p>
          <a:p>
            <a:r>
              <a:rPr lang="en-IN" dirty="0" smtClean="0"/>
              <a:t>Recovery/Reimbursement </a:t>
            </a:r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265927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Input Tax credit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dirty="0" smtClean="0"/>
              <a:t>Condition and restriction for taking credit (Sec 16(2)</a:t>
            </a:r>
          </a:p>
          <a:p>
            <a:r>
              <a:rPr lang="en-IN" dirty="0" smtClean="0"/>
              <a:t>Documentary requirement for claiming input tax credit (Rule 36)</a:t>
            </a:r>
          </a:p>
          <a:p>
            <a:r>
              <a:rPr lang="en-IN" dirty="0" smtClean="0"/>
              <a:t>Reversal of input tax credit in case non payment of consideration </a:t>
            </a:r>
          </a:p>
          <a:p>
            <a:r>
              <a:rPr lang="en-IN" dirty="0" smtClean="0"/>
              <a:t> Blocked credit U/S 17(5)</a:t>
            </a:r>
          </a:p>
          <a:p>
            <a:r>
              <a:rPr lang="en-IN" dirty="0" smtClean="0"/>
              <a:t>ITC used for exemption  supply party or fully, non business purposes , and personal use </a:t>
            </a:r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322780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RCM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dirty="0" smtClean="0"/>
              <a:t>Specified services –Section 9(3) &amp; 9(4) of GST Act</a:t>
            </a:r>
          </a:p>
          <a:p>
            <a:r>
              <a:rPr lang="en-IN" dirty="0" smtClean="0"/>
              <a:t>9(3) :- Specified Services as notified by GST council such as GTA, Legal services, import of services, sponsorship &amp; </a:t>
            </a:r>
            <a:r>
              <a:rPr lang="en-IN" dirty="0" err="1" smtClean="0"/>
              <a:t>etc</a:t>
            </a:r>
            <a:endParaRPr lang="en-IN" dirty="0" smtClean="0"/>
          </a:p>
          <a:p>
            <a:r>
              <a:rPr lang="en-IN" dirty="0" smtClean="0"/>
              <a:t>9(4) Supply received from URD till 13</a:t>
            </a:r>
            <a:r>
              <a:rPr lang="en-IN" baseline="30000" dirty="0" smtClean="0"/>
              <a:t>th</a:t>
            </a:r>
            <a:r>
              <a:rPr lang="en-IN" dirty="0" smtClean="0"/>
              <a:t> </a:t>
            </a:r>
            <a:r>
              <a:rPr lang="en-IN" dirty="0" err="1" smtClean="0"/>
              <a:t>oct</a:t>
            </a:r>
            <a:r>
              <a:rPr lang="en-IN" dirty="0" smtClean="0"/>
              <a:t> 2017.</a:t>
            </a:r>
          </a:p>
          <a:p>
            <a:r>
              <a:rPr lang="en-IN" dirty="0" smtClean="0"/>
              <a:t>Exemption </a:t>
            </a:r>
            <a:r>
              <a:rPr lang="en-IN" dirty="0" err="1" smtClean="0"/>
              <a:t>upto</a:t>
            </a:r>
            <a:r>
              <a:rPr lang="en-IN" dirty="0" smtClean="0"/>
              <a:t> Rs5000/- per day notification no 8 2017 </a:t>
            </a:r>
            <a:r>
              <a:rPr lang="en-IN" dirty="0" err="1" smtClean="0"/>
              <a:t>dt</a:t>
            </a:r>
            <a:r>
              <a:rPr lang="en-IN" dirty="0" smtClean="0"/>
              <a:t> 28/06/17.</a:t>
            </a:r>
          </a:p>
          <a:p>
            <a:r>
              <a:rPr lang="en-IN" dirty="0" smtClean="0"/>
              <a:t>Point to be noted :- bill issued before 13</a:t>
            </a:r>
            <a:r>
              <a:rPr lang="en-IN" baseline="30000" dirty="0" smtClean="0"/>
              <a:t>th</a:t>
            </a:r>
            <a:r>
              <a:rPr lang="en-IN" dirty="0" smtClean="0"/>
              <a:t> Oct 2017 accounted after that to be considered for RCM</a:t>
            </a:r>
          </a:p>
          <a:p>
            <a:endParaRPr lang="en-IN" dirty="0" smtClean="0"/>
          </a:p>
          <a:p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261074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307848"/>
            <a:ext cx="8534400" cy="758952"/>
          </a:xfrm>
        </p:spPr>
        <p:txBody>
          <a:bodyPr/>
          <a:lstStyle/>
          <a:p>
            <a:r>
              <a:rPr lang="en-IN" dirty="0" smtClean="0"/>
              <a:t>Refunds (1/2)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On account of export under LUT</a:t>
            </a:r>
          </a:p>
          <a:p>
            <a:r>
              <a:rPr lang="en-IN" dirty="0" smtClean="0"/>
              <a:t>On account of supplies to SEZ under LIY</a:t>
            </a:r>
          </a:p>
          <a:p>
            <a:r>
              <a:rPr lang="en-IN" dirty="0" smtClean="0"/>
              <a:t>On account of supplies to SEZ with payment of IGST</a:t>
            </a:r>
          </a:p>
          <a:p>
            <a:r>
              <a:rPr lang="en-IN" dirty="0" smtClean="0"/>
              <a:t>Export of services with payment of IGST</a:t>
            </a:r>
          </a:p>
          <a:p>
            <a:r>
              <a:rPr lang="en-IN" dirty="0" smtClean="0"/>
              <a:t>On account of deemed export </a:t>
            </a:r>
          </a:p>
          <a:p>
            <a:r>
              <a:rPr lang="en-IN" dirty="0" smtClean="0"/>
              <a:t>On account of inverted rate of duty – Doctrine of unjust enrichment </a:t>
            </a:r>
          </a:p>
          <a:p>
            <a:r>
              <a:rPr lang="en-IN" dirty="0" smtClean="0"/>
              <a:t>Refund in case of higher rate of duty drawback – July to Sept </a:t>
            </a:r>
          </a:p>
          <a:p>
            <a:endParaRPr lang="en-IN" dirty="0" smtClean="0"/>
          </a:p>
          <a:p>
            <a:endParaRPr lang="en-IN" dirty="0" smtClean="0"/>
          </a:p>
          <a:p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186037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71508"/>
          </a:xfrm>
        </p:spPr>
        <p:txBody>
          <a:bodyPr>
            <a:normAutofit/>
          </a:bodyPr>
          <a:lstStyle/>
          <a:p>
            <a:r>
              <a:rPr lang="en-IN" dirty="0" smtClean="0">
                <a:solidFill>
                  <a:srgbClr val="FF0000"/>
                </a:solidFill>
              </a:rPr>
              <a:t>Type of Audit in GST</a:t>
            </a:r>
            <a:endParaRPr lang="en-IN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285720" y="1643051"/>
          <a:ext cx="8448705" cy="4786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62" name="Picture 2" descr="https://tse4.mm.bing.net/th?id=OIP.XIlzQUaTNfemzuF3bFthIQAAAA&amp;pid=15.1&amp;P=0&amp;w=300&amp;h=30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20" y="214290"/>
            <a:ext cx="1643074" cy="9286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Refunds (2/2)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dirty="0" smtClean="0"/>
              <a:t>Export with payment of IGST in case export is towards fulfilment of EO of EPCG , advance authorization, export from EOU and procured goods with 1% GST </a:t>
            </a:r>
          </a:p>
          <a:p>
            <a:endParaRPr lang="en-IN" dirty="0"/>
          </a:p>
          <a:p>
            <a:r>
              <a:rPr lang="en-IN" dirty="0" smtClean="0"/>
              <a:t>Refund on account of credit balance in electronic cash ledger </a:t>
            </a:r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55938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Other Compliances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IN" dirty="0" smtClean="0"/>
              <a:t>Job work Procedures</a:t>
            </a:r>
          </a:p>
          <a:p>
            <a:r>
              <a:rPr lang="en-IN" dirty="0" smtClean="0"/>
              <a:t> </a:t>
            </a:r>
          </a:p>
          <a:p>
            <a:r>
              <a:rPr lang="en-IN" dirty="0" smtClean="0"/>
              <a:t>Export procedures </a:t>
            </a:r>
          </a:p>
          <a:p>
            <a:endParaRPr lang="en-IN" dirty="0" smtClean="0"/>
          </a:p>
          <a:p>
            <a:r>
              <a:rPr lang="en-IN" dirty="0" smtClean="0"/>
              <a:t>Maintenance of other records</a:t>
            </a:r>
          </a:p>
          <a:p>
            <a:endParaRPr lang="en-IN" dirty="0" smtClean="0"/>
          </a:p>
          <a:p>
            <a:r>
              <a:rPr lang="en-IN" dirty="0" smtClean="0"/>
              <a:t> 2A </a:t>
            </a:r>
            <a:r>
              <a:rPr lang="en-IN" dirty="0" err="1" smtClean="0"/>
              <a:t>reco</a:t>
            </a:r>
            <a:endParaRPr lang="en-IN" dirty="0" smtClean="0"/>
          </a:p>
          <a:p>
            <a:endParaRPr lang="en-IN" dirty="0" smtClean="0"/>
          </a:p>
          <a:p>
            <a:r>
              <a:rPr lang="en-IN" dirty="0" smtClean="0"/>
              <a:t>Quantitative details as a backup</a:t>
            </a:r>
          </a:p>
          <a:p>
            <a:endParaRPr lang="en-IN" dirty="0" smtClean="0"/>
          </a:p>
          <a:p>
            <a:r>
              <a:rPr lang="en-IN" dirty="0" smtClean="0"/>
              <a:t>E way </a:t>
            </a:r>
            <a:r>
              <a:rPr lang="en-IN" dirty="0" err="1" smtClean="0"/>
              <a:t>reco</a:t>
            </a:r>
            <a:endParaRPr lang="en-IN" dirty="0" smtClean="0"/>
          </a:p>
          <a:p>
            <a:endParaRPr lang="en-IN" dirty="0" smtClean="0"/>
          </a:p>
          <a:p>
            <a:endParaRPr lang="en-IN" dirty="0" smtClean="0"/>
          </a:p>
          <a:p>
            <a:endParaRPr lang="en-IN" dirty="0"/>
          </a:p>
          <a:p>
            <a:endParaRPr lang="en-IN" dirty="0" smtClean="0"/>
          </a:p>
          <a:p>
            <a:endParaRPr lang="en-IN" dirty="0"/>
          </a:p>
          <a:p>
            <a:endParaRPr lang="en-IN" dirty="0" smtClean="0"/>
          </a:p>
          <a:p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393004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s://tse3.mm.bing.net/th?id=OIP.ie6fgucdMeHQFXL5YPVv6gHaFc&amp;pid=15.1&amp;P=0&amp;w=217&amp;h=16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838200"/>
            <a:ext cx="4500593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2819400" y="4114800"/>
            <a:ext cx="33858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3200" dirty="0"/>
              <a:t>Happy GST Audit</a:t>
            </a: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3882" y="2438400"/>
            <a:ext cx="1971675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4772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 smtClean="0">
                <a:solidFill>
                  <a:srgbClr val="C00000"/>
                </a:solidFill>
              </a:rPr>
              <a:t>Documents Required for GST Audit </a:t>
            </a:r>
            <a:endParaRPr lang="en-IN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en-IN" b="1" dirty="0"/>
          </a:p>
          <a:p>
            <a:r>
              <a:rPr lang="en-IN" dirty="0"/>
              <a:t>Audited Financials</a:t>
            </a:r>
          </a:p>
          <a:p>
            <a:r>
              <a:rPr lang="en-IN" dirty="0"/>
              <a:t>Annual return in Form </a:t>
            </a:r>
            <a:r>
              <a:rPr lang="en-IN" b="1" dirty="0"/>
              <a:t>GSTR-9</a:t>
            </a:r>
            <a:endParaRPr lang="en-IN" dirty="0"/>
          </a:p>
          <a:p>
            <a:r>
              <a:rPr lang="en-IN" dirty="0"/>
              <a:t>All </a:t>
            </a:r>
            <a:r>
              <a:rPr lang="en-IN" dirty="0" smtClean="0"/>
              <a:t>GSTR </a:t>
            </a:r>
            <a:r>
              <a:rPr lang="en-IN" dirty="0"/>
              <a:t>1</a:t>
            </a:r>
            <a:r>
              <a:rPr lang="en-IN" dirty="0" smtClean="0"/>
              <a:t> , 3B &amp; Reconciliations</a:t>
            </a:r>
            <a:endParaRPr lang="en-IN" dirty="0"/>
          </a:p>
          <a:p>
            <a:r>
              <a:rPr lang="en-IN" dirty="0"/>
              <a:t>Reconciliation statement, reconciling the value of supplies declared in the return </a:t>
            </a:r>
            <a:r>
              <a:rPr lang="en-IN" dirty="0" smtClean="0"/>
              <a:t>furnished </a:t>
            </a:r>
            <a:r>
              <a:rPr lang="en-IN" dirty="0"/>
              <a:t>for the year with the audited annual financial statement in Form </a:t>
            </a:r>
            <a:r>
              <a:rPr lang="en-IN" b="1" dirty="0"/>
              <a:t>GSTR-9C</a:t>
            </a:r>
            <a:r>
              <a:rPr lang="en-IN" dirty="0"/>
              <a:t>.</a:t>
            </a:r>
          </a:p>
          <a:p>
            <a:endParaRPr lang="en-IN" dirty="0"/>
          </a:p>
        </p:txBody>
      </p:sp>
      <p:pic>
        <p:nvPicPr>
          <p:cNvPr id="39938" name="Picture 2" descr="http://www.bankers-adda.com/wp-content/uploads/2018/04/Documents-Requir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40" y="2214554"/>
            <a:ext cx="1857388" cy="9286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4597389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Content of GST Audit</a:t>
            </a:r>
            <a:endParaRPr lang="en-IN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357313"/>
            <a:ext cx="8786842" cy="4643437"/>
          </a:xfrm>
        </p:spPr>
        <p:txBody>
          <a:bodyPr>
            <a:normAutofit/>
          </a:bodyPr>
          <a:lstStyle/>
          <a:p>
            <a:r>
              <a:rPr lang="en-US" dirty="0" smtClean="0"/>
              <a:t>The Audit report consist of </a:t>
            </a:r>
            <a:r>
              <a:rPr lang="en-US" b="1" u="sng" dirty="0" smtClean="0"/>
              <a:t>5 Parts.</a:t>
            </a:r>
            <a:endParaRPr lang="en-US" b="1" dirty="0" smtClean="0"/>
          </a:p>
          <a:p>
            <a:pPr>
              <a:buNone/>
            </a:pPr>
            <a:r>
              <a:rPr lang="en-US" b="1" dirty="0" smtClean="0"/>
              <a:t>    I)	    : </a:t>
            </a:r>
            <a:r>
              <a:rPr lang="en-US" dirty="0" smtClean="0"/>
              <a:t> Basic Details</a:t>
            </a:r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b="1" dirty="0" smtClean="0"/>
              <a:t>II)	    :</a:t>
            </a:r>
            <a:r>
              <a:rPr lang="en-US" dirty="0" smtClean="0"/>
              <a:t> </a:t>
            </a:r>
            <a:r>
              <a:rPr lang="en-IN" dirty="0" smtClean="0"/>
              <a:t>Reconciliation of turnover declared in 		                	         AFS with turnover declared in </a:t>
            </a:r>
          </a:p>
          <a:p>
            <a:pPr>
              <a:buNone/>
            </a:pPr>
            <a:r>
              <a:rPr lang="en-IN" dirty="0" smtClean="0"/>
              <a:t>                   Annual Return (GSTR-9) </a:t>
            </a:r>
          </a:p>
          <a:p>
            <a:pPr>
              <a:buNone/>
            </a:pPr>
            <a:r>
              <a:rPr lang="en-IN" dirty="0" smtClean="0"/>
              <a:t>    </a:t>
            </a:r>
            <a:r>
              <a:rPr lang="en-IN" b="1" dirty="0" smtClean="0"/>
              <a:t>III)    :</a:t>
            </a:r>
            <a:r>
              <a:rPr lang="en-IN" dirty="0" smtClean="0"/>
              <a:t> Reconciliation of Tax Paid  </a:t>
            </a:r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b="1" dirty="0" smtClean="0"/>
              <a:t>IV)	    :</a:t>
            </a:r>
            <a:r>
              <a:rPr lang="en-US" dirty="0" smtClean="0"/>
              <a:t> </a:t>
            </a:r>
            <a:r>
              <a:rPr lang="en-IN" dirty="0" smtClean="0"/>
              <a:t>Reconciliation of Input Tax Credit (ITC) </a:t>
            </a:r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b="1" dirty="0" smtClean="0"/>
              <a:t>V )      :</a:t>
            </a:r>
            <a:r>
              <a:rPr lang="en-US" dirty="0" smtClean="0"/>
              <a:t> </a:t>
            </a:r>
            <a:r>
              <a:rPr lang="en-IN" dirty="0" smtClean="0"/>
              <a:t>Auditor's recommendation on             		 </a:t>
            </a:r>
          </a:p>
          <a:p>
            <a:pPr>
              <a:buNone/>
            </a:pPr>
            <a:r>
              <a:rPr lang="en-IN" dirty="0" smtClean="0"/>
              <a:t>                    additional liability due to Non-reconciliation </a:t>
            </a:r>
            <a:endParaRPr lang="en-US" dirty="0" smtClean="0"/>
          </a:p>
        </p:txBody>
      </p:sp>
      <p:pic>
        <p:nvPicPr>
          <p:cNvPr id="38914" name="Picture 2" descr="https://tse1.mm.bing.net/th?id=OIP.qvQPe-z2VpJW5IOeOFBslAHaJl&amp;pid=15.1&amp;P=0&amp;w=300&amp;h=3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1709734" cy="9286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2353900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C00000"/>
                </a:solidFill>
              </a:rPr>
              <a:t>Form :GSTR 9C</a:t>
            </a:r>
            <a:endParaRPr lang="en-IN" dirty="0">
              <a:solidFill>
                <a:srgbClr val="C0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sz="4000" dirty="0" smtClean="0"/>
          </a:p>
          <a:p>
            <a:endParaRPr lang="en-US" sz="4000" dirty="0" smtClean="0"/>
          </a:p>
          <a:p>
            <a:pPr lvl="8"/>
            <a:r>
              <a:rPr lang="en-US" sz="6600" dirty="0" smtClean="0"/>
              <a:t>Part-I</a:t>
            </a:r>
            <a:endParaRPr lang="en-US" sz="6600" dirty="0"/>
          </a:p>
        </p:txBody>
      </p:sp>
      <p:pic>
        <p:nvPicPr>
          <p:cNvPr id="37890" name="Picture 2" descr="https://tse1.mm.bing.net/th?id=OIP.WurA8LrVVOh8gc9AJlzjXAHaHo&amp;pid=15.1&amp;P=0&amp;w=300&amp;h=3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1500174"/>
            <a:ext cx="2781300" cy="13573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Part-1 Basic Details</a:t>
            </a:r>
            <a:endParaRPr lang="en-IN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714488"/>
            <a:ext cx="8215369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2846</TotalTime>
  <Words>2378</Words>
  <Application>Microsoft Office PowerPoint</Application>
  <PresentationFormat>On-screen Show (4:3)</PresentationFormat>
  <Paragraphs>583</Paragraphs>
  <Slides>52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Civic</vt:lpstr>
      <vt:lpstr>GST AUDIT – GSTR 9C</vt:lpstr>
      <vt:lpstr>SYNOPSIS OF GST AUDIT (GSTR 9C)</vt:lpstr>
      <vt:lpstr>WHAT IS GST AUDIT </vt:lpstr>
      <vt:lpstr>PURPOSES OF GST AUDIT </vt:lpstr>
      <vt:lpstr>Type of Audit in GST</vt:lpstr>
      <vt:lpstr>Documents Required for GST Audit </vt:lpstr>
      <vt:lpstr>Content of GST Audit</vt:lpstr>
      <vt:lpstr>Form :GSTR 9C</vt:lpstr>
      <vt:lpstr>Part-1 Basic Details</vt:lpstr>
      <vt:lpstr>Form: GSTR 9c</vt:lpstr>
      <vt:lpstr>           Reconciliation of Turnover as per Audited Financial Statement and Annual Return [GSTR 9]</vt:lpstr>
      <vt:lpstr>SL No 5: Reconciliation of Gross Turnover  (Details to be provided in 5 A to 5R)</vt:lpstr>
      <vt:lpstr>Sl no 5: Reconciliation of Gross Turnover (Details to be provided in Sl no 5 A to 5R)</vt:lpstr>
      <vt:lpstr>Sl No 6: Reasons for Un-Reconciled difference  in Annual Gross Turnover </vt:lpstr>
      <vt:lpstr>SL No 7 : Reconciliation of Taxable Turnover </vt:lpstr>
      <vt:lpstr>      Sl No 8 : Reasons for Un-Reconciled Taxable Turnover </vt:lpstr>
      <vt:lpstr>Form : GSTR 9 C</vt:lpstr>
      <vt:lpstr>Reconciliation of Tax Paid </vt:lpstr>
      <vt:lpstr>           Sl no 9: Reconciliation of rate-wise liability and amount payable thereon  (1/2) </vt:lpstr>
      <vt:lpstr>  Sl no 9: Reconciliation of rate-wise liability and amount payable thereon (2/2) </vt:lpstr>
      <vt:lpstr>Sl No 10: Reasons for Un-Reconciled Taxable Turnover</vt:lpstr>
      <vt:lpstr>Sl no 11 : Additional amount payable but not paid( due to reason specified under tables 6, 8 and 10 above) </vt:lpstr>
      <vt:lpstr>Form : GSTR 9 C</vt:lpstr>
      <vt:lpstr>Part-IV: Reconciliation of ITC </vt:lpstr>
      <vt:lpstr>Sl no 12: Reconciliation of Net Input Tax Credit (ITC)</vt:lpstr>
      <vt:lpstr>Sl no 13 : Reasons for un-reconciled difference in ITC</vt:lpstr>
      <vt:lpstr>Sl 14: Reconciliation of ITC between GSTR-9 and ITC availed on expenses as per audited AFS </vt:lpstr>
      <vt:lpstr>Sl no 14: Reconciliation of ITC between GSTR-9 and ITC availed on expenses as per audited AFS </vt:lpstr>
      <vt:lpstr>Sl no 14: Reconciliation of ITC between GSTR-9 and ITC availed on expenses as per audited AFS </vt:lpstr>
      <vt:lpstr>Sl no 15 : Reasons for un-reconciled difference in ITC</vt:lpstr>
      <vt:lpstr>Sl no 16-Tax payable on un-reconciled difference in ITC ( due to 13 and 15)</vt:lpstr>
      <vt:lpstr>Form : GSTR 9C </vt:lpstr>
      <vt:lpstr>Part V: Auditor's recommendation on additional Liability due to Non-reconciliation</vt:lpstr>
      <vt:lpstr>Part V: Auditor's recommendation on additional Liability due to Non-reconciliation</vt:lpstr>
      <vt:lpstr>        Sl no 5: Explanation </vt:lpstr>
      <vt:lpstr>Sl no 5: Explanation</vt:lpstr>
      <vt:lpstr>Sl no 5: Explanation </vt:lpstr>
      <vt:lpstr> </vt:lpstr>
      <vt:lpstr>Sl no 5: Explanation </vt:lpstr>
      <vt:lpstr>Sl no 5: Explanation </vt:lpstr>
      <vt:lpstr> </vt:lpstr>
      <vt:lpstr> GST Audit Guidelines</vt:lpstr>
      <vt:lpstr>Understanding</vt:lpstr>
      <vt:lpstr>Time and Place of supply</vt:lpstr>
      <vt:lpstr>Accounts and Records under GST</vt:lpstr>
      <vt:lpstr>Outward Supplies </vt:lpstr>
      <vt:lpstr>Input Tax credit </vt:lpstr>
      <vt:lpstr>RCM</vt:lpstr>
      <vt:lpstr>Refunds (1/2) </vt:lpstr>
      <vt:lpstr>Refunds (2/2) </vt:lpstr>
      <vt:lpstr>Other Compliances </vt:lpstr>
      <vt:lpstr>Slide 52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GST AUDIT – GST 9C</dc:title>
  <dc:creator>K S KAMALAKARA</dc:creator>
  <cp:lastModifiedBy>Vijay Lohan</cp:lastModifiedBy>
  <cp:revision>251</cp:revision>
  <dcterms:created xsi:type="dcterms:W3CDTF">2006-08-16T00:00:00Z</dcterms:created>
  <dcterms:modified xsi:type="dcterms:W3CDTF">2019-03-20T07:00:35Z</dcterms:modified>
</cp:coreProperties>
</file>