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9" r:id="rId3"/>
    <p:sldId id="263" r:id="rId4"/>
    <p:sldId id="266" r:id="rId5"/>
    <p:sldId id="323" r:id="rId6"/>
    <p:sldId id="324" r:id="rId7"/>
    <p:sldId id="325" r:id="rId8"/>
    <p:sldId id="326" r:id="rId9"/>
    <p:sldId id="268" r:id="rId10"/>
    <p:sldId id="269" r:id="rId11"/>
    <p:sldId id="270" r:id="rId12"/>
    <p:sldId id="271" r:id="rId13"/>
    <p:sldId id="272" r:id="rId14"/>
    <p:sldId id="273" r:id="rId15"/>
    <p:sldId id="274" r:id="rId16"/>
    <p:sldId id="287" r:id="rId17"/>
    <p:sldId id="288" r:id="rId18"/>
    <p:sldId id="289" r:id="rId19"/>
    <p:sldId id="290" r:id="rId20"/>
    <p:sldId id="291" r:id="rId21"/>
    <p:sldId id="292" r:id="rId22"/>
    <p:sldId id="293" r:id="rId23"/>
    <p:sldId id="307" r:id="rId24"/>
    <p:sldId id="308" r:id="rId25"/>
    <p:sldId id="309" r:id="rId26"/>
    <p:sldId id="310" r:id="rId27"/>
    <p:sldId id="311" r:id="rId28"/>
    <p:sldId id="312" r:id="rId29"/>
    <p:sldId id="313" r:id="rId30"/>
    <p:sldId id="314" r:id="rId31"/>
    <p:sldId id="315" r:id="rId32"/>
    <p:sldId id="316" r:id="rId33"/>
    <p:sldId id="317" r:id="rId34"/>
    <p:sldId id="318" r:id="rId35"/>
    <p:sldId id="319" r:id="rId36"/>
    <p:sldId id="320" r:id="rId37"/>
    <p:sldId id="321" r:id="rId38"/>
    <p:sldId id="322" r:id="rId39"/>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7681" autoAdjust="0"/>
  </p:normalViewPr>
  <p:slideViewPr>
    <p:cSldViewPr>
      <p:cViewPr>
        <p:scale>
          <a:sx n="70" d="100"/>
          <a:sy n="70" d="100"/>
        </p:scale>
        <p:origin x="-720" y="-126"/>
      </p:cViewPr>
      <p:guideLst>
        <p:guide orient="horz" pos="2880"/>
        <p:guide pos="2160"/>
      </p:guideLst>
    </p:cSldViewPr>
  </p:slideViewPr>
  <p:notesTextViewPr>
    <p:cViewPr>
      <p:scale>
        <a:sx n="100" d="100"/>
        <a:sy n="100" d="100"/>
      </p:scale>
      <p:origin x="0" y="0"/>
    </p:cViewPr>
  </p:notesTextViewPr>
  <p:sorterViewPr>
    <p:cViewPr>
      <p:scale>
        <a:sx n="98" d="100"/>
        <a:sy n="98"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2900"/>
          </a:xfrm>
          <a:prstGeom prst="rect">
            <a:avLst/>
          </a:prstGeom>
        </p:spPr>
        <p:txBody>
          <a:bodyPr vert="horz" lIns="91440" tIns="45720" rIns="91440" bIns="45720" rtlCol="0"/>
          <a:lstStyle>
            <a:lvl1pPr algn="r">
              <a:defRPr sz="1200"/>
            </a:lvl1pPr>
          </a:lstStyle>
          <a:p>
            <a:fld id="{F172A93F-16B3-4ED9-95BE-D4A01868F21F}" type="datetimeFigureOut">
              <a:rPr lang="en-US" smtClean="0"/>
              <a:pPr/>
              <a:t>3/20/2019</a:t>
            </a:fld>
            <a:endParaRPr lang="en-US"/>
          </a:p>
        </p:txBody>
      </p:sp>
      <p:sp>
        <p:nvSpPr>
          <p:cNvPr id="4" name="Slide Image Placeholder 3"/>
          <p:cNvSpPr>
            <a:spLocks noGrp="1" noRot="1" noChangeAspect="1"/>
          </p:cNvSpPr>
          <p:nvPr>
            <p:ph type="sldImg" idx="2"/>
          </p:nvPr>
        </p:nvSpPr>
        <p:spPr>
          <a:xfrm>
            <a:off x="3810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257550"/>
            <a:ext cx="97536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52832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2900"/>
          </a:xfrm>
          <a:prstGeom prst="rect">
            <a:avLst/>
          </a:prstGeom>
        </p:spPr>
        <p:txBody>
          <a:bodyPr vert="horz" lIns="91440" tIns="45720" rIns="91440" bIns="45720" rtlCol="0" anchor="b"/>
          <a:lstStyle>
            <a:lvl1pPr algn="r">
              <a:defRPr sz="1200"/>
            </a:lvl1pPr>
          </a:lstStyle>
          <a:p>
            <a:fld id="{013B08AA-BBAA-40F1-85FC-5A9D249E5AF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13B08AA-BBAA-40F1-85FC-5A9D249E5AF4}"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16" name="bk object 16"/>
          <p:cNvSpPr/>
          <p:nvPr/>
        </p:nvSpPr>
        <p:spPr>
          <a:xfrm>
            <a:off x="0" y="6463550"/>
            <a:ext cx="6096000" cy="394970"/>
          </a:xfrm>
          <a:custGeom>
            <a:avLst/>
            <a:gdLst/>
            <a:ahLst/>
            <a:cxnLst/>
            <a:rect l="l" t="t" r="r" b="b"/>
            <a:pathLst>
              <a:path w="6096000" h="394970">
                <a:moveTo>
                  <a:pt x="0" y="394449"/>
                </a:moveTo>
                <a:lnTo>
                  <a:pt x="6096000" y="394449"/>
                </a:lnTo>
                <a:lnTo>
                  <a:pt x="6096000" y="0"/>
                </a:lnTo>
                <a:lnTo>
                  <a:pt x="0" y="0"/>
                </a:lnTo>
                <a:lnTo>
                  <a:pt x="0" y="394449"/>
                </a:lnTo>
                <a:close/>
              </a:path>
            </a:pathLst>
          </a:custGeom>
          <a:solidFill>
            <a:srgbClr val="1D5895"/>
          </a:solidFill>
        </p:spPr>
        <p:txBody>
          <a:bodyPr wrap="square" lIns="0" tIns="0" rIns="0" bIns="0" rtlCol="0"/>
          <a:lstStyle/>
          <a:p>
            <a:endParaRPr/>
          </a:p>
        </p:txBody>
      </p:sp>
      <p:sp>
        <p:nvSpPr>
          <p:cNvPr id="17" name="bk object 17"/>
          <p:cNvSpPr/>
          <p:nvPr/>
        </p:nvSpPr>
        <p:spPr>
          <a:xfrm>
            <a:off x="6096000" y="6463550"/>
            <a:ext cx="6096000" cy="394970"/>
          </a:xfrm>
          <a:custGeom>
            <a:avLst/>
            <a:gdLst/>
            <a:ahLst/>
            <a:cxnLst/>
            <a:rect l="l" t="t" r="r" b="b"/>
            <a:pathLst>
              <a:path w="6096000" h="394970">
                <a:moveTo>
                  <a:pt x="0" y="394449"/>
                </a:moveTo>
                <a:lnTo>
                  <a:pt x="6096000" y="394449"/>
                </a:lnTo>
                <a:lnTo>
                  <a:pt x="6096000" y="0"/>
                </a:lnTo>
                <a:lnTo>
                  <a:pt x="0" y="0"/>
                </a:lnTo>
                <a:lnTo>
                  <a:pt x="0" y="394449"/>
                </a:lnTo>
                <a:close/>
              </a:path>
            </a:pathLst>
          </a:custGeom>
          <a:solidFill>
            <a:srgbClr val="80FF33"/>
          </a:solidFill>
        </p:spPr>
        <p:txBody>
          <a:bodyPr wrap="square" lIns="0" tIns="0" rIns="0" bIns="0" rtlCol="0"/>
          <a:lstStyle/>
          <a:p>
            <a:endParaRPr/>
          </a:p>
        </p:txBody>
      </p:sp>
      <p:sp>
        <p:nvSpPr>
          <p:cNvPr id="18" name="bk object 18"/>
          <p:cNvSpPr/>
          <p:nvPr/>
        </p:nvSpPr>
        <p:spPr>
          <a:xfrm>
            <a:off x="6096000" y="6457200"/>
            <a:ext cx="0" cy="401320"/>
          </a:xfrm>
          <a:custGeom>
            <a:avLst/>
            <a:gdLst/>
            <a:ahLst/>
            <a:cxnLst/>
            <a:rect l="l" t="t" r="r" b="b"/>
            <a:pathLst>
              <a:path h="401320">
                <a:moveTo>
                  <a:pt x="0" y="0"/>
                </a:moveTo>
                <a:lnTo>
                  <a:pt x="0" y="400797"/>
                </a:lnTo>
              </a:path>
            </a:pathLst>
          </a:custGeom>
          <a:ln w="12700">
            <a:solidFill>
              <a:srgbClr val="FFFFFF"/>
            </a:solidFill>
          </a:ln>
        </p:spPr>
        <p:txBody>
          <a:bodyPr wrap="square" lIns="0" tIns="0" rIns="0" bIns="0" rtlCol="0"/>
          <a:lstStyle/>
          <a:p>
            <a:endParaRPr/>
          </a:p>
        </p:txBody>
      </p:sp>
      <p:sp>
        <p:nvSpPr>
          <p:cNvPr id="19" name="bk object 19"/>
          <p:cNvSpPr/>
          <p:nvPr/>
        </p:nvSpPr>
        <p:spPr>
          <a:xfrm>
            <a:off x="317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20" name="bk object 20"/>
          <p:cNvSpPr/>
          <p:nvPr/>
        </p:nvSpPr>
        <p:spPr>
          <a:xfrm>
            <a:off x="1218882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21" name="bk object 21"/>
          <p:cNvSpPr/>
          <p:nvPr/>
        </p:nvSpPr>
        <p:spPr>
          <a:xfrm>
            <a:off x="0" y="6463550"/>
            <a:ext cx="12192000" cy="0"/>
          </a:xfrm>
          <a:custGeom>
            <a:avLst/>
            <a:gdLst/>
            <a:ahLst/>
            <a:cxnLst/>
            <a:rect l="l" t="t" r="r" b="b"/>
            <a:pathLst>
              <a:path w="12192000">
                <a:moveTo>
                  <a:pt x="0" y="0"/>
                </a:moveTo>
                <a:lnTo>
                  <a:pt x="12192000" y="0"/>
                </a:lnTo>
              </a:path>
            </a:pathLst>
          </a:custGeom>
          <a:ln w="12700">
            <a:solidFill>
              <a:srgbClr val="FFFFFF"/>
            </a:solidFill>
          </a:ln>
        </p:spPr>
        <p:txBody>
          <a:bodyPr wrap="square" lIns="0" tIns="0" rIns="0" bIns="0" rtlCol="0"/>
          <a:lstStyle/>
          <a:p>
            <a:endParaRPr/>
          </a:p>
        </p:txBody>
      </p:sp>
      <p:sp>
        <p:nvSpPr>
          <p:cNvPr id="22" name="bk object 22"/>
          <p:cNvSpPr/>
          <p:nvPr/>
        </p:nvSpPr>
        <p:spPr>
          <a:xfrm>
            <a:off x="0" y="6848474"/>
            <a:ext cx="12192000" cy="0"/>
          </a:xfrm>
          <a:custGeom>
            <a:avLst/>
            <a:gdLst/>
            <a:ahLst/>
            <a:cxnLst/>
            <a:rect l="l" t="t" r="r" b="b"/>
            <a:pathLst>
              <a:path w="12192000">
                <a:moveTo>
                  <a:pt x="0" y="0"/>
                </a:moveTo>
                <a:lnTo>
                  <a:pt x="12192000" y="0"/>
                </a:lnTo>
              </a:path>
            </a:pathLst>
          </a:custGeom>
          <a:ln w="19049">
            <a:solidFill>
              <a:srgbClr val="FFFFFF"/>
            </a:solidFill>
          </a:ln>
        </p:spPr>
        <p:txBody>
          <a:bodyPr wrap="square" lIns="0" tIns="0" rIns="0" bIns="0" rtlCol="0"/>
          <a:lstStyle/>
          <a:p>
            <a:endParaRPr/>
          </a:p>
        </p:txBody>
      </p:sp>
      <p:sp>
        <p:nvSpPr>
          <p:cNvPr id="23" name="bk object 23"/>
          <p:cNvSpPr/>
          <p:nvPr/>
        </p:nvSpPr>
        <p:spPr>
          <a:xfrm>
            <a:off x="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1D5895"/>
          </a:solidFill>
        </p:spPr>
        <p:txBody>
          <a:bodyPr wrap="square" lIns="0" tIns="0" rIns="0" bIns="0" rtlCol="0"/>
          <a:lstStyle/>
          <a:p>
            <a:endParaRPr/>
          </a:p>
        </p:txBody>
      </p:sp>
      <p:sp>
        <p:nvSpPr>
          <p:cNvPr id="24" name="bk object 24"/>
          <p:cNvSpPr/>
          <p:nvPr/>
        </p:nvSpPr>
        <p:spPr>
          <a:xfrm>
            <a:off x="609600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80FF33"/>
          </a:solidFill>
        </p:spPr>
        <p:txBody>
          <a:bodyPr wrap="square" lIns="0" tIns="0" rIns="0" bIns="0" rtlCol="0"/>
          <a:lstStyle/>
          <a:p>
            <a:endParaRPr/>
          </a:p>
        </p:txBody>
      </p:sp>
      <p:sp>
        <p:nvSpPr>
          <p:cNvPr id="25" name="bk object 25"/>
          <p:cNvSpPr/>
          <p:nvPr/>
        </p:nvSpPr>
        <p:spPr>
          <a:xfrm>
            <a:off x="6096000" y="0"/>
            <a:ext cx="0" cy="375920"/>
          </a:xfrm>
          <a:custGeom>
            <a:avLst/>
            <a:gdLst/>
            <a:ahLst/>
            <a:cxnLst/>
            <a:rect l="l" t="t" r="r" b="b"/>
            <a:pathLst>
              <a:path h="375920">
                <a:moveTo>
                  <a:pt x="0" y="0"/>
                </a:moveTo>
                <a:lnTo>
                  <a:pt x="0" y="375412"/>
                </a:lnTo>
              </a:path>
            </a:pathLst>
          </a:custGeom>
          <a:ln w="12700">
            <a:solidFill>
              <a:srgbClr val="FFFFFF"/>
            </a:solidFill>
          </a:ln>
        </p:spPr>
        <p:txBody>
          <a:bodyPr wrap="square" lIns="0" tIns="0" rIns="0" bIns="0" rtlCol="0"/>
          <a:lstStyle/>
          <a:p>
            <a:endParaRPr/>
          </a:p>
        </p:txBody>
      </p:sp>
      <p:sp>
        <p:nvSpPr>
          <p:cNvPr id="26" name="bk object 26"/>
          <p:cNvSpPr/>
          <p:nvPr/>
        </p:nvSpPr>
        <p:spPr>
          <a:xfrm>
            <a:off x="317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27" name="bk object 27"/>
          <p:cNvSpPr/>
          <p:nvPr/>
        </p:nvSpPr>
        <p:spPr>
          <a:xfrm>
            <a:off x="1218882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28" name="bk object 28"/>
          <p:cNvSpPr/>
          <p:nvPr/>
        </p:nvSpPr>
        <p:spPr>
          <a:xfrm>
            <a:off x="0" y="3175"/>
            <a:ext cx="12192000" cy="0"/>
          </a:xfrm>
          <a:custGeom>
            <a:avLst/>
            <a:gdLst/>
            <a:ahLst/>
            <a:cxnLst/>
            <a:rect l="l" t="t" r="r" b="b"/>
            <a:pathLst>
              <a:path w="12192000">
                <a:moveTo>
                  <a:pt x="0" y="0"/>
                </a:moveTo>
                <a:lnTo>
                  <a:pt x="12192000" y="0"/>
                </a:lnTo>
              </a:path>
            </a:pathLst>
          </a:custGeom>
          <a:ln w="6350">
            <a:solidFill>
              <a:srgbClr val="FFFFFF"/>
            </a:solidFill>
          </a:ln>
        </p:spPr>
        <p:txBody>
          <a:bodyPr wrap="square" lIns="0" tIns="0" rIns="0" bIns="0" rtlCol="0"/>
          <a:lstStyle/>
          <a:p>
            <a:endParaRPr/>
          </a:p>
        </p:txBody>
      </p:sp>
      <p:sp>
        <p:nvSpPr>
          <p:cNvPr id="2" name="Holder 2"/>
          <p:cNvSpPr>
            <a:spLocks noGrp="1"/>
          </p:cNvSpPr>
          <p:nvPr>
            <p:ph type="ctrTitle"/>
          </p:nvPr>
        </p:nvSpPr>
        <p:spPr>
          <a:xfrm>
            <a:off x="910844" y="3266397"/>
            <a:ext cx="10370311" cy="1692275"/>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800" b="0" i="0">
                <a:solidFill>
                  <a:schemeClr val="bg1"/>
                </a:solidFill>
                <a:latin typeface="Calibri"/>
                <a:cs typeface="Calibri"/>
              </a:defRPr>
            </a:lvl1pPr>
          </a:lstStyle>
          <a:p>
            <a:pPr marL="12700">
              <a:lnSpc>
                <a:spcPts val="1810"/>
              </a:lnSpc>
            </a:pPr>
            <a:r>
              <a:rPr spc="-5" dirty="0"/>
              <a:t>CA </a:t>
            </a:r>
            <a:r>
              <a:rPr spc="-15" dirty="0"/>
              <a:t>Venugopal</a:t>
            </a:r>
            <a:r>
              <a:rPr spc="-40" dirty="0"/>
              <a:t> </a:t>
            </a:r>
            <a:r>
              <a:rPr spc="-5" dirty="0"/>
              <a:t>Gella</a:t>
            </a:r>
          </a:p>
        </p:txBody>
      </p:sp>
      <p:sp>
        <p:nvSpPr>
          <p:cNvPr id="5" name="Holder 5"/>
          <p:cNvSpPr>
            <a:spLocks noGrp="1"/>
          </p:cNvSpPr>
          <p:nvPr>
            <p:ph type="dt" sz="half" idx="6"/>
          </p:nvPr>
        </p:nvSpPr>
        <p:spPr/>
        <p:txBody>
          <a:bodyPr lIns="0" tIns="0" rIns="0" bIns="0"/>
          <a:lstStyle>
            <a:lvl1pPr>
              <a:defRPr sz="1800" b="0" i="0">
                <a:solidFill>
                  <a:schemeClr val="tx1"/>
                </a:solidFill>
                <a:latin typeface="Calibri"/>
                <a:cs typeface="Calibri"/>
              </a:defRPr>
            </a:lvl1pPr>
          </a:lstStyle>
          <a:p>
            <a:pPr marL="12700">
              <a:lnSpc>
                <a:spcPts val="1810"/>
              </a:lnSpc>
            </a:pPr>
            <a:r>
              <a:rPr spc="-50" dirty="0"/>
              <a:t>V</a:t>
            </a:r>
            <a:r>
              <a:rPr spc="-5" dirty="0"/>
              <a:t>nV</a:t>
            </a: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14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defRPr sz="1800" b="0" i="0">
                <a:solidFill>
                  <a:schemeClr val="bg1"/>
                </a:solidFill>
                <a:latin typeface="Calibri"/>
                <a:cs typeface="Calibri"/>
              </a:defRPr>
            </a:lvl1pPr>
          </a:lstStyle>
          <a:p>
            <a:pPr marL="12700">
              <a:lnSpc>
                <a:spcPts val="1810"/>
              </a:lnSpc>
            </a:pPr>
            <a:r>
              <a:rPr spc="-5" dirty="0"/>
              <a:t>CA </a:t>
            </a:r>
            <a:r>
              <a:rPr spc="-15" dirty="0"/>
              <a:t>Venugopal</a:t>
            </a:r>
            <a:r>
              <a:rPr spc="-40" dirty="0"/>
              <a:t> </a:t>
            </a:r>
            <a:r>
              <a:rPr spc="-5" dirty="0"/>
              <a:t>Gella</a:t>
            </a:r>
          </a:p>
        </p:txBody>
      </p:sp>
      <p:sp>
        <p:nvSpPr>
          <p:cNvPr id="5" name="Holder 5"/>
          <p:cNvSpPr>
            <a:spLocks noGrp="1"/>
          </p:cNvSpPr>
          <p:nvPr>
            <p:ph type="dt" sz="half" idx="6"/>
          </p:nvPr>
        </p:nvSpPr>
        <p:spPr/>
        <p:txBody>
          <a:bodyPr lIns="0" tIns="0" rIns="0" bIns="0"/>
          <a:lstStyle>
            <a:lvl1pPr>
              <a:defRPr sz="1800" b="0" i="0">
                <a:solidFill>
                  <a:schemeClr val="tx1"/>
                </a:solidFill>
                <a:latin typeface="Calibri"/>
                <a:cs typeface="Calibri"/>
              </a:defRPr>
            </a:lvl1pPr>
          </a:lstStyle>
          <a:p>
            <a:pPr marL="12700">
              <a:lnSpc>
                <a:spcPts val="1810"/>
              </a:lnSpc>
            </a:pPr>
            <a:r>
              <a:rPr spc="-50" dirty="0"/>
              <a:t>V</a:t>
            </a:r>
            <a:r>
              <a:rPr spc="-5" dirty="0"/>
              <a:t>nV</a:t>
            </a: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16" name="bk object 16"/>
          <p:cNvSpPr/>
          <p:nvPr/>
        </p:nvSpPr>
        <p:spPr>
          <a:xfrm>
            <a:off x="0" y="6463550"/>
            <a:ext cx="6096000" cy="394970"/>
          </a:xfrm>
          <a:custGeom>
            <a:avLst/>
            <a:gdLst/>
            <a:ahLst/>
            <a:cxnLst/>
            <a:rect l="l" t="t" r="r" b="b"/>
            <a:pathLst>
              <a:path w="6096000" h="394970">
                <a:moveTo>
                  <a:pt x="0" y="394449"/>
                </a:moveTo>
                <a:lnTo>
                  <a:pt x="6096000" y="394449"/>
                </a:lnTo>
                <a:lnTo>
                  <a:pt x="6096000" y="0"/>
                </a:lnTo>
                <a:lnTo>
                  <a:pt x="0" y="0"/>
                </a:lnTo>
                <a:lnTo>
                  <a:pt x="0" y="394449"/>
                </a:lnTo>
                <a:close/>
              </a:path>
            </a:pathLst>
          </a:custGeom>
          <a:solidFill>
            <a:srgbClr val="1D5895"/>
          </a:solidFill>
        </p:spPr>
        <p:txBody>
          <a:bodyPr wrap="square" lIns="0" tIns="0" rIns="0" bIns="0" rtlCol="0"/>
          <a:lstStyle/>
          <a:p>
            <a:endParaRPr/>
          </a:p>
        </p:txBody>
      </p:sp>
      <p:sp>
        <p:nvSpPr>
          <p:cNvPr id="17" name="bk object 17"/>
          <p:cNvSpPr/>
          <p:nvPr/>
        </p:nvSpPr>
        <p:spPr>
          <a:xfrm>
            <a:off x="6096000" y="6463550"/>
            <a:ext cx="6096000" cy="394970"/>
          </a:xfrm>
          <a:custGeom>
            <a:avLst/>
            <a:gdLst/>
            <a:ahLst/>
            <a:cxnLst/>
            <a:rect l="l" t="t" r="r" b="b"/>
            <a:pathLst>
              <a:path w="6096000" h="394970">
                <a:moveTo>
                  <a:pt x="0" y="394449"/>
                </a:moveTo>
                <a:lnTo>
                  <a:pt x="6096000" y="394449"/>
                </a:lnTo>
                <a:lnTo>
                  <a:pt x="6096000" y="0"/>
                </a:lnTo>
                <a:lnTo>
                  <a:pt x="0" y="0"/>
                </a:lnTo>
                <a:lnTo>
                  <a:pt x="0" y="394449"/>
                </a:lnTo>
                <a:close/>
              </a:path>
            </a:pathLst>
          </a:custGeom>
          <a:solidFill>
            <a:srgbClr val="80FF33"/>
          </a:solidFill>
        </p:spPr>
        <p:txBody>
          <a:bodyPr wrap="square" lIns="0" tIns="0" rIns="0" bIns="0" rtlCol="0"/>
          <a:lstStyle/>
          <a:p>
            <a:endParaRPr/>
          </a:p>
        </p:txBody>
      </p:sp>
      <p:sp>
        <p:nvSpPr>
          <p:cNvPr id="18" name="bk object 18"/>
          <p:cNvSpPr/>
          <p:nvPr/>
        </p:nvSpPr>
        <p:spPr>
          <a:xfrm>
            <a:off x="6096000" y="6457200"/>
            <a:ext cx="0" cy="401320"/>
          </a:xfrm>
          <a:custGeom>
            <a:avLst/>
            <a:gdLst/>
            <a:ahLst/>
            <a:cxnLst/>
            <a:rect l="l" t="t" r="r" b="b"/>
            <a:pathLst>
              <a:path h="401320">
                <a:moveTo>
                  <a:pt x="0" y="0"/>
                </a:moveTo>
                <a:lnTo>
                  <a:pt x="0" y="400797"/>
                </a:lnTo>
              </a:path>
            </a:pathLst>
          </a:custGeom>
          <a:ln w="12700">
            <a:solidFill>
              <a:srgbClr val="FFFFFF"/>
            </a:solidFill>
          </a:ln>
        </p:spPr>
        <p:txBody>
          <a:bodyPr wrap="square" lIns="0" tIns="0" rIns="0" bIns="0" rtlCol="0"/>
          <a:lstStyle/>
          <a:p>
            <a:endParaRPr/>
          </a:p>
        </p:txBody>
      </p:sp>
      <p:sp>
        <p:nvSpPr>
          <p:cNvPr id="19" name="bk object 19"/>
          <p:cNvSpPr/>
          <p:nvPr/>
        </p:nvSpPr>
        <p:spPr>
          <a:xfrm>
            <a:off x="317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20" name="bk object 20"/>
          <p:cNvSpPr/>
          <p:nvPr/>
        </p:nvSpPr>
        <p:spPr>
          <a:xfrm>
            <a:off x="1218882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21" name="bk object 21"/>
          <p:cNvSpPr/>
          <p:nvPr/>
        </p:nvSpPr>
        <p:spPr>
          <a:xfrm>
            <a:off x="0" y="6463550"/>
            <a:ext cx="12192000" cy="0"/>
          </a:xfrm>
          <a:custGeom>
            <a:avLst/>
            <a:gdLst/>
            <a:ahLst/>
            <a:cxnLst/>
            <a:rect l="l" t="t" r="r" b="b"/>
            <a:pathLst>
              <a:path w="12192000">
                <a:moveTo>
                  <a:pt x="0" y="0"/>
                </a:moveTo>
                <a:lnTo>
                  <a:pt x="12192000" y="0"/>
                </a:lnTo>
              </a:path>
            </a:pathLst>
          </a:custGeom>
          <a:ln w="12700">
            <a:solidFill>
              <a:srgbClr val="FFFFFF"/>
            </a:solidFill>
          </a:ln>
        </p:spPr>
        <p:txBody>
          <a:bodyPr wrap="square" lIns="0" tIns="0" rIns="0" bIns="0" rtlCol="0"/>
          <a:lstStyle/>
          <a:p>
            <a:endParaRPr/>
          </a:p>
        </p:txBody>
      </p:sp>
      <p:sp>
        <p:nvSpPr>
          <p:cNvPr id="22" name="bk object 22"/>
          <p:cNvSpPr/>
          <p:nvPr/>
        </p:nvSpPr>
        <p:spPr>
          <a:xfrm>
            <a:off x="0" y="6848474"/>
            <a:ext cx="12192000" cy="0"/>
          </a:xfrm>
          <a:custGeom>
            <a:avLst/>
            <a:gdLst/>
            <a:ahLst/>
            <a:cxnLst/>
            <a:rect l="l" t="t" r="r" b="b"/>
            <a:pathLst>
              <a:path w="12192000">
                <a:moveTo>
                  <a:pt x="0" y="0"/>
                </a:moveTo>
                <a:lnTo>
                  <a:pt x="12192000" y="0"/>
                </a:lnTo>
              </a:path>
            </a:pathLst>
          </a:custGeom>
          <a:ln w="19049">
            <a:solidFill>
              <a:srgbClr val="FFFFFF"/>
            </a:solidFill>
          </a:ln>
        </p:spPr>
        <p:txBody>
          <a:bodyPr wrap="square" lIns="0" tIns="0" rIns="0" bIns="0" rtlCol="0"/>
          <a:lstStyle/>
          <a:p>
            <a:endParaRPr/>
          </a:p>
        </p:txBody>
      </p:sp>
      <p:sp>
        <p:nvSpPr>
          <p:cNvPr id="23" name="bk object 23"/>
          <p:cNvSpPr/>
          <p:nvPr/>
        </p:nvSpPr>
        <p:spPr>
          <a:xfrm>
            <a:off x="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1D5895"/>
          </a:solidFill>
        </p:spPr>
        <p:txBody>
          <a:bodyPr wrap="square" lIns="0" tIns="0" rIns="0" bIns="0" rtlCol="0"/>
          <a:lstStyle/>
          <a:p>
            <a:endParaRPr/>
          </a:p>
        </p:txBody>
      </p:sp>
      <p:sp>
        <p:nvSpPr>
          <p:cNvPr id="24" name="bk object 24"/>
          <p:cNvSpPr/>
          <p:nvPr/>
        </p:nvSpPr>
        <p:spPr>
          <a:xfrm>
            <a:off x="609600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80FF33"/>
          </a:solidFill>
        </p:spPr>
        <p:txBody>
          <a:bodyPr wrap="square" lIns="0" tIns="0" rIns="0" bIns="0" rtlCol="0"/>
          <a:lstStyle/>
          <a:p>
            <a:endParaRPr/>
          </a:p>
        </p:txBody>
      </p:sp>
      <p:sp>
        <p:nvSpPr>
          <p:cNvPr id="25" name="bk object 25"/>
          <p:cNvSpPr/>
          <p:nvPr/>
        </p:nvSpPr>
        <p:spPr>
          <a:xfrm>
            <a:off x="6096000" y="0"/>
            <a:ext cx="0" cy="375920"/>
          </a:xfrm>
          <a:custGeom>
            <a:avLst/>
            <a:gdLst/>
            <a:ahLst/>
            <a:cxnLst/>
            <a:rect l="l" t="t" r="r" b="b"/>
            <a:pathLst>
              <a:path h="375920">
                <a:moveTo>
                  <a:pt x="0" y="0"/>
                </a:moveTo>
                <a:lnTo>
                  <a:pt x="0" y="375412"/>
                </a:lnTo>
              </a:path>
            </a:pathLst>
          </a:custGeom>
          <a:ln w="12700">
            <a:solidFill>
              <a:srgbClr val="FFFFFF"/>
            </a:solidFill>
          </a:ln>
        </p:spPr>
        <p:txBody>
          <a:bodyPr wrap="square" lIns="0" tIns="0" rIns="0" bIns="0" rtlCol="0"/>
          <a:lstStyle/>
          <a:p>
            <a:endParaRPr/>
          </a:p>
        </p:txBody>
      </p:sp>
      <p:sp>
        <p:nvSpPr>
          <p:cNvPr id="26" name="bk object 26"/>
          <p:cNvSpPr/>
          <p:nvPr/>
        </p:nvSpPr>
        <p:spPr>
          <a:xfrm>
            <a:off x="317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27" name="bk object 27"/>
          <p:cNvSpPr/>
          <p:nvPr/>
        </p:nvSpPr>
        <p:spPr>
          <a:xfrm>
            <a:off x="1218882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28" name="bk object 28"/>
          <p:cNvSpPr/>
          <p:nvPr/>
        </p:nvSpPr>
        <p:spPr>
          <a:xfrm>
            <a:off x="0" y="3175"/>
            <a:ext cx="12192000" cy="0"/>
          </a:xfrm>
          <a:custGeom>
            <a:avLst/>
            <a:gdLst/>
            <a:ahLst/>
            <a:cxnLst/>
            <a:rect l="l" t="t" r="r" b="b"/>
            <a:pathLst>
              <a:path w="12192000">
                <a:moveTo>
                  <a:pt x="0" y="0"/>
                </a:moveTo>
                <a:lnTo>
                  <a:pt x="12192000" y="0"/>
                </a:lnTo>
              </a:path>
            </a:pathLst>
          </a:custGeom>
          <a:ln w="6350">
            <a:solidFill>
              <a:srgbClr val="FFFFFF"/>
            </a:solidFill>
          </a:ln>
        </p:spPr>
        <p:txBody>
          <a:bodyPr wrap="square" lIns="0" tIns="0" rIns="0" bIns="0" rtlCol="0"/>
          <a:lstStyle/>
          <a:p>
            <a:endParaRPr/>
          </a:p>
        </p:txBody>
      </p:sp>
      <p:sp>
        <p:nvSpPr>
          <p:cNvPr id="29" name="bk object 29"/>
          <p:cNvSpPr/>
          <p:nvPr/>
        </p:nvSpPr>
        <p:spPr>
          <a:xfrm>
            <a:off x="833627" y="394703"/>
            <a:ext cx="10520934" cy="538746"/>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4000" b="0" i="0">
                <a:solidFill>
                  <a:schemeClr val="bg1"/>
                </a:solidFill>
                <a:latin typeface="Calibri"/>
                <a:cs typeface="Calibri"/>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800" b="0" i="0">
                <a:solidFill>
                  <a:schemeClr val="bg1"/>
                </a:solidFill>
                <a:latin typeface="Calibri"/>
                <a:cs typeface="Calibri"/>
              </a:defRPr>
            </a:lvl1pPr>
          </a:lstStyle>
          <a:p>
            <a:pPr marL="12700">
              <a:lnSpc>
                <a:spcPts val="1810"/>
              </a:lnSpc>
            </a:pPr>
            <a:r>
              <a:rPr spc="-5" dirty="0"/>
              <a:t>CA </a:t>
            </a:r>
            <a:r>
              <a:rPr spc="-15" dirty="0"/>
              <a:t>Venugopal</a:t>
            </a:r>
            <a:r>
              <a:rPr spc="-40" dirty="0"/>
              <a:t> </a:t>
            </a:r>
            <a:r>
              <a:rPr spc="-5" dirty="0"/>
              <a:t>Gella</a:t>
            </a:r>
          </a:p>
        </p:txBody>
      </p:sp>
      <p:sp>
        <p:nvSpPr>
          <p:cNvPr id="6" name="Holder 6"/>
          <p:cNvSpPr>
            <a:spLocks noGrp="1"/>
          </p:cNvSpPr>
          <p:nvPr>
            <p:ph type="dt" sz="half" idx="6"/>
          </p:nvPr>
        </p:nvSpPr>
        <p:spPr/>
        <p:txBody>
          <a:bodyPr lIns="0" tIns="0" rIns="0" bIns="0"/>
          <a:lstStyle>
            <a:lvl1pPr>
              <a:defRPr sz="1800" b="0" i="0">
                <a:solidFill>
                  <a:schemeClr val="tx1"/>
                </a:solidFill>
                <a:latin typeface="Calibri"/>
                <a:cs typeface="Calibri"/>
              </a:defRPr>
            </a:lvl1pPr>
          </a:lstStyle>
          <a:p>
            <a:pPr marL="12700">
              <a:lnSpc>
                <a:spcPts val="1810"/>
              </a:lnSpc>
            </a:pPr>
            <a:r>
              <a:rPr spc="-50" dirty="0"/>
              <a:t>V</a:t>
            </a:r>
            <a:r>
              <a:rPr spc="-5" dirty="0"/>
              <a:t>nV</a:t>
            </a:r>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16" name="bk object 16"/>
          <p:cNvSpPr/>
          <p:nvPr/>
        </p:nvSpPr>
        <p:spPr>
          <a:xfrm>
            <a:off x="0" y="6463550"/>
            <a:ext cx="6096000" cy="394970"/>
          </a:xfrm>
          <a:custGeom>
            <a:avLst/>
            <a:gdLst/>
            <a:ahLst/>
            <a:cxnLst/>
            <a:rect l="l" t="t" r="r" b="b"/>
            <a:pathLst>
              <a:path w="6096000" h="394970">
                <a:moveTo>
                  <a:pt x="0" y="394449"/>
                </a:moveTo>
                <a:lnTo>
                  <a:pt x="6096000" y="394449"/>
                </a:lnTo>
                <a:lnTo>
                  <a:pt x="6096000" y="0"/>
                </a:lnTo>
                <a:lnTo>
                  <a:pt x="0" y="0"/>
                </a:lnTo>
                <a:lnTo>
                  <a:pt x="0" y="394449"/>
                </a:lnTo>
                <a:close/>
              </a:path>
            </a:pathLst>
          </a:custGeom>
          <a:solidFill>
            <a:srgbClr val="1D5895"/>
          </a:solidFill>
        </p:spPr>
        <p:txBody>
          <a:bodyPr wrap="square" lIns="0" tIns="0" rIns="0" bIns="0" rtlCol="0"/>
          <a:lstStyle/>
          <a:p>
            <a:endParaRPr/>
          </a:p>
        </p:txBody>
      </p:sp>
      <p:sp>
        <p:nvSpPr>
          <p:cNvPr id="17" name="bk object 17"/>
          <p:cNvSpPr/>
          <p:nvPr/>
        </p:nvSpPr>
        <p:spPr>
          <a:xfrm>
            <a:off x="6096000" y="6463550"/>
            <a:ext cx="6096000" cy="394970"/>
          </a:xfrm>
          <a:custGeom>
            <a:avLst/>
            <a:gdLst/>
            <a:ahLst/>
            <a:cxnLst/>
            <a:rect l="l" t="t" r="r" b="b"/>
            <a:pathLst>
              <a:path w="6096000" h="394970">
                <a:moveTo>
                  <a:pt x="0" y="394449"/>
                </a:moveTo>
                <a:lnTo>
                  <a:pt x="6096000" y="394449"/>
                </a:lnTo>
                <a:lnTo>
                  <a:pt x="6096000" y="0"/>
                </a:lnTo>
                <a:lnTo>
                  <a:pt x="0" y="0"/>
                </a:lnTo>
                <a:lnTo>
                  <a:pt x="0" y="394449"/>
                </a:lnTo>
                <a:close/>
              </a:path>
            </a:pathLst>
          </a:custGeom>
          <a:solidFill>
            <a:srgbClr val="80FF33"/>
          </a:solidFill>
        </p:spPr>
        <p:txBody>
          <a:bodyPr wrap="square" lIns="0" tIns="0" rIns="0" bIns="0" rtlCol="0"/>
          <a:lstStyle/>
          <a:p>
            <a:endParaRPr/>
          </a:p>
        </p:txBody>
      </p:sp>
      <p:sp>
        <p:nvSpPr>
          <p:cNvPr id="18" name="bk object 18"/>
          <p:cNvSpPr/>
          <p:nvPr/>
        </p:nvSpPr>
        <p:spPr>
          <a:xfrm>
            <a:off x="6096000" y="6457200"/>
            <a:ext cx="0" cy="401320"/>
          </a:xfrm>
          <a:custGeom>
            <a:avLst/>
            <a:gdLst/>
            <a:ahLst/>
            <a:cxnLst/>
            <a:rect l="l" t="t" r="r" b="b"/>
            <a:pathLst>
              <a:path h="401320">
                <a:moveTo>
                  <a:pt x="0" y="0"/>
                </a:moveTo>
                <a:lnTo>
                  <a:pt x="0" y="400797"/>
                </a:lnTo>
              </a:path>
            </a:pathLst>
          </a:custGeom>
          <a:ln w="12700">
            <a:solidFill>
              <a:srgbClr val="FFFFFF"/>
            </a:solidFill>
          </a:ln>
        </p:spPr>
        <p:txBody>
          <a:bodyPr wrap="square" lIns="0" tIns="0" rIns="0" bIns="0" rtlCol="0"/>
          <a:lstStyle/>
          <a:p>
            <a:endParaRPr/>
          </a:p>
        </p:txBody>
      </p:sp>
      <p:sp>
        <p:nvSpPr>
          <p:cNvPr id="19" name="bk object 19"/>
          <p:cNvSpPr/>
          <p:nvPr/>
        </p:nvSpPr>
        <p:spPr>
          <a:xfrm>
            <a:off x="317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20" name="bk object 20"/>
          <p:cNvSpPr/>
          <p:nvPr/>
        </p:nvSpPr>
        <p:spPr>
          <a:xfrm>
            <a:off x="1218882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21" name="bk object 21"/>
          <p:cNvSpPr/>
          <p:nvPr/>
        </p:nvSpPr>
        <p:spPr>
          <a:xfrm>
            <a:off x="0" y="6463550"/>
            <a:ext cx="12192000" cy="0"/>
          </a:xfrm>
          <a:custGeom>
            <a:avLst/>
            <a:gdLst/>
            <a:ahLst/>
            <a:cxnLst/>
            <a:rect l="l" t="t" r="r" b="b"/>
            <a:pathLst>
              <a:path w="12192000">
                <a:moveTo>
                  <a:pt x="0" y="0"/>
                </a:moveTo>
                <a:lnTo>
                  <a:pt x="12192000" y="0"/>
                </a:lnTo>
              </a:path>
            </a:pathLst>
          </a:custGeom>
          <a:ln w="12700">
            <a:solidFill>
              <a:srgbClr val="FFFFFF"/>
            </a:solidFill>
          </a:ln>
        </p:spPr>
        <p:txBody>
          <a:bodyPr wrap="square" lIns="0" tIns="0" rIns="0" bIns="0" rtlCol="0"/>
          <a:lstStyle/>
          <a:p>
            <a:endParaRPr/>
          </a:p>
        </p:txBody>
      </p:sp>
      <p:sp>
        <p:nvSpPr>
          <p:cNvPr id="22" name="bk object 22"/>
          <p:cNvSpPr/>
          <p:nvPr/>
        </p:nvSpPr>
        <p:spPr>
          <a:xfrm>
            <a:off x="0" y="6848474"/>
            <a:ext cx="12192000" cy="0"/>
          </a:xfrm>
          <a:custGeom>
            <a:avLst/>
            <a:gdLst/>
            <a:ahLst/>
            <a:cxnLst/>
            <a:rect l="l" t="t" r="r" b="b"/>
            <a:pathLst>
              <a:path w="12192000">
                <a:moveTo>
                  <a:pt x="0" y="0"/>
                </a:moveTo>
                <a:lnTo>
                  <a:pt x="12192000" y="0"/>
                </a:lnTo>
              </a:path>
            </a:pathLst>
          </a:custGeom>
          <a:ln w="19049">
            <a:solidFill>
              <a:srgbClr val="FFFFFF"/>
            </a:solidFill>
          </a:ln>
        </p:spPr>
        <p:txBody>
          <a:bodyPr wrap="square" lIns="0" tIns="0" rIns="0" bIns="0" rtlCol="0"/>
          <a:lstStyle/>
          <a:p>
            <a:endParaRPr/>
          </a:p>
        </p:txBody>
      </p:sp>
      <p:sp>
        <p:nvSpPr>
          <p:cNvPr id="23" name="bk object 23"/>
          <p:cNvSpPr/>
          <p:nvPr/>
        </p:nvSpPr>
        <p:spPr>
          <a:xfrm>
            <a:off x="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1D5895"/>
          </a:solidFill>
        </p:spPr>
        <p:txBody>
          <a:bodyPr wrap="square" lIns="0" tIns="0" rIns="0" bIns="0" rtlCol="0"/>
          <a:lstStyle/>
          <a:p>
            <a:endParaRPr/>
          </a:p>
        </p:txBody>
      </p:sp>
      <p:sp>
        <p:nvSpPr>
          <p:cNvPr id="24" name="bk object 24"/>
          <p:cNvSpPr/>
          <p:nvPr/>
        </p:nvSpPr>
        <p:spPr>
          <a:xfrm>
            <a:off x="609600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80FF33"/>
          </a:solidFill>
        </p:spPr>
        <p:txBody>
          <a:bodyPr wrap="square" lIns="0" tIns="0" rIns="0" bIns="0" rtlCol="0"/>
          <a:lstStyle/>
          <a:p>
            <a:endParaRPr/>
          </a:p>
        </p:txBody>
      </p:sp>
      <p:sp>
        <p:nvSpPr>
          <p:cNvPr id="25" name="bk object 25"/>
          <p:cNvSpPr/>
          <p:nvPr/>
        </p:nvSpPr>
        <p:spPr>
          <a:xfrm>
            <a:off x="6096000" y="0"/>
            <a:ext cx="0" cy="375920"/>
          </a:xfrm>
          <a:custGeom>
            <a:avLst/>
            <a:gdLst/>
            <a:ahLst/>
            <a:cxnLst/>
            <a:rect l="l" t="t" r="r" b="b"/>
            <a:pathLst>
              <a:path h="375920">
                <a:moveTo>
                  <a:pt x="0" y="0"/>
                </a:moveTo>
                <a:lnTo>
                  <a:pt x="0" y="375412"/>
                </a:lnTo>
              </a:path>
            </a:pathLst>
          </a:custGeom>
          <a:ln w="12700">
            <a:solidFill>
              <a:srgbClr val="FFFFFF"/>
            </a:solidFill>
          </a:ln>
        </p:spPr>
        <p:txBody>
          <a:bodyPr wrap="square" lIns="0" tIns="0" rIns="0" bIns="0" rtlCol="0"/>
          <a:lstStyle/>
          <a:p>
            <a:endParaRPr/>
          </a:p>
        </p:txBody>
      </p:sp>
      <p:sp>
        <p:nvSpPr>
          <p:cNvPr id="26" name="bk object 26"/>
          <p:cNvSpPr/>
          <p:nvPr/>
        </p:nvSpPr>
        <p:spPr>
          <a:xfrm>
            <a:off x="317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27" name="bk object 27"/>
          <p:cNvSpPr/>
          <p:nvPr/>
        </p:nvSpPr>
        <p:spPr>
          <a:xfrm>
            <a:off x="1218882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28" name="bk object 28"/>
          <p:cNvSpPr/>
          <p:nvPr/>
        </p:nvSpPr>
        <p:spPr>
          <a:xfrm>
            <a:off x="0" y="3175"/>
            <a:ext cx="12192000" cy="0"/>
          </a:xfrm>
          <a:custGeom>
            <a:avLst/>
            <a:gdLst/>
            <a:ahLst/>
            <a:cxnLst/>
            <a:rect l="l" t="t" r="r" b="b"/>
            <a:pathLst>
              <a:path w="12192000">
                <a:moveTo>
                  <a:pt x="0" y="0"/>
                </a:moveTo>
                <a:lnTo>
                  <a:pt x="12192000" y="0"/>
                </a:lnTo>
              </a:path>
            </a:pathLst>
          </a:custGeom>
          <a:ln w="6350">
            <a:solidFill>
              <a:srgbClr val="FFFFFF"/>
            </a:solidFill>
          </a:ln>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4000" b="0"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defRPr sz="1800" b="0" i="0">
                <a:solidFill>
                  <a:schemeClr val="bg1"/>
                </a:solidFill>
                <a:latin typeface="Calibri"/>
                <a:cs typeface="Calibri"/>
              </a:defRPr>
            </a:lvl1pPr>
          </a:lstStyle>
          <a:p>
            <a:pPr marL="12700">
              <a:lnSpc>
                <a:spcPts val="1810"/>
              </a:lnSpc>
            </a:pPr>
            <a:r>
              <a:rPr spc="-5" dirty="0"/>
              <a:t>CA </a:t>
            </a:r>
            <a:r>
              <a:rPr spc="-15" dirty="0"/>
              <a:t>Venugopal</a:t>
            </a:r>
            <a:r>
              <a:rPr spc="-40" dirty="0"/>
              <a:t> </a:t>
            </a:r>
            <a:r>
              <a:rPr spc="-5" dirty="0"/>
              <a:t>Gella</a:t>
            </a:r>
          </a:p>
        </p:txBody>
      </p:sp>
      <p:sp>
        <p:nvSpPr>
          <p:cNvPr id="4" name="Holder 4"/>
          <p:cNvSpPr>
            <a:spLocks noGrp="1"/>
          </p:cNvSpPr>
          <p:nvPr>
            <p:ph type="dt" sz="half" idx="6"/>
          </p:nvPr>
        </p:nvSpPr>
        <p:spPr/>
        <p:txBody>
          <a:bodyPr lIns="0" tIns="0" rIns="0" bIns="0"/>
          <a:lstStyle>
            <a:lvl1pPr>
              <a:defRPr sz="1800" b="0" i="0">
                <a:solidFill>
                  <a:schemeClr val="tx1"/>
                </a:solidFill>
                <a:latin typeface="Calibri"/>
                <a:cs typeface="Calibri"/>
              </a:defRPr>
            </a:lvl1pPr>
          </a:lstStyle>
          <a:p>
            <a:pPr marL="12700">
              <a:lnSpc>
                <a:spcPts val="1810"/>
              </a:lnSpc>
            </a:pPr>
            <a:r>
              <a:rPr spc="-50" dirty="0"/>
              <a:t>V</a:t>
            </a:r>
            <a:r>
              <a:rPr spc="-5" dirty="0"/>
              <a:t>nV</a:t>
            </a:r>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16" name="bk object 16"/>
          <p:cNvSpPr/>
          <p:nvPr/>
        </p:nvSpPr>
        <p:spPr>
          <a:xfrm>
            <a:off x="0" y="6463550"/>
            <a:ext cx="6096000" cy="394970"/>
          </a:xfrm>
          <a:custGeom>
            <a:avLst/>
            <a:gdLst/>
            <a:ahLst/>
            <a:cxnLst/>
            <a:rect l="l" t="t" r="r" b="b"/>
            <a:pathLst>
              <a:path w="6096000" h="394970">
                <a:moveTo>
                  <a:pt x="0" y="394449"/>
                </a:moveTo>
                <a:lnTo>
                  <a:pt x="6096000" y="394449"/>
                </a:lnTo>
                <a:lnTo>
                  <a:pt x="6096000" y="0"/>
                </a:lnTo>
                <a:lnTo>
                  <a:pt x="0" y="0"/>
                </a:lnTo>
                <a:lnTo>
                  <a:pt x="0" y="394449"/>
                </a:lnTo>
                <a:close/>
              </a:path>
            </a:pathLst>
          </a:custGeom>
          <a:solidFill>
            <a:srgbClr val="1D5895"/>
          </a:solidFill>
        </p:spPr>
        <p:txBody>
          <a:bodyPr wrap="square" lIns="0" tIns="0" rIns="0" bIns="0" rtlCol="0"/>
          <a:lstStyle/>
          <a:p>
            <a:endParaRPr/>
          </a:p>
        </p:txBody>
      </p:sp>
      <p:sp>
        <p:nvSpPr>
          <p:cNvPr id="17" name="bk object 17"/>
          <p:cNvSpPr/>
          <p:nvPr/>
        </p:nvSpPr>
        <p:spPr>
          <a:xfrm>
            <a:off x="6096000" y="6463550"/>
            <a:ext cx="6096000" cy="394970"/>
          </a:xfrm>
          <a:custGeom>
            <a:avLst/>
            <a:gdLst/>
            <a:ahLst/>
            <a:cxnLst/>
            <a:rect l="l" t="t" r="r" b="b"/>
            <a:pathLst>
              <a:path w="6096000" h="394970">
                <a:moveTo>
                  <a:pt x="0" y="394449"/>
                </a:moveTo>
                <a:lnTo>
                  <a:pt x="6096000" y="394449"/>
                </a:lnTo>
                <a:lnTo>
                  <a:pt x="6096000" y="0"/>
                </a:lnTo>
                <a:lnTo>
                  <a:pt x="0" y="0"/>
                </a:lnTo>
                <a:lnTo>
                  <a:pt x="0" y="394449"/>
                </a:lnTo>
                <a:close/>
              </a:path>
            </a:pathLst>
          </a:custGeom>
          <a:solidFill>
            <a:srgbClr val="80FF33"/>
          </a:solidFill>
        </p:spPr>
        <p:txBody>
          <a:bodyPr wrap="square" lIns="0" tIns="0" rIns="0" bIns="0" rtlCol="0"/>
          <a:lstStyle/>
          <a:p>
            <a:endParaRPr/>
          </a:p>
        </p:txBody>
      </p:sp>
      <p:sp>
        <p:nvSpPr>
          <p:cNvPr id="18" name="bk object 18"/>
          <p:cNvSpPr/>
          <p:nvPr/>
        </p:nvSpPr>
        <p:spPr>
          <a:xfrm>
            <a:off x="6096000" y="6457200"/>
            <a:ext cx="0" cy="401320"/>
          </a:xfrm>
          <a:custGeom>
            <a:avLst/>
            <a:gdLst/>
            <a:ahLst/>
            <a:cxnLst/>
            <a:rect l="l" t="t" r="r" b="b"/>
            <a:pathLst>
              <a:path h="401320">
                <a:moveTo>
                  <a:pt x="0" y="0"/>
                </a:moveTo>
                <a:lnTo>
                  <a:pt x="0" y="400797"/>
                </a:lnTo>
              </a:path>
            </a:pathLst>
          </a:custGeom>
          <a:ln w="12700">
            <a:solidFill>
              <a:srgbClr val="FFFFFF"/>
            </a:solidFill>
          </a:ln>
        </p:spPr>
        <p:txBody>
          <a:bodyPr wrap="square" lIns="0" tIns="0" rIns="0" bIns="0" rtlCol="0"/>
          <a:lstStyle/>
          <a:p>
            <a:endParaRPr/>
          </a:p>
        </p:txBody>
      </p:sp>
      <p:sp>
        <p:nvSpPr>
          <p:cNvPr id="19" name="bk object 19"/>
          <p:cNvSpPr/>
          <p:nvPr/>
        </p:nvSpPr>
        <p:spPr>
          <a:xfrm>
            <a:off x="317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20" name="bk object 20"/>
          <p:cNvSpPr/>
          <p:nvPr/>
        </p:nvSpPr>
        <p:spPr>
          <a:xfrm>
            <a:off x="1218882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21" name="bk object 21"/>
          <p:cNvSpPr/>
          <p:nvPr/>
        </p:nvSpPr>
        <p:spPr>
          <a:xfrm>
            <a:off x="0" y="6463550"/>
            <a:ext cx="12192000" cy="0"/>
          </a:xfrm>
          <a:custGeom>
            <a:avLst/>
            <a:gdLst/>
            <a:ahLst/>
            <a:cxnLst/>
            <a:rect l="l" t="t" r="r" b="b"/>
            <a:pathLst>
              <a:path w="12192000">
                <a:moveTo>
                  <a:pt x="0" y="0"/>
                </a:moveTo>
                <a:lnTo>
                  <a:pt x="12192000" y="0"/>
                </a:lnTo>
              </a:path>
            </a:pathLst>
          </a:custGeom>
          <a:ln w="12700">
            <a:solidFill>
              <a:srgbClr val="FFFFFF"/>
            </a:solidFill>
          </a:ln>
        </p:spPr>
        <p:txBody>
          <a:bodyPr wrap="square" lIns="0" tIns="0" rIns="0" bIns="0" rtlCol="0"/>
          <a:lstStyle/>
          <a:p>
            <a:endParaRPr/>
          </a:p>
        </p:txBody>
      </p:sp>
      <p:sp>
        <p:nvSpPr>
          <p:cNvPr id="22" name="bk object 22"/>
          <p:cNvSpPr/>
          <p:nvPr/>
        </p:nvSpPr>
        <p:spPr>
          <a:xfrm>
            <a:off x="0" y="6848474"/>
            <a:ext cx="12192000" cy="0"/>
          </a:xfrm>
          <a:custGeom>
            <a:avLst/>
            <a:gdLst/>
            <a:ahLst/>
            <a:cxnLst/>
            <a:rect l="l" t="t" r="r" b="b"/>
            <a:pathLst>
              <a:path w="12192000">
                <a:moveTo>
                  <a:pt x="0" y="0"/>
                </a:moveTo>
                <a:lnTo>
                  <a:pt x="12192000" y="0"/>
                </a:lnTo>
              </a:path>
            </a:pathLst>
          </a:custGeom>
          <a:ln w="19049">
            <a:solidFill>
              <a:srgbClr val="FFFFFF"/>
            </a:solidFill>
          </a:ln>
        </p:spPr>
        <p:txBody>
          <a:bodyPr wrap="square" lIns="0" tIns="0" rIns="0" bIns="0" rtlCol="0"/>
          <a:lstStyle/>
          <a:p>
            <a:endParaRPr/>
          </a:p>
        </p:txBody>
      </p:sp>
      <p:sp>
        <p:nvSpPr>
          <p:cNvPr id="23" name="bk object 23"/>
          <p:cNvSpPr/>
          <p:nvPr/>
        </p:nvSpPr>
        <p:spPr>
          <a:xfrm>
            <a:off x="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1D5895"/>
          </a:solidFill>
        </p:spPr>
        <p:txBody>
          <a:bodyPr wrap="square" lIns="0" tIns="0" rIns="0" bIns="0" rtlCol="0"/>
          <a:lstStyle/>
          <a:p>
            <a:endParaRPr/>
          </a:p>
        </p:txBody>
      </p:sp>
      <p:sp>
        <p:nvSpPr>
          <p:cNvPr id="24" name="bk object 24"/>
          <p:cNvSpPr/>
          <p:nvPr/>
        </p:nvSpPr>
        <p:spPr>
          <a:xfrm>
            <a:off x="609600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80FF33"/>
          </a:solidFill>
        </p:spPr>
        <p:txBody>
          <a:bodyPr wrap="square" lIns="0" tIns="0" rIns="0" bIns="0" rtlCol="0"/>
          <a:lstStyle/>
          <a:p>
            <a:endParaRPr/>
          </a:p>
        </p:txBody>
      </p:sp>
      <p:sp>
        <p:nvSpPr>
          <p:cNvPr id="25" name="bk object 25"/>
          <p:cNvSpPr/>
          <p:nvPr/>
        </p:nvSpPr>
        <p:spPr>
          <a:xfrm>
            <a:off x="6096000" y="0"/>
            <a:ext cx="0" cy="375920"/>
          </a:xfrm>
          <a:custGeom>
            <a:avLst/>
            <a:gdLst/>
            <a:ahLst/>
            <a:cxnLst/>
            <a:rect l="l" t="t" r="r" b="b"/>
            <a:pathLst>
              <a:path h="375920">
                <a:moveTo>
                  <a:pt x="0" y="0"/>
                </a:moveTo>
                <a:lnTo>
                  <a:pt x="0" y="375412"/>
                </a:lnTo>
              </a:path>
            </a:pathLst>
          </a:custGeom>
          <a:ln w="12700">
            <a:solidFill>
              <a:srgbClr val="FFFFFF"/>
            </a:solidFill>
          </a:ln>
        </p:spPr>
        <p:txBody>
          <a:bodyPr wrap="square" lIns="0" tIns="0" rIns="0" bIns="0" rtlCol="0"/>
          <a:lstStyle/>
          <a:p>
            <a:endParaRPr/>
          </a:p>
        </p:txBody>
      </p:sp>
      <p:sp>
        <p:nvSpPr>
          <p:cNvPr id="26" name="bk object 26"/>
          <p:cNvSpPr/>
          <p:nvPr/>
        </p:nvSpPr>
        <p:spPr>
          <a:xfrm>
            <a:off x="317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27" name="bk object 27"/>
          <p:cNvSpPr/>
          <p:nvPr/>
        </p:nvSpPr>
        <p:spPr>
          <a:xfrm>
            <a:off x="1218882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28" name="bk object 28"/>
          <p:cNvSpPr/>
          <p:nvPr/>
        </p:nvSpPr>
        <p:spPr>
          <a:xfrm>
            <a:off x="0" y="3175"/>
            <a:ext cx="12192000" cy="0"/>
          </a:xfrm>
          <a:custGeom>
            <a:avLst/>
            <a:gdLst/>
            <a:ahLst/>
            <a:cxnLst/>
            <a:rect l="l" t="t" r="r" b="b"/>
            <a:pathLst>
              <a:path w="12192000">
                <a:moveTo>
                  <a:pt x="0" y="0"/>
                </a:moveTo>
                <a:lnTo>
                  <a:pt x="12192000" y="0"/>
                </a:lnTo>
              </a:path>
            </a:pathLst>
          </a:custGeom>
          <a:ln w="6350">
            <a:solidFill>
              <a:srgbClr val="FFFFFF"/>
            </a:solidFill>
          </a:ln>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defRPr sz="1800" b="0" i="0">
                <a:solidFill>
                  <a:schemeClr val="bg1"/>
                </a:solidFill>
                <a:latin typeface="Calibri"/>
                <a:cs typeface="Calibri"/>
              </a:defRPr>
            </a:lvl1pPr>
          </a:lstStyle>
          <a:p>
            <a:pPr marL="12700">
              <a:lnSpc>
                <a:spcPts val="1810"/>
              </a:lnSpc>
            </a:pPr>
            <a:r>
              <a:rPr spc="-5" dirty="0"/>
              <a:t>CA </a:t>
            </a:r>
            <a:r>
              <a:rPr spc="-15" dirty="0"/>
              <a:t>Venugopal</a:t>
            </a:r>
            <a:r>
              <a:rPr spc="-40" dirty="0"/>
              <a:t> </a:t>
            </a:r>
            <a:r>
              <a:rPr spc="-5" dirty="0"/>
              <a:t>Gella</a:t>
            </a:r>
          </a:p>
        </p:txBody>
      </p:sp>
      <p:sp>
        <p:nvSpPr>
          <p:cNvPr id="3" name="Holder 3"/>
          <p:cNvSpPr>
            <a:spLocks noGrp="1"/>
          </p:cNvSpPr>
          <p:nvPr>
            <p:ph type="dt" sz="half" idx="6"/>
          </p:nvPr>
        </p:nvSpPr>
        <p:spPr/>
        <p:txBody>
          <a:bodyPr lIns="0" tIns="0" rIns="0" bIns="0"/>
          <a:lstStyle>
            <a:lvl1pPr>
              <a:defRPr sz="1800" b="0" i="0">
                <a:solidFill>
                  <a:schemeClr val="tx1"/>
                </a:solidFill>
                <a:latin typeface="Calibri"/>
                <a:cs typeface="Calibri"/>
              </a:defRPr>
            </a:lvl1pPr>
          </a:lstStyle>
          <a:p>
            <a:pPr marL="12700">
              <a:lnSpc>
                <a:spcPts val="1810"/>
              </a:lnSpc>
            </a:pPr>
            <a:r>
              <a:rPr spc="-50" dirty="0"/>
              <a:t>V</a:t>
            </a:r>
            <a:r>
              <a:rPr spc="-5" dirty="0"/>
              <a:t>nV</a:t>
            </a: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6" name="bk object 16"/>
          <p:cNvSpPr/>
          <p:nvPr/>
        </p:nvSpPr>
        <p:spPr>
          <a:xfrm>
            <a:off x="0" y="6463550"/>
            <a:ext cx="6096000" cy="394970"/>
          </a:xfrm>
          <a:custGeom>
            <a:avLst/>
            <a:gdLst/>
            <a:ahLst/>
            <a:cxnLst/>
            <a:rect l="l" t="t" r="r" b="b"/>
            <a:pathLst>
              <a:path w="6096000" h="394970">
                <a:moveTo>
                  <a:pt x="0" y="394449"/>
                </a:moveTo>
                <a:lnTo>
                  <a:pt x="6096000" y="394449"/>
                </a:lnTo>
                <a:lnTo>
                  <a:pt x="6096000" y="0"/>
                </a:lnTo>
                <a:lnTo>
                  <a:pt x="0" y="0"/>
                </a:lnTo>
                <a:lnTo>
                  <a:pt x="0" y="394449"/>
                </a:lnTo>
                <a:close/>
              </a:path>
            </a:pathLst>
          </a:custGeom>
          <a:solidFill>
            <a:srgbClr val="1D5895"/>
          </a:solidFill>
        </p:spPr>
        <p:txBody>
          <a:bodyPr wrap="square" lIns="0" tIns="0" rIns="0" bIns="0" rtlCol="0"/>
          <a:lstStyle/>
          <a:p>
            <a:endParaRPr/>
          </a:p>
        </p:txBody>
      </p:sp>
      <p:sp>
        <p:nvSpPr>
          <p:cNvPr id="17" name="bk object 17"/>
          <p:cNvSpPr/>
          <p:nvPr/>
        </p:nvSpPr>
        <p:spPr>
          <a:xfrm>
            <a:off x="6096000" y="6463550"/>
            <a:ext cx="6096000" cy="394970"/>
          </a:xfrm>
          <a:custGeom>
            <a:avLst/>
            <a:gdLst/>
            <a:ahLst/>
            <a:cxnLst/>
            <a:rect l="l" t="t" r="r" b="b"/>
            <a:pathLst>
              <a:path w="6096000" h="394970">
                <a:moveTo>
                  <a:pt x="0" y="394449"/>
                </a:moveTo>
                <a:lnTo>
                  <a:pt x="6096000" y="394449"/>
                </a:lnTo>
                <a:lnTo>
                  <a:pt x="6096000" y="0"/>
                </a:lnTo>
                <a:lnTo>
                  <a:pt x="0" y="0"/>
                </a:lnTo>
                <a:lnTo>
                  <a:pt x="0" y="394449"/>
                </a:lnTo>
                <a:close/>
              </a:path>
            </a:pathLst>
          </a:custGeom>
          <a:solidFill>
            <a:srgbClr val="80FF33"/>
          </a:solidFill>
        </p:spPr>
        <p:txBody>
          <a:bodyPr wrap="square" lIns="0" tIns="0" rIns="0" bIns="0" rtlCol="0"/>
          <a:lstStyle/>
          <a:p>
            <a:endParaRPr/>
          </a:p>
        </p:txBody>
      </p:sp>
      <p:sp>
        <p:nvSpPr>
          <p:cNvPr id="2" name="Holder 2"/>
          <p:cNvSpPr>
            <a:spLocks noGrp="1"/>
          </p:cNvSpPr>
          <p:nvPr>
            <p:ph type="title"/>
          </p:nvPr>
        </p:nvSpPr>
        <p:spPr>
          <a:xfrm>
            <a:off x="2888234" y="285445"/>
            <a:ext cx="6415531" cy="635000"/>
          </a:xfrm>
          <a:prstGeom prst="rect">
            <a:avLst/>
          </a:prstGeom>
        </p:spPr>
        <p:txBody>
          <a:bodyPr wrap="square" lIns="0" tIns="0" rIns="0" bIns="0">
            <a:spAutoFit/>
          </a:bodyPr>
          <a:lstStyle>
            <a:lvl1pPr>
              <a:defRPr sz="4000" b="0" i="0">
                <a:solidFill>
                  <a:schemeClr val="bg1"/>
                </a:solidFill>
                <a:latin typeface="Calibri"/>
                <a:cs typeface="Calibri"/>
              </a:defRPr>
            </a:lvl1pPr>
          </a:lstStyle>
          <a:p>
            <a:endParaRPr/>
          </a:p>
        </p:txBody>
      </p:sp>
      <p:sp>
        <p:nvSpPr>
          <p:cNvPr id="3" name="Holder 3"/>
          <p:cNvSpPr>
            <a:spLocks noGrp="1"/>
          </p:cNvSpPr>
          <p:nvPr>
            <p:ph type="body" idx="1"/>
          </p:nvPr>
        </p:nvSpPr>
        <p:spPr>
          <a:xfrm>
            <a:off x="4441697" y="2342769"/>
            <a:ext cx="5843905" cy="1623695"/>
          </a:xfrm>
          <a:prstGeom prst="rect">
            <a:avLst/>
          </a:prstGeom>
        </p:spPr>
        <p:txBody>
          <a:bodyPr wrap="square" lIns="0" tIns="0" rIns="0" bIns="0">
            <a:spAutoFit/>
          </a:bodyPr>
          <a:lstStyle>
            <a:lvl1pPr>
              <a:defRPr sz="14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399389" y="6550406"/>
            <a:ext cx="1838960" cy="254000"/>
          </a:xfrm>
          <a:prstGeom prst="rect">
            <a:avLst/>
          </a:prstGeom>
        </p:spPr>
        <p:txBody>
          <a:bodyPr wrap="square" lIns="0" tIns="0" rIns="0" bIns="0">
            <a:spAutoFit/>
          </a:bodyPr>
          <a:lstStyle>
            <a:lvl1pPr>
              <a:defRPr sz="1800" b="0" i="0">
                <a:solidFill>
                  <a:schemeClr val="bg1"/>
                </a:solidFill>
                <a:latin typeface="Calibri"/>
                <a:cs typeface="Calibri"/>
              </a:defRPr>
            </a:lvl1pPr>
          </a:lstStyle>
          <a:p>
            <a:pPr marL="12700">
              <a:lnSpc>
                <a:spcPts val="1810"/>
              </a:lnSpc>
            </a:pPr>
            <a:r>
              <a:rPr spc="-5" dirty="0"/>
              <a:t>CA </a:t>
            </a:r>
            <a:r>
              <a:rPr spc="-15" dirty="0"/>
              <a:t>Venugopal</a:t>
            </a:r>
            <a:r>
              <a:rPr spc="-40" dirty="0"/>
              <a:t> </a:t>
            </a:r>
            <a:r>
              <a:rPr spc="-5" dirty="0"/>
              <a:t>Gella</a:t>
            </a:r>
          </a:p>
        </p:txBody>
      </p:sp>
      <p:sp>
        <p:nvSpPr>
          <p:cNvPr id="5" name="Holder 5"/>
          <p:cNvSpPr>
            <a:spLocks noGrp="1"/>
          </p:cNvSpPr>
          <p:nvPr>
            <p:ph type="dt" sz="half" idx="6"/>
          </p:nvPr>
        </p:nvSpPr>
        <p:spPr>
          <a:xfrm>
            <a:off x="11028044" y="6535166"/>
            <a:ext cx="398779" cy="254000"/>
          </a:xfrm>
          <a:prstGeom prst="rect">
            <a:avLst/>
          </a:prstGeom>
        </p:spPr>
        <p:txBody>
          <a:bodyPr wrap="square" lIns="0" tIns="0" rIns="0" bIns="0">
            <a:spAutoFit/>
          </a:bodyPr>
          <a:lstStyle>
            <a:lvl1pPr>
              <a:defRPr sz="1800" b="0" i="0">
                <a:solidFill>
                  <a:schemeClr val="tx1"/>
                </a:solidFill>
                <a:latin typeface="Calibri"/>
                <a:cs typeface="Calibri"/>
              </a:defRPr>
            </a:lvl1pPr>
          </a:lstStyle>
          <a:p>
            <a:pPr marL="12700">
              <a:lnSpc>
                <a:spcPts val="1810"/>
              </a:lnSpc>
            </a:pPr>
            <a:r>
              <a:rPr spc="-50" dirty="0"/>
              <a:t>V</a:t>
            </a:r>
            <a:r>
              <a:rPr spc="-5" dirty="0"/>
              <a:t>nV</a:t>
            </a:r>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3"/>
          <p:cNvGraphicFramePr>
            <a:graphicFrameLocks noGrp="1"/>
          </p:cNvGraphicFramePr>
          <p:nvPr/>
        </p:nvGraphicFramePr>
        <p:xfrm>
          <a:off x="3443985" y="1140460"/>
          <a:ext cx="5578475" cy="2976244"/>
        </p:xfrm>
        <a:graphic>
          <a:graphicData uri="http://schemas.openxmlformats.org/drawingml/2006/table">
            <a:tbl>
              <a:tblPr firstRow="1" bandRow="1">
                <a:tableStyleId>{2D5ABB26-0587-4C30-8999-92F81FD0307C}</a:tableStyleId>
              </a:tblPr>
              <a:tblGrid>
                <a:gridCol w="5578475"/>
              </a:tblGrid>
              <a:tr h="1050036">
                <a:tc>
                  <a:txBody>
                    <a:bodyPr/>
                    <a:lstStyle/>
                    <a:p>
                      <a:pPr marL="635" algn="ctr">
                        <a:lnSpc>
                          <a:spcPct val="100000"/>
                        </a:lnSpc>
                        <a:spcBef>
                          <a:spcPts val="75"/>
                        </a:spcBef>
                      </a:pPr>
                      <a:r>
                        <a:rPr sz="4800" b="1" spc="-5" dirty="0">
                          <a:solidFill>
                            <a:schemeClr val="bg1"/>
                          </a:solidFill>
                          <a:latin typeface="Calibri"/>
                          <a:cs typeface="Calibri"/>
                        </a:rPr>
                        <a:t>Annual </a:t>
                      </a:r>
                      <a:r>
                        <a:rPr sz="4800" b="1" spc="-15">
                          <a:solidFill>
                            <a:schemeClr val="bg1"/>
                          </a:solidFill>
                          <a:latin typeface="Calibri"/>
                          <a:cs typeface="Calibri"/>
                        </a:rPr>
                        <a:t>Returns</a:t>
                      </a:r>
                      <a:r>
                        <a:rPr sz="4800" b="1" spc="-40">
                          <a:solidFill>
                            <a:schemeClr val="bg1"/>
                          </a:solidFill>
                          <a:latin typeface="Calibri"/>
                          <a:cs typeface="Calibri"/>
                        </a:rPr>
                        <a:t> </a:t>
                      </a:r>
                      <a:r>
                        <a:rPr lang="en-US" sz="4800" b="1" spc="-40" dirty="0" smtClean="0">
                          <a:solidFill>
                            <a:schemeClr val="bg1"/>
                          </a:solidFill>
                          <a:latin typeface="Calibri"/>
                          <a:cs typeface="Calibri"/>
                        </a:rPr>
                        <a:t>&amp; </a:t>
                      </a:r>
                      <a:r>
                        <a:rPr lang="en-US" sz="4800" dirty="0" smtClean="0">
                          <a:solidFill>
                            <a:schemeClr val="bg1"/>
                          </a:solidFill>
                          <a:latin typeface="+mn-lt"/>
                          <a:ea typeface="+mn-ea"/>
                          <a:cs typeface="+mn-cs"/>
                        </a:rPr>
                        <a:t>Reconciliation of ITC</a:t>
                      </a:r>
                      <a:endParaRPr sz="4800">
                        <a:solidFill>
                          <a:schemeClr val="bg1"/>
                        </a:solidFill>
                        <a:latin typeface="Calibri"/>
                        <a:cs typeface="Calibri"/>
                      </a:endParaRPr>
                    </a:p>
                  </a:txBody>
                  <a:tcPr marL="0" marR="0" marT="952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1D5895"/>
                    </a:solidFill>
                  </a:tcPr>
                </a:tc>
              </a:tr>
              <a:tr h="95504">
                <a:tc>
                  <a:txBody>
                    <a:bodyPr/>
                    <a:lstStyle/>
                    <a:p>
                      <a:pPr marL="6985" algn="ctr">
                        <a:lnSpc>
                          <a:spcPct val="100000"/>
                        </a:lnSpc>
                        <a:spcBef>
                          <a:spcPts val="80"/>
                        </a:spcBef>
                      </a:pPr>
                      <a:r>
                        <a:rPr lang="en-US" sz="4800" spc="-10" dirty="0" smtClean="0">
                          <a:solidFill>
                            <a:schemeClr val="bg1"/>
                          </a:solidFill>
                          <a:latin typeface="+mn-lt"/>
                          <a:cs typeface="Calibri"/>
                        </a:rPr>
                        <a:t>GSTR</a:t>
                      </a:r>
                      <a:r>
                        <a:rPr lang="en-US" sz="4800" spc="-50" dirty="0" smtClean="0">
                          <a:solidFill>
                            <a:schemeClr val="bg1"/>
                          </a:solidFill>
                          <a:latin typeface="+mn-lt"/>
                          <a:cs typeface="Calibri"/>
                        </a:rPr>
                        <a:t> </a:t>
                      </a:r>
                      <a:r>
                        <a:rPr lang="en-US" sz="4800" dirty="0" smtClean="0">
                          <a:solidFill>
                            <a:schemeClr val="bg1"/>
                          </a:solidFill>
                          <a:latin typeface="+mn-lt"/>
                          <a:cs typeface="Calibri"/>
                        </a:rPr>
                        <a:t>9</a:t>
                      </a:r>
                      <a:endParaRPr sz="4800">
                        <a:solidFill>
                          <a:schemeClr val="bg1"/>
                        </a:solidFill>
                        <a:latin typeface="Calibri"/>
                        <a:cs typeface="Calibri"/>
                      </a:endParaRPr>
                    </a:p>
                  </a:txBody>
                  <a:tcPr marL="0" marR="0" marT="1016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80FF33"/>
                    </a:solidFill>
                  </a:tcPr>
                </a:tc>
              </a:tr>
              <a:tr h="761999">
                <a:tc>
                  <a:txBody>
                    <a:bodyPr/>
                    <a:lstStyle/>
                    <a:p>
                      <a:pPr marL="1270" algn="ctr">
                        <a:lnSpc>
                          <a:spcPct val="100000"/>
                        </a:lnSpc>
                        <a:spcBef>
                          <a:spcPts val="80"/>
                        </a:spcBef>
                      </a:pPr>
                      <a:r>
                        <a:rPr sz="4800" b="1" dirty="0">
                          <a:solidFill>
                            <a:schemeClr val="bg1"/>
                          </a:solidFill>
                          <a:latin typeface="Calibri"/>
                          <a:cs typeface="Calibri"/>
                        </a:rPr>
                        <a:t>In</a:t>
                      </a:r>
                      <a:r>
                        <a:rPr sz="4800" b="1" spc="-10" dirty="0">
                          <a:solidFill>
                            <a:schemeClr val="bg1"/>
                          </a:solidFill>
                          <a:latin typeface="Calibri"/>
                          <a:cs typeface="Calibri"/>
                        </a:rPr>
                        <a:t> </a:t>
                      </a:r>
                      <a:r>
                        <a:rPr sz="4800" b="1" spc="-20" dirty="0">
                          <a:solidFill>
                            <a:schemeClr val="bg1"/>
                          </a:solidFill>
                          <a:latin typeface="Calibri"/>
                          <a:cs typeface="Calibri"/>
                        </a:rPr>
                        <a:t>GST</a:t>
                      </a:r>
                      <a:endParaRPr sz="4800">
                        <a:solidFill>
                          <a:schemeClr val="bg1"/>
                        </a:solidFill>
                        <a:latin typeface="Calibri"/>
                        <a:cs typeface="Calibri"/>
                      </a:endParaRPr>
                    </a:p>
                  </a:txBody>
                  <a:tcPr marL="0" marR="0" marT="1016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1D5895"/>
                    </a:solidFill>
                  </a:tcPr>
                </a:tc>
              </a:tr>
            </a:tbl>
          </a:graphicData>
        </a:graphic>
      </p:graphicFrame>
      <p:sp>
        <p:nvSpPr>
          <p:cNvPr id="5" name="object 5"/>
          <p:cNvSpPr txBox="1"/>
          <p:nvPr/>
        </p:nvSpPr>
        <p:spPr>
          <a:xfrm>
            <a:off x="609600" y="4572000"/>
            <a:ext cx="11277599" cy="560410"/>
          </a:xfrm>
          <a:prstGeom prst="rect">
            <a:avLst/>
          </a:prstGeom>
          <a:ln w="12192">
            <a:solidFill>
              <a:srgbClr val="4471C4"/>
            </a:solidFill>
          </a:ln>
        </p:spPr>
        <p:txBody>
          <a:bodyPr vert="horz" wrap="square" lIns="0" tIns="0" rIns="0" bIns="0" rtlCol="0">
            <a:spAutoFit/>
          </a:bodyPr>
          <a:lstStyle/>
          <a:p>
            <a:pPr marL="574040" algn="ctr">
              <a:lnSpc>
                <a:spcPts val="4685"/>
              </a:lnSpc>
            </a:pPr>
            <a:r>
              <a:rPr lang="en-US" sz="3200" b="0" dirty="0" err="1" smtClean="0">
                <a:latin typeface="Calibri Light"/>
                <a:cs typeface="Calibri Light"/>
              </a:rPr>
              <a:t>Vishwanath</a:t>
            </a:r>
            <a:r>
              <a:rPr lang="en-US" sz="3200" b="0" dirty="0" smtClean="0">
                <a:latin typeface="Calibri Light"/>
                <a:cs typeface="Calibri Light"/>
              </a:rPr>
              <a:t> </a:t>
            </a:r>
            <a:r>
              <a:rPr lang="en-US" sz="3200" b="0" dirty="0" err="1" smtClean="0">
                <a:latin typeface="Calibri Light"/>
                <a:cs typeface="Calibri Light"/>
              </a:rPr>
              <a:t>Bhat</a:t>
            </a:r>
            <a:r>
              <a:rPr lang="en-US" sz="3200" b="0" dirty="0" smtClean="0">
                <a:latin typeface="Calibri Light"/>
                <a:cs typeface="Calibri Light"/>
              </a:rPr>
              <a:t>, Cost </a:t>
            </a:r>
            <a:r>
              <a:rPr sz="3200" b="0" spc="-15" smtClean="0">
                <a:latin typeface="Calibri Light"/>
                <a:cs typeface="Calibri Light"/>
              </a:rPr>
              <a:t>Accountants</a:t>
            </a:r>
            <a:endParaRPr sz="3200">
              <a:latin typeface="Calibri Light"/>
              <a:cs typeface="Calibri Ligh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10844" y="3266397"/>
            <a:ext cx="9086215" cy="1692275"/>
          </a:xfrm>
          <a:prstGeom prst="rect">
            <a:avLst/>
          </a:prstGeom>
        </p:spPr>
        <p:txBody>
          <a:bodyPr vert="horz" wrap="square" lIns="0" tIns="288290" rIns="0" bIns="0" rtlCol="0">
            <a:spAutoFit/>
          </a:bodyPr>
          <a:lstStyle/>
          <a:p>
            <a:pPr marL="12700">
              <a:lnSpc>
                <a:spcPct val="100000"/>
              </a:lnSpc>
              <a:spcBef>
                <a:spcPts val="2270"/>
              </a:spcBef>
            </a:pPr>
            <a:r>
              <a:rPr sz="6000" b="0" spc="-35" dirty="0">
                <a:latin typeface="Calibri Light"/>
                <a:cs typeface="Calibri Light"/>
              </a:rPr>
              <a:t>Part </a:t>
            </a:r>
            <a:r>
              <a:rPr sz="6000" b="0" spc="-5" dirty="0">
                <a:latin typeface="Calibri Light"/>
                <a:cs typeface="Calibri Light"/>
              </a:rPr>
              <a:t>II </a:t>
            </a:r>
            <a:r>
              <a:rPr sz="2800" b="0" i="1" spc="-55" dirty="0">
                <a:latin typeface="Calibri Light"/>
                <a:cs typeface="Calibri Light"/>
              </a:rPr>
              <a:t>Table </a:t>
            </a:r>
            <a:r>
              <a:rPr sz="2800" b="0" i="1" spc="-5" dirty="0">
                <a:latin typeface="Calibri Light"/>
                <a:cs typeface="Calibri Light"/>
              </a:rPr>
              <a:t>4 &amp;</a:t>
            </a:r>
            <a:r>
              <a:rPr sz="2800" b="0" i="1" spc="120" dirty="0">
                <a:latin typeface="Calibri Light"/>
                <a:cs typeface="Calibri Light"/>
              </a:rPr>
              <a:t> </a:t>
            </a:r>
            <a:r>
              <a:rPr sz="2800" b="0" i="1" spc="-5" dirty="0">
                <a:latin typeface="Calibri Light"/>
                <a:cs typeface="Calibri Light"/>
              </a:rPr>
              <a:t>5</a:t>
            </a:r>
            <a:endParaRPr sz="2800">
              <a:latin typeface="Calibri Light"/>
              <a:cs typeface="Calibri Light"/>
            </a:endParaRPr>
          </a:p>
          <a:p>
            <a:pPr marL="12700">
              <a:lnSpc>
                <a:spcPct val="100000"/>
              </a:lnSpc>
              <a:spcBef>
                <a:spcPts val="869"/>
              </a:spcBef>
            </a:pPr>
            <a:r>
              <a:rPr sz="2400" spc="-10" dirty="0">
                <a:solidFill>
                  <a:srgbClr val="888888"/>
                </a:solidFill>
                <a:latin typeface="Calibri"/>
                <a:cs typeface="Calibri"/>
              </a:rPr>
              <a:t>Details </a:t>
            </a:r>
            <a:r>
              <a:rPr sz="2400" spc="-5" dirty="0">
                <a:solidFill>
                  <a:srgbClr val="888888"/>
                </a:solidFill>
                <a:latin typeface="Calibri"/>
                <a:cs typeface="Calibri"/>
              </a:rPr>
              <a:t>of </a:t>
            </a:r>
            <a:r>
              <a:rPr sz="2400" spc="-15" dirty="0">
                <a:solidFill>
                  <a:srgbClr val="888888"/>
                </a:solidFill>
                <a:latin typeface="Calibri"/>
                <a:cs typeface="Calibri"/>
              </a:rPr>
              <a:t>Outward </a:t>
            </a:r>
            <a:r>
              <a:rPr sz="2400" dirty="0">
                <a:solidFill>
                  <a:srgbClr val="888888"/>
                </a:solidFill>
                <a:latin typeface="Calibri"/>
                <a:cs typeface="Calibri"/>
              </a:rPr>
              <a:t>and </a:t>
            </a:r>
            <a:r>
              <a:rPr sz="2400" spc="-15" dirty="0">
                <a:solidFill>
                  <a:srgbClr val="888888"/>
                </a:solidFill>
                <a:latin typeface="Calibri"/>
                <a:cs typeface="Calibri"/>
              </a:rPr>
              <a:t>inward </a:t>
            </a:r>
            <a:r>
              <a:rPr sz="2400" spc="-5" dirty="0">
                <a:solidFill>
                  <a:srgbClr val="888888"/>
                </a:solidFill>
                <a:latin typeface="Calibri"/>
                <a:cs typeface="Calibri"/>
              </a:rPr>
              <a:t>supplies </a:t>
            </a:r>
            <a:r>
              <a:rPr sz="2400" spc="-10" dirty="0">
                <a:solidFill>
                  <a:srgbClr val="888888"/>
                </a:solidFill>
                <a:latin typeface="Calibri"/>
                <a:cs typeface="Calibri"/>
              </a:rPr>
              <a:t>declared </a:t>
            </a:r>
            <a:r>
              <a:rPr sz="2400" spc="-5" dirty="0">
                <a:solidFill>
                  <a:srgbClr val="888888"/>
                </a:solidFill>
                <a:latin typeface="Calibri"/>
                <a:cs typeface="Calibri"/>
              </a:rPr>
              <a:t>during </a:t>
            </a:r>
            <a:r>
              <a:rPr sz="2400" dirty="0">
                <a:solidFill>
                  <a:srgbClr val="888888"/>
                </a:solidFill>
                <a:latin typeface="Calibri"/>
                <a:cs typeface="Calibri"/>
              </a:rPr>
              <a:t>the </a:t>
            </a:r>
            <a:r>
              <a:rPr sz="2400" spc="-5" dirty="0">
                <a:solidFill>
                  <a:srgbClr val="888888"/>
                </a:solidFill>
                <a:latin typeface="Calibri"/>
                <a:cs typeface="Calibri"/>
              </a:rPr>
              <a:t>financial</a:t>
            </a:r>
            <a:r>
              <a:rPr sz="2400" spc="15" dirty="0">
                <a:solidFill>
                  <a:srgbClr val="888888"/>
                </a:solidFill>
                <a:latin typeface="Calibri"/>
                <a:cs typeface="Calibri"/>
              </a:rPr>
              <a:t> </a:t>
            </a:r>
            <a:r>
              <a:rPr sz="2400" spc="-5" dirty="0">
                <a:solidFill>
                  <a:srgbClr val="888888"/>
                </a:solidFill>
                <a:latin typeface="Calibri"/>
                <a:cs typeface="Calibri"/>
              </a:rPr>
              <a:t>year</a:t>
            </a:r>
            <a:endParaRPr sz="2400">
              <a:latin typeface="Calibri"/>
              <a:cs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0" y="6457200"/>
            <a:ext cx="0" cy="401320"/>
          </a:xfrm>
          <a:custGeom>
            <a:avLst/>
            <a:gdLst/>
            <a:ahLst/>
            <a:cxnLst/>
            <a:rect l="l" t="t" r="r" b="b"/>
            <a:pathLst>
              <a:path h="401320">
                <a:moveTo>
                  <a:pt x="0" y="0"/>
                </a:moveTo>
                <a:lnTo>
                  <a:pt x="0" y="400797"/>
                </a:lnTo>
              </a:path>
            </a:pathLst>
          </a:custGeom>
          <a:ln w="12700">
            <a:solidFill>
              <a:srgbClr val="FFFFFF"/>
            </a:solidFill>
          </a:ln>
        </p:spPr>
        <p:txBody>
          <a:bodyPr wrap="square" lIns="0" tIns="0" rIns="0" bIns="0" rtlCol="0"/>
          <a:lstStyle/>
          <a:p>
            <a:endParaRPr/>
          </a:p>
        </p:txBody>
      </p:sp>
      <p:sp>
        <p:nvSpPr>
          <p:cNvPr id="3" name="object 3"/>
          <p:cNvSpPr/>
          <p:nvPr/>
        </p:nvSpPr>
        <p:spPr>
          <a:xfrm>
            <a:off x="317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4" name="object 4"/>
          <p:cNvSpPr/>
          <p:nvPr/>
        </p:nvSpPr>
        <p:spPr>
          <a:xfrm>
            <a:off x="1218882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5" name="object 5"/>
          <p:cNvSpPr/>
          <p:nvPr/>
        </p:nvSpPr>
        <p:spPr>
          <a:xfrm>
            <a:off x="0" y="6463550"/>
            <a:ext cx="12192000" cy="0"/>
          </a:xfrm>
          <a:custGeom>
            <a:avLst/>
            <a:gdLst/>
            <a:ahLst/>
            <a:cxnLst/>
            <a:rect l="l" t="t" r="r" b="b"/>
            <a:pathLst>
              <a:path w="12192000">
                <a:moveTo>
                  <a:pt x="0" y="0"/>
                </a:moveTo>
                <a:lnTo>
                  <a:pt x="12192000" y="0"/>
                </a:lnTo>
              </a:path>
            </a:pathLst>
          </a:custGeom>
          <a:ln w="12700">
            <a:solidFill>
              <a:srgbClr val="FFFFFF"/>
            </a:solidFill>
          </a:ln>
        </p:spPr>
        <p:txBody>
          <a:bodyPr wrap="square" lIns="0" tIns="0" rIns="0" bIns="0" rtlCol="0"/>
          <a:lstStyle/>
          <a:p>
            <a:endParaRPr/>
          </a:p>
        </p:txBody>
      </p:sp>
      <p:sp>
        <p:nvSpPr>
          <p:cNvPr id="6" name="object 6"/>
          <p:cNvSpPr/>
          <p:nvPr/>
        </p:nvSpPr>
        <p:spPr>
          <a:xfrm>
            <a:off x="0" y="6848474"/>
            <a:ext cx="12192000" cy="0"/>
          </a:xfrm>
          <a:custGeom>
            <a:avLst/>
            <a:gdLst/>
            <a:ahLst/>
            <a:cxnLst/>
            <a:rect l="l" t="t" r="r" b="b"/>
            <a:pathLst>
              <a:path w="12192000">
                <a:moveTo>
                  <a:pt x="0" y="0"/>
                </a:moveTo>
                <a:lnTo>
                  <a:pt x="12192000" y="0"/>
                </a:lnTo>
              </a:path>
            </a:pathLst>
          </a:custGeom>
          <a:ln w="19049">
            <a:solidFill>
              <a:srgbClr val="FFFFFF"/>
            </a:solidFill>
          </a:ln>
        </p:spPr>
        <p:txBody>
          <a:bodyPr wrap="square" lIns="0" tIns="0" rIns="0" bIns="0" rtlCol="0"/>
          <a:lstStyle/>
          <a:p>
            <a:endParaRPr/>
          </a:p>
        </p:txBody>
      </p:sp>
      <p:sp>
        <p:nvSpPr>
          <p:cNvPr id="7" name="object 7"/>
          <p:cNvSpPr/>
          <p:nvPr/>
        </p:nvSpPr>
        <p:spPr>
          <a:xfrm>
            <a:off x="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1D5895"/>
          </a:solidFill>
        </p:spPr>
        <p:txBody>
          <a:bodyPr wrap="square" lIns="0" tIns="0" rIns="0" bIns="0" rtlCol="0"/>
          <a:lstStyle/>
          <a:p>
            <a:endParaRPr/>
          </a:p>
        </p:txBody>
      </p:sp>
      <p:sp>
        <p:nvSpPr>
          <p:cNvPr id="8" name="object 8"/>
          <p:cNvSpPr/>
          <p:nvPr/>
        </p:nvSpPr>
        <p:spPr>
          <a:xfrm>
            <a:off x="609600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80FF33"/>
          </a:solidFill>
        </p:spPr>
        <p:txBody>
          <a:bodyPr wrap="square" lIns="0" tIns="0" rIns="0" bIns="0" rtlCol="0"/>
          <a:lstStyle/>
          <a:p>
            <a:endParaRPr/>
          </a:p>
        </p:txBody>
      </p:sp>
      <p:sp>
        <p:nvSpPr>
          <p:cNvPr id="9" name="object 9"/>
          <p:cNvSpPr/>
          <p:nvPr/>
        </p:nvSpPr>
        <p:spPr>
          <a:xfrm>
            <a:off x="6096000" y="0"/>
            <a:ext cx="0" cy="375920"/>
          </a:xfrm>
          <a:custGeom>
            <a:avLst/>
            <a:gdLst/>
            <a:ahLst/>
            <a:cxnLst/>
            <a:rect l="l" t="t" r="r" b="b"/>
            <a:pathLst>
              <a:path h="375920">
                <a:moveTo>
                  <a:pt x="0" y="0"/>
                </a:moveTo>
                <a:lnTo>
                  <a:pt x="0" y="375412"/>
                </a:lnTo>
              </a:path>
            </a:pathLst>
          </a:custGeom>
          <a:ln w="12700">
            <a:solidFill>
              <a:srgbClr val="FFFFFF"/>
            </a:solidFill>
          </a:ln>
        </p:spPr>
        <p:txBody>
          <a:bodyPr wrap="square" lIns="0" tIns="0" rIns="0" bIns="0" rtlCol="0"/>
          <a:lstStyle/>
          <a:p>
            <a:endParaRPr/>
          </a:p>
        </p:txBody>
      </p:sp>
      <p:sp>
        <p:nvSpPr>
          <p:cNvPr id="10" name="object 10"/>
          <p:cNvSpPr/>
          <p:nvPr/>
        </p:nvSpPr>
        <p:spPr>
          <a:xfrm>
            <a:off x="317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1" name="object 11"/>
          <p:cNvSpPr/>
          <p:nvPr/>
        </p:nvSpPr>
        <p:spPr>
          <a:xfrm>
            <a:off x="1218882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2" name="object 12"/>
          <p:cNvSpPr/>
          <p:nvPr/>
        </p:nvSpPr>
        <p:spPr>
          <a:xfrm>
            <a:off x="0" y="3175"/>
            <a:ext cx="12192000" cy="0"/>
          </a:xfrm>
          <a:custGeom>
            <a:avLst/>
            <a:gdLst/>
            <a:ahLst/>
            <a:cxnLst/>
            <a:rect l="l" t="t" r="r" b="b"/>
            <a:pathLst>
              <a:path w="12192000">
                <a:moveTo>
                  <a:pt x="0" y="0"/>
                </a:moveTo>
                <a:lnTo>
                  <a:pt x="12192000" y="0"/>
                </a:lnTo>
              </a:path>
            </a:pathLst>
          </a:custGeom>
          <a:ln w="6350">
            <a:solidFill>
              <a:srgbClr val="FFFFFF"/>
            </a:solidFill>
          </a:ln>
        </p:spPr>
        <p:txBody>
          <a:bodyPr wrap="square" lIns="0" tIns="0" rIns="0" bIns="0" rtlCol="0"/>
          <a:lstStyle/>
          <a:p>
            <a:endParaRPr/>
          </a:p>
        </p:txBody>
      </p:sp>
      <p:graphicFrame>
        <p:nvGraphicFramePr>
          <p:cNvPr id="13" name="object 13"/>
          <p:cNvGraphicFramePr>
            <a:graphicFrameLocks noGrp="1"/>
          </p:cNvGraphicFramePr>
          <p:nvPr/>
        </p:nvGraphicFramePr>
        <p:xfrm>
          <a:off x="835025" y="981875"/>
          <a:ext cx="11002010" cy="5320535"/>
        </p:xfrm>
        <a:graphic>
          <a:graphicData uri="http://schemas.openxmlformats.org/drawingml/2006/table">
            <a:tbl>
              <a:tblPr firstRow="1" bandRow="1">
                <a:tableStyleId>{2D5ABB26-0587-4C30-8999-92F81FD0307C}</a:tableStyleId>
              </a:tblPr>
              <a:tblGrid>
                <a:gridCol w="1548130"/>
                <a:gridCol w="9453880"/>
              </a:tblGrid>
              <a:tr h="434809">
                <a:tc>
                  <a:txBody>
                    <a:bodyPr/>
                    <a:lstStyle/>
                    <a:p>
                      <a:pPr marR="150495" algn="ctr">
                        <a:lnSpc>
                          <a:spcPct val="100000"/>
                        </a:lnSpc>
                        <a:spcBef>
                          <a:spcPts val="135"/>
                        </a:spcBef>
                      </a:pPr>
                      <a:r>
                        <a:rPr sz="2400" b="1" spc="-40" dirty="0">
                          <a:solidFill>
                            <a:srgbClr val="FFFFFF"/>
                          </a:solidFill>
                          <a:latin typeface="Calibri"/>
                          <a:cs typeface="Calibri"/>
                        </a:rPr>
                        <a:t>Table</a:t>
                      </a:r>
                      <a:r>
                        <a:rPr sz="2400" b="1" spc="-30" dirty="0">
                          <a:solidFill>
                            <a:srgbClr val="FFFFFF"/>
                          </a:solidFill>
                          <a:latin typeface="Calibri"/>
                          <a:cs typeface="Calibri"/>
                        </a:rPr>
                        <a:t> </a:t>
                      </a:r>
                      <a:r>
                        <a:rPr sz="2400" b="1" dirty="0">
                          <a:solidFill>
                            <a:srgbClr val="FFFFFF"/>
                          </a:solidFill>
                          <a:latin typeface="Calibri"/>
                          <a:cs typeface="Calibri"/>
                        </a:rPr>
                        <a:t>No</a:t>
                      </a:r>
                      <a:endParaRPr sz="2400">
                        <a:latin typeface="Calibri"/>
                        <a:cs typeface="Calibri"/>
                      </a:endParaRPr>
                    </a:p>
                  </a:txBody>
                  <a:tcPr marL="0" marR="0" marT="17145" marB="0">
                    <a:solidFill>
                      <a:srgbClr val="EC7C30"/>
                    </a:solidFill>
                  </a:tcPr>
                </a:tc>
                <a:tc>
                  <a:txBody>
                    <a:bodyPr/>
                    <a:lstStyle/>
                    <a:p>
                      <a:pPr marR="151130" algn="ctr">
                        <a:lnSpc>
                          <a:spcPct val="100000"/>
                        </a:lnSpc>
                        <a:spcBef>
                          <a:spcPts val="135"/>
                        </a:spcBef>
                      </a:pPr>
                      <a:r>
                        <a:rPr sz="2400" b="1" spc="-5" dirty="0">
                          <a:solidFill>
                            <a:srgbClr val="FFFFFF"/>
                          </a:solidFill>
                          <a:latin typeface="Calibri"/>
                          <a:cs typeface="Calibri"/>
                        </a:rPr>
                        <a:t>Description</a:t>
                      </a:r>
                      <a:endParaRPr sz="2400">
                        <a:latin typeface="Calibri"/>
                        <a:cs typeface="Calibri"/>
                      </a:endParaRPr>
                    </a:p>
                  </a:txBody>
                  <a:tcPr marL="0" marR="0" marT="17145" marB="0">
                    <a:solidFill>
                      <a:srgbClr val="EC7C30"/>
                    </a:solidFill>
                  </a:tcPr>
                </a:tc>
              </a:tr>
              <a:tr h="541019">
                <a:tc>
                  <a:txBody>
                    <a:bodyPr/>
                    <a:lstStyle/>
                    <a:p>
                      <a:pPr marR="149860" algn="ctr">
                        <a:lnSpc>
                          <a:spcPct val="100000"/>
                        </a:lnSpc>
                        <a:spcBef>
                          <a:spcPts val="575"/>
                        </a:spcBef>
                      </a:pPr>
                      <a:r>
                        <a:rPr sz="2400" b="0" dirty="0">
                          <a:latin typeface="Calibri Light"/>
                          <a:cs typeface="Calibri Light"/>
                        </a:rPr>
                        <a:t>4</a:t>
                      </a:r>
                      <a:endParaRPr sz="2400">
                        <a:latin typeface="Calibri Light"/>
                        <a:cs typeface="Calibri Light"/>
                      </a:endParaRPr>
                    </a:p>
                  </a:txBody>
                  <a:tcPr marL="0" marR="0" marT="73025" marB="0">
                    <a:lnL w="6350">
                      <a:solidFill>
                        <a:srgbClr val="EC7C30"/>
                      </a:solidFill>
                      <a:prstDash val="solid"/>
                    </a:lnL>
                    <a:lnB w="6350">
                      <a:solidFill>
                        <a:srgbClr val="EC7C30"/>
                      </a:solidFill>
                      <a:prstDash val="solid"/>
                    </a:lnB>
                  </a:tcPr>
                </a:tc>
                <a:tc>
                  <a:txBody>
                    <a:bodyPr/>
                    <a:lstStyle/>
                    <a:p>
                      <a:pPr marL="306070">
                        <a:lnSpc>
                          <a:spcPct val="100000"/>
                        </a:lnSpc>
                        <a:spcBef>
                          <a:spcPts val="555"/>
                        </a:spcBef>
                      </a:pPr>
                      <a:r>
                        <a:rPr sz="2400" b="0" spc="-5" dirty="0">
                          <a:latin typeface="Calibri Light"/>
                          <a:cs typeface="Calibri Light"/>
                        </a:rPr>
                        <a:t>B2B </a:t>
                      </a:r>
                      <a:r>
                        <a:rPr sz="2400" b="0" spc="-15" dirty="0">
                          <a:latin typeface="Calibri Light"/>
                          <a:cs typeface="Calibri Light"/>
                        </a:rPr>
                        <a:t>Invoices </a:t>
                      </a:r>
                      <a:r>
                        <a:rPr sz="2400" b="0" spc="-5" dirty="0">
                          <a:latin typeface="Calibri Light"/>
                          <a:cs typeface="Calibri Light"/>
                        </a:rPr>
                        <a:t>including </a:t>
                      </a:r>
                      <a:r>
                        <a:rPr sz="2400" b="0" spc="-15" dirty="0">
                          <a:latin typeface="Calibri Light"/>
                          <a:cs typeface="Calibri Light"/>
                        </a:rPr>
                        <a:t>RCM </a:t>
                      </a:r>
                      <a:r>
                        <a:rPr sz="2400" b="0" dirty="0">
                          <a:latin typeface="Calibri Light"/>
                          <a:cs typeface="Calibri Light"/>
                        </a:rPr>
                        <a:t>&amp;</a:t>
                      </a:r>
                      <a:r>
                        <a:rPr sz="2400" b="0" spc="-35" dirty="0">
                          <a:latin typeface="Calibri Light"/>
                          <a:cs typeface="Calibri Light"/>
                        </a:rPr>
                        <a:t> </a:t>
                      </a:r>
                      <a:r>
                        <a:rPr sz="2400" b="0" spc="-10" dirty="0">
                          <a:latin typeface="Calibri Light"/>
                          <a:cs typeface="Calibri Light"/>
                        </a:rPr>
                        <a:t>E-commerce</a:t>
                      </a:r>
                      <a:endParaRPr sz="2400">
                        <a:latin typeface="Calibri Light"/>
                        <a:cs typeface="Calibri Light"/>
                      </a:endParaRPr>
                    </a:p>
                  </a:txBody>
                  <a:tcPr marL="0" marR="0" marT="70485" marB="0">
                    <a:lnR w="6350">
                      <a:solidFill>
                        <a:srgbClr val="EC7C30"/>
                      </a:solidFill>
                      <a:prstDash val="solid"/>
                    </a:lnR>
                    <a:lnB w="6350">
                      <a:solidFill>
                        <a:srgbClr val="EC7C30"/>
                      </a:solidFill>
                      <a:prstDash val="solid"/>
                    </a:lnB>
                  </a:tcPr>
                </a:tc>
              </a:tr>
              <a:tr h="1069086">
                <a:tc>
                  <a:txBody>
                    <a:bodyPr/>
                    <a:lstStyle/>
                    <a:p>
                      <a:pPr>
                        <a:lnSpc>
                          <a:spcPct val="100000"/>
                        </a:lnSpc>
                        <a:spcBef>
                          <a:spcPts val="10"/>
                        </a:spcBef>
                      </a:pPr>
                      <a:endParaRPr sz="2300">
                        <a:latin typeface="Times New Roman"/>
                        <a:cs typeface="Times New Roman"/>
                      </a:endParaRPr>
                    </a:p>
                    <a:p>
                      <a:pPr marR="149860" algn="ctr">
                        <a:lnSpc>
                          <a:spcPct val="100000"/>
                        </a:lnSpc>
                        <a:spcBef>
                          <a:spcPts val="5"/>
                        </a:spcBef>
                      </a:pPr>
                      <a:r>
                        <a:rPr sz="2400" b="0" dirty="0">
                          <a:latin typeface="Calibri Light"/>
                          <a:cs typeface="Calibri Light"/>
                        </a:rPr>
                        <a:t>5</a:t>
                      </a:r>
                      <a:endParaRPr sz="2400">
                        <a:latin typeface="Calibri Light"/>
                        <a:cs typeface="Calibri Light"/>
                      </a:endParaRPr>
                    </a:p>
                  </a:txBody>
                  <a:tcPr marL="0" marR="0" marT="1270" marB="0">
                    <a:lnL w="6350">
                      <a:solidFill>
                        <a:srgbClr val="EC7C30"/>
                      </a:solidFill>
                      <a:prstDash val="solid"/>
                    </a:lnL>
                    <a:lnT w="6350">
                      <a:solidFill>
                        <a:srgbClr val="EC7C30"/>
                      </a:solidFill>
                      <a:prstDash val="solid"/>
                    </a:lnT>
                    <a:lnB w="6350">
                      <a:solidFill>
                        <a:srgbClr val="EC7C30"/>
                      </a:solidFill>
                      <a:prstDash val="solid"/>
                    </a:lnB>
                  </a:tcPr>
                </a:tc>
                <a:tc>
                  <a:txBody>
                    <a:bodyPr/>
                    <a:lstStyle/>
                    <a:p>
                      <a:pPr marL="306070" marR="372745">
                        <a:lnSpc>
                          <a:spcPct val="100000"/>
                        </a:lnSpc>
                        <a:spcBef>
                          <a:spcPts val="1195"/>
                        </a:spcBef>
                      </a:pPr>
                      <a:r>
                        <a:rPr sz="2400" b="0" spc="-10" dirty="0">
                          <a:latin typeface="Calibri Light"/>
                          <a:cs typeface="Calibri Light"/>
                        </a:rPr>
                        <a:t>B2CL </a:t>
                      </a:r>
                      <a:r>
                        <a:rPr sz="2400" b="0" dirty="0">
                          <a:latin typeface="Calibri Light"/>
                          <a:cs typeface="Calibri Light"/>
                        </a:rPr>
                        <a:t>Supplies </a:t>
                      </a:r>
                      <a:r>
                        <a:rPr sz="2400" b="0" spc="-15" dirty="0">
                          <a:latin typeface="Calibri Light"/>
                          <a:cs typeface="Calibri Light"/>
                        </a:rPr>
                        <a:t>to unregistered </a:t>
                      </a:r>
                      <a:r>
                        <a:rPr sz="2400" b="0" spc="-10" dirty="0">
                          <a:latin typeface="Calibri Light"/>
                          <a:cs typeface="Calibri Light"/>
                        </a:rPr>
                        <a:t>persons (Inter </a:t>
                      </a:r>
                      <a:r>
                        <a:rPr sz="2400" b="0" dirty="0">
                          <a:latin typeface="Calibri Light"/>
                          <a:cs typeface="Calibri Light"/>
                        </a:rPr>
                        <a:t>- </a:t>
                      </a:r>
                      <a:r>
                        <a:rPr sz="2400" b="0" spc="-25" dirty="0">
                          <a:latin typeface="Calibri Light"/>
                          <a:cs typeface="Calibri Light"/>
                        </a:rPr>
                        <a:t>state) </a:t>
                      </a:r>
                      <a:r>
                        <a:rPr sz="2400" b="0" spc="-10" dirty="0">
                          <a:latin typeface="Calibri Light"/>
                          <a:cs typeface="Calibri Light"/>
                        </a:rPr>
                        <a:t>Large </a:t>
                      </a:r>
                      <a:r>
                        <a:rPr sz="2400" b="0" spc="-15" dirty="0">
                          <a:latin typeface="Calibri Light"/>
                          <a:cs typeface="Calibri Light"/>
                        </a:rPr>
                        <a:t>Invoices </a:t>
                      </a:r>
                      <a:r>
                        <a:rPr sz="2400" b="0" dirty="0">
                          <a:latin typeface="Calibri Light"/>
                          <a:cs typeface="Calibri Light"/>
                        </a:rPr>
                        <a:t>&gt; 2.5  Lacs</a:t>
                      </a:r>
                      <a:endParaRPr sz="2400">
                        <a:latin typeface="Calibri Light"/>
                        <a:cs typeface="Calibri Light"/>
                      </a:endParaRPr>
                    </a:p>
                  </a:txBody>
                  <a:tcPr marL="0" marR="0" marT="151765" marB="0">
                    <a:lnR w="6350">
                      <a:solidFill>
                        <a:srgbClr val="EC7C30"/>
                      </a:solidFill>
                      <a:prstDash val="solid"/>
                    </a:lnR>
                    <a:lnT w="6350">
                      <a:solidFill>
                        <a:srgbClr val="EC7C30"/>
                      </a:solidFill>
                      <a:prstDash val="solid"/>
                    </a:lnT>
                    <a:lnB w="6350">
                      <a:solidFill>
                        <a:srgbClr val="EC7C30"/>
                      </a:solidFill>
                      <a:prstDash val="solid"/>
                    </a:lnB>
                  </a:tcPr>
                </a:tc>
              </a:tr>
              <a:tr h="623316">
                <a:tc>
                  <a:txBody>
                    <a:bodyPr/>
                    <a:lstStyle/>
                    <a:p>
                      <a:pPr marR="149860" algn="ctr">
                        <a:lnSpc>
                          <a:spcPct val="100000"/>
                        </a:lnSpc>
                        <a:spcBef>
                          <a:spcPts val="905"/>
                        </a:spcBef>
                      </a:pPr>
                      <a:r>
                        <a:rPr sz="2400" b="0" dirty="0">
                          <a:latin typeface="Calibri Light"/>
                          <a:cs typeface="Calibri Light"/>
                        </a:rPr>
                        <a:t>6</a:t>
                      </a:r>
                      <a:endParaRPr sz="2400">
                        <a:latin typeface="Calibri Light"/>
                        <a:cs typeface="Calibri Light"/>
                      </a:endParaRPr>
                    </a:p>
                  </a:txBody>
                  <a:tcPr marL="0" marR="0" marT="114935" marB="0">
                    <a:lnL w="6350">
                      <a:solidFill>
                        <a:srgbClr val="EC7C30"/>
                      </a:solidFill>
                      <a:prstDash val="solid"/>
                    </a:lnL>
                    <a:lnT w="6350">
                      <a:solidFill>
                        <a:srgbClr val="EC7C30"/>
                      </a:solidFill>
                      <a:prstDash val="solid"/>
                    </a:lnT>
                    <a:lnB w="6350">
                      <a:solidFill>
                        <a:srgbClr val="EC7C30"/>
                      </a:solidFill>
                      <a:prstDash val="solid"/>
                    </a:lnB>
                  </a:tcPr>
                </a:tc>
                <a:tc>
                  <a:txBody>
                    <a:bodyPr/>
                    <a:lstStyle/>
                    <a:p>
                      <a:pPr marL="306070">
                        <a:lnSpc>
                          <a:spcPct val="100000"/>
                        </a:lnSpc>
                        <a:spcBef>
                          <a:spcPts val="880"/>
                        </a:spcBef>
                      </a:pPr>
                      <a:r>
                        <a:rPr sz="2400" b="0" dirty="0">
                          <a:latin typeface="Calibri Light"/>
                          <a:cs typeface="Calibri Light"/>
                        </a:rPr>
                        <a:t>Exports , </a:t>
                      </a:r>
                      <a:r>
                        <a:rPr sz="2400" b="0" spc="-5" dirty="0">
                          <a:latin typeface="Calibri Light"/>
                          <a:cs typeface="Calibri Light"/>
                        </a:rPr>
                        <a:t>SEZ </a:t>
                      </a:r>
                      <a:r>
                        <a:rPr sz="2400" b="0" dirty="0">
                          <a:latin typeface="Calibri Light"/>
                          <a:cs typeface="Calibri Light"/>
                        </a:rPr>
                        <a:t>Supplies and Deemed</a:t>
                      </a:r>
                      <a:r>
                        <a:rPr sz="2400" b="0" spc="-65" dirty="0">
                          <a:latin typeface="Calibri Light"/>
                          <a:cs typeface="Calibri Light"/>
                        </a:rPr>
                        <a:t> </a:t>
                      </a:r>
                      <a:r>
                        <a:rPr sz="2400" b="0" dirty="0">
                          <a:latin typeface="Calibri Light"/>
                          <a:cs typeface="Calibri Light"/>
                        </a:rPr>
                        <a:t>Exports</a:t>
                      </a:r>
                      <a:endParaRPr sz="2400">
                        <a:latin typeface="Calibri Light"/>
                        <a:cs typeface="Calibri Light"/>
                      </a:endParaRPr>
                    </a:p>
                  </a:txBody>
                  <a:tcPr marL="0" marR="0" marT="111760" marB="0">
                    <a:lnR w="6350">
                      <a:solidFill>
                        <a:srgbClr val="EC7C30"/>
                      </a:solidFill>
                      <a:prstDash val="solid"/>
                    </a:lnR>
                    <a:lnT w="6350">
                      <a:solidFill>
                        <a:srgbClr val="EC7C30"/>
                      </a:solidFill>
                      <a:prstDash val="solid"/>
                    </a:lnT>
                    <a:lnB w="6350">
                      <a:solidFill>
                        <a:srgbClr val="EC7C30"/>
                      </a:solidFill>
                      <a:prstDash val="solid"/>
                    </a:lnB>
                  </a:tcPr>
                </a:tc>
              </a:tr>
              <a:tr h="507745">
                <a:tc>
                  <a:txBody>
                    <a:bodyPr/>
                    <a:lstStyle/>
                    <a:p>
                      <a:pPr marR="149860" algn="ctr">
                        <a:lnSpc>
                          <a:spcPct val="100000"/>
                        </a:lnSpc>
                        <a:spcBef>
                          <a:spcPts val="450"/>
                        </a:spcBef>
                      </a:pPr>
                      <a:r>
                        <a:rPr sz="2400" b="0" dirty="0">
                          <a:latin typeface="Calibri Light"/>
                          <a:cs typeface="Calibri Light"/>
                        </a:rPr>
                        <a:t>7</a:t>
                      </a:r>
                      <a:endParaRPr sz="2400">
                        <a:latin typeface="Calibri Light"/>
                        <a:cs typeface="Calibri Light"/>
                      </a:endParaRPr>
                    </a:p>
                  </a:txBody>
                  <a:tcPr marL="0" marR="0" marT="57150" marB="0">
                    <a:lnL w="6350">
                      <a:solidFill>
                        <a:srgbClr val="EC7C30"/>
                      </a:solidFill>
                      <a:prstDash val="solid"/>
                    </a:lnL>
                    <a:lnT w="6350">
                      <a:solidFill>
                        <a:srgbClr val="EC7C30"/>
                      </a:solidFill>
                      <a:prstDash val="solid"/>
                    </a:lnT>
                    <a:lnB w="6350">
                      <a:solidFill>
                        <a:srgbClr val="EC7C30"/>
                      </a:solidFill>
                      <a:prstDash val="solid"/>
                    </a:lnB>
                  </a:tcPr>
                </a:tc>
                <a:tc>
                  <a:txBody>
                    <a:bodyPr/>
                    <a:lstStyle/>
                    <a:p>
                      <a:pPr marL="306070">
                        <a:lnSpc>
                          <a:spcPct val="100000"/>
                        </a:lnSpc>
                        <a:spcBef>
                          <a:spcPts val="425"/>
                        </a:spcBef>
                        <a:tabLst>
                          <a:tab pos="2702560" algn="l"/>
                        </a:tabLst>
                      </a:pPr>
                      <a:r>
                        <a:rPr sz="2400" b="0" spc="-10" dirty="0">
                          <a:latin typeface="Calibri Light"/>
                          <a:cs typeface="Calibri Light"/>
                        </a:rPr>
                        <a:t>B2CS </a:t>
                      </a:r>
                      <a:r>
                        <a:rPr sz="2400" b="0" dirty="0">
                          <a:latin typeface="Calibri Light"/>
                          <a:cs typeface="Calibri Light"/>
                        </a:rPr>
                        <a:t>(Net</a:t>
                      </a:r>
                      <a:r>
                        <a:rPr sz="2400" b="0" spc="-50" dirty="0">
                          <a:latin typeface="Calibri Light"/>
                          <a:cs typeface="Calibri Light"/>
                        </a:rPr>
                        <a:t> </a:t>
                      </a:r>
                      <a:r>
                        <a:rPr sz="2400" b="0" spc="-5" dirty="0">
                          <a:latin typeface="Calibri Light"/>
                          <a:cs typeface="Calibri Light"/>
                        </a:rPr>
                        <a:t>of</a:t>
                      </a:r>
                      <a:r>
                        <a:rPr sz="2400" b="0" spc="-15" dirty="0">
                          <a:latin typeface="Calibri Light"/>
                          <a:cs typeface="Calibri Light"/>
                        </a:rPr>
                        <a:t> </a:t>
                      </a:r>
                      <a:r>
                        <a:rPr sz="2400" b="0" spc="-5" dirty="0">
                          <a:latin typeface="Calibri Light"/>
                          <a:cs typeface="Calibri Light"/>
                        </a:rPr>
                        <a:t>Debit	</a:t>
                      </a:r>
                      <a:r>
                        <a:rPr sz="2400" b="0" dirty="0">
                          <a:latin typeface="Calibri Light"/>
                          <a:cs typeface="Calibri Light"/>
                        </a:rPr>
                        <a:t>/ </a:t>
                      </a:r>
                      <a:r>
                        <a:rPr sz="2400" b="0" spc="-10" dirty="0">
                          <a:latin typeface="Calibri Light"/>
                          <a:cs typeface="Calibri Light"/>
                        </a:rPr>
                        <a:t>credit notes) </a:t>
                      </a:r>
                      <a:r>
                        <a:rPr sz="2400" b="0" spc="-5" dirty="0">
                          <a:latin typeface="Calibri Light"/>
                          <a:cs typeface="Calibri Light"/>
                        </a:rPr>
                        <a:t>other than supplies </a:t>
                      </a:r>
                      <a:r>
                        <a:rPr sz="2400" b="0" spc="-20" dirty="0">
                          <a:latin typeface="Calibri Light"/>
                          <a:cs typeface="Calibri Light"/>
                        </a:rPr>
                        <a:t>covered </a:t>
                      </a:r>
                      <a:r>
                        <a:rPr sz="2400" b="0" dirty="0">
                          <a:latin typeface="Calibri Light"/>
                          <a:cs typeface="Calibri Light"/>
                        </a:rPr>
                        <a:t>in </a:t>
                      </a:r>
                      <a:r>
                        <a:rPr sz="2400" b="0" spc="-40" dirty="0">
                          <a:latin typeface="Calibri Light"/>
                          <a:cs typeface="Calibri Light"/>
                        </a:rPr>
                        <a:t>Table</a:t>
                      </a:r>
                      <a:r>
                        <a:rPr sz="2400" b="0" spc="-25" dirty="0">
                          <a:latin typeface="Calibri Light"/>
                          <a:cs typeface="Calibri Light"/>
                        </a:rPr>
                        <a:t> </a:t>
                      </a:r>
                      <a:r>
                        <a:rPr sz="2400" b="0" dirty="0">
                          <a:latin typeface="Calibri Light"/>
                          <a:cs typeface="Calibri Light"/>
                        </a:rPr>
                        <a:t>5</a:t>
                      </a:r>
                      <a:endParaRPr sz="2400">
                        <a:latin typeface="Calibri Light"/>
                        <a:cs typeface="Calibri Light"/>
                      </a:endParaRPr>
                    </a:p>
                  </a:txBody>
                  <a:tcPr marL="0" marR="0" marT="53975" marB="0">
                    <a:lnR w="6350">
                      <a:solidFill>
                        <a:srgbClr val="EC7C30"/>
                      </a:solidFill>
                      <a:prstDash val="solid"/>
                    </a:lnR>
                    <a:lnT w="6350">
                      <a:solidFill>
                        <a:srgbClr val="EC7C30"/>
                      </a:solidFill>
                      <a:prstDash val="solid"/>
                    </a:lnT>
                    <a:lnB w="6350">
                      <a:solidFill>
                        <a:srgbClr val="EC7C30"/>
                      </a:solidFill>
                      <a:prstDash val="solid"/>
                    </a:lnB>
                  </a:tcPr>
                </a:tc>
              </a:tr>
              <a:tr h="541147">
                <a:tc>
                  <a:txBody>
                    <a:bodyPr/>
                    <a:lstStyle/>
                    <a:p>
                      <a:pPr marR="149860" algn="ctr">
                        <a:lnSpc>
                          <a:spcPct val="100000"/>
                        </a:lnSpc>
                        <a:spcBef>
                          <a:spcPts val="580"/>
                        </a:spcBef>
                      </a:pPr>
                      <a:r>
                        <a:rPr sz="2400" b="0" dirty="0">
                          <a:latin typeface="Calibri Light"/>
                          <a:cs typeface="Calibri Light"/>
                        </a:rPr>
                        <a:t>8</a:t>
                      </a:r>
                      <a:endParaRPr sz="2400">
                        <a:latin typeface="Calibri Light"/>
                        <a:cs typeface="Calibri Light"/>
                      </a:endParaRPr>
                    </a:p>
                  </a:txBody>
                  <a:tcPr marL="0" marR="0" marT="73660" marB="0">
                    <a:lnL w="6350">
                      <a:solidFill>
                        <a:srgbClr val="EC7C30"/>
                      </a:solidFill>
                      <a:prstDash val="solid"/>
                    </a:lnL>
                    <a:lnT w="6350">
                      <a:solidFill>
                        <a:srgbClr val="EC7C30"/>
                      </a:solidFill>
                      <a:prstDash val="solid"/>
                    </a:lnT>
                    <a:lnB w="6350">
                      <a:solidFill>
                        <a:srgbClr val="EC7C30"/>
                      </a:solidFill>
                      <a:prstDash val="solid"/>
                    </a:lnB>
                  </a:tcPr>
                </a:tc>
                <a:tc>
                  <a:txBody>
                    <a:bodyPr/>
                    <a:lstStyle/>
                    <a:p>
                      <a:pPr marL="306070">
                        <a:lnSpc>
                          <a:spcPct val="100000"/>
                        </a:lnSpc>
                        <a:spcBef>
                          <a:spcPts val="555"/>
                        </a:spcBef>
                      </a:pPr>
                      <a:r>
                        <a:rPr sz="2400" b="0" spc="-30" dirty="0">
                          <a:latin typeface="Calibri Light"/>
                          <a:cs typeface="Calibri Light"/>
                        </a:rPr>
                        <a:t>Exempt </a:t>
                      </a:r>
                      <a:r>
                        <a:rPr sz="2400" b="0" dirty="0">
                          <a:latin typeface="Calibri Light"/>
                          <a:cs typeface="Calibri Light"/>
                        </a:rPr>
                        <a:t>: </a:t>
                      </a:r>
                      <a:r>
                        <a:rPr sz="2400" b="0" spc="-5" dirty="0">
                          <a:latin typeface="Calibri Light"/>
                          <a:cs typeface="Calibri Light"/>
                        </a:rPr>
                        <a:t>Nil </a:t>
                      </a:r>
                      <a:r>
                        <a:rPr sz="2400" b="0" spc="-20" dirty="0">
                          <a:latin typeface="Calibri Light"/>
                          <a:cs typeface="Calibri Light"/>
                        </a:rPr>
                        <a:t>rated, </a:t>
                      </a:r>
                      <a:r>
                        <a:rPr sz="2400" b="0" spc="-15" dirty="0">
                          <a:latin typeface="Calibri Light"/>
                          <a:cs typeface="Calibri Light"/>
                        </a:rPr>
                        <a:t>Exempted </a:t>
                      </a:r>
                      <a:r>
                        <a:rPr sz="2400" b="0" dirty="0">
                          <a:latin typeface="Calibri Light"/>
                          <a:cs typeface="Calibri Light"/>
                        </a:rPr>
                        <a:t>and </a:t>
                      </a:r>
                      <a:r>
                        <a:rPr sz="2400" b="0" spc="-5" dirty="0">
                          <a:latin typeface="Calibri Light"/>
                          <a:cs typeface="Calibri Light"/>
                        </a:rPr>
                        <a:t>Non GST </a:t>
                      </a:r>
                      <a:r>
                        <a:rPr sz="2400" b="0" spc="-15" dirty="0">
                          <a:latin typeface="Calibri Light"/>
                          <a:cs typeface="Calibri Light"/>
                        </a:rPr>
                        <a:t>outward</a:t>
                      </a:r>
                      <a:r>
                        <a:rPr sz="2400" b="0" spc="-70" dirty="0">
                          <a:latin typeface="Calibri Light"/>
                          <a:cs typeface="Calibri Light"/>
                        </a:rPr>
                        <a:t> </a:t>
                      </a:r>
                      <a:r>
                        <a:rPr sz="2400" b="0" spc="-5" dirty="0">
                          <a:latin typeface="Calibri Light"/>
                          <a:cs typeface="Calibri Light"/>
                        </a:rPr>
                        <a:t>supplies*</a:t>
                      </a:r>
                      <a:endParaRPr sz="2400">
                        <a:latin typeface="Calibri Light"/>
                        <a:cs typeface="Calibri Light"/>
                      </a:endParaRPr>
                    </a:p>
                  </a:txBody>
                  <a:tcPr marL="0" marR="0" marT="70485" marB="0">
                    <a:lnR w="6350">
                      <a:solidFill>
                        <a:srgbClr val="EC7C30"/>
                      </a:solidFill>
                      <a:prstDash val="solid"/>
                    </a:lnR>
                    <a:lnT w="6350">
                      <a:solidFill>
                        <a:srgbClr val="EC7C30"/>
                      </a:solidFill>
                      <a:prstDash val="solid"/>
                    </a:lnT>
                    <a:lnB w="6350">
                      <a:solidFill>
                        <a:srgbClr val="EC7C30"/>
                      </a:solidFill>
                      <a:prstDash val="solid"/>
                    </a:lnB>
                  </a:tcPr>
                </a:tc>
              </a:tr>
              <a:tr h="541147">
                <a:tc>
                  <a:txBody>
                    <a:bodyPr/>
                    <a:lstStyle/>
                    <a:p>
                      <a:pPr marR="149860" algn="ctr">
                        <a:lnSpc>
                          <a:spcPct val="100000"/>
                        </a:lnSpc>
                        <a:spcBef>
                          <a:spcPts val="580"/>
                        </a:spcBef>
                      </a:pPr>
                      <a:r>
                        <a:rPr sz="2400" b="0" dirty="0">
                          <a:latin typeface="Calibri Light"/>
                          <a:cs typeface="Calibri Light"/>
                        </a:rPr>
                        <a:t>9</a:t>
                      </a:r>
                      <a:endParaRPr sz="2400">
                        <a:latin typeface="Calibri Light"/>
                        <a:cs typeface="Calibri Light"/>
                      </a:endParaRPr>
                    </a:p>
                  </a:txBody>
                  <a:tcPr marL="0" marR="0" marT="73660" marB="0">
                    <a:lnL w="6350">
                      <a:solidFill>
                        <a:srgbClr val="EC7C30"/>
                      </a:solidFill>
                      <a:prstDash val="solid"/>
                    </a:lnL>
                    <a:lnT w="6350">
                      <a:solidFill>
                        <a:srgbClr val="EC7C30"/>
                      </a:solidFill>
                      <a:prstDash val="solid"/>
                    </a:lnT>
                    <a:lnB w="6350">
                      <a:solidFill>
                        <a:srgbClr val="EC7C30"/>
                      </a:solidFill>
                      <a:prstDash val="solid"/>
                    </a:lnB>
                  </a:tcPr>
                </a:tc>
                <a:tc>
                  <a:txBody>
                    <a:bodyPr/>
                    <a:lstStyle/>
                    <a:p>
                      <a:pPr marL="306070">
                        <a:lnSpc>
                          <a:spcPct val="100000"/>
                        </a:lnSpc>
                        <a:spcBef>
                          <a:spcPts val="560"/>
                        </a:spcBef>
                      </a:pPr>
                      <a:r>
                        <a:rPr sz="2400" b="0" spc="-25" dirty="0">
                          <a:latin typeface="Calibri Light"/>
                          <a:cs typeface="Calibri Light"/>
                        </a:rPr>
                        <a:t>Amendments </a:t>
                      </a:r>
                      <a:r>
                        <a:rPr sz="2400" b="0" dirty="0">
                          <a:latin typeface="Calibri Light"/>
                          <a:cs typeface="Calibri Light"/>
                        </a:rPr>
                        <a:t>in </a:t>
                      </a:r>
                      <a:r>
                        <a:rPr sz="2400" b="0" spc="-40" dirty="0">
                          <a:latin typeface="Calibri Light"/>
                          <a:cs typeface="Calibri Light"/>
                        </a:rPr>
                        <a:t>Table </a:t>
                      </a:r>
                      <a:r>
                        <a:rPr sz="2400" b="0" spc="-5" dirty="0">
                          <a:latin typeface="Calibri Light"/>
                          <a:cs typeface="Calibri Light"/>
                        </a:rPr>
                        <a:t>4, </a:t>
                      </a:r>
                      <a:r>
                        <a:rPr sz="2400" b="0" dirty="0">
                          <a:latin typeface="Calibri Light"/>
                          <a:cs typeface="Calibri Light"/>
                        </a:rPr>
                        <a:t>5 and 6 </a:t>
                      </a:r>
                      <a:r>
                        <a:rPr sz="2400" b="0" spc="-25" dirty="0">
                          <a:latin typeface="Calibri Light"/>
                          <a:cs typeface="Calibri Light"/>
                        </a:rPr>
                        <a:t>for </a:t>
                      </a:r>
                      <a:r>
                        <a:rPr sz="2400" b="0" spc="-5" dirty="0">
                          <a:latin typeface="Calibri Light"/>
                          <a:cs typeface="Calibri Light"/>
                        </a:rPr>
                        <a:t>earlier </a:t>
                      </a:r>
                      <a:r>
                        <a:rPr sz="2400" b="0" spc="-25" dirty="0">
                          <a:latin typeface="Calibri Light"/>
                          <a:cs typeface="Calibri Light"/>
                        </a:rPr>
                        <a:t>tax</a:t>
                      </a:r>
                      <a:r>
                        <a:rPr sz="2400" b="0" spc="-75" dirty="0">
                          <a:latin typeface="Calibri Light"/>
                          <a:cs typeface="Calibri Light"/>
                        </a:rPr>
                        <a:t> </a:t>
                      </a:r>
                      <a:r>
                        <a:rPr sz="2400" b="0" dirty="0">
                          <a:latin typeface="Calibri Light"/>
                          <a:cs typeface="Calibri Light"/>
                        </a:rPr>
                        <a:t>periods</a:t>
                      </a:r>
                      <a:endParaRPr sz="2400">
                        <a:latin typeface="Calibri Light"/>
                        <a:cs typeface="Calibri Light"/>
                      </a:endParaRPr>
                    </a:p>
                  </a:txBody>
                  <a:tcPr marL="0" marR="0" marT="71120" marB="0">
                    <a:lnR w="6350">
                      <a:solidFill>
                        <a:srgbClr val="EC7C30"/>
                      </a:solidFill>
                      <a:prstDash val="solid"/>
                    </a:lnR>
                    <a:lnT w="6350">
                      <a:solidFill>
                        <a:srgbClr val="EC7C30"/>
                      </a:solidFill>
                      <a:prstDash val="solid"/>
                    </a:lnT>
                    <a:lnB w="6350">
                      <a:solidFill>
                        <a:srgbClr val="EC7C30"/>
                      </a:solidFill>
                      <a:prstDash val="solid"/>
                    </a:lnB>
                  </a:tcPr>
                </a:tc>
              </a:tr>
              <a:tr h="531114">
                <a:tc>
                  <a:txBody>
                    <a:bodyPr/>
                    <a:lstStyle/>
                    <a:p>
                      <a:pPr marR="152400" algn="ctr">
                        <a:lnSpc>
                          <a:spcPct val="100000"/>
                        </a:lnSpc>
                        <a:spcBef>
                          <a:spcPts val="520"/>
                        </a:spcBef>
                      </a:pPr>
                      <a:r>
                        <a:rPr sz="2400" b="0" spc="-5" dirty="0">
                          <a:latin typeface="Calibri Light"/>
                          <a:cs typeface="Calibri Light"/>
                        </a:rPr>
                        <a:t>10</a:t>
                      </a:r>
                      <a:endParaRPr sz="2400">
                        <a:latin typeface="Calibri Light"/>
                        <a:cs typeface="Calibri Light"/>
                      </a:endParaRPr>
                    </a:p>
                  </a:txBody>
                  <a:tcPr marL="0" marR="0" marT="66040" marB="0">
                    <a:lnL w="6350">
                      <a:solidFill>
                        <a:srgbClr val="EC7C30"/>
                      </a:solidFill>
                      <a:prstDash val="solid"/>
                    </a:lnL>
                    <a:lnT w="6350">
                      <a:solidFill>
                        <a:srgbClr val="EC7C30"/>
                      </a:solidFill>
                      <a:prstDash val="solid"/>
                    </a:lnT>
                    <a:lnB w="6350">
                      <a:solidFill>
                        <a:srgbClr val="EC7C30"/>
                      </a:solidFill>
                      <a:prstDash val="solid"/>
                    </a:lnB>
                  </a:tcPr>
                </a:tc>
                <a:tc>
                  <a:txBody>
                    <a:bodyPr/>
                    <a:lstStyle/>
                    <a:p>
                      <a:pPr marL="300355">
                        <a:lnSpc>
                          <a:spcPct val="100000"/>
                        </a:lnSpc>
                        <a:spcBef>
                          <a:spcPts val="520"/>
                        </a:spcBef>
                      </a:pPr>
                      <a:r>
                        <a:rPr sz="2400" b="0" spc="-25" dirty="0">
                          <a:latin typeface="Calibri Light"/>
                          <a:cs typeface="Calibri Light"/>
                        </a:rPr>
                        <a:t>Amendments </a:t>
                      </a:r>
                      <a:r>
                        <a:rPr sz="2400" b="0" dirty="0">
                          <a:latin typeface="Calibri Light"/>
                          <a:cs typeface="Calibri Light"/>
                        </a:rPr>
                        <a:t>in </a:t>
                      </a:r>
                      <a:r>
                        <a:rPr sz="2400" b="0" spc="-40" dirty="0">
                          <a:latin typeface="Calibri Light"/>
                          <a:cs typeface="Calibri Light"/>
                        </a:rPr>
                        <a:t>Table </a:t>
                      </a:r>
                      <a:r>
                        <a:rPr sz="2400" b="0" dirty="0">
                          <a:latin typeface="Calibri Light"/>
                          <a:cs typeface="Calibri Light"/>
                        </a:rPr>
                        <a:t>7 </a:t>
                      </a:r>
                      <a:r>
                        <a:rPr sz="2400" b="0" spc="-25" dirty="0">
                          <a:latin typeface="Calibri Light"/>
                          <a:cs typeface="Calibri Light"/>
                        </a:rPr>
                        <a:t>for </a:t>
                      </a:r>
                      <a:r>
                        <a:rPr sz="2400" b="0" spc="-5" dirty="0">
                          <a:latin typeface="Calibri Light"/>
                          <a:cs typeface="Calibri Light"/>
                        </a:rPr>
                        <a:t>earlier </a:t>
                      </a:r>
                      <a:r>
                        <a:rPr sz="2400" b="0" spc="-25" dirty="0">
                          <a:latin typeface="Calibri Light"/>
                          <a:cs typeface="Calibri Light"/>
                        </a:rPr>
                        <a:t>tax</a:t>
                      </a:r>
                      <a:r>
                        <a:rPr sz="2400" b="0" spc="-50" dirty="0">
                          <a:latin typeface="Calibri Light"/>
                          <a:cs typeface="Calibri Light"/>
                        </a:rPr>
                        <a:t> </a:t>
                      </a:r>
                      <a:r>
                        <a:rPr sz="2400" b="0" dirty="0">
                          <a:latin typeface="Calibri Light"/>
                          <a:cs typeface="Calibri Light"/>
                        </a:rPr>
                        <a:t>periods</a:t>
                      </a:r>
                      <a:endParaRPr sz="2400">
                        <a:latin typeface="Calibri Light"/>
                        <a:cs typeface="Calibri Light"/>
                      </a:endParaRPr>
                    </a:p>
                  </a:txBody>
                  <a:tcPr marL="0" marR="0" marT="66040" marB="0">
                    <a:lnR w="6350">
                      <a:solidFill>
                        <a:srgbClr val="EC7C30"/>
                      </a:solidFill>
                      <a:prstDash val="solid"/>
                    </a:lnR>
                    <a:lnT w="6350">
                      <a:solidFill>
                        <a:srgbClr val="EC7C30"/>
                      </a:solidFill>
                      <a:prstDash val="solid"/>
                    </a:lnT>
                    <a:lnB w="6350">
                      <a:solidFill>
                        <a:srgbClr val="EC7C30"/>
                      </a:solidFill>
                      <a:prstDash val="solid"/>
                    </a:lnB>
                  </a:tcPr>
                </a:tc>
              </a:tr>
              <a:tr h="531152">
                <a:tc>
                  <a:txBody>
                    <a:bodyPr/>
                    <a:lstStyle/>
                    <a:p>
                      <a:pPr marR="152400" algn="ctr">
                        <a:lnSpc>
                          <a:spcPct val="100000"/>
                        </a:lnSpc>
                        <a:spcBef>
                          <a:spcPts val="525"/>
                        </a:spcBef>
                      </a:pPr>
                      <a:r>
                        <a:rPr sz="2400" b="0" spc="-5" dirty="0">
                          <a:latin typeface="Calibri Light"/>
                          <a:cs typeface="Calibri Light"/>
                        </a:rPr>
                        <a:t>11</a:t>
                      </a:r>
                      <a:endParaRPr sz="2400">
                        <a:latin typeface="Calibri Light"/>
                        <a:cs typeface="Calibri Light"/>
                      </a:endParaRPr>
                    </a:p>
                  </a:txBody>
                  <a:tcPr marL="0" marR="0" marT="66675" marB="0">
                    <a:lnL w="6350">
                      <a:solidFill>
                        <a:srgbClr val="EC7C30"/>
                      </a:solidFill>
                      <a:prstDash val="solid"/>
                    </a:lnL>
                    <a:lnT w="6350">
                      <a:solidFill>
                        <a:srgbClr val="EC7C30"/>
                      </a:solidFill>
                      <a:prstDash val="solid"/>
                    </a:lnT>
                    <a:lnB w="6350">
                      <a:solidFill>
                        <a:srgbClr val="EC7C30"/>
                      </a:solidFill>
                      <a:prstDash val="solid"/>
                    </a:lnB>
                  </a:tcPr>
                </a:tc>
                <a:tc>
                  <a:txBody>
                    <a:bodyPr/>
                    <a:lstStyle/>
                    <a:p>
                      <a:pPr marL="300355">
                        <a:lnSpc>
                          <a:spcPct val="100000"/>
                        </a:lnSpc>
                        <a:spcBef>
                          <a:spcPts val="525"/>
                        </a:spcBef>
                      </a:pPr>
                      <a:r>
                        <a:rPr sz="2400" b="0" spc="-80" dirty="0">
                          <a:latin typeface="Calibri Light"/>
                          <a:cs typeface="Calibri Light"/>
                        </a:rPr>
                        <a:t>Tax </a:t>
                      </a:r>
                      <a:r>
                        <a:rPr sz="2400" b="0" spc="-10" dirty="0">
                          <a:latin typeface="Calibri Light"/>
                          <a:cs typeface="Calibri Light"/>
                        </a:rPr>
                        <a:t>Liability </a:t>
                      </a:r>
                      <a:r>
                        <a:rPr sz="2400" b="0" spc="-5" dirty="0">
                          <a:latin typeface="Calibri Light"/>
                          <a:cs typeface="Calibri Light"/>
                        </a:rPr>
                        <a:t>(Advances </a:t>
                      </a:r>
                      <a:r>
                        <a:rPr sz="2400" b="0" spc="-15" dirty="0">
                          <a:latin typeface="Calibri Light"/>
                          <a:cs typeface="Calibri Light"/>
                        </a:rPr>
                        <a:t>received) </a:t>
                      </a:r>
                      <a:r>
                        <a:rPr sz="2400" b="0" dirty="0">
                          <a:latin typeface="Calibri Light"/>
                          <a:cs typeface="Calibri Light"/>
                        </a:rPr>
                        <a:t>&amp; </a:t>
                      </a:r>
                      <a:r>
                        <a:rPr sz="2400" b="0" spc="-10" dirty="0">
                          <a:latin typeface="Calibri Light"/>
                          <a:cs typeface="Calibri Light"/>
                        </a:rPr>
                        <a:t>Adjustment </a:t>
                      </a:r>
                      <a:r>
                        <a:rPr sz="2400" b="0" spc="-5" dirty="0">
                          <a:latin typeface="Calibri Light"/>
                          <a:cs typeface="Calibri Light"/>
                        </a:rPr>
                        <a:t>of</a:t>
                      </a:r>
                      <a:r>
                        <a:rPr sz="2400" b="0" spc="-65" dirty="0">
                          <a:latin typeface="Calibri Light"/>
                          <a:cs typeface="Calibri Light"/>
                        </a:rPr>
                        <a:t> </a:t>
                      </a:r>
                      <a:r>
                        <a:rPr sz="2400" b="0" spc="-10" dirty="0">
                          <a:latin typeface="Calibri Light"/>
                          <a:cs typeface="Calibri Light"/>
                        </a:rPr>
                        <a:t>advances</a:t>
                      </a:r>
                      <a:endParaRPr sz="2400">
                        <a:latin typeface="Calibri Light"/>
                        <a:cs typeface="Calibri Light"/>
                      </a:endParaRPr>
                    </a:p>
                  </a:txBody>
                  <a:tcPr marL="0" marR="0" marT="66675" marB="0">
                    <a:lnR w="6350">
                      <a:solidFill>
                        <a:srgbClr val="EC7C30"/>
                      </a:solidFill>
                      <a:prstDash val="solid"/>
                    </a:lnR>
                    <a:lnT w="6350">
                      <a:solidFill>
                        <a:srgbClr val="EC7C30"/>
                      </a:solidFill>
                      <a:prstDash val="solid"/>
                    </a:lnT>
                    <a:lnB w="6350">
                      <a:solidFill>
                        <a:srgbClr val="EC7C30"/>
                      </a:solidFill>
                      <a:prstDash val="solid"/>
                    </a:lnB>
                  </a:tcPr>
                </a:tc>
              </a:tr>
            </a:tbl>
          </a:graphicData>
        </a:graphic>
      </p:graphicFrame>
      <p:sp>
        <p:nvSpPr>
          <p:cNvPr id="14" name="object 14"/>
          <p:cNvSpPr/>
          <p:nvPr/>
        </p:nvSpPr>
        <p:spPr>
          <a:xfrm>
            <a:off x="833627" y="394703"/>
            <a:ext cx="10520934" cy="589038"/>
          </a:xfrm>
          <a:prstGeom prst="rect">
            <a:avLst/>
          </a:prstGeom>
          <a:blipFill>
            <a:blip r:embed="rId2" cstate="print"/>
            <a:stretch>
              <a:fillRect/>
            </a:stretch>
          </a:blipFill>
        </p:spPr>
        <p:txBody>
          <a:bodyPr wrap="square" lIns="0" tIns="0" rIns="0" bIns="0" rtlCol="0"/>
          <a:lstStyle/>
          <a:p>
            <a:endParaRPr/>
          </a:p>
        </p:txBody>
      </p:sp>
      <p:sp>
        <p:nvSpPr>
          <p:cNvPr id="15" name="object 15"/>
          <p:cNvSpPr txBox="1">
            <a:spLocks noGrp="1"/>
          </p:cNvSpPr>
          <p:nvPr>
            <p:ph type="title"/>
          </p:nvPr>
        </p:nvSpPr>
        <p:spPr>
          <a:xfrm>
            <a:off x="3810761" y="310642"/>
            <a:ext cx="4569460" cy="635000"/>
          </a:xfrm>
          <a:prstGeom prst="rect">
            <a:avLst/>
          </a:prstGeom>
        </p:spPr>
        <p:txBody>
          <a:bodyPr vert="horz" wrap="square" lIns="0" tIns="12065" rIns="0" bIns="0" rtlCol="0">
            <a:spAutoFit/>
          </a:bodyPr>
          <a:lstStyle/>
          <a:p>
            <a:pPr marL="12700">
              <a:lnSpc>
                <a:spcPct val="100000"/>
              </a:lnSpc>
              <a:spcBef>
                <a:spcPts val="95"/>
              </a:spcBef>
            </a:pPr>
            <a:r>
              <a:rPr spc="-10" dirty="0"/>
              <a:t>GSTR </a:t>
            </a:r>
            <a:r>
              <a:rPr spc="-5" dirty="0"/>
              <a:t>1 </a:t>
            </a:r>
            <a:r>
              <a:rPr spc="-30" dirty="0"/>
              <a:t>Relevant</a:t>
            </a:r>
            <a:r>
              <a:rPr spc="-55" dirty="0"/>
              <a:t> </a:t>
            </a:r>
            <a:r>
              <a:rPr spc="-65" dirty="0"/>
              <a:t>Table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0" y="6457200"/>
            <a:ext cx="0" cy="401320"/>
          </a:xfrm>
          <a:custGeom>
            <a:avLst/>
            <a:gdLst/>
            <a:ahLst/>
            <a:cxnLst/>
            <a:rect l="l" t="t" r="r" b="b"/>
            <a:pathLst>
              <a:path h="401320">
                <a:moveTo>
                  <a:pt x="0" y="0"/>
                </a:moveTo>
                <a:lnTo>
                  <a:pt x="0" y="400797"/>
                </a:lnTo>
              </a:path>
            </a:pathLst>
          </a:custGeom>
          <a:ln w="12700">
            <a:solidFill>
              <a:srgbClr val="FFFFFF"/>
            </a:solidFill>
          </a:ln>
        </p:spPr>
        <p:txBody>
          <a:bodyPr wrap="square" lIns="0" tIns="0" rIns="0" bIns="0" rtlCol="0"/>
          <a:lstStyle/>
          <a:p>
            <a:endParaRPr/>
          </a:p>
        </p:txBody>
      </p:sp>
      <p:sp>
        <p:nvSpPr>
          <p:cNvPr id="3" name="object 3"/>
          <p:cNvSpPr/>
          <p:nvPr/>
        </p:nvSpPr>
        <p:spPr>
          <a:xfrm>
            <a:off x="317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4" name="object 4"/>
          <p:cNvSpPr/>
          <p:nvPr/>
        </p:nvSpPr>
        <p:spPr>
          <a:xfrm>
            <a:off x="1218882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5" name="object 5"/>
          <p:cNvSpPr/>
          <p:nvPr/>
        </p:nvSpPr>
        <p:spPr>
          <a:xfrm>
            <a:off x="0" y="6463550"/>
            <a:ext cx="12192000" cy="0"/>
          </a:xfrm>
          <a:custGeom>
            <a:avLst/>
            <a:gdLst/>
            <a:ahLst/>
            <a:cxnLst/>
            <a:rect l="l" t="t" r="r" b="b"/>
            <a:pathLst>
              <a:path w="12192000">
                <a:moveTo>
                  <a:pt x="0" y="0"/>
                </a:moveTo>
                <a:lnTo>
                  <a:pt x="12192000" y="0"/>
                </a:lnTo>
              </a:path>
            </a:pathLst>
          </a:custGeom>
          <a:ln w="12700">
            <a:solidFill>
              <a:srgbClr val="FFFFFF"/>
            </a:solidFill>
          </a:ln>
        </p:spPr>
        <p:txBody>
          <a:bodyPr wrap="square" lIns="0" tIns="0" rIns="0" bIns="0" rtlCol="0"/>
          <a:lstStyle/>
          <a:p>
            <a:endParaRPr/>
          </a:p>
        </p:txBody>
      </p:sp>
      <p:sp>
        <p:nvSpPr>
          <p:cNvPr id="6" name="object 6"/>
          <p:cNvSpPr/>
          <p:nvPr/>
        </p:nvSpPr>
        <p:spPr>
          <a:xfrm>
            <a:off x="0" y="6848474"/>
            <a:ext cx="12192000" cy="0"/>
          </a:xfrm>
          <a:custGeom>
            <a:avLst/>
            <a:gdLst/>
            <a:ahLst/>
            <a:cxnLst/>
            <a:rect l="l" t="t" r="r" b="b"/>
            <a:pathLst>
              <a:path w="12192000">
                <a:moveTo>
                  <a:pt x="0" y="0"/>
                </a:moveTo>
                <a:lnTo>
                  <a:pt x="12192000" y="0"/>
                </a:lnTo>
              </a:path>
            </a:pathLst>
          </a:custGeom>
          <a:ln w="19049">
            <a:solidFill>
              <a:srgbClr val="FFFFFF"/>
            </a:solidFill>
          </a:ln>
        </p:spPr>
        <p:txBody>
          <a:bodyPr wrap="square" lIns="0" tIns="0" rIns="0" bIns="0" rtlCol="0"/>
          <a:lstStyle/>
          <a:p>
            <a:endParaRPr/>
          </a:p>
        </p:txBody>
      </p:sp>
      <p:sp>
        <p:nvSpPr>
          <p:cNvPr id="7" name="object 7"/>
          <p:cNvSpPr/>
          <p:nvPr/>
        </p:nvSpPr>
        <p:spPr>
          <a:xfrm>
            <a:off x="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1D5895"/>
          </a:solidFill>
        </p:spPr>
        <p:txBody>
          <a:bodyPr wrap="square" lIns="0" tIns="0" rIns="0" bIns="0" rtlCol="0"/>
          <a:lstStyle/>
          <a:p>
            <a:endParaRPr/>
          </a:p>
        </p:txBody>
      </p:sp>
      <p:sp>
        <p:nvSpPr>
          <p:cNvPr id="8" name="object 8"/>
          <p:cNvSpPr/>
          <p:nvPr/>
        </p:nvSpPr>
        <p:spPr>
          <a:xfrm>
            <a:off x="609600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80FF33"/>
          </a:solidFill>
        </p:spPr>
        <p:txBody>
          <a:bodyPr wrap="square" lIns="0" tIns="0" rIns="0" bIns="0" rtlCol="0"/>
          <a:lstStyle/>
          <a:p>
            <a:endParaRPr/>
          </a:p>
        </p:txBody>
      </p:sp>
      <p:sp>
        <p:nvSpPr>
          <p:cNvPr id="9" name="object 9"/>
          <p:cNvSpPr/>
          <p:nvPr/>
        </p:nvSpPr>
        <p:spPr>
          <a:xfrm>
            <a:off x="6096000" y="0"/>
            <a:ext cx="0" cy="375920"/>
          </a:xfrm>
          <a:custGeom>
            <a:avLst/>
            <a:gdLst/>
            <a:ahLst/>
            <a:cxnLst/>
            <a:rect l="l" t="t" r="r" b="b"/>
            <a:pathLst>
              <a:path h="375920">
                <a:moveTo>
                  <a:pt x="0" y="0"/>
                </a:moveTo>
                <a:lnTo>
                  <a:pt x="0" y="375412"/>
                </a:lnTo>
              </a:path>
            </a:pathLst>
          </a:custGeom>
          <a:ln w="12700">
            <a:solidFill>
              <a:srgbClr val="FFFFFF"/>
            </a:solidFill>
          </a:ln>
        </p:spPr>
        <p:txBody>
          <a:bodyPr wrap="square" lIns="0" tIns="0" rIns="0" bIns="0" rtlCol="0"/>
          <a:lstStyle/>
          <a:p>
            <a:endParaRPr/>
          </a:p>
        </p:txBody>
      </p:sp>
      <p:sp>
        <p:nvSpPr>
          <p:cNvPr id="10" name="object 10"/>
          <p:cNvSpPr/>
          <p:nvPr/>
        </p:nvSpPr>
        <p:spPr>
          <a:xfrm>
            <a:off x="317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1" name="object 11"/>
          <p:cNvSpPr/>
          <p:nvPr/>
        </p:nvSpPr>
        <p:spPr>
          <a:xfrm>
            <a:off x="1218882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2" name="object 12"/>
          <p:cNvSpPr/>
          <p:nvPr/>
        </p:nvSpPr>
        <p:spPr>
          <a:xfrm>
            <a:off x="0" y="3175"/>
            <a:ext cx="12192000" cy="0"/>
          </a:xfrm>
          <a:custGeom>
            <a:avLst/>
            <a:gdLst/>
            <a:ahLst/>
            <a:cxnLst/>
            <a:rect l="l" t="t" r="r" b="b"/>
            <a:pathLst>
              <a:path w="12192000">
                <a:moveTo>
                  <a:pt x="0" y="0"/>
                </a:moveTo>
                <a:lnTo>
                  <a:pt x="12192000" y="0"/>
                </a:lnTo>
              </a:path>
            </a:pathLst>
          </a:custGeom>
          <a:ln w="6350">
            <a:solidFill>
              <a:srgbClr val="FFFFFF"/>
            </a:solidFill>
          </a:ln>
        </p:spPr>
        <p:txBody>
          <a:bodyPr wrap="square" lIns="0" tIns="0" rIns="0" bIns="0" rtlCol="0"/>
          <a:lstStyle/>
          <a:p>
            <a:endParaRPr/>
          </a:p>
        </p:txBody>
      </p:sp>
      <p:graphicFrame>
        <p:nvGraphicFramePr>
          <p:cNvPr id="13" name="object 13"/>
          <p:cNvGraphicFramePr>
            <a:graphicFrameLocks noGrp="1"/>
          </p:cNvGraphicFramePr>
          <p:nvPr/>
        </p:nvGraphicFramePr>
        <p:xfrm>
          <a:off x="835025" y="981824"/>
          <a:ext cx="10515599" cy="4829008"/>
        </p:xfrm>
        <a:graphic>
          <a:graphicData uri="http://schemas.openxmlformats.org/drawingml/2006/table">
            <a:tbl>
              <a:tblPr firstRow="1" bandRow="1">
                <a:tableStyleId>{2D5ABB26-0587-4C30-8999-92F81FD0307C}</a:tableStyleId>
              </a:tblPr>
              <a:tblGrid>
                <a:gridCol w="1224915"/>
                <a:gridCol w="7088505"/>
                <a:gridCol w="2202179"/>
              </a:tblGrid>
              <a:tr h="399046">
                <a:tc>
                  <a:txBody>
                    <a:bodyPr/>
                    <a:lstStyle/>
                    <a:p>
                      <a:pPr marL="102870" algn="ctr">
                        <a:lnSpc>
                          <a:spcPts val="2875"/>
                        </a:lnSpc>
                      </a:pPr>
                      <a:r>
                        <a:rPr sz="2400" b="1" spc="-40" dirty="0">
                          <a:solidFill>
                            <a:srgbClr val="FFFFFF"/>
                          </a:solidFill>
                          <a:latin typeface="Calibri"/>
                          <a:cs typeface="Calibri"/>
                        </a:rPr>
                        <a:t>Table</a:t>
                      </a:r>
                      <a:r>
                        <a:rPr sz="2400" b="1" spc="-35" dirty="0">
                          <a:solidFill>
                            <a:srgbClr val="FFFFFF"/>
                          </a:solidFill>
                          <a:latin typeface="Calibri"/>
                          <a:cs typeface="Calibri"/>
                        </a:rPr>
                        <a:t> </a:t>
                      </a:r>
                      <a:r>
                        <a:rPr sz="2400" b="1" dirty="0">
                          <a:solidFill>
                            <a:srgbClr val="FFFFFF"/>
                          </a:solidFill>
                          <a:latin typeface="Calibri"/>
                          <a:cs typeface="Calibri"/>
                        </a:rPr>
                        <a:t>4</a:t>
                      </a:r>
                      <a:endParaRPr sz="2400">
                        <a:latin typeface="Calibri"/>
                        <a:cs typeface="Calibri"/>
                      </a:endParaRPr>
                    </a:p>
                  </a:txBody>
                  <a:tcPr marL="0" marR="0" marT="0" marB="0">
                    <a:solidFill>
                      <a:srgbClr val="EC7C30"/>
                    </a:solidFill>
                  </a:tcPr>
                </a:tc>
                <a:tc>
                  <a:txBody>
                    <a:bodyPr/>
                    <a:lstStyle/>
                    <a:p>
                      <a:pPr marL="36195" algn="ctr">
                        <a:lnSpc>
                          <a:spcPts val="2875"/>
                        </a:lnSpc>
                      </a:pPr>
                      <a:r>
                        <a:rPr sz="2400" b="1" spc="-5" dirty="0">
                          <a:solidFill>
                            <a:srgbClr val="FFFFFF"/>
                          </a:solidFill>
                          <a:latin typeface="Calibri"/>
                          <a:cs typeface="Calibri"/>
                        </a:rPr>
                        <a:t>Description</a:t>
                      </a:r>
                      <a:endParaRPr sz="2400">
                        <a:latin typeface="Calibri"/>
                        <a:cs typeface="Calibri"/>
                      </a:endParaRPr>
                    </a:p>
                  </a:txBody>
                  <a:tcPr marL="0" marR="0" marT="0" marB="0">
                    <a:solidFill>
                      <a:srgbClr val="EC7C30"/>
                    </a:solidFill>
                  </a:tcPr>
                </a:tc>
                <a:tc>
                  <a:txBody>
                    <a:bodyPr/>
                    <a:lstStyle/>
                    <a:p>
                      <a:pPr marR="57150" algn="ctr">
                        <a:lnSpc>
                          <a:spcPts val="2875"/>
                        </a:lnSpc>
                      </a:pPr>
                      <a:r>
                        <a:rPr sz="2400" b="1" spc="-10" dirty="0">
                          <a:solidFill>
                            <a:srgbClr val="FFFFFF"/>
                          </a:solidFill>
                          <a:latin typeface="Calibri"/>
                          <a:cs typeface="Calibri"/>
                        </a:rPr>
                        <a:t>GSTR</a:t>
                      </a:r>
                      <a:r>
                        <a:rPr sz="2400" b="1" spc="-25" dirty="0">
                          <a:solidFill>
                            <a:srgbClr val="FFFFFF"/>
                          </a:solidFill>
                          <a:latin typeface="Calibri"/>
                          <a:cs typeface="Calibri"/>
                        </a:rPr>
                        <a:t> </a:t>
                      </a:r>
                      <a:r>
                        <a:rPr sz="2400" b="1" dirty="0">
                          <a:solidFill>
                            <a:srgbClr val="FFFFFF"/>
                          </a:solidFill>
                          <a:latin typeface="Calibri"/>
                          <a:cs typeface="Calibri"/>
                        </a:rPr>
                        <a:t>1</a:t>
                      </a:r>
                      <a:endParaRPr sz="2400">
                        <a:latin typeface="Calibri"/>
                        <a:cs typeface="Calibri"/>
                      </a:endParaRPr>
                    </a:p>
                  </a:txBody>
                  <a:tcPr marL="0" marR="0" marT="0" marB="0">
                    <a:solidFill>
                      <a:srgbClr val="EC7C30"/>
                    </a:solidFill>
                  </a:tcPr>
                </a:tc>
              </a:tr>
              <a:tr h="399033">
                <a:tc>
                  <a:txBody>
                    <a:bodyPr/>
                    <a:lstStyle/>
                    <a:p>
                      <a:pPr marL="102235" algn="ctr">
                        <a:lnSpc>
                          <a:spcPct val="100000"/>
                        </a:lnSpc>
                        <a:spcBef>
                          <a:spcPts val="95"/>
                        </a:spcBef>
                      </a:pPr>
                      <a:r>
                        <a:rPr sz="2400" b="0" spc="-5" dirty="0">
                          <a:latin typeface="Calibri Light"/>
                          <a:cs typeface="Calibri Light"/>
                        </a:rPr>
                        <a:t>4A</a:t>
                      </a:r>
                      <a:endParaRPr sz="2400">
                        <a:latin typeface="Calibri Light"/>
                        <a:cs typeface="Calibri Light"/>
                      </a:endParaRPr>
                    </a:p>
                  </a:txBody>
                  <a:tcPr marL="0" marR="0" marT="12065" marB="0">
                    <a:lnL w="6350">
                      <a:solidFill>
                        <a:srgbClr val="EC7C30"/>
                      </a:solidFill>
                      <a:prstDash val="solid"/>
                    </a:lnL>
                    <a:lnB w="6350">
                      <a:solidFill>
                        <a:srgbClr val="EC7C30"/>
                      </a:solidFill>
                      <a:prstDash val="solid"/>
                    </a:lnB>
                  </a:tcPr>
                </a:tc>
                <a:tc>
                  <a:txBody>
                    <a:bodyPr/>
                    <a:lstStyle/>
                    <a:p>
                      <a:pPr marL="113030">
                        <a:lnSpc>
                          <a:spcPts val="2840"/>
                        </a:lnSpc>
                      </a:pPr>
                      <a:r>
                        <a:rPr sz="2400" b="0" dirty="0">
                          <a:latin typeface="Calibri Light"/>
                          <a:cs typeface="Calibri Light"/>
                        </a:rPr>
                        <a:t>Supplies made </a:t>
                      </a:r>
                      <a:r>
                        <a:rPr sz="2400" b="0" spc="-15" dirty="0">
                          <a:latin typeface="Calibri Light"/>
                          <a:cs typeface="Calibri Light"/>
                        </a:rPr>
                        <a:t>to un-registered </a:t>
                      </a:r>
                      <a:r>
                        <a:rPr sz="2400" b="0" spc="-10" dirty="0">
                          <a:latin typeface="Calibri Light"/>
                          <a:cs typeface="Calibri Light"/>
                        </a:rPr>
                        <a:t>persons</a:t>
                      </a:r>
                      <a:r>
                        <a:rPr sz="2400" b="0" spc="-15" dirty="0">
                          <a:latin typeface="Calibri Light"/>
                          <a:cs typeface="Calibri Light"/>
                        </a:rPr>
                        <a:t> </a:t>
                      </a:r>
                      <a:r>
                        <a:rPr sz="2400" b="0" spc="-5" dirty="0">
                          <a:latin typeface="Calibri Light"/>
                          <a:cs typeface="Calibri Light"/>
                        </a:rPr>
                        <a:t>(B2C)</a:t>
                      </a:r>
                      <a:endParaRPr sz="2400">
                        <a:latin typeface="Calibri Light"/>
                        <a:cs typeface="Calibri Light"/>
                      </a:endParaRPr>
                    </a:p>
                  </a:txBody>
                  <a:tcPr marL="0" marR="0" marT="0" marB="0">
                    <a:lnB w="6350">
                      <a:solidFill>
                        <a:srgbClr val="EC7C30"/>
                      </a:solidFill>
                      <a:prstDash val="solid"/>
                    </a:lnB>
                  </a:tcPr>
                </a:tc>
                <a:tc>
                  <a:txBody>
                    <a:bodyPr/>
                    <a:lstStyle/>
                    <a:p>
                      <a:pPr marR="54610" algn="ctr">
                        <a:lnSpc>
                          <a:spcPct val="100000"/>
                        </a:lnSpc>
                        <a:spcBef>
                          <a:spcPts val="20"/>
                        </a:spcBef>
                      </a:pPr>
                      <a:r>
                        <a:rPr sz="2400" b="0" dirty="0">
                          <a:latin typeface="Calibri Light"/>
                          <a:cs typeface="Calibri Light"/>
                        </a:rPr>
                        <a:t>5&amp;7</a:t>
                      </a:r>
                      <a:endParaRPr sz="2400">
                        <a:latin typeface="Calibri Light"/>
                        <a:cs typeface="Calibri Light"/>
                      </a:endParaRPr>
                    </a:p>
                  </a:txBody>
                  <a:tcPr marL="0" marR="0" marT="2540" marB="0">
                    <a:lnR w="6350">
                      <a:solidFill>
                        <a:srgbClr val="EC7C30"/>
                      </a:solidFill>
                      <a:prstDash val="solid"/>
                    </a:lnR>
                    <a:lnB w="6350">
                      <a:solidFill>
                        <a:srgbClr val="EC7C30"/>
                      </a:solidFill>
                      <a:prstDash val="solid"/>
                    </a:lnB>
                  </a:tcPr>
                </a:tc>
              </a:tr>
              <a:tr h="474980">
                <a:tc>
                  <a:txBody>
                    <a:bodyPr/>
                    <a:lstStyle/>
                    <a:p>
                      <a:pPr marL="102870" algn="ctr">
                        <a:lnSpc>
                          <a:spcPct val="100000"/>
                        </a:lnSpc>
                        <a:spcBef>
                          <a:spcPts val="695"/>
                        </a:spcBef>
                      </a:pPr>
                      <a:r>
                        <a:rPr sz="2400" b="0" spc="-10" dirty="0">
                          <a:latin typeface="Calibri Light"/>
                          <a:cs typeface="Calibri Light"/>
                        </a:rPr>
                        <a:t>4B</a:t>
                      </a:r>
                      <a:endParaRPr sz="2400">
                        <a:latin typeface="Calibri Light"/>
                        <a:cs typeface="Calibri Light"/>
                      </a:endParaRPr>
                    </a:p>
                  </a:txBody>
                  <a:tcPr marL="0" marR="0" marT="88265" marB="0">
                    <a:lnL w="6350">
                      <a:solidFill>
                        <a:srgbClr val="EC7C30"/>
                      </a:solidFill>
                      <a:prstDash val="solid"/>
                    </a:lnL>
                    <a:lnT w="6350">
                      <a:solidFill>
                        <a:srgbClr val="EC7C30"/>
                      </a:solidFill>
                      <a:prstDash val="solid"/>
                    </a:lnT>
                    <a:lnB w="6350">
                      <a:solidFill>
                        <a:srgbClr val="EC7C30"/>
                      </a:solidFill>
                      <a:prstDash val="solid"/>
                    </a:lnB>
                  </a:tcPr>
                </a:tc>
                <a:tc>
                  <a:txBody>
                    <a:bodyPr/>
                    <a:lstStyle/>
                    <a:p>
                      <a:pPr marL="113030">
                        <a:lnSpc>
                          <a:spcPts val="2840"/>
                        </a:lnSpc>
                      </a:pPr>
                      <a:r>
                        <a:rPr sz="2400" b="0" dirty="0">
                          <a:latin typeface="Calibri Light"/>
                          <a:cs typeface="Calibri Light"/>
                        </a:rPr>
                        <a:t>Supplies made </a:t>
                      </a:r>
                      <a:r>
                        <a:rPr sz="2400" b="0" spc="-15" dirty="0">
                          <a:latin typeface="Calibri Light"/>
                          <a:cs typeface="Calibri Light"/>
                        </a:rPr>
                        <a:t>to registered </a:t>
                      </a:r>
                      <a:r>
                        <a:rPr sz="2400" b="0" spc="-10" dirty="0">
                          <a:latin typeface="Calibri Light"/>
                          <a:cs typeface="Calibri Light"/>
                        </a:rPr>
                        <a:t>persons</a:t>
                      </a:r>
                      <a:r>
                        <a:rPr sz="2400" b="0" spc="-15" dirty="0">
                          <a:latin typeface="Calibri Light"/>
                          <a:cs typeface="Calibri Light"/>
                        </a:rPr>
                        <a:t> </a:t>
                      </a:r>
                      <a:r>
                        <a:rPr sz="2400" b="0" dirty="0">
                          <a:latin typeface="Calibri Light"/>
                          <a:cs typeface="Calibri Light"/>
                        </a:rPr>
                        <a:t>(B2B)</a:t>
                      </a:r>
                      <a:endParaRPr sz="2400">
                        <a:latin typeface="Calibri Light"/>
                        <a:cs typeface="Calibri Light"/>
                      </a:endParaRPr>
                    </a:p>
                  </a:txBody>
                  <a:tcPr marL="0" marR="0" marT="0" marB="0">
                    <a:lnT w="6350">
                      <a:solidFill>
                        <a:srgbClr val="EC7C30"/>
                      </a:solidFill>
                      <a:prstDash val="solid"/>
                    </a:lnT>
                    <a:lnB w="6350">
                      <a:solidFill>
                        <a:srgbClr val="EC7C30"/>
                      </a:solidFill>
                      <a:prstDash val="solid"/>
                    </a:lnB>
                  </a:tcPr>
                </a:tc>
                <a:tc>
                  <a:txBody>
                    <a:bodyPr/>
                    <a:lstStyle/>
                    <a:p>
                      <a:pPr marR="57150" algn="ctr">
                        <a:lnSpc>
                          <a:spcPct val="100000"/>
                        </a:lnSpc>
                        <a:spcBef>
                          <a:spcPts val="320"/>
                        </a:spcBef>
                      </a:pPr>
                      <a:r>
                        <a:rPr sz="2400" b="0" dirty="0">
                          <a:latin typeface="Calibri Light"/>
                          <a:cs typeface="Calibri Light"/>
                        </a:rPr>
                        <a:t>4</a:t>
                      </a:r>
                      <a:endParaRPr sz="2400">
                        <a:latin typeface="Calibri Light"/>
                        <a:cs typeface="Calibri Light"/>
                      </a:endParaRPr>
                    </a:p>
                  </a:txBody>
                  <a:tcPr marL="0" marR="0" marT="40640" marB="0">
                    <a:lnR w="6350">
                      <a:solidFill>
                        <a:srgbClr val="EC7C30"/>
                      </a:solidFill>
                      <a:prstDash val="solid"/>
                    </a:lnR>
                    <a:lnT w="6350">
                      <a:solidFill>
                        <a:srgbClr val="EC7C30"/>
                      </a:solidFill>
                      <a:prstDash val="solid"/>
                    </a:lnT>
                    <a:lnB w="6350">
                      <a:solidFill>
                        <a:srgbClr val="EC7C30"/>
                      </a:solidFill>
                      <a:prstDash val="solid"/>
                    </a:lnB>
                  </a:tcPr>
                </a:tc>
              </a:tr>
              <a:tr h="741044">
                <a:tc>
                  <a:txBody>
                    <a:bodyPr/>
                    <a:lstStyle/>
                    <a:p>
                      <a:pPr>
                        <a:lnSpc>
                          <a:spcPct val="100000"/>
                        </a:lnSpc>
                        <a:spcBef>
                          <a:spcPts val="30"/>
                        </a:spcBef>
                      </a:pPr>
                      <a:endParaRPr sz="2400">
                        <a:latin typeface="Times New Roman"/>
                        <a:cs typeface="Times New Roman"/>
                      </a:endParaRPr>
                    </a:p>
                    <a:p>
                      <a:pPr marL="102870" algn="ctr">
                        <a:lnSpc>
                          <a:spcPct val="100000"/>
                        </a:lnSpc>
                      </a:pPr>
                      <a:r>
                        <a:rPr sz="2400" b="0" spc="-5" dirty="0">
                          <a:latin typeface="Calibri Light"/>
                          <a:cs typeface="Calibri Light"/>
                        </a:rPr>
                        <a:t>4C</a:t>
                      </a:r>
                      <a:endParaRPr sz="2400">
                        <a:latin typeface="Calibri Light"/>
                        <a:cs typeface="Calibri Light"/>
                      </a:endParaRPr>
                    </a:p>
                  </a:txBody>
                  <a:tcPr marL="0" marR="0" marT="3810" marB="0">
                    <a:lnL w="6350">
                      <a:solidFill>
                        <a:srgbClr val="EC7C30"/>
                      </a:solidFill>
                      <a:prstDash val="solid"/>
                    </a:lnL>
                    <a:lnT w="6350">
                      <a:solidFill>
                        <a:srgbClr val="EC7C30"/>
                      </a:solidFill>
                      <a:prstDash val="solid"/>
                    </a:lnT>
                    <a:lnB w="6350">
                      <a:solidFill>
                        <a:srgbClr val="EC7C30"/>
                      </a:solidFill>
                      <a:prstDash val="solid"/>
                    </a:lnB>
                  </a:tcPr>
                </a:tc>
                <a:tc>
                  <a:txBody>
                    <a:bodyPr/>
                    <a:lstStyle/>
                    <a:p>
                      <a:pPr marL="113030" marR="542925">
                        <a:lnSpc>
                          <a:spcPts val="2880"/>
                        </a:lnSpc>
                        <a:spcBef>
                          <a:spcPts val="55"/>
                        </a:spcBef>
                      </a:pPr>
                      <a:r>
                        <a:rPr sz="2400" b="0" spc="-20" dirty="0">
                          <a:latin typeface="Calibri Light"/>
                          <a:cs typeface="Calibri Light"/>
                        </a:rPr>
                        <a:t>Zero rated </a:t>
                      </a:r>
                      <a:r>
                        <a:rPr sz="2400" b="0" dirty="0">
                          <a:latin typeface="Calibri Light"/>
                          <a:cs typeface="Calibri Light"/>
                        </a:rPr>
                        <a:t>supply </a:t>
                      </a:r>
                      <a:r>
                        <a:rPr sz="2400" b="0" spc="-5" dirty="0">
                          <a:latin typeface="Calibri Light"/>
                          <a:cs typeface="Calibri Light"/>
                        </a:rPr>
                        <a:t>(Export) on </a:t>
                      </a:r>
                      <a:r>
                        <a:rPr sz="2400" b="0" spc="-10" dirty="0">
                          <a:latin typeface="Calibri Light"/>
                          <a:cs typeface="Calibri Light"/>
                        </a:rPr>
                        <a:t>payment </a:t>
                      </a:r>
                      <a:r>
                        <a:rPr sz="2400" b="0" spc="-5" dirty="0">
                          <a:latin typeface="Calibri Light"/>
                          <a:cs typeface="Calibri Light"/>
                        </a:rPr>
                        <a:t>of </a:t>
                      </a:r>
                      <a:r>
                        <a:rPr sz="2400" b="0" spc="-20" dirty="0">
                          <a:latin typeface="Calibri Light"/>
                          <a:cs typeface="Calibri Light"/>
                        </a:rPr>
                        <a:t>tax </a:t>
                      </a:r>
                      <a:r>
                        <a:rPr sz="2400" b="0" spc="-15" dirty="0">
                          <a:latin typeface="Calibri Light"/>
                          <a:cs typeface="Calibri Light"/>
                        </a:rPr>
                        <a:t>(except  </a:t>
                      </a:r>
                      <a:r>
                        <a:rPr sz="2400" b="0" dirty="0">
                          <a:latin typeface="Calibri Light"/>
                          <a:cs typeface="Calibri Light"/>
                        </a:rPr>
                        <a:t>supplies </a:t>
                      </a:r>
                      <a:r>
                        <a:rPr sz="2400" b="0" spc="-10" dirty="0">
                          <a:latin typeface="Calibri Light"/>
                          <a:cs typeface="Calibri Light"/>
                        </a:rPr>
                        <a:t>to </a:t>
                      </a:r>
                      <a:r>
                        <a:rPr sz="2400" b="0" dirty="0">
                          <a:latin typeface="Calibri Light"/>
                          <a:cs typeface="Calibri Light"/>
                        </a:rPr>
                        <a:t>SEZs)</a:t>
                      </a:r>
                      <a:endParaRPr sz="2400">
                        <a:latin typeface="Calibri Light"/>
                        <a:cs typeface="Calibri Light"/>
                      </a:endParaRPr>
                    </a:p>
                  </a:txBody>
                  <a:tcPr marL="0" marR="0" marT="6985" marB="0">
                    <a:lnT w="6350">
                      <a:solidFill>
                        <a:srgbClr val="EC7C30"/>
                      </a:solidFill>
                      <a:prstDash val="solid"/>
                    </a:lnT>
                    <a:lnB w="6350">
                      <a:solidFill>
                        <a:srgbClr val="EC7C30"/>
                      </a:solidFill>
                      <a:prstDash val="solid"/>
                    </a:lnB>
                  </a:tcPr>
                </a:tc>
                <a:tc>
                  <a:txBody>
                    <a:bodyPr/>
                    <a:lstStyle/>
                    <a:p>
                      <a:pPr marR="57785" algn="ctr">
                        <a:lnSpc>
                          <a:spcPct val="100000"/>
                        </a:lnSpc>
                        <a:spcBef>
                          <a:spcPts val="1365"/>
                        </a:spcBef>
                      </a:pPr>
                      <a:r>
                        <a:rPr sz="2400" b="0" dirty="0">
                          <a:latin typeface="Calibri Light"/>
                          <a:cs typeface="Calibri Light"/>
                        </a:rPr>
                        <a:t>6A</a:t>
                      </a:r>
                      <a:r>
                        <a:rPr sz="2400" b="0" spc="-30" dirty="0">
                          <a:latin typeface="Calibri Light"/>
                          <a:cs typeface="Calibri Light"/>
                        </a:rPr>
                        <a:t> </a:t>
                      </a:r>
                      <a:r>
                        <a:rPr sz="2400" b="0" spc="-90" dirty="0">
                          <a:latin typeface="Calibri Light"/>
                          <a:cs typeface="Calibri Light"/>
                        </a:rPr>
                        <a:t>WPAY</a:t>
                      </a:r>
                      <a:endParaRPr sz="2400">
                        <a:latin typeface="Calibri Light"/>
                        <a:cs typeface="Calibri Light"/>
                      </a:endParaRPr>
                    </a:p>
                  </a:txBody>
                  <a:tcPr marL="0" marR="0" marT="173355" marB="0">
                    <a:lnR w="6350">
                      <a:solidFill>
                        <a:srgbClr val="EC7C30"/>
                      </a:solidFill>
                      <a:prstDash val="solid"/>
                    </a:lnR>
                    <a:lnT w="6350">
                      <a:solidFill>
                        <a:srgbClr val="EC7C30"/>
                      </a:solidFill>
                      <a:prstDash val="solid"/>
                    </a:lnT>
                    <a:lnB w="6350">
                      <a:solidFill>
                        <a:srgbClr val="EC7C30"/>
                      </a:solidFill>
                      <a:prstDash val="solid"/>
                    </a:lnB>
                  </a:tcPr>
                </a:tc>
              </a:tr>
              <a:tr h="493649">
                <a:tc>
                  <a:txBody>
                    <a:bodyPr/>
                    <a:lstStyle/>
                    <a:p>
                      <a:pPr marL="103505" algn="ctr">
                        <a:lnSpc>
                          <a:spcPct val="100000"/>
                        </a:lnSpc>
                        <a:spcBef>
                          <a:spcPts val="840"/>
                        </a:spcBef>
                      </a:pPr>
                      <a:r>
                        <a:rPr sz="2400" b="0" spc="-5" dirty="0">
                          <a:latin typeface="Calibri Light"/>
                          <a:cs typeface="Calibri Light"/>
                        </a:rPr>
                        <a:t>4D</a:t>
                      </a:r>
                      <a:endParaRPr sz="2400">
                        <a:latin typeface="Calibri Light"/>
                        <a:cs typeface="Calibri Light"/>
                      </a:endParaRPr>
                    </a:p>
                  </a:txBody>
                  <a:tcPr marL="0" marR="0" marT="106680" marB="0">
                    <a:lnL w="6350">
                      <a:solidFill>
                        <a:srgbClr val="EC7C30"/>
                      </a:solidFill>
                      <a:prstDash val="solid"/>
                    </a:lnL>
                    <a:lnT w="6350">
                      <a:solidFill>
                        <a:srgbClr val="EC7C30"/>
                      </a:solidFill>
                      <a:prstDash val="solid"/>
                    </a:lnT>
                    <a:lnB w="6350">
                      <a:solidFill>
                        <a:srgbClr val="EC7C30"/>
                      </a:solidFill>
                      <a:prstDash val="solid"/>
                    </a:lnB>
                  </a:tcPr>
                </a:tc>
                <a:tc>
                  <a:txBody>
                    <a:bodyPr/>
                    <a:lstStyle/>
                    <a:p>
                      <a:pPr marL="113030">
                        <a:lnSpc>
                          <a:spcPts val="2840"/>
                        </a:lnSpc>
                      </a:pPr>
                      <a:r>
                        <a:rPr sz="2400" b="0" dirty="0">
                          <a:latin typeface="Calibri Light"/>
                          <a:cs typeface="Calibri Light"/>
                        </a:rPr>
                        <a:t>Supply </a:t>
                      </a:r>
                      <a:r>
                        <a:rPr sz="2400" b="0" spc="-10" dirty="0">
                          <a:latin typeface="Calibri Light"/>
                          <a:cs typeface="Calibri Light"/>
                        </a:rPr>
                        <a:t>to </a:t>
                      </a:r>
                      <a:r>
                        <a:rPr sz="2400" b="0" dirty="0">
                          <a:latin typeface="Calibri Light"/>
                          <a:cs typeface="Calibri Light"/>
                        </a:rPr>
                        <a:t>SEZs </a:t>
                      </a:r>
                      <a:r>
                        <a:rPr sz="2400" b="0" spc="-5" dirty="0">
                          <a:latin typeface="Calibri Light"/>
                          <a:cs typeface="Calibri Light"/>
                        </a:rPr>
                        <a:t>on </a:t>
                      </a:r>
                      <a:r>
                        <a:rPr sz="2400" b="0" spc="-10" dirty="0">
                          <a:latin typeface="Calibri Light"/>
                          <a:cs typeface="Calibri Light"/>
                        </a:rPr>
                        <a:t>payment </a:t>
                      </a:r>
                      <a:r>
                        <a:rPr sz="2400" b="0" spc="-5" dirty="0">
                          <a:latin typeface="Calibri Light"/>
                          <a:cs typeface="Calibri Light"/>
                        </a:rPr>
                        <a:t>of</a:t>
                      </a:r>
                      <a:r>
                        <a:rPr sz="2400" b="0" spc="-15" dirty="0">
                          <a:latin typeface="Calibri Light"/>
                          <a:cs typeface="Calibri Light"/>
                        </a:rPr>
                        <a:t> </a:t>
                      </a:r>
                      <a:r>
                        <a:rPr sz="2400" b="0" spc="-20" dirty="0">
                          <a:latin typeface="Calibri Light"/>
                          <a:cs typeface="Calibri Light"/>
                        </a:rPr>
                        <a:t>tax</a:t>
                      </a:r>
                      <a:endParaRPr sz="2400">
                        <a:latin typeface="Calibri Light"/>
                        <a:cs typeface="Calibri Light"/>
                      </a:endParaRPr>
                    </a:p>
                  </a:txBody>
                  <a:tcPr marL="0" marR="0" marT="0" marB="0">
                    <a:lnT w="6350">
                      <a:solidFill>
                        <a:srgbClr val="EC7C30"/>
                      </a:solidFill>
                      <a:prstDash val="solid"/>
                    </a:lnT>
                    <a:lnB w="6350">
                      <a:solidFill>
                        <a:srgbClr val="EC7C30"/>
                      </a:solidFill>
                      <a:prstDash val="solid"/>
                    </a:lnB>
                  </a:tcPr>
                </a:tc>
                <a:tc>
                  <a:txBody>
                    <a:bodyPr/>
                    <a:lstStyle/>
                    <a:p>
                      <a:pPr marR="56515" algn="ctr">
                        <a:lnSpc>
                          <a:spcPct val="100000"/>
                        </a:lnSpc>
                        <a:spcBef>
                          <a:spcPts val="395"/>
                        </a:spcBef>
                      </a:pPr>
                      <a:r>
                        <a:rPr sz="2400" b="0" dirty="0">
                          <a:latin typeface="Calibri Light"/>
                          <a:cs typeface="Calibri Light"/>
                        </a:rPr>
                        <a:t>6B</a:t>
                      </a:r>
                      <a:r>
                        <a:rPr sz="2400" b="0" spc="-25" dirty="0">
                          <a:latin typeface="Calibri Light"/>
                          <a:cs typeface="Calibri Light"/>
                        </a:rPr>
                        <a:t> </a:t>
                      </a:r>
                      <a:r>
                        <a:rPr sz="2400" b="0" spc="-90" dirty="0">
                          <a:latin typeface="Calibri Light"/>
                          <a:cs typeface="Calibri Light"/>
                        </a:rPr>
                        <a:t>WPAY</a:t>
                      </a:r>
                      <a:endParaRPr sz="2400">
                        <a:latin typeface="Calibri Light"/>
                        <a:cs typeface="Calibri Light"/>
                      </a:endParaRPr>
                    </a:p>
                  </a:txBody>
                  <a:tcPr marL="0" marR="0" marT="50165" marB="0">
                    <a:lnR w="6350">
                      <a:solidFill>
                        <a:srgbClr val="EC7C30"/>
                      </a:solidFill>
                      <a:prstDash val="solid"/>
                    </a:lnR>
                    <a:lnT w="6350">
                      <a:solidFill>
                        <a:srgbClr val="EC7C30"/>
                      </a:solidFill>
                      <a:prstDash val="solid"/>
                    </a:lnT>
                    <a:lnB w="6350">
                      <a:solidFill>
                        <a:srgbClr val="EC7C30"/>
                      </a:solidFill>
                      <a:prstDash val="solid"/>
                    </a:lnB>
                  </a:tcPr>
                </a:tc>
              </a:tr>
              <a:tr h="434975">
                <a:tc>
                  <a:txBody>
                    <a:bodyPr/>
                    <a:lstStyle/>
                    <a:p>
                      <a:pPr marL="100965" algn="ctr">
                        <a:lnSpc>
                          <a:spcPct val="100000"/>
                        </a:lnSpc>
                        <a:spcBef>
                          <a:spcPts val="380"/>
                        </a:spcBef>
                      </a:pPr>
                      <a:r>
                        <a:rPr sz="2400" b="0" spc="-5" dirty="0">
                          <a:latin typeface="Calibri Light"/>
                          <a:cs typeface="Calibri Light"/>
                        </a:rPr>
                        <a:t>4E</a:t>
                      </a:r>
                      <a:endParaRPr sz="2400">
                        <a:latin typeface="Calibri Light"/>
                        <a:cs typeface="Calibri Light"/>
                      </a:endParaRPr>
                    </a:p>
                  </a:txBody>
                  <a:tcPr marL="0" marR="0" marT="48260" marB="0">
                    <a:lnL w="6350">
                      <a:solidFill>
                        <a:srgbClr val="EC7C30"/>
                      </a:solidFill>
                      <a:prstDash val="solid"/>
                    </a:lnL>
                    <a:lnT w="6350">
                      <a:solidFill>
                        <a:srgbClr val="EC7C30"/>
                      </a:solidFill>
                      <a:prstDash val="solid"/>
                    </a:lnT>
                    <a:lnB w="6350">
                      <a:solidFill>
                        <a:srgbClr val="EC7C30"/>
                      </a:solidFill>
                      <a:prstDash val="solid"/>
                    </a:lnB>
                  </a:tcPr>
                </a:tc>
                <a:tc>
                  <a:txBody>
                    <a:bodyPr/>
                    <a:lstStyle/>
                    <a:p>
                      <a:pPr marL="113030">
                        <a:lnSpc>
                          <a:spcPts val="2840"/>
                        </a:lnSpc>
                      </a:pPr>
                      <a:r>
                        <a:rPr sz="2400" b="0" dirty="0">
                          <a:latin typeface="Calibri Light"/>
                          <a:cs typeface="Calibri Light"/>
                        </a:rPr>
                        <a:t>Deemed</a:t>
                      </a:r>
                      <a:r>
                        <a:rPr sz="2400" b="0" spc="5" dirty="0">
                          <a:latin typeface="Calibri Light"/>
                          <a:cs typeface="Calibri Light"/>
                        </a:rPr>
                        <a:t> </a:t>
                      </a:r>
                      <a:r>
                        <a:rPr sz="2400" b="0" dirty="0">
                          <a:latin typeface="Calibri Light"/>
                          <a:cs typeface="Calibri Light"/>
                        </a:rPr>
                        <a:t>Exports</a:t>
                      </a:r>
                      <a:endParaRPr sz="2400">
                        <a:latin typeface="Calibri Light"/>
                        <a:cs typeface="Calibri Light"/>
                      </a:endParaRPr>
                    </a:p>
                  </a:txBody>
                  <a:tcPr marL="0" marR="0" marT="0" marB="0">
                    <a:lnT w="6350">
                      <a:solidFill>
                        <a:srgbClr val="EC7C30"/>
                      </a:solidFill>
                      <a:prstDash val="solid"/>
                    </a:lnT>
                    <a:lnB w="6350">
                      <a:solidFill>
                        <a:srgbClr val="EC7C30"/>
                      </a:solidFill>
                      <a:prstDash val="solid"/>
                    </a:lnB>
                  </a:tcPr>
                </a:tc>
                <a:tc>
                  <a:txBody>
                    <a:bodyPr/>
                    <a:lstStyle/>
                    <a:p>
                      <a:pPr marR="56515" algn="ctr">
                        <a:lnSpc>
                          <a:spcPct val="100000"/>
                        </a:lnSpc>
                        <a:spcBef>
                          <a:spcPts val="165"/>
                        </a:spcBef>
                      </a:pPr>
                      <a:r>
                        <a:rPr sz="2400" b="0" spc="-5" dirty="0">
                          <a:latin typeface="Calibri Light"/>
                          <a:cs typeface="Calibri Light"/>
                        </a:rPr>
                        <a:t>6C</a:t>
                      </a:r>
                      <a:endParaRPr sz="2400">
                        <a:latin typeface="Calibri Light"/>
                        <a:cs typeface="Calibri Light"/>
                      </a:endParaRPr>
                    </a:p>
                  </a:txBody>
                  <a:tcPr marL="0" marR="0" marT="20955" marB="0">
                    <a:lnR w="6350">
                      <a:solidFill>
                        <a:srgbClr val="EC7C30"/>
                      </a:solidFill>
                      <a:prstDash val="solid"/>
                    </a:lnR>
                    <a:lnT w="6350">
                      <a:solidFill>
                        <a:srgbClr val="EC7C30"/>
                      </a:solidFill>
                      <a:prstDash val="solid"/>
                    </a:lnT>
                    <a:lnB w="6350">
                      <a:solidFill>
                        <a:srgbClr val="EC7C30"/>
                      </a:solidFill>
                      <a:prstDash val="solid"/>
                    </a:lnB>
                  </a:tcPr>
                </a:tc>
              </a:tr>
              <a:tr h="741044">
                <a:tc>
                  <a:txBody>
                    <a:bodyPr/>
                    <a:lstStyle/>
                    <a:p>
                      <a:pPr>
                        <a:lnSpc>
                          <a:spcPct val="100000"/>
                        </a:lnSpc>
                        <a:spcBef>
                          <a:spcPts val="30"/>
                        </a:spcBef>
                      </a:pPr>
                      <a:endParaRPr sz="2400">
                        <a:latin typeface="Times New Roman"/>
                        <a:cs typeface="Times New Roman"/>
                      </a:endParaRPr>
                    </a:p>
                    <a:p>
                      <a:pPr marL="101600" algn="ctr">
                        <a:lnSpc>
                          <a:spcPct val="100000"/>
                        </a:lnSpc>
                        <a:spcBef>
                          <a:spcPts val="5"/>
                        </a:spcBef>
                      </a:pPr>
                      <a:r>
                        <a:rPr sz="2400" b="0" spc="-5" dirty="0">
                          <a:latin typeface="Calibri Light"/>
                          <a:cs typeface="Calibri Light"/>
                        </a:rPr>
                        <a:t>4F</a:t>
                      </a:r>
                      <a:endParaRPr sz="2400">
                        <a:latin typeface="Calibri Light"/>
                        <a:cs typeface="Calibri Light"/>
                      </a:endParaRPr>
                    </a:p>
                  </a:txBody>
                  <a:tcPr marL="0" marR="0" marT="3810" marB="0">
                    <a:lnL w="6350">
                      <a:solidFill>
                        <a:srgbClr val="EC7C30"/>
                      </a:solidFill>
                      <a:prstDash val="solid"/>
                    </a:lnL>
                    <a:lnT w="6350">
                      <a:solidFill>
                        <a:srgbClr val="EC7C30"/>
                      </a:solidFill>
                      <a:prstDash val="solid"/>
                    </a:lnT>
                    <a:lnB w="6350">
                      <a:solidFill>
                        <a:srgbClr val="EC7C30"/>
                      </a:solidFill>
                      <a:prstDash val="solid"/>
                    </a:lnB>
                  </a:tcPr>
                </a:tc>
                <a:tc>
                  <a:txBody>
                    <a:bodyPr/>
                    <a:lstStyle/>
                    <a:p>
                      <a:pPr marL="113030" marR="516890">
                        <a:lnSpc>
                          <a:spcPts val="2880"/>
                        </a:lnSpc>
                        <a:spcBef>
                          <a:spcPts val="55"/>
                        </a:spcBef>
                      </a:pPr>
                      <a:r>
                        <a:rPr sz="2400" b="0" spc="-5" dirty="0">
                          <a:latin typeface="Calibri Light"/>
                          <a:cs typeface="Calibri Light"/>
                        </a:rPr>
                        <a:t>Advances on </a:t>
                      </a:r>
                      <a:r>
                        <a:rPr sz="2400" b="0" dirty="0">
                          <a:latin typeface="Calibri Light"/>
                          <a:cs typeface="Calibri Light"/>
                        </a:rPr>
                        <a:t>which </a:t>
                      </a:r>
                      <a:r>
                        <a:rPr sz="2400" b="0" spc="-20" dirty="0">
                          <a:latin typeface="Calibri Light"/>
                          <a:cs typeface="Calibri Light"/>
                        </a:rPr>
                        <a:t>tax </a:t>
                      </a:r>
                      <a:r>
                        <a:rPr sz="2400" b="0" dirty="0">
                          <a:latin typeface="Calibri Light"/>
                          <a:cs typeface="Calibri Light"/>
                        </a:rPr>
                        <a:t>has been paid but </a:t>
                      </a:r>
                      <a:r>
                        <a:rPr sz="2400" b="0" spc="-15" dirty="0">
                          <a:latin typeface="Calibri Light"/>
                          <a:cs typeface="Calibri Light"/>
                        </a:rPr>
                        <a:t>invoice </a:t>
                      </a:r>
                      <a:r>
                        <a:rPr sz="2400" b="0" dirty="0">
                          <a:latin typeface="Calibri Light"/>
                          <a:cs typeface="Calibri Light"/>
                        </a:rPr>
                        <a:t>has  not been issued (not </a:t>
                      </a:r>
                      <a:r>
                        <a:rPr sz="2400" b="0" spc="-15" dirty="0">
                          <a:latin typeface="Calibri Light"/>
                          <a:cs typeface="Calibri Light"/>
                        </a:rPr>
                        <a:t>covered </a:t>
                      </a:r>
                      <a:r>
                        <a:rPr sz="2400" b="0" dirty="0">
                          <a:latin typeface="Calibri Light"/>
                          <a:cs typeface="Calibri Light"/>
                        </a:rPr>
                        <a:t>under (A) </a:t>
                      </a:r>
                      <a:r>
                        <a:rPr sz="2400" b="0" spc="-10" dirty="0">
                          <a:latin typeface="Calibri Light"/>
                          <a:cs typeface="Calibri Light"/>
                        </a:rPr>
                        <a:t>to </a:t>
                      </a:r>
                      <a:r>
                        <a:rPr sz="2400" b="0" dirty="0">
                          <a:latin typeface="Calibri Light"/>
                          <a:cs typeface="Calibri Light"/>
                        </a:rPr>
                        <a:t>(E)</a:t>
                      </a:r>
                      <a:r>
                        <a:rPr sz="2400" b="0" spc="-100" dirty="0">
                          <a:latin typeface="Calibri Light"/>
                          <a:cs typeface="Calibri Light"/>
                        </a:rPr>
                        <a:t> </a:t>
                      </a:r>
                      <a:r>
                        <a:rPr sz="2400" b="0" spc="-10" dirty="0">
                          <a:latin typeface="Calibri Light"/>
                          <a:cs typeface="Calibri Light"/>
                        </a:rPr>
                        <a:t>above)</a:t>
                      </a:r>
                      <a:endParaRPr sz="2400">
                        <a:latin typeface="Calibri Light"/>
                        <a:cs typeface="Calibri Light"/>
                      </a:endParaRPr>
                    </a:p>
                  </a:txBody>
                  <a:tcPr marL="0" marR="0" marT="6985" marB="0">
                    <a:lnT w="6350">
                      <a:solidFill>
                        <a:srgbClr val="EC7C30"/>
                      </a:solidFill>
                      <a:prstDash val="solid"/>
                    </a:lnT>
                    <a:lnB w="6350">
                      <a:solidFill>
                        <a:srgbClr val="EC7C30"/>
                      </a:solidFill>
                      <a:prstDash val="solid"/>
                    </a:lnB>
                  </a:tcPr>
                </a:tc>
                <a:tc>
                  <a:txBody>
                    <a:bodyPr/>
                    <a:lstStyle/>
                    <a:p>
                      <a:pPr marR="55880" algn="ctr">
                        <a:lnSpc>
                          <a:spcPct val="100000"/>
                        </a:lnSpc>
                        <a:spcBef>
                          <a:spcPts val="1370"/>
                        </a:spcBef>
                      </a:pPr>
                      <a:r>
                        <a:rPr sz="2400" b="0" spc="-5" dirty="0">
                          <a:latin typeface="Calibri Light"/>
                          <a:cs typeface="Calibri Light"/>
                        </a:rPr>
                        <a:t>11</a:t>
                      </a:r>
                      <a:endParaRPr sz="2400">
                        <a:latin typeface="Calibri Light"/>
                        <a:cs typeface="Calibri Light"/>
                      </a:endParaRPr>
                    </a:p>
                  </a:txBody>
                  <a:tcPr marL="0" marR="0" marT="173990" marB="0">
                    <a:lnR w="6350">
                      <a:solidFill>
                        <a:srgbClr val="EC7C30"/>
                      </a:solidFill>
                      <a:prstDash val="solid"/>
                    </a:lnR>
                    <a:lnT w="6350">
                      <a:solidFill>
                        <a:srgbClr val="EC7C30"/>
                      </a:solidFill>
                      <a:prstDash val="solid"/>
                    </a:lnT>
                    <a:lnB w="6350">
                      <a:solidFill>
                        <a:srgbClr val="EC7C30"/>
                      </a:solidFill>
                      <a:prstDash val="solid"/>
                    </a:lnB>
                  </a:tcPr>
                </a:tc>
              </a:tr>
              <a:tr h="741044">
                <a:tc>
                  <a:txBody>
                    <a:bodyPr/>
                    <a:lstStyle/>
                    <a:p>
                      <a:pPr>
                        <a:lnSpc>
                          <a:spcPct val="100000"/>
                        </a:lnSpc>
                        <a:spcBef>
                          <a:spcPts val="35"/>
                        </a:spcBef>
                      </a:pPr>
                      <a:endParaRPr sz="2400">
                        <a:latin typeface="Times New Roman"/>
                        <a:cs typeface="Times New Roman"/>
                      </a:endParaRPr>
                    </a:p>
                    <a:p>
                      <a:pPr marL="103505" algn="ctr">
                        <a:lnSpc>
                          <a:spcPct val="100000"/>
                        </a:lnSpc>
                      </a:pPr>
                      <a:r>
                        <a:rPr sz="2400" b="0" spc="-5" dirty="0">
                          <a:latin typeface="Calibri Light"/>
                          <a:cs typeface="Calibri Light"/>
                        </a:rPr>
                        <a:t>4G</a:t>
                      </a:r>
                      <a:endParaRPr sz="2400">
                        <a:latin typeface="Calibri Light"/>
                        <a:cs typeface="Calibri Light"/>
                      </a:endParaRPr>
                    </a:p>
                  </a:txBody>
                  <a:tcPr marL="0" marR="0" marT="4445" marB="0">
                    <a:lnL w="6350">
                      <a:solidFill>
                        <a:srgbClr val="EC7C30"/>
                      </a:solidFill>
                      <a:prstDash val="solid"/>
                    </a:lnL>
                    <a:lnT w="6350">
                      <a:solidFill>
                        <a:srgbClr val="EC7C30"/>
                      </a:solidFill>
                      <a:prstDash val="solid"/>
                    </a:lnT>
                    <a:lnB w="6350">
                      <a:solidFill>
                        <a:srgbClr val="EC7C30"/>
                      </a:solidFill>
                      <a:prstDash val="solid"/>
                    </a:lnB>
                  </a:tcPr>
                </a:tc>
                <a:tc>
                  <a:txBody>
                    <a:bodyPr/>
                    <a:lstStyle/>
                    <a:p>
                      <a:pPr marL="113030" marR="534670">
                        <a:lnSpc>
                          <a:spcPts val="2880"/>
                        </a:lnSpc>
                        <a:spcBef>
                          <a:spcPts val="60"/>
                        </a:spcBef>
                      </a:pPr>
                      <a:r>
                        <a:rPr sz="2400" b="0" spc="-15" dirty="0">
                          <a:latin typeface="Calibri Light"/>
                          <a:cs typeface="Calibri Light"/>
                        </a:rPr>
                        <a:t>Inward </a:t>
                      </a:r>
                      <a:r>
                        <a:rPr sz="2400" b="0" dirty="0">
                          <a:latin typeface="Calibri Light"/>
                          <a:cs typeface="Calibri Light"/>
                        </a:rPr>
                        <a:t>supplies </a:t>
                      </a:r>
                      <a:r>
                        <a:rPr sz="2400" b="0" spc="-5" dirty="0">
                          <a:latin typeface="Calibri Light"/>
                          <a:cs typeface="Calibri Light"/>
                        </a:rPr>
                        <a:t>on </a:t>
                      </a:r>
                      <a:r>
                        <a:rPr sz="2400" b="0" dirty="0">
                          <a:latin typeface="Calibri Light"/>
                          <a:cs typeface="Calibri Light"/>
                        </a:rPr>
                        <a:t>which </a:t>
                      </a:r>
                      <a:r>
                        <a:rPr sz="2400" b="0" spc="-20" dirty="0">
                          <a:latin typeface="Calibri Light"/>
                          <a:cs typeface="Calibri Light"/>
                        </a:rPr>
                        <a:t>tax </a:t>
                      </a:r>
                      <a:r>
                        <a:rPr sz="2400" b="0" dirty="0">
                          <a:latin typeface="Calibri Light"/>
                          <a:cs typeface="Calibri Light"/>
                        </a:rPr>
                        <a:t>is </a:t>
                      </a:r>
                      <a:r>
                        <a:rPr sz="2400" b="0" spc="-15" dirty="0">
                          <a:latin typeface="Calibri Light"/>
                          <a:cs typeface="Calibri Light"/>
                        </a:rPr>
                        <a:t>to </a:t>
                      </a:r>
                      <a:r>
                        <a:rPr sz="2400" b="0" dirty="0">
                          <a:latin typeface="Calibri Light"/>
                          <a:cs typeface="Calibri Light"/>
                        </a:rPr>
                        <a:t>be paid </a:t>
                      </a:r>
                      <a:r>
                        <a:rPr sz="2400" b="0" spc="-5" dirty="0">
                          <a:latin typeface="Calibri Light"/>
                          <a:cs typeface="Calibri Light"/>
                        </a:rPr>
                        <a:t>on </a:t>
                      </a:r>
                      <a:r>
                        <a:rPr sz="2400" b="0" spc="-20" dirty="0">
                          <a:latin typeface="Calibri Light"/>
                          <a:cs typeface="Calibri Light"/>
                        </a:rPr>
                        <a:t>reverse  </a:t>
                      </a:r>
                      <a:r>
                        <a:rPr sz="2400" b="0" spc="-10" dirty="0">
                          <a:latin typeface="Calibri Light"/>
                          <a:cs typeface="Calibri Light"/>
                        </a:rPr>
                        <a:t>charge</a:t>
                      </a:r>
                      <a:r>
                        <a:rPr sz="2400" b="0" spc="-20" dirty="0">
                          <a:latin typeface="Calibri Light"/>
                          <a:cs typeface="Calibri Light"/>
                        </a:rPr>
                        <a:t> </a:t>
                      </a:r>
                      <a:r>
                        <a:rPr sz="2400" b="0" dirty="0">
                          <a:latin typeface="Calibri Light"/>
                          <a:cs typeface="Calibri Light"/>
                        </a:rPr>
                        <a:t>basis</a:t>
                      </a:r>
                      <a:endParaRPr sz="2400">
                        <a:latin typeface="Calibri Light"/>
                        <a:cs typeface="Calibri Light"/>
                      </a:endParaRPr>
                    </a:p>
                  </a:txBody>
                  <a:tcPr marL="0" marR="0" marT="7620" marB="0">
                    <a:lnT w="6350">
                      <a:solidFill>
                        <a:srgbClr val="EC7C30"/>
                      </a:solidFill>
                      <a:prstDash val="solid"/>
                    </a:lnT>
                    <a:lnB w="6350">
                      <a:solidFill>
                        <a:srgbClr val="EC7C30"/>
                      </a:solidFill>
                      <a:prstDash val="solid"/>
                    </a:lnB>
                  </a:tcPr>
                </a:tc>
                <a:tc>
                  <a:txBody>
                    <a:bodyPr/>
                    <a:lstStyle/>
                    <a:p>
                      <a:pPr marR="54610" algn="ctr">
                        <a:lnSpc>
                          <a:spcPct val="100000"/>
                        </a:lnSpc>
                        <a:spcBef>
                          <a:spcPts val="1370"/>
                        </a:spcBef>
                      </a:pPr>
                      <a:r>
                        <a:rPr sz="2400" b="0" spc="-10" dirty="0">
                          <a:solidFill>
                            <a:srgbClr val="FF0000"/>
                          </a:solidFill>
                          <a:latin typeface="Calibri Light"/>
                          <a:cs typeface="Calibri Light"/>
                        </a:rPr>
                        <a:t>NA</a:t>
                      </a:r>
                      <a:endParaRPr sz="2400">
                        <a:latin typeface="Calibri Light"/>
                        <a:cs typeface="Calibri Light"/>
                      </a:endParaRPr>
                    </a:p>
                  </a:txBody>
                  <a:tcPr marL="0" marR="0" marT="173990" marB="0">
                    <a:lnR w="6350">
                      <a:solidFill>
                        <a:srgbClr val="EC7C30"/>
                      </a:solidFill>
                      <a:prstDash val="solid"/>
                    </a:lnR>
                    <a:lnT w="6350">
                      <a:solidFill>
                        <a:srgbClr val="EC7C30"/>
                      </a:solidFill>
                      <a:prstDash val="solid"/>
                    </a:lnT>
                    <a:lnB w="6350">
                      <a:solidFill>
                        <a:srgbClr val="EC7C30"/>
                      </a:solidFill>
                      <a:prstDash val="solid"/>
                    </a:lnB>
                  </a:tcPr>
                </a:tc>
              </a:tr>
              <a:tr h="395935">
                <a:tc>
                  <a:txBody>
                    <a:bodyPr/>
                    <a:lstStyle/>
                    <a:p>
                      <a:pPr marL="101600" algn="ctr">
                        <a:lnSpc>
                          <a:spcPts val="2870"/>
                        </a:lnSpc>
                      </a:pPr>
                      <a:r>
                        <a:rPr sz="2400" spc="-5" dirty="0">
                          <a:latin typeface="Calibri"/>
                          <a:cs typeface="Calibri"/>
                        </a:rPr>
                        <a:t>4H</a:t>
                      </a:r>
                      <a:endParaRPr sz="2400">
                        <a:latin typeface="Calibri"/>
                        <a:cs typeface="Calibri"/>
                      </a:endParaRPr>
                    </a:p>
                  </a:txBody>
                  <a:tcPr marL="0" marR="0" marT="0" marB="0">
                    <a:lnL w="6350">
                      <a:solidFill>
                        <a:srgbClr val="EC7C30"/>
                      </a:solidFill>
                      <a:prstDash val="solid"/>
                    </a:lnL>
                    <a:lnT w="6350">
                      <a:solidFill>
                        <a:srgbClr val="EC7C30"/>
                      </a:solidFill>
                      <a:prstDash val="solid"/>
                    </a:lnT>
                    <a:lnB w="6350">
                      <a:solidFill>
                        <a:srgbClr val="EC7C30"/>
                      </a:solidFill>
                      <a:prstDash val="solid"/>
                    </a:lnB>
                  </a:tcPr>
                </a:tc>
                <a:tc>
                  <a:txBody>
                    <a:bodyPr/>
                    <a:lstStyle/>
                    <a:p>
                      <a:pPr marL="562610">
                        <a:lnSpc>
                          <a:spcPts val="2870"/>
                        </a:lnSpc>
                      </a:pPr>
                      <a:r>
                        <a:rPr sz="2400" b="0" spc="-25" dirty="0">
                          <a:latin typeface="Calibri Light"/>
                          <a:cs typeface="Calibri Light"/>
                        </a:rPr>
                        <a:t>Sub-total </a:t>
                      </a:r>
                      <a:r>
                        <a:rPr sz="2400" b="0" dirty="0">
                          <a:latin typeface="Calibri Light"/>
                          <a:cs typeface="Calibri Light"/>
                        </a:rPr>
                        <a:t>(A </a:t>
                      </a:r>
                      <a:r>
                        <a:rPr sz="2400" b="0" spc="-15" dirty="0">
                          <a:latin typeface="Calibri Light"/>
                          <a:cs typeface="Calibri Light"/>
                        </a:rPr>
                        <a:t>to </a:t>
                      </a:r>
                      <a:r>
                        <a:rPr sz="2400" b="0" dirty="0">
                          <a:latin typeface="Calibri Light"/>
                          <a:cs typeface="Calibri Light"/>
                        </a:rPr>
                        <a:t>G</a:t>
                      </a:r>
                      <a:r>
                        <a:rPr sz="2400" b="0" spc="-140" dirty="0">
                          <a:latin typeface="Calibri Light"/>
                          <a:cs typeface="Calibri Light"/>
                        </a:rPr>
                        <a:t> </a:t>
                      </a:r>
                      <a:r>
                        <a:rPr sz="2400" b="0" spc="-25" dirty="0">
                          <a:latin typeface="Calibri Light"/>
                          <a:cs typeface="Calibri Light"/>
                        </a:rPr>
                        <a:t>above)</a:t>
                      </a:r>
                      <a:endParaRPr sz="2400">
                        <a:latin typeface="Calibri Light"/>
                        <a:cs typeface="Calibri Light"/>
                      </a:endParaRPr>
                    </a:p>
                  </a:txBody>
                  <a:tcPr marL="0" marR="0" marT="0" marB="0">
                    <a:lnT w="6350">
                      <a:solidFill>
                        <a:srgbClr val="EC7C30"/>
                      </a:solidFill>
                      <a:prstDash val="solid"/>
                    </a:lnT>
                    <a:lnB w="6350">
                      <a:solidFill>
                        <a:srgbClr val="EC7C30"/>
                      </a:solidFill>
                      <a:prstDash val="solid"/>
                    </a:lnB>
                  </a:tcPr>
                </a:tc>
                <a:tc>
                  <a:txBody>
                    <a:bodyPr/>
                    <a:lstStyle/>
                    <a:p>
                      <a:pPr>
                        <a:lnSpc>
                          <a:spcPct val="100000"/>
                        </a:lnSpc>
                      </a:pPr>
                      <a:endParaRPr sz="2400">
                        <a:latin typeface="Times New Roman"/>
                        <a:cs typeface="Times New Roman"/>
                      </a:endParaRPr>
                    </a:p>
                  </a:txBody>
                  <a:tcPr marL="0" marR="0" marT="0" marB="0">
                    <a:lnR w="6350">
                      <a:solidFill>
                        <a:srgbClr val="EC7C30"/>
                      </a:solidFill>
                      <a:prstDash val="solid"/>
                    </a:lnR>
                    <a:lnT w="6350">
                      <a:solidFill>
                        <a:srgbClr val="EC7C30"/>
                      </a:solidFill>
                      <a:prstDash val="solid"/>
                    </a:lnT>
                    <a:lnB w="6350">
                      <a:solidFill>
                        <a:srgbClr val="EC7C30"/>
                      </a:solidFill>
                      <a:prstDash val="solid"/>
                    </a:lnB>
                  </a:tcPr>
                </a:tc>
              </a:tr>
            </a:tbl>
          </a:graphicData>
        </a:graphic>
      </p:graphicFrame>
      <p:sp>
        <p:nvSpPr>
          <p:cNvPr id="14" name="object 14"/>
          <p:cNvSpPr/>
          <p:nvPr/>
        </p:nvSpPr>
        <p:spPr>
          <a:xfrm>
            <a:off x="833627" y="394703"/>
            <a:ext cx="10523347" cy="590308"/>
          </a:xfrm>
          <a:prstGeom prst="rect">
            <a:avLst/>
          </a:prstGeom>
          <a:blipFill>
            <a:blip r:embed="rId2" cstate="print"/>
            <a:stretch>
              <a:fillRect/>
            </a:stretch>
          </a:blipFill>
        </p:spPr>
        <p:txBody>
          <a:bodyPr wrap="square" lIns="0" tIns="0" rIns="0" bIns="0" rtlCol="0"/>
          <a:lstStyle/>
          <a:p>
            <a:endParaRPr/>
          </a:p>
        </p:txBody>
      </p:sp>
      <p:sp>
        <p:nvSpPr>
          <p:cNvPr id="15" name="object 15"/>
          <p:cNvSpPr txBox="1">
            <a:spLocks noGrp="1"/>
          </p:cNvSpPr>
          <p:nvPr>
            <p:ph type="title"/>
          </p:nvPr>
        </p:nvSpPr>
        <p:spPr>
          <a:xfrm>
            <a:off x="4872990" y="310642"/>
            <a:ext cx="2443480" cy="635000"/>
          </a:xfrm>
          <a:prstGeom prst="rect">
            <a:avLst/>
          </a:prstGeom>
        </p:spPr>
        <p:txBody>
          <a:bodyPr vert="horz" wrap="square" lIns="0" tIns="12065" rIns="0" bIns="0" rtlCol="0">
            <a:spAutoFit/>
          </a:bodyPr>
          <a:lstStyle/>
          <a:p>
            <a:pPr marL="12700">
              <a:lnSpc>
                <a:spcPct val="100000"/>
              </a:lnSpc>
              <a:spcBef>
                <a:spcPts val="95"/>
              </a:spcBef>
            </a:pPr>
            <a:r>
              <a:rPr spc="-45" dirty="0"/>
              <a:t>c</a:t>
            </a:r>
            <a:r>
              <a:rPr spc="-10" dirty="0"/>
              <a:t>omp</a:t>
            </a:r>
            <a:r>
              <a:rPr dirty="0"/>
              <a:t>a</a:t>
            </a:r>
            <a:r>
              <a:rPr spc="-5" dirty="0"/>
              <a:t>ri</a:t>
            </a:r>
            <a:r>
              <a:rPr spc="-20" dirty="0"/>
              <a:t>s</a:t>
            </a:r>
            <a:r>
              <a:rPr spc="-10" dirty="0"/>
              <a:t>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0" y="6457200"/>
            <a:ext cx="0" cy="401320"/>
          </a:xfrm>
          <a:custGeom>
            <a:avLst/>
            <a:gdLst/>
            <a:ahLst/>
            <a:cxnLst/>
            <a:rect l="l" t="t" r="r" b="b"/>
            <a:pathLst>
              <a:path h="401320">
                <a:moveTo>
                  <a:pt x="0" y="0"/>
                </a:moveTo>
                <a:lnTo>
                  <a:pt x="0" y="400797"/>
                </a:lnTo>
              </a:path>
            </a:pathLst>
          </a:custGeom>
          <a:ln w="12700">
            <a:solidFill>
              <a:srgbClr val="FFFFFF"/>
            </a:solidFill>
          </a:ln>
        </p:spPr>
        <p:txBody>
          <a:bodyPr wrap="square" lIns="0" tIns="0" rIns="0" bIns="0" rtlCol="0"/>
          <a:lstStyle/>
          <a:p>
            <a:endParaRPr/>
          </a:p>
        </p:txBody>
      </p:sp>
      <p:sp>
        <p:nvSpPr>
          <p:cNvPr id="3" name="object 3"/>
          <p:cNvSpPr/>
          <p:nvPr/>
        </p:nvSpPr>
        <p:spPr>
          <a:xfrm>
            <a:off x="317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4" name="object 4"/>
          <p:cNvSpPr/>
          <p:nvPr/>
        </p:nvSpPr>
        <p:spPr>
          <a:xfrm>
            <a:off x="1218882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5" name="object 5"/>
          <p:cNvSpPr/>
          <p:nvPr/>
        </p:nvSpPr>
        <p:spPr>
          <a:xfrm>
            <a:off x="0" y="6463550"/>
            <a:ext cx="12192000" cy="0"/>
          </a:xfrm>
          <a:custGeom>
            <a:avLst/>
            <a:gdLst/>
            <a:ahLst/>
            <a:cxnLst/>
            <a:rect l="l" t="t" r="r" b="b"/>
            <a:pathLst>
              <a:path w="12192000">
                <a:moveTo>
                  <a:pt x="0" y="0"/>
                </a:moveTo>
                <a:lnTo>
                  <a:pt x="12192000" y="0"/>
                </a:lnTo>
              </a:path>
            </a:pathLst>
          </a:custGeom>
          <a:ln w="12700">
            <a:solidFill>
              <a:srgbClr val="FFFFFF"/>
            </a:solidFill>
          </a:ln>
        </p:spPr>
        <p:txBody>
          <a:bodyPr wrap="square" lIns="0" tIns="0" rIns="0" bIns="0" rtlCol="0"/>
          <a:lstStyle/>
          <a:p>
            <a:endParaRPr/>
          </a:p>
        </p:txBody>
      </p:sp>
      <p:sp>
        <p:nvSpPr>
          <p:cNvPr id="6" name="object 6"/>
          <p:cNvSpPr/>
          <p:nvPr/>
        </p:nvSpPr>
        <p:spPr>
          <a:xfrm>
            <a:off x="0" y="6848474"/>
            <a:ext cx="12192000" cy="0"/>
          </a:xfrm>
          <a:custGeom>
            <a:avLst/>
            <a:gdLst/>
            <a:ahLst/>
            <a:cxnLst/>
            <a:rect l="l" t="t" r="r" b="b"/>
            <a:pathLst>
              <a:path w="12192000">
                <a:moveTo>
                  <a:pt x="0" y="0"/>
                </a:moveTo>
                <a:lnTo>
                  <a:pt x="12192000" y="0"/>
                </a:lnTo>
              </a:path>
            </a:pathLst>
          </a:custGeom>
          <a:ln w="19049">
            <a:solidFill>
              <a:srgbClr val="FFFFFF"/>
            </a:solidFill>
          </a:ln>
        </p:spPr>
        <p:txBody>
          <a:bodyPr wrap="square" lIns="0" tIns="0" rIns="0" bIns="0" rtlCol="0"/>
          <a:lstStyle/>
          <a:p>
            <a:endParaRPr/>
          </a:p>
        </p:txBody>
      </p:sp>
      <p:sp>
        <p:nvSpPr>
          <p:cNvPr id="7" name="object 7"/>
          <p:cNvSpPr/>
          <p:nvPr/>
        </p:nvSpPr>
        <p:spPr>
          <a:xfrm>
            <a:off x="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1D5895"/>
          </a:solidFill>
        </p:spPr>
        <p:txBody>
          <a:bodyPr wrap="square" lIns="0" tIns="0" rIns="0" bIns="0" rtlCol="0"/>
          <a:lstStyle/>
          <a:p>
            <a:endParaRPr/>
          </a:p>
        </p:txBody>
      </p:sp>
      <p:sp>
        <p:nvSpPr>
          <p:cNvPr id="8" name="object 8"/>
          <p:cNvSpPr/>
          <p:nvPr/>
        </p:nvSpPr>
        <p:spPr>
          <a:xfrm>
            <a:off x="609600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80FF33"/>
          </a:solidFill>
        </p:spPr>
        <p:txBody>
          <a:bodyPr wrap="square" lIns="0" tIns="0" rIns="0" bIns="0" rtlCol="0"/>
          <a:lstStyle/>
          <a:p>
            <a:endParaRPr/>
          </a:p>
        </p:txBody>
      </p:sp>
      <p:sp>
        <p:nvSpPr>
          <p:cNvPr id="9" name="object 9"/>
          <p:cNvSpPr/>
          <p:nvPr/>
        </p:nvSpPr>
        <p:spPr>
          <a:xfrm>
            <a:off x="6096000" y="0"/>
            <a:ext cx="0" cy="375920"/>
          </a:xfrm>
          <a:custGeom>
            <a:avLst/>
            <a:gdLst/>
            <a:ahLst/>
            <a:cxnLst/>
            <a:rect l="l" t="t" r="r" b="b"/>
            <a:pathLst>
              <a:path h="375920">
                <a:moveTo>
                  <a:pt x="0" y="0"/>
                </a:moveTo>
                <a:lnTo>
                  <a:pt x="0" y="375412"/>
                </a:lnTo>
              </a:path>
            </a:pathLst>
          </a:custGeom>
          <a:ln w="12700">
            <a:solidFill>
              <a:srgbClr val="FFFFFF"/>
            </a:solidFill>
          </a:ln>
        </p:spPr>
        <p:txBody>
          <a:bodyPr wrap="square" lIns="0" tIns="0" rIns="0" bIns="0" rtlCol="0"/>
          <a:lstStyle/>
          <a:p>
            <a:endParaRPr/>
          </a:p>
        </p:txBody>
      </p:sp>
      <p:sp>
        <p:nvSpPr>
          <p:cNvPr id="10" name="object 10"/>
          <p:cNvSpPr/>
          <p:nvPr/>
        </p:nvSpPr>
        <p:spPr>
          <a:xfrm>
            <a:off x="317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1" name="object 11"/>
          <p:cNvSpPr/>
          <p:nvPr/>
        </p:nvSpPr>
        <p:spPr>
          <a:xfrm>
            <a:off x="1218882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2" name="object 12"/>
          <p:cNvSpPr/>
          <p:nvPr/>
        </p:nvSpPr>
        <p:spPr>
          <a:xfrm>
            <a:off x="0" y="3175"/>
            <a:ext cx="12192000" cy="0"/>
          </a:xfrm>
          <a:custGeom>
            <a:avLst/>
            <a:gdLst/>
            <a:ahLst/>
            <a:cxnLst/>
            <a:rect l="l" t="t" r="r" b="b"/>
            <a:pathLst>
              <a:path w="12192000">
                <a:moveTo>
                  <a:pt x="0" y="0"/>
                </a:moveTo>
                <a:lnTo>
                  <a:pt x="12192000" y="0"/>
                </a:lnTo>
              </a:path>
            </a:pathLst>
          </a:custGeom>
          <a:ln w="6350">
            <a:solidFill>
              <a:srgbClr val="FFFFFF"/>
            </a:solidFill>
          </a:ln>
        </p:spPr>
        <p:txBody>
          <a:bodyPr wrap="square" lIns="0" tIns="0" rIns="0" bIns="0" rtlCol="0"/>
          <a:lstStyle/>
          <a:p>
            <a:endParaRPr/>
          </a:p>
        </p:txBody>
      </p:sp>
      <p:graphicFrame>
        <p:nvGraphicFramePr>
          <p:cNvPr id="13" name="object 13"/>
          <p:cNvGraphicFramePr>
            <a:graphicFrameLocks noGrp="1"/>
          </p:cNvGraphicFramePr>
          <p:nvPr/>
        </p:nvGraphicFramePr>
        <p:xfrm>
          <a:off x="835025" y="981824"/>
          <a:ext cx="10516234" cy="3954282"/>
        </p:xfrm>
        <a:graphic>
          <a:graphicData uri="http://schemas.openxmlformats.org/drawingml/2006/table">
            <a:tbl>
              <a:tblPr firstRow="1" bandRow="1">
                <a:tableStyleId>{2D5ABB26-0587-4C30-8999-92F81FD0307C}</a:tableStyleId>
              </a:tblPr>
              <a:tblGrid>
                <a:gridCol w="1224915"/>
                <a:gridCol w="7339965"/>
                <a:gridCol w="1951354"/>
              </a:tblGrid>
              <a:tr h="399046">
                <a:tc>
                  <a:txBody>
                    <a:bodyPr/>
                    <a:lstStyle/>
                    <a:p>
                      <a:pPr marL="102870" algn="ctr">
                        <a:lnSpc>
                          <a:spcPts val="2875"/>
                        </a:lnSpc>
                      </a:pPr>
                      <a:r>
                        <a:rPr sz="2400" b="1" spc="-40" dirty="0">
                          <a:solidFill>
                            <a:srgbClr val="FFFFFF"/>
                          </a:solidFill>
                          <a:latin typeface="Calibri"/>
                          <a:cs typeface="Calibri"/>
                        </a:rPr>
                        <a:t>Table</a:t>
                      </a:r>
                      <a:r>
                        <a:rPr sz="2400" b="1" spc="-35" dirty="0">
                          <a:solidFill>
                            <a:srgbClr val="FFFFFF"/>
                          </a:solidFill>
                          <a:latin typeface="Calibri"/>
                          <a:cs typeface="Calibri"/>
                        </a:rPr>
                        <a:t> </a:t>
                      </a:r>
                      <a:r>
                        <a:rPr sz="2400" b="1" dirty="0">
                          <a:solidFill>
                            <a:srgbClr val="FFFFFF"/>
                          </a:solidFill>
                          <a:latin typeface="Calibri"/>
                          <a:cs typeface="Calibri"/>
                        </a:rPr>
                        <a:t>4</a:t>
                      </a:r>
                      <a:endParaRPr sz="2400">
                        <a:latin typeface="Calibri"/>
                        <a:cs typeface="Calibri"/>
                      </a:endParaRPr>
                    </a:p>
                  </a:txBody>
                  <a:tcPr marL="0" marR="0" marT="0" marB="0">
                    <a:solidFill>
                      <a:srgbClr val="EC7C30"/>
                    </a:solidFill>
                  </a:tcPr>
                </a:tc>
                <a:tc>
                  <a:txBody>
                    <a:bodyPr/>
                    <a:lstStyle/>
                    <a:p>
                      <a:pPr marR="207010" algn="ctr">
                        <a:lnSpc>
                          <a:spcPts val="2875"/>
                        </a:lnSpc>
                      </a:pPr>
                      <a:r>
                        <a:rPr sz="2400" b="1" spc="-5" dirty="0">
                          <a:solidFill>
                            <a:srgbClr val="FFFFFF"/>
                          </a:solidFill>
                          <a:latin typeface="Calibri"/>
                          <a:cs typeface="Calibri"/>
                        </a:rPr>
                        <a:t>Description</a:t>
                      </a:r>
                      <a:endParaRPr sz="2400">
                        <a:latin typeface="Calibri"/>
                        <a:cs typeface="Calibri"/>
                      </a:endParaRPr>
                    </a:p>
                  </a:txBody>
                  <a:tcPr marL="0" marR="0" marT="0" marB="0">
                    <a:solidFill>
                      <a:srgbClr val="EC7C30"/>
                    </a:solidFill>
                  </a:tcPr>
                </a:tc>
                <a:tc>
                  <a:txBody>
                    <a:bodyPr/>
                    <a:lstStyle/>
                    <a:p>
                      <a:pPr marL="377190">
                        <a:lnSpc>
                          <a:spcPts val="2875"/>
                        </a:lnSpc>
                      </a:pPr>
                      <a:r>
                        <a:rPr sz="2400" b="1" spc="-10" dirty="0">
                          <a:solidFill>
                            <a:srgbClr val="FFFFFF"/>
                          </a:solidFill>
                          <a:latin typeface="Calibri"/>
                          <a:cs typeface="Calibri"/>
                        </a:rPr>
                        <a:t>GSTR</a:t>
                      </a:r>
                      <a:r>
                        <a:rPr sz="2400" b="1" spc="-25" dirty="0">
                          <a:solidFill>
                            <a:srgbClr val="FFFFFF"/>
                          </a:solidFill>
                          <a:latin typeface="Calibri"/>
                          <a:cs typeface="Calibri"/>
                        </a:rPr>
                        <a:t> </a:t>
                      </a:r>
                      <a:r>
                        <a:rPr sz="2400" b="1" dirty="0">
                          <a:solidFill>
                            <a:srgbClr val="FFFFFF"/>
                          </a:solidFill>
                          <a:latin typeface="Calibri"/>
                          <a:cs typeface="Calibri"/>
                        </a:rPr>
                        <a:t>1</a:t>
                      </a:r>
                      <a:endParaRPr sz="2400">
                        <a:latin typeface="Calibri"/>
                        <a:cs typeface="Calibri"/>
                      </a:endParaRPr>
                    </a:p>
                  </a:txBody>
                  <a:tcPr marL="0" marR="0" marT="0" marB="0">
                    <a:solidFill>
                      <a:srgbClr val="EC7C30"/>
                    </a:solidFill>
                  </a:tcPr>
                </a:tc>
              </a:tr>
              <a:tr h="741044">
                <a:tc>
                  <a:txBody>
                    <a:bodyPr/>
                    <a:lstStyle/>
                    <a:p>
                      <a:pPr>
                        <a:lnSpc>
                          <a:spcPct val="100000"/>
                        </a:lnSpc>
                        <a:spcBef>
                          <a:spcPts val="30"/>
                        </a:spcBef>
                      </a:pPr>
                      <a:endParaRPr sz="2400">
                        <a:latin typeface="Times New Roman"/>
                        <a:cs typeface="Times New Roman"/>
                      </a:endParaRPr>
                    </a:p>
                    <a:p>
                      <a:pPr marL="102870" algn="ctr">
                        <a:lnSpc>
                          <a:spcPct val="100000"/>
                        </a:lnSpc>
                      </a:pPr>
                      <a:r>
                        <a:rPr sz="2400" b="0" spc="-5" dirty="0">
                          <a:latin typeface="Calibri Light"/>
                          <a:cs typeface="Calibri Light"/>
                        </a:rPr>
                        <a:t>4I</a:t>
                      </a:r>
                      <a:endParaRPr sz="2400">
                        <a:latin typeface="Calibri Light"/>
                        <a:cs typeface="Calibri Light"/>
                      </a:endParaRPr>
                    </a:p>
                  </a:txBody>
                  <a:tcPr marL="0" marR="0" marT="3810" marB="0">
                    <a:lnL w="6350">
                      <a:solidFill>
                        <a:srgbClr val="EC7C30"/>
                      </a:solidFill>
                      <a:prstDash val="solid"/>
                    </a:lnL>
                    <a:lnB w="6350">
                      <a:solidFill>
                        <a:srgbClr val="EC7C30"/>
                      </a:solidFill>
                      <a:prstDash val="solid"/>
                    </a:lnB>
                  </a:tcPr>
                </a:tc>
                <a:tc>
                  <a:txBody>
                    <a:bodyPr/>
                    <a:lstStyle/>
                    <a:p>
                      <a:pPr marL="113030" marR="534035">
                        <a:lnSpc>
                          <a:spcPts val="2880"/>
                        </a:lnSpc>
                        <a:spcBef>
                          <a:spcPts val="50"/>
                        </a:spcBef>
                      </a:pPr>
                      <a:r>
                        <a:rPr sz="2400" b="0" spc="-10" dirty="0">
                          <a:latin typeface="Calibri Light"/>
                          <a:cs typeface="Calibri Light"/>
                        </a:rPr>
                        <a:t>Credit Notes </a:t>
                      </a:r>
                      <a:r>
                        <a:rPr sz="2400" b="0" spc="-5" dirty="0">
                          <a:latin typeface="Calibri Light"/>
                          <a:cs typeface="Calibri Light"/>
                        </a:rPr>
                        <a:t>issued </a:t>
                      </a:r>
                      <a:r>
                        <a:rPr sz="2400" b="0" dirty="0">
                          <a:latin typeface="Calibri Light"/>
                          <a:cs typeface="Calibri Light"/>
                        </a:rPr>
                        <a:t>in </a:t>
                      </a:r>
                      <a:r>
                        <a:rPr sz="2400" b="0" spc="-10" dirty="0">
                          <a:latin typeface="Calibri Light"/>
                          <a:cs typeface="Calibri Light"/>
                        </a:rPr>
                        <a:t>respect </a:t>
                      </a:r>
                      <a:r>
                        <a:rPr sz="2400" b="0" spc="-5" dirty="0">
                          <a:latin typeface="Calibri Light"/>
                          <a:cs typeface="Calibri Light"/>
                        </a:rPr>
                        <a:t>of transactions </a:t>
                      </a:r>
                      <a:r>
                        <a:rPr sz="2400" b="0" dirty="0">
                          <a:latin typeface="Calibri Light"/>
                          <a:cs typeface="Calibri Light"/>
                        </a:rPr>
                        <a:t>specified  in (B) </a:t>
                      </a:r>
                      <a:r>
                        <a:rPr sz="2400" b="0" spc="-10" dirty="0">
                          <a:latin typeface="Calibri Light"/>
                          <a:cs typeface="Calibri Light"/>
                        </a:rPr>
                        <a:t>to </a:t>
                      </a:r>
                      <a:r>
                        <a:rPr sz="2400" b="0" dirty="0">
                          <a:latin typeface="Calibri Light"/>
                          <a:cs typeface="Calibri Light"/>
                        </a:rPr>
                        <a:t>(E) </a:t>
                      </a:r>
                      <a:r>
                        <a:rPr sz="2400" b="0" spc="-10" dirty="0">
                          <a:latin typeface="Calibri Light"/>
                          <a:cs typeface="Calibri Light"/>
                        </a:rPr>
                        <a:t>above</a:t>
                      </a:r>
                      <a:r>
                        <a:rPr sz="2400" b="0" spc="-55" dirty="0">
                          <a:latin typeface="Calibri Light"/>
                          <a:cs typeface="Calibri Light"/>
                        </a:rPr>
                        <a:t> </a:t>
                      </a:r>
                      <a:r>
                        <a:rPr sz="2400" b="0" spc="-15" dirty="0">
                          <a:latin typeface="Calibri Light"/>
                          <a:cs typeface="Calibri Light"/>
                        </a:rPr>
                        <a:t>(-)</a:t>
                      </a:r>
                      <a:endParaRPr sz="2400">
                        <a:latin typeface="Calibri Light"/>
                        <a:cs typeface="Calibri Light"/>
                      </a:endParaRPr>
                    </a:p>
                  </a:txBody>
                  <a:tcPr marL="0" marR="0" marT="6350" marB="0">
                    <a:lnB w="6350">
                      <a:solidFill>
                        <a:srgbClr val="EC7C30"/>
                      </a:solidFill>
                      <a:prstDash val="solid"/>
                    </a:lnB>
                  </a:tcPr>
                </a:tc>
                <a:tc>
                  <a:txBody>
                    <a:bodyPr/>
                    <a:lstStyle/>
                    <a:p>
                      <a:pPr marR="307975" algn="ctr">
                        <a:lnSpc>
                          <a:spcPct val="100000"/>
                        </a:lnSpc>
                        <a:spcBef>
                          <a:spcPts val="1365"/>
                        </a:spcBef>
                      </a:pPr>
                      <a:r>
                        <a:rPr sz="2400" b="0" spc="-5" dirty="0">
                          <a:latin typeface="Calibri Light"/>
                          <a:cs typeface="Calibri Light"/>
                        </a:rPr>
                        <a:t>9B</a:t>
                      </a:r>
                      <a:endParaRPr sz="2400">
                        <a:latin typeface="Calibri Light"/>
                        <a:cs typeface="Calibri Light"/>
                      </a:endParaRPr>
                    </a:p>
                  </a:txBody>
                  <a:tcPr marL="0" marR="0" marT="173355" marB="0">
                    <a:lnR w="6350">
                      <a:solidFill>
                        <a:srgbClr val="EC7C30"/>
                      </a:solidFill>
                      <a:prstDash val="solid"/>
                    </a:lnR>
                    <a:lnB w="6350">
                      <a:solidFill>
                        <a:srgbClr val="EC7C30"/>
                      </a:solidFill>
                      <a:prstDash val="solid"/>
                    </a:lnB>
                  </a:tcPr>
                </a:tc>
              </a:tr>
              <a:tr h="741045">
                <a:tc>
                  <a:txBody>
                    <a:bodyPr/>
                    <a:lstStyle/>
                    <a:p>
                      <a:pPr>
                        <a:lnSpc>
                          <a:spcPct val="100000"/>
                        </a:lnSpc>
                        <a:spcBef>
                          <a:spcPts val="30"/>
                        </a:spcBef>
                      </a:pPr>
                      <a:endParaRPr sz="2400">
                        <a:latin typeface="Times New Roman"/>
                        <a:cs typeface="Times New Roman"/>
                      </a:endParaRPr>
                    </a:p>
                    <a:p>
                      <a:pPr marL="102235" algn="ctr">
                        <a:lnSpc>
                          <a:spcPct val="100000"/>
                        </a:lnSpc>
                      </a:pPr>
                      <a:r>
                        <a:rPr sz="2400" b="0" spc="-5" dirty="0">
                          <a:latin typeface="Calibri Light"/>
                          <a:cs typeface="Calibri Light"/>
                        </a:rPr>
                        <a:t>4J</a:t>
                      </a:r>
                      <a:endParaRPr sz="2400">
                        <a:latin typeface="Calibri Light"/>
                        <a:cs typeface="Calibri Light"/>
                      </a:endParaRPr>
                    </a:p>
                  </a:txBody>
                  <a:tcPr marL="0" marR="0" marT="3810" marB="0">
                    <a:lnL w="6350">
                      <a:solidFill>
                        <a:srgbClr val="EC7C30"/>
                      </a:solidFill>
                      <a:prstDash val="solid"/>
                    </a:lnL>
                    <a:lnT w="6350">
                      <a:solidFill>
                        <a:srgbClr val="EC7C30"/>
                      </a:solidFill>
                      <a:prstDash val="solid"/>
                    </a:lnT>
                    <a:lnB w="6350">
                      <a:solidFill>
                        <a:srgbClr val="EC7C30"/>
                      </a:solidFill>
                      <a:prstDash val="solid"/>
                    </a:lnB>
                  </a:tcPr>
                </a:tc>
                <a:tc>
                  <a:txBody>
                    <a:bodyPr/>
                    <a:lstStyle/>
                    <a:p>
                      <a:pPr marL="113030">
                        <a:lnSpc>
                          <a:spcPts val="2840"/>
                        </a:lnSpc>
                      </a:pPr>
                      <a:r>
                        <a:rPr sz="2400" b="0" dirty="0">
                          <a:latin typeface="Calibri Light"/>
                          <a:cs typeface="Calibri Light"/>
                        </a:rPr>
                        <a:t>Debit </a:t>
                      </a:r>
                      <a:r>
                        <a:rPr sz="2400" b="0" spc="-10" dirty="0">
                          <a:latin typeface="Calibri Light"/>
                          <a:cs typeface="Calibri Light"/>
                        </a:rPr>
                        <a:t>Notes </a:t>
                      </a:r>
                      <a:r>
                        <a:rPr sz="2400" b="0" spc="-5" dirty="0">
                          <a:latin typeface="Calibri Light"/>
                          <a:cs typeface="Calibri Light"/>
                        </a:rPr>
                        <a:t>issued </a:t>
                      </a:r>
                      <a:r>
                        <a:rPr sz="2400" b="0" dirty="0">
                          <a:latin typeface="Calibri Light"/>
                          <a:cs typeface="Calibri Light"/>
                        </a:rPr>
                        <a:t>in </a:t>
                      </a:r>
                      <a:r>
                        <a:rPr sz="2400" b="0" spc="-10" dirty="0">
                          <a:latin typeface="Calibri Light"/>
                          <a:cs typeface="Calibri Light"/>
                        </a:rPr>
                        <a:t>respect </a:t>
                      </a:r>
                      <a:r>
                        <a:rPr sz="2400" b="0" spc="-5" dirty="0">
                          <a:latin typeface="Calibri Light"/>
                          <a:cs typeface="Calibri Light"/>
                        </a:rPr>
                        <a:t>of transactions </a:t>
                      </a:r>
                      <a:r>
                        <a:rPr sz="2400" b="0" dirty="0">
                          <a:latin typeface="Calibri Light"/>
                          <a:cs typeface="Calibri Light"/>
                        </a:rPr>
                        <a:t>specified</a:t>
                      </a:r>
                      <a:r>
                        <a:rPr sz="2400" b="0" spc="-20" dirty="0">
                          <a:latin typeface="Calibri Light"/>
                          <a:cs typeface="Calibri Light"/>
                        </a:rPr>
                        <a:t> </a:t>
                      </a:r>
                      <a:r>
                        <a:rPr sz="2400" b="0" dirty="0">
                          <a:latin typeface="Calibri Light"/>
                          <a:cs typeface="Calibri Light"/>
                        </a:rPr>
                        <a:t>in</a:t>
                      </a:r>
                      <a:endParaRPr sz="2400">
                        <a:latin typeface="Calibri Light"/>
                        <a:cs typeface="Calibri Light"/>
                      </a:endParaRPr>
                    </a:p>
                    <a:p>
                      <a:pPr marL="113030">
                        <a:lnSpc>
                          <a:spcPct val="100000"/>
                        </a:lnSpc>
                      </a:pPr>
                      <a:r>
                        <a:rPr sz="2400" b="0" dirty="0">
                          <a:latin typeface="Calibri Light"/>
                          <a:cs typeface="Calibri Light"/>
                        </a:rPr>
                        <a:t>(B) </a:t>
                      </a:r>
                      <a:r>
                        <a:rPr sz="2400" b="0" spc="-10" dirty="0">
                          <a:latin typeface="Calibri Light"/>
                          <a:cs typeface="Calibri Light"/>
                        </a:rPr>
                        <a:t>to </a:t>
                      </a:r>
                      <a:r>
                        <a:rPr sz="2400" b="0" dirty="0">
                          <a:latin typeface="Calibri Light"/>
                          <a:cs typeface="Calibri Light"/>
                        </a:rPr>
                        <a:t>(E) </a:t>
                      </a:r>
                      <a:r>
                        <a:rPr sz="2400" b="0" spc="-10" dirty="0">
                          <a:latin typeface="Calibri Light"/>
                          <a:cs typeface="Calibri Light"/>
                        </a:rPr>
                        <a:t>above</a:t>
                      </a:r>
                      <a:r>
                        <a:rPr sz="2400" b="0" spc="-50" dirty="0">
                          <a:latin typeface="Calibri Light"/>
                          <a:cs typeface="Calibri Light"/>
                        </a:rPr>
                        <a:t> </a:t>
                      </a:r>
                      <a:r>
                        <a:rPr sz="2400" b="0" dirty="0">
                          <a:latin typeface="Calibri Light"/>
                          <a:cs typeface="Calibri Light"/>
                        </a:rPr>
                        <a:t>(+)</a:t>
                      </a:r>
                      <a:endParaRPr sz="2400">
                        <a:latin typeface="Calibri Light"/>
                        <a:cs typeface="Calibri Light"/>
                      </a:endParaRPr>
                    </a:p>
                  </a:txBody>
                  <a:tcPr marL="0" marR="0" marT="0" marB="0">
                    <a:lnT w="6350">
                      <a:solidFill>
                        <a:srgbClr val="EC7C30"/>
                      </a:solidFill>
                      <a:prstDash val="solid"/>
                    </a:lnT>
                    <a:lnB w="6350">
                      <a:solidFill>
                        <a:srgbClr val="EC7C30"/>
                      </a:solidFill>
                      <a:prstDash val="solid"/>
                    </a:lnB>
                  </a:tcPr>
                </a:tc>
                <a:tc>
                  <a:txBody>
                    <a:bodyPr/>
                    <a:lstStyle/>
                    <a:p>
                      <a:pPr marR="307975" algn="ctr">
                        <a:lnSpc>
                          <a:spcPct val="100000"/>
                        </a:lnSpc>
                        <a:spcBef>
                          <a:spcPts val="1365"/>
                        </a:spcBef>
                      </a:pPr>
                      <a:r>
                        <a:rPr sz="2400" b="0" spc="-10" dirty="0">
                          <a:latin typeface="Calibri Light"/>
                          <a:cs typeface="Calibri Light"/>
                        </a:rPr>
                        <a:t>9B</a:t>
                      </a:r>
                      <a:endParaRPr sz="2400">
                        <a:latin typeface="Calibri Light"/>
                        <a:cs typeface="Calibri Light"/>
                      </a:endParaRPr>
                    </a:p>
                  </a:txBody>
                  <a:tcPr marL="0" marR="0" marT="173355" marB="0">
                    <a:lnR w="6350">
                      <a:solidFill>
                        <a:srgbClr val="EC7C30"/>
                      </a:solidFill>
                      <a:prstDash val="solid"/>
                    </a:lnR>
                    <a:lnT w="6350">
                      <a:solidFill>
                        <a:srgbClr val="EC7C30"/>
                      </a:solidFill>
                      <a:prstDash val="solid"/>
                    </a:lnT>
                    <a:lnB w="6350">
                      <a:solidFill>
                        <a:srgbClr val="EC7C30"/>
                      </a:solidFill>
                      <a:prstDash val="solid"/>
                    </a:lnB>
                  </a:tcPr>
                </a:tc>
              </a:tr>
              <a:tr h="399034">
                <a:tc>
                  <a:txBody>
                    <a:bodyPr/>
                    <a:lstStyle/>
                    <a:p>
                      <a:pPr marL="102870" algn="ctr">
                        <a:lnSpc>
                          <a:spcPct val="100000"/>
                        </a:lnSpc>
                        <a:spcBef>
                          <a:spcPts val="100"/>
                        </a:spcBef>
                      </a:pPr>
                      <a:r>
                        <a:rPr sz="2400" b="0" spc="-5" dirty="0">
                          <a:latin typeface="Calibri Light"/>
                          <a:cs typeface="Calibri Light"/>
                        </a:rPr>
                        <a:t>4K</a:t>
                      </a:r>
                      <a:endParaRPr sz="2400">
                        <a:latin typeface="Calibri Light"/>
                        <a:cs typeface="Calibri Light"/>
                      </a:endParaRPr>
                    </a:p>
                  </a:txBody>
                  <a:tcPr marL="0" marR="0" marT="12700" marB="0">
                    <a:lnL w="6350">
                      <a:solidFill>
                        <a:srgbClr val="EC7C30"/>
                      </a:solidFill>
                      <a:prstDash val="solid"/>
                    </a:lnL>
                    <a:lnT w="6350">
                      <a:solidFill>
                        <a:srgbClr val="EC7C30"/>
                      </a:solidFill>
                      <a:prstDash val="solid"/>
                    </a:lnT>
                    <a:lnB w="6350">
                      <a:solidFill>
                        <a:srgbClr val="EC7C30"/>
                      </a:solidFill>
                      <a:prstDash val="solid"/>
                    </a:lnB>
                  </a:tcPr>
                </a:tc>
                <a:tc>
                  <a:txBody>
                    <a:bodyPr/>
                    <a:lstStyle/>
                    <a:p>
                      <a:pPr marL="113030">
                        <a:lnSpc>
                          <a:spcPts val="2840"/>
                        </a:lnSpc>
                      </a:pPr>
                      <a:r>
                        <a:rPr sz="2400" b="0" dirty="0">
                          <a:latin typeface="Calibri Light"/>
                          <a:cs typeface="Calibri Light"/>
                        </a:rPr>
                        <a:t>Supplies / </a:t>
                      </a:r>
                      <a:r>
                        <a:rPr sz="2400" b="0" spc="-20" dirty="0">
                          <a:latin typeface="Calibri Light"/>
                          <a:cs typeface="Calibri Light"/>
                        </a:rPr>
                        <a:t>tax </a:t>
                      </a:r>
                      <a:r>
                        <a:rPr sz="2400" b="0" spc="-10" dirty="0">
                          <a:latin typeface="Calibri Light"/>
                          <a:cs typeface="Calibri Light"/>
                        </a:rPr>
                        <a:t>declared through </a:t>
                      </a:r>
                      <a:r>
                        <a:rPr sz="2400" b="0" spc="-5" dirty="0">
                          <a:latin typeface="Calibri Light"/>
                          <a:cs typeface="Calibri Light"/>
                        </a:rPr>
                        <a:t>Amendments</a:t>
                      </a:r>
                      <a:r>
                        <a:rPr sz="2400" b="0" spc="5" dirty="0">
                          <a:latin typeface="Calibri Light"/>
                          <a:cs typeface="Calibri Light"/>
                        </a:rPr>
                        <a:t> </a:t>
                      </a:r>
                      <a:r>
                        <a:rPr sz="2400" b="0" dirty="0">
                          <a:latin typeface="Calibri Light"/>
                          <a:cs typeface="Calibri Light"/>
                        </a:rPr>
                        <a:t>(+)</a:t>
                      </a:r>
                      <a:endParaRPr sz="2400">
                        <a:latin typeface="Calibri Light"/>
                        <a:cs typeface="Calibri Light"/>
                      </a:endParaRPr>
                    </a:p>
                  </a:txBody>
                  <a:tcPr marL="0" marR="0" marT="0" marB="0">
                    <a:lnT w="6350">
                      <a:solidFill>
                        <a:srgbClr val="EC7C30"/>
                      </a:solidFill>
                      <a:prstDash val="solid"/>
                    </a:lnT>
                    <a:lnB w="6350">
                      <a:solidFill>
                        <a:srgbClr val="EC7C30"/>
                      </a:solidFill>
                      <a:prstDash val="solid"/>
                    </a:lnB>
                  </a:tcPr>
                </a:tc>
                <a:tc>
                  <a:txBody>
                    <a:bodyPr/>
                    <a:lstStyle/>
                    <a:p>
                      <a:pPr marL="325755">
                        <a:lnSpc>
                          <a:spcPct val="100000"/>
                        </a:lnSpc>
                        <a:spcBef>
                          <a:spcPts val="20"/>
                        </a:spcBef>
                      </a:pPr>
                      <a:r>
                        <a:rPr sz="2400" b="0" dirty="0">
                          <a:latin typeface="Calibri Light"/>
                          <a:cs typeface="Calibri Light"/>
                        </a:rPr>
                        <a:t>9A &amp;</a:t>
                      </a:r>
                      <a:r>
                        <a:rPr sz="2400" b="0" spc="-35" dirty="0">
                          <a:latin typeface="Calibri Light"/>
                          <a:cs typeface="Calibri Light"/>
                        </a:rPr>
                        <a:t> </a:t>
                      </a:r>
                      <a:r>
                        <a:rPr sz="2400" b="0" spc="-5" dirty="0">
                          <a:latin typeface="Calibri Light"/>
                          <a:cs typeface="Calibri Light"/>
                        </a:rPr>
                        <a:t>9C</a:t>
                      </a:r>
                      <a:endParaRPr sz="2400">
                        <a:latin typeface="Calibri Light"/>
                        <a:cs typeface="Calibri Light"/>
                      </a:endParaRPr>
                    </a:p>
                  </a:txBody>
                  <a:tcPr marL="0" marR="0" marT="2540" marB="0">
                    <a:lnR w="6350">
                      <a:solidFill>
                        <a:srgbClr val="EC7C30"/>
                      </a:solidFill>
                      <a:prstDash val="solid"/>
                    </a:lnR>
                    <a:lnT w="6350">
                      <a:solidFill>
                        <a:srgbClr val="EC7C30"/>
                      </a:solidFill>
                      <a:prstDash val="solid"/>
                    </a:lnT>
                    <a:lnB w="6350">
                      <a:solidFill>
                        <a:srgbClr val="EC7C30"/>
                      </a:solidFill>
                      <a:prstDash val="solid"/>
                    </a:lnB>
                  </a:tcPr>
                </a:tc>
              </a:tr>
              <a:tr h="493521">
                <a:tc>
                  <a:txBody>
                    <a:bodyPr/>
                    <a:lstStyle/>
                    <a:p>
                      <a:pPr marL="100965" algn="ctr">
                        <a:lnSpc>
                          <a:spcPct val="100000"/>
                        </a:lnSpc>
                        <a:spcBef>
                          <a:spcPts val="844"/>
                        </a:spcBef>
                      </a:pPr>
                      <a:r>
                        <a:rPr sz="2400" b="0" spc="-5" dirty="0">
                          <a:latin typeface="Calibri Light"/>
                          <a:cs typeface="Calibri Light"/>
                        </a:rPr>
                        <a:t>4L</a:t>
                      </a:r>
                      <a:endParaRPr sz="2400">
                        <a:latin typeface="Calibri Light"/>
                        <a:cs typeface="Calibri Light"/>
                      </a:endParaRPr>
                    </a:p>
                  </a:txBody>
                  <a:tcPr marL="0" marR="0" marT="107314" marB="0">
                    <a:lnL w="6350">
                      <a:solidFill>
                        <a:srgbClr val="EC7C30"/>
                      </a:solidFill>
                      <a:prstDash val="solid"/>
                    </a:lnL>
                    <a:lnT w="6350">
                      <a:solidFill>
                        <a:srgbClr val="EC7C30"/>
                      </a:solidFill>
                      <a:prstDash val="solid"/>
                    </a:lnT>
                    <a:lnB w="6350">
                      <a:solidFill>
                        <a:srgbClr val="EC7C30"/>
                      </a:solidFill>
                      <a:prstDash val="solid"/>
                    </a:lnB>
                  </a:tcPr>
                </a:tc>
                <a:tc>
                  <a:txBody>
                    <a:bodyPr/>
                    <a:lstStyle/>
                    <a:p>
                      <a:pPr marL="113030">
                        <a:lnSpc>
                          <a:spcPts val="2840"/>
                        </a:lnSpc>
                      </a:pPr>
                      <a:r>
                        <a:rPr sz="2400" b="0" dirty="0">
                          <a:latin typeface="Calibri Light"/>
                          <a:cs typeface="Calibri Light"/>
                        </a:rPr>
                        <a:t>Supplies / </a:t>
                      </a:r>
                      <a:r>
                        <a:rPr sz="2400" b="0" spc="-20" dirty="0">
                          <a:latin typeface="Calibri Light"/>
                          <a:cs typeface="Calibri Light"/>
                        </a:rPr>
                        <a:t>tax </a:t>
                      </a:r>
                      <a:r>
                        <a:rPr sz="2400" b="0" spc="-5" dirty="0">
                          <a:latin typeface="Calibri Light"/>
                          <a:cs typeface="Calibri Light"/>
                        </a:rPr>
                        <a:t>reduced </a:t>
                      </a:r>
                      <a:r>
                        <a:rPr sz="2400" b="0" spc="-10" dirty="0">
                          <a:latin typeface="Calibri Light"/>
                          <a:cs typeface="Calibri Light"/>
                        </a:rPr>
                        <a:t>through </a:t>
                      </a:r>
                      <a:r>
                        <a:rPr sz="2400" b="0" spc="-5" dirty="0">
                          <a:latin typeface="Calibri Light"/>
                          <a:cs typeface="Calibri Light"/>
                        </a:rPr>
                        <a:t>Amendments</a:t>
                      </a:r>
                      <a:r>
                        <a:rPr sz="2400" b="0" spc="5" dirty="0">
                          <a:latin typeface="Calibri Light"/>
                          <a:cs typeface="Calibri Light"/>
                        </a:rPr>
                        <a:t> </a:t>
                      </a:r>
                      <a:r>
                        <a:rPr sz="2400" b="0" spc="-25" dirty="0">
                          <a:latin typeface="Calibri Light"/>
                          <a:cs typeface="Calibri Light"/>
                        </a:rPr>
                        <a:t>(-)</a:t>
                      </a:r>
                      <a:endParaRPr sz="2400">
                        <a:latin typeface="Calibri Light"/>
                        <a:cs typeface="Calibri Light"/>
                      </a:endParaRPr>
                    </a:p>
                  </a:txBody>
                  <a:tcPr marL="0" marR="0" marT="0" marB="0">
                    <a:lnT w="6350">
                      <a:solidFill>
                        <a:srgbClr val="EC7C30"/>
                      </a:solidFill>
                      <a:prstDash val="solid"/>
                    </a:lnT>
                    <a:lnB w="6350">
                      <a:solidFill>
                        <a:srgbClr val="EC7C30"/>
                      </a:solidFill>
                      <a:prstDash val="solid"/>
                    </a:lnB>
                  </a:tcPr>
                </a:tc>
                <a:tc>
                  <a:txBody>
                    <a:bodyPr/>
                    <a:lstStyle/>
                    <a:p>
                      <a:pPr marL="325755">
                        <a:lnSpc>
                          <a:spcPct val="100000"/>
                        </a:lnSpc>
                        <a:spcBef>
                          <a:spcPts val="395"/>
                        </a:spcBef>
                      </a:pPr>
                      <a:r>
                        <a:rPr sz="2400" b="0" dirty="0">
                          <a:latin typeface="Calibri Light"/>
                          <a:cs typeface="Calibri Light"/>
                        </a:rPr>
                        <a:t>9A &amp;</a:t>
                      </a:r>
                      <a:r>
                        <a:rPr sz="2400" b="0" spc="-35" dirty="0">
                          <a:latin typeface="Calibri Light"/>
                          <a:cs typeface="Calibri Light"/>
                        </a:rPr>
                        <a:t> </a:t>
                      </a:r>
                      <a:r>
                        <a:rPr sz="2400" b="0" spc="-5" dirty="0">
                          <a:latin typeface="Calibri Light"/>
                          <a:cs typeface="Calibri Light"/>
                        </a:rPr>
                        <a:t>9C</a:t>
                      </a:r>
                      <a:endParaRPr sz="2400">
                        <a:latin typeface="Calibri Light"/>
                        <a:cs typeface="Calibri Light"/>
                      </a:endParaRPr>
                    </a:p>
                  </a:txBody>
                  <a:tcPr marL="0" marR="0" marT="50165" marB="0">
                    <a:lnR w="6350">
                      <a:solidFill>
                        <a:srgbClr val="EC7C30"/>
                      </a:solidFill>
                      <a:prstDash val="solid"/>
                    </a:lnR>
                    <a:lnT w="6350">
                      <a:solidFill>
                        <a:srgbClr val="EC7C30"/>
                      </a:solidFill>
                      <a:prstDash val="solid"/>
                    </a:lnT>
                    <a:lnB w="6350">
                      <a:solidFill>
                        <a:srgbClr val="EC7C30"/>
                      </a:solidFill>
                      <a:prstDash val="solid"/>
                    </a:lnB>
                  </a:tcPr>
                </a:tc>
              </a:tr>
              <a:tr h="435101">
                <a:tc>
                  <a:txBody>
                    <a:bodyPr/>
                    <a:lstStyle/>
                    <a:p>
                      <a:pPr marL="106045" algn="ctr">
                        <a:lnSpc>
                          <a:spcPct val="100000"/>
                        </a:lnSpc>
                        <a:spcBef>
                          <a:spcPts val="380"/>
                        </a:spcBef>
                      </a:pPr>
                      <a:r>
                        <a:rPr sz="2400" b="0" spc="-5" dirty="0">
                          <a:latin typeface="Calibri Light"/>
                          <a:cs typeface="Calibri Light"/>
                        </a:rPr>
                        <a:t>4M</a:t>
                      </a:r>
                      <a:endParaRPr sz="2400">
                        <a:latin typeface="Calibri Light"/>
                        <a:cs typeface="Calibri Light"/>
                      </a:endParaRPr>
                    </a:p>
                  </a:txBody>
                  <a:tcPr marL="0" marR="0" marT="48260" marB="0">
                    <a:lnL w="6350">
                      <a:solidFill>
                        <a:srgbClr val="EC7C30"/>
                      </a:solidFill>
                      <a:prstDash val="solid"/>
                    </a:lnL>
                    <a:lnT w="6350">
                      <a:solidFill>
                        <a:srgbClr val="EC7C30"/>
                      </a:solidFill>
                      <a:prstDash val="solid"/>
                    </a:lnT>
                    <a:lnB w="6350">
                      <a:solidFill>
                        <a:srgbClr val="EC7C30"/>
                      </a:solidFill>
                      <a:prstDash val="solid"/>
                    </a:lnB>
                  </a:tcPr>
                </a:tc>
                <a:tc>
                  <a:txBody>
                    <a:bodyPr/>
                    <a:lstStyle/>
                    <a:p>
                      <a:pPr marL="113030">
                        <a:lnSpc>
                          <a:spcPts val="2840"/>
                        </a:lnSpc>
                      </a:pPr>
                      <a:r>
                        <a:rPr sz="2400" b="0" spc="-25" dirty="0">
                          <a:latin typeface="Calibri Light"/>
                          <a:cs typeface="Calibri Light"/>
                        </a:rPr>
                        <a:t>Sub-total </a:t>
                      </a:r>
                      <a:r>
                        <a:rPr sz="2400" b="0" dirty="0">
                          <a:latin typeface="Calibri Light"/>
                          <a:cs typeface="Calibri Light"/>
                        </a:rPr>
                        <a:t>(I </a:t>
                      </a:r>
                      <a:r>
                        <a:rPr sz="2400" b="0" spc="-15" dirty="0">
                          <a:latin typeface="Calibri Light"/>
                          <a:cs typeface="Calibri Light"/>
                        </a:rPr>
                        <a:t>to </a:t>
                      </a:r>
                      <a:r>
                        <a:rPr sz="2400" b="0" dirty="0">
                          <a:latin typeface="Calibri Light"/>
                          <a:cs typeface="Calibri Light"/>
                        </a:rPr>
                        <a:t>L</a:t>
                      </a:r>
                      <a:r>
                        <a:rPr sz="2400" b="0" spc="-130" dirty="0">
                          <a:latin typeface="Calibri Light"/>
                          <a:cs typeface="Calibri Light"/>
                        </a:rPr>
                        <a:t> </a:t>
                      </a:r>
                      <a:r>
                        <a:rPr sz="2400" b="0" spc="-20" dirty="0">
                          <a:latin typeface="Calibri Light"/>
                          <a:cs typeface="Calibri Light"/>
                        </a:rPr>
                        <a:t>above)</a:t>
                      </a:r>
                      <a:endParaRPr sz="2400">
                        <a:latin typeface="Calibri Light"/>
                        <a:cs typeface="Calibri Light"/>
                      </a:endParaRPr>
                    </a:p>
                  </a:txBody>
                  <a:tcPr marL="0" marR="0" marT="0" marB="0">
                    <a:lnT w="6350">
                      <a:solidFill>
                        <a:srgbClr val="EC7C30"/>
                      </a:solidFill>
                      <a:prstDash val="solid"/>
                    </a:lnT>
                    <a:lnB w="6350">
                      <a:solidFill>
                        <a:srgbClr val="EC7C30"/>
                      </a:solidFill>
                      <a:prstDash val="solid"/>
                    </a:lnB>
                  </a:tcPr>
                </a:tc>
                <a:tc>
                  <a:txBody>
                    <a:bodyPr/>
                    <a:lstStyle/>
                    <a:p>
                      <a:pPr>
                        <a:lnSpc>
                          <a:spcPct val="100000"/>
                        </a:lnSpc>
                      </a:pPr>
                      <a:endParaRPr sz="2400">
                        <a:latin typeface="Times New Roman"/>
                        <a:cs typeface="Times New Roman"/>
                      </a:endParaRPr>
                    </a:p>
                  </a:txBody>
                  <a:tcPr marL="0" marR="0" marT="0" marB="0">
                    <a:lnR w="6350">
                      <a:solidFill>
                        <a:srgbClr val="EC7C30"/>
                      </a:solidFill>
                      <a:prstDash val="solid"/>
                    </a:lnR>
                    <a:lnT w="6350">
                      <a:solidFill>
                        <a:srgbClr val="EC7C30"/>
                      </a:solidFill>
                      <a:prstDash val="solid"/>
                    </a:lnT>
                    <a:lnB w="6350">
                      <a:solidFill>
                        <a:srgbClr val="EC7C30"/>
                      </a:solidFill>
                      <a:prstDash val="solid"/>
                    </a:lnB>
                  </a:tcPr>
                </a:tc>
              </a:tr>
              <a:tr h="741044">
                <a:tc>
                  <a:txBody>
                    <a:bodyPr/>
                    <a:lstStyle/>
                    <a:p>
                      <a:pPr>
                        <a:lnSpc>
                          <a:spcPct val="100000"/>
                        </a:lnSpc>
                        <a:spcBef>
                          <a:spcPts val="30"/>
                        </a:spcBef>
                      </a:pPr>
                      <a:endParaRPr sz="2400">
                        <a:latin typeface="Times New Roman"/>
                        <a:cs typeface="Times New Roman"/>
                      </a:endParaRPr>
                    </a:p>
                    <a:p>
                      <a:pPr marL="100965" algn="ctr">
                        <a:lnSpc>
                          <a:spcPct val="100000"/>
                        </a:lnSpc>
                        <a:spcBef>
                          <a:spcPts val="5"/>
                        </a:spcBef>
                      </a:pPr>
                      <a:r>
                        <a:rPr sz="2400" b="0" spc="-5" dirty="0">
                          <a:latin typeface="Calibri Light"/>
                          <a:cs typeface="Calibri Light"/>
                        </a:rPr>
                        <a:t>4N</a:t>
                      </a:r>
                      <a:endParaRPr sz="2400">
                        <a:latin typeface="Calibri Light"/>
                        <a:cs typeface="Calibri Light"/>
                      </a:endParaRPr>
                    </a:p>
                  </a:txBody>
                  <a:tcPr marL="0" marR="0" marT="3810" marB="0">
                    <a:lnL w="6350">
                      <a:solidFill>
                        <a:srgbClr val="EC7C30"/>
                      </a:solidFill>
                      <a:prstDash val="solid"/>
                    </a:lnL>
                    <a:lnT w="6350">
                      <a:solidFill>
                        <a:srgbClr val="EC7C30"/>
                      </a:solidFill>
                      <a:prstDash val="solid"/>
                    </a:lnT>
                    <a:lnB w="6350">
                      <a:solidFill>
                        <a:srgbClr val="EC7C30"/>
                      </a:solidFill>
                      <a:prstDash val="solid"/>
                    </a:lnB>
                  </a:tcPr>
                </a:tc>
                <a:tc>
                  <a:txBody>
                    <a:bodyPr/>
                    <a:lstStyle/>
                    <a:p>
                      <a:pPr marL="113030" marR="416559">
                        <a:lnSpc>
                          <a:spcPts val="2880"/>
                        </a:lnSpc>
                        <a:spcBef>
                          <a:spcPts val="55"/>
                        </a:spcBef>
                      </a:pPr>
                      <a:r>
                        <a:rPr sz="2400" b="0" spc="-15" dirty="0">
                          <a:latin typeface="Calibri Light"/>
                          <a:cs typeface="Calibri Light"/>
                        </a:rPr>
                        <a:t>Supplies</a:t>
                      </a:r>
                      <a:r>
                        <a:rPr sz="2400" b="0" spc="-60" dirty="0">
                          <a:latin typeface="Calibri Light"/>
                          <a:cs typeface="Calibri Light"/>
                        </a:rPr>
                        <a:t> </a:t>
                      </a:r>
                      <a:r>
                        <a:rPr sz="2400" b="0" spc="-5" dirty="0">
                          <a:latin typeface="Calibri Light"/>
                          <a:cs typeface="Calibri Light"/>
                        </a:rPr>
                        <a:t>and</a:t>
                      </a:r>
                      <a:r>
                        <a:rPr sz="2400" b="0" spc="-50" dirty="0">
                          <a:latin typeface="Calibri Light"/>
                          <a:cs typeface="Calibri Light"/>
                        </a:rPr>
                        <a:t> </a:t>
                      </a:r>
                      <a:r>
                        <a:rPr sz="2400" b="0" spc="-20" dirty="0">
                          <a:latin typeface="Calibri Light"/>
                          <a:cs typeface="Calibri Light"/>
                        </a:rPr>
                        <a:t>advances</a:t>
                      </a:r>
                      <a:r>
                        <a:rPr sz="2400" b="0" spc="-60" dirty="0">
                          <a:latin typeface="Calibri Light"/>
                          <a:cs typeface="Calibri Light"/>
                        </a:rPr>
                        <a:t> </a:t>
                      </a:r>
                      <a:r>
                        <a:rPr sz="2400" b="0" spc="-5" dirty="0">
                          <a:latin typeface="Calibri Light"/>
                          <a:cs typeface="Calibri Light"/>
                        </a:rPr>
                        <a:t>on</a:t>
                      </a:r>
                      <a:r>
                        <a:rPr sz="2400" b="0" spc="-50" dirty="0">
                          <a:latin typeface="Calibri Light"/>
                          <a:cs typeface="Calibri Light"/>
                        </a:rPr>
                        <a:t> </a:t>
                      </a:r>
                      <a:r>
                        <a:rPr sz="2400" b="0" spc="-10" dirty="0">
                          <a:latin typeface="Calibri Light"/>
                          <a:cs typeface="Calibri Light"/>
                        </a:rPr>
                        <a:t>which</a:t>
                      </a:r>
                      <a:r>
                        <a:rPr sz="2400" b="0" spc="-65" dirty="0">
                          <a:latin typeface="Calibri Light"/>
                          <a:cs typeface="Calibri Light"/>
                        </a:rPr>
                        <a:t> </a:t>
                      </a:r>
                      <a:r>
                        <a:rPr sz="2400" b="0" spc="-20" dirty="0">
                          <a:latin typeface="Calibri Light"/>
                          <a:cs typeface="Calibri Light"/>
                        </a:rPr>
                        <a:t>tax</a:t>
                      </a:r>
                      <a:r>
                        <a:rPr sz="2400" b="0" spc="-50" dirty="0">
                          <a:latin typeface="Calibri Light"/>
                          <a:cs typeface="Calibri Light"/>
                        </a:rPr>
                        <a:t> </a:t>
                      </a:r>
                      <a:r>
                        <a:rPr sz="2400" b="0" dirty="0">
                          <a:latin typeface="Calibri Light"/>
                          <a:cs typeface="Calibri Light"/>
                        </a:rPr>
                        <a:t>is</a:t>
                      </a:r>
                      <a:r>
                        <a:rPr sz="2400" b="0" spc="-35" dirty="0">
                          <a:latin typeface="Calibri Light"/>
                          <a:cs typeface="Calibri Light"/>
                        </a:rPr>
                        <a:t> </a:t>
                      </a:r>
                      <a:r>
                        <a:rPr sz="2400" b="0" spc="-10" dirty="0">
                          <a:latin typeface="Calibri Light"/>
                          <a:cs typeface="Calibri Light"/>
                        </a:rPr>
                        <a:t>to</a:t>
                      </a:r>
                      <a:r>
                        <a:rPr sz="2400" b="0" spc="-45" dirty="0">
                          <a:latin typeface="Calibri Light"/>
                          <a:cs typeface="Calibri Light"/>
                        </a:rPr>
                        <a:t> </a:t>
                      </a:r>
                      <a:r>
                        <a:rPr sz="2400" b="0" spc="-5" dirty="0">
                          <a:latin typeface="Calibri Light"/>
                          <a:cs typeface="Calibri Light"/>
                        </a:rPr>
                        <a:t>be</a:t>
                      </a:r>
                      <a:r>
                        <a:rPr sz="2400" b="0" spc="-40" dirty="0">
                          <a:latin typeface="Calibri Light"/>
                          <a:cs typeface="Calibri Light"/>
                        </a:rPr>
                        <a:t> </a:t>
                      </a:r>
                      <a:r>
                        <a:rPr sz="2400" b="0" spc="-5" dirty="0">
                          <a:latin typeface="Calibri Light"/>
                          <a:cs typeface="Calibri Light"/>
                        </a:rPr>
                        <a:t>paid</a:t>
                      </a:r>
                      <a:r>
                        <a:rPr sz="2400" b="0" spc="-65" dirty="0">
                          <a:latin typeface="Calibri Light"/>
                          <a:cs typeface="Calibri Light"/>
                        </a:rPr>
                        <a:t> </a:t>
                      </a:r>
                      <a:r>
                        <a:rPr sz="2400" b="0" dirty="0">
                          <a:latin typeface="Calibri Light"/>
                          <a:cs typeface="Calibri Light"/>
                        </a:rPr>
                        <a:t>(H</a:t>
                      </a:r>
                      <a:r>
                        <a:rPr sz="2400" b="0" spc="-50" dirty="0">
                          <a:latin typeface="Calibri Light"/>
                          <a:cs typeface="Calibri Light"/>
                        </a:rPr>
                        <a:t> </a:t>
                      </a:r>
                      <a:r>
                        <a:rPr sz="2400" b="0" dirty="0">
                          <a:latin typeface="Calibri Light"/>
                          <a:cs typeface="Calibri Light"/>
                        </a:rPr>
                        <a:t>+</a:t>
                      </a:r>
                      <a:r>
                        <a:rPr sz="2400" b="0" spc="-20" dirty="0">
                          <a:latin typeface="Calibri Light"/>
                          <a:cs typeface="Calibri Light"/>
                        </a:rPr>
                        <a:t> </a:t>
                      </a:r>
                      <a:r>
                        <a:rPr sz="2400" b="0" spc="-15" dirty="0">
                          <a:latin typeface="Calibri Light"/>
                          <a:cs typeface="Calibri Light"/>
                        </a:rPr>
                        <a:t>M)  </a:t>
                      </a:r>
                      <a:r>
                        <a:rPr sz="2400" b="0" spc="-20" dirty="0">
                          <a:latin typeface="Calibri Light"/>
                          <a:cs typeface="Calibri Light"/>
                        </a:rPr>
                        <a:t>above</a:t>
                      </a:r>
                      <a:endParaRPr sz="2400">
                        <a:latin typeface="Calibri Light"/>
                        <a:cs typeface="Calibri Light"/>
                      </a:endParaRPr>
                    </a:p>
                  </a:txBody>
                  <a:tcPr marL="0" marR="0" marT="6985" marB="0">
                    <a:lnT w="6350">
                      <a:solidFill>
                        <a:srgbClr val="EC7C30"/>
                      </a:solidFill>
                      <a:prstDash val="solid"/>
                    </a:lnT>
                    <a:lnB w="6350">
                      <a:solidFill>
                        <a:srgbClr val="EC7C30"/>
                      </a:solidFill>
                      <a:prstDash val="solid"/>
                    </a:lnB>
                  </a:tcPr>
                </a:tc>
                <a:tc>
                  <a:txBody>
                    <a:bodyPr/>
                    <a:lstStyle/>
                    <a:p>
                      <a:pPr>
                        <a:lnSpc>
                          <a:spcPct val="100000"/>
                        </a:lnSpc>
                      </a:pPr>
                      <a:endParaRPr sz="2400">
                        <a:latin typeface="Times New Roman"/>
                        <a:cs typeface="Times New Roman"/>
                      </a:endParaRPr>
                    </a:p>
                  </a:txBody>
                  <a:tcPr marL="0" marR="0" marT="0" marB="0">
                    <a:lnR w="6350">
                      <a:solidFill>
                        <a:srgbClr val="EC7C30"/>
                      </a:solidFill>
                      <a:prstDash val="solid"/>
                    </a:lnR>
                    <a:lnT w="6350">
                      <a:solidFill>
                        <a:srgbClr val="EC7C30"/>
                      </a:solidFill>
                      <a:prstDash val="solid"/>
                    </a:lnT>
                    <a:lnB w="6350">
                      <a:solidFill>
                        <a:srgbClr val="EC7C30"/>
                      </a:solidFill>
                      <a:prstDash val="solid"/>
                    </a:lnB>
                  </a:tcPr>
                </a:tc>
              </a:tr>
            </a:tbl>
          </a:graphicData>
        </a:graphic>
      </p:graphicFrame>
      <p:sp>
        <p:nvSpPr>
          <p:cNvPr id="14" name="object 14"/>
          <p:cNvSpPr/>
          <p:nvPr/>
        </p:nvSpPr>
        <p:spPr>
          <a:xfrm>
            <a:off x="833627" y="394703"/>
            <a:ext cx="10523347" cy="590308"/>
          </a:xfrm>
          <a:prstGeom prst="rect">
            <a:avLst/>
          </a:prstGeom>
          <a:blipFill>
            <a:blip r:embed="rId2" cstate="print"/>
            <a:stretch>
              <a:fillRect/>
            </a:stretch>
          </a:blipFill>
        </p:spPr>
        <p:txBody>
          <a:bodyPr wrap="square" lIns="0" tIns="0" rIns="0" bIns="0" rtlCol="0"/>
          <a:lstStyle/>
          <a:p>
            <a:endParaRPr/>
          </a:p>
        </p:txBody>
      </p:sp>
      <p:sp>
        <p:nvSpPr>
          <p:cNvPr id="15" name="object 15"/>
          <p:cNvSpPr txBox="1">
            <a:spLocks noGrp="1"/>
          </p:cNvSpPr>
          <p:nvPr>
            <p:ph type="title"/>
          </p:nvPr>
        </p:nvSpPr>
        <p:spPr>
          <a:xfrm>
            <a:off x="4872990" y="310642"/>
            <a:ext cx="2443480" cy="635000"/>
          </a:xfrm>
          <a:prstGeom prst="rect">
            <a:avLst/>
          </a:prstGeom>
        </p:spPr>
        <p:txBody>
          <a:bodyPr vert="horz" wrap="square" lIns="0" tIns="12065" rIns="0" bIns="0" rtlCol="0">
            <a:spAutoFit/>
          </a:bodyPr>
          <a:lstStyle/>
          <a:p>
            <a:pPr marL="12700">
              <a:lnSpc>
                <a:spcPct val="100000"/>
              </a:lnSpc>
              <a:spcBef>
                <a:spcPts val="95"/>
              </a:spcBef>
            </a:pPr>
            <a:r>
              <a:rPr spc="-45" dirty="0"/>
              <a:t>c</a:t>
            </a:r>
            <a:r>
              <a:rPr spc="-10" dirty="0"/>
              <a:t>omp</a:t>
            </a:r>
            <a:r>
              <a:rPr dirty="0"/>
              <a:t>a</a:t>
            </a:r>
            <a:r>
              <a:rPr spc="-5" dirty="0"/>
              <a:t>ri</a:t>
            </a:r>
            <a:r>
              <a:rPr spc="-20" dirty="0"/>
              <a:t>s</a:t>
            </a:r>
            <a:r>
              <a:rPr spc="-10" dirty="0"/>
              <a:t>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0" y="6457200"/>
            <a:ext cx="0" cy="401320"/>
          </a:xfrm>
          <a:custGeom>
            <a:avLst/>
            <a:gdLst/>
            <a:ahLst/>
            <a:cxnLst/>
            <a:rect l="l" t="t" r="r" b="b"/>
            <a:pathLst>
              <a:path h="401320">
                <a:moveTo>
                  <a:pt x="0" y="0"/>
                </a:moveTo>
                <a:lnTo>
                  <a:pt x="0" y="400797"/>
                </a:lnTo>
              </a:path>
            </a:pathLst>
          </a:custGeom>
          <a:ln w="12700">
            <a:solidFill>
              <a:srgbClr val="FFFFFF"/>
            </a:solidFill>
          </a:ln>
        </p:spPr>
        <p:txBody>
          <a:bodyPr wrap="square" lIns="0" tIns="0" rIns="0" bIns="0" rtlCol="0"/>
          <a:lstStyle/>
          <a:p>
            <a:endParaRPr/>
          </a:p>
        </p:txBody>
      </p:sp>
      <p:sp>
        <p:nvSpPr>
          <p:cNvPr id="3" name="object 3"/>
          <p:cNvSpPr/>
          <p:nvPr/>
        </p:nvSpPr>
        <p:spPr>
          <a:xfrm>
            <a:off x="317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4" name="object 4"/>
          <p:cNvSpPr/>
          <p:nvPr/>
        </p:nvSpPr>
        <p:spPr>
          <a:xfrm>
            <a:off x="1218882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5" name="object 5"/>
          <p:cNvSpPr/>
          <p:nvPr/>
        </p:nvSpPr>
        <p:spPr>
          <a:xfrm>
            <a:off x="0" y="6463550"/>
            <a:ext cx="12192000" cy="0"/>
          </a:xfrm>
          <a:custGeom>
            <a:avLst/>
            <a:gdLst/>
            <a:ahLst/>
            <a:cxnLst/>
            <a:rect l="l" t="t" r="r" b="b"/>
            <a:pathLst>
              <a:path w="12192000">
                <a:moveTo>
                  <a:pt x="0" y="0"/>
                </a:moveTo>
                <a:lnTo>
                  <a:pt x="12192000" y="0"/>
                </a:lnTo>
              </a:path>
            </a:pathLst>
          </a:custGeom>
          <a:ln w="12700">
            <a:solidFill>
              <a:srgbClr val="FFFFFF"/>
            </a:solidFill>
          </a:ln>
        </p:spPr>
        <p:txBody>
          <a:bodyPr wrap="square" lIns="0" tIns="0" rIns="0" bIns="0" rtlCol="0"/>
          <a:lstStyle/>
          <a:p>
            <a:endParaRPr/>
          </a:p>
        </p:txBody>
      </p:sp>
      <p:sp>
        <p:nvSpPr>
          <p:cNvPr id="6" name="object 6"/>
          <p:cNvSpPr/>
          <p:nvPr/>
        </p:nvSpPr>
        <p:spPr>
          <a:xfrm>
            <a:off x="0" y="6848474"/>
            <a:ext cx="12192000" cy="0"/>
          </a:xfrm>
          <a:custGeom>
            <a:avLst/>
            <a:gdLst/>
            <a:ahLst/>
            <a:cxnLst/>
            <a:rect l="l" t="t" r="r" b="b"/>
            <a:pathLst>
              <a:path w="12192000">
                <a:moveTo>
                  <a:pt x="0" y="0"/>
                </a:moveTo>
                <a:lnTo>
                  <a:pt x="12192000" y="0"/>
                </a:lnTo>
              </a:path>
            </a:pathLst>
          </a:custGeom>
          <a:ln w="19049">
            <a:solidFill>
              <a:srgbClr val="FFFFFF"/>
            </a:solidFill>
          </a:ln>
        </p:spPr>
        <p:txBody>
          <a:bodyPr wrap="square" lIns="0" tIns="0" rIns="0" bIns="0" rtlCol="0"/>
          <a:lstStyle/>
          <a:p>
            <a:endParaRPr/>
          </a:p>
        </p:txBody>
      </p:sp>
      <p:sp>
        <p:nvSpPr>
          <p:cNvPr id="7" name="object 7"/>
          <p:cNvSpPr/>
          <p:nvPr/>
        </p:nvSpPr>
        <p:spPr>
          <a:xfrm>
            <a:off x="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1D5895"/>
          </a:solidFill>
        </p:spPr>
        <p:txBody>
          <a:bodyPr wrap="square" lIns="0" tIns="0" rIns="0" bIns="0" rtlCol="0"/>
          <a:lstStyle/>
          <a:p>
            <a:endParaRPr/>
          </a:p>
        </p:txBody>
      </p:sp>
      <p:sp>
        <p:nvSpPr>
          <p:cNvPr id="8" name="object 8"/>
          <p:cNvSpPr/>
          <p:nvPr/>
        </p:nvSpPr>
        <p:spPr>
          <a:xfrm>
            <a:off x="609600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80FF33"/>
          </a:solidFill>
        </p:spPr>
        <p:txBody>
          <a:bodyPr wrap="square" lIns="0" tIns="0" rIns="0" bIns="0" rtlCol="0"/>
          <a:lstStyle/>
          <a:p>
            <a:endParaRPr/>
          </a:p>
        </p:txBody>
      </p:sp>
      <p:sp>
        <p:nvSpPr>
          <p:cNvPr id="9" name="object 9"/>
          <p:cNvSpPr/>
          <p:nvPr/>
        </p:nvSpPr>
        <p:spPr>
          <a:xfrm>
            <a:off x="6096000" y="0"/>
            <a:ext cx="0" cy="375920"/>
          </a:xfrm>
          <a:custGeom>
            <a:avLst/>
            <a:gdLst/>
            <a:ahLst/>
            <a:cxnLst/>
            <a:rect l="l" t="t" r="r" b="b"/>
            <a:pathLst>
              <a:path h="375920">
                <a:moveTo>
                  <a:pt x="0" y="0"/>
                </a:moveTo>
                <a:lnTo>
                  <a:pt x="0" y="375412"/>
                </a:lnTo>
              </a:path>
            </a:pathLst>
          </a:custGeom>
          <a:ln w="12700">
            <a:solidFill>
              <a:srgbClr val="FFFFFF"/>
            </a:solidFill>
          </a:ln>
        </p:spPr>
        <p:txBody>
          <a:bodyPr wrap="square" lIns="0" tIns="0" rIns="0" bIns="0" rtlCol="0"/>
          <a:lstStyle/>
          <a:p>
            <a:endParaRPr/>
          </a:p>
        </p:txBody>
      </p:sp>
      <p:sp>
        <p:nvSpPr>
          <p:cNvPr id="10" name="object 10"/>
          <p:cNvSpPr/>
          <p:nvPr/>
        </p:nvSpPr>
        <p:spPr>
          <a:xfrm>
            <a:off x="317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1" name="object 11"/>
          <p:cNvSpPr/>
          <p:nvPr/>
        </p:nvSpPr>
        <p:spPr>
          <a:xfrm>
            <a:off x="1218882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2" name="object 12"/>
          <p:cNvSpPr/>
          <p:nvPr/>
        </p:nvSpPr>
        <p:spPr>
          <a:xfrm>
            <a:off x="0" y="3175"/>
            <a:ext cx="12192000" cy="0"/>
          </a:xfrm>
          <a:custGeom>
            <a:avLst/>
            <a:gdLst/>
            <a:ahLst/>
            <a:cxnLst/>
            <a:rect l="l" t="t" r="r" b="b"/>
            <a:pathLst>
              <a:path w="12192000">
                <a:moveTo>
                  <a:pt x="0" y="0"/>
                </a:moveTo>
                <a:lnTo>
                  <a:pt x="12192000" y="0"/>
                </a:lnTo>
              </a:path>
            </a:pathLst>
          </a:custGeom>
          <a:ln w="6350">
            <a:solidFill>
              <a:srgbClr val="FFFFFF"/>
            </a:solidFill>
          </a:ln>
        </p:spPr>
        <p:txBody>
          <a:bodyPr wrap="square" lIns="0" tIns="0" rIns="0" bIns="0" rtlCol="0"/>
          <a:lstStyle/>
          <a:p>
            <a:endParaRPr/>
          </a:p>
        </p:txBody>
      </p:sp>
      <p:sp>
        <p:nvSpPr>
          <p:cNvPr id="13" name="object 13"/>
          <p:cNvSpPr txBox="1">
            <a:spLocks noGrp="1"/>
          </p:cNvSpPr>
          <p:nvPr>
            <p:ph type="title"/>
          </p:nvPr>
        </p:nvSpPr>
        <p:spPr>
          <a:xfrm>
            <a:off x="6350" y="35179"/>
            <a:ext cx="12179300" cy="720725"/>
          </a:xfrm>
          <a:prstGeom prst="rect">
            <a:avLst/>
          </a:prstGeom>
        </p:spPr>
        <p:txBody>
          <a:bodyPr vert="horz" wrap="square" lIns="0" tIns="53975" rIns="0" bIns="0" rtlCol="0">
            <a:spAutoFit/>
          </a:bodyPr>
          <a:lstStyle/>
          <a:p>
            <a:pPr marL="4471035" marR="1115060" indent="-3580129">
              <a:lnSpc>
                <a:spcPts val="2590"/>
              </a:lnSpc>
              <a:spcBef>
                <a:spcPts val="425"/>
              </a:spcBef>
            </a:pPr>
            <a:r>
              <a:rPr sz="2400" spc="-10" dirty="0"/>
              <a:t>Details </a:t>
            </a:r>
            <a:r>
              <a:rPr sz="2400" spc="-5" dirty="0"/>
              <a:t>of </a:t>
            </a:r>
            <a:r>
              <a:rPr sz="2400" spc="-15" dirty="0"/>
              <a:t>Outward </a:t>
            </a:r>
            <a:r>
              <a:rPr sz="2400" spc="-5" dirty="0"/>
              <a:t>supplies on </a:t>
            </a:r>
            <a:r>
              <a:rPr sz="2400" dirty="0"/>
              <a:t>which </a:t>
            </a:r>
            <a:r>
              <a:rPr sz="2400" spc="-20" dirty="0"/>
              <a:t>tax </a:t>
            </a:r>
            <a:r>
              <a:rPr sz="2400" dirty="0"/>
              <a:t>is </a:t>
            </a:r>
            <a:r>
              <a:rPr sz="2400" spc="-5" dirty="0"/>
              <a:t>not </a:t>
            </a:r>
            <a:r>
              <a:rPr sz="2400" spc="-15" dirty="0"/>
              <a:t>payable </a:t>
            </a:r>
            <a:r>
              <a:rPr sz="2400" dirty="0"/>
              <a:t>as </a:t>
            </a:r>
            <a:r>
              <a:rPr sz="2400" spc="-5" dirty="0"/>
              <a:t>declared </a:t>
            </a:r>
            <a:r>
              <a:rPr sz="2400" dirty="0"/>
              <a:t>in </a:t>
            </a:r>
            <a:r>
              <a:rPr sz="2400" spc="-10" dirty="0"/>
              <a:t>returns </a:t>
            </a:r>
            <a:r>
              <a:rPr sz="2400" spc="-5" dirty="0"/>
              <a:t>filed  during </a:t>
            </a:r>
            <a:r>
              <a:rPr sz="2400" dirty="0"/>
              <a:t>the </a:t>
            </a:r>
            <a:r>
              <a:rPr sz="2400" spc="-5" dirty="0"/>
              <a:t>financial</a:t>
            </a:r>
            <a:r>
              <a:rPr sz="2400" spc="-35" dirty="0"/>
              <a:t> </a:t>
            </a:r>
            <a:r>
              <a:rPr sz="2400" spc="-10" dirty="0"/>
              <a:t>year</a:t>
            </a:r>
            <a:endParaRPr sz="2400"/>
          </a:p>
        </p:txBody>
      </p:sp>
      <p:graphicFrame>
        <p:nvGraphicFramePr>
          <p:cNvPr id="14" name="object 14"/>
          <p:cNvGraphicFramePr>
            <a:graphicFrameLocks noGrp="1"/>
          </p:cNvGraphicFramePr>
          <p:nvPr/>
        </p:nvGraphicFramePr>
        <p:xfrm>
          <a:off x="736638" y="807834"/>
          <a:ext cx="10544174" cy="5596717"/>
        </p:xfrm>
        <a:graphic>
          <a:graphicData uri="http://schemas.openxmlformats.org/drawingml/2006/table">
            <a:tbl>
              <a:tblPr firstRow="1" bandRow="1">
                <a:tableStyleId>{2D5ABB26-0587-4C30-8999-92F81FD0307C}</a:tableStyleId>
              </a:tblPr>
              <a:tblGrid>
                <a:gridCol w="640715"/>
                <a:gridCol w="474980"/>
                <a:gridCol w="511809"/>
                <a:gridCol w="6746875"/>
                <a:gridCol w="1741170"/>
                <a:gridCol w="428625"/>
              </a:tblGrid>
              <a:tr h="399046">
                <a:tc gridSpan="2">
                  <a:txBody>
                    <a:bodyPr/>
                    <a:lstStyle/>
                    <a:p>
                      <a:pPr marL="216535">
                        <a:lnSpc>
                          <a:spcPts val="2875"/>
                        </a:lnSpc>
                      </a:pPr>
                      <a:r>
                        <a:rPr sz="2400" b="1" spc="-40" dirty="0">
                          <a:solidFill>
                            <a:srgbClr val="FFFFFF"/>
                          </a:solidFill>
                          <a:latin typeface="Calibri"/>
                          <a:cs typeface="Calibri"/>
                        </a:rPr>
                        <a:t>Table</a:t>
                      </a:r>
                      <a:r>
                        <a:rPr sz="2400" b="1" spc="-85" dirty="0">
                          <a:solidFill>
                            <a:srgbClr val="FFFFFF"/>
                          </a:solidFill>
                          <a:latin typeface="Calibri"/>
                          <a:cs typeface="Calibri"/>
                        </a:rPr>
                        <a:t> </a:t>
                      </a:r>
                      <a:r>
                        <a:rPr sz="2400" b="1" dirty="0">
                          <a:solidFill>
                            <a:srgbClr val="FFFFFF"/>
                          </a:solidFill>
                          <a:latin typeface="Calibri"/>
                          <a:cs typeface="Calibri"/>
                        </a:rPr>
                        <a:t>5</a:t>
                      </a:r>
                      <a:endParaRPr sz="2400">
                        <a:latin typeface="Calibri"/>
                        <a:cs typeface="Calibri"/>
                      </a:endParaRPr>
                    </a:p>
                  </a:txBody>
                  <a:tcPr marL="0" marR="0" marT="0" marB="0">
                    <a:solidFill>
                      <a:srgbClr val="EC7C30"/>
                    </a:solidFill>
                  </a:tcPr>
                </a:tc>
                <a:tc hMerge="1">
                  <a:txBody>
                    <a:bodyPr/>
                    <a:lstStyle/>
                    <a:p>
                      <a:endParaRPr/>
                    </a:p>
                  </a:txBody>
                  <a:tcPr marL="0" marR="0" marT="0" marB="0"/>
                </a:tc>
                <a:tc>
                  <a:txBody>
                    <a:bodyPr/>
                    <a:lstStyle/>
                    <a:p>
                      <a:pPr>
                        <a:lnSpc>
                          <a:spcPct val="100000"/>
                        </a:lnSpc>
                      </a:pPr>
                      <a:endParaRPr sz="2100">
                        <a:latin typeface="Times New Roman"/>
                        <a:cs typeface="Times New Roman"/>
                      </a:endParaRPr>
                    </a:p>
                  </a:txBody>
                  <a:tcPr marL="0" marR="0" marT="0" marB="0">
                    <a:solidFill>
                      <a:srgbClr val="EC7C30"/>
                    </a:solidFill>
                  </a:tcPr>
                </a:tc>
                <a:tc>
                  <a:txBody>
                    <a:bodyPr/>
                    <a:lstStyle/>
                    <a:p>
                      <a:pPr marR="362585" algn="ctr">
                        <a:lnSpc>
                          <a:spcPts val="2875"/>
                        </a:lnSpc>
                      </a:pPr>
                      <a:r>
                        <a:rPr sz="2400" b="1" spc="-5" dirty="0">
                          <a:solidFill>
                            <a:srgbClr val="FFFFFF"/>
                          </a:solidFill>
                          <a:latin typeface="Calibri"/>
                          <a:cs typeface="Calibri"/>
                        </a:rPr>
                        <a:t>Description</a:t>
                      </a:r>
                      <a:endParaRPr sz="2400">
                        <a:latin typeface="Calibri"/>
                        <a:cs typeface="Calibri"/>
                      </a:endParaRPr>
                    </a:p>
                  </a:txBody>
                  <a:tcPr marL="0" marR="0" marT="0" marB="0">
                    <a:solidFill>
                      <a:srgbClr val="EC7C30"/>
                    </a:solidFill>
                  </a:tcPr>
                </a:tc>
                <a:tc>
                  <a:txBody>
                    <a:bodyPr/>
                    <a:lstStyle/>
                    <a:p>
                      <a:pPr marL="330835" algn="ctr">
                        <a:lnSpc>
                          <a:spcPts val="2875"/>
                        </a:lnSpc>
                      </a:pPr>
                      <a:r>
                        <a:rPr sz="2400" b="1" spc="-10" dirty="0">
                          <a:solidFill>
                            <a:srgbClr val="FFFFFF"/>
                          </a:solidFill>
                          <a:latin typeface="Calibri"/>
                          <a:cs typeface="Calibri"/>
                        </a:rPr>
                        <a:t>GSTR</a:t>
                      </a:r>
                      <a:r>
                        <a:rPr sz="2400" b="1" spc="-35" dirty="0">
                          <a:solidFill>
                            <a:srgbClr val="FFFFFF"/>
                          </a:solidFill>
                          <a:latin typeface="Calibri"/>
                          <a:cs typeface="Calibri"/>
                        </a:rPr>
                        <a:t> </a:t>
                      </a:r>
                      <a:r>
                        <a:rPr sz="2400" b="1" dirty="0">
                          <a:solidFill>
                            <a:srgbClr val="FFFFFF"/>
                          </a:solidFill>
                          <a:latin typeface="Calibri"/>
                          <a:cs typeface="Calibri"/>
                        </a:rPr>
                        <a:t>1</a:t>
                      </a:r>
                      <a:endParaRPr sz="2400">
                        <a:latin typeface="Calibri"/>
                        <a:cs typeface="Calibri"/>
                      </a:endParaRPr>
                    </a:p>
                  </a:txBody>
                  <a:tcPr marL="0" marR="0" marT="0" marB="0">
                    <a:solidFill>
                      <a:srgbClr val="EC7C30"/>
                    </a:solidFill>
                  </a:tcPr>
                </a:tc>
                <a:tc>
                  <a:txBody>
                    <a:bodyPr/>
                    <a:lstStyle/>
                    <a:p>
                      <a:pPr>
                        <a:lnSpc>
                          <a:spcPct val="100000"/>
                        </a:lnSpc>
                      </a:pPr>
                      <a:endParaRPr sz="2100">
                        <a:latin typeface="Times New Roman"/>
                        <a:cs typeface="Times New Roman"/>
                      </a:endParaRPr>
                    </a:p>
                  </a:txBody>
                  <a:tcPr marL="0" marR="0" marT="0" marB="0">
                    <a:solidFill>
                      <a:srgbClr val="EC7C30"/>
                    </a:solidFill>
                  </a:tcPr>
                </a:tc>
              </a:tr>
              <a:tr h="399034">
                <a:tc gridSpan="2">
                  <a:txBody>
                    <a:bodyPr/>
                    <a:lstStyle/>
                    <a:p>
                      <a:pPr marL="501015" marR="21590">
                        <a:lnSpc>
                          <a:spcPct val="100000"/>
                        </a:lnSpc>
                        <a:spcBef>
                          <a:spcPts val="95"/>
                        </a:spcBef>
                      </a:pPr>
                      <a:r>
                        <a:rPr sz="2400" b="0" spc="-5" dirty="0">
                          <a:latin typeface="Calibri Light"/>
                          <a:cs typeface="Calibri Light"/>
                        </a:rPr>
                        <a:t>5A</a:t>
                      </a:r>
                      <a:endParaRPr sz="2400">
                        <a:latin typeface="Calibri Light"/>
                        <a:cs typeface="Calibri Light"/>
                      </a:endParaRPr>
                    </a:p>
                  </a:txBody>
                  <a:tcPr marL="0" marR="0" marT="12065" marB="0">
                    <a:lnL w="6350">
                      <a:solidFill>
                        <a:srgbClr val="EC7C30"/>
                      </a:solidFill>
                      <a:prstDash val="solid"/>
                    </a:lnL>
                    <a:lnB w="6350">
                      <a:solidFill>
                        <a:srgbClr val="EC7C30"/>
                      </a:solidFill>
                      <a:prstDash val="solid"/>
                    </a:lnB>
                  </a:tcPr>
                </a:tc>
                <a:tc hMerge="1">
                  <a:txBody>
                    <a:bodyPr/>
                    <a:lstStyle/>
                    <a:p>
                      <a:endParaRPr/>
                    </a:p>
                  </a:txBody>
                  <a:tcPr marL="0" marR="0" marT="0" marB="0"/>
                </a:tc>
                <a:tc gridSpan="2">
                  <a:txBody>
                    <a:bodyPr/>
                    <a:lstStyle/>
                    <a:p>
                      <a:pPr marL="250825">
                        <a:lnSpc>
                          <a:spcPts val="2840"/>
                        </a:lnSpc>
                      </a:pPr>
                      <a:r>
                        <a:rPr sz="2400" b="0" spc="-25" dirty="0">
                          <a:latin typeface="Calibri Light"/>
                          <a:cs typeface="Calibri Light"/>
                        </a:rPr>
                        <a:t>Zero rated </a:t>
                      </a:r>
                      <a:r>
                        <a:rPr sz="2400" b="0" spc="-5" dirty="0">
                          <a:latin typeface="Calibri Light"/>
                          <a:cs typeface="Calibri Light"/>
                        </a:rPr>
                        <a:t>supply </a:t>
                      </a:r>
                      <a:r>
                        <a:rPr sz="2400" b="0" dirty="0">
                          <a:latin typeface="Calibri Light"/>
                          <a:cs typeface="Calibri Light"/>
                        </a:rPr>
                        <a:t>(Export) without </a:t>
                      </a:r>
                      <a:r>
                        <a:rPr sz="2400" b="0" spc="-15" dirty="0">
                          <a:latin typeface="Calibri Light"/>
                          <a:cs typeface="Calibri Light"/>
                        </a:rPr>
                        <a:t>payment </a:t>
                      </a:r>
                      <a:r>
                        <a:rPr sz="2400" b="0" spc="-5" dirty="0">
                          <a:latin typeface="Calibri Light"/>
                          <a:cs typeface="Calibri Light"/>
                        </a:rPr>
                        <a:t>of</a:t>
                      </a:r>
                      <a:r>
                        <a:rPr sz="2400" b="0" dirty="0">
                          <a:latin typeface="Calibri Light"/>
                          <a:cs typeface="Calibri Light"/>
                        </a:rPr>
                        <a:t> </a:t>
                      </a:r>
                      <a:r>
                        <a:rPr sz="2400" b="0" spc="-25" dirty="0">
                          <a:latin typeface="Calibri Light"/>
                          <a:cs typeface="Calibri Light"/>
                        </a:rPr>
                        <a:t>tax</a:t>
                      </a:r>
                      <a:endParaRPr sz="2400">
                        <a:latin typeface="Calibri Light"/>
                        <a:cs typeface="Calibri Light"/>
                      </a:endParaRPr>
                    </a:p>
                  </a:txBody>
                  <a:tcPr marL="0" marR="0" marT="0" marB="0">
                    <a:lnB w="6350">
                      <a:solidFill>
                        <a:srgbClr val="EC7C30"/>
                      </a:solidFill>
                      <a:prstDash val="solid"/>
                    </a:lnB>
                  </a:tcPr>
                </a:tc>
                <a:tc hMerge="1">
                  <a:txBody>
                    <a:bodyPr/>
                    <a:lstStyle/>
                    <a:p>
                      <a:endParaRPr/>
                    </a:p>
                  </a:txBody>
                  <a:tcPr marL="0" marR="0" marT="0" marB="0"/>
                </a:tc>
                <a:tc>
                  <a:txBody>
                    <a:bodyPr/>
                    <a:lstStyle/>
                    <a:p>
                      <a:pPr marL="332105" algn="ctr">
                        <a:lnSpc>
                          <a:spcPct val="100000"/>
                        </a:lnSpc>
                        <a:spcBef>
                          <a:spcPts val="20"/>
                        </a:spcBef>
                      </a:pPr>
                      <a:r>
                        <a:rPr sz="2400" b="0">
                          <a:latin typeface="Calibri Light"/>
                          <a:cs typeface="Calibri Light"/>
                        </a:rPr>
                        <a:t>6A</a:t>
                      </a:r>
                      <a:r>
                        <a:rPr sz="2400" b="0" spc="-50">
                          <a:latin typeface="Calibri Light"/>
                          <a:cs typeface="Calibri Light"/>
                        </a:rPr>
                        <a:t> </a:t>
                      </a:r>
                      <a:r>
                        <a:rPr sz="2400" b="0" spc="-15" smtClean="0">
                          <a:latin typeface="Calibri Light"/>
                          <a:cs typeface="Calibri Light"/>
                        </a:rPr>
                        <a:t>EOWP</a:t>
                      </a:r>
                      <a:endParaRPr sz="2400">
                        <a:latin typeface="Calibri Light"/>
                        <a:cs typeface="Calibri Light"/>
                      </a:endParaRPr>
                    </a:p>
                  </a:txBody>
                  <a:tcPr marL="0" marR="0" marT="2540" marB="0">
                    <a:lnB w="6350">
                      <a:solidFill>
                        <a:srgbClr val="EC7C30"/>
                      </a:solidFill>
                      <a:prstDash val="solid"/>
                    </a:lnB>
                  </a:tcPr>
                </a:tc>
                <a:tc>
                  <a:txBody>
                    <a:bodyPr/>
                    <a:lstStyle/>
                    <a:p>
                      <a:pPr>
                        <a:lnSpc>
                          <a:spcPct val="100000"/>
                        </a:lnSpc>
                      </a:pPr>
                      <a:endParaRPr sz="2100">
                        <a:latin typeface="Times New Roman"/>
                        <a:cs typeface="Times New Roman"/>
                      </a:endParaRPr>
                    </a:p>
                  </a:txBody>
                  <a:tcPr marL="0" marR="0" marT="0" marB="0">
                    <a:lnR w="6350">
                      <a:solidFill>
                        <a:srgbClr val="EC7C30"/>
                      </a:solidFill>
                      <a:prstDash val="solid"/>
                    </a:lnR>
                    <a:lnB w="6350">
                      <a:solidFill>
                        <a:srgbClr val="EC7C30"/>
                      </a:solidFill>
                      <a:prstDash val="solid"/>
                    </a:lnB>
                  </a:tcPr>
                </a:tc>
              </a:tr>
              <a:tr h="475107">
                <a:tc gridSpan="2">
                  <a:txBody>
                    <a:bodyPr/>
                    <a:lstStyle/>
                    <a:p>
                      <a:pPr marL="505459" marR="21590">
                        <a:lnSpc>
                          <a:spcPct val="100000"/>
                        </a:lnSpc>
                        <a:spcBef>
                          <a:spcPts val="695"/>
                        </a:spcBef>
                      </a:pPr>
                      <a:r>
                        <a:rPr sz="2400" b="0" spc="-5" dirty="0">
                          <a:latin typeface="Calibri Light"/>
                          <a:cs typeface="Calibri Light"/>
                        </a:rPr>
                        <a:t>5B</a:t>
                      </a:r>
                      <a:endParaRPr sz="2400">
                        <a:latin typeface="Calibri Light"/>
                        <a:cs typeface="Calibri Light"/>
                      </a:endParaRPr>
                    </a:p>
                  </a:txBody>
                  <a:tcPr marL="0" marR="0" marT="88265" marB="0">
                    <a:lnL w="6350">
                      <a:solidFill>
                        <a:srgbClr val="EC7C30"/>
                      </a:solidFill>
                      <a:prstDash val="solid"/>
                    </a:lnL>
                    <a:lnT w="6350">
                      <a:solidFill>
                        <a:srgbClr val="EC7C30"/>
                      </a:solidFill>
                      <a:prstDash val="solid"/>
                    </a:lnT>
                    <a:lnB w="6350">
                      <a:solidFill>
                        <a:srgbClr val="EC7C30"/>
                      </a:solidFill>
                      <a:prstDash val="solid"/>
                    </a:lnB>
                  </a:tcPr>
                </a:tc>
                <a:tc hMerge="1">
                  <a:txBody>
                    <a:bodyPr/>
                    <a:lstStyle/>
                    <a:p>
                      <a:endParaRPr/>
                    </a:p>
                  </a:txBody>
                  <a:tcPr marL="0" marR="0" marT="0" marB="0"/>
                </a:tc>
                <a:tc gridSpan="2">
                  <a:txBody>
                    <a:bodyPr/>
                    <a:lstStyle/>
                    <a:p>
                      <a:pPr marL="250825">
                        <a:lnSpc>
                          <a:spcPts val="2835"/>
                        </a:lnSpc>
                      </a:pPr>
                      <a:r>
                        <a:rPr sz="2400" b="0" dirty="0">
                          <a:latin typeface="Calibri Light"/>
                          <a:cs typeface="Calibri Light"/>
                        </a:rPr>
                        <a:t>Supply </a:t>
                      </a:r>
                      <a:r>
                        <a:rPr sz="2400" b="0" spc="-15" dirty="0">
                          <a:latin typeface="Calibri Light"/>
                          <a:cs typeface="Calibri Light"/>
                        </a:rPr>
                        <a:t>to </a:t>
                      </a:r>
                      <a:r>
                        <a:rPr sz="2400" b="0" spc="-5" dirty="0">
                          <a:latin typeface="Calibri Light"/>
                          <a:cs typeface="Calibri Light"/>
                        </a:rPr>
                        <a:t>SEZs </a:t>
                      </a:r>
                      <a:r>
                        <a:rPr sz="2400" b="0" dirty="0">
                          <a:latin typeface="Calibri Light"/>
                          <a:cs typeface="Calibri Light"/>
                        </a:rPr>
                        <a:t>without </a:t>
                      </a:r>
                      <a:r>
                        <a:rPr sz="2400" b="0" spc="-15" dirty="0">
                          <a:latin typeface="Calibri Light"/>
                          <a:cs typeface="Calibri Light"/>
                        </a:rPr>
                        <a:t>payment </a:t>
                      </a:r>
                      <a:r>
                        <a:rPr sz="2400" b="0" spc="-5" dirty="0">
                          <a:latin typeface="Calibri Light"/>
                          <a:cs typeface="Calibri Light"/>
                        </a:rPr>
                        <a:t>of</a:t>
                      </a:r>
                      <a:r>
                        <a:rPr sz="2400" b="0" spc="-35" dirty="0">
                          <a:latin typeface="Calibri Light"/>
                          <a:cs typeface="Calibri Light"/>
                        </a:rPr>
                        <a:t> </a:t>
                      </a:r>
                      <a:r>
                        <a:rPr sz="2400" b="0" spc="-25" dirty="0">
                          <a:latin typeface="Calibri Light"/>
                          <a:cs typeface="Calibri Light"/>
                        </a:rPr>
                        <a:t>tax</a:t>
                      </a:r>
                      <a:endParaRPr sz="2400">
                        <a:latin typeface="Calibri Light"/>
                        <a:cs typeface="Calibri Light"/>
                      </a:endParaRPr>
                    </a:p>
                  </a:txBody>
                  <a:tcPr marL="0" marR="0" marT="0" marB="0">
                    <a:lnT w="6350">
                      <a:solidFill>
                        <a:srgbClr val="EC7C30"/>
                      </a:solidFill>
                      <a:prstDash val="solid"/>
                    </a:lnT>
                    <a:lnB w="6350">
                      <a:solidFill>
                        <a:srgbClr val="EC7C30"/>
                      </a:solidFill>
                      <a:prstDash val="solid"/>
                    </a:lnB>
                  </a:tcPr>
                </a:tc>
                <a:tc hMerge="1">
                  <a:txBody>
                    <a:bodyPr/>
                    <a:lstStyle/>
                    <a:p>
                      <a:endParaRPr/>
                    </a:p>
                  </a:txBody>
                  <a:tcPr marL="0" marR="0" marT="0" marB="0"/>
                </a:tc>
                <a:tc>
                  <a:txBody>
                    <a:bodyPr/>
                    <a:lstStyle/>
                    <a:p>
                      <a:pPr marL="330200" algn="ctr">
                        <a:lnSpc>
                          <a:spcPct val="100000"/>
                        </a:lnSpc>
                        <a:spcBef>
                          <a:spcPts val="320"/>
                        </a:spcBef>
                      </a:pPr>
                      <a:r>
                        <a:rPr sz="2400" b="0">
                          <a:latin typeface="Calibri Light"/>
                          <a:cs typeface="Calibri Light"/>
                        </a:rPr>
                        <a:t>6B</a:t>
                      </a:r>
                      <a:r>
                        <a:rPr sz="2400" b="0" spc="-45">
                          <a:latin typeface="Calibri Light"/>
                          <a:cs typeface="Calibri Light"/>
                        </a:rPr>
                        <a:t> </a:t>
                      </a:r>
                      <a:r>
                        <a:rPr sz="2400" b="0" spc="-15" smtClean="0">
                          <a:latin typeface="Calibri Light"/>
                          <a:cs typeface="Calibri Light"/>
                        </a:rPr>
                        <a:t>EOWP</a:t>
                      </a:r>
                      <a:endParaRPr sz="2400">
                        <a:latin typeface="Calibri Light"/>
                        <a:cs typeface="Calibri Light"/>
                      </a:endParaRPr>
                    </a:p>
                  </a:txBody>
                  <a:tcPr marL="0" marR="0" marT="40640" marB="0">
                    <a:lnT w="6350">
                      <a:solidFill>
                        <a:srgbClr val="EC7C30"/>
                      </a:solidFill>
                      <a:prstDash val="solid"/>
                    </a:lnT>
                    <a:lnB w="6350">
                      <a:solidFill>
                        <a:srgbClr val="EC7C30"/>
                      </a:solidFill>
                      <a:prstDash val="solid"/>
                    </a:lnB>
                  </a:tcPr>
                </a:tc>
                <a:tc>
                  <a:txBody>
                    <a:bodyPr/>
                    <a:lstStyle/>
                    <a:p>
                      <a:pPr>
                        <a:lnSpc>
                          <a:spcPct val="100000"/>
                        </a:lnSpc>
                      </a:pPr>
                      <a:endParaRPr sz="2100">
                        <a:latin typeface="Times New Roman"/>
                        <a:cs typeface="Times New Roman"/>
                      </a:endParaRPr>
                    </a:p>
                  </a:txBody>
                  <a:tcPr marL="0" marR="0" marT="0" marB="0">
                    <a:lnR w="6350">
                      <a:solidFill>
                        <a:srgbClr val="EC7C30"/>
                      </a:solidFill>
                      <a:prstDash val="solid"/>
                    </a:lnR>
                    <a:lnT w="6350">
                      <a:solidFill>
                        <a:srgbClr val="EC7C30"/>
                      </a:solidFill>
                      <a:prstDash val="solid"/>
                    </a:lnT>
                    <a:lnB w="6350">
                      <a:solidFill>
                        <a:srgbClr val="EC7C30"/>
                      </a:solidFill>
                      <a:prstDash val="solid"/>
                    </a:lnB>
                  </a:tcPr>
                </a:tc>
              </a:tr>
              <a:tr h="741044">
                <a:tc gridSpan="2">
                  <a:txBody>
                    <a:bodyPr/>
                    <a:lstStyle/>
                    <a:p>
                      <a:pPr marR="21590">
                        <a:lnSpc>
                          <a:spcPct val="100000"/>
                        </a:lnSpc>
                        <a:spcBef>
                          <a:spcPts val="30"/>
                        </a:spcBef>
                      </a:pPr>
                      <a:endParaRPr sz="2400">
                        <a:latin typeface="Times New Roman"/>
                        <a:cs typeface="Times New Roman"/>
                      </a:endParaRPr>
                    </a:p>
                    <a:p>
                      <a:pPr marL="505459" marR="21590">
                        <a:lnSpc>
                          <a:spcPct val="100000"/>
                        </a:lnSpc>
                      </a:pPr>
                      <a:r>
                        <a:rPr sz="2400" b="0" spc="-10" dirty="0">
                          <a:latin typeface="Calibri Light"/>
                          <a:cs typeface="Calibri Light"/>
                        </a:rPr>
                        <a:t>5C</a:t>
                      </a:r>
                      <a:endParaRPr sz="2400">
                        <a:latin typeface="Calibri Light"/>
                        <a:cs typeface="Calibri Light"/>
                      </a:endParaRPr>
                    </a:p>
                  </a:txBody>
                  <a:tcPr marL="0" marR="0" marT="3810" marB="0">
                    <a:lnL w="6350">
                      <a:solidFill>
                        <a:srgbClr val="EC7C30"/>
                      </a:solidFill>
                      <a:prstDash val="solid"/>
                    </a:lnL>
                    <a:lnT w="6350">
                      <a:solidFill>
                        <a:srgbClr val="EC7C30"/>
                      </a:solidFill>
                      <a:prstDash val="solid"/>
                    </a:lnT>
                    <a:lnB w="6350">
                      <a:solidFill>
                        <a:srgbClr val="EC7C30"/>
                      </a:solidFill>
                      <a:prstDash val="solid"/>
                    </a:lnB>
                  </a:tcPr>
                </a:tc>
                <a:tc hMerge="1">
                  <a:txBody>
                    <a:bodyPr/>
                    <a:lstStyle/>
                    <a:p>
                      <a:endParaRPr/>
                    </a:p>
                  </a:txBody>
                  <a:tcPr marL="0" marR="0" marT="0" marB="0"/>
                </a:tc>
                <a:tc gridSpan="2">
                  <a:txBody>
                    <a:bodyPr/>
                    <a:lstStyle/>
                    <a:p>
                      <a:pPr marL="250825" marR="449580">
                        <a:lnSpc>
                          <a:spcPts val="2880"/>
                        </a:lnSpc>
                        <a:spcBef>
                          <a:spcPts val="55"/>
                        </a:spcBef>
                      </a:pPr>
                      <a:r>
                        <a:rPr sz="2400" b="0" dirty="0">
                          <a:latin typeface="Calibri Light"/>
                          <a:cs typeface="Calibri Light"/>
                        </a:rPr>
                        <a:t>Supplies </a:t>
                      </a:r>
                      <a:r>
                        <a:rPr sz="2400" b="0" spc="-5" dirty="0">
                          <a:latin typeface="Calibri Light"/>
                          <a:cs typeface="Calibri Light"/>
                        </a:rPr>
                        <a:t>on </a:t>
                      </a:r>
                      <a:r>
                        <a:rPr sz="2400" b="0" dirty="0">
                          <a:latin typeface="Calibri Light"/>
                          <a:cs typeface="Calibri Light"/>
                        </a:rPr>
                        <a:t>which </a:t>
                      </a:r>
                      <a:r>
                        <a:rPr sz="2400" b="0" spc="-25" dirty="0">
                          <a:latin typeface="Calibri Light"/>
                          <a:cs typeface="Calibri Light"/>
                        </a:rPr>
                        <a:t>tax </a:t>
                      </a:r>
                      <a:r>
                        <a:rPr sz="2400" b="0" dirty="0">
                          <a:latin typeface="Calibri Light"/>
                          <a:cs typeface="Calibri Light"/>
                        </a:rPr>
                        <a:t>is </a:t>
                      </a:r>
                      <a:r>
                        <a:rPr sz="2400" b="0" spc="-15" dirty="0">
                          <a:latin typeface="Calibri Light"/>
                          <a:cs typeface="Calibri Light"/>
                        </a:rPr>
                        <a:t>to </a:t>
                      </a:r>
                      <a:r>
                        <a:rPr sz="2400" b="0" dirty="0">
                          <a:latin typeface="Calibri Light"/>
                          <a:cs typeface="Calibri Light"/>
                        </a:rPr>
                        <a:t>be paid </a:t>
                      </a:r>
                      <a:r>
                        <a:rPr sz="2400" b="0" spc="-10" dirty="0">
                          <a:latin typeface="Calibri Light"/>
                          <a:cs typeface="Calibri Light"/>
                        </a:rPr>
                        <a:t>by </a:t>
                      </a:r>
                      <a:r>
                        <a:rPr sz="2400" b="0" dirty="0">
                          <a:latin typeface="Calibri Light"/>
                          <a:cs typeface="Calibri Light"/>
                        </a:rPr>
                        <a:t>the </a:t>
                      </a:r>
                      <a:r>
                        <a:rPr sz="2400" b="0" spc="-15" dirty="0">
                          <a:latin typeface="Calibri Light"/>
                          <a:cs typeface="Calibri Light"/>
                        </a:rPr>
                        <a:t>recipient </a:t>
                      </a:r>
                      <a:r>
                        <a:rPr sz="2400" b="0" spc="-5" dirty="0">
                          <a:latin typeface="Calibri Light"/>
                          <a:cs typeface="Calibri Light"/>
                        </a:rPr>
                        <a:t>on  </a:t>
                      </a:r>
                      <a:r>
                        <a:rPr sz="2400" b="0" spc="-20" dirty="0">
                          <a:latin typeface="Calibri Light"/>
                          <a:cs typeface="Calibri Light"/>
                        </a:rPr>
                        <a:t>reverse </a:t>
                      </a:r>
                      <a:r>
                        <a:rPr sz="2400" b="0" spc="-15" dirty="0">
                          <a:latin typeface="Calibri Light"/>
                          <a:cs typeface="Calibri Light"/>
                        </a:rPr>
                        <a:t>charge</a:t>
                      </a:r>
                      <a:r>
                        <a:rPr sz="2400" b="0" spc="-20" dirty="0">
                          <a:latin typeface="Calibri Light"/>
                          <a:cs typeface="Calibri Light"/>
                        </a:rPr>
                        <a:t> </a:t>
                      </a:r>
                      <a:r>
                        <a:rPr sz="2400" b="0" spc="-5" dirty="0">
                          <a:latin typeface="Calibri Light"/>
                          <a:cs typeface="Calibri Light"/>
                        </a:rPr>
                        <a:t>basis</a:t>
                      </a:r>
                      <a:endParaRPr sz="2400">
                        <a:latin typeface="Calibri Light"/>
                        <a:cs typeface="Calibri Light"/>
                      </a:endParaRPr>
                    </a:p>
                  </a:txBody>
                  <a:tcPr marL="0" marR="0" marT="6985" marB="0">
                    <a:lnT w="6350">
                      <a:solidFill>
                        <a:srgbClr val="EC7C30"/>
                      </a:solidFill>
                      <a:prstDash val="solid"/>
                    </a:lnT>
                    <a:lnB w="6350">
                      <a:solidFill>
                        <a:srgbClr val="EC7C30"/>
                      </a:solidFill>
                      <a:prstDash val="solid"/>
                    </a:lnB>
                  </a:tcPr>
                </a:tc>
                <a:tc hMerge="1">
                  <a:txBody>
                    <a:bodyPr/>
                    <a:lstStyle/>
                    <a:p>
                      <a:endParaRPr/>
                    </a:p>
                  </a:txBody>
                  <a:tcPr marL="0" marR="0" marT="0" marB="0"/>
                </a:tc>
                <a:tc>
                  <a:txBody>
                    <a:bodyPr/>
                    <a:lstStyle/>
                    <a:p>
                      <a:pPr marL="332105" algn="ctr">
                        <a:lnSpc>
                          <a:spcPct val="100000"/>
                        </a:lnSpc>
                        <a:spcBef>
                          <a:spcPts val="1365"/>
                        </a:spcBef>
                      </a:pPr>
                      <a:r>
                        <a:rPr sz="2400" b="0" spc="-5" dirty="0">
                          <a:latin typeface="Calibri Light"/>
                          <a:cs typeface="Calibri Light"/>
                        </a:rPr>
                        <a:t>4B</a:t>
                      </a:r>
                      <a:endParaRPr sz="2400">
                        <a:latin typeface="Calibri Light"/>
                        <a:cs typeface="Calibri Light"/>
                      </a:endParaRPr>
                    </a:p>
                  </a:txBody>
                  <a:tcPr marL="0" marR="0" marT="173355" marB="0">
                    <a:lnT w="6350">
                      <a:solidFill>
                        <a:srgbClr val="EC7C30"/>
                      </a:solidFill>
                      <a:prstDash val="solid"/>
                    </a:lnT>
                    <a:lnB w="6350">
                      <a:solidFill>
                        <a:srgbClr val="EC7C30"/>
                      </a:solidFill>
                      <a:prstDash val="solid"/>
                    </a:lnB>
                  </a:tcPr>
                </a:tc>
                <a:tc>
                  <a:txBody>
                    <a:bodyPr/>
                    <a:lstStyle/>
                    <a:p>
                      <a:pPr>
                        <a:lnSpc>
                          <a:spcPct val="100000"/>
                        </a:lnSpc>
                      </a:pPr>
                      <a:endParaRPr sz="2100">
                        <a:latin typeface="Times New Roman"/>
                        <a:cs typeface="Times New Roman"/>
                      </a:endParaRPr>
                    </a:p>
                  </a:txBody>
                  <a:tcPr marL="0" marR="0" marT="0" marB="0">
                    <a:lnR w="6350">
                      <a:solidFill>
                        <a:srgbClr val="EC7C30"/>
                      </a:solidFill>
                      <a:prstDash val="solid"/>
                    </a:lnR>
                    <a:lnT w="6350">
                      <a:solidFill>
                        <a:srgbClr val="EC7C30"/>
                      </a:solidFill>
                      <a:prstDash val="solid"/>
                    </a:lnT>
                    <a:lnB w="6350">
                      <a:solidFill>
                        <a:srgbClr val="EC7C30"/>
                      </a:solidFill>
                      <a:prstDash val="solid"/>
                    </a:lnB>
                  </a:tcPr>
                </a:tc>
              </a:tr>
              <a:tr h="375285">
                <a:tc gridSpan="2">
                  <a:txBody>
                    <a:bodyPr/>
                    <a:lstStyle/>
                    <a:p>
                      <a:pPr marL="494665" marR="21590">
                        <a:lnSpc>
                          <a:spcPts val="2790"/>
                        </a:lnSpc>
                      </a:pPr>
                      <a:r>
                        <a:rPr sz="2400" b="0" spc="-5" dirty="0">
                          <a:latin typeface="Calibri Light"/>
                          <a:cs typeface="Calibri Light"/>
                        </a:rPr>
                        <a:t>5D</a:t>
                      </a:r>
                      <a:endParaRPr sz="2400">
                        <a:latin typeface="Calibri Light"/>
                        <a:cs typeface="Calibri Light"/>
                      </a:endParaRPr>
                    </a:p>
                  </a:txBody>
                  <a:tcPr marL="0" marR="0" marT="0" marB="0">
                    <a:lnL w="6350">
                      <a:solidFill>
                        <a:srgbClr val="EC7C30"/>
                      </a:solidFill>
                      <a:prstDash val="solid"/>
                    </a:lnL>
                    <a:lnT w="6350">
                      <a:solidFill>
                        <a:srgbClr val="EC7C30"/>
                      </a:solidFill>
                      <a:prstDash val="solid"/>
                    </a:lnT>
                    <a:lnB w="6350">
                      <a:solidFill>
                        <a:srgbClr val="EC7C30"/>
                      </a:solidFill>
                      <a:prstDash val="solid"/>
                    </a:lnB>
                  </a:tcPr>
                </a:tc>
                <a:tc hMerge="1">
                  <a:txBody>
                    <a:bodyPr/>
                    <a:lstStyle/>
                    <a:p>
                      <a:endParaRPr/>
                    </a:p>
                  </a:txBody>
                  <a:tcPr marL="0" marR="0" marT="0" marB="0"/>
                </a:tc>
                <a:tc gridSpan="2">
                  <a:txBody>
                    <a:bodyPr/>
                    <a:lstStyle/>
                    <a:p>
                      <a:pPr marL="250825">
                        <a:lnSpc>
                          <a:spcPts val="2840"/>
                        </a:lnSpc>
                      </a:pPr>
                      <a:r>
                        <a:rPr sz="2400" b="0" spc="-15" dirty="0">
                          <a:latin typeface="Calibri Light"/>
                          <a:cs typeface="Calibri Light"/>
                        </a:rPr>
                        <a:t>Exempted</a:t>
                      </a:r>
                      <a:endParaRPr sz="2400">
                        <a:latin typeface="Calibri Light"/>
                        <a:cs typeface="Calibri Light"/>
                      </a:endParaRPr>
                    </a:p>
                  </a:txBody>
                  <a:tcPr marL="0" marR="0" marT="0" marB="0">
                    <a:lnT w="6350">
                      <a:solidFill>
                        <a:srgbClr val="EC7C30"/>
                      </a:solidFill>
                      <a:prstDash val="solid"/>
                    </a:lnT>
                    <a:lnB w="6350">
                      <a:solidFill>
                        <a:srgbClr val="EC7C30"/>
                      </a:solidFill>
                      <a:prstDash val="solid"/>
                    </a:lnB>
                  </a:tcPr>
                </a:tc>
                <a:tc hMerge="1">
                  <a:txBody>
                    <a:bodyPr/>
                    <a:lstStyle/>
                    <a:p>
                      <a:endParaRPr/>
                    </a:p>
                  </a:txBody>
                  <a:tcPr marL="0" marR="0" marT="0" marB="0"/>
                </a:tc>
                <a:tc>
                  <a:txBody>
                    <a:bodyPr/>
                    <a:lstStyle/>
                    <a:p>
                      <a:pPr marL="330835" algn="ctr">
                        <a:lnSpc>
                          <a:spcPts val="2810"/>
                        </a:lnSpc>
                      </a:pPr>
                      <a:r>
                        <a:rPr sz="2400" b="0" dirty="0">
                          <a:latin typeface="Calibri Light"/>
                          <a:cs typeface="Calibri Light"/>
                        </a:rPr>
                        <a:t>8</a:t>
                      </a:r>
                      <a:endParaRPr sz="2400">
                        <a:latin typeface="Calibri Light"/>
                        <a:cs typeface="Calibri Light"/>
                      </a:endParaRPr>
                    </a:p>
                  </a:txBody>
                  <a:tcPr marL="0" marR="0" marT="0" marB="0">
                    <a:lnT w="6350">
                      <a:solidFill>
                        <a:srgbClr val="EC7C30"/>
                      </a:solidFill>
                      <a:prstDash val="solid"/>
                    </a:lnT>
                    <a:lnB w="6350">
                      <a:solidFill>
                        <a:srgbClr val="EC7C30"/>
                      </a:solidFill>
                      <a:prstDash val="solid"/>
                    </a:lnB>
                  </a:tcPr>
                </a:tc>
                <a:tc>
                  <a:txBody>
                    <a:bodyPr/>
                    <a:lstStyle/>
                    <a:p>
                      <a:pPr>
                        <a:lnSpc>
                          <a:spcPct val="100000"/>
                        </a:lnSpc>
                      </a:pPr>
                      <a:endParaRPr sz="2100">
                        <a:latin typeface="Times New Roman"/>
                        <a:cs typeface="Times New Roman"/>
                      </a:endParaRPr>
                    </a:p>
                  </a:txBody>
                  <a:tcPr marL="0" marR="0" marT="0" marB="0">
                    <a:lnR w="6350">
                      <a:solidFill>
                        <a:srgbClr val="EC7C30"/>
                      </a:solidFill>
                      <a:prstDash val="solid"/>
                    </a:lnR>
                    <a:lnT w="6350">
                      <a:solidFill>
                        <a:srgbClr val="EC7C30"/>
                      </a:solidFill>
                      <a:prstDash val="solid"/>
                    </a:lnT>
                    <a:lnB w="6350">
                      <a:solidFill>
                        <a:srgbClr val="EC7C30"/>
                      </a:solidFill>
                      <a:prstDash val="solid"/>
                    </a:lnB>
                  </a:tcPr>
                </a:tc>
              </a:tr>
              <a:tr h="375285">
                <a:tc gridSpan="2">
                  <a:txBody>
                    <a:bodyPr/>
                    <a:lstStyle/>
                    <a:p>
                      <a:pPr marL="511175" marR="21590">
                        <a:lnSpc>
                          <a:spcPts val="2790"/>
                        </a:lnSpc>
                      </a:pPr>
                      <a:r>
                        <a:rPr sz="2400" b="0" spc="-10" dirty="0">
                          <a:latin typeface="Calibri Light"/>
                          <a:cs typeface="Calibri Light"/>
                        </a:rPr>
                        <a:t>5E</a:t>
                      </a:r>
                      <a:endParaRPr sz="2400">
                        <a:latin typeface="Calibri Light"/>
                        <a:cs typeface="Calibri Light"/>
                      </a:endParaRPr>
                    </a:p>
                  </a:txBody>
                  <a:tcPr marL="0" marR="0" marT="0" marB="0">
                    <a:lnL w="6350">
                      <a:solidFill>
                        <a:srgbClr val="EC7C30"/>
                      </a:solidFill>
                      <a:prstDash val="solid"/>
                    </a:lnL>
                    <a:lnT w="6350">
                      <a:solidFill>
                        <a:srgbClr val="EC7C30"/>
                      </a:solidFill>
                      <a:prstDash val="solid"/>
                    </a:lnT>
                    <a:lnB w="6350">
                      <a:solidFill>
                        <a:srgbClr val="EC7C30"/>
                      </a:solidFill>
                      <a:prstDash val="solid"/>
                    </a:lnB>
                  </a:tcPr>
                </a:tc>
                <a:tc hMerge="1">
                  <a:txBody>
                    <a:bodyPr/>
                    <a:lstStyle/>
                    <a:p>
                      <a:endParaRPr/>
                    </a:p>
                  </a:txBody>
                  <a:tcPr marL="0" marR="0" marT="0" marB="0"/>
                </a:tc>
                <a:tc gridSpan="2">
                  <a:txBody>
                    <a:bodyPr/>
                    <a:lstStyle/>
                    <a:p>
                      <a:pPr marL="250825">
                        <a:lnSpc>
                          <a:spcPts val="2840"/>
                        </a:lnSpc>
                      </a:pPr>
                      <a:r>
                        <a:rPr sz="2400" b="0" spc="-5" dirty="0">
                          <a:latin typeface="Calibri Light"/>
                          <a:cs typeface="Calibri Light"/>
                        </a:rPr>
                        <a:t>Nil</a:t>
                      </a:r>
                      <a:r>
                        <a:rPr sz="2400" b="0" spc="-25" dirty="0">
                          <a:latin typeface="Calibri Light"/>
                          <a:cs typeface="Calibri Light"/>
                        </a:rPr>
                        <a:t> </a:t>
                      </a:r>
                      <a:r>
                        <a:rPr sz="2400" b="0" spc="-15" dirty="0">
                          <a:latin typeface="Calibri Light"/>
                          <a:cs typeface="Calibri Light"/>
                        </a:rPr>
                        <a:t>Rated</a:t>
                      </a:r>
                      <a:endParaRPr sz="2400">
                        <a:latin typeface="Calibri Light"/>
                        <a:cs typeface="Calibri Light"/>
                      </a:endParaRPr>
                    </a:p>
                  </a:txBody>
                  <a:tcPr marL="0" marR="0" marT="0" marB="0">
                    <a:lnT w="6350">
                      <a:solidFill>
                        <a:srgbClr val="EC7C30"/>
                      </a:solidFill>
                      <a:prstDash val="solid"/>
                    </a:lnT>
                    <a:lnB w="6350">
                      <a:solidFill>
                        <a:srgbClr val="EC7C30"/>
                      </a:solidFill>
                      <a:prstDash val="solid"/>
                    </a:lnB>
                  </a:tcPr>
                </a:tc>
                <a:tc hMerge="1">
                  <a:txBody>
                    <a:bodyPr/>
                    <a:lstStyle/>
                    <a:p>
                      <a:endParaRPr/>
                    </a:p>
                  </a:txBody>
                  <a:tcPr marL="0" marR="0" marT="0" marB="0"/>
                </a:tc>
                <a:tc>
                  <a:txBody>
                    <a:bodyPr/>
                    <a:lstStyle/>
                    <a:p>
                      <a:pPr marL="330835" algn="ctr">
                        <a:lnSpc>
                          <a:spcPts val="2810"/>
                        </a:lnSpc>
                      </a:pPr>
                      <a:r>
                        <a:rPr sz="2400" b="0" dirty="0">
                          <a:latin typeface="Calibri Light"/>
                          <a:cs typeface="Calibri Light"/>
                        </a:rPr>
                        <a:t>8</a:t>
                      </a:r>
                      <a:endParaRPr sz="2400">
                        <a:latin typeface="Calibri Light"/>
                        <a:cs typeface="Calibri Light"/>
                      </a:endParaRPr>
                    </a:p>
                  </a:txBody>
                  <a:tcPr marL="0" marR="0" marT="0" marB="0">
                    <a:lnT w="6350">
                      <a:solidFill>
                        <a:srgbClr val="EC7C30"/>
                      </a:solidFill>
                      <a:prstDash val="solid"/>
                    </a:lnT>
                    <a:lnB w="6350">
                      <a:solidFill>
                        <a:srgbClr val="EC7C30"/>
                      </a:solidFill>
                      <a:prstDash val="solid"/>
                    </a:lnB>
                  </a:tcPr>
                </a:tc>
                <a:tc>
                  <a:txBody>
                    <a:bodyPr/>
                    <a:lstStyle/>
                    <a:p>
                      <a:pPr>
                        <a:lnSpc>
                          <a:spcPct val="100000"/>
                        </a:lnSpc>
                      </a:pPr>
                      <a:endParaRPr sz="2100">
                        <a:latin typeface="Times New Roman"/>
                        <a:cs typeface="Times New Roman"/>
                      </a:endParaRPr>
                    </a:p>
                  </a:txBody>
                  <a:tcPr marL="0" marR="0" marT="0" marB="0">
                    <a:lnR w="6350">
                      <a:solidFill>
                        <a:srgbClr val="EC7C30"/>
                      </a:solidFill>
                      <a:prstDash val="solid"/>
                    </a:lnR>
                    <a:lnT w="6350">
                      <a:solidFill>
                        <a:srgbClr val="EC7C30"/>
                      </a:solidFill>
                      <a:prstDash val="solid"/>
                    </a:lnT>
                    <a:lnB w="6350">
                      <a:solidFill>
                        <a:srgbClr val="EC7C30"/>
                      </a:solidFill>
                      <a:prstDash val="solid"/>
                    </a:lnB>
                  </a:tcPr>
                </a:tc>
              </a:tr>
              <a:tr h="469900">
                <a:tc gridSpan="2">
                  <a:txBody>
                    <a:bodyPr/>
                    <a:lstStyle/>
                    <a:p>
                      <a:pPr marL="516255" marR="21590">
                        <a:lnSpc>
                          <a:spcPct val="100000"/>
                        </a:lnSpc>
                        <a:spcBef>
                          <a:spcPts val="655"/>
                        </a:spcBef>
                      </a:pPr>
                      <a:r>
                        <a:rPr sz="2400" b="0" spc="-10" dirty="0">
                          <a:latin typeface="Calibri Light"/>
                          <a:cs typeface="Calibri Light"/>
                        </a:rPr>
                        <a:t>5F</a:t>
                      </a:r>
                      <a:endParaRPr sz="2400">
                        <a:latin typeface="Calibri Light"/>
                        <a:cs typeface="Calibri Light"/>
                      </a:endParaRPr>
                    </a:p>
                  </a:txBody>
                  <a:tcPr marL="0" marR="0" marT="83185" marB="0">
                    <a:lnL w="6350">
                      <a:solidFill>
                        <a:srgbClr val="EC7C30"/>
                      </a:solidFill>
                      <a:prstDash val="solid"/>
                    </a:lnL>
                    <a:lnT w="6350">
                      <a:solidFill>
                        <a:srgbClr val="EC7C30"/>
                      </a:solidFill>
                      <a:prstDash val="solid"/>
                    </a:lnT>
                    <a:lnB w="6350">
                      <a:solidFill>
                        <a:srgbClr val="EC7C30"/>
                      </a:solidFill>
                      <a:prstDash val="solid"/>
                    </a:lnB>
                  </a:tcPr>
                </a:tc>
                <a:tc hMerge="1">
                  <a:txBody>
                    <a:bodyPr/>
                    <a:lstStyle/>
                    <a:p>
                      <a:endParaRPr/>
                    </a:p>
                  </a:txBody>
                  <a:tcPr marL="0" marR="0" marT="0" marB="0"/>
                </a:tc>
                <a:tc gridSpan="2">
                  <a:txBody>
                    <a:bodyPr/>
                    <a:lstStyle/>
                    <a:p>
                      <a:pPr marL="250825">
                        <a:lnSpc>
                          <a:spcPts val="2840"/>
                        </a:lnSpc>
                      </a:pPr>
                      <a:r>
                        <a:rPr sz="2400" b="0" spc="-5" dirty="0">
                          <a:latin typeface="Calibri Light"/>
                          <a:cs typeface="Calibri Light"/>
                        </a:rPr>
                        <a:t>Non-GST</a:t>
                      </a:r>
                      <a:r>
                        <a:rPr sz="2400" b="0" spc="-10" dirty="0">
                          <a:latin typeface="Calibri Light"/>
                          <a:cs typeface="Calibri Light"/>
                        </a:rPr>
                        <a:t> </a:t>
                      </a:r>
                      <a:r>
                        <a:rPr sz="2400" b="0" dirty="0">
                          <a:latin typeface="Calibri Light"/>
                          <a:cs typeface="Calibri Light"/>
                        </a:rPr>
                        <a:t>Supply</a:t>
                      </a:r>
                      <a:endParaRPr sz="2400">
                        <a:latin typeface="Calibri Light"/>
                        <a:cs typeface="Calibri Light"/>
                      </a:endParaRPr>
                    </a:p>
                  </a:txBody>
                  <a:tcPr marL="0" marR="0" marT="0" marB="0">
                    <a:lnT w="6350">
                      <a:solidFill>
                        <a:srgbClr val="EC7C30"/>
                      </a:solidFill>
                      <a:prstDash val="solid"/>
                    </a:lnT>
                    <a:lnB w="6350">
                      <a:solidFill>
                        <a:srgbClr val="EC7C30"/>
                      </a:solidFill>
                      <a:prstDash val="solid"/>
                    </a:lnB>
                  </a:tcPr>
                </a:tc>
                <a:tc hMerge="1">
                  <a:txBody>
                    <a:bodyPr/>
                    <a:lstStyle/>
                    <a:p>
                      <a:endParaRPr/>
                    </a:p>
                  </a:txBody>
                  <a:tcPr marL="0" marR="0" marT="0" marB="0"/>
                </a:tc>
                <a:tc>
                  <a:txBody>
                    <a:bodyPr/>
                    <a:lstStyle/>
                    <a:p>
                      <a:pPr marL="330835" algn="ctr">
                        <a:lnSpc>
                          <a:spcPct val="100000"/>
                        </a:lnSpc>
                        <a:spcBef>
                          <a:spcPts val="300"/>
                        </a:spcBef>
                      </a:pPr>
                      <a:r>
                        <a:rPr sz="2400" b="0" dirty="0">
                          <a:latin typeface="Calibri Light"/>
                          <a:cs typeface="Calibri Light"/>
                        </a:rPr>
                        <a:t>8</a:t>
                      </a:r>
                      <a:endParaRPr sz="2400">
                        <a:latin typeface="Calibri Light"/>
                        <a:cs typeface="Calibri Light"/>
                      </a:endParaRPr>
                    </a:p>
                  </a:txBody>
                  <a:tcPr marL="0" marR="0" marT="38100" marB="0">
                    <a:lnT w="6350">
                      <a:solidFill>
                        <a:srgbClr val="EC7C30"/>
                      </a:solidFill>
                      <a:prstDash val="solid"/>
                    </a:lnT>
                    <a:lnB w="6350">
                      <a:solidFill>
                        <a:srgbClr val="EC7C30"/>
                      </a:solidFill>
                      <a:prstDash val="solid"/>
                    </a:lnB>
                  </a:tcPr>
                </a:tc>
                <a:tc>
                  <a:txBody>
                    <a:bodyPr/>
                    <a:lstStyle/>
                    <a:p>
                      <a:pPr>
                        <a:lnSpc>
                          <a:spcPct val="100000"/>
                        </a:lnSpc>
                      </a:pPr>
                      <a:endParaRPr sz="2100">
                        <a:latin typeface="Times New Roman"/>
                        <a:cs typeface="Times New Roman"/>
                      </a:endParaRPr>
                    </a:p>
                  </a:txBody>
                  <a:tcPr marL="0" marR="0" marT="0" marB="0">
                    <a:lnR w="6350">
                      <a:solidFill>
                        <a:srgbClr val="EC7C30"/>
                      </a:solidFill>
                      <a:prstDash val="solid"/>
                    </a:lnR>
                    <a:lnT w="6350">
                      <a:solidFill>
                        <a:srgbClr val="EC7C30"/>
                      </a:solidFill>
                      <a:prstDash val="solid"/>
                    </a:lnT>
                    <a:lnB w="6350">
                      <a:solidFill>
                        <a:srgbClr val="EC7C30"/>
                      </a:solidFill>
                      <a:prstDash val="solid"/>
                    </a:lnB>
                  </a:tcPr>
                </a:tc>
              </a:tr>
              <a:tr h="449941">
                <a:tc gridSpan="2">
                  <a:txBody>
                    <a:bodyPr/>
                    <a:lstStyle/>
                    <a:p>
                      <a:pPr marL="491490" marR="21590">
                        <a:lnSpc>
                          <a:spcPct val="100000"/>
                        </a:lnSpc>
                        <a:spcBef>
                          <a:spcPts val="455"/>
                        </a:spcBef>
                      </a:pPr>
                      <a:r>
                        <a:rPr sz="2400" b="0" spc="-5" dirty="0">
                          <a:latin typeface="Calibri Light"/>
                          <a:cs typeface="Calibri Light"/>
                        </a:rPr>
                        <a:t>5G</a:t>
                      </a:r>
                      <a:endParaRPr sz="2400">
                        <a:latin typeface="Calibri Light"/>
                        <a:cs typeface="Calibri Light"/>
                      </a:endParaRPr>
                    </a:p>
                  </a:txBody>
                  <a:tcPr marL="0" marR="0" marT="57785" marB="0">
                    <a:lnL w="6350">
                      <a:solidFill>
                        <a:srgbClr val="EC7C30"/>
                      </a:solidFill>
                      <a:prstDash val="solid"/>
                    </a:lnL>
                    <a:lnT w="6350">
                      <a:solidFill>
                        <a:srgbClr val="EC7C30"/>
                      </a:solidFill>
                      <a:prstDash val="solid"/>
                    </a:lnT>
                    <a:lnB w="19050">
                      <a:solidFill>
                        <a:srgbClr val="000000"/>
                      </a:solidFill>
                      <a:prstDash val="solid"/>
                    </a:lnB>
                  </a:tcPr>
                </a:tc>
                <a:tc hMerge="1">
                  <a:txBody>
                    <a:bodyPr/>
                    <a:lstStyle/>
                    <a:p>
                      <a:endParaRPr/>
                    </a:p>
                  </a:txBody>
                  <a:tcPr marL="0" marR="0" marT="0" marB="0"/>
                </a:tc>
                <a:tc gridSpan="2">
                  <a:txBody>
                    <a:bodyPr/>
                    <a:lstStyle/>
                    <a:p>
                      <a:pPr marL="250825">
                        <a:lnSpc>
                          <a:spcPts val="2840"/>
                        </a:lnSpc>
                      </a:pPr>
                      <a:r>
                        <a:rPr sz="2400" b="0" spc="-25" dirty="0">
                          <a:latin typeface="Calibri Light"/>
                          <a:cs typeface="Calibri Light"/>
                        </a:rPr>
                        <a:t>Sub-total </a:t>
                      </a:r>
                      <a:r>
                        <a:rPr sz="2400" b="0" dirty="0">
                          <a:latin typeface="Calibri Light"/>
                          <a:cs typeface="Calibri Light"/>
                        </a:rPr>
                        <a:t>(A </a:t>
                      </a:r>
                      <a:r>
                        <a:rPr sz="2400" b="0" spc="-15" dirty="0">
                          <a:latin typeface="Calibri Light"/>
                          <a:cs typeface="Calibri Light"/>
                        </a:rPr>
                        <a:t>to </a:t>
                      </a:r>
                      <a:r>
                        <a:rPr sz="2400" b="0" dirty="0">
                          <a:latin typeface="Calibri Light"/>
                          <a:cs typeface="Calibri Light"/>
                        </a:rPr>
                        <a:t>F</a:t>
                      </a:r>
                      <a:r>
                        <a:rPr sz="2400" b="0" spc="-135" dirty="0">
                          <a:latin typeface="Calibri Light"/>
                          <a:cs typeface="Calibri Light"/>
                        </a:rPr>
                        <a:t> </a:t>
                      </a:r>
                      <a:r>
                        <a:rPr sz="2400" b="0" spc="-20" dirty="0">
                          <a:latin typeface="Calibri Light"/>
                          <a:cs typeface="Calibri Light"/>
                        </a:rPr>
                        <a:t>above)</a:t>
                      </a:r>
                      <a:endParaRPr sz="2400">
                        <a:latin typeface="Calibri Light"/>
                        <a:cs typeface="Calibri Light"/>
                      </a:endParaRPr>
                    </a:p>
                  </a:txBody>
                  <a:tcPr marL="0" marR="0" marT="0" marB="0">
                    <a:lnT w="6350">
                      <a:solidFill>
                        <a:srgbClr val="EC7C30"/>
                      </a:solidFill>
                      <a:prstDash val="solid"/>
                    </a:lnT>
                    <a:lnB w="19050">
                      <a:solidFill>
                        <a:srgbClr val="000000"/>
                      </a:solidFill>
                      <a:prstDash val="solid"/>
                    </a:lnB>
                  </a:tcPr>
                </a:tc>
                <a:tc hMerge="1">
                  <a:txBody>
                    <a:bodyPr/>
                    <a:lstStyle/>
                    <a:p>
                      <a:endParaRPr/>
                    </a:p>
                  </a:txBody>
                  <a:tcPr marL="0" marR="0" marT="0" marB="0"/>
                </a:tc>
                <a:tc>
                  <a:txBody>
                    <a:bodyPr/>
                    <a:lstStyle/>
                    <a:p>
                      <a:pPr>
                        <a:lnSpc>
                          <a:spcPct val="100000"/>
                        </a:lnSpc>
                      </a:pPr>
                      <a:endParaRPr sz="2100">
                        <a:latin typeface="Times New Roman"/>
                        <a:cs typeface="Times New Roman"/>
                      </a:endParaRPr>
                    </a:p>
                  </a:txBody>
                  <a:tcPr marL="0" marR="0" marT="0" marB="0">
                    <a:lnT w="6350">
                      <a:solidFill>
                        <a:srgbClr val="EC7C30"/>
                      </a:solidFill>
                      <a:prstDash val="solid"/>
                    </a:lnT>
                    <a:lnB w="19050">
                      <a:solidFill>
                        <a:srgbClr val="000000"/>
                      </a:solidFill>
                      <a:prstDash val="solid"/>
                    </a:lnB>
                  </a:tcPr>
                </a:tc>
                <a:tc>
                  <a:txBody>
                    <a:bodyPr/>
                    <a:lstStyle/>
                    <a:p>
                      <a:pPr>
                        <a:lnSpc>
                          <a:spcPct val="100000"/>
                        </a:lnSpc>
                      </a:pPr>
                      <a:endParaRPr sz="2100">
                        <a:latin typeface="Times New Roman"/>
                        <a:cs typeface="Times New Roman"/>
                      </a:endParaRPr>
                    </a:p>
                  </a:txBody>
                  <a:tcPr marL="0" marR="0" marT="0" marB="0">
                    <a:lnR w="6350">
                      <a:solidFill>
                        <a:srgbClr val="EC7C30"/>
                      </a:solidFill>
                      <a:prstDash val="solid"/>
                    </a:lnR>
                    <a:lnT w="6350">
                      <a:solidFill>
                        <a:srgbClr val="EC7C30"/>
                      </a:solidFill>
                      <a:prstDash val="solid"/>
                    </a:lnT>
                    <a:lnB w="6350">
                      <a:solidFill>
                        <a:srgbClr val="EC7C30"/>
                      </a:solidFill>
                      <a:prstDash val="solid"/>
                    </a:lnB>
                  </a:tcPr>
                </a:tc>
              </a:tr>
              <a:tr h="319748">
                <a:tc rowSpan="6">
                  <a:txBody>
                    <a:bodyPr/>
                    <a:lstStyle/>
                    <a:p>
                      <a:pPr>
                        <a:lnSpc>
                          <a:spcPct val="100000"/>
                        </a:lnSpc>
                        <a:spcBef>
                          <a:spcPts val="30"/>
                        </a:spcBef>
                      </a:pPr>
                      <a:endParaRPr sz="3500">
                        <a:latin typeface="Times New Roman"/>
                        <a:cs typeface="Times New Roman"/>
                      </a:endParaRPr>
                    </a:p>
                    <a:p>
                      <a:pPr>
                        <a:lnSpc>
                          <a:spcPct val="100000"/>
                        </a:lnSpc>
                      </a:pPr>
                      <a:r>
                        <a:rPr sz="3600" dirty="0">
                          <a:latin typeface="Calibri"/>
                          <a:cs typeface="Calibri"/>
                        </a:rPr>
                        <a:t>+</a:t>
                      </a:r>
                      <a:endParaRPr sz="3600">
                        <a:latin typeface="Calibri"/>
                        <a:cs typeface="Calibri"/>
                      </a:endParaRPr>
                    </a:p>
                  </a:txBody>
                  <a:tcPr marL="0" marR="0" marT="3810" marB="0">
                    <a:lnR w="19050">
                      <a:solidFill>
                        <a:srgbClr val="000000"/>
                      </a:solidFill>
                      <a:prstDash val="solid"/>
                    </a:lnR>
                    <a:lnT w="19050" cap="flat" cmpd="sng" algn="ctr">
                      <a:solidFill>
                        <a:srgbClr val="000000"/>
                      </a:solidFill>
                      <a:prstDash val="solid"/>
                      <a:round/>
                      <a:headEnd type="none" w="med" len="med"/>
                      <a:tailEnd type="none" w="med" len="med"/>
                    </a:lnT>
                  </a:tcPr>
                </a:tc>
                <a:tc gridSpan="2">
                  <a:txBody>
                    <a:bodyPr/>
                    <a:lstStyle/>
                    <a:p>
                      <a:pPr marR="7620" algn="ctr">
                        <a:lnSpc>
                          <a:spcPct val="100000"/>
                        </a:lnSpc>
                        <a:spcBef>
                          <a:spcPts val="80"/>
                        </a:spcBef>
                      </a:pPr>
                      <a:r>
                        <a:rPr sz="1900" b="1" spc="-20" dirty="0">
                          <a:solidFill>
                            <a:srgbClr val="FFFFFF"/>
                          </a:solidFill>
                          <a:latin typeface="Calibri"/>
                          <a:cs typeface="Calibri"/>
                        </a:rPr>
                        <a:t>5H</a:t>
                      </a:r>
                      <a:endParaRPr sz="1900">
                        <a:latin typeface="Calibri"/>
                        <a:cs typeface="Calibri"/>
                      </a:endParaRPr>
                    </a:p>
                  </a:txBody>
                  <a:tcPr marL="0" marR="0" marT="1016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92CDDC"/>
                    </a:solidFill>
                  </a:tcPr>
                </a:tc>
                <a:tc hMerge="1">
                  <a:txBody>
                    <a:bodyPr/>
                    <a:lstStyle/>
                    <a:p>
                      <a:endParaRPr/>
                    </a:p>
                  </a:txBody>
                  <a:tcPr marL="0" marR="0" marT="0" marB="0"/>
                </a:tc>
                <a:tc gridSpan="2">
                  <a:txBody>
                    <a:bodyPr/>
                    <a:lstStyle/>
                    <a:p>
                      <a:pPr marL="37465">
                        <a:lnSpc>
                          <a:spcPct val="100000"/>
                        </a:lnSpc>
                        <a:spcBef>
                          <a:spcPts val="80"/>
                        </a:spcBef>
                      </a:pPr>
                      <a:r>
                        <a:rPr sz="1900" spc="-5" dirty="0">
                          <a:latin typeface="Calibri"/>
                          <a:cs typeface="Calibri"/>
                        </a:rPr>
                        <a:t>Credit </a:t>
                      </a:r>
                      <a:r>
                        <a:rPr sz="1900" spc="-25" dirty="0">
                          <a:latin typeface="Calibri"/>
                          <a:cs typeface="Calibri"/>
                        </a:rPr>
                        <a:t>Notes </a:t>
                      </a:r>
                      <a:r>
                        <a:rPr sz="1900" spc="25" dirty="0">
                          <a:latin typeface="Calibri"/>
                          <a:cs typeface="Calibri"/>
                        </a:rPr>
                        <a:t>issued </a:t>
                      </a:r>
                      <a:r>
                        <a:rPr sz="1900" spc="20" dirty="0">
                          <a:latin typeface="Calibri"/>
                          <a:cs typeface="Calibri"/>
                        </a:rPr>
                        <a:t>in </a:t>
                      </a:r>
                      <a:r>
                        <a:rPr sz="1900" spc="-5" dirty="0">
                          <a:latin typeface="Calibri"/>
                          <a:cs typeface="Calibri"/>
                        </a:rPr>
                        <a:t>respect </a:t>
                      </a:r>
                      <a:r>
                        <a:rPr sz="1900" spc="-25" dirty="0">
                          <a:latin typeface="Calibri"/>
                          <a:cs typeface="Calibri"/>
                        </a:rPr>
                        <a:t>of </a:t>
                      </a:r>
                      <a:r>
                        <a:rPr sz="1900" spc="-10" dirty="0">
                          <a:latin typeface="Calibri"/>
                          <a:cs typeface="Calibri"/>
                        </a:rPr>
                        <a:t>transactions </a:t>
                      </a:r>
                      <a:r>
                        <a:rPr sz="1900" spc="15" dirty="0">
                          <a:latin typeface="Calibri"/>
                          <a:cs typeface="Calibri"/>
                        </a:rPr>
                        <a:t>specified </a:t>
                      </a:r>
                      <a:r>
                        <a:rPr sz="1900" spc="20" dirty="0">
                          <a:latin typeface="Calibri"/>
                          <a:cs typeface="Calibri"/>
                        </a:rPr>
                        <a:t>in </a:t>
                      </a:r>
                      <a:r>
                        <a:rPr sz="1900" spc="5" dirty="0">
                          <a:latin typeface="Calibri"/>
                          <a:cs typeface="Calibri"/>
                        </a:rPr>
                        <a:t>A </a:t>
                      </a:r>
                      <a:r>
                        <a:rPr sz="1900" spc="-20" dirty="0">
                          <a:latin typeface="Calibri"/>
                          <a:cs typeface="Calibri"/>
                        </a:rPr>
                        <a:t>to </a:t>
                      </a:r>
                      <a:r>
                        <a:rPr sz="1900" spc="5" dirty="0">
                          <a:latin typeface="Calibri"/>
                          <a:cs typeface="Calibri"/>
                        </a:rPr>
                        <a:t>F </a:t>
                      </a:r>
                      <a:r>
                        <a:rPr sz="1900" spc="-20" dirty="0">
                          <a:latin typeface="Calibri"/>
                          <a:cs typeface="Calibri"/>
                        </a:rPr>
                        <a:t>above</a:t>
                      </a:r>
                      <a:r>
                        <a:rPr sz="1900" spc="225" dirty="0">
                          <a:latin typeface="Calibri"/>
                          <a:cs typeface="Calibri"/>
                        </a:rPr>
                        <a:t> </a:t>
                      </a:r>
                      <a:r>
                        <a:rPr sz="1900" spc="5" dirty="0">
                          <a:latin typeface="Calibri"/>
                          <a:cs typeface="Calibri"/>
                        </a:rPr>
                        <a:t>(-)</a:t>
                      </a:r>
                      <a:endParaRPr sz="1900">
                        <a:latin typeface="Calibri"/>
                        <a:cs typeface="Calibri"/>
                      </a:endParaRPr>
                    </a:p>
                  </a:txBody>
                  <a:tcPr marL="0" marR="0" marT="10160"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D9D9D9"/>
                    </a:solidFill>
                  </a:tcPr>
                </a:tc>
                <a:tc hMerge="1">
                  <a:txBody>
                    <a:bodyPr/>
                    <a:lstStyle/>
                    <a:p>
                      <a:endParaRPr/>
                    </a:p>
                  </a:txBody>
                  <a:tcPr marL="0" marR="0" marT="0" marB="0"/>
                </a:tc>
                <a:tc rowSpan="6">
                  <a:txBody>
                    <a:bodyPr/>
                    <a:lstStyle/>
                    <a:p>
                      <a:pPr>
                        <a:lnSpc>
                          <a:spcPct val="100000"/>
                        </a:lnSpc>
                      </a:pPr>
                      <a:endParaRPr sz="2100">
                        <a:latin typeface="Times New Roman"/>
                        <a:cs typeface="Times New Roman"/>
                      </a:endParaRPr>
                    </a:p>
                  </a:txBody>
                  <a:tcPr marL="0" marR="0" marT="0" marB="0">
                    <a:lnL w="19050">
                      <a:solidFill>
                        <a:srgbClr val="000000"/>
                      </a:solidFill>
                      <a:prstDash val="solid"/>
                    </a:lnL>
                    <a:lnT w="6350">
                      <a:solidFill>
                        <a:srgbClr val="EC7C30"/>
                      </a:solidFill>
                      <a:prstDash val="solid"/>
                    </a:lnT>
                  </a:tcPr>
                </a:tc>
              </a:tr>
              <a:tr h="318009">
                <a:tc vMerge="1">
                  <a:txBody>
                    <a:bodyPr/>
                    <a:lstStyle/>
                    <a:p>
                      <a:endParaRPr/>
                    </a:p>
                  </a:txBody>
                  <a:tcPr marL="0" marR="0" marT="3810" marB="0">
                    <a:lnR w="19050">
                      <a:solidFill>
                        <a:srgbClr val="000000"/>
                      </a:solidFill>
                      <a:prstDash val="solid"/>
                    </a:lnR>
                    <a:lnT w="6350">
                      <a:solidFill>
                        <a:srgbClr val="EC7C30"/>
                      </a:solidFill>
                      <a:prstDash val="solid"/>
                    </a:lnT>
                  </a:tcPr>
                </a:tc>
                <a:tc gridSpan="2">
                  <a:txBody>
                    <a:bodyPr/>
                    <a:lstStyle/>
                    <a:p>
                      <a:pPr marR="5715" algn="ctr">
                        <a:lnSpc>
                          <a:spcPct val="100000"/>
                        </a:lnSpc>
                        <a:spcBef>
                          <a:spcPts val="65"/>
                        </a:spcBef>
                      </a:pPr>
                      <a:r>
                        <a:rPr sz="1900" b="1" spc="-20" dirty="0">
                          <a:solidFill>
                            <a:srgbClr val="FFFFFF"/>
                          </a:solidFill>
                          <a:latin typeface="Calibri"/>
                          <a:cs typeface="Calibri"/>
                        </a:rPr>
                        <a:t>5I</a:t>
                      </a:r>
                      <a:endParaRPr sz="1900">
                        <a:latin typeface="Calibri"/>
                        <a:cs typeface="Calibri"/>
                      </a:endParaRPr>
                    </a:p>
                  </a:txBody>
                  <a:tcPr marL="0" marR="0" marT="825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92CDDC"/>
                    </a:solidFill>
                  </a:tcPr>
                </a:tc>
                <a:tc hMerge="1">
                  <a:txBody>
                    <a:bodyPr/>
                    <a:lstStyle/>
                    <a:p>
                      <a:endParaRPr/>
                    </a:p>
                  </a:txBody>
                  <a:tcPr marL="0" marR="0" marT="0" marB="0"/>
                </a:tc>
                <a:tc gridSpan="2">
                  <a:txBody>
                    <a:bodyPr/>
                    <a:lstStyle/>
                    <a:p>
                      <a:pPr marL="37465">
                        <a:lnSpc>
                          <a:spcPct val="100000"/>
                        </a:lnSpc>
                        <a:spcBef>
                          <a:spcPts val="65"/>
                        </a:spcBef>
                      </a:pPr>
                      <a:r>
                        <a:rPr sz="1900" dirty="0">
                          <a:latin typeface="Calibri"/>
                          <a:cs typeface="Calibri"/>
                        </a:rPr>
                        <a:t>Debit </a:t>
                      </a:r>
                      <a:r>
                        <a:rPr sz="1900" spc="-25" dirty="0">
                          <a:latin typeface="Calibri"/>
                          <a:cs typeface="Calibri"/>
                        </a:rPr>
                        <a:t>Notes </a:t>
                      </a:r>
                      <a:r>
                        <a:rPr sz="1900" spc="25" dirty="0">
                          <a:latin typeface="Calibri"/>
                          <a:cs typeface="Calibri"/>
                        </a:rPr>
                        <a:t>issued </a:t>
                      </a:r>
                      <a:r>
                        <a:rPr sz="1900" spc="20" dirty="0">
                          <a:latin typeface="Calibri"/>
                          <a:cs typeface="Calibri"/>
                        </a:rPr>
                        <a:t>in </a:t>
                      </a:r>
                      <a:r>
                        <a:rPr sz="1900" spc="-5" dirty="0">
                          <a:latin typeface="Calibri"/>
                          <a:cs typeface="Calibri"/>
                        </a:rPr>
                        <a:t>respect </a:t>
                      </a:r>
                      <a:r>
                        <a:rPr sz="1900" spc="-25" dirty="0">
                          <a:latin typeface="Calibri"/>
                          <a:cs typeface="Calibri"/>
                        </a:rPr>
                        <a:t>of </a:t>
                      </a:r>
                      <a:r>
                        <a:rPr sz="1900" spc="-10" dirty="0">
                          <a:latin typeface="Calibri"/>
                          <a:cs typeface="Calibri"/>
                        </a:rPr>
                        <a:t>transactions </a:t>
                      </a:r>
                      <a:r>
                        <a:rPr sz="1900" spc="15" dirty="0">
                          <a:latin typeface="Calibri"/>
                          <a:cs typeface="Calibri"/>
                        </a:rPr>
                        <a:t>specified </a:t>
                      </a:r>
                      <a:r>
                        <a:rPr sz="1900" spc="20" dirty="0">
                          <a:latin typeface="Calibri"/>
                          <a:cs typeface="Calibri"/>
                        </a:rPr>
                        <a:t>in </a:t>
                      </a:r>
                      <a:r>
                        <a:rPr sz="1900" spc="5" dirty="0">
                          <a:latin typeface="Calibri"/>
                          <a:cs typeface="Calibri"/>
                        </a:rPr>
                        <a:t>A </a:t>
                      </a:r>
                      <a:r>
                        <a:rPr sz="1900" spc="-20" dirty="0">
                          <a:latin typeface="Calibri"/>
                          <a:cs typeface="Calibri"/>
                        </a:rPr>
                        <a:t>to </a:t>
                      </a:r>
                      <a:r>
                        <a:rPr sz="1900" spc="5" dirty="0">
                          <a:latin typeface="Calibri"/>
                          <a:cs typeface="Calibri"/>
                        </a:rPr>
                        <a:t>F </a:t>
                      </a:r>
                      <a:r>
                        <a:rPr sz="1900" spc="-20" dirty="0">
                          <a:latin typeface="Calibri"/>
                          <a:cs typeface="Calibri"/>
                        </a:rPr>
                        <a:t>above</a:t>
                      </a:r>
                      <a:r>
                        <a:rPr sz="1900" spc="220" dirty="0">
                          <a:latin typeface="Calibri"/>
                          <a:cs typeface="Calibri"/>
                        </a:rPr>
                        <a:t> </a:t>
                      </a:r>
                      <a:r>
                        <a:rPr sz="1900" spc="5" dirty="0">
                          <a:latin typeface="Calibri"/>
                          <a:cs typeface="Calibri"/>
                        </a:rPr>
                        <a:t>(+)</a:t>
                      </a:r>
                      <a:endParaRPr sz="1900">
                        <a:latin typeface="Calibri"/>
                        <a:cs typeface="Calibri"/>
                      </a:endParaRPr>
                    </a:p>
                  </a:txBody>
                  <a:tcPr marL="0" marR="0" marT="825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D9D9D9"/>
                    </a:solidFill>
                  </a:tcPr>
                </a:tc>
                <a:tc hMerge="1">
                  <a:txBody>
                    <a:bodyPr/>
                    <a:lstStyle/>
                    <a:p>
                      <a:endParaRPr/>
                    </a:p>
                  </a:txBody>
                  <a:tcPr marL="0" marR="0" marT="0" marB="0"/>
                </a:tc>
                <a:tc vMerge="1">
                  <a:txBody>
                    <a:bodyPr/>
                    <a:lstStyle/>
                    <a:p>
                      <a:endParaRPr/>
                    </a:p>
                  </a:txBody>
                  <a:tcPr marL="0" marR="0" marT="0" marB="0">
                    <a:lnL w="19050">
                      <a:solidFill>
                        <a:srgbClr val="000000"/>
                      </a:solidFill>
                      <a:prstDash val="solid"/>
                    </a:lnL>
                    <a:lnT w="6350">
                      <a:solidFill>
                        <a:srgbClr val="EC7C30"/>
                      </a:solidFill>
                      <a:prstDash val="solid"/>
                    </a:lnT>
                  </a:tcPr>
                </a:tc>
              </a:tr>
              <a:tr h="318009">
                <a:tc vMerge="1">
                  <a:txBody>
                    <a:bodyPr/>
                    <a:lstStyle/>
                    <a:p>
                      <a:endParaRPr/>
                    </a:p>
                  </a:txBody>
                  <a:tcPr marL="0" marR="0" marT="3810" marB="0">
                    <a:lnR w="19050">
                      <a:solidFill>
                        <a:srgbClr val="000000"/>
                      </a:solidFill>
                      <a:prstDash val="solid"/>
                    </a:lnR>
                    <a:lnT w="6350">
                      <a:solidFill>
                        <a:srgbClr val="EC7C30"/>
                      </a:solidFill>
                      <a:prstDash val="solid"/>
                    </a:lnT>
                  </a:tcPr>
                </a:tc>
                <a:tc gridSpan="2">
                  <a:txBody>
                    <a:bodyPr/>
                    <a:lstStyle/>
                    <a:p>
                      <a:pPr marL="1905" algn="ctr">
                        <a:lnSpc>
                          <a:spcPct val="100000"/>
                        </a:lnSpc>
                        <a:spcBef>
                          <a:spcPts val="65"/>
                        </a:spcBef>
                      </a:pPr>
                      <a:r>
                        <a:rPr sz="1900" b="1" spc="-20" dirty="0">
                          <a:solidFill>
                            <a:srgbClr val="FFFFFF"/>
                          </a:solidFill>
                          <a:latin typeface="Calibri"/>
                          <a:cs typeface="Calibri"/>
                        </a:rPr>
                        <a:t>5J</a:t>
                      </a:r>
                      <a:endParaRPr sz="1900">
                        <a:latin typeface="Calibri"/>
                        <a:cs typeface="Calibri"/>
                      </a:endParaRPr>
                    </a:p>
                  </a:txBody>
                  <a:tcPr marL="0" marR="0" marT="825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92CDDC"/>
                    </a:solidFill>
                  </a:tcPr>
                </a:tc>
                <a:tc hMerge="1">
                  <a:txBody>
                    <a:bodyPr/>
                    <a:lstStyle/>
                    <a:p>
                      <a:endParaRPr/>
                    </a:p>
                  </a:txBody>
                  <a:tcPr marL="0" marR="0" marT="0" marB="0"/>
                </a:tc>
                <a:tc gridSpan="2">
                  <a:txBody>
                    <a:bodyPr/>
                    <a:lstStyle/>
                    <a:p>
                      <a:pPr marL="37465">
                        <a:lnSpc>
                          <a:spcPct val="100000"/>
                        </a:lnSpc>
                        <a:spcBef>
                          <a:spcPts val="65"/>
                        </a:spcBef>
                      </a:pPr>
                      <a:r>
                        <a:rPr sz="1900" spc="-20" dirty="0">
                          <a:latin typeface="Calibri"/>
                          <a:cs typeface="Calibri"/>
                        </a:rPr>
                        <a:t>Supplies </a:t>
                      </a:r>
                      <a:r>
                        <a:rPr sz="1900" spc="-5" dirty="0">
                          <a:latin typeface="Calibri"/>
                          <a:cs typeface="Calibri"/>
                        </a:rPr>
                        <a:t>declared </a:t>
                      </a:r>
                      <a:r>
                        <a:rPr sz="1900" spc="-35" dirty="0">
                          <a:latin typeface="Calibri"/>
                          <a:cs typeface="Calibri"/>
                        </a:rPr>
                        <a:t>through </a:t>
                      </a:r>
                      <a:r>
                        <a:rPr sz="1900" spc="-45" dirty="0">
                          <a:latin typeface="Calibri"/>
                          <a:cs typeface="Calibri"/>
                        </a:rPr>
                        <a:t>Amendments</a:t>
                      </a:r>
                      <a:r>
                        <a:rPr sz="1900" spc="-145" dirty="0">
                          <a:latin typeface="Calibri"/>
                          <a:cs typeface="Calibri"/>
                        </a:rPr>
                        <a:t> </a:t>
                      </a:r>
                      <a:r>
                        <a:rPr sz="1900" spc="5" dirty="0">
                          <a:latin typeface="Calibri"/>
                          <a:cs typeface="Calibri"/>
                        </a:rPr>
                        <a:t>(+)</a:t>
                      </a:r>
                      <a:endParaRPr sz="1900">
                        <a:latin typeface="Calibri"/>
                        <a:cs typeface="Calibri"/>
                      </a:endParaRPr>
                    </a:p>
                  </a:txBody>
                  <a:tcPr marL="0" marR="0" marT="825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D9D9D9"/>
                    </a:solidFill>
                  </a:tcPr>
                </a:tc>
                <a:tc hMerge="1">
                  <a:txBody>
                    <a:bodyPr/>
                    <a:lstStyle/>
                    <a:p>
                      <a:endParaRPr/>
                    </a:p>
                  </a:txBody>
                  <a:tcPr marL="0" marR="0" marT="0" marB="0"/>
                </a:tc>
                <a:tc vMerge="1">
                  <a:txBody>
                    <a:bodyPr/>
                    <a:lstStyle/>
                    <a:p>
                      <a:endParaRPr/>
                    </a:p>
                  </a:txBody>
                  <a:tcPr marL="0" marR="0" marT="0" marB="0">
                    <a:lnL w="19050">
                      <a:solidFill>
                        <a:srgbClr val="000000"/>
                      </a:solidFill>
                      <a:prstDash val="solid"/>
                    </a:lnL>
                    <a:lnT w="6350">
                      <a:solidFill>
                        <a:srgbClr val="EC7C30"/>
                      </a:solidFill>
                      <a:prstDash val="solid"/>
                    </a:lnT>
                  </a:tcPr>
                </a:tc>
              </a:tr>
              <a:tr h="318009">
                <a:tc vMerge="1">
                  <a:txBody>
                    <a:bodyPr/>
                    <a:lstStyle/>
                    <a:p>
                      <a:endParaRPr/>
                    </a:p>
                  </a:txBody>
                  <a:tcPr marL="0" marR="0" marT="3810" marB="0">
                    <a:lnR w="19050">
                      <a:solidFill>
                        <a:srgbClr val="000000"/>
                      </a:solidFill>
                      <a:prstDash val="solid"/>
                    </a:lnR>
                    <a:lnT w="6350">
                      <a:solidFill>
                        <a:srgbClr val="EC7C30"/>
                      </a:solidFill>
                      <a:prstDash val="solid"/>
                    </a:lnT>
                  </a:tcPr>
                </a:tc>
                <a:tc gridSpan="2">
                  <a:txBody>
                    <a:bodyPr/>
                    <a:lstStyle/>
                    <a:p>
                      <a:pPr algn="ctr">
                        <a:lnSpc>
                          <a:spcPct val="100000"/>
                        </a:lnSpc>
                        <a:spcBef>
                          <a:spcPts val="65"/>
                        </a:spcBef>
                      </a:pPr>
                      <a:r>
                        <a:rPr sz="1900" b="1" spc="-20" dirty="0">
                          <a:solidFill>
                            <a:srgbClr val="FFFFFF"/>
                          </a:solidFill>
                          <a:latin typeface="Calibri"/>
                          <a:cs typeface="Calibri"/>
                        </a:rPr>
                        <a:t>5K</a:t>
                      </a:r>
                      <a:endParaRPr sz="1900">
                        <a:latin typeface="Calibri"/>
                        <a:cs typeface="Calibri"/>
                      </a:endParaRPr>
                    </a:p>
                  </a:txBody>
                  <a:tcPr marL="0" marR="0" marT="825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92CDDC"/>
                    </a:solidFill>
                  </a:tcPr>
                </a:tc>
                <a:tc hMerge="1">
                  <a:txBody>
                    <a:bodyPr/>
                    <a:lstStyle/>
                    <a:p>
                      <a:endParaRPr/>
                    </a:p>
                  </a:txBody>
                  <a:tcPr marL="0" marR="0" marT="0" marB="0"/>
                </a:tc>
                <a:tc gridSpan="2">
                  <a:txBody>
                    <a:bodyPr/>
                    <a:lstStyle/>
                    <a:p>
                      <a:pPr marL="37465">
                        <a:lnSpc>
                          <a:spcPct val="100000"/>
                        </a:lnSpc>
                        <a:spcBef>
                          <a:spcPts val="65"/>
                        </a:spcBef>
                      </a:pPr>
                      <a:r>
                        <a:rPr sz="1900" spc="-20" dirty="0">
                          <a:latin typeface="Calibri"/>
                          <a:cs typeface="Calibri"/>
                        </a:rPr>
                        <a:t>Supplies reduced </a:t>
                      </a:r>
                      <a:r>
                        <a:rPr sz="1900" spc="-35" dirty="0">
                          <a:latin typeface="Calibri"/>
                          <a:cs typeface="Calibri"/>
                        </a:rPr>
                        <a:t>through </a:t>
                      </a:r>
                      <a:r>
                        <a:rPr sz="1900" spc="-45" dirty="0">
                          <a:latin typeface="Calibri"/>
                          <a:cs typeface="Calibri"/>
                        </a:rPr>
                        <a:t>Amendments</a:t>
                      </a:r>
                      <a:r>
                        <a:rPr sz="1900" spc="-130" dirty="0">
                          <a:latin typeface="Calibri"/>
                          <a:cs typeface="Calibri"/>
                        </a:rPr>
                        <a:t> </a:t>
                      </a:r>
                      <a:r>
                        <a:rPr sz="1900" spc="5" dirty="0">
                          <a:latin typeface="Calibri"/>
                          <a:cs typeface="Calibri"/>
                        </a:rPr>
                        <a:t>(-)</a:t>
                      </a:r>
                      <a:endParaRPr sz="1900">
                        <a:latin typeface="Calibri"/>
                        <a:cs typeface="Calibri"/>
                      </a:endParaRPr>
                    </a:p>
                  </a:txBody>
                  <a:tcPr marL="0" marR="0" marT="825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D9D9D9"/>
                    </a:solidFill>
                  </a:tcPr>
                </a:tc>
                <a:tc hMerge="1">
                  <a:txBody>
                    <a:bodyPr/>
                    <a:lstStyle/>
                    <a:p>
                      <a:endParaRPr/>
                    </a:p>
                  </a:txBody>
                  <a:tcPr marL="0" marR="0" marT="0" marB="0"/>
                </a:tc>
                <a:tc vMerge="1">
                  <a:txBody>
                    <a:bodyPr/>
                    <a:lstStyle/>
                    <a:p>
                      <a:endParaRPr/>
                    </a:p>
                  </a:txBody>
                  <a:tcPr marL="0" marR="0" marT="0" marB="0">
                    <a:lnL w="19050">
                      <a:solidFill>
                        <a:srgbClr val="000000"/>
                      </a:solidFill>
                      <a:prstDash val="solid"/>
                    </a:lnL>
                    <a:lnT w="6350">
                      <a:solidFill>
                        <a:srgbClr val="EC7C30"/>
                      </a:solidFill>
                      <a:prstDash val="solid"/>
                    </a:lnT>
                  </a:tcPr>
                </a:tc>
              </a:tr>
              <a:tr h="318009">
                <a:tc vMerge="1">
                  <a:txBody>
                    <a:bodyPr/>
                    <a:lstStyle/>
                    <a:p>
                      <a:endParaRPr/>
                    </a:p>
                  </a:txBody>
                  <a:tcPr marL="0" marR="0" marT="3810" marB="0">
                    <a:lnR w="19050">
                      <a:solidFill>
                        <a:srgbClr val="000000"/>
                      </a:solidFill>
                      <a:prstDash val="solid"/>
                    </a:lnR>
                    <a:lnT w="6350">
                      <a:solidFill>
                        <a:srgbClr val="EC7C30"/>
                      </a:solidFill>
                      <a:prstDash val="solid"/>
                    </a:lnT>
                  </a:tcPr>
                </a:tc>
                <a:tc gridSpan="2">
                  <a:txBody>
                    <a:bodyPr/>
                    <a:lstStyle/>
                    <a:p>
                      <a:pPr algn="ctr">
                        <a:lnSpc>
                          <a:spcPct val="100000"/>
                        </a:lnSpc>
                        <a:spcBef>
                          <a:spcPts val="65"/>
                        </a:spcBef>
                      </a:pPr>
                      <a:r>
                        <a:rPr sz="1900" b="1" spc="-20" dirty="0">
                          <a:solidFill>
                            <a:srgbClr val="FFFFFF"/>
                          </a:solidFill>
                          <a:latin typeface="Calibri"/>
                          <a:cs typeface="Calibri"/>
                        </a:rPr>
                        <a:t>5L</a:t>
                      </a:r>
                      <a:endParaRPr sz="1900">
                        <a:latin typeface="Calibri"/>
                        <a:cs typeface="Calibri"/>
                      </a:endParaRPr>
                    </a:p>
                  </a:txBody>
                  <a:tcPr marL="0" marR="0" marT="825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92CDDC"/>
                    </a:solidFill>
                  </a:tcPr>
                </a:tc>
                <a:tc hMerge="1">
                  <a:txBody>
                    <a:bodyPr/>
                    <a:lstStyle/>
                    <a:p>
                      <a:endParaRPr/>
                    </a:p>
                  </a:txBody>
                  <a:tcPr marL="0" marR="0" marT="0" marB="0"/>
                </a:tc>
                <a:tc gridSpan="2">
                  <a:txBody>
                    <a:bodyPr/>
                    <a:lstStyle/>
                    <a:p>
                      <a:pPr marL="37465">
                        <a:lnSpc>
                          <a:spcPct val="100000"/>
                        </a:lnSpc>
                        <a:spcBef>
                          <a:spcPts val="65"/>
                        </a:spcBef>
                      </a:pPr>
                      <a:r>
                        <a:rPr sz="1900" spc="-25" dirty="0">
                          <a:latin typeface="Calibri"/>
                          <a:cs typeface="Calibri"/>
                        </a:rPr>
                        <a:t>Sub-Total </a:t>
                      </a:r>
                      <a:r>
                        <a:rPr sz="1900" spc="10" dirty="0">
                          <a:latin typeface="Calibri"/>
                          <a:cs typeface="Calibri"/>
                        </a:rPr>
                        <a:t>(H </a:t>
                      </a:r>
                      <a:r>
                        <a:rPr sz="1900" spc="-20" dirty="0">
                          <a:latin typeface="Calibri"/>
                          <a:cs typeface="Calibri"/>
                        </a:rPr>
                        <a:t>to </a:t>
                      </a:r>
                      <a:r>
                        <a:rPr sz="1900" spc="5" dirty="0">
                          <a:latin typeface="Calibri"/>
                          <a:cs typeface="Calibri"/>
                        </a:rPr>
                        <a:t>K</a:t>
                      </a:r>
                      <a:r>
                        <a:rPr sz="1900" spc="120" dirty="0">
                          <a:latin typeface="Calibri"/>
                          <a:cs typeface="Calibri"/>
                        </a:rPr>
                        <a:t> </a:t>
                      </a:r>
                      <a:r>
                        <a:rPr sz="1900" spc="-15" dirty="0">
                          <a:latin typeface="Calibri"/>
                          <a:cs typeface="Calibri"/>
                        </a:rPr>
                        <a:t>above)</a:t>
                      </a:r>
                      <a:endParaRPr sz="1900">
                        <a:latin typeface="Calibri"/>
                        <a:cs typeface="Calibri"/>
                      </a:endParaRPr>
                    </a:p>
                  </a:txBody>
                  <a:tcPr marL="0" marR="0" marT="825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6B8B7"/>
                    </a:solidFill>
                  </a:tcPr>
                </a:tc>
                <a:tc hMerge="1">
                  <a:txBody>
                    <a:bodyPr/>
                    <a:lstStyle/>
                    <a:p>
                      <a:endParaRPr/>
                    </a:p>
                  </a:txBody>
                  <a:tcPr marL="0" marR="0" marT="0" marB="0"/>
                </a:tc>
                <a:tc vMerge="1">
                  <a:txBody>
                    <a:bodyPr/>
                    <a:lstStyle/>
                    <a:p>
                      <a:endParaRPr/>
                    </a:p>
                  </a:txBody>
                  <a:tcPr marL="0" marR="0" marT="0" marB="0">
                    <a:lnL w="19050">
                      <a:solidFill>
                        <a:srgbClr val="000000"/>
                      </a:solidFill>
                      <a:prstDash val="solid"/>
                    </a:lnL>
                    <a:lnT w="6350">
                      <a:solidFill>
                        <a:srgbClr val="EC7C30"/>
                      </a:solidFill>
                      <a:prstDash val="solid"/>
                    </a:lnT>
                  </a:tcPr>
                </a:tc>
              </a:tr>
              <a:tr h="317750">
                <a:tc vMerge="1">
                  <a:txBody>
                    <a:bodyPr/>
                    <a:lstStyle/>
                    <a:p>
                      <a:endParaRPr/>
                    </a:p>
                  </a:txBody>
                  <a:tcPr marL="0" marR="0" marT="3810" marB="0">
                    <a:lnR w="19050">
                      <a:solidFill>
                        <a:srgbClr val="000000"/>
                      </a:solidFill>
                      <a:prstDash val="solid"/>
                    </a:lnR>
                    <a:lnT w="6350">
                      <a:solidFill>
                        <a:srgbClr val="EC7C30"/>
                      </a:solidFill>
                      <a:prstDash val="solid"/>
                    </a:lnT>
                  </a:tcPr>
                </a:tc>
                <a:tc gridSpan="2">
                  <a:txBody>
                    <a:bodyPr/>
                    <a:lstStyle/>
                    <a:p>
                      <a:pPr marL="309245">
                        <a:lnSpc>
                          <a:spcPct val="100000"/>
                        </a:lnSpc>
                        <a:spcBef>
                          <a:spcPts val="65"/>
                        </a:spcBef>
                      </a:pPr>
                      <a:r>
                        <a:rPr sz="1900" b="1" spc="-20" dirty="0">
                          <a:solidFill>
                            <a:srgbClr val="FFFFFF"/>
                          </a:solidFill>
                          <a:latin typeface="Calibri"/>
                          <a:cs typeface="Calibri"/>
                        </a:rPr>
                        <a:t>5M</a:t>
                      </a:r>
                      <a:endParaRPr sz="1900">
                        <a:latin typeface="Calibri"/>
                        <a:cs typeface="Calibri"/>
                      </a:endParaRPr>
                    </a:p>
                  </a:txBody>
                  <a:tcPr marL="0" marR="0" marT="825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92CDDC"/>
                    </a:solidFill>
                  </a:tcPr>
                </a:tc>
                <a:tc hMerge="1">
                  <a:txBody>
                    <a:bodyPr/>
                    <a:lstStyle/>
                    <a:p>
                      <a:endParaRPr/>
                    </a:p>
                  </a:txBody>
                  <a:tcPr marL="0" marR="0" marT="0" marB="0"/>
                </a:tc>
                <a:tc gridSpan="2">
                  <a:txBody>
                    <a:bodyPr/>
                    <a:lstStyle/>
                    <a:p>
                      <a:pPr marL="37465">
                        <a:lnSpc>
                          <a:spcPct val="100000"/>
                        </a:lnSpc>
                        <a:spcBef>
                          <a:spcPts val="65"/>
                        </a:spcBef>
                      </a:pPr>
                      <a:r>
                        <a:rPr sz="1900" spc="-30" dirty="0">
                          <a:latin typeface="Calibri"/>
                          <a:cs typeface="Calibri"/>
                        </a:rPr>
                        <a:t>Turnover </a:t>
                      </a:r>
                      <a:r>
                        <a:rPr sz="1900" spc="-25" dirty="0">
                          <a:latin typeface="Calibri"/>
                          <a:cs typeface="Calibri"/>
                        </a:rPr>
                        <a:t>on </a:t>
                      </a:r>
                      <a:r>
                        <a:rPr sz="1900" spc="-10" dirty="0">
                          <a:latin typeface="Calibri"/>
                          <a:cs typeface="Calibri"/>
                        </a:rPr>
                        <a:t>which </a:t>
                      </a:r>
                      <a:r>
                        <a:rPr sz="1900" spc="-5" dirty="0">
                          <a:latin typeface="Calibri"/>
                          <a:cs typeface="Calibri"/>
                        </a:rPr>
                        <a:t>tax </a:t>
                      </a:r>
                      <a:r>
                        <a:rPr sz="1900" spc="15" dirty="0">
                          <a:latin typeface="Calibri"/>
                          <a:cs typeface="Calibri"/>
                        </a:rPr>
                        <a:t>is </a:t>
                      </a:r>
                      <a:r>
                        <a:rPr sz="1900" spc="-35" dirty="0">
                          <a:latin typeface="Calibri"/>
                          <a:cs typeface="Calibri"/>
                        </a:rPr>
                        <a:t>not </a:t>
                      </a:r>
                      <a:r>
                        <a:rPr sz="1900" spc="-20" dirty="0">
                          <a:latin typeface="Calibri"/>
                          <a:cs typeface="Calibri"/>
                        </a:rPr>
                        <a:t>to </a:t>
                      </a:r>
                      <a:r>
                        <a:rPr sz="1900" spc="-25" dirty="0">
                          <a:latin typeface="Calibri"/>
                          <a:cs typeface="Calibri"/>
                        </a:rPr>
                        <a:t>be </a:t>
                      </a:r>
                      <a:r>
                        <a:rPr sz="1900" spc="5" dirty="0">
                          <a:latin typeface="Calibri"/>
                          <a:cs typeface="Calibri"/>
                        </a:rPr>
                        <a:t>paid </a:t>
                      </a:r>
                      <a:r>
                        <a:rPr sz="1900" spc="10" dirty="0">
                          <a:latin typeface="Calibri"/>
                          <a:cs typeface="Calibri"/>
                        </a:rPr>
                        <a:t>(G </a:t>
                      </a:r>
                      <a:r>
                        <a:rPr sz="1900" spc="5" dirty="0">
                          <a:latin typeface="Calibri"/>
                          <a:cs typeface="Calibri"/>
                        </a:rPr>
                        <a:t>+ L</a:t>
                      </a:r>
                      <a:r>
                        <a:rPr sz="1900" spc="325" dirty="0">
                          <a:latin typeface="Calibri"/>
                          <a:cs typeface="Calibri"/>
                        </a:rPr>
                        <a:t> </a:t>
                      </a:r>
                      <a:r>
                        <a:rPr sz="1900" spc="-15" dirty="0">
                          <a:latin typeface="Calibri"/>
                          <a:cs typeface="Calibri"/>
                        </a:rPr>
                        <a:t>above)</a:t>
                      </a:r>
                      <a:endParaRPr sz="1900">
                        <a:latin typeface="Calibri"/>
                        <a:cs typeface="Calibri"/>
                      </a:endParaRPr>
                    </a:p>
                  </a:txBody>
                  <a:tcPr marL="0" marR="0" marT="8255" marB="0">
                    <a:lnL w="19050">
                      <a:solidFill>
                        <a:srgbClr val="000000"/>
                      </a:solidFill>
                      <a:prstDash val="solid"/>
                    </a:lnL>
                    <a:lnR w="19050">
                      <a:solidFill>
                        <a:srgbClr val="000000"/>
                      </a:solidFill>
                      <a:prstDash val="solid"/>
                    </a:lnR>
                    <a:lnT w="19050">
                      <a:solidFill>
                        <a:srgbClr val="000000"/>
                      </a:solidFill>
                      <a:prstDash val="solid"/>
                    </a:lnT>
                    <a:lnB w="19050">
                      <a:solidFill>
                        <a:srgbClr val="000000"/>
                      </a:solidFill>
                      <a:prstDash val="solid"/>
                    </a:lnB>
                    <a:solidFill>
                      <a:srgbClr val="E6B8B7"/>
                    </a:solidFill>
                  </a:tcPr>
                </a:tc>
                <a:tc hMerge="1">
                  <a:txBody>
                    <a:bodyPr/>
                    <a:lstStyle/>
                    <a:p>
                      <a:endParaRPr/>
                    </a:p>
                  </a:txBody>
                  <a:tcPr marL="0" marR="0" marT="0" marB="0"/>
                </a:tc>
                <a:tc vMerge="1">
                  <a:txBody>
                    <a:bodyPr/>
                    <a:lstStyle/>
                    <a:p>
                      <a:endParaRPr/>
                    </a:p>
                  </a:txBody>
                  <a:tcPr marL="0" marR="0" marT="0" marB="0">
                    <a:lnL w="19050">
                      <a:solidFill>
                        <a:srgbClr val="000000"/>
                      </a:solidFill>
                      <a:prstDash val="solid"/>
                    </a:lnL>
                    <a:lnT w="6350">
                      <a:solidFill>
                        <a:srgbClr val="EC7C30"/>
                      </a:solidFill>
                      <a:prstDash val="solid"/>
                    </a:lnT>
                  </a:tcPr>
                </a:tc>
              </a:tr>
            </a:tbl>
          </a:graphicData>
        </a:graphic>
      </p:graphicFrame>
      <p:sp>
        <p:nvSpPr>
          <p:cNvPr id="15" name="object 15"/>
          <p:cNvSpPr/>
          <p:nvPr/>
        </p:nvSpPr>
        <p:spPr>
          <a:xfrm>
            <a:off x="505968" y="54864"/>
            <a:ext cx="10947654" cy="755142"/>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0" y="6457200"/>
            <a:ext cx="0" cy="401320"/>
          </a:xfrm>
          <a:custGeom>
            <a:avLst/>
            <a:gdLst/>
            <a:ahLst/>
            <a:cxnLst/>
            <a:rect l="l" t="t" r="r" b="b"/>
            <a:pathLst>
              <a:path h="401320">
                <a:moveTo>
                  <a:pt x="0" y="0"/>
                </a:moveTo>
                <a:lnTo>
                  <a:pt x="0" y="400797"/>
                </a:lnTo>
              </a:path>
            </a:pathLst>
          </a:custGeom>
          <a:ln w="12700">
            <a:solidFill>
              <a:srgbClr val="FFFFFF"/>
            </a:solidFill>
          </a:ln>
        </p:spPr>
        <p:txBody>
          <a:bodyPr wrap="square" lIns="0" tIns="0" rIns="0" bIns="0" rtlCol="0"/>
          <a:lstStyle/>
          <a:p>
            <a:endParaRPr/>
          </a:p>
        </p:txBody>
      </p:sp>
      <p:sp>
        <p:nvSpPr>
          <p:cNvPr id="3" name="object 3"/>
          <p:cNvSpPr/>
          <p:nvPr/>
        </p:nvSpPr>
        <p:spPr>
          <a:xfrm>
            <a:off x="317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4" name="object 4"/>
          <p:cNvSpPr/>
          <p:nvPr/>
        </p:nvSpPr>
        <p:spPr>
          <a:xfrm>
            <a:off x="1218882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5" name="object 5"/>
          <p:cNvSpPr/>
          <p:nvPr/>
        </p:nvSpPr>
        <p:spPr>
          <a:xfrm>
            <a:off x="0" y="6463550"/>
            <a:ext cx="12192000" cy="0"/>
          </a:xfrm>
          <a:custGeom>
            <a:avLst/>
            <a:gdLst/>
            <a:ahLst/>
            <a:cxnLst/>
            <a:rect l="l" t="t" r="r" b="b"/>
            <a:pathLst>
              <a:path w="12192000">
                <a:moveTo>
                  <a:pt x="0" y="0"/>
                </a:moveTo>
                <a:lnTo>
                  <a:pt x="12192000" y="0"/>
                </a:lnTo>
              </a:path>
            </a:pathLst>
          </a:custGeom>
          <a:ln w="12700">
            <a:solidFill>
              <a:srgbClr val="FFFFFF"/>
            </a:solidFill>
          </a:ln>
        </p:spPr>
        <p:txBody>
          <a:bodyPr wrap="square" lIns="0" tIns="0" rIns="0" bIns="0" rtlCol="0"/>
          <a:lstStyle/>
          <a:p>
            <a:endParaRPr/>
          </a:p>
        </p:txBody>
      </p:sp>
      <p:sp>
        <p:nvSpPr>
          <p:cNvPr id="6" name="object 6"/>
          <p:cNvSpPr/>
          <p:nvPr/>
        </p:nvSpPr>
        <p:spPr>
          <a:xfrm>
            <a:off x="0" y="6848474"/>
            <a:ext cx="12192000" cy="0"/>
          </a:xfrm>
          <a:custGeom>
            <a:avLst/>
            <a:gdLst/>
            <a:ahLst/>
            <a:cxnLst/>
            <a:rect l="l" t="t" r="r" b="b"/>
            <a:pathLst>
              <a:path w="12192000">
                <a:moveTo>
                  <a:pt x="0" y="0"/>
                </a:moveTo>
                <a:lnTo>
                  <a:pt x="12192000" y="0"/>
                </a:lnTo>
              </a:path>
            </a:pathLst>
          </a:custGeom>
          <a:ln w="19049">
            <a:solidFill>
              <a:srgbClr val="FFFFFF"/>
            </a:solidFill>
          </a:ln>
        </p:spPr>
        <p:txBody>
          <a:bodyPr wrap="square" lIns="0" tIns="0" rIns="0" bIns="0" rtlCol="0"/>
          <a:lstStyle/>
          <a:p>
            <a:endParaRPr/>
          </a:p>
        </p:txBody>
      </p:sp>
      <p:sp>
        <p:nvSpPr>
          <p:cNvPr id="7" name="object 7"/>
          <p:cNvSpPr/>
          <p:nvPr/>
        </p:nvSpPr>
        <p:spPr>
          <a:xfrm>
            <a:off x="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1D5895"/>
          </a:solidFill>
        </p:spPr>
        <p:txBody>
          <a:bodyPr wrap="square" lIns="0" tIns="0" rIns="0" bIns="0" rtlCol="0"/>
          <a:lstStyle/>
          <a:p>
            <a:endParaRPr/>
          </a:p>
        </p:txBody>
      </p:sp>
      <p:sp>
        <p:nvSpPr>
          <p:cNvPr id="8" name="object 8"/>
          <p:cNvSpPr/>
          <p:nvPr/>
        </p:nvSpPr>
        <p:spPr>
          <a:xfrm>
            <a:off x="609600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80FF33"/>
          </a:solidFill>
        </p:spPr>
        <p:txBody>
          <a:bodyPr wrap="square" lIns="0" tIns="0" rIns="0" bIns="0" rtlCol="0"/>
          <a:lstStyle/>
          <a:p>
            <a:endParaRPr/>
          </a:p>
        </p:txBody>
      </p:sp>
      <p:sp>
        <p:nvSpPr>
          <p:cNvPr id="9" name="object 9"/>
          <p:cNvSpPr/>
          <p:nvPr/>
        </p:nvSpPr>
        <p:spPr>
          <a:xfrm>
            <a:off x="6096000" y="0"/>
            <a:ext cx="0" cy="375920"/>
          </a:xfrm>
          <a:custGeom>
            <a:avLst/>
            <a:gdLst/>
            <a:ahLst/>
            <a:cxnLst/>
            <a:rect l="l" t="t" r="r" b="b"/>
            <a:pathLst>
              <a:path h="375920">
                <a:moveTo>
                  <a:pt x="0" y="0"/>
                </a:moveTo>
                <a:lnTo>
                  <a:pt x="0" y="375412"/>
                </a:lnTo>
              </a:path>
            </a:pathLst>
          </a:custGeom>
          <a:ln w="12700">
            <a:solidFill>
              <a:srgbClr val="FFFFFF"/>
            </a:solidFill>
          </a:ln>
        </p:spPr>
        <p:txBody>
          <a:bodyPr wrap="square" lIns="0" tIns="0" rIns="0" bIns="0" rtlCol="0"/>
          <a:lstStyle/>
          <a:p>
            <a:endParaRPr/>
          </a:p>
        </p:txBody>
      </p:sp>
      <p:sp>
        <p:nvSpPr>
          <p:cNvPr id="10" name="object 10"/>
          <p:cNvSpPr/>
          <p:nvPr/>
        </p:nvSpPr>
        <p:spPr>
          <a:xfrm>
            <a:off x="317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1" name="object 11"/>
          <p:cNvSpPr/>
          <p:nvPr/>
        </p:nvSpPr>
        <p:spPr>
          <a:xfrm>
            <a:off x="1218882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2" name="object 12"/>
          <p:cNvSpPr/>
          <p:nvPr/>
        </p:nvSpPr>
        <p:spPr>
          <a:xfrm>
            <a:off x="0" y="3175"/>
            <a:ext cx="12192000" cy="0"/>
          </a:xfrm>
          <a:custGeom>
            <a:avLst/>
            <a:gdLst/>
            <a:ahLst/>
            <a:cxnLst/>
            <a:rect l="l" t="t" r="r" b="b"/>
            <a:pathLst>
              <a:path w="12192000">
                <a:moveTo>
                  <a:pt x="0" y="0"/>
                </a:moveTo>
                <a:lnTo>
                  <a:pt x="12192000" y="0"/>
                </a:lnTo>
              </a:path>
            </a:pathLst>
          </a:custGeom>
          <a:ln w="6350">
            <a:solidFill>
              <a:srgbClr val="FFFFFF"/>
            </a:solidFill>
          </a:ln>
        </p:spPr>
        <p:txBody>
          <a:bodyPr wrap="square" lIns="0" tIns="0" rIns="0" bIns="0" rtlCol="0"/>
          <a:lstStyle/>
          <a:p>
            <a:endParaRPr/>
          </a:p>
        </p:txBody>
      </p:sp>
      <p:sp>
        <p:nvSpPr>
          <p:cNvPr id="13" name="object 13"/>
          <p:cNvSpPr/>
          <p:nvPr/>
        </p:nvSpPr>
        <p:spPr>
          <a:xfrm>
            <a:off x="833627" y="394703"/>
            <a:ext cx="10520934" cy="538746"/>
          </a:xfrm>
          <a:prstGeom prst="rect">
            <a:avLst/>
          </a:prstGeom>
          <a:blipFill>
            <a:blip r:embed="rId2" cstate="print"/>
            <a:stretch>
              <a:fillRect/>
            </a:stretch>
          </a:blipFill>
        </p:spPr>
        <p:txBody>
          <a:bodyPr wrap="square" lIns="0" tIns="0" rIns="0" bIns="0" rtlCol="0"/>
          <a:lstStyle/>
          <a:p>
            <a:endParaRPr/>
          </a:p>
        </p:txBody>
      </p:sp>
      <p:sp>
        <p:nvSpPr>
          <p:cNvPr id="14" name="object 14"/>
          <p:cNvSpPr txBox="1">
            <a:spLocks noGrp="1"/>
          </p:cNvSpPr>
          <p:nvPr>
            <p:ph type="title"/>
          </p:nvPr>
        </p:nvSpPr>
        <p:spPr>
          <a:xfrm>
            <a:off x="4007358" y="285445"/>
            <a:ext cx="4175760" cy="635000"/>
          </a:xfrm>
          <a:prstGeom prst="rect">
            <a:avLst/>
          </a:prstGeom>
        </p:spPr>
        <p:txBody>
          <a:bodyPr vert="horz" wrap="square" lIns="0" tIns="12065" rIns="0" bIns="0" rtlCol="0">
            <a:spAutoFit/>
          </a:bodyPr>
          <a:lstStyle/>
          <a:p>
            <a:pPr marL="12700">
              <a:lnSpc>
                <a:spcPct val="100000"/>
              </a:lnSpc>
              <a:spcBef>
                <a:spcPts val="95"/>
              </a:spcBef>
            </a:pPr>
            <a:r>
              <a:rPr spc="-25" dirty="0"/>
              <a:t>Part </a:t>
            </a:r>
            <a:r>
              <a:rPr spc="-5" dirty="0"/>
              <a:t>IV Summary</a:t>
            </a:r>
            <a:r>
              <a:rPr spc="-40" dirty="0"/>
              <a:t> </a:t>
            </a:r>
            <a:r>
              <a:rPr spc="-5" dirty="0"/>
              <a:t>5N</a:t>
            </a:r>
          </a:p>
        </p:txBody>
      </p:sp>
      <p:sp>
        <p:nvSpPr>
          <p:cNvPr id="15" name="object 15"/>
          <p:cNvSpPr/>
          <p:nvPr/>
        </p:nvSpPr>
        <p:spPr>
          <a:xfrm>
            <a:off x="3581400" y="3534155"/>
            <a:ext cx="0" cy="463550"/>
          </a:xfrm>
          <a:custGeom>
            <a:avLst/>
            <a:gdLst/>
            <a:ahLst/>
            <a:cxnLst/>
            <a:rect l="l" t="t" r="r" b="b"/>
            <a:pathLst>
              <a:path h="463550">
                <a:moveTo>
                  <a:pt x="0" y="0"/>
                </a:moveTo>
                <a:lnTo>
                  <a:pt x="0" y="463042"/>
                </a:lnTo>
              </a:path>
            </a:pathLst>
          </a:custGeom>
          <a:ln w="12192">
            <a:solidFill>
              <a:srgbClr val="528BC1"/>
            </a:solidFill>
          </a:ln>
        </p:spPr>
        <p:txBody>
          <a:bodyPr wrap="square" lIns="0" tIns="0" rIns="0" bIns="0" rtlCol="0"/>
          <a:lstStyle/>
          <a:p>
            <a:endParaRPr/>
          </a:p>
        </p:txBody>
      </p:sp>
      <p:sp>
        <p:nvSpPr>
          <p:cNvPr id="16" name="object 16"/>
          <p:cNvSpPr/>
          <p:nvPr/>
        </p:nvSpPr>
        <p:spPr>
          <a:xfrm>
            <a:off x="2607564" y="2058923"/>
            <a:ext cx="973455" cy="463550"/>
          </a:xfrm>
          <a:custGeom>
            <a:avLst/>
            <a:gdLst/>
            <a:ahLst/>
            <a:cxnLst/>
            <a:rect l="l" t="t" r="r" b="b"/>
            <a:pathLst>
              <a:path w="973454" h="463550">
                <a:moveTo>
                  <a:pt x="0" y="0"/>
                </a:moveTo>
                <a:lnTo>
                  <a:pt x="0" y="315595"/>
                </a:lnTo>
                <a:lnTo>
                  <a:pt x="973074" y="315595"/>
                </a:lnTo>
                <a:lnTo>
                  <a:pt x="973074" y="463041"/>
                </a:lnTo>
              </a:path>
            </a:pathLst>
          </a:custGeom>
          <a:ln w="12192">
            <a:solidFill>
              <a:srgbClr val="467AA9"/>
            </a:solidFill>
          </a:ln>
        </p:spPr>
        <p:txBody>
          <a:bodyPr wrap="square" lIns="0" tIns="0" rIns="0" bIns="0" rtlCol="0"/>
          <a:lstStyle/>
          <a:p>
            <a:endParaRPr/>
          </a:p>
        </p:txBody>
      </p:sp>
      <p:sp>
        <p:nvSpPr>
          <p:cNvPr id="17" name="object 17"/>
          <p:cNvSpPr/>
          <p:nvPr/>
        </p:nvSpPr>
        <p:spPr>
          <a:xfrm>
            <a:off x="1635251" y="3534155"/>
            <a:ext cx="0" cy="463550"/>
          </a:xfrm>
          <a:custGeom>
            <a:avLst/>
            <a:gdLst/>
            <a:ahLst/>
            <a:cxnLst/>
            <a:rect l="l" t="t" r="r" b="b"/>
            <a:pathLst>
              <a:path h="463550">
                <a:moveTo>
                  <a:pt x="0" y="0"/>
                </a:moveTo>
                <a:lnTo>
                  <a:pt x="0" y="463042"/>
                </a:lnTo>
              </a:path>
            </a:pathLst>
          </a:custGeom>
          <a:ln w="12192">
            <a:solidFill>
              <a:srgbClr val="528BC1"/>
            </a:solidFill>
          </a:ln>
        </p:spPr>
        <p:txBody>
          <a:bodyPr wrap="square" lIns="0" tIns="0" rIns="0" bIns="0" rtlCol="0"/>
          <a:lstStyle/>
          <a:p>
            <a:endParaRPr/>
          </a:p>
        </p:txBody>
      </p:sp>
      <p:sp>
        <p:nvSpPr>
          <p:cNvPr id="18" name="object 18"/>
          <p:cNvSpPr/>
          <p:nvPr/>
        </p:nvSpPr>
        <p:spPr>
          <a:xfrm>
            <a:off x="1635251" y="2058923"/>
            <a:ext cx="973455" cy="463550"/>
          </a:xfrm>
          <a:custGeom>
            <a:avLst/>
            <a:gdLst/>
            <a:ahLst/>
            <a:cxnLst/>
            <a:rect l="l" t="t" r="r" b="b"/>
            <a:pathLst>
              <a:path w="973455" h="463550">
                <a:moveTo>
                  <a:pt x="973074" y="0"/>
                </a:moveTo>
                <a:lnTo>
                  <a:pt x="973074" y="315595"/>
                </a:lnTo>
                <a:lnTo>
                  <a:pt x="0" y="315595"/>
                </a:lnTo>
                <a:lnTo>
                  <a:pt x="0" y="463041"/>
                </a:lnTo>
              </a:path>
            </a:pathLst>
          </a:custGeom>
          <a:ln w="12192">
            <a:solidFill>
              <a:srgbClr val="467AA9"/>
            </a:solidFill>
          </a:ln>
        </p:spPr>
        <p:txBody>
          <a:bodyPr wrap="square" lIns="0" tIns="0" rIns="0" bIns="0" rtlCol="0"/>
          <a:lstStyle/>
          <a:p>
            <a:endParaRPr/>
          </a:p>
        </p:txBody>
      </p:sp>
      <p:sp>
        <p:nvSpPr>
          <p:cNvPr id="19" name="object 19"/>
          <p:cNvSpPr/>
          <p:nvPr/>
        </p:nvSpPr>
        <p:spPr>
          <a:xfrm>
            <a:off x="1812035" y="1048511"/>
            <a:ext cx="1592580" cy="1010919"/>
          </a:xfrm>
          <a:custGeom>
            <a:avLst/>
            <a:gdLst/>
            <a:ahLst/>
            <a:cxnLst/>
            <a:rect l="l" t="t" r="r" b="b"/>
            <a:pathLst>
              <a:path w="1592579" h="1010919">
                <a:moveTo>
                  <a:pt x="1491488" y="0"/>
                </a:moveTo>
                <a:lnTo>
                  <a:pt x="101091" y="0"/>
                </a:lnTo>
                <a:lnTo>
                  <a:pt x="61721" y="7937"/>
                </a:lnTo>
                <a:lnTo>
                  <a:pt x="29590" y="29591"/>
                </a:lnTo>
                <a:lnTo>
                  <a:pt x="7937" y="61722"/>
                </a:lnTo>
                <a:lnTo>
                  <a:pt x="0" y="101091"/>
                </a:lnTo>
                <a:lnTo>
                  <a:pt x="0" y="909447"/>
                </a:lnTo>
                <a:lnTo>
                  <a:pt x="7937" y="948743"/>
                </a:lnTo>
                <a:lnTo>
                  <a:pt x="29590" y="980836"/>
                </a:lnTo>
                <a:lnTo>
                  <a:pt x="61721" y="1002476"/>
                </a:lnTo>
                <a:lnTo>
                  <a:pt x="101091" y="1010412"/>
                </a:lnTo>
                <a:lnTo>
                  <a:pt x="1491488" y="1010412"/>
                </a:lnTo>
                <a:lnTo>
                  <a:pt x="1530858" y="1002476"/>
                </a:lnTo>
                <a:lnTo>
                  <a:pt x="1562989" y="980836"/>
                </a:lnTo>
                <a:lnTo>
                  <a:pt x="1584642" y="948743"/>
                </a:lnTo>
                <a:lnTo>
                  <a:pt x="1592579" y="909447"/>
                </a:lnTo>
                <a:lnTo>
                  <a:pt x="1592579" y="101091"/>
                </a:lnTo>
                <a:lnTo>
                  <a:pt x="1584642" y="61722"/>
                </a:lnTo>
                <a:lnTo>
                  <a:pt x="1562989" y="29591"/>
                </a:lnTo>
                <a:lnTo>
                  <a:pt x="1530858" y="7937"/>
                </a:lnTo>
                <a:lnTo>
                  <a:pt x="1491488" y="0"/>
                </a:lnTo>
                <a:close/>
              </a:path>
            </a:pathLst>
          </a:custGeom>
          <a:solidFill>
            <a:srgbClr val="5B9BD4"/>
          </a:solidFill>
        </p:spPr>
        <p:txBody>
          <a:bodyPr wrap="square" lIns="0" tIns="0" rIns="0" bIns="0" rtlCol="0"/>
          <a:lstStyle/>
          <a:p>
            <a:endParaRPr/>
          </a:p>
        </p:txBody>
      </p:sp>
      <p:sp>
        <p:nvSpPr>
          <p:cNvPr id="20" name="object 20"/>
          <p:cNvSpPr/>
          <p:nvPr/>
        </p:nvSpPr>
        <p:spPr>
          <a:xfrm>
            <a:off x="1812035" y="1048511"/>
            <a:ext cx="1592580" cy="1010919"/>
          </a:xfrm>
          <a:custGeom>
            <a:avLst/>
            <a:gdLst/>
            <a:ahLst/>
            <a:cxnLst/>
            <a:rect l="l" t="t" r="r" b="b"/>
            <a:pathLst>
              <a:path w="1592579" h="1010919">
                <a:moveTo>
                  <a:pt x="0" y="101091"/>
                </a:moveTo>
                <a:lnTo>
                  <a:pt x="7937" y="61722"/>
                </a:lnTo>
                <a:lnTo>
                  <a:pt x="29590" y="29591"/>
                </a:lnTo>
                <a:lnTo>
                  <a:pt x="61721" y="7937"/>
                </a:lnTo>
                <a:lnTo>
                  <a:pt x="101091" y="0"/>
                </a:lnTo>
                <a:lnTo>
                  <a:pt x="1491488" y="0"/>
                </a:lnTo>
                <a:lnTo>
                  <a:pt x="1530857" y="7937"/>
                </a:lnTo>
                <a:lnTo>
                  <a:pt x="1562988" y="29590"/>
                </a:lnTo>
                <a:lnTo>
                  <a:pt x="1584642" y="61721"/>
                </a:lnTo>
                <a:lnTo>
                  <a:pt x="1592579" y="101091"/>
                </a:lnTo>
                <a:lnTo>
                  <a:pt x="1592579" y="909447"/>
                </a:lnTo>
                <a:lnTo>
                  <a:pt x="1584642" y="948743"/>
                </a:lnTo>
                <a:lnTo>
                  <a:pt x="1562989" y="980836"/>
                </a:lnTo>
                <a:lnTo>
                  <a:pt x="1530858" y="1002476"/>
                </a:lnTo>
                <a:lnTo>
                  <a:pt x="1491488" y="1010412"/>
                </a:lnTo>
                <a:lnTo>
                  <a:pt x="101091" y="1010412"/>
                </a:lnTo>
                <a:lnTo>
                  <a:pt x="61721" y="1002476"/>
                </a:lnTo>
                <a:lnTo>
                  <a:pt x="29590" y="980836"/>
                </a:lnTo>
                <a:lnTo>
                  <a:pt x="7937" y="948743"/>
                </a:lnTo>
                <a:lnTo>
                  <a:pt x="0" y="909447"/>
                </a:lnTo>
                <a:lnTo>
                  <a:pt x="0" y="101091"/>
                </a:lnTo>
                <a:close/>
              </a:path>
            </a:pathLst>
          </a:custGeom>
          <a:ln w="12192">
            <a:solidFill>
              <a:srgbClr val="FFFFFF"/>
            </a:solidFill>
          </a:ln>
        </p:spPr>
        <p:txBody>
          <a:bodyPr wrap="square" lIns="0" tIns="0" rIns="0" bIns="0" rtlCol="0"/>
          <a:lstStyle/>
          <a:p>
            <a:endParaRPr/>
          </a:p>
        </p:txBody>
      </p:sp>
      <p:sp>
        <p:nvSpPr>
          <p:cNvPr id="21" name="object 21"/>
          <p:cNvSpPr/>
          <p:nvPr/>
        </p:nvSpPr>
        <p:spPr>
          <a:xfrm>
            <a:off x="1988820" y="1216152"/>
            <a:ext cx="1592580" cy="1012190"/>
          </a:xfrm>
          <a:custGeom>
            <a:avLst/>
            <a:gdLst/>
            <a:ahLst/>
            <a:cxnLst/>
            <a:rect l="l" t="t" r="r" b="b"/>
            <a:pathLst>
              <a:path w="1592579" h="1012189">
                <a:moveTo>
                  <a:pt x="1491360" y="0"/>
                </a:moveTo>
                <a:lnTo>
                  <a:pt x="101218" y="0"/>
                </a:lnTo>
                <a:lnTo>
                  <a:pt x="61829" y="7957"/>
                </a:lnTo>
                <a:lnTo>
                  <a:pt x="29654" y="29654"/>
                </a:lnTo>
                <a:lnTo>
                  <a:pt x="7957" y="61829"/>
                </a:lnTo>
                <a:lnTo>
                  <a:pt x="0" y="101219"/>
                </a:lnTo>
                <a:lnTo>
                  <a:pt x="0" y="910717"/>
                </a:lnTo>
                <a:lnTo>
                  <a:pt x="7957" y="950106"/>
                </a:lnTo>
                <a:lnTo>
                  <a:pt x="29654" y="982281"/>
                </a:lnTo>
                <a:lnTo>
                  <a:pt x="61829" y="1003978"/>
                </a:lnTo>
                <a:lnTo>
                  <a:pt x="101218" y="1011936"/>
                </a:lnTo>
                <a:lnTo>
                  <a:pt x="1491360" y="1011936"/>
                </a:lnTo>
                <a:lnTo>
                  <a:pt x="1530750" y="1003978"/>
                </a:lnTo>
                <a:lnTo>
                  <a:pt x="1562925" y="982281"/>
                </a:lnTo>
                <a:lnTo>
                  <a:pt x="1584622" y="950106"/>
                </a:lnTo>
                <a:lnTo>
                  <a:pt x="1592580" y="910717"/>
                </a:lnTo>
                <a:lnTo>
                  <a:pt x="1592580" y="101219"/>
                </a:lnTo>
                <a:lnTo>
                  <a:pt x="1584622" y="61829"/>
                </a:lnTo>
                <a:lnTo>
                  <a:pt x="1562925" y="29654"/>
                </a:lnTo>
                <a:lnTo>
                  <a:pt x="1530750" y="7957"/>
                </a:lnTo>
                <a:lnTo>
                  <a:pt x="1491360" y="0"/>
                </a:lnTo>
                <a:close/>
              </a:path>
            </a:pathLst>
          </a:custGeom>
          <a:solidFill>
            <a:srgbClr val="FFFFFF"/>
          </a:solidFill>
        </p:spPr>
        <p:txBody>
          <a:bodyPr wrap="square" lIns="0" tIns="0" rIns="0" bIns="0" rtlCol="0"/>
          <a:lstStyle/>
          <a:p>
            <a:endParaRPr/>
          </a:p>
        </p:txBody>
      </p:sp>
      <p:sp>
        <p:nvSpPr>
          <p:cNvPr id="22" name="object 22"/>
          <p:cNvSpPr/>
          <p:nvPr/>
        </p:nvSpPr>
        <p:spPr>
          <a:xfrm>
            <a:off x="1988820" y="1216152"/>
            <a:ext cx="1592580" cy="1012190"/>
          </a:xfrm>
          <a:custGeom>
            <a:avLst/>
            <a:gdLst/>
            <a:ahLst/>
            <a:cxnLst/>
            <a:rect l="l" t="t" r="r" b="b"/>
            <a:pathLst>
              <a:path w="1592579" h="1012189">
                <a:moveTo>
                  <a:pt x="0" y="101219"/>
                </a:moveTo>
                <a:lnTo>
                  <a:pt x="7957" y="61829"/>
                </a:lnTo>
                <a:lnTo>
                  <a:pt x="29654" y="29654"/>
                </a:lnTo>
                <a:lnTo>
                  <a:pt x="61829" y="7957"/>
                </a:lnTo>
                <a:lnTo>
                  <a:pt x="101218" y="0"/>
                </a:lnTo>
                <a:lnTo>
                  <a:pt x="1491360" y="0"/>
                </a:lnTo>
                <a:lnTo>
                  <a:pt x="1530750" y="7957"/>
                </a:lnTo>
                <a:lnTo>
                  <a:pt x="1562925" y="29654"/>
                </a:lnTo>
                <a:lnTo>
                  <a:pt x="1584622" y="61829"/>
                </a:lnTo>
                <a:lnTo>
                  <a:pt x="1592580" y="101219"/>
                </a:lnTo>
                <a:lnTo>
                  <a:pt x="1592580" y="910717"/>
                </a:lnTo>
                <a:lnTo>
                  <a:pt x="1584622" y="950106"/>
                </a:lnTo>
                <a:lnTo>
                  <a:pt x="1562925" y="982281"/>
                </a:lnTo>
                <a:lnTo>
                  <a:pt x="1530750" y="1003978"/>
                </a:lnTo>
                <a:lnTo>
                  <a:pt x="1491360" y="1011936"/>
                </a:lnTo>
                <a:lnTo>
                  <a:pt x="101218" y="1011936"/>
                </a:lnTo>
                <a:lnTo>
                  <a:pt x="61829" y="1003978"/>
                </a:lnTo>
                <a:lnTo>
                  <a:pt x="29654" y="982281"/>
                </a:lnTo>
                <a:lnTo>
                  <a:pt x="7957" y="950106"/>
                </a:lnTo>
                <a:lnTo>
                  <a:pt x="0" y="910717"/>
                </a:lnTo>
                <a:lnTo>
                  <a:pt x="0" y="101219"/>
                </a:lnTo>
                <a:close/>
              </a:path>
            </a:pathLst>
          </a:custGeom>
          <a:ln w="12192">
            <a:solidFill>
              <a:srgbClr val="5B9BD4"/>
            </a:solidFill>
          </a:ln>
        </p:spPr>
        <p:txBody>
          <a:bodyPr wrap="square" lIns="0" tIns="0" rIns="0" bIns="0" rtlCol="0"/>
          <a:lstStyle/>
          <a:p>
            <a:endParaRPr/>
          </a:p>
        </p:txBody>
      </p:sp>
      <p:sp>
        <p:nvSpPr>
          <p:cNvPr id="23" name="object 23"/>
          <p:cNvSpPr txBox="1"/>
          <p:nvPr/>
        </p:nvSpPr>
        <p:spPr>
          <a:xfrm>
            <a:off x="2195576" y="1482090"/>
            <a:ext cx="1177290" cy="406400"/>
          </a:xfrm>
          <a:prstGeom prst="rect">
            <a:avLst/>
          </a:prstGeom>
        </p:spPr>
        <p:txBody>
          <a:bodyPr vert="horz" wrap="square" lIns="0" tIns="12065" rIns="0" bIns="0" rtlCol="0">
            <a:spAutoFit/>
          </a:bodyPr>
          <a:lstStyle/>
          <a:p>
            <a:pPr marL="12700">
              <a:lnSpc>
                <a:spcPct val="100000"/>
              </a:lnSpc>
              <a:spcBef>
                <a:spcPts val="95"/>
              </a:spcBef>
            </a:pPr>
            <a:r>
              <a:rPr sz="2500" spc="-170" dirty="0">
                <a:latin typeface="Calibri"/>
                <a:cs typeface="Calibri"/>
              </a:rPr>
              <a:t>T</a:t>
            </a:r>
            <a:r>
              <a:rPr sz="2500" spc="-10" dirty="0">
                <a:latin typeface="Calibri"/>
                <a:cs typeface="Calibri"/>
              </a:rPr>
              <a:t>urno</a:t>
            </a:r>
            <a:r>
              <a:rPr sz="2500" spc="-40" dirty="0">
                <a:latin typeface="Calibri"/>
                <a:cs typeface="Calibri"/>
              </a:rPr>
              <a:t>v</a:t>
            </a:r>
            <a:r>
              <a:rPr sz="2500" spc="-5" dirty="0">
                <a:latin typeface="Calibri"/>
                <a:cs typeface="Calibri"/>
              </a:rPr>
              <a:t>er</a:t>
            </a:r>
            <a:endParaRPr sz="2500">
              <a:latin typeface="Calibri"/>
              <a:cs typeface="Calibri"/>
            </a:endParaRPr>
          </a:p>
        </p:txBody>
      </p:sp>
      <p:sp>
        <p:nvSpPr>
          <p:cNvPr id="24" name="object 24"/>
          <p:cNvSpPr/>
          <p:nvPr/>
        </p:nvSpPr>
        <p:spPr>
          <a:xfrm>
            <a:off x="838200" y="2522220"/>
            <a:ext cx="1592580" cy="1012190"/>
          </a:xfrm>
          <a:custGeom>
            <a:avLst/>
            <a:gdLst/>
            <a:ahLst/>
            <a:cxnLst/>
            <a:rect l="l" t="t" r="r" b="b"/>
            <a:pathLst>
              <a:path w="1592580" h="1012189">
                <a:moveTo>
                  <a:pt x="1491361" y="0"/>
                </a:moveTo>
                <a:lnTo>
                  <a:pt x="101193" y="0"/>
                </a:lnTo>
                <a:lnTo>
                  <a:pt x="61802" y="7957"/>
                </a:lnTo>
                <a:lnTo>
                  <a:pt x="29637" y="29654"/>
                </a:lnTo>
                <a:lnTo>
                  <a:pt x="7951" y="61829"/>
                </a:lnTo>
                <a:lnTo>
                  <a:pt x="0" y="101218"/>
                </a:lnTo>
                <a:lnTo>
                  <a:pt x="0" y="910716"/>
                </a:lnTo>
                <a:lnTo>
                  <a:pt x="7951" y="950106"/>
                </a:lnTo>
                <a:lnTo>
                  <a:pt x="29637" y="982281"/>
                </a:lnTo>
                <a:lnTo>
                  <a:pt x="61802" y="1003978"/>
                </a:lnTo>
                <a:lnTo>
                  <a:pt x="101193" y="1011935"/>
                </a:lnTo>
                <a:lnTo>
                  <a:pt x="1491361" y="1011935"/>
                </a:lnTo>
                <a:lnTo>
                  <a:pt x="1530750" y="1003978"/>
                </a:lnTo>
                <a:lnTo>
                  <a:pt x="1562925" y="982281"/>
                </a:lnTo>
                <a:lnTo>
                  <a:pt x="1584622" y="950106"/>
                </a:lnTo>
                <a:lnTo>
                  <a:pt x="1592580" y="910716"/>
                </a:lnTo>
                <a:lnTo>
                  <a:pt x="1592580" y="101218"/>
                </a:lnTo>
                <a:lnTo>
                  <a:pt x="1584622" y="61829"/>
                </a:lnTo>
                <a:lnTo>
                  <a:pt x="1562925" y="29654"/>
                </a:lnTo>
                <a:lnTo>
                  <a:pt x="1530750" y="7957"/>
                </a:lnTo>
                <a:lnTo>
                  <a:pt x="1491361" y="0"/>
                </a:lnTo>
                <a:close/>
              </a:path>
            </a:pathLst>
          </a:custGeom>
          <a:solidFill>
            <a:srgbClr val="5B9BD4"/>
          </a:solidFill>
        </p:spPr>
        <p:txBody>
          <a:bodyPr wrap="square" lIns="0" tIns="0" rIns="0" bIns="0" rtlCol="0"/>
          <a:lstStyle/>
          <a:p>
            <a:endParaRPr/>
          </a:p>
        </p:txBody>
      </p:sp>
      <p:sp>
        <p:nvSpPr>
          <p:cNvPr id="25" name="object 25"/>
          <p:cNvSpPr/>
          <p:nvPr/>
        </p:nvSpPr>
        <p:spPr>
          <a:xfrm>
            <a:off x="838200" y="2522220"/>
            <a:ext cx="1592580" cy="1012190"/>
          </a:xfrm>
          <a:custGeom>
            <a:avLst/>
            <a:gdLst/>
            <a:ahLst/>
            <a:cxnLst/>
            <a:rect l="l" t="t" r="r" b="b"/>
            <a:pathLst>
              <a:path w="1592580" h="1012189">
                <a:moveTo>
                  <a:pt x="0" y="101218"/>
                </a:moveTo>
                <a:lnTo>
                  <a:pt x="7951" y="61829"/>
                </a:lnTo>
                <a:lnTo>
                  <a:pt x="29637" y="29654"/>
                </a:lnTo>
                <a:lnTo>
                  <a:pt x="61802" y="7957"/>
                </a:lnTo>
                <a:lnTo>
                  <a:pt x="101193" y="0"/>
                </a:lnTo>
                <a:lnTo>
                  <a:pt x="1491361" y="0"/>
                </a:lnTo>
                <a:lnTo>
                  <a:pt x="1530750" y="7957"/>
                </a:lnTo>
                <a:lnTo>
                  <a:pt x="1562925" y="29654"/>
                </a:lnTo>
                <a:lnTo>
                  <a:pt x="1584622" y="61829"/>
                </a:lnTo>
                <a:lnTo>
                  <a:pt x="1592580" y="101218"/>
                </a:lnTo>
                <a:lnTo>
                  <a:pt x="1592580" y="910716"/>
                </a:lnTo>
                <a:lnTo>
                  <a:pt x="1584622" y="950106"/>
                </a:lnTo>
                <a:lnTo>
                  <a:pt x="1562925" y="982281"/>
                </a:lnTo>
                <a:lnTo>
                  <a:pt x="1530750" y="1003978"/>
                </a:lnTo>
                <a:lnTo>
                  <a:pt x="1491361" y="1011935"/>
                </a:lnTo>
                <a:lnTo>
                  <a:pt x="101193" y="1011935"/>
                </a:lnTo>
                <a:lnTo>
                  <a:pt x="61802" y="1003978"/>
                </a:lnTo>
                <a:lnTo>
                  <a:pt x="29637" y="982281"/>
                </a:lnTo>
                <a:lnTo>
                  <a:pt x="7951" y="950106"/>
                </a:lnTo>
                <a:lnTo>
                  <a:pt x="0" y="910716"/>
                </a:lnTo>
                <a:lnTo>
                  <a:pt x="0" y="101218"/>
                </a:lnTo>
                <a:close/>
              </a:path>
            </a:pathLst>
          </a:custGeom>
          <a:ln w="12192">
            <a:solidFill>
              <a:srgbClr val="FFFFFF"/>
            </a:solidFill>
          </a:ln>
        </p:spPr>
        <p:txBody>
          <a:bodyPr wrap="square" lIns="0" tIns="0" rIns="0" bIns="0" rtlCol="0"/>
          <a:lstStyle/>
          <a:p>
            <a:endParaRPr/>
          </a:p>
        </p:txBody>
      </p:sp>
      <p:sp>
        <p:nvSpPr>
          <p:cNvPr id="26" name="object 26"/>
          <p:cNvSpPr/>
          <p:nvPr/>
        </p:nvSpPr>
        <p:spPr>
          <a:xfrm>
            <a:off x="1014983" y="2691383"/>
            <a:ext cx="1592580" cy="1010919"/>
          </a:xfrm>
          <a:custGeom>
            <a:avLst/>
            <a:gdLst/>
            <a:ahLst/>
            <a:cxnLst/>
            <a:rect l="l" t="t" r="r" b="b"/>
            <a:pathLst>
              <a:path w="1592580" h="1010920">
                <a:moveTo>
                  <a:pt x="1491488" y="0"/>
                </a:moveTo>
                <a:lnTo>
                  <a:pt x="101041" y="0"/>
                </a:lnTo>
                <a:lnTo>
                  <a:pt x="61711" y="7937"/>
                </a:lnTo>
                <a:lnTo>
                  <a:pt x="29594" y="29591"/>
                </a:lnTo>
                <a:lnTo>
                  <a:pt x="7940" y="61722"/>
                </a:lnTo>
                <a:lnTo>
                  <a:pt x="0" y="101091"/>
                </a:lnTo>
                <a:lnTo>
                  <a:pt x="0" y="909446"/>
                </a:lnTo>
                <a:lnTo>
                  <a:pt x="7940" y="948743"/>
                </a:lnTo>
                <a:lnTo>
                  <a:pt x="29594" y="980836"/>
                </a:lnTo>
                <a:lnTo>
                  <a:pt x="61711" y="1002476"/>
                </a:lnTo>
                <a:lnTo>
                  <a:pt x="101041" y="1010411"/>
                </a:lnTo>
                <a:lnTo>
                  <a:pt x="1491488" y="1010411"/>
                </a:lnTo>
                <a:lnTo>
                  <a:pt x="1530857" y="1002476"/>
                </a:lnTo>
                <a:lnTo>
                  <a:pt x="1562988" y="980836"/>
                </a:lnTo>
                <a:lnTo>
                  <a:pt x="1584642" y="948743"/>
                </a:lnTo>
                <a:lnTo>
                  <a:pt x="1592580" y="909446"/>
                </a:lnTo>
                <a:lnTo>
                  <a:pt x="1592580" y="101091"/>
                </a:lnTo>
                <a:lnTo>
                  <a:pt x="1584642" y="61722"/>
                </a:lnTo>
                <a:lnTo>
                  <a:pt x="1562989" y="29591"/>
                </a:lnTo>
                <a:lnTo>
                  <a:pt x="1530858" y="7937"/>
                </a:lnTo>
                <a:lnTo>
                  <a:pt x="1491488" y="0"/>
                </a:lnTo>
                <a:close/>
              </a:path>
            </a:pathLst>
          </a:custGeom>
          <a:solidFill>
            <a:srgbClr val="FFFFFF"/>
          </a:solidFill>
        </p:spPr>
        <p:txBody>
          <a:bodyPr wrap="square" lIns="0" tIns="0" rIns="0" bIns="0" rtlCol="0"/>
          <a:lstStyle/>
          <a:p>
            <a:endParaRPr/>
          </a:p>
        </p:txBody>
      </p:sp>
      <p:sp>
        <p:nvSpPr>
          <p:cNvPr id="27" name="object 27"/>
          <p:cNvSpPr/>
          <p:nvPr/>
        </p:nvSpPr>
        <p:spPr>
          <a:xfrm>
            <a:off x="1014983" y="2691383"/>
            <a:ext cx="1592580" cy="1010919"/>
          </a:xfrm>
          <a:custGeom>
            <a:avLst/>
            <a:gdLst/>
            <a:ahLst/>
            <a:cxnLst/>
            <a:rect l="l" t="t" r="r" b="b"/>
            <a:pathLst>
              <a:path w="1592580" h="1010920">
                <a:moveTo>
                  <a:pt x="0" y="101091"/>
                </a:moveTo>
                <a:lnTo>
                  <a:pt x="7940" y="61722"/>
                </a:lnTo>
                <a:lnTo>
                  <a:pt x="29594" y="29591"/>
                </a:lnTo>
                <a:lnTo>
                  <a:pt x="61711" y="7937"/>
                </a:lnTo>
                <a:lnTo>
                  <a:pt x="101041" y="0"/>
                </a:lnTo>
                <a:lnTo>
                  <a:pt x="1491488" y="0"/>
                </a:lnTo>
                <a:lnTo>
                  <a:pt x="1530858" y="7937"/>
                </a:lnTo>
                <a:lnTo>
                  <a:pt x="1562989" y="29590"/>
                </a:lnTo>
                <a:lnTo>
                  <a:pt x="1584642" y="61721"/>
                </a:lnTo>
                <a:lnTo>
                  <a:pt x="1592580" y="101091"/>
                </a:lnTo>
                <a:lnTo>
                  <a:pt x="1592580" y="909446"/>
                </a:lnTo>
                <a:lnTo>
                  <a:pt x="1584642" y="948743"/>
                </a:lnTo>
                <a:lnTo>
                  <a:pt x="1562989" y="980836"/>
                </a:lnTo>
                <a:lnTo>
                  <a:pt x="1530858" y="1002476"/>
                </a:lnTo>
                <a:lnTo>
                  <a:pt x="1491488" y="1010411"/>
                </a:lnTo>
                <a:lnTo>
                  <a:pt x="101041" y="1010411"/>
                </a:lnTo>
                <a:lnTo>
                  <a:pt x="61711" y="1002476"/>
                </a:lnTo>
                <a:lnTo>
                  <a:pt x="29594" y="980836"/>
                </a:lnTo>
                <a:lnTo>
                  <a:pt x="7940" y="948743"/>
                </a:lnTo>
                <a:lnTo>
                  <a:pt x="0" y="909446"/>
                </a:lnTo>
                <a:lnTo>
                  <a:pt x="0" y="101091"/>
                </a:lnTo>
                <a:close/>
              </a:path>
            </a:pathLst>
          </a:custGeom>
          <a:ln w="12192">
            <a:solidFill>
              <a:srgbClr val="5B9BD4"/>
            </a:solidFill>
          </a:ln>
        </p:spPr>
        <p:txBody>
          <a:bodyPr wrap="square" lIns="0" tIns="0" rIns="0" bIns="0" rtlCol="0"/>
          <a:lstStyle/>
          <a:p>
            <a:endParaRPr/>
          </a:p>
        </p:txBody>
      </p:sp>
      <p:sp>
        <p:nvSpPr>
          <p:cNvPr id="28" name="object 28"/>
          <p:cNvSpPr txBox="1"/>
          <p:nvPr/>
        </p:nvSpPr>
        <p:spPr>
          <a:xfrm>
            <a:off x="1318386" y="2956305"/>
            <a:ext cx="984250" cy="406400"/>
          </a:xfrm>
          <a:prstGeom prst="rect">
            <a:avLst/>
          </a:prstGeom>
        </p:spPr>
        <p:txBody>
          <a:bodyPr vert="horz" wrap="square" lIns="0" tIns="12065" rIns="0" bIns="0" rtlCol="0">
            <a:spAutoFit/>
          </a:bodyPr>
          <a:lstStyle/>
          <a:p>
            <a:pPr marL="12700">
              <a:lnSpc>
                <a:spcPct val="100000"/>
              </a:lnSpc>
              <a:spcBef>
                <a:spcPts val="95"/>
              </a:spcBef>
            </a:pPr>
            <a:r>
              <a:rPr sz="2500" spc="-45" dirty="0">
                <a:latin typeface="Calibri"/>
                <a:cs typeface="Calibri"/>
              </a:rPr>
              <a:t>Taxable</a:t>
            </a:r>
            <a:endParaRPr sz="2500">
              <a:latin typeface="Calibri"/>
              <a:cs typeface="Calibri"/>
            </a:endParaRPr>
          </a:p>
        </p:txBody>
      </p:sp>
      <p:sp>
        <p:nvSpPr>
          <p:cNvPr id="29" name="object 29"/>
          <p:cNvSpPr/>
          <p:nvPr/>
        </p:nvSpPr>
        <p:spPr>
          <a:xfrm>
            <a:off x="838200" y="3997452"/>
            <a:ext cx="1592580" cy="1010919"/>
          </a:xfrm>
          <a:custGeom>
            <a:avLst/>
            <a:gdLst/>
            <a:ahLst/>
            <a:cxnLst/>
            <a:rect l="l" t="t" r="r" b="b"/>
            <a:pathLst>
              <a:path w="1592580" h="1010920">
                <a:moveTo>
                  <a:pt x="1491488" y="0"/>
                </a:moveTo>
                <a:lnTo>
                  <a:pt x="101041" y="0"/>
                </a:lnTo>
                <a:lnTo>
                  <a:pt x="61711" y="7937"/>
                </a:lnTo>
                <a:lnTo>
                  <a:pt x="29594" y="29591"/>
                </a:lnTo>
                <a:lnTo>
                  <a:pt x="7940" y="61722"/>
                </a:lnTo>
                <a:lnTo>
                  <a:pt x="0" y="101092"/>
                </a:lnTo>
                <a:lnTo>
                  <a:pt x="0" y="909447"/>
                </a:lnTo>
                <a:lnTo>
                  <a:pt x="7940" y="948743"/>
                </a:lnTo>
                <a:lnTo>
                  <a:pt x="29594" y="980836"/>
                </a:lnTo>
                <a:lnTo>
                  <a:pt x="61711" y="1002476"/>
                </a:lnTo>
                <a:lnTo>
                  <a:pt x="101041" y="1010412"/>
                </a:lnTo>
                <a:lnTo>
                  <a:pt x="1491488" y="1010412"/>
                </a:lnTo>
                <a:lnTo>
                  <a:pt x="1530857" y="1002476"/>
                </a:lnTo>
                <a:lnTo>
                  <a:pt x="1562988" y="980836"/>
                </a:lnTo>
                <a:lnTo>
                  <a:pt x="1584642" y="948743"/>
                </a:lnTo>
                <a:lnTo>
                  <a:pt x="1592580" y="909447"/>
                </a:lnTo>
                <a:lnTo>
                  <a:pt x="1592580" y="101092"/>
                </a:lnTo>
                <a:lnTo>
                  <a:pt x="1584642" y="61722"/>
                </a:lnTo>
                <a:lnTo>
                  <a:pt x="1562989" y="29591"/>
                </a:lnTo>
                <a:lnTo>
                  <a:pt x="1530858" y="7937"/>
                </a:lnTo>
                <a:lnTo>
                  <a:pt x="1491488" y="0"/>
                </a:lnTo>
                <a:close/>
              </a:path>
            </a:pathLst>
          </a:custGeom>
          <a:solidFill>
            <a:srgbClr val="5B9BD4"/>
          </a:solidFill>
        </p:spPr>
        <p:txBody>
          <a:bodyPr wrap="square" lIns="0" tIns="0" rIns="0" bIns="0" rtlCol="0"/>
          <a:lstStyle/>
          <a:p>
            <a:endParaRPr/>
          </a:p>
        </p:txBody>
      </p:sp>
      <p:sp>
        <p:nvSpPr>
          <p:cNvPr id="30" name="object 30"/>
          <p:cNvSpPr/>
          <p:nvPr/>
        </p:nvSpPr>
        <p:spPr>
          <a:xfrm>
            <a:off x="838200" y="3997452"/>
            <a:ext cx="1592580" cy="1010919"/>
          </a:xfrm>
          <a:custGeom>
            <a:avLst/>
            <a:gdLst/>
            <a:ahLst/>
            <a:cxnLst/>
            <a:rect l="l" t="t" r="r" b="b"/>
            <a:pathLst>
              <a:path w="1592580" h="1010920">
                <a:moveTo>
                  <a:pt x="0" y="101092"/>
                </a:moveTo>
                <a:lnTo>
                  <a:pt x="7940" y="61722"/>
                </a:lnTo>
                <a:lnTo>
                  <a:pt x="29594" y="29591"/>
                </a:lnTo>
                <a:lnTo>
                  <a:pt x="61711" y="7937"/>
                </a:lnTo>
                <a:lnTo>
                  <a:pt x="101041" y="0"/>
                </a:lnTo>
                <a:lnTo>
                  <a:pt x="1491488" y="0"/>
                </a:lnTo>
                <a:lnTo>
                  <a:pt x="1530858" y="7937"/>
                </a:lnTo>
                <a:lnTo>
                  <a:pt x="1562989" y="29591"/>
                </a:lnTo>
                <a:lnTo>
                  <a:pt x="1584642" y="61722"/>
                </a:lnTo>
                <a:lnTo>
                  <a:pt x="1592580" y="101092"/>
                </a:lnTo>
                <a:lnTo>
                  <a:pt x="1592580" y="909447"/>
                </a:lnTo>
                <a:lnTo>
                  <a:pt x="1584642" y="948743"/>
                </a:lnTo>
                <a:lnTo>
                  <a:pt x="1562989" y="980836"/>
                </a:lnTo>
                <a:lnTo>
                  <a:pt x="1530858" y="1002476"/>
                </a:lnTo>
                <a:lnTo>
                  <a:pt x="1491488" y="1010412"/>
                </a:lnTo>
                <a:lnTo>
                  <a:pt x="101041" y="1010412"/>
                </a:lnTo>
                <a:lnTo>
                  <a:pt x="61711" y="1002476"/>
                </a:lnTo>
                <a:lnTo>
                  <a:pt x="29594" y="980836"/>
                </a:lnTo>
                <a:lnTo>
                  <a:pt x="7940" y="948743"/>
                </a:lnTo>
                <a:lnTo>
                  <a:pt x="0" y="909447"/>
                </a:lnTo>
                <a:lnTo>
                  <a:pt x="0" y="101092"/>
                </a:lnTo>
                <a:close/>
              </a:path>
            </a:pathLst>
          </a:custGeom>
          <a:ln w="12192">
            <a:solidFill>
              <a:srgbClr val="FFFFFF"/>
            </a:solidFill>
          </a:ln>
        </p:spPr>
        <p:txBody>
          <a:bodyPr wrap="square" lIns="0" tIns="0" rIns="0" bIns="0" rtlCol="0"/>
          <a:lstStyle/>
          <a:p>
            <a:endParaRPr/>
          </a:p>
        </p:txBody>
      </p:sp>
      <p:sp>
        <p:nvSpPr>
          <p:cNvPr id="31" name="object 31"/>
          <p:cNvSpPr/>
          <p:nvPr/>
        </p:nvSpPr>
        <p:spPr>
          <a:xfrm>
            <a:off x="1014983" y="4165091"/>
            <a:ext cx="1592580" cy="1010919"/>
          </a:xfrm>
          <a:custGeom>
            <a:avLst/>
            <a:gdLst/>
            <a:ahLst/>
            <a:cxnLst/>
            <a:rect l="l" t="t" r="r" b="b"/>
            <a:pathLst>
              <a:path w="1592580" h="1010920">
                <a:moveTo>
                  <a:pt x="1491488" y="0"/>
                </a:moveTo>
                <a:lnTo>
                  <a:pt x="101041" y="0"/>
                </a:lnTo>
                <a:lnTo>
                  <a:pt x="61711" y="7937"/>
                </a:lnTo>
                <a:lnTo>
                  <a:pt x="29594" y="29590"/>
                </a:lnTo>
                <a:lnTo>
                  <a:pt x="7940" y="61721"/>
                </a:lnTo>
                <a:lnTo>
                  <a:pt x="0" y="101091"/>
                </a:lnTo>
                <a:lnTo>
                  <a:pt x="0" y="909446"/>
                </a:lnTo>
                <a:lnTo>
                  <a:pt x="7940" y="948743"/>
                </a:lnTo>
                <a:lnTo>
                  <a:pt x="29594" y="980836"/>
                </a:lnTo>
                <a:lnTo>
                  <a:pt x="61711" y="1002476"/>
                </a:lnTo>
                <a:lnTo>
                  <a:pt x="101041" y="1010411"/>
                </a:lnTo>
                <a:lnTo>
                  <a:pt x="1491488" y="1010411"/>
                </a:lnTo>
                <a:lnTo>
                  <a:pt x="1530857" y="1002476"/>
                </a:lnTo>
                <a:lnTo>
                  <a:pt x="1562988" y="980836"/>
                </a:lnTo>
                <a:lnTo>
                  <a:pt x="1584642" y="948743"/>
                </a:lnTo>
                <a:lnTo>
                  <a:pt x="1592580" y="909446"/>
                </a:lnTo>
                <a:lnTo>
                  <a:pt x="1592580" y="101091"/>
                </a:lnTo>
                <a:lnTo>
                  <a:pt x="1584642" y="61721"/>
                </a:lnTo>
                <a:lnTo>
                  <a:pt x="1562989" y="29590"/>
                </a:lnTo>
                <a:lnTo>
                  <a:pt x="1530858" y="7937"/>
                </a:lnTo>
                <a:lnTo>
                  <a:pt x="1491488" y="0"/>
                </a:lnTo>
                <a:close/>
              </a:path>
            </a:pathLst>
          </a:custGeom>
          <a:solidFill>
            <a:srgbClr val="FFFFFF"/>
          </a:solidFill>
        </p:spPr>
        <p:txBody>
          <a:bodyPr wrap="square" lIns="0" tIns="0" rIns="0" bIns="0" rtlCol="0"/>
          <a:lstStyle/>
          <a:p>
            <a:endParaRPr/>
          </a:p>
        </p:txBody>
      </p:sp>
      <p:sp>
        <p:nvSpPr>
          <p:cNvPr id="32" name="object 32"/>
          <p:cNvSpPr/>
          <p:nvPr/>
        </p:nvSpPr>
        <p:spPr>
          <a:xfrm>
            <a:off x="1014983" y="4165091"/>
            <a:ext cx="1592580" cy="1010919"/>
          </a:xfrm>
          <a:custGeom>
            <a:avLst/>
            <a:gdLst/>
            <a:ahLst/>
            <a:cxnLst/>
            <a:rect l="l" t="t" r="r" b="b"/>
            <a:pathLst>
              <a:path w="1592580" h="1010920">
                <a:moveTo>
                  <a:pt x="0" y="101091"/>
                </a:moveTo>
                <a:lnTo>
                  <a:pt x="7940" y="61721"/>
                </a:lnTo>
                <a:lnTo>
                  <a:pt x="29594" y="29590"/>
                </a:lnTo>
                <a:lnTo>
                  <a:pt x="61711" y="7937"/>
                </a:lnTo>
                <a:lnTo>
                  <a:pt x="101041" y="0"/>
                </a:lnTo>
                <a:lnTo>
                  <a:pt x="1491488" y="0"/>
                </a:lnTo>
                <a:lnTo>
                  <a:pt x="1530858" y="7937"/>
                </a:lnTo>
                <a:lnTo>
                  <a:pt x="1562989" y="29590"/>
                </a:lnTo>
                <a:lnTo>
                  <a:pt x="1584642" y="61721"/>
                </a:lnTo>
                <a:lnTo>
                  <a:pt x="1592580" y="101091"/>
                </a:lnTo>
                <a:lnTo>
                  <a:pt x="1592580" y="909446"/>
                </a:lnTo>
                <a:lnTo>
                  <a:pt x="1584642" y="948743"/>
                </a:lnTo>
                <a:lnTo>
                  <a:pt x="1562989" y="980836"/>
                </a:lnTo>
                <a:lnTo>
                  <a:pt x="1530858" y="1002476"/>
                </a:lnTo>
                <a:lnTo>
                  <a:pt x="1491488" y="1010411"/>
                </a:lnTo>
                <a:lnTo>
                  <a:pt x="101041" y="1010411"/>
                </a:lnTo>
                <a:lnTo>
                  <a:pt x="61711" y="1002476"/>
                </a:lnTo>
                <a:lnTo>
                  <a:pt x="29594" y="980836"/>
                </a:lnTo>
                <a:lnTo>
                  <a:pt x="7940" y="948743"/>
                </a:lnTo>
                <a:lnTo>
                  <a:pt x="0" y="909446"/>
                </a:lnTo>
                <a:lnTo>
                  <a:pt x="0" y="101091"/>
                </a:lnTo>
                <a:close/>
              </a:path>
            </a:pathLst>
          </a:custGeom>
          <a:ln w="12192">
            <a:solidFill>
              <a:srgbClr val="5B9BD4"/>
            </a:solidFill>
          </a:ln>
        </p:spPr>
        <p:txBody>
          <a:bodyPr wrap="square" lIns="0" tIns="0" rIns="0" bIns="0" rtlCol="0"/>
          <a:lstStyle/>
          <a:p>
            <a:endParaRPr/>
          </a:p>
        </p:txBody>
      </p:sp>
      <p:sp>
        <p:nvSpPr>
          <p:cNvPr id="33" name="object 33"/>
          <p:cNvSpPr txBox="1"/>
          <p:nvPr/>
        </p:nvSpPr>
        <p:spPr>
          <a:xfrm>
            <a:off x="1217777" y="4256278"/>
            <a:ext cx="1186815" cy="755015"/>
          </a:xfrm>
          <a:prstGeom prst="rect">
            <a:avLst/>
          </a:prstGeom>
        </p:spPr>
        <p:txBody>
          <a:bodyPr vert="horz" wrap="square" lIns="0" tIns="12065" rIns="0" bIns="0" rtlCol="0">
            <a:spAutoFit/>
          </a:bodyPr>
          <a:lstStyle/>
          <a:p>
            <a:pPr marL="1270" algn="ctr">
              <a:lnSpc>
                <a:spcPts val="2875"/>
              </a:lnSpc>
              <a:spcBef>
                <a:spcPts val="95"/>
              </a:spcBef>
            </a:pPr>
            <a:r>
              <a:rPr sz="2500" spc="-5" dirty="0">
                <a:latin typeface="Calibri"/>
                <a:cs typeface="Calibri"/>
              </a:rPr>
              <a:t>4N</a:t>
            </a:r>
            <a:r>
              <a:rPr sz="2500" spc="-20" dirty="0">
                <a:latin typeface="Calibri"/>
                <a:cs typeface="Calibri"/>
              </a:rPr>
              <a:t> </a:t>
            </a:r>
            <a:r>
              <a:rPr sz="2500" spc="-5" dirty="0">
                <a:latin typeface="Calibri"/>
                <a:cs typeface="Calibri"/>
              </a:rPr>
              <a:t>-</a:t>
            </a:r>
            <a:endParaRPr sz="2500">
              <a:latin typeface="Calibri"/>
              <a:cs typeface="Calibri"/>
            </a:endParaRPr>
          </a:p>
          <a:p>
            <a:pPr algn="ctr">
              <a:lnSpc>
                <a:spcPts val="2875"/>
              </a:lnSpc>
            </a:pPr>
            <a:r>
              <a:rPr sz="2500" spc="-5" dirty="0">
                <a:latin typeface="Calibri"/>
                <a:cs typeface="Calibri"/>
              </a:rPr>
              <a:t>4</a:t>
            </a:r>
            <a:r>
              <a:rPr sz="2500" spc="-15" dirty="0">
                <a:latin typeface="Calibri"/>
                <a:cs typeface="Calibri"/>
              </a:rPr>
              <a:t>G</a:t>
            </a:r>
            <a:r>
              <a:rPr sz="2500" spc="-10" dirty="0">
                <a:latin typeface="Calibri"/>
                <a:cs typeface="Calibri"/>
              </a:rPr>
              <a:t>(</a:t>
            </a:r>
            <a:r>
              <a:rPr sz="2500" spc="-30" dirty="0">
                <a:latin typeface="Calibri"/>
                <a:cs typeface="Calibri"/>
              </a:rPr>
              <a:t>R</a:t>
            </a:r>
            <a:r>
              <a:rPr sz="2500" spc="-10" dirty="0">
                <a:latin typeface="Calibri"/>
                <a:cs typeface="Calibri"/>
              </a:rPr>
              <a:t>CM)</a:t>
            </a:r>
            <a:endParaRPr sz="2500">
              <a:latin typeface="Calibri"/>
              <a:cs typeface="Calibri"/>
            </a:endParaRPr>
          </a:p>
        </p:txBody>
      </p:sp>
      <p:sp>
        <p:nvSpPr>
          <p:cNvPr id="34" name="object 34"/>
          <p:cNvSpPr/>
          <p:nvPr/>
        </p:nvSpPr>
        <p:spPr>
          <a:xfrm>
            <a:off x="2784348" y="2522220"/>
            <a:ext cx="1592580" cy="1012190"/>
          </a:xfrm>
          <a:custGeom>
            <a:avLst/>
            <a:gdLst/>
            <a:ahLst/>
            <a:cxnLst/>
            <a:rect l="l" t="t" r="r" b="b"/>
            <a:pathLst>
              <a:path w="1592579" h="1012189">
                <a:moveTo>
                  <a:pt x="1491361" y="0"/>
                </a:moveTo>
                <a:lnTo>
                  <a:pt x="101218" y="0"/>
                </a:lnTo>
                <a:lnTo>
                  <a:pt x="61829" y="7957"/>
                </a:lnTo>
                <a:lnTo>
                  <a:pt x="29654" y="29654"/>
                </a:lnTo>
                <a:lnTo>
                  <a:pt x="7957" y="61829"/>
                </a:lnTo>
                <a:lnTo>
                  <a:pt x="0" y="101218"/>
                </a:lnTo>
                <a:lnTo>
                  <a:pt x="0" y="910716"/>
                </a:lnTo>
                <a:lnTo>
                  <a:pt x="7957" y="950106"/>
                </a:lnTo>
                <a:lnTo>
                  <a:pt x="29654" y="982281"/>
                </a:lnTo>
                <a:lnTo>
                  <a:pt x="61829" y="1003978"/>
                </a:lnTo>
                <a:lnTo>
                  <a:pt x="101218" y="1011935"/>
                </a:lnTo>
                <a:lnTo>
                  <a:pt x="1491361" y="1011935"/>
                </a:lnTo>
                <a:lnTo>
                  <a:pt x="1530750" y="1003978"/>
                </a:lnTo>
                <a:lnTo>
                  <a:pt x="1562925" y="982281"/>
                </a:lnTo>
                <a:lnTo>
                  <a:pt x="1584622" y="950106"/>
                </a:lnTo>
                <a:lnTo>
                  <a:pt x="1592579" y="910716"/>
                </a:lnTo>
                <a:lnTo>
                  <a:pt x="1592579" y="101218"/>
                </a:lnTo>
                <a:lnTo>
                  <a:pt x="1584622" y="61829"/>
                </a:lnTo>
                <a:lnTo>
                  <a:pt x="1562925" y="29654"/>
                </a:lnTo>
                <a:lnTo>
                  <a:pt x="1530750" y="7957"/>
                </a:lnTo>
                <a:lnTo>
                  <a:pt x="1491361" y="0"/>
                </a:lnTo>
                <a:close/>
              </a:path>
            </a:pathLst>
          </a:custGeom>
          <a:solidFill>
            <a:srgbClr val="5B9BD4"/>
          </a:solidFill>
        </p:spPr>
        <p:txBody>
          <a:bodyPr wrap="square" lIns="0" tIns="0" rIns="0" bIns="0" rtlCol="0"/>
          <a:lstStyle/>
          <a:p>
            <a:endParaRPr/>
          </a:p>
        </p:txBody>
      </p:sp>
      <p:sp>
        <p:nvSpPr>
          <p:cNvPr id="35" name="object 35"/>
          <p:cNvSpPr/>
          <p:nvPr/>
        </p:nvSpPr>
        <p:spPr>
          <a:xfrm>
            <a:off x="2784348" y="2522220"/>
            <a:ext cx="1592580" cy="1012190"/>
          </a:xfrm>
          <a:custGeom>
            <a:avLst/>
            <a:gdLst/>
            <a:ahLst/>
            <a:cxnLst/>
            <a:rect l="l" t="t" r="r" b="b"/>
            <a:pathLst>
              <a:path w="1592579" h="1012189">
                <a:moveTo>
                  <a:pt x="0" y="101218"/>
                </a:moveTo>
                <a:lnTo>
                  <a:pt x="7957" y="61829"/>
                </a:lnTo>
                <a:lnTo>
                  <a:pt x="29654" y="29654"/>
                </a:lnTo>
                <a:lnTo>
                  <a:pt x="61829" y="7957"/>
                </a:lnTo>
                <a:lnTo>
                  <a:pt x="101218" y="0"/>
                </a:lnTo>
                <a:lnTo>
                  <a:pt x="1491361" y="0"/>
                </a:lnTo>
                <a:lnTo>
                  <a:pt x="1530750" y="7957"/>
                </a:lnTo>
                <a:lnTo>
                  <a:pt x="1562925" y="29654"/>
                </a:lnTo>
                <a:lnTo>
                  <a:pt x="1584622" y="61829"/>
                </a:lnTo>
                <a:lnTo>
                  <a:pt x="1592579" y="101218"/>
                </a:lnTo>
                <a:lnTo>
                  <a:pt x="1592579" y="910716"/>
                </a:lnTo>
                <a:lnTo>
                  <a:pt x="1584622" y="950106"/>
                </a:lnTo>
                <a:lnTo>
                  <a:pt x="1562925" y="982281"/>
                </a:lnTo>
                <a:lnTo>
                  <a:pt x="1530750" y="1003978"/>
                </a:lnTo>
                <a:lnTo>
                  <a:pt x="1491361" y="1011935"/>
                </a:lnTo>
                <a:lnTo>
                  <a:pt x="101218" y="1011935"/>
                </a:lnTo>
                <a:lnTo>
                  <a:pt x="61829" y="1003978"/>
                </a:lnTo>
                <a:lnTo>
                  <a:pt x="29654" y="982281"/>
                </a:lnTo>
                <a:lnTo>
                  <a:pt x="7957" y="950106"/>
                </a:lnTo>
                <a:lnTo>
                  <a:pt x="0" y="910716"/>
                </a:lnTo>
                <a:lnTo>
                  <a:pt x="0" y="101218"/>
                </a:lnTo>
                <a:close/>
              </a:path>
            </a:pathLst>
          </a:custGeom>
          <a:ln w="12192">
            <a:solidFill>
              <a:srgbClr val="FFFFFF"/>
            </a:solidFill>
          </a:ln>
        </p:spPr>
        <p:txBody>
          <a:bodyPr wrap="square" lIns="0" tIns="0" rIns="0" bIns="0" rtlCol="0"/>
          <a:lstStyle/>
          <a:p>
            <a:endParaRPr/>
          </a:p>
        </p:txBody>
      </p:sp>
      <p:sp>
        <p:nvSpPr>
          <p:cNvPr id="36" name="object 36"/>
          <p:cNvSpPr/>
          <p:nvPr/>
        </p:nvSpPr>
        <p:spPr>
          <a:xfrm>
            <a:off x="2961132" y="2691383"/>
            <a:ext cx="1592580" cy="1010919"/>
          </a:xfrm>
          <a:custGeom>
            <a:avLst/>
            <a:gdLst/>
            <a:ahLst/>
            <a:cxnLst/>
            <a:rect l="l" t="t" r="r" b="b"/>
            <a:pathLst>
              <a:path w="1592579" h="1010920">
                <a:moveTo>
                  <a:pt x="1491488" y="0"/>
                </a:moveTo>
                <a:lnTo>
                  <a:pt x="101092" y="0"/>
                </a:lnTo>
                <a:lnTo>
                  <a:pt x="61722" y="7937"/>
                </a:lnTo>
                <a:lnTo>
                  <a:pt x="29591" y="29591"/>
                </a:lnTo>
                <a:lnTo>
                  <a:pt x="7937" y="61722"/>
                </a:lnTo>
                <a:lnTo>
                  <a:pt x="0" y="101091"/>
                </a:lnTo>
                <a:lnTo>
                  <a:pt x="0" y="909446"/>
                </a:lnTo>
                <a:lnTo>
                  <a:pt x="7937" y="948743"/>
                </a:lnTo>
                <a:lnTo>
                  <a:pt x="29591" y="980836"/>
                </a:lnTo>
                <a:lnTo>
                  <a:pt x="61722" y="1002476"/>
                </a:lnTo>
                <a:lnTo>
                  <a:pt x="101092" y="1010411"/>
                </a:lnTo>
                <a:lnTo>
                  <a:pt x="1491488" y="1010411"/>
                </a:lnTo>
                <a:lnTo>
                  <a:pt x="1530857" y="1002476"/>
                </a:lnTo>
                <a:lnTo>
                  <a:pt x="1562988" y="980836"/>
                </a:lnTo>
                <a:lnTo>
                  <a:pt x="1584642" y="948743"/>
                </a:lnTo>
                <a:lnTo>
                  <a:pt x="1592580" y="909446"/>
                </a:lnTo>
                <a:lnTo>
                  <a:pt x="1592580" y="101091"/>
                </a:lnTo>
                <a:lnTo>
                  <a:pt x="1584642" y="61722"/>
                </a:lnTo>
                <a:lnTo>
                  <a:pt x="1562989" y="29591"/>
                </a:lnTo>
                <a:lnTo>
                  <a:pt x="1530858" y="7937"/>
                </a:lnTo>
                <a:lnTo>
                  <a:pt x="1491488" y="0"/>
                </a:lnTo>
                <a:close/>
              </a:path>
            </a:pathLst>
          </a:custGeom>
          <a:solidFill>
            <a:srgbClr val="FFFFFF"/>
          </a:solidFill>
        </p:spPr>
        <p:txBody>
          <a:bodyPr wrap="square" lIns="0" tIns="0" rIns="0" bIns="0" rtlCol="0"/>
          <a:lstStyle/>
          <a:p>
            <a:endParaRPr/>
          </a:p>
        </p:txBody>
      </p:sp>
      <p:sp>
        <p:nvSpPr>
          <p:cNvPr id="37" name="object 37"/>
          <p:cNvSpPr/>
          <p:nvPr/>
        </p:nvSpPr>
        <p:spPr>
          <a:xfrm>
            <a:off x="2961132" y="2691383"/>
            <a:ext cx="1592580" cy="1010919"/>
          </a:xfrm>
          <a:custGeom>
            <a:avLst/>
            <a:gdLst/>
            <a:ahLst/>
            <a:cxnLst/>
            <a:rect l="l" t="t" r="r" b="b"/>
            <a:pathLst>
              <a:path w="1592579" h="1010920">
                <a:moveTo>
                  <a:pt x="0" y="101091"/>
                </a:moveTo>
                <a:lnTo>
                  <a:pt x="7937" y="61722"/>
                </a:lnTo>
                <a:lnTo>
                  <a:pt x="29591" y="29591"/>
                </a:lnTo>
                <a:lnTo>
                  <a:pt x="61722" y="7937"/>
                </a:lnTo>
                <a:lnTo>
                  <a:pt x="101092" y="0"/>
                </a:lnTo>
                <a:lnTo>
                  <a:pt x="1491488" y="0"/>
                </a:lnTo>
                <a:lnTo>
                  <a:pt x="1530858" y="7937"/>
                </a:lnTo>
                <a:lnTo>
                  <a:pt x="1562988" y="29590"/>
                </a:lnTo>
                <a:lnTo>
                  <a:pt x="1584642" y="61721"/>
                </a:lnTo>
                <a:lnTo>
                  <a:pt x="1592580" y="101091"/>
                </a:lnTo>
                <a:lnTo>
                  <a:pt x="1592580" y="909446"/>
                </a:lnTo>
                <a:lnTo>
                  <a:pt x="1584642" y="948743"/>
                </a:lnTo>
                <a:lnTo>
                  <a:pt x="1562989" y="980836"/>
                </a:lnTo>
                <a:lnTo>
                  <a:pt x="1530858" y="1002476"/>
                </a:lnTo>
                <a:lnTo>
                  <a:pt x="1491488" y="1010411"/>
                </a:lnTo>
                <a:lnTo>
                  <a:pt x="101092" y="1010411"/>
                </a:lnTo>
                <a:lnTo>
                  <a:pt x="61722" y="1002476"/>
                </a:lnTo>
                <a:lnTo>
                  <a:pt x="29591" y="980836"/>
                </a:lnTo>
                <a:lnTo>
                  <a:pt x="7937" y="948743"/>
                </a:lnTo>
                <a:lnTo>
                  <a:pt x="0" y="909446"/>
                </a:lnTo>
                <a:lnTo>
                  <a:pt x="0" y="101091"/>
                </a:lnTo>
                <a:close/>
              </a:path>
            </a:pathLst>
          </a:custGeom>
          <a:ln w="12192">
            <a:solidFill>
              <a:srgbClr val="5B9BD4"/>
            </a:solidFill>
          </a:ln>
        </p:spPr>
        <p:txBody>
          <a:bodyPr wrap="square" lIns="0" tIns="0" rIns="0" bIns="0" rtlCol="0"/>
          <a:lstStyle/>
          <a:p>
            <a:endParaRPr/>
          </a:p>
        </p:txBody>
      </p:sp>
      <p:sp>
        <p:nvSpPr>
          <p:cNvPr id="38" name="object 38"/>
          <p:cNvSpPr txBox="1"/>
          <p:nvPr/>
        </p:nvSpPr>
        <p:spPr>
          <a:xfrm>
            <a:off x="3100197" y="2956305"/>
            <a:ext cx="1315085" cy="406400"/>
          </a:xfrm>
          <a:prstGeom prst="rect">
            <a:avLst/>
          </a:prstGeom>
        </p:spPr>
        <p:txBody>
          <a:bodyPr vert="horz" wrap="square" lIns="0" tIns="12065" rIns="0" bIns="0" rtlCol="0">
            <a:spAutoFit/>
          </a:bodyPr>
          <a:lstStyle/>
          <a:p>
            <a:pPr marL="12700">
              <a:lnSpc>
                <a:spcPct val="100000"/>
              </a:lnSpc>
              <a:spcBef>
                <a:spcPts val="95"/>
              </a:spcBef>
            </a:pPr>
            <a:r>
              <a:rPr sz="2500" spc="-10" dirty="0">
                <a:latin typeface="Calibri"/>
                <a:cs typeface="Calibri"/>
              </a:rPr>
              <a:t>E</a:t>
            </a:r>
            <a:r>
              <a:rPr sz="2500" spc="-65" dirty="0">
                <a:latin typeface="Calibri"/>
                <a:cs typeface="Calibri"/>
              </a:rPr>
              <a:t>x</a:t>
            </a:r>
            <a:r>
              <a:rPr sz="2500" spc="-5" dirty="0">
                <a:latin typeface="Calibri"/>
                <a:cs typeface="Calibri"/>
              </a:rPr>
              <a:t>em</a:t>
            </a:r>
            <a:r>
              <a:rPr sz="2500" spc="-20" dirty="0">
                <a:latin typeface="Calibri"/>
                <a:cs typeface="Calibri"/>
              </a:rPr>
              <a:t>p</a:t>
            </a:r>
            <a:r>
              <a:rPr sz="2500" spc="-25" dirty="0">
                <a:latin typeface="Calibri"/>
                <a:cs typeface="Calibri"/>
              </a:rPr>
              <a:t>t</a:t>
            </a:r>
            <a:r>
              <a:rPr sz="2500" spc="-5" dirty="0">
                <a:latin typeface="Calibri"/>
                <a:cs typeface="Calibri"/>
              </a:rPr>
              <a:t>ed</a:t>
            </a:r>
            <a:endParaRPr sz="2500">
              <a:latin typeface="Calibri"/>
              <a:cs typeface="Calibri"/>
            </a:endParaRPr>
          </a:p>
        </p:txBody>
      </p:sp>
      <p:sp>
        <p:nvSpPr>
          <p:cNvPr id="39" name="object 39"/>
          <p:cNvSpPr/>
          <p:nvPr/>
        </p:nvSpPr>
        <p:spPr>
          <a:xfrm>
            <a:off x="2784348" y="3997452"/>
            <a:ext cx="1592580" cy="1010919"/>
          </a:xfrm>
          <a:custGeom>
            <a:avLst/>
            <a:gdLst/>
            <a:ahLst/>
            <a:cxnLst/>
            <a:rect l="l" t="t" r="r" b="b"/>
            <a:pathLst>
              <a:path w="1592579" h="1010920">
                <a:moveTo>
                  <a:pt x="1491488" y="0"/>
                </a:moveTo>
                <a:lnTo>
                  <a:pt x="101091" y="0"/>
                </a:lnTo>
                <a:lnTo>
                  <a:pt x="61721" y="7937"/>
                </a:lnTo>
                <a:lnTo>
                  <a:pt x="29590" y="29591"/>
                </a:lnTo>
                <a:lnTo>
                  <a:pt x="7937" y="61722"/>
                </a:lnTo>
                <a:lnTo>
                  <a:pt x="0" y="101092"/>
                </a:lnTo>
                <a:lnTo>
                  <a:pt x="0" y="909447"/>
                </a:lnTo>
                <a:lnTo>
                  <a:pt x="7937" y="948743"/>
                </a:lnTo>
                <a:lnTo>
                  <a:pt x="29590" y="980836"/>
                </a:lnTo>
                <a:lnTo>
                  <a:pt x="61721" y="1002476"/>
                </a:lnTo>
                <a:lnTo>
                  <a:pt x="101091" y="1010412"/>
                </a:lnTo>
                <a:lnTo>
                  <a:pt x="1491488" y="1010412"/>
                </a:lnTo>
                <a:lnTo>
                  <a:pt x="1530857" y="1002476"/>
                </a:lnTo>
                <a:lnTo>
                  <a:pt x="1562988" y="980836"/>
                </a:lnTo>
                <a:lnTo>
                  <a:pt x="1584642" y="948743"/>
                </a:lnTo>
                <a:lnTo>
                  <a:pt x="1592579" y="909447"/>
                </a:lnTo>
                <a:lnTo>
                  <a:pt x="1592579" y="101092"/>
                </a:lnTo>
                <a:lnTo>
                  <a:pt x="1584642" y="61722"/>
                </a:lnTo>
                <a:lnTo>
                  <a:pt x="1562988" y="29591"/>
                </a:lnTo>
                <a:lnTo>
                  <a:pt x="1530857" y="7937"/>
                </a:lnTo>
                <a:lnTo>
                  <a:pt x="1491488" y="0"/>
                </a:lnTo>
                <a:close/>
              </a:path>
            </a:pathLst>
          </a:custGeom>
          <a:solidFill>
            <a:srgbClr val="5B9BD4"/>
          </a:solidFill>
        </p:spPr>
        <p:txBody>
          <a:bodyPr wrap="square" lIns="0" tIns="0" rIns="0" bIns="0" rtlCol="0"/>
          <a:lstStyle/>
          <a:p>
            <a:endParaRPr/>
          </a:p>
        </p:txBody>
      </p:sp>
      <p:sp>
        <p:nvSpPr>
          <p:cNvPr id="40" name="object 40"/>
          <p:cNvSpPr/>
          <p:nvPr/>
        </p:nvSpPr>
        <p:spPr>
          <a:xfrm>
            <a:off x="2784348" y="3997452"/>
            <a:ext cx="1592580" cy="1010919"/>
          </a:xfrm>
          <a:custGeom>
            <a:avLst/>
            <a:gdLst/>
            <a:ahLst/>
            <a:cxnLst/>
            <a:rect l="l" t="t" r="r" b="b"/>
            <a:pathLst>
              <a:path w="1592579" h="1010920">
                <a:moveTo>
                  <a:pt x="0" y="101092"/>
                </a:moveTo>
                <a:lnTo>
                  <a:pt x="7937" y="61722"/>
                </a:lnTo>
                <a:lnTo>
                  <a:pt x="29590" y="29591"/>
                </a:lnTo>
                <a:lnTo>
                  <a:pt x="61721" y="7937"/>
                </a:lnTo>
                <a:lnTo>
                  <a:pt x="101091" y="0"/>
                </a:lnTo>
                <a:lnTo>
                  <a:pt x="1491488" y="0"/>
                </a:lnTo>
                <a:lnTo>
                  <a:pt x="1530857" y="7937"/>
                </a:lnTo>
                <a:lnTo>
                  <a:pt x="1562988" y="29591"/>
                </a:lnTo>
                <a:lnTo>
                  <a:pt x="1584642" y="61722"/>
                </a:lnTo>
                <a:lnTo>
                  <a:pt x="1592579" y="101092"/>
                </a:lnTo>
                <a:lnTo>
                  <a:pt x="1592579" y="909447"/>
                </a:lnTo>
                <a:lnTo>
                  <a:pt x="1584642" y="948743"/>
                </a:lnTo>
                <a:lnTo>
                  <a:pt x="1562989" y="980836"/>
                </a:lnTo>
                <a:lnTo>
                  <a:pt x="1530858" y="1002476"/>
                </a:lnTo>
                <a:lnTo>
                  <a:pt x="1491488" y="1010412"/>
                </a:lnTo>
                <a:lnTo>
                  <a:pt x="101091" y="1010412"/>
                </a:lnTo>
                <a:lnTo>
                  <a:pt x="61721" y="1002476"/>
                </a:lnTo>
                <a:lnTo>
                  <a:pt x="29590" y="980836"/>
                </a:lnTo>
                <a:lnTo>
                  <a:pt x="7937" y="948743"/>
                </a:lnTo>
                <a:lnTo>
                  <a:pt x="0" y="909447"/>
                </a:lnTo>
                <a:lnTo>
                  <a:pt x="0" y="101092"/>
                </a:lnTo>
                <a:close/>
              </a:path>
            </a:pathLst>
          </a:custGeom>
          <a:ln w="12192">
            <a:solidFill>
              <a:srgbClr val="FFFFFF"/>
            </a:solidFill>
          </a:ln>
        </p:spPr>
        <p:txBody>
          <a:bodyPr wrap="square" lIns="0" tIns="0" rIns="0" bIns="0" rtlCol="0"/>
          <a:lstStyle/>
          <a:p>
            <a:endParaRPr/>
          </a:p>
        </p:txBody>
      </p:sp>
      <p:sp>
        <p:nvSpPr>
          <p:cNvPr id="41" name="object 41"/>
          <p:cNvSpPr/>
          <p:nvPr/>
        </p:nvSpPr>
        <p:spPr>
          <a:xfrm>
            <a:off x="2961132" y="4165091"/>
            <a:ext cx="1592580" cy="1010919"/>
          </a:xfrm>
          <a:custGeom>
            <a:avLst/>
            <a:gdLst/>
            <a:ahLst/>
            <a:cxnLst/>
            <a:rect l="l" t="t" r="r" b="b"/>
            <a:pathLst>
              <a:path w="1592579" h="1010920">
                <a:moveTo>
                  <a:pt x="1491488" y="0"/>
                </a:moveTo>
                <a:lnTo>
                  <a:pt x="101092" y="0"/>
                </a:lnTo>
                <a:lnTo>
                  <a:pt x="61721" y="7937"/>
                </a:lnTo>
                <a:lnTo>
                  <a:pt x="29590" y="29590"/>
                </a:lnTo>
                <a:lnTo>
                  <a:pt x="7937" y="61721"/>
                </a:lnTo>
                <a:lnTo>
                  <a:pt x="0" y="101091"/>
                </a:lnTo>
                <a:lnTo>
                  <a:pt x="0" y="909446"/>
                </a:lnTo>
                <a:lnTo>
                  <a:pt x="7937" y="948743"/>
                </a:lnTo>
                <a:lnTo>
                  <a:pt x="29591" y="980836"/>
                </a:lnTo>
                <a:lnTo>
                  <a:pt x="61722" y="1002476"/>
                </a:lnTo>
                <a:lnTo>
                  <a:pt x="101092" y="1010411"/>
                </a:lnTo>
                <a:lnTo>
                  <a:pt x="1491488" y="1010411"/>
                </a:lnTo>
                <a:lnTo>
                  <a:pt x="1530857" y="1002476"/>
                </a:lnTo>
                <a:lnTo>
                  <a:pt x="1562988" y="980836"/>
                </a:lnTo>
                <a:lnTo>
                  <a:pt x="1584642" y="948743"/>
                </a:lnTo>
                <a:lnTo>
                  <a:pt x="1592580" y="909446"/>
                </a:lnTo>
                <a:lnTo>
                  <a:pt x="1592580" y="101091"/>
                </a:lnTo>
                <a:lnTo>
                  <a:pt x="1584642" y="61721"/>
                </a:lnTo>
                <a:lnTo>
                  <a:pt x="1562988" y="29590"/>
                </a:lnTo>
                <a:lnTo>
                  <a:pt x="1530858" y="7937"/>
                </a:lnTo>
                <a:lnTo>
                  <a:pt x="1491488" y="0"/>
                </a:lnTo>
                <a:close/>
              </a:path>
            </a:pathLst>
          </a:custGeom>
          <a:solidFill>
            <a:srgbClr val="FFFFFF"/>
          </a:solidFill>
        </p:spPr>
        <p:txBody>
          <a:bodyPr wrap="square" lIns="0" tIns="0" rIns="0" bIns="0" rtlCol="0"/>
          <a:lstStyle/>
          <a:p>
            <a:endParaRPr/>
          </a:p>
        </p:txBody>
      </p:sp>
      <p:sp>
        <p:nvSpPr>
          <p:cNvPr id="42" name="object 42"/>
          <p:cNvSpPr/>
          <p:nvPr/>
        </p:nvSpPr>
        <p:spPr>
          <a:xfrm>
            <a:off x="2961132" y="4165091"/>
            <a:ext cx="1592580" cy="1010919"/>
          </a:xfrm>
          <a:custGeom>
            <a:avLst/>
            <a:gdLst/>
            <a:ahLst/>
            <a:cxnLst/>
            <a:rect l="l" t="t" r="r" b="b"/>
            <a:pathLst>
              <a:path w="1592579" h="1010920">
                <a:moveTo>
                  <a:pt x="0" y="101091"/>
                </a:moveTo>
                <a:lnTo>
                  <a:pt x="7937" y="61721"/>
                </a:lnTo>
                <a:lnTo>
                  <a:pt x="29591" y="29590"/>
                </a:lnTo>
                <a:lnTo>
                  <a:pt x="61722" y="7937"/>
                </a:lnTo>
                <a:lnTo>
                  <a:pt x="101092" y="0"/>
                </a:lnTo>
                <a:lnTo>
                  <a:pt x="1491488" y="0"/>
                </a:lnTo>
                <a:lnTo>
                  <a:pt x="1530858" y="7937"/>
                </a:lnTo>
                <a:lnTo>
                  <a:pt x="1562988" y="29590"/>
                </a:lnTo>
                <a:lnTo>
                  <a:pt x="1584642" y="61721"/>
                </a:lnTo>
                <a:lnTo>
                  <a:pt x="1592580" y="101091"/>
                </a:lnTo>
                <a:lnTo>
                  <a:pt x="1592580" y="909446"/>
                </a:lnTo>
                <a:lnTo>
                  <a:pt x="1584642" y="948743"/>
                </a:lnTo>
                <a:lnTo>
                  <a:pt x="1562989" y="980836"/>
                </a:lnTo>
                <a:lnTo>
                  <a:pt x="1530858" y="1002476"/>
                </a:lnTo>
                <a:lnTo>
                  <a:pt x="1491488" y="1010411"/>
                </a:lnTo>
                <a:lnTo>
                  <a:pt x="101092" y="1010411"/>
                </a:lnTo>
                <a:lnTo>
                  <a:pt x="61722" y="1002476"/>
                </a:lnTo>
                <a:lnTo>
                  <a:pt x="29591" y="980836"/>
                </a:lnTo>
                <a:lnTo>
                  <a:pt x="7937" y="948743"/>
                </a:lnTo>
                <a:lnTo>
                  <a:pt x="0" y="909446"/>
                </a:lnTo>
                <a:lnTo>
                  <a:pt x="0" y="101091"/>
                </a:lnTo>
                <a:close/>
              </a:path>
            </a:pathLst>
          </a:custGeom>
          <a:ln w="12192">
            <a:solidFill>
              <a:srgbClr val="5B9BD4"/>
            </a:solidFill>
          </a:ln>
        </p:spPr>
        <p:txBody>
          <a:bodyPr wrap="square" lIns="0" tIns="0" rIns="0" bIns="0" rtlCol="0"/>
          <a:lstStyle/>
          <a:p>
            <a:endParaRPr/>
          </a:p>
        </p:txBody>
      </p:sp>
      <p:sp>
        <p:nvSpPr>
          <p:cNvPr id="43" name="object 43"/>
          <p:cNvSpPr txBox="1"/>
          <p:nvPr/>
        </p:nvSpPr>
        <p:spPr>
          <a:xfrm>
            <a:off x="3529965" y="4430344"/>
            <a:ext cx="457834" cy="406400"/>
          </a:xfrm>
          <a:prstGeom prst="rect">
            <a:avLst/>
          </a:prstGeom>
        </p:spPr>
        <p:txBody>
          <a:bodyPr vert="horz" wrap="square" lIns="0" tIns="12065" rIns="0" bIns="0" rtlCol="0">
            <a:spAutoFit/>
          </a:bodyPr>
          <a:lstStyle/>
          <a:p>
            <a:pPr marL="12700">
              <a:lnSpc>
                <a:spcPct val="100000"/>
              </a:lnSpc>
              <a:spcBef>
                <a:spcPts val="95"/>
              </a:spcBef>
            </a:pPr>
            <a:r>
              <a:rPr sz="2500" spc="-5" dirty="0">
                <a:latin typeface="Calibri"/>
                <a:cs typeface="Calibri"/>
              </a:rPr>
              <a:t>5M</a:t>
            </a:r>
            <a:endParaRPr sz="2500">
              <a:latin typeface="Calibri"/>
              <a:cs typeface="Calibri"/>
            </a:endParaRPr>
          </a:p>
        </p:txBody>
      </p:sp>
      <p:sp>
        <p:nvSpPr>
          <p:cNvPr id="44" name="object 44"/>
          <p:cNvSpPr/>
          <p:nvPr/>
        </p:nvSpPr>
        <p:spPr>
          <a:xfrm>
            <a:off x="6225540" y="4651247"/>
            <a:ext cx="0" cy="298450"/>
          </a:xfrm>
          <a:custGeom>
            <a:avLst/>
            <a:gdLst/>
            <a:ahLst/>
            <a:cxnLst/>
            <a:rect l="l" t="t" r="r" b="b"/>
            <a:pathLst>
              <a:path h="298450">
                <a:moveTo>
                  <a:pt x="0" y="0"/>
                </a:moveTo>
                <a:lnTo>
                  <a:pt x="0" y="298450"/>
                </a:lnTo>
              </a:path>
            </a:pathLst>
          </a:custGeom>
          <a:ln w="12192">
            <a:solidFill>
              <a:srgbClr val="528BC1"/>
            </a:solidFill>
          </a:ln>
        </p:spPr>
        <p:txBody>
          <a:bodyPr wrap="square" lIns="0" tIns="0" rIns="0" bIns="0" rtlCol="0"/>
          <a:lstStyle/>
          <a:p>
            <a:endParaRPr/>
          </a:p>
        </p:txBody>
      </p:sp>
      <p:sp>
        <p:nvSpPr>
          <p:cNvPr id="45" name="object 45"/>
          <p:cNvSpPr/>
          <p:nvPr/>
        </p:nvSpPr>
        <p:spPr>
          <a:xfrm>
            <a:off x="6225540" y="3700271"/>
            <a:ext cx="0" cy="298450"/>
          </a:xfrm>
          <a:custGeom>
            <a:avLst/>
            <a:gdLst/>
            <a:ahLst/>
            <a:cxnLst/>
            <a:rect l="l" t="t" r="r" b="b"/>
            <a:pathLst>
              <a:path h="298450">
                <a:moveTo>
                  <a:pt x="0" y="0"/>
                </a:moveTo>
                <a:lnTo>
                  <a:pt x="0" y="298450"/>
                </a:lnTo>
              </a:path>
            </a:pathLst>
          </a:custGeom>
          <a:ln w="12192">
            <a:solidFill>
              <a:srgbClr val="528BC1"/>
            </a:solidFill>
          </a:ln>
        </p:spPr>
        <p:txBody>
          <a:bodyPr wrap="square" lIns="0" tIns="0" rIns="0" bIns="0" rtlCol="0"/>
          <a:lstStyle/>
          <a:p>
            <a:endParaRPr/>
          </a:p>
        </p:txBody>
      </p:sp>
      <p:sp>
        <p:nvSpPr>
          <p:cNvPr id="46" name="object 46"/>
          <p:cNvSpPr/>
          <p:nvPr/>
        </p:nvSpPr>
        <p:spPr>
          <a:xfrm>
            <a:off x="6225540" y="2750820"/>
            <a:ext cx="0" cy="298450"/>
          </a:xfrm>
          <a:custGeom>
            <a:avLst/>
            <a:gdLst/>
            <a:ahLst/>
            <a:cxnLst/>
            <a:rect l="l" t="t" r="r" b="b"/>
            <a:pathLst>
              <a:path h="298450">
                <a:moveTo>
                  <a:pt x="0" y="0"/>
                </a:moveTo>
                <a:lnTo>
                  <a:pt x="0" y="298450"/>
                </a:lnTo>
              </a:path>
            </a:pathLst>
          </a:custGeom>
          <a:ln w="12192">
            <a:solidFill>
              <a:srgbClr val="528BC1"/>
            </a:solidFill>
          </a:ln>
        </p:spPr>
        <p:txBody>
          <a:bodyPr wrap="square" lIns="0" tIns="0" rIns="0" bIns="0" rtlCol="0"/>
          <a:lstStyle/>
          <a:p>
            <a:endParaRPr/>
          </a:p>
        </p:txBody>
      </p:sp>
      <p:sp>
        <p:nvSpPr>
          <p:cNvPr id="47" name="object 47"/>
          <p:cNvSpPr/>
          <p:nvPr/>
        </p:nvSpPr>
        <p:spPr>
          <a:xfrm>
            <a:off x="6225540" y="1799844"/>
            <a:ext cx="0" cy="298450"/>
          </a:xfrm>
          <a:custGeom>
            <a:avLst/>
            <a:gdLst/>
            <a:ahLst/>
            <a:cxnLst/>
            <a:rect l="l" t="t" r="r" b="b"/>
            <a:pathLst>
              <a:path h="298450">
                <a:moveTo>
                  <a:pt x="0" y="0"/>
                </a:moveTo>
                <a:lnTo>
                  <a:pt x="0" y="298450"/>
                </a:lnTo>
              </a:path>
            </a:pathLst>
          </a:custGeom>
          <a:ln w="12192">
            <a:solidFill>
              <a:srgbClr val="467AA9"/>
            </a:solidFill>
          </a:ln>
        </p:spPr>
        <p:txBody>
          <a:bodyPr wrap="square" lIns="0" tIns="0" rIns="0" bIns="0" rtlCol="0"/>
          <a:lstStyle/>
          <a:p>
            <a:endParaRPr/>
          </a:p>
        </p:txBody>
      </p:sp>
      <p:sp>
        <p:nvSpPr>
          <p:cNvPr id="48" name="object 48"/>
          <p:cNvSpPr/>
          <p:nvPr/>
        </p:nvSpPr>
        <p:spPr>
          <a:xfrm>
            <a:off x="5711952" y="1149096"/>
            <a:ext cx="1026160" cy="650875"/>
          </a:xfrm>
          <a:custGeom>
            <a:avLst/>
            <a:gdLst/>
            <a:ahLst/>
            <a:cxnLst/>
            <a:rect l="l" t="t" r="r" b="b"/>
            <a:pathLst>
              <a:path w="1026159" h="650875">
                <a:moveTo>
                  <a:pt x="960627" y="0"/>
                </a:moveTo>
                <a:lnTo>
                  <a:pt x="65024" y="0"/>
                </a:lnTo>
                <a:lnTo>
                  <a:pt x="39701" y="5105"/>
                </a:lnTo>
                <a:lnTo>
                  <a:pt x="19034" y="19034"/>
                </a:lnTo>
                <a:lnTo>
                  <a:pt x="5105" y="39701"/>
                </a:lnTo>
                <a:lnTo>
                  <a:pt x="0" y="65024"/>
                </a:lnTo>
                <a:lnTo>
                  <a:pt x="0" y="585724"/>
                </a:lnTo>
                <a:lnTo>
                  <a:pt x="5105" y="611046"/>
                </a:lnTo>
                <a:lnTo>
                  <a:pt x="19034" y="631713"/>
                </a:lnTo>
                <a:lnTo>
                  <a:pt x="39701" y="645642"/>
                </a:lnTo>
                <a:lnTo>
                  <a:pt x="65024" y="650748"/>
                </a:lnTo>
                <a:lnTo>
                  <a:pt x="960627" y="650748"/>
                </a:lnTo>
                <a:lnTo>
                  <a:pt x="985950" y="645642"/>
                </a:lnTo>
                <a:lnTo>
                  <a:pt x="1006617" y="631713"/>
                </a:lnTo>
                <a:lnTo>
                  <a:pt x="1020546" y="611046"/>
                </a:lnTo>
                <a:lnTo>
                  <a:pt x="1025651" y="585724"/>
                </a:lnTo>
                <a:lnTo>
                  <a:pt x="1025651" y="65024"/>
                </a:lnTo>
                <a:lnTo>
                  <a:pt x="1020546" y="39701"/>
                </a:lnTo>
                <a:lnTo>
                  <a:pt x="1006617" y="19034"/>
                </a:lnTo>
                <a:lnTo>
                  <a:pt x="985950" y="5105"/>
                </a:lnTo>
                <a:lnTo>
                  <a:pt x="960627" y="0"/>
                </a:lnTo>
                <a:close/>
              </a:path>
            </a:pathLst>
          </a:custGeom>
          <a:solidFill>
            <a:srgbClr val="5B9BD4"/>
          </a:solidFill>
        </p:spPr>
        <p:txBody>
          <a:bodyPr wrap="square" lIns="0" tIns="0" rIns="0" bIns="0" rtlCol="0"/>
          <a:lstStyle/>
          <a:p>
            <a:endParaRPr/>
          </a:p>
        </p:txBody>
      </p:sp>
      <p:sp>
        <p:nvSpPr>
          <p:cNvPr id="49" name="object 49"/>
          <p:cNvSpPr/>
          <p:nvPr/>
        </p:nvSpPr>
        <p:spPr>
          <a:xfrm>
            <a:off x="5711952" y="1149096"/>
            <a:ext cx="1026160" cy="650875"/>
          </a:xfrm>
          <a:custGeom>
            <a:avLst/>
            <a:gdLst/>
            <a:ahLst/>
            <a:cxnLst/>
            <a:rect l="l" t="t" r="r" b="b"/>
            <a:pathLst>
              <a:path w="1026159" h="650875">
                <a:moveTo>
                  <a:pt x="0" y="65024"/>
                </a:moveTo>
                <a:lnTo>
                  <a:pt x="5105" y="39701"/>
                </a:lnTo>
                <a:lnTo>
                  <a:pt x="19034" y="19034"/>
                </a:lnTo>
                <a:lnTo>
                  <a:pt x="39701" y="5105"/>
                </a:lnTo>
                <a:lnTo>
                  <a:pt x="65024" y="0"/>
                </a:lnTo>
                <a:lnTo>
                  <a:pt x="960627" y="0"/>
                </a:lnTo>
                <a:lnTo>
                  <a:pt x="985950" y="5105"/>
                </a:lnTo>
                <a:lnTo>
                  <a:pt x="1006617" y="19034"/>
                </a:lnTo>
                <a:lnTo>
                  <a:pt x="1020546" y="39701"/>
                </a:lnTo>
                <a:lnTo>
                  <a:pt x="1025651" y="65024"/>
                </a:lnTo>
                <a:lnTo>
                  <a:pt x="1025651" y="585724"/>
                </a:lnTo>
                <a:lnTo>
                  <a:pt x="1020546" y="611046"/>
                </a:lnTo>
                <a:lnTo>
                  <a:pt x="1006617" y="631713"/>
                </a:lnTo>
                <a:lnTo>
                  <a:pt x="985950" y="645642"/>
                </a:lnTo>
                <a:lnTo>
                  <a:pt x="960627" y="650748"/>
                </a:lnTo>
                <a:lnTo>
                  <a:pt x="65024" y="650748"/>
                </a:lnTo>
                <a:lnTo>
                  <a:pt x="39701" y="645642"/>
                </a:lnTo>
                <a:lnTo>
                  <a:pt x="19034" y="631713"/>
                </a:lnTo>
                <a:lnTo>
                  <a:pt x="5105" y="611046"/>
                </a:lnTo>
                <a:lnTo>
                  <a:pt x="0" y="585724"/>
                </a:lnTo>
                <a:lnTo>
                  <a:pt x="0" y="65024"/>
                </a:lnTo>
                <a:close/>
              </a:path>
            </a:pathLst>
          </a:custGeom>
          <a:ln w="12192">
            <a:solidFill>
              <a:srgbClr val="FFFFFF"/>
            </a:solidFill>
          </a:ln>
        </p:spPr>
        <p:txBody>
          <a:bodyPr wrap="square" lIns="0" tIns="0" rIns="0" bIns="0" rtlCol="0"/>
          <a:lstStyle/>
          <a:p>
            <a:endParaRPr/>
          </a:p>
        </p:txBody>
      </p:sp>
      <p:sp>
        <p:nvSpPr>
          <p:cNvPr id="50" name="object 50"/>
          <p:cNvSpPr/>
          <p:nvPr/>
        </p:nvSpPr>
        <p:spPr>
          <a:xfrm>
            <a:off x="5826252" y="1257300"/>
            <a:ext cx="1026160" cy="652780"/>
          </a:xfrm>
          <a:custGeom>
            <a:avLst/>
            <a:gdLst/>
            <a:ahLst/>
            <a:cxnLst/>
            <a:rect l="l" t="t" r="r" b="b"/>
            <a:pathLst>
              <a:path w="1026159" h="652780">
                <a:moveTo>
                  <a:pt x="960374" y="0"/>
                </a:moveTo>
                <a:lnTo>
                  <a:pt x="65277" y="0"/>
                </a:lnTo>
                <a:lnTo>
                  <a:pt x="39862" y="5127"/>
                </a:lnTo>
                <a:lnTo>
                  <a:pt x="19113" y="19113"/>
                </a:lnTo>
                <a:lnTo>
                  <a:pt x="5127" y="39862"/>
                </a:lnTo>
                <a:lnTo>
                  <a:pt x="0" y="65277"/>
                </a:lnTo>
                <a:lnTo>
                  <a:pt x="0" y="586994"/>
                </a:lnTo>
                <a:lnTo>
                  <a:pt x="5127" y="612409"/>
                </a:lnTo>
                <a:lnTo>
                  <a:pt x="19113" y="633158"/>
                </a:lnTo>
                <a:lnTo>
                  <a:pt x="39862" y="647144"/>
                </a:lnTo>
                <a:lnTo>
                  <a:pt x="65277" y="652272"/>
                </a:lnTo>
                <a:lnTo>
                  <a:pt x="960374" y="652272"/>
                </a:lnTo>
                <a:lnTo>
                  <a:pt x="985789" y="647144"/>
                </a:lnTo>
                <a:lnTo>
                  <a:pt x="1006538" y="633158"/>
                </a:lnTo>
                <a:lnTo>
                  <a:pt x="1020524" y="612409"/>
                </a:lnTo>
                <a:lnTo>
                  <a:pt x="1025651" y="586994"/>
                </a:lnTo>
                <a:lnTo>
                  <a:pt x="1025651" y="65277"/>
                </a:lnTo>
                <a:lnTo>
                  <a:pt x="1020524" y="39862"/>
                </a:lnTo>
                <a:lnTo>
                  <a:pt x="1006538" y="19113"/>
                </a:lnTo>
                <a:lnTo>
                  <a:pt x="985789" y="5127"/>
                </a:lnTo>
                <a:lnTo>
                  <a:pt x="960374" y="0"/>
                </a:lnTo>
                <a:close/>
              </a:path>
            </a:pathLst>
          </a:custGeom>
          <a:solidFill>
            <a:srgbClr val="FFFFFF"/>
          </a:solidFill>
        </p:spPr>
        <p:txBody>
          <a:bodyPr wrap="square" lIns="0" tIns="0" rIns="0" bIns="0" rtlCol="0"/>
          <a:lstStyle/>
          <a:p>
            <a:endParaRPr/>
          </a:p>
        </p:txBody>
      </p:sp>
      <p:sp>
        <p:nvSpPr>
          <p:cNvPr id="51" name="object 51"/>
          <p:cNvSpPr/>
          <p:nvPr/>
        </p:nvSpPr>
        <p:spPr>
          <a:xfrm>
            <a:off x="5826252" y="1257300"/>
            <a:ext cx="1026160" cy="652780"/>
          </a:xfrm>
          <a:custGeom>
            <a:avLst/>
            <a:gdLst/>
            <a:ahLst/>
            <a:cxnLst/>
            <a:rect l="l" t="t" r="r" b="b"/>
            <a:pathLst>
              <a:path w="1026159" h="652780">
                <a:moveTo>
                  <a:pt x="0" y="65277"/>
                </a:moveTo>
                <a:lnTo>
                  <a:pt x="5127" y="39862"/>
                </a:lnTo>
                <a:lnTo>
                  <a:pt x="19113" y="19113"/>
                </a:lnTo>
                <a:lnTo>
                  <a:pt x="39862" y="5127"/>
                </a:lnTo>
                <a:lnTo>
                  <a:pt x="65277" y="0"/>
                </a:lnTo>
                <a:lnTo>
                  <a:pt x="960374" y="0"/>
                </a:lnTo>
                <a:lnTo>
                  <a:pt x="985789" y="5127"/>
                </a:lnTo>
                <a:lnTo>
                  <a:pt x="1006538" y="19113"/>
                </a:lnTo>
                <a:lnTo>
                  <a:pt x="1020524" y="39862"/>
                </a:lnTo>
                <a:lnTo>
                  <a:pt x="1025651" y="65277"/>
                </a:lnTo>
                <a:lnTo>
                  <a:pt x="1025651" y="586994"/>
                </a:lnTo>
                <a:lnTo>
                  <a:pt x="1020524" y="612409"/>
                </a:lnTo>
                <a:lnTo>
                  <a:pt x="1006538" y="633158"/>
                </a:lnTo>
                <a:lnTo>
                  <a:pt x="985789" y="647144"/>
                </a:lnTo>
                <a:lnTo>
                  <a:pt x="960374" y="652272"/>
                </a:lnTo>
                <a:lnTo>
                  <a:pt x="65277" y="652272"/>
                </a:lnTo>
                <a:lnTo>
                  <a:pt x="39862" y="647144"/>
                </a:lnTo>
                <a:lnTo>
                  <a:pt x="19113" y="633158"/>
                </a:lnTo>
                <a:lnTo>
                  <a:pt x="5127" y="612409"/>
                </a:lnTo>
                <a:lnTo>
                  <a:pt x="0" y="586994"/>
                </a:lnTo>
                <a:lnTo>
                  <a:pt x="0" y="65277"/>
                </a:lnTo>
                <a:close/>
              </a:path>
            </a:pathLst>
          </a:custGeom>
          <a:ln w="12192">
            <a:solidFill>
              <a:srgbClr val="5B9BD4"/>
            </a:solidFill>
          </a:ln>
        </p:spPr>
        <p:txBody>
          <a:bodyPr wrap="square" lIns="0" tIns="0" rIns="0" bIns="0" rtlCol="0"/>
          <a:lstStyle/>
          <a:p>
            <a:endParaRPr/>
          </a:p>
        </p:txBody>
      </p:sp>
      <p:sp>
        <p:nvSpPr>
          <p:cNvPr id="52" name="object 52"/>
          <p:cNvSpPr txBox="1"/>
          <p:nvPr/>
        </p:nvSpPr>
        <p:spPr>
          <a:xfrm>
            <a:off x="6023864" y="1425702"/>
            <a:ext cx="629920" cy="269240"/>
          </a:xfrm>
          <a:prstGeom prst="rect">
            <a:avLst/>
          </a:prstGeom>
        </p:spPr>
        <p:txBody>
          <a:bodyPr vert="horz" wrap="square" lIns="0" tIns="12065" rIns="0" bIns="0" rtlCol="0">
            <a:spAutoFit/>
          </a:bodyPr>
          <a:lstStyle/>
          <a:p>
            <a:pPr marL="12700">
              <a:lnSpc>
                <a:spcPct val="100000"/>
              </a:lnSpc>
              <a:spcBef>
                <a:spcPts val="95"/>
              </a:spcBef>
            </a:pPr>
            <a:r>
              <a:rPr sz="1600" spc="-10" dirty="0">
                <a:latin typeface="Calibri"/>
                <a:cs typeface="Calibri"/>
              </a:rPr>
              <a:t>Include</a:t>
            </a:r>
            <a:endParaRPr sz="1600">
              <a:latin typeface="Calibri"/>
              <a:cs typeface="Calibri"/>
            </a:endParaRPr>
          </a:p>
        </p:txBody>
      </p:sp>
      <p:sp>
        <p:nvSpPr>
          <p:cNvPr id="53" name="object 53"/>
          <p:cNvSpPr/>
          <p:nvPr/>
        </p:nvSpPr>
        <p:spPr>
          <a:xfrm>
            <a:off x="5711952" y="2098548"/>
            <a:ext cx="1026160" cy="652780"/>
          </a:xfrm>
          <a:custGeom>
            <a:avLst/>
            <a:gdLst/>
            <a:ahLst/>
            <a:cxnLst/>
            <a:rect l="l" t="t" r="r" b="b"/>
            <a:pathLst>
              <a:path w="1026159" h="652780">
                <a:moveTo>
                  <a:pt x="960374" y="0"/>
                </a:moveTo>
                <a:lnTo>
                  <a:pt x="65277" y="0"/>
                </a:lnTo>
                <a:lnTo>
                  <a:pt x="39862" y="5127"/>
                </a:lnTo>
                <a:lnTo>
                  <a:pt x="19113" y="19113"/>
                </a:lnTo>
                <a:lnTo>
                  <a:pt x="5127" y="39862"/>
                </a:lnTo>
                <a:lnTo>
                  <a:pt x="0" y="65277"/>
                </a:lnTo>
                <a:lnTo>
                  <a:pt x="0" y="586993"/>
                </a:lnTo>
                <a:lnTo>
                  <a:pt x="5127" y="612409"/>
                </a:lnTo>
                <a:lnTo>
                  <a:pt x="19113" y="633158"/>
                </a:lnTo>
                <a:lnTo>
                  <a:pt x="39862" y="647144"/>
                </a:lnTo>
                <a:lnTo>
                  <a:pt x="65277" y="652272"/>
                </a:lnTo>
                <a:lnTo>
                  <a:pt x="960374" y="652272"/>
                </a:lnTo>
                <a:lnTo>
                  <a:pt x="985789" y="647144"/>
                </a:lnTo>
                <a:lnTo>
                  <a:pt x="1006538" y="633158"/>
                </a:lnTo>
                <a:lnTo>
                  <a:pt x="1020524" y="612409"/>
                </a:lnTo>
                <a:lnTo>
                  <a:pt x="1025651" y="586993"/>
                </a:lnTo>
                <a:lnTo>
                  <a:pt x="1025651" y="65277"/>
                </a:lnTo>
                <a:lnTo>
                  <a:pt x="1020524" y="39862"/>
                </a:lnTo>
                <a:lnTo>
                  <a:pt x="1006538" y="19113"/>
                </a:lnTo>
                <a:lnTo>
                  <a:pt x="985789" y="5127"/>
                </a:lnTo>
                <a:lnTo>
                  <a:pt x="960374" y="0"/>
                </a:lnTo>
                <a:close/>
              </a:path>
            </a:pathLst>
          </a:custGeom>
          <a:solidFill>
            <a:srgbClr val="5B9BD4"/>
          </a:solidFill>
        </p:spPr>
        <p:txBody>
          <a:bodyPr wrap="square" lIns="0" tIns="0" rIns="0" bIns="0" rtlCol="0"/>
          <a:lstStyle/>
          <a:p>
            <a:endParaRPr/>
          </a:p>
        </p:txBody>
      </p:sp>
      <p:sp>
        <p:nvSpPr>
          <p:cNvPr id="54" name="object 54"/>
          <p:cNvSpPr/>
          <p:nvPr/>
        </p:nvSpPr>
        <p:spPr>
          <a:xfrm>
            <a:off x="5711952" y="2098548"/>
            <a:ext cx="1026160" cy="652780"/>
          </a:xfrm>
          <a:custGeom>
            <a:avLst/>
            <a:gdLst/>
            <a:ahLst/>
            <a:cxnLst/>
            <a:rect l="l" t="t" r="r" b="b"/>
            <a:pathLst>
              <a:path w="1026159" h="652780">
                <a:moveTo>
                  <a:pt x="0" y="65277"/>
                </a:moveTo>
                <a:lnTo>
                  <a:pt x="5127" y="39862"/>
                </a:lnTo>
                <a:lnTo>
                  <a:pt x="19113" y="19113"/>
                </a:lnTo>
                <a:lnTo>
                  <a:pt x="39862" y="5127"/>
                </a:lnTo>
                <a:lnTo>
                  <a:pt x="65277" y="0"/>
                </a:lnTo>
                <a:lnTo>
                  <a:pt x="960374" y="0"/>
                </a:lnTo>
                <a:lnTo>
                  <a:pt x="985789" y="5127"/>
                </a:lnTo>
                <a:lnTo>
                  <a:pt x="1006538" y="19113"/>
                </a:lnTo>
                <a:lnTo>
                  <a:pt x="1020524" y="39862"/>
                </a:lnTo>
                <a:lnTo>
                  <a:pt x="1025651" y="65277"/>
                </a:lnTo>
                <a:lnTo>
                  <a:pt x="1025651" y="586993"/>
                </a:lnTo>
                <a:lnTo>
                  <a:pt x="1020524" y="612409"/>
                </a:lnTo>
                <a:lnTo>
                  <a:pt x="1006538" y="633158"/>
                </a:lnTo>
                <a:lnTo>
                  <a:pt x="985789" y="647144"/>
                </a:lnTo>
                <a:lnTo>
                  <a:pt x="960374" y="652272"/>
                </a:lnTo>
                <a:lnTo>
                  <a:pt x="65277" y="652272"/>
                </a:lnTo>
                <a:lnTo>
                  <a:pt x="39862" y="647144"/>
                </a:lnTo>
                <a:lnTo>
                  <a:pt x="19113" y="633158"/>
                </a:lnTo>
                <a:lnTo>
                  <a:pt x="5127" y="612409"/>
                </a:lnTo>
                <a:lnTo>
                  <a:pt x="0" y="586993"/>
                </a:lnTo>
                <a:lnTo>
                  <a:pt x="0" y="65277"/>
                </a:lnTo>
                <a:close/>
              </a:path>
            </a:pathLst>
          </a:custGeom>
          <a:ln w="12192">
            <a:solidFill>
              <a:srgbClr val="FFFFFF"/>
            </a:solidFill>
          </a:ln>
        </p:spPr>
        <p:txBody>
          <a:bodyPr wrap="square" lIns="0" tIns="0" rIns="0" bIns="0" rtlCol="0"/>
          <a:lstStyle/>
          <a:p>
            <a:endParaRPr/>
          </a:p>
        </p:txBody>
      </p:sp>
      <p:sp>
        <p:nvSpPr>
          <p:cNvPr id="55" name="object 55"/>
          <p:cNvSpPr/>
          <p:nvPr/>
        </p:nvSpPr>
        <p:spPr>
          <a:xfrm>
            <a:off x="5826252" y="2206751"/>
            <a:ext cx="1026160" cy="652780"/>
          </a:xfrm>
          <a:custGeom>
            <a:avLst/>
            <a:gdLst/>
            <a:ahLst/>
            <a:cxnLst/>
            <a:rect l="l" t="t" r="r" b="b"/>
            <a:pathLst>
              <a:path w="1026159" h="652780">
                <a:moveTo>
                  <a:pt x="960374" y="0"/>
                </a:moveTo>
                <a:lnTo>
                  <a:pt x="65277" y="0"/>
                </a:lnTo>
                <a:lnTo>
                  <a:pt x="39862" y="5127"/>
                </a:lnTo>
                <a:lnTo>
                  <a:pt x="19113" y="19113"/>
                </a:lnTo>
                <a:lnTo>
                  <a:pt x="5127" y="39862"/>
                </a:lnTo>
                <a:lnTo>
                  <a:pt x="0" y="65277"/>
                </a:lnTo>
                <a:lnTo>
                  <a:pt x="0" y="586994"/>
                </a:lnTo>
                <a:lnTo>
                  <a:pt x="5127" y="612409"/>
                </a:lnTo>
                <a:lnTo>
                  <a:pt x="19113" y="633158"/>
                </a:lnTo>
                <a:lnTo>
                  <a:pt x="39862" y="647144"/>
                </a:lnTo>
                <a:lnTo>
                  <a:pt x="65277" y="652272"/>
                </a:lnTo>
                <a:lnTo>
                  <a:pt x="960374" y="652272"/>
                </a:lnTo>
                <a:lnTo>
                  <a:pt x="985789" y="647144"/>
                </a:lnTo>
                <a:lnTo>
                  <a:pt x="1006538" y="633158"/>
                </a:lnTo>
                <a:lnTo>
                  <a:pt x="1020524" y="612409"/>
                </a:lnTo>
                <a:lnTo>
                  <a:pt x="1025651" y="586994"/>
                </a:lnTo>
                <a:lnTo>
                  <a:pt x="1025651" y="65277"/>
                </a:lnTo>
                <a:lnTo>
                  <a:pt x="1020524" y="39862"/>
                </a:lnTo>
                <a:lnTo>
                  <a:pt x="1006538" y="19113"/>
                </a:lnTo>
                <a:lnTo>
                  <a:pt x="985789" y="5127"/>
                </a:lnTo>
                <a:lnTo>
                  <a:pt x="960374" y="0"/>
                </a:lnTo>
                <a:close/>
              </a:path>
            </a:pathLst>
          </a:custGeom>
          <a:solidFill>
            <a:srgbClr val="FFFFFF"/>
          </a:solidFill>
        </p:spPr>
        <p:txBody>
          <a:bodyPr wrap="square" lIns="0" tIns="0" rIns="0" bIns="0" rtlCol="0"/>
          <a:lstStyle/>
          <a:p>
            <a:endParaRPr/>
          </a:p>
        </p:txBody>
      </p:sp>
      <p:sp>
        <p:nvSpPr>
          <p:cNvPr id="56" name="object 56"/>
          <p:cNvSpPr/>
          <p:nvPr/>
        </p:nvSpPr>
        <p:spPr>
          <a:xfrm>
            <a:off x="5826252" y="2206751"/>
            <a:ext cx="1026160" cy="652780"/>
          </a:xfrm>
          <a:custGeom>
            <a:avLst/>
            <a:gdLst/>
            <a:ahLst/>
            <a:cxnLst/>
            <a:rect l="l" t="t" r="r" b="b"/>
            <a:pathLst>
              <a:path w="1026159" h="652780">
                <a:moveTo>
                  <a:pt x="0" y="65277"/>
                </a:moveTo>
                <a:lnTo>
                  <a:pt x="5127" y="39862"/>
                </a:lnTo>
                <a:lnTo>
                  <a:pt x="19113" y="19113"/>
                </a:lnTo>
                <a:lnTo>
                  <a:pt x="39862" y="5127"/>
                </a:lnTo>
                <a:lnTo>
                  <a:pt x="65277" y="0"/>
                </a:lnTo>
                <a:lnTo>
                  <a:pt x="960374" y="0"/>
                </a:lnTo>
                <a:lnTo>
                  <a:pt x="985789" y="5127"/>
                </a:lnTo>
                <a:lnTo>
                  <a:pt x="1006538" y="19113"/>
                </a:lnTo>
                <a:lnTo>
                  <a:pt x="1020524" y="39862"/>
                </a:lnTo>
                <a:lnTo>
                  <a:pt x="1025651" y="65277"/>
                </a:lnTo>
                <a:lnTo>
                  <a:pt x="1025651" y="586994"/>
                </a:lnTo>
                <a:lnTo>
                  <a:pt x="1020524" y="612409"/>
                </a:lnTo>
                <a:lnTo>
                  <a:pt x="1006538" y="633158"/>
                </a:lnTo>
                <a:lnTo>
                  <a:pt x="985789" y="647144"/>
                </a:lnTo>
                <a:lnTo>
                  <a:pt x="960374" y="652272"/>
                </a:lnTo>
                <a:lnTo>
                  <a:pt x="65277" y="652272"/>
                </a:lnTo>
                <a:lnTo>
                  <a:pt x="39862" y="647144"/>
                </a:lnTo>
                <a:lnTo>
                  <a:pt x="19113" y="633158"/>
                </a:lnTo>
                <a:lnTo>
                  <a:pt x="5127" y="612409"/>
                </a:lnTo>
                <a:lnTo>
                  <a:pt x="0" y="586994"/>
                </a:lnTo>
                <a:lnTo>
                  <a:pt x="0" y="65277"/>
                </a:lnTo>
                <a:close/>
              </a:path>
            </a:pathLst>
          </a:custGeom>
          <a:ln w="12192">
            <a:solidFill>
              <a:srgbClr val="5B9BD4"/>
            </a:solidFill>
          </a:ln>
        </p:spPr>
        <p:txBody>
          <a:bodyPr wrap="square" lIns="0" tIns="0" rIns="0" bIns="0" rtlCol="0"/>
          <a:lstStyle/>
          <a:p>
            <a:endParaRPr/>
          </a:p>
        </p:txBody>
      </p:sp>
      <p:sp>
        <p:nvSpPr>
          <p:cNvPr id="57" name="object 57"/>
          <p:cNvSpPr txBox="1"/>
          <p:nvPr/>
        </p:nvSpPr>
        <p:spPr>
          <a:xfrm>
            <a:off x="6004052" y="2375661"/>
            <a:ext cx="670560" cy="269240"/>
          </a:xfrm>
          <a:prstGeom prst="rect">
            <a:avLst/>
          </a:prstGeom>
        </p:spPr>
        <p:txBody>
          <a:bodyPr vert="horz" wrap="square" lIns="0" tIns="12065" rIns="0" bIns="0" rtlCol="0">
            <a:spAutoFit/>
          </a:bodyPr>
          <a:lstStyle/>
          <a:p>
            <a:pPr marL="12700">
              <a:lnSpc>
                <a:spcPct val="100000"/>
              </a:lnSpc>
              <a:spcBef>
                <a:spcPts val="95"/>
              </a:spcBef>
            </a:pPr>
            <a:r>
              <a:rPr sz="1600" spc="-10" dirty="0">
                <a:latin typeface="Calibri"/>
                <a:cs typeface="Calibri"/>
              </a:rPr>
              <a:t>Or</a:t>
            </a:r>
            <a:r>
              <a:rPr sz="1600" spc="-5" dirty="0">
                <a:latin typeface="Calibri"/>
                <a:cs typeface="Calibri"/>
              </a:rPr>
              <a:t>ig</a:t>
            </a:r>
            <a:r>
              <a:rPr sz="1600" dirty="0">
                <a:latin typeface="Calibri"/>
                <a:cs typeface="Calibri"/>
              </a:rPr>
              <a:t>i</a:t>
            </a:r>
            <a:r>
              <a:rPr sz="1600" spc="-10" dirty="0">
                <a:latin typeface="Calibri"/>
                <a:cs typeface="Calibri"/>
              </a:rPr>
              <a:t>n</a:t>
            </a:r>
            <a:r>
              <a:rPr sz="1600" spc="-5" dirty="0">
                <a:latin typeface="Calibri"/>
                <a:cs typeface="Calibri"/>
              </a:rPr>
              <a:t>al</a:t>
            </a:r>
            <a:endParaRPr sz="1600">
              <a:latin typeface="Calibri"/>
              <a:cs typeface="Calibri"/>
            </a:endParaRPr>
          </a:p>
        </p:txBody>
      </p:sp>
      <p:sp>
        <p:nvSpPr>
          <p:cNvPr id="58" name="object 58"/>
          <p:cNvSpPr/>
          <p:nvPr/>
        </p:nvSpPr>
        <p:spPr>
          <a:xfrm>
            <a:off x="5711952" y="3049523"/>
            <a:ext cx="1026160" cy="650875"/>
          </a:xfrm>
          <a:custGeom>
            <a:avLst/>
            <a:gdLst/>
            <a:ahLst/>
            <a:cxnLst/>
            <a:rect l="l" t="t" r="r" b="b"/>
            <a:pathLst>
              <a:path w="1026159" h="650875">
                <a:moveTo>
                  <a:pt x="960627" y="0"/>
                </a:moveTo>
                <a:lnTo>
                  <a:pt x="65024" y="0"/>
                </a:lnTo>
                <a:lnTo>
                  <a:pt x="39701" y="5105"/>
                </a:lnTo>
                <a:lnTo>
                  <a:pt x="19034" y="19034"/>
                </a:lnTo>
                <a:lnTo>
                  <a:pt x="5105" y="39701"/>
                </a:lnTo>
                <a:lnTo>
                  <a:pt x="0" y="65024"/>
                </a:lnTo>
                <a:lnTo>
                  <a:pt x="0" y="585724"/>
                </a:lnTo>
                <a:lnTo>
                  <a:pt x="5105" y="611046"/>
                </a:lnTo>
                <a:lnTo>
                  <a:pt x="19034" y="631713"/>
                </a:lnTo>
                <a:lnTo>
                  <a:pt x="39701" y="645642"/>
                </a:lnTo>
                <a:lnTo>
                  <a:pt x="65024" y="650748"/>
                </a:lnTo>
                <a:lnTo>
                  <a:pt x="960627" y="650748"/>
                </a:lnTo>
                <a:lnTo>
                  <a:pt x="985950" y="645642"/>
                </a:lnTo>
                <a:lnTo>
                  <a:pt x="1006617" y="631713"/>
                </a:lnTo>
                <a:lnTo>
                  <a:pt x="1020546" y="611046"/>
                </a:lnTo>
                <a:lnTo>
                  <a:pt x="1025651" y="585724"/>
                </a:lnTo>
                <a:lnTo>
                  <a:pt x="1025651" y="65024"/>
                </a:lnTo>
                <a:lnTo>
                  <a:pt x="1020546" y="39701"/>
                </a:lnTo>
                <a:lnTo>
                  <a:pt x="1006617" y="19034"/>
                </a:lnTo>
                <a:lnTo>
                  <a:pt x="985950" y="5105"/>
                </a:lnTo>
                <a:lnTo>
                  <a:pt x="960627" y="0"/>
                </a:lnTo>
                <a:close/>
              </a:path>
            </a:pathLst>
          </a:custGeom>
          <a:solidFill>
            <a:srgbClr val="5B9BD4"/>
          </a:solidFill>
        </p:spPr>
        <p:txBody>
          <a:bodyPr wrap="square" lIns="0" tIns="0" rIns="0" bIns="0" rtlCol="0"/>
          <a:lstStyle/>
          <a:p>
            <a:endParaRPr/>
          </a:p>
        </p:txBody>
      </p:sp>
      <p:sp>
        <p:nvSpPr>
          <p:cNvPr id="59" name="object 59"/>
          <p:cNvSpPr/>
          <p:nvPr/>
        </p:nvSpPr>
        <p:spPr>
          <a:xfrm>
            <a:off x="5711952" y="3049523"/>
            <a:ext cx="1026160" cy="650875"/>
          </a:xfrm>
          <a:custGeom>
            <a:avLst/>
            <a:gdLst/>
            <a:ahLst/>
            <a:cxnLst/>
            <a:rect l="l" t="t" r="r" b="b"/>
            <a:pathLst>
              <a:path w="1026159" h="650875">
                <a:moveTo>
                  <a:pt x="0" y="65024"/>
                </a:moveTo>
                <a:lnTo>
                  <a:pt x="5105" y="39701"/>
                </a:lnTo>
                <a:lnTo>
                  <a:pt x="19034" y="19034"/>
                </a:lnTo>
                <a:lnTo>
                  <a:pt x="39701" y="5105"/>
                </a:lnTo>
                <a:lnTo>
                  <a:pt x="65024" y="0"/>
                </a:lnTo>
                <a:lnTo>
                  <a:pt x="960627" y="0"/>
                </a:lnTo>
                <a:lnTo>
                  <a:pt x="985950" y="5105"/>
                </a:lnTo>
                <a:lnTo>
                  <a:pt x="1006617" y="19034"/>
                </a:lnTo>
                <a:lnTo>
                  <a:pt x="1020546" y="39701"/>
                </a:lnTo>
                <a:lnTo>
                  <a:pt x="1025651" y="65024"/>
                </a:lnTo>
                <a:lnTo>
                  <a:pt x="1025651" y="585724"/>
                </a:lnTo>
                <a:lnTo>
                  <a:pt x="1020546" y="611046"/>
                </a:lnTo>
                <a:lnTo>
                  <a:pt x="1006617" y="631713"/>
                </a:lnTo>
                <a:lnTo>
                  <a:pt x="985950" y="645642"/>
                </a:lnTo>
                <a:lnTo>
                  <a:pt x="960627" y="650748"/>
                </a:lnTo>
                <a:lnTo>
                  <a:pt x="65024" y="650748"/>
                </a:lnTo>
                <a:lnTo>
                  <a:pt x="39701" y="645642"/>
                </a:lnTo>
                <a:lnTo>
                  <a:pt x="19034" y="631713"/>
                </a:lnTo>
                <a:lnTo>
                  <a:pt x="5105" y="611046"/>
                </a:lnTo>
                <a:lnTo>
                  <a:pt x="0" y="585724"/>
                </a:lnTo>
                <a:lnTo>
                  <a:pt x="0" y="65024"/>
                </a:lnTo>
                <a:close/>
              </a:path>
            </a:pathLst>
          </a:custGeom>
          <a:ln w="12192">
            <a:solidFill>
              <a:srgbClr val="FFFFFF"/>
            </a:solidFill>
          </a:ln>
        </p:spPr>
        <p:txBody>
          <a:bodyPr wrap="square" lIns="0" tIns="0" rIns="0" bIns="0" rtlCol="0"/>
          <a:lstStyle/>
          <a:p>
            <a:endParaRPr/>
          </a:p>
        </p:txBody>
      </p:sp>
      <p:sp>
        <p:nvSpPr>
          <p:cNvPr id="60" name="object 60"/>
          <p:cNvSpPr/>
          <p:nvPr/>
        </p:nvSpPr>
        <p:spPr>
          <a:xfrm>
            <a:off x="5826252" y="3157727"/>
            <a:ext cx="1026160" cy="650875"/>
          </a:xfrm>
          <a:custGeom>
            <a:avLst/>
            <a:gdLst/>
            <a:ahLst/>
            <a:cxnLst/>
            <a:rect l="l" t="t" r="r" b="b"/>
            <a:pathLst>
              <a:path w="1026159" h="650875">
                <a:moveTo>
                  <a:pt x="960627" y="0"/>
                </a:moveTo>
                <a:lnTo>
                  <a:pt x="65024" y="0"/>
                </a:lnTo>
                <a:lnTo>
                  <a:pt x="39701" y="5105"/>
                </a:lnTo>
                <a:lnTo>
                  <a:pt x="19034" y="19034"/>
                </a:lnTo>
                <a:lnTo>
                  <a:pt x="5105" y="39701"/>
                </a:lnTo>
                <a:lnTo>
                  <a:pt x="0" y="65024"/>
                </a:lnTo>
                <a:lnTo>
                  <a:pt x="0" y="585724"/>
                </a:lnTo>
                <a:lnTo>
                  <a:pt x="5105" y="611046"/>
                </a:lnTo>
                <a:lnTo>
                  <a:pt x="19034" y="631713"/>
                </a:lnTo>
                <a:lnTo>
                  <a:pt x="39701" y="645642"/>
                </a:lnTo>
                <a:lnTo>
                  <a:pt x="65024" y="650748"/>
                </a:lnTo>
                <a:lnTo>
                  <a:pt x="960627" y="650748"/>
                </a:lnTo>
                <a:lnTo>
                  <a:pt x="985950" y="645642"/>
                </a:lnTo>
                <a:lnTo>
                  <a:pt x="1006617" y="631713"/>
                </a:lnTo>
                <a:lnTo>
                  <a:pt x="1020546" y="611046"/>
                </a:lnTo>
                <a:lnTo>
                  <a:pt x="1025651" y="585724"/>
                </a:lnTo>
                <a:lnTo>
                  <a:pt x="1025651" y="65024"/>
                </a:lnTo>
                <a:lnTo>
                  <a:pt x="1020546" y="39701"/>
                </a:lnTo>
                <a:lnTo>
                  <a:pt x="1006617" y="19034"/>
                </a:lnTo>
                <a:lnTo>
                  <a:pt x="985950" y="5105"/>
                </a:lnTo>
                <a:lnTo>
                  <a:pt x="960627" y="0"/>
                </a:lnTo>
                <a:close/>
              </a:path>
            </a:pathLst>
          </a:custGeom>
          <a:solidFill>
            <a:srgbClr val="FFFFFF"/>
          </a:solidFill>
        </p:spPr>
        <p:txBody>
          <a:bodyPr wrap="square" lIns="0" tIns="0" rIns="0" bIns="0" rtlCol="0"/>
          <a:lstStyle/>
          <a:p>
            <a:endParaRPr/>
          </a:p>
        </p:txBody>
      </p:sp>
      <p:sp>
        <p:nvSpPr>
          <p:cNvPr id="61" name="object 61"/>
          <p:cNvSpPr/>
          <p:nvPr/>
        </p:nvSpPr>
        <p:spPr>
          <a:xfrm>
            <a:off x="5826252" y="3157727"/>
            <a:ext cx="1026160" cy="650875"/>
          </a:xfrm>
          <a:custGeom>
            <a:avLst/>
            <a:gdLst/>
            <a:ahLst/>
            <a:cxnLst/>
            <a:rect l="l" t="t" r="r" b="b"/>
            <a:pathLst>
              <a:path w="1026159" h="650875">
                <a:moveTo>
                  <a:pt x="0" y="65024"/>
                </a:moveTo>
                <a:lnTo>
                  <a:pt x="5105" y="39701"/>
                </a:lnTo>
                <a:lnTo>
                  <a:pt x="19034" y="19034"/>
                </a:lnTo>
                <a:lnTo>
                  <a:pt x="39701" y="5105"/>
                </a:lnTo>
                <a:lnTo>
                  <a:pt x="65024" y="0"/>
                </a:lnTo>
                <a:lnTo>
                  <a:pt x="960627" y="0"/>
                </a:lnTo>
                <a:lnTo>
                  <a:pt x="985950" y="5105"/>
                </a:lnTo>
                <a:lnTo>
                  <a:pt x="1006617" y="19034"/>
                </a:lnTo>
                <a:lnTo>
                  <a:pt x="1020546" y="39701"/>
                </a:lnTo>
                <a:lnTo>
                  <a:pt x="1025651" y="65024"/>
                </a:lnTo>
                <a:lnTo>
                  <a:pt x="1025651" y="585724"/>
                </a:lnTo>
                <a:lnTo>
                  <a:pt x="1020546" y="611046"/>
                </a:lnTo>
                <a:lnTo>
                  <a:pt x="1006617" y="631713"/>
                </a:lnTo>
                <a:lnTo>
                  <a:pt x="985950" y="645642"/>
                </a:lnTo>
                <a:lnTo>
                  <a:pt x="960627" y="650748"/>
                </a:lnTo>
                <a:lnTo>
                  <a:pt x="65024" y="650748"/>
                </a:lnTo>
                <a:lnTo>
                  <a:pt x="39701" y="645642"/>
                </a:lnTo>
                <a:lnTo>
                  <a:pt x="19034" y="631713"/>
                </a:lnTo>
                <a:lnTo>
                  <a:pt x="5105" y="611046"/>
                </a:lnTo>
                <a:lnTo>
                  <a:pt x="0" y="585724"/>
                </a:lnTo>
                <a:lnTo>
                  <a:pt x="0" y="65024"/>
                </a:lnTo>
                <a:close/>
              </a:path>
            </a:pathLst>
          </a:custGeom>
          <a:ln w="12192">
            <a:solidFill>
              <a:srgbClr val="5B9BD4"/>
            </a:solidFill>
          </a:ln>
        </p:spPr>
        <p:txBody>
          <a:bodyPr wrap="square" lIns="0" tIns="0" rIns="0" bIns="0" rtlCol="0"/>
          <a:lstStyle/>
          <a:p>
            <a:endParaRPr/>
          </a:p>
        </p:txBody>
      </p:sp>
      <p:sp>
        <p:nvSpPr>
          <p:cNvPr id="62" name="object 62"/>
          <p:cNvSpPr txBox="1"/>
          <p:nvPr/>
        </p:nvSpPr>
        <p:spPr>
          <a:xfrm>
            <a:off x="5926328" y="3326129"/>
            <a:ext cx="825500" cy="269240"/>
          </a:xfrm>
          <a:prstGeom prst="rect">
            <a:avLst/>
          </a:prstGeom>
        </p:spPr>
        <p:txBody>
          <a:bodyPr vert="horz" wrap="square" lIns="0" tIns="12065" rIns="0" bIns="0" rtlCol="0">
            <a:spAutoFit/>
          </a:bodyPr>
          <a:lstStyle/>
          <a:p>
            <a:pPr marL="12700">
              <a:lnSpc>
                <a:spcPct val="100000"/>
              </a:lnSpc>
              <a:spcBef>
                <a:spcPts val="95"/>
              </a:spcBef>
            </a:pPr>
            <a:r>
              <a:rPr sz="1600" spc="-10" dirty="0">
                <a:latin typeface="Calibri"/>
                <a:cs typeface="Calibri"/>
              </a:rPr>
              <a:t>Amended</a:t>
            </a:r>
            <a:endParaRPr sz="1600">
              <a:latin typeface="Calibri"/>
              <a:cs typeface="Calibri"/>
            </a:endParaRPr>
          </a:p>
        </p:txBody>
      </p:sp>
      <p:sp>
        <p:nvSpPr>
          <p:cNvPr id="63" name="object 63"/>
          <p:cNvSpPr/>
          <p:nvPr/>
        </p:nvSpPr>
        <p:spPr>
          <a:xfrm>
            <a:off x="5711952" y="3998976"/>
            <a:ext cx="1026160" cy="652780"/>
          </a:xfrm>
          <a:custGeom>
            <a:avLst/>
            <a:gdLst/>
            <a:ahLst/>
            <a:cxnLst/>
            <a:rect l="l" t="t" r="r" b="b"/>
            <a:pathLst>
              <a:path w="1026159" h="652779">
                <a:moveTo>
                  <a:pt x="960374" y="0"/>
                </a:moveTo>
                <a:lnTo>
                  <a:pt x="65277" y="0"/>
                </a:lnTo>
                <a:lnTo>
                  <a:pt x="39862" y="5127"/>
                </a:lnTo>
                <a:lnTo>
                  <a:pt x="19113" y="19113"/>
                </a:lnTo>
                <a:lnTo>
                  <a:pt x="5127" y="39862"/>
                </a:lnTo>
                <a:lnTo>
                  <a:pt x="0" y="65278"/>
                </a:lnTo>
                <a:lnTo>
                  <a:pt x="0" y="586994"/>
                </a:lnTo>
                <a:lnTo>
                  <a:pt x="5127" y="612409"/>
                </a:lnTo>
                <a:lnTo>
                  <a:pt x="19113" y="633158"/>
                </a:lnTo>
                <a:lnTo>
                  <a:pt x="39862" y="647144"/>
                </a:lnTo>
                <a:lnTo>
                  <a:pt x="65277" y="652272"/>
                </a:lnTo>
                <a:lnTo>
                  <a:pt x="960374" y="652272"/>
                </a:lnTo>
                <a:lnTo>
                  <a:pt x="985789" y="647144"/>
                </a:lnTo>
                <a:lnTo>
                  <a:pt x="1006538" y="633158"/>
                </a:lnTo>
                <a:lnTo>
                  <a:pt x="1020524" y="612409"/>
                </a:lnTo>
                <a:lnTo>
                  <a:pt x="1025651" y="586994"/>
                </a:lnTo>
                <a:lnTo>
                  <a:pt x="1025651" y="65278"/>
                </a:lnTo>
                <a:lnTo>
                  <a:pt x="1020524" y="39862"/>
                </a:lnTo>
                <a:lnTo>
                  <a:pt x="1006538" y="19113"/>
                </a:lnTo>
                <a:lnTo>
                  <a:pt x="985789" y="5127"/>
                </a:lnTo>
                <a:lnTo>
                  <a:pt x="960374" y="0"/>
                </a:lnTo>
                <a:close/>
              </a:path>
            </a:pathLst>
          </a:custGeom>
          <a:solidFill>
            <a:srgbClr val="5B9BD4"/>
          </a:solidFill>
        </p:spPr>
        <p:txBody>
          <a:bodyPr wrap="square" lIns="0" tIns="0" rIns="0" bIns="0" rtlCol="0"/>
          <a:lstStyle/>
          <a:p>
            <a:endParaRPr/>
          </a:p>
        </p:txBody>
      </p:sp>
      <p:sp>
        <p:nvSpPr>
          <p:cNvPr id="64" name="object 64"/>
          <p:cNvSpPr/>
          <p:nvPr/>
        </p:nvSpPr>
        <p:spPr>
          <a:xfrm>
            <a:off x="5711952" y="3998976"/>
            <a:ext cx="1026160" cy="652780"/>
          </a:xfrm>
          <a:custGeom>
            <a:avLst/>
            <a:gdLst/>
            <a:ahLst/>
            <a:cxnLst/>
            <a:rect l="l" t="t" r="r" b="b"/>
            <a:pathLst>
              <a:path w="1026159" h="652779">
                <a:moveTo>
                  <a:pt x="0" y="65278"/>
                </a:moveTo>
                <a:lnTo>
                  <a:pt x="5127" y="39862"/>
                </a:lnTo>
                <a:lnTo>
                  <a:pt x="19113" y="19113"/>
                </a:lnTo>
                <a:lnTo>
                  <a:pt x="39862" y="5127"/>
                </a:lnTo>
                <a:lnTo>
                  <a:pt x="65277" y="0"/>
                </a:lnTo>
                <a:lnTo>
                  <a:pt x="960374" y="0"/>
                </a:lnTo>
                <a:lnTo>
                  <a:pt x="985789" y="5127"/>
                </a:lnTo>
                <a:lnTo>
                  <a:pt x="1006538" y="19113"/>
                </a:lnTo>
                <a:lnTo>
                  <a:pt x="1020524" y="39862"/>
                </a:lnTo>
                <a:lnTo>
                  <a:pt x="1025651" y="65278"/>
                </a:lnTo>
                <a:lnTo>
                  <a:pt x="1025651" y="586994"/>
                </a:lnTo>
                <a:lnTo>
                  <a:pt x="1020524" y="612409"/>
                </a:lnTo>
                <a:lnTo>
                  <a:pt x="1006538" y="633158"/>
                </a:lnTo>
                <a:lnTo>
                  <a:pt x="985789" y="647144"/>
                </a:lnTo>
                <a:lnTo>
                  <a:pt x="960374" y="652272"/>
                </a:lnTo>
                <a:lnTo>
                  <a:pt x="65277" y="652272"/>
                </a:lnTo>
                <a:lnTo>
                  <a:pt x="39862" y="647144"/>
                </a:lnTo>
                <a:lnTo>
                  <a:pt x="19113" y="633158"/>
                </a:lnTo>
                <a:lnTo>
                  <a:pt x="5127" y="612409"/>
                </a:lnTo>
                <a:lnTo>
                  <a:pt x="0" y="586994"/>
                </a:lnTo>
                <a:lnTo>
                  <a:pt x="0" y="65278"/>
                </a:lnTo>
                <a:close/>
              </a:path>
            </a:pathLst>
          </a:custGeom>
          <a:ln w="12192">
            <a:solidFill>
              <a:srgbClr val="FFFFFF"/>
            </a:solidFill>
          </a:ln>
        </p:spPr>
        <p:txBody>
          <a:bodyPr wrap="square" lIns="0" tIns="0" rIns="0" bIns="0" rtlCol="0"/>
          <a:lstStyle/>
          <a:p>
            <a:endParaRPr/>
          </a:p>
        </p:txBody>
      </p:sp>
      <p:sp>
        <p:nvSpPr>
          <p:cNvPr id="65" name="object 65"/>
          <p:cNvSpPr/>
          <p:nvPr/>
        </p:nvSpPr>
        <p:spPr>
          <a:xfrm>
            <a:off x="5826252" y="4107179"/>
            <a:ext cx="1026160" cy="652780"/>
          </a:xfrm>
          <a:custGeom>
            <a:avLst/>
            <a:gdLst/>
            <a:ahLst/>
            <a:cxnLst/>
            <a:rect l="l" t="t" r="r" b="b"/>
            <a:pathLst>
              <a:path w="1026159" h="652779">
                <a:moveTo>
                  <a:pt x="960374" y="0"/>
                </a:moveTo>
                <a:lnTo>
                  <a:pt x="65277" y="0"/>
                </a:lnTo>
                <a:lnTo>
                  <a:pt x="39862" y="5127"/>
                </a:lnTo>
                <a:lnTo>
                  <a:pt x="19113" y="19113"/>
                </a:lnTo>
                <a:lnTo>
                  <a:pt x="5127" y="39862"/>
                </a:lnTo>
                <a:lnTo>
                  <a:pt x="0" y="65278"/>
                </a:lnTo>
                <a:lnTo>
                  <a:pt x="0" y="586994"/>
                </a:lnTo>
                <a:lnTo>
                  <a:pt x="5127" y="612409"/>
                </a:lnTo>
                <a:lnTo>
                  <a:pt x="19113" y="633158"/>
                </a:lnTo>
                <a:lnTo>
                  <a:pt x="39862" y="647144"/>
                </a:lnTo>
                <a:lnTo>
                  <a:pt x="65277" y="652272"/>
                </a:lnTo>
                <a:lnTo>
                  <a:pt x="960374" y="652272"/>
                </a:lnTo>
                <a:lnTo>
                  <a:pt x="985789" y="647144"/>
                </a:lnTo>
                <a:lnTo>
                  <a:pt x="1006538" y="633158"/>
                </a:lnTo>
                <a:lnTo>
                  <a:pt x="1020524" y="612409"/>
                </a:lnTo>
                <a:lnTo>
                  <a:pt x="1025651" y="586994"/>
                </a:lnTo>
                <a:lnTo>
                  <a:pt x="1025651" y="65278"/>
                </a:lnTo>
                <a:lnTo>
                  <a:pt x="1020524" y="39862"/>
                </a:lnTo>
                <a:lnTo>
                  <a:pt x="1006538" y="19113"/>
                </a:lnTo>
                <a:lnTo>
                  <a:pt x="985789" y="5127"/>
                </a:lnTo>
                <a:lnTo>
                  <a:pt x="960374" y="0"/>
                </a:lnTo>
                <a:close/>
              </a:path>
            </a:pathLst>
          </a:custGeom>
          <a:solidFill>
            <a:srgbClr val="FFFFFF"/>
          </a:solidFill>
        </p:spPr>
        <p:txBody>
          <a:bodyPr wrap="square" lIns="0" tIns="0" rIns="0" bIns="0" rtlCol="0"/>
          <a:lstStyle/>
          <a:p>
            <a:endParaRPr/>
          </a:p>
        </p:txBody>
      </p:sp>
      <p:sp>
        <p:nvSpPr>
          <p:cNvPr id="66" name="object 66"/>
          <p:cNvSpPr/>
          <p:nvPr/>
        </p:nvSpPr>
        <p:spPr>
          <a:xfrm>
            <a:off x="5826252" y="4107179"/>
            <a:ext cx="1026160" cy="652780"/>
          </a:xfrm>
          <a:custGeom>
            <a:avLst/>
            <a:gdLst/>
            <a:ahLst/>
            <a:cxnLst/>
            <a:rect l="l" t="t" r="r" b="b"/>
            <a:pathLst>
              <a:path w="1026159" h="652779">
                <a:moveTo>
                  <a:pt x="0" y="65278"/>
                </a:moveTo>
                <a:lnTo>
                  <a:pt x="5127" y="39862"/>
                </a:lnTo>
                <a:lnTo>
                  <a:pt x="19113" y="19113"/>
                </a:lnTo>
                <a:lnTo>
                  <a:pt x="39862" y="5127"/>
                </a:lnTo>
                <a:lnTo>
                  <a:pt x="65277" y="0"/>
                </a:lnTo>
                <a:lnTo>
                  <a:pt x="960374" y="0"/>
                </a:lnTo>
                <a:lnTo>
                  <a:pt x="985789" y="5127"/>
                </a:lnTo>
                <a:lnTo>
                  <a:pt x="1006538" y="19113"/>
                </a:lnTo>
                <a:lnTo>
                  <a:pt x="1020524" y="39862"/>
                </a:lnTo>
                <a:lnTo>
                  <a:pt x="1025651" y="65278"/>
                </a:lnTo>
                <a:lnTo>
                  <a:pt x="1025651" y="586994"/>
                </a:lnTo>
                <a:lnTo>
                  <a:pt x="1020524" y="612409"/>
                </a:lnTo>
                <a:lnTo>
                  <a:pt x="1006538" y="633158"/>
                </a:lnTo>
                <a:lnTo>
                  <a:pt x="985789" y="647144"/>
                </a:lnTo>
                <a:lnTo>
                  <a:pt x="960374" y="652272"/>
                </a:lnTo>
                <a:lnTo>
                  <a:pt x="65277" y="652272"/>
                </a:lnTo>
                <a:lnTo>
                  <a:pt x="39862" y="647144"/>
                </a:lnTo>
                <a:lnTo>
                  <a:pt x="19113" y="633158"/>
                </a:lnTo>
                <a:lnTo>
                  <a:pt x="5127" y="612409"/>
                </a:lnTo>
                <a:lnTo>
                  <a:pt x="0" y="586994"/>
                </a:lnTo>
                <a:lnTo>
                  <a:pt x="0" y="65278"/>
                </a:lnTo>
                <a:close/>
              </a:path>
            </a:pathLst>
          </a:custGeom>
          <a:ln w="12192">
            <a:solidFill>
              <a:srgbClr val="5B9BD4"/>
            </a:solidFill>
          </a:ln>
        </p:spPr>
        <p:txBody>
          <a:bodyPr wrap="square" lIns="0" tIns="0" rIns="0" bIns="0" rtlCol="0"/>
          <a:lstStyle/>
          <a:p>
            <a:endParaRPr/>
          </a:p>
        </p:txBody>
      </p:sp>
      <p:sp>
        <p:nvSpPr>
          <p:cNvPr id="67" name="object 67"/>
          <p:cNvSpPr txBox="1"/>
          <p:nvPr/>
        </p:nvSpPr>
        <p:spPr>
          <a:xfrm>
            <a:off x="6077203" y="4164584"/>
            <a:ext cx="524510" cy="491490"/>
          </a:xfrm>
          <a:prstGeom prst="rect">
            <a:avLst/>
          </a:prstGeom>
        </p:spPr>
        <p:txBody>
          <a:bodyPr vert="horz" wrap="square" lIns="0" tIns="37465" rIns="0" bIns="0" rtlCol="0">
            <a:spAutoFit/>
          </a:bodyPr>
          <a:lstStyle/>
          <a:p>
            <a:pPr marL="59690" marR="5080" indent="-47625">
              <a:lnSpc>
                <a:spcPts val="1750"/>
              </a:lnSpc>
              <a:spcBef>
                <a:spcPts val="295"/>
              </a:spcBef>
            </a:pPr>
            <a:r>
              <a:rPr sz="1600" spc="-5" dirty="0">
                <a:latin typeface="Calibri"/>
                <a:cs typeface="Calibri"/>
              </a:rPr>
              <a:t>Dr</a:t>
            </a:r>
            <a:r>
              <a:rPr sz="1600" spc="-80" dirty="0">
                <a:latin typeface="Calibri"/>
                <a:cs typeface="Calibri"/>
              </a:rPr>
              <a:t> </a:t>
            </a:r>
            <a:r>
              <a:rPr sz="1600" spc="-10" dirty="0">
                <a:latin typeface="Calibri"/>
                <a:cs typeface="Calibri"/>
              </a:rPr>
              <a:t>/Cr  </a:t>
            </a:r>
            <a:r>
              <a:rPr sz="1600" spc="-5" dirty="0">
                <a:latin typeface="Calibri"/>
                <a:cs typeface="Calibri"/>
              </a:rPr>
              <a:t>Note</a:t>
            </a:r>
            <a:endParaRPr sz="1600">
              <a:latin typeface="Calibri"/>
              <a:cs typeface="Calibri"/>
            </a:endParaRPr>
          </a:p>
        </p:txBody>
      </p:sp>
      <p:sp>
        <p:nvSpPr>
          <p:cNvPr id="68" name="object 68"/>
          <p:cNvSpPr/>
          <p:nvPr/>
        </p:nvSpPr>
        <p:spPr>
          <a:xfrm>
            <a:off x="5711952" y="4948428"/>
            <a:ext cx="1026160" cy="652780"/>
          </a:xfrm>
          <a:custGeom>
            <a:avLst/>
            <a:gdLst/>
            <a:ahLst/>
            <a:cxnLst/>
            <a:rect l="l" t="t" r="r" b="b"/>
            <a:pathLst>
              <a:path w="1026159" h="652779">
                <a:moveTo>
                  <a:pt x="960374" y="0"/>
                </a:moveTo>
                <a:lnTo>
                  <a:pt x="65277" y="0"/>
                </a:lnTo>
                <a:lnTo>
                  <a:pt x="39862" y="5127"/>
                </a:lnTo>
                <a:lnTo>
                  <a:pt x="19113" y="19113"/>
                </a:lnTo>
                <a:lnTo>
                  <a:pt x="5127" y="39862"/>
                </a:lnTo>
                <a:lnTo>
                  <a:pt x="0" y="65278"/>
                </a:lnTo>
                <a:lnTo>
                  <a:pt x="0" y="586994"/>
                </a:lnTo>
                <a:lnTo>
                  <a:pt x="5127" y="612409"/>
                </a:lnTo>
                <a:lnTo>
                  <a:pt x="19113" y="633158"/>
                </a:lnTo>
                <a:lnTo>
                  <a:pt x="39862" y="647144"/>
                </a:lnTo>
                <a:lnTo>
                  <a:pt x="65277" y="652272"/>
                </a:lnTo>
                <a:lnTo>
                  <a:pt x="960374" y="652272"/>
                </a:lnTo>
                <a:lnTo>
                  <a:pt x="985789" y="647144"/>
                </a:lnTo>
                <a:lnTo>
                  <a:pt x="1006538" y="633158"/>
                </a:lnTo>
                <a:lnTo>
                  <a:pt x="1020524" y="612409"/>
                </a:lnTo>
                <a:lnTo>
                  <a:pt x="1025651" y="586994"/>
                </a:lnTo>
                <a:lnTo>
                  <a:pt x="1025651" y="65278"/>
                </a:lnTo>
                <a:lnTo>
                  <a:pt x="1020524" y="39862"/>
                </a:lnTo>
                <a:lnTo>
                  <a:pt x="1006538" y="19113"/>
                </a:lnTo>
                <a:lnTo>
                  <a:pt x="985789" y="5127"/>
                </a:lnTo>
                <a:lnTo>
                  <a:pt x="960374" y="0"/>
                </a:lnTo>
                <a:close/>
              </a:path>
            </a:pathLst>
          </a:custGeom>
          <a:solidFill>
            <a:srgbClr val="5B9BD4"/>
          </a:solidFill>
        </p:spPr>
        <p:txBody>
          <a:bodyPr wrap="square" lIns="0" tIns="0" rIns="0" bIns="0" rtlCol="0"/>
          <a:lstStyle/>
          <a:p>
            <a:endParaRPr/>
          </a:p>
        </p:txBody>
      </p:sp>
      <p:sp>
        <p:nvSpPr>
          <p:cNvPr id="69" name="object 69"/>
          <p:cNvSpPr/>
          <p:nvPr/>
        </p:nvSpPr>
        <p:spPr>
          <a:xfrm>
            <a:off x="5711952" y="4948428"/>
            <a:ext cx="1026160" cy="652780"/>
          </a:xfrm>
          <a:custGeom>
            <a:avLst/>
            <a:gdLst/>
            <a:ahLst/>
            <a:cxnLst/>
            <a:rect l="l" t="t" r="r" b="b"/>
            <a:pathLst>
              <a:path w="1026159" h="652779">
                <a:moveTo>
                  <a:pt x="0" y="65278"/>
                </a:moveTo>
                <a:lnTo>
                  <a:pt x="5127" y="39862"/>
                </a:lnTo>
                <a:lnTo>
                  <a:pt x="19113" y="19113"/>
                </a:lnTo>
                <a:lnTo>
                  <a:pt x="39862" y="5127"/>
                </a:lnTo>
                <a:lnTo>
                  <a:pt x="65277" y="0"/>
                </a:lnTo>
                <a:lnTo>
                  <a:pt x="960374" y="0"/>
                </a:lnTo>
                <a:lnTo>
                  <a:pt x="985789" y="5127"/>
                </a:lnTo>
                <a:lnTo>
                  <a:pt x="1006538" y="19113"/>
                </a:lnTo>
                <a:lnTo>
                  <a:pt x="1020524" y="39862"/>
                </a:lnTo>
                <a:lnTo>
                  <a:pt x="1025651" y="65278"/>
                </a:lnTo>
                <a:lnTo>
                  <a:pt x="1025651" y="586994"/>
                </a:lnTo>
                <a:lnTo>
                  <a:pt x="1020524" y="612409"/>
                </a:lnTo>
                <a:lnTo>
                  <a:pt x="1006538" y="633158"/>
                </a:lnTo>
                <a:lnTo>
                  <a:pt x="985789" y="647144"/>
                </a:lnTo>
                <a:lnTo>
                  <a:pt x="960374" y="652272"/>
                </a:lnTo>
                <a:lnTo>
                  <a:pt x="65277" y="652272"/>
                </a:lnTo>
                <a:lnTo>
                  <a:pt x="39862" y="647144"/>
                </a:lnTo>
                <a:lnTo>
                  <a:pt x="19113" y="633158"/>
                </a:lnTo>
                <a:lnTo>
                  <a:pt x="5127" y="612409"/>
                </a:lnTo>
                <a:lnTo>
                  <a:pt x="0" y="586994"/>
                </a:lnTo>
                <a:lnTo>
                  <a:pt x="0" y="65278"/>
                </a:lnTo>
                <a:close/>
              </a:path>
            </a:pathLst>
          </a:custGeom>
          <a:ln w="12192">
            <a:solidFill>
              <a:srgbClr val="FFFFFF"/>
            </a:solidFill>
          </a:ln>
        </p:spPr>
        <p:txBody>
          <a:bodyPr wrap="square" lIns="0" tIns="0" rIns="0" bIns="0" rtlCol="0"/>
          <a:lstStyle/>
          <a:p>
            <a:endParaRPr/>
          </a:p>
        </p:txBody>
      </p:sp>
      <p:sp>
        <p:nvSpPr>
          <p:cNvPr id="70" name="object 70"/>
          <p:cNvSpPr/>
          <p:nvPr/>
        </p:nvSpPr>
        <p:spPr>
          <a:xfrm>
            <a:off x="5826252" y="5058155"/>
            <a:ext cx="1026160" cy="650875"/>
          </a:xfrm>
          <a:custGeom>
            <a:avLst/>
            <a:gdLst/>
            <a:ahLst/>
            <a:cxnLst/>
            <a:rect l="l" t="t" r="r" b="b"/>
            <a:pathLst>
              <a:path w="1026159" h="650875">
                <a:moveTo>
                  <a:pt x="960627" y="0"/>
                </a:moveTo>
                <a:lnTo>
                  <a:pt x="65024" y="0"/>
                </a:lnTo>
                <a:lnTo>
                  <a:pt x="39701" y="5105"/>
                </a:lnTo>
                <a:lnTo>
                  <a:pt x="19034" y="19034"/>
                </a:lnTo>
                <a:lnTo>
                  <a:pt x="5105" y="39701"/>
                </a:lnTo>
                <a:lnTo>
                  <a:pt x="0" y="65024"/>
                </a:lnTo>
                <a:lnTo>
                  <a:pt x="0" y="585673"/>
                </a:lnTo>
                <a:lnTo>
                  <a:pt x="5105" y="611003"/>
                </a:lnTo>
                <a:lnTo>
                  <a:pt x="19034" y="631688"/>
                </a:lnTo>
                <a:lnTo>
                  <a:pt x="39701" y="645634"/>
                </a:lnTo>
                <a:lnTo>
                  <a:pt x="65024" y="650748"/>
                </a:lnTo>
                <a:lnTo>
                  <a:pt x="960627" y="650748"/>
                </a:lnTo>
                <a:lnTo>
                  <a:pt x="985950" y="645634"/>
                </a:lnTo>
                <a:lnTo>
                  <a:pt x="1006617" y="631688"/>
                </a:lnTo>
                <a:lnTo>
                  <a:pt x="1020546" y="611003"/>
                </a:lnTo>
                <a:lnTo>
                  <a:pt x="1025651" y="585673"/>
                </a:lnTo>
                <a:lnTo>
                  <a:pt x="1025651" y="65024"/>
                </a:lnTo>
                <a:lnTo>
                  <a:pt x="1020546" y="39701"/>
                </a:lnTo>
                <a:lnTo>
                  <a:pt x="1006617" y="19034"/>
                </a:lnTo>
                <a:lnTo>
                  <a:pt x="985950" y="5105"/>
                </a:lnTo>
                <a:lnTo>
                  <a:pt x="960627" y="0"/>
                </a:lnTo>
                <a:close/>
              </a:path>
            </a:pathLst>
          </a:custGeom>
          <a:solidFill>
            <a:srgbClr val="FFFFFF"/>
          </a:solidFill>
        </p:spPr>
        <p:txBody>
          <a:bodyPr wrap="square" lIns="0" tIns="0" rIns="0" bIns="0" rtlCol="0"/>
          <a:lstStyle/>
          <a:p>
            <a:endParaRPr/>
          </a:p>
        </p:txBody>
      </p:sp>
      <p:sp>
        <p:nvSpPr>
          <p:cNvPr id="71" name="object 71"/>
          <p:cNvSpPr/>
          <p:nvPr/>
        </p:nvSpPr>
        <p:spPr>
          <a:xfrm>
            <a:off x="5826252" y="5058155"/>
            <a:ext cx="1026160" cy="650875"/>
          </a:xfrm>
          <a:custGeom>
            <a:avLst/>
            <a:gdLst/>
            <a:ahLst/>
            <a:cxnLst/>
            <a:rect l="l" t="t" r="r" b="b"/>
            <a:pathLst>
              <a:path w="1026159" h="650875">
                <a:moveTo>
                  <a:pt x="0" y="65024"/>
                </a:moveTo>
                <a:lnTo>
                  <a:pt x="5105" y="39701"/>
                </a:lnTo>
                <a:lnTo>
                  <a:pt x="19034" y="19034"/>
                </a:lnTo>
                <a:lnTo>
                  <a:pt x="39701" y="5105"/>
                </a:lnTo>
                <a:lnTo>
                  <a:pt x="65024" y="0"/>
                </a:lnTo>
                <a:lnTo>
                  <a:pt x="960627" y="0"/>
                </a:lnTo>
                <a:lnTo>
                  <a:pt x="985950" y="5105"/>
                </a:lnTo>
                <a:lnTo>
                  <a:pt x="1006617" y="19034"/>
                </a:lnTo>
                <a:lnTo>
                  <a:pt x="1020546" y="39701"/>
                </a:lnTo>
                <a:lnTo>
                  <a:pt x="1025651" y="65024"/>
                </a:lnTo>
                <a:lnTo>
                  <a:pt x="1025651" y="585673"/>
                </a:lnTo>
                <a:lnTo>
                  <a:pt x="1020546" y="611003"/>
                </a:lnTo>
                <a:lnTo>
                  <a:pt x="1006617" y="631688"/>
                </a:lnTo>
                <a:lnTo>
                  <a:pt x="985950" y="645634"/>
                </a:lnTo>
                <a:lnTo>
                  <a:pt x="960627" y="650748"/>
                </a:lnTo>
                <a:lnTo>
                  <a:pt x="65024" y="650748"/>
                </a:lnTo>
                <a:lnTo>
                  <a:pt x="39701" y="645634"/>
                </a:lnTo>
                <a:lnTo>
                  <a:pt x="19034" y="631688"/>
                </a:lnTo>
                <a:lnTo>
                  <a:pt x="5105" y="611003"/>
                </a:lnTo>
                <a:lnTo>
                  <a:pt x="0" y="585673"/>
                </a:lnTo>
                <a:lnTo>
                  <a:pt x="0" y="65024"/>
                </a:lnTo>
                <a:close/>
              </a:path>
            </a:pathLst>
          </a:custGeom>
          <a:ln w="12191">
            <a:solidFill>
              <a:srgbClr val="5B9BD4"/>
            </a:solidFill>
          </a:ln>
        </p:spPr>
        <p:txBody>
          <a:bodyPr wrap="square" lIns="0" tIns="0" rIns="0" bIns="0" rtlCol="0"/>
          <a:lstStyle/>
          <a:p>
            <a:endParaRPr/>
          </a:p>
        </p:txBody>
      </p:sp>
      <p:sp>
        <p:nvSpPr>
          <p:cNvPr id="72" name="object 72"/>
          <p:cNvSpPr txBox="1"/>
          <p:nvPr/>
        </p:nvSpPr>
        <p:spPr>
          <a:xfrm>
            <a:off x="5946140" y="5226558"/>
            <a:ext cx="788035" cy="269240"/>
          </a:xfrm>
          <a:prstGeom prst="rect">
            <a:avLst/>
          </a:prstGeom>
        </p:spPr>
        <p:txBody>
          <a:bodyPr vert="horz" wrap="square" lIns="0" tIns="12065" rIns="0" bIns="0" rtlCol="0">
            <a:spAutoFit/>
          </a:bodyPr>
          <a:lstStyle/>
          <a:p>
            <a:pPr marL="12700">
              <a:lnSpc>
                <a:spcPct val="100000"/>
              </a:lnSpc>
              <a:spcBef>
                <a:spcPts val="95"/>
              </a:spcBef>
            </a:pPr>
            <a:r>
              <a:rPr sz="1600" spc="-5" dirty="0">
                <a:latin typeface="Calibri"/>
                <a:cs typeface="Calibri"/>
              </a:rPr>
              <a:t>NON</a:t>
            </a:r>
            <a:r>
              <a:rPr sz="1600" spc="-55" dirty="0">
                <a:latin typeface="Calibri"/>
                <a:cs typeface="Calibri"/>
              </a:rPr>
              <a:t> </a:t>
            </a:r>
            <a:r>
              <a:rPr sz="1600" spc="-10" dirty="0">
                <a:latin typeface="Calibri"/>
                <a:cs typeface="Calibri"/>
              </a:rPr>
              <a:t>GST</a:t>
            </a:r>
            <a:endParaRPr sz="1600">
              <a:latin typeface="Calibri"/>
              <a:cs typeface="Calibri"/>
            </a:endParaRPr>
          </a:p>
        </p:txBody>
      </p:sp>
      <p:sp>
        <p:nvSpPr>
          <p:cNvPr id="73" name="object 73"/>
          <p:cNvSpPr txBox="1"/>
          <p:nvPr/>
        </p:nvSpPr>
        <p:spPr>
          <a:xfrm>
            <a:off x="7198232" y="5136007"/>
            <a:ext cx="3454400" cy="574040"/>
          </a:xfrm>
          <a:prstGeom prst="rect">
            <a:avLst/>
          </a:prstGeom>
        </p:spPr>
        <p:txBody>
          <a:bodyPr vert="horz" wrap="square" lIns="0" tIns="12700" rIns="0" bIns="0" rtlCol="0">
            <a:spAutoFit/>
          </a:bodyPr>
          <a:lstStyle/>
          <a:p>
            <a:pPr marL="12700">
              <a:lnSpc>
                <a:spcPct val="100000"/>
              </a:lnSpc>
              <a:spcBef>
                <a:spcPts val="100"/>
              </a:spcBef>
            </a:pPr>
            <a:r>
              <a:rPr sz="1800" b="0" dirty="0">
                <a:latin typeface="Calibri Light"/>
                <a:cs typeface="Calibri Light"/>
              </a:rPr>
              <a:t>The </a:t>
            </a:r>
            <a:r>
              <a:rPr sz="1800" b="0" spc="-5" dirty="0">
                <a:latin typeface="Calibri Light"/>
                <a:cs typeface="Calibri Light"/>
              </a:rPr>
              <a:t>value of “no </a:t>
            </a:r>
            <a:r>
              <a:rPr sz="1800" b="0" spc="5" dirty="0">
                <a:latin typeface="Calibri Light"/>
                <a:cs typeface="Calibri Light"/>
              </a:rPr>
              <a:t>supply” </a:t>
            </a:r>
            <a:r>
              <a:rPr sz="1800" b="0" dirty="0">
                <a:latin typeface="Calibri Light"/>
                <a:cs typeface="Calibri Light"/>
              </a:rPr>
              <a:t>shall also</a:t>
            </a:r>
            <a:r>
              <a:rPr sz="1800" b="0" spc="-30" dirty="0">
                <a:latin typeface="Calibri Light"/>
                <a:cs typeface="Calibri Light"/>
              </a:rPr>
              <a:t> </a:t>
            </a:r>
            <a:r>
              <a:rPr sz="1800" b="0" dirty="0">
                <a:latin typeface="Calibri Light"/>
                <a:cs typeface="Calibri Light"/>
              </a:rPr>
              <a:t>be</a:t>
            </a:r>
            <a:endParaRPr sz="1800">
              <a:latin typeface="Calibri Light"/>
              <a:cs typeface="Calibri Light"/>
            </a:endParaRPr>
          </a:p>
          <a:p>
            <a:pPr marL="12700">
              <a:lnSpc>
                <a:spcPct val="100000"/>
              </a:lnSpc>
            </a:pPr>
            <a:r>
              <a:rPr sz="1800" b="0" spc="-5" dirty="0">
                <a:latin typeface="Calibri Light"/>
                <a:cs typeface="Calibri Light"/>
              </a:rPr>
              <a:t>declared</a:t>
            </a:r>
            <a:r>
              <a:rPr sz="1800" b="0" spc="-10" dirty="0">
                <a:latin typeface="Calibri Light"/>
                <a:cs typeface="Calibri Light"/>
              </a:rPr>
              <a:t> here.</a:t>
            </a:r>
            <a:endParaRPr sz="1800">
              <a:latin typeface="Calibri Light"/>
              <a:cs typeface="Calibri Light"/>
            </a:endParaRPr>
          </a:p>
        </p:txBody>
      </p:sp>
      <p:sp>
        <p:nvSpPr>
          <p:cNvPr id="74" name="object 74"/>
          <p:cNvSpPr txBox="1"/>
          <p:nvPr/>
        </p:nvSpPr>
        <p:spPr>
          <a:xfrm>
            <a:off x="7198232" y="3217926"/>
            <a:ext cx="912494" cy="299720"/>
          </a:xfrm>
          <a:prstGeom prst="rect">
            <a:avLst/>
          </a:prstGeom>
        </p:spPr>
        <p:txBody>
          <a:bodyPr vert="horz" wrap="square" lIns="0" tIns="12700" rIns="0" bIns="0" rtlCol="0">
            <a:spAutoFit/>
          </a:bodyPr>
          <a:lstStyle/>
          <a:p>
            <a:pPr marL="12700">
              <a:lnSpc>
                <a:spcPct val="100000"/>
              </a:lnSpc>
              <a:spcBef>
                <a:spcPts val="100"/>
              </a:spcBef>
            </a:pPr>
            <a:r>
              <a:rPr sz="1800" b="0" spc="-5" dirty="0">
                <a:latin typeface="Calibri Light"/>
                <a:cs typeface="Calibri Light"/>
              </a:rPr>
              <a:t>B2B</a:t>
            </a:r>
            <a:r>
              <a:rPr sz="1800" b="0" spc="-75" dirty="0">
                <a:latin typeface="Calibri Light"/>
                <a:cs typeface="Calibri Light"/>
              </a:rPr>
              <a:t> </a:t>
            </a:r>
            <a:r>
              <a:rPr sz="1800" b="0" spc="-5" dirty="0">
                <a:latin typeface="Calibri Light"/>
                <a:cs typeface="Calibri Light"/>
              </a:rPr>
              <a:t>+B2C</a:t>
            </a:r>
            <a:endParaRPr sz="1800">
              <a:latin typeface="Calibri Light"/>
              <a:cs typeface="Calibri Light"/>
            </a:endParaRPr>
          </a:p>
        </p:txBody>
      </p:sp>
      <p:sp>
        <p:nvSpPr>
          <p:cNvPr id="75" name="object 75"/>
          <p:cNvSpPr txBox="1"/>
          <p:nvPr/>
        </p:nvSpPr>
        <p:spPr>
          <a:xfrm>
            <a:off x="7198232" y="2418410"/>
            <a:ext cx="1880870" cy="300355"/>
          </a:xfrm>
          <a:prstGeom prst="rect">
            <a:avLst/>
          </a:prstGeom>
        </p:spPr>
        <p:txBody>
          <a:bodyPr vert="horz" wrap="square" lIns="0" tIns="12700" rIns="0" bIns="0" rtlCol="0">
            <a:spAutoFit/>
          </a:bodyPr>
          <a:lstStyle/>
          <a:p>
            <a:pPr marL="12700">
              <a:lnSpc>
                <a:spcPct val="100000"/>
              </a:lnSpc>
              <a:spcBef>
                <a:spcPts val="100"/>
              </a:spcBef>
            </a:pPr>
            <a:r>
              <a:rPr sz="1800" b="0" spc="-30" dirty="0">
                <a:latin typeface="Calibri Light"/>
                <a:cs typeface="Calibri Light"/>
              </a:rPr>
              <a:t>Taxable </a:t>
            </a:r>
            <a:r>
              <a:rPr sz="1800" b="0" dirty="0">
                <a:latin typeface="Calibri Light"/>
                <a:cs typeface="Calibri Light"/>
              </a:rPr>
              <a:t>&amp;</a:t>
            </a:r>
            <a:r>
              <a:rPr sz="1800" b="0" spc="-25" dirty="0">
                <a:latin typeface="Calibri Light"/>
                <a:cs typeface="Calibri Light"/>
              </a:rPr>
              <a:t> </a:t>
            </a:r>
            <a:r>
              <a:rPr sz="1800" b="0" spc="-15" dirty="0">
                <a:latin typeface="Calibri Light"/>
                <a:cs typeface="Calibri Light"/>
              </a:rPr>
              <a:t>Exempted</a:t>
            </a:r>
            <a:endParaRPr sz="1800">
              <a:latin typeface="Calibri Light"/>
              <a:cs typeface="Calibri Ligh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10844" y="3266397"/>
            <a:ext cx="8063230" cy="1692275"/>
          </a:xfrm>
          <a:prstGeom prst="rect">
            <a:avLst/>
          </a:prstGeom>
        </p:spPr>
        <p:txBody>
          <a:bodyPr vert="horz" wrap="square" lIns="0" tIns="288290" rIns="0" bIns="0" rtlCol="0">
            <a:spAutoFit/>
          </a:bodyPr>
          <a:lstStyle/>
          <a:p>
            <a:pPr marL="12700">
              <a:lnSpc>
                <a:spcPct val="100000"/>
              </a:lnSpc>
              <a:spcBef>
                <a:spcPts val="2270"/>
              </a:spcBef>
            </a:pPr>
            <a:r>
              <a:rPr sz="6000" b="0" spc="-35" dirty="0">
                <a:latin typeface="Calibri Light"/>
                <a:cs typeface="Calibri Light"/>
              </a:rPr>
              <a:t>Part </a:t>
            </a:r>
            <a:r>
              <a:rPr sz="6000" b="0" spc="-5" dirty="0">
                <a:latin typeface="Calibri Light"/>
                <a:cs typeface="Calibri Light"/>
              </a:rPr>
              <a:t>III </a:t>
            </a:r>
            <a:r>
              <a:rPr sz="2800" b="0" i="1" spc="-55" dirty="0">
                <a:latin typeface="Calibri Light"/>
                <a:cs typeface="Calibri Light"/>
              </a:rPr>
              <a:t>Table </a:t>
            </a:r>
            <a:r>
              <a:rPr sz="2800" b="0" i="1" spc="-5" dirty="0">
                <a:latin typeface="Calibri Light"/>
                <a:cs typeface="Calibri Light"/>
              </a:rPr>
              <a:t>6 ,7</a:t>
            </a:r>
            <a:r>
              <a:rPr sz="2800" b="0" i="1" spc="135" dirty="0">
                <a:latin typeface="Calibri Light"/>
                <a:cs typeface="Calibri Light"/>
              </a:rPr>
              <a:t> </a:t>
            </a:r>
            <a:r>
              <a:rPr sz="2800" b="0" i="1" spc="-5" dirty="0">
                <a:latin typeface="Calibri Light"/>
                <a:cs typeface="Calibri Light"/>
              </a:rPr>
              <a:t>&amp;8</a:t>
            </a:r>
            <a:endParaRPr sz="2800">
              <a:latin typeface="Calibri Light"/>
              <a:cs typeface="Calibri Light"/>
            </a:endParaRPr>
          </a:p>
          <a:p>
            <a:pPr marL="12700">
              <a:lnSpc>
                <a:spcPct val="100000"/>
              </a:lnSpc>
              <a:spcBef>
                <a:spcPts val="869"/>
              </a:spcBef>
            </a:pPr>
            <a:r>
              <a:rPr sz="2400" spc="-10" dirty="0">
                <a:solidFill>
                  <a:srgbClr val="888888"/>
                </a:solidFill>
                <a:latin typeface="Calibri"/>
                <a:cs typeface="Calibri"/>
              </a:rPr>
              <a:t>Details </a:t>
            </a:r>
            <a:r>
              <a:rPr sz="2400" spc="-5" dirty="0">
                <a:solidFill>
                  <a:srgbClr val="888888"/>
                </a:solidFill>
                <a:latin typeface="Calibri"/>
                <a:cs typeface="Calibri"/>
              </a:rPr>
              <a:t>of </a:t>
            </a:r>
            <a:r>
              <a:rPr sz="2400" spc="-20" dirty="0">
                <a:solidFill>
                  <a:srgbClr val="888888"/>
                </a:solidFill>
                <a:latin typeface="Calibri"/>
                <a:cs typeface="Calibri"/>
              </a:rPr>
              <a:t>ITC </a:t>
            </a:r>
            <a:r>
              <a:rPr sz="2400" dirty="0">
                <a:solidFill>
                  <a:srgbClr val="888888"/>
                </a:solidFill>
                <a:latin typeface="Calibri"/>
                <a:cs typeface="Calibri"/>
              </a:rPr>
              <a:t>as </a:t>
            </a:r>
            <a:r>
              <a:rPr sz="2400" spc="-10" dirty="0">
                <a:solidFill>
                  <a:srgbClr val="888888"/>
                </a:solidFill>
                <a:latin typeface="Calibri"/>
                <a:cs typeface="Calibri"/>
              </a:rPr>
              <a:t>declared </a:t>
            </a:r>
            <a:r>
              <a:rPr sz="2400" dirty="0">
                <a:solidFill>
                  <a:srgbClr val="888888"/>
                </a:solidFill>
                <a:latin typeface="Calibri"/>
                <a:cs typeface="Calibri"/>
              </a:rPr>
              <a:t>in </a:t>
            </a:r>
            <a:r>
              <a:rPr sz="2400" spc="-10" dirty="0">
                <a:solidFill>
                  <a:srgbClr val="888888"/>
                </a:solidFill>
                <a:latin typeface="Calibri"/>
                <a:cs typeface="Calibri"/>
              </a:rPr>
              <a:t>returns </a:t>
            </a:r>
            <a:r>
              <a:rPr sz="2400" spc="-5" dirty="0">
                <a:solidFill>
                  <a:srgbClr val="888888"/>
                </a:solidFill>
                <a:latin typeface="Calibri"/>
                <a:cs typeface="Calibri"/>
              </a:rPr>
              <a:t>filed during </a:t>
            </a:r>
            <a:r>
              <a:rPr sz="2400" dirty="0">
                <a:solidFill>
                  <a:srgbClr val="888888"/>
                </a:solidFill>
                <a:latin typeface="Calibri"/>
                <a:cs typeface="Calibri"/>
              </a:rPr>
              <a:t>the </a:t>
            </a:r>
            <a:r>
              <a:rPr sz="2400" spc="-5" dirty="0">
                <a:solidFill>
                  <a:srgbClr val="888888"/>
                </a:solidFill>
                <a:latin typeface="Calibri"/>
                <a:cs typeface="Calibri"/>
              </a:rPr>
              <a:t>financial</a:t>
            </a:r>
            <a:r>
              <a:rPr sz="2400" spc="-15" dirty="0">
                <a:solidFill>
                  <a:srgbClr val="888888"/>
                </a:solidFill>
                <a:latin typeface="Calibri"/>
                <a:cs typeface="Calibri"/>
              </a:rPr>
              <a:t> </a:t>
            </a:r>
            <a:r>
              <a:rPr sz="2400" spc="-5" dirty="0">
                <a:solidFill>
                  <a:srgbClr val="888888"/>
                </a:solidFill>
                <a:latin typeface="Calibri"/>
                <a:cs typeface="Calibri"/>
              </a:rPr>
              <a:t>year</a:t>
            </a:r>
            <a:endParaRPr sz="2400">
              <a:latin typeface="Calibri"/>
              <a:cs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0" y="6457200"/>
            <a:ext cx="0" cy="401320"/>
          </a:xfrm>
          <a:custGeom>
            <a:avLst/>
            <a:gdLst/>
            <a:ahLst/>
            <a:cxnLst/>
            <a:rect l="l" t="t" r="r" b="b"/>
            <a:pathLst>
              <a:path h="401320">
                <a:moveTo>
                  <a:pt x="0" y="0"/>
                </a:moveTo>
                <a:lnTo>
                  <a:pt x="0" y="400797"/>
                </a:lnTo>
              </a:path>
            </a:pathLst>
          </a:custGeom>
          <a:ln w="12700">
            <a:solidFill>
              <a:srgbClr val="FFFFFF"/>
            </a:solidFill>
          </a:ln>
        </p:spPr>
        <p:txBody>
          <a:bodyPr wrap="square" lIns="0" tIns="0" rIns="0" bIns="0" rtlCol="0"/>
          <a:lstStyle/>
          <a:p>
            <a:endParaRPr/>
          </a:p>
        </p:txBody>
      </p:sp>
      <p:sp>
        <p:nvSpPr>
          <p:cNvPr id="3" name="object 3"/>
          <p:cNvSpPr/>
          <p:nvPr/>
        </p:nvSpPr>
        <p:spPr>
          <a:xfrm>
            <a:off x="317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4" name="object 4"/>
          <p:cNvSpPr/>
          <p:nvPr/>
        </p:nvSpPr>
        <p:spPr>
          <a:xfrm>
            <a:off x="1218882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5" name="object 5"/>
          <p:cNvSpPr/>
          <p:nvPr/>
        </p:nvSpPr>
        <p:spPr>
          <a:xfrm>
            <a:off x="0" y="6463550"/>
            <a:ext cx="12192000" cy="0"/>
          </a:xfrm>
          <a:custGeom>
            <a:avLst/>
            <a:gdLst/>
            <a:ahLst/>
            <a:cxnLst/>
            <a:rect l="l" t="t" r="r" b="b"/>
            <a:pathLst>
              <a:path w="12192000">
                <a:moveTo>
                  <a:pt x="0" y="0"/>
                </a:moveTo>
                <a:lnTo>
                  <a:pt x="12192000" y="0"/>
                </a:lnTo>
              </a:path>
            </a:pathLst>
          </a:custGeom>
          <a:ln w="12700">
            <a:solidFill>
              <a:srgbClr val="FFFFFF"/>
            </a:solidFill>
          </a:ln>
        </p:spPr>
        <p:txBody>
          <a:bodyPr wrap="square" lIns="0" tIns="0" rIns="0" bIns="0" rtlCol="0"/>
          <a:lstStyle/>
          <a:p>
            <a:endParaRPr/>
          </a:p>
        </p:txBody>
      </p:sp>
      <p:sp>
        <p:nvSpPr>
          <p:cNvPr id="6" name="object 6"/>
          <p:cNvSpPr/>
          <p:nvPr/>
        </p:nvSpPr>
        <p:spPr>
          <a:xfrm>
            <a:off x="0" y="6848474"/>
            <a:ext cx="12192000" cy="0"/>
          </a:xfrm>
          <a:custGeom>
            <a:avLst/>
            <a:gdLst/>
            <a:ahLst/>
            <a:cxnLst/>
            <a:rect l="l" t="t" r="r" b="b"/>
            <a:pathLst>
              <a:path w="12192000">
                <a:moveTo>
                  <a:pt x="0" y="0"/>
                </a:moveTo>
                <a:lnTo>
                  <a:pt x="12192000" y="0"/>
                </a:lnTo>
              </a:path>
            </a:pathLst>
          </a:custGeom>
          <a:ln w="19049">
            <a:solidFill>
              <a:srgbClr val="FFFFFF"/>
            </a:solidFill>
          </a:ln>
        </p:spPr>
        <p:txBody>
          <a:bodyPr wrap="square" lIns="0" tIns="0" rIns="0" bIns="0" rtlCol="0"/>
          <a:lstStyle/>
          <a:p>
            <a:endParaRPr/>
          </a:p>
        </p:txBody>
      </p:sp>
      <p:sp>
        <p:nvSpPr>
          <p:cNvPr id="7" name="object 7"/>
          <p:cNvSpPr/>
          <p:nvPr/>
        </p:nvSpPr>
        <p:spPr>
          <a:xfrm>
            <a:off x="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1D5895"/>
          </a:solidFill>
        </p:spPr>
        <p:txBody>
          <a:bodyPr wrap="square" lIns="0" tIns="0" rIns="0" bIns="0" rtlCol="0"/>
          <a:lstStyle/>
          <a:p>
            <a:endParaRPr/>
          </a:p>
        </p:txBody>
      </p:sp>
      <p:sp>
        <p:nvSpPr>
          <p:cNvPr id="8" name="object 8"/>
          <p:cNvSpPr/>
          <p:nvPr/>
        </p:nvSpPr>
        <p:spPr>
          <a:xfrm>
            <a:off x="609600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80FF33"/>
          </a:solidFill>
        </p:spPr>
        <p:txBody>
          <a:bodyPr wrap="square" lIns="0" tIns="0" rIns="0" bIns="0" rtlCol="0"/>
          <a:lstStyle/>
          <a:p>
            <a:endParaRPr/>
          </a:p>
        </p:txBody>
      </p:sp>
      <p:sp>
        <p:nvSpPr>
          <p:cNvPr id="9" name="object 9"/>
          <p:cNvSpPr/>
          <p:nvPr/>
        </p:nvSpPr>
        <p:spPr>
          <a:xfrm>
            <a:off x="6096000" y="0"/>
            <a:ext cx="0" cy="375920"/>
          </a:xfrm>
          <a:custGeom>
            <a:avLst/>
            <a:gdLst/>
            <a:ahLst/>
            <a:cxnLst/>
            <a:rect l="l" t="t" r="r" b="b"/>
            <a:pathLst>
              <a:path h="375920">
                <a:moveTo>
                  <a:pt x="0" y="0"/>
                </a:moveTo>
                <a:lnTo>
                  <a:pt x="0" y="375412"/>
                </a:lnTo>
              </a:path>
            </a:pathLst>
          </a:custGeom>
          <a:ln w="12700">
            <a:solidFill>
              <a:srgbClr val="FFFFFF"/>
            </a:solidFill>
          </a:ln>
        </p:spPr>
        <p:txBody>
          <a:bodyPr wrap="square" lIns="0" tIns="0" rIns="0" bIns="0" rtlCol="0"/>
          <a:lstStyle/>
          <a:p>
            <a:endParaRPr/>
          </a:p>
        </p:txBody>
      </p:sp>
      <p:sp>
        <p:nvSpPr>
          <p:cNvPr id="10" name="object 10"/>
          <p:cNvSpPr/>
          <p:nvPr/>
        </p:nvSpPr>
        <p:spPr>
          <a:xfrm>
            <a:off x="317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1" name="object 11"/>
          <p:cNvSpPr/>
          <p:nvPr/>
        </p:nvSpPr>
        <p:spPr>
          <a:xfrm>
            <a:off x="1218882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2" name="object 12"/>
          <p:cNvSpPr/>
          <p:nvPr/>
        </p:nvSpPr>
        <p:spPr>
          <a:xfrm>
            <a:off x="0" y="3175"/>
            <a:ext cx="12192000" cy="0"/>
          </a:xfrm>
          <a:custGeom>
            <a:avLst/>
            <a:gdLst/>
            <a:ahLst/>
            <a:cxnLst/>
            <a:rect l="l" t="t" r="r" b="b"/>
            <a:pathLst>
              <a:path w="12192000">
                <a:moveTo>
                  <a:pt x="0" y="0"/>
                </a:moveTo>
                <a:lnTo>
                  <a:pt x="12192000" y="0"/>
                </a:lnTo>
              </a:path>
            </a:pathLst>
          </a:custGeom>
          <a:ln w="6350">
            <a:solidFill>
              <a:srgbClr val="FFFFFF"/>
            </a:solidFill>
          </a:ln>
        </p:spPr>
        <p:txBody>
          <a:bodyPr wrap="square" lIns="0" tIns="0" rIns="0" bIns="0" rtlCol="0"/>
          <a:lstStyle/>
          <a:p>
            <a:endParaRPr/>
          </a:p>
        </p:txBody>
      </p:sp>
      <p:sp>
        <p:nvSpPr>
          <p:cNvPr id="13" name="object 13"/>
          <p:cNvSpPr/>
          <p:nvPr/>
        </p:nvSpPr>
        <p:spPr>
          <a:xfrm>
            <a:off x="5797296" y="2837688"/>
            <a:ext cx="2203450" cy="524510"/>
          </a:xfrm>
          <a:custGeom>
            <a:avLst/>
            <a:gdLst/>
            <a:ahLst/>
            <a:cxnLst/>
            <a:rect l="l" t="t" r="r" b="b"/>
            <a:pathLst>
              <a:path w="2203450" h="524510">
                <a:moveTo>
                  <a:pt x="0" y="0"/>
                </a:moveTo>
                <a:lnTo>
                  <a:pt x="0" y="357250"/>
                </a:lnTo>
                <a:lnTo>
                  <a:pt x="2203196" y="357250"/>
                </a:lnTo>
                <a:lnTo>
                  <a:pt x="2203196" y="524256"/>
                </a:lnTo>
              </a:path>
            </a:pathLst>
          </a:custGeom>
          <a:ln w="12192">
            <a:solidFill>
              <a:srgbClr val="EC7C30"/>
            </a:solidFill>
          </a:ln>
        </p:spPr>
        <p:txBody>
          <a:bodyPr wrap="square" lIns="0" tIns="0" rIns="0" bIns="0" rtlCol="0"/>
          <a:lstStyle/>
          <a:p>
            <a:endParaRPr/>
          </a:p>
        </p:txBody>
      </p:sp>
      <p:sp>
        <p:nvSpPr>
          <p:cNvPr id="14" name="object 14"/>
          <p:cNvSpPr/>
          <p:nvPr/>
        </p:nvSpPr>
        <p:spPr>
          <a:xfrm>
            <a:off x="5797296" y="2837688"/>
            <a:ext cx="0" cy="524510"/>
          </a:xfrm>
          <a:custGeom>
            <a:avLst/>
            <a:gdLst/>
            <a:ahLst/>
            <a:cxnLst/>
            <a:rect l="l" t="t" r="r" b="b"/>
            <a:pathLst>
              <a:path h="524510">
                <a:moveTo>
                  <a:pt x="0" y="0"/>
                </a:moveTo>
                <a:lnTo>
                  <a:pt x="0" y="524256"/>
                </a:lnTo>
              </a:path>
            </a:pathLst>
          </a:custGeom>
          <a:ln w="12192">
            <a:solidFill>
              <a:srgbClr val="EC7C30"/>
            </a:solidFill>
          </a:ln>
        </p:spPr>
        <p:txBody>
          <a:bodyPr wrap="square" lIns="0" tIns="0" rIns="0" bIns="0" rtlCol="0"/>
          <a:lstStyle/>
          <a:p>
            <a:endParaRPr/>
          </a:p>
        </p:txBody>
      </p:sp>
      <p:sp>
        <p:nvSpPr>
          <p:cNvPr id="15" name="object 15"/>
          <p:cNvSpPr/>
          <p:nvPr/>
        </p:nvSpPr>
        <p:spPr>
          <a:xfrm>
            <a:off x="3593591" y="2837688"/>
            <a:ext cx="2203450" cy="524510"/>
          </a:xfrm>
          <a:custGeom>
            <a:avLst/>
            <a:gdLst/>
            <a:ahLst/>
            <a:cxnLst/>
            <a:rect l="l" t="t" r="r" b="b"/>
            <a:pathLst>
              <a:path w="2203450" h="524510">
                <a:moveTo>
                  <a:pt x="2203196" y="0"/>
                </a:moveTo>
                <a:lnTo>
                  <a:pt x="2203196" y="357250"/>
                </a:lnTo>
                <a:lnTo>
                  <a:pt x="0" y="357250"/>
                </a:lnTo>
                <a:lnTo>
                  <a:pt x="0" y="524256"/>
                </a:lnTo>
              </a:path>
            </a:pathLst>
          </a:custGeom>
          <a:ln w="12192">
            <a:solidFill>
              <a:srgbClr val="EC7C30"/>
            </a:solidFill>
          </a:ln>
        </p:spPr>
        <p:txBody>
          <a:bodyPr wrap="square" lIns="0" tIns="0" rIns="0" bIns="0" rtlCol="0"/>
          <a:lstStyle/>
          <a:p>
            <a:endParaRPr/>
          </a:p>
        </p:txBody>
      </p:sp>
      <p:sp>
        <p:nvSpPr>
          <p:cNvPr id="16" name="object 16"/>
          <p:cNvSpPr/>
          <p:nvPr/>
        </p:nvSpPr>
        <p:spPr>
          <a:xfrm>
            <a:off x="4896611" y="1693164"/>
            <a:ext cx="1801495" cy="1144905"/>
          </a:xfrm>
          <a:custGeom>
            <a:avLst/>
            <a:gdLst/>
            <a:ahLst/>
            <a:cxnLst/>
            <a:rect l="l" t="t" r="r" b="b"/>
            <a:pathLst>
              <a:path w="1801495" h="1144905">
                <a:moveTo>
                  <a:pt x="1686940" y="0"/>
                </a:moveTo>
                <a:lnTo>
                  <a:pt x="114426" y="0"/>
                </a:lnTo>
                <a:lnTo>
                  <a:pt x="69865" y="8985"/>
                </a:lnTo>
                <a:lnTo>
                  <a:pt x="33496" y="33496"/>
                </a:lnTo>
                <a:lnTo>
                  <a:pt x="8985" y="69865"/>
                </a:lnTo>
                <a:lnTo>
                  <a:pt x="0" y="114426"/>
                </a:lnTo>
                <a:lnTo>
                  <a:pt x="0" y="1030097"/>
                </a:lnTo>
                <a:lnTo>
                  <a:pt x="8985" y="1074658"/>
                </a:lnTo>
                <a:lnTo>
                  <a:pt x="33496" y="1111027"/>
                </a:lnTo>
                <a:lnTo>
                  <a:pt x="69865" y="1135538"/>
                </a:lnTo>
                <a:lnTo>
                  <a:pt x="114426" y="1144524"/>
                </a:lnTo>
                <a:lnTo>
                  <a:pt x="1686940" y="1144524"/>
                </a:lnTo>
                <a:lnTo>
                  <a:pt x="1731502" y="1135538"/>
                </a:lnTo>
                <a:lnTo>
                  <a:pt x="1767871" y="1111027"/>
                </a:lnTo>
                <a:lnTo>
                  <a:pt x="1792382" y="1074658"/>
                </a:lnTo>
                <a:lnTo>
                  <a:pt x="1801367" y="1030097"/>
                </a:lnTo>
                <a:lnTo>
                  <a:pt x="1801367" y="114426"/>
                </a:lnTo>
                <a:lnTo>
                  <a:pt x="1792382" y="69865"/>
                </a:lnTo>
                <a:lnTo>
                  <a:pt x="1767871" y="33496"/>
                </a:lnTo>
                <a:lnTo>
                  <a:pt x="1731502" y="8985"/>
                </a:lnTo>
                <a:lnTo>
                  <a:pt x="1686940" y="0"/>
                </a:lnTo>
                <a:close/>
              </a:path>
            </a:pathLst>
          </a:custGeom>
          <a:solidFill>
            <a:srgbClr val="5B9BD4"/>
          </a:solidFill>
        </p:spPr>
        <p:txBody>
          <a:bodyPr wrap="square" lIns="0" tIns="0" rIns="0" bIns="0" rtlCol="0"/>
          <a:lstStyle/>
          <a:p>
            <a:endParaRPr/>
          </a:p>
        </p:txBody>
      </p:sp>
      <p:sp>
        <p:nvSpPr>
          <p:cNvPr id="17" name="object 17"/>
          <p:cNvSpPr/>
          <p:nvPr/>
        </p:nvSpPr>
        <p:spPr>
          <a:xfrm>
            <a:off x="4896611" y="1693164"/>
            <a:ext cx="1801495" cy="1144905"/>
          </a:xfrm>
          <a:custGeom>
            <a:avLst/>
            <a:gdLst/>
            <a:ahLst/>
            <a:cxnLst/>
            <a:rect l="l" t="t" r="r" b="b"/>
            <a:pathLst>
              <a:path w="1801495" h="1144905">
                <a:moveTo>
                  <a:pt x="0" y="114426"/>
                </a:moveTo>
                <a:lnTo>
                  <a:pt x="8985" y="69865"/>
                </a:lnTo>
                <a:lnTo>
                  <a:pt x="33496" y="33496"/>
                </a:lnTo>
                <a:lnTo>
                  <a:pt x="69865" y="8985"/>
                </a:lnTo>
                <a:lnTo>
                  <a:pt x="114426" y="0"/>
                </a:lnTo>
                <a:lnTo>
                  <a:pt x="1686940" y="0"/>
                </a:lnTo>
                <a:lnTo>
                  <a:pt x="1731502" y="8985"/>
                </a:lnTo>
                <a:lnTo>
                  <a:pt x="1767871" y="33496"/>
                </a:lnTo>
                <a:lnTo>
                  <a:pt x="1792382" y="69865"/>
                </a:lnTo>
                <a:lnTo>
                  <a:pt x="1801367" y="114426"/>
                </a:lnTo>
                <a:lnTo>
                  <a:pt x="1801367" y="1030097"/>
                </a:lnTo>
                <a:lnTo>
                  <a:pt x="1792382" y="1074658"/>
                </a:lnTo>
                <a:lnTo>
                  <a:pt x="1767871" y="1111027"/>
                </a:lnTo>
                <a:lnTo>
                  <a:pt x="1731502" y="1135538"/>
                </a:lnTo>
                <a:lnTo>
                  <a:pt x="1686940" y="1144524"/>
                </a:lnTo>
                <a:lnTo>
                  <a:pt x="114426" y="1144524"/>
                </a:lnTo>
                <a:lnTo>
                  <a:pt x="69865" y="1135538"/>
                </a:lnTo>
                <a:lnTo>
                  <a:pt x="33496" y="1111027"/>
                </a:lnTo>
                <a:lnTo>
                  <a:pt x="8985" y="1074658"/>
                </a:lnTo>
                <a:lnTo>
                  <a:pt x="0" y="1030097"/>
                </a:lnTo>
                <a:lnTo>
                  <a:pt x="0" y="114426"/>
                </a:lnTo>
                <a:close/>
              </a:path>
            </a:pathLst>
          </a:custGeom>
          <a:ln w="12192">
            <a:solidFill>
              <a:srgbClr val="FFFFFF"/>
            </a:solidFill>
          </a:ln>
        </p:spPr>
        <p:txBody>
          <a:bodyPr wrap="square" lIns="0" tIns="0" rIns="0" bIns="0" rtlCol="0"/>
          <a:lstStyle/>
          <a:p>
            <a:endParaRPr/>
          </a:p>
        </p:txBody>
      </p:sp>
      <p:sp>
        <p:nvSpPr>
          <p:cNvPr id="18" name="object 18"/>
          <p:cNvSpPr/>
          <p:nvPr/>
        </p:nvSpPr>
        <p:spPr>
          <a:xfrm>
            <a:off x="5096255" y="1882139"/>
            <a:ext cx="1803400" cy="1146175"/>
          </a:xfrm>
          <a:custGeom>
            <a:avLst/>
            <a:gdLst/>
            <a:ahLst/>
            <a:cxnLst/>
            <a:rect l="l" t="t" r="r" b="b"/>
            <a:pathLst>
              <a:path w="1803400" h="1146175">
                <a:moveTo>
                  <a:pt x="1688338" y="0"/>
                </a:moveTo>
                <a:lnTo>
                  <a:pt x="114554" y="0"/>
                </a:lnTo>
                <a:lnTo>
                  <a:pt x="69973" y="9005"/>
                </a:lnTo>
                <a:lnTo>
                  <a:pt x="33559" y="33559"/>
                </a:lnTo>
                <a:lnTo>
                  <a:pt x="9005" y="69973"/>
                </a:lnTo>
                <a:lnTo>
                  <a:pt x="0" y="114554"/>
                </a:lnTo>
                <a:lnTo>
                  <a:pt x="0" y="1031494"/>
                </a:lnTo>
                <a:lnTo>
                  <a:pt x="9005" y="1076074"/>
                </a:lnTo>
                <a:lnTo>
                  <a:pt x="33559" y="1112488"/>
                </a:lnTo>
                <a:lnTo>
                  <a:pt x="69973" y="1137042"/>
                </a:lnTo>
                <a:lnTo>
                  <a:pt x="114554" y="1146048"/>
                </a:lnTo>
                <a:lnTo>
                  <a:pt x="1688338" y="1146048"/>
                </a:lnTo>
                <a:lnTo>
                  <a:pt x="1732918" y="1137042"/>
                </a:lnTo>
                <a:lnTo>
                  <a:pt x="1769332" y="1112488"/>
                </a:lnTo>
                <a:lnTo>
                  <a:pt x="1793886" y="1076074"/>
                </a:lnTo>
                <a:lnTo>
                  <a:pt x="1802892" y="1031494"/>
                </a:lnTo>
                <a:lnTo>
                  <a:pt x="1802892" y="114554"/>
                </a:lnTo>
                <a:lnTo>
                  <a:pt x="1793886" y="69973"/>
                </a:lnTo>
                <a:lnTo>
                  <a:pt x="1769332" y="33559"/>
                </a:lnTo>
                <a:lnTo>
                  <a:pt x="1732918" y="9005"/>
                </a:lnTo>
                <a:lnTo>
                  <a:pt x="1688338" y="0"/>
                </a:lnTo>
                <a:close/>
              </a:path>
            </a:pathLst>
          </a:custGeom>
          <a:solidFill>
            <a:srgbClr val="FFFFFF"/>
          </a:solidFill>
        </p:spPr>
        <p:txBody>
          <a:bodyPr wrap="square" lIns="0" tIns="0" rIns="0" bIns="0" rtlCol="0"/>
          <a:lstStyle/>
          <a:p>
            <a:endParaRPr/>
          </a:p>
        </p:txBody>
      </p:sp>
      <p:sp>
        <p:nvSpPr>
          <p:cNvPr id="19" name="object 19"/>
          <p:cNvSpPr/>
          <p:nvPr/>
        </p:nvSpPr>
        <p:spPr>
          <a:xfrm>
            <a:off x="5096255" y="1882139"/>
            <a:ext cx="1803400" cy="1146175"/>
          </a:xfrm>
          <a:custGeom>
            <a:avLst/>
            <a:gdLst/>
            <a:ahLst/>
            <a:cxnLst/>
            <a:rect l="l" t="t" r="r" b="b"/>
            <a:pathLst>
              <a:path w="1803400" h="1146175">
                <a:moveTo>
                  <a:pt x="0" y="114554"/>
                </a:moveTo>
                <a:lnTo>
                  <a:pt x="9005" y="69973"/>
                </a:lnTo>
                <a:lnTo>
                  <a:pt x="33559" y="33559"/>
                </a:lnTo>
                <a:lnTo>
                  <a:pt x="69973" y="9005"/>
                </a:lnTo>
                <a:lnTo>
                  <a:pt x="114554" y="0"/>
                </a:lnTo>
                <a:lnTo>
                  <a:pt x="1688338" y="0"/>
                </a:lnTo>
                <a:lnTo>
                  <a:pt x="1732918" y="9005"/>
                </a:lnTo>
                <a:lnTo>
                  <a:pt x="1769332" y="33559"/>
                </a:lnTo>
                <a:lnTo>
                  <a:pt x="1793886" y="69973"/>
                </a:lnTo>
                <a:lnTo>
                  <a:pt x="1802892" y="114554"/>
                </a:lnTo>
                <a:lnTo>
                  <a:pt x="1802892" y="1031494"/>
                </a:lnTo>
                <a:lnTo>
                  <a:pt x="1793886" y="1076074"/>
                </a:lnTo>
                <a:lnTo>
                  <a:pt x="1769332" y="1112488"/>
                </a:lnTo>
                <a:lnTo>
                  <a:pt x="1732918" y="1137042"/>
                </a:lnTo>
                <a:lnTo>
                  <a:pt x="1688338" y="1146048"/>
                </a:lnTo>
                <a:lnTo>
                  <a:pt x="114554" y="1146048"/>
                </a:lnTo>
                <a:lnTo>
                  <a:pt x="69973" y="1137042"/>
                </a:lnTo>
                <a:lnTo>
                  <a:pt x="33559" y="1112488"/>
                </a:lnTo>
                <a:lnTo>
                  <a:pt x="9005" y="1076074"/>
                </a:lnTo>
                <a:lnTo>
                  <a:pt x="0" y="1031494"/>
                </a:lnTo>
                <a:lnTo>
                  <a:pt x="0" y="114554"/>
                </a:lnTo>
                <a:close/>
              </a:path>
            </a:pathLst>
          </a:custGeom>
          <a:ln w="12192">
            <a:solidFill>
              <a:srgbClr val="5B9BD4"/>
            </a:solidFill>
          </a:ln>
        </p:spPr>
        <p:txBody>
          <a:bodyPr wrap="square" lIns="0" tIns="0" rIns="0" bIns="0" rtlCol="0"/>
          <a:lstStyle/>
          <a:p>
            <a:endParaRPr/>
          </a:p>
        </p:txBody>
      </p:sp>
      <p:sp>
        <p:nvSpPr>
          <p:cNvPr id="20" name="object 20"/>
          <p:cNvSpPr txBox="1"/>
          <p:nvPr/>
        </p:nvSpPr>
        <p:spPr>
          <a:xfrm>
            <a:off x="5195696" y="2278837"/>
            <a:ext cx="1604645" cy="300355"/>
          </a:xfrm>
          <a:prstGeom prst="rect">
            <a:avLst/>
          </a:prstGeom>
        </p:spPr>
        <p:txBody>
          <a:bodyPr vert="horz" wrap="square" lIns="0" tIns="12700" rIns="0" bIns="0" rtlCol="0">
            <a:spAutoFit/>
          </a:bodyPr>
          <a:lstStyle/>
          <a:p>
            <a:pPr marL="12700">
              <a:lnSpc>
                <a:spcPct val="100000"/>
              </a:lnSpc>
              <a:spcBef>
                <a:spcPts val="100"/>
              </a:spcBef>
            </a:pPr>
            <a:r>
              <a:rPr sz="1800" b="0" spc="-5" dirty="0">
                <a:latin typeface="Calibri Light"/>
                <a:cs typeface="Calibri Light"/>
              </a:rPr>
              <a:t>Input </a:t>
            </a:r>
            <a:r>
              <a:rPr sz="1800" b="0" spc="-50" dirty="0">
                <a:latin typeface="Calibri Light"/>
                <a:cs typeface="Calibri Light"/>
              </a:rPr>
              <a:t>Tax</a:t>
            </a:r>
            <a:r>
              <a:rPr sz="1800" b="0" spc="-30" dirty="0">
                <a:latin typeface="Calibri Light"/>
                <a:cs typeface="Calibri Light"/>
              </a:rPr>
              <a:t> </a:t>
            </a:r>
            <a:r>
              <a:rPr sz="1800" b="0" spc="-10" dirty="0">
                <a:latin typeface="Calibri Light"/>
                <a:cs typeface="Calibri Light"/>
              </a:rPr>
              <a:t>Credits</a:t>
            </a:r>
            <a:endParaRPr sz="1800">
              <a:latin typeface="Calibri Light"/>
              <a:cs typeface="Calibri Light"/>
            </a:endParaRPr>
          </a:p>
        </p:txBody>
      </p:sp>
      <p:sp>
        <p:nvSpPr>
          <p:cNvPr id="21" name="object 21"/>
          <p:cNvSpPr/>
          <p:nvPr/>
        </p:nvSpPr>
        <p:spPr>
          <a:xfrm>
            <a:off x="2692907" y="3361944"/>
            <a:ext cx="1803400" cy="1144905"/>
          </a:xfrm>
          <a:custGeom>
            <a:avLst/>
            <a:gdLst/>
            <a:ahLst/>
            <a:cxnLst/>
            <a:rect l="l" t="t" r="r" b="b"/>
            <a:pathLst>
              <a:path w="1803400" h="1144904">
                <a:moveTo>
                  <a:pt x="1688465" y="0"/>
                </a:moveTo>
                <a:lnTo>
                  <a:pt x="114427" y="0"/>
                </a:lnTo>
                <a:lnTo>
                  <a:pt x="69865" y="8985"/>
                </a:lnTo>
                <a:lnTo>
                  <a:pt x="33496" y="33496"/>
                </a:lnTo>
                <a:lnTo>
                  <a:pt x="8985" y="69865"/>
                </a:lnTo>
                <a:lnTo>
                  <a:pt x="0" y="114426"/>
                </a:lnTo>
                <a:lnTo>
                  <a:pt x="0" y="1030096"/>
                </a:lnTo>
                <a:lnTo>
                  <a:pt x="8985" y="1074658"/>
                </a:lnTo>
                <a:lnTo>
                  <a:pt x="33496" y="1111027"/>
                </a:lnTo>
                <a:lnTo>
                  <a:pt x="69865" y="1135538"/>
                </a:lnTo>
                <a:lnTo>
                  <a:pt x="114427" y="1144523"/>
                </a:lnTo>
                <a:lnTo>
                  <a:pt x="1688465" y="1144523"/>
                </a:lnTo>
                <a:lnTo>
                  <a:pt x="1733026" y="1135538"/>
                </a:lnTo>
                <a:lnTo>
                  <a:pt x="1769395" y="1111027"/>
                </a:lnTo>
                <a:lnTo>
                  <a:pt x="1793906" y="1074658"/>
                </a:lnTo>
                <a:lnTo>
                  <a:pt x="1802892" y="1030096"/>
                </a:lnTo>
                <a:lnTo>
                  <a:pt x="1802892" y="114426"/>
                </a:lnTo>
                <a:lnTo>
                  <a:pt x="1793906" y="69865"/>
                </a:lnTo>
                <a:lnTo>
                  <a:pt x="1769395" y="33496"/>
                </a:lnTo>
                <a:lnTo>
                  <a:pt x="1733026" y="8985"/>
                </a:lnTo>
                <a:lnTo>
                  <a:pt x="1688465" y="0"/>
                </a:lnTo>
                <a:close/>
              </a:path>
            </a:pathLst>
          </a:custGeom>
          <a:solidFill>
            <a:srgbClr val="EC7C30"/>
          </a:solidFill>
        </p:spPr>
        <p:txBody>
          <a:bodyPr wrap="square" lIns="0" tIns="0" rIns="0" bIns="0" rtlCol="0"/>
          <a:lstStyle/>
          <a:p>
            <a:endParaRPr/>
          </a:p>
        </p:txBody>
      </p:sp>
      <p:sp>
        <p:nvSpPr>
          <p:cNvPr id="22" name="object 22"/>
          <p:cNvSpPr/>
          <p:nvPr/>
        </p:nvSpPr>
        <p:spPr>
          <a:xfrm>
            <a:off x="2692907" y="3361944"/>
            <a:ext cx="1803400" cy="1144905"/>
          </a:xfrm>
          <a:custGeom>
            <a:avLst/>
            <a:gdLst/>
            <a:ahLst/>
            <a:cxnLst/>
            <a:rect l="l" t="t" r="r" b="b"/>
            <a:pathLst>
              <a:path w="1803400" h="1144904">
                <a:moveTo>
                  <a:pt x="0" y="114426"/>
                </a:moveTo>
                <a:lnTo>
                  <a:pt x="8985" y="69865"/>
                </a:lnTo>
                <a:lnTo>
                  <a:pt x="33496" y="33496"/>
                </a:lnTo>
                <a:lnTo>
                  <a:pt x="69865" y="8985"/>
                </a:lnTo>
                <a:lnTo>
                  <a:pt x="114427" y="0"/>
                </a:lnTo>
                <a:lnTo>
                  <a:pt x="1688465" y="0"/>
                </a:lnTo>
                <a:lnTo>
                  <a:pt x="1733026" y="8985"/>
                </a:lnTo>
                <a:lnTo>
                  <a:pt x="1769395" y="33496"/>
                </a:lnTo>
                <a:lnTo>
                  <a:pt x="1793906" y="69865"/>
                </a:lnTo>
                <a:lnTo>
                  <a:pt x="1802892" y="114426"/>
                </a:lnTo>
                <a:lnTo>
                  <a:pt x="1802892" y="1030096"/>
                </a:lnTo>
                <a:lnTo>
                  <a:pt x="1793906" y="1074658"/>
                </a:lnTo>
                <a:lnTo>
                  <a:pt x="1769395" y="1111027"/>
                </a:lnTo>
                <a:lnTo>
                  <a:pt x="1733026" y="1135538"/>
                </a:lnTo>
                <a:lnTo>
                  <a:pt x="1688465" y="1144523"/>
                </a:lnTo>
                <a:lnTo>
                  <a:pt x="114427" y="1144523"/>
                </a:lnTo>
                <a:lnTo>
                  <a:pt x="69865" y="1135538"/>
                </a:lnTo>
                <a:lnTo>
                  <a:pt x="33496" y="1111027"/>
                </a:lnTo>
                <a:lnTo>
                  <a:pt x="8985" y="1074658"/>
                </a:lnTo>
                <a:lnTo>
                  <a:pt x="0" y="1030096"/>
                </a:lnTo>
                <a:lnTo>
                  <a:pt x="0" y="114426"/>
                </a:lnTo>
                <a:close/>
              </a:path>
            </a:pathLst>
          </a:custGeom>
          <a:ln w="12192">
            <a:solidFill>
              <a:srgbClr val="FFFFFF"/>
            </a:solidFill>
          </a:ln>
        </p:spPr>
        <p:txBody>
          <a:bodyPr wrap="square" lIns="0" tIns="0" rIns="0" bIns="0" rtlCol="0"/>
          <a:lstStyle/>
          <a:p>
            <a:endParaRPr/>
          </a:p>
        </p:txBody>
      </p:sp>
      <p:sp>
        <p:nvSpPr>
          <p:cNvPr id="23" name="object 23"/>
          <p:cNvSpPr/>
          <p:nvPr/>
        </p:nvSpPr>
        <p:spPr>
          <a:xfrm>
            <a:off x="2892551" y="3552444"/>
            <a:ext cx="1803400" cy="1144905"/>
          </a:xfrm>
          <a:custGeom>
            <a:avLst/>
            <a:gdLst/>
            <a:ahLst/>
            <a:cxnLst/>
            <a:rect l="l" t="t" r="r" b="b"/>
            <a:pathLst>
              <a:path w="1803400" h="1144904">
                <a:moveTo>
                  <a:pt x="1688464" y="0"/>
                </a:moveTo>
                <a:lnTo>
                  <a:pt x="114427" y="0"/>
                </a:lnTo>
                <a:lnTo>
                  <a:pt x="69865" y="8985"/>
                </a:lnTo>
                <a:lnTo>
                  <a:pt x="33496" y="33496"/>
                </a:lnTo>
                <a:lnTo>
                  <a:pt x="8985" y="69865"/>
                </a:lnTo>
                <a:lnTo>
                  <a:pt x="0" y="114426"/>
                </a:lnTo>
                <a:lnTo>
                  <a:pt x="0" y="1030096"/>
                </a:lnTo>
                <a:lnTo>
                  <a:pt x="8985" y="1074658"/>
                </a:lnTo>
                <a:lnTo>
                  <a:pt x="33496" y="1111027"/>
                </a:lnTo>
                <a:lnTo>
                  <a:pt x="69865" y="1135538"/>
                </a:lnTo>
                <a:lnTo>
                  <a:pt x="114427" y="1144523"/>
                </a:lnTo>
                <a:lnTo>
                  <a:pt x="1688464" y="1144523"/>
                </a:lnTo>
                <a:lnTo>
                  <a:pt x="1733026" y="1135538"/>
                </a:lnTo>
                <a:lnTo>
                  <a:pt x="1769395" y="1111027"/>
                </a:lnTo>
                <a:lnTo>
                  <a:pt x="1793906" y="1074658"/>
                </a:lnTo>
                <a:lnTo>
                  <a:pt x="1802892" y="1030096"/>
                </a:lnTo>
                <a:lnTo>
                  <a:pt x="1802892" y="114426"/>
                </a:lnTo>
                <a:lnTo>
                  <a:pt x="1793906" y="69865"/>
                </a:lnTo>
                <a:lnTo>
                  <a:pt x="1769395" y="33496"/>
                </a:lnTo>
                <a:lnTo>
                  <a:pt x="1733026" y="8985"/>
                </a:lnTo>
                <a:lnTo>
                  <a:pt x="1688464" y="0"/>
                </a:lnTo>
                <a:close/>
              </a:path>
            </a:pathLst>
          </a:custGeom>
          <a:solidFill>
            <a:srgbClr val="FFFFFF"/>
          </a:solidFill>
        </p:spPr>
        <p:txBody>
          <a:bodyPr wrap="square" lIns="0" tIns="0" rIns="0" bIns="0" rtlCol="0"/>
          <a:lstStyle/>
          <a:p>
            <a:endParaRPr/>
          </a:p>
        </p:txBody>
      </p:sp>
      <p:sp>
        <p:nvSpPr>
          <p:cNvPr id="24" name="object 24"/>
          <p:cNvSpPr/>
          <p:nvPr/>
        </p:nvSpPr>
        <p:spPr>
          <a:xfrm>
            <a:off x="2892551" y="3552444"/>
            <a:ext cx="1803400" cy="1144905"/>
          </a:xfrm>
          <a:custGeom>
            <a:avLst/>
            <a:gdLst/>
            <a:ahLst/>
            <a:cxnLst/>
            <a:rect l="l" t="t" r="r" b="b"/>
            <a:pathLst>
              <a:path w="1803400" h="1144904">
                <a:moveTo>
                  <a:pt x="0" y="114426"/>
                </a:moveTo>
                <a:lnTo>
                  <a:pt x="8985" y="69865"/>
                </a:lnTo>
                <a:lnTo>
                  <a:pt x="33496" y="33496"/>
                </a:lnTo>
                <a:lnTo>
                  <a:pt x="69865" y="8985"/>
                </a:lnTo>
                <a:lnTo>
                  <a:pt x="114427" y="0"/>
                </a:lnTo>
                <a:lnTo>
                  <a:pt x="1688464" y="0"/>
                </a:lnTo>
                <a:lnTo>
                  <a:pt x="1733026" y="8985"/>
                </a:lnTo>
                <a:lnTo>
                  <a:pt x="1769395" y="33496"/>
                </a:lnTo>
                <a:lnTo>
                  <a:pt x="1793906" y="69865"/>
                </a:lnTo>
                <a:lnTo>
                  <a:pt x="1802892" y="114426"/>
                </a:lnTo>
                <a:lnTo>
                  <a:pt x="1802892" y="1030096"/>
                </a:lnTo>
                <a:lnTo>
                  <a:pt x="1793906" y="1074658"/>
                </a:lnTo>
                <a:lnTo>
                  <a:pt x="1769395" y="1111027"/>
                </a:lnTo>
                <a:lnTo>
                  <a:pt x="1733026" y="1135538"/>
                </a:lnTo>
                <a:lnTo>
                  <a:pt x="1688464" y="1144523"/>
                </a:lnTo>
                <a:lnTo>
                  <a:pt x="114427" y="1144523"/>
                </a:lnTo>
                <a:lnTo>
                  <a:pt x="69865" y="1135538"/>
                </a:lnTo>
                <a:lnTo>
                  <a:pt x="33496" y="1111027"/>
                </a:lnTo>
                <a:lnTo>
                  <a:pt x="8985" y="1074658"/>
                </a:lnTo>
                <a:lnTo>
                  <a:pt x="0" y="1030096"/>
                </a:lnTo>
                <a:lnTo>
                  <a:pt x="0" y="114426"/>
                </a:lnTo>
                <a:close/>
              </a:path>
            </a:pathLst>
          </a:custGeom>
          <a:ln w="12192">
            <a:solidFill>
              <a:srgbClr val="EC7C30"/>
            </a:solidFill>
          </a:ln>
        </p:spPr>
        <p:txBody>
          <a:bodyPr wrap="square" lIns="0" tIns="0" rIns="0" bIns="0" rtlCol="0"/>
          <a:lstStyle/>
          <a:p>
            <a:endParaRPr/>
          </a:p>
        </p:txBody>
      </p:sp>
      <p:sp>
        <p:nvSpPr>
          <p:cNvPr id="25" name="object 25"/>
          <p:cNvSpPr txBox="1"/>
          <p:nvPr/>
        </p:nvSpPr>
        <p:spPr>
          <a:xfrm>
            <a:off x="3069717" y="3575451"/>
            <a:ext cx="1450975" cy="972185"/>
          </a:xfrm>
          <a:prstGeom prst="rect">
            <a:avLst/>
          </a:prstGeom>
        </p:spPr>
        <p:txBody>
          <a:bodyPr vert="horz" wrap="square" lIns="0" tIns="85090" rIns="0" bIns="0" rtlCol="0">
            <a:spAutoFit/>
          </a:bodyPr>
          <a:lstStyle/>
          <a:p>
            <a:pPr algn="ctr">
              <a:lnSpc>
                <a:spcPct val="100000"/>
              </a:lnSpc>
              <a:spcBef>
                <a:spcPts val="670"/>
              </a:spcBef>
            </a:pPr>
            <a:r>
              <a:rPr sz="1800" b="0" spc="-30" dirty="0">
                <a:latin typeface="Calibri Light"/>
                <a:cs typeface="Calibri Light"/>
              </a:rPr>
              <a:t>Table</a:t>
            </a:r>
            <a:r>
              <a:rPr sz="1800" b="0" spc="-25" dirty="0">
                <a:latin typeface="Calibri Light"/>
                <a:cs typeface="Calibri Light"/>
              </a:rPr>
              <a:t> </a:t>
            </a:r>
            <a:r>
              <a:rPr sz="1800" b="0" dirty="0">
                <a:latin typeface="Calibri Light"/>
                <a:cs typeface="Calibri Light"/>
              </a:rPr>
              <a:t>6</a:t>
            </a:r>
            <a:endParaRPr sz="1800">
              <a:latin typeface="Calibri Light"/>
              <a:cs typeface="Calibri Light"/>
            </a:endParaRPr>
          </a:p>
          <a:p>
            <a:pPr algn="ctr">
              <a:lnSpc>
                <a:spcPts val="2070"/>
              </a:lnSpc>
              <a:spcBef>
                <a:spcPts val="575"/>
              </a:spcBef>
            </a:pPr>
            <a:r>
              <a:rPr sz="1800" b="0" spc="-5" dirty="0">
                <a:latin typeface="Calibri Light"/>
                <a:cs typeface="Calibri Light"/>
              </a:rPr>
              <a:t>Declared </a:t>
            </a:r>
            <a:r>
              <a:rPr sz="1800" b="0" dirty="0">
                <a:latin typeface="Calibri Light"/>
                <a:cs typeface="Calibri Light"/>
              </a:rPr>
              <a:t>as</a:t>
            </a:r>
            <a:r>
              <a:rPr sz="1800" b="0" spc="-80" dirty="0">
                <a:latin typeface="Calibri Light"/>
                <a:cs typeface="Calibri Light"/>
              </a:rPr>
              <a:t> </a:t>
            </a:r>
            <a:r>
              <a:rPr sz="1800" b="0" dirty="0">
                <a:latin typeface="Calibri Light"/>
                <a:cs typeface="Calibri Light"/>
              </a:rPr>
              <a:t>per</a:t>
            </a:r>
            <a:endParaRPr sz="1800">
              <a:latin typeface="Calibri Light"/>
              <a:cs typeface="Calibri Light"/>
            </a:endParaRPr>
          </a:p>
          <a:p>
            <a:pPr algn="ctr">
              <a:lnSpc>
                <a:spcPts val="2070"/>
              </a:lnSpc>
            </a:pPr>
            <a:r>
              <a:rPr sz="1800" b="0" spc="-5" dirty="0">
                <a:latin typeface="Calibri Light"/>
                <a:cs typeface="Calibri Light"/>
              </a:rPr>
              <a:t>3B</a:t>
            </a:r>
            <a:endParaRPr sz="1800">
              <a:latin typeface="Calibri Light"/>
              <a:cs typeface="Calibri Light"/>
            </a:endParaRPr>
          </a:p>
        </p:txBody>
      </p:sp>
      <p:sp>
        <p:nvSpPr>
          <p:cNvPr id="26" name="object 26"/>
          <p:cNvSpPr/>
          <p:nvPr/>
        </p:nvSpPr>
        <p:spPr>
          <a:xfrm>
            <a:off x="4896611" y="3361944"/>
            <a:ext cx="1801495" cy="1144905"/>
          </a:xfrm>
          <a:custGeom>
            <a:avLst/>
            <a:gdLst/>
            <a:ahLst/>
            <a:cxnLst/>
            <a:rect l="l" t="t" r="r" b="b"/>
            <a:pathLst>
              <a:path w="1801495" h="1144904">
                <a:moveTo>
                  <a:pt x="1686940" y="0"/>
                </a:moveTo>
                <a:lnTo>
                  <a:pt x="114426" y="0"/>
                </a:lnTo>
                <a:lnTo>
                  <a:pt x="69865" y="8985"/>
                </a:lnTo>
                <a:lnTo>
                  <a:pt x="33496" y="33496"/>
                </a:lnTo>
                <a:lnTo>
                  <a:pt x="8985" y="69865"/>
                </a:lnTo>
                <a:lnTo>
                  <a:pt x="0" y="114426"/>
                </a:lnTo>
                <a:lnTo>
                  <a:pt x="0" y="1030096"/>
                </a:lnTo>
                <a:lnTo>
                  <a:pt x="8985" y="1074658"/>
                </a:lnTo>
                <a:lnTo>
                  <a:pt x="33496" y="1111027"/>
                </a:lnTo>
                <a:lnTo>
                  <a:pt x="69865" y="1135538"/>
                </a:lnTo>
                <a:lnTo>
                  <a:pt x="114426" y="1144523"/>
                </a:lnTo>
                <a:lnTo>
                  <a:pt x="1686940" y="1144523"/>
                </a:lnTo>
                <a:lnTo>
                  <a:pt x="1731502" y="1135538"/>
                </a:lnTo>
                <a:lnTo>
                  <a:pt x="1767871" y="1111027"/>
                </a:lnTo>
                <a:lnTo>
                  <a:pt x="1792382" y="1074658"/>
                </a:lnTo>
                <a:lnTo>
                  <a:pt x="1801367" y="1030096"/>
                </a:lnTo>
                <a:lnTo>
                  <a:pt x="1801367" y="114426"/>
                </a:lnTo>
                <a:lnTo>
                  <a:pt x="1792382" y="69865"/>
                </a:lnTo>
                <a:lnTo>
                  <a:pt x="1767871" y="33496"/>
                </a:lnTo>
                <a:lnTo>
                  <a:pt x="1731502" y="8985"/>
                </a:lnTo>
                <a:lnTo>
                  <a:pt x="1686940" y="0"/>
                </a:lnTo>
                <a:close/>
              </a:path>
            </a:pathLst>
          </a:custGeom>
          <a:solidFill>
            <a:srgbClr val="EC7C30"/>
          </a:solidFill>
        </p:spPr>
        <p:txBody>
          <a:bodyPr wrap="square" lIns="0" tIns="0" rIns="0" bIns="0" rtlCol="0"/>
          <a:lstStyle/>
          <a:p>
            <a:endParaRPr/>
          </a:p>
        </p:txBody>
      </p:sp>
      <p:sp>
        <p:nvSpPr>
          <p:cNvPr id="27" name="object 27"/>
          <p:cNvSpPr/>
          <p:nvPr/>
        </p:nvSpPr>
        <p:spPr>
          <a:xfrm>
            <a:off x="4896611" y="3361944"/>
            <a:ext cx="1801495" cy="1144905"/>
          </a:xfrm>
          <a:custGeom>
            <a:avLst/>
            <a:gdLst/>
            <a:ahLst/>
            <a:cxnLst/>
            <a:rect l="l" t="t" r="r" b="b"/>
            <a:pathLst>
              <a:path w="1801495" h="1144904">
                <a:moveTo>
                  <a:pt x="0" y="114426"/>
                </a:moveTo>
                <a:lnTo>
                  <a:pt x="8985" y="69865"/>
                </a:lnTo>
                <a:lnTo>
                  <a:pt x="33496" y="33496"/>
                </a:lnTo>
                <a:lnTo>
                  <a:pt x="69865" y="8985"/>
                </a:lnTo>
                <a:lnTo>
                  <a:pt x="114426" y="0"/>
                </a:lnTo>
                <a:lnTo>
                  <a:pt x="1686940" y="0"/>
                </a:lnTo>
                <a:lnTo>
                  <a:pt x="1731502" y="8985"/>
                </a:lnTo>
                <a:lnTo>
                  <a:pt x="1767871" y="33496"/>
                </a:lnTo>
                <a:lnTo>
                  <a:pt x="1792382" y="69865"/>
                </a:lnTo>
                <a:lnTo>
                  <a:pt x="1801367" y="114426"/>
                </a:lnTo>
                <a:lnTo>
                  <a:pt x="1801367" y="1030096"/>
                </a:lnTo>
                <a:lnTo>
                  <a:pt x="1792382" y="1074658"/>
                </a:lnTo>
                <a:lnTo>
                  <a:pt x="1767871" y="1111027"/>
                </a:lnTo>
                <a:lnTo>
                  <a:pt x="1731502" y="1135538"/>
                </a:lnTo>
                <a:lnTo>
                  <a:pt x="1686940" y="1144523"/>
                </a:lnTo>
                <a:lnTo>
                  <a:pt x="114426" y="1144523"/>
                </a:lnTo>
                <a:lnTo>
                  <a:pt x="69865" y="1135538"/>
                </a:lnTo>
                <a:lnTo>
                  <a:pt x="33496" y="1111027"/>
                </a:lnTo>
                <a:lnTo>
                  <a:pt x="8985" y="1074658"/>
                </a:lnTo>
                <a:lnTo>
                  <a:pt x="0" y="1030096"/>
                </a:lnTo>
                <a:lnTo>
                  <a:pt x="0" y="114426"/>
                </a:lnTo>
                <a:close/>
              </a:path>
            </a:pathLst>
          </a:custGeom>
          <a:ln w="12192">
            <a:solidFill>
              <a:srgbClr val="FFFFFF"/>
            </a:solidFill>
          </a:ln>
        </p:spPr>
        <p:txBody>
          <a:bodyPr wrap="square" lIns="0" tIns="0" rIns="0" bIns="0" rtlCol="0"/>
          <a:lstStyle/>
          <a:p>
            <a:endParaRPr/>
          </a:p>
        </p:txBody>
      </p:sp>
      <p:sp>
        <p:nvSpPr>
          <p:cNvPr id="28" name="object 28"/>
          <p:cNvSpPr/>
          <p:nvPr/>
        </p:nvSpPr>
        <p:spPr>
          <a:xfrm>
            <a:off x="5096255" y="3552444"/>
            <a:ext cx="1803400" cy="1144905"/>
          </a:xfrm>
          <a:custGeom>
            <a:avLst/>
            <a:gdLst/>
            <a:ahLst/>
            <a:cxnLst/>
            <a:rect l="l" t="t" r="r" b="b"/>
            <a:pathLst>
              <a:path w="1803400" h="1144904">
                <a:moveTo>
                  <a:pt x="1688465" y="0"/>
                </a:moveTo>
                <a:lnTo>
                  <a:pt x="114427" y="0"/>
                </a:lnTo>
                <a:lnTo>
                  <a:pt x="69865" y="8985"/>
                </a:lnTo>
                <a:lnTo>
                  <a:pt x="33496" y="33496"/>
                </a:lnTo>
                <a:lnTo>
                  <a:pt x="8985" y="69865"/>
                </a:lnTo>
                <a:lnTo>
                  <a:pt x="0" y="114426"/>
                </a:lnTo>
                <a:lnTo>
                  <a:pt x="0" y="1030096"/>
                </a:lnTo>
                <a:lnTo>
                  <a:pt x="8985" y="1074658"/>
                </a:lnTo>
                <a:lnTo>
                  <a:pt x="33496" y="1111027"/>
                </a:lnTo>
                <a:lnTo>
                  <a:pt x="69865" y="1135538"/>
                </a:lnTo>
                <a:lnTo>
                  <a:pt x="114427" y="1144523"/>
                </a:lnTo>
                <a:lnTo>
                  <a:pt x="1688465" y="1144523"/>
                </a:lnTo>
                <a:lnTo>
                  <a:pt x="1733026" y="1135538"/>
                </a:lnTo>
                <a:lnTo>
                  <a:pt x="1769395" y="1111027"/>
                </a:lnTo>
                <a:lnTo>
                  <a:pt x="1793906" y="1074658"/>
                </a:lnTo>
                <a:lnTo>
                  <a:pt x="1802892" y="1030096"/>
                </a:lnTo>
                <a:lnTo>
                  <a:pt x="1802892" y="114426"/>
                </a:lnTo>
                <a:lnTo>
                  <a:pt x="1793906" y="69865"/>
                </a:lnTo>
                <a:lnTo>
                  <a:pt x="1769395" y="33496"/>
                </a:lnTo>
                <a:lnTo>
                  <a:pt x="1733026" y="8985"/>
                </a:lnTo>
                <a:lnTo>
                  <a:pt x="1688465" y="0"/>
                </a:lnTo>
                <a:close/>
              </a:path>
            </a:pathLst>
          </a:custGeom>
          <a:solidFill>
            <a:srgbClr val="FFFFFF"/>
          </a:solidFill>
        </p:spPr>
        <p:txBody>
          <a:bodyPr wrap="square" lIns="0" tIns="0" rIns="0" bIns="0" rtlCol="0"/>
          <a:lstStyle/>
          <a:p>
            <a:endParaRPr/>
          </a:p>
        </p:txBody>
      </p:sp>
      <p:sp>
        <p:nvSpPr>
          <p:cNvPr id="29" name="object 29"/>
          <p:cNvSpPr/>
          <p:nvPr/>
        </p:nvSpPr>
        <p:spPr>
          <a:xfrm>
            <a:off x="5096255" y="3552444"/>
            <a:ext cx="1803400" cy="1144905"/>
          </a:xfrm>
          <a:custGeom>
            <a:avLst/>
            <a:gdLst/>
            <a:ahLst/>
            <a:cxnLst/>
            <a:rect l="l" t="t" r="r" b="b"/>
            <a:pathLst>
              <a:path w="1803400" h="1144904">
                <a:moveTo>
                  <a:pt x="0" y="114426"/>
                </a:moveTo>
                <a:lnTo>
                  <a:pt x="8985" y="69865"/>
                </a:lnTo>
                <a:lnTo>
                  <a:pt x="33496" y="33496"/>
                </a:lnTo>
                <a:lnTo>
                  <a:pt x="69865" y="8985"/>
                </a:lnTo>
                <a:lnTo>
                  <a:pt x="114427" y="0"/>
                </a:lnTo>
                <a:lnTo>
                  <a:pt x="1688465" y="0"/>
                </a:lnTo>
                <a:lnTo>
                  <a:pt x="1733026" y="8985"/>
                </a:lnTo>
                <a:lnTo>
                  <a:pt x="1769395" y="33496"/>
                </a:lnTo>
                <a:lnTo>
                  <a:pt x="1793906" y="69865"/>
                </a:lnTo>
                <a:lnTo>
                  <a:pt x="1802892" y="114426"/>
                </a:lnTo>
                <a:lnTo>
                  <a:pt x="1802892" y="1030096"/>
                </a:lnTo>
                <a:lnTo>
                  <a:pt x="1793906" y="1074658"/>
                </a:lnTo>
                <a:lnTo>
                  <a:pt x="1769395" y="1111027"/>
                </a:lnTo>
                <a:lnTo>
                  <a:pt x="1733026" y="1135538"/>
                </a:lnTo>
                <a:lnTo>
                  <a:pt x="1688465" y="1144523"/>
                </a:lnTo>
                <a:lnTo>
                  <a:pt x="114427" y="1144523"/>
                </a:lnTo>
                <a:lnTo>
                  <a:pt x="69865" y="1135538"/>
                </a:lnTo>
                <a:lnTo>
                  <a:pt x="33496" y="1111027"/>
                </a:lnTo>
                <a:lnTo>
                  <a:pt x="8985" y="1074658"/>
                </a:lnTo>
                <a:lnTo>
                  <a:pt x="0" y="1030096"/>
                </a:lnTo>
                <a:lnTo>
                  <a:pt x="0" y="114426"/>
                </a:lnTo>
                <a:close/>
              </a:path>
            </a:pathLst>
          </a:custGeom>
          <a:ln w="12192">
            <a:solidFill>
              <a:srgbClr val="EC7C30"/>
            </a:solidFill>
          </a:ln>
        </p:spPr>
        <p:txBody>
          <a:bodyPr wrap="square" lIns="0" tIns="0" rIns="0" bIns="0" rtlCol="0"/>
          <a:lstStyle/>
          <a:p>
            <a:endParaRPr/>
          </a:p>
        </p:txBody>
      </p:sp>
      <p:sp>
        <p:nvSpPr>
          <p:cNvPr id="30" name="object 30"/>
          <p:cNvSpPr txBox="1"/>
          <p:nvPr/>
        </p:nvSpPr>
        <p:spPr>
          <a:xfrm>
            <a:off x="5255133" y="3575451"/>
            <a:ext cx="1486535" cy="972185"/>
          </a:xfrm>
          <a:prstGeom prst="rect">
            <a:avLst/>
          </a:prstGeom>
        </p:spPr>
        <p:txBody>
          <a:bodyPr vert="horz" wrap="square" lIns="0" tIns="85090" rIns="0" bIns="0" rtlCol="0">
            <a:spAutoFit/>
          </a:bodyPr>
          <a:lstStyle/>
          <a:p>
            <a:pPr algn="ctr">
              <a:lnSpc>
                <a:spcPct val="100000"/>
              </a:lnSpc>
              <a:spcBef>
                <a:spcPts val="670"/>
              </a:spcBef>
            </a:pPr>
            <a:r>
              <a:rPr sz="1800" b="0" spc="-30" dirty="0">
                <a:latin typeface="Calibri Light"/>
                <a:cs typeface="Calibri Light"/>
              </a:rPr>
              <a:t>Table</a:t>
            </a:r>
            <a:r>
              <a:rPr sz="1800" b="0" spc="-20" dirty="0">
                <a:latin typeface="Calibri Light"/>
                <a:cs typeface="Calibri Light"/>
              </a:rPr>
              <a:t> </a:t>
            </a:r>
            <a:r>
              <a:rPr sz="1800" b="0" dirty="0">
                <a:latin typeface="Calibri Light"/>
                <a:cs typeface="Calibri Light"/>
              </a:rPr>
              <a:t>7</a:t>
            </a:r>
            <a:endParaRPr sz="1800">
              <a:latin typeface="Calibri Light"/>
              <a:cs typeface="Calibri Light"/>
            </a:endParaRPr>
          </a:p>
          <a:p>
            <a:pPr algn="ctr">
              <a:lnSpc>
                <a:spcPts val="2070"/>
              </a:lnSpc>
              <a:spcBef>
                <a:spcPts val="575"/>
              </a:spcBef>
            </a:pPr>
            <a:r>
              <a:rPr sz="1800" b="0" spc="-15" dirty="0">
                <a:latin typeface="Calibri Light"/>
                <a:cs typeface="Calibri Light"/>
              </a:rPr>
              <a:t>Reversals </a:t>
            </a:r>
            <a:r>
              <a:rPr sz="1800" b="0" dirty="0">
                <a:latin typeface="Calibri Light"/>
                <a:cs typeface="Calibri Light"/>
              </a:rPr>
              <a:t>as</a:t>
            </a:r>
            <a:r>
              <a:rPr sz="1800" b="0" spc="-55" dirty="0">
                <a:latin typeface="Calibri Light"/>
                <a:cs typeface="Calibri Light"/>
              </a:rPr>
              <a:t> </a:t>
            </a:r>
            <a:r>
              <a:rPr sz="1800" b="0" dirty="0">
                <a:latin typeface="Calibri Light"/>
                <a:cs typeface="Calibri Light"/>
              </a:rPr>
              <a:t>per</a:t>
            </a:r>
            <a:endParaRPr sz="1800">
              <a:latin typeface="Calibri Light"/>
              <a:cs typeface="Calibri Light"/>
            </a:endParaRPr>
          </a:p>
          <a:p>
            <a:pPr algn="ctr">
              <a:lnSpc>
                <a:spcPts val="2070"/>
              </a:lnSpc>
            </a:pPr>
            <a:r>
              <a:rPr sz="1800" b="0" spc="-5" dirty="0">
                <a:latin typeface="Calibri Light"/>
                <a:cs typeface="Calibri Light"/>
              </a:rPr>
              <a:t>3B</a:t>
            </a:r>
            <a:endParaRPr sz="1800">
              <a:latin typeface="Calibri Light"/>
              <a:cs typeface="Calibri Light"/>
            </a:endParaRPr>
          </a:p>
        </p:txBody>
      </p:sp>
      <p:sp>
        <p:nvSpPr>
          <p:cNvPr id="31" name="object 31"/>
          <p:cNvSpPr/>
          <p:nvPr/>
        </p:nvSpPr>
        <p:spPr>
          <a:xfrm>
            <a:off x="7098792" y="3361944"/>
            <a:ext cx="1803400" cy="1144905"/>
          </a:xfrm>
          <a:custGeom>
            <a:avLst/>
            <a:gdLst/>
            <a:ahLst/>
            <a:cxnLst/>
            <a:rect l="l" t="t" r="r" b="b"/>
            <a:pathLst>
              <a:path w="1803400" h="1144904">
                <a:moveTo>
                  <a:pt x="1688464" y="0"/>
                </a:moveTo>
                <a:lnTo>
                  <a:pt x="114426" y="0"/>
                </a:lnTo>
                <a:lnTo>
                  <a:pt x="69865" y="8985"/>
                </a:lnTo>
                <a:lnTo>
                  <a:pt x="33496" y="33496"/>
                </a:lnTo>
                <a:lnTo>
                  <a:pt x="8985" y="69865"/>
                </a:lnTo>
                <a:lnTo>
                  <a:pt x="0" y="114426"/>
                </a:lnTo>
                <a:lnTo>
                  <a:pt x="0" y="1030096"/>
                </a:lnTo>
                <a:lnTo>
                  <a:pt x="8985" y="1074658"/>
                </a:lnTo>
                <a:lnTo>
                  <a:pt x="33496" y="1111027"/>
                </a:lnTo>
                <a:lnTo>
                  <a:pt x="69865" y="1135538"/>
                </a:lnTo>
                <a:lnTo>
                  <a:pt x="114426" y="1144523"/>
                </a:lnTo>
                <a:lnTo>
                  <a:pt x="1688464" y="1144523"/>
                </a:lnTo>
                <a:lnTo>
                  <a:pt x="1733026" y="1135538"/>
                </a:lnTo>
                <a:lnTo>
                  <a:pt x="1769395" y="1111027"/>
                </a:lnTo>
                <a:lnTo>
                  <a:pt x="1793906" y="1074658"/>
                </a:lnTo>
                <a:lnTo>
                  <a:pt x="1802891" y="1030096"/>
                </a:lnTo>
                <a:lnTo>
                  <a:pt x="1802891" y="114426"/>
                </a:lnTo>
                <a:lnTo>
                  <a:pt x="1793906" y="69865"/>
                </a:lnTo>
                <a:lnTo>
                  <a:pt x="1769395" y="33496"/>
                </a:lnTo>
                <a:lnTo>
                  <a:pt x="1733026" y="8985"/>
                </a:lnTo>
                <a:lnTo>
                  <a:pt x="1688464" y="0"/>
                </a:lnTo>
                <a:close/>
              </a:path>
            </a:pathLst>
          </a:custGeom>
          <a:solidFill>
            <a:srgbClr val="EC7C30"/>
          </a:solidFill>
        </p:spPr>
        <p:txBody>
          <a:bodyPr wrap="square" lIns="0" tIns="0" rIns="0" bIns="0" rtlCol="0"/>
          <a:lstStyle/>
          <a:p>
            <a:endParaRPr/>
          </a:p>
        </p:txBody>
      </p:sp>
      <p:sp>
        <p:nvSpPr>
          <p:cNvPr id="32" name="object 32"/>
          <p:cNvSpPr/>
          <p:nvPr/>
        </p:nvSpPr>
        <p:spPr>
          <a:xfrm>
            <a:off x="7098792" y="3361944"/>
            <a:ext cx="1803400" cy="1144905"/>
          </a:xfrm>
          <a:custGeom>
            <a:avLst/>
            <a:gdLst/>
            <a:ahLst/>
            <a:cxnLst/>
            <a:rect l="l" t="t" r="r" b="b"/>
            <a:pathLst>
              <a:path w="1803400" h="1144904">
                <a:moveTo>
                  <a:pt x="0" y="114426"/>
                </a:moveTo>
                <a:lnTo>
                  <a:pt x="8985" y="69865"/>
                </a:lnTo>
                <a:lnTo>
                  <a:pt x="33496" y="33496"/>
                </a:lnTo>
                <a:lnTo>
                  <a:pt x="69865" y="8985"/>
                </a:lnTo>
                <a:lnTo>
                  <a:pt x="114426" y="0"/>
                </a:lnTo>
                <a:lnTo>
                  <a:pt x="1688464" y="0"/>
                </a:lnTo>
                <a:lnTo>
                  <a:pt x="1733026" y="8985"/>
                </a:lnTo>
                <a:lnTo>
                  <a:pt x="1769395" y="33496"/>
                </a:lnTo>
                <a:lnTo>
                  <a:pt x="1793906" y="69865"/>
                </a:lnTo>
                <a:lnTo>
                  <a:pt x="1802891" y="114426"/>
                </a:lnTo>
                <a:lnTo>
                  <a:pt x="1802891" y="1030096"/>
                </a:lnTo>
                <a:lnTo>
                  <a:pt x="1793906" y="1074658"/>
                </a:lnTo>
                <a:lnTo>
                  <a:pt x="1769395" y="1111027"/>
                </a:lnTo>
                <a:lnTo>
                  <a:pt x="1733026" y="1135538"/>
                </a:lnTo>
                <a:lnTo>
                  <a:pt x="1688464" y="1144523"/>
                </a:lnTo>
                <a:lnTo>
                  <a:pt x="114426" y="1144523"/>
                </a:lnTo>
                <a:lnTo>
                  <a:pt x="69865" y="1135538"/>
                </a:lnTo>
                <a:lnTo>
                  <a:pt x="33496" y="1111027"/>
                </a:lnTo>
                <a:lnTo>
                  <a:pt x="8985" y="1074658"/>
                </a:lnTo>
                <a:lnTo>
                  <a:pt x="0" y="1030096"/>
                </a:lnTo>
                <a:lnTo>
                  <a:pt x="0" y="114426"/>
                </a:lnTo>
                <a:close/>
              </a:path>
            </a:pathLst>
          </a:custGeom>
          <a:ln w="12192">
            <a:solidFill>
              <a:srgbClr val="FFFFFF"/>
            </a:solidFill>
          </a:ln>
        </p:spPr>
        <p:txBody>
          <a:bodyPr wrap="square" lIns="0" tIns="0" rIns="0" bIns="0" rtlCol="0"/>
          <a:lstStyle/>
          <a:p>
            <a:endParaRPr/>
          </a:p>
        </p:txBody>
      </p:sp>
      <p:sp>
        <p:nvSpPr>
          <p:cNvPr id="33" name="object 33"/>
          <p:cNvSpPr/>
          <p:nvPr/>
        </p:nvSpPr>
        <p:spPr>
          <a:xfrm>
            <a:off x="7299959" y="3552444"/>
            <a:ext cx="1801495" cy="1144905"/>
          </a:xfrm>
          <a:custGeom>
            <a:avLst/>
            <a:gdLst/>
            <a:ahLst/>
            <a:cxnLst/>
            <a:rect l="l" t="t" r="r" b="b"/>
            <a:pathLst>
              <a:path w="1801495" h="1144904">
                <a:moveTo>
                  <a:pt x="1686941" y="0"/>
                </a:moveTo>
                <a:lnTo>
                  <a:pt x="114426" y="0"/>
                </a:lnTo>
                <a:lnTo>
                  <a:pt x="69865" y="8985"/>
                </a:lnTo>
                <a:lnTo>
                  <a:pt x="33496" y="33496"/>
                </a:lnTo>
                <a:lnTo>
                  <a:pt x="8985" y="69865"/>
                </a:lnTo>
                <a:lnTo>
                  <a:pt x="0" y="114426"/>
                </a:lnTo>
                <a:lnTo>
                  <a:pt x="0" y="1030096"/>
                </a:lnTo>
                <a:lnTo>
                  <a:pt x="8985" y="1074658"/>
                </a:lnTo>
                <a:lnTo>
                  <a:pt x="33496" y="1111027"/>
                </a:lnTo>
                <a:lnTo>
                  <a:pt x="69865" y="1135538"/>
                </a:lnTo>
                <a:lnTo>
                  <a:pt x="114426" y="1144523"/>
                </a:lnTo>
                <a:lnTo>
                  <a:pt x="1686941" y="1144523"/>
                </a:lnTo>
                <a:lnTo>
                  <a:pt x="1731502" y="1135538"/>
                </a:lnTo>
                <a:lnTo>
                  <a:pt x="1767871" y="1111027"/>
                </a:lnTo>
                <a:lnTo>
                  <a:pt x="1792382" y="1074658"/>
                </a:lnTo>
                <a:lnTo>
                  <a:pt x="1801368" y="1030096"/>
                </a:lnTo>
                <a:lnTo>
                  <a:pt x="1801368" y="114426"/>
                </a:lnTo>
                <a:lnTo>
                  <a:pt x="1792382" y="69865"/>
                </a:lnTo>
                <a:lnTo>
                  <a:pt x="1767871" y="33496"/>
                </a:lnTo>
                <a:lnTo>
                  <a:pt x="1731502" y="8985"/>
                </a:lnTo>
                <a:lnTo>
                  <a:pt x="1686941" y="0"/>
                </a:lnTo>
                <a:close/>
              </a:path>
            </a:pathLst>
          </a:custGeom>
          <a:solidFill>
            <a:srgbClr val="FFFFFF"/>
          </a:solidFill>
        </p:spPr>
        <p:txBody>
          <a:bodyPr wrap="square" lIns="0" tIns="0" rIns="0" bIns="0" rtlCol="0"/>
          <a:lstStyle/>
          <a:p>
            <a:endParaRPr/>
          </a:p>
        </p:txBody>
      </p:sp>
      <p:sp>
        <p:nvSpPr>
          <p:cNvPr id="34" name="object 34"/>
          <p:cNvSpPr/>
          <p:nvPr/>
        </p:nvSpPr>
        <p:spPr>
          <a:xfrm>
            <a:off x="7299959" y="3552444"/>
            <a:ext cx="1801495" cy="1144905"/>
          </a:xfrm>
          <a:custGeom>
            <a:avLst/>
            <a:gdLst/>
            <a:ahLst/>
            <a:cxnLst/>
            <a:rect l="l" t="t" r="r" b="b"/>
            <a:pathLst>
              <a:path w="1801495" h="1144904">
                <a:moveTo>
                  <a:pt x="0" y="114426"/>
                </a:moveTo>
                <a:lnTo>
                  <a:pt x="8985" y="69865"/>
                </a:lnTo>
                <a:lnTo>
                  <a:pt x="33496" y="33496"/>
                </a:lnTo>
                <a:lnTo>
                  <a:pt x="69865" y="8985"/>
                </a:lnTo>
                <a:lnTo>
                  <a:pt x="114426" y="0"/>
                </a:lnTo>
                <a:lnTo>
                  <a:pt x="1686941" y="0"/>
                </a:lnTo>
                <a:lnTo>
                  <a:pt x="1731502" y="8985"/>
                </a:lnTo>
                <a:lnTo>
                  <a:pt x="1767871" y="33496"/>
                </a:lnTo>
                <a:lnTo>
                  <a:pt x="1792382" y="69865"/>
                </a:lnTo>
                <a:lnTo>
                  <a:pt x="1801368" y="114426"/>
                </a:lnTo>
                <a:lnTo>
                  <a:pt x="1801368" y="1030096"/>
                </a:lnTo>
                <a:lnTo>
                  <a:pt x="1792382" y="1074658"/>
                </a:lnTo>
                <a:lnTo>
                  <a:pt x="1767871" y="1111027"/>
                </a:lnTo>
                <a:lnTo>
                  <a:pt x="1731502" y="1135538"/>
                </a:lnTo>
                <a:lnTo>
                  <a:pt x="1686941" y="1144523"/>
                </a:lnTo>
                <a:lnTo>
                  <a:pt x="114426" y="1144523"/>
                </a:lnTo>
                <a:lnTo>
                  <a:pt x="69865" y="1135538"/>
                </a:lnTo>
                <a:lnTo>
                  <a:pt x="33496" y="1111027"/>
                </a:lnTo>
                <a:lnTo>
                  <a:pt x="8985" y="1074658"/>
                </a:lnTo>
                <a:lnTo>
                  <a:pt x="0" y="1030096"/>
                </a:lnTo>
                <a:lnTo>
                  <a:pt x="0" y="114426"/>
                </a:lnTo>
                <a:close/>
              </a:path>
            </a:pathLst>
          </a:custGeom>
          <a:ln w="12192">
            <a:solidFill>
              <a:srgbClr val="EC7C30"/>
            </a:solidFill>
          </a:ln>
        </p:spPr>
        <p:txBody>
          <a:bodyPr wrap="square" lIns="0" tIns="0" rIns="0" bIns="0" rtlCol="0"/>
          <a:lstStyle/>
          <a:p>
            <a:endParaRPr/>
          </a:p>
        </p:txBody>
      </p:sp>
      <p:sp>
        <p:nvSpPr>
          <p:cNvPr id="35" name="object 35"/>
          <p:cNvSpPr txBox="1"/>
          <p:nvPr/>
        </p:nvSpPr>
        <p:spPr>
          <a:xfrm>
            <a:off x="7548498" y="3575451"/>
            <a:ext cx="1306830" cy="972185"/>
          </a:xfrm>
          <a:prstGeom prst="rect">
            <a:avLst/>
          </a:prstGeom>
        </p:spPr>
        <p:txBody>
          <a:bodyPr vert="horz" wrap="square" lIns="0" tIns="85090" rIns="0" bIns="0" rtlCol="0">
            <a:spAutoFit/>
          </a:bodyPr>
          <a:lstStyle/>
          <a:p>
            <a:pPr algn="ctr">
              <a:lnSpc>
                <a:spcPct val="100000"/>
              </a:lnSpc>
              <a:spcBef>
                <a:spcPts val="670"/>
              </a:spcBef>
            </a:pPr>
            <a:r>
              <a:rPr sz="1800" b="0" spc="-30" dirty="0">
                <a:latin typeface="Calibri Light"/>
                <a:cs typeface="Calibri Light"/>
              </a:rPr>
              <a:t>Table</a:t>
            </a:r>
            <a:r>
              <a:rPr sz="1800" b="0" spc="-25" dirty="0">
                <a:latin typeface="Calibri Light"/>
                <a:cs typeface="Calibri Light"/>
              </a:rPr>
              <a:t> </a:t>
            </a:r>
            <a:r>
              <a:rPr sz="1800" b="0" dirty="0">
                <a:latin typeface="Calibri Light"/>
                <a:cs typeface="Calibri Light"/>
              </a:rPr>
              <a:t>8</a:t>
            </a:r>
            <a:endParaRPr sz="1800">
              <a:latin typeface="Calibri Light"/>
              <a:cs typeface="Calibri Light"/>
            </a:endParaRPr>
          </a:p>
          <a:p>
            <a:pPr algn="ctr">
              <a:lnSpc>
                <a:spcPts val="2070"/>
              </a:lnSpc>
              <a:spcBef>
                <a:spcPts val="575"/>
              </a:spcBef>
            </a:pPr>
            <a:r>
              <a:rPr sz="1800" b="0" spc="-10" dirty="0">
                <a:latin typeface="Calibri Light"/>
                <a:cs typeface="Calibri Light"/>
              </a:rPr>
              <a:t>Reconciliation</a:t>
            </a:r>
            <a:endParaRPr sz="1800">
              <a:latin typeface="Calibri Light"/>
              <a:cs typeface="Calibri Light"/>
            </a:endParaRPr>
          </a:p>
          <a:p>
            <a:pPr algn="ctr">
              <a:lnSpc>
                <a:spcPts val="2070"/>
              </a:lnSpc>
            </a:pPr>
            <a:r>
              <a:rPr sz="1800" b="0" dirty="0">
                <a:latin typeface="Calibri Light"/>
                <a:cs typeface="Calibri Light"/>
              </a:rPr>
              <a:t>with</a:t>
            </a:r>
            <a:r>
              <a:rPr sz="1800" b="0" spc="-15" dirty="0">
                <a:latin typeface="Calibri Light"/>
                <a:cs typeface="Calibri Light"/>
              </a:rPr>
              <a:t> </a:t>
            </a:r>
            <a:r>
              <a:rPr sz="1800" b="0" dirty="0">
                <a:latin typeface="Calibri Light"/>
                <a:cs typeface="Calibri Light"/>
              </a:rPr>
              <a:t>2A</a:t>
            </a:r>
            <a:endParaRPr sz="1800">
              <a:latin typeface="Calibri Light"/>
              <a:cs typeface="Calibri Light"/>
            </a:endParaRPr>
          </a:p>
        </p:txBody>
      </p:sp>
      <p:sp>
        <p:nvSpPr>
          <p:cNvPr id="36" name="object 36"/>
          <p:cNvSpPr/>
          <p:nvPr/>
        </p:nvSpPr>
        <p:spPr>
          <a:xfrm>
            <a:off x="833627" y="394703"/>
            <a:ext cx="10520934" cy="538746"/>
          </a:xfrm>
          <a:prstGeom prst="rect">
            <a:avLst/>
          </a:prstGeom>
          <a:blipFill>
            <a:blip r:embed="rId2" cstate="print"/>
            <a:stretch>
              <a:fillRect/>
            </a:stretch>
          </a:blipFill>
        </p:spPr>
        <p:txBody>
          <a:bodyPr wrap="square" lIns="0" tIns="0" rIns="0" bIns="0" rtlCol="0"/>
          <a:lstStyle/>
          <a:p>
            <a:endParaRPr/>
          </a:p>
        </p:txBody>
      </p:sp>
      <p:sp>
        <p:nvSpPr>
          <p:cNvPr id="37" name="object 37"/>
          <p:cNvSpPr txBox="1">
            <a:spLocks noGrp="1"/>
          </p:cNvSpPr>
          <p:nvPr>
            <p:ph type="title"/>
          </p:nvPr>
        </p:nvSpPr>
        <p:spPr>
          <a:xfrm>
            <a:off x="4042409" y="285445"/>
            <a:ext cx="4106545" cy="635000"/>
          </a:xfrm>
          <a:prstGeom prst="rect">
            <a:avLst/>
          </a:prstGeom>
        </p:spPr>
        <p:txBody>
          <a:bodyPr vert="horz" wrap="square" lIns="0" tIns="12065" rIns="0" bIns="0" rtlCol="0">
            <a:spAutoFit/>
          </a:bodyPr>
          <a:lstStyle/>
          <a:p>
            <a:pPr marL="12700">
              <a:lnSpc>
                <a:spcPct val="100000"/>
              </a:lnSpc>
              <a:spcBef>
                <a:spcPts val="95"/>
              </a:spcBef>
            </a:pPr>
            <a:r>
              <a:rPr spc="-5" dirty="0"/>
              <a:t>Annual </a:t>
            </a:r>
            <a:r>
              <a:rPr spc="-20" dirty="0"/>
              <a:t>Return </a:t>
            </a:r>
            <a:r>
              <a:rPr spc="-5" dirty="0"/>
              <a:t>–</a:t>
            </a:r>
            <a:r>
              <a:rPr spc="-55" dirty="0"/>
              <a:t> </a:t>
            </a:r>
            <a:r>
              <a:rPr spc="-35" dirty="0"/>
              <a:t>ITC</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0" y="6457200"/>
            <a:ext cx="0" cy="401320"/>
          </a:xfrm>
          <a:custGeom>
            <a:avLst/>
            <a:gdLst/>
            <a:ahLst/>
            <a:cxnLst/>
            <a:rect l="l" t="t" r="r" b="b"/>
            <a:pathLst>
              <a:path h="401320">
                <a:moveTo>
                  <a:pt x="0" y="0"/>
                </a:moveTo>
                <a:lnTo>
                  <a:pt x="0" y="400797"/>
                </a:lnTo>
              </a:path>
            </a:pathLst>
          </a:custGeom>
          <a:ln w="12700">
            <a:solidFill>
              <a:srgbClr val="FFFFFF"/>
            </a:solidFill>
          </a:ln>
        </p:spPr>
        <p:txBody>
          <a:bodyPr wrap="square" lIns="0" tIns="0" rIns="0" bIns="0" rtlCol="0"/>
          <a:lstStyle/>
          <a:p>
            <a:endParaRPr/>
          </a:p>
        </p:txBody>
      </p:sp>
      <p:sp>
        <p:nvSpPr>
          <p:cNvPr id="3" name="object 3"/>
          <p:cNvSpPr/>
          <p:nvPr/>
        </p:nvSpPr>
        <p:spPr>
          <a:xfrm>
            <a:off x="317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4" name="object 4"/>
          <p:cNvSpPr/>
          <p:nvPr/>
        </p:nvSpPr>
        <p:spPr>
          <a:xfrm>
            <a:off x="1218882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5" name="object 5"/>
          <p:cNvSpPr/>
          <p:nvPr/>
        </p:nvSpPr>
        <p:spPr>
          <a:xfrm>
            <a:off x="0" y="6463550"/>
            <a:ext cx="12192000" cy="0"/>
          </a:xfrm>
          <a:custGeom>
            <a:avLst/>
            <a:gdLst/>
            <a:ahLst/>
            <a:cxnLst/>
            <a:rect l="l" t="t" r="r" b="b"/>
            <a:pathLst>
              <a:path w="12192000">
                <a:moveTo>
                  <a:pt x="0" y="0"/>
                </a:moveTo>
                <a:lnTo>
                  <a:pt x="12192000" y="0"/>
                </a:lnTo>
              </a:path>
            </a:pathLst>
          </a:custGeom>
          <a:ln w="12700">
            <a:solidFill>
              <a:srgbClr val="FFFFFF"/>
            </a:solidFill>
          </a:ln>
        </p:spPr>
        <p:txBody>
          <a:bodyPr wrap="square" lIns="0" tIns="0" rIns="0" bIns="0" rtlCol="0"/>
          <a:lstStyle/>
          <a:p>
            <a:endParaRPr/>
          </a:p>
        </p:txBody>
      </p:sp>
      <p:sp>
        <p:nvSpPr>
          <p:cNvPr id="6" name="object 6"/>
          <p:cNvSpPr/>
          <p:nvPr/>
        </p:nvSpPr>
        <p:spPr>
          <a:xfrm>
            <a:off x="0" y="6848474"/>
            <a:ext cx="12192000" cy="0"/>
          </a:xfrm>
          <a:custGeom>
            <a:avLst/>
            <a:gdLst/>
            <a:ahLst/>
            <a:cxnLst/>
            <a:rect l="l" t="t" r="r" b="b"/>
            <a:pathLst>
              <a:path w="12192000">
                <a:moveTo>
                  <a:pt x="0" y="0"/>
                </a:moveTo>
                <a:lnTo>
                  <a:pt x="12192000" y="0"/>
                </a:lnTo>
              </a:path>
            </a:pathLst>
          </a:custGeom>
          <a:ln w="19049">
            <a:solidFill>
              <a:srgbClr val="FFFFFF"/>
            </a:solidFill>
          </a:ln>
        </p:spPr>
        <p:txBody>
          <a:bodyPr wrap="square" lIns="0" tIns="0" rIns="0" bIns="0" rtlCol="0"/>
          <a:lstStyle/>
          <a:p>
            <a:endParaRPr/>
          </a:p>
        </p:txBody>
      </p:sp>
      <p:sp>
        <p:nvSpPr>
          <p:cNvPr id="7" name="object 7"/>
          <p:cNvSpPr/>
          <p:nvPr/>
        </p:nvSpPr>
        <p:spPr>
          <a:xfrm>
            <a:off x="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1D5895"/>
          </a:solidFill>
        </p:spPr>
        <p:txBody>
          <a:bodyPr wrap="square" lIns="0" tIns="0" rIns="0" bIns="0" rtlCol="0"/>
          <a:lstStyle/>
          <a:p>
            <a:endParaRPr/>
          </a:p>
        </p:txBody>
      </p:sp>
      <p:sp>
        <p:nvSpPr>
          <p:cNvPr id="8" name="object 8"/>
          <p:cNvSpPr/>
          <p:nvPr/>
        </p:nvSpPr>
        <p:spPr>
          <a:xfrm>
            <a:off x="609600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80FF33"/>
          </a:solidFill>
        </p:spPr>
        <p:txBody>
          <a:bodyPr wrap="square" lIns="0" tIns="0" rIns="0" bIns="0" rtlCol="0"/>
          <a:lstStyle/>
          <a:p>
            <a:endParaRPr/>
          </a:p>
        </p:txBody>
      </p:sp>
      <p:sp>
        <p:nvSpPr>
          <p:cNvPr id="9" name="object 9"/>
          <p:cNvSpPr/>
          <p:nvPr/>
        </p:nvSpPr>
        <p:spPr>
          <a:xfrm>
            <a:off x="6096000" y="0"/>
            <a:ext cx="0" cy="375920"/>
          </a:xfrm>
          <a:custGeom>
            <a:avLst/>
            <a:gdLst/>
            <a:ahLst/>
            <a:cxnLst/>
            <a:rect l="l" t="t" r="r" b="b"/>
            <a:pathLst>
              <a:path h="375920">
                <a:moveTo>
                  <a:pt x="0" y="0"/>
                </a:moveTo>
                <a:lnTo>
                  <a:pt x="0" y="375412"/>
                </a:lnTo>
              </a:path>
            </a:pathLst>
          </a:custGeom>
          <a:ln w="12700">
            <a:solidFill>
              <a:srgbClr val="FFFFFF"/>
            </a:solidFill>
          </a:ln>
        </p:spPr>
        <p:txBody>
          <a:bodyPr wrap="square" lIns="0" tIns="0" rIns="0" bIns="0" rtlCol="0"/>
          <a:lstStyle/>
          <a:p>
            <a:endParaRPr/>
          </a:p>
        </p:txBody>
      </p:sp>
      <p:sp>
        <p:nvSpPr>
          <p:cNvPr id="10" name="object 10"/>
          <p:cNvSpPr/>
          <p:nvPr/>
        </p:nvSpPr>
        <p:spPr>
          <a:xfrm>
            <a:off x="317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1" name="object 11"/>
          <p:cNvSpPr/>
          <p:nvPr/>
        </p:nvSpPr>
        <p:spPr>
          <a:xfrm>
            <a:off x="1218882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2" name="object 12"/>
          <p:cNvSpPr/>
          <p:nvPr/>
        </p:nvSpPr>
        <p:spPr>
          <a:xfrm>
            <a:off x="0" y="3175"/>
            <a:ext cx="12192000" cy="0"/>
          </a:xfrm>
          <a:custGeom>
            <a:avLst/>
            <a:gdLst/>
            <a:ahLst/>
            <a:cxnLst/>
            <a:rect l="l" t="t" r="r" b="b"/>
            <a:pathLst>
              <a:path w="12192000">
                <a:moveTo>
                  <a:pt x="0" y="0"/>
                </a:moveTo>
                <a:lnTo>
                  <a:pt x="12192000" y="0"/>
                </a:lnTo>
              </a:path>
            </a:pathLst>
          </a:custGeom>
          <a:ln w="6350">
            <a:solidFill>
              <a:srgbClr val="FFFFFF"/>
            </a:solidFill>
          </a:ln>
        </p:spPr>
        <p:txBody>
          <a:bodyPr wrap="square" lIns="0" tIns="0" rIns="0" bIns="0" rtlCol="0"/>
          <a:lstStyle/>
          <a:p>
            <a:endParaRPr/>
          </a:p>
        </p:txBody>
      </p:sp>
      <p:sp>
        <p:nvSpPr>
          <p:cNvPr id="13" name="object 13"/>
          <p:cNvSpPr/>
          <p:nvPr/>
        </p:nvSpPr>
        <p:spPr>
          <a:xfrm>
            <a:off x="833627" y="394703"/>
            <a:ext cx="10520934" cy="538746"/>
          </a:xfrm>
          <a:prstGeom prst="rect">
            <a:avLst/>
          </a:prstGeom>
          <a:blipFill>
            <a:blip r:embed="rId2" cstate="print"/>
            <a:stretch>
              <a:fillRect/>
            </a:stretch>
          </a:blipFill>
        </p:spPr>
        <p:txBody>
          <a:bodyPr wrap="square" lIns="0" tIns="0" rIns="0" bIns="0" rtlCol="0"/>
          <a:lstStyle/>
          <a:p>
            <a:endParaRPr/>
          </a:p>
        </p:txBody>
      </p:sp>
      <p:sp>
        <p:nvSpPr>
          <p:cNvPr id="14" name="object 14"/>
          <p:cNvSpPr txBox="1">
            <a:spLocks noGrp="1"/>
          </p:cNvSpPr>
          <p:nvPr>
            <p:ph type="title"/>
          </p:nvPr>
        </p:nvSpPr>
        <p:spPr>
          <a:xfrm>
            <a:off x="4246626" y="285445"/>
            <a:ext cx="3700145" cy="635000"/>
          </a:xfrm>
          <a:prstGeom prst="rect">
            <a:avLst/>
          </a:prstGeom>
        </p:spPr>
        <p:txBody>
          <a:bodyPr vert="horz" wrap="square" lIns="0" tIns="12065" rIns="0" bIns="0" rtlCol="0">
            <a:spAutoFit/>
          </a:bodyPr>
          <a:lstStyle/>
          <a:p>
            <a:pPr marL="12700">
              <a:lnSpc>
                <a:spcPct val="100000"/>
              </a:lnSpc>
              <a:spcBef>
                <a:spcPts val="95"/>
              </a:spcBef>
            </a:pPr>
            <a:r>
              <a:rPr spc="-5" dirty="0"/>
              <a:t>3B </a:t>
            </a:r>
            <a:r>
              <a:rPr spc="-10" dirty="0"/>
              <a:t>Filing </a:t>
            </a:r>
            <a:r>
              <a:rPr spc="-5" dirty="0"/>
              <a:t>– </a:t>
            </a:r>
            <a:r>
              <a:rPr spc="-65" dirty="0"/>
              <a:t>Table</a:t>
            </a:r>
            <a:r>
              <a:rPr spc="-55" dirty="0"/>
              <a:t> </a:t>
            </a:r>
            <a:r>
              <a:rPr spc="-5" dirty="0"/>
              <a:t>4</a:t>
            </a:r>
          </a:p>
        </p:txBody>
      </p:sp>
      <p:sp>
        <p:nvSpPr>
          <p:cNvPr id="15" name="object 15"/>
          <p:cNvSpPr/>
          <p:nvPr/>
        </p:nvSpPr>
        <p:spPr>
          <a:xfrm>
            <a:off x="838200" y="1039367"/>
            <a:ext cx="10515600" cy="5137785"/>
          </a:xfrm>
          <a:custGeom>
            <a:avLst/>
            <a:gdLst/>
            <a:ahLst/>
            <a:cxnLst/>
            <a:rect l="l" t="t" r="r" b="b"/>
            <a:pathLst>
              <a:path w="10515600" h="5137785">
                <a:moveTo>
                  <a:pt x="0" y="5137404"/>
                </a:moveTo>
                <a:lnTo>
                  <a:pt x="10515600" y="5137404"/>
                </a:lnTo>
                <a:lnTo>
                  <a:pt x="10515600" y="0"/>
                </a:lnTo>
                <a:lnTo>
                  <a:pt x="0" y="0"/>
                </a:lnTo>
                <a:lnTo>
                  <a:pt x="0" y="5137404"/>
                </a:lnTo>
                <a:close/>
              </a:path>
            </a:pathLst>
          </a:custGeom>
          <a:ln w="12192">
            <a:solidFill>
              <a:srgbClr val="EC7C30"/>
            </a:solidFill>
          </a:ln>
        </p:spPr>
        <p:txBody>
          <a:bodyPr wrap="square" lIns="0" tIns="0" rIns="0" bIns="0" rtlCol="0"/>
          <a:lstStyle/>
          <a:p>
            <a:endParaRPr/>
          </a:p>
        </p:txBody>
      </p:sp>
      <p:sp>
        <p:nvSpPr>
          <p:cNvPr id="16" name="object 16"/>
          <p:cNvSpPr txBox="1"/>
          <p:nvPr/>
        </p:nvSpPr>
        <p:spPr>
          <a:xfrm>
            <a:off x="916939" y="979424"/>
            <a:ext cx="8178800" cy="4742815"/>
          </a:xfrm>
          <a:prstGeom prst="rect">
            <a:avLst/>
          </a:prstGeom>
        </p:spPr>
        <p:txBody>
          <a:bodyPr vert="horz" wrap="square" lIns="0" tIns="13335" rIns="0" bIns="0" rtlCol="0">
            <a:spAutoFit/>
          </a:bodyPr>
          <a:lstStyle/>
          <a:p>
            <a:pPr marL="494030" indent="-481330">
              <a:lnSpc>
                <a:spcPts val="3115"/>
              </a:lnSpc>
              <a:spcBef>
                <a:spcPts val="105"/>
              </a:spcBef>
              <a:buAutoNum type="alphaUcParenBoth"/>
              <a:tabLst>
                <a:tab pos="494665" algn="l"/>
              </a:tabLst>
            </a:pPr>
            <a:r>
              <a:rPr sz="2600" b="1" spc="-20" dirty="0">
                <a:solidFill>
                  <a:srgbClr val="006FC0"/>
                </a:solidFill>
                <a:latin typeface="Calibri"/>
                <a:cs typeface="Calibri"/>
              </a:rPr>
              <a:t>ITC </a:t>
            </a:r>
            <a:r>
              <a:rPr sz="2600" b="1" spc="-15" dirty="0">
                <a:solidFill>
                  <a:srgbClr val="006FC0"/>
                </a:solidFill>
                <a:latin typeface="Calibri"/>
                <a:cs typeface="Calibri"/>
              </a:rPr>
              <a:t>Available </a:t>
            </a:r>
            <a:r>
              <a:rPr sz="2600" b="1" spc="-5" dirty="0">
                <a:solidFill>
                  <a:srgbClr val="006FC0"/>
                </a:solidFill>
                <a:latin typeface="Calibri"/>
                <a:cs typeface="Calibri"/>
              </a:rPr>
              <a:t>(whether </a:t>
            </a:r>
            <a:r>
              <a:rPr sz="2600" b="1" dirty="0">
                <a:solidFill>
                  <a:srgbClr val="006FC0"/>
                </a:solidFill>
                <a:latin typeface="Calibri"/>
                <a:cs typeface="Calibri"/>
              </a:rPr>
              <a:t>in </a:t>
            </a:r>
            <a:r>
              <a:rPr sz="2600" b="1" spc="-5" dirty="0">
                <a:solidFill>
                  <a:srgbClr val="006FC0"/>
                </a:solidFill>
                <a:latin typeface="Calibri"/>
                <a:cs typeface="Calibri"/>
              </a:rPr>
              <a:t>full </a:t>
            </a:r>
            <a:r>
              <a:rPr sz="2600" b="1" dirty="0">
                <a:solidFill>
                  <a:srgbClr val="006FC0"/>
                </a:solidFill>
                <a:latin typeface="Calibri"/>
                <a:cs typeface="Calibri"/>
              </a:rPr>
              <a:t>or</a:t>
            </a:r>
            <a:r>
              <a:rPr sz="2600" b="1" spc="20" dirty="0">
                <a:solidFill>
                  <a:srgbClr val="006FC0"/>
                </a:solidFill>
                <a:latin typeface="Calibri"/>
                <a:cs typeface="Calibri"/>
              </a:rPr>
              <a:t> </a:t>
            </a:r>
            <a:r>
              <a:rPr sz="2600" b="1" spc="-5" dirty="0">
                <a:solidFill>
                  <a:srgbClr val="006FC0"/>
                </a:solidFill>
                <a:latin typeface="Calibri"/>
                <a:cs typeface="Calibri"/>
              </a:rPr>
              <a:t>part)</a:t>
            </a:r>
            <a:endParaRPr sz="2600">
              <a:latin typeface="Calibri"/>
              <a:cs typeface="Calibri"/>
            </a:endParaRPr>
          </a:p>
          <a:p>
            <a:pPr marL="842644" lvl="1" indent="-372745">
              <a:lnSpc>
                <a:spcPts val="2620"/>
              </a:lnSpc>
              <a:buAutoNum type="arabicParenBoth"/>
              <a:tabLst>
                <a:tab pos="843280" algn="l"/>
              </a:tabLst>
            </a:pPr>
            <a:r>
              <a:rPr sz="2200" spc="-5" dirty="0">
                <a:latin typeface="Calibri"/>
                <a:cs typeface="Calibri"/>
              </a:rPr>
              <a:t>Import of</a:t>
            </a:r>
            <a:r>
              <a:rPr sz="2200" spc="5" dirty="0">
                <a:latin typeface="Calibri"/>
                <a:cs typeface="Calibri"/>
              </a:rPr>
              <a:t> </a:t>
            </a:r>
            <a:r>
              <a:rPr sz="2200" spc="-5" dirty="0">
                <a:latin typeface="Calibri"/>
                <a:cs typeface="Calibri"/>
              </a:rPr>
              <a:t>Goods</a:t>
            </a:r>
            <a:endParaRPr sz="2200">
              <a:latin typeface="Calibri"/>
              <a:cs typeface="Calibri"/>
            </a:endParaRPr>
          </a:p>
          <a:p>
            <a:pPr marL="842644" lvl="1" indent="-372745">
              <a:lnSpc>
                <a:spcPts val="2610"/>
              </a:lnSpc>
              <a:buAutoNum type="arabicParenBoth"/>
              <a:tabLst>
                <a:tab pos="843280" algn="l"/>
              </a:tabLst>
            </a:pPr>
            <a:r>
              <a:rPr sz="2200" spc="-5" dirty="0">
                <a:latin typeface="Calibri"/>
                <a:cs typeface="Calibri"/>
              </a:rPr>
              <a:t>Import of</a:t>
            </a:r>
            <a:r>
              <a:rPr sz="2200" spc="5" dirty="0">
                <a:latin typeface="Calibri"/>
                <a:cs typeface="Calibri"/>
              </a:rPr>
              <a:t> </a:t>
            </a:r>
            <a:r>
              <a:rPr sz="2200" spc="-5" dirty="0">
                <a:latin typeface="Calibri"/>
                <a:cs typeface="Calibri"/>
              </a:rPr>
              <a:t>Services</a:t>
            </a:r>
            <a:endParaRPr sz="2200">
              <a:latin typeface="Calibri"/>
              <a:cs typeface="Calibri"/>
            </a:endParaRPr>
          </a:p>
          <a:p>
            <a:pPr marL="842644" lvl="1" indent="-372745">
              <a:lnSpc>
                <a:spcPts val="2615"/>
              </a:lnSpc>
              <a:buAutoNum type="arabicParenBoth"/>
              <a:tabLst>
                <a:tab pos="843280" algn="l"/>
              </a:tabLst>
            </a:pPr>
            <a:r>
              <a:rPr sz="2200" spc="-15" dirty="0">
                <a:latin typeface="Calibri"/>
                <a:cs typeface="Calibri"/>
              </a:rPr>
              <a:t>Inward </a:t>
            </a:r>
            <a:r>
              <a:rPr sz="2200" spc="-10" dirty="0">
                <a:latin typeface="Calibri"/>
                <a:cs typeface="Calibri"/>
              </a:rPr>
              <a:t>supplies </a:t>
            </a:r>
            <a:r>
              <a:rPr sz="2200" spc="-5" dirty="0">
                <a:latin typeface="Calibri"/>
                <a:cs typeface="Calibri"/>
              </a:rPr>
              <a:t>liable </a:t>
            </a:r>
            <a:r>
              <a:rPr sz="2200" spc="-20" dirty="0">
                <a:latin typeface="Calibri"/>
                <a:cs typeface="Calibri"/>
              </a:rPr>
              <a:t>to reverse </a:t>
            </a:r>
            <a:r>
              <a:rPr sz="2200" spc="-15" dirty="0">
                <a:latin typeface="Calibri"/>
                <a:cs typeface="Calibri"/>
              </a:rPr>
              <a:t>charge </a:t>
            </a:r>
            <a:r>
              <a:rPr sz="2200" spc="-5" dirty="0">
                <a:latin typeface="Calibri"/>
                <a:cs typeface="Calibri"/>
              </a:rPr>
              <a:t>(other than 1 &amp; 2</a:t>
            </a:r>
            <a:r>
              <a:rPr sz="2200" spc="145" dirty="0">
                <a:latin typeface="Calibri"/>
                <a:cs typeface="Calibri"/>
              </a:rPr>
              <a:t> </a:t>
            </a:r>
            <a:r>
              <a:rPr sz="2200" spc="-10" dirty="0">
                <a:latin typeface="Calibri"/>
                <a:cs typeface="Calibri"/>
              </a:rPr>
              <a:t>above)</a:t>
            </a:r>
            <a:endParaRPr sz="2200">
              <a:latin typeface="Calibri"/>
              <a:cs typeface="Calibri"/>
            </a:endParaRPr>
          </a:p>
          <a:p>
            <a:pPr marL="842644" lvl="1" indent="-372745">
              <a:lnSpc>
                <a:spcPts val="2610"/>
              </a:lnSpc>
              <a:buAutoNum type="arabicParenBoth"/>
              <a:tabLst>
                <a:tab pos="843280" algn="l"/>
              </a:tabLst>
            </a:pPr>
            <a:r>
              <a:rPr sz="2200" spc="-15" dirty="0">
                <a:latin typeface="Calibri"/>
                <a:cs typeface="Calibri"/>
              </a:rPr>
              <a:t>Inward </a:t>
            </a:r>
            <a:r>
              <a:rPr sz="2200" spc="-10" dirty="0">
                <a:latin typeface="Calibri"/>
                <a:cs typeface="Calibri"/>
              </a:rPr>
              <a:t>supplies </a:t>
            </a:r>
            <a:r>
              <a:rPr sz="2200" spc="-15" dirty="0">
                <a:latin typeface="Calibri"/>
                <a:cs typeface="Calibri"/>
              </a:rPr>
              <a:t>from</a:t>
            </a:r>
            <a:r>
              <a:rPr sz="2200" spc="-5" dirty="0">
                <a:latin typeface="Calibri"/>
                <a:cs typeface="Calibri"/>
              </a:rPr>
              <a:t> ISD</a:t>
            </a:r>
            <a:endParaRPr sz="2200">
              <a:latin typeface="Calibri"/>
              <a:cs typeface="Calibri"/>
            </a:endParaRPr>
          </a:p>
          <a:p>
            <a:pPr marL="842644" lvl="1" indent="-372745">
              <a:lnSpc>
                <a:spcPts val="2620"/>
              </a:lnSpc>
              <a:buAutoNum type="arabicParenBoth"/>
              <a:tabLst>
                <a:tab pos="843280" algn="l"/>
              </a:tabLst>
            </a:pPr>
            <a:r>
              <a:rPr sz="2200" spc="-5" dirty="0">
                <a:latin typeface="Calibri"/>
                <a:cs typeface="Calibri"/>
              </a:rPr>
              <a:t>All other</a:t>
            </a:r>
            <a:r>
              <a:rPr sz="2200" spc="-15" dirty="0">
                <a:latin typeface="Calibri"/>
                <a:cs typeface="Calibri"/>
              </a:rPr>
              <a:t> </a:t>
            </a:r>
            <a:r>
              <a:rPr sz="2200" spc="-20" dirty="0">
                <a:latin typeface="Calibri"/>
                <a:cs typeface="Calibri"/>
              </a:rPr>
              <a:t>ITC</a:t>
            </a:r>
            <a:endParaRPr sz="2200">
              <a:latin typeface="Calibri"/>
              <a:cs typeface="Calibri"/>
            </a:endParaRPr>
          </a:p>
          <a:p>
            <a:pPr marL="478155" indent="-465455">
              <a:lnSpc>
                <a:spcPts val="3110"/>
              </a:lnSpc>
              <a:spcBef>
                <a:spcPts val="370"/>
              </a:spcBef>
              <a:buAutoNum type="alphaUcParenBoth"/>
              <a:tabLst>
                <a:tab pos="478790" algn="l"/>
              </a:tabLst>
            </a:pPr>
            <a:r>
              <a:rPr sz="2600" b="1" spc="-20" dirty="0">
                <a:solidFill>
                  <a:srgbClr val="006FC0"/>
                </a:solidFill>
                <a:latin typeface="Calibri"/>
                <a:cs typeface="Calibri"/>
              </a:rPr>
              <a:t>ITC</a:t>
            </a:r>
            <a:r>
              <a:rPr sz="2600" b="1" spc="-10" dirty="0">
                <a:solidFill>
                  <a:srgbClr val="006FC0"/>
                </a:solidFill>
                <a:latin typeface="Calibri"/>
                <a:cs typeface="Calibri"/>
              </a:rPr>
              <a:t> </a:t>
            </a:r>
            <a:r>
              <a:rPr sz="2600" b="1" spc="-15" dirty="0">
                <a:solidFill>
                  <a:srgbClr val="006FC0"/>
                </a:solidFill>
                <a:latin typeface="Calibri"/>
                <a:cs typeface="Calibri"/>
              </a:rPr>
              <a:t>Reversed</a:t>
            </a:r>
            <a:endParaRPr sz="2600">
              <a:latin typeface="Calibri"/>
              <a:cs typeface="Calibri"/>
            </a:endParaRPr>
          </a:p>
          <a:p>
            <a:pPr marL="842644" lvl="1" indent="-372745">
              <a:lnSpc>
                <a:spcPts val="2620"/>
              </a:lnSpc>
              <a:buAutoNum type="arabicParenBoth"/>
              <a:tabLst>
                <a:tab pos="843280" algn="l"/>
              </a:tabLst>
            </a:pPr>
            <a:r>
              <a:rPr sz="2200" spc="-5" dirty="0">
                <a:latin typeface="Calibri"/>
                <a:cs typeface="Calibri"/>
              </a:rPr>
              <a:t>As </a:t>
            </a:r>
            <a:r>
              <a:rPr sz="2200" spc="-10" dirty="0">
                <a:latin typeface="Calibri"/>
                <a:cs typeface="Calibri"/>
              </a:rPr>
              <a:t>per </a:t>
            </a:r>
            <a:r>
              <a:rPr sz="2200" spc="-5" dirty="0">
                <a:latin typeface="Calibri"/>
                <a:cs typeface="Calibri"/>
              </a:rPr>
              <a:t>rules 42 &amp; 43 of </a:t>
            </a:r>
            <a:r>
              <a:rPr sz="2200" spc="-15" dirty="0">
                <a:latin typeface="Calibri"/>
                <a:cs typeface="Calibri"/>
              </a:rPr>
              <a:t>CGST</a:t>
            </a:r>
            <a:r>
              <a:rPr sz="2200" spc="45" dirty="0">
                <a:latin typeface="Calibri"/>
                <a:cs typeface="Calibri"/>
              </a:rPr>
              <a:t> </a:t>
            </a:r>
            <a:r>
              <a:rPr sz="2200" spc="-5" dirty="0">
                <a:latin typeface="Calibri"/>
                <a:cs typeface="Calibri"/>
              </a:rPr>
              <a:t>Rules</a:t>
            </a:r>
            <a:endParaRPr sz="2200">
              <a:latin typeface="Calibri"/>
              <a:cs typeface="Calibri"/>
            </a:endParaRPr>
          </a:p>
          <a:p>
            <a:pPr marL="842644" lvl="1" indent="-372745">
              <a:lnSpc>
                <a:spcPts val="2630"/>
              </a:lnSpc>
              <a:buAutoNum type="arabicParenBoth"/>
              <a:tabLst>
                <a:tab pos="843280" algn="l"/>
              </a:tabLst>
            </a:pPr>
            <a:r>
              <a:rPr sz="2200" spc="-15" dirty="0">
                <a:latin typeface="Calibri"/>
                <a:cs typeface="Calibri"/>
              </a:rPr>
              <a:t>Others</a:t>
            </a:r>
            <a:endParaRPr sz="2200">
              <a:latin typeface="Calibri"/>
              <a:cs typeface="Calibri"/>
            </a:endParaRPr>
          </a:p>
          <a:p>
            <a:pPr marL="469900" indent="-457200">
              <a:lnSpc>
                <a:spcPct val="100000"/>
              </a:lnSpc>
              <a:spcBef>
                <a:spcPts val="355"/>
              </a:spcBef>
              <a:buAutoNum type="alphaUcParenBoth"/>
              <a:tabLst>
                <a:tab pos="469900" algn="l"/>
              </a:tabLst>
            </a:pPr>
            <a:r>
              <a:rPr sz="2600" b="1" spc="-10" dirty="0">
                <a:solidFill>
                  <a:srgbClr val="006FC0"/>
                </a:solidFill>
                <a:latin typeface="Calibri"/>
                <a:cs typeface="Calibri"/>
              </a:rPr>
              <a:t>Net </a:t>
            </a:r>
            <a:r>
              <a:rPr sz="2600" b="1" spc="-20" dirty="0">
                <a:solidFill>
                  <a:srgbClr val="006FC0"/>
                </a:solidFill>
                <a:latin typeface="Calibri"/>
                <a:cs typeface="Calibri"/>
              </a:rPr>
              <a:t>ITC </a:t>
            </a:r>
            <a:r>
              <a:rPr sz="2600" b="1" spc="-15" dirty="0">
                <a:solidFill>
                  <a:srgbClr val="006FC0"/>
                </a:solidFill>
                <a:latin typeface="Calibri"/>
                <a:cs typeface="Calibri"/>
              </a:rPr>
              <a:t>Available </a:t>
            </a:r>
            <a:r>
              <a:rPr sz="2600" b="1" dirty="0">
                <a:solidFill>
                  <a:srgbClr val="006FC0"/>
                </a:solidFill>
                <a:latin typeface="Calibri"/>
                <a:cs typeface="Calibri"/>
              </a:rPr>
              <a:t>(A) –</a:t>
            </a:r>
            <a:r>
              <a:rPr sz="2600" b="1" spc="-5" dirty="0">
                <a:solidFill>
                  <a:srgbClr val="006FC0"/>
                </a:solidFill>
                <a:latin typeface="Calibri"/>
                <a:cs typeface="Calibri"/>
              </a:rPr>
              <a:t> </a:t>
            </a:r>
            <a:r>
              <a:rPr sz="2600" b="1" dirty="0">
                <a:solidFill>
                  <a:srgbClr val="006FC0"/>
                </a:solidFill>
                <a:latin typeface="Calibri"/>
                <a:cs typeface="Calibri"/>
              </a:rPr>
              <a:t>(B)</a:t>
            </a:r>
            <a:endParaRPr sz="2600">
              <a:latin typeface="Calibri"/>
              <a:cs typeface="Calibri"/>
            </a:endParaRPr>
          </a:p>
          <a:p>
            <a:pPr marL="501650" indent="-488950">
              <a:lnSpc>
                <a:spcPts val="3110"/>
              </a:lnSpc>
              <a:spcBef>
                <a:spcPts val="385"/>
              </a:spcBef>
              <a:buAutoNum type="alphaUcParenBoth"/>
              <a:tabLst>
                <a:tab pos="502284" algn="l"/>
              </a:tabLst>
            </a:pPr>
            <a:r>
              <a:rPr sz="2600" b="1" spc="-5" dirty="0">
                <a:solidFill>
                  <a:srgbClr val="006FC0"/>
                </a:solidFill>
                <a:latin typeface="Calibri"/>
                <a:cs typeface="Calibri"/>
              </a:rPr>
              <a:t>Ineligible</a:t>
            </a:r>
            <a:r>
              <a:rPr sz="2600" b="1" spc="10" dirty="0">
                <a:solidFill>
                  <a:srgbClr val="006FC0"/>
                </a:solidFill>
                <a:latin typeface="Calibri"/>
                <a:cs typeface="Calibri"/>
              </a:rPr>
              <a:t> </a:t>
            </a:r>
            <a:r>
              <a:rPr sz="2600" b="1" spc="-20" dirty="0">
                <a:solidFill>
                  <a:srgbClr val="006FC0"/>
                </a:solidFill>
                <a:latin typeface="Calibri"/>
                <a:cs typeface="Calibri"/>
              </a:rPr>
              <a:t>ITC</a:t>
            </a:r>
            <a:endParaRPr sz="2600">
              <a:latin typeface="Calibri"/>
              <a:cs typeface="Calibri"/>
            </a:endParaRPr>
          </a:p>
          <a:p>
            <a:pPr marL="842644" lvl="1" indent="-372745">
              <a:lnSpc>
                <a:spcPts val="2620"/>
              </a:lnSpc>
              <a:buAutoNum type="arabicParenBoth"/>
              <a:tabLst>
                <a:tab pos="843280" algn="l"/>
              </a:tabLst>
            </a:pPr>
            <a:r>
              <a:rPr sz="2200" spc="-5" dirty="0">
                <a:latin typeface="Calibri"/>
                <a:cs typeface="Calibri"/>
              </a:rPr>
              <a:t>As </a:t>
            </a:r>
            <a:r>
              <a:rPr sz="2200" spc="-10" dirty="0">
                <a:latin typeface="Calibri"/>
                <a:cs typeface="Calibri"/>
              </a:rPr>
              <a:t>per section</a:t>
            </a:r>
            <a:r>
              <a:rPr sz="2200" spc="25" dirty="0">
                <a:latin typeface="Calibri"/>
                <a:cs typeface="Calibri"/>
              </a:rPr>
              <a:t> </a:t>
            </a:r>
            <a:r>
              <a:rPr sz="2200" spc="-5" dirty="0">
                <a:latin typeface="Calibri"/>
                <a:cs typeface="Calibri"/>
              </a:rPr>
              <a:t>17(5)</a:t>
            </a:r>
            <a:endParaRPr sz="2200">
              <a:latin typeface="Calibri"/>
              <a:cs typeface="Calibri"/>
            </a:endParaRPr>
          </a:p>
          <a:p>
            <a:pPr marL="842644" lvl="1" indent="-372745">
              <a:lnSpc>
                <a:spcPts val="2630"/>
              </a:lnSpc>
              <a:buAutoNum type="arabicParenBoth"/>
              <a:tabLst>
                <a:tab pos="843280" algn="l"/>
              </a:tabLst>
            </a:pPr>
            <a:r>
              <a:rPr sz="2200" spc="-15" dirty="0">
                <a:latin typeface="Calibri"/>
                <a:cs typeface="Calibri"/>
              </a:rPr>
              <a:t>Others</a:t>
            </a:r>
            <a:endParaRPr sz="2200">
              <a:latin typeface="Calibri"/>
              <a:cs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0" y="6457200"/>
            <a:ext cx="0" cy="401320"/>
          </a:xfrm>
          <a:custGeom>
            <a:avLst/>
            <a:gdLst/>
            <a:ahLst/>
            <a:cxnLst/>
            <a:rect l="l" t="t" r="r" b="b"/>
            <a:pathLst>
              <a:path h="401320">
                <a:moveTo>
                  <a:pt x="0" y="0"/>
                </a:moveTo>
                <a:lnTo>
                  <a:pt x="0" y="400797"/>
                </a:lnTo>
              </a:path>
            </a:pathLst>
          </a:custGeom>
          <a:ln w="12700">
            <a:solidFill>
              <a:srgbClr val="FFFFFF"/>
            </a:solidFill>
          </a:ln>
        </p:spPr>
        <p:txBody>
          <a:bodyPr wrap="square" lIns="0" tIns="0" rIns="0" bIns="0" rtlCol="0"/>
          <a:lstStyle/>
          <a:p>
            <a:endParaRPr/>
          </a:p>
        </p:txBody>
      </p:sp>
      <p:sp>
        <p:nvSpPr>
          <p:cNvPr id="3" name="object 3"/>
          <p:cNvSpPr/>
          <p:nvPr/>
        </p:nvSpPr>
        <p:spPr>
          <a:xfrm>
            <a:off x="317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4" name="object 4"/>
          <p:cNvSpPr/>
          <p:nvPr/>
        </p:nvSpPr>
        <p:spPr>
          <a:xfrm>
            <a:off x="1218882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5" name="object 5"/>
          <p:cNvSpPr/>
          <p:nvPr/>
        </p:nvSpPr>
        <p:spPr>
          <a:xfrm>
            <a:off x="0" y="6463550"/>
            <a:ext cx="12192000" cy="0"/>
          </a:xfrm>
          <a:custGeom>
            <a:avLst/>
            <a:gdLst/>
            <a:ahLst/>
            <a:cxnLst/>
            <a:rect l="l" t="t" r="r" b="b"/>
            <a:pathLst>
              <a:path w="12192000">
                <a:moveTo>
                  <a:pt x="0" y="0"/>
                </a:moveTo>
                <a:lnTo>
                  <a:pt x="12192000" y="0"/>
                </a:lnTo>
              </a:path>
            </a:pathLst>
          </a:custGeom>
          <a:ln w="12700">
            <a:solidFill>
              <a:srgbClr val="FFFFFF"/>
            </a:solidFill>
          </a:ln>
        </p:spPr>
        <p:txBody>
          <a:bodyPr wrap="square" lIns="0" tIns="0" rIns="0" bIns="0" rtlCol="0"/>
          <a:lstStyle/>
          <a:p>
            <a:endParaRPr/>
          </a:p>
        </p:txBody>
      </p:sp>
      <p:sp>
        <p:nvSpPr>
          <p:cNvPr id="6" name="object 6"/>
          <p:cNvSpPr/>
          <p:nvPr/>
        </p:nvSpPr>
        <p:spPr>
          <a:xfrm>
            <a:off x="0" y="6848474"/>
            <a:ext cx="12192000" cy="0"/>
          </a:xfrm>
          <a:custGeom>
            <a:avLst/>
            <a:gdLst/>
            <a:ahLst/>
            <a:cxnLst/>
            <a:rect l="l" t="t" r="r" b="b"/>
            <a:pathLst>
              <a:path w="12192000">
                <a:moveTo>
                  <a:pt x="0" y="0"/>
                </a:moveTo>
                <a:lnTo>
                  <a:pt x="12192000" y="0"/>
                </a:lnTo>
              </a:path>
            </a:pathLst>
          </a:custGeom>
          <a:ln w="19049">
            <a:solidFill>
              <a:srgbClr val="FFFFFF"/>
            </a:solidFill>
          </a:ln>
        </p:spPr>
        <p:txBody>
          <a:bodyPr wrap="square" lIns="0" tIns="0" rIns="0" bIns="0" rtlCol="0"/>
          <a:lstStyle/>
          <a:p>
            <a:endParaRPr/>
          </a:p>
        </p:txBody>
      </p:sp>
      <p:sp>
        <p:nvSpPr>
          <p:cNvPr id="7" name="object 7"/>
          <p:cNvSpPr/>
          <p:nvPr/>
        </p:nvSpPr>
        <p:spPr>
          <a:xfrm>
            <a:off x="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1D5895"/>
          </a:solidFill>
        </p:spPr>
        <p:txBody>
          <a:bodyPr wrap="square" lIns="0" tIns="0" rIns="0" bIns="0" rtlCol="0"/>
          <a:lstStyle/>
          <a:p>
            <a:endParaRPr/>
          </a:p>
        </p:txBody>
      </p:sp>
      <p:sp>
        <p:nvSpPr>
          <p:cNvPr id="8" name="object 8"/>
          <p:cNvSpPr/>
          <p:nvPr/>
        </p:nvSpPr>
        <p:spPr>
          <a:xfrm>
            <a:off x="609600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80FF33"/>
          </a:solidFill>
        </p:spPr>
        <p:txBody>
          <a:bodyPr wrap="square" lIns="0" tIns="0" rIns="0" bIns="0" rtlCol="0"/>
          <a:lstStyle/>
          <a:p>
            <a:endParaRPr/>
          </a:p>
        </p:txBody>
      </p:sp>
      <p:sp>
        <p:nvSpPr>
          <p:cNvPr id="9" name="object 9"/>
          <p:cNvSpPr/>
          <p:nvPr/>
        </p:nvSpPr>
        <p:spPr>
          <a:xfrm>
            <a:off x="6096000" y="0"/>
            <a:ext cx="0" cy="375920"/>
          </a:xfrm>
          <a:custGeom>
            <a:avLst/>
            <a:gdLst/>
            <a:ahLst/>
            <a:cxnLst/>
            <a:rect l="l" t="t" r="r" b="b"/>
            <a:pathLst>
              <a:path h="375920">
                <a:moveTo>
                  <a:pt x="0" y="0"/>
                </a:moveTo>
                <a:lnTo>
                  <a:pt x="0" y="375412"/>
                </a:lnTo>
              </a:path>
            </a:pathLst>
          </a:custGeom>
          <a:ln w="12700">
            <a:solidFill>
              <a:srgbClr val="FFFFFF"/>
            </a:solidFill>
          </a:ln>
        </p:spPr>
        <p:txBody>
          <a:bodyPr wrap="square" lIns="0" tIns="0" rIns="0" bIns="0" rtlCol="0"/>
          <a:lstStyle/>
          <a:p>
            <a:endParaRPr/>
          </a:p>
        </p:txBody>
      </p:sp>
      <p:sp>
        <p:nvSpPr>
          <p:cNvPr id="10" name="object 10"/>
          <p:cNvSpPr/>
          <p:nvPr/>
        </p:nvSpPr>
        <p:spPr>
          <a:xfrm>
            <a:off x="317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1" name="object 11"/>
          <p:cNvSpPr/>
          <p:nvPr/>
        </p:nvSpPr>
        <p:spPr>
          <a:xfrm>
            <a:off x="1218882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2" name="object 12"/>
          <p:cNvSpPr/>
          <p:nvPr/>
        </p:nvSpPr>
        <p:spPr>
          <a:xfrm>
            <a:off x="0" y="3175"/>
            <a:ext cx="12192000" cy="0"/>
          </a:xfrm>
          <a:custGeom>
            <a:avLst/>
            <a:gdLst/>
            <a:ahLst/>
            <a:cxnLst/>
            <a:rect l="l" t="t" r="r" b="b"/>
            <a:pathLst>
              <a:path w="12192000">
                <a:moveTo>
                  <a:pt x="0" y="0"/>
                </a:moveTo>
                <a:lnTo>
                  <a:pt x="12192000" y="0"/>
                </a:lnTo>
              </a:path>
            </a:pathLst>
          </a:custGeom>
          <a:ln w="6350">
            <a:solidFill>
              <a:srgbClr val="FFFFFF"/>
            </a:solidFill>
          </a:ln>
        </p:spPr>
        <p:txBody>
          <a:bodyPr wrap="square" lIns="0" tIns="0" rIns="0" bIns="0" rtlCol="0"/>
          <a:lstStyle/>
          <a:p>
            <a:endParaRPr/>
          </a:p>
        </p:txBody>
      </p:sp>
      <p:sp>
        <p:nvSpPr>
          <p:cNvPr id="13" name="object 13"/>
          <p:cNvSpPr txBox="1"/>
          <p:nvPr/>
        </p:nvSpPr>
        <p:spPr>
          <a:xfrm>
            <a:off x="6102350" y="0"/>
            <a:ext cx="6083300" cy="635000"/>
          </a:xfrm>
          <a:prstGeom prst="rect">
            <a:avLst/>
          </a:prstGeom>
        </p:spPr>
        <p:txBody>
          <a:bodyPr vert="horz" wrap="square" lIns="0" tIns="12065" rIns="0" bIns="0" rtlCol="0">
            <a:spAutoFit/>
          </a:bodyPr>
          <a:lstStyle/>
          <a:p>
            <a:pPr marL="71755">
              <a:lnSpc>
                <a:spcPct val="100000"/>
              </a:lnSpc>
              <a:spcBef>
                <a:spcPts val="95"/>
              </a:spcBef>
            </a:pPr>
            <a:r>
              <a:rPr sz="4000" spc="-5" dirty="0">
                <a:solidFill>
                  <a:srgbClr val="FFFFFF"/>
                </a:solidFill>
                <a:latin typeface="Calibri"/>
                <a:cs typeface="Calibri"/>
              </a:rPr>
              <a:t>rison</a:t>
            </a:r>
            <a:endParaRPr sz="4000">
              <a:latin typeface="Calibri"/>
              <a:cs typeface="Calibri"/>
            </a:endParaRPr>
          </a:p>
        </p:txBody>
      </p:sp>
      <p:sp>
        <p:nvSpPr>
          <p:cNvPr id="14" name="object 14"/>
          <p:cNvSpPr txBox="1">
            <a:spLocks noGrp="1"/>
          </p:cNvSpPr>
          <p:nvPr>
            <p:ph type="title"/>
          </p:nvPr>
        </p:nvSpPr>
        <p:spPr>
          <a:xfrm>
            <a:off x="6350" y="0"/>
            <a:ext cx="6168390" cy="635000"/>
          </a:xfrm>
          <a:prstGeom prst="rect">
            <a:avLst/>
          </a:prstGeom>
        </p:spPr>
        <p:txBody>
          <a:bodyPr vert="horz" wrap="square" lIns="0" tIns="12065" rIns="0" bIns="0" rtlCol="0">
            <a:spAutoFit/>
          </a:bodyPr>
          <a:lstStyle/>
          <a:p>
            <a:pPr algn="r">
              <a:lnSpc>
                <a:spcPct val="100000"/>
              </a:lnSpc>
              <a:spcBef>
                <a:spcPts val="95"/>
              </a:spcBef>
            </a:pPr>
            <a:r>
              <a:rPr spc="-45" dirty="0"/>
              <a:t>c</a:t>
            </a:r>
            <a:r>
              <a:rPr spc="-10" dirty="0"/>
              <a:t>om</a:t>
            </a:r>
            <a:r>
              <a:rPr spc="5" dirty="0"/>
              <a:t>p</a:t>
            </a:r>
            <a:r>
              <a:rPr spc="-5" dirty="0"/>
              <a:t>a</a:t>
            </a:r>
          </a:p>
        </p:txBody>
      </p:sp>
      <p:graphicFrame>
        <p:nvGraphicFramePr>
          <p:cNvPr id="15" name="object 15"/>
          <p:cNvGraphicFramePr>
            <a:graphicFrameLocks noGrp="1"/>
          </p:cNvGraphicFramePr>
          <p:nvPr/>
        </p:nvGraphicFramePr>
        <p:xfrm>
          <a:off x="92073" y="704583"/>
          <a:ext cx="10515599" cy="5448818"/>
        </p:xfrm>
        <a:graphic>
          <a:graphicData uri="http://schemas.openxmlformats.org/drawingml/2006/table">
            <a:tbl>
              <a:tblPr firstRow="1" bandRow="1">
                <a:tableStyleId>{2D5ABB26-0587-4C30-8999-92F81FD0307C}</a:tableStyleId>
              </a:tblPr>
              <a:tblGrid>
                <a:gridCol w="807720"/>
                <a:gridCol w="8413750"/>
                <a:gridCol w="1294129"/>
              </a:tblGrid>
              <a:tr h="399046">
                <a:tc>
                  <a:txBody>
                    <a:bodyPr/>
                    <a:lstStyle/>
                    <a:p>
                      <a:pPr marL="74930" algn="ctr">
                        <a:lnSpc>
                          <a:spcPct val="100000"/>
                        </a:lnSpc>
                        <a:spcBef>
                          <a:spcPts val="275"/>
                        </a:spcBef>
                      </a:pPr>
                      <a:r>
                        <a:rPr sz="2000" b="1" spc="-35" dirty="0">
                          <a:solidFill>
                            <a:srgbClr val="FFFFFF"/>
                          </a:solidFill>
                          <a:latin typeface="Calibri"/>
                          <a:cs typeface="Calibri"/>
                        </a:rPr>
                        <a:t>Table</a:t>
                      </a:r>
                      <a:endParaRPr sz="2000">
                        <a:latin typeface="Calibri"/>
                        <a:cs typeface="Calibri"/>
                      </a:endParaRPr>
                    </a:p>
                  </a:txBody>
                  <a:tcPr marL="0" marR="0" marT="34925" marB="0">
                    <a:solidFill>
                      <a:srgbClr val="EC7C30"/>
                    </a:solidFill>
                  </a:tcPr>
                </a:tc>
                <a:tc>
                  <a:txBody>
                    <a:bodyPr/>
                    <a:lstStyle/>
                    <a:p>
                      <a:pPr marL="12065" algn="ctr">
                        <a:lnSpc>
                          <a:spcPct val="100000"/>
                        </a:lnSpc>
                        <a:spcBef>
                          <a:spcPts val="275"/>
                        </a:spcBef>
                      </a:pPr>
                      <a:r>
                        <a:rPr sz="2000" b="1" spc="-5" dirty="0">
                          <a:solidFill>
                            <a:srgbClr val="FFFFFF"/>
                          </a:solidFill>
                          <a:latin typeface="Calibri"/>
                          <a:cs typeface="Calibri"/>
                        </a:rPr>
                        <a:t>Description</a:t>
                      </a:r>
                      <a:endParaRPr sz="2000">
                        <a:latin typeface="Calibri"/>
                        <a:cs typeface="Calibri"/>
                      </a:endParaRPr>
                    </a:p>
                  </a:txBody>
                  <a:tcPr marL="0" marR="0" marT="34925" marB="0">
                    <a:solidFill>
                      <a:srgbClr val="EC7C30"/>
                    </a:solidFill>
                  </a:tcPr>
                </a:tc>
                <a:tc>
                  <a:txBody>
                    <a:bodyPr/>
                    <a:lstStyle/>
                    <a:p>
                      <a:pPr marR="53975" algn="ctr">
                        <a:lnSpc>
                          <a:spcPct val="100000"/>
                        </a:lnSpc>
                        <a:spcBef>
                          <a:spcPts val="275"/>
                        </a:spcBef>
                      </a:pPr>
                      <a:r>
                        <a:rPr sz="2000" b="1" spc="-10" dirty="0">
                          <a:solidFill>
                            <a:srgbClr val="FFFFFF"/>
                          </a:solidFill>
                          <a:latin typeface="Calibri"/>
                          <a:cs typeface="Calibri"/>
                        </a:rPr>
                        <a:t>GSTR</a:t>
                      </a:r>
                      <a:r>
                        <a:rPr sz="2000" b="1" spc="-30" dirty="0">
                          <a:solidFill>
                            <a:srgbClr val="FFFFFF"/>
                          </a:solidFill>
                          <a:latin typeface="Calibri"/>
                          <a:cs typeface="Calibri"/>
                        </a:rPr>
                        <a:t> </a:t>
                      </a:r>
                      <a:r>
                        <a:rPr sz="2000" b="1" dirty="0">
                          <a:solidFill>
                            <a:srgbClr val="FFFFFF"/>
                          </a:solidFill>
                          <a:latin typeface="Calibri"/>
                          <a:cs typeface="Calibri"/>
                        </a:rPr>
                        <a:t>3B</a:t>
                      </a:r>
                      <a:endParaRPr sz="2000">
                        <a:latin typeface="Calibri"/>
                        <a:cs typeface="Calibri"/>
                      </a:endParaRPr>
                    </a:p>
                  </a:txBody>
                  <a:tcPr marL="0" marR="0" marT="34925" marB="0">
                    <a:solidFill>
                      <a:srgbClr val="EC7C30"/>
                    </a:solidFill>
                  </a:tcPr>
                </a:tc>
              </a:tr>
              <a:tr h="619125">
                <a:tc>
                  <a:txBody>
                    <a:bodyPr/>
                    <a:lstStyle/>
                    <a:p>
                      <a:pPr marL="77470" algn="ctr">
                        <a:lnSpc>
                          <a:spcPct val="100000"/>
                        </a:lnSpc>
                        <a:spcBef>
                          <a:spcPts val="1150"/>
                        </a:spcBef>
                      </a:pPr>
                      <a:r>
                        <a:rPr sz="2000" b="0" dirty="0">
                          <a:latin typeface="Calibri Light"/>
                          <a:cs typeface="Calibri Light"/>
                        </a:rPr>
                        <a:t>6A</a:t>
                      </a:r>
                      <a:endParaRPr sz="2000">
                        <a:latin typeface="Calibri Light"/>
                        <a:cs typeface="Calibri Light"/>
                      </a:endParaRPr>
                    </a:p>
                  </a:txBody>
                  <a:tcPr marL="0" marR="0" marT="146050" marB="0">
                    <a:lnL w="6350">
                      <a:solidFill>
                        <a:srgbClr val="EC7C30"/>
                      </a:solidFill>
                      <a:prstDash val="solid"/>
                    </a:lnL>
                    <a:lnB w="6350">
                      <a:solidFill>
                        <a:srgbClr val="EC7C30"/>
                      </a:solidFill>
                      <a:prstDash val="solid"/>
                    </a:lnB>
                  </a:tcPr>
                </a:tc>
                <a:tc>
                  <a:txBody>
                    <a:bodyPr/>
                    <a:lstStyle/>
                    <a:p>
                      <a:pPr marL="85725" marR="504825">
                        <a:lnSpc>
                          <a:spcPts val="2400"/>
                        </a:lnSpc>
                        <a:spcBef>
                          <a:spcPts val="65"/>
                        </a:spcBef>
                      </a:pPr>
                      <a:r>
                        <a:rPr sz="2000" b="0" spc="-45" dirty="0">
                          <a:latin typeface="Calibri Light"/>
                          <a:cs typeface="Calibri Light"/>
                        </a:rPr>
                        <a:t>Total </a:t>
                      </a:r>
                      <a:r>
                        <a:rPr sz="2000" b="0" spc="-5" dirty="0">
                          <a:latin typeface="Calibri Light"/>
                          <a:cs typeface="Calibri Light"/>
                        </a:rPr>
                        <a:t>amount of </a:t>
                      </a:r>
                      <a:r>
                        <a:rPr sz="2000" b="0" dirty="0">
                          <a:latin typeface="Calibri Light"/>
                          <a:cs typeface="Calibri Light"/>
                        </a:rPr>
                        <a:t>input </a:t>
                      </a:r>
                      <a:r>
                        <a:rPr sz="2000" b="0" spc="-15" dirty="0">
                          <a:latin typeface="Calibri Light"/>
                          <a:cs typeface="Calibri Light"/>
                        </a:rPr>
                        <a:t>tax </a:t>
                      </a:r>
                      <a:r>
                        <a:rPr sz="2000" b="0" spc="-5" dirty="0">
                          <a:latin typeface="Calibri Light"/>
                          <a:cs typeface="Calibri Light"/>
                        </a:rPr>
                        <a:t>credit </a:t>
                      </a:r>
                      <a:r>
                        <a:rPr sz="2000" b="0" spc="-10" dirty="0">
                          <a:latin typeface="Calibri Light"/>
                          <a:cs typeface="Calibri Light"/>
                        </a:rPr>
                        <a:t>availed </a:t>
                      </a:r>
                      <a:r>
                        <a:rPr sz="2000" b="0" spc="-5" dirty="0">
                          <a:latin typeface="Calibri Light"/>
                          <a:cs typeface="Calibri Light"/>
                        </a:rPr>
                        <a:t>through </a:t>
                      </a:r>
                      <a:r>
                        <a:rPr sz="2000" b="0" spc="-10" dirty="0">
                          <a:latin typeface="Calibri Light"/>
                          <a:cs typeface="Calibri Light"/>
                        </a:rPr>
                        <a:t>FORM </a:t>
                      </a:r>
                      <a:r>
                        <a:rPr sz="2000" b="0" dirty="0">
                          <a:latin typeface="Calibri Light"/>
                          <a:cs typeface="Calibri Light"/>
                        </a:rPr>
                        <a:t>GSTR-3B (sum </a:t>
                      </a:r>
                      <a:r>
                        <a:rPr sz="2000" b="0" spc="-10" dirty="0">
                          <a:latin typeface="Calibri Light"/>
                          <a:cs typeface="Calibri Light"/>
                        </a:rPr>
                        <a:t>total</a:t>
                      </a:r>
                      <a:r>
                        <a:rPr sz="2000" b="0" spc="-155" dirty="0">
                          <a:latin typeface="Calibri Light"/>
                          <a:cs typeface="Calibri Light"/>
                        </a:rPr>
                        <a:t> </a:t>
                      </a:r>
                      <a:r>
                        <a:rPr sz="2000" b="0" spc="-5" dirty="0">
                          <a:latin typeface="Calibri Light"/>
                          <a:cs typeface="Calibri Light"/>
                        </a:rPr>
                        <a:t>of  </a:t>
                      </a:r>
                      <a:r>
                        <a:rPr sz="2000" b="0" spc="-30" dirty="0">
                          <a:latin typeface="Calibri Light"/>
                          <a:cs typeface="Calibri Light"/>
                        </a:rPr>
                        <a:t>Table </a:t>
                      </a:r>
                      <a:r>
                        <a:rPr sz="2000" b="0" dirty="0">
                          <a:latin typeface="Calibri Light"/>
                          <a:cs typeface="Calibri Light"/>
                        </a:rPr>
                        <a:t>4A </a:t>
                      </a:r>
                      <a:r>
                        <a:rPr sz="2000" b="0" spc="-5" dirty="0">
                          <a:latin typeface="Calibri Light"/>
                          <a:cs typeface="Calibri Light"/>
                        </a:rPr>
                        <a:t>of </a:t>
                      </a:r>
                      <a:r>
                        <a:rPr sz="2000" b="0" spc="-10" dirty="0">
                          <a:latin typeface="Calibri Light"/>
                          <a:cs typeface="Calibri Light"/>
                        </a:rPr>
                        <a:t>FORM</a:t>
                      </a:r>
                      <a:r>
                        <a:rPr sz="2000" b="0" spc="-45" dirty="0">
                          <a:latin typeface="Calibri Light"/>
                          <a:cs typeface="Calibri Light"/>
                        </a:rPr>
                        <a:t> </a:t>
                      </a:r>
                      <a:r>
                        <a:rPr sz="2000" b="0" dirty="0">
                          <a:latin typeface="Calibri Light"/>
                          <a:cs typeface="Calibri Light"/>
                        </a:rPr>
                        <a:t>GSTR-3B)</a:t>
                      </a:r>
                      <a:endParaRPr sz="2000">
                        <a:latin typeface="Calibri Light"/>
                        <a:cs typeface="Calibri Light"/>
                      </a:endParaRPr>
                    </a:p>
                  </a:txBody>
                  <a:tcPr marL="0" marR="0" marT="8255" marB="0">
                    <a:lnB w="6350">
                      <a:solidFill>
                        <a:srgbClr val="EC7C30"/>
                      </a:solidFill>
                      <a:prstDash val="solid"/>
                    </a:lnB>
                  </a:tcPr>
                </a:tc>
                <a:tc>
                  <a:txBody>
                    <a:bodyPr/>
                    <a:lstStyle/>
                    <a:p>
                      <a:pPr marR="53975" algn="ctr">
                        <a:lnSpc>
                          <a:spcPct val="100000"/>
                        </a:lnSpc>
                        <a:spcBef>
                          <a:spcPts val="1155"/>
                        </a:spcBef>
                      </a:pPr>
                      <a:r>
                        <a:rPr sz="2000" b="0" spc="-20" dirty="0">
                          <a:latin typeface="Calibri Light"/>
                          <a:cs typeface="Calibri Light"/>
                        </a:rPr>
                        <a:t>AUTO</a:t>
                      </a:r>
                      <a:endParaRPr sz="2000">
                        <a:latin typeface="Calibri Light"/>
                        <a:cs typeface="Calibri Light"/>
                      </a:endParaRPr>
                    </a:p>
                  </a:txBody>
                  <a:tcPr marL="0" marR="0" marT="146685" marB="0">
                    <a:lnR w="6350">
                      <a:solidFill>
                        <a:srgbClr val="EC7C30"/>
                      </a:solidFill>
                      <a:prstDash val="solid"/>
                    </a:lnR>
                    <a:lnB w="6350">
                      <a:solidFill>
                        <a:srgbClr val="EC7C30"/>
                      </a:solidFill>
                      <a:prstDash val="solid"/>
                    </a:lnB>
                  </a:tcPr>
                </a:tc>
              </a:tr>
              <a:tr h="636651">
                <a:tc>
                  <a:txBody>
                    <a:bodyPr/>
                    <a:lstStyle/>
                    <a:p>
                      <a:pPr marL="76200" algn="ctr">
                        <a:lnSpc>
                          <a:spcPct val="100000"/>
                        </a:lnSpc>
                        <a:spcBef>
                          <a:spcPts val="1220"/>
                        </a:spcBef>
                      </a:pPr>
                      <a:r>
                        <a:rPr sz="2000" b="0" dirty="0">
                          <a:latin typeface="Calibri Light"/>
                          <a:cs typeface="Calibri Light"/>
                        </a:rPr>
                        <a:t>6B</a:t>
                      </a:r>
                      <a:endParaRPr sz="2000">
                        <a:latin typeface="Calibri Light"/>
                        <a:cs typeface="Calibri Light"/>
                      </a:endParaRPr>
                    </a:p>
                  </a:txBody>
                  <a:tcPr marL="0" marR="0" marT="154940" marB="0">
                    <a:lnL w="6350">
                      <a:solidFill>
                        <a:srgbClr val="EC7C30"/>
                      </a:solidFill>
                      <a:prstDash val="solid"/>
                    </a:lnL>
                    <a:lnT w="6350">
                      <a:solidFill>
                        <a:srgbClr val="EC7C30"/>
                      </a:solidFill>
                      <a:prstDash val="solid"/>
                    </a:lnT>
                    <a:lnB w="6350">
                      <a:solidFill>
                        <a:srgbClr val="EC7C30"/>
                      </a:solidFill>
                      <a:prstDash val="solid"/>
                    </a:lnB>
                  </a:tcPr>
                </a:tc>
                <a:tc>
                  <a:txBody>
                    <a:bodyPr/>
                    <a:lstStyle/>
                    <a:p>
                      <a:pPr marL="85725" marR="169545">
                        <a:lnSpc>
                          <a:spcPts val="2400"/>
                        </a:lnSpc>
                        <a:spcBef>
                          <a:spcPts val="65"/>
                        </a:spcBef>
                      </a:pPr>
                      <a:r>
                        <a:rPr sz="2000" b="0" spc="-10" dirty="0">
                          <a:latin typeface="Calibri Light"/>
                          <a:cs typeface="Calibri Light"/>
                        </a:rPr>
                        <a:t>Inward </a:t>
                      </a:r>
                      <a:r>
                        <a:rPr sz="2000" b="0" dirty="0">
                          <a:latin typeface="Calibri Light"/>
                          <a:cs typeface="Calibri Light"/>
                        </a:rPr>
                        <a:t>supplies (other than imports and </a:t>
                      </a:r>
                      <a:r>
                        <a:rPr sz="2000" b="0" spc="-10" dirty="0">
                          <a:latin typeface="Calibri Light"/>
                          <a:cs typeface="Calibri Light"/>
                        </a:rPr>
                        <a:t>inward </a:t>
                      </a:r>
                      <a:r>
                        <a:rPr sz="2000" b="0" dirty="0">
                          <a:latin typeface="Calibri Light"/>
                          <a:cs typeface="Calibri Light"/>
                        </a:rPr>
                        <a:t>supplies liable </a:t>
                      </a:r>
                      <a:r>
                        <a:rPr sz="2000" b="0" spc="-15" dirty="0">
                          <a:latin typeface="Calibri Light"/>
                          <a:cs typeface="Calibri Light"/>
                        </a:rPr>
                        <a:t>to reverse</a:t>
                      </a:r>
                      <a:r>
                        <a:rPr sz="2000" b="0" spc="-305" dirty="0">
                          <a:latin typeface="Calibri Light"/>
                          <a:cs typeface="Calibri Light"/>
                        </a:rPr>
                        <a:t> </a:t>
                      </a:r>
                      <a:r>
                        <a:rPr sz="2000" b="0" spc="-10" dirty="0">
                          <a:latin typeface="Calibri Light"/>
                          <a:cs typeface="Calibri Light"/>
                        </a:rPr>
                        <a:t>charge  </a:t>
                      </a:r>
                      <a:r>
                        <a:rPr sz="2000" b="0" dirty="0">
                          <a:latin typeface="Calibri Light"/>
                          <a:cs typeface="Calibri Light"/>
                        </a:rPr>
                        <a:t>but includes services </a:t>
                      </a:r>
                      <a:r>
                        <a:rPr sz="2000" b="0" spc="-10" dirty="0">
                          <a:latin typeface="Calibri Light"/>
                          <a:cs typeface="Calibri Light"/>
                        </a:rPr>
                        <a:t>received from</a:t>
                      </a:r>
                      <a:r>
                        <a:rPr sz="2000" b="0" spc="-135" dirty="0">
                          <a:latin typeface="Calibri Light"/>
                          <a:cs typeface="Calibri Light"/>
                        </a:rPr>
                        <a:t> </a:t>
                      </a:r>
                      <a:r>
                        <a:rPr sz="2000" b="0" spc="-5" dirty="0">
                          <a:latin typeface="Calibri Light"/>
                          <a:cs typeface="Calibri Light"/>
                        </a:rPr>
                        <a:t>SEZs)</a:t>
                      </a:r>
                      <a:endParaRPr sz="2000">
                        <a:latin typeface="Calibri Light"/>
                        <a:cs typeface="Calibri Light"/>
                      </a:endParaRPr>
                    </a:p>
                  </a:txBody>
                  <a:tcPr marL="0" marR="0" marT="8255" marB="0">
                    <a:lnT w="6350">
                      <a:solidFill>
                        <a:srgbClr val="EC7C30"/>
                      </a:solidFill>
                      <a:prstDash val="solid"/>
                    </a:lnT>
                    <a:lnB w="6350">
                      <a:solidFill>
                        <a:srgbClr val="EC7C30"/>
                      </a:solidFill>
                      <a:prstDash val="solid"/>
                    </a:lnB>
                  </a:tcPr>
                </a:tc>
                <a:tc>
                  <a:txBody>
                    <a:bodyPr/>
                    <a:lstStyle/>
                    <a:p>
                      <a:pPr marR="53340" algn="ctr">
                        <a:lnSpc>
                          <a:spcPct val="100000"/>
                        </a:lnSpc>
                        <a:spcBef>
                          <a:spcPts val="1220"/>
                        </a:spcBef>
                      </a:pPr>
                      <a:r>
                        <a:rPr sz="2000" b="0" dirty="0">
                          <a:latin typeface="Calibri Light"/>
                          <a:cs typeface="Calibri Light"/>
                        </a:rPr>
                        <a:t>4A5</a:t>
                      </a:r>
                      <a:endParaRPr sz="2000">
                        <a:latin typeface="Calibri Light"/>
                        <a:cs typeface="Calibri Light"/>
                      </a:endParaRPr>
                    </a:p>
                  </a:txBody>
                  <a:tcPr marL="0" marR="0" marT="154940" marB="0">
                    <a:lnR w="6350">
                      <a:solidFill>
                        <a:srgbClr val="EC7C30"/>
                      </a:solidFill>
                      <a:prstDash val="solid"/>
                    </a:lnR>
                    <a:lnT w="6350">
                      <a:solidFill>
                        <a:srgbClr val="EC7C30"/>
                      </a:solidFill>
                      <a:prstDash val="solid"/>
                    </a:lnT>
                    <a:lnB w="6350">
                      <a:solidFill>
                        <a:srgbClr val="EC7C30"/>
                      </a:solidFill>
                      <a:prstDash val="solid"/>
                    </a:lnB>
                  </a:tcPr>
                </a:tc>
              </a:tr>
              <a:tr h="619125">
                <a:tc>
                  <a:txBody>
                    <a:bodyPr/>
                    <a:lstStyle/>
                    <a:p>
                      <a:pPr marL="76200" algn="ctr">
                        <a:lnSpc>
                          <a:spcPct val="100000"/>
                        </a:lnSpc>
                        <a:spcBef>
                          <a:spcPts val="1150"/>
                        </a:spcBef>
                      </a:pPr>
                      <a:r>
                        <a:rPr sz="2000" b="0" dirty="0">
                          <a:latin typeface="Calibri Light"/>
                          <a:cs typeface="Calibri Light"/>
                        </a:rPr>
                        <a:t>6C</a:t>
                      </a:r>
                      <a:endParaRPr sz="2000">
                        <a:latin typeface="Calibri Light"/>
                        <a:cs typeface="Calibri Light"/>
                      </a:endParaRPr>
                    </a:p>
                  </a:txBody>
                  <a:tcPr marL="0" marR="0" marT="146050" marB="0">
                    <a:lnL w="6350">
                      <a:solidFill>
                        <a:srgbClr val="EC7C30"/>
                      </a:solidFill>
                      <a:prstDash val="solid"/>
                    </a:lnL>
                    <a:lnT w="6350">
                      <a:solidFill>
                        <a:srgbClr val="EC7C30"/>
                      </a:solidFill>
                      <a:prstDash val="solid"/>
                    </a:lnT>
                    <a:lnB w="6350">
                      <a:solidFill>
                        <a:srgbClr val="EC7C30"/>
                      </a:solidFill>
                      <a:prstDash val="solid"/>
                    </a:lnB>
                  </a:tcPr>
                </a:tc>
                <a:tc>
                  <a:txBody>
                    <a:bodyPr/>
                    <a:lstStyle/>
                    <a:p>
                      <a:pPr marL="85725" marR="664845">
                        <a:lnSpc>
                          <a:spcPts val="2400"/>
                        </a:lnSpc>
                        <a:spcBef>
                          <a:spcPts val="65"/>
                        </a:spcBef>
                      </a:pPr>
                      <a:r>
                        <a:rPr sz="2000" b="0" spc="-10" dirty="0">
                          <a:latin typeface="Calibri Light"/>
                          <a:cs typeface="Calibri Light"/>
                        </a:rPr>
                        <a:t>Inward </a:t>
                      </a:r>
                      <a:r>
                        <a:rPr sz="2000" b="0" dirty="0">
                          <a:latin typeface="Calibri Light"/>
                          <a:cs typeface="Calibri Light"/>
                        </a:rPr>
                        <a:t>supplies </a:t>
                      </a:r>
                      <a:r>
                        <a:rPr sz="2000" b="0" spc="-10" dirty="0">
                          <a:latin typeface="Calibri Light"/>
                          <a:cs typeface="Calibri Light"/>
                        </a:rPr>
                        <a:t>received from </a:t>
                      </a:r>
                      <a:r>
                        <a:rPr sz="2000" b="0" spc="-20" dirty="0">
                          <a:latin typeface="Calibri Light"/>
                          <a:cs typeface="Calibri Light"/>
                        </a:rPr>
                        <a:t>unregistered </a:t>
                      </a:r>
                      <a:r>
                        <a:rPr sz="2000" b="0" spc="-15" dirty="0">
                          <a:latin typeface="Calibri Light"/>
                          <a:cs typeface="Calibri Light"/>
                        </a:rPr>
                        <a:t>persons </a:t>
                      </a:r>
                      <a:r>
                        <a:rPr sz="2000" b="0" dirty="0">
                          <a:latin typeface="Calibri Light"/>
                          <a:cs typeface="Calibri Light"/>
                        </a:rPr>
                        <a:t>liable </a:t>
                      </a:r>
                      <a:r>
                        <a:rPr sz="2000" b="0" spc="-15" dirty="0">
                          <a:latin typeface="Calibri Light"/>
                          <a:cs typeface="Calibri Light"/>
                        </a:rPr>
                        <a:t>to reverse</a:t>
                      </a:r>
                      <a:r>
                        <a:rPr sz="2000" b="0" spc="-220" dirty="0">
                          <a:latin typeface="Calibri Light"/>
                          <a:cs typeface="Calibri Light"/>
                        </a:rPr>
                        <a:t> </a:t>
                      </a:r>
                      <a:r>
                        <a:rPr sz="2000" b="0" spc="-10" dirty="0">
                          <a:latin typeface="Calibri Light"/>
                          <a:cs typeface="Calibri Light"/>
                        </a:rPr>
                        <a:t>charge  </a:t>
                      </a:r>
                      <a:r>
                        <a:rPr sz="2000" b="0" dirty="0">
                          <a:latin typeface="Calibri Light"/>
                          <a:cs typeface="Calibri Light"/>
                        </a:rPr>
                        <a:t>(other than B </a:t>
                      </a:r>
                      <a:r>
                        <a:rPr sz="2000" b="0" spc="-5" dirty="0">
                          <a:latin typeface="Calibri Light"/>
                          <a:cs typeface="Calibri Light"/>
                        </a:rPr>
                        <a:t>above) on </a:t>
                      </a:r>
                      <a:r>
                        <a:rPr sz="2000" b="0" dirty="0">
                          <a:latin typeface="Calibri Light"/>
                          <a:cs typeface="Calibri Light"/>
                        </a:rPr>
                        <a:t>which </a:t>
                      </a:r>
                      <a:r>
                        <a:rPr sz="2000" b="0" spc="-15" dirty="0">
                          <a:latin typeface="Calibri Light"/>
                          <a:cs typeface="Calibri Light"/>
                        </a:rPr>
                        <a:t>tax </a:t>
                      </a:r>
                      <a:r>
                        <a:rPr sz="2000" b="0" dirty="0">
                          <a:latin typeface="Calibri Light"/>
                          <a:cs typeface="Calibri Light"/>
                        </a:rPr>
                        <a:t>is paid &amp; </a:t>
                      </a:r>
                      <a:r>
                        <a:rPr sz="2000" b="0" spc="-10" dirty="0">
                          <a:latin typeface="Calibri Light"/>
                          <a:cs typeface="Calibri Light"/>
                        </a:rPr>
                        <a:t>ITC</a:t>
                      </a:r>
                      <a:r>
                        <a:rPr sz="2000" b="0" spc="-195" dirty="0">
                          <a:latin typeface="Calibri Light"/>
                          <a:cs typeface="Calibri Light"/>
                        </a:rPr>
                        <a:t> </a:t>
                      </a:r>
                      <a:r>
                        <a:rPr sz="2000" b="0" spc="-10" dirty="0">
                          <a:latin typeface="Calibri Light"/>
                          <a:cs typeface="Calibri Light"/>
                        </a:rPr>
                        <a:t>availed</a:t>
                      </a:r>
                      <a:endParaRPr sz="2000">
                        <a:latin typeface="Calibri Light"/>
                        <a:cs typeface="Calibri Light"/>
                      </a:endParaRPr>
                    </a:p>
                  </a:txBody>
                  <a:tcPr marL="0" marR="0" marT="8255" marB="0">
                    <a:lnT w="6350">
                      <a:solidFill>
                        <a:srgbClr val="EC7C30"/>
                      </a:solidFill>
                      <a:prstDash val="solid"/>
                    </a:lnT>
                    <a:lnB w="6350">
                      <a:solidFill>
                        <a:srgbClr val="EC7C30"/>
                      </a:solidFill>
                      <a:prstDash val="solid"/>
                    </a:lnB>
                  </a:tcPr>
                </a:tc>
                <a:tc>
                  <a:txBody>
                    <a:bodyPr/>
                    <a:lstStyle/>
                    <a:p>
                      <a:pPr marR="53975" algn="ctr">
                        <a:lnSpc>
                          <a:spcPct val="100000"/>
                        </a:lnSpc>
                        <a:spcBef>
                          <a:spcPts val="1155"/>
                        </a:spcBef>
                      </a:pPr>
                      <a:r>
                        <a:rPr sz="2000" b="0" dirty="0">
                          <a:latin typeface="Calibri Light"/>
                          <a:cs typeface="Calibri Light"/>
                        </a:rPr>
                        <a:t>4A3</a:t>
                      </a:r>
                      <a:endParaRPr sz="2000">
                        <a:latin typeface="Calibri Light"/>
                        <a:cs typeface="Calibri Light"/>
                      </a:endParaRPr>
                    </a:p>
                  </a:txBody>
                  <a:tcPr marL="0" marR="0" marT="146685" marB="0">
                    <a:lnR w="6350">
                      <a:solidFill>
                        <a:srgbClr val="EC7C30"/>
                      </a:solidFill>
                      <a:prstDash val="solid"/>
                    </a:lnR>
                    <a:lnT w="6350">
                      <a:solidFill>
                        <a:srgbClr val="EC7C30"/>
                      </a:solidFill>
                      <a:prstDash val="solid"/>
                    </a:lnT>
                    <a:lnB w="6350">
                      <a:solidFill>
                        <a:srgbClr val="EC7C30"/>
                      </a:solidFill>
                      <a:prstDash val="solid"/>
                    </a:lnB>
                  </a:tcPr>
                </a:tc>
              </a:tr>
              <a:tr h="794004">
                <a:tc>
                  <a:txBody>
                    <a:bodyPr/>
                    <a:lstStyle/>
                    <a:p>
                      <a:pPr>
                        <a:lnSpc>
                          <a:spcPct val="100000"/>
                        </a:lnSpc>
                      </a:pPr>
                      <a:endParaRPr sz="1600">
                        <a:latin typeface="Times New Roman"/>
                        <a:cs typeface="Times New Roman"/>
                      </a:endParaRPr>
                    </a:p>
                    <a:p>
                      <a:pPr marL="76200" algn="ctr">
                        <a:lnSpc>
                          <a:spcPct val="100000"/>
                        </a:lnSpc>
                      </a:pPr>
                      <a:r>
                        <a:rPr sz="2000" b="0" dirty="0">
                          <a:latin typeface="Calibri Light"/>
                          <a:cs typeface="Calibri Light"/>
                        </a:rPr>
                        <a:t>6D</a:t>
                      </a:r>
                      <a:endParaRPr sz="2000">
                        <a:latin typeface="Calibri Light"/>
                        <a:cs typeface="Calibri Light"/>
                      </a:endParaRPr>
                    </a:p>
                  </a:txBody>
                  <a:tcPr marL="0" marR="0" marT="0" marB="0">
                    <a:lnL w="6350">
                      <a:solidFill>
                        <a:srgbClr val="EC7C30"/>
                      </a:solidFill>
                      <a:prstDash val="solid"/>
                    </a:lnL>
                    <a:lnT w="6350">
                      <a:solidFill>
                        <a:srgbClr val="EC7C30"/>
                      </a:solidFill>
                      <a:prstDash val="solid"/>
                    </a:lnT>
                    <a:lnB w="6350">
                      <a:solidFill>
                        <a:srgbClr val="EC7C30"/>
                      </a:solidFill>
                      <a:prstDash val="solid"/>
                    </a:lnB>
                  </a:tcPr>
                </a:tc>
                <a:tc>
                  <a:txBody>
                    <a:bodyPr/>
                    <a:lstStyle/>
                    <a:p>
                      <a:pPr marL="85725" marR="233679">
                        <a:lnSpc>
                          <a:spcPts val="2400"/>
                        </a:lnSpc>
                        <a:spcBef>
                          <a:spcPts val="70"/>
                        </a:spcBef>
                      </a:pPr>
                      <a:r>
                        <a:rPr sz="2000" b="0" spc="-10" dirty="0">
                          <a:latin typeface="Calibri Light"/>
                          <a:cs typeface="Calibri Light"/>
                        </a:rPr>
                        <a:t>Inward </a:t>
                      </a:r>
                      <a:r>
                        <a:rPr sz="2000" b="0" dirty="0">
                          <a:latin typeface="Calibri Light"/>
                          <a:cs typeface="Calibri Light"/>
                        </a:rPr>
                        <a:t>supplies </a:t>
                      </a:r>
                      <a:r>
                        <a:rPr sz="2000" b="0" spc="-10" dirty="0">
                          <a:latin typeface="Calibri Light"/>
                          <a:cs typeface="Calibri Light"/>
                        </a:rPr>
                        <a:t>received from </a:t>
                      </a:r>
                      <a:r>
                        <a:rPr sz="2000" b="0" spc="-20" dirty="0">
                          <a:latin typeface="Calibri Light"/>
                          <a:cs typeface="Calibri Light"/>
                        </a:rPr>
                        <a:t>registered </a:t>
                      </a:r>
                      <a:r>
                        <a:rPr sz="2000" b="0" spc="-15" dirty="0">
                          <a:latin typeface="Calibri Light"/>
                          <a:cs typeface="Calibri Light"/>
                        </a:rPr>
                        <a:t>persons </a:t>
                      </a:r>
                      <a:r>
                        <a:rPr sz="2000" b="0" spc="-5" dirty="0">
                          <a:latin typeface="Calibri Light"/>
                          <a:cs typeface="Calibri Light"/>
                        </a:rPr>
                        <a:t>liable </a:t>
                      </a:r>
                      <a:r>
                        <a:rPr sz="2000" b="0" spc="-15" dirty="0">
                          <a:latin typeface="Calibri Light"/>
                          <a:cs typeface="Calibri Light"/>
                        </a:rPr>
                        <a:t>to reverse </a:t>
                      </a:r>
                      <a:r>
                        <a:rPr sz="2000" b="0" spc="-10" dirty="0">
                          <a:latin typeface="Calibri Light"/>
                          <a:cs typeface="Calibri Light"/>
                        </a:rPr>
                        <a:t>charge</a:t>
                      </a:r>
                      <a:r>
                        <a:rPr sz="2000" b="0" spc="-220" dirty="0">
                          <a:latin typeface="Calibri Light"/>
                          <a:cs typeface="Calibri Light"/>
                        </a:rPr>
                        <a:t> </a:t>
                      </a:r>
                      <a:r>
                        <a:rPr sz="2000" b="0" dirty="0">
                          <a:latin typeface="Calibri Light"/>
                          <a:cs typeface="Calibri Light"/>
                        </a:rPr>
                        <a:t>(other  than B </a:t>
                      </a:r>
                      <a:r>
                        <a:rPr sz="2000" b="0" spc="-5" dirty="0">
                          <a:latin typeface="Calibri Light"/>
                          <a:cs typeface="Calibri Light"/>
                        </a:rPr>
                        <a:t>above) on </a:t>
                      </a:r>
                      <a:r>
                        <a:rPr sz="2000" b="0" dirty="0">
                          <a:latin typeface="Calibri Light"/>
                          <a:cs typeface="Calibri Light"/>
                        </a:rPr>
                        <a:t>which </a:t>
                      </a:r>
                      <a:r>
                        <a:rPr sz="2000" b="0" spc="-15" dirty="0">
                          <a:latin typeface="Calibri Light"/>
                          <a:cs typeface="Calibri Light"/>
                        </a:rPr>
                        <a:t>tax </a:t>
                      </a:r>
                      <a:r>
                        <a:rPr sz="2000" b="0" dirty="0">
                          <a:latin typeface="Calibri Light"/>
                          <a:cs typeface="Calibri Light"/>
                        </a:rPr>
                        <a:t>is paid and </a:t>
                      </a:r>
                      <a:r>
                        <a:rPr sz="2000" b="0" spc="-10" dirty="0">
                          <a:latin typeface="Calibri Light"/>
                          <a:cs typeface="Calibri Light"/>
                        </a:rPr>
                        <a:t>ITC</a:t>
                      </a:r>
                      <a:r>
                        <a:rPr sz="2000" b="0" spc="-180" dirty="0">
                          <a:latin typeface="Calibri Light"/>
                          <a:cs typeface="Calibri Light"/>
                        </a:rPr>
                        <a:t> </a:t>
                      </a:r>
                      <a:r>
                        <a:rPr sz="2000" b="0" spc="-10" dirty="0">
                          <a:latin typeface="Calibri Light"/>
                          <a:cs typeface="Calibri Light"/>
                        </a:rPr>
                        <a:t>availed</a:t>
                      </a:r>
                      <a:endParaRPr sz="2000">
                        <a:latin typeface="Calibri Light"/>
                        <a:cs typeface="Calibri Light"/>
                      </a:endParaRPr>
                    </a:p>
                  </a:txBody>
                  <a:tcPr marL="0" marR="0" marT="8890" marB="0">
                    <a:lnT w="6350">
                      <a:solidFill>
                        <a:srgbClr val="EC7C30"/>
                      </a:solidFill>
                      <a:prstDash val="solid"/>
                    </a:lnT>
                    <a:lnB w="6350">
                      <a:solidFill>
                        <a:srgbClr val="EC7C30"/>
                      </a:solidFill>
                      <a:prstDash val="solid"/>
                    </a:lnB>
                  </a:tcPr>
                </a:tc>
                <a:tc>
                  <a:txBody>
                    <a:bodyPr/>
                    <a:lstStyle/>
                    <a:p>
                      <a:pPr marL="412115">
                        <a:lnSpc>
                          <a:spcPct val="100000"/>
                        </a:lnSpc>
                        <a:spcBef>
                          <a:spcPts val="645"/>
                        </a:spcBef>
                      </a:pPr>
                      <a:r>
                        <a:rPr sz="2000" dirty="0">
                          <a:latin typeface="Calibri"/>
                          <a:cs typeface="Calibri"/>
                        </a:rPr>
                        <a:t>4A3</a:t>
                      </a:r>
                      <a:endParaRPr sz="2000">
                        <a:latin typeface="Calibri"/>
                        <a:cs typeface="Calibri"/>
                      </a:endParaRPr>
                    </a:p>
                    <a:p>
                      <a:pPr marL="417830">
                        <a:lnSpc>
                          <a:spcPct val="100000"/>
                        </a:lnSpc>
                      </a:pPr>
                      <a:r>
                        <a:rPr sz="2000" dirty="0">
                          <a:solidFill>
                            <a:srgbClr val="FF0000"/>
                          </a:solidFill>
                          <a:latin typeface="Calibri"/>
                          <a:cs typeface="Calibri"/>
                        </a:rPr>
                        <a:t>4B*</a:t>
                      </a:r>
                      <a:endParaRPr sz="2000">
                        <a:latin typeface="Calibri"/>
                        <a:cs typeface="Calibri"/>
                      </a:endParaRPr>
                    </a:p>
                  </a:txBody>
                  <a:tcPr marL="0" marR="0" marT="81915" marB="0">
                    <a:lnR w="6350">
                      <a:solidFill>
                        <a:srgbClr val="EC7C30"/>
                      </a:solidFill>
                      <a:prstDash val="solid"/>
                    </a:lnR>
                    <a:lnT w="6350">
                      <a:solidFill>
                        <a:srgbClr val="EC7C30"/>
                      </a:solidFill>
                      <a:prstDash val="solid"/>
                    </a:lnT>
                    <a:lnB w="6350">
                      <a:solidFill>
                        <a:srgbClr val="EC7C30"/>
                      </a:solidFill>
                      <a:prstDash val="solid"/>
                    </a:lnB>
                  </a:tcPr>
                </a:tc>
              </a:tr>
              <a:tr h="596519">
                <a:tc>
                  <a:txBody>
                    <a:bodyPr/>
                    <a:lstStyle/>
                    <a:p>
                      <a:pPr marL="76835" algn="ctr">
                        <a:lnSpc>
                          <a:spcPct val="100000"/>
                        </a:lnSpc>
                        <a:spcBef>
                          <a:spcPts val="1065"/>
                        </a:spcBef>
                      </a:pPr>
                      <a:r>
                        <a:rPr sz="2000" b="0" dirty="0">
                          <a:latin typeface="Calibri Light"/>
                          <a:cs typeface="Calibri Light"/>
                        </a:rPr>
                        <a:t>6E</a:t>
                      </a:r>
                      <a:endParaRPr sz="2000">
                        <a:latin typeface="Calibri Light"/>
                        <a:cs typeface="Calibri Light"/>
                      </a:endParaRPr>
                    </a:p>
                  </a:txBody>
                  <a:tcPr marL="0" marR="0" marT="135255" marB="0">
                    <a:lnL w="6350">
                      <a:solidFill>
                        <a:srgbClr val="EC7C30"/>
                      </a:solidFill>
                      <a:prstDash val="solid"/>
                    </a:lnL>
                    <a:lnT w="6350">
                      <a:solidFill>
                        <a:srgbClr val="EC7C30"/>
                      </a:solidFill>
                      <a:prstDash val="solid"/>
                    </a:lnT>
                    <a:lnB w="6350">
                      <a:solidFill>
                        <a:srgbClr val="EC7C30"/>
                      </a:solidFill>
                      <a:prstDash val="solid"/>
                    </a:lnB>
                  </a:tcPr>
                </a:tc>
                <a:tc>
                  <a:txBody>
                    <a:bodyPr/>
                    <a:lstStyle/>
                    <a:p>
                      <a:pPr marL="85725">
                        <a:lnSpc>
                          <a:spcPts val="2390"/>
                        </a:lnSpc>
                      </a:pPr>
                      <a:r>
                        <a:rPr sz="2000" b="0" spc="-5" dirty="0">
                          <a:latin typeface="Calibri Light"/>
                          <a:cs typeface="Calibri Light"/>
                        </a:rPr>
                        <a:t>Import of </a:t>
                      </a:r>
                      <a:r>
                        <a:rPr sz="2000" b="0" spc="-10" dirty="0">
                          <a:latin typeface="Calibri Light"/>
                          <a:cs typeface="Calibri Light"/>
                        </a:rPr>
                        <a:t>goods </a:t>
                      </a:r>
                      <a:r>
                        <a:rPr sz="2000" b="0" dirty="0">
                          <a:latin typeface="Calibri Light"/>
                          <a:cs typeface="Calibri Light"/>
                        </a:rPr>
                        <a:t>(including supplies </a:t>
                      </a:r>
                      <a:r>
                        <a:rPr sz="2000" b="0" spc="-10" dirty="0">
                          <a:latin typeface="Calibri Light"/>
                          <a:cs typeface="Calibri Light"/>
                        </a:rPr>
                        <a:t>from</a:t>
                      </a:r>
                      <a:r>
                        <a:rPr sz="2000" b="0" spc="-140" dirty="0">
                          <a:latin typeface="Calibri Light"/>
                          <a:cs typeface="Calibri Light"/>
                        </a:rPr>
                        <a:t> </a:t>
                      </a:r>
                      <a:r>
                        <a:rPr sz="2000" b="0" spc="-5" dirty="0">
                          <a:latin typeface="Calibri Light"/>
                          <a:cs typeface="Calibri Light"/>
                        </a:rPr>
                        <a:t>SEZs)</a:t>
                      </a:r>
                      <a:endParaRPr sz="2000">
                        <a:latin typeface="Calibri Light"/>
                        <a:cs typeface="Calibri Light"/>
                      </a:endParaRPr>
                    </a:p>
                  </a:txBody>
                  <a:tcPr marL="0" marR="0" marT="0" marB="0">
                    <a:lnT w="6350">
                      <a:solidFill>
                        <a:srgbClr val="EC7C30"/>
                      </a:solidFill>
                      <a:prstDash val="solid"/>
                    </a:lnT>
                    <a:lnB w="6350">
                      <a:solidFill>
                        <a:srgbClr val="EC7C30"/>
                      </a:solidFill>
                      <a:prstDash val="solid"/>
                    </a:lnB>
                  </a:tcPr>
                </a:tc>
                <a:tc>
                  <a:txBody>
                    <a:bodyPr/>
                    <a:lstStyle/>
                    <a:p>
                      <a:pPr marR="53975" algn="ctr">
                        <a:lnSpc>
                          <a:spcPct val="100000"/>
                        </a:lnSpc>
                        <a:spcBef>
                          <a:spcPts val="1070"/>
                        </a:spcBef>
                      </a:pPr>
                      <a:r>
                        <a:rPr sz="2000" b="0" dirty="0">
                          <a:latin typeface="Calibri Light"/>
                          <a:cs typeface="Calibri Light"/>
                        </a:rPr>
                        <a:t>4A1</a:t>
                      </a:r>
                      <a:endParaRPr sz="2000">
                        <a:latin typeface="Calibri Light"/>
                        <a:cs typeface="Calibri Light"/>
                      </a:endParaRPr>
                    </a:p>
                  </a:txBody>
                  <a:tcPr marL="0" marR="0" marT="135890" marB="0">
                    <a:lnR w="6350">
                      <a:solidFill>
                        <a:srgbClr val="EC7C30"/>
                      </a:solidFill>
                      <a:prstDash val="solid"/>
                    </a:lnR>
                    <a:lnT w="6350">
                      <a:solidFill>
                        <a:srgbClr val="EC7C30"/>
                      </a:solidFill>
                      <a:prstDash val="solid"/>
                    </a:lnT>
                    <a:lnB w="6350">
                      <a:solidFill>
                        <a:srgbClr val="EC7C30"/>
                      </a:solidFill>
                      <a:prstDash val="solid"/>
                    </a:lnB>
                  </a:tcPr>
                </a:tc>
              </a:tr>
              <a:tr h="596519">
                <a:tc>
                  <a:txBody>
                    <a:bodyPr/>
                    <a:lstStyle/>
                    <a:p>
                      <a:pPr marL="75565" algn="ctr">
                        <a:lnSpc>
                          <a:spcPct val="100000"/>
                        </a:lnSpc>
                        <a:spcBef>
                          <a:spcPts val="1065"/>
                        </a:spcBef>
                      </a:pPr>
                      <a:r>
                        <a:rPr sz="2000" b="0" dirty="0">
                          <a:latin typeface="Calibri Light"/>
                          <a:cs typeface="Calibri Light"/>
                        </a:rPr>
                        <a:t>6F</a:t>
                      </a:r>
                      <a:endParaRPr sz="2000">
                        <a:latin typeface="Calibri Light"/>
                        <a:cs typeface="Calibri Light"/>
                      </a:endParaRPr>
                    </a:p>
                  </a:txBody>
                  <a:tcPr marL="0" marR="0" marT="135255" marB="0">
                    <a:lnL w="6350">
                      <a:solidFill>
                        <a:srgbClr val="EC7C30"/>
                      </a:solidFill>
                      <a:prstDash val="solid"/>
                    </a:lnL>
                    <a:lnT w="6350">
                      <a:solidFill>
                        <a:srgbClr val="EC7C30"/>
                      </a:solidFill>
                      <a:prstDash val="solid"/>
                    </a:lnT>
                    <a:lnB w="6350">
                      <a:solidFill>
                        <a:srgbClr val="EC7C30"/>
                      </a:solidFill>
                      <a:prstDash val="solid"/>
                    </a:lnB>
                  </a:tcPr>
                </a:tc>
                <a:tc>
                  <a:txBody>
                    <a:bodyPr/>
                    <a:lstStyle/>
                    <a:p>
                      <a:pPr marL="85725">
                        <a:lnSpc>
                          <a:spcPts val="2390"/>
                        </a:lnSpc>
                      </a:pPr>
                      <a:r>
                        <a:rPr sz="2000" b="0" spc="-5" dirty="0">
                          <a:latin typeface="Calibri Light"/>
                          <a:cs typeface="Calibri Light"/>
                        </a:rPr>
                        <a:t>Import </a:t>
                      </a:r>
                      <a:r>
                        <a:rPr sz="2000" b="0" dirty="0">
                          <a:latin typeface="Calibri Light"/>
                          <a:cs typeface="Calibri Light"/>
                        </a:rPr>
                        <a:t>of services </a:t>
                      </a:r>
                      <a:r>
                        <a:rPr sz="2000" b="0" spc="-10" dirty="0">
                          <a:latin typeface="Calibri Light"/>
                          <a:cs typeface="Calibri Light"/>
                        </a:rPr>
                        <a:t>(excluding inward </a:t>
                      </a:r>
                      <a:r>
                        <a:rPr sz="2000" b="0" dirty="0">
                          <a:latin typeface="Calibri Light"/>
                          <a:cs typeface="Calibri Light"/>
                        </a:rPr>
                        <a:t>supplies </a:t>
                      </a:r>
                      <a:r>
                        <a:rPr sz="2000" b="0" spc="-10" dirty="0">
                          <a:latin typeface="Calibri Light"/>
                          <a:cs typeface="Calibri Light"/>
                        </a:rPr>
                        <a:t>from</a:t>
                      </a:r>
                      <a:r>
                        <a:rPr sz="2000" b="0" spc="-204" dirty="0">
                          <a:latin typeface="Calibri Light"/>
                          <a:cs typeface="Calibri Light"/>
                        </a:rPr>
                        <a:t> </a:t>
                      </a:r>
                      <a:r>
                        <a:rPr sz="2000" b="0" spc="-5" dirty="0">
                          <a:latin typeface="Calibri Light"/>
                          <a:cs typeface="Calibri Light"/>
                        </a:rPr>
                        <a:t>SEZs)</a:t>
                      </a:r>
                      <a:endParaRPr sz="2000">
                        <a:latin typeface="Calibri Light"/>
                        <a:cs typeface="Calibri Light"/>
                      </a:endParaRPr>
                    </a:p>
                  </a:txBody>
                  <a:tcPr marL="0" marR="0" marT="0" marB="0">
                    <a:lnT w="6350">
                      <a:solidFill>
                        <a:srgbClr val="EC7C30"/>
                      </a:solidFill>
                      <a:prstDash val="solid"/>
                    </a:lnT>
                    <a:lnB w="6350">
                      <a:solidFill>
                        <a:srgbClr val="EC7C30"/>
                      </a:solidFill>
                      <a:prstDash val="solid"/>
                    </a:lnB>
                  </a:tcPr>
                </a:tc>
                <a:tc>
                  <a:txBody>
                    <a:bodyPr/>
                    <a:lstStyle/>
                    <a:p>
                      <a:pPr marR="53340" algn="ctr">
                        <a:lnSpc>
                          <a:spcPct val="100000"/>
                        </a:lnSpc>
                        <a:spcBef>
                          <a:spcPts val="1070"/>
                        </a:spcBef>
                      </a:pPr>
                      <a:r>
                        <a:rPr sz="2000" b="0" dirty="0">
                          <a:latin typeface="Calibri Light"/>
                          <a:cs typeface="Calibri Light"/>
                        </a:rPr>
                        <a:t>4A2</a:t>
                      </a:r>
                      <a:endParaRPr sz="2000">
                        <a:latin typeface="Calibri Light"/>
                        <a:cs typeface="Calibri Light"/>
                      </a:endParaRPr>
                    </a:p>
                  </a:txBody>
                  <a:tcPr marL="0" marR="0" marT="135890" marB="0">
                    <a:lnR w="6350">
                      <a:solidFill>
                        <a:srgbClr val="EC7C30"/>
                      </a:solidFill>
                      <a:prstDash val="solid"/>
                    </a:lnR>
                    <a:lnT w="6350">
                      <a:solidFill>
                        <a:srgbClr val="EC7C30"/>
                      </a:solidFill>
                      <a:prstDash val="solid"/>
                    </a:lnT>
                    <a:lnB w="6350">
                      <a:solidFill>
                        <a:srgbClr val="EC7C30"/>
                      </a:solidFill>
                      <a:prstDash val="solid"/>
                    </a:lnB>
                  </a:tcPr>
                </a:tc>
              </a:tr>
              <a:tr h="395985">
                <a:tc>
                  <a:txBody>
                    <a:bodyPr/>
                    <a:lstStyle/>
                    <a:p>
                      <a:pPr marL="74930" algn="ctr">
                        <a:lnSpc>
                          <a:spcPct val="100000"/>
                        </a:lnSpc>
                        <a:spcBef>
                          <a:spcPts val="275"/>
                        </a:spcBef>
                      </a:pPr>
                      <a:r>
                        <a:rPr sz="2000" b="0" dirty="0">
                          <a:latin typeface="Calibri Light"/>
                          <a:cs typeface="Calibri Light"/>
                        </a:rPr>
                        <a:t>6G</a:t>
                      </a:r>
                      <a:endParaRPr sz="2000">
                        <a:latin typeface="Calibri Light"/>
                        <a:cs typeface="Calibri Light"/>
                      </a:endParaRPr>
                    </a:p>
                  </a:txBody>
                  <a:tcPr marL="0" marR="0" marT="34925" marB="0">
                    <a:lnL w="6350">
                      <a:solidFill>
                        <a:srgbClr val="EC7C30"/>
                      </a:solidFill>
                      <a:prstDash val="solid"/>
                    </a:lnL>
                    <a:lnT w="6350">
                      <a:solidFill>
                        <a:srgbClr val="EC7C30"/>
                      </a:solidFill>
                      <a:prstDash val="solid"/>
                    </a:lnT>
                    <a:lnB w="6350">
                      <a:solidFill>
                        <a:srgbClr val="EC7C30"/>
                      </a:solidFill>
                      <a:prstDash val="solid"/>
                    </a:lnB>
                  </a:tcPr>
                </a:tc>
                <a:tc>
                  <a:txBody>
                    <a:bodyPr/>
                    <a:lstStyle/>
                    <a:p>
                      <a:pPr marL="85725">
                        <a:lnSpc>
                          <a:spcPts val="2390"/>
                        </a:lnSpc>
                      </a:pPr>
                      <a:r>
                        <a:rPr sz="2000" b="0" spc="-5" dirty="0">
                          <a:latin typeface="Calibri Light"/>
                          <a:cs typeface="Calibri Light"/>
                        </a:rPr>
                        <a:t>Input </a:t>
                      </a:r>
                      <a:r>
                        <a:rPr sz="2000" b="0" spc="-15" dirty="0">
                          <a:latin typeface="Calibri Light"/>
                          <a:cs typeface="Calibri Light"/>
                        </a:rPr>
                        <a:t>tax </a:t>
                      </a:r>
                      <a:r>
                        <a:rPr sz="2000" b="0" spc="-5" dirty="0">
                          <a:latin typeface="Calibri Light"/>
                          <a:cs typeface="Calibri Light"/>
                        </a:rPr>
                        <a:t>credit </a:t>
                      </a:r>
                      <a:r>
                        <a:rPr sz="2000" b="0" spc="-10" dirty="0">
                          <a:latin typeface="Calibri Light"/>
                          <a:cs typeface="Calibri Light"/>
                        </a:rPr>
                        <a:t>from </a:t>
                      </a:r>
                      <a:r>
                        <a:rPr sz="2000" b="0" spc="-5" dirty="0">
                          <a:latin typeface="Calibri Light"/>
                          <a:cs typeface="Calibri Light"/>
                        </a:rPr>
                        <a:t>recevied </a:t>
                      </a:r>
                      <a:r>
                        <a:rPr sz="2000" b="0" spc="-10" dirty="0">
                          <a:latin typeface="Calibri Light"/>
                          <a:cs typeface="Calibri Light"/>
                        </a:rPr>
                        <a:t>from</a:t>
                      </a:r>
                      <a:r>
                        <a:rPr sz="2000" b="0" spc="-120" dirty="0">
                          <a:latin typeface="Calibri Light"/>
                          <a:cs typeface="Calibri Light"/>
                        </a:rPr>
                        <a:t> </a:t>
                      </a:r>
                      <a:r>
                        <a:rPr sz="2000" b="0" dirty="0">
                          <a:latin typeface="Calibri Light"/>
                          <a:cs typeface="Calibri Light"/>
                        </a:rPr>
                        <a:t>ISD</a:t>
                      </a:r>
                      <a:endParaRPr sz="2000">
                        <a:latin typeface="Calibri Light"/>
                        <a:cs typeface="Calibri Light"/>
                      </a:endParaRPr>
                    </a:p>
                  </a:txBody>
                  <a:tcPr marL="0" marR="0" marT="0" marB="0">
                    <a:lnT w="6350">
                      <a:solidFill>
                        <a:srgbClr val="EC7C30"/>
                      </a:solidFill>
                      <a:prstDash val="solid"/>
                    </a:lnT>
                    <a:lnB w="6350">
                      <a:solidFill>
                        <a:srgbClr val="EC7C30"/>
                      </a:solidFill>
                      <a:prstDash val="solid"/>
                    </a:lnB>
                  </a:tcPr>
                </a:tc>
                <a:tc>
                  <a:txBody>
                    <a:bodyPr/>
                    <a:lstStyle/>
                    <a:p>
                      <a:pPr marR="53975" algn="ctr">
                        <a:lnSpc>
                          <a:spcPct val="100000"/>
                        </a:lnSpc>
                        <a:spcBef>
                          <a:spcPts val="280"/>
                        </a:spcBef>
                      </a:pPr>
                      <a:r>
                        <a:rPr sz="2000" b="0" dirty="0">
                          <a:latin typeface="Calibri Light"/>
                          <a:cs typeface="Calibri Light"/>
                        </a:rPr>
                        <a:t>4A4</a:t>
                      </a:r>
                      <a:endParaRPr sz="2000">
                        <a:latin typeface="Calibri Light"/>
                        <a:cs typeface="Calibri Light"/>
                      </a:endParaRPr>
                    </a:p>
                  </a:txBody>
                  <a:tcPr marL="0" marR="0" marT="35560" marB="0">
                    <a:lnR w="6350">
                      <a:solidFill>
                        <a:srgbClr val="EC7C30"/>
                      </a:solidFill>
                      <a:prstDash val="solid"/>
                    </a:lnR>
                    <a:lnT w="6350">
                      <a:solidFill>
                        <a:srgbClr val="EC7C30"/>
                      </a:solidFill>
                      <a:prstDash val="solid"/>
                    </a:lnT>
                    <a:lnB w="6350">
                      <a:solidFill>
                        <a:srgbClr val="EC7C30"/>
                      </a:solidFill>
                      <a:prstDash val="solid"/>
                    </a:lnB>
                  </a:tcPr>
                </a:tc>
              </a:tr>
              <a:tr h="395909">
                <a:tc>
                  <a:txBody>
                    <a:bodyPr/>
                    <a:lstStyle/>
                    <a:p>
                      <a:pPr marL="76200" algn="ctr">
                        <a:lnSpc>
                          <a:spcPct val="100000"/>
                        </a:lnSpc>
                        <a:spcBef>
                          <a:spcPts val="275"/>
                        </a:spcBef>
                      </a:pPr>
                      <a:r>
                        <a:rPr sz="2000" b="0" dirty="0">
                          <a:latin typeface="Calibri Light"/>
                          <a:cs typeface="Calibri Light"/>
                        </a:rPr>
                        <a:t>6H</a:t>
                      </a:r>
                      <a:endParaRPr sz="2000">
                        <a:latin typeface="Calibri Light"/>
                        <a:cs typeface="Calibri Light"/>
                      </a:endParaRPr>
                    </a:p>
                  </a:txBody>
                  <a:tcPr marL="0" marR="0" marT="34925" marB="0">
                    <a:lnL w="6350">
                      <a:solidFill>
                        <a:srgbClr val="EC7C30"/>
                      </a:solidFill>
                      <a:prstDash val="solid"/>
                    </a:lnL>
                    <a:lnT w="6350">
                      <a:solidFill>
                        <a:srgbClr val="EC7C30"/>
                      </a:solidFill>
                      <a:prstDash val="solid"/>
                    </a:lnT>
                    <a:lnB w="6350">
                      <a:solidFill>
                        <a:srgbClr val="EC7C30"/>
                      </a:solidFill>
                      <a:prstDash val="solid"/>
                    </a:lnB>
                  </a:tcPr>
                </a:tc>
                <a:tc>
                  <a:txBody>
                    <a:bodyPr/>
                    <a:lstStyle/>
                    <a:p>
                      <a:pPr marL="85725">
                        <a:lnSpc>
                          <a:spcPts val="2390"/>
                        </a:lnSpc>
                      </a:pPr>
                      <a:r>
                        <a:rPr sz="2000" b="0" spc="-10" dirty="0">
                          <a:latin typeface="Calibri Light"/>
                          <a:cs typeface="Calibri Light"/>
                        </a:rPr>
                        <a:t>Amount </a:t>
                      </a:r>
                      <a:r>
                        <a:rPr sz="2000" b="0" spc="-5" dirty="0">
                          <a:latin typeface="Calibri Light"/>
                          <a:cs typeface="Calibri Light"/>
                        </a:rPr>
                        <a:t>of </a:t>
                      </a:r>
                      <a:r>
                        <a:rPr sz="2000" b="0" spc="-10" dirty="0">
                          <a:latin typeface="Calibri Light"/>
                          <a:cs typeface="Calibri Light"/>
                        </a:rPr>
                        <a:t>ITC </a:t>
                      </a:r>
                      <a:r>
                        <a:rPr sz="2000" b="0" spc="-5" dirty="0">
                          <a:latin typeface="Calibri Light"/>
                          <a:cs typeface="Calibri Light"/>
                        </a:rPr>
                        <a:t>reclaimed </a:t>
                      </a:r>
                      <a:r>
                        <a:rPr sz="2000" b="0" dirty="0">
                          <a:latin typeface="Calibri Light"/>
                          <a:cs typeface="Calibri Light"/>
                        </a:rPr>
                        <a:t>(other than B </a:t>
                      </a:r>
                      <a:r>
                        <a:rPr sz="2000" b="0" spc="-5" dirty="0">
                          <a:latin typeface="Calibri Light"/>
                          <a:cs typeface="Calibri Light"/>
                        </a:rPr>
                        <a:t>above) </a:t>
                      </a:r>
                      <a:r>
                        <a:rPr sz="2000" b="0" dirty="0">
                          <a:latin typeface="Calibri Light"/>
                          <a:cs typeface="Calibri Light"/>
                        </a:rPr>
                        <a:t>under the </a:t>
                      </a:r>
                      <a:r>
                        <a:rPr sz="2000" b="0" spc="-10" dirty="0">
                          <a:latin typeface="Calibri Light"/>
                          <a:cs typeface="Calibri Light"/>
                        </a:rPr>
                        <a:t>provisions </a:t>
                      </a:r>
                      <a:r>
                        <a:rPr sz="2000" b="0" spc="-5" dirty="0">
                          <a:latin typeface="Calibri Light"/>
                          <a:cs typeface="Calibri Light"/>
                        </a:rPr>
                        <a:t>of </a:t>
                      </a:r>
                      <a:r>
                        <a:rPr sz="2000" b="0" dirty="0">
                          <a:latin typeface="Calibri Light"/>
                          <a:cs typeface="Calibri Light"/>
                        </a:rPr>
                        <a:t>the</a:t>
                      </a:r>
                      <a:r>
                        <a:rPr sz="2000" b="0" spc="-195" dirty="0">
                          <a:latin typeface="Calibri Light"/>
                          <a:cs typeface="Calibri Light"/>
                        </a:rPr>
                        <a:t> </a:t>
                      </a:r>
                      <a:r>
                        <a:rPr sz="2000" b="0" spc="-5" dirty="0">
                          <a:latin typeface="Calibri Light"/>
                          <a:cs typeface="Calibri Light"/>
                        </a:rPr>
                        <a:t>Act</a:t>
                      </a:r>
                      <a:endParaRPr sz="2000">
                        <a:latin typeface="Calibri Light"/>
                        <a:cs typeface="Calibri Light"/>
                      </a:endParaRPr>
                    </a:p>
                  </a:txBody>
                  <a:tcPr marL="0" marR="0" marT="0" marB="0">
                    <a:lnT w="6350">
                      <a:solidFill>
                        <a:srgbClr val="EC7C30"/>
                      </a:solidFill>
                      <a:prstDash val="solid"/>
                    </a:lnT>
                    <a:lnB w="6350">
                      <a:solidFill>
                        <a:srgbClr val="EC7C30"/>
                      </a:solidFill>
                      <a:prstDash val="solid"/>
                    </a:lnB>
                  </a:tcPr>
                </a:tc>
                <a:tc>
                  <a:txBody>
                    <a:bodyPr/>
                    <a:lstStyle/>
                    <a:p>
                      <a:pPr>
                        <a:lnSpc>
                          <a:spcPct val="100000"/>
                        </a:lnSpc>
                      </a:pPr>
                      <a:endParaRPr sz="2000">
                        <a:latin typeface="Times New Roman"/>
                        <a:cs typeface="Times New Roman"/>
                      </a:endParaRPr>
                    </a:p>
                  </a:txBody>
                  <a:tcPr marL="0" marR="0" marT="0" marB="0">
                    <a:lnR w="6350">
                      <a:solidFill>
                        <a:srgbClr val="EC7C30"/>
                      </a:solidFill>
                      <a:prstDash val="solid"/>
                    </a:lnR>
                    <a:lnT w="6350">
                      <a:solidFill>
                        <a:srgbClr val="EC7C30"/>
                      </a:solidFill>
                      <a:prstDash val="solid"/>
                    </a:lnT>
                    <a:lnB w="6350">
                      <a:solidFill>
                        <a:srgbClr val="EC7C30"/>
                      </a:solidFill>
                      <a:prstDash val="solid"/>
                    </a:lnB>
                  </a:tcPr>
                </a:tc>
              </a:tr>
              <a:tr h="395935">
                <a:tc>
                  <a:txBody>
                    <a:bodyPr/>
                    <a:lstStyle/>
                    <a:p>
                      <a:pPr marL="73660" algn="ctr">
                        <a:lnSpc>
                          <a:spcPts val="2870"/>
                        </a:lnSpc>
                      </a:pPr>
                      <a:r>
                        <a:rPr sz="2400" b="0" spc="-5" dirty="0">
                          <a:latin typeface="Calibri Light"/>
                          <a:cs typeface="Calibri Light"/>
                        </a:rPr>
                        <a:t>6I</a:t>
                      </a:r>
                      <a:endParaRPr sz="2400">
                        <a:latin typeface="Calibri Light"/>
                        <a:cs typeface="Calibri Light"/>
                      </a:endParaRPr>
                    </a:p>
                  </a:txBody>
                  <a:tcPr marL="0" marR="0" marT="0" marB="0">
                    <a:lnL w="6350">
                      <a:solidFill>
                        <a:srgbClr val="EC7C30"/>
                      </a:solidFill>
                      <a:prstDash val="solid"/>
                    </a:lnL>
                    <a:lnT w="6350">
                      <a:solidFill>
                        <a:srgbClr val="EC7C30"/>
                      </a:solidFill>
                      <a:prstDash val="solid"/>
                    </a:lnT>
                    <a:lnB w="6350">
                      <a:solidFill>
                        <a:srgbClr val="EC7C30"/>
                      </a:solidFill>
                      <a:prstDash val="solid"/>
                    </a:lnB>
                  </a:tcPr>
                </a:tc>
                <a:tc>
                  <a:txBody>
                    <a:bodyPr/>
                    <a:lstStyle/>
                    <a:p>
                      <a:pPr marL="535305">
                        <a:lnSpc>
                          <a:spcPts val="2870"/>
                        </a:lnSpc>
                      </a:pPr>
                      <a:r>
                        <a:rPr sz="2400" b="0" spc="-45" dirty="0">
                          <a:latin typeface="Calibri Light"/>
                          <a:cs typeface="Calibri Light"/>
                        </a:rPr>
                        <a:t>Sub-Total </a:t>
                      </a:r>
                      <a:r>
                        <a:rPr sz="2400" b="0" dirty="0">
                          <a:latin typeface="Calibri Light"/>
                          <a:cs typeface="Calibri Light"/>
                        </a:rPr>
                        <a:t>(B </a:t>
                      </a:r>
                      <a:r>
                        <a:rPr sz="2400" b="0" spc="-15" dirty="0">
                          <a:latin typeface="Calibri Light"/>
                          <a:cs typeface="Calibri Light"/>
                        </a:rPr>
                        <a:t>to </a:t>
                      </a:r>
                      <a:r>
                        <a:rPr sz="2400" b="0" dirty="0">
                          <a:latin typeface="Calibri Light"/>
                          <a:cs typeface="Calibri Light"/>
                        </a:rPr>
                        <a:t>H</a:t>
                      </a:r>
                      <a:r>
                        <a:rPr sz="2400" b="0" spc="-120" dirty="0">
                          <a:latin typeface="Calibri Light"/>
                          <a:cs typeface="Calibri Light"/>
                        </a:rPr>
                        <a:t> </a:t>
                      </a:r>
                      <a:r>
                        <a:rPr sz="2400" b="0" spc="-20" dirty="0">
                          <a:latin typeface="Calibri Light"/>
                          <a:cs typeface="Calibri Light"/>
                        </a:rPr>
                        <a:t>above)</a:t>
                      </a:r>
                      <a:endParaRPr sz="2400">
                        <a:latin typeface="Calibri Light"/>
                        <a:cs typeface="Calibri Light"/>
                      </a:endParaRPr>
                    </a:p>
                  </a:txBody>
                  <a:tcPr marL="0" marR="0" marT="0" marB="0">
                    <a:lnT w="6350">
                      <a:solidFill>
                        <a:srgbClr val="EC7C30"/>
                      </a:solidFill>
                      <a:prstDash val="solid"/>
                    </a:lnT>
                    <a:lnB w="6350">
                      <a:solidFill>
                        <a:srgbClr val="EC7C30"/>
                      </a:solidFill>
                      <a:prstDash val="solid"/>
                    </a:lnB>
                  </a:tcPr>
                </a:tc>
                <a:tc>
                  <a:txBody>
                    <a:bodyPr/>
                    <a:lstStyle/>
                    <a:p>
                      <a:pPr>
                        <a:lnSpc>
                          <a:spcPct val="100000"/>
                        </a:lnSpc>
                      </a:pPr>
                      <a:endParaRPr sz="2000">
                        <a:latin typeface="Times New Roman"/>
                        <a:cs typeface="Times New Roman"/>
                      </a:endParaRPr>
                    </a:p>
                  </a:txBody>
                  <a:tcPr marL="0" marR="0" marT="0" marB="0">
                    <a:lnR w="6350">
                      <a:solidFill>
                        <a:srgbClr val="EC7C30"/>
                      </a:solidFill>
                      <a:prstDash val="solid"/>
                    </a:lnR>
                    <a:lnT w="6350">
                      <a:solidFill>
                        <a:srgbClr val="EC7C30"/>
                      </a:solidFill>
                      <a:prstDash val="solid"/>
                    </a:lnT>
                    <a:lnB w="6350">
                      <a:solidFill>
                        <a:srgbClr val="EC7C30"/>
                      </a:solidFill>
                      <a:prstDash val="solid"/>
                    </a:lnB>
                  </a:tcPr>
                </a:tc>
              </a:tr>
            </a:tbl>
          </a:graphicData>
        </a:graphic>
      </p:graphicFrame>
      <p:sp>
        <p:nvSpPr>
          <p:cNvPr id="16" name="object 16"/>
          <p:cNvSpPr/>
          <p:nvPr/>
        </p:nvSpPr>
        <p:spPr>
          <a:xfrm>
            <a:off x="729995" y="0"/>
            <a:ext cx="10520934" cy="584453"/>
          </a:xfrm>
          <a:prstGeom prst="rect">
            <a:avLst/>
          </a:prstGeom>
          <a:blipFill>
            <a:blip r:embed="rId2" cstate="print"/>
            <a:stretch>
              <a:fillRect/>
            </a:stretch>
          </a:blipFill>
        </p:spPr>
        <p:txBody>
          <a:bodyPr wrap="square" lIns="0" tIns="0" rIns="0" bIns="0" rtlCol="0"/>
          <a:lstStyle/>
          <a:p>
            <a:endParaRPr/>
          </a:p>
        </p:txBody>
      </p:sp>
      <p:sp>
        <p:nvSpPr>
          <p:cNvPr id="17" name="object 17"/>
          <p:cNvSpPr/>
          <p:nvPr/>
        </p:nvSpPr>
        <p:spPr>
          <a:xfrm>
            <a:off x="10649711" y="1344167"/>
            <a:ext cx="1485900" cy="1199515"/>
          </a:xfrm>
          <a:custGeom>
            <a:avLst/>
            <a:gdLst/>
            <a:ahLst/>
            <a:cxnLst/>
            <a:rect l="l" t="t" r="r" b="b"/>
            <a:pathLst>
              <a:path w="1485900" h="1199514">
                <a:moveTo>
                  <a:pt x="0" y="1199388"/>
                </a:moveTo>
                <a:lnTo>
                  <a:pt x="1485900" y="1199388"/>
                </a:lnTo>
                <a:lnTo>
                  <a:pt x="1485900" y="0"/>
                </a:lnTo>
                <a:lnTo>
                  <a:pt x="0" y="0"/>
                </a:lnTo>
                <a:lnTo>
                  <a:pt x="0" y="1199388"/>
                </a:lnTo>
                <a:close/>
              </a:path>
            </a:pathLst>
          </a:custGeom>
          <a:ln w="12192">
            <a:solidFill>
              <a:srgbClr val="EC7C30"/>
            </a:solidFill>
          </a:ln>
        </p:spPr>
        <p:txBody>
          <a:bodyPr wrap="square" lIns="0" tIns="0" rIns="0" bIns="0" rtlCol="0"/>
          <a:lstStyle/>
          <a:p>
            <a:endParaRPr/>
          </a:p>
        </p:txBody>
      </p:sp>
      <p:sp>
        <p:nvSpPr>
          <p:cNvPr id="18" name="object 18"/>
          <p:cNvSpPr txBox="1"/>
          <p:nvPr/>
        </p:nvSpPr>
        <p:spPr>
          <a:xfrm>
            <a:off x="10729976" y="1361947"/>
            <a:ext cx="1312545" cy="1122680"/>
          </a:xfrm>
          <a:prstGeom prst="rect">
            <a:avLst/>
          </a:prstGeom>
        </p:spPr>
        <p:txBody>
          <a:bodyPr vert="horz" wrap="square" lIns="0" tIns="12700" rIns="0" bIns="0" rtlCol="0">
            <a:spAutoFit/>
          </a:bodyPr>
          <a:lstStyle/>
          <a:p>
            <a:pPr marL="12700">
              <a:lnSpc>
                <a:spcPct val="100000"/>
              </a:lnSpc>
              <a:spcBef>
                <a:spcPts val="100"/>
              </a:spcBef>
            </a:pPr>
            <a:r>
              <a:rPr sz="1800" b="1" i="1" u="heavy" spc="-5" dirty="0">
                <a:solidFill>
                  <a:srgbClr val="FF0000"/>
                </a:solidFill>
                <a:uFill>
                  <a:solidFill>
                    <a:srgbClr val="FF0000"/>
                  </a:solidFill>
                </a:uFill>
                <a:latin typeface="Calibri"/>
                <a:cs typeface="Calibri"/>
              </a:rPr>
              <a:t>Segregate</a:t>
            </a:r>
            <a:r>
              <a:rPr sz="1800" b="1" i="1" u="heavy" spc="-35" dirty="0">
                <a:solidFill>
                  <a:srgbClr val="FF0000"/>
                </a:solidFill>
                <a:uFill>
                  <a:solidFill>
                    <a:srgbClr val="FF0000"/>
                  </a:solidFill>
                </a:uFill>
                <a:latin typeface="Calibri"/>
                <a:cs typeface="Calibri"/>
              </a:rPr>
              <a:t> </a:t>
            </a:r>
            <a:r>
              <a:rPr sz="1800" b="1" i="1" u="heavy" dirty="0">
                <a:solidFill>
                  <a:srgbClr val="FF0000"/>
                </a:solidFill>
                <a:uFill>
                  <a:solidFill>
                    <a:srgbClr val="FF0000"/>
                  </a:solidFill>
                </a:uFill>
                <a:latin typeface="Calibri"/>
                <a:cs typeface="Calibri"/>
              </a:rPr>
              <a:t>as</a:t>
            </a:r>
            <a:endParaRPr sz="1800">
              <a:latin typeface="Calibri"/>
              <a:cs typeface="Calibri"/>
            </a:endParaRPr>
          </a:p>
          <a:p>
            <a:pPr marL="12700">
              <a:lnSpc>
                <a:spcPct val="100000"/>
              </a:lnSpc>
            </a:pPr>
            <a:r>
              <a:rPr sz="1800" dirty="0">
                <a:latin typeface="Calibri"/>
                <a:cs typeface="Calibri"/>
              </a:rPr>
              <a:t>Input</a:t>
            </a:r>
            <a:endParaRPr sz="1800">
              <a:latin typeface="Calibri"/>
              <a:cs typeface="Calibri"/>
            </a:endParaRPr>
          </a:p>
          <a:p>
            <a:pPr marL="12700" marR="5080">
              <a:lnSpc>
                <a:spcPct val="100000"/>
              </a:lnSpc>
            </a:pPr>
            <a:r>
              <a:rPr sz="1800" spc="-10" dirty="0">
                <a:latin typeface="Calibri"/>
                <a:cs typeface="Calibri"/>
              </a:rPr>
              <a:t>Capital</a:t>
            </a:r>
            <a:r>
              <a:rPr sz="1800" spc="-65" dirty="0">
                <a:latin typeface="Calibri"/>
                <a:cs typeface="Calibri"/>
              </a:rPr>
              <a:t> </a:t>
            </a:r>
            <a:r>
              <a:rPr sz="1800" dirty="0">
                <a:latin typeface="Calibri"/>
                <a:cs typeface="Calibri"/>
              </a:rPr>
              <a:t>Goods  </a:t>
            </a:r>
            <a:r>
              <a:rPr sz="1800" spc="-5" dirty="0">
                <a:latin typeface="Calibri"/>
                <a:cs typeface="Calibri"/>
              </a:rPr>
              <a:t>Input</a:t>
            </a:r>
            <a:r>
              <a:rPr sz="1800" spc="-25" dirty="0">
                <a:latin typeface="Calibri"/>
                <a:cs typeface="Calibri"/>
              </a:rPr>
              <a:t> </a:t>
            </a:r>
            <a:r>
              <a:rPr sz="1800" spc="-5" dirty="0">
                <a:latin typeface="Calibri"/>
                <a:cs typeface="Calibri"/>
              </a:rPr>
              <a:t>Service</a:t>
            </a:r>
            <a:endParaRPr sz="1800">
              <a:latin typeface="Calibri"/>
              <a:cs typeface="Calibri"/>
            </a:endParaRPr>
          </a:p>
        </p:txBody>
      </p:sp>
      <p:sp>
        <p:nvSpPr>
          <p:cNvPr id="19" name="object 19"/>
          <p:cNvSpPr txBox="1"/>
          <p:nvPr/>
        </p:nvSpPr>
        <p:spPr>
          <a:xfrm>
            <a:off x="10678668" y="2933700"/>
            <a:ext cx="1424940" cy="1478280"/>
          </a:xfrm>
          <a:prstGeom prst="rect">
            <a:avLst/>
          </a:prstGeom>
          <a:ln w="12192">
            <a:solidFill>
              <a:srgbClr val="EC7C30"/>
            </a:solidFill>
          </a:ln>
        </p:spPr>
        <p:txBody>
          <a:bodyPr vert="horz" wrap="square" lIns="0" tIns="31750" rIns="0" bIns="0" rtlCol="0">
            <a:spAutoFit/>
          </a:bodyPr>
          <a:lstStyle/>
          <a:p>
            <a:pPr marL="92075">
              <a:lnSpc>
                <a:spcPct val="100000"/>
              </a:lnSpc>
              <a:spcBef>
                <a:spcPts val="250"/>
              </a:spcBef>
            </a:pPr>
            <a:r>
              <a:rPr sz="1800" b="1" i="1" u="heavy" spc="-5" dirty="0">
                <a:solidFill>
                  <a:srgbClr val="FF0000"/>
                </a:solidFill>
                <a:uFill>
                  <a:solidFill>
                    <a:srgbClr val="FF0000"/>
                  </a:solidFill>
                </a:uFill>
                <a:latin typeface="Calibri"/>
                <a:cs typeface="Calibri"/>
              </a:rPr>
              <a:t>Segregate</a:t>
            </a:r>
            <a:r>
              <a:rPr sz="1800" b="1" i="1" u="heavy" spc="-25" dirty="0">
                <a:solidFill>
                  <a:srgbClr val="FF0000"/>
                </a:solidFill>
                <a:uFill>
                  <a:solidFill>
                    <a:srgbClr val="FF0000"/>
                  </a:solidFill>
                </a:uFill>
                <a:latin typeface="Calibri"/>
                <a:cs typeface="Calibri"/>
              </a:rPr>
              <a:t> </a:t>
            </a:r>
            <a:r>
              <a:rPr sz="1800" b="1" i="1" u="heavy" dirty="0">
                <a:solidFill>
                  <a:srgbClr val="FF0000"/>
                </a:solidFill>
                <a:uFill>
                  <a:solidFill>
                    <a:srgbClr val="FF0000"/>
                  </a:solidFill>
                </a:uFill>
                <a:latin typeface="Calibri"/>
                <a:cs typeface="Calibri"/>
              </a:rPr>
              <a:t>as</a:t>
            </a:r>
            <a:endParaRPr sz="1800">
              <a:latin typeface="Calibri"/>
              <a:cs typeface="Calibri"/>
            </a:endParaRPr>
          </a:p>
          <a:p>
            <a:pPr marL="92075" marR="842644" algn="just">
              <a:lnSpc>
                <a:spcPct val="100000"/>
              </a:lnSpc>
            </a:pPr>
            <a:r>
              <a:rPr sz="1800" spc="-15" dirty="0">
                <a:latin typeface="Calibri"/>
                <a:cs typeface="Calibri"/>
              </a:rPr>
              <a:t>C</a:t>
            </a:r>
            <a:r>
              <a:rPr sz="1800" dirty="0">
                <a:latin typeface="Calibri"/>
                <a:cs typeface="Calibri"/>
              </a:rPr>
              <a:t>GST </a:t>
            </a:r>
            <a:r>
              <a:rPr sz="1800" spc="-5" dirty="0">
                <a:latin typeface="Calibri"/>
                <a:cs typeface="Calibri"/>
              </a:rPr>
              <a:t>S</a:t>
            </a:r>
            <a:r>
              <a:rPr sz="1800" spc="5" dirty="0">
                <a:latin typeface="Calibri"/>
                <a:cs typeface="Calibri"/>
              </a:rPr>
              <a:t>G</a:t>
            </a:r>
            <a:r>
              <a:rPr sz="1800" spc="-10" dirty="0">
                <a:latin typeface="Calibri"/>
                <a:cs typeface="Calibri"/>
              </a:rPr>
              <a:t>S</a:t>
            </a:r>
            <a:r>
              <a:rPr sz="1800" dirty="0">
                <a:latin typeface="Calibri"/>
                <a:cs typeface="Calibri"/>
              </a:rPr>
              <a:t>T I</a:t>
            </a:r>
            <a:r>
              <a:rPr sz="1800" spc="5" dirty="0">
                <a:latin typeface="Calibri"/>
                <a:cs typeface="Calibri"/>
              </a:rPr>
              <a:t>G</a:t>
            </a:r>
            <a:r>
              <a:rPr sz="1800" spc="-10" dirty="0">
                <a:latin typeface="Calibri"/>
                <a:cs typeface="Calibri"/>
              </a:rPr>
              <a:t>S</a:t>
            </a:r>
            <a:r>
              <a:rPr sz="1800" dirty="0">
                <a:latin typeface="Calibri"/>
                <a:cs typeface="Calibri"/>
              </a:rPr>
              <a:t>T</a:t>
            </a:r>
            <a:endParaRPr sz="1800">
              <a:latin typeface="Calibri"/>
              <a:cs typeface="Calibri"/>
            </a:endParaRPr>
          </a:p>
          <a:p>
            <a:pPr marL="92075" algn="just">
              <a:lnSpc>
                <a:spcPct val="100000"/>
              </a:lnSpc>
            </a:pPr>
            <a:r>
              <a:rPr sz="1800" dirty="0">
                <a:latin typeface="Calibri"/>
                <a:cs typeface="Calibri"/>
              </a:rPr>
              <a:t>Cess</a:t>
            </a:r>
            <a:endParaRPr sz="1800">
              <a:latin typeface="Calibri"/>
              <a:cs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0" y="6457200"/>
            <a:ext cx="0" cy="401320"/>
          </a:xfrm>
          <a:custGeom>
            <a:avLst/>
            <a:gdLst/>
            <a:ahLst/>
            <a:cxnLst/>
            <a:rect l="l" t="t" r="r" b="b"/>
            <a:pathLst>
              <a:path h="401320">
                <a:moveTo>
                  <a:pt x="0" y="0"/>
                </a:moveTo>
                <a:lnTo>
                  <a:pt x="0" y="400797"/>
                </a:lnTo>
              </a:path>
            </a:pathLst>
          </a:custGeom>
          <a:ln w="12700">
            <a:solidFill>
              <a:srgbClr val="FFFFFF"/>
            </a:solidFill>
          </a:ln>
        </p:spPr>
        <p:txBody>
          <a:bodyPr wrap="square" lIns="0" tIns="0" rIns="0" bIns="0" rtlCol="0"/>
          <a:lstStyle/>
          <a:p>
            <a:endParaRPr/>
          </a:p>
        </p:txBody>
      </p:sp>
      <p:sp>
        <p:nvSpPr>
          <p:cNvPr id="3" name="object 3"/>
          <p:cNvSpPr/>
          <p:nvPr/>
        </p:nvSpPr>
        <p:spPr>
          <a:xfrm>
            <a:off x="317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4" name="object 4"/>
          <p:cNvSpPr/>
          <p:nvPr/>
        </p:nvSpPr>
        <p:spPr>
          <a:xfrm>
            <a:off x="1218882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5" name="object 5"/>
          <p:cNvSpPr/>
          <p:nvPr/>
        </p:nvSpPr>
        <p:spPr>
          <a:xfrm>
            <a:off x="0" y="6463550"/>
            <a:ext cx="12192000" cy="0"/>
          </a:xfrm>
          <a:custGeom>
            <a:avLst/>
            <a:gdLst/>
            <a:ahLst/>
            <a:cxnLst/>
            <a:rect l="l" t="t" r="r" b="b"/>
            <a:pathLst>
              <a:path w="12192000">
                <a:moveTo>
                  <a:pt x="0" y="0"/>
                </a:moveTo>
                <a:lnTo>
                  <a:pt x="12192000" y="0"/>
                </a:lnTo>
              </a:path>
            </a:pathLst>
          </a:custGeom>
          <a:ln w="12700">
            <a:solidFill>
              <a:srgbClr val="FFFFFF"/>
            </a:solidFill>
          </a:ln>
        </p:spPr>
        <p:txBody>
          <a:bodyPr wrap="square" lIns="0" tIns="0" rIns="0" bIns="0" rtlCol="0"/>
          <a:lstStyle/>
          <a:p>
            <a:endParaRPr/>
          </a:p>
        </p:txBody>
      </p:sp>
      <p:sp>
        <p:nvSpPr>
          <p:cNvPr id="6" name="object 6"/>
          <p:cNvSpPr/>
          <p:nvPr/>
        </p:nvSpPr>
        <p:spPr>
          <a:xfrm>
            <a:off x="0" y="6848474"/>
            <a:ext cx="12192000" cy="0"/>
          </a:xfrm>
          <a:custGeom>
            <a:avLst/>
            <a:gdLst/>
            <a:ahLst/>
            <a:cxnLst/>
            <a:rect l="l" t="t" r="r" b="b"/>
            <a:pathLst>
              <a:path w="12192000">
                <a:moveTo>
                  <a:pt x="0" y="0"/>
                </a:moveTo>
                <a:lnTo>
                  <a:pt x="12192000" y="0"/>
                </a:lnTo>
              </a:path>
            </a:pathLst>
          </a:custGeom>
          <a:ln w="19049">
            <a:solidFill>
              <a:srgbClr val="FFFFFF"/>
            </a:solidFill>
          </a:ln>
        </p:spPr>
        <p:txBody>
          <a:bodyPr wrap="square" lIns="0" tIns="0" rIns="0" bIns="0" rtlCol="0"/>
          <a:lstStyle/>
          <a:p>
            <a:endParaRPr/>
          </a:p>
        </p:txBody>
      </p:sp>
      <p:sp>
        <p:nvSpPr>
          <p:cNvPr id="7" name="object 7"/>
          <p:cNvSpPr/>
          <p:nvPr/>
        </p:nvSpPr>
        <p:spPr>
          <a:xfrm>
            <a:off x="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1D5895"/>
          </a:solidFill>
        </p:spPr>
        <p:txBody>
          <a:bodyPr wrap="square" lIns="0" tIns="0" rIns="0" bIns="0" rtlCol="0"/>
          <a:lstStyle/>
          <a:p>
            <a:endParaRPr/>
          </a:p>
        </p:txBody>
      </p:sp>
      <p:sp>
        <p:nvSpPr>
          <p:cNvPr id="8" name="object 8"/>
          <p:cNvSpPr/>
          <p:nvPr/>
        </p:nvSpPr>
        <p:spPr>
          <a:xfrm>
            <a:off x="609600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80FF33"/>
          </a:solidFill>
        </p:spPr>
        <p:txBody>
          <a:bodyPr wrap="square" lIns="0" tIns="0" rIns="0" bIns="0" rtlCol="0"/>
          <a:lstStyle/>
          <a:p>
            <a:endParaRPr/>
          </a:p>
        </p:txBody>
      </p:sp>
      <p:sp>
        <p:nvSpPr>
          <p:cNvPr id="9" name="object 9"/>
          <p:cNvSpPr/>
          <p:nvPr/>
        </p:nvSpPr>
        <p:spPr>
          <a:xfrm>
            <a:off x="6096000" y="0"/>
            <a:ext cx="0" cy="375920"/>
          </a:xfrm>
          <a:custGeom>
            <a:avLst/>
            <a:gdLst/>
            <a:ahLst/>
            <a:cxnLst/>
            <a:rect l="l" t="t" r="r" b="b"/>
            <a:pathLst>
              <a:path h="375920">
                <a:moveTo>
                  <a:pt x="0" y="0"/>
                </a:moveTo>
                <a:lnTo>
                  <a:pt x="0" y="375412"/>
                </a:lnTo>
              </a:path>
            </a:pathLst>
          </a:custGeom>
          <a:ln w="12700">
            <a:solidFill>
              <a:srgbClr val="FFFFFF"/>
            </a:solidFill>
          </a:ln>
        </p:spPr>
        <p:txBody>
          <a:bodyPr wrap="square" lIns="0" tIns="0" rIns="0" bIns="0" rtlCol="0"/>
          <a:lstStyle/>
          <a:p>
            <a:endParaRPr/>
          </a:p>
        </p:txBody>
      </p:sp>
      <p:sp>
        <p:nvSpPr>
          <p:cNvPr id="10" name="object 10"/>
          <p:cNvSpPr/>
          <p:nvPr/>
        </p:nvSpPr>
        <p:spPr>
          <a:xfrm>
            <a:off x="317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1" name="object 11"/>
          <p:cNvSpPr/>
          <p:nvPr/>
        </p:nvSpPr>
        <p:spPr>
          <a:xfrm>
            <a:off x="1218882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2" name="object 12"/>
          <p:cNvSpPr/>
          <p:nvPr/>
        </p:nvSpPr>
        <p:spPr>
          <a:xfrm>
            <a:off x="0" y="3175"/>
            <a:ext cx="12192000" cy="0"/>
          </a:xfrm>
          <a:custGeom>
            <a:avLst/>
            <a:gdLst/>
            <a:ahLst/>
            <a:cxnLst/>
            <a:rect l="l" t="t" r="r" b="b"/>
            <a:pathLst>
              <a:path w="12192000">
                <a:moveTo>
                  <a:pt x="0" y="0"/>
                </a:moveTo>
                <a:lnTo>
                  <a:pt x="12192000" y="0"/>
                </a:lnTo>
              </a:path>
            </a:pathLst>
          </a:custGeom>
          <a:ln w="6350">
            <a:solidFill>
              <a:srgbClr val="FFFFFF"/>
            </a:solidFill>
          </a:ln>
        </p:spPr>
        <p:txBody>
          <a:bodyPr wrap="square" lIns="0" tIns="0" rIns="0" bIns="0" rtlCol="0"/>
          <a:lstStyle/>
          <a:p>
            <a:endParaRPr/>
          </a:p>
        </p:txBody>
      </p:sp>
      <p:sp>
        <p:nvSpPr>
          <p:cNvPr id="13" name="object 13"/>
          <p:cNvSpPr/>
          <p:nvPr/>
        </p:nvSpPr>
        <p:spPr>
          <a:xfrm>
            <a:off x="833627" y="394703"/>
            <a:ext cx="10520934" cy="538746"/>
          </a:xfrm>
          <a:prstGeom prst="rect">
            <a:avLst/>
          </a:prstGeom>
          <a:blipFill>
            <a:blip r:embed="rId2" cstate="print"/>
            <a:stretch>
              <a:fillRect/>
            </a:stretch>
          </a:blipFill>
        </p:spPr>
        <p:txBody>
          <a:bodyPr wrap="square" lIns="0" tIns="0" rIns="0" bIns="0" rtlCol="0"/>
          <a:lstStyle/>
          <a:p>
            <a:endParaRPr/>
          </a:p>
        </p:txBody>
      </p:sp>
      <p:sp>
        <p:nvSpPr>
          <p:cNvPr id="14" name="object 14"/>
          <p:cNvSpPr txBox="1">
            <a:spLocks noGrp="1"/>
          </p:cNvSpPr>
          <p:nvPr>
            <p:ph type="title"/>
          </p:nvPr>
        </p:nvSpPr>
        <p:spPr>
          <a:xfrm>
            <a:off x="3496817" y="285445"/>
            <a:ext cx="5200015" cy="635000"/>
          </a:xfrm>
          <a:prstGeom prst="rect">
            <a:avLst/>
          </a:prstGeom>
        </p:spPr>
        <p:txBody>
          <a:bodyPr vert="horz" wrap="square" lIns="0" tIns="12065" rIns="0" bIns="0" rtlCol="0">
            <a:spAutoFit/>
          </a:bodyPr>
          <a:lstStyle/>
          <a:p>
            <a:pPr marL="12700">
              <a:lnSpc>
                <a:spcPct val="100000"/>
              </a:lnSpc>
              <a:spcBef>
                <a:spcPts val="95"/>
              </a:spcBef>
            </a:pPr>
            <a:r>
              <a:rPr spc="-5" dirty="0"/>
              <a:t>Annual </a:t>
            </a:r>
            <a:r>
              <a:rPr spc="-15" dirty="0"/>
              <a:t>Returns </a:t>
            </a:r>
            <a:r>
              <a:rPr spc="-5" dirty="0"/>
              <a:t>Sec</a:t>
            </a:r>
            <a:r>
              <a:rPr spc="-55" dirty="0"/>
              <a:t> </a:t>
            </a:r>
            <a:r>
              <a:rPr spc="-5" dirty="0"/>
              <a:t>44(1)</a:t>
            </a:r>
          </a:p>
        </p:txBody>
      </p:sp>
      <p:sp>
        <p:nvSpPr>
          <p:cNvPr id="15" name="object 15"/>
          <p:cNvSpPr/>
          <p:nvPr/>
        </p:nvSpPr>
        <p:spPr>
          <a:xfrm>
            <a:off x="838200" y="1039367"/>
            <a:ext cx="10515600" cy="5137785"/>
          </a:xfrm>
          <a:custGeom>
            <a:avLst/>
            <a:gdLst/>
            <a:ahLst/>
            <a:cxnLst/>
            <a:rect l="l" t="t" r="r" b="b"/>
            <a:pathLst>
              <a:path w="10515600" h="5137785">
                <a:moveTo>
                  <a:pt x="0" y="5137404"/>
                </a:moveTo>
                <a:lnTo>
                  <a:pt x="10515600" y="5137404"/>
                </a:lnTo>
                <a:lnTo>
                  <a:pt x="10515600" y="0"/>
                </a:lnTo>
                <a:lnTo>
                  <a:pt x="0" y="0"/>
                </a:lnTo>
                <a:lnTo>
                  <a:pt x="0" y="5137404"/>
                </a:lnTo>
                <a:close/>
              </a:path>
            </a:pathLst>
          </a:custGeom>
          <a:ln w="12192">
            <a:solidFill>
              <a:srgbClr val="EC7C30"/>
            </a:solidFill>
          </a:ln>
        </p:spPr>
        <p:txBody>
          <a:bodyPr wrap="square" lIns="0" tIns="0" rIns="0" bIns="0" rtlCol="0"/>
          <a:lstStyle/>
          <a:p>
            <a:endParaRPr/>
          </a:p>
        </p:txBody>
      </p:sp>
      <p:sp>
        <p:nvSpPr>
          <p:cNvPr id="16" name="object 16"/>
          <p:cNvSpPr txBox="1"/>
          <p:nvPr/>
        </p:nvSpPr>
        <p:spPr>
          <a:xfrm>
            <a:off x="916939" y="979424"/>
            <a:ext cx="10320020" cy="4933315"/>
          </a:xfrm>
          <a:prstGeom prst="rect">
            <a:avLst/>
          </a:prstGeom>
        </p:spPr>
        <p:txBody>
          <a:bodyPr vert="horz" wrap="square" lIns="0" tIns="13335" rIns="0" bIns="0" rtlCol="0">
            <a:spAutoFit/>
          </a:bodyPr>
          <a:lstStyle/>
          <a:p>
            <a:pPr marL="241300" indent="-228600">
              <a:lnSpc>
                <a:spcPts val="3115"/>
              </a:lnSpc>
              <a:spcBef>
                <a:spcPts val="105"/>
              </a:spcBef>
              <a:buFont typeface="Arial"/>
              <a:buChar char="•"/>
              <a:tabLst>
                <a:tab pos="241935" algn="l"/>
              </a:tabLst>
            </a:pPr>
            <a:r>
              <a:rPr sz="2600" spc="-10" dirty="0">
                <a:solidFill>
                  <a:srgbClr val="006FC0"/>
                </a:solidFill>
                <a:latin typeface="Calibri"/>
                <a:cs typeface="Calibri"/>
              </a:rPr>
              <a:t>Regular </a:t>
            </a:r>
            <a:r>
              <a:rPr sz="2600" spc="-15" dirty="0">
                <a:solidFill>
                  <a:srgbClr val="006FC0"/>
                </a:solidFill>
                <a:latin typeface="Calibri"/>
                <a:cs typeface="Calibri"/>
              </a:rPr>
              <a:t>Registered</a:t>
            </a:r>
            <a:r>
              <a:rPr sz="2600" spc="-55" dirty="0">
                <a:solidFill>
                  <a:srgbClr val="006FC0"/>
                </a:solidFill>
                <a:latin typeface="Calibri"/>
                <a:cs typeface="Calibri"/>
              </a:rPr>
              <a:t> </a:t>
            </a:r>
            <a:r>
              <a:rPr sz="2600" spc="-20" dirty="0">
                <a:solidFill>
                  <a:srgbClr val="006FC0"/>
                </a:solidFill>
                <a:latin typeface="Calibri"/>
                <a:cs typeface="Calibri"/>
              </a:rPr>
              <a:t>Person</a:t>
            </a:r>
            <a:endParaRPr sz="2600">
              <a:latin typeface="Calibri"/>
              <a:cs typeface="Calibri"/>
            </a:endParaRPr>
          </a:p>
          <a:p>
            <a:pPr marL="698500" marR="99060" lvl="1" indent="-228600">
              <a:lnSpc>
                <a:spcPts val="2110"/>
              </a:lnSpc>
              <a:spcBef>
                <a:spcPts val="505"/>
              </a:spcBef>
              <a:buFont typeface="Arial"/>
              <a:buChar char="•"/>
              <a:tabLst>
                <a:tab pos="698500" algn="l"/>
                <a:tab pos="699135" algn="l"/>
              </a:tabLst>
            </a:pPr>
            <a:r>
              <a:rPr sz="2200" spc="-20" dirty="0">
                <a:latin typeface="Calibri"/>
                <a:cs typeface="Calibri"/>
              </a:rPr>
              <a:t>Every </a:t>
            </a:r>
            <a:r>
              <a:rPr sz="2200" spc="-15" dirty="0">
                <a:latin typeface="Calibri"/>
                <a:cs typeface="Calibri"/>
              </a:rPr>
              <a:t>registered </a:t>
            </a:r>
            <a:r>
              <a:rPr sz="2200" spc="-10" dirty="0">
                <a:latin typeface="Calibri"/>
                <a:cs typeface="Calibri"/>
              </a:rPr>
              <a:t>person </a:t>
            </a:r>
            <a:r>
              <a:rPr sz="2200" spc="-5" dirty="0">
                <a:latin typeface="Calibri"/>
                <a:cs typeface="Calibri"/>
              </a:rPr>
              <a:t>is </a:t>
            </a:r>
            <a:r>
              <a:rPr sz="2200" spc="-10" dirty="0">
                <a:latin typeface="Calibri"/>
                <a:cs typeface="Calibri"/>
              </a:rPr>
              <a:t>required </a:t>
            </a:r>
            <a:r>
              <a:rPr sz="2200" spc="-20" dirty="0">
                <a:latin typeface="Calibri"/>
                <a:cs typeface="Calibri"/>
              </a:rPr>
              <a:t>to </a:t>
            </a:r>
            <a:r>
              <a:rPr sz="2200" spc="-5" dirty="0">
                <a:latin typeface="Calibri"/>
                <a:cs typeface="Calibri"/>
              </a:rPr>
              <a:t>file annual </a:t>
            </a:r>
            <a:r>
              <a:rPr sz="2200" spc="-10" dirty="0">
                <a:latin typeface="Calibri"/>
                <a:cs typeface="Calibri"/>
              </a:rPr>
              <a:t>return </a:t>
            </a:r>
            <a:r>
              <a:rPr sz="2200" spc="-5" dirty="0">
                <a:latin typeface="Calibri"/>
                <a:cs typeface="Calibri"/>
              </a:rPr>
              <a:t>on or </a:t>
            </a:r>
            <a:r>
              <a:rPr sz="2200" spc="-25" dirty="0">
                <a:latin typeface="Calibri"/>
                <a:cs typeface="Calibri"/>
              </a:rPr>
              <a:t>before </a:t>
            </a:r>
            <a:r>
              <a:rPr sz="2200" spc="-10" dirty="0">
                <a:latin typeface="Calibri"/>
                <a:cs typeface="Calibri"/>
              </a:rPr>
              <a:t>31st December  </a:t>
            </a:r>
            <a:r>
              <a:rPr sz="2200" spc="-5" dirty="0">
                <a:latin typeface="Calibri"/>
                <a:cs typeface="Calibri"/>
              </a:rPr>
              <a:t>of succeeding </a:t>
            </a:r>
            <a:r>
              <a:rPr sz="2200" spc="-10" dirty="0">
                <a:latin typeface="Calibri"/>
                <a:cs typeface="Calibri"/>
              </a:rPr>
              <a:t>year </a:t>
            </a:r>
            <a:r>
              <a:rPr sz="2200" spc="-5" dirty="0">
                <a:latin typeface="Calibri"/>
                <a:cs typeface="Calibri"/>
              </a:rPr>
              <a:t>in </a:t>
            </a:r>
            <a:r>
              <a:rPr sz="2200" spc="-20" dirty="0">
                <a:latin typeface="Calibri"/>
                <a:cs typeface="Calibri"/>
              </a:rPr>
              <a:t>form</a:t>
            </a:r>
            <a:r>
              <a:rPr sz="2200" spc="25" dirty="0">
                <a:latin typeface="Calibri"/>
                <a:cs typeface="Calibri"/>
              </a:rPr>
              <a:t> </a:t>
            </a:r>
            <a:r>
              <a:rPr sz="2200" spc="-10" dirty="0">
                <a:latin typeface="Calibri"/>
                <a:cs typeface="Calibri"/>
              </a:rPr>
              <a:t>GSTR-9.</a:t>
            </a:r>
            <a:endParaRPr sz="2200">
              <a:latin typeface="Calibri"/>
              <a:cs typeface="Calibri"/>
            </a:endParaRPr>
          </a:p>
          <a:p>
            <a:pPr marL="241300" indent="-228600">
              <a:lnSpc>
                <a:spcPts val="3115"/>
              </a:lnSpc>
              <a:spcBef>
                <a:spcPts val="380"/>
              </a:spcBef>
              <a:buFont typeface="Arial"/>
              <a:buChar char="•"/>
              <a:tabLst>
                <a:tab pos="241935" algn="l"/>
              </a:tabLst>
            </a:pPr>
            <a:r>
              <a:rPr sz="2600" spc="-5" dirty="0">
                <a:solidFill>
                  <a:srgbClr val="006FC0"/>
                </a:solidFill>
                <a:latin typeface="Calibri"/>
                <a:cs typeface="Calibri"/>
              </a:rPr>
              <a:t>Composition </a:t>
            </a:r>
            <a:r>
              <a:rPr sz="2600" spc="-40" dirty="0">
                <a:solidFill>
                  <a:srgbClr val="006FC0"/>
                </a:solidFill>
                <a:latin typeface="Calibri"/>
                <a:cs typeface="Calibri"/>
              </a:rPr>
              <a:t>Taxable</a:t>
            </a:r>
            <a:r>
              <a:rPr sz="2600" spc="-25" dirty="0">
                <a:solidFill>
                  <a:srgbClr val="006FC0"/>
                </a:solidFill>
                <a:latin typeface="Calibri"/>
                <a:cs typeface="Calibri"/>
              </a:rPr>
              <a:t> </a:t>
            </a:r>
            <a:r>
              <a:rPr sz="2600" spc="-15" dirty="0">
                <a:solidFill>
                  <a:srgbClr val="006FC0"/>
                </a:solidFill>
                <a:latin typeface="Calibri"/>
                <a:cs typeface="Calibri"/>
              </a:rPr>
              <a:t>person</a:t>
            </a:r>
            <a:endParaRPr sz="2600">
              <a:latin typeface="Calibri"/>
              <a:cs typeface="Calibri"/>
            </a:endParaRPr>
          </a:p>
          <a:p>
            <a:pPr marL="698500" lvl="1" indent="-228600">
              <a:lnSpc>
                <a:spcPts val="2370"/>
              </a:lnSpc>
              <a:buFont typeface="Arial"/>
              <a:buChar char="•"/>
              <a:tabLst>
                <a:tab pos="698500" algn="l"/>
                <a:tab pos="699135" algn="l"/>
              </a:tabLst>
            </a:pPr>
            <a:r>
              <a:rPr sz="2200" spc="-20" dirty="0">
                <a:latin typeface="Calibri"/>
                <a:cs typeface="Calibri"/>
              </a:rPr>
              <a:t>Person </a:t>
            </a:r>
            <a:r>
              <a:rPr sz="2200" spc="-10" dirty="0">
                <a:latin typeface="Calibri"/>
                <a:cs typeface="Calibri"/>
              </a:rPr>
              <a:t>paying </a:t>
            </a:r>
            <a:r>
              <a:rPr sz="2200" spc="-20" dirty="0">
                <a:latin typeface="Calibri"/>
                <a:cs typeface="Calibri"/>
              </a:rPr>
              <a:t>tax </a:t>
            </a:r>
            <a:r>
              <a:rPr sz="2200" spc="-10" dirty="0">
                <a:latin typeface="Calibri"/>
                <a:cs typeface="Calibri"/>
              </a:rPr>
              <a:t>under </a:t>
            </a:r>
            <a:r>
              <a:rPr sz="2200" spc="-5" dirty="0">
                <a:latin typeface="Calibri"/>
                <a:cs typeface="Calibri"/>
              </a:rPr>
              <a:t>composition </a:t>
            </a:r>
            <a:r>
              <a:rPr sz="2200" spc="-10" dirty="0">
                <a:latin typeface="Calibri"/>
                <a:cs typeface="Calibri"/>
              </a:rPr>
              <a:t>scheme </a:t>
            </a:r>
            <a:r>
              <a:rPr sz="2200" spc="-5" dirty="0">
                <a:latin typeface="Calibri"/>
                <a:cs typeface="Calibri"/>
              </a:rPr>
              <a:t>is </a:t>
            </a:r>
            <a:r>
              <a:rPr sz="2200" spc="-10" dirty="0">
                <a:latin typeface="Calibri"/>
                <a:cs typeface="Calibri"/>
              </a:rPr>
              <a:t>required </a:t>
            </a:r>
            <a:r>
              <a:rPr sz="2200" spc="-20" dirty="0">
                <a:latin typeface="Calibri"/>
                <a:cs typeface="Calibri"/>
              </a:rPr>
              <a:t>to </a:t>
            </a:r>
            <a:r>
              <a:rPr sz="2200" spc="-5" dirty="0">
                <a:latin typeface="Calibri"/>
                <a:cs typeface="Calibri"/>
              </a:rPr>
              <a:t>file annual </a:t>
            </a:r>
            <a:r>
              <a:rPr sz="2200" spc="-10" dirty="0">
                <a:latin typeface="Calibri"/>
                <a:cs typeface="Calibri"/>
              </a:rPr>
              <a:t>return </a:t>
            </a:r>
            <a:r>
              <a:rPr sz="2200" spc="-5" dirty="0">
                <a:latin typeface="Calibri"/>
                <a:cs typeface="Calibri"/>
              </a:rPr>
              <a:t>in</a:t>
            </a:r>
            <a:r>
              <a:rPr sz="2200" spc="135" dirty="0">
                <a:latin typeface="Calibri"/>
                <a:cs typeface="Calibri"/>
              </a:rPr>
              <a:t> </a:t>
            </a:r>
            <a:r>
              <a:rPr sz="2200" spc="-20" dirty="0">
                <a:latin typeface="Calibri"/>
                <a:cs typeface="Calibri"/>
              </a:rPr>
              <a:t>form</a:t>
            </a:r>
            <a:endParaRPr sz="2200">
              <a:latin typeface="Calibri"/>
              <a:cs typeface="Calibri"/>
            </a:endParaRPr>
          </a:p>
          <a:p>
            <a:pPr marL="698500">
              <a:lnSpc>
                <a:spcPts val="2375"/>
              </a:lnSpc>
            </a:pPr>
            <a:r>
              <a:rPr sz="2200" spc="-10" dirty="0">
                <a:latin typeface="Calibri"/>
                <a:cs typeface="Calibri"/>
              </a:rPr>
              <a:t>GSTR- </a:t>
            </a:r>
            <a:r>
              <a:rPr sz="2200" spc="-5" dirty="0">
                <a:latin typeface="Calibri"/>
                <a:cs typeface="Calibri"/>
              </a:rPr>
              <a:t>9A - Rule</a:t>
            </a:r>
            <a:r>
              <a:rPr sz="2200" spc="60" dirty="0">
                <a:latin typeface="Calibri"/>
                <a:cs typeface="Calibri"/>
              </a:rPr>
              <a:t> </a:t>
            </a:r>
            <a:r>
              <a:rPr sz="2200" spc="-5" dirty="0">
                <a:latin typeface="Calibri"/>
                <a:cs typeface="Calibri"/>
              </a:rPr>
              <a:t>80(1).</a:t>
            </a:r>
            <a:endParaRPr sz="2200">
              <a:latin typeface="Calibri"/>
              <a:cs typeface="Calibri"/>
            </a:endParaRPr>
          </a:p>
          <a:p>
            <a:pPr marL="241300" indent="-228600">
              <a:lnSpc>
                <a:spcPts val="3115"/>
              </a:lnSpc>
              <a:spcBef>
                <a:spcPts val="355"/>
              </a:spcBef>
              <a:buFont typeface="Arial"/>
              <a:buChar char="•"/>
              <a:tabLst>
                <a:tab pos="241935" algn="l"/>
              </a:tabLst>
            </a:pPr>
            <a:r>
              <a:rPr sz="2600" spc="-5" dirty="0">
                <a:solidFill>
                  <a:srgbClr val="006FC0"/>
                </a:solidFill>
                <a:latin typeface="Calibri"/>
                <a:cs typeface="Calibri"/>
              </a:rPr>
              <a:t>eCommerce</a:t>
            </a:r>
            <a:r>
              <a:rPr sz="2600" spc="-40" dirty="0">
                <a:solidFill>
                  <a:srgbClr val="006FC0"/>
                </a:solidFill>
                <a:latin typeface="Calibri"/>
                <a:cs typeface="Calibri"/>
              </a:rPr>
              <a:t> </a:t>
            </a:r>
            <a:r>
              <a:rPr sz="2600" spc="-15" dirty="0">
                <a:solidFill>
                  <a:srgbClr val="006FC0"/>
                </a:solidFill>
                <a:latin typeface="Calibri"/>
                <a:cs typeface="Calibri"/>
              </a:rPr>
              <a:t>Operator</a:t>
            </a:r>
            <a:endParaRPr sz="2600">
              <a:latin typeface="Calibri"/>
              <a:cs typeface="Calibri"/>
            </a:endParaRPr>
          </a:p>
          <a:p>
            <a:pPr marL="698500" marR="232410" lvl="1" indent="-228600">
              <a:lnSpc>
                <a:spcPts val="2110"/>
              </a:lnSpc>
              <a:spcBef>
                <a:spcPts val="509"/>
              </a:spcBef>
              <a:buFont typeface="Arial"/>
              <a:buChar char="•"/>
              <a:tabLst>
                <a:tab pos="698500" algn="l"/>
                <a:tab pos="699135" algn="l"/>
              </a:tabLst>
            </a:pPr>
            <a:r>
              <a:rPr sz="2200" spc="-20" dirty="0">
                <a:latin typeface="Calibri"/>
                <a:cs typeface="Calibri"/>
              </a:rPr>
              <a:t>Every </a:t>
            </a:r>
            <a:r>
              <a:rPr sz="2200" spc="-10" dirty="0">
                <a:latin typeface="Calibri"/>
                <a:cs typeface="Calibri"/>
              </a:rPr>
              <a:t>electronic </a:t>
            </a:r>
            <a:r>
              <a:rPr sz="2200" spc="-15" dirty="0">
                <a:latin typeface="Calibri"/>
                <a:cs typeface="Calibri"/>
              </a:rPr>
              <a:t>commerce </a:t>
            </a:r>
            <a:r>
              <a:rPr sz="2200" spc="-20" dirty="0">
                <a:latin typeface="Calibri"/>
                <a:cs typeface="Calibri"/>
              </a:rPr>
              <a:t>operator </a:t>
            </a:r>
            <a:r>
              <a:rPr sz="2200" spc="-10" dirty="0">
                <a:latin typeface="Calibri"/>
                <a:cs typeface="Calibri"/>
              </a:rPr>
              <a:t>required </a:t>
            </a:r>
            <a:r>
              <a:rPr sz="2200" spc="-20" dirty="0">
                <a:latin typeface="Calibri"/>
                <a:cs typeface="Calibri"/>
              </a:rPr>
              <a:t>to </a:t>
            </a:r>
            <a:r>
              <a:rPr sz="2200" spc="-10" dirty="0">
                <a:latin typeface="Calibri"/>
                <a:cs typeface="Calibri"/>
              </a:rPr>
              <a:t>collect </a:t>
            </a:r>
            <a:r>
              <a:rPr sz="2200" spc="-20" dirty="0">
                <a:latin typeface="Calibri"/>
                <a:cs typeface="Calibri"/>
              </a:rPr>
              <a:t>tax </a:t>
            </a:r>
            <a:r>
              <a:rPr sz="2200" spc="-15" dirty="0">
                <a:latin typeface="Calibri"/>
                <a:cs typeface="Calibri"/>
              </a:rPr>
              <a:t>at </a:t>
            </a:r>
            <a:r>
              <a:rPr sz="2200" spc="-10" dirty="0">
                <a:latin typeface="Calibri"/>
                <a:cs typeface="Calibri"/>
              </a:rPr>
              <a:t>source under </a:t>
            </a:r>
            <a:r>
              <a:rPr sz="2200" spc="-5" dirty="0">
                <a:latin typeface="Calibri"/>
                <a:cs typeface="Calibri"/>
              </a:rPr>
              <a:t>section  52 shall </a:t>
            </a:r>
            <a:r>
              <a:rPr sz="2200" spc="-10" dirty="0">
                <a:latin typeface="Calibri"/>
                <a:cs typeface="Calibri"/>
              </a:rPr>
              <a:t>furnish </a:t>
            </a:r>
            <a:r>
              <a:rPr sz="2200" spc="-5" dirty="0">
                <a:latin typeface="Calibri"/>
                <a:cs typeface="Calibri"/>
              </a:rPr>
              <a:t>annual </a:t>
            </a:r>
            <a:r>
              <a:rPr sz="2200" spc="-20" dirty="0">
                <a:latin typeface="Calibri"/>
                <a:cs typeface="Calibri"/>
              </a:rPr>
              <a:t>statement </a:t>
            </a:r>
            <a:r>
              <a:rPr sz="2200" spc="-5" dirty="0">
                <a:latin typeface="Calibri"/>
                <a:cs typeface="Calibri"/>
              </a:rPr>
              <a:t>in </a:t>
            </a:r>
            <a:r>
              <a:rPr sz="2200" spc="-15" dirty="0">
                <a:latin typeface="Calibri"/>
                <a:cs typeface="Calibri"/>
              </a:rPr>
              <a:t>form </a:t>
            </a:r>
            <a:r>
              <a:rPr sz="2200" spc="-10" dirty="0">
                <a:latin typeface="Calibri"/>
                <a:cs typeface="Calibri"/>
              </a:rPr>
              <a:t>GSTR </a:t>
            </a:r>
            <a:r>
              <a:rPr sz="2200" spc="-5" dirty="0">
                <a:latin typeface="Calibri"/>
                <a:cs typeface="Calibri"/>
              </a:rPr>
              <a:t>- 9B - Rule</a:t>
            </a:r>
            <a:r>
              <a:rPr sz="2200" spc="120" dirty="0">
                <a:latin typeface="Calibri"/>
                <a:cs typeface="Calibri"/>
              </a:rPr>
              <a:t> </a:t>
            </a:r>
            <a:r>
              <a:rPr sz="2200" spc="-5" dirty="0">
                <a:latin typeface="Calibri"/>
                <a:cs typeface="Calibri"/>
              </a:rPr>
              <a:t>80(2).</a:t>
            </a:r>
            <a:endParaRPr sz="2200">
              <a:latin typeface="Calibri"/>
              <a:cs typeface="Calibri"/>
            </a:endParaRPr>
          </a:p>
          <a:p>
            <a:pPr marL="241300" indent="-228600">
              <a:lnSpc>
                <a:spcPts val="3115"/>
              </a:lnSpc>
              <a:spcBef>
                <a:spcPts val="375"/>
              </a:spcBef>
              <a:buFont typeface="Arial"/>
              <a:buChar char="•"/>
              <a:tabLst>
                <a:tab pos="241935" algn="l"/>
              </a:tabLst>
            </a:pPr>
            <a:r>
              <a:rPr sz="2600" dirty="0">
                <a:solidFill>
                  <a:srgbClr val="006FC0"/>
                </a:solidFill>
                <a:latin typeface="Calibri"/>
                <a:cs typeface="Calibri"/>
              </a:rPr>
              <a:t>Nil Annual</a:t>
            </a:r>
            <a:r>
              <a:rPr sz="2600" spc="-35" dirty="0">
                <a:solidFill>
                  <a:srgbClr val="006FC0"/>
                </a:solidFill>
                <a:latin typeface="Calibri"/>
                <a:cs typeface="Calibri"/>
              </a:rPr>
              <a:t> </a:t>
            </a:r>
            <a:r>
              <a:rPr sz="2600" spc="-10" dirty="0">
                <a:solidFill>
                  <a:srgbClr val="006FC0"/>
                </a:solidFill>
                <a:latin typeface="Calibri"/>
                <a:cs typeface="Calibri"/>
              </a:rPr>
              <a:t>Return-</a:t>
            </a:r>
            <a:endParaRPr sz="2600">
              <a:latin typeface="Calibri"/>
              <a:cs typeface="Calibri"/>
            </a:endParaRPr>
          </a:p>
          <a:p>
            <a:pPr marL="698500" marR="60960" lvl="1" indent="-228600">
              <a:lnSpc>
                <a:spcPts val="2110"/>
              </a:lnSpc>
              <a:spcBef>
                <a:spcPts val="509"/>
              </a:spcBef>
              <a:buFont typeface="Arial"/>
              <a:buChar char="•"/>
              <a:tabLst>
                <a:tab pos="698500" algn="l"/>
                <a:tab pos="699135" algn="l"/>
              </a:tabLst>
            </a:pPr>
            <a:r>
              <a:rPr sz="2200" spc="-5" dirty="0">
                <a:latin typeface="Calibri"/>
                <a:cs typeface="Calibri"/>
              </a:rPr>
              <a:t>As long as </a:t>
            </a:r>
            <a:r>
              <a:rPr sz="2200" spc="-15" dirty="0">
                <a:latin typeface="Calibri"/>
                <a:cs typeface="Calibri"/>
              </a:rPr>
              <a:t>person </a:t>
            </a:r>
            <a:r>
              <a:rPr sz="2200" spc="-5" dirty="0">
                <a:latin typeface="Calibri"/>
                <a:cs typeface="Calibri"/>
              </a:rPr>
              <a:t>is </a:t>
            </a:r>
            <a:r>
              <a:rPr sz="2200" spc="-15" dirty="0">
                <a:latin typeface="Calibri"/>
                <a:cs typeface="Calibri"/>
              </a:rPr>
              <a:t>registered </a:t>
            </a:r>
            <a:r>
              <a:rPr sz="2200" spc="-10" dirty="0">
                <a:latin typeface="Calibri"/>
                <a:cs typeface="Calibri"/>
              </a:rPr>
              <a:t>under </a:t>
            </a:r>
            <a:r>
              <a:rPr sz="2200" spc="-70" dirty="0">
                <a:latin typeface="Calibri"/>
                <a:cs typeface="Calibri"/>
              </a:rPr>
              <a:t>GST, </a:t>
            </a:r>
            <a:r>
              <a:rPr sz="2200" spc="-15" dirty="0">
                <a:latin typeface="Calibri"/>
                <a:cs typeface="Calibri"/>
              </a:rPr>
              <a:t>even </a:t>
            </a:r>
            <a:r>
              <a:rPr sz="2200" spc="-5" dirty="0">
                <a:latin typeface="Calibri"/>
                <a:cs typeface="Calibri"/>
              </a:rPr>
              <a:t>in </a:t>
            </a:r>
            <a:r>
              <a:rPr sz="2200" spc="-10" dirty="0">
                <a:latin typeface="Calibri"/>
                <a:cs typeface="Calibri"/>
              </a:rPr>
              <a:t>case </a:t>
            </a:r>
            <a:r>
              <a:rPr sz="2200" dirty="0">
                <a:latin typeface="Calibri"/>
                <a:cs typeface="Calibri"/>
              </a:rPr>
              <a:t>of </a:t>
            </a:r>
            <a:r>
              <a:rPr sz="2200" spc="-5" dirty="0">
                <a:latin typeface="Calibri"/>
                <a:cs typeface="Calibri"/>
              </a:rPr>
              <a:t>nil </a:t>
            </a:r>
            <a:r>
              <a:rPr sz="2200" spc="-10" dirty="0">
                <a:latin typeface="Calibri"/>
                <a:cs typeface="Calibri"/>
              </a:rPr>
              <a:t>GST </a:t>
            </a:r>
            <a:r>
              <a:rPr sz="2200" spc="-5" dirty="0">
                <a:latin typeface="Calibri"/>
                <a:cs typeface="Calibri"/>
              </a:rPr>
              <a:t>liability </a:t>
            </a:r>
            <a:r>
              <a:rPr sz="2200" spc="-20" dirty="0">
                <a:latin typeface="Calibri"/>
                <a:cs typeface="Calibri"/>
              </a:rPr>
              <a:t>for </a:t>
            </a:r>
            <a:r>
              <a:rPr sz="2200" spc="-10" dirty="0">
                <a:latin typeface="Calibri"/>
                <a:cs typeface="Calibri"/>
              </a:rPr>
              <a:t>the year  </a:t>
            </a:r>
            <a:r>
              <a:rPr sz="2200" spc="-5" dirty="0">
                <a:latin typeface="Calibri"/>
                <a:cs typeface="Calibri"/>
              </a:rPr>
              <a:t>he will be </a:t>
            </a:r>
            <a:r>
              <a:rPr sz="2200" spc="-10" dirty="0">
                <a:latin typeface="Calibri"/>
                <a:cs typeface="Calibri"/>
              </a:rPr>
              <a:t>required </a:t>
            </a:r>
            <a:r>
              <a:rPr sz="2200" spc="-20" dirty="0">
                <a:latin typeface="Calibri"/>
                <a:cs typeface="Calibri"/>
              </a:rPr>
              <a:t>to </a:t>
            </a:r>
            <a:r>
              <a:rPr sz="2200" spc="-5" dirty="0">
                <a:latin typeface="Calibri"/>
                <a:cs typeface="Calibri"/>
              </a:rPr>
              <a:t>file</a:t>
            </a:r>
            <a:r>
              <a:rPr sz="2200" spc="10" dirty="0">
                <a:latin typeface="Calibri"/>
                <a:cs typeface="Calibri"/>
              </a:rPr>
              <a:t> </a:t>
            </a:r>
            <a:r>
              <a:rPr sz="2200" spc="-10" dirty="0">
                <a:latin typeface="Calibri"/>
                <a:cs typeface="Calibri"/>
              </a:rPr>
              <a:t>return.</a:t>
            </a:r>
            <a:endParaRPr sz="2200">
              <a:latin typeface="Calibri"/>
              <a:cs typeface="Calibri"/>
            </a:endParaRPr>
          </a:p>
          <a:p>
            <a:pPr marL="241300" indent="-228600">
              <a:lnSpc>
                <a:spcPts val="3115"/>
              </a:lnSpc>
              <a:spcBef>
                <a:spcPts val="375"/>
              </a:spcBef>
              <a:buFont typeface="Arial"/>
              <a:buChar char="•"/>
              <a:tabLst>
                <a:tab pos="241935" algn="l"/>
              </a:tabLst>
            </a:pPr>
            <a:r>
              <a:rPr sz="2600" spc="-25" dirty="0">
                <a:solidFill>
                  <a:srgbClr val="006FC0"/>
                </a:solidFill>
                <a:latin typeface="Calibri"/>
                <a:cs typeface="Calibri"/>
              </a:rPr>
              <a:t>By</a:t>
            </a:r>
            <a:endParaRPr sz="2600">
              <a:latin typeface="Calibri"/>
              <a:cs typeface="Calibri"/>
            </a:endParaRPr>
          </a:p>
          <a:p>
            <a:pPr marL="698500" lvl="1" indent="-228600">
              <a:lnSpc>
                <a:spcPts val="2635"/>
              </a:lnSpc>
              <a:buFont typeface="Arial"/>
              <a:buChar char="•"/>
              <a:tabLst>
                <a:tab pos="698500" algn="l"/>
                <a:tab pos="699135" algn="l"/>
              </a:tabLst>
            </a:pPr>
            <a:r>
              <a:rPr sz="2200" spc="-15" dirty="0">
                <a:latin typeface="Calibri"/>
                <a:cs typeface="Calibri"/>
              </a:rPr>
              <a:t>For </a:t>
            </a:r>
            <a:r>
              <a:rPr sz="2200" spc="-145" dirty="0">
                <a:latin typeface="Calibri"/>
                <a:cs typeface="Calibri"/>
              </a:rPr>
              <a:t>F.Y </a:t>
            </a:r>
            <a:r>
              <a:rPr sz="2200" spc="-5" dirty="0">
                <a:latin typeface="Calibri"/>
                <a:cs typeface="Calibri"/>
              </a:rPr>
              <a:t>2017-18 annual </a:t>
            </a:r>
            <a:r>
              <a:rPr sz="2200" spc="-10" dirty="0">
                <a:latin typeface="Calibri"/>
                <a:cs typeface="Calibri"/>
              </a:rPr>
              <a:t>return </a:t>
            </a:r>
            <a:r>
              <a:rPr sz="2200" spc="-5" dirty="0">
                <a:latin typeface="Calibri"/>
                <a:cs typeface="Calibri"/>
              </a:rPr>
              <a:t>will be </a:t>
            </a:r>
            <a:r>
              <a:rPr sz="2200" spc="-10" dirty="0">
                <a:latin typeface="Calibri"/>
                <a:cs typeface="Calibri"/>
              </a:rPr>
              <a:t>filed </a:t>
            </a:r>
            <a:r>
              <a:rPr sz="2200" spc="-5" dirty="0">
                <a:latin typeface="Calibri"/>
                <a:cs typeface="Calibri"/>
              </a:rPr>
              <a:t>on </a:t>
            </a:r>
            <a:r>
              <a:rPr sz="2200" spc="-10" dirty="0">
                <a:latin typeface="Calibri"/>
                <a:cs typeface="Calibri"/>
              </a:rPr>
              <a:t>31st December</a:t>
            </a:r>
            <a:r>
              <a:rPr sz="2200" spc="-160" dirty="0">
                <a:latin typeface="Calibri"/>
                <a:cs typeface="Calibri"/>
              </a:rPr>
              <a:t> </a:t>
            </a:r>
            <a:r>
              <a:rPr sz="2200" spc="-5" dirty="0">
                <a:latin typeface="Calibri"/>
                <a:cs typeface="Calibri"/>
              </a:rPr>
              <a:t>2018</a:t>
            </a:r>
            <a:endParaRPr sz="2200">
              <a:latin typeface="Calibri"/>
              <a:cs typeface="Calibri"/>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0" y="6457200"/>
            <a:ext cx="0" cy="401320"/>
          </a:xfrm>
          <a:custGeom>
            <a:avLst/>
            <a:gdLst/>
            <a:ahLst/>
            <a:cxnLst/>
            <a:rect l="l" t="t" r="r" b="b"/>
            <a:pathLst>
              <a:path h="401320">
                <a:moveTo>
                  <a:pt x="0" y="0"/>
                </a:moveTo>
                <a:lnTo>
                  <a:pt x="0" y="400797"/>
                </a:lnTo>
              </a:path>
            </a:pathLst>
          </a:custGeom>
          <a:ln w="12700">
            <a:solidFill>
              <a:srgbClr val="FFFFFF"/>
            </a:solidFill>
          </a:ln>
        </p:spPr>
        <p:txBody>
          <a:bodyPr wrap="square" lIns="0" tIns="0" rIns="0" bIns="0" rtlCol="0"/>
          <a:lstStyle/>
          <a:p>
            <a:endParaRPr/>
          </a:p>
        </p:txBody>
      </p:sp>
      <p:sp>
        <p:nvSpPr>
          <p:cNvPr id="3" name="object 3"/>
          <p:cNvSpPr/>
          <p:nvPr/>
        </p:nvSpPr>
        <p:spPr>
          <a:xfrm>
            <a:off x="317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4" name="object 4"/>
          <p:cNvSpPr/>
          <p:nvPr/>
        </p:nvSpPr>
        <p:spPr>
          <a:xfrm>
            <a:off x="1218882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5" name="object 5"/>
          <p:cNvSpPr/>
          <p:nvPr/>
        </p:nvSpPr>
        <p:spPr>
          <a:xfrm>
            <a:off x="0" y="6463550"/>
            <a:ext cx="12192000" cy="0"/>
          </a:xfrm>
          <a:custGeom>
            <a:avLst/>
            <a:gdLst/>
            <a:ahLst/>
            <a:cxnLst/>
            <a:rect l="l" t="t" r="r" b="b"/>
            <a:pathLst>
              <a:path w="12192000">
                <a:moveTo>
                  <a:pt x="0" y="0"/>
                </a:moveTo>
                <a:lnTo>
                  <a:pt x="12192000" y="0"/>
                </a:lnTo>
              </a:path>
            </a:pathLst>
          </a:custGeom>
          <a:ln w="12700">
            <a:solidFill>
              <a:srgbClr val="FFFFFF"/>
            </a:solidFill>
          </a:ln>
        </p:spPr>
        <p:txBody>
          <a:bodyPr wrap="square" lIns="0" tIns="0" rIns="0" bIns="0" rtlCol="0"/>
          <a:lstStyle/>
          <a:p>
            <a:endParaRPr/>
          </a:p>
        </p:txBody>
      </p:sp>
      <p:sp>
        <p:nvSpPr>
          <p:cNvPr id="6" name="object 6"/>
          <p:cNvSpPr/>
          <p:nvPr/>
        </p:nvSpPr>
        <p:spPr>
          <a:xfrm>
            <a:off x="0" y="6848474"/>
            <a:ext cx="12192000" cy="0"/>
          </a:xfrm>
          <a:custGeom>
            <a:avLst/>
            <a:gdLst/>
            <a:ahLst/>
            <a:cxnLst/>
            <a:rect l="l" t="t" r="r" b="b"/>
            <a:pathLst>
              <a:path w="12192000">
                <a:moveTo>
                  <a:pt x="0" y="0"/>
                </a:moveTo>
                <a:lnTo>
                  <a:pt x="12192000" y="0"/>
                </a:lnTo>
              </a:path>
            </a:pathLst>
          </a:custGeom>
          <a:ln w="19049">
            <a:solidFill>
              <a:srgbClr val="FFFFFF"/>
            </a:solidFill>
          </a:ln>
        </p:spPr>
        <p:txBody>
          <a:bodyPr wrap="square" lIns="0" tIns="0" rIns="0" bIns="0" rtlCol="0"/>
          <a:lstStyle/>
          <a:p>
            <a:endParaRPr/>
          </a:p>
        </p:txBody>
      </p:sp>
      <p:sp>
        <p:nvSpPr>
          <p:cNvPr id="7" name="object 7"/>
          <p:cNvSpPr/>
          <p:nvPr/>
        </p:nvSpPr>
        <p:spPr>
          <a:xfrm>
            <a:off x="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1D5895"/>
          </a:solidFill>
        </p:spPr>
        <p:txBody>
          <a:bodyPr wrap="square" lIns="0" tIns="0" rIns="0" bIns="0" rtlCol="0"/>
          <a:lstStyle/>
          <a:p>
            <a:endParaRPr/>
          </a:p>
        </p:txBody>
      </p:sp>
      <p:sp>
        <p:nvSpPr>
          <p:cNvPr id="8" name="object 8"/>
          <p:cNvSpPr/>
          <p:nvPr/>
        </p:nvSpPr>
        <p:spPr>
          <a:xfrm>
            <a:off x="609600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80FF33"/>
          </a:solidFill>
        </p:spPr>
        <p:txBody>
          <a:bodyPr wrap="square" lIns="0" tIns="0" rIns="0" bIns="0" rtlCol="0"/>
          <a:lstStyle/>
          <a:p>
            <a:endParaRPr/>
          </a:p>
        </p:txBody>
      </p:sp>
      <p:sp>
        <p:nvSpPr>
          <p:cNvPr id="9" name="object 9"/>
          <p:cNvSpPr/>
          <p:nvPr/>
        </p:nvSpPr>
        <p:spPr>
          <a:xfrm>
            <a:off x="6096000" y="0"/>
            <a:ext cx="0" cy="375920"/>
          </a:xfrm>
          <a:custGeom>
            <a:avLst/>
            <a:gdLst/>
            <a:ahLst/>
            <a:cxnLst/>
            <a:rect l="l" t="t" r="r" b="b"/>
            <a:pathLst>
              <a:path h="375920">
                <a:moveTo>
                  <a:pt x="0" y="0"/>
                </a:moveTo>
                <a:lnTo>
                  <a:pt x="0" y="375412"/>
                </a:lnTo>
              </a:path>
            </a:pathLst>
          </a:custGeom>
          <a:ln w="12700">
            <a:solidFill>
              <a:srgbClr val="FFFFFF"/>
            </a:solidFill>
          </a:ln>
        </p:spPr>
        <p:txBody>
          <a:bodyPr wrap="square" lIns="0" tIns="0" rIns="0" bIns="0" rtlCol="0"/>
          <a:lstStyle/>
          <a:p>
            <a:endParaRPr/>
          </a:p>
        </p:txBody>
      </p:sp>
      <p:sp>
        <p:nvSpPr>
          <p:cNvPr id="10" name="object 10"/>
          <p:cNvSpPr/>
          <p:nvPr/>
        </p:nvSpPr>
        <p:spPr>
          <a:xfrm>
            <a:off x="317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1" name="object 11"/>
          <p:cNvSpPr/>
          <p:nvPr/>
        </p:nvSpPr>
        <p:spPr>
          <a:xfrm>
            <a:off x="1218882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2" name="object 12"/>
          <p:cNvSpPr/>
          <p:nvPr/>
        </p:nvSpPr>
        <p:spPr>
          <a:xfrm>
            <a:off x="0" y="3175"/>
            <a:ext cx="12192000" cy="0"/>
          </a:xfrm>
          <a:custGeom>
            <a:avLst/>
            <a:gdLst/>
            <a:ahLst/>
            <a:cxnLst/>
            <a:rect l="l" t="t" r="r" b="b"/>
            <a:pathLst>
              <a:path w="12192000">
                <a:moveTo>
                  <a:pt x="0" y="0"/>
                </a:moveTo>
                <a:lnTo>
                  <a:pt x="12192000" y="0"/>
                </a:lnTo>
              </a:path>
            </a:pathLst>
          </a:custGeom>
          <a:ln w="6350">
            <a:solidFill>
              <a:srgbClr val="FFFFFF"/>
            </a:solidFill>
          </a:ln>
        </p:spPr>
        <p:txBody>
          <a:bodyPr wrap="square" lIns="0" tIns="0" rIns="0" bIns="0" rtlCol="0"/>
          <a:lstStyle/>
          <a:p>
            <a:endParaRPr/>
          </a:p>
        </p:txBody>
      </p:sp>
      <p:graphicFrame>
        <p:nvGraphicFramePr>
          <p:cNvPr id="13" name="object 13"/>
          <p:cNvGraphicFramePr>
            <a:graphicFrameLocks noGrp="1"/>
          </p:cNvGraphicFramePr>
          <p:nvPr/>
        </p:nvGraphicFramePr>
        <p:xfrm>
          <a:off x="730250" y="704583"/>
          <a:ext cx="10515600" cy="3584078"/>
        </p:xfrm>
        <a:graphic>
          <a:graphicData uri="http://schemas.openxmlformats.org/drawingml/2006/table">
            <a:tbl>
              <a:tblPr firstRow="1" bandRow="1">
                <a:tableStyleId>{2D5ABB26-0587-4C30-8999-92F81FD0307C}</a:tableStyleId>
              </a:tblPr>
              <a:tblGrid>
                <a:gridCol w="807720"/>
                <a:gridCol w="8465185"/>
                <a:gridCol w="1242695"/>
              </a:tblGrid>
              <a:tr h="399046">
                <a:tc>
                  <a:txBody>
                    <a:bodyPr/>
                    <a:lstStyle/>
                    <a:p>
                      <a:pPr marL="75565" algn="ctr">
                        <a:lnSpc>
                          <a:spcPct val="100000"/>
                        </a:lnSpc>
                        <a:spcBef>
                          <a:spcPts val="275"/>
                        </a:spcBef>
                      </a:pPr>
                      <a:r>
                        <a:rPr sz="2000" b="1" spc="-35" dirty="0">
                          <a:solidFill>
                            <a:srgbClr val="FFFFFF"/>
                          </a:solidFill>
                          <a:latin typeface="Calibri"/>
                          <a:cs typeface="Calibri"/>
                        </a:rPr>
                        <a:t>Table</a:t>
                      </a:r>
                      <a:endParaRPr sz="2000">
                        <a:latin typeface="Calibri"/>
                        <a:cs typeface="Calibri"/>
                      </a:endParaRPr>
                    </a:p>
                  </a:txBody>
                  <a:tcPr marL="0" marR="0" marT="34925" marB="0">
                    <a:solidFill>
                      <a:srgbClr val="EC7C30"/>
                    </a:solidFill>
                  </a:tcPr>
                </a:tc>
                <a:tc>
                  <a:txBody>
                    <a:bodyPr/>
                    <a:lstStyle/>
                    <a:p>
                      <a:pPr marR="30480" algn="ctr">
                        <a:lnSpc>
                          <a:spcPct val="100000"/>
                        </a:lnSpc>
                        <a:spcBef>
                          <a:spcPts val="275"/>
                        </a:spcBef>
                      </a:pPr>
                      <a:r>
                        <a:rPr sz="2000" b="1" spc="-5" dirty="0">
                          <a:solidFill>
                            <a:srgbClr val="FFFFFF"/>
                          </a:solidFill>
                          <a:latin typeface="Calibri"/>
                          <a:cs typeface="Calibri"/>
                        </a:rPr>
                        <a:t>Description</a:t>
                      </a:r>
                      <a:endParaRPr sz="2000">
                        <a:latin typeface="Calibri"/>
                        <a:cs typeface="Calibri"/>
                      </a:endParaRPr>
                    </a:p>
                  </a:txBody>
                  <a:tcPr marL="0" marR="0" marT="34925" marB="0">
                    <a:solidFill>
                      <a:srgbClr val="EC7C30"/>
                    </a:solidFill>
                  </a:tcPr>
                </a:tc>
                <a:tc>
                  <a:txBody>
                    <a:bodyPr/>
                    <a:lstStyle/>
                    <a:p>
                      <a:pPr>
                        <a:lnSpc>
                          <a:spcPct val="100000"/>
                        </a:lnSpc>
                      </a:pPr>
                      <a:endParaRPr sz="2000">
                        <a:latin typeface="Times New Roman"/>
                        <a:cs typeface="Times New Roman"/>
                      </a:endParaRPr>
                    </a:p>
                  </a:txBody>
                  <a:tcPr marL="0" marR="0" marT="0" marB="0">
                    <a:solidFill>
                      <a:srgbClr val="EC7C30"/>
                    </a:solidFill>
                  </a:tcPr>
                </a:tc>
              </a:tr>
              <a:tr h="619125">
                <a:tc>
                  <a:txBody>
                    <a:bodyPr/>
                    <a:lstStyle/>
                    <a:p>
                      <a:pPr marL="77470" algn="ctr">
                        <a:lnSpc>
                          <a:spcPct val="100000"/>
                        </a:lnSpc>
                        <a:spcBef>
                          <a:spcPts val="1150"/>
                        </a:spcBef>
                      </a:pPr>
                      <a:r>
                        <a:rPr sz="2000" b="0" dirty="0">
                          <a:latin typeface="Calibri Light"/>
                          <a:cs typeface="Calibri Light"/>
                        </a:rPr>
                        <a:t>6J</a:t>
                      </a:r>
                      <a:endParaRPr sz="2000">
                        <a:latin typeface="Calibri Light"/>
                        <a:cs typeface="Calibri Light"/>
                      </a:endParaRPr>
                    </a:p>
                  </a:txBody>
                  <a:tcPr marL="0" marR="0" marT="146050" marB="0">
                    <a:lnL w="6350">
                      <a:solidFill>
                        <a:srgbClr val="EC7C30"/>
                      </a:solidFill>
                      <a:prstDash val="solid"/>
                    </a:lnL>
                    <a:lnB w="6350">
                      <a:solidFill>
                        <a:srgbClr val="EC7C30"/>
                      </a:solidFill>
                      <a:prstDash val="solid"/>
                    </a:lnB>
                  </a:tcPr>
                </a:tc>
                <a:tc>
                  <a:txBody>
                    <a:bodyPr/>
                    <a:lstStyle/>
                    <a:p>
                      <a:pPr marL="85725">
                        <a:lnSpc>
                          <a:spcPts val="2385"/>
                        </a:lnSpc>
                      </a:pPr>
                      <a:r>
                        <a:rPr sz="2000" b="0" spc="-15" dirty="0">
                          <a:latin typeface="Calibri Light"/>
                          <a:cs typeface="Calibri Light"/>
                        </a:rPr>
                        <a:t>Difference </a:t>
                      </a:r>
                      <a:r>
                        <a:rPr sz="2000" b="0" dirty="0">
                          <a:latin typeface="Calibri Light"/>
                          <a:cs typeface="Calibri Light"/>
                        </a:rPr>
                        <a:t>(I - A</a:t>
                      </a:r>
                      <a:r>
                        <a:rPr sz="2000" b="0" spc="-45" dirty="0">
                          <a:latin typeface="Calibri Light"/>
                          <a:cs typeface="Calibri Light"/>
                        </a:rPr>
                        <a:t> </a:t>
                      </a:r>
                      <a:r>
                        <a:rPr sz="2000" b="0" spc="-5" dirty="0">
                          <a:latin typeface="Calibri Light"/>
                          <a:cs typeface="Calibri Light"/>
                        </a:rPr>
                        <a:t>above)</a:t>
                      </a:r>
                      <a:endParaRPr sz="2000">
                        <a:latin typeface="Calibri Light"/>
                        <a:cs typeface="Calibri Light"/>
                      </a:endParaRPr>
                    </a:p>
                    <a:p>
                      <a:pPr marL="85725">
                        <a:lnSpc>
                          <a:spcPts val="2390"/>
                        </a:lnSpc>
                      </a:pPr>
                      <a:r>
                        <a:rPr sz="2000" b="0" spc="-10" dirty="0">
                          <a:latin typeface="Calibri Light"/>
                          <a:cs typeface="Calibri Light"/>
                        </a:rPr>
                        <a:t>Actual </a:t>
                      </a:r>
                      <a:r>
                        <a:rPr sz="2000" b="0" spc="-5" dirty="0">
                          <a:latin typeface="Calibri Light"/>
                          <a:cs typeface="Calibri Light"/>
                        </a:rPr>
                        <a:t>3B </a:t>
                      </a:r>
                      <a:r>
                        <a:rPr sz="2000" b="0" spc="-10" dirty="0">
                          <a:latin typeface="Calibri Light"/>
                          <a:cs typeface="Calibri Light"/>
                        </a:rPr>
                        <a:t>vs </a:t>
                      </a:r>
                      <a:r>
                        <a:rPr sz="2000" b="0" spc="-15" dirty="0">
                          <a:latin typeface="Calibri Light"/>
                          <a:cs typeface="Calibri Light"/>
                        </a:rPr>
                        <a:t>Detailed Reporting </a:t>
                      </a:r>
                      <a:r>
                        <a:rPr sz="2000" b="0" dirty="0">
                          <a:latin typeface="Calibri Light"/>
                          <a:cs typeface="Calibri Light"/>
                        </a:rPr>
                        <a:t>( </a:t>
                      </a:r>
                      <a:r>
                        <a:rPr sz="2000" b="0" spc="-5" dirty="0">
                          <a:latin typeface="Calibri Light"/>
                          <a:cs typeface="Calibri Light"/>
                        </a:rPr>
                        <a:t>Result </a:t>
                      </a:r>
                      <a:r>
                        <a:rPr sz="2000" b="0" spc="-10" dirty="0">
                          <a:latin typeface="Calibri Light"/>
                          <a:cs typeface="Calibri Light"/>
                        </a:rPr>
                        <a:t>could </a:t>
                      </a:r>
                      <a:r>
                        <a:rPr sz="2000" b="0" dirty="0">
                          <a:latin typeface="Calibri Light"/>
                          <a:cs typeface="Calibri Light"/>
                        </a:rPr>
                        <a:t>be </a:t>
                      </a:r>
                      <a:r>
                        <a:rPr sz="2000" b="0" spc="-10" dirty="0">
                          <a:latin typeface="Calibri Light"/>
                          <a:cs typeface="Calibri Light"/>
                        </a:rPr>
                        <a:t>Positive, Negative </a:t>
                      </a:r>
                      <a:r>
                        <a:rPr sz="2000" b="0" spc="-5" dirty="0">
                          <a:latin typeface="Calibri Light"/>
                          <a:cs typeface="Calibri Light"/>
                        </a:rPr>
                        <a:t>or</a:t>
                      </a:r>
                      <a:r>
                        <a:rPr sz="2000" b="0" spc="-270" dirty="0">
                          <a:latin typeface="Calibri Light"/>
                          <a:cs typeface="Calibri Light"/>
                        </a:rPr>
                        <a:t> </a:t>
                      </a:r>
                      <a:r>
                        <a:rPr sz="2000" b="0" spc="-10" dirty="0">
                          <a:latin typeface="Calibri Light"/>
                          <a:cs typeface="Calibri Light"/>
                        </a:rPr>
                        <a:t>Matching)</a:t>
                      </a:r>
                      <a:endParaRPr sz="2000">
                        <a:latin typeface="Calibri Light"/>
                        <a:cs typeface="Calibri Light"/>
                      </a:endParaRPr>
                    </a:p>
                  </a:txBody>
                  <a:tcPr marL="0" marR="0" marT="0" marB="0">
                    <a:lnB w="6350">
                      <a:solidFill>
                        <a:srgbClr val="EC7C30"/>
                      </a:solidFill>
                      <a:prstDash val="solid"/>
                    </a:lnB>
                  </a:tcPr>
                </a:tc>
                <a:tc>
                  <a:txBody>
                    <a:bodyPr/>
                    <a:lstStyle/>
                    <a:p>
                      <a:pPr marR="105410" algn="ctr">
                        <a:lnSpc>
                          <a:spcPct val="100000"/>
                        </a:lnSpc>
                        <a:spcBef>
                          <a:spcPts val="1155"/>
                        </a:spcBef>
                      </a:pPr>
                      <a:r>
                        <a:rPr sz="2000" b="0" spc="-20" dirty="0">
                          <a:latin typeface="Calibri Light"/>
                          <a:cs typeface="Calibri Light"/>
                        </a:rPr>
                        <a:t>AUTO</a:t>
                      </a:r>
                      <a:endParaRPr sz="2000">
                        <a:latin typeface="Calibri Light"/>
                        <a:cs typeface="Calibri Light"/>
                      </a:endParaRPr>
                    </a:p>
                  </a:txBody>
                  <a:tcPr marL="0" marR="0" marT="146685" marB="0">
                    <a:lnR w="6350">
                      <a:solidFill>
                        <a:srgbClr val="EC7C30"/>
                      </a:solidFill>
                      <a:prstDash val="solid"/>
                    </a:lnR>
                    <a:lnB w="6350">
                      <a:solidFill>
                        <a:srgbClr val="EC7C30"/>
                      </a:solidFill>
                      <a:prstDash val="solid"/>
                    </a:lnB>
                  </a:tcPr>
                </a:tc>
              </a:tr>
              <a:tr h="439420">
                <a:tc>
                  <a:txBody>
                    <a:bodyPr/>
                    <a:lstStyle/>
                    <a:p>
                      <a:pPr marL="77470" algn="ctr">
                        <a:lnSpc>
                          <a:spcPct val="100000"/>
                        </a:lnSpc>
                        <a:spcBef>
                          <a:spcPts val="440"/>
                        </a:spcBef>
                      </a:pPr>
                      <a:r>
                        <a:rPr sz="2000" b="0" dirty="0">
                          <a:latin typeface="Calibri Light"/>
                          <a:cs typeface="Calibri Light"/>
                        </a:rPr>
                        <a:t>6K</a:t>
                      </a:r>
                      <a:endParaRPr sz="2000">
                        <a:latin typeface="Calibri Light"/>
                        <a:cs typeface="Calibri Light"/>
                      </a:endParaRPr>
                    </a:p>
                  </a:txBody>
                  <a:tcPr marL="0" marR="0" marT="55880" marB="0">
                    <a:lnL w="6350">
                      <a:solidFill>
                        <a:srgbClr val="EC7C30"/>
                      </a:solidFill>
                      <a:prstDash val="solid"/>
                    </a:lnL>
                    <a:lnT w="6350">
                      <a:solidFill>
                        <a:srgbClr val="EC7C30"/>
                      </a:solidFill>
                      <a:prstDash val="solid"/>
                    </a:lnT>
                    <a:lnB w="6350">
                      <a:solidFill>
                        <a:srgbClr val="EC7C30"/>
                      </a:solidFill>
                      <a:prstDash val="solid"/>
                    </a:lnB>
                  </a:tcPr>
                </a:tc>
                <a:tc>
                  <a:txBody>
                    <a:bodyPr/>
                    <a:lstStyle/>
                    <a:p>
                      <a:pPr marL="85725">
                        <a:lnSpc>
                          <a:spcPts val="2385"/>
                        </a:lnSpc>
                      </a:pPr>
                      <a:r>
                        <a:rPr sz="2000" b="0" spc="-20" dirty="0">
                          <a:latin typeface="Calibri Light"/>
                          <a:cs typeface="Calibri Light"/>
                        </a:rPr>
                        <a:t>Transition </a:t>
                      </a:r>
                      <a:r>
                        <a:rPr sz="2000" b="0" spc="-5" dirty="0">
                          <a:latin typeface="Calibri Light"/>
                          <a:cs typeface="Calibri Light"/>
                        </a:rPr>
                        <a:t>Credit through </a:t>
                      </a:r>
                      <a:r>
                        <a:rPr sz="2000" b="0" dirty="0">
                          <a:latin typeface="Calibri Light"/>
                          <a:cs typeface="Calibri Light"/>
                        </a:rPr>
                        <a:t>TRAN-I (including </a:t>
                      </a:r>
                      <a:r>
                        <a:rPr sz="2000" b="0" spc="-5" dirty="0">
                          <a:latin typeface="Calibri Light"/>
                          <a:cs typeface="Calibri Light"/>
                        </a:rPr>
                        <a:t>revisions </a:t>
                      </a:r>
                      <a:r>
                        <a:rPr sz="2000" b="0" dirty="0">
                          <a:latin typeface="Calibri Light"/>
                          <a:cs typeface="Calibri Light"/>
                        </a:rPr>
                        <a:t>if</a:t>
                      </a:r>
                      <a:r>
                        <a:rPr sz="2000" b="0" spc="-195" dirty="0">
                          <a:latin typeface="Calibri Light"/>
                          <a:cs typeface="Calibri Light"/>
                        </a:rPr>
                        <a:t> </a:t>
                      </a:r>
                      <a:r>
                        <a:rPr sz="2000" b="0" spc="-10" dirty="0">
                          <a:latin typeface="Calibri Light"/>
                          <a:cs typeface="Calibri Light"/>
                        </a:rPr>
                        <a:t>any)</a:t>
                      </a:r>
                      <a:endParaRPr sz="2000">
                        <a:latin typeface="Calibri Light"/>
                        <a:cs typeface="Calibri Light"/>
                      </a:endParaRPr>
                    </a:p>
                  </a:txBody>
                  <a:tcPr marL="0" marR="0" marT="0" marB="0">
                    <a:lnT w="6350">
                      <a:solidFill>
                        <a:srgbClr val="EC7C30"/>
                      </a:solidFill>
                      <a:prstDash val="solid"/>
                    </a:lnT>
                    <a:lnB w="6350">
                      <a:solidFill>
                        <a:srgbClr val="EC7C30"/>
                      </a:solidFill>
                      <a:prstDash val="solid"/>
                    </a:lnB>
                  </a:tcPr>
                </a:tc>
                <a:tc>
                  <a:txBody>
                    <a:bodyPr/>
                    <a:lstStyle/>
                    <a:p>
                      <a:pPr marR="105410" algn="ctr">
                        <a:lnSpc>
                          <a:spcPct val="100000"/>
                        </a:lnSpc>
                        <a:spcBef>
                          <a:spcPts val="445"/>
                        </a:spcBef>
                      </a:pPr>
                      <a:r>
                        <a:rPr sz="2000" b="0" dirty="0">
                          <a:latin typeface="Calibri Light"/>
                          <a:cs typeface="Calibri Light"/>
                        </a:rPr>
                        <a:t>4A5</a:t>
                      </a:r>
                      <a:endParaRPr sz="2000">
                        <a:latin typeface="Calibri Light"/>
                        <a:cs typeface="Calibri Light"/>
                      </a:endParaRPr>
                    </a:p>
                  </a:txBody>
                  <a:tcPr marL="0" marR="0" marT="56515" marB="0">
                    <a:lnR w="6350">
                      <a:solidFill>
                        <a:srgbClr val="EC7C30"/>
                      </a:solidFill>
                      <a:prstDash val="solid"/>
                    </a:lnR>
                    <a:lnT w="6350">
                      <a:solidFill>
                        <a:srgbClr val="EC7C30"/>
                      </a:solidFill>
                      <a:prstDash val="solid"/>
                    </a:lnT>
                    <a:lnB w="6350">
                      <a:solidFill>
                        <a:srgbClr val="EC7C30"/>
                      </a:solidFill>
                      <a:prstDash val="solid"/>
                    </a:lnB>
                  </a:tcPr>
                </a:tc>
              </a:tr>
              <a:tr h="399034">
                <a:tc>
                  <a:txBody>
                    <a:bodyPr/>
                    <a:lstStyle/>
                    <a:p>
                      <a:pPr marL="76835" algn="ctr">
                        <a:lnSpc>
                          <a:spcPct val="100000"/>
                        </a:lnSpc>
                        <a:spcBef>
                          <a:spcPts val="285"/>
                        </a:spcBef>
                      </a:pPr>
                      <a:r>
                        <a:rPr sz="2000" b="0" dirty="0">
                          <a:latin typeface="Calibri Light"/>
                          <a:cs typeface="Calibri Light"/>
                        </a:rPr>
                        <a:t>6L</a:t>
                      </a:r>
                      <a:endParaRPr sz="2000">
                        <a:latin typeface="Calibri Light"/>
                        <a:cs typeface="Calibri Light"/>
                      </a:endParaRPr>
                    </a:p>
                  </a:txBody>
                  <a:tcPr marL="0" marR="0" marT="36195" marB="0">
                    <a:lnL w="6350">
                      <a:solidFill>
                        <a:srgbClr val="EC7C30"/>
                      </a:solidFill>
                      <a:prstDash val="solid"/>
                    </a:lnL>
                    <a:lnT w="6350">
                      <a:solidFill>
                        <a:srgbClr val="EC7C30"/>
                      </a:solidFill>
                      <a:prstDash val="solid"/>
                    </a:lnT>
                    <a:lnB w="6350">
                      <a:solidFill>
                        <a:srgbClr val="EC7C30"/>
                      </a:solidFill>
                      <a:prstDash val="solid"/>
                    </a:lnB>
                  </a:tcPr>
                </a:tc>
                <a:tc>
                  <a:txBody>
                    <a:bodyPr/>
                    <a:lstStyle/>
                    <a:p>
                      <a:pPr marL="85725">
                        <a:lnSpc>
                          <a:spcPts val="2390"/>
                        </a:lnSpc>
                      </a:pPr>
                      <a:r>
                        <a:rPr sz="2000" b="0" spc="-20" dirty="0">
                          <a:latin typeface="Calibri Light"/>
                          <a:cs typeface="Calibri Light"/>
                        </a:rPr>
                        <a:t>Transition </a:t>
                      </a:r>
                      <a:r>
                        <a:rPr sz="2000" b="0" spc="-5" dirty="0">
                          <a:latin typeface="Calibri Light"/>
                          <a:cs typeface="Calibri Light"/>
                        </a:rPr>
                        <a:t>Credit through</a:t>
                      </a:r>
                      <a:r>
                        <a:rPr sz="2000" b="0" spc="-85" dirty="0">
                          <a:latin typeface="Calibri Light"/>
                          <a:cs typeface="Calibri Light"/>
                        </a:rPr>
                        <a:t> </a:t>
                      </a:r>
                      <a:r>
                        <a:rPr sz="2000" b="0" dirty="0">
                          <a:latin typeface="Calibri Light"/>
                          <a:cs typeface="Calibri Light"/>
                        </a:rPr>
                        <a:t>TRAN-II</a:t>
                      </a:r>
                      <a:endParaRPr sz="2000">
                        <a:latin typeface="Calibri Light"/>
                        <a:cs typeface="Calibri Light"/>
                      </a:endParaRPr>
                    </a:p>
                  </a:txBody>
                  <a:tcPr marL="0" marR="0" marT="0" marB="0">
                    <a:lnT w="6350">
                      <a:solidFill>
                        <a:srgbClr val="EC7C30"/>
                      </a:solidFill>
                      <a:prstDash val="solid"/>
                    </a:lnT>
                    <a:lnB w="6350">
                      <a:solidFill>
                        <a:srgbClr val="EC7C30"/>
                      </a:solidFill>
                      <a:prstDash val="solid"/>
                    </a:lnB>
                  </a:tcPr>
                </a:tc>
                <a:tc>
                  <a:txBody>
                    <a:bodyPr/>
                    <a:lstStyle/>
                    <a:p>
                      <a:pPr marR="106680" algn="ctr">
                        <a:lnSpc>
                          <a:spcPct val="100000"/>
                        </a:lnSpc>
                        <a:spcBef>
                          <a:spcPts val="285"/>
                        </a:spcBef>
                      </a:pPr>
                      <a:r>
                        <a:rPr sz="2000" b="0" spc="-5" dirty="0">
                          <a:solidFill>
                            <a:srgbClr val="FF0000"/>
                          </a:solidFill>
                          <a:latin typeface="Calibri Light"/>
                          <a:cs typeface="Calibri Light"/>
                        </a:rPr>
                        <a:t>TRAN</a:t>
                      </a:r>
                      <a:endParaRPr sz="2000">
                        <a:latin typeface="Calibri Light"/>
                        <a:cs typeface="Calibri Light"/>
                      </a:endParaRPr>
                    </a:p>
                  </a:txBody>
                  <a:tcPr marL="0" marR="0" marT="36195" marB="0">
                    <a:lnR w="6350">
                      <a:solidFill>
                        <a:srgbClr val="EC7C30"/>
                      </a:solidFill>
                      <a:prstDash val="solid"/>
                    </a:lnR>
                    <a:lnT w="6350">
                      <a:solidFill>
                        <a:srgbClr val="EC7C30"/>
                      </a:solidFill>
                      <a:prstDash val="solid"/>
                    </a:lnT>
                    <a:lnB w="6350">
                      <a:solidFill>
                        <a:srgbClr val="EC7C30"/>
                      </a:solidFill>
                      <a:prstDash val="solid"/>
                    </a:lnB>
                  </a:tcPr>
                </a:tc>
              </a:tr>
              <a:tr h="534415">
                <a:tc>
                  <a:txBody>
                    <a:bodyPr/>
                    <a:lstStyle/>
                    <a:p>
                      <a:pPr marL="75565" algn="ctr">
                        <a:lnSpc>
                          <a:spcPct val="100000"/>
                        </a:lnSpc>
                        <a:spcBef>
                          <a:spcPts val="815"/>
                        </a:spcBef>
                      </a:pPr>
                      <a:r>
                        <a:rPr sz="2000" b="0" dirty="0">
                          <a:latin typeface="Calibri Light"/>
                          <a:cs typeface="Calibri Light"/>
                        </a:rPr>
                        <a:t>6M</a:t>
                      </a:r>
                      <a:endParaRPr sz="2000">
                        <a:latin typeface="Calibri Light"/>
                        <a:cs typeface="Calibri Light"/>
                      </a:endParaRPr>
                    </a:p>
                  </a:txBody>
                  <a:tcPr marL="0" marR="0" marT="103505" marB="0">
                    <a:lnL w="6350">
                      <a:solidFill>
                        <a:srgbClr val="EC7C30"/>
                      </a:solidFill>
                      <a:prstDash val="solid"/>
                    </a:lnL>
                    <a:lnT w="6350">
                      <a:solidFill>
                        <a:srgbClr val="EC7C30"/>
                      </a:solidFill>
                      <a:prstDash val="solid"/>
                    </a:lnT>
                    <a:lnB w="6350">
                      <a:solidFill>
                        <a:srgbClr val="EC7C30"/>
                      </a:solidFill>
                      <a:prstDash val="solid"/>
                    </a:lnB>
                  </a:tcPr>
                </a:tc>
                <a:tc>
                  <a:txBody>
                    <a:bodyPr/>
                    <a:lstStyle/>
                    <a:p>
                      <a:pPr marL="85725">
                        <a:lnSpc>
                          <a:spcPts val="2385"/>
                        </a:lnSpc>
                      </a:pPr>
                      <a:r>
                        <a:rPr sz="2000" b="0" spc="-15" dirty="0">
                          <a:latin typeface="Calibri Light"/>
                          <a:cs typeface="Calibri Light"/>
                        </a:rPr>
                        <a:t>Any </a:t>
                      </a:r>
                      <a:r>
                        <a:rPr sz="2000" b="0" spc="-5" dirty="0">
                          <a:latin typeface="Calibri Light"/>
                          <a:cs typeface="Calibri Light"/>
                        </a:rPr>
                        <a:t>other </a:t>
                      </a:r>
                      <a:r>
                        <a:rPr sz="2000" b="0" spc="-10" dirty="0">
                          <a:latin typeface="Calibri Light"/>
                          <a:cs typeface="Calibri Light"/>
                        </a:rPr>
                        <a:t>ITC availed </a:t>
                      </a:r>
                      <a:r>
                        <a:rPr sz="2000" b="0" dirty="0">
                          <a:latin typeface="Calibri Light"/>
                          <a:cs typeface="Calibri Light"/>
                        </a:rPr>
                        <a:t>but not </a:t>
                      </a:r>
                      <a:r>
                        <a:rPr sz="2000" b="0" spc="-5" dirty="0">
                          <a:latin typeface="Calibri Light"/>
                          <a:cs typeface="Calibri Light"/>
                        </a:rPr>
                        <a:t>specified </a:t>
                      </a:r>
                      <a:r>
                        <a:rPr sz="2000" b="0" spc="-10" dirty="0">
                          <a:latin typeface="Calibri Light"/>
                          <a:cs typeface="Calibri Light"/>
                        </a:rPr>
                        <a:t>above </a:t>
                      </a:r>
                      <a:r>
                        <a:rPr sz="2000" b="0" dirty="0">
                          <a:latin typeface="Calibri Light"/>
                          <a:cs typeface="Calibri Light"/>
                        </a:rPr>
                        <a:t>eg </a:t>
                      </a:r>
                      <a:r>
                        <a:rPr sz="2000" b="0" spc="-10" dirty="0">
                          <a:latin typeface="Calibri Light"/>
                          <a:cs typeface="Calibri Light"/>
                        </a:rPr>
                        <a:t>ITC </a:t>
                      </a:r>
                      <a:r>
                        <a:rPr sz="2000" b="0" dirty="0">
                          <a:latin typeface="Calibri Light"/>
                          <a:cs typeface="Calibri Light"/>
                        </a:rPr>
                        <a:t>01, </a:t>
                      </a:r>
                      <a:r>
                        <a:rPr sz="2000" b="0" spc="-10" dirty="0">
                          <a:latin typeface="Calibri Light"/>
                          <a:cs typeface="Calibri Light"/>
                        </a:rPr>
                        <a:t>ITC </a:t>
                      </a:r>
                      <a:r>
                        <a:rPr sz="2000" b="0" dirty="0">
                          <a:latin typeface="Calibri Light"/>
                          <a:cs typeface="Calibri Light"/>
                        </a:rPr>
                        <a:t>02</a:t>
                      </a:r>
                      <a:r>
                        <a:rPr sz="2000" b="0" spc="-170" dirty="0">
                          <a:latin typeface="Calibri Light"/>
                          <a:cs typeface="Calibri Light"/>
                        </a:rPr>
                        <a:t> </a:t>
                      </a:r>
                      <a:r>
                        <a:rPr sz="2000" b="0" spc="-15" dirty="0">
                          <a:latin typeface="Calibri Light"/>
                          <a:cs typeface="Calibri Light"/>
                        </a:rPr>
                        <a:t>etc</a:t>
                      </a:r>
                      <a:endParaRPr sz="2000">
                        <a:latin typeface="Calibri Light"/>
                        <a:cs typeface="Calibri Light"/>
                      </a:endParaRPr>
                    </a:p>
                  </a:txBody>
                  <a:tcPr marL="0" marR="0" marT="0" marB="0">
                    <a:lnT w="6350">
                      <a:solidFill>
                        <a:srgbClr val="EC7C30"/>
                      </a:solidFill>
                      <a:prstDash val="solid"/>
                    </a:lnT>
                    <a:lnB w="6350">
                      <a:solidFill>
                        <a:srgbClr val="EC7C30"/>
                      </a:solidFill>
                      <a:prstDash val="solid"/>
                    </a:lnB>
                  </a:tcPr>
                </a:tc>
                <a:tc>
                  <a:txBody>
                    <a:bodyPr/>
                    <a:lstStyle/>
                    <a:p>
                      <a:pPr marR="108585" algn="ctr">
                        <a:lnSpc>
                          <a:spcPct val="100000"/>
                        </a:lnSpc>
                        <a:spcBef>
                          <a:spcPts val="819"/>
                        </a:spcBef>
                      </a:pPr>
                      <a:r>
                        <a:rPr sz="2000" b="0" spc="-5" dirty="0">
                          <a:solidFill>
                            <a:srgbClr val="FF0000"/>
                          </a:solidFill>
                          <a:latin typeface="Calibri Light"/>
                          <a:cs typeface="Calibri Light"/>
                        </a:rPr>
                        <a:t>TRAN</a:t>
                      </a:r>
                      <a:endParaRPr sz="2000">
                        <a:latin typeface="Calibri Light"/>
                        <a:cs typeface="Calibri Light"/>
                      </a:endParaRPr>
                    </a:p>
                  </a:txBody>
                  <a:tcPr marL="0" marR="0" marT="104139" marB="0">
                    <a:lnR w="6350">
                      <a:solidFill>
                        <a:srgbClr val="EC7C30"/>
                      </a:solidFill>
                      <a:prstDash val="solid"/>
                    </a:lnR>
                    <a:lnT w="6350">
                      <a:solidFill>
                        <a:srgbClr val="EC7C30"/>
                      </a:solidFill>
                      <a:prstDash val="solid"/>
                    </a:lnT>
                    <a:lnB w="6350">
                      <a:solidFill>
                        <a:srgbClr val="EC7C30"/>
                      </a:solidFill>
                      <a:prstDash val="solid"/>
                    </a:lnB>
                  </a:tcPr>
                </a:tc>
              </a:tr>
              <a:tr h="596519">
                <a:tc>
                  <a:txBody>
                    <a:bodyPr/>
                    <a:lstStyle/>
                    <a:p>
                      <a:pPr marL="74930" algn="ctr">
                        <a:lnSpc>
                          <a:spcPct val="100000"/>
                        </a:lnSpc>
                        <a:spcBef>
                          <a:spcPts val="1065"/>
                        </a:spcBef>
                      </a:pPr>
                      <a:r>
                        <a:rPr sz="2000" b="0" dirty="0">
                          <a:latin typeface="Calibri Light"/>
                          <a:cs typeface="Calibri Light"/>
                        </a:rPr>
                        <a:t>6N</a:t>
                      </a:r>
                      <a:endParaRPr sz="2000">
                        <a:latin typeface="Calibri Light"/>
                        <a:cs typeface="Calibri Light"/>
                      </a:endParaRPr>
                    </a:p>
                  </a:txBody>
                  <a:tcPr marL="0" marR="0" marT="135255" marB="0">
                    <a:lnL w="6350">
                      <a:solidFill>
                        <a:srgbClr val="EC7C30"/>
                      </a:solidFill>
                      <a:prstDash val="solid"/>
                    </a:lnL>
                    <a:lnT w="6350">
                      <a:solidFill>
                        <a:srgbClr val="EC7C30"/>
                      </a:solidFill>
                      <a:prstDash val="solid"/>
                    </a:lnT>
                    <a:lnB w="6350">
                      <a:solidFill>
                        <a:srgbClr val="EC7C30"/>
                      </a:solidFill>
                      <a:prstDash val="solid"/>
                    </a:lnB>
                  </a:tcPr>
                </a:tc>
                <a:tc>
                  <a:txBody>
                    <a:bodyPr/>
                    <a:lstStyle/>
                    <a:p>
                      <a:pPr marL="85725">
                        <a:lnSpc>
                          <a:spcPts val="2390"/>
                        </a:lnSpc>
                      </a:pPr>
                      <a:r>
                        <a:rPr sz="2000" b="0" spc="-5" dirty="0">
                          <a:latin typeface="Calibri Light"/>
                          <a:cs typeface="Calibri Light"/>
                        </a:rPr>
                        <a:t>Sub-total </a:t>
                      </a:r>
                      <a:r>
                        <a:rPr sz="2000" b="0" dirty="0">
                          <a:latin typeface="Calibri Light"/>
                          <a:cs typeface="Calibri Light"/>
                        </a:rPr>
                        <a:t>(K </a:t>
                      </a:r>
                      <a:r>
                        <a:rPr sz="2000" b="0" spc="-15" dirty="0">
                          <a:latin typeface="Calibri Light"/>
                          <a:cs typeface="Calibri Light"/>
                        </a:rPr>
                        <a:t>to </a:t>
                      </a:r>
                      <a:r>
                        <a:rPr sz="2000" b="0" dirty="0">
                          <a:latin typeface="Calibri Light"/>
                          <a:cs typeface="Calibri Light"/>
                        </a:rPr>
                        <a:t>M</a:t>
                      </a:r>
                      <a:r>
                        <a:rPr sz="2000" b="0" spc="-45" dirty="0">
                          <a:latin typeface="Calibri Light"/>
                          <a:cs typeface="Calibri Light"/>
                        </a:rPr>
                        <a:t> </a:t>
                      </a:r>
                      <a:r>
                        <a:rPr sz="2000" b="0" spc="-10" dirty="0">
                          <a:latin typeface="Calibri Light"/>
                          <a:cs typeface="Calibri Light"/>
                        </a:rPr>
                        <a:t>above)</a:t>
                      </a:r>
                      <a:endParaRPr sz="2000">
                        <a:latin typeface="Calibri Light"/>
                        <a:cs typeface="Calibri Light"/>
                      </a:endParaRPr>
                    </a:p>
                  </a:txBody>
                  <a:tcPr marL="0" marR="0" marT="0" marB="0">
                    <a:lnT w="6350">
                      <a:solidFill>
                        <a:srgbClr val="EC7C30"/>
                      </a:solidFill>
                      <a:prstDash val="solid"/>
                    </a:lnT>
                    <a:lnB w="6350">
                      <a:solidFill>
                        <a:srgbClr val="EC7C30"/>
                      </a:solidFill>
                      <a:prstDash val="solid"/>
                    </a:lnB>
                  </a:tcPr>
                </a:tc>
                <a:tc>
                  <a:txBody>
                    <a:bodyPr/>
                    <a:lstStyle/>
                    <a:p>
                      <a:pPr marR="105410" algn="ctr">
                        <a:lnSpc>
                          <a:spcPct val="100000"/>
                        </a:lnSpc>
                        <a:spcBef>
                          <a:spcPts val="1070"/>
                        </a:spcBef>
                      </a:pPr>
                      <a:r>
                        <a:rPr sz="2000" b="0" spc="-20" dirty="0">
                          <a:latin typeface="Calibri Light"/>
                          <a:cs typeface="Calibri Light"/>
                        </a:rPr>
                        <a:t>AUTO</a:t>
                      </a:r>
                      <a:endParaRPr sz="2000">
                        <a:latin typeface="Calibri Light"/>
                        <a:cs typeface="Calibri Light"/>
                      </a:endParaRPr>
                    </a:p>
                  </a:txBody>
                  <a:tcPr marL="0" marR="0" marT="135890" marB="0">
                    <a:lnR w="6350">
                      <a:solidFill>
                        <a:srgbClr val="EC7C30"/>
                      </a:solidFill>
                      <a:prstDash val="solid"/>
                    </a:lnR>
                    <a:lnT w="6350">
                      <a:solidFill>
                        <a:srgbClr val="EC7C30"/>
                      </a:solidFill>
                      <a:prstDash val="solid"/>
                    </a:lnT>
                    <a:lnB w="6350">
                      <a:solidFill>
                        <a:srgbClr val="EC7C30"/>
                      </a:solidFill>
                      <a:prstDash val="solid"/>
                    </a:lnB>
                  </a:tcPr>
                </a:tc>
              </a:tr>
              <a:tr h="596519">
                <a:tc>
                  <a:txBody>
                    <a:bodyPr/>
                    <a:lstStyle/>
                    <a:p>
                      <a:pPr marL="76200" algn="ctr">
                        <a:lnSpc>
                          <a:spcPct val="100000"/>
                        </a:lnSpc>
                        <a:spcBef>
                          <a:spcPts val="1065"/>
                        </a:spcBef>
                      </a:pPr>
                      <a:r>
                        <a:rPr sz="2000" b="0" dirty="0">
                          <a:latin typeface="Calibri Light"/>
                          <a:cs typeface="Calibri Light"/>
                        </a:rPr>
                        <a:t>6O</a:t>
                      </a:r>
                      <a:endParaRPr sz="2000">
                        <a:latin typeface="Calibri Light"/>
                        <a:cs typeface="Calibri Light"/>
                      </a:endParaRPr>
                    </a:p>
                  </a:txBody>
                  <a:tcPr marL="0" marR="0" marT="135255" marB="0">
                    <a:lnL w="6350">
                      <a:solidFill>
                        <a:srgbClr val="EC7C30"/>
                      </a:solidFill>
                      <a:prstDash val="solid"/>
                    </a:lnL>
                    <a:lnT w="6350">
                      <a:solidFill>
                        <a:srgbClr val="EC7C30"/>
                      </a:solidFill>
                      <a:prstDash val="solid"/>
                    </a:lnT>
                    <a:lnB w="6350">
                      <a:solidFill>
                        <a:srgbClr val="EC7C30"/>
                      </a:solidFill>
                      <a:prstDash val="solid"/>
                    </a:lnB>
                  </a:tcPr>
                </a:tc>
                <a:tc>
                  <a:txBody>
                    <a:bodyPr/>
                    <a:lstStyle/>
                    <a:p>
                      <a:pPr marL="85725">
                        <a:lnSpc>
                          <a:spcPts val="2390"/>
                        </a:lnSpc>
                      </a:pPr>
                      <a:r>
                        <a:rPr sz="2000" b="0" spc="-45" dirty="0">
                          <a:latin typeface="Calibri Light"/>
                          <a:cs typeface="Calibri Light"/>
                        </a:rPr>
                        <a:t>Total </a:t>
                      </a:r>
                      <a:r>
                        <a:rPr sz="2000" b="0" spc="-10" dirty="0">
                          <a:latin typeface="Calibri Light"/>
                          <a:cs typeface="Calibri Light"/>
                        </a:rPr>
                        <a:t>ITC availed </a:t>
                      </a:r>
                      <a:r>
                        <a:rPr sz="2000" b="0" dirty="0">
                          <a:latin typeface="Calibri Light"/>
                          <a:cs typeface="Calibri Light"/>
                        </a:rPr>
                        <a:t>(I + N</a:t>
                      </a:r>
                      <a:r>
                        <a:rPr sz="2000" b="0" spc="-60" dirty="0">
                          <a:latin typeface="Calibri Light"/>
                          <a:cs typeface="Calibri Light"/>
                        </a:rPr>
                        <a:t> </a:t>
                      </a:r>
                      <a:r>
                        <a:rPr sz="2000" b="0" spc="-10" dirty="0">
                          <a:latin typeface="Calibri Light"/>
                          <a:cs typeface="Calibri Light"/>
                        </a:rPr>
                        <a:t>above)</a:t>
                      </a:r>
                      <a:endParaRPr sz="2000">
                        <a:latin typeface="Calibri Light"/>
                        <a:cs typeface="Calibri Light"/>
                      </a:endParaRPr>
                    </a:p>
                  </a:txBody>
                  <a:tcPr marL="0" marR="0" marT="0" marB="0">
                    <a:lnT w="6350">
                      <a:solidFill>
                        <a:srgbClr val="EC7C30"/>
                      </a:solidFill>
                      <a:prstDash val="solid"/>
                    </a:lnT>
                    <a:lnB w="6350">
                      <a:solidFill>
                        <a:srgbClr val="EC7C30"/>
                      </a:solidFill>
                      <a:prstDash val="solid"/>
                    </a:lnB>
                  </a:tcPr>
                </a:tc>
                <a:tc>
                  <a:txBody>
                    <a:bodyPr/>
                    <a:lstStyle/>
                    <a:p>
                      <a:pPr marR="105410" algn="ctr">
                        <a:lnSpc>
                          <a:spcPct val="100000"/>
                        </a:lnSpc>
                        <a:spcBef>
                          <a:spcPts val="1070"/>
                        </a:spcBef>
                      </a:pPr>
                      <a:r>
                        <a:rPr sz="2000" b="0" spc="-20" dirty="0">
                          <a:latin typeface="Calibri Light"/>
                          <a:cs typeface="Calibri Light"/>
                        </a:rPr>
                        <a:t>AUTO</a:t>
                      </a:r>
                      <a:endParaRPr sz="2000">
                        <a:latin typeface="Calibri Light"/>
                        <a:cs typeface="Calibri Light"/>
                      </a:endParaRPr>
                    </a:p>
                  </a:txBody>
                  <a:tcPr marL="0" marR="0" marT="135890" marB="0">
                    <a:lnR w="6350">
                      <a:solidFill>
                        <a:srgbClr val="EC7C30"/>
                      </a:solidFill>
                      <a:prstDash val="solid"/>
                    </a:lnR>
                    <a:lnT w="6350">
                      <a:solidFill>
                        <a:srgbClr val="EC7C30"/>
                      </a:solidFill>
                      <a:prstDash val="solid"/>
                    </a:lnT>
                    <a:lnB w="6350">
                      <a:solidFill>
                        <a:srgbClr val="EC7C30"/>
                      </a:solidFill>
                      <a:prstDash val="solid"/>
                    </a:lnB>
                  </a:tcPr>
                </a:tc>
              </a:tr>
            </a:tbl>
          </a:graphicData>
        </a:graphic>
      </p:graphicFrame>
      <p:sp>
        <p:nvSpPr>
          <p:cNvPr id="14" name="object 14"/>
          <p:cNvSpPr/>
          <p:nvPr/>
        </p:nvSpPr>
        <p:spPr>
          <a:xfrm>
            <a:off x="729995" y="0"/>
            <a:ext cx="10520934" cy="584453"/>
          </a:xfrm>
          <a:prstGeom prst="rect">
            <a:avLst/>
          </a:prstGeom>
          <a:blipFill>
            <a:blip r:embed="rId2" cstate="print"/>
            <a:stretch>
              <a:fillRect/>
            </a:stretch>
          </a:blipFill>
        </p:spPr>
        <p:txBody>
          <a:bodyPr wrap="square" lIns="0" tIns="0" rIns="0" bIns="0" rtlCol="0"/>
          <a:lstStyle/>
          <a:p>
            <a:endParaRPr/>
          </a:p>
        </p:txBody>
      </p:sp>
      <p:sp>
        <p:nvSpPr>
          <p:cNvPr id="15" name="object 15"/>
          <p:cNvSpPr txBox="1"/>
          <p:nvPr/>
        </p:nvSpPr>
        <p:spPr>
          <a:xfrm>
            <a:off x="6102350" y="0"/>
            <a:ext cx="6083300" cy="635000"/>
          </a:xfrm>
          <a:prstGeom prst="rect">
            <a:avLst/>
          </a:prstGeom>
        </p:spPr>
        <p:txBody>
          <a:bodyPr vert="horz" wrap="square" lIns="0" tIns="12065" rIns="0" bIns="0" rtlCol="0">
            <a:spAutoFit/>
          </a:bodyPr>
          <a:lstStyle/>
          <a:p>
            <a:pPr marL="71755">
              <a:lnSpc>
                <a:spcPct val="100000"/>
              </a:lnSpc>
              <a:spcBef>
                <a:spcPts val="95"/>
              </a:spcBef>
            </a:pPr>
            <a:r>
              <a:rPr sz="4000" spc="-5" dirty="0">
                <a:solidFill>
                  <a:srgbClr val="FFFFFF"/>
                </a:solidFill>
                <a:latin typeface="Calibri"/>
                <a:cs typeface="Calibri"/>
              </a:rPr>
              <a:t>rison</a:t>
            </a:r>
            <a:endParaRPr sz="4000">
              <a:latin typeface="Calibri"/>
              <a:cs typeface="Calibri"/>
            </a:endParaRPr>
          </a:p>
        </p:txBody>
      </p:sp>
      <p:sp>
        <p:nvSpPr>
          <p:cNvPr id="16" name="object 16"/>
          <p:cNvSpPr txBox="1">
            <a:spLocks noGrp="1"/>
          </p:cNvSpPr>
          <p:nvPr>
            <p:ph type="title"/>
          </p:nvPr>
        </p:nvSpPr>
        <p:spPr>
          <a:xfrm>
            <a:off x="6350" y="0"/>
            <a:ext cx="6168390" cy="635000"/>
          </a:xfrm>
          <a:prstGeom prst="rect">
            <a:avLst/>
          </a:prstGeom>
        </p:spPr>
        <p:txBody>
          <a:bodyPr vert="horz" wrap="square" lIns="0" tIns="12065" rIns="0" bIns="0" rtlCol="0">
            <a:spAutoFit/>
          </a:bodyPr>
          <a:lstStyle/>
          <a:p>
            <a:pPr algn="r">
              <a:lnSpc>
                <a:spcPct val="100000"/>
              </a:lnSpc>
              <a:spcBef>
                <a:spcPts val="95"/>
              </a:spcBef>
            </a:pPr>
            <a:r>
              <a:rPr spc="-45" dirty="0"/>
              <a:t>c</a:t>
            </a:r>
            <a:r>
              <a:rPr spc="-10" dirty="0"/>
              <a:t>om</a:t>
            </a:r>
            <a:r>
              <a:rPr spc="5" dirty="0"/>
              <a:t>p</a:t>
            </a:r>
            <a:r>
              <a:rPr spc="-5" dirty="0"/>
              <a:t>a</a:t>
            </a:r>
          </a:p>
        </p:txBody>
      </p:sp>
      <p:sp>
        <p:nvSpPr>
          <p:cNvPr id="17" name="object 17"/>
          <p:cNvSpPr txBox="1"/>
          <p:nvPr/>
        </p:nvSpPr>
        <p:spPr>
          <a:xfrm>
            <a:off x="1282446" y="4577588"/>
            <a:ext cx="2410460" cy="574040"/>
          </a:xfrm>
          <a:prstGeom prst="rect">
            <a:avLst/>
          </a:prstGeom>
        </p:spPr>
        <p:txBody>
          <a:bodyPr vert="horz" wrap="square" lIns="0" tIns="12700" rIns="0" bIns="0" rtlCol="0">
            <a:spAutoFit/>
          </a:bodyPr>
          <a:lstStyle/>
          <a:p>
            <a:pPr marL="12700">
              <a:lnSpc>
                <a:spcPct val="100000"/>
              </a:lnSpc>
              <a:spcBef>
                <a:spcPts val="100"/>
              </a:spcBef>
            </a:pPr>
            <a:r>
              <a:rPr sz="1800" b="0" spc="-10" dirty="0">
                <a:latin typeface="Calibri Light"/>
                <a:cs typeface="Calibri Light"/>
              </a:rPr>
              <a:t>Note:</a:t>
            </a:r>
            <a:endParaRPr sz="1800">
              <a:latin typeface="Calibri Light"/>
              <a:cs typeface="Calibri Light"/>
            </a:endParaRPr>
          </a:p>
          <a:p>
            <a:pPr marL="12700">
              <a:lnSpc>
                <a:spcPct val="100000"/>
              </a:lnSpc>
              <a:tabLst>
                <a:tab pos="354965" algn="l"/>
              </a:tabLst>
            </a:pPr>
            <a:r>
              <a:rPr sz="1800" b="0" spc="-5" dirty="0">
                <a:latin typeface="Calibri Light"/>
                <a:cs typeface="Calibri Light"/>
              </a:rPr>
              <a:t>1.	</a:t>
            </a:r>
            <a:r>
              <a:rPr sz="1800" b="0" dirty="0">
                <a:latin typeface="Calibri Light"/>
                <a:cs typeface="Calibri Light"/>
              </a:rPr>
              <a:t>6J is </a:t>
            </a:r>
            <a:r>
              <a:rPr sz="1800" b="0" spc="-5" dirty="0">
                <a:latin typeface="Calibri Light"/>
                <a:cs typeface="Calibri Light"/>
              </a:rPr>
              <a:t>only </a:t>
            </a:r>
            <a:r>
              <a:rPr sz="1800" b="0" spc="-20" dirty="0">
                <a:latin typeface="Calibri Light"/>
                <a:cs typeface="Calibri Light"/>
              </a:rPr>
              <a:t>for</a:t>
            </a:r>
            <a:r>
              <a:rPr sz="1800" b="0" spc="-30" dirty="0">
                <a:latin typeface="Calibri Light"/>
                <a:cs typeface="Calibri Light"/>
              </a:rPr>
              <a:t> </a:t>
            </a:r>
            <a:r>
              <a:rPr sz="1800" b="0" spc="-10" dirty="0">
                <a:latin typeface="Calibri Light"/>
                <a:cs typeface="Calibri Light"/>
              </a:rPr>
              <a:t>reporting</a:t>
            </a:r>
            <a:endParaRPr sz="1800">
              <a:latin typeface="Calibri Light"/>
              <a:cs typeface="Calibri Ligh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0" y="6457200"/>
            <a:ext cx="0" cy="401320"/>
          </a:xfrm>
          <a:custGeom>
            <a:avLst/>
            <a:gdLst/>
            <a:ahLst/>
            <a:cxnLst/>
            <a:rect l="l" t="t" r="r" b="b"/>
            <a:pathLst>
              <a:path h="401320">
                <a:moveTo>
                  <a:pt x="0" y="0"/>
                </a:moveTo>
                <a:lnTo>
                  <a:pt x="0" y="400797"/>
                </a:lnTo>
              </a:path>
            </a:pathLst>
          </a:custGeom>
          <a:ln w="12700">
            <a:solidFill>
              <a:srgbClr val="FFFFFF"/>
            </a:solidFill>
          </a:ln>
        </p:spPr>
        <p:txBody>
          <a:bodyPr wrap="square" lIns="0" tIns="0" rIns="0" bIns="0" rtlCol="0"/>
          <a:lstStyle/>
          <a:p>
            <a:endParaRPr/>
          </a:p>
        </p:txBody>
      </p:sp>
      <p:sp>
        <p:nvSpPr>
          <p:cNvPr id="3" name="object 3"/>
          <p:cNvSpPr/>
          <p:nvPr/>
        </p:nvSpPr>
        <p:spPr>
          <a:xfrm>
            <a:off x="317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4" name="object 4"/>
          <p:cNvSpPr/>
          <p:nvPr/>
        </p:nvSpPr>
        <p:spPr>
          <a:xfrm>
            <a:off x="1218882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5" name="object 5"/>
          <p:cNvSpPr/>
          <p:nvPr/>
        </p:nvSpPr>
        <p:spPr>
          <a:xfrm>
            <a:off x="0" y="6463550"/>
            <a:ext cx="12192000" cy="0"/>
          </a:xfrm>
          <a:custGeom>
            <a:avLst/>
            <a:gdLst/>
            <a:ahLst/>
            <a:cxnLst/>
            <a:rect l="l" t="t" r="r" b="b"/>
            <a:pathLst>
              <a:path w="12192000">
                <a:moveTo>
                  <a:pt x="0" y="0"/>
                </a:moveTo>
                <a:lnTo>
                  <a:pt x="12192000" y="0"/>
                </a:lnTo>
              </a:path>
            </a:pathLst>
          </a:custGeom>
          <a:ln w="12700">
            <a:solidFill>
              <a:srgbClr val="FFFFFF"/>
            </a:solidFill>
          </a:ln>
        </p:spPr>
        <p:txBody>
          <a:bodyPr wrap="square" lIns="0" tIns="0" rIns="0" bIns="0" rtlCol="0"/>
          <a:lstStyle/>
          <a:p>
            <a:endParaRPr/>
          </a:p>
        </p:txBody>
      </p:sp>
      <p:sp>
        <p:nvSpPr>
          <p:cNvPr id="6" name="object 6"/>
          <p:cNvSpPr/>
          <p:nvPr/>
        </p:nvSpPr>
        <p:spPr>
          <a:xfrm>
            <a:off x="0" y="6848474"/>
            <a:ext cx="12192000" cy="0"/>
          </a:xfrm>
          <a:custGeom>
            <a:avLst/>
            <a:gdLst/>
            <a:ahLst/>
            <a:cxnLst/>
            <a:rect l="l" t="t" r="r" b="b"/>
            <a:pathLst>
              <a:path w="12192000">
                <a:moveTo>
                  <a:pt x="0" y="0"/>
                </a:moveTo>
                <a:lnTo>
                  <a:pt x="12192000" y="0"/>
                </a:lnTo>
              </a:path>
            </a:pathLst>
          </a:custGeom>
          <a:ln w="19049">
            <a:solidFill>
              <a:srgbClr val="FFFFFF"/>
            </a:solidFill>
          </a:ln>
        </p:spPr>
        <p:txBody>
          <a:bodyPr wrap="square" lIns="0" tIns="0" rIns="0" bIns="0" rtlCol="0"/>
          <a:lstStyle/>
          <a:p>
            <a:endParaRPr/>
          </a:p>
        </p:txBody>
      </p:sp>
      <p:sp>
        <p:nvSpPr>
          <p:cNvPr id="7" name="object 7"/>
          <p:cNvSpPr/>
          <p:nvPr/>
        </p:nvSpPr>
        <p:spPr>
          <a:xfrm>
            <a:off x="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1D5895"/>
          </a:solidFill>
        </p:spPr>
        <p:txBody>
          <a:bodyPr wrap="square" lIns="0" tIns="0" rIns="0" bIns="0" rtlCol="0"/>
          <a:lstStyle/>
          <a:p>
            <a:endParaRPr/>
          </a:p>
        </p:txBody>
      </p:sp>
      <p:sp>
        <p:nvSpPr>
          <p:cNvPr id="8" name="object 8"/>
          <p:cNvSpPr/>
          <p:nvPr/>
        </p:nvSpPr>
        <p:spPr>
          <a:xfrm>
            <a:off x="609600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80FF33"/>
          </a:solidFill>
        </p:spPr>
        <p:txBody>
          <a:bodyPr wrap="square" lIns="0" tIns="0" rIns="0" bIns="0" rtlCol="0"/>
          <a:lstStyle/>
          <a:p>
            <a:endParaRPr/>
          </a:p>
        </p:txBody>
      </p:sp>
      <p:sp>
        <p:nvSpPr>
          <p:cNvPr id="9" name="object 9"/>
          <p:cNvSpPr/>
          <p:nvPr/>
        </p:nvSpPr>
        <p:spPr>
          <a:xfrm>
            <a:off x="6096000" y="0"/>
            <a:ext cx="0" cy="375920"/>
          </a:xfrm>
          <a:custGeom>
            <a:avLst/>
            <a:gdLst/>
            <a:ahLst/>
            <a:cxnLst/>
            <a:rect l="l" t="t" r="r" b="b"/>
            <a:pathLst>
              <a:path h="375920">
                <a:moveTo>
                  <a:pt x="0" y="0"/>
                </a:moveTo>
                <a:lnTo>
                  <a:pt x="0" y="375412"/>
                </a:lnTo>
              </a:path>
            </a:pathLst>
          </a:custGeom>
          <a:ln w="12700">
            <a:solidFill>
              <a:srgbClr val="FFFFFF"/>
            </a:solidFill>
          </a:ln>
        </p:spPr>
        <p:txBody>
          <a:bodyPr wrap="square" lIns="0" tIns="0" rIns="0" bIns="0" rtlCol="0"/>
          <a:lstStyle/>
          <a:p>
            <a:endParaRPr/>
          </a:p>
        </p:txBody>
      </p:sp>
      <p:sp>
        <p:nvSpPr>
          <p:cNvPr id="10" name="object 10"/>
          <p:cNvSpPr/>
          <p:nvPr/>
        </p:nvSpPr>
        <p:spPr>
          <a:xfrm>
            <a:off x="317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1" name="object 11"/>
          <p:cNvSpPr/>
          <p:nvPr/>
        </p:nvSpPr>
        <p:spPr>
          <a:xfrm>
            <a:off x="1218882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2" name="object 12"/>
          <p:cNvSpPr/>
          <p:nvPr/>
        </p:nvSpPr>
        <p:spPr>
          <a:xfrm>
            <a:off x="0" y="3175"/>
            <a:ext cx="12192000" cy="0"/>
          </a:xfrm>
          <a:custGeom>
            <a:avLst/>
            <a:gdLst/>
            <a:ahLst/>
            <a:cxnLst/>
            <a:rect l="l" t="t" r="r" b="b"/>
            <a:pathLst>
              <a:path w="12192000">
                <a:moveTo>
                  <a:pt x="0" y="0"/>
                </a:moveTo>
                <a:lnTo>
                  <a:pt x="12192000" y="0"/>
                </a:lnTo>
              </a:path>
            </a:pathLst>
          </a:custGeom>
          <a:ln w="6350">
            <a:solidFill>
              <a:srgbClr val="FFFFFF"/>
            </a:solidFill>
          </a:ln>
        </p:spPr>
        <p:txBody>
          <a:bodyPr wrap="square" lIns="0" tIns="0" rIns="0" bIns="0" rtlCol="0"/>
          <a:lstStyle/>
          <a:p>
            <a:endParaRPr/>
          </a:p>
        </p:txBody>
      </p:sp>
      <p:sp>
        <p:nvSpPr>
          <p:cNvPr id="13" name="object 13"/>
          <p:cNvSpPr/>
          <p:nvPr/>
        </p:nvSpPr>
        <p:spPr>
          <a:xfrm>
            <a:off x="733425" y="1285608"/>
            <a:ext cx="884555" cy="399415"/>
          </a:xfrm>
          <a:custGeom>
            <a:avLst/>
            <a:gdLst/>
            <a:ahLst/>
            <a:cxnLst/>
            <a:rect l="l" t="t" r="r" b="b"/>
            <a:pathLst>
              <a:path w="884555" h="399414">
                <a:moveTo>
                  <a:pt x="0" y="399046"/>
                </a:moveTo>
                <a:lnTo>
                  <a:pt x="884072" y="399046"/>
                </a:lnTo>
                <a:lnTo>
                  <a:pt x="884072" y="0"/>
                </a:lnTo>
                <a:lnTo>
                  <a:pt x="0" y="0"/>
                </a:lnTo>
                <a:lnTo>
                  <a:pt x="0" y="399046"/>
                </a:lnTo>
                <a:close/>
              </a:path>
            </a:pathLst>
          </a:custGeom>
          <a:solidFill>
            <a:srgbClr val="EC7C30"/>
          </a:solidFill>
        </p:spPr>
        <p:txBody>
          <a:bodyPr wrap="square" lIns="0" tIns="0" rIns="0" bIns="0" rtlCol="0"/>
          <a:lstStyle/>
          <a:p>
            <a:endParaRPr/>
          </a:p>
        </p:txBody>
      </p:sp>
      <p:sp>
        <p:nvSpPr>
          <p:cNvPr id="14" name="object 14"/>
          <p:cNvSpPr/>
          <p:nvPr/>
        </p:nvSpPr>
        <p:spPr>
          <a:xfrm>
            <a:off x="1617472" y="1285608"/>
            <a:ext cx="3316604" cy="399415"/>
          </a:xfrm>
          <a:custGeom>
            <a:avLst/>
            <a:gdLst/>
            <a:ahLst/>
            <a:cxnLst/>
            <a:rect l="l" t="t" r="r" b="b"/>
            <a:pathLst>
              <a:path w="3316604" h="399414">
                <a:moveTo>
                  <a:pt x="0" y="399046"/>
                </a:moveTo>
                <a:lnTo>
                  <a:pt x="3316478" y="399046"/>
                </a:lnTo>
                <a:lnTo>
                  <a:pt x="3316478" y="0"/>
                </a:lnTo>
                <a:lnTo>
                  <a:pt x="0" y="0"/>
                </a:lnTo>
                <a:lnTo>
                  <a:pt x="0" y="399046"/>
                </a:lnTo>
                <a:close/>
              </a:path>
            </a:pathLst>
          </a:custGeom>
          <a:solidFill>
            <a:srgbClr val="EC7C30"/>
          </a:solidFill>
        </p:spPr>
        <p:txBody>
          <a:bodyPr wrap="square" lIns="0" tIns="0" rIns="0" bIns="0" rtlCol="0"/>
          <a:lstStyle/>
          <a:p>
            <a:endParaRPr/>
          </a:p>
        </p:txBody>
      </p:sp>
      <p:sp>
        <p:nvSpPr>
          <p:cNvPr id="15" name="object 15"/>
          <p:cNvSpPr/>
          <p:nvPr/>
        </p:nvSpPr>
        <p:spPr>
          <a:xfrm>
            <a:off x="4933950" y="1285608"/>
            <a:ext cx="6315075" cy="399415"/>
          </a:xfrm>
          <a:custGeom>
            <a:avLst/>
            <a:gdLst/>
            <a:ahLst/>
            <a:cxnLst/>
            <a:rect l="l" t="t" r="r" b="b"/>
            <a:pathLst>
              <a:path w="6315075" h="399414">
                <a:moveTo>
                  <a:pt x="0" y="399046"/>
                </a:moveTo>
                <a:lnTo>
                  <a:pt x="6315075" y="399046"/>
                </a:lnTo>
                <a:lnTo>
                  <a:pt x="6315075" y="0"/>
                </a:lnTo>
                <a:lnTo>
                  <a:pt x="0" y="0"/>
                </a:lnTo>
                <a:lnTo>
                  <a:pt x="0" y="399046"/>
                </a:lnTo>
                <a:close/>
              </a:path>
            </a:pathLst>
          </a:custGeom>
          <a:solidFill>
            <a:srgbClr val="EC7C30"/>
          </a:solidFill>
        </p:spPr>
        <p:txBody>
          <a:bodyPr wrap="square" lIns="0" tIns="0" rIns="0" bIns="0" rtlCol="0"/>
          <a:lstStyle/>
          <a:p>
            <a:endParaRPr/>
          </a:p>
        </p:txBody>
      </p:sp>
      <p:sp>
        <p:nvSpPr>
          <p:cNvPr id="16" name="object 16"/>
          <p:cNvSpPr/>
          <p:nvPr/>
        </p:nvSpPr>
        <p:spPr>
          <a:xfrm>
            <a:off x="730250" y="1684654"/>
            <a:ext cx="10521950" cy="0"/>
          </a:xfrm>
          <a:custGeom>
            <a:avLst/>
            <a:gdLst/>
            <a:ahLst/>
            <a:cxnLst/>
            <a:rect l="l" t="t" r="r" b="b"/>
            <a:pathLst>
              <a:path w="10521950">
                <a:moveTo>
                  <a:pt x="0" y="0"/>
                </a:moveTo>
                <a:lnTo>
                  <a:pt x="10521950" y="0"/>
                </a:lnTo>
              </a:path>
            </a:pathLst>
          </a:custGeom>
          <a:ln w="6350">
            <a:solidFill>
              <a:srgbClr val="EC7C30"/>
            </a:solidFill>
          </a:ln>
        </p:spPr>
        <p:txBody>
          <a:bodyPr wrap="square" lIns="0" tIns="0" rIns="0" bIns="0" rtlCol="0"/>
          <a:lstStyle/>
          <a:p>
            <a:endParaRPr/>
          </a:p>
        </p:txBody>
      </p:sp>
      <p:sp>
        <p:nvSpPr>
          <p:cNvPr id="17" name="object 17"/>
          <p:cNvSpPr/>
          <p:nvPr/>
        </p:nvSpPr>
        <p:spPr>
          <a:xfrm>
            <a:off x="730250" y="2083689"/>
            <a:ext cx="10521950" cy="0"/>
          </a:xfrm>
          <a:custGeom>
            <a:avLst/>
            <a:gdLst/>
            <a:ahLst/>
            <a:cxnLst/>
            <a:rect l="l" t="t" r="r" b="b"/>
            <a:pathLst>
              <a:path w="10521950">
                <a:moveTo>
                  <a:pt x="0" y="0"/>
                </a:moveTo>
                <a:lnTo>
                  <a:pt x="10521950" y="0"/>
                </a:lnTo>
              </a:path>
            </a:pathLst>
          </a:custGeom>
          <a:ln w="6350">
            <a:solidFill>
              <a:srgbClr val="EC7C30"/>
            </a:solidFill>
          </a:ln>
        </p:spPr>
        <p:txBody>
          <a:bodyPr wrap="square" lIns="0" tIns="0" rIns="0" bIns="0" rtlCol="0"/>
          <a:lstStyle/>
          <a:p>
            <a:endParaRPr/>
          </a:p>
        </p:txBody>
      </p:sp>
      <p:sp>
        <p:nvSpPr>
          <p:cNvPr id="18" name="object 18"/>
          <p:cNvSpPr/>
          <p:nvPr/>
        </p:nvSpPr>
        <p:spPr>
          <a:xfrm>
            <a:off x="730250" y="2523108"/>
            <a:ext cx="10521950" cy="0"/>
          </a:xfrm>
          <a:custGeom>
            <a:avLst/>
            <a:gdLst/>
            <a:ahLst/>
            <a:cxnLst/>
            <a:rect l="l" t="t" r="r" b="b"/>
            <a:pathLst>
              <a:path w="10521950">
                <a:moveTo>
                  <a:pt x="0" y="0"/>
                </a:moveTo>
                <a:lnTo>
                  <a:pt x="10521950" y="0"/>
                </a:lnTo>
              </a:path>
            </a:pathLst>
          </a:custGeom>
          <a:ln w="6350">
            <a:solidFill>
              <a:srgbClr val="EC7C30"/>
            </a:solidFill>
          </a:ln>
        </p:spPr>
        <p:txBody>
          <a:bodyPr wrap="square" lIns="0" tIns="0" rIns="0" bIns="0" rtlCol="0"/>
          <a:lstStyle/>
          <a:p>
            <a:endParaRPr/>
          </a:p>
        </p:txBody>
      </p:sp>
      <p:sp>
        <p:nvSpPr>
          <p:cNvPr id="19" name="object 19"/>
          <p:cNvSpPr/>
          <p:nvPr/>
        </p:nvSpPr>
        <p:spPr>
          <a:xfrm>
            <a:off x="730250" y="3079369"/>
            <a:ext cx="10521950" cy="0"/>
          </a:xfrm>
          <a:custGeom>
            <a:avLst/>
            <a:gdLst/>
            <a:ahLst/>
            <a:cxnLst/>
            <a:rect l="l" t="t" r="r" b="b"/>
            <a:pathLst>
              <a:path w="10521950">
                <a:moveTo>
                  <a:pt x="0" y="0"/>
                </a:moveTo>
                <a:lnTo>
                  <a:pt x="10521950" y="0"/>
                </a:lnTo>
              </a:path>
            </a:pathLst>
          </a:custGeom>
          <a:ln w="6350">
            <a:solidFill>
              <a:srgbClr val="EC7C30"/>
            </a:solidFill>
          </a:ln>
        </p:spPr>
        <p:txBody>
          <a:bodyPr wrap="square" lIns="0" tIns="0" rIns="0" bIns="0" rtlCol="0"/>
          <a:lstStyle/>
          <a:p>
            <a:endParaRPr/>
          </a:p>
        </p:txBody>
      </p:sp>
      <p:sp>
        <p:nvSpPr>
          <p:cNvPr id="20" name="object 20"/>
          <p:cNvSpPr/>
          <p:nvPr/>
        </p:nvSpPr>
        <p:spPr>
          <a:xfrm>
            <a:off x="730250" y="3438525"/>
            <a:ext cx="10521950" cy="0"/>
          </a:xfrm>
          <a:custGeom>
            <a:avLst/>
            <a:gdLst/>
            <a:ahLst/>
            <a:cxnLst/>
            <a:rect l="l" t="t" r="r" b="b"/>
            <a:pathLst>
              <a:path w="10521950">
                <a:moveTo>
                  <a:pt x="0" y="0"/>
                </a:moveTo>
                <a:lnTo>
                  <a:pt x="10521950" y="0"/>
                </a:lnTo>
              </a:path>
            </a:pathLst>
          </a:custGeom>
          <a:ln w="6350">
            <a:solidFill>
              <a:srgbClr val="EC7C30"/>
            </a:solidFill>
          </a:ln>
        </p:spPr>
        <p:txBody>
          <a:bodyPr wrap="square" lIns="0" tIns="0" rIns="0" bIns="0" rtlCol="0"/>
          <a:lstStyle/>
          <a:p>
            <a:endParaRPr/>
          </a:p>
        </p:txBody>
      </p:sp>
      <p:sp>
        <p:nvSpPr>
          <p:cNvPr id="21" name="object 21"/>
          <p:cNvSpPr/>
          <p:nvPr/>
        </p:nvSpPr>
        <p:spPr>
          <a:xfrm>
            <a:off x="730250" y="3825240"/>
            <a:ext cx="10521950" cy="0"/>
          </a:xfrm>
          <a:custGeom>
            <a:avLst/>
            <a:gdLst/>
            <a:ahLst/>
            <a:cxnLst/>
            <a:rect l="l" t="t" r="r" b="b"/>
            <a:pathLst>
              <a:path w="10521950">
                <a:moveTo>
                  <a:pt x="0" y="0"/>
                </a:moveTo>
                <a:lnTo>
                  <a:pt x="10521950" y="0"/>
                </a:lnTo>
              </a:path>
            </a:pathLst>
          </a:custGeom>
          <a:ln w="6350">
            <a:solidFill>
              <a:srgbClr val="EC7C30"/>
            </a:solidFill>
          </a:ln>
        </p:spPr>
        <p:txBody>
          <a:bodyPr wrap="square" lIns="0" tIns="0" rIns="0" bIns="0" rtlCol="0"/>
          <a:lstStyle/>
          <a:p>
            <a:endParaRPr/>
          </a:p>
        </p:txBody>
      </p:sp>
      <p:sp>
        <p:nvSpPr>
          <p:cNvPr id="22" name="object 22"/>
          <p:cNvSpPr/>
          <p:nvPr/>
        </p:nvSpPr>
        <p:spPr>
          <a:xfrm>
            <a:off x="730250" y="4158360"/>
            <a:ext cx="10521950" cy="0"/>
          </a:xfrm>
          <a:custGeom>
            <a:avLst/>
            <a:gdLst/>
            <a:ahLst/>
            <a:cxnLst/>
            <a:rect l="l" t="t" r="r" b="b"/>
            <a:pathLst>
              <a:path w="10521950">
                <a:moveTo>
                  <a:pt x="0" y="0"/>
                </a:moveTo>
                <a:lnTo>
                  <a:pt x="10521950" y="0"/>
                </a:lnTo>
              </a:path>
            </a:pathLst>
          </a:custGeom>
          <a:ln w="6350">
            <a:solidFill>
              <a:srgbClr val="EC7C30"/>
            </a:solidFill>
          </a:ln>
        </p:spPr>
        <p:txBody>
          <a:bodyPr wrap="square" lIns="0" tIns="0" rIns="0" bIns="0" rtlCol="0"/>
          <a:lstStyle/>
          <a:p>
            <a:endParaRPr/>
          </a:p>
        </p:txBody>
      </p:sp>
      <p:sp>
        <p:nvSpPr>
          <p:cNvPr id="23" name="object 23"/>
          <p:cNvSpPr/>
          <p:nvPr/>
        </p:nvSpPr>
        <p:spPr>
          <a:xfrm>
            <a:off x="730250" y="4514088"/>
            <a:ext cx="10521950" cy="0"/>
          </a:xfrm>
          <a:custGeom>
            <a:avLst/>
            <a:gdLst/>
            <a:ahLst/>
            <a:cxnLst/>
            <a:rect l="l" t="t" r="r" b="b"/>
            <a:pathLst>
              <a:path w="10521950">
                <a:moveTo>
                  <a:pt x="0" y="0"/>
                </a:moveTo>
                <a:lnTo>
                  <a:pt x="10521950" y="0"/>
                </a:lnTo>
              </a:path>
            </a:pathLst>
          </a:custGeom>
          <a:ln w="6350">
            <a:solidFill>
              <a:srgbClr val="EC7C30"/>
            </a:solidFill>
          </a:ln>
        </p:spPr>
        <p:txBody>
          <a:bodyPr wrap="square" lIns="0" tIns="0" rIns="0" bIns="0" rtlCol="0"/>
          <a:lstStyle/>
          <a:p>
            <a:endParaRPr/>
          </a:p>
        </p:txBody>
      </p:sp>
      <p:sp>
        <p:nvSpPr>
          <p:cNvPr id="24" name="object 24"/>
          <p:cNvSpPr/>
          <p:nvPr/>
        </p:nvSpPr>
        <p:spPr>
          <a:xfrm>
            <a:off x="730250" y="4797933"/>
            <a:ext cx="10521950" cy="0"/>
          </a:xfrm>
          <a:custGeom>
            <a:avLst/>
            <a:gdLst/>
            <a:ahLst/>
            <a:cxnLst/>
            <a:rect l="l" t="t" r="r" b="b"/>
            <a:pathLst>
              <a:path w="10521950">
                <a:moveTo>
                  <a:pt x="0" y="0"/>
                </a:moveTo>
                <a:lnTo>
                  <a:pt x="10521950" y="0"/>
                </a:lnTo>
              </a:path>
            </a:pathLst>
          </a:custGeom>
          <a:ln w="6350">
            <a:solidFill>
              <a:srgbClr val="EC7C30"/>
            </a:solidFill>
          </a:ln>
        </p:spPr>
        <p:txBody>
          <a:bodyPr wrap="square" lIns="0" tIns="0" rIns="0" bIns="0" rtlCol="0"/>
          <a:lstStyle/>
          <a:p>
            <a:endParaRPr/>
          </a:p>
        </p:txBody>
      </p:sp>
      <p:sp>
        <p:nvSpPr>
          <p:cNvPr id="25" name="object 25"/>
          <p:cNvSpPr/>
          <p:nvPr/>
        </p:nvSpPr>
        <p:spPr>
          <a:xfrm>
            <a:off x="733425" y="1282446"/>
            <a:ext cx="0" cy="4115435"/>
          </a:xfrm>
          <a:custGeom>
            <a:avLst/>
            <a:gdLst/>
            <a:ahLst/>
            <a:cxnLst/>
            <a:rect l="l" t="t" r="r" b="b"/>
            <a:pathLst>
              <a:path h="4115435">
                <a:moveTo>
                  <a:pt x="0" y="0"/>
                </a:moveTo>
                <a:lnTo>
                  <a:pt x="0" y="4115180"/>
                </a:lnTo>
              </a:path>
            </a:pathLst>
          </a:custGeom>
          <a:ln w="6350">
            <a:solidFill>
              <a:srgbClr val="EC7C30"/>
            </a:solidFill>
          </a:ln>
        </p:spPr>
        <p:txBody>
          <a:bodyPr wrap="square" lIns="0" tIns="0" rIns="0" bIns="0" rtlCol="0"/>
          <a:lstStyle/>
          <a:p>
            <a:endParaRPr/>
          </a:p>
        </p:txBody>
      </p:sp>
      <p:sp>
        <p:nvSpPr>
          <p:cNvPr id="26" name="object 26"/>
          <p:cNvSpPr/>
          <p:nvPr/>
        </p:nvSpPr>
        <p:spPr>
          <a:xfrm>
            <a:off x="11249025" y="1282446"/>
            <a:ext cx="0" cy="4115435"/>
          </a:xfrm>
          <a:custGeom>
            <a:avLst/>
            <a:gdLst/>
            <a:ahLst/>
            <a:cxnLst/>
            <a:rect l="l" t="t" r="r" b="b"/>
            <a:pathLst>
              <a:path h="4115435">
                <a:moveTo>
                  <a:pt x="0" y="0"/>
                </a:moveTo>
                <a:lnTo>
                  <a:pt x="0" y="4115180"/>
                </a:lnTo>
              </a:path>
            </a:pathLst>
          </a:custGeom>
          <a:ln w="6350">
            <a:solidFill>
              <a:srgbClr val="EC7C30"/>
            </a:solidFill>
          </a:ln>
        </p:spPr>
        <p:txBody>
          <a:bodyPr wrap="square" lIns="0" tIns="0" rIns="0" bIns="0" rtlCol="0"/>
          <a:lstStyle/>
          <a:p>
            <a:endParaRPr/>
          </a:p>
        </p:txBody>
      </p:sp>
      <p:sp>
        <p:nvSpPr>
          <p:cNvPr id="27" name="object 27"/>
          <p:cNvSpPr/>
          <p:nvPr/>
        </p:nvSpPr>
        <p:spPr>
          <a:xfrm>
            <a:off x="730250" y="1285621"/>
            <a:ext cx="10521950" cy="0"/>
          </a:xfrm>
          <a:custGeom>
            <a:avLst/>
            <a:gdLst/>
            <a:ahLst/>
            <a:cxnLst/>
            <a:rect l="l" t="t" r="r" b="b"/>
            <a:pathLst>
              <a:path w="10521950">
                <a:moveTo>
                  <a:pt x="0" y="0"/>
                </a:moveTo>
                <a:lnTo>
                  <a:pt x="10521950" y="0"/>
                </a:lnTo>
              </a:path>
            </a:pathLst>
          </a:custGeom>
          <a:ln w="6350">
            <a:solidFill>
              <a:srgbClr val="EC7C30"/>
            </a:solidFill>
          </a:ln>
        </p:spPr>
        <p:txBody>
          <a:bodyPr wrap="square" lIns="0" tIns="0" rIns="0" bIns="0" rtlCol="0"/>
          <a:lstStyle/>
          <a:p>
            <a:endParaRPr/>
          </a:p>
        </p:txBody>
      </p:sp>
      <p:sp>
        <p:nvSpPr>
          <p:cNvPr id="28" name="object 28"/>
          <p:cNvSpPr/>
          <p:nvPr/>
        </p:nvSpPr>
        <p:spPr>
          <a:xfrm>
            <a:off x="730250" y="5394452"/>
            <a:ext cx="10521950" cy="0"/>
          </a:xfrm>
          <a:custGeom>
            <a:avLst/>
            <a:gdLst/>
            <a:ahLst/>
            <a:cxnLst/>
            <a:rect l="l" t="t" r="r" b="b"/>
            <a:pathLst>
              <a:path w="10521950">
                <a:moveTo>
                  <a:pt x="0" y="0"/>
                </a:moveTo>
                <a:lnTo>
                  <a:pt x="10521950" y="0"/>
                </a:lnTo>
              </a:path>
            </a:pathLst>
          </a:custGeom>
          <a:ln w="6350">
            <a:solidFill>
              <a:srgbClr val="EC7C30"/>
            </a:solidFill>
          </a:ln>
        </p:spPr>
        <p:txBody>
          <a:bodyPr wrap="square" lIns="0" tIns="0" rIns="0" bIns="0" rtlCol="0"/>
          <a:lstStyle/>
          <a:p>
            <a:endParaRPr/>
          </a:p>
        </p:txBody>
      </p:sp>
      <p:sp>
        <p:nvSpPr>
          <p:cNvPr id="29" name="object 29"/>
          <p:cNvSpPr txBox="1"/>
          <p:nvPr/>
        </p:nvSpPr>
        <p:spPr>
          <a:xfrm>
            <a:off x="882497" y="1307338"/>
            <a:ext cx="3010535" cy="330835"/>
          </a:xfrm>
          <a:prstGeom prst="rect">
            <a:avLst/>
          </a:prstGeom>
        </p:spPr>
        <p:txBody>
          <a:bodyPr vert="horz" wrap="square" lIns="0" tIns="13335" rIns="0" bIns="0" rtlCol="0">
            <a:spAutoFit/>
          </a:bodyPr>
          <a:lstStyle/>
          <a:p>
            <a:pPr marL="12700">
              <a:lnSpc>
                <a:spcPct val="100000"/>
              </a:lnSpc>
              <a:spcBef>
                <a:spcPts val="105"/>
              </a:spcBef>
              <a:tabLst>
                <a:tab pos="1788160" algn="l"/>
              </a:tabLst>
            </a:pPr>
            <a:r>
              <a:rPr sz="2000" b="1" spc="-30" dirty="0">
                <a:solidFill>
                  <a:srgbClr val="FFFFFF"/>
                </a:solidFill>
                <a:latin typeface="Calibri"/>
                <a:cs typeface="Calibri"/>
              </a:rPr>
              <a:t>Table	</a:t>
            </a:r>
            <a:r>
              <a:rPr sz="2000" b="1" spc="-5" dirty="0">
                <a:solidFill>
                  <a:srgbClr val="FFFFFF"/>
                </a:solidFill>
                <a:latin typeface="Calibri"/>
                <a:cs typeface="Calibri"/>
              </a:rPr>
              <a:t>Description</a:t>
            </a:r>
            <a:endParaRPr sz="2000">
              <a:latin typeface="Calibri"/>
              <a:cs typeface="Calibri"/>
            </a:endParaRPr>
          </a:p>
        </p:txBody>
      </p:sp>
      <p:sp>
        <p:nvSpPr>
          <p:cNvPr id="30" name="object 30"/>
          <p:cNvSpPr txBox="1"/>
          <p:nvPr/>
        </p:nvSpPr>
        <p:spPr>
          <a:xfrm>
            <a:off x="1040383" y="1781936"/>
            <a:ext cx="270510" cy="299720"/>
          </a:xfrm>
          <a:prstGeom prst="rect">
            <a:avLst/>
          </a:prstGeom>
        </p:spPr>
        <p:txBody>
          <a:bodyPr vert="horz" wrap="square" lIns="0" tIns="12700" rIns="0" bIns="0" rtlCol="0">
            <a:spAutoFit/>
          </a:bodyPr>
          <a:lstStyle/>
          <a:p>
            <a:pPr marL="12700">
              <a:lnSpc>
                <a:spcPct val="100000"/>
              </a:lnSpc>
              <a:spcBef>
                <a:spcPts val="100"/>
              </a:spcBef>
            </a:pPr>
            <a:r>
              <a:rPr sz="1800" b="0" spc="-5" dirty="0">
                <a:latin typeface="Calibri Light"/>
                <a:cs typeface="Calibri Light"/>
              </a:rPr>
              <a:t>7A</a:t>
            </a:r>
            <a:endParaRPr sz="1800">
              <a:latin typeface="Calibri Light"/>
              <a:cs typeface="Calibri Light"/>
            </a:endParaRPr>
          </a:p>
        </p:txBody>
      </p:sp>
      <p:sp>
        <p:nvSpPr>
          <p:cNvPr id="31" name="object 31"/>
          <p:cNvSpPr txBox="1"/>
          <p:nvPr/>
        </p:nvSpPr>
        <p:spPr>
          <a:xfrm>
            <a:off x="1614677" y="1671320"/>
            <a:ext cx="1348105" cy="299720"/>
          </a:xfrm>
          <a:prstGeom prst="rect">
            <a:avLst/>
          </a:prstGeom>
        </p:spPr>
        <p:txBody>
          <a:bodyPr vert="horz" wrap="square" lIns="0" tIns="12700" rIns="0" bIns="0" rtlCol="0">
            <a:spAutoFit/>
          </a:bodyPr>
          <a:lstStyle/>
          <a:p>
            <a:pPr marL="12700">
              <a:lnSpc>
                <a:spcPct val="100000"/>
              </a:lnSpc>
              <a:spcBef>
                <a:spcPts val="100"/>
              </a:spcBef>
            </a:pPr>
            <a:r>
              <a:rPr sz="1800" b="0" dirty="0">
                <a:latin typeface="Calibri Light"/>
                <a:cs typeface="Calibri Light"/>
              </a:rPr>
              <a:t>As per </a:t>
            </a:r>
            <a:r>
              <a:rPr sz="1800" b="0" spc="-5" dirty="0">
                <a:latin typeface="Calibri Light"/>
                <a:cs typeface="Calibri Light"/>
              </a:rPr>
              <a:t>Rule</a:t>
            </a:r>
            <a:r>
              <a:rPr sz="1800" b="0" spc="-70" dirty="0">
                <a:latin typeface="Calibri Light"/>
                <a:cs typeface="Calibri Light"/>
              </a:rPr>
              <a:t> </a:t>
            </a:r>
            <a:r>
              <a:rPr sz="1800" b="0" dirty="0">
                <a:latin typeface="Calibri Light"/>
                <a:cs typeface="Calibri Light"/>
              </a:rPr>
              <a:t>37</a:t>
            </a:r>
            <a:endParaRPr sz="1800">
              <a:latin typeface="Calibri Light"/>
              <a:cs typeface="Calibri Light"/>
            </a:endParaRPr>
          </a:p>
        </p:txBody>
      </p:sp>
      <p:sp>
        <p:nvSpPr>
          <p:cNvPr id="32" name="object 32"/>
          <p:cNvSpPr txBox="1"/>
          <p:nvPr/>
        </p:nvSpPr>
        <p:spPr>
          <a:xfrm>
            <a:off x="5386832" y="1724914"/>
            <a:ext cx="5267325" cy="299720"/>
          </a:xfrm>
          <a:prstGeom prst="rect">
            <a:avLst/>
          </a:prstGeom>
        </p:spPr>
        <p:txBody>
          <a:bodyPr vert="horz" wrap="square" lIns="0" tIns="12700" rIns="0" bIns="0" rtlCol="0">
            <a:spAutoFit/>
          </a:bodyPr>
          <a:lstStyle/>
          <a:p>
            <a:pPr marL="12700">
              <a:lnSpc>
                <a:spcPct val="100000"/>
              </a:lnSpc>
              <a:spcBef>
                <a:spcPts val="100"/>
              </a:spcBef>
            </a:pPr>
            <a:r>
              <a:rPr sz="1800" b="0" dirty="0">
                <a:latin typeface="Calibri Light"/>
                <a:cs typeface="Calibri Light"/>
              </a:rPr>
              <a:t>Section </a:t>
            </a:r>
            <a:r>
              <a:rPr sz="1800" b="0" spc="-5" dirty="0">
                <a:latin typeface="Calibri Light"/>
                <a:cs typeface="Calibri Light"/>
              </a:rPr>
              <a:t>16(2) </a:t>
            </a:r>
            <a:r>
              <a:rPr sz="1800" b="0" dirty="0">
                <a:latin typeface="Calibri Light"/>
                <a:cs typeface="Calibri Light"/>
              </a:rPr>
              <a:t>– </a:t>
            </a:r>
            <a:r>
              <a:rPr sz="1800" b="0" spc="-10" dirty="0">
                <a:latin typeface="Calibri Light"/>
                <a:cs typeface="Calibri Light"/>
              </a:rPr>
              <a:t>payment to </a:t>
            </a:r>
            <a:r>
              <a:rPr sz="1800" b="0" spc="-5" dirty="0">
                <a:latin typeface="Calibri Light"/>
                <a:cs typeface="Calibri Light"/>
              </a:rPr>
              <a:t>supplier </a:t>
            </a:r>
            <a:r>
              <a:rPr sz="1800" b="0" dirty="0">
                <a:latin typeface="Calibri Light"/>
                <a:cs typeface="Calibri Light"/>
              </a:rPr>
              <a:t>not made – 180</a:t>
            </a:r>
            <a:r>
              <a:rPr sz="1800" b="0" spc="45" dirty="0">
                <a:latin typeface="Calibri Light"/>
                <a:cs typeface="Calibri Light"/>
              </a:rPr>
              <a:t> </a:t>
            </a:r>
            <a:r>
              <a:rPr sz="1800" b="0" spc="-20" dirty="0">
                <a:latin typeface="Calibri Light"/>
                <a:cs typeface="Calibri Light"/>
              </a:rPr>
              <a:t>days</a:t>
            </a:r>
            <a:endParaRPr sz="1800">
              <a:latin typeface="Calibri Light"/>
              <a:cs typeface="Calibri Light"/>
            </a:endParaRPr>
          </a:p>
        </p:txBody>
      </p:sp>
      <p:sp>
        <p:nvSpPr>
          <p:cNvPr id="33" name="object 33"/>
          <p:cNvSpPr txBox="1"/>
          <p:nvPr/>
        </p:nvSpPr>
        <p:spPr>
          <a:xfrm>
            <a:off x="1043432" y="2221484"/>
            <a:ext cx="263525" cy="299720"/>
          </a:xfrm>
          <a:prstGeom prst="rect">
            <a:avLst/>
          </a:prstGeom>
        </p:spPr>
        <p:txBody>
          <a:bodyPr vert="horz" wrap="square" lIns="0" tIns="12700" rIns="0" bIns="0" rtlCol="0">
            <a:spAutoFit/>
          </a:bodyPr>
          <a:lstStyle/>
          <a:p>
            <a:pPr marL="12700">
              <a:lnSpc>
                <a:spcPct val="100000"/>
              </a:lnSpc>
              <a:spcBef>
                <a:spcPts val="100"/>
              </a:spcBef>
            </a:pPr>
            <a:r>
              <a:rPr sz="1800" b="0" spc="-5" dirty="0">
                <a:latin typeface="Calibri Light"/>
                <a:cs typeface="Calibri Light"/>
              </a:rPr>
              <a:t>7B</a:t>
            </a:r>
            <a:endParaRPr sz="1800">
              <a:latin typeface="Calibri Light"/>
              <a:cs typeface="Calibri Light"/>
            </a:endParaRPr>
          </a:p>
        </p:txBody>
      </p:sp>
      <p:sp>
        <p:nvSpPr>
          <p:cNvPr id="34" name="object 34"/>
          <p:cNvSpPr txBox="1"/>
          <p:nvPr/>
        </p:nvSpPr>
        <p:spPr>
          <a:xfrm>
            <a:off x="1614677" y="2070353"/>
            <a:ext cx="1348105" cy="299720"/>
          </a:xfrm>
          <a:prstGeom prst="rect">
            <a:avLst/>
          </a:prstGeom>
        </p:spPr>
        <p:txBody>
          <a:bodyPr vert="horz" wrap="square" lIns="0" tIns="12700" rIns="0" bIns="0" rtlCol="0">
            <a:spAutoFit/>
          </a:bodyPr>
          <a:lstStyle/>
          <a:p>
            <a:pPr marL="12700">
              <a:lnSpc>
                <a:spcPct val="100000"/>
              </a:lnSpc>
              <a:spcBef>
                <a:spcPts val="100"/>
              </a:spcBef>
            </a:pPr>
            <a:r>
              <a:rPr sz="1800" b="0" dirty="0">
                <a:latin typeface="Calibri Light"/>
                <a:cs typeface="Calibri Light"/>
              </a:rPr>
              <a:t>As per </a:t>
            </a:r>
            <a:r>
              <a:rPr sz="1800" b="0" spc="-5" dirty="0">
                <a:latin typeface="Calibri Light"/>
                <a:cs typeface="Calibri Light"/>
              </a:rPr>
              <a:t>Rule</a:t>
            </a:r>
            <a:r>
              <a:rPr sz="1800" b="0" spc="-70" dirty="0">
                <a:latin typeface="Calibri Light"/>
                <a:cs typeface="Calibri Light"/>
              </a:rPr>
              <a:t> </a:t>
            </a:r>
            <a:r>
              <a:rPr sz="1800" b="0" dirty="0">
                <a:latin typeface="Calibri Light"/>
                <a:cs typeface="Calibri Light"/>
              </a:rPr>
              <a:t>39</a:t>
            </a:r>
            <a:endParaRPr sz="1800">
              <a:latin typeface="Calibri Light"/>
              <a:cs typeface="Calibri Light"/>
            </a:endParaRPr>
          </a:p>
        </p:txBody>
      </p:sp>
      <p:sp>
        <p:nvSpPr>
          <p:cNvPr id="35" name="object 35"/>
          <p:cNvSpPr txBox="1"/>
          <p:nvPr/>
        </p:nvSpPr>
        <p:spPr>
          <a:xfrm>
            <a:off x="5386832" y="2144014"/>
            <a:ext cx="5751830" cy="299720"/>
          </a:xfrm>
          <a:prstGeom prst="rect">
            <a:avLst/>
          </a:prstGeom>
        </p:spPr>
        <p:txBody>
          <a:bodyPr vert="horz" wrap="square" lIns="0" tIns="12700" rIns="0" bIns="0" rtlCol="0">
            <a:spAutoFit/>
          </a:bodyPr>
          <a:lstStyle/>
          <a:p>
            <a:pPr marL="12700">
              <a:lnSpc>
                <a:spcPct val="100000"/>
              </a:lnSpc>
              <a:spcBef>
                <a:spcPts val="100"/>
              </a:spcBef>
            </a:pPr>
            <a:r>
              <a:rPr sz="1800" b="0" spc="-5" dirty="0">
                <a:latin typeface="Calibri Light"/>
                <a:cs typeface="Calibri Light"/>
              </a:rPr>
              <a:t>ISD </a:t>
            </a:r>
            <a:r>
              <a:rPr sz="1800" b="0" dirty="0">
                <a:latin typeface="Calibri Light"/>
                <a:cs typeface="Calibri Light"/>
              </a:rPr>
              <a:t>– apportioned is in </a:t>
            </a:r>
            <a:r>
              <a:rPr sz="1800" b="0" spc="-10" dirty="0">
                <a:latin typeface="Calibri Light"/>
                <a:cs typeface="Calibri Light"/>
              </a:rPr>
              <a:t>negative </a:t>
            </a:r>
            <a:r>
              <a:rPr sz="1800" b="0" spc="-5" dirty="0">
                <a:latin typeface="Calibri Light"/>
                <a:cs typeface="Calibri Light"/>
              </a:rPr>
              <a:t>because of CR </a:t>
            </a:r>
            <a:r>
              <a:rPr sz="1800" b="0" spc="-10" dirty="0">
                <a:latin typeface="Calibri Light"/>
                <a:cs typeface="Calibri Light"/>
              </a:rPr>
              <a:t>Note by </a:t>
            </a:r>
            <a:r>
              <a:rPr sz="1800" b="0" dirty="0">
                <a:latin typeface="Calibri Light"/>
                <a:cs typeface="Calibri Light"/>
              </a:rPr>
              <a:t>the</a:t>
            </a:r>
            <a:r>
              <a:rPr sz="1800" b="0" spc="35" dirty="0">
                <a:latin typeface="Calibri Light"/>
                <a:cs typeface="Calibri Light"/>
              </a:rPr>
              <a:t> </a:t>
            </a:r>
            <a:r>
              <a:rPr sz="1800" b="0" dirty="0">
                <a:latin typeface="Calibri Light"/>
                <a:cs typeface="Calibri Light"/>
              </a:rPr>
              <a:t>ISD</a:t>
            </a:r>
            <a:endParaRPr sz="1800">
              <a:latin typeface="Calibri Light"/>
              <a:cs typeface="Calibri Light"/>
            </a:endParaRPr>
          </a:p>
        </p:txBody>
      </p:sp>
      <p:sp>
        <p:nvSpPr>
          <p:cNvPr id="36" name="object 36"/>
          <p:cNvSpPr txBox="1"/>
          <p:nvPr/>
        </p:nvSpPr>
        <p:spPr>
          <a:xfrm>
            <a:off x="1043432" y="2777744"/>
            <a:ext cx="263525" cy="299720"/>
          </a:xfrm>
          <a:prstGeom prst="rect">
            <a:avLst/>
          </a:prstGeom>
        </p:spPr>
        <p:txBody>
          <a:bodyPr vert="horz" wrap="square" lIns="0" tIns="12700" rIns="0" bIns="0" rtlCol="0">
            <a:spAutoFit/>
          </a:bodyPr>
          <a:lstStyle/>
          <a:p>
            <a:pPr marL="12700">
              <a:lnSpc>
                <a:spcPct val="100000"/>
              </a:lnSpc>
              <a:spcBef>
                <a:spcPts val="100"/>
              </a:spcBef>
            </a:pPr>
            <a:r>
              <a:rPr sz="1800" b="0" spc="-5" dirty="0">
                <a:latin typeface="Calibri Light"/>
                <a:cs typeface="Calibri Light"/>
              </a:rPr>
              <a:t>7C</a:t>
            </a:r>
            <a:endParaRPr sz="1800">
              <a:latin typeface="Calibri Light"/>
              <a:cs typeface="Calibri Light"/>
            </a:endParaRPr>
          </a:p>
        </p:txBody>
      </p:sp>
      <p:sp>
        <p:nvSpPr>
          <p:cNvPr id="37" name="object 37"/>
          <p:cNvSpPr txBox="1"/>
          <p:nvPr/>
        </p:nvSpPr>
        <p:spPr>
          <a:xfrm>
            <a:off x="1614677" y="2509773"/>
            <a:ext cx="1348105" cy="299720"/>
          </a:xfrm>
          <a:prstGeom prst="rect">
            <a:avLst/>
          </a:prstGeom>
        </p:spPr>
        <p:txBody>
          <a:bodyPr vert="horz" wrap="square" lIns="0" tIns="12700" rIns="0" bIns="0" rtlCol="0">
            <a:spAutoFit/>
          </a:bodyPr>
          <a:lstStyle/>
          <a:p>
            <a:pPr marL="12700">
              <a:lnSpc>
                <a:spcPct val="100000"/>
              </a:lnSpc>
              <a:spcBef>
                <a:spcPts val="100"/>
              </a:spcBef>
            </a:pPr>
            <a:r>
              <a:rPr sz="1800" b="0" dirty="0">
                <a:latin typeface="Calibri Light"/>
                <a:cs typeface="Calibri Light"/>
              </a:rPr>
              <a:t>As per </a:t>
            </a:r>
            <a:r>
              <a:rPr sz="1800" b="0" spc="-5" dirty="0">
                <a:latin typeface="Calibri Light"/>
                <a:cs typeface="Calibri Light"/>
              </a:rPr>
              <a:t>Rule</a:t>
            </a:r>
            <a:r>
              <a:rPr sz="1800" b="0" spc="-70" dirty="0">
                <a:latin typeface="Calibri Light"/>
                <a:cs typeface="Calibri Light"/>
              </a:rPr>
              <a:t> </a:t>
            </a:r>
            <a:r>
              <a:rPr sz="1800" b="0" dirty="0">
                <a:latin typeface="Calibri Light"/>
                <a:cs typeface="Calibri Light"/>
              </a:rPr>
              <a:t>42</a:t>
            </a:r>
            <a:endParaRPr sz="1800">
              <a:latin typeface="Calibri Light"/>
              <a:cs typeface="Calibri Light"/>
            </a:endParaRPr>
          </a:p>
        </p:txBody>
      </p:sp>
      <p:sp>
        <p:nvSpPr>
          <p:cNvPr id="38" name="object 38"/>
          <p:cNvSpPr txBox="1"/>
          <p:nvPr/>
        </p:nvSpPr>
        <p:spPr>
          <a:xfrm>
            <a:off x="5386832" y="2504947"/>
            <a:ext cx="5311140" cy="574040"/>
          </a:xfrm>
          <a:prstGeom prst="rect">
            <a:avLst/>
          </a:prstGeom>
        </p:spPr>
        <p:txBody>
          <a:bodyPr vert="horz" wrap="square" lIns="0" tIns="12700" rIns="0" bIns="0" rtlCol="0">
            <a:spAutoFit/>
          </a:bodyPr>
          <a:lstStyle/>
          <a:p>
            <a:pPr marL="12700" marR="5080">
              <a:lnSpc>
                <a:spcPct val="100000"/>
              </a:lnSpc>
              <a:spcBef>
                <a:spcPts val="100"/>
              </a:spcBef>
            </a:pPr>
            <a:r>
              <a:rPr sz="1800" b="0" spc="-10" dirty="0">
                <a:latin typeface="Calibri Light"/>
                <a:cs typeface="Calibri Light"/>
              </a:rPr>
              <a:t>Proportionate </a:t>
            </a:r>
            <a:r>
              <a:rPr sz="1800" b="0" spc="-15" dirty="0">
                <a:latin typeface="Calibri Light"/>
                <a:cs typeface="Calibri Light"/>
              </a:rPr>
              <a:t>reversal </a:t>
            </a:r>
            <a:r>
              <a:rPr sz="1800" b="0" spc="-5" dirty="0">
                <a:latin typeface="Calibri Light"/>
                <a:cs typeface="Calibri Light"/>
              </a:rPr>
              <a:t>of </a:t>
            </a:r>
            <a:r>
              <a:rPr sz="1800" b="0" spc="-10" dirty="0">
                <a:latin typeface="Calibri Light"/>
                <a:cs typeface="Calibri Light"/>
              </a:rPr>
              <a:t>credit </a:t>
            </a:r>
            <a:r>
              <a:rPr sz="1800" b="0" spc="-5" dirty="0">
                <a:latin typeface="Calibri Light"/>
                <a:cs typeface="Calibri Light"/>
              </a:rPr>
              <a:t>on common </a:t>
            </a:r>
            <a:r>
              <a:rPr sz="1800" b="0" dirty="0">
                <a:latin typeface="Calibri Light"/>
                <a:cs typeface="Calibri Light"/>
              </a:rPr>
              <a:t>input </a:t>
            </a:r>
            <a:r>
              <a:rPr sz="1800" b="0" spc="-15" dirty="0">
                <a:latin typeface="Calibri Light"/>
                <a:cs typeface="Calibri Light"/>
              </a:rPr>
              <a:t>tax </a:t>
            </a:r>
            <a:r>
              <a:rPr sz="1800" b="0" dirty="0">
                <a:latin typeface="Calibri Light"/>
                <a:cs typeface="Calibri Light"/>
              </a:rPr>
              <a:t>and  </a:t>
            </a:r>
            <a:r>
              <a:rPr sz="1800" b="0" spc="-5" dirty="0">
                <a:latin typeface="Calibri Light"/>
                <a:cs typeface="Calibri Light"/>
              </a:rPr>
              <a:t>other </a:t>
            </a:r>
            <a:r>
              <a:rPr sz="1800" b="0" dirty="0">
                <a:latin typeface="Calibri Light"/>
                <a:cs typeface="Calibri Light"/>
              </a:rPr>
              <a:t>than business purpose input </a:t>
            </a:r>
            <a:r>
              <a:rPr sz="1800" b="0" spc="-15" dirty="0">
                <a:latin typeface="Calibri Light"/>
                <a:cs typeface="Calibri Light"/>
              </a:rPr>
              <a:t>tax</a:t>
            </a:r>
            <a:r>
              <a:rPr sz="1800" b="0" spc="15" dirty="0">
                <a:latin typeface="Calibri Light"/>
                <a:cs typeface="Calibri Light"/>
              </a:rPr>
              <a:t> </a:t>
            </a:r>
            <a:r>
              <a:rPr sz="1800" b="0" dirty="0">
                <a:latin typeface="Calibri Light"/>
                <a:cs typeface="Calibri Light"/>
              </a:rPr>
              <a:t>(D1+D2)</a:t>
            </a:r>
            <a:endParaRPr sz="1800">
              <a:latin typeface="Calibri Light"/>
              <a:cs typeface="Calibri Light"/>
            </a:endParaRPr>
          </a:p>
        </p:txBody>
      </p:sp>
      <p:sp>
        <p:nvSpPr>
          <p:cNvPr id="39" name="object 39"/>
          <p:cNvSpPr txBox="1"/>
          <p:nvPr/>
        </p:nvSpPr>
        <p:spPr>
          <a:xfrm>
            <a:off x="1035811" y="3136468"/>
            <a:ext cx="280035" cy="300355"/>
          </a:xfrm>
          <a:prstGeom prst="rect">
            <a:avLst/>
          </a:prstGeom>
        </p:spPr>
        <p:txBody>
          <a:bodyPr vert="horz" wrap="square" lIns="0" tIns="12700" rIns="0" bIns="0" rtlCol="0">
            <a:spAutoFit/>
          </a:bodyPr>
          <a:lstStyle/>
          <a:p>
            <a:pPr marL="12700">
              <a:lnSpc>
                <a:spcPct val="100000"/>
              </a:lnSpc>
              <a:spcBef>
                <a:spcPts val="100"/>
              </a:spcBef>
            </a:pPr>
            <a:r>
              <a:rPr sz="1800" b="0" spc="-5" dirty="0">
                <a:latin typeface="Calibri Light"/>
                <a:cs typeface="Calibri Light"/>
              </a:rPr>
              <a:t>7D</a:t>
            </a:r>
            <a:endParaRPr sz="1800">
              <a:latin typeface="Calibri Light"/>
              <a:cs typeface="Calibri Light"/>
            </a:endParaRPr>
          </a:p>
        </p:txBody>
      </p:sp>
      <p:sp>
        <p:nvSpPr>
          <p:cNvPr id="40" name="object 40"/>
          <p:cNvSpPr txBox="1"/>
          <p:nvPr/>
        </p:nvSpPr>
        <p:spPr>
          <a:xfrm>
            <a:off x="1614677" y="3065729"/>
            <a:ext cx="1348105" cy="300355"/>
          </a:xfrm>
          <a:prstGeom prst="rect">
            <a:avLst/>
          </a:prstGeom>
        </p:spPr>
        <p:txBody>
          <a:bodyPr vert="horz" wrap="square" lIns="0" tIns="12700" rIns="0" bIns="0" rtlCol="0">
            <a:spAutoFit/>
          </a:bodyPr>
          <a:lstStyle/>
          <a:p>
            <a:pPr marL="12700">
              <a:lnSpc>
                <a:spcPct val="100000"/>
              </a:lnSpc>
              <a:spcBef>
                <a:spcPts val="100"/>
              </a:spcBef>
            </a:pPr>
            <a:r>
              <a:rPr sz="1800" b="0" spc="-5" dirty="0">
                <a:latin typeface="Calibri Light"/>
                <a:cs typeface="Calibri Light"/>
              </a:rPr>
              <a:t>As </a:t>
            </a:r>
            <a:r>
              <a:rPr sz="1800" b="0" dirty="0">
                <a:latin typeface="Calibri Light"/>
                <a:cs typeface="Calibri Light"/>
              </a:rPr>
              <a:t>per </a:t>
            </a:r>
            <a:r>
              <a:rPr sz="1800" b="0" spc="-5" dirty="0">
                <a:latin typeface="Calibri Light"/>
                <a:cs typeface="Calibri Light"/>
              </a:rPr>
              <a:t>Rule</a:t>
            </a:r>
            <a:r>
              <a:rPr sz="1800" b="0" spc="-55" dirty="0">
                <a:latin typeface="Calibri Light"/>
                <a:cs typeface="Calibri Light"/>
              </a:rPr>
              <a:t> </a:t>
            </a:r>
            <a:r>
              <a:rPr sz="1800" b="0" dirty="0">
                <a:latin typeface="Calibri Light"/>
                <a:cs typeface="Calibri Light"/>
              </a:rPr>
              <a:t>43</a:t>
            </a:r>
            <a:endParaRPr sz="1800">
              <a:latin typeface="Calibri Light"/>
              <a:cs typeface="Calibri Light"/>
            </a:endParaRPr>
          </a:p>
        </p:txBody>
      </p:sp>
      <p:sp>
        <p:nvSpPr>
          <p:cNvPr id="41" name="object 41"/>
          <p:cNvSpPr txBox="1"/>
          <p:nvPr/>
        </p:nvSpPr>
        <p:spPr>
          <a:xfrm>
            <a:off x="5386832" y="3099942"/>
            <a:ext cx="5375275" cy="299720"/>
          </a:xfrm>
          <a:prstGeom prst="rect">
            <a:avLst/>
          </a:prstGeom>
        </p:spPr>
        <p:txBody>
          <a:bodyPr vert="horz" wrap="square" lIns="0" tIns="12700" rIns="0" bIns="0" rtlCol="0">
            <a:spAutoFit/>
          </a:bodyPr>
          <a:lstStyle/>
          <a:p>
            <a:pPr marL="12700">
              <a:lnSpc>
                <a:spcPct val="100000"/>
              </a:lnSpc>
              <a:spcBef>
                <a:spcPts val="100"/>
              </a:spcBef>
            </a:pPr>
            <a:r>
              <a:rPr sz="1800" b="0" spc="-10" dirty="0">
                <a:latin typeface="Calibri Light"/>
                <a:cs typeface="Calibri Light"/>
              </a:rPr>
              <a:t>Proportionate </a:t>
            </a:r>
            <a:r>
              <a:rPr sz="1800" b="0" spc="-15" dirty="0">
                <a:latin typeface="Calibri Light"/>
                <a:cs typeface="Calibri Light"/>
              </a:rPr>
              <a:t>reversal </a:t>
            </a:r>
            <a:r>
              <a:rPr sz="1800" b="0" spc="-5" dirty="0">
                <a:latin typeface="Calibri Light"/>
                <a:cs typeface="Calibri Light"/>
              </a:rPr>
              <a:t>of </a:t>
            </a:r>
            <a:r>
              <a:rPr sz="1800" b="0" spc="-10" dirty="0">
                <a:latin typeface="Calibri Light"/>
                <a:cs typeface="Calibri Light"/>
              </a:rPr>
              <a:t>credit </a:t>
            </a:r>
            <a:r>
              <a:rPr sz="1800" b="0" spc="-5" dirty="0">
                <a:latin typeface="Calibri Light"/>
                <a:cs typeface="Calibri Light"/>
              </a:rPr>
              <a:t>on common </a:t>
            </a:r>
            <a:r>
              <a:rPr sz="1800" b="0" spc="-10" dirty="0">
                <a:latin typeface="Calibri Light"/>
                <a:cs typeface="Calibri Light"/>
              </a:rPr>
              <a:t>Capital</a:t>
            </a:r>
            <a:r>
              <a:rPr sz="1800" b="0" spc="20" dirty="0">
                <a:latin typeface="Calibri Light"/>
                <a:cs typeface="Calibri Light"/>
              </a:rPr>
              <a:t> </a:t>
            </a:r>
            <a:r>
              <a:rPr sz="1800" b="0" spc="-5" dirty="0">
                <a:latin typeface="Calibri Light"/>
                <a:cs typeface="Calibri Light"/>
              </a:rPr>
              <a:t>Goods</a:t>
            </a:r>
            <a:endParaRPr sz="1800">
              <a:latin typeface="Calibri Light"/>
              <a:cs typeface="Calibri Light"/>
            </a:endParaRPr>
          </a:p>
        </p:txBody>
      </p:sp>
      <p:sp>
        <p:nvSpPr>
          <p:cNvPr id="42" name="object 42"/>
          <p:cNvSpPr txBox="1"/>
          <p:nvPr/>
        </p:nvSpPr>
        <p:spPr>
          <a:xfrm>
            <a:off x="1049527" y="3523310"/>
            <a:ext cx="253365" cy="300355"/>
          </a:xfrm>
          <a:prstGeom prst="rect">
            <a:avLst/>
          </a:prstGeom>
        </p:spPr>
        <p:txBody>
          <a:bodyPr vert="horz" wrap="square" lIns="0" tIns="12700" rIns="0" bIns="0" rtlCol="0">
            <a:spAutoFit/>
          </a:bodyPr>
          <a:lstStyle/>
          <a:p>
            <a:pPr marL="12700">
              <a:lnSpc>
                <a:spcPct val="100000"/>
              </a:lnSpc>
              <a:spcBef>
                <a:spcPts val="100"/>
              </a:spcBef>
            </a:pPr>
            <a:r>
              <a:rPr sz="1800" b="0" spc="-5" dirty="0">
                <a:latin typeface="Calibri Light"/>
                <a:cs typeface="Calibri Light"/>
              </a:rPr>
              <a:t>7E</a:t>
            </a:r>
            <a:endParaRPr sz="1800">
              <a:latin typeface="Calibri Light"/>
              <a:cs typeface="Calibri Light"/>
            </a:endParaRPr>
          </a:p>
        </p:txBody>
      </p:sp>
      <p:sp>
        <p:nvSpPr>
          <p:cNvPr id="43" name="object 43"/>
          <p:cNvSpPr txBox="1"/>
          <p:nvPr/>
        </p:nvSpPr>
        <p:spPr>
          <a:xfrm>
            <a:off x="1614677" y="3425444"/>
            <a:ext cx="1858010" cy="299720"/>
          </a:xfrm>
          <a:prstGeom prst="rect">
            <a:avLst/>
          </a:prstGeom>
        </p:spPr>
        <p:txBody>
          <a:bodyPr vert="horz" wrap="square" lIns="0" tIns="12700" rIns="0" bIns="0" rtlCol="0">
            <a:spAutoFit/>
          </a:bodyPr>
          <a:lstStyle/>
          <a:p>
            <a:pPr marL="12700">
              <a:lnSpc>
                <a:spcPct val="100000"/>
              </a:lnSpc>
              <a:spcBef>
                <a:spcPts val="100"/>
              </a:spcBef>
            </a:pPr>
            <a:r>
              <a:rPr sz="1800" b="0" dirty="0">
                <a:latin typeface="Calibri Light"/>
                <a:cs typeface="Calibri Light"/>
              </a:rPr>
              <a:t>As per </a:t>
            </a:r>
            <a:r>
              <a:rPr sz="1800" b="0" spc="-5" dirty="0">
                <a:latin typeface="Calibri Light"/>
                <a:cs typeface="Calibri Light"/>
              </a:rPr>
              <a:t>section</a:t>
            </a:r>
            <a:r>
              <a:rPr sz="1800" b="0" spc="-55" dirty="0">
                <a:latin typeface="Calibri Light"/>
                <a:cs typeface="Calibri Light"/>
              </a:rPr>
              <a:t> </a:t>
            </a:r>
            <a:r>
              <a:rPr sz="1800" b="0" dirty="0">
                <a:latin typeface="Calibri Light"/>
                <a:cs typeface="Calibri Light"/>
              </a:rPr>
              <a:t>17(5)</a:t>
            </a:r>
            <a:endParaRPr sz="1800">
              <a:latin typeface="Calibri Light"/>
              <a:cs typeface="Calibri Light"/>
            </a:endParaRPr>
          </a:p>
        </p:txBody>
      </p:sp>
      <p:sp>
        <p:nvSpPr>
          <p:cNvPr id="44" name="object 44"/>
          <p:cNvSpPr txBox="1"/>
          <p:nvPr/>
        </p:nvSpPr>
        <p:spPr>
          <a:xfrm>
            <a:off x="5386832" y="3472942"/>
            <a:ext cx="1433195" cy="299720"/>
          </a:xfrm>
          <a:prstGeom prst="rect">
            <a:avLst/>
          </a:prstGeom>
        </p:spPr>
        <p:txBody>
          <a:bodyPr vert="horz" wrap="square" lIns="0" tIns="12700" rIns="0" bIns="0" rtlCol="0">
            <a:spAutoFit/>
          </a:bodyPr>
          <a:lstStyle/>
          <a:p>
            <a:pPr marL="12700">
              <a:lnSpc>
                <a:spcPct val="100000"/>
              </a:lnSpc>
              <a:spcBef>
                <a:spcPts val="100"/>
              </a:spcBef>
            </a:pPr>
            <a:r>
              <a:rPr sz="1800" b="0" spc="-15" dirty="0">
                <a:latin typeface="Calibri Light"/>
                <a:cs typeface="Calibri Light"/>
              </a:rPr>
              <a:t>Blocked</a:t>
            </a:r>
            <a:r>
              <a:rPr sz="1800" b="0" spc="-60" dirty="0">
                <a:latin typeface="Calibri Light"/>
                <a:cs typeface="Calibri Light"/>
              </a:rPr>
              <a:t> </a:t>
            </a:r>
            <a:r>
              <a:rPr sz="1800" b="0" spc="-10" dirty="0">
                <a:latin typeface="Calibri Light"/>
                <a:cs typeface="Calibri Light"/>
              </a:rPr>
              <a:t>Credits</a:t>
            </a:r>
            <a:endParaRPr sz="1800">
              <a:latin typeface="Calibri Light"/>
              <a:cs typeface="Calibri Light"/>
            </a:endParaRPr>
          </a:p>
        </p:txBody>
      </p:sp>
      <p:sp>
        <p:nvSpPr>
          <p:cNvPr id="45" name="object 45"/>
          <p:cNvSpPr txBox="1"/>
          <p:nvPr/>
        </p:nvSpPr>
        <p:spPr>
          <a:xfrm>
            <a:off x="1032763" y="3856990"/>
            <a:ext cx="285115" cy="299720"/>
          </a:xfrm>
          <a:prstGeom prst="rect">
            <a:avLst/>
          </a:prstGeom>
        </p:spPr>
        <p:txBody>
          <a:bodyPr vert="horz" wrap="square" lIns="0" tIns="12700" rIns="0" bIns="0" rtlCol="0">
            <a:spAutoFit/>
          </a:bodyPr>
          <a:lstStyle/>
          <a:p>
            <a:pPr marL="12700">
              <a:lnSpc>
                <a:spcPct val="100000"/>
              </a:lnSpc>
              <a:spcBef>
                <a:spcPts val="100"/>
              </a:spcBef>
            </a:pPr>
            <a:r>
              <a:rPr sz="1800" b="0" spc="-5" dirty="0">
                <a:latin typeface="Calibri Light"/>
                <a:cs typeface="Calibri Light"/>
              </a:rPr>
              <a:t>7G</a:t>
            </a:r>
            <a:endParaRPr sz="1800">
              <a:latin typeface="Calibri Light"/>
              <a:cs typeface="Calibri Light"/>
            </a:endParaRPr>
          </a:p>
        </p:txBody>
      </p:sp>
      <p:sp>
        <p:nvSpPr>
          <p:cNvPr id="46" name="object 46"/>
          <p:cNvSpPr txBox="1"/>
          <p:nvPr/>
        </p:nvSpPr>
        <p:spPr>
          <a:xfrm>
            <a:off x="1614677" y="3812285"/>
            <a:ext cx="2296795" cy="299720"/>
          </a:xfrm>
          <a:prstGeom prst="rect">
            <a:avLst/>
          </a:prstGeom>
        </p:spPr>
        <p:txBody>
          <a:bodyPr vert="horz" wrap="square" lIns="0" tIns="12700" rIns="0" bIns="0" rtlCol="0">
            <a:spAutoFit/>
          </a:bodyPr>
          <a:lstStyle/>
          <a:p>
            <a:pPr marL="12700">
              <a:lnSpc>
                <a:spcPct val="100000"/>
              </a:lnSpc>
              <a:spcBef>
                <a:spcPts val="100"/>
              </a:spcBef>
            </a:pPr>
            <a:r>
              <a:rPr sz="1800" b="0" spc="-15" dirty="0">
                <a:latin typeface="Calibri Light"/>
                <a:cs typeface="Calibri Light"/>
              </a:rPr>
              <a:t>Reversal </a:t>
            </a:r>
            <a:r>
              <a:rPr sz="1800" b="0" spc="-5" dirty="0">
                <a:latin typeface="Calibri Light"/>
                <a:cs typeface="Calibri Light"/>
              </a:rPr>
              <a:t>of </a:t>
            </a:r>
            <a:r>
              <a:rPr sz="1800" b="0" dirty="0">
                <a:latin typeface="Calibri Light"/>
                <a:cs typeface="Calibri Light"/>
              </a:rPr>
              <a:t>TRAN-I</a:t>
            </a:r>
            <a:r>
              <a:rPr sz="1800" b="0" spc="-35" dirty="0">
                <a:latin typeface="Calibri Light"/>
                <a:cs typeface="Calibri Light"/>
              </a:rPr>
              <a:t> </a:t>
            </a:r>
            <a:r>
              <a:rPr sz="1800" b="0" spc="-10" dirty="0">
                <a:latin typeface="Calibri Light"/>
                <a:cs typeface="Calibri Light"/>
              </a:rPr>
              <a:t>credit</a:t>
            </a:r>
            <a:endParaRPr sz="1800">
              <a:latin typeface="Calibri Light"/>
              <a:cs typeface="Calibri Light"/>
            </a:endParaRPr>
          </a:p>
        </p:txBody>
      </p:sp>
      <p:sp>
        <p:nvSpPr>
          <p:cNvPr id="47" name="object 47"/>
          <p:cNvSpPr txBox="1"/>
          <p:nvPr/>
        </p:nvSpPr>
        <p:spPr>
          <a:xfrm>
            <a:off x="1034288" y="4212717"/>
            <a:ext cx="283210" cy="299720"/>
          </a:xfrm>
          <a:prstGeom prst="rect">
            <a:avLst/>
          </a:prstGeom>
        </p:spPr>
        <p:txBody>
          <a:bodyPr vert="horz" wrap="square" lIns="0" tIns="12700" rIns="0" bIns="0" rtlCol="0">
            <a:spAutoFit/>
          </a:bodyPr>
          <a:lstStyle/>
          <a:p>
            <a:pPr marL="12700">
              <a:lnSpc>
                <a:spcPct val="100000"/>
              </a:lnSpc>
              <a:spcBef>
                <a:spcPts val="100"/>
              </a:spcBef>
            </a:pPr>
            <a:r>
              <a:rPr sz="1800" b="0" spc="-5" dirty="0">
                <a:latin typeface="Calibri Light"/>
                <a:cs typeface="Calibri Light"/>
              </a:rPr>
              <a:t>7H</a:t>
            </a:r>
            <a:endParaRPr sz="1800">
              <a:latin typeface="Calibri Light"/>
              <a:cs typeface="Calibri Light"/>
            </a:endParaRPr>
          </a:p>
        </p:txBody>
      </p:sp>
      <p:sp>
        <p:nvSpPr>
          <p:cNvPr id="48" name="object 48"/>
          <p:cNvSpPr txBox="1"/>
          <p:nvPr/>
        </p:nvSpPr>
        <p:spPr>
          <a:xfrm>
            <a:off x="1614677" y="4145407"/>
            <a:ext cx="2351405" cy="299720"/>
          </a:xfrm>
          <a:prstGeom prst="rect">
            <a:avLst/>
          </a:prstGeom>
        </p:spPr>
        <p:txBody>
          <a:bodyPr vert="horz" wrap="square" lIns="0" tIns="12700" rIns="0" bIns="0" rtlCol="0">
            <a:spAutoFit/>
          </a:bodyPr>
          <a:lstStyle/>
          <a:p>
            <a:pPr marL="12700">
              <a:lnSpc>
                <a:spcPct val="100000"/>
              </a:lnSpc>
              <a:spcBef>
                <a:spcPts val="100"/>
              </a:spcBef>
            </a:pPr>
            <a:r>
              <a:rPr sz="1800" b="0" spc="-15" dirty="0">
                <a:latin typeface="Calibri Light"/>
                <a:cs typeface="Calibri Light"/>
              </a:rPr>
              <a:t>Reversal </a:t>
            </a:r>
            <a:r>
              <a:rPr sz="1800" b="0" spc="-5" dirty="0">
                <a:latin typeface="Calibri Light"/>
                <a:cs typeface="Calibri Light"/>
              </a:rPr>
              <a:t>of </a:t>
            </a:r>
            <a:r>
              <a:rPr sz="1800" b="0" dirty="0">
                <a:latin typeface="Calibri Light"/>
                <a:cs typeface="Calibri Light"/>
              </a:rPr>
              <a:t>TRAN-II</a:t>
            </a:r>
            <a:r>
              <a:rPr sz="1800" b="0" spc="-50" dirty="0">
                <a:latin typeface="Calibri Light"/>
                <a:cs typeface="Calibri Light"/>
              </a:rPr>
              <a:t> </a:t>
            </a:r>
            <a:r>
              <a:rPr sz="1800" b="0" spc="-10" dirty="0">
                <a:latin typeface="Calibri Light"/>
                <a:cs typeface="Calibri Light"/>
              </a:rPr>
              <a:t>credit</a:t>
            </a:r>
            <a:endParaRPr sz="1800">
              <a:latin typeface="Calibri Light"/>
              <a:cs typeface="Calibri Light"/>
            </a:endParaRPr>
          </a:p>
        </p:txBody>
      </p:sp>
      <p:sp>
        <p:nvSpPr>
          <p:cNvPr id="49" name="object 49"/>
          <p:cNvSpPr txBox="1"/>
          <p:nvPr/>
        </p:nvSpPr>
        <p:spPr>
          <a:xfrm>
            <a:off x="1076960" y="4501133"/>
            <a:ext cx="3590925" cy="299720"/>
          </a:xfrm>
          <a:prstGeom prst="rect">
            <a:avLst/>
          </a:prstGeom>
        </p:spPr>
        <p:txBody>
          <a:bodyPr vert="horz" wrap="square" lIns="0" tIns="12700" rIns="0" bIns="0" rtlCol="0">
            <a:spAutoFit/>
          </a:bodyPr>
          <a:lstStyle/>
          <a:p>
            <a:pPr marL="12700">
              <a:lnSpc>
                <a:spcPct val="100000"/>
              </a:lnSpc>
              <a:spcBef>
                <a:spcPts val="100"/>
              </a:spcBef>
              <a:tabLst>
                <a:tab pos="549910" algn="l"/>
              </a:tabLst>
            </a:pPr>
            <a:r>
              <a:rPr sz="2700" b="0" spc="-7" baseline="1543" dirty="0">
                <a:latin typeface="Calibri Light"/>
                <a:cs typeface="Calibri Light"/>
              </a:rPr>
              <a:t>7I	</a:t>
            </a:r>
            <a:r>
              <a:rPr sz="1800" b="0" spc="-45" dirty="0">
                <a:latin typeface="Calibri Light"/>
                <a:cs typeface="Calibri Light"/>
              </a:rPr>
              <a:t>Total </a:t>
            </a:r>
            <a:r>
              <a:rPr sz="1800" b="0" spc="-15" dirty="0">
                <a:latin typeface="Calibri Light"/>
                <a:cs typeface="Calibri Light"/>
              </a:rPr>
              <a:t>ITC Reversed </a:t>
            </a:r>
            <a:r>
              <a:rPr sz="1800" b="0" dirty="0">
                <a:latin typeface="Calibri Light"/>
                <a:cs typeface="Calibri Light"/>
              </a:rPr>
              <a:t>(A </a:t>
            </a:r>
            <a:r>
              <a:rPr sz="1800" b="0" spc="-10" dirty="0">
                <a:latin typeface="Calibri Light"/>
                <a:cs typeface="Calibri Light"/>
              </a:rPr>
              <a:t>to </a:t>
            </a:r>
            <a:r>
              <a:rPr sz="1800" b="0" spc="-5" dirty="0">
                <a:latin typeface="Calibri Light"/>
                <a:cs typeface="Calibri Light"/>
              </a:rPr>
              <a:t>H)</a:t>
            </a:r>
            <a:r>
              <a:rPr sz="1800" b="0" spc="40" dirty="0">
                <a:latin typeface="Calibri Light"/>
                <a:cs typeface="Calibri Light"/>
              </a:rPr>
              <a:t> </a:t>
            </a:r>
            <a:r>
              <a:rPr sz="1800" b="0" spc="-5" dirty="0">
                <a:latin typeface="Calibri Light"/>
                <a:cs typeface="Calibri Light"/>
              </a:rPr>
              <a:t>above</a:t>
            </a:r>
            <a:endParaRPr sz="1800">
              <a:latin typeface="Calibri Light"/>
              <a:cs typeface="Calibri Light"/>
            </a:endParaRPr>
          </a:p>
        </p:txBody>
      </p:sp>
      <p:sp>
        <p:nvSpPr>
          <p:cNvPr id="50" name="object 50"/>
          <p:cNvSpPr txBox="1"/>
          <p:nvPr/>
        </p:nvSpPr>
        <p:spPr>
          <a:xfrm>
            <a:off x="5386832" y="4497070"/>
            <a:ext cx="2470150" cy="299720"/>
          </a:xfrm>
          <a:prstGeom prst="rect">
            <a:avLst/>
          </a:prstGeom>
        </p:spPr>
        <p:txBody>
          <a:bodyPr vert="horz" wrap="square" lIns="0" tIns="12700" rIns="0" bIns="0" rtlCol="0">
            <a:spAutoFit/>
          </a:bodyPr>
          <a:lstStyle/>
          <a:p>
            <a:pPr marL="12700">
              <a:lnSpc>
                <a:spcPct val="100000"/>
              </a:lnSpc>
              <a:spcBef>
                <a:spcPts val="100"/>
              </a:spcBef>
            </a:pPr>
            <a:r>
              <a:rPr sz="1800" b="0" spc="-15" dirty="0">
                <a:latin typeface="Calibri Light"/>
                <a:cs typeface="Calibri Light"/>
              </a:rPr>
              <a:t>&lt;AUTO&gt; </a:t>
            </a:r>
            <a:r>
              <a:rPr sz="1800" b="0" dirty="0">
                <a:latin typeface="Calibri Light"/>
                <a:cs typeface="Calibri Light"/>
              </a:rPr>
              <a:t>&lt; </a:t>
            </a:r>
            <a:r>
              <a:rPr sz="1800" b="0" spc="-45" dirty="0">
                <a:latin typeface="Calibri Light"/>
                <a:cs typeface="Calibri Light"/>
              </a:rPr>
              <a:t>Total </a:t>
            </a:r>
            <a:r>
              <a:rPr sz="1800" b="0" spc="-15" dirty="0">
                <a:latin typeface="Calibri Light"/>
                <a:cs typeface="Calibri Light"/>
              </a:rPr>
              <a:t>Reversal</a:t>
            </a:r>
            <a:r>
              <a:rPr sz="1800" b="0" spc="45" dirty="0">
                <a:latin typeface="Calibri Light"/>
                <a:cs typeface="Calibri Light"/>
              </a:rPr>
              <a:t> </a:t>
            </a:r>
            <a:r>
              <a:rPr sz="1800" b="0" dirty="0">
                <a:latin typeface="Calibri Light"/>
                <a:cs typeface="Calibri Light"/>
              </a:rPr>
              <a:t>&gt;</a:t>
            </a:r>
            <a:endParaRPr sz="1800">
              <a:latin typeface="Calibri Light"/>
              <a:cs typeface="Calibri Light"/>
            </a:endParaRPr>
          </a:p>
        </p:txBody>
      </p:sp>
      <p:sp>
        <p:nvSpPr>
          <p:cNvPr id="51" name="object 51"/>
          <p:cNvSpPr txBox="1"/>
          <p:nvPr/>
        </p:nvSpPr>
        <p:spPr>
          <a:xfrm>
            <a:off x="1069339" y="5093334"/>
            <a:ext cx="212725" cy="299720"/>
          </a:xfrm>
          <a:prstGeom prst="rect">
            <a:avLst/>
          </a:prstGeom>
        </p:spPr>
        <p:txBody>
          <a:bodyPr vert="horz" wrap="square" lIns="0" tIns="12700" rIns="0" bIns="0" rtlCol="0">
            <a:spAutoFit/>
          </a:bodyPr>
          <a:lstStyle/>
          <a:p>
            <a:pPr marL="12700">
              <a:lnSpc>
                <a:spcPct val="100000"/>
              </a:lnSpc>
              <a:spcBef>
                <a:spcPts val="100"/>
              </a:spcBef>
            </a:pPr>
            <a:r>
              <a:rPr sz="1800" b="0" spc="-5" dirty="0">
                <a:latin typeface="Calibri Light"/>
                <a:cs typeface="Calibri Light"/>
              </a:rPr>
              <a:t>7J</a:t>
            </a:r>
            <a:endParaRPr sz="1800">
              <a:latin typeface="Calibri Light"/>
              <a:cs typeface="Calibri Light"/>
            </a:endParaRPr>
          </a:p>
        </p:txBody>
      </p:sp>
      <p:sp>
        <p:nvSpPr>
          <p:cNvPr id="52" name="object 52"/>
          <p:cNvSpPr txBox="1"/>
          <p:nvPr/>
        </p:nvSpPr>
        <p:spPr>
          <a:xfrm>
            <a:off x="1846326" y="4785105"/>
            <a:ext cx="2860675" cy="574040"/>
          </a:xfrm>
          <a:prstGeom prst="rect">
            <a:avLst/>
          </a:prstGeom>
        </p:spPr>
        <p:txBody>
          <a:bodyPr vert="horz" wrap="square" lIns="0" tIns="12700" rIns="0" bIns="0" rtlCol="0">
            <a:spAutoFit/>
          </a:bodyPr>
          <a:lstStyle/>
          <a:p>
            <a:pPr marL="1055370" marR="5080" indent="-1042669">
              <a:lnSpc>
                <a:spcPct val="100000"/>
              </a:lnSpc>
              <a:spcBef>
                <a:spcPts val="100"/>
              </a:spcBef>
            </a:pPr>
            <a:r>
              <a:rPr sz="1800" b="0" spc="-5" dirty="0">
                <a:latin typeface="Calibri Light"/>
                <a:cs typeface="Calibri Light"/>
              </a:rPr>
              <a:t>Net </a:t>
            </a:r>
            <a:r>
              <a:rPr sz="1800" b="0" spc="-15" dirty="0">
                <a:latin typeface="Calibri Light"/>
                <a:cs typeface="Calibri Light"/>
              </a:rPr>
              <a:t>ITC </a:t>
            </a:r>
            <a:r>
              <a:rPr sz="1800" b="0" spc="-10" dirty="0">
                <a:latin typeface="Calibri Light"/>
                <a:cs typeface="Calibri Light"/>
              </a:rPr>
              <a:t>Available </a:t>
            </a:r>
            <a:r>
              <a:rPr sz="1800" b="0" spc="-20" dirty="0">
                <a:latin typeface="Calibri Light"/>
                <a:cs typeface="Calibri Light"/>
              </a:rPr>
              <a:t>for </a:t>
            </a:r>
            <a:r>
              <a:rPr sz="1800" b="0" spc="-10" dirty="0">
                <a:latin typeface="Calibri Light"/>
                <a:cs typeface="Calibri Light"/>
              </a:rPr>
              <a:t>Utilization  </a:t>
            </a:r>
            <a:r>
              <a:rPr sz="1800" b="0" dirty="0">
                <a:latin typeface="Calibri Light"/>
                <a:cs typeface="Calibri Light"/>
              </a:rPr>
              <a:t>(6O -</a:t>
            </a:r>
            <a:r>
              <a:rPr sz="1800" b="0" spc="-15" dirty="0">
                <a:latin typeface="Calibri Light"/>
                <a:cs typeface="Calibri Light"/>
              </a:rPr>
              <a:t> </a:t>
            </a:r>
            <a:r>
              <a:rPr sz="1800" b="0" dirty="0">
                <a:latin typeface="Calibri Light"/>
                <a:cs typeface="Calibri Light"/>
              </a:rPr>
              <a:t>7I)</a:t>
            </a:r>
            <a:endParaRPr sz="1800">
              <a:latin typeface="Calibri Light"/>
              <a:cs typeface="Calibri Light"/>
            </a:endParaRPr>
          </a:p>
        </p:txBody>
      </p:sp>
      <p:sp>
        <p:nvSpPr>
          <p:cNvPr id="53" name="object 53"/>
          <p:cNvSpPr/>
          <p:nvPr/>
        </p:nvSpPr>
        <p:spPr>
          <a:xfrm>
            <a:off x="729995" y="85331"/>
            <a:ext cx="10720578" cy="991374"/>
          </a:xfrm>
          <a:prstGeom prst="rect">
            <a:avLst/>
          </a:prstGeom>
          <a:blipFill>
            <a:blip r:embed="rId2" cstate="print"/>
            <a:stretch>
              <a:fillRect/>
            </a:stretch>
          </a:blipFill>
        </p:spPr>
        <p:txBody>
          <a:bodyPr wrap="square" lIns="0" tIns="0" rIns="0" bIns="0" rtlCol="0"/>
          <a:lstStyle/>
          <a:p>
            <a:endParaRPr/>
          </a:p>
        </p:txBody>
      </p:sp>
      <p:sp>
        <p:nvSpPr>
          <p:cNvPr id="54" name="object 54"/>
          <p:cNvSpPr txBox="1">
            <a:spLocks noGrp="1"/>
          </p:cNvSpPr>
          <p:nvPr>
            <p:ph type="title"/>
          </p:nvPr>
        </p:nvSpPr>
        <p:spPr>
          <a:xfrm>
            <a:off x="1062939" y="0"/>
            <a:ext cx="10047605" cy="1183640"/>
          </a:xfrm>
          <a:prstGeom prst="rect">
            <a:avLst/>
          </a:prstGeom>
        </p:spPr>
        <p:txBody>
          <a:bodyPr vert="horz" wrap="square" lIns="0" tIns="81280" rIns="0" bIns="0" rtlCol="0">
            <a:spAutoFit/>
          </a:bodyPr>
          <a:lstStyle/>
          <a:p>
            <a:pPr marL="12700" marR="5080" indent="580390">
              <a:lnSpc>
                <a:spcPts val="4320"/>
              </a:lnSpc>
              <a:spcBef>
                <a:spcPts val="640"/>
              </a:spcBef>
            </a:pPr>
            <a:r>
              <a:rPr spc="-15" dirty="0"/>
              <a:t>Details </a:t>
            </a:r>
            <a:r>
              <a:rPr spc="-5" dirty="0"/>
              <a:t>of </a:t>
            </a:r>
            <a:r>
              <a:rPr spc="-30" dirty="0"/>
              <a:t>ITC Reversed </a:t>
            </a:r>
            <a:r>
              <a:rPr spc="-5" dirty="0"/>
              <a:t>and </a:t>
            </a:r>
            <a:r>
              <a:rPr spc="-10" dirty="0"/>
              <a:t>Ineligible </a:t>
            </a:r>
            <a:r>
              <a:rPr spc="-35" dirty="0"/>
              <a:t>ITC </a:t>
            </a:r>
            <a:r>
              <a:rPr spc="-5" dirty="0"/>
              <a:t>as  </a:t>
            </a:r>
            <a:r>
              <a:rPr spc="-15" dirty="0"/>
              <a:t>declared in returns </a:t>
            </a:r>
            <a:r>
              <a:rPr spc="-10" dirty="0"/>
              <a:t>filed during </a:t>
            </a:r>
            <a:r>
              <a:rPr spc="-5" dirty="0"/>
              <a:t>the </a:t>
            </a:r>
            <a:r>
              <a:rPr spc="-10" dirty="0"/>
              <a:t>financial</a:t>
            </a:r>
            <a:r>
              <a:rPr spc="60" dirty="0"/>
              <a:t> </a:t>
            </a:r>
            <a:r>
              <a:rPr spc="-15" dirty="0"/>
              <a:t>year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0" y="6457200"/>
            <a:ext cx="0" cy="401320"/>
          </a:xfrm>
          <a:custGeom>
            <a:avLst/>
            <a:gdLst/>
            <a:ahLst/>
            <a:cxnLst/>
            <a:rect l="l" t="t" r="r" b="b"/>
            <a:pathLst>
              <a:path h="401320">
                <a:moveTo>
                  <a:pt x="0" y="0"/>
                </a:moveTo>
                <a:lnTo>
                  <a:pt x="0" y="400797"/>
                </a:lnTo>
              </a:path>
            </a:pathLst>
          </a:custGeom>
          <a:ln w="12700">
            <a:solidFill>
              <a:srgbClr val="FFFFFF"/>
            </a:solidFill>
          </a:ln>
        </p:spPr>
        <p:txBody>
          <a:bodyPr wrap="square" lIns="0" tIns="0" rIns="0" bIns="0" rtlCol="0"/>
          <a:lstStyle/>
          <a:p>
            <a:endParaRPr/>
          </a:p>
        </p:txBody>
      </p:sp>
      <p:sp>
        <p:nvSpPr>
          <p:cNvPr id="3" name="object 3"/>
          <p:cNvSpPr/>
          <p:nvPr/>
        </p:nvSpPr>
        <p:spPr>
          <a:xfrm>
            <a:off x="317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4" name="object 4"/>
          <p:cNvSpPr/>
          <p:nvPr/>
        </p:nvSpPr>
        <p:spPr>
          <a:xfrm>
            <a:off x="1218882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5" name="object 5"/>
          <p:cNvSpPr/>
          <p:nvPr/>
        </p:nvSpPr>
        <p:spPr>
          <a:xfrm>
            <a:off x="0" y="6463550"/>
            <a:ext cx="12192000" cy="0"/>
          </a:xfrm>
          <a:custGeom>
            <a:avLst/>
            <a:gdLst/>
            <a:ahLst/>
            <a:cxnLst/>
            <a:rect l="l" t="t" r="r" b="b"/>
            <a:pathLst>
              <a:path w="12192000">
                <a:moveTo>
                  <a:pt x="0" y="0"/>
                </a:moveTo>
                <a:lnTo>
                  <a:pt x="12192000" y="0"/>
                </a:lnTo>
              </a:path>
            </a:pathLst>
          </a:custGeom>
          <a:ln w="12700">
            <a:solidFill>
              <a:srgbClr val="FFFFFF"/>
            </a:solidFill>
          </a:ln>
        </p:spPr>
        <p:txBody>
          <a:bodyPr wrap="square" lIns="0" tIns="0" rIns="0" bIns="0" rtlCol="0"/>
          <a:lstStyle/>
          <a:p>
            <a:endParaRPr/>
          </a:p>
        </p:txBody>
      </p:sp>
      <p:sp>
        <p:nvSpPr>
          <p:cNvPr id="6" name="object 6"/>
          <p:cNvSpPr/>
          <p:nvPr/>
        </p:nvSpPr>
        <p:spPr>
          <a:xfrm>
            <a:off x="0" y="6848474"/>
            <a:ext cx="12192000" cy="0"/>
          </a:xfrm>
          <a:custGeom>
            <a:avLst/>
            <a:gdLst/>
            <a:ahLst/>
            <a:cxnLst/>
            <a:rect l="l" t="t" r="r" b="b"/>
            <a:pathLst>
              <a:path w="12192000">
                <a:moveTo>
                  <a:pt x="0" y="0"/>
                </a:moveTo>
                <a:lnTo>
                  <a:pt x="12192000" y="0"/>
                </a:lnTo>
              </a:path>
            </a:pathLst>
          </a:custGeom>
          <a:ln w="19049">
            <a:solidFill>
              <a:srgbClr val="FFFFFF"/>
            </a:solidFill>
          </a:ln>
        </p:spPr>
        <p:txBody>
          <a:bodyPr wrap="square" lIns="0" tIns="0" rIns="0" bIns="0" rtlCol="0"/>
          <a:lstStyle/>
          <a:p>
            <a:endParaRPr/>
          </a:p>
        </p:txBody>
      </p:sp>
      <p:sp>
        <p:nvSpPr>
          <p:cNvPr id="7" name="object 7"/>
          <p:cNvSpPr/>
          <p:nvPr/>
        </p:nvSpPr>
        <p:spPr>
          <a:xfrm>
            <a:off x="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1D5895"/>
          </a:solidFill>
        </p:spPr>
        <p:txBody>
          <a:bodyPr wrap="square" lIns="0" tIns="0" rIns="0" bIns="0" rtlCol="0"/>
          <a:lstStyle/>
          <a:p>
            <a:endParaRPr/>
          </a:p>
        </p:txBody>
      </p:sp>
      <p:sp>
        <p:nvSpPr>
          <p:cNvPr id="8" name="object 8"/>
          <p:cNvSpPr/>
          <p:nvPr/>
        </p:nvSpPr>
        <p:spPr>
          <a:xfrm>
            <a:off x="609600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80FF33"/>
          </a:solidFill>
        </p:spPr>
        <p:txBody>
          <a:bodyPr wrap="square" lIns="0" tIns="0" rIns="0" bIns="0" rtlCol="0"/>
          <a:lstStyle/>
          <a:p>
            <a:endParaRPr/>
          </a:p>
        </p:txBody>
      </p:sp>
      <p:sp>
        <p:nvSpPr>
          <p:cNvPr id="9" name="object 9"/>
          <p:cNvSpPr/>
          <p:nvPr/>
        </p:nvSpPr>
        <p:spPr>
          <a:xfrm>
            <a:off x="6096000" y="0"/>
            <a:ext cx="0" cy="375920"/>
          </a:xfrm>
          <a:custGeom>
            <a:avLst/>
            <a:gdLst/>
            <a:ahLst/>
            <a:cxnLst/>
            <a:rect l="l" t="t" r="r" b="b"/>
            <a:pathLst>
              <a:path h="375920">
                <a:moveTo>
                  <a:pt x="0" y="0"/>
                </a:moveTo>
                <a:lnTo>
                  <a:pt x="0" y="375412"/>
                </a:lnTo>
              </a:path>
            </a:pathLst>
          </a:custGeom>
          <a:ln w="12700">
            <a:solidFill>
              <a:srgbClr val="FFFFFF"/>
            </a:solidFill>
          </a:ln>
        </p:spPr>
        <p:txBody>
          <a:bodyPr wrap="square" lIns="0" tIns="0" rIns="0" bIns="0" rtlCol="0"/>
          <a:lstStyle/>
          <a:p>
            <a:endParaRPr/>
          </a:p>
        </p:txBody>
      </p:sp>
      <p:sp>
        <p:nvSpPr>
          <p:cNvPr id="10" name="object 10"/>
          <p:cNvSpPr/>
          <p:nvPr/>
        </p:nvSpPr>
        <p:spPr>
          <a:xfrm>
            <a:off x="317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1" name="object 11"/>
          <p:cNvSpPr/>
          <p:nvPr/>
        </p:nvSpPr>
        <p:spPr>
          <a:xfrm>
            <a:off x="1218882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2" name="object 12"/>
          <p:cNvSpPr/>
          <p:nvPr/>
        </p:nvSpPr>
        <p:spPr>
          <a:xfrm>
            <a:off x="0" y="3175"/>
            <a:ext cx="12192000" cy="0"/>
          </a:xfrm>
          <a:custGeom>
            <a:avLst/>
            <a:gdLst/>
            <a:ahLst/>
            <a:cxnLst/>
            <a:rect l="l" t="t" r="r" b="b"/>
            <a:pathLst>
              <a:path w="12192000">
                <a:moveTo>
                  <a:pt x="0" y="0"/>
                </a:moveTo>
                <a:lnTo>
                  <a:pt x="12192000" y="0"/>
                </a:lnTo>
              </a:path>
            </a:pathLst>
          </a:custGeom>
          <a:ln w="6350">
            <a:solidFill>
              <a:srgbClr val="FFFFFF"/>
            </a:solidFill>
          </a:ln>
        </p:spPr>
        <p:txBody>
          <a:bodyPr wrap="square" lIns="0" tIns="0" rIns="0" bIns="0" rtlCol="0"/>
          <a:lstStyle/>
          <a:p>
            <a:endParaRPr/>
          </a:p>
        </p:txBody>
      </p:sp>
      <p:sp>
        <p:nvSpPr>
          <p:cNvPr id="13" name="object 13"/>
          <p:cNvSpPr/>
          <p:nvPr/>
        </p:nvSpPr>
        <p:spPr>
          <a:xfrm>
            <a:off x="733425" y="742683"/>
            <a:ext cx="884555" cy="399415"/>
          </a:xfrm>
          <a:custGeom>
            <a:avLst/>
            <a:gdLst/>
            <a:ahLst/>
            <a:cxnLst/>
            <a:rect l="l" t="t" r="r" b="b"/>
            <a:pathLst>
              <a:path w="884555" h="399415">
                <a:moveTo>
                  <a:pt x="0" y="399046"/>
                </a:moveTo>
                <a:lnTo>
                  <a:pt x="884072" y="399046"/>
                </a:lnTo>
                <a:lnTo>
                  <a:pt x="884072" y="0"/>
                </a:lnTo>
                <a:lnTo>
                  <a:pt x="0" y="0"/>
                </a:lnTo>
                <a:lnTo>
                  <a:pt x="0" y="399046"/>
                </a:lnTo>
                <a:close/>
              </a:path>
            </a:pathLst>
          </a:custGeom>
          <a:solidFill>
            <a:srgbClr val="EC7C30"/>
          </a:solidFill>
        </p:spPr>
        <p:txBody>
          <a:bodyPr wrap="square" lIns="0" tIns="0" rIns="0" bIns="0" rtlCol="0"/>
          <a:lstStyle/>
          <a:p>
            <a:endParaRPr/>
          </a:p>
        </p:txBody>
      </p:sp>
      <p:sp>
        <p:nvSpPr>
          <p:cNvPr id="14" name="object 14"/>
          <p:cNvSpPr/>
          <p:nvPr/>
        </p:nvSpPr>
        <p:spPr>
          <a:xfrm>
            <a:off x="1617472" y="742683"/>
            <a:ext cx="6316980" cy="399415"/>
          </a:xfrm>
          <a:custGeom>
            <a:avLst/>
            <a:gdLst/>
            <a:ahLst/>
            <a:cxnLst/>
            <a:rect l="l" t="t" r="r" b="b"/>
            <a:pathLst>
              <a:path w="6316980" h="399415">
                <a:moveTo>
                  <a:pt x="0" y="399046"/>
                </a:moveTo>
                <a:lnTo>
                  <a:pt x="6316853" y="399046"/>
                </a:lnTo>
                <a:lnTo>
                  <a:pt x="6316853" y="0"/>
                </a:lnTo>
                <a:lnTo>
                  <a:pt x="0" y="0"/>
                </a:lnTo>
                <a:lnTo>
                  <a:pt x="0" y="399046"/>
                </a:lnTo>
                <a:close/>
              </a:path>
            </a:pathLst>
          </a:custGeom>
          <a:solidFill>
            <a:srgbClr val="EC7C30"/>
          </a:solidFill>
        </p:spPr>
        <p:txBody>
          <a:bodyPr wrap="square" lIns="0" tIns="0" rIns="0" bIns="0" rtlCol="0"/>
          <a:lstStyle/>
          <a:p>
            <a:endParaRPr/>
          </a:p>
        </p:txBody>
      </p:sp>
      <p:sp>
        <p:nvSpPr>
          <p:cNvPr id="15" name="object 15"/>
          <p:cNvSpPr/>
          <p:nvPr/>
        </p:nvSpPr>
        <p:spPr>
          <a:xfrm>
            <a:off x="7934325" y="742683"/>
            <a:ext cx="3314700" cy="399415"/>
          </a:xfrm>
          <a:custGeom>
            <a:avLst/>
            <a:gdLst/>
            <a:ahLst/>
            <a:cxnLst/>
            <a:rect l="l" t="t" r="r" b="b"/>
            <a:pathLst>
              <a:path w="3314700" h="399415">
                <a:moveTo>
                  <a:pt x="0" y="399046"/>
                </a:moveTo>
                <a:lnTo>
                  <a:pt x="3314700" y="399046"/>
                </a:lnTo>
                <a:lnTo>
                  <a:pt x="3314700" y="0"/>
                </a:lnTo>
                <a:lnTo>
                  <a:pt x="0" y="0"/>
                </a:lnTo>
                <a:lnTo>
                  <a:pt x="0" y="399046"/>
                </a:lnTo>
                <a:close/>
              </a:path>
            </a:pathLst>
          </a:custGeom>
          <a:solidFill>
            <a:srgbClr val="EC7C30"/>
          </a:solidFill>
        </p:spPr>
        <p:txBody>
          <a:bodyPr wrap="square" lIns="0" tIns="0" rIns="0" bIns="0" rtlCol="0"/>
          <a:lstStyle/>
          <a:p>
            <a:endParaRPr/>
          </a:p>
        </p:txBody>
      </p:sp>
      <p:sp>
        <p:nvSpPr>
          <p:cNvPr id="16" name="object 16"/>
          <p:cNvSpPr/>
          <p:nvPr/>
        </p:nvSpPr>
        <p:spPr>
          <a:xfrm>
            <a:off x="730250" y="1141730"/>
            <a:ext cx="10521950" cy="0"/>
          </a:xfrm>
          <a:custGeom>
            <a:avLst/>
            <a:gdLst/>
            <a:ahLst/>
            <a:cxnLst/>
            <a:rect l="l" t="t" r="r" b="b"/>
            <a:pathLst>
              <a:path w="10521950">
                <a:moveTo>
                  <a:pt x="0" y="0"/>
                </a:moveTo>
                <a:lnTo>
                  <a:pt x="10521950" y="0"/>
                </a:lnTo>
              </a:path>
            </a:pathLst>
          </a:custGeom>
          <a:ln w="6350">
            <a:solidFill>
              <a:srgbClr val="EC7C30"/>
            </a:solidFill>
          </a:ln>
        </p:spPr>
        <p:txBody>
          <a:bodyPr wrap="square" lIns="0" tIns="0" rIns="0" bIns="0" rtlCol="0"/>
          <a:lstStyle/>
          <a:p>
            <a:endParaRPr/>
          </a:p>
        </p:txBody>
      </p:sp>
      <p:sp>
        <p:nvSpPr>
          <p:cNvPr id="17" name="object 17"/>
          <p:cNvSpPr/>
          <p:nvPr/>
        </p:nvSpPr>
        <p:spPr>
          <a:xfrm>
            <a:off x="730250" y="1540763"/>
            <a:ext cx="10521950" cy="0"/>
          </a:xfrm>
          <a:custGeom>
            <a:avLst/>
            <a:gdLst/>
            <a:ahLst/>
            <a:cxnLst/>
            <a:rect l="l" t="t" r="r" b="b"/>
            <a:pathLst>
              <a:path w="10521950">
                <a:moveTo>
                  <a:pt x="0" y="0"/>
                </a:moveTo>
                <a:lnTo>
                  <a:pt x="10521950" y="0"/>
                </a:lnTo>
              </a:path>
            </a:pathLst>
          </a:custGeom>
          <a:ln w="6350">
            <a:solidFill>
              <a:srgbClr val="EC7C30"/>
            </a:solidFill>
          </a:ln>
        </p:spPr>
        <p:txBody>
          <a:bodyPr wrap="square" lIns="0" tIns="0" rIns="0" bIns="0" rtlCol="0"/>
          <a:lstStyle/>
          <a:p>
            <a:endParaRPr/>
          </a:p>
        </p:txBody>
      </p:sp>
      <p:sp>
        <p:nvSpPr>
          <p:cNvPr id="18" name="object 18"/>
          <p:cNvSpPr/>
          <p:nvPr/>
        </p:nvSpPr>
        <p:spPr>
          <a:xfrm>
            <a:off x="730250" y="2097023"/>
            <a:ext cx="10521950" cy="0"/>
          </a:xfrm>
          <a:custGeom>
            <a:avLst/>
            <a:gdLst/>
            <a:ahLst/>
            <a:cxnLst/>
            <a:rect l="l" t="t" r="r" b="b"/>
            <a:pathLst>
              <a:path w="10521950">
                <a:moveTo>
                  <a:pt x="0" y="0"/>
                </a:moveTo>
                <a:lnTo>
                  <a:pt x="10521950" y="0"/>
                </a:lnTo>
              </a:path>
            </a:pathLst>
          </a:custGeom>
          <a:ln w="6350">
            <a:solidFill>
              <a:srgbClr val="EC7C30"/>
            </a:solidFill>
          </a:ln>
        </p:spPr>
        <p:txBody>
          <a:bodyPr wrap="square" lIns="0" tIns="0" rIns="0" bIns="0" rtlCol="0"/>
          <a:lstStyle/>
          <a:p>
            <a:endParaRPr/>
          </a:p>
        </p:txBody>
      </p:sp>
      <p:sp>
        <p:nvSpPr>
          <p:cNvPr id="19" name="object 19"/>
          <p:cNvSpPr/>
          <p:nvPr/>
        </p:nvSpPr>
        <p:spPr>
          <a:xfrm>
            <a:off x="730250" y="2929508"/>
            <a:ext cx="10521950" cy="0"/>
          </a:xfrm>
          <a:custGeom>
            <a:avLst/>
            <a:gdLst/>
            <a:ahLst/>
            <a:cxnLst/>
            <a:rect l="l" t="t" r="r" b="b"/>
            <a:pathLst>
              <a:path w="10521950">
                <a:moveTo>
                  <a:pt x="0" y="0"/>
                </a:moveTo>
                <a:lnTo>
                  <a:pt x="10521950" y="0"/>
                </a:lnTo>
              </a:path>
            </a:pathLst>
          </a:custGeom>
          <a:ln w="6350">
            <a:solidFill>
              <a:srgbClr val="EC7C30"/>
            </a:solidFill>
          </a:ln>
        </p:spPr>
        <p:txBody>
          <a:bodyPr wrap="square" lIns="0" tIns="0" rIns="0" bIns="0" rtlCol="0"/>
          <a:lstStyle/>
          <a:p>
            <a:endParaRPr/>
          </a:p>
        </p:txBody>
      </p:sp>
      <p:sp>
        <p:nvSpPr>
          <p:cNvPr id="20" name="object 20"/>
          <p:cNvSpPr/>
          <p:nvPr/>
        </p:nvSpPr>
        <p:spPr>
          <a:xfrm>
            <a:off x="730250" y="3288665"/>
            <a:ext cx="10521950" cy="0"/>
          </a:xfrm>
          <a:custGeom>
            <a:avLst/>
            <a:gdLst/>
            <a:ahLst/>
            <a:cxnLst/>
            <a:rect l="l" t="t" r="r" b="b"/>
            <a:pathLst>
              <a:path w="10521950">
                <a:moveTo>
                  <a:pt x="0" y="0"/>
                </a:moveTo>
                <a:lnTo>
                  <a:pt x="10521950" y="0"/>
                </a:lnTo>
              </a:path>
            </a:pathLst>
          </a:custGeom>
          <a:ln w="6350">
            <a:solidFill>
              <a:srgbClr val="EC7C30"/>
            </a:solidFill>
          </a:ln>
        </p:spPr>
        <p:txBody>
          <a:bodyPr wrap="square" lIns="0" tIns="0" rIns="0" bIns="0" rtlCol="0"/>
          <a:lstStyle/>
          <a:p>
            <a:endParaRPr/>
          </a:p>
        </p:txBody>
      </p:sp>
      <p:sp>
        <p:nvSpPr>
          <p:cNvPr id="21" name="object 21"/>
          <p:cNvSpPr/>
          <p:nvPr/>
        </p:nvSpPr>
        <p:spPr>
          <a:xfrm>
            <a:off x="730250" y="3675379"/>
            <a:ext cx="10521950" cy="0"/>
          </a:xfrm>
          <a:custGeom>
            <a:avLst/>
            <a:gdLst/>
            <a:ahLst/>
            <a:cxnLst/>
            <a:rect l="l" t="t" r="r" b="b"/>
            <a:pathLst>
              <a:path w="10521950">
                <a:moveTo>
                  <a:pt x="0" y="0"/>
                </a:moveTo>
                <a:lnTo>
                  <a:pt x="10521950" y="0"/>
                </a:lnTo>
              </a:path>
            </a:pathLst>
          </a:custGeom>
          <a:ln w="6350">
            <a:solidFill>
              <a:srgbClr val="EC7C30"/>
            </a:solidFill>
          </a:ln>
        </p:spPr>
        <p:txBody>
          <a:bodyPr wrap="square" lIns="0" tIns="0" rIns="0" bIns="0" rtlCol="0"/>
          <a:lstStyle/>
          <a:p>
            <a:endParaRPr/>
          </a:p>
        </p:txBody>
      </p:sp>
      <p:sp>
        <p:nvSpPr>
          <p:cNvPr id="22" name="object 22"/>
          <p:cNvSpPr/>
          <p:nvPr/>
        </p:nvSpPr>
        <p:spPr>
          <a:xfrm>
            <a:off x="730250" y="4008501"/>
            <a:ext cx="10521950" cy="0"/>
          </a:xfrm>
          <a:custGeom>
            <a:avLst/>
            <a:gdLst/>
            <a:ahLst/>
            <a:cxnLst/>
            <a:rect l="l" t="t" r="r" b="b"/>
            <a:pathLst>
              <a:path w="10521950">
                <a:moveTo>
                  <a:pt x="0" y="0"/>
                </a:moveTo>
                <a:lnTo>
                  <a:pt x="10521950" y="0"/>
                </a:lnTo>
              </a:path>
            </a:pathLst>
          </a:custGeom>
          <a:ln w="6350">
            <a:solidFill>
              <a:srgbClr val="EC7C30"/>
            </a:solidFill>
          </a:ln>
        </p:spPr>
        <p:txBody>
          <a:bodyPr wrap="square" lIns="0" tIns="0" rIns="0" bIns="0" rtlCol="0"/>
          <a:lstStyle/>
          <a:p>
            <a:endParaRPr/>
          </a:p>
        </p:txBody>
      </p:sp>
      <p:sp>
        <p:nvSpPr>
          <p:cNvPr id="23" name="object 23"/>
          <p:cNvSpPr/>
          <p:nvPr/>
        </p:nvSpPr>
        <p:spPr>
          <a:xfrm>
            <a:off x="730250" y="4364228"/>
            <a:ext cx="10521950" cy="0"/>
          </a:xfrm>
          <a:custGeom>
            <a:avLst/>
            <a:gdLst/>
            <a:ahLst/>
            <a:cxnLst/>
            <a:rect l="l" t="t" r="r" b="b"/>
            <a:pathLst>
              <a:path w="10521950">
                <a:moveTo>
                  <a:pt x="0" y="0"/>
                </a:moveTo>
                <a:lnTo>
                  <a:pt x="10521950" y="0"/>
                </a:lnTo>
              </a:path>
            </a:pathLst>
          </a:custGeom>
          <a:ln w="6350">
            <a:solidFill>
              <a:srgbClr val="EC7C30"/>
            </a:solidFill>
          </a:ln>
        </p:spPr>
        <p:txBody>
          <a:bodyPr wrap="square" lIns="0" tIns="0" rIns="0" bIns="0" rtlCol="0"/>
          <a:lstStyle/>
          <a:p>
            <a:endParaRPr/>
          </a:p>
        </p:txBody>
      </p:sp>
      <p:sp>
        <p:nvSpPr>
          <p:cNvPr id="24" name="object 24"/>
          <p:cNvSpPr/>
          <p:nvPr/>
        </p:nvSpPr>
        <p:spPr>
          <a:xfrm>
            <a:off x="730250" y="4648072"/>
            <a:ext cx="10521950" cy="0"/>
          </a:xfrm>
          <a:custGeom>
            <a:avLst/>
            <a:gdLst/>
            <a:ahLst/>
            <a:cxnLst/>
            <a:rect l="l" t="t" r="r" b="b"/>
            <a:pathLst>
              <a:path w="10521950">
                <a:moveTo>
                  <a:pt x="0" y="0"/>
                </a:moveTo>
                <a:lnTo>
                  <a:pt x="10521950" y="0"/>
                </a:lnTo>
              </a:path>
            </a:pathLst>
          </a:custGeom>
          <a:ln w="6350">
            <a:solidFill>
              <a:srgbClr val="EC7C30"/>
            </a:solidFill>
          </a:ln>
        </p:spPr>
        <p:txBody>
          <a:bodyPr wrap="square" lIns="0" tIns="0" rIns="0" bIns="0" rtlCol="0"/>
          <a:lstStyle/>
          <a:p>
            <a:endParaRPr/>
          </a:p>
        </p:txBody>
      </p:sp>
      <p:sp>
        <p:nvSpPr>
          <p:cNvPr id="25" name="object 25"/>
          <p:cNvSpPr/>
          <p:nvPr/>
        </p:nvSpPr>
        <p:spPr>
          <a:xfrm>
            <a:off x="730250" y="5048250"/>
            <a:ext cx="10521950" cy="0"/>
          </a:xfrm>
          <a:custGeom>
            <a:avLst/>
            <a:gdLst/>
            <a:ahLst/>
            <a:cxnLst/>
            <a:rect l="l" t="t" r="r" b="b"/>
            <a:pathLst>
              <a:path w="10521950">
                <a:moveTo>
                  <a:pt x="0" y="0"/>
                </a:moveTo>
                <a:lnTo>
                  <a:pt x="10521950" y="0"/>
                </a:lnTo>
              </a:path>
            </a:pathLst>
          </a:custGeom>
          <a:ln w="6350">
            <a:solidFill>
              <a:srgbClr val="EC7C30"/>
            </a:solidFill>
          </a:ln>
        </p:spPr>
        <p:txBody>
          <a:bodyPr wrap="square" lIns="0" tIns="0" rIns="0" bIns="0" rtlCol="0"/>
          <a:lstStyle/>
          <a:p>
            <a:endParaRPr/>
          </a:p>
        </p:txBody>
      </p:sp>
      <p:sp>
        <p:nvSpPr>
          <p:cNvPr id="26" name="object 26"/>
          <p:cNvSpPr/>
          <p:nvPr/>
        </p:nvSpPr>
        <p:spPr>
          <a:xfrm>
            <a:off x="730250" y="5381625"/>
            <a:ext cx="10521950" cy="0"/>
          </a:xfrm>
          <a:custGeom>
            <a:avLst/>
            <a:gdLst/>
            <a:ahLst/>
            <a:cxnLst/>
            <a:rect l="l" t="t" r="r" b="b"/>
            <a:pathLst>
              <a:path w="10521950">
                <a:moveTo>
                  <a:pt x="0" y="0"/>
                </a:moveTo>
                <a:lnTo>
                  <a:pt x="10521950" y="0"/>
                </a:lnTo>
              </a:path>
            </a:pathLst>
          </a:custGeom>
          <a:ln w="6350">
            <a:solidFill>
              <a:srgbClr val="EC7C30"/>
            </a:solidFill>
          </a:ln>
        </p:spPr>
        <p:txBody>
          <a:bodyPr wrap="square" lIns="0" tIns="0" rIns="0" bIns="0" rtlCol="0"/>
          <a:lstStyle/>
          <a:p>
            <a:endParaRPr/>
          </a:p>
        </p:txBody>
      </p:sp>
      <p:sp>
        <p:nvSpPr>
          <p:cNvPr id="27" name="object 27"/>
          <p:cNvSpPr/>
          <p:nvPr/>
        </p:nvSpPr>
        <p:spPr>
          <a:xfrm>
            <a:off x="733425" y="739520"/>
            <a:ext cx="0" cy="5074285"/>
          </a:xfrm>
          <a:custGeom>
            <a:avLst/>
            <a:gdLst/>
            <a:ahLst/>
            <a:cxnLst/>
            <a:rect l="l" t="t" r="r" b="b"/>
            <a:pathLst>
              <a:path h="5074285">
                <a:moveTo>
                  <a:pt x="0" y="0"/>
                </a:moveTo>
                <a:lnTo>
                  <a:pt x="0" y="5073904"/>
                </a:lnTo>
              </a:path>
            </a:pathLst>
          </a:custGeom>
          <a:ln w="6350">
            <a:solidFill>
              <a:srgbClr val="EC7C30"/>
            </a:solidFill>
          </a:ln>
        </p:spPr>
        <p:txBody>
          <a:bodyPr wrap="square" lIns="0" tIns="0" rIns="0" bIns="0" rtlCol="0"/>
          <a:lstStyle/>
          <a:p>
            <a:endParaRPr/>
          </a:p>
        </p:txBody>
      </p:sp>
      <p:sp>
        <p:nvSpPr>
          <p:cNvPr id="28" name="object 28"/>
          <p:cNvSpPr/>
          <p:nvPr/>
        </p:nvSpPr>
        <p:spPr>
          <a:xfrm>
            <a:off x="11249025" y="739520"/>
            <a:ext cx="0" cy="5074285"/>
          </a:xfrm>
          <a:custGeom>
            <a:avLst/>
            <a:gdLst/>
            <a:ahLst/>
            <a:cxnLst/>
            <a:rect l="l" t="t" r="r" b="b"/>
            <a:pathLst>
              <a:path h="5074285">
                <a:moveTo>
                  <a:pt x="0" y="0"/>
                </a:moveTo>
                <a:lnTo>
                  <a:pt x="0" y="5073904"/>
                </a:lnTo>
              </a:path>
            </a:pathLst>
          </a:custGeom>
          <a:ln w="6350">
            <a:solidFill>
              <a:srgbClr val="EC7C30"/>
            </a:solidFill>
          </a:ln>
        </p:spPr>
        <p:txBody>
          <a:bodyPr wrap="square" lIns="0" tIns="0" rIns="0" bIns="0" rtlCol="0"/>
          <a:lstStyle/>
          <a:p>
            <a:endParaRPr/>
          </a:p>
        </p:txBody>
      </p:sp>
      <p:sp>
        <p:nvSpPr>
          <p:cNvPr id="29" name="object 29"/>
          <p:cNvSpPr/>
          <p:nvPr/>
        </p:nvSpPr>
        <p:spPr>
          <a:xfrm>
            <a:off x="730250" y="742695"/>
            <a:ext cx="10521950" cy="0"/>
          </a:xfrm>
          <a:custGeom>
            <a:avLst/>
            <a:gdLst/>
            <a:ahLst/>
            <a:cxnLst/>
            <a:rect l="l" t="t" r="r" b="b"/>
            <a:pathLst>
              <a:path w="10521950">
                <a:moveTo>
                  <a:pt x="0" y="0"/>
                </a:moveTo>
                <a:lnTo>
                  <a:pt x="10521950" y="0"/>
                </a:lnTo>
              </a:path>
            </a:pathLst>
          </a:custGeom>
          <a:ln w="6350">
            <a:solidFill>
              <a:srgbClr val="EC7C30"/>
            </a:solidFill>
          </a:ln>
        </p:spPr>
        <p:txBody>
          <a:bodyPr wrap="square" lIns="0" tIns="0" rIns="0" bIns="0" rtlCol="0"/>
          <a:lstStyle/>
          <a:p>
            <a:endParaRPr/>
          </a:p>
        </p:txBody>
      </p:sp>
      <p:sp>
        <p:nvSpPr>
          <p:cNvPr id="30" name="object 30"/>
          <p:cNvSpPr/>
          <p:nvPr/>
        </p:nvSpPr>
        <p:spPr>
          <a:xfrm>
            <a:off x="730250" y="5810250"/>
            <a:ext cx="10521950" cy="0"/>
          </a:xfrm>
          <a:custGeom>
            <a:avLst/>
            <a:gdLst/>
            <a:ahLst/>
            <a:cxnLst/>
            <a:rect l="l" t="t" r="r" b="b"/>
            <a:pathLst>
              <a:path w="10521950">
                <a:moveTo>
                  <a:pt x="0" y="0"/>
                </a:moveTo>
                <a:lnTo>
                  <a:pt x="10521950" y="0"/>
                </a:lnTo>
              </a:path>
            </a:pathLst>
          </a:custGeom>
          <a:ln w="6350">
            <a:solidFill>
              <a:srgbClr val="EC7C30"/>
            </a:solidFill>
          </a:ln>
        </p:spPr>
        <p:txBody>
          <a:bodyPr wrap="square" lIns="0" tIns="0" rIns="0" bIns="0" rtlCol="0"/>
          <a:lstStyle/>
          <a:p>
            <a:endParaRPr/>
          </a:p>
        </p:txBody>
      </p:sp>
      <p:sp>
        <p:nvSpPr>
          <p:cNvPr id="31" name="object 31"/>
          <p:cNvSpPr txBox="1"/>
          <p:nvPr/>
        </p:nvSpPr>
        <p:spPr>
          <a:xfrm>
            <a:off x="882497" y="763981"/>
            <a:ext cx="585470" cy="331470"/>
          </a:xfrm>
          <a:prstGeom prst="rect">
            <a:avLst/>
          </a:prstGeom>
        </p:spPr>
        <p:txBody>
          <a:bodyPr vert="horz" wrap="square" lIns="0" tIns="13335" rIns="0" bIns="0" rtlCol="0">
            <a:spAutoFit/>
          </a:bodyPr>
          <a:lstStyle/>
          <a:p>
            <a:pPr marL="12700">
              <a:lnSpc>
                <a:spcPct val="100000"/>
              </a:lnSpc>
              <a:spcBef>
                <a:spcPts val="105"/>
              </a:spcBef>
            </a:pPr>
            <a:r>
              <a:rPr sz="2000" b="1" spc="-155" dirty="0">
                <a:solidFill>
                  <a:srgbClr val="FFFFFF"/>
                </a:solidFill>
                <a:latin typeface="Calibri"/>
                <a:cs typeface="Calibri"/>
              </a:rPr>
              <a:t>T</a:t>
            </a:r>
            <a:r>
              <a:rPr sz="2000" b="1" spc="-10" dirty="0">
                <a:solidFill>
                  <a:srgbClr val="FFFFFF"/>
                </a:solidFill>
                <a:latin typeface="Calibri"/>
                <a:cs typeface="Calibri"/>
              </a:rPr>
              <a:t>a</a:t>
            </a:r>
            <a:r>
              <a:rPr sz="2000" b="1" dirty="0">
                <a:solidFill>
                  <a:srgbClr val="FFFFFF"/>
                </a:solidFill>
                <a:latin typeface="Calibri"/>
                <a:cs typeface="Calibri"/>
              </a:rPr>
              <a:t>ble</a:t>
            </a:r>
            <a:endParaRPr sz="2000">
              <a:latin typeface="Calibri"/>
              <a:cs typeface="Calibri"/>
            </a:endParaRPr>
          </a:p>
        </p:txBody>
      </p:sp>
      <p:sp>
        <p:nvSpPr>
          <p:cNvPr id="32" name="object 32"/>
          <p:cNvSpPr txBox="1"/>
          <p:nvPr/>
        </p:nvSpPr>
        <p:spPr>
          <a:xfrm>
            <a:off x="4158488" y="763981"/>
            <a:ext cx="1235075" cy="331470"/>
          </a:xfrm>
          <a:prstGeom prst="rect">
            <a:avLst/>
          </a:prstGeom>
        </p:spPr>
        <p:txBody>
          <a:bodyPr vert="horz" wrap="square" lIns="0" tIns="13335" rIns="0" bIns="0" rtlCol="0">
            <a:spAutoFit/>
          </a:bodyPr>
          <a:lstStyle/>
          <a:p>
            <a:pPr marL="12700">
              <a:lnSpc>
                <a:spcPct val="100000"/>
              </a:lnSpc>
              <a:spcBef>
                <a:spcPts val="105"/>
              </a:spcBef>
            </a:pPr>
            <a:r>
              <a:rPr sz="2000" b="1" spc="-5" dirty="0">
                <a:solidFill>
                  <a:srgbClr val="FFFFFF"/>
                </a:solidFill>
                <a:latin typeface="Calibri"/>
                <a:cs typeface="Calibri"/>
              </a:rPr>
              <a:t>Description</a:t>
            </a:r>
            <a:endParaRPr sz="2000">
              <a:latin typeface="Calibri"/>
              <a:cs typeface="Calibri"/>
            </a:endParaRPr>
          </a:p>
        </p:txBody>
      </p:sp>
      <p:sp>
        <p:nvSpPr>
          <p:cNvPr id="33" name="object 33"/>
          <p:cNvSpPr txBox="1"/>
          <p:nvPr/>
        </p:nvSpPr>
        <p:spPr>
          <a:xfrm>
            <a:off x="1040383" y="1238758"/>
            <a:ext cx="270510" cy="299720"/>
          </a:xfrm>
          <a:prstGeom prst="rect">
            <a:avLst/>
          </a:prstGeom>
        </p:spPr>
        <p:txBody>
          <a:bodyPr vert="horz" wrap="square" lIns="0" tIns="12700" rIns="0" bIns="0" rtlCol="0">
            <a:spAutoFit/>
          </a:bodyPr>
          <a:lstStyle/>
          <a:p>
            <a:pPr marL="12700">
              <a:lnSpc>
                <a:spcPct val="100000"/>
              </a:lnSpc>
              <a:spcBef>
                <a:spcPts val="100"/>
              </a:spcBef>
            </a:pPr>
            <a:r>
              <a:rPr sz="1800" b="0" spc="-5" dirty="0">
                <a:latin typeface="Calibri Light"/>
                <a:cs typeface="Calibri Light"/>
              </a:rPr>
              <a:t>8A</a:t>
            </a:r>
            <a:endParaRPr sz="1800">
              <a:latin typeface="Calibri Light"/>
              <a:cs typeface="Calibri Light"/>
            </a:endParaRPr>
          </a:p>
        </p:txBody>
      </p:sp>
      <p:sp>
        <p:nvSpPr>
          <p:cNvPr id="34" name="object 34"/>
          <p:cNvSpPr txBox="1"/>
          <p:nvPr/>
        </p:nvSpPr>
        <p:spPr>
          <a:xfrm>
            <a:off x="1614677" y="1128140"/>
            <a:ext cx="3719829" cy="299720"/>
          </a:xfrm>
          <a:prstGeom prst="rect">
            <a:avLst/>
          </a:prstGeom>
        </p:spPr>
        <p:txBody>
          <a:bodyPr vert="horz" wrap="square" lIns="0" tIns="12700" rIns="0" bIns="0" rtlCol="0">
            <a:spAutoFit/>
          </a:bodyPr>
          <a:lstStyle/>
          <a:p>
            <a:pPr marL="12700">
              <a:lnSpc>
                <a:spcPct val="100000"/>
              </a:lnSpc>
              <a:spcBef>
                <a:spcPts val="100"/>
              </a:spcBef>
            </a:pPr>
            <a:r>
              <a:rPr sz="1800" b="0" spc="-15" dirty="0">
                <a:latin typeface="Calibri Light"/>
                <a:cs typeface="Calibri Light"/>
              </a:rPr>
              <a:t>ITC </a:t>
            </a:r>
            <a:r>
              <a:rPr sz="1800" b="0" dirty="0">
                <a:latin typeface="Calibri Light"/>
                <a:cs typeface="Calibri Light"/>
              </a:rPr>
              <a:t>as per </a:t>
            </a:r>
            <a:r>
              <a:rPr sz="1800" b="0" spc="-5" dirty="0">
                <a:latin typeface="Calibri Light"/>
                <a:cs typeface="Calibri Light"/>
              </a:rPr>
              <a:t>GSTR-2A </a:t>
            </a:r>
            <a:r>
              <a:rPr sz="1800" b="0" spc="-25" dirty="0">
                <a:latin typeface="Calibri Light"/>
                <a:cs typeface="Calibri Light"/>
              </a:rPr>
              <a:t>(Table </a:t>
            </a:r>
            <a:r>
              <a:rPr sz="1800" b="0" dirty="0">
                <a:latin typeface="Calibri Light"/>
                <a:cs typeface="Calibri Light"/>
              </a:rPr>
              <a:t>3 &amp; 5</a:t>
            </a:r>
            <a:r>
              <a:rPr sz="1800" b="0" spc="20" dirty="0">
                <a:latin typeface="Calibri Light"/>
                <a:cs typeface="Calibri Light"/>
              </a:rPr>
              <a:t> </a:t>
            </a:r>
            <a:r>
              <a:rPr sz="1800" b="0" spc="-5" dirty="0">
                <a:latin typeface="Calibri Light"/>
                <a:cs typeface="Calibri Light"/>
              </a:rPr>
              <a:t>thereof)</a:t>
            </a:r>
            <a:endParaRPr sz="1800">
              <a:latin typeface="Calibri Light"/>
              <a:cs typeface="Calibri Light"/>
            </a:endParaRPr>
          </a:p>
        </p:txBody>
      </p:sp>
      <p:sp>
        <p:nvSpPr>
          <p:cNvPr id="35" name="object 35"/>
          <p:cNvSpPr txBox="1"/>
          <p:nvPr/>
        </p:nvSpPr>
        <p:spPr>
          <a:xfrm>
            <a:off x="8387588" y="1181861"/>
            <a:ext cx="551815" cy="299720"/>
          </a:xfrm>
          <a:prstGeom prst="rect">
            <a:avLst/>
          </a:prstGeom>
        </p:spPr>
        <p:txBody>
          <a:bodyPr vert="horz" wrap="square" lIns="0" tIns="12700" rIns="0" bIns="0" rtlCol="0">
            <a:spAutoFit/>
          </a:bodyPr>
          <a:lstStyle/>
          <a:p>
            <a:pPr marL="12700">
              <a:lnSpc>
                <a:spcPct val="100000"/>
              </a:lnSpc>
              <a:spcBef>
                <a:spcPts val="100"/>
              </a:spcBef>
            </a:pPr>
            <a:r>
              <a:rPr sz="1800" b="0" spc="-20" dirty="0">
                <a:latin typeface="Calibri Light"/>
                <a:cs typeface="Calibri Light"/>
              </a:rPr>
              <a:t>A</a:t>
            </a:r>
            <a:r>
              <a:rPr sz="1800" b="0" dirty="0">
                <a:latin typeface="Calibri Light"/>
                <a:cs typeface="Calibri Light"/>
              </a:rPr>
              <a:t>U</a:t>
            </a:r>
            <a:r>
              <a:rPr sz="1800" b="0" spc="-50" dirty="0">
                <a:latin typeface="Calibri Light"/>
                <a:cs typeface="Calibri Light"/>
              </a:rPr>
              <a:t>T</a:t>
            </a:r>
            <a:r>
              <a:rPr sz="1800" b="0" dirty="0">
                <a:latin typeface="Calibri Light"/>
                <a:cs typeface="Calibri Light"/>
              </a:rPr>
              <a:t>O</a:t>
            </a:r>
            <a:endParaRPr sz="1800">
              <a:latin typeface="Calibri Light"/>
              <a:cs typeface="Calibri Light"/>
            </a:endParaRPr>
          </a:p>
        </p:txBody>
      </p:sp>
      <p:sp>
        <p:nvSpPr>
          <p:cNvPr id="36" name="object 36"/>
          <p:cNvSpPr txBox="1"/>
          <p:nvPr/>
        </p:nvSpPr>
        <p:spPr>
          <a:xfrm>
            <a:off x="1043432" y="1794713"/>
            <a:ext cx="263525" cy="300355"/>
          </a:xfrm>
          <a:prstGeom prst="rect">
            <a:avLst/>
          </a:prstGeom>
        </p:spPr>
        <p:txBody>
          <a:bodyPr vert="horz" wrap="square" lIns="0" tIns="12700" rIns="0" bIns="0" rtlCol="0">
            <a:spAutoFit/>
          </a:bodyPr>
          <a:lstStyle/>
          <a:p>
            <a:pPr marL="12700">
              <a:lnSpc>
                <a:spcPct val="100000"/>
              </a:lnSpc>
              <a:spcBef>
                <a:spcPts val="100"/>
              </a:spcBef>
            </a:pPr>
            <a:r>
              <a:rPr sz="1800" b="0" spc="-5" dirty="0">
                <a:latin typeface="Calibri Light"/>
                <a:cs typeface="Calibri Light"/>
              </a:rPr>
              <a:t>8B</a:t>
            </a:r>
            <a:endParaRPr sz="1800">
              <a:latin typeface="Calibri Light"/>
              <a:cs typeface="Calibri Light"/>
            </a:endParaRPr>
          </a:p>
        </p:txBody>
      </p:sp>
      <p:sp>
        <p:nvSpPr>
          <p:cNvPr id="37" name="object 37"/>
          <p:cNvSpPr txBox="1"/>
          <p:nvPr/>
        </p:nvSpPr>
        <p:spPr>
          <a:xfrm>
            <a:off x="1614677" y="1527428"/>
            <a:ext cx="3957320" cy="299720"/>
          </a:xfrm>
          <a:prstGeom prst="rect">
            <a:avLst/>
          </a:prstGeom>
        </p:spPr>
        <p:txBody>
          <a:bodyPr vert="horz" wrap="square" lIns="0" tIns="12700" rIns="0" bIns="0" rtlCol="0">
            <a:spAutoFit/>
          </a:bodyPr>
          <a:lstStyle/>
          <a:p>
            <a:pPr marL="12700">
              <a:lnSpc>
                <a:spcPct val="100000"/>
              </a:lnSpc>
              <a:spcBef>
                <a:spcPts val="100"/>
              </a:spcBef>
            </a:pPr>
            <a:r>
              <a:rPr sz="1800" b="0" spc="-15" dirty="0">
                <a:latin typeface="Calibri Light"/>
                <a:cs typeface="Calibri Light"/>
              </a:rPr>
              <a:t>ITC </a:t>
            </a:r>
            <a:r>
              <a:rPr sz="1800" b="0" dirty="0">
                <a:latin typeface="Calibri Light"/>
                <a:cs typeface="Calibri Light"/>
              </a:rPr>
              <a:t>as per sum </a:t>
            </a:r>
            <a:r>
              <a:rPr sz="1800" b="0" spc="-15" dirty="0">
                <a:latin typeface="Calibri Light"/>
                <a:cs typeface="Calibri Light"/>
              </a:rPr>
              <a:t>total </a:t>
            </a:r>
            <a:r>
              <a:rPr sz="1800" b="0" spc="-5" dirty="0">
                <a:latin typeface="Calibri Light"/>
                <a:cs typeface="Calibri Light"/>
              </a:rPr>
              <a:t>of 6(B) </a:t>
            </a:r>
            <a:r>
              <a:rPr sz="1800" b="0" dirty="0">
                <a:latin typeface="Calibri Light"/>
                <a:cs typeface="Calibri Light"/>
              </a:rPr>
              <a:t>and 6(H)</a:t>
            </a:r>
            <a:r>
              <a:rPr sz="1800" b="0" spc="5" dirty="0">
                <a:latin typeface="Calibri Light"/>
                <a:cs typeface="Calibri Light"/>
              </a:rPr>
              <a:t> </a:t>
            </a:r>
            <a:r>
              <a:rPr sz="1800" b="0" spc="-5" dirty="0">
                <a:latin typeface="Calibri Light"/>
                <a:cs typeface="Calibri Light"/>
              </a:rPr>
              <a:t>above</a:t>
            </a:r>
            <a:endParaRPr sz="1800">
              <a:latin typeface="Calibri Light"/>
              <a:cs typeface="Calibri Light"/>
            </a:endParaRPr>
          </a:p>
        </p:txBody>
      </p:sp>
      <p:sp>
        <p:nvSpPr>
          <p:cNvPr id="38" name="object 38"/>
          <p:cNvSpPr txBox="1"/>
          <p:nvPr/>
        </p:nvSpPr>
        <p:spPr>
          <a:xfrm>
            <a:off x="8387588" y="1522221"/>
            <a:ext cx="2336800" cy="574675"/>
          </a:xfrm>
          <a:prstGeom prst="rect">
            <a:avLst/>
          </a:prstGeom>
        </p:spPr>
        <p:txBody>
          <a:bodyPr vert="horz" wrap="square" lIns="0" tIns="12700" rIns="0" bIns="0" rtlCol="0">
            <a:spAutoFit/>
          </a:bodyPr>
          <a:lstStyle/>
          <a:p>
            <a:pPr marL="12700">
              <a:lnSpc>
                <a:spcPct val="100000"/>
              </a:lnSpc>
              <a:spcBef>
                <a:spcPts val="100"/>
              </a:spcBef>
            </a:pPr>
            <a:r>
              <a:rPr sz="1800" b="0" dirty="0">
                <a:latin typeface="Calibri Light"/>
                <a:cs typeface="Calibri Light"/>
              </a:rPr>
              <a:t>6B = 4A5 ; 6H-</a:t>
            </a:r>
            <a:r>
              <a:rPr sz="1800" b="0" spc="-60" dirty="0">
                <a:latin typeface="Calibri Light"/>
                <a:cs typeface="Calibri Light"/>
              </a:rPr>
              <a:t> </a:t>
            </a:r>
            <a:r>
              <a:rPr sz="1800" b="0" spc="-10" dirty="0">
                <a:latin typeface="Calibri Light"/>
                <a:cs typeface="Calibri Light"/>
              </a:rPr>
              <a:t>Reclaimed</a:t>
            </a:r>
            <a:endParaRPr sz="1800">
              <a:latin typeface="Calibri Light"/>
              <a:cs typeface="Calibri Light"/>
            </a:endParaRPr>
          </a:p>
          <a:p>
            <a:pPr marL="12700">
              <a:lnSpc>
                <a:spcPct val="100000"/>
              </a:lnSpc>
            </a:pPr>
            <a:r>
              <a:rPr sz="1800" b="0" spc="-10" dirty="0">
                <a:latin typeface="Calibri Light"/>
                <a:cs typeface="Calibri Light"/>
              </a:rPr>
              <a:t>Credits</a:t>
            </a:r>
            <a:endParaRPr sz="1800">
              <a:latin typeface="Calibri Light"/>
              <a:cs typeface="Calibri Light"/>
            </a:endParaRPr>
          </a:p>
        </p:txBody>
      </p:sp>
      <p:sp>
        <p:nvSpPr>
          <p:cNvPr id="39" name="object 39"/>
          <p:cNvSpPr txBox="1"/>
          <p:nvPr/>
        </p:nvSpPr>
        <p:spPr>
          <a:xfrm>
            <a:off x="1043432" y="2627757"/>
            <a:ext cx="263525" cy="299720"/>
          </a:xfrm>
          <a:prstGeom prst="rect">
            <a:avLst/>
          </a:prstGeom>
        </p:spPr>
        <p:txBody>
          <a:bodyPr vert="horz" wrap="square" lIns="0" tIns="12700" rIns="0" bIns="0" rtlCol="0">
            <a:spAutoFit/>
          </a:bodyPr>
          <a:lstStyle/>
          <a:p>
            <a:pPr marL="12700">
              <a:lnSpc>
                <a:spcPct val="100000"/>
              </a:lnSpc>
              <a:spcBef>
                <a:spcPts val="100"/>
              </a:spcBef>
            </a:pPr>
            <a:r>
              <a:rPr sz="1800" b="0" spc="-5" dirty="0">
                <a:latin typeface="Calibri Light"/>
                <a:cs typeface="Calibri Light"/>
              </a:rPr>
              <a:t>8C</a:t>
            </a:r>
            <a:endParaRPr sz="1800">
              <a:latin typeface="Calibri Light"/>
              <a:cs typeface="Calibri Light"/>
            </a:endParaRPr>
          </a:p>
        </p:txBody>
      </p:sp>
      <p:sp>
        <p:nvSpPr>
          <p:cNvPr id="40" name="object 40"/>
          <p:cNvSpPr txBox="1"/>
          <p:nvPr/>
        </p:nvSpPr>
        <p:spPr>
          <a:xfrm>
            <a:off x="1614677" y="2083689"/>
            <a:ext cx="6323330" cy="848360"/>
          </a:xfrm>
          <a:prstGeom prst="rect">
            <a:avLst/>
          </a:prstGeom>
        </p:spPr>
        <p:txBody>
          <a:bodyPr vert="horz" wrap="square" lIns="0" tIns="12700" rIns="0" bIns="0" rtlCol="0">
            <a:spAutoFit/>
          </a:bodyPr>
          <a:lstStyle/>
          <a:p>
            <a:pPr marL="12700" marR="5080" algn="just">
              <a:lnSpc>
                <a:spcPct val="100000"/>
              </a:lnSpc>
              <a:spcBef>
                <a:spcPts val="100"/>
              </a:spcBef>
            </a:pPr>
            <a:r>
              <a:rPr sz="1800" b="0" spc="-15" dirty="0">
                <a:latin typeface="Calibri Light"/>
                <a:cs typeface="Calibri Light"/>
              </a:rPr>
              <a:t>ITC </a:t>
            </a:r>
            <a:r>
              <a:rPr sz="1800" b="0" spc="-5" dirty="0">
                <a:latin typeface="Calibri Light"/>
                <a:cs typeface="Calibri Light"/>
              </a:rPr>
              <a:t>on </a:t>
            </a:r>
            <a:r>
              <a:rPr sz="1800" b="0" spc="-10" dirty="0">
                <a:latin typeface="Calibri Light"/>
                <a:cs typeface="Calibri Light"/>
              </a:rPr>
              <a:t>inward </a:t>
            </a:r>
            <a:r>
              <a:rPr sz="1800" b="0" dirty="0">
                <a:latin typeface="Calibri Light"/>
                <a:cs typeface="Calibri Light"/>
              </a:rPr>
              <a:t>supplies </a:t>
            </a:r>
            <a:r>
              <a:rPr sz="1800" b="0" spc="-5" dirty="0">
                <a:latin typeface="Calibri Light"/>
                <a:cs typeface="Calibri Light"/>
              </a:rPr>
              <a:t>(other </a:t>
            </a:r>
            <a:r>
              <a:rPr sz="1800" b="0" dirty="0">
                <a:latin typeface="Calibri Light"/>
                <a:cs typeface="Calibri Light"/>
              </a:rPr>
              <a:t>than imports and </a:t>
            </a:r>
            <a:r>
              <a:rPr sz="1800" b="0" spc="-10" dirty="0">
                <a:latin typeface="Calibri Light"/>
                <a:cs typeface="Calibri Light"/>
              </a:rPr>
              <a:t>inward </a:t>
            </a:r>
            <a:r>
              <a:rPr sz="1800" b="0" dirty="0">
                <a:latin typeface="Calibri Light"/>
                <a:cs typeface="Calibri Light"/>
              </a:rPr>
              <a:t>supplies  liable </a:t>
            </a:r>
            <a:r>
              <a:rPr sz="1800" b="0" spc="-10" dirty="0">
                <a:latin typeface="Calibri Light"/>
                <a:cs typeface="Calibri Light"/>
              </a:rPr>
              <a:t>to </a:t>
            </a:r>
            <a:r>
              <a:rPr sz="1800" b="0" spc="-15" dirty="0">
                <a:latin typeface="Calibri Light"/>
                <a:cs typeface="Calibri Light"/>
              </a:rPr>
              <a:t>reverse </a:t>
            </a:r>
            <a:r>
              <a:rPr sz="1800" b="0" spc="-10" dirty="0">
                <a:latin typeface="Calibri Light"/>
                <a:cs typeface="Calibri Light"/>
              </a:rPr>
              <a:t>charge </a:t>
            </a:r>
            <a:r>
              <a:rPr sz="1800" b="0" dirty="0">
                <a:latin typeface="Calibri Light"/>
                <a:cs typeface="Calibri Light"/>
              </a:rPr>
              <a:t>but includes services </a:t>
            </a:r>
            <a:r>
              <a:rPr sz="1800" b="0" spc="-10" dirty="0">
                <a:latin typeface="Calibri Light"/>
                <a:cs typeface="Calibri Light"/>
              </a:rPr>
              <a:t>received from </a:t>
            </a:r>
            <a:r>
              <a:rPr sz="1800" b="0" spc="-5" dirty="0">
                <a:latin typeface="Calibri Light"/>
                <a:cs typeface="Calibri Light"/>
              </a:rPr>
              <a:t>SEZs)  </a:t>
            </a:r>
            <a:r>
              <a:rPr sz="1800" b="0" spc="-10" dirty="0">
                <a:latin typeface="Calibri Light"/>
                <a:cs typeface="Calibri Light"/>
              </a:rPr>
              <a:t>received </a:t>
            </a:r>
            <a:r>
              <a:rPr sz="1800" b="0" dirty="0">
                <a:latin typeface="Calibri Light"/>
                <a:cs typeface="Calibri Light"/>
              </a:rPr>
              <a:t>during </a:t>
            </a:r>
            <a:r>
              <a:rPr sz="1800" b="0" spc="-5" dirty="0">
                <a:latin typeface="Calibri Light"/>
                <a:cs typeface="Calibri Light"/>
              </a:rPr>
              <a:t>2017-18 </a:t>
            </a:r>
            <a:r>
              <a:rPr sz="1800" b="0" dirty="0">
                <a:latin typeface="Calibri Light"/>
                <a:cs typeface="Calibri Light"/>
              </a:rPr>
              <a:t>but </a:t>
            </a:r>
            <a:r>
              <a:rPr sz="1800" b="0" spc="-10" dirty="0">
                <a:latin typeface="Calibri Light"/>
                <a:cs typeface="Calibri Light"/>
              </a:rPr>
              <a:t>availed </a:t>
            </a:r>
            <a:r>
              <a:rPr sz="1800" b="0" dirty="0">
                <a:latin typeface="Calibri Light"/>
                <a:cs typeface="Calibri Light"/>
              </a:rPr>
              <a:t>during April </a:t>
            </a:r>
            <a:r>
              <a:rPr sz="1800" b="0" spc="-10" dirty="0">
                <a:latin typeface="Calibri Light"/>
                <a:cs typeface="Calibri Light"/>
              </a:rPr>
              <a:t>to </a:t>
            </a:r>
            <a:r>
              <a:rPr sz="1800" b="0" spc="-25" dirty="0">
                <a:latin typeface="Calibri Light"/>
                <a:cs typeface="Calibri Light"/>
              </a:rPr>
              <a:t>September,</a:t>
            </a:r>
            <a:r>
              <a:rPr sz="1800" b="0" spc="45" dirty="0">
                <a:latin typeface="Calibri Light"/>
                <a:cs typeface="Calibri Light"/>
              </a:rPr>
              <a:t> </a:t>
            </a:r>
            <a:r>
              <a:rPr sz="1800" b="0" spc="-5" dirty="0">
                <a:latin typeface="Calibri Light"/>
                <a:cs typeface="Calibri Light"/>
              </a:rPr>
              <a:t>2018</a:t>
            </a:r>
            <a:endParaRPr sz="1800">
              <a:latin typeface="Calibri Light"/>
              <a:cs typeface="Calibri Light"/>
            </a:endParaRPr>
          </a:p>
        </p:txBody>
      </p:sp>
      <p:sp>
        <p:nvSpPr>
          <p:cNvPr id="41" name="object 41"/>
          <p:cNvSpPr txBox="1"/>
          <p:nvPr/>
        </p:nvSpPr>
        <p:spPr>
          <a:xfrm>
            <a:off x="8387588" y="2216911"/>
            <a:ext cx="2780030" cy="574040"/>
          </a:xfrm>
          <a:prstGeom prst="rect">
            <a:avLst/>
          </a:prstGeom>
        </p:spPr>
        <p:txBody>
          <a:bodyPr vert="horz" wrap="square" lIns="0" tIns="12700" rIns="0" bIns="0" rtlCol="0">
            <a:spAutoFit/>
          </a:bodyPr>
          <a:lstStyle/>
          <a:p>
            <a:pPr marL="12700" marR="5080">
              <a:lnSpc>
                <a:spcPct val="100000"/>
              </a:lnSpc>
              <a:spcBef>
                <a:spcPts val="100"/>
              </a:spcBef>
            </a:pPr>
            <a:r>
              <a:rPr sz="1800" b="0" spc="-10" dirty="0">
                <a:latin typeface="Calibri Light"/>
                <a:cs typeface="Calibri Light"/>
              </a:rPr>
              <a:t>Credit </a:t>
            </a:r>
            <a:r>
              <a:rPr sz="1800" b="0" spc="-20" dirty="0">
                <a:latin typeface="Calibri Light"/>
                <a:cs typeface="Calibri Light"/>
              </a:rPr>
              <a:t>taken </a:t>
            </a:r>
            <a:r>
              <a:rPr sz="1800" b="0" dirty="0">
                <a:latin typeface="Calibri Light"/>
                <a:cs typeface="Calibri Light"/>
              </a:rPr>
              <a:t>based </a:t>
            </a:r>
            <a:r>
              <a:rPr sz="1800" b="0" spc="-5" dirty="0">
                <a:latin typeface="Calibri Light"/>
                <a:cs typeface="Calibri Light"/>
              </a:rPr>
              <a:t>on </a:t>
            </a:r>
            <a:r>
              <a:rPr sz="1800" b="0" spc="-10" dirty="0">
                <a:latin typeface="Calibri Light"/>
                <a:cs typeface="Calibri Light"/>
              </a:rPr>
              <a:t>Circular  </a:t>
            </a:r>
            <a:r>
              <a:rPr sz="1800" b="0" spc="-5" dirty="0">
                <a:latin typeface="Calibri Light"/>
                <a:cs typeface="Calibri Light"/>
              </a:rPr>
              <a:t>26/2017</a:t>
            </a:r>
            <a:endParaRPr sz="1800">
              <a:latin typeface="Calibri Light"/>
              <a:cs typeface="Calibri Light"/>
            </a:endParaRPr>
          </a:p>
        </p:txBody>
      </p:sp>
      <p:sp>
        <p:nvSpPr>
          <p:cNvPr id="42" name="object 42"/>
          <p:cNvSpPr txBox="1"/>
          <p:nvPr/>
        </p:nvSpPr>
        <p:spPr>
          <a:xfrm>
            <a:off x="1035811" y="2987166"/>
            <a:ext cx="280035" cy="299720"/>
          </a:xfrm>
          <a:prstGeom prst="rect">
            <a:avLst/>
          </a:prstGeom>
        </p:spPr>
        <p:txBody>
          <a:bodyPr vert="horz" wrap="square" lIns="0" tIns="12700" rIns="0" bIns="0" rtlCol="0">
            <a:spAutoFit/>
          </a:bodyPr>
          <a:lstStyle/>
          <a:p>
            <a:pPr marL="12700">
              <a:lnSpc>
                <a:spcPct val="100000"/>
              </a:lnSpc>
              <a:spcBef>
                <a:spcPts val="100"/>
              </a:spcBef>
            </a:pPr>
            <a:r>
              <a:rPr sz="1800" b="0" spc="-5" dirty="0">
                <a:latin typeface="Calibri Light"/>
                <a:cs typeface="Calibri Light"/>
              </a:rPr>
              <a:t>8D</a:t>
            </a:r>
            <a:endParaRPr sz="1800">
              <a:latin typeface="Calibri Light"/>
              <a:cs typeface="Calibri Light"/>
            </a:endParaRPr>
          </a:p>
        </p:txBody>
      </p:sp>
      <p:sp>
        <p:nvSpPr>
          <p:cNvPr id="43" name="object 43"/>
          <p:cNvSpPr txBox="1"/>
          <p:nvPr/>
        </p:nvSpPr>
        <p:spPr>
          <a:xfrm>
            <a:off x="1614677" y="2916428"/>
            <a:ext cx="1855470" cy="299720"/>
          </a:xfrm>
          <a:prstGeom prst="rect">
            <a:avLst/>
          </a:prstGeom>
        </p:spPr>
        <p:txBody>
          <a:bodyPr vert="horz" wrap="square" lIns="0" tIns="12700" rIns="0" bIns="0" rtlCol="0">
            <a:spAutoFit/>
          </a:bodyPr>
          <a:lstStyle/>
          <a:p>
            <a:pPr marL="12700">
              <a:lnSpc>
                <a:spcPct val="100000"/>
              </a:lnSpc>
              <a:spcBef>
                <a:spcPts val="100"/>
              </a:spcBef>
            </a:pPr>
            <a:r>
              <a:rPr sz="1800" b="0" spc="-15" dirty="0">
                <a:latin typeface="Calibri Light"/>
                <a:cs typeface="Calibri Light"/>
              </a:rPr>
              <a:t>Difference</a:t>
            </a:r>
            <a:r>
              <a:rPr sz="1800" b="0" spc="-65" dirty="0">
                <a:latin typeface="Calibri Light"/>
                <a:cs typeface="Calibri Light"/>
              </a:rPr>
              <a:t> </a:t>
            </a:r>
            <a:r>
              <a:rPr sz="1800" b="0" dirty="0">
                <a:latin typeface="Calibri Light"/>
                <a:cs typeface="Calibri Light"/>
              </a:rPr>
              <a:t>[A-(B+C)]</a:t>
            </a:r>
            <a:endParaRPr sz="1800">
              <a:latin typeface="Calibri Light"/>
              <a:cs typeface="Calibri Light"/>
            </a:endParaRPr>
          </a:p>
        </p:txBody>
      </p:sp>
      <p:sp>
        <p:nvSpPr>
          <p:cNvPr id="44" name="object 44"/>
          <p:cNvSpPr txBox="1"/>
          <p:nvPr/>
        </p:nvSpPr>
        <p:spPr>
          <a:xfrm>
            <a:off x="8387588" y="2949955"/>
            <a:ext cx="551815" cy="299720"/>
          </a:xfrm>
          <a:prstGeom prst="rect">
            <a:avLst/>
          </a:prstGeom>
        </p:spPr>
        <p:txBody>
          <a:bodyPr vert="horz" wrap="square" lIns="0" tIns="12700" rIns="0" bIns="0" rtlCol="0">
            <a:spAutoFit/>
          </a:bodyPr>
          <a:lstStyle/>
          <a:p>
            <a:pPr marL="12700">
              <a:lnSpc>
                <a:spcPct val="100000"/>
              </a:lnSpc>
              <a:spcBef>
                <a:spcPts val="100"/>
              </a:spcBef>
            </a:pPr>
            <a:r>
              <a:rPr sz="1800" b="0" spc="-20" dirty="0">
                <a:latin typeface="Calibri Light"/>
                <a:cs typeface="Calibri Light"/>
              </a:rPr>
              <a:t>A</a:t>
            </a:r>
            <a:r>
              <a:rPr sz="1800" b="0" dirty="0">
                <a:latin typeface="Calibri Light"/>
                <a:cs typeface="Calibri Light"/>
              </a:rPr>
              <a:t>U</a:t>
            </a:r>
            <a:r>
              <a:rPr sz="1800" b="0" spc="-50" dirty="0">
                <a:latin typeface="Calibri Light"/>
                <a:cs typeface="Calibri Light"/>
              </a:rPr>
              <a:t>T</a:t>
            </a:r>
            <a:r>
              <a:rPr sz="1800" b="0" dirty="0">
                <a:latin typeface="Calibri Light"/>
                <a:cs typeface="Calibri Light"/>
              </a:rPr>
              <a:t>O</a:t>
            </a:r>
            <a:endParaRPr sz="1800">
              <a:latin typeface="Calibri Light"/>
              <a:cs typeface="Calibri Light"/>
            </a:endParaRPr>
          </a:p>
        </p:txBody>
      </p:sp>
      <p:sp>
        <p:nvSpPr>
          <p:cNvPr id="45" name="object 45"/>
          <p:cNvSpPr txBox="1"/>
          <p:nvPr/>
        </p:nvSpPr>
        <p:spPr>
          <a:xfrm>
            <a:off x="1049527" y="3373882"/>
            <a:ext cx="253365" cy="299720"/>
          </a:xfrm>
          <a:prstGeom prst="rect">
            <a:avLst/>
          </a:prstGeom>
        </p:spPr>
        <p:txBody>
          <a:bodyPr vert="horz" wrap="square" lIns="0" tIns="12700" rIns="0" bIns="0" rtlCol="0">
            <a:spAutoFit/>
          </a:bodyPr>
          <a:lstStyle/>
          <a:p>
            <a:pPr marL="12700">
              <a:lnSpc>
                <a:spcPct val="100000"/>
              </a:lnSpc>
              <a:spcBef>
                <a:spcPts val="100"/>
              </a:spcBef>
            </a:pPr>
            <a:r>
              <a:rPr sz="1800" b="0" spc="-5" dirty="0">
                <a:latin typeface="Calibri Light"/>
                <a:cs typeface="Calibri Light"/>
              </a:rPr>
              <a:t>8E</a:t>
            </a:r>
            <a:endParaRPr sz="1800">
              <a:latin typeface="Calibri Light"/>
              <a:cs typeface="Calibri Light"/>
            </a:endParaRPr>
          </a:p>
        </p:txBody>
      </p:sp>
      <p:sp>
        <p:nvSpPr>
          <p:cNvPr id="46" name="object 46"/>
          <p:cNvSpPr txBox="1"/>
          <p:nvPr/>
        </p:nvSpPr>
        <p:spPr>
          <a:xfrm>
            <a:off x="1614677" y="3275457"/>
            <a:ext cx="3520440" cy="299720"/>
          </a:xfrm>
          <a:prstGeom prst="rect">
            <a:avLst/>
          </a:prstGeom>
        </p:spPr>
        <p:txBody>
          <a:bodyPr vert="horz" wrap="square" lIns="0" tIns="12700" rIns="0" bIns="0" rtlCol="0">
            <a:spAutoFit/>
          </a:bodyPr>
          <a:lstStyle/>
          <a:p>
            <a:pPr marL="12700">
              <a:lnSpc>
                <a:spcPct val="100000"/>
              </a:lnSpc>
              <a:spcBef>
                <a:spcPts val="100"/>
              </a:spcBef>
            </a:pPr>
            <a:r>
              <a:rPr sz="1800" b="0" spc="-15" dirty="0">
                <a:latin typeface="Calibri Light"/>
                <a:cs typeface="Calibri Light"/>
              </a:rPr>
              <a:t>ITC </a:t>
            </a:r>
            <a:r>
              <a:rPr sz="1800" b="0" spc="-10" dirty="0">
                <a:latin typeface="Calibri Light"/>
                <a:cs typeface="Calibri Light"/>
              </a:rPr>
              <a:t>available </a:t>
            </a:r>
            <a:r>
              <a:rPr sz="1800" b="0" dirty="0">
                <a:latin typeface="Calibri Light"/>
                <a:cs typeface="Calibri Light"/>
              </a:rPr>
              <a:t>but not </a:t>
            </a:r>
            <a:r>
              <a:rPr sz="1800" b="0" spc="-10" dirty="0">
                <a:latin typeface="Calibri Light"/>
                <a:cs typeface="Calibri Light"/>
              </a:rPr>
              <a:t>availed </a:t>
            </a:r>
            <a:r>
              <a:rPr sz="1800" b="0" dirty="0">
                <a:latin typeface="Calibri Light"/>
                <a:cs typeface="Calibri Light"/>
              </a:rPr>
              <a:t>(out </a:t>
            </a:r>
            <a:r>
              <a:rPr sz="1800" b="0" spc="-5" dirty="0">
                <a:latin typeface="Calibri Light"/>
                <a:cs typeface="Calibri Light"/>
              </a:rPr>
              <a:t>of</a:t>
            </a:r>
            <a:r>
              <a:rPr sz="1800" b="0" dirty="0">
                <a:latin typeface="Calibri Light"/>
                <a:cs typeface="Calibri Light"/>
              </a:rPr>
              <a:t> D)</a:t>
            </a:r>
            <a:endParaRPr sz="1800">
              <a:latin typeface="Calibri Light"/>
              <a:cs typeface="Calibri Light"/>
            </a:endParaRPr>
          </a:p>
        </p:txBody>
      </p:sp>
      <p:sp>
        <p:nvSpPr>
          <p:cNvPr id="47" name="object 47"/>
          <p:cNvSpPr txBox="1"/>
          <p:nvPr/>
        </p:nvSpPr>
        <p:spPr>
          <a:xfrm>
            <a:off x="1052575" y="3707129"/>
            <a:ext cx="246379" cy="299720"/>
          </a:xfrm>
          <a:prstGeom prst="rect">
            <a:avLst/>
          </a:prstGeom>
        </p:spPr>
        <p:txBody>
          <a:bodyPr vert="horz" wrap="square" lIns="0" tIns="12700" rIns="0" bIns="0" rtlCol="0">
            <a:spAutoFit/>
          </a:bodyPr>
          <a:lstStyle/>
          <a:p>
            <a:pPr marL="12700">
              <a:lnSpc>
                <a:spcPct val="100000"/>
              </a:lnSpc>
              <a:spcBef>
                <a:spcPts val="100"/>
              </a:spcBef>
            </a:pPr>
            <a:r>
              <a:rPr sz="1800" b="0" spc="-5" dirty="0">
                <a:latin typeface="Calibri Light"/>
                <a:cs typeface="Calibri Light"/>
              </a:rPr>
              <a:t>8F</a:t>
            </a:r>
            <a:endParaRPr sz="1800">
              <a:latin typeface="Calibri Light"/>
              <a:cs typeface="Calibri Light"/>
            </a:endParaRPr>
          </a:p>
        </p:txBody>
      </p:sp>
      <p:sp>
        <p:nvSpPr>
          <p:cNvPr id="48" name="object 48"/>
          <p:cNvSpPr txBox="1"/>
          <p:nvPr/>
        </p:nvSpPr>
        <p:spPr>
          <a:xfrm>
            <a:off x="1614677" y="3662298"/>
            <a:ext cx="3338829" cy="299720"/>
          </a:xfrm>
          <a:prstGeom prst="rect">
            <a:avLst/>
          </a:prstGeom>
        </p:spPr>
        <p:txBody>
          <a:bodyPr vert="horz" wrap="square" lIns="0" tIns="12700" rIns="0" bIns="0" rtlCol="0">
            <a:spAutoFit/>
          </a:bodyPr>
          <a:lstStyle/>
          <a:p>
            <a:pPr marL="12700">
              <a:lnSpc>
                <a:spcPct val="100000"/>
              </a:lnSpc>
              <a:spcBef>
                <a:spcPts val="100"/>
              </a:spcBef>
            </a:pPr>
            <a:r>
              <a:rPr sz="1800" b="0" spc="-15" dirty="0">
                <a:latin typeface="Calibri Light"/>
                <a:cs typeface="Calibri Light"/>
              </a:rPr>
              <a:t>ITC </a:t>
            </a:r>
            <a:r>
              <a:rPr sz="1800" b="0" spc="-10" dirty="0">
                <a:latin typeface="Calibri Light"/>
                <a:cs typeface="Calibri Light"/>
              </a:rPr>
              <a:t>available </a:t>
            </a:r>
            <a:r>
              <a:rPr sz="1800" b="0" dirty="0">
                <a:latin typeface="Calibri Light"/>
                <a:cs typeface="Calibri Light"/>
              </a:rPr>
              <a:t>but </a:t>
            </a:r>
            <a:r>
              <a:rPr sz="1800" b="0" spc="-5" dirty="0">
                <a:latin typeface="Calibri Light"/>
                <a:cs typeface="Calibri Light"/>
              </a:rPr>
              <a:t>ineligible </a:t>
            </a:r>
            <a:r>
              <a:rPr sz="1800" b="0" dirty="0">
                <a:latin typeface="Calibri Light"/>
                <a:cs typeface="Calibri Light"/>
              </a:rPr>
              <a:t>(out </a:t>
            </a:r>
            <a:r>
              <a:rPr sz="1800" b="0" spc="-5" dirty="0">
                <a:latin typeface="Calibri Light"/>
                <a:cs typeface="Calibri Light"/>
              </a:rPr>
              <a:t>of</a:t>
            </a:r>
            <a:r>
              <a:rPr sz="1800" b="0" spc="45" dirty="0">
                <a:latin typeface="Calibri Light"/>
                <a:cs typeface="Calibri Light"/>
              </a:rPr>
              <a:t> </a:t>
            </a:r>
            <a:r>
              <a:rPr sz="1800" b="0" dirty="0">
                <a:latin typeface="Calibri Light"/>
                <a:cs typeface="Calibri Light"/>
              </a:rPr>
              <a:t>D)</a:t>
            </a:r>
            <a:endParaRPr sz="1800">
              <a:latin typeface="Calibri Light"/>
              <a:cs typeface="Calibri Light"/>
            </a:endParaRPr>
          </a:p>
        </p:txBody>
      </p:sp>
      <p:sp>
        <p:nvSpPr>
          <p:cNvPr id="49" name="object 49"/>
          <p:cNvSpPr txBox="1"/>
          <p:nvPr/>
        </p:nvSpPr>
        <p:spPr>
          <a:xfrm>
            <a:off x="1032763" y="4062729"/>
            <a:ext cx="285115" cy="299720"/>
          </a:xfrm>
          <a:prstGeom prst="rect">
            <a:avLst/>
          </a:prstGeom>
        </p:spPr>
        <p:txBody>
          <a:bodyPr vert="horz" wrap="square" lIns="0" tIns="12700" rIns="0" bIns="0" rtlCol="0">
            <a:spAutoFit/>
          </a:bodyPr>
          <a:lstStyle/>
          <a:p>
            <a:pPr marL="12700">
              <a:lnSpc>
                <a:spcPct val="100000"/>
              </a:lnSpc>
              <a:spcBef>
                <a:spcPts val="100"/>
              </a:spcBef>
            </a:pPr>
            <a:r>
              <a:rPr sz="1800" b="0" spc="-5" dirty="0">
                <a:latin typeface="Calibri Light"/>
                <a:cs typeface="Calibri Light"/>
              </a:rPr>
              <a:t>8G</a:t>
            </a:r>
            <a:endParaRPr sz="1800">
              <a:latin typeface="Calibri Light"/>
              <a:cs typeface="Calibri Light"/>
            </a:endParaRPr>
          </a:p>
        </p:txBody>
      </p:sp>
      <p:sp>
        <p:nvSpPr>
          <p:cNvPr id="50" name="object 50"/>
          <p:cNvSpPr txBox="1"/>
          <p:nvPr/>
        </p:nvSpPr>
        <p:spPr>
          <a:xfrm>
            <a:off x="1614677" y="3995420"/>
            <a:ext cx="5387340" cy="299720"/>
          </a:xfrm>
          <a:prstGeom prst="rect">
            <a:avLst/>
          </a:prstGeom>
        </p:spPr>
        <p:txBody>
          <a:bodyPr vert="horz" wrap="square" lIns="0" tIns="12700" rIns="0" bIns="0" rtlCol="0">
            <a:spAutoFit/>
          </a:bodyPr>
          <a:lstStyle/>
          <a:p>
            <a:pPr marL="12700">
              <a:lnSpc>
                <a:spcPct val="100000"/>
              </a:lnSpc>
              <a:spcBef>
                <a:spcPts val="100"/>
              </a:spcBef>
            </a:pPr>
            <a:r>
              <a:rPr sz="1800" b="0" spc="-5" dirty="0">
                <a:latin typeface="Calibri Light"/>
                <a:cs typeface="Calibri Light"/>
              </a:rPr>
              <a:t>IGST </a:t>
            </a:r>
            <a:r>
              <a:rPr sz="1800" b="0" dirty="0">
                <a:latin typeface="Calibri Light"/>
                <a:cs typeface="Calibri Light"/>
              </a:rPr>
              <a:t>paid </a:t>
            </a:r>
            <a:r>
              <a:rPr sz="1800" b="0" spc="-5" dirty="0">
                <a:latin typeface="Calibri Light"/>
                <a:cs typeface="Calibri Light"/>
              </a:rPr>
              <a:t>on </a:t>
            </a:r>
            <a:r>
              <a:rPr sz="1800" b="0" dirty="0">
                <a:latin typeface="Calibri Light"/>
                <a:cs typeface="Calibri Light"/>
              </a:rPr>
              <a:t>import </a:t>
            </a:r>
            <a:r>
              <a:rPr sz="1800" b="0" spc="-5" dirty="0">
                <a:latin typeface="Calibri Light"/>
                <a:cs typeface="Calibri Light"/>
              </a:rPr>
              <a:t>of </a:t>
            </a:r>
            <a:r>
              <a:rPr sz="1800" b="0" spc="-10" dirty="0">
                <a:latin typeface="Calibri Light"/>
                <a:cs typeface="Calibri Light"/>
              </a:rPr>
              <a:t>goods </a:t>
            </a:r>
            <a:r>
              <a:rPr sz="1800" b="0" dirty="0">
                <a:latin typeface="Calibri Light"/>
                <a:cs typeface="Calibri Light"/>
              </a:rPr>
              <a:t>(including </a:t>
            </a:r>
            <a:r>
              <a:rPr sz="1800" b="0" spc="-5" dirty="0">
                <a:latin typeface="Calibri Light"/>
                <a:cs typeface="Calibri Light"/>
              </a:rPr>
              <a:t>supplies </a:t>
            </a:r>
            <a:r>
              <a:rPr sz="1800" b="0" spc="-10" dirty="0">
                <a:latin typeface="Calibri Light"/>
                <a:cs typeface="Calibri Light"/>
              </a:rPr>
              <a:t>from</a:t>
            </a:r>
            <a:r>
              <a:rPr sz="1800" b="0" spc="60" dirty="0">
                <a:latin typeface="Calibri Light"/>
                <a:cs typeface="Calibri Light"/>
              </a:rPr>
              <a:t> </a:t>
            </a:r>
            <a:r>
              <a:rPr sz="1800" b="0" spc="-5" dirty="0">
                <a:latin typeface="Calibri Light"/>
                <a:cs typeface="Calibri Light"/>
              </a:rPr>
              <a:t>SEZ)</a:t>
            </a:r>
            <a:endParaRPr sz="1800">
              <a:latin typeface="Calibri Light"/>
              <a:cs typeface="Calibri Light"/>
            </a:endParaRPr>
          </a:p>
        </p:txBody>
      </p:sp>
      <p:sp>
        <p:nvSpPr>
          <p:cNvPr id="52" name="object 52"/>
          <p:cNvSpPr txBox="1"/>
          <p:nvPr/>
        </p:nvSpPr>
        <p:spPr>
          <a:xfrm>
            <a:off x="1034288" y="4351401"/>
            <a:ext cx="5878830" cy="299720"/>
          </a:xfrm>
          <a:prstGeom prst="rect">
            <a:avLst/>
          </a:prstGeom>
        </p:spPr>
        <p:txBody>
          <a:bodyPr vert="horz" wrap="square" lIns="0" tIns="12700" rIns="0" bIns="0" rtlCol="0">
            <a:spAutoFit/>
          </a:bodyPr>
          <a:lstStyle/>
          <a:p>
            <a:pPr marL="12700">
              <a:lnSpc>
                <a:spcPct val="100000"/>
              </a:lnSpc>
              <a:spcBef>
                <a:spcPts val="100"/>
              </a:spcBef>
              <a:tabLst>
                <a:tab pos="592455" algn="l"/>
              </a:tabLst>
            </a:pPr>
            <a:r>
              <a:rPr sz="2700" b="0" spc="-7" baseline="1543" dirty="0">
                <a:latin typeface="Calibri Light"/>
                <a:cs typeface="Calibri Light"/>
              </a:rPr>
              <a:t>8H	</a:t>
            </a:r>
            <a:r>
              <a:rPr sz="1800" b="0" spc="-5" dirty="0">
                <a:latin typeface="Calibri Light"/>
                <a:cs typeface="Calibri Light"/>
              </a:rPr>
              <a:t>IGST </a:t>
            </a:r>
            <a:r>
              <a:rPr sz="1800" b="0" spc="-10" dirty="0">
                <a:latin typeface="Calibri Light"/>
                <a:cs typeface="Calibri Light"/>
              </a:rPr>
              <a:t>credit availed </a:t>
            </a:r>
            <a:r>
              <a:rPr sz="1800" b="0" spc="-5" dirty="0">
                <a:latin typeface="Calibri Light"/>
                <a:cs typeface="Calibri Light"/>
              </a:rPr>
              <a:t>on </a:t>
            </a:r>
            <a:r>
              <a:rPr sz="1800" b="0" dirty="0">
                <a:latin typeface="Calibri Light"/>
                <a:cs typeface="Calibri Light"/>
              </a:rPr>
              <a:t>import </a:t>
            </a:r>
            <a:r>
              <a:rPr sz="1800" b="0" spc="-5" dirty="0">
                <a:latin typeface="Calibri Light"/>
                <a:cs typeface="Calibri Light"/>
              </a:rPr>
              <a:t>of </a:t>
            </a:r>
            <a:r>
              <a:rPr sz="1800" b="0" spc="-10" dirty="0">
                <a:latin typeface="Calibri Light"/>
                <a:cs typeface="Calibri Light"/>
              </a:rPr>
              <a:t>goods </a:t>
            </a:r>
            <a:r>
              <a:rPr sz="1800" b="0" dirty="0">
                <a:latin typeface="Calibri Light"/>
                <a:cs typeface="Calibri Light"/>
              </a:rPr>
              <a:t>(as per 6(E)</a:t>
            </a:r>
            <a:r>
              <a:rPr sz="1800" b="0" spc="60" dirty="0">
                <a:latin typeface="Calibri Light"/>
                <a:cs typeface="Calibri Light"/>
              </a:rPr>
              <a:t> </a:t>
            </a:r>
            <a:r>
              <a:rPr sz="1800" b="0" spc="-10" dirty="0">
                <a:latin typeface="Calibri Light"/>
                <a:cs typeface="Calibri Light"/>
              </a:rPr>
              <a:t>above)</a:t>
            </a:r>
            <a:endParaRPr sz="1800">
              <a:latin typeface="Calibri Light"/>
              <a:cs typeface="Calibri Light"/>
            </a:endParaRPr>
          </a:p>
        </p:txBody>
      </p:sp>
      <p:sp>
        <p:nvSpPr>
          <p:cNvPr id="53" name="object 53"/>
          <p:cNvSpPr txBox="1"/>
          <p:nvPr/>
        </p:nvSpPr>
        <p:spPr>
          <a:xfrm>
            <a:off x="8387588" y="4346905"/>
            <a:ext cx="715010" cy="289823"/>
          </a:xfrm>
          <a:prstGeom prst="rect">
            <a:avLst/>
          </a:prstGeom>
        </p:spPr>
        <p:txBody>
          <a:bodyPr vert="horz" wrap="square" lIns="0" tIns="12700" rIns="0" bIns="0" rtlCol="0">
            <a:spAutoFit/>
          </a:bodyPr>
          <a:lstStyle/>
          <a:p>
            <a:pPr marL="12700">
              <a:lnSpc>
                <a:spcPct val="100000"/>
              </a:lnSpc>
              <a:spcBef>
                <a:spcPts val="100"/>
              </a:spcBef>
            </a:pPr>
            <a:r>
              <a:rPr lang="en-US" sz="1800" spc="-5" dirty="0" smtClean="0">
                <a:latin typeface="Calibri"/>
                <a:cs typeface="Calibri"/>
              </a:rPr>
              <a:t>Auto</a:t>
            </a:r>
            <a:endParaRPr sz="1800">
              <a:latin typeface="Calibri"/>
              <a:cs typeface="Calibri"/>
            </a:endParaRPr>
          </a:p>
        </p:txBody>
      </p:sp>
      <p:sp>
        <p:nvSpPr>
          <p:cNvPr id="54" name="object 54"/>
          <p:cNvSpPr txBox="1"/>
          <p:nvPr/>
        </p:nvSpPr>
        <p:spPr>
          <a:xfrm>
            <a:off x="1076960" y="4747005"/>
            <a:ext cx="197485" cy="299720"/>
          </a:xfrm>
          <a:prstGeom prst="rect">
            <a:avLst/>
          </a:prstGeom>
        </p:spPr>
        <p:txBody>
          <a:bodyPr vert="horz" wrap="square" lIns="0" tIns="12700" rIns="0" bIns="0" rtlCol="0">
            <a:spAutoFit/>
          </a:bodyPr>
          <a:lstStyle/>
          <a:p>
            <a:pPr marL="12700">
              <a:lnSpc>
                <a:spcPct val="100000"/>
              </a:lnSpc>
              <a:spcBef>
                <a:spcPts val="100"/>
              </a:spcBef>
            </a:pPr>
            <a:r>
              <a:rPr sz="1800" b="0" spc="-5" dirty="0">
                <a:latin typeface="Calibri Light"/>
                <a:cs typeface="Calibri Light"/>
              </a:rPr>
              <a:t>8I</a:t>
            </a:r>
            <a:endParaRPr sz="1800">
              <a:latin typeface="Calibri Light"/>
              <a:cs typeface="Calibri Light"/>
            </a:endParaRPr>
          </a:p>
        </p:txBody>
      </p:sp>
      <p:sp>
        <p:nvSpPr>
          <p:cNvPr id="55" name="object 55"/>
          <p:cNvSpPr txBox="1"/>
          <p:nvPr/>
        </p:nvSpPr>
        <p:spPr>
          <a:xfrm>
            <a:off x="4018279" y="4635245"/>
            <a:ext cx="1516380" cy="299720"/>
          </a:xfrm>
          <a:prstGeom prst="rect">
            <a:avLst/>
          </a:prstGeom>
        </p:spPr>
        <p:txBody>
          <a:bodyPr vert="horz" wrap="square" lIns="0" tIns="12700" rIns="0" bIns="0" rtlCol="0">
            <a:spAutoFit/>
          </a:bodyPr>
          <a:lstStyle/>
          <a:p>
            <a:pPr marL="12700">
              <a:lnSpc>
                <a:spcPct val="100000"/>
              </a:lnSpc>
              <a:spcBef>
                <a:spcPts val="100"/>
              </a:spcBef>
            </a:pPr>
            <a:r>
              <a:rPr sz="1800" b="0" spc="-15" dirty="0">
                <a:latin typeface="Calibri Light"/>
                <a:cs typeface="Calibri Light"/>
              </a:rPr>
              <a:t>Difference</a:t>
            </a:r>
            <a:r>
              <a:rPr sz="1800" b="0" spc="-70" dirty="0">
                <a:latin typeface="Calibri Light"/>
                <a:cs typeface="Calibri Light"/>
              </a:rPr>
              <a:t> </a:t>
            </a:r>
            <a:r>
              <a:rPr sz="1800" b="0" dirty="0">
                <a:latin typeface="Calibri Light"/>
                <a:cs typeface="Calibri Light"/>
              </a:rPr>
              <a:t>(G-H)</a:t>
            </a:r>
            <a:endParaRPr sz="1800">
              <a:latin typeface="Calibri Light"/>
              <a:cs typeface="Calibri Light"/>
            </a:endParaRPr>
          </a:p>
        </p:txBody>
      </p:sp>
      <p:sp>
        <p:nvSpPr>
          <p:cNvPr id="56" name="object 56"/>
          <p:cNvSpPr txBox="1"/>
          <p:nvPr/>
        </p:nvSpPr>
        <p:spPr>
          <a:xfrm>
            <a:off x="8387588" y="4689475"/>
            <a:ext cx="1654810" cy="299720"/>
          </a:xfrm>
          <a:prstGeom prst="rect">
            <a:avLst/>
          </a:prstGeom>
        </p:spPr>
        <p:txBody>
          <a:bodyPr vert="horz" wrap="square" lIns="0" tIns="12700" rIns="0" bIns="0" rtlCol="0">
            <a:spAutoFit/>
          </a:bodyPr>
          <a:lstStyle/>
          <a:p>
            <a:pPr marL="12700">
              <a:lnSpc>
                <a:spcPct val="100000"/>
              </a:lnSpc>
              <a:spcBef>
                <a:spcPts val="100"/>
              </a:spcBef>
            </a:pPr>
            <a:r>
              <a:rPr sz="1800" b="0" spc="-10" dirty="0">
                <a:latin typeface="Calibri Light"/>
                <a:cs typeface="Calibri Light"/>
              </a:rPr>
              <a:t>GST </a:t>
            </a:r>
            <a:r>
              <a:rPr sz="1800" b="0" spc="-20" dirty="0">
                <a:latin typeface="Calibri Light"/>
                <a:cs typeface="Calibri Light"/>
              </a:rPr>
              <a:t>NOT</a:t>
            </a:r>
            <a:r>
              <a:rPr sz="1800" b="0" spc="-50" dirty="0">
                <a:latin typeface="Calibri Light"/>
                <a:cs typeface="Calibri Light"/>
              </a:rPr>
              <a:t> </a:t>
            </a:r>
            <a:r>
              <a:rPr sz="1800" b="0" spc="-25" dirty="0">
                <a:latin typeface="Calibri Light"/>
                <a:cs typeface="Calibri Light"/>
              </a:rPr>
              <a:t>AVAILED</a:t>
            </a:r>
            <a:endParaRPr sz="1800">
              <a:latin typeface="Calibri Light"/>
              <a:cs typeface="Calibri Light"/>
            </a:endParaRPr>
          </a:p>
        </p:txBody>
      </p:sp>
      <p:sp>
        <p:nvSpPr>
          <p:cNvPr id="57" name="object 57"/>
          <p:cNvSpPr txBox="1"/>
          <p:nvPr/>
        </p:nvSpPr>
        <p:spPr>
          <a:xfrm>
            <a:off x="1069339" y="5080508"/>
            <a:ext cx="212725" cy="299720"/>
          </a:xfrm>
          <a:prstGeom prst="rect">
            <a:avLst/>
          </a:prstGeom>
        </p:spPr>
        <p:txBody>
          <a:bodyPr vert="horz" wrap="square" lIns="0" tIns="12700" rIns="0" bIns="0" rtlCol="0">
            <a:spAutoFit/>
          </a:bodyPr>
          <a:lstStyle/>
          <a:p>
            <a:pPr marL="12700">
              <a:lnSpc>
                <a:spcPct val="100000"/>
              </a:lnSpc>
              <a:spcBef>
                <a:spcPts val="100"/>
              </a:spcBef>
            </a:pPr>
            <a:r>
              <a:rPr sz="1800" b="0" spc="-5" dirty="0">
                <a:latin typeface="Calibri Light"/>
                <a:cs typeface="Calibri Light"/>
              </a:rPr>
              <a:t>8J</a:t>
            </a:r>
            <a:endParaRPr sz="1800">
              <a:latin typeface="Calibri Light"/>
              <a:cs typeface="Calibri Light"/>
            </a:endParaRPr>
          </a:p>
        </p:txBody>
      </p:sp>
      <p:sp>
        <p:nvSpPr>
          <p:cNvPr id="58" name="object 58"/>
          <p:cNvSpPr txBox="1"/>
          <p:nvPr/>
        </p:nvSpPr>
        <p:spPr>
          <a:xfrm>
            <a:off x="2052066" y="5035422"/>
            <a:ext cx="5445125" cy="299720"/>
          </a:xfrm>
          <a:prstGeom prst="rect">
            <a:avLst/>
          </a:prstGeom>
        </p:spPr>
        <p:txBody>
          <a:bodyPr vert="horz" wrap="square" lIns="0" tIns="12700" rIns="0" bIns="0" rtlCol="0">
            <a:spAutoFit/>
          </a:bodyPr>
          <a:lstStyle/>
          <a:p>
            <a:pPr marL="12700">
              <a:lnSpc>
                <a:spcPct val="100000"/>
              </a:lnSpc>
              <a:spcBef>
                <a:spcPts val="100"/>
              </a:spcBef>
            </a:pPr>
            <a:r>
              <a:rPr sz="1800" b="0" spc="-15" dirty="0">
                <a:latin typeface="Calibri Light"/>
                <a:cs typeface="Calibri Light"/>
              </a:rPr>
              <a:t>ITC </a:t>
            </a:r>
            <a:r>
              <a:rPr sz="1800" b="0" spc="-10" dirty="0">
                <a:latin typeface="Calibri Light"/>
                <a:cs typeface="Calibri Light"/>
              </a:rPr>
              <a:t>available </a:t>
            </a:r>
            <a:r>
              <a:rPr sz="1800" b="0" dirty="0">
                <a:latin typeface="Calibri Light"/>
                <a:cs typeface="Calibri Light"/>
              </a:rPr>
              <a:t>but not </a:t>
            </a:r>
            <a:r>
              <a:rPr sz="1800" b="0" spc="-10" dirty="0">
                <a:latin typeface="Calibri Light"/>
                <a:cs typeface="Calibri Light"/>
              </a:rPr>
              <a:t>availed </a:t>
            </a:r>
            <a:r>
              <a:rPr sz="1800" b="0" spc="-5" dirty="0">
                <a:latin typeface="Calibri Light"/>
                <a:cs typeface="Calibri Light"/>
              </a:rPr>
              <a:t>on </a:t>
            </a:r>
            <a:r>
              <a:rPr sz="1800" b="0" dirty="0">
                <a:latin typeface="Calibri Light"/>
                <a:cs typeface="Calibri Light"/>
              </a:rPr>
              <a:t>import </a:t>
            </a:r>
            <a:r>
              <a:rPr sz="1800" b="0" spc="-5" dirty="0">
                <a:latin typeface="Calibri Light"/>
                <a:cs typeface="Calibri Light"/>
              </a:rPr>
              <a:t>of </a:t>
            </a:r>
            <a:r>
              <a:rPr sz="1800" b="0" spc="-10" dirty="0">
                <a:latin typeface="Calibri Light"/>
                <a:cs typeface="Calibri Light"/>
              </a:rPr>
              <a:t>goods </a:t>
            </a:r>
            <a:r>
              <a:rPr sz="1800" b="0" spc="-5" dirty="0">
                <a:latin typeface="Calibri Light"/>
                <a:cs typeface="Calibri Light"/>
              </a:rPr>
              <a:t>(Equal </a:t>
            </a:r>
            <a:r>
              <a:rPr sz="1800" b="0" spc="-10" dirty="0">
                <a:latin typeface="Calibri Light"/>
                <a:cs typeface="Calibri Light"/>
              </a:rPr>
              <a:t>to</a:t>
            </a:r>
            <a:r>
              <a:rPr sz="1800" b="0" spc="80" dirty="0">
                <a:latin typeface="Calibri Light"/>
                <a:cs typeface="Calibri Light"/>
              </a:rPr>
              <a:t> </a:t>
            </a:r>
            <a:r>
              <a:rPr sz="1800" b="0" spc="-5" dirty="0">
                <a:latin typeface="Calibri Light"/>
                <a:cs typeface="Calibri Light"/>
              </a:rPr>
              <a:t>I)</a:t>
            </a:r>
            <a:endParaRPr sz="1800">
              <a:latin typeface="Calibri Light"/>
              <a:cs typeface="Calibri Light"/>
            </a:endParaRPr>
          </a:p>
        </p:txBody>
      </p:sp>
      <p:sp>
        <p:nvSpPr>
          <p:cNvPr id="59" name="object 59"/>
          <p:cNvSpPr txBox="1"/>
          <p:nvPr/>
        </p:nvSpPr>
        <p:spPr>
          <a:xfrm>
            <a:off x="1046480" y="5509056"/>
            <a:ext cx="256540" cy="299720"/>
          </a:xfrm>
          <a:prstGeom prst="rect">
            <a:avLst/>
          </a:prstGeom>
        </p:spPr>
        <p:txBody>
          <a:bodyPr vert="horz" wrap="square" lIns="0" tIns="12700" rIns="0" bIns="0" rtlCol="0">
            <a:spAutoFit/>
          </a:bodyPr>
          <a:lstStyle/>
          <a:p>
            <a:pPr marL="12700">
              <a:lnSpc>
                <a:spcPct val="100000"/>
              </a:lnSpc>
              <a:spcBef>
                <a:spcPts val="100"/>
              </a:spcBef>
            </a:pPr>
            <a:r>
              <a:rPr sz="1800" b="0" spc="-5" dirty="0">
                <a:solidFill>
                  <a:srgbClr val="FF0000"/>
                </a:solidFill>
                <a:latin typeface="Calibri Light"/>
                <a:cs typeface="Calibri Light"/>
              </a:rPr>
              <a:t>8K</a:t>
            </a:r>
            <a:endParaRPr sz="1800">
              <a:latin typeface="Calibri Light"/>
              <a:cs typeface="Calibri Light"/>
            </a:endParaRPr>
          </a:p>
        </p:txBody>
      </p:sp>
      <p:sp>
        <p:nvSpPr>
          <p:cNvPr id="60" name="object 60"/>
          <p:cNvSpPr txBox="1"/>
          <p:nvPr/>
        </p:nvSpPr>
        <p:spPr>
          <a:xfrm>
            <a:off x="2216657" y="5368849"/>
            <a:ext cx="5116195" cy="299720"/>
          </a:xfrm>
          <a:prstGeom prst="rect">
            <a:avLst/>
          </a:prstGeom>
        </p:spPr>
        <p:txBody>
          <a:bodyPr vert="horz" wrap="square" lIns="0" tIns="12700" rIns="0" bIns="0" rtlCol="0">
            <a:spAutoFit/>
          </a:bodyPr>
          <a:lstStyle/>
          <a:p>
            <a:pPr marL="12700">
              <a:lnSpc>
                <a:spcPct val="100000"/>
              </a:lnSpc>
              <a:spcBef>
                <a:spcPts val="100"/>
              </a:spcBef>
            </a:pPr>
            <a:r>
              <a:rPr sz="1800" b="0" spc="-45" dirty="0">
                <a:solidFill>
                  <a:srgbClr val="FF0000"/>
                </a:solidFill>
                <a:latin typeface="Calibri Light"/>
                <a:cs typeface="Calibri Light"/>
              </a:rPr>
              <a:t>Total </a:t>
            </a:r>
            <a:r>
              <a:rPr sz="1800" b="0" spc="-15" dirty="0">
                <a:solidFill>
                  <a:srgbClr val="FF0000"/>
                </a:solidFill>
                <a:latin typeface="Calibri Light"/>
                <a:cs typeface="Calibri Light"/>
              </a:rPr>
              <a:t>ITC </a:t>
            </a:r>
            <a:r>
              <a:rPr sz="1800" b="0" spc="-10" dirty="0">
                <a:solidFill>
                  <a:srgbClr val="FF0000"/>
                </a:solidFill>
                <a:latin typeface="Calibri Light"/>
                <a:cs typeface="Calibri Light"/>
              </a:rPr>
              <a:t>to </a:t>
            </a:r>
            <a:r>
              <a:rPr sz="1800" b="0" dirty="0">
                <a:solidFill>
                  <a:srgbClr val="FF0000"/>
                </a:solidFill>
                <a:latin typeface="Calibri Light"/>
                <a:cs typeface="Calibri Light"/>
              </a:rPr>
              <a:t>be </a:t>
            </a:r>
            <a:r>
              <a:rPr sz="1800" b="0" spc="-5" dirty="0">
                <a:solidFill>
                  <a:srgbClr val="FF0000"/>
                </a:solidFill>
                <a:latin typeface="Calibri Light"/>
                <a:cs typeface="Calibri Light"/>
              </a:rPr>
              <a:t>lapsed </a:t>
            </a:r>
            <a:r>
              <a:rPr sz="1800" b="0" dirty="0">
                <a:solidFill>
                  <a:srgbClr val="FF0000"/>
                </a:solidFill>
                <a:latin typeface="Calibri Light"/>
                <a:cs typeface="Calibri Light"/>
              </a:rPr>
              <a:t>in </a:t>
            </a:r>
            <a:r>
              <a:rPr sz="1800" b="0" spc="-10" dirty="0">
                <a:solidFill>
                  <a:srgbClr val="FF0000"/>
                </a:solidFill>
                <a:latin typeface="Calibri Light"/>
                <a:cs typeface="Calibri Light"/>
              </a:rPr>
              <a:t>current </a:t>
            </a:r>
            <a:r>
              <a:rPr sz="1800" b="0" dirty="0">
                <a:solidFill>
                  <a:srgbClr val="FF0000"/>
                </a:solidFill>
                <a:latin typeface="Calibri Light"/>
                <a:cs typeface="Calibri Light"/>
              </a:rPr>
              <a:t>financial </a:t>
            </a:r>
            <a:r>
              <a:rPr sz="1800" b="0" spc="-10" dirty="0">
                <a:solidFill>
                  <a:srgbClr val="FF0000"/>
                </a:solidFill>
                <a:latin typeface="Calibri Light"/>
                <a:cs typeface="Calibri Light"/>
              </a:rPr>
              <a:t>year </a:t>
            </a:r>
            <a:r>
              <a:rPr sz="1800" b="0" dirty="0">
                <a:solidFill>
                  <a:srgbClr val="FF0000"/>
                </a:solidFill>
                <a:latin typeface="Calibri Light"/>
                <a:cs typeface="Calibri Light"/>
              </a:rPr>
              <a:t>(E + F +</a:t>
            </a:r>
            <a:r>
              <a:rPr sz="1800" b="0" spc="95" dirty="0">
                <a:solidFill>
                  <a:srgbClr val="FF0000"/>
                </a:solidFill>
                <a:latin typeface="Calibri Light"/>
                <a:cs typeface="Calibri Light"/>
              </a:rPr>
              <a:t> </a:t>
            </a:r>
            <a:r>
              <a:rPr sz="1800" b="0" dirty="0">
                <a:solidFill>
                  <a:srgbClr val="FF0000"/>
                </a:solidFill>
                <a:latin typeface="Calibri Light"/>
                <a:cs typeface="Calibri Light"/>
              </a:rPr>
              <a:t>J)</a:t>
            </a:r>
            <a:endParaRPr sz="1800">
              <a:latin typeface="Calibri Light"/>
              <a:cs typeface="Calibri Light"/>
            </a:endParaRPr>
          </a:p>
        </p:txBody>
      </p:sp>
      <p:sp>
        <p:nvSpPr>
          <p:cNvPr id="61" name="object 61"/>
          <p:cNvSpPr txBox="1"/>
          <p:nvPr/>
        </p:nvSpPr>
        <p:spPr>
          <a:xfrm>
            <a:off x="8387588" y="5437428"/>
            <a:ext cx="466090" cy="299720"/>
          </a:xfrm>
          <a:prstGeom prst="rect">
            <a:avLst/>
          </a:prstGeom>
        </p:spPr>
        <p:txBody>
          <a:bodyPr vert="horz" wrap="square" lIns="0" tIns="12700" rIns="0" bIns="0" rtlCol="0">
            <a:spAutoFit/>
          </a:bodyPr>
          <a:lstStyle/>
          <a:p>
            <a:pPr marL="12700">
              <a:lnSpc>
                <a:spcPct val="100000"/>
              </a:lnSpc>
              <a:spcBef>
                <a:spcPts val="100"/>
              </a:spcBef>
            </a:pPr>
            <a:r>
              <a:rPr sz="1800" b="0" dirty="0">
                <a:solidFill>
                  <a:srgbClr val="FF0000"/>
                </a:solidFill>
                <a:latin typeface="Calibri Light"/>
                <a:cs typeface="Calibri Light"/>
              </a:rPr>
              <a:t>Au</a:t>
            </a:r>
            <a:r>
              <a:rPr sz="1800" b="0" spc="-20" dirty="0">
                <a:solidFill>
                  <a:srgbClr val="FF0000"/>
                </a:solidFill>
                <a:latin typeface="Calibri Light"/>
                <a:cs typeface="Calibri Light"/>
              </a:rPr>
              <a:t>t</a:t>
            </a:r>
            <a:r>
              <a:rPr sz="1800" b="0" dirty="0">
                <a:solidFill>
                  <a:srgbClr val="FF0000"/>
                </a:solidFill>
                <a:latin typeface="Calibri Light"/>
                <a:cs typeface="Calibri Light"/>
              </a:rPr>
              <a:t>o</a:t>
            </a:r>
            <a:endParaRPr sz="1800">
              <a:latin typeface="Calibri Light"/>
              <a:cs typeface="Calibri Light"/>
            </a:endParaRPr>
          </a:p>
        </p:txBody>
      </p:sp>
      <p:sp>
        <p:nvSpPr>
          <p:cNvPr id="62" name="object 62"/>
          <p:cNvSpPr/>
          <p:nvPr/>
        </p:nvSpPr>
        <p:spPr>
          <a:xfrm>
            <a:off x="729995" y="91427"/>
            <a:ext cx="10520934" cy="547890"/>
          </a:xfrm>
          <a:prstGeom prst="rect">
            <a:avLst/>
          </a:prstGeom>
          <a:blipFill>
            <a:blip r:embed="rId2" cstate="print"/>
            <a:stretch>
              <a:fillRect/>
            </a:stretch>
          </a:blipFill>
        </p:spPr>
        <p:txBody>
          <a:bodyPr wrap="square" lIns="0" tIns="0" rIns="0" bIns="0" rtlCol="0"/>
          <a:lstStyle/>
          <a:p>
            <a:endParaRPr/>
          </a:p>
        </p:txBody>
      </p:sp>
      <p:sp>
        <p:nvSpPr>
          <p:cNvPr id="63" name="object 63"/>
          <p:cNvSpPr txBox="1">
            <a:spLocks noGrp="1"/>
          </p:cNvSpPr>
          <p:nvPr>
            <p:ph type="title"/>
          </p:nvPr>
        </p:nvSpPr>
        <p:spPr>
          <a:xfrm>
            <a:off x="3093211" y="0"/>
            <a:ext cx="5795010" cy="635000"/>
          </a:xfrm>
          <a:prstGeom prst="rect">
            <a:avLst/>
          </a:prstGeom>
        </p:spPr>
        <p:txBody>
          <a:bodyPr vert="horz" wrap="square" lIns="0" tIns="12065" rIns="0" bIns="0" rtlCol="0">
            <a:spAutoFit/>
          </a:bodyPr>
          <a:lstStyle/>
          <a:p>
            <a:pPr marL="12700">
              <a:lnSpc>
                <a:spcPct val="100000"/>
              </a:lnSpc>
              <a:spcBef>
                <a:spcPts val="95"/>
              </a:spcBef>
            </a:pPr>
            <a:r>
              <a:rPr spc="-15" dirty="0"/>
              <a:t>Reconciliation </a:t>
            </a:r>
            <a:r>
              <a:rPr spc="-5" dirty="0"/>
              <a:t>with </a:t>
            </a:r>
            <a:r>
              <a:rPr spc="-15" dirty="0"/>
              <a:t>GSTR</a:t>
            </a:r>
            <a:r>
              <a:rPr spc="-50" dirty="0"/>
              <a:t> </a:t>
            </a:r>
            <a:r>
              <a:rPr spc="-5" dirty="0"/>
              <a:t>2A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0" y="6463550"/>
            <a:ext cx="6096000" cy="394970"/>
          </a:xfrm>
          <a:custGeom>
            <a:avLst/>
            <a:gdLst/>
            <a:ahLst/>
            <a:cxnLst/>
            <a:rect l="l" t="t" r="r" b="b"/>
            <a:pathLst>
              <a:path w="6096000" h="394970">
                <a:moveTo>
                  <a:pt x="0" y="394449"/>
                </a:moveTo>
                <a:lnTo>
                  <a:pt x="6096000" y="394449"/>
                </a:lnTo>
                <a:lnTo>
                  <a:pt x="6096000" y="0"/>
                </a:lnTo>
                <a:lnTo>
                  <a:pt x="0" y="0"/>
                </a:lnTo>
                <a:lnTo>
                  <a:pt x="0" y="394449"/>
                </a:lnTo>
                <a:close/>
              </a:path>
            </a:pathLst>
          </a:custGeom>
          <a:solidFill>
            <a:srgbClr val="80FF33"/>
          </a:solidFill>
        </p:spPr>
        <p:txBody>
          <a:bodyPr wrap="square" lIns="0" tIns="0" rIns="0" bIns="0" rtlCol="0"/>
          <a:lstStyle/>
          <a:p>
            <a:endParaRPr/>
          </a:p>
        </p:txBody>
      </p:sp>
      <p:sp>
        <p:nvSpPr>
          <p:cNvPr id="3" name="object 3"/>
          <p:cNvSpPr/>
          <p:nvPr/>
        </p:nvSpPr>
        <p:spPr>
          <a:xfrm>
            <a:off x="6096000" y="6457200"/>
            <a:ext cx="0" cy="401320"/>
          </a:xfrm>
          <a:custGeom>
            <a:avLst/>
            <a:gdLst/>
            <a:ahLst/>
            <a:cxnLst/>
            <a:rect l="l" t="t" r="r" b="b"/>
            <a:pathLst>
              <a:path h="401320">
                <a:moveTo>
                  <a:pt x="0" y="0"/>
                </a:moveTo>
                <a:lnTo>
                  <a:pt x="0" y="400797"/>
                </a:lnTo>
              </a:path>
            </a:pathLst>
          </a:custGeom>
          <a:ln w="12700">
            <a:solidFill>
              <a:srgbClr val="FFFFFF"/>
            </a:solidFill>
          </a:ln>
        </p:spPr>
        <p:txBody>
          <a:bodyPr wrap="square" lIns="0" tIns="0" rIns="0" bIns="0" rtlCol="0"/>
          <a:lstStyle/>
          <a:p>
            <a:endParaRPr/>
          </a:p>
        </p:txBody>
      </p:sp>
      <p:sp>
        <p:nvSpPr>
          <p:cNvPr id="4" name="object 4"/>
          <p:cNvSpPr/>
          <p:nvPr/>
        </p:nvSpPr>
        <p:spPr>
          <a:xfrm>
            <a:off x="317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5" name="object 5"/>
          <p:cNvSpPr/>
          <p:nvPr/>
        </p:nvSpPr>
        <p:spPr>
          <a:xfrm>
            <a:off x="1218882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6" name="object 6"/>
          <p:cNvSpPr/>
          <p:nvPr/>
        </p:nvSpPr>
        <p:spPr>
          <a:xfrm>
            <a:off x="0" y="6463550"/>
            <a:ext cx="12192000" cy="0"/>
          </a:xfrm>
          <a:custGeom>
            <a:avLst/>
            <a:gdLst/>
            <a:ahLst/>
            <a:cxnLst/>
            <a:rect l="l" t="t" r="r" b="b"/>
            <a:pathLst>
              <a:path w="12192000">
                <a:moveTo>
                  <a:pt x="0" y="0"/>
                </a:moveTo>
                <a:lnTo>
                  <a:pt x="12192000" y="0"/>
                </a:lnTo>
              </a:path>
            </a:pathLst>
          </a:custGeom>
          <a:ln w="12700">
            <a:solidFill>
              <a:srgbClr val="FFFFFF"/>
            </a:solidFill>
          </a:ln>
        </p:spPr>
        <p:txBody>
          <a:bodyPr wrap="square" lIns="0" tIns="0" rIns="0" bIns="0" rtlCol="0"/>
          <a:lstStyle/>
          <a:p>
            <a:endParaRPr/>
          </a:p>
        </p:txBody>
      </p:sp>
      <p:sp>
        <p:nvSpPr>
          <p:cNvPr id="7" name="object 7"/>
          <p:cNvSpPr/>
          <p:nvPr/>
        </p:nvSpPr>
        <p:spPr>
          <a:xfrm>
            <a:off x="0" y="6848474"/>
            <a:ext cx="12192000" cy="0"/>
          </a:xfrm>
          <a:custGeom>
            <a:avLst/>
            <a:gdLst/>
            <a:ahLst/>
            <a:cxnLst/>
            <a:rect l="l" t="t" r="r" b="b"/>
            <a:pathLst>
              <a:path w="12192000">
                <a:moveTo>
                  <a:pt x="0" y="0"/>
                </a:moveTo>
                <a:lnTo>
                  <a:pt x="12192000" y="0"/>
                </a:lnTo>
              </a:path>
            </a:pathLst>
          </a:custGeom>
          <a:ln w="19049">
            <a:solidFill>
              <a:srgbClr val="FFFFFF"/>
            </a:solidFill>
          </a:ln>
        </p:spPr>
        <p:txBody>
          <a:bodyPr wrap="square" lIns="0" tIns="0" rIns="0" bIns="0" rtlCol="0"/>
          <a:lstStyle/>
          <a:p>
            <a:endParaRPr/>
          </a:p>
        </p:txBody>
      </p:sp>
      <p:sp>
        <p:nvSpPr>
          <p:cNvPr id="8" name="object 8"/>
          <p:cNvSpPr/>
          <p:nvPr/>
        </p:nvSpPr>
        <p:spPr>
          <a:xfrm>
            <a:off x="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1D5895"/>
          </a:solidFill>
        </p:spPr>
        <p:txBody>
          <a:bodyPr wrap="square" lIns="0" tIns="0" rIns="0" bIns="0" rtlCol="0"/>
          <a:lstStyle/>
          <a:p>
            <a:endParaRPr/>
          </a:p>
        </p:txBody>
      </p:sp>
      <p:sp>
        <p:nvSpPr>
          <p:cNvPr id="9" name="object 9"/>
          <p:cNvSpPr/>
          <p:nvPr/>
        </p:nvSpPr>
        <p:spPr>
          <a:xfrm>
            <a:off x="609600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80FF33"/>
          </a:solidFill>
        </p:spPr>
        <p:txBody>
          <a:bodyPr wrap="square" lIns="0" tIns="0" rIns="0" bIns="0" rtlCol="0"/>
          <a:lstStyle/>
          <a:p>
            <a:endParaRPr/>
          </a:p>
        </p:txBody>
      </p:sp>
      <p:sp>
        <p:nvSpPr>
          <p:cNvPr id="10" name="object 10"/>
          <p:cNvSpPr/>
          <p:nvPr/>
        </p:nvSpPr>
        <p:spPr>
          <a:xfrm>
            <a:off x="6096000" y="0"/>
            <a:ext cx="0" cy="375920"/>
          </a:xfrm>
          <a:custGeom>
            <a:avLst/>
            <a:gdLst/>
            <a:ahLst/>
            <a:cxnLst/>
            <a:rect l="l" t="t" r="r" b="b"/>
            <a:pathLst>
              <a:path h="375920">
                <a:moveTo>
                  <a:pt x="0" y="0"/>
                </a:moveTo>
                <a:lnTo>
                  <a:pt x="0" y="375412"/>
                </a:lnTo>
              </a:path>
            </a:pathLst>
          </a:custGeom>
          <a:ln w="12700">
            <a:solidFill>
              <a:srgbClr val="FFFFFF"/>
            </a:solidFill>
          </a:ln>
        </p:spPr>
        <p:txBody>
          <a:bodyPr wrap="square" lIns="0" tIns="0" rIns="0" bIns="0" rtlCol="0"/>
          <a:lstStyle/>
          <a:p>
            <a:endParaRPr/>
          </a:p>
        </p:txBody>
      </p:sp>
      <p:sp>
        <p:nvSpPr>
          <p:cNvPr id="11" name="object 11"/>
          <p:cNvSpPr/>
          <p:nvPr/>
        </p:nvSpPr>
        <p:spPr>
          <a:xfrm>
            <a:off x="317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2" name="object 12"/>
          <p:cNvSpPr/>
          <p:nvPr/>
        </p:nvSpPr>
        <p:spPr>
          <a:xfrm>
            <a:off x="1218882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3" name="object 13"/>
          <p:cNvSpPr/>
          <p:nvPr/>
        </p:nvSpPr>
        <p:spPr>
          <a:xfrm>
            <a:off x="0" y="3175"/>
            <a:ext cx="12192000" cy="0"/>
          </a:xfrm>
          <a:custGeom>
            <a:avLst/>
            <a:gdLst/>
            <a:ahLst/>
            <a:cxnLst/>
            <a:rect l="l" t="t" r="r" b="b"/>
            <a:pathLst>
              <a:path w="12192000">
                <a:moveTo>
                  <a:pt x="0" y="0"/>
                </a:moveTo>
                <a:lnTo>
                  <a:pt x="12192000" y="0"/>
                </a:lnTo>
              </a:path>
            </a:pathLst>
          </a:custGeom>
          <a:ln w="6350">
            <a:solidFill>
              <a:srgbClr val="FFFFFF"/>
            </a:solidFill>
          </a:ln>
        </p:spPr>
        <p:txBody>
          <a:bodyPr wrap="square" lIns="0" tIns="0" rIns="0" bIns="0" rtlCol="0"/>
          <a:lstStyle/>
          <a:p>
            <a:endParaRPr/>
          </a:p>
        </p:txBody>
      </p:sp>
      <p:sp>
        <p:nvSpPr>
          <p:cNvPr id="14" name="object 14"/>
          <p:cNvSpPr txBox="1"/>
          <p:nvPr/>
        </p:nvSpPr>
        <p:spPr>
          <a:xfrm>
            <a:off x="6350" y="6469900"/>
            <a:ext cx="6083300" cy="312906"/>
          </a:xfrm>
          <a:prstGeom prst="rect">
            <a:avLst/>
          </a:prstGeom>
          <a:solidFill>
            <a:srgbClr val="1D5895"/>
          </a:solidFill>
        </p:spPr>
        <p:txBody>
          <a:bodyPr vert="horz" wrap="square" lIns="0" tIns="35560" rIns="0" bIns="0" rtlCol="0">
            <a:spAutoFit/>
          </a:bodyPr>
          <a:lstStyle/>
          <a:p>
            <a:pPr marL="405130">
              <a:lnSpc>
                <a:spcPct val="100000"/>
              </a:lnSpc>
              <a:spcBef>
                <a:spcPts val="280"/>
              </a:spcBef>
            </a:pPr>
            <a:endParaRPr sz="1800">
              <a:latin typeface="Calibri"/>
              <a:cs typeface="Calibri"/>
            </a:endParaRPr>
          </a:p>
        </p:txBody>
      </p:sp>
      <p:sp>
        <p:nvSpPr>
          <p:cNvPr id="15" name="object 15"/>
          <p:cNvSpPr txBox="1"/>
          <p:nvPr/>
        </p:nvSpPr>
        <p:spPr>
          <a:xfrm>
            <a:off x="910844" y="3266397"/>
            <a:ext cx="8660130" cy="1692275"/>
          </a:xfrm>
          <a:prstGeom prst="rect">
            <a:avLst/>
          </a:prstGeom>
        </p:spPr>
        <p:txBody>
          <a:bodyPr vert="horz" wrap="square" lIns="0" tIns="288290" rIns="0" bIns="0" rtlCol="0">
            <a:spAutoFit/>
          </a:bodyPr>
          <a:lstStyle/>
          <a:p>
            <a:pPr marL="12700">
              <a:lnSpc>
                <a:spcPct val="100000"/>
              </a:lnSpc>
              <a:spcBef>
                <a:spcPts val="2270"/>
              </a:spcBef>
            </a:pPr>
            <a:r>
              <a:rPr sz="6000" b="0" spc="-35" dirty="0">
                <a:latin typeface="Calibri Light"/>
                <a:cs typeface="Calibri Light"/>
              </a:rPr>
              <a:t>Part </a:t>
            </a:r>
            <a:r>
              <a:rPr sz="6000" b="0" spc="-5" dirty="0">
                <a:latin typeface="Calibri Light"/>
                <a:cs typeface="Calibri Light"/>
              </a:rPr>
              <a:t>IV </a:t>
            </a:r>
            <a:r>
              <a:rPr sz="2800" b="0" i="1" spc="-55" dirty="0">
                <a:latin typeface="Calibri Light"/>
                <a:cs typeface="Calibri Light"/>
              </a:rPr>
              <a:t>Table</a:t>
            </a:r>
            <a:r>
              <a:rPr sz="2800" b="0" i="1" spc="55" dirty="0">
                <a:latin typeface="Calibri Light"/>
                <a:cs typeface="Calibri Light"/>
              </a:rPr>
              <a:t> </a:t>
            </a:r>
            <a:r>
              <a:rPr sz="2800" b="0" i="1" spc="-5" dirty="0">
                <a:latin typeface="Calibri Light"/>
                <a:cs typeface="Calibri Light"/>
              </a:rPr>
              <a:t>9</a:t>
            </a:r>
            <a:endParaRPr sz="2800">
              <a:latin typeface="Calibri Light"/>
              <a:cs typeface="Calibri Light"/>
            </a:endParaRPr>
          </a:p>
          <a:p>
            <a:pPr marL="12700">
              <a:lnSpc>
                <a:spcPct val="100000"/>
              </a:lnSpc>
              <a:spcBef>
                <a:spcPts val="869"/>
              </a:spcBef>
            </a:pPr>
            <a:r>
              <a:rPr sz="2400" spc="-10" dirty="0">
                <a:solidFill>
                  <a:srgbClr val="888888"/>
                </a:solidFill>
                <a:latin typeface="Calibri"/>
                <a:cs typeface="Calibri"/>
              </a:rPr>
              <a:t>Details </a:t>
            </a:r>
            <a:r>
              <a:rPr sz="2400" spc="-5" dirty="0">
                <a:solidFill>
                  <a:srgbClr val="888888"/>
                </a:solidFill>
                <a:latin typeface="Calibri"/>
                <a:cs typeface="Calibri"/>
              </a:rPr>
              <a:t>of </a:t>
            </a:r>
            <a:r>
              <a:rPr sz="2400" spc="-20" dirty="0">
                <a:solidFill>
                  <a:srgbClr val="888888"/>
                </a:solidFill>
                <a:latin typeface="Calibri"/>
                <a:cs typeface="Calibri"/>
              </a:rPr>
              <a:t>tax </a:t>
            </a:r>
            <a:r>
              <a:rPr sz="2400" spc="-5" dirty="0">
                <a:solidFill>
                  <a:srgbClr val="888888"/>
                </a:solidFill>
                <a:latin typeface="Calibri"/>
                <a:cs typeface="Calibri"/>
              </a:rPr>
              <a:t>paid </a:t>
            </a:r>
            <a:r>
              <a:rPr sz="2400" dirty="0">
                <a:solidFill>
                  <a:srgbClr val="888888"/>
                </a:solidFill>
                <a:latin typeface="Calibri"/>
                <a:cs typeface="Calibri"/>
              </a:rPr>
              <a:t>as </a:t>
            </a:r>
            <a:r>
              <a:rPr sz="2400" spc="-10" dirty="0">
                <a:solidFill>
                  <a:srgbClr val="888888"/>
                </a:solidFill>
                <a:latin typeface="Calibri"/>
                <a:cs typeface="Calibri"/>
              </a:rPr>
              <a:t>declared </a:t>
            </a:r>
            <a:r>
              <a:rPr sz="2400" dirty="0">
                <a:solidFill>
                  <a:srgbClr val="888888"/>
                </a:solidFill>
                <a:latin typeface="Calibri"/>
                <a:cs typeface="Calibri"/>
              </a:rPr>
              <a:t>in </a:t>
            </a:r>
            <a:r>
              <a:rPr sz="2400" spc="-10" dirty="0">
                <a:solidFill>
                  <a:srgbClr val="888888"/>
                </a:solidFill>
                <a:latin typeface="Calibri"/>
                <a:cs typeface="Calibri"/>
              </a:rPr>
              <a:t>returns </a:t>
            </a:r>
            <a:r>
              <a:rPr sz="2400" spc="-5" dirty="0">
                <a:solidFill>
                  <a:srgbClr val="888888"/>
                </a:solidFill>
                <a:latin typeface="Calibri"/>
                <a:cs typeface="Calibri"/>
              </a:rPr>
              <a:t>filed during </a:t>
            </a:r>
            <a:r>
              <a:rPr sz="2400" dirty="0">
                <a:solidFill>
                  <a:srgbClr val="888888"/>
                </a:solidFill>
                <a:latin typeface="Calibri"/>
                <a:cs typeface="Calibri"/>
              </a:rPr>
              <a:t>the </a:t>
            </a:r>
            <a:r>
              <a:rPr sz="2400" spc="-5" dirty="0">
                <a:solidFill>
                  <a:srgbClr val="888888"/>
                </a:solidFill>
                <a:latin typeface="Calibri"/>
                <a:cs typeface="Calibri"/>
              </a:rPr>
              <a:t>financial</a:t>
            </a:r>
            <a:r>
              <a:rPr sz="2400" spc="-10" dirty="0">
                <a:solidFill>
                  <a:srgbClr val="888888"/>
                </a:solidFill>
                <a:latin typeface="Calibri"/>
                <a:cs typeface="Calibri"/>
              </a:rPr>
              <a:t> </a:t>
            </a:r>
            <a:r>
              <a:rPr sz="2400" spc="-5" dirty="0">
                <a:solidFill>
                  <a:srgbClr val="888888"/>
                </a:solidFill>
                <a:latin typeface="Calibri"/>
                <a:cs typeface="Calibri"/>
              </a:rPr>
              <a:t>year</a:t>
            </a:r>
            <a:endParaRPr sz="2400">
              <a:latin typeface="Calibri"/>
              <a:cs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0" y="6463550"/>
            <a:ext cx="6096000" cy="394970"/>
          </a:xfrm>
          <a:custGeom>
            <a:avLst/>
            <a:gdLst/>
            <a:ahLst/>
            <a:cxnLst/>
            <a:rect l="l" t="t" r="r" b="b"/>
            <a:pathLst>
              <a:path w="6096000" h="394970">
                <a:moveTo>
                  <a:pt x="0" y="394449"/>
                </a:moveTo>
                <a:lnTo>
                  <a:pt x="6096000" y="394449"/>
                </a:lnTo>
                <a:lnTo>
                  <a:pt x="6096000" y="0"/>
                </a:lnTo>
                <a:lnTo>
                  <a:pt x="0" y="0"/>
                </a:lnTo>
                <a:lnTo>
                  <a:pt x="0" y="394449"/>
                </a:lnTo>
                <a:close/>
              </a:path>
            </a:pathLst>
          </a:custGeom>
          <a:solidFill>
            <a:srgbClr val="80FF33"/>
          </a:solidFill>
        </p:spPr>
        <p:txBody>
          <a:bodyPr wrap="square" lIns="0" tIns="0" rIns="0" bIns="0" rtlCol="0"/>
          <a:lstStyle/>
          <a:p>
            <a:endParaRPr/>
          </a:p>
        </p:txBody>
      </p:sp>
      <p:sp>
        <p:nvSpPr>
          <p:cNvPr id="3" name="object 3"/>
          <p:cNvSpPr/>
          <p:nvPr/>
        </p:nvSpPr>
        <p:spPr>
          <a:xfrm>
            <a:off x="6096000" y="6457200"/>
            <a:ext cx="0" cy="401320"/>
          </a:xfrm>
          <a:custGeom>
            <a:avLst/>
            <a:gdLst/>
            <a:ahLst/>
            <a:cxnLst/>
            <a:rect l="l" t="t" r="r" b="b"/>
            <a:pathLst>
              <a:path h="401320">
                <a:moveTo>
                  <a:pt x="0" y="0"/>
                </a:moveTo>
                <a:lnTo>
                  <a:pt x="0" y="400797"/>
                </a:lnTo>
              </a:path>
            </a:pathLst>
          </a:custGeom>
          <a:ln w="12700">
            <a:solidFill>
              <a:srgbClr val="FFFFFF"/>
            </a:solidFill>
          </a:ln>
        </p:spPr>
        <p:txBody>
          <a:bodyPr wrap="square" lIns="0" tIns="0" rIns="0" bIns="0" rtlCol="0"/>
          <a:lstStyle/>
          <a:p>
            <a:endParaRPr/>
          </a:p>
        </p:txBody>
      </p:sp>
      <p:sp>
        <p:nvSpPr>
          <p:cNvPr id="4" name="object 4"/>
          <p:cNvSpPr/>
          <p:nvPr/>
        </p:nvSpPr>
        <p:spPr>
          <a:xfrm>
            <a:off x="317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5" name="object 5"/>
          <p:cNvSpPr/>
          <p:nvPr/>
        </p:nvSpPr>
        <p:spPr>
          <a:xfrm>
            <a:off x="1218882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6" name="object 6"/>
          <p:cNvSpPr/>
          <p:nvPr/>
        </p:nvSpPr>
        <p:spPr>
          <a:xfrm>
            <a:off x="0" y="6463550"/>
            <a:ext cx="12192000" cy="0"/>
          </a:xfrm>
          <a:custGeom>
            <a:avLst/>
            <a:gdLst/>
            <a:ahLst/>
            <a:cxnLst/>
            <a:rect l="l" t="t" r="r" b="b"/>
            <a:pathLst>
              <a:path w="12192000">
                <a:moveTo>
                  <a:pt x="0" y="0"/>
                </a:moveTo>
                <a:lnTo>
                  <a:pt x="12192000" y="0"/>
                </a:lnTo>
              </a:path>
            </a:pathLst>
          </a:custGeom>
          <a:ln w="12700">
            <a:solidFill>
              <a:srgbClr val="FFFFFF"/>
            </a:solidFill>
          </a:ln>
        </p:spPr>
        <p:txBody>
          <a:bodyPr wrap="square" lIns="0" tIns="0" rIns="0" bIns="0" rtlCol="0"/>
          <a:lstStyle/>
          <a:p>
            <a:endParaRPr/>
          </a:p>
        </p:txBody>
      </p:sp>
      <p:sp>
        <p:nvSpPr>
          <p:cNvPr id="7" name="object 7"/>
          <p:cNvSpPr/>
          <p:nvPr/>
        </p:nvSpPr>
        <p:spPr>
          <a:xfrm>
            <a:off x="0" y="6848474"/>
            <a:ext cx="12192000" cy="0"/>
          </a:xfrm>
          <a:custGeom>
            <a:avLst/>
            <a:gdLst/>
            <a:ahLst/>
            <a:cxnLst/>
            <a:rect l="l" t="t" r="r" b="b"/>
            <a:pathLst>
              <a:path w="12192000">
                <a:moveTo>
                  <a:pt x="0" y="0"/>
                </a:moveTo>
                <a:lnTo>
                  <a:pt x="12192000" y="0"/>
                </a:lnTo>
              </a:path>
            </a:pathLst>
          </a:custGeom>
          <a:ln w="19049">
            <a:solidFill>
              <a:srgbClr val="FFFFFF"/>
            </a:solidFill>
          </a:ln>
        </p:spPr>
        <p:txBody>
          <a:bodyPr wrap="square" lIns="0" tIns="0" rIns="0" bIns="0" rtlCol="0"/>
          <a:lstStyle/>
          <a:p>
            <a:endParaRPr/>
          </a:p>
        </p:txBody>
      </p:sp>
      <p:sp>
        <p:nvSpPr>
          <p:cNvPr id="8" name="object 8"/>
          <p:cNvSpPr/>
          <p:nvPr/>
        </p:nvSpPr>
        <p:spPr>
          <a:xfrm>
            <a:off x="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1D5895"/>
          </a:solidFill>
        </p:spPr>
        <p:txBody>
          <a:bodyPr wrap="square" lIns="0" tIns="0" rIns="0" bIns="0" rtlCol="0"/>
          <a:lstStyle/>
          <a:p>
            <a:endParaRPr/>
          </a:p>
        </p:txBody>
      </p:sp>
      <p:sp>
        <p:nvSpPr>
          <p:cNvPr id="9" name="object 9"/>
          <p:cNvSpPr/>
          <p:nvPr/>
        </p:nvSpPr>
        <p:spPr>
          <a:xfrm>
            <a:off x="609600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80FF33"/>
          </a:solidFill>
        </p:spPr>
        <p:txBody>
          <a:bodyPr wrap="square" lIns="0" tIns="0" rIns="0" bIns="0" rtlCol="0"/>
          <a:lstStyle/>
          <a:p>
            <a:endParaRPr/>
          </a:p>
        </p:txBody>
      </p:sp>
      <p:sp>
        <p:nvSpPr>
          <p:cNvPr id="10" name="object 10"/>
          <p:cNvSpPr/>
          <p:nvPr/>
        </p:nvSpPr>
        <p:spPr>
          <a:xfrm>
            <a:off x="6096000" y="0"/>
            <a:ext cx="0" cy="375920"/>
          </a:xfrm>
          <a:custGeom>
            <a:avLst/>
            <a:gdLst/>
            <a:ahLst/>
            <a:cxnLst/>
            <a:rect l="l" t="t" r="r" b="b"/>
            <a:pathLst>
              <a:path h="375920">
                <a:moveTo>
                  <a:pt x="0" y="0"/>
                </a:moveTo>
                <a:lnTo>
                  <a:pt x="0" y="375412"/>
                </a:lnTo>
              </a:path>
            </a:pathLst>
          </a:custGeom>
          <a:ln w="12700">
            <a:solidFill>
              <a:srgbClr val="FFFFFF"/>
            </a:solidFill>
          </a:ln>
        </p:spPr>
        <p:txBody>
          <a:bodyPr wrap="square" lIns="0" tIns="0" rIns="0" bIns="0" rtlCol="0"/>
          <a:lstStyle/>
          <a:p>
            <a:endParaRPr/>
          </a:p>
        </p:txBody>
      </p:sp>
      <p:sp>
        <p:nvSpPr>
          <p:cNvPr id="11" name="object 11"/>
          <p:cNvSpPr/>
          <p:nvPr/>
        </p:nvSpPr>
        <p:spPr>
          <a:xfrm>
            <a:off x="317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2" name="object 12"/>
          <p:cNvSpPr/>
          <p:nvPr/>
        </p:nvSpPr>
        <p:spPr>
          <a:xfrm>
            <a:off x="1218882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3" name="object 13"/>
          <p:cNvSpPr/>
          <p:nvPr/>
        </p:nvSpPr>
        <p:spPr>
          <a:xfrm>
            <a:off x="0" y="3175"/>
            <a:ext cx="12192000" cy="0"/>
          </a:xfrm>
          <a:custGeom>
            <a:avLst/>
            <a:gdLst/>
            <a:ahLst/>
            <a:cxnLst/>
            <a:rect l="l" t="t" r="r" b="b"/>
            <a:pathLst>
              <a:path w="12192000">
                <a:moveTo>
                  <a:pt x="0" y="0"/>
                </a:moveTo>
                <a:lnTo>
                  <a:pt x="12192000" y="0"/>
                </a:lnTo>
              </a:path>
            </a:pathLst>
          </a:custGeom>
          <a:ln w="6350">
            <a:solidFill>
              <a:srgbClr val="FFFFFF"/>
            </a:solidFill>
          </a:ln>
        </p:spPr>
        <p:txBody>
          <a:bodyPr wrap="square" lIns="0" tIns="0" rIns="0" bIns="0" rtlCol="0"/>
          <a:lstStyle/>
          <a:p>
            <a:endParaRPr/>
          </a:p>
        </p:txBody>
      </p:sp>
      <p:sp>
        <p:nvSpPr>
          <p:cNvPr id="14" name="object 14"/>
          <p:cNvSpPr txBox="1"/>
          <p:nvPr/>
        </p:nvSpPr>
        <p:spPr>
          <a:xfrm>
            <a:off x="6350" y="6469900"/>
            <a:ext cx="6083300" cy="312906"/>
          </a:xfrm>
          <a:prstGeom prst="rect">
            <a:avLst/>
          </a:prstGeom>
          <a:solidFill>
            <a:srgbClr val="1D5895"/>
          </a:solidFill>
        </p:spPr>
        <p:txBody>
          <a:bodyPr vert="horz" wrap="square" lIns="0" tIns="35560" rIns="0" bIns="0" rtlCol="0">
            <a:spAutoFit/>
          </a:bodyPr>
          <a:lstStyle/>
          <a:p>
            <a:pPr marL="405130">
              <a:lnSpc>
                <a:spcPct val="100000"/>
              </a:lnSpc>
              <a:spcBef>
                <a:spcPts val="280"/>
              </a:spcBef>
            </a:pPr>
            <a:endParaRPr sz="1800">
              <a:latin typeface="Calibri"/>
              <a:cs typeface="Calibri"/>
            </a:endParaRPr>
          </a:p>
        </p:txBody>
      </p:sp>
      <p:sp>
        <p:nvSpPr>
          <p:cNvPr id="16" name="object 16"/>
          <p:cNvSpPr/>
          <p:nvPr/>
        </p:nvSpPr>
        <p:spPr>
          <a:xfrm>
            <a:off x="833627" y="394703"/>
            <a:ext cx="10520934" cy="538746"/>
          </a:xfrm>
          <a:prstGeom prst="rect">
            <a:avLst/>
          </a:prstGeom>
          <a:blipFill>
            <a:blip r:embed="rId2" cstate="print"/>
            <a:stretch>
              <a:fillRect/>
            </a:stretch>
          </a:blipFill>
        </p:spPr>
        <p:txBody>
          <a:bodyPr wrap="square" lIns="0" tIns="0" rIns="0" bIns="0" rtlCol="0"/>
          <a:lstStyle/>
          <a:p>
            <a:endParaRPr/>
          </a:p>
        </p:txBody>
      </p:sp>
      <p:sp>
        <p:nvSpPr>
          <p:cNvPr id="17" name="object 17"/>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spc="-5" dirty="0"/>
              <a:t>Annual </a:t>
            </a:r>
            <a:r>
              <a:rPr spc="-20" dirty="0"/>
              <a:t>Return Format </a:t>
            </a:r>
            <a:r>
              <a:rPr spc="-5" dirty="0"/>
              <a:t>: </a:t>
            </a:r>
            <a:r>
              <a:rPr spc="-65" dirty="0"/>
              <a:t>Table</a:t>
            </a:r>
            <a:r>
              <a:rPr spc="-30" dirty="0"/>
              <a:t> </a:t>
            </a:r>
            <a:r>
              <a:rPr spc="-5" dirty="0"/>
              <a:t>9</a:t>
            </a:r>
          </a:p>
        </p:txBody>
      </p:sp>
      <p:graphicFrame>
        <p:nvGraphicFramePr>
          <p:cNvPr id="18" name="object 18"/>
          <p:cNvGraphicFramePr>
            <a:graphicFrameLocks noGrp="1"/>
          </p:cNvGraphicFramePr>
          <p:nvPr/>
        </p:nvGraphicFramePr>
        <p:xfrm>
          <a:off x="888060" y="1174622"/>
          <a:ext cx="10400027" cy="4009638"/>
        </p:xfrm>
        <a:graphic>
          <a:graphicData uri="http://schemas.openxmlformats.org/drawingml/2006/table">
            <a:tbl>
              <a:tblPr firstRow="1" bandRow="1">
                <a:tableStyleId>{2D5ABB26-0587-4C30-8999-92F81FD0307C}</a:tableStyleId>
              </a:tblPr>
              <a:tblGrid>
                <a:gridCol w="525780"/>
                <a:gridCol w="3327400"/>
                <a:gridCol w="1230629"/>
                <a:gridCol w="1001395"/>
                <a:gridCol w="977265"/>
                <a:gridCol w="1325245"/>
                <a:gridCol w="1014729"/>
                <a:gridCol w="997584"/>
              </a:tblGrid>
              <a:tr h="257682">
                <a:tc>
                  <a:txBody>
                    <a:bodyPr/>
                    <a:lstStyle/>
                    <a:p>
                      <a:pPr marL="64769">
                        <a:lnSpc>
                          <a:spcPts val="1660"/>
                        </a:lnSpc>
                      </a:pPr>
                      <a:r>
                        <a:rPr sz="1400" dirty="0">
                          <a:latin typeface="Calibri"/>
                          <a:cs typeface="Calibri"/>
                        </a:rPr>
                        <a:t>Pt.</a:t>
                      </a:r>
                      <a:r>
                        <a:rPr sz="1400" spc="-35" dirty="0">
                          <a:latin typeface="Calibri"/>
                          <a:cs typeface="Calibri"/>
                        </a:rPr>
                        <a:t> </a:t>
                      </a:r>
                      <a:r>
                        <a:rPr sz="1400" spc="-5" dirty="0">
                          <a:latin typeface="Calibri"/>
                          <a:cs typeface="Calibri"/>
                        </a:rPr>
                        <a:t>IV</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c gridSpan="7">
                  <a:txBody>
                    <a:bodyPr/>
                    <a:lstStyle/>
                    <a:p>
                      <a:pPr marL="2056130">
                        <a:lnSpc>
                          <a:spcPts val="1895"/>
                        </a:lnSpc>
                      </a:pPr>
                      <a:r>
                        <a:rPr sz="1600" spc="-10" dirty="0">
                          <a:latin typeface="Calibri"/>
                          <a:cs typeface="Calibri"/>
                        </a:rPr>
                        <a:t>Details </a:t>
                      </a:r>
                      <a:r>
                        <a:rPr sz="1600" spc="-5" dirty="0">
                          <a:latin typeface="Calibri"/>
                          <a:cs typeface="Calibri"/>
                        </a:rPr>
                        <a:t>of </a:t>
                      </a:r>
                      <a:r>
                        <a:rPr sz="1600" spc="-15" dirty="0">
                          <a:latin typeface="Calibri"/>
                          <a:cs typeface="Calibri"/>
                        </a:rPr>
                        <a:t>tax </a:t>
                      </a:r>
                      <a:r>
                        <a:rPr sz="1600" spc="-5" dirty="0">
                          <a:latin typeface="Calibri"/>
                          <a:cs typeface="Calibri"/>
                        </a:rPr>
                        <a:t>paid as </a:t>
                      </a:r>
                      <a:r>
                        <a:rPr sz="1600" spc="-10" dirty="0">
                          <a:latin typeface="Calibri"/>
                          <a:cs typeface="Calibri"/>
                        </a:rPr>
                        <a:t>declared </a:t>
                      </a:r>
                      <a:r>
                        <a:rPr sz="1600" spc="-5" dirty="0">
                          <a:latin typeface="Calibri"/>
                          <a:cs typeface="Calibri"/>
                        </a:rPr>
                        <a:t>in </a:t>
                      </a:r>
                      <a:r>
                        <a:rPr sz="1600" spc="-15" dirty="0">
                          <a:latin typeface="Calibri"/>
                          <a:cs typeface="Calibri"/>
                        </a:rPr>
                        <a:t>returns </a:t>
                      </a:r>
                      <a:r>
                        <a:rPr sz="1600" spc="-5" dirty="0">
                          <a:latin typeface="Calibri"/>
                          <a:cs typeface="Calibri"/>
                        </a:rPr>
                        <a:t>filed </a:t>
                      </a:r>
                      <a:r>
                        <a:rPr sz="1600" spc="-10" dirty="0">
                          <a:latin typeface="Calibri"/>
                          <a:cs typeface="Calibri"/>
                        </a:rPr>
                        <a:t>during </a:t>
                      </a:r>
                      <a:r>
                        <a:rPr sz="1600" spc="-5" dirty="0">
                          <a:latin typeface="Calibri"/>
                          <a:cs typeface="Calibri"/>
                        </a:rPr>
                        <a:t>the financial</a:t>
                      </a:r>
                      <a:r>
                        <a:rPr sz="1600" dirty="0">
                          <a:latin typeface="Calibri"/>
                          <a:cs typeface="Calibri"/>
                        </a:rPr>
                        <a:t> </a:t>
                      </a:r>
                      <a:r>
                        <a:rPr sz="1600" spc="-10" dirty="0">
                          <a:latin typeface="Calibri"/>
                          <a:cs typeface="Calibri"/>
                        </a:rPr>
                        <a:t>year</a:t>
                      </a:r>
                      <a:endParaRPr sz="16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257810">
                <a:tc rowSpan="3">
                  <a:txBody>
                    <a:bodyPr/>
                    <a:lstStyle/>
                    <a:p>
                      <a:pPr>
                        <a:lnSpc>
                          <a:spcPct val="100000"/>
                        </a:lnSpc>
                      </a:pPr>
                      <a:endParaRPr sz="1400">
                        <a:latin typeface="Times New Roman"/>
                        <a:cs typeface="Times New Roman"/>
                      </a:endParaRPr>
                    </a:p>
                    <a:p>
                      <a:pPr>
                        <a:lnSpc>
                          <a:spcPct val="100000"/>
                        </a:lnSpc>
                      </a:pPr>
                      <a:endParaRPr sz="1400">
                        <a:latin typeface="Times New Roman"/>
                        <a:cs typeface="Times New Roman"/>
                      </a:endParaRPr>
                    </a:p>
                    <a:p>
                      <a:pPr>
                        <a:lnSpc>
                          <a:spcPct val="100000"/>
                        </a:lnSpc>
                      </a:pPr>
                      <a:endParaRPr sz="1400">
                        <a:latin typeface="Times New Roman"/>
                        <a:cs typeface="Times New Roman"/>
                      </a:endParaRPr>
                    </a:p>
                    <a:p>
                      <a:pPr>
                        <a:lnSpc>
                          <a:spcPct val="100000"/>
                        </a:lnSpc>
                        <a:spcBef>
                          <a:spcPts val="20"/>
                        </a:spcBef>
                      </a:pPr>
                      <a:endParaRPr sz="1850">
                        <a:latin typeface="Times New Roman"/>
                        <a:cs typeface="Times New Roman"/>
                      </a:endParaRPr>
                    </a:p>
                    <a:p>
                      <a:pPr marL="41910">
                        <a:lnSpc>
                          <a:spcPct val="100000"/>
                        </a:lnSpc>
                      </a:pPr>
                      <a:r>
                        <a:rPr sz="1400" dirty="0">
                          <a:latin typeface="Calibri"/>
                          <a:cs typeface="Calibri"/>
                        </a:rPr>
                        <a:t>9</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c>
                  <a:txBody>
                    <a:bodyPr/>
                    <a:lstStyle/>
                    <a:p>
                      <a:pPr>
                        <a:lnSpc>
                          <a:spcPct val="100000"/>
                        </a:lnSpc>
                      </a:pPr>
                      <a:endParaRPr sz="15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c>
                  <a:txBody>
                    <a:bodyPr/>
                    <a:lstStyle/>
                    <a:p>
                      <a:pPr>
                        <a:lnSpc>
                          <a:spcPct val="100000"/>
                        </a:lnSpc>
                      </a:pPr>
                      <a:endParaRPr sz="15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c>
                  <a:txBody>
                    <a:bodyPr/>
                    <a:lstStyle/>
                    <a:p>
                      <a:pPr>
                        <a:lnSpc>
                          <a:spcPct val="100000"/>
                        </a:lnSpc>
                      </a:pPr>
                      <a:endParaRPr sz="15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c gridSpan="4">
                  <a:txBody>
                    <a:bodyPr/>
                    <a:lstStyle/>
                    <a:p>
                      <a:pPr marL="1031875">
                        <a:lnSpc>
                          <a:spcPts val="1914"/>
                        </a:lnSpc>
                        <a:spcBef>
                          <a:spcPts val="15"/>
                        </a:spcBef>
                      </a:pPr>
                      <a:r>
                        <a:rPr sz="1600" spc="-10" dirty="0">
                          <a:latin typeface="Calibri"/>
                          <a:cs typeface="Calibri"/>
                        </a:rPr>
                        <a:t>Paid through</a:t>
                      </a:r>
                      <a:r>
                        <a:rPr sz="1600" spc="-15" dirty="0">
                          <a:latin typeface="Calibri"/>
                          <a:cs typeface="Calibri"/>
                        </a:rPr>
                        <a:t> ITC</a:t>
                      </a:r>
                      <a:endParaRPr sz="1600">
                        <a:latin typeface="Calibri"/>
                        <a:cs typeface="Calibri"/>
                      </a:endParaRPr>
                    </a:p>
                  </a:txBody>
                  <a:tcPr marL="0" marR="0" marT="19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926592">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c>
                  <a:txBody>
                    <a:bodyPr/>
                    <a:lstStyle/>
                    <a:p>
                      <a:pPr marR="5080" algn="ctr">
                        <a:lnSpc>
                          <a:spcPts val="1660"/>
                        </a:lnSpc>
                      </a:pPr>
                      <a:r>
                        <a:rPr sz="1400" spc="-5" dirty="0">
                          <a:latin typeface="Calibri"/>
                          <a:cs typeface="Calibri"/>
                        </a:rPr>
                        <a:t>Description</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c>
                  <a:txBody>
                    <a:bodyPr/>
                    <a:lstStyle/>
                    <a:p>
                      <a:pPr marR="4445" algn="ctr">
                        <a:lnSpc>
                          <a:spcPts val="1660"/>
                        </a:lnSpc>
                      </a:pPr>
                      <a:r>
                        <a:rPr sz="1400" spc="-40" dirty="0">
                          <a:latin typeface="Calibri"/>
                          <a:cs typeface="Calibri"/>
                        </a:rPr>
                        <a:t>Tax</a:t>
                      </a:r>
                      <a:r>
                        <a:rPr sz="1400" spc="-15" dirty="0">
                          <a:latin typeface="Calibri"/>
                          <a:cs typeface="Calibri"/>
                        </a:rPr>
                        <a:t> Payable</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c>
                  <a:txBody>
                    <a:bodyPr/>
                    <a:lstStyle/>
                    <a:p>
                      <a:pPr marR="5715" algn="ctr">
                        <a:lnSpc>
                          <a:spcPts val="1660"/>
                        </a:lnSpc>
                      </a:pPr>
                      <a:r>
                        <a:rPr sz="1400" spc="-10" dirty="0">
                          <a:latin typeface="Calibri"/>
                          <a:cs typeface="Calibri"/>
                        </a:rPr>
                        <a:t>Paid</a:t>
                      </a:r>
                      <a:endParaRPr sz="1400">
                        <a:latin typeface="Calibri"/>
                        <a:cs typeface="Calibri"/>
                      </a:endParaRPr>
                    </a:p>
                    <a:p>
                      <a:pPr algn="ctr">
                        <a:lnSpc>
                          <a:spcPct val="100000"/>
                        </a:lnSpc>
                        <a:spcBef>
                          <a:spcPts val="120"/>
                        </a:spcBef>
                      </a:pPr>
                      <a:r>
                        <a:rPr sz="1400" spc="-10" dirty="0">
                          <a:latin typeface="Calibri"/>
                          <a:cs typeface="Calibri"/>
                        </a:rPr>
                        <a:t>through</a:t>
                      </a:r>
                      <a:endParaRPr sz="1400">
                        <a:latin typeface="Calibri"/>
                        <a:cs typeface="Calibri"/>
                      </a:endParaRPr>
                    </a:p>
                    <a:p>
                      <a:pPr algn="ctr">
                        <a:lnSpc>
                          <a:spcPct val="100000"/>
                        </a:lnSpc>
                        <a:spcBef>
                          <a:spcPts val="120"/>
                        </a:spcBef>
                      </a:pPr>
                      <a:r>
                        <a:rPr sz="1400" spc="-5" dirty="0">
                          <a:latin typeface="Calibri"/>
                          <a:cs typeface="Calibri"/>
                        </a:rPr>
                        <a:t>cash</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c>
                  <a:txBody>
                    <a:bodyPr/>
                    <a:lstStyle/>
                    <a:p>
                      <a:pPr marL="84455">
                        <a:lnSpc>
                          <a:spcPts val="1660"/>
                        </a:lnSpc>
                      </a:pPr>
                      <a:r>
                        <a:rPr sz="1400" spc="-10" dirty="0">
                          <a:latin typeface="Calibri"/>
                          <a:cs typeface="Calibri"/>
                        </a:rPr>
                        <a:t>Central</a:t>
                      </a:r>
                      <a:r>
                        <a:rPr sz="1400" spc="-15" dirty="0">
                          <a:latin typeface="Calibri"/>
                          <a:cs typeface="Calibri"/>
                        </a:rPr>
                        <a:t> </a:t>
                      </a:r>
                      <a:r>
                        <a:rPr sz="1400" spc="-40" dirty="0">
                          <a:latin typeface="Calibri"/>
                          <a:cs typeface="Calibri"/>
                        </a:rPr>
                        <a:t>Tax</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c>
                  <a:txBody>
                    <a:bodyPr/>
                    <a:lstStyle/>
                    <a:p>
                      <a:pPr marL="36195">
                        <a:lnSpc>
                          <a:spcPts val="1660"/>
                        </a:lnSpc>
                      </a:pPr>
                      <a:r>
                        <a:rPr sz="1400" spc="-15" dirty="0">
                          <a:latin typeface="Calibri"/>
                          <a:cs typeface="Calibri"/>
                        </a:rPr>
                        <a:t>SGST/UTGST</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c>
                  <a:txBody>
                    <a:bodyPr/>
                    <a:lstStyle/>
                    <a:p>
                      <a:pPr marL="36830" marR="220979">
                        <a:lnSpc>
                          <a:spcPts val="1680"/>
                        </a:lnSpc>
                      </a:pPr>
                      <a:r>
                        <a:rPr sz="1400" spc="-10" dirty="0">
                          <a:latin typeface="Calibri"/>
                          <a:cs typeface="Calibri"/>
                        </a:rPr>
                        <a:t>I</a:t>
                      </a:r>
                      <a:r>
                        <a:rPr sz="1400" spc="-20" dirty="0">
                          <a:latin typeface="Calibri"/>
                          <a:cs typeface="Calibri"/>
                        </a:rPr>
                        <a:t>n</a:t>
                      </a:r>
                      <a:r>
                        <a:rPr sz="1400" spc="-15" dirty="0">
                          <a:latin typeface="Calibri"/>
                          <a:cs typeface="Calibri"/>
                        </a:rPr>
                        <a:t>t</a:t>
                      </a:r>
                      <a:r>
                        <a:rPr sz="1400" dirty="0">
                          <a:latin typeface="Calibri"/>
                          <a:cs typeface="Calibri"/>
                        </a:rPr>
                        <a:t>e</a:t>
                      </a:r>
                      <a:r>
                        <a:rPr sz="1400" spc="-5" dirty="0">
                          <a:latin typeface="Calibri"/>
                          <a:cs typeface="Calibri"/>
                        </a:rPr>
                        <a:t>g</a:t>
                      </a:r>
                      <a:r>
                        <a:rPr sz="1400" spc="-25" dirty="0">
                          <a:latin typeface="Calibri"/>
                          <a:cs typeface="Calibri"/>
                        </a:rPr>
                        <a:t>r</a:t>
                      </a:r>
                      <a:r>
                        <a:rPr sz="1400" spc="-15" dirty="0">
                          <a:latin typeface="Calibri"/>
                          <a:cs typeface="Calibri"/>
                        </a:rPr>
                        <a:t>at</a:t>
                      </a:r>
                      <a:r>
                        <a:rPr sz="1400" dirty="0">
                          <a:latin typeface="Calibri"/>
                          <a:cs typeface="Calibri"/>
                        </a:rPr>
                        <a:t>ed  </a:t>
                      </a:r>
                      <a:r>
                        <a:rPr sz="1400" spc="-40" dirty="0">
                          <a:latin typeface="Calibri"/>
                          <a:cs typeface="Calibri"/>
                        </a:rPr>
                        <a:t>Tax</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c>
                  <a:txBody>
                    <a:bodyPr/>
                    <a:lstStyle/>
                    <a:p>
                      <a:pPr marR="3175" algn="ctr">
                        <a:lnSpc>
                          <a:spcPts val="1660"/>
                        </a:lnSpc>
                      </a:pPr>
                      <a:r>
                        <a:rPr sz="1400" dirty="0">
                          <a:latin typeface="Calibri"/>
                          <a:cs typeface="Calibri"/>
                        </a:rPr>
                        <a:t>Cess</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r>
              <a:tr h="226059">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c>
                  <a:txBody>
                    <a:bodyPr/>
                    <a:lstStyle/>
                    <a:p>
                      <a:pPr marR="5080" algn="ctr">
                        <a:lnSpc>
                          <a:spcPts val="1664"/>
                        </a:lnSpc>
                      </a:pPr>
                      <a:r>
                        <a:rPr sz="1400" dirty="0">
                          <a:latin typeface="Calibri"/>
                          <a:cs typeface="Calibri"/>
                        </a:rPr>
                        <a:t>1</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c>
                  <a:txBody>
                    <a:bodyPr/>
                    <a:lstStyle/>
                    <a:p>
                      <a:pPr marR="5080" algn="ctr">
                        <a:lnSpc>
                          <a:spcPts val="1664"/>
                        </a:lnSpc>
                      </a:pPr>
                      <a:r>
                        <a:rPr sz="1400" dirty="0">
                          <a:latin typeface="Calibri"/>
                          <a:cs typeface="Calibri"/>
                        </a:rPr>
                        <a:t>2</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c>
                  <a:txBody>
                    <a:bodyPr/>
                    <a:lstStyle/>
                    <a:p>
                      <a:pPr marR="4445" algn="ctr">
                        <a:lnSpc>
                          <a:spcPts val="1664"/>
                        </a:lnSpc>
                      </a:pPr>
                      <a:r>
                        <a:rPr sz="1400" dirty="0">
                          <a:latin typeface="Calibri"/>
                          <a:cs typeface="Calibri"/>
                        </a:rPr>
                        <a:t>3</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c>
                  <a:txBody>
                    <a:bodyPr/>
                    <a:lstStyle/>
                    <a:p>
                      <a:pPr marL="214629" algn="ctr">
                        <a:lnSpc>
                          <a:spcPts val="1625"/>
                        </a:lnSpc>
                      </a:pPr>
                      <a:r>
                        <a:rPr sz="1400" dirty="0">
                          <a:latin typeface="Calibri"/>
                          <a:cs typeface="Calibri"/>
                        </a:rPr>
                        <a:t>4</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c>
                  <a:txBody>
                    <a:bodyPr/>
                    <a:lstStyle/>
                    <a:p>
                      <a:pPr marL="14604" algn="ctr">
                        <a:lnSpc>
                          <a:spcPts val="1625"/>
                        </a:lnSpc>
                      </a:pPr>
                      <a:r>
                        <a:rPr sz="1400" dirty="0">
                          <a:latin typeface="Calibri"/>
                          <a:cs typeface="Calibri"/>
                        </a:rPr>
                        <a:t>5</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c>
                  <a:txBody>
                    <a:bodyPr/>
                    <a:lstStyle/>
                    <a:p>
                      <a:pPr marL="15875" algn="ctr">
                        <a:lnSpc>
                          <a:spcPts val="1625"/>
                        </a:lnSpc>
                      </a:pPr>
                      <a:r>
                        <a:rPr sz="1400" dirty="0">
                          <a:latin typeface="Calibri"/>
                          <a:cs typeface="Calibri"/>
                        </a:rPr>
                        <a:t>6</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c>
                  <a:txBody>
                    <a:bodyPr/>
                    <a:lstStyle/>
                    <a:p>
                      <a:pPr marR="1270" algn="ctr">
                        <a:lnSpc>
                          <a:spcPts val="1664"/>
                        </a:lnSpc>
                      </a:pPr>
                      <a:r>
                        <a:rPr sz="1400" dirty="0">
                          <a:latin typeface="Calibri"/>
                          <a:cs typeface="Calibri"/>
                        </a:rPr>
                        <a:t>7</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r>
              <a:tr h="288798">
                <a:tc rowSpan="8">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c>
                  <a:txBody>
                    <a:bodyPr/>
                    <a:lstStyle/>
                    <a:p>
                      <a:pPr marL="35560">
                        <a:lnSpc>
                          <a:spcPts val="1664"/>
                        </a:lnSpc>
                      </a:pPr>
                      <a:r>
                        <a:rPr sz="1400" spc="-10" dirty="0">
                          <a:latin typeface="Calibri"/>
                          <a:cs typeface="Calibri"/>
                        </a:rPr>
                        <a:t>Integrated</a:t>
                      </a:r>
                      <a:r>
                        <a:rPr sz="1400" dirty="0">
                          <a:latin typeface="Calibri"/>
                          <a:cs typeface="Calibri"/>
                        </a:rPr>
                        <a:t> </a:t>
                      </a:r>
                      <a:r>
                        <a:rPr sz="1400" spc="-40" dirty="0">
                          <a:latin typeface="Calibri"/>
                          <a:cs typeface="Calibri"/>
                        </a:rPr>
                        <a:t>Tax</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288671">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c>
                  <a:txBody>
                    <a:bodyPr/>
                    <a:lstStyle/>
                    <a:p>
                      <a:pPr marL="35560">
                        <a:lnSpc>
                          <a:spcPts val="1660"/>
                        </a:lnSpc>
                      </a:pPr>
                      <a:r>
                        <a:rPr sz="1400" spc="-10" dirty="0">
                          <a:latin typeface="Calibri"/>
                          <a:cs typeface="Calibri"/>
                        </a:rPr>
                        <a:t>Central</a:t>
                      </a:r>
                      <a:r>
                        <a:rPr sz="1400" dirty="0">
                          <a:latin typeface="Calibri"/>
                          <a:cs typeface="Calibri"/>
                        </a:rPr>
                        <a:t> </a:t>
                      </a:r>
                      <a:r>
                        <a:rPr sz="1400" spc="-40" dirty="0">
                          <a:latin typeface="Calibri"/>
                          <a:cs typeface="Calibri"/>
                        </a:rPr>
                        <a:t>Tax</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300227">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c>
                  <a:txBody>
                    <a:bodyPr/>
                    <a:lstStyle/>
                    <a:p>
                      <a:pPr marL="35560">
                        <a:lnSpc>
                          <a:spcPts val="1660"/>
                        </a:lnSpc>
                      </a:pPr>
                      <a:r>
                        <a:rPr sz="1400" spc="-10" dirty="0">
                          <a:latin typeface="Calibri"/>
                          <a:cs typeface="Calibri"/>
                        </a:rPr>
                        <a:t>State/UT</a:t>
                      </a:r>
                      <a:r>
                        <a:rPr sz="1400" spc="-15" dirty="0">
                          <a:latin typeface="Calibri"/>
                          <a:cs typeface="Calibri"/>
                        </a:rPr>
                        <a:t> </a:t>
                      </a:r>
                      <a:r>
                        <a:rPr sz="1400" spc="-40" dirty="0">
                          <a:latin typeface="Calibri"/>
                          <a:cs typeface="Calibri"/>
                        </a:rPr>
                        <a:t>Tax</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288671">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c>
                  <a:txBody>
                    <a:bodyPr/>
                    <a:lstStyle/>
                    <a:p>
                      <a:pPr marL="35560">
                        <a:lnSpc>
                          <a:spcPts val="1664"/>
                        </a:lnSpc>
                      </a:pPr>
                      <a:r>
                        <a:rPr sz="1400" dirty="0">
                          <a:latin typeface="Calibri"/>
                          <a:cs typeface="Calibri"/>
                        </a:rPr>
                        <a:t>Cess</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313181">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c>
                  <a:txBody>
                    <a:bodyPr/>
                    <a:lstStyle/>
                    <a:p>
                      <a:pPr marL="35560">
                        <a:lnSpc>
                          <a:spcPts val="1664"/>
                        </a:lnSpc>
                      </a:pPr>
                      <a:r>
                        <a:rPr sz="1400" spc="-10" dirty="0">
                          <a:latin typeface="Calibri"/>
                          <a:cs typeface="Calibri"/>
                        </a:rPr>
                        <a:t>Interest</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288670">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c>
                  <a:txBody>
                    <a:bodyPr/>
                    <a:lstStyle/>
                    <a:p>
                      <a:pPr marL="35560">
                        <a:lnSpc>
                          <a:spcPts val="1664"/>
                        </a:lnSpc>
                      </a:pPr>
                      <a:r>
                        <a:rPr sz="1400" spc="-10" dirty="0">
                          <a:latin typeface="Calibri"/>
                          <a:cs typeface="Calibri"/>
                        </a:rPr>
                        <a:t>Late</a:t>
                      </a:r>
                      <a:r>
                        <a:rPr sz="1400" spc="-5" dirty="0">
                          <a:latin typeface="Calibri"/>
                          <a:cs typeface="Calibri"/>
                        </a:rPr>
                        <a:t> </a:t>
                      </a:r>
                      <a:r>
                        <a:rPr sz="1400" spc="-10" dirty="0">
                          <a:latin typeface="Calibri"/>
                          <a:cs typeface="Calibri"/>
                        </a:rPr>
                        <a:t>fee</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288671">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c>
                  <a:txBody>
                    <a:bodyPr/>
                    <a:lstStyle/>
                    <a:p>
                      <a:pPr marL="35560">
                        <a:lnSpc>
                          <a:spcPts val="1664"/>
                        </a:lnSpc>
                      </a:pPr>
                      <a:r>
                        <a:rPr sz="1400" spc="-5" dirty="0">
                          <a:latin typeface="Calibri"/>
                          <a:cs typeface="Calibri"/>
                        </a:rPr>
                        <a:t>Penalty</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284606">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c>
                  <a:txBody>
                    <a:bodyPr/>
                    <a:lstStyle/>
                    <a:p>
                      <a:pPr marL="35560">
                        <a:lnSpc>
                          <a:spcPct val="100000"/>
                        </a:lnSpc>
                        <a:spcBef>
                          <a:spcPts val="225"/>
                        </a:spcBef>
                      </a:pPr>
                      <a:r>
                        <a:rPr sz="1400" spc="-5" dirty="0">
                          <a:latin typeface="Calibri"/>
                          <a:cs typeface="Calibri"/>
                        </a:rPr>
                        <a:t>Other</a:t>
                      </a:r>
                      <a:endParaRPr sz="1400">
                        <a:latin typeface="Calibri"/>
                        <a:cs typeface="Calibri"/>
                      </a:endParaRPr>
                    </a:p>
                  </a:txBody>
                  <a:tcPr marL="0" marR="0" marT="2857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D9D9D9"/>
                    </a:solidFill>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7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0" y="6463550"/>
            <a:ext cx="6096000" cy="394970"/>
          </a:xfrm>
          <a:custGeom>
            <a:avLst/>
            <a:gdLst/>
            <a:ahLst/>
            <a:cxnLst/>
            <a:rect l="l" t="t" r="r" b="b"/>
            <a:pathLst>
              <a:path w="6096000" h="394970">
                <a:moveTo>
                  <a:pt x="0" y="394449"/>
                </a:moveTo>
                <a:lnTo>
                  <a:pt x="6096000" y="394449"/>
                </a:lnTo>
                <a:lnTo>
                  <a:pt x="6096000" y="0"/>
                </a:lnTo>
                <a:lnTo>
                  <a:pt x="0" y="0"/>
                </a:lnTo>
                <a:lnTo>
                  <a:pt x="0" y="394449"/>
                </a:lnTo>
                <a:close/>
              </a:path>
            </a:pathLst>
          </a:custGeom>
          <a:solidFill>
            <a:srgbClr val="80FF33"/>
          </a:solidFill>
        </p:spPr>
        <p:txBody>
          <a:bodyPr wrap="square" lIns="0" tIns="0" rIns="0" bIns="0" rtlCol="0"/>
          <a:lstStyle/>
          <a:p>
            <a:endParaRPr/>
          </a:p>
        </p:txBody>
      </p:sp>
      <p:sp>
        <p:nvSpPr>
          <p:cNvPr id="3" name="object 3"/>
          <p:cNvSpPr/>
          <p:nvPr/>
        </p:nvSpPr>
        <p:spPr>
          <a:xfrm>
            <a:off x="6096000" y="6457200"/>
            <a:ext cx="0" cy="401320"/>
          </a:xfrm>
          <a:custGeom>
            <a:avLst/>
            <a:gdLst/>
            <a:ahLst/>
            <a:cxnLst/>
            <a:rect l="l" t="t" r="r" b="b"/>
            <a:pathLst>
              <a:path h="401320">
                <a:moveTo>
                  <a:pt x="0" y="0"/>
                </a:moveTo>
                <a:lnTo>
                  <a:pt x="0" y="400797"/>
                </a:lnTo>
              </a:path>
            </a:pathLst>
          </a:custGeom>
          <a:ln w="12700">
            <a:solidFill>
              <a:srgbClr val="FFFFFF"/>
            </a:solidFill>
          </a:ln>
        </p:spPr>
        <p:txBody>
          <a:bodyPr wrap="square" lIns="0" tIns="0" rIns="0" bIns="0" rtlCol="0"/>
          <a:lstStyle/>
          <a:p>
            <a:endParaRPr/>
          </a:p>
        </p:txBody>
      </p:sp>
      <p:sp>
        <p:nvSpPr>
          <p:cNvPr id="4" name="object 4"/>
          <p:cNvSpPr/>
          <p:nvPr/>
        </p:nvSpPr>
        <p:spPr>
          <a:xfrm>
            <a:off x="317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5" name="object 5"/>
          <p:cNvSpPr/>
          <p:nvPr/>
        </p:nvSpPr>
        <p:spPr>
          <a:xfrm>
            <a:off x="1218882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6" name="object 6"/>
          <p:cNvSpPr/>
          <p:nvPr/>
        </p:nvSpPr>
        <p:spPr>
          <a:xfrm>
            <a:off x="0" y="6463550"/>
            <a:ext cx="12192000" cy="0"/>
          </a:xfrm>
          <a:custGeom>
            <a:avLst/>
            <a:gdLst/>
            <a:ahLst/>
            <a:cxnLst/>
            <a:rect l="l" t="t" r="r" b="b"/>
            <a:pathLst>
              <a:path w="12192000">
                <a:moveTo>
                  <a:pt x="0" y="0"/>
                </a:moveTo>
                <a:lnTo>
                  <a:pt x="12192000" y="0"/>
                </a:lnTo>
              </a:path>
            </a:pathLst>
          </a:custGeom>
          <a:ln w="12700">
            <a:solidFill>
              <a:srgbClr val="FFFFFF"/>
            </a:solidFill>
          </a:ln>
        </p:spPr>
        <p:txBody>
          <a:bodyPr wrap="square" lIns="0" tIns="0" rIns="0" bIns="0" rtlCol="0"/>
          <a:lstStyle/>
          <a:p>
            <a:endParaRPr/>
          </a:p>
        </p:txBody>
      </p:sp>
      <p:sp>
        <p:nvSpPr>
          <p:cNvPr id="7" name="object 7"/>
          <p:cNvSpPr/>
          <p:nvPr/>
        </p:nvSpPr>
        <p:spPr>
          <a:xfrm>
            <a:off x="0" y="6848474"/>
            <a:ext cx="12192000" cy="0"/>
          </a:xfrm>
          <a:custGeom>
            <a:avLst/>
            <a:gdLst/>
            <a:ahLst/>
            <a:cxnLst/>
            <a:rect l="l" t="t" r="r" b="b"/>
            <a:pathLst>
              <a:path w="12192000">
                <a:moveTo>
                  <a:pt x="0" y="0"/>
                </a:moveTo>
                <a:lnTo>
                  <a:pt x="12192000" y="0"/>
                </a:lnTo>
              </a:path>
            </a:pathLst>
          </a:custGeom>
          <a:ln w="19049">
            <a:solidFill>
              <a:srgbClr val="FFFFFF"/>
            </a:solidFill>
          </a:ln>
        </p:spPr>
        <p:txBody>
          <a:bodyPr wrap="square" lIns="0" tIns="0" rIns="0" bIns="0" rtlCol="0"/>
          <a:lstStyle/>
          <a:p>
            <a:endParaRPr/>
          </a:p>
        </p:txBody>
      </p:sp>
      <p:sp>
        <p:nvSpPr>
          <p:cNvPr id="8" name="object 8"/>
          <p:cNvSpPr/>
          <p:nvPr/>
        </p:nvSpPr>
        <p:spPr>
          <a:xfrm>
            <a:off x="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1D5895"/>
          </a:solidFill>
        </p:spPr>
        <p:txBody>
          <a:bodyPr wrap="square" lIns="0" tIns="0" rIns="0" bIns="0" rtlCol="0"/>
          <a:lstStyle/>
          <a:p>
            <a:endParaRPr/>
          </a:p>
        </p:txBody>
      </p:sp>
      <p:sp>
        <p:nvSpPr>
          <p:cNvPr id="9" name="object 9"/>
          <p:cNvSpPr/>
          <p:nvPr/>
        </p:nvSpPr>
        <p:spPr>
          <a:xfrm>
            <a:off x="609600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80FF33"/>
          </a:solidFill>
        </p:spPr>
        <p:txBody>
          <a:bodyPr wrap="square" lIns="0" tIns="0" rIns="0" bIns="0" rtlCol="0"/>
          <a:lstStyle/>
          <a:p>
            <a:endParaRPr/>
          </a:p>
        </p:txBody>
      </p:sp>
      <p:sp>
        <p:nvSpPr>
          <p:cNvPr id="10" name="object 10"/>
          <p:cNvSpPr/>
          <p:nvPr/>
        </p:nvSpPr>
        <p:spPr>
          <a:xfrm>
            <a:off x="6096000" y="0"/>
            <a:ext cx="0" cy="375920"/>
          </a:xfrm>
          <a:custGeom>
            <a:avLst/>
            <a:gdLst/>
            <a:ahLst/>
            <a:cxnLst/>
            <a:rect l="l" t="t" r="r" b="b"/>
            <a:pathLst>
              <a:path h="375920">
                <a:moveTo>
                  <a:pt x="0" y="0"/>
                </a:moveTo>
                <a:lnTo>
                  <a:pt x="0" y="375412"/>
                </a:lnTo>
              </a:path>
            </a:pathLst>
          </a:custGeom>
          <a:ln w="12700">
            <a:solidFill>
              <a:srgbClr val="FFFFFF"/>
            </a:solidFill>
          </a:ln>
        </p:spPr>
        <p:txBody>
          <a:bodyPr wrap="square" lIns="0" tIns="0" rIns="0" bIns="0" rtlCol="0"/>
          <a:lstStyle/>
          <a:p>
            <a:endParaRPr/>
          </a:p>
        </p:txBody>
      </p:sp>
      <p:sp>
        <p:nvSpPr>
          <p:cNvPr id="11" name="object 11"/>
          <p:cNvSpPr/>
          <p:nvPr/>
        </p:nvSpPr>
        <p:spPr>
          <a:xfrm>
            <a:off x="317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2" name="object 12"/>
          <p:cNvSpPr/>
          <p:nvPr/>
        </p:nvSpPr>
        <p:spPr>
          <a:xfrm>
            <a:off x="1218882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3" name="object 13"/>
          <p:cNvSpPr/>
          <p:nvPr/>
        </p:nvSpPr>
        <p:spPr>
          <a:xfrm>
            <a:off x="0" y="3175"/>
            <a:ext cx="12192000" cy="0"/>
          </a:xfrm>
          <a:custGeom>
            <a:avLst/>
            <a:gdLst/>
            <a:ahLst/>
            <a:cxnLst/>
            <a:rect l="l" t="t" r="r" b="b"/>
            <a:pathLst>
              <a:path w="12192000">
                <a:moveTo>
                  <a:pt x="0" y="0"/>
                </a:moveTo>
                <a:lnTo>
                  <a:pt x="12192000" y="0"/>
                </a:lnTo>
              </a:path>
            </a:pathLst>
          </a:custGeom>
          <a:ln w="6350">
            <a:solidFill>
              <a:srgbClr val="FFFFFF"/>
            </a:solidFill>
          </a:ln>
        </p:spPr>
        <p:txBody>
          <a:bodyPr wrap="square" lIns="0" tIns="0" rIns="0" bIns="0" rtlCol="0"/>
          <a:lstStyle/>
          <a:p>
            <a:endParaRPr/>
          </a:p>
        </p:txBody>
      </p:sp>
      <p:sp>
        <p:nvSpPr>
          <p:cNvPr id="14" name="object 14"/>
          <p:cNvSpPr txBox="1"/>
          <p:nvPr/>
        </p:nvSpPr>
        <p:spPr>
          <a:xfrm>
            <a:off x="6350" y="6469900"/>
            <a:ext cx="6083300" cy="312906"/>
          </a:xfrm>
          <a:prstGeom prst="rect">
            <a:avLst/>
          </a:prstGeom>
          <a:solidFill>
            <a:srgbClr val="1D5895"/>
          </a:solidFill>
        </p:spPr>
        <p:txBody>
          <a:bodyPr vert="horz" wrap="square" lIns="0" tIns="35560" rIns="0" bIns="0" rtlCol="0">
            <a:spAutoFit/>
          </a:bodyPr>
          <a:lstStyle/>
          <a:p>
            <a:pPr marL="405130">
              <a:lnSpc>
                <a:spcPct val="100000"/>
              </a:lnSpc>
              <a:spcBef>
                <a:spcPts val="280"/>
              </a:spcBef>
            </a:pPr>
            <a:endParaRPr sz="1800">
              <a:latin typeface="Calibri"/>
              <a:cs typeface="Calibri"/>
            </a:endParaRPr>
          </a:p>
        </p:txBody>
      </p:sp>
      <p:sp>
        <p:nvSpPr>
          <p:cNvPr id="15" name="object 15"/>
          <p:cNvSpPr txBox="1"/>
          <p:nvPr/>
        </p:nvSpPr>
        <p:spPr>
          <a:xfrm>
            <a:off x="910844" y="3266397"/>
            <a:ext cx="9812655" cy="2350770"/>
          </a:xfrm>
          <a:prstGeom prst="rect">
            <a:avLst/>
          </a:prstGeom>
        </p:spPr>
        <p:txBody>
          <a:bodyPr vert="horz" wrap="square" lIns="0" tIns="288290" rIns="0" bIns="0" rtlCol="0">
            <a:spAutoFit/>
          </a:bodyPr>
          <a:lstStyle/>
          <a:p>
            <a:pPr marL="12700">
              <a:lnSpc>
                <a:spcPct val="100000"/>
              </a:lnSpc>
              <a:spcBef>
                <a:spcPts val="2270"/>
              </a:spcBef>
            </a:pPr>
            <a:r>
              <a:rPr sz="6000" b="0" spc="-35" dirty="0">
                <a:latin typeface="Calibri Light"/>
                <a:cs typeface="Calibri Light"/>
              </a:rPr>
              <a:t>Part </a:t>
            </a:r>
            <a:r>
              <a:rPr sz="6000" b="0" dirty="0">
                <a:latin typeface="Calibri Light"/>
                <a:cs typeface="Calibri Light"/>
              </a:rPr>
              <a:t>V </a:t>
            </a:r>
            <a:r>
              <a:rPr sz="2800" b="0" i="1" spc="-55" dirty="0">
                <a:latin typeface="Calibri Light"/>
                <a:cs typeface="Calibri Light"/>
              </a:rPr>
              <a:t>Table </a:t>
            </a:r>
            <a:r>
              <a:rPr sz="2800" b="0" i="1" spc="-5" dirty="0">
                <a:latin typeface="Calibri Light"/>
                <a:cs typeface="Calibri Light"/>
              </a:rPr>
              <a:t>10 ,11, 12, 13,</a:t>
            </a:r>
            <a:r>
              <a:rPr sz="2800" b="0" i="1" spc="175" dirty="0">
                <a:latin typeface="Calibri Light"/>
                <a:cs typeface="Calibri Light"/>
              </a:rPr>
              <a:t> </a:t>
            </a:r>
            <a:r>
              <a:rPr sz="2800" b="0" i="1" spc="-5" dirty="0">
                <a:latin typeface="Calibri Light"/>
                <a:cs typeface="Calibri Light"/>
              </a:rPr>
              <a:t>14</a:t>
            </a:r>
            <a:endParaRPr sz="2800">
              <a:latin typeface="Calibri Light"/>
              <a:cs typeface="Calibri Light"/>
            </a:endParaRPr>
          </a:p>
          <a:p>
            <a:pPr marL="12700" marR="5080">
              <a:lnSpc>
                <a:spcPts val="2590"/>
              </a:lnSpc>
              <a:spcBef>
                <a:spcPts val="1195"/>
              </a:spcBef>
            </a:pPr>
            <a:r>
              <a:rPr sz="2400" spc="-10" dirty="0">
                <a:solidFill>
                  <a:srgbClr val="888888"/>
                </a:solidFill>
                <a:latin typeface="Calibri"/>
                <a:cs typeface="Calibri"/>
              </a:rPr>
              <a:t>Particulars </a:t>
            </a:r>
            <a:r>
              <a:rPr sz="2400" spc="-5" dirty="0">
                <a:solidFill>
                  <a:srgbClr val="888888"/>
                </a:solidFill>
                <a:latin typeface="Calibri"/>
                <a:cs typeface="Calibri"/>
              </a:rPr>
              <a:t>of </a:t>
            </a:r>
            <a:r>
              <a:rPr sz="2400" dirty="0">
                <a:solidFill>
                  <a:srgbClr val="888888"/>
                </a:solidFill>
                <a:latin typeface="Calibri"/>
                <a:cs typeface="Calibri"/>
              </a:rPr>
              <a:t>the </a:t>
            </a:r>
            <a:r>
              <a:rPr sz="2400" spc="-5" dirty="0">
                <a:solidFill>
                  <a:srgbClr val="888888"/>
                </a:solidFill>
                <a:latin typeface="Calibri"/>
                <a:cs typeface="Calibri"/>
              </a:rPr>
              <a:t>transactions </a:t>
            </a:r>
            <a:r>
              <a:rPr sz="2400" spc="-20" dirty="0">
                <a:solidFill>
                  <a:srgbClr val="888888"/>
                </a:solidFill>
                <a:latin typeface="Calibri"/>
                <a:cs typeface="Calibri"/>
              </a:rPr>
              <a:t>for </a:t>
            </a:r>
            <a:r>
              <a:rPr sz="2400" dirty="0">
                <a:solidFill>
                  <a:srgbClr val="888888"/>
                </a:solidFill>
                <a:latin typeface="Calibri"/>
                <a:cs typeface="Calibri"/>
              </a:rPr>
              <a:t>the </a:t>
            </a:r>
            <a:r>
              <a:rPr sz="2400" spc="-10" dirty="0">
                <a:solidFill>
                  <a:srgbClr val="888888"/>
                </a:solidFill>
                <a:latin typeface="Calibri"/>
                <a:cs typeface="Calibri"/>
              </a:rPr>
              <a:t>previous </a:t>
            </a:r>
            <a:r>
              <a:rPr sz="2400" spc="-5" dirty="0">
                <a:solidFill>
                  <a:srgbClr val="888888"/>
                </a:solidFill>
                <a:latin typeface="Calibri"/>
                <a:cs typeface="Calibri"/>
              </a:rPr>
              <a:t>FY </a:t>
            </a:r>
            <a:r>
              <a:rPr sz="2400" spc="-10" dirty="0">
                <a:solidFill>
                  <a:srgbClr val="888888"/>
                </a:solidFill>
                <a:latin typeface="Calibri"/>
                <a:cs typeface="Calibri"/>
              </a:rPr>
              <a:t>declared </a:t>
            </a:r>
            <a:r>
              <a:rPr sz="2400" dirty="0">
                <a:solidFill>
                  <a:srgbClr val="888888"/>
                </a:solidFill>
                <a:latin typeface="Calibri"/>
                <a:cs typeface="Calibri"/>
              </a:rPr>
              <a:t>in </a:t>
            </a:r>
            <a:r>
              <a:rPr sz="2400" spc="-10" dirty="0">
                <a:solidFill>
                  <a:srgbClr val="888888"/>
                </a:solidFill>
                <a:latin typeface="Calibri"/>
                <a:cs typeface="Calibri"/>
              </a:rPr>
              <a:t>returns </a:t>
            </a:r>
            <a:r>
              <a:rPr sz="2400" spc="-5" dirty="0">
                <a:solidFill>
                  <a:srgbClr val="888888"/>
                </a:solidFill>
                <a:latin typeface="Calibri"/>
                <a:cs typeface="Calibri"/>
              </a:rPr>
              <a:t>of </a:t>
            </a:r>
            <a:r>
              <a:rPr sz="2400" dirty="0">
                <a:solidFill>
                  <a:srgbClr val="888888"/>
                </a:solidFill>
                <a:latin typeface="Calibri"/>
                <a:cs typeface="Calibri"/>
              </a:rPr>
              <a:t>April </a:t>
            </a:r>
            <a:r>
              <a:rPr sz="2400" spc="-15" dirty="0">
                <a:solidFill>
                  <a:srgbClr val="888888"/>
                </a:solidFill>
                <a:latin typeface="Calibri"/>
                <a:cs typeface="Calibri"/>
              </a:rPr>
              <a:t>to  </a:t>
            </a:r>
            <a:r>
              <a:rPr sz="2400" spc="-5" dirty="0">
                <a:solidFill>
                  <a:srgbClr val="888888"/>
                </a:solidFill>
                <a:latin typeface="Calibri"/>
                <a:cs typeface="Calibri"/>
              </a:rPr>
              <a:t>September of </a:t>
            </a:r>
            <a:r>
              <a:rPr sz="2400" spc="-10" dirty="0">
                <a:solidFill>
                  <a:srgbClr val="888888"/>
                </a:solidFill>
                <a:latin typeface="Calibri"/>
                <a:cs typeface="Calibri"/>
              </a:rPr>
              <a:t>current </a:t>
            </a:r>
            <a:r>
              <a:rPr sz="2400" spc="-5" dirty="0">
                <a:solidFill>
                  <a:srgbClr val="888888"/>
                </a:solidFill>
                <a:latin typeface="Calibri"/>
                <a:cs typeface="Calibri"/>
              </a:rPr>
              <a:t>FY or </a:t>
            </a:r>
            <a:r>
              <a:rPr sz="2400" spc="-15" dirty="0">
                <a:solidFill>
                  <a:srgbClr val="888888"/>
                </a:solidFill>
                <a:latin typeface="Calibri"/>
                <a:cs typeface="Calibri"/>
              </a:rPr>
              <a:t>upto date </a:t>
            </a:r>
            <a:r>
              <a:rPr sz="2400" spc="-5" dirty="0">
                <a:solidFill>
                  <a:srgbClr val="888888"/>
                </a:solidFill>
                <a:latin typeface="Calibri"/>
                <a:cs typeface="Calibri"/>
              </a:rPr>
              <a:t>of filing of </a:t>
            </a:r>
            <a:r>
              <a:rPr sz="2400" dirty="0">
                <a:solidFill>
                  <a:srgbClr val="888888"/>
                </a:solidFill>
                <a:latin typeface="Calibri"/>
                <a:cs typeface="Calibri"/>
              </a:rPr>
              <a:t>annual </a:t>
            </a:r>
            <a:r>
              <a:rPr sz="2400" spc="-10" dirty="0">
                <a:solidFill>
                  <a:srgbClr val="888888"/>
                </a:solidFill>
                <a:latin typeface="Calibri"/>
                <a:cs typeface="Calibri"/>
              </a:rPr>
              <a:t>return </a:t>
            </a:r>
            <a:r>
              <a:rPr sz="2400" spc="-5" dirty="0">
                <a:solidFill>
                  <a:srgbClr val="888888"/>
                </a:solidFill>
                <a:latin typeface="Calibri"/>
                <a:cs typeface="Calibri"/>
              </a:rPr>
              <a:t>of </a:t>
            </a:r>
            <a:r>
              <a:rPr sz="2400" spc="-10" dirty="0">
                <a:solidFill>
                  <a:srgbClr val="888888"/>
                </a:solidFill>
                <a:latin typeface="Calibri"/>
                <a:cs typeface="Calibri"/>
              </a:rPr>
              <a:t>previous </a:t>
            </a:r>
            <a:r>
              <a:rPr sz="2400" spc="-5" dirty="0">
                <a:solidFill>
                  <a:srgbClr val="888888"/>
                </a:solidFill>
                <a:latin typeface="Calibri"/>
                <a:cs typeface="Calibri"/>
              </a:rPr>
              <a:t>FY  whichever </a:t>
            </a:r>
            <a:r>
              <a:rPr sz="2400" dirty="0">
                <a:solidFill>
                  <a:srgbClr val="888888"/>
                </a:solidFill>
                <a:latin typeface="Calibri"/>
                <a:cs typeface="Calibri"/>
              </a:rPr>
              <a:t>is</a:t>
            </a:r>
            <a:r>
              <a:rPr sz="2400" spc="-15" dirty="0">
                <a:solidFill>
                  <a:srgbClr val="888888"/>
                </a:solidFill>
                <a:latin typeface="Calibri"/>
                <a:cs typeface="Calibri"/>
              </a:rPr>
              <a:t> </a:t>
            </a:r>
            <a:r>
              <a:rPr sz="2400" dirty="0">
                <a:solidFill>
                  <a:srgbClr val="888888"/>
                </a:solidFill>
                <a:latin typeface="Calibri"/>
                <a:cs typeface="Calibri"/>
              </a:rPr>
              <a:t>earlier</a:t>
            </a:r>
            <a:endParaRPr sz="2400">
              <a:latin typeface="Calibri"/>
              <a:cs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0" y="6463550"/>
            <a:ext cx="6096000" cy="394970"/>
          </a:xfrm>
          <a:custGeom>
            <a:avLst/>
            <a:gdLst/>
            <a:ahLst/>
            <a:cxnLst/>
            <a:rect l="l" t="t" r="r" b="b"/>
            <a:pathLst>
              <a:path w="6096000" h="394970">
                <a:moveTo>
                  <a:pt x="0" y="394449"/>
                </a:moveTo>
                <a:lnTo>
                  <a:pt x="6096000" y="394449"/>
                </a:lnTo>
                <a:lnTo>
                  <a:pt x="6096000" y="0"/>
                </a:lnTo>
                <a:lnTo>
                  <a:pt x="0" y="0"/>
                </a:lnTo>
                <a:lnTo>
                  <a:pt x="0" y="394449"/>
                </a:lnTo>
                <a:close/>
              </a:path>
            </a:pathLst>
          </a:custGeom>
          <a:solidFill>
            <a:srgbClr val="80FF33"/>
          </a:solidFill>
        </p:spPr>
        <p:txBody>
          <a:bodyPr wrap="square" lIns="0" tIns="0" rIns="0" bIns="0" rtlCol="0"/>
          <a:lstStyle/>
          <a:p>
            <a:endParaRPr/>
          </a:p>
        </p:txBody>
      </p:sp>
      <p:sp>
        <p:nvSpPr>
          <p:cNvPr id="3" name="object 3"/>
          <p:cNvSpPr/>
          <p:nvPr/>
        </p:nvSpPr>
        <p:spPr>
          <a:xfrm>
            <a:off x="6096000" y="6457200"/>
            <a:ext cx="0" cy="401320"/>
          </a:xfrm>
          <a:custGeom>
            <a:avLst/>
            <a:gdLst/>
            <a:ahLst/>
            <a:cxnLst/>
            <a:rect l="l" t="t" r="r" b="b"/>
            <a:pathLst>
              <a:path h="401320">
                <a:moveTo>
                  <a:pt x="0" y="0"/>
                </a:moveTo>
                <a:lnTo>
                  <a:pt x="0" y="400797"/>
                </a:lnTo>
              </a:path>
            </a:pathLst>
          </a:custGeom>
          <a:ln w="12700">
            <a:solidFill>
              <a:srgbClr val="FFFFFF"/>
            </a:solidFill>
          </a:ln>
        </p:spPr>
        <p:txBody>
          <a:bodyPr wrap="square" lIns="0" tIns="0" rIns="0" bIns="0" rtlCol="0"/>
          <a:lstStyle/>
          <a:p>
            <a:endParaRPr/>
          </a:p>
        </p:txBody>
      </p:sp>
      <p:sp>
        <p:nvSpPr>
          <p:cNvPr id="4" name="object 4"/>
          <p:cNvSpPr/>
          <p:nvPr/>
        </p:nvSpPr>
        <p:spPr>
          <a:xfrm>
            <a:off x="317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5" name="object 5"/>
          <p:cNvSpPr/>
          <p:nvPr/>
        </p:nvSpPr>
        <p:spPr>
          <a:xfrm>
            <a:off x="1218882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6" name="object 6"/>
          <p:cNvSpPr/>
          <p:nvPr/>
        </p:nvSpPr>
        <p:spPr>
          <a:xfrm>
            <a:off x="0" y="6463550"/>
            <a:ext cx="12192000" cy="0"/>
          </a:xfrm>
          <a:custGeom>
            <a:avLst/>
            <a:gdLst/>
            <a:ahLst/>
            <a:cxnLst/>
            <a:rect l="l" t="t" r="r" b="b"/>
            <a:pathLst>
              <a:path w="12192000">
                <a:moveTo>
                  <a:pt x="0" y="0"/>
                </a:moveTo>
                <a:lnTo>
                  <a:pt x="12192000" y="0"/>
                </a:lnTo>
              </a:path>
            </a:pathLst>
          </a:custGeom>
          <a:ln w="12700">
            <a:solidFill>
              <a:srgbClr val="FFFFFF"/>
            </a:solidFill>
          </a:ln>
        </p:spPr>
        <p:txBody>
          <a:bodyPr wrap="square" lIns="0" tIns="0" rIns="0" bIns="0" rtlCol="0"/>
          <a:lstStyle/>
          <a:p>
            <a:endParaRPr/>
          </a:p>
        </p:txBody>
      </p:sp>
      <p:sp>
        <p:nvSpPr>
          <p:cNvPr id="7" name="object 7"/>
          <p:cNvSpPr/>
          <p:nvPr/>
        </p:nvSpPr>
        <p:spPr>
          <a:xfrm>
            <a:off x="0" y="6848474"/>
            <a:ext cx="12192000" cy="0"/>
          </a:xfrm>
          <a:custGeom>
            <a:avLst/>
            <a:gdLst/>
            <a:ahLst/>
            <a:cxnLst/>
            <a:rect l="l" t="t" r="r" b="b"/>
            <a:pathLst>
              <a:path w="12192000">
                <a:moveTo>
                  <a:pt x="0" y="0"/>
                </a:moveTo>
                <a:lnTo>
                  <a:pt x="12192000" y="0"/>
                </a:lnTo>
              </a:path>
            </a:pathLst>
          </a:custGeom>
          <a:ln w="19049">
            <a:solidFill>
              <a:srgbClr val="FFFFFF"/>
            </a:solidFill>
          </a:ln>
        </p:spPr>
        <p:txBody>
          <a:bodyPr wrap="square" lIns="0" tIns="0" rIns="0" bIns="0" rtlCol="0"/>
          <a:lstStyle/>
          <a:p>
            <a:endParaRPr/>
          </a:p>
        </p:txBody>
      </p:sp>
      <p:sp>
        <p:nvSpPr>
          <p:cNvPr id="8" name="object 8"/>
          <p:cNvSpPr/>
          <p:nvPr/>
        </p:nvSpPr>
        <p:spPr>
          <a:xfrm>
            <a:off x="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1D5895"/>
          </a:solidFill>
        </p:spPr>
        <p:txBody>
          <a:bodyPr wrap="square" lIns="0" tIns="0" rIns="0" bIns="0" rtlCol="0"/>
          <a:lstStyle/>
          <a:p>
            <a:endParaRPr/>
          </a:p>
        </p:txBody>
      </p:sp>
      <p:sp>
        <p:nvSpPr>
          <p:cNvPr id="9" name="object 9"/>
          <p:cNvSpPr/>
          <p:nvPr/>
        </p:nvSpPr>
        <p:spPr>
          <a:xfrm>
            <a:off x="609600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80FF33"/>
          </a:solidFill>
        </p:spPr>
        <p:txBody>
          <a:bodyPr wrap="square" lIns="0" tIns="0" rIns="0" bIns="0" rtlCol="0"/>
          <a:lstStyle/>
          <a:p>
            <a:endParaRPr/>
          </a:p>
        </p:txBody>
      </p:sp>
      <p:sp>
        <p:nvSpPr>
          <p:cNvPr id="10" name="object 10"/>
          <p:cNvSpPr/>
          <p:nvPr/>
        </p:nvSpPr>
        <p:spPr>
          <a:xfrm>
            <a:off x="6096000" y="0"/>
            <a:ext cx="0" cy="375920"/>
          </a:xfrm>
          <a:custGeom>
            <a:avLst/>
            <a:gdLst/>
            <a:ahLst/>
            <a:cxnLst/>
            <a:rect l="l" t="t" r="r" b="b"/>
            <a:pathLst>
              <a:path h="375920">
                <a:moveTo>
                  <a:pt x="0" y="0"/>
                </a:moveTo>
                <a:lnTo>
                  <a:pt x="0" y="375412"/>
                </a:lnTo>
              </a:path>
            </a:pathLst>
          </a:custGeom>
          <a:ln w="12700">
            <a:solidFill>
              <a:srgbClr val="FFFFFF"/>
            </a:solidFill>
          </a:ln>
        </p:spPr>
        <p:txBody>
          <a:bodyPr wrap="square" lIns="0" tIns="0" rIns="0" bIns="0" rtlCol="0"/>
          <a:lstStyle/>
          <a:p>
            <a:endParaRPr/>
          </a:p>
        </p:txBody>
      </p:sp>
      <p:sp>
        <p:nvSpPr>
          <p:cNvPr id="11" name="object 11"/>
          <p:cNvSpPr/>
          <p:nvPr/>
        </p:nvSpPr>
        <p:spPr>
          <a:xfrm>
            <a:off x="317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2" name="object 12"/>
          <p:cNvSpPr/>
          <p:nvPr/>
        </p:nvSpPr>
        <p:spPr>
          <a:xfrm>
            <a:off x="1218882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3" name="object 13"/>
          <p:cNvSpPr/>
          <p:nvPr/>
        </p:nvSpPr>
        <p:spPr>
          <a:xfrm>
            <a:off x="0" y="3175"/>
            <a:ext cx="12192000" cy="0"/>
          </a:xfrm>
          <a:custGeom>
            <a:avLst/>
            <a:gdLst/>
            <a:ahLst/>
            <a:cxnLst/>
            <a:rect l="l" t="t" r="r" b="b"/>
            <a:pathLst>
              <a:path w="12192000">
                <a:moveTo>
                  <a:pt x="0" y="0"/>
                </a:moveTo>
                <a:lnTo>
                  <a:pt x="12192000" y="0"/>
                </a:lnTo>
              </a:path>
            </a:pathLst>
          </a:custGeom>
          <a:ln w="6350">
            <a:solidFill>
              <a:srgbClr val="FFFFFF"/>
            </a:solidFill>
          </a:ln>
        </p:spPr>
        <p:txBody>
          <a:bodyPr wrap="square" lIns="0" tIns="0" rIns="0" bIns="0" rtlCol="0"/>
          <a:lstStyle/>
          <a:p>
            <a:endParaRPr/>
          </a:p>
        </p:txBody>
      </p:sp>
      <p:sp>
        <p:nvSpPr>
          <p:cNvPr id="14" name="object 14"/>
          <p:cNvSpPr txBox="1"/>
          <p:nvPr/>
        </p:nvSpPr>
        <p:spPr>
          <a:xfrm>
            <a:off x="6350" y="6469900"/>
            <a:ext cx="6083300" cy="312906"/>
          </a:xfrm>
          <a:prstGeom prst="rect">
            <a:avLst/>
          </a:prstGeom>
          <a:solidFill>
            <a:srgbClr val="1D5895"/>
          </a:solidFill>
        </p:spPr>
        <p:txBody>
          <a:bodyPr vert="horz" wrap="square" lIns="0" tIns="35560" rIns="0" bIns="0" rtlCol="0">
            <a:spAutoFit/>
          </a:bodyPr>
          <a:lstStyle/>
          <a:p>
            <a:pPr marL="405130">
              <a:lnSpc>
                <a:spcPct val="100000"/>
              </a:lnSpc>
              <a:spcBef>
                <a:spcPts val="280"/>
              </a:spcBef>
            </a:pPr>
            <a:endParaRPr sz="1800">
              <a:latin typeface="Calibri"/>
              <a:cs typeface="Calibri"/>
            </a:endParaRPr>
          </a:p>
        </p:txBody>
      </p:sp>
      <p:sp>
        <p:nvSpPr>
          <p:cNvPr id="16" name="object 16"/>
          <p:cNvSpPr/>
          <p:nvPr/>
        </p:nvSpPr>
        <p:spPr>
          <a:xfrm>
            <a:off x="833627" y="59435"/>
            <a:ext cx="10520934" cy="537209"/>
          </a:xfrm>
          <a:prstGeom prst="rect">
            <a:avLst/>
          </a:prstGeom>
          <a:blipFill>
            <a:blip r:embed="rId2" cstate="print"/>
            <a:stretch>
              <a:fillRect/>
            </a:stretch>
          </a:blipFill>
        </p:spPr>
        <p:txBody>
          <a:bodyPr wrap="square" lIns="0" tIns="0" rIns="0" bIns="0" rtlCol="0"/>
          <a:lstStyle/>
          <a:p>
            <a:endParaRPr/>
          </a:p>
        </p:txBody>
      </p:sp>
      <p:sp>
        <p:nvSpPr>
          <p:cNvPr id="17" name="object 17"/>
          <p:cNvSpPr txBox="1">
            <a:spLocks noGrp="1"/>
          </p:cNvSpPr>
          <p:nvPr>
            <p:ph type="title"/>
          </p:nvPr>
        </p:nvSpPr>
        <p:spPr>
          <a:xfrm>
            <a:off x="6350" y="0"/>
            <a:ext cx="6083300" cy="635000"/>
          </a:xfrm>
          <a:prstGeom prst="rect">
            <a:avLst/>
          </a:prstGeom>
        </p:spPr>
        <p:txBody>
          <a:bodyPr vert="horz" wrap="square" lIns="0" tIns="12065" rIns="0" bIns="0" rtlCol="0">
            <a:spAutoFit/>
          </a:bodyPr>
          <a:lstStyle/>
          <a:p>
            <a:pPr marL="2934335">
              <a:lnSpc>
                <a:spcPct val="100000"/>
              </a:lnSpc>
              <a:spcBef>
                <a:spcPts val="95"/>
              </a:spcBef>
            </a:pPr>
            <a:r>
              <a:rPr spc="-5" dirty="0"/>
              <a:t>Disclosed in</a:t>
            </a:r>
            <a:r>
              <a:rPr spc="-90" dirty="0"/>
              <a:t> </a:t>
            </a:r>
            <a:r>
              <a:rPr spc="-5" dirty="0"/>
              <a:t>Ap</a:t>
            </a:r>
          </a:p>
        </p:txBody>
      </p:sp>
      <p:sp>
        <p:nvSpPr>
          <p:cNvPr id="18" name="object 18"/>
          <p:cNvSpPr txBox="1"/>
          <p:nvPr/>
        </p:nvSpPr>
        <p:spPr>
          <a:xfrm>
            <a:off x="6102350" y="0"/>
            <a:ext cx="6083300" cy="635000"/>
          </a:xfrm>
          <a:prstGeom prst="rect">
            <a:avLst/>
          </a:prstGeom>
        </p:spPr>
        <p:txBody>
          <a:bodyPr vert="horz" wrap="square" lIns="0" tIns="12065" rIns="0" bIns="0" rtlCol="0">
            <a:spAutoFit/>
          </a:bodyPr>
          <a:lstStyle/>
          <a:p>
            <a:pPr marL="67945">
              <a:lnSpc>
                <a:spcPct val="100000"/>
              </a:lnSpc>
              <a:spcBef>
                <a:spcPts val="95"/>
              </a:spcBef>
            </a:pPr>
            <a:r>
              <a:rPr sz="4000" spc="-20" dirty="0">
                <a:solidFill>
                  <a:srgbClr val="FFFFFF"/>
                </a:solidFill>
                <a:latin typeface="Calibri"/>
                <a:cs typeface="Calibri"/>
              </a:rPr>
              <a:t>to </a:t>
            </a:r>
            <a:r>
              <a:rPr sz="4000" spc="-10" dirty="0">
                <a:solidFill>
                  <a:srgbClr val="FFFFFF"/>
                </a:solidFill>
                <a:latin typeface="Calibri"/>
                <a:cs typeface="Calibri"/>
              </a:rPr>
              <a:t>Sept</a:t>
            </a:r>
            <a:r>
              <a:rPr sz="4000" dirty="0">
                <a:solidFill>
                  <a:srgbClr val="FFFFFF"/>
                </a:solidFill>
                <a:latin typeface="Calibri"/>
                <a:cs typeface="Calibri"/>
              </a:rPr>
              <a:t> </a:t>
            </a:r>
            <a:r>
              <a:rPr sz="4000" spc="-15" dirty="0">
                <a:solidFill>
                  <a:srgbClr val="FFFFFF"/>
                </a:solidFill>
                <a:latin typeface="Calibri"/>
                <a:cs typeface="Calibri"/>
              </a:rPr>
              <a:t>returns</a:t>
            </a:r>
            <a:endParaRPr sz="4000">
              <a:latin typeface="Calibri"/>
              <a:cs typeface="Calibri"/>
            </a:endParaRPr>
          </a:p>
        </p:txBody>
      </p:sp>
      <p:sp>
        <p:nvSpPr>
          <p:cNvPr id="19" name="object 19"/>
          <p:cNvSpPr txBox="1"/>
          <p:nvPr/>
        </p:nvSpPr>
        <p:spPr>
          <a:xfrm>
            <a:off x="11783821" y="6534098"/>
            <a:ext cx="168275" cy="208279"/>
          </a:xfrm>
          <a:prstGeom prst="rect">
            <a:avLst/>
          </a:prstGeom>
        </p:spPr>
        <p:txBody>
          <a:bodyPr vert="horz" wrap="square" lIns="0" tIns="12700" rIns="0" bIns="0" rtlCol="0">
            <a:spAutoFit/>
          </a:bodyPr>
          <a:lstStyle/>
          <a:p>
            <a:pPr>
              <a:lnSpc>
                <a:spcPct val="100000"/>
              </a:lnSpc>
              <a:spcBef>
                <a:spcPts val="100"/>
              </a:spcBef>
            </a:pPr>
            <a:r>
              <a:rPr sz="1200" dirty="0">
                <a:latin typeface="Calibri"/>
                <a:cs typeface="Calibri"/>
              </a:rPr>
              <a:t>56</a:t>
            </a:r>
            <a:endParaRPr sz="1200">
              <a:latin typeface="Calibri"/>
              <a:cs typeface="Calibri"/>
            </a:endParaRPr>
          </a:p>
        </p:txBody>
      </p:sp>
      <p:graphicFrame>
        <p:nvGraphicFramePr>
          <p:cNvPr id="20" name="object 20"/>
          <p:cNvGraphicFramePr>
            <a:graphicFrameLocks noGrp="1"/>
          </p:cNvGraphicFramePr>
          <p:nvPr/>
        </p:nvGraphicFramePr>
        <p:xfrm>
          <a:off x="622045" y="712851"/>
          <a:ext cx="10935333" cy="5171641"/>
        </p:xfrm>
        <a:graphic>
          <a:graphicData uri="http://schemas.openxmlformats.org/drawingml/2006/table">
            <a:tbl>
              <a:tblPr firstRow="1" bandRow="1">
                <a:tableStyleId>{2D5ABB26-0587-4C30-8999-92F81FD0307C}</a:tableStyleId>
              </a:tblPr>
              <a:tblGrid>
                <a:gridCol w="520955"/>
                <a:gridCol w="4887974"/>
                <a:gridCol w="5526404"/>
              </a:tblGrid>
              <a:tr h="450469">
                <a:tc>
                  <a:txBody>
                    <a:bodyPr/>
                    <a:lstStyle/>
                    <a:p>
                      <a:pPr marL="91440">
                        <a:lnSpc>
                          <a:spcPct val="100000"/>
                        </a:lnSpc>
                        <a:spcBef>
                          <a:spcPts val="229"/>
                        </a:spcBef>
                      </a:pPr>
                      <a:r>
                        <a:rPr sz="2000" b="0" dirty="0">
                          <a:solidFill>
                            <a:srgbClr val="FFFFFF"/>
                          </a:solidFill>
                          <a:latin typeface="Calibri Light"/>
                          <a:cs typeface="Calibri Light"/>
                        </a:rPr>
                        <a:t>SL</a:t>
                      </a:r>
                      <a:endParaRPr sz="2000">
                        <a:latin typeface="Calibri Light"/>
                        <a:cs typeface="Calibri Light"/>
                      </a:endParaRPr>
                    </a:p>
                  </a:txBody>
                  <a:tcPr marL="0" marR="0" marT="2920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C7C30"/>
                    </a:solidFill>
                  </a:tcPr>
                </a:tc>
                <a:tc>
                  <a:txBody>
                    <a:bodyPr/>
                    <a:lstStyle/>
                    <a:p>
                      <a:pPr marL="91440">
                        <a:lnSpc>
                          <a:spcPct val="100000"/>
                        </a:lnSpc>
                        <a:spcBef>
                          <a:spcPts val="229"/>
                        </a:spcBef>
                      </a:pPr>
                      <a:r>
                        <a:rPr sz="2000" b="0" spc="-10" dirty="0">
                          <a:solidFill>
                            <a:srgbClr val="FFFFFF"/>
                          </a:solidFill>
                          <a:latin typeface="Calibri Light"/>
                          <a:cs typeface="Calibri Light"/>
                        </a:rPr>
                        <a:t>Particulars</a:t>
                      </a:r>
                      <a:endParaRPr sz="2000">
                        <a:latin typeface="Calibri Light"/>
                        <a:cs typeface="Calibri Light"/>
                      </a:endParaRPr>
                    </a:p>
                  </a:txBody>
                  <a:tcPr marL="0" marR="0" marT="2920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C7C30"/>
                    </a:solidFill>
                  </a:tcPr>
                </a:tc>
                <a:tc>
                  <a:txBody>
                    <a:bodyPr/>
                    <a:lstStyle/>
                    <a:p>
                      <a:pPr marL="92075">
                        <a:lnSpc>
                          <a:spcPct val="100000"/>
                        </a:lnSpc>
                        <a:spcBef>
                          <a:spcPts val="229"/>
                        </a:spcBef>
                      </a:pPr>
                      <a:r>
                        <a:rPr sz="2000" b="0" spc="-5" dirty="0">
                          <a:solidFill>
                            <a:srgbClr val="FFFFFF"/>
                          </a:solidFill>
                          <a:latin typeface="Calibri Light"/>
                          <a:cs typeface="Calibri Light"/>
                        </a:rPr>
                        <a:t>Explanation</a:t>
                      </a:r>
                      <a:endParaRPr sz="2000">
                        <a:latin typeface="Calibri Light"/>
                        <a:cs typeface="Calibri Light"/>
                      </a:endParaRPr>
                    </a:p>
                  </a:txBody>
                  <a:tcPr marL="0" marR="0" marT="2920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C7C30"/>
                    </a:solidFill>
                  </a:tcPr>
                </a:tc>
              </a:tr>
              <a:tr h="1090676">
                <a:tc>
                  <a:txBody>
                    <a:bodyPr/>
                    <a:lstStyle/>
                    <a:p>
                      <a:pPr marL="130175">
                        <a:lnSpc>
                          <a:spcPct val="100000"/>
                        </a:lnSpc>
                        <a:spcBef>
                          <a:spcPts val="1185"/>
                        </a:spcBef>
                      </a:pPr>
                      <a:r>
                        <a:rPr sz="2000" b="0" dirty="0">
                          <a:latin typeface="Calibri Light"/>
                          <a:cs typeface="Calibri Light"/>
                        </a:rPr>
                        <a:t>10</a:t>
                      </a:r>
                      <a:endParaRPr sz="2000">
                        <a:latin typeface="Calibri Light"/>
                        <a:cs typeface="Calibri Light"/>
                      </a:endParaRPr>
                    </a:p>
                  </a:txBody>
                  <a:tcPr marL="0" marR="0" marT="150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525" marR="2540">
                        <a:lnSpc>
                          <a:spcPts val="3600"/>
                        </a:lnSpc>
                        <a:spcBef>
                          <a:spcPts val="305"/>
                        </a:spcBef>
                      </a:pPr>
                      <a:r>
                        <a:rPr sz="2000" b="0" spc="-5" dirty="0">
                          <a:latin typeface="Calibri Light"/>
                          <a:cs typeface="Calibri Light"/>
                        </a:rPr>
                        <a:t>Supplies </a:t>
                      </a:r>
                      <a:r>
                        <a:rPr sz="2000" b="0" dirty="0">
                          <a:latin typeface="Calibri Light"/>
                          <a:cs typeface="Calibri Light"/>
                        </a:rPr>
                        <a:t>/ </a:t>
                      </a:r>
                      <a:r>
                        <a:rPr sz="2000" b="0" spc="-20" dirty="0">
                          <a:latin typeface="Calibri Light"/>
                          <a:cs typeface="Calibri Light"/>
                        </a:rPr>
                        <a:t>tax </a:t>
                      </a:r>
                      <a:r>
                        <a:rPr sz="2000" b="0" spc="-10" dirty="0">
                          <a:latin typeface="Calibri Light"/>
                          <a:cs typeface="Calibri Light"/>
                        </a:rPr>
                        <a:t>declared through </a:t>
                      </a:r>
                      <a:r>
                        <a:rPr sz="2000" b="0" spc="-5" dirty="0">
                          <a:latin typeface="Calibri Light"/>
                          <a:cs typeface="Calibri Light"/>
                        </a:rPr>
                        <a:t>Amendments  </a:t>
                      </a:r>
                      <a:r>
                        <a:rPr sz="2000" b="0" dirty="0">
                          <a:latin typeface="Calibri Light"/>
                          <a:cs typeface="Calibri Light"/>
                        </a:rPr>
                        <a:t>(+) </a:t>
                      </a:r>
                      <a:r>
                        <a:rPr sz="2000" b="0">
                          <a:latin typeface="Calibri Light"/>
                          <a:cs typeface="Calibri Light"/>
                        </a:rPr>
                        <a:t>(</a:t>
                      </a:r>
                      <a:r>
                        <a:rPr sz="2000" b="0" smtClean="0">
                          <a:latin typeface="Calibri Light"/>
                          <a:cs typeface="Calibri Light"/>
                        </a:rPr>
                        <a:t>net </a:t>
                      </a:r>
                      <a:r>
                        <a:rPr sz="2000" b="0" spc="-5" dirty="0">
                          <a:latin typeface="Calibri Light"/>
                          <a:cs typeface="Calibri Light"/>
                        </a:rPr>
                        <a:t>of </a:t>
                      </a:r>
                      <a:r>
                        <a:rPr sz="2000" b="0" dirty="0">
                          <a:latin typeface="Calibri Light"/>
                          <a:cs typeface="Calibri Light"/>
                        </a:rPr>
                        <a:t>debit</a:t>
                      </a:r>
                      <a:r>
                        <a:rPr sz="2000" b="0" spc="-50" dirty="0">
                          <a:latin typeface="Calibri Light"/>
                          <a:cs typeface="Calibri Light"/>
                        </a:rPr>
                        <a:t> </a:t>
                      </a:r>
                      <a:r>
                        <a:rPr sz="2000" b="0" spc="-5" dirty="0">
                          <a:latin typeface="Calibri Light"/>
                          <a:cs typeface="Calibri Light"/>
                        </a:rPr>
                        <a:t>notes)</a:t>
                      </a:r>
                      <a:endParaRPr sz="2000">
                        <a:latin typeface="Calibri Light"/>
                        <a:cs typeface="Calibri Light"/>
                      </a:endParaRPr>
                    </a:p>
                  </a:txBody>
                  <a:tcPr marL="0" marR="0" marT="387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rowSpan="2">
                  <a:txBody>
                    <a:bodyPr/>
                    <a:lstStyle/>
                    <a:p>
                      <a:pPr marL="92075" marR="83820">
                        <a:lnSpc>
                          <a:spcPts val="3600"/>
                        </a:lnSpc>
                        <a:spcBef>
                          <a:spcPts val="180"/>
                        </a:spcBef>
                        <a:tabLst>
                          <a:tab pos="915035" algn="l"/>
                          <a:tab pos="1259205" algn="l"/>
                          <a:tab pos="2743835" algn="l"/>
                          <a:tab pos="3458845" algn="l"/>
                          <a:tab pos="4406900" algn="l"/>
                          <a:tab pos="5248275" algn="l"/>
                        </a:tabLst>
                      </a:pPr>
                      <a:r>
                        <a:rPr sz="2000" b="0" dirty="0">
                          <a:latin typeface="Calibri Light"/>
                          <a:cs typeface="Calibri Light"/>
                        </a:rPr>
                        <a:t>D</a:t>
                      </a:r>
                      <a:r>
                        <a:rPr sz="2000" b="0" spc="-10" dirty="0">
                          <a:latin typeface="Calibri Light"/>
                          <a:cs typeface="Calibri Light"/>
                        </a:rPr>
                        <a:t>e</a:t>
                      </a:r>
                      <a:r>
                        <a:rPr sz="2000" b="0" spc="-40" dirty="0">
                          <a:latin typeface="Calibri Light"/>
                          <a:cs typeface="Calibri Light"/>
                        </a:rPr>
                        <a:t>t</a:t>
                      </a:r>
                      <a:r>
                        <a:rPr sz="2000" b="0" dirty="0">
                          <a:latin typeface="Calibri Light"/>
                          <a:cs typeface="Calibri Light"/>
                        </a:rPr>
                        <a:t>a</a:t>
                      </a:r>
                      <a:r>
                        <a:rPr sz="2000" b="0" spc="-10" dirty="0">
                          <a:latin typeface="Calibri Light"/>
                          <a:cs typeface="Calibri Light"/>
                        </a:rPr>
                        <a:t>i</a:t>
                      </a:r>
                      <a:r>
                        <a:rPr sz="2000" b="0" dirty="0">
                          <a:latin typeface="Calibri Light"/>
                          <a:cs typeface="Calibri Light"/>
                        </a:rPr>
                        <a:t>ls	</a:t>
                      </a:r>
                      <a:r>
                        <a:rPr sz="2000" b="0" spc="-5" dirty="0">
                          <a:latin typeface="Calibri Light"/>
                          <a:cs typeface="Calibri Light"/>
                        </a:rPr>
                        <a:t>o</a:t>
                      </a:r>
                      <a:r>
                        <a:rPr sz="2000" b="0" dirty="0">
                          <a:latin typeface="Calibri Light"/>
                          <a:cs typeface="Calibri Light"/>
                        </a:rPr>
                        <a:t>f	a</a:t>
                      </a:r>
                      <a:r>
                        <a:rPr sz="2000" b="0" spc="-10" dirty="0">
                          <a:latin typeface="Calibri Light"/>
                          <a:cs typeface="Calibri Light"/>
                        </a:rPr>
                        <a:t>m</a:t>
                      </a:r>
                      <a:r>
                        <a:rPr sz="2000" b="0" dirty="0">
                          <a:latin typeface="Calibri Light"/>
                          <a:cs typeface="Calibri Light"/>
                        </a:rPr>
                        <a:t>e</a:t>
                      </a:r>
                      <a:r>
                        <a:rPr sz="2000" b="0" spc="-10" dirty="0">
                          <a:latin typeface="Calibri Light"/>
                          <a:cs typeface="Calibri Light"/>
                        </a:rPr>
                        <a:t>n</a:t>
                      </a:r>
                      <a:r>
                        <a:rPr sz="2000" b="0" dirty="0">
                          <a:latin typeface="Calibri Light"/>
                          <a:cs typeface="Calibri Light"/>
                        </a:rPr>
                        <a:t>dme</a:t>
                      </a:r>
                      <a:r>
                        <a:rPr sz="2000" b="0" spc="-25" dirty="0">
                          <a:latin typeface="Calibri Light"/>
                          <a:cs typeface="Calibri Light"/>
                        </a:rPr>
                        <a:t>n</a:t>
                      </a:r>
                      <a:r>
                        <a:rPr sz="2000" b="0" spc="-15" dirty="0">
                          <a:latin typeface="Calibri Light"/>
                          <a:cs typeface="Calibri Light"/>
                        </a:rPr>
                        <a:t>t</a:t>
                      </a:r>
                      <a:r>
                        <a:rPr sz="2000" b="0" dirty="0">
                          <a:latin typeface="Calibri Light"/>
                          <a:cs typeface="Calibri Light"/>
                        </a:rPr>
                        <a:t>s	m</a:t>
                      </a:r>
                      <a:r>
                        <a:rPr sz="2000" b="0" spc="-15" dirty="0">
                          <a:latin typeface="Calibri Light"/>
                          <a:cs typeface="Calibri Light"/>
                        </a:rPr>
                        <a:t>a</a:t>
                      </a:r>
                      <a:r>
                        <a:rPr sz="2000" b="0" dirty="0">
                          <a:latin typeface="Calibri Light"/>
                          <a:cs typeface="Calibri Light"/>
                        </a:rPr>
                        <a:t>de	</a:t>
                      </a:r>
                      <a:r>
                        <a:rPr sz="2000" b="0" spc="-15" dirty="0">
                          <a:latin typeface="Calibri Light"/>
                          <a:cs typeface="Calibri Light"/>
                        </a:rPr>
                        <a:t>t</a:t>
                      </a:r>
                      <a:r>
                        <a:rPr sz="2000" b="0" spc="-10" dirty="0">
                          <a:latin typeface="Calibri Light"/>
                          <a:cs typeface="Calibri Light"/>
                        </a:rPr>
                        <a:t>h</a:t>
                      </a:r>
                      <a:r>
                        <a:rPr sz="2000" b="0" spc="-35" dirty="0">
                          <a:latin typeface="Calibri Light"/>
                          <a:cs typeface="Calibri Light"/>
                        </a:rPr>
                        <a:t>r</a:t>
                      </a:r>
                      <a:r>
                        <a:rPr sz="2000" b="0" spc="-15" dirty="0">
                          <a:latin typeface="Calibri Light"/>
                          <a:cs typeface="Calibri Light"/>
                        </a:rPr>
                        <a:t>o</a:t>
                      </a:r>
                      <a:r>
                        <a:rPr sz="2000" b="0" dirty="0">
                          <a:latin typeface="Calibri Light"/>
                          <a:cs typeface="Calibri Light"/>
                        </a:rPr>
                        <a:t>ugh	</a:t>
                      </a:r>
                      <a:r>
                        <a:rPr sz="2000" b="0" spc="-5" dirty="0">
                          <a:latin typeface="Calibri Light"/>
                          <a:cs typeface="Calibri Light"/>
                        </a:rPr>
                        <a:t>CN</a:t>
                      </a:r>
                      <a:r>
                        <a:rPr sz="2000" b="0" spc="5" dirty="0">
                          <a:latin typeface="Calibri Light"/>
                          <a:cs typeface="Calibri Light"/>
                        </a:rPr>
                        <a:t>/</a:t>
                      </a:r>
                      <a:r>
                        <a:rPr sz="2000" b="0" spc="-20" dirty="0">
                          <a:latin typeface="Calibri Light"/>
                          <a:cs typeface="Calibri Light"/>
                        </a:rPr>
                        <a:t>D</a:t>
                      </a:r>
                      <a:r>
                        <a:rPr sz="2000" b="0" dirty="0">
                          <a:latin typeface="Calibri Light"/>
                          <a:cs typeface="Calibri Light"/>
                        </a:rPr>
                        <a:t>N	</a:t>
                      </a:r>
                      <a:r>
                        <a:rPr sz="2000" b="0" spc="-15" dirty="0">
                          <a:latin typeface="Calibri Light"/>
                          <a:cs typeface="Calibri Light"/>
                        </a:rPr>
                        <a:t>in  </a:t>
                      </a:r>
                      <a:r>
                        <a:rPr sz="2000" b="0" spc="-5" dirty="0">
                          <a:latin typeface="Calibri Light"/>
                          <a:cs typeface="Calibri Light"/>
                        </a:rPr>
                        <a:t>April </a:t>
                      </a:r>
                      <a:r>
                        <a:rPr sz="2000" b="0" spc="-15" dirty="0">
                          <a:latin typeface="Calibri Light"/>
                          <a:cs typeface="Calibri Light"/>
                        </a:rPr>
                        <a:t>to </a:t>
                      </a:r>
                      <a:r>
                        <a:rPr sz="2000" b="0" dirty="0">
                          <a:latin typeface="Calibri Light"/>
                          <a:cs typeface="Calibri Light"/>
                        </a:rPr>
                        <a:t>Sept 18</a:t>
                      </a:r>
                      <a:r>
                        <a:rPr sz="2000" b="0" spc="-60" dirty="0">
                          <a:latin typeface="Calibri Light"/>
                          <a:cs typeface="Calibri Light"/>
                        </a:rPr>
                        <a:t> </a:t>
                      </a:r>
                      <a:r>
                        <a:rPr sz="2000" b="0" spc="-10" dirty="0">
                          <a:latin typeface="Calibri Light"/>
                          <a:cs typeface="Calibri Light"/>
                        </a:rPr>
                        <a:t>return</a:t>
                      </a:r>
                      <a:endParaRPr sz="2000">
                        <a:latin typeface="Calibri Light"/>
                        <a:cs typeface="Calibri Light"/>
                      </a:endParaRPr>
                    </a:p>
                    <a:p>
                      <a:pPr marL="92075">
                        <a:lnSpc>
                          <a:spcPct val="100000"/>
                        </a:lnSpc>
                        <a:spcBef>
                          <a:spcPts val="880"/>
                        </a:spcBef>
                      </a:pPr>
                      <a:r>
                        <a:rPr sz="2000" b="0" spc="-5" dirty="0">
                          <a:latin typeface="Calibri Light"/>
                          <a:cs typeface="Calibri Light"/>
                        </a:rPr>
                        <a:t>Increase or decrease </a:t>
                      </a:r>
                      <a:r>
                        <a:rPr sz="2000" b="0" dirty="0">
                          <a:latin typeface="Calibri Light"/>
                          <a:cs typeface="Calibri Light"/>
                        </a:rPr>
                        <a:t>in</a:t>
                      </a:r>
                      <a:r>
                        <a:rPr sz="2000" b="0" spc="-100" dirty="0">
                          <a:latin typeface="Calibri Light"/>
                          <a:cs typeface="Calibri Light"/>
                        </a:rPr>
                        <a:t> </a:t>
                      </a:r>
                      <a:r>
                        <a:rPr sz="2000" b="0" dirty="0">
                          <a:latin typeface="Calibri Light"/>
                          <a:cs typeface="Calibri Light"/>
                        </a:rPr>
                        <a:t>liability</a:t>
                      </a:r>
                      <a:endParaRPr sz="2000">
                        <a:latin typeface="Calibri Light"/>
                        <a:cs typeface="Calibri Light"/>
                      </a:endParaRPr>
                    </a:p>
                    <a:p>
                      <a:pPr marL="92075">
                        <a:lnSpc>
                          <a:spcPct val="100000"/>
                        </a:lnSpc>
                        <a:spcBef>
                          <a:spcPts val="1200"/>
                        </a:spcBef>
                      </a:pPr>
                      <a:r>
                        <a:rPr sz="2000" b="0" dirty="0">
                          <a:latin typeface="Calibri Light"/>
                          <a:cs typeface="Calibri Light"/>
                        </a:rPr>
                        <a:t>9A, 9B &amp; 9C </a:t>
                      </a:r>
                      <a:r>
                        <a:rPr sz="2000" b="0" spc="-5" dirty="0">
                          <a:latin typeface="Calibri Light"/>
                          <a:cs typeface="Calibri Light"/>
                        </a:rPr>
                        <a:t>table </a:t>
                      </a:r>
                      <a:r>
                        <a:rPr sz="2000" b="0" dirty="0">
                          <a:latin typeface="Calibri Light"/>
                          <a:cs typeface="Calibri Light"/>
                        </a:rPr>
                        <a:t>in</a:t>
                      </a:r>
                      <a:r>
                        <a:rPr sz="2000" b="0" spc="-100" dirty="0">
                          <a:latin typeface="Calibri Light"/>
                          <a:cs typeface="Calibri Light"/>
                        </a:rPr>
                        <a:t> </a:t>
                      </a:r>
                      <a:r>
                        <a:rPr sz="2000" b="0" spc="-5" dirty="0">
                          <a:latin typeface="Calibri Light"/>
                          <a:cs typeface="Calibri Light"/>
                        </a:rPr>
                        <a:t>GSTR-1</a:t>
                      </a:r>
                      <a:endParaRPr sz="2000">
                        <a:latin typeface="Calibri Light"/>
                        <a:cs typeface="Calibri Light"/>
                      </a:endParaRP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923925">
                <a:tc>
                  <a:txBody>
                    <a:bodyPr/>
                    <a:lstStyle/>
                    <a:p>
                      <a:pPr marL="130175">
                        <a:lnSpc>
                          <a:spcPct val="100000"/>
                        </a:lnSpc>
                        <a:spcBef>
                          <a:spcPts val="1185"/>
                        </a:spcBef>
                      </a:pPr>
                      <a:r>
                        <a:rPr sz="2000" b="0" dirty="0">
                          <a:latin typeface="Calibri Light"/>
                          <a:cs typeface="Calibri Light"/>
                        </a:rPr>
                        <a:t>11</a:t>
                      </a:r>
                      <a:endParaRPr sz="2000">
                        <a:latin typeface="Calibri Light"/>
                        <a:cs typeface="Calibri Light"/>
                      </a:endParaRPr>
                    </a:p>
                  </a:txBody>
                  <a:tcPr marL="0" marR="0" marT="150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525" marR="3175">
                        <a:lnSpc>
                          <a:spcPts val="3600"/>
                        </a:lnSpc>
                        <a:spcBef>
                          <a:spcPts val="305"/>
                        </a:spcBef>
                      </a:pPr>
                      <a:r>
                        <a:rPr sz="2000" b="0" spc="-5" dirty="0">
                          <a:latin typeface="Calibri Light"/>
                          <a:cs typeface="Calibri Light"/>
                        </a:rPr>
                        <a:t>Supplies </a:t>
                      </a:r>
                      <a:r>
                        <a:rPr sz="2000" b="0" dirty="0">
                          <a:latin typeface="Calibri Light"/>
                          <a:cs typeface="Calibri Light"/>
                        </a:rPr>
                        <a:t>/ </a:t>
                      </a:r>
                      <a:r>
                        <a:rPr sz="2000" b="0" spc="-15" dirty="0">
                          <a:latin typeface="Calibri Light"/>
                          <a:cs typeface="Calibri Light"/>
                        </a:rPr>
                        <a:t>tax </a:t>
                      </a:r>
                      <a:r>
                        <a:rPr sz="2000" b="0" spc="-10" dirty="0">
                          <a:latin typeface="Calibri Light"/>
                          <a:cs typeface="Calibri Light"/>
                        </a:rPr>
                        <a:t>reduced through </a:t>
                      </a:r>
                      <a:r>
                        <a:rPr sz="2000" b="0" spc="-5" dirty="0">
                          <a:latin typeface="Calibri Light"/>
                          <a:cs typeface="Calibri Light"/>
                        </a:rPr>
                        <a:t>Amendments </a:t>
                      </a:r>
                      <a:r>
                        <a:rPr sz="2000" b="0" dirty="0">
                          <a:latin typeface="Calibri Light"/>
                          <a:cs typeface="Calibri Light"/>
                        </a:rPr>
                        <a:t>(-)  (net </a:t>
                      </a:r>
                      <a:r>
                        <a:rPr sz="2000" b="0" spc="-5" dirty="0">
                          <a:latin typeface="Calibri Light"/>
                          <a:cs typeface="Calibri Light"/>
                        </a:rPr>
                        <a:t>of </a:t>
                      </a:r>
                      <a:r>
                        <a:rPr sz="2000" b="0" spc="-10" dirty="0">
                          <a:latin typeface="Calibri Light"/>
                          <a:cs typeface="Calibri Light"/>
                        </a:rPr>
                        <a:t>credit</a:t>
                      </a:r>
                      <a:r>
                        <a:rPr sz="2000" b="0" spc="-55" dirty="0">
                          <a:latin typeface="Calibri Light"/>
                          <a:cs typeface="Calibri Light"/>
                        </a:rPr>
                        <a:t> </a:t>
                      </a:r>
                      <a:r>
                        <a:rPr sz="2000" b="0" spc="-5" dirty="0">
                          <a:latin typeface="Calibri Light"/>
                          <a:cs typeface="Calibri Light"/>
                        </a:rPr>
                        <a:t>notes)</a:t>
                      </a:r>
                      <a:endParaRPr sz="2000">
                        <a:latin typeface="Calibri Light"/>
                        <a:cs typeface="Calibri Light"/>
                      </a:endParaRPr>
                    </a:p>
                  </a:txBody>
                  <a:tcPr marL="0" marR="0" marT="387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vMerge="1">
                  <a:txBody>
                    <a:bodyPr/>
                    <a:lstStyle/>
                    <a:p>
                      <a:endParaRPr/>
                    </a:p>
                  </a:txBody>
                  <a:tcPr marL="0" marR="0" marT="228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987043">
                <a:tc>
                  <a:txBody>
                    <a:bodyPr/>
                    <a:lstStyle/>
                    <a:p>
                      <a:pPr marL="130175">
                        <a:lnSpc>
                          <a:spcPct val="100000"/>
                        </a:lnSpc>
                        <a:spcBef>
                          <a:spcPts val="1185"/>
                        </a:spcBef>
                      </a:pPr>
                      <a:r>
                        <a:rPr sz="2000" b="0" dirty="0">
                          <a:latin typeface="Calibri Light"/>
                          <a:cs typeface="Calibri Light"/>
                        </a:rPr>
                        <a:t>12</a:t>
                      </a:r>
                      <a:endParaRPr sz="2000">
                        <a:latin typeface="Calibri Light"/>
                        <a:cs typeface="Calibri Light"/>
                      </a:endParaRPr>
                    </a:p>
                  </a:txBody>
                  <a:tcPr marL="0" marR="0" marT="150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525" marR="2540">
                        <a:lnSpc>
                          <a:spcPts val="3600"/>
                        </a:lnSpc>
                        <a:spcBef>
                          <a:spcPts val="305"/>
                        </a:spcBef>
                      </a:pPr>
                      <a:r>
                        <a:rPr sz="2000" b="0" spc="-15" dirty="0">
                          <a:latin typeface="Calibri Light"/>
                          <a:cs typeface="Calibri Light"/>
                        </a:rPr>
                        <a:t>Reversal </a:t>
                      </a:r>
                      <a:r>
                        <a:rPr sz="2000" b="0" spc="-5" dirty="0">
                          <a:latin typeface="Calibri Light"/>
                          <a:cs typeface="Calibri Light"/>
                        </a:rPr>
                        <a:t>of </a:t>
                      </a:r>
                      <a:r>
                        <a:rPr sz="2000" b="0" spc="-15" dirty="0">
                          <a:latin typeface="Calibri Light"/>
                          <a:cs typeface="Calibri Light"/>
                        </a:rPr>
                        <a:t>ITC availed </a:t>
                      </a:r>
                      <a:r>
                        <a:rPr sz="2000" b="0" dirty="0">
                          <a:latin typeface="Calibri Light"/>
                          <a:cs typeface="Calibri Light"/>
                        </a:rPr>
                        <a:t>during </a:t>
                      </a:r>
                      <a:r>
                        <a:rPr sz="2000" b="0" spc="-10" dirty="0">
                          <a:latin typeface="Calibri Light"/>
                          <a:cs typeface="Calibri Light"/>
                        </a:rPr>
                        <a:t>previous financial  </a:t>
                      </a:r>
                      <a:r>
                        <a:rPr sz="2000" b="0" spc="-5" dirty="0">
                          <a:latin typeface="Calibri Light"/>
                          <a:cs typeface="Calibri Light"/>
                        </a:rPr>
                        <a:t>year</a:t>
                      </a:r>
                      <a:endParaRPr sz="2000">
                        <a:latin typeface="Calibri Light"/>
                        <a:cs typeface="Calibri Light"/>
                      </a:endParaRPr>
                    </a:p>
                  </a:txBody>
                  <a:tcPr marL="0" marR="0" marT="387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1065"/>
                        </a:spcBef>
                      </a:pPr>
                      <a:r>
                        <a:rPr sz="2000" b="0" spc="-15" dirty="0">
                          <a:latin typeface="Calibri Light"/>
                          <a:cs typeface="Calibri Light"/>
                        </a:rPr>
                        <a:t>ITC </a:t>
                      </a:r>
                      <a:r>
                        <a:rPr sz="2000" b="0" spc="-10" dirty="0">
                          <a:latin typeface="Calibri Light"/>
                          <a:cs typeface="Calibri Light"/>
                        </a:rPr>
                        <a:t>available </a:t>
                      </a:r>
                      <a:r>
                        <a:rPr sz="2000" b="0" dirty="0">
                          <a:latin typeface="Calibri Light"/>
                          <a:cs typeface="Calibri Light"/>
                        </a:rPr>
                        <a:t>in PFY – </a:t>
                      </a:r>
                      <a:r>
                        <a:rPr sz="2000" b="0" spc="-15" dirty="0">
                          <a:latin typeface="Calibri Light"/>
                          <a:cs typeface="Calibri Light"/>
                        </a:rPr>
                        <a:t>reversed </a:t>
                      </a:r>
                      <a:r>
                        <a:rPr sz="2000" b="0" dirty="0">
                          <a:latin typeface="Calibri Light"/>
                          <a:cs typeface="Calibri Light"/>
                        </a:rPr>
                        <a:t>in </a:t>
                      </a:r>
                      <a:r>
                        <a:rPr sz="2000" b="0" spc="-10" dirty="0">
                          <a:latin typeface="Calibri Light"/>
                          <a:cs typeface="Calibri Light"/>
                        </a:rPr>
                        <a:t>current</a:t>
                      </a:r>
                      <a:r>
                        <a:rPr sz="2000" b="0" spc="-135" dirty="0">
                          <a:latin typeface="Calibri Light"/>
                          <a:cs typeface="Calibri Light"/>
                        </a:rPr>
                        <a:t> </a:t>
                      </a:r>
                      <a:r>
                        <a:rPr sz="2000" b="0" dirty="0">
                          <a:latin typeface="Calibri Light"/>
                          <a:cs typeface="Calibri Light"/>
                        </a:rPr>
                        <a:t>FY</a:t>
                      </a:r>
                      <a:endParaRPr sz="2000">
                        <a:latin typeface="Calibri Light"/>
                        <a:cs typeface="Calibri Light"/>
                      </a:endParaRPr>
                    </a:p>
                    <a:p>
                      <a:pPr marL="92075">
                        <a:lnSpc>
                          <a:spcPct val="100000"/>
                        </a:lnSpc>
                        <a:spcBef>
                          <a:spcPts val="1200"/>
                        </a:spcBef>
                      </a:pPr>
                      <a:r>
                        <a:rPr sz="2000" b="0" spc="-30" dirty="0">
                          <a:latin typeface="Calibri Light"/>
                          <a:cs typeface="Calibri Light"/>
                        </a:rPr>
                        <a:t>Table </a:t>
                      </a:r>
                      <a:r>
                        <a:rPr sz="2000" b="0" dirty="0">
                          <a:latin typeface="Calibri Light"/>
                          <a:cs typeface="Calibri Light"/>
                        </a:rPr>
                        <a:t>4B </a:t>
                      </a:r>
                      <a:r>
                        <a:rPr sz="2000" b="0" spc="-5" dirty="0">
                          <a:latin typeface="Calibri Light"/>
                          <a:cs typeface="Calibri Light"/>
                        </a:rPr>
                        <a:t>of</a:t>
                      </a:r>
                      <a:r>
                        <a:rPr sz="2000" b="0" spc="-35" dirty="0">
                          <a:latin typeface="Calibri Light"/>
                          <a:cs typeface="Calibri Light"/>
                        </a:rPr>
                        <a:t> </a:t>
                      </a:r>
                      <a:r>
                        <a:rPr sz="2000" b="0" spc="-5" dirty="0">
                          <a:latin typeface="Calibri Light"/>
                          <a:cs typeface="Calibri Light"/>
                        </a:rPr>
                        <a:t>GSTR-3B</a:t>
                      </a:r>
                      <a:endParaRPr sz="2000">
                        <a:latin typeface="Calibri Light"/>
                        <a:cs typeface="Calibri Light"/>
                      </a:endParaRPr>
                    </a:p>
                  </a:txBody>
                  <a:tcPr marL="0" marR="0" marT="13525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574801">
                <a:tc>
                  <a:txBody>
                    <a:bodyPr/>
                    <a:lstStyle/>
                    <a:p>
                      <a:pPr marL="130175">
                        <a:lnSpc>
                          <a:spcPct val="100000"/>
                        </a:lnSpc>
                        <a:spcBef>
                          <a:spcPts val="1185"/>
                        </a:spcBef>
                      </a:pPr>
                      <a:r>
                        <a:rPr sz="2000" b="0" dirty="0">
                          <a:latin typeface="Calibri Light"/>
                          <a:cs typeface="Calibri Light"/>
                        </a:rPr>
                        <a:t>13</a:t>
                      </a:r>
                      <a:endParaRPr sz="2000">
                        <a:latin typeface="Calibri Light"/>
                        <a:cs typeface="Calibri Light"/>
                      </a:endParaRPr>
                    </a:p>
                  </a:txBody>
                  <a:tcPr marL="0" marR="0" marT="150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525">
                        <a:lnSpc>
                          <a:spcPct val="100000"/>
                        </a:lnSpc>
                        <a:spcBef>
                          <a:spcPts val="1185"/>
                        </a:spcBef>
                      </a:pPr>
                      <a:r>
                        <a:rPr sz="2000" b="0" spc="-10" dirty="0">
                          <a:latin typeface="Calibri Light"/>
                          <a:cs typeface="Calibri Light"/>
                        </a:rPr>
                        <a:t>ITC availed </a:t>
                      </a:r>
                      <a:r>
                        <a:rPr sz="2000" b="0" spc="-20" dirty="0">
                          <a:latin typeface="Calibri Light"/>
                          <a:cs typeface="Calibri Light"/>
                        </a:rPr>
                        <a:t>for </a:t>
                      </a:r>
                      <a:r>
                        <a:rPr sz="2000" b="0" dirty="0">
                          <a:latin typeface="Calibri Light"/>
                          <a:cs typeface="Calibri Light"/>
                        </a:rPr>
                        <a:t>the </a:t>
                      </a:r>
                      <a:r>
                        <a:rPr sz="2000" b="0" spc="-5" dirty="0">
                          <a:latin typeface="Calibri Light"/>
                          <a:cs typeface="Calibri Light"/>
                        </a:rPr>
                        <a:t>previous </a:t>
                      </a:r>
                      <a:r>
                        <a:rPr sz="2000" b="0" dirty="0">
                          <a:latin typeface="Calibri Light"/>
                          <a:cs typeface="Calibri Light"/>
                        </a:rPr>
                        <a:t>financial</a:t>
                      </a:r>
                      <a:r>
                        <a:rPr sz="2000" b="0" spc="-145" dirty="0">
                          <a:latin typeface="Calibri Light"/>
                          <a:cs typeface="Calibri Light"/>
                        </a:rPr>
                        <a:t> </a:t>
                      </a:r>
                      <a:r>
                        <a:rPr sz="2000" b="0" spc="-5" dirty="0">
                          <a:latin typeface="Calibri Light"/>
                          <a:cs typeface="Calibri Light"/>
                        </a:rPr>
                        <a:t>year</a:t>
                      </a:r>
                      <a:endParaRPr sz="2000">
                        <a:latin typeface="Calibri Light"/>
                        <a:cs typeface="Calibri Light"/>
                      </a:endParaRPr>
                    </a:p>
                  </a:txBody>
                  <a:tcPr marL="0" marR="0" marT="15049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1065"/>
                        </a:spcBef>
                      </a:pPr>
                      <a:r>
                        <a:rPr sz="2000" b="0" spc="-10" dirty="0">
                          <a:latin typeface="Calibri Light"/>
                          <a:cs typeface="Calibri Light"/>
                        </a:rPr>
                        <a:t>ITC </a:t>
                      </a:r>
                      <a:r>
                        <a:rPr sz="2000" b="0" spc="-5" dirty="0">
                          <a:latin typeface="Calibri Light"/>
                          <a:cs typeface="Calibri Light"/>
                        </a:rPr>
                        <a:t>of </a:t>
                      </a:r>
                      <a:r>
                        <a:rPr sz="2000" b="0" dirty="0">
                          <a:latin typeface="Calibri Light"/>
                          <a:cs typeface="Calibri Light"/>
                        </a:rPr>
                        <a:t>PFY – </a:t>
                      </a:r>
                      <a:r>
                        <a:rPr sz="2000" b="0" spc="-10" dirty="0">
                          <a:latin typeface="Calibri Light"/>
                          <a:cs typeface="Calibri Light"/>
                        </a:rPr>
                        <a:t>availed </a:t>
                      </a:r>
                      <a:r>
                        <a:rPr sz="2000" b="0" dirty="0">
                          <a:latin typeface="Calibri Light"/>
                          <a:cs typeface="Calibri Light"/>
                        </a:rPr>
                        <a:t>in </a:t>
                      </a:r>
                      <a:r>
                        <a:rPr sz="2000" b="0" spc="-10" dirty="0">
                          <a:latin typeface="Calibri Light"/>
                          <a:cs typeface="Calibri Light"/>
                        </a:rPr>
                        <a:t>current</a:t>
                      </a:r>
                      <a:r>
                        <a:rPr sz="2000" b="0" spc="-120" dirty="0">
                          <a:latin typeface="Calibri Light"/>
                          <a:cs typeface="Calibri Light"/>
                        </a:rPr>
                        <a:t> </a:t>
                      </a:r>
                      <a:r>
                        <a:rPr sz="2000" b="0" dirty="0">
                          <a:latin typeface="Calibri Light"/>
                          <a:cs typeface="Calibri Light"/>
                        </a:rPr>
                        <a:t>FY</a:t>
                      </a:r>
                      <a:endParaRPr sz="2000">
                        <a:latin typeface="Calibri Light"/>
                        <a:cs typeface="Calibri Light"/>
                      </a:endParaRPr>
                    </a:p>
                  </a:txBody>
                  <a:tcPr marL="0" marR="0" marT="13525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1115517">
                <a:tc>
                  <a:txBody>
                    <a:bodyPr/>
                    <a:lstStyle/>
                    <a:p>
                      <a:pPr marL="130175">
                        <a:lnSpc>
                          <a:spcPct val="100000"/>
                        </a:lnSpc>
                        <a:spcBef>
                          <a:spcPts val="1190"/>
                        </a:spcBef>
                      </a:pPr>
                      <a:r>
                        <a:rPr sz="2000" b="0" dirty="0">
                          <a:latin typeface="Calibri Light"/>
                          <a:cs typeface="Calibri Light"/>
                        </a:rPr>
                        <a:t>14</a:t>
                      </a:r>
                      <a:endParaRPr sz="2000">
                        <a:latin typeface="Calibri Light"/>
                        <a:cs typeface="Calibri Light"/>
                      </a:endParaRPr>
                    </a:p>
                  </a:txBody>
                  <a:tcPr marL="0" marR="0" marT="1511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525" marR="2540">
                        <a:lnSpc>
                          <a:spcPts val="3600"/>
                        </a:lnSpc>
                        <a:spcBef>
                          <a:spcPts val="310"/>
                        </a:spcBef>
                      </a:pPr>
                      <a:r>
                        <a:rPr sz="2000" b="0" spc="-15" dirty="0">
                          <a:latin typeface="Calibri Light"/>
                          <a:cs typeface="Calibri Light"/>
                        </a:rPr>
                        <a:t>Differential </a:t>
                      </a:r>
                      <a:r>
                        <a:rPr sz="2000" b="0" spc="-20" dirty="0">
                          <a:latin typeface="Calibri Light"/>
                          <a:cs typeface="Calibri Light"/>
                        </a:rPr>
                        <a:t>tax </a:t>
                      </a:r>
                      <a:r>
                        <a:rPr sz="2000" b="0" spc="-5" dirty="0">
                          <a:latin typeface="Calibri Light"/>
                          <a:cs typeface="Calibri Light"/>
                        </a:rPr>
                        <a:t>paid </a:t>
                      </a:r>
                      <a:r>
                        <a:rPr sz="2000" b="0" spc="-10" dirty="0">
                          <a:latin typeface="Calibri Light"/>
                          <a:cs typeface="Calibri Light"/>
                        </a:rPr>
                        <a:t>on account </a:t>
                      </a:r>
                      <a:r>
                        <a:rPr sz="2000" b="0" spc="-5" dirty="0">
                          <a:latin typeface="Calibri Light"/>
                          <a:cs typeface="Calibri Light"/>
                        </a:rPr>
                        <a:t>of </a:t>
                      </a:r>
                      <a:r>
                        <a:rPr sz="2000" b="0" spc="-10" dirty="0">
                          <a:latin typeface="Calibri Light"/>
                          <a:cs typeface="Calibri Light"/>
                        </a:rPr>
                        <a:t>declaration  </a:t>
                      </a:r>
                      <a:r>
                        <a:rPr sz="2000" b="0" dirty="0">
                          <a:latin typeface="Calibri Light"/>
                          <a:cs typeface="Calibri Light"/>
                        </a:rPr>
                        <a:t>in 10 &amp; 11</a:t>
                      </a:r>
                      <a:r>
                        <a:rPr sz="2000" b="0" spc="-55" dirty="0">
                          <a:latin typeface="Calibri Light"/>
                          <a:cs typeface="Calibri Light"/>
                        </a:rPr>
                        <a:t> </a:t>
                      </a:r>
                      <a:r>
                        <a:rPr sz="2000" b="0" spc="-10" dirty="0">
                          <a:latin typeface="Calibri Light"/>
                          <a:cs typeface="Calibri Light"/>
                        </a:rPr>
                        <a:t>above</a:t>
                      </a:r>
                      <a:endParaRPr sz="2000">
                        <a:latin typeface="Calibri Light"/>
                        <a:cs typeface="Calibri Light"/>
                      </a:endParaRPr>
                    </a:p>
                  </a:txBody>
                  <a:tcPr marL="0" marR="0" marT="393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1065"/>
                        </a:spcBef>
                      </a:pPr>
                      <a:r>
                        <a:rPr sz="2000" b="0" spc="-15" dirty="0">
                          <a:latin typeface="Calibri Light"/>
                          <a:cs typeface="Calibri Light"/>
                        </a:rPr>
                        <a:t>Any </a:t>
                      </a:r>
                      <a:r>
                        <a:rPr sz="2000" b="0" spc="-10" dirty="0">
                          <a:latin typeface="Calibri Light"/>
                          <a:cs typeface="Calibri Light"/>
                        </a:rPr>
                        <a:t>difference </a:t>
                      </a:r>
                      <a:r>
                        <a:rPr sz="2000" b="0" spc="-15" dirty="0">
                          <a:latin typeface="Calibri Light"/>
                          <a:cs typeface="Calibri Light"/>
                        </a:rPr>
                        <a:t>tax </a:t>
                      </a:r>
                      <a:r>
                        <a:rPr sz="2000" b="0" dirty="0">
                          <a:latin typeface="Calibri Light"/>
                          <a:cs typeface="Calibri Light"/>
                        </a:rPr>
                        <a:t>paid as per </a:t>
                      </a:r>
                      <a:r>
                        <a:rPr sz="2000" b="0" spc="-10" dirty="0">
                          <a:latin typeface="Calibri Light"/>
                          <a:cs typeface="Calibri Light"/>
                        </a:rPr>
                        <a:t>above</a:t>
                      </a:r>
                      <a:r>
                        <a:rPr sz="2000" b="0" spc="-145" dirty="0">
                          <a:latin typeface="Calibri Light"/>
                          <a:cs typeface="Calibri Light"/>
                        </a:rPr>
                        <a:t> </a:t>
                      </a:r>
                      <a:r>
                        <a:rPr sz="2000" b="0" dirty="0">
                          <a:latin typeface="Calibri Light"/>
                          <a:cs typeface="Calibri Light"/>
                        </a:rPr>
                        <a:t>amendments.</a:t>
                      </a:r>
                      <a:endParaRPr sz="2000">
                        <a:latin typeface="Calibri Light"/>
                        <a:cs typeface="Calibri Light"/>
                      </a:endParaRPr>
                    </a:p>
                  </a:txBody>
                  <a:tcPr marL="0" marR="0" marT="13525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0" y="6457200"/>
            <a:ext cx="0" cy="401320"/>
          </a:xfrm>
          <a:custGeom>
            <a:avLst/>
            <a:gdLst/>
            <a:ahLst/>
            <a:cxnLst/>
            <a:rect l="l" t="t" r="r" b="b"/>
            <a:pathLst>
              <a:path h="401320">
                <a:moveTo>
                  <a:pt x="0" y="0"/>
                </a:moveTo>
                <a:lnTo>
                  <a:pt x="0" y="400797"/>
                </a:lnTo>
              </a:path>
            </a:pathLst>
          </a:custGeom>
          <a:ln w="12700">
            <a:solidFill>
              <a:srgbClr val="FFFFFF"/>
            </a:solidFill>
          </a:ln>
        </p:spPr>
        <p:txBody>
          <a:bodyPr wrap="square" lIns="0" tIns="0" rIns="0" bIns="0" rtlCol="0"/>
          <a:lstStyle/>
          <a:p>
            <a:endParaRPr/>
          </a:p>
        </p:txBody>
      </p:sp>
      <p:sp>
        <p:nvSpPr>
          <p:cNvPr id="3" name="object 3"/>
          <p:cNvSpPr/>
          <p:nvPr/>
        </p:nvSpPr>
        <p:spPr>
          <a:xfrm>
            <a:off x="317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4" name="object 4"/>
          <p:cNvSpPr/>
          <p:nvPr/>
        </p:nvSpPr>
        <p:spPr>
          <a:xfrm>
            <a:off x="1218882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5" name="object 5"/>
          <p:cNvSpPr/>
          <p:nvPr/>
        </p:nvSpPr>
        <p:spPr>
          <a:xfrm>
            <a:off x="0" y="6463550"/>
            <a:ext cx="12192000" cy="0"/>
          </a:xfrm>
          <a:custGeom>
            <a:avLst/>
            <a:gdLst/>
            <a:ahLst/>
            <a:cxnLst/>
            <a:rect l="l" t="t" r="r" b="b"/>
            <a:pathLst>
              <a:path w="12192000">
                <a:moveTo>
                  <a:pt x="0" y="0"/>
                </a:moveTo>
                <a:lnTo>
                  <a:pt x="12192000" y="0"/>
                </a:lnTo>
              </a:path>
            </a:pathLst>
          </a:custGeom>
          <a:ln w="12700">
            <a:solidFill>
              <a:srgbClr val="FFFFFF"/>
            </a:solidFill>
          </a:ln>
        </p:spPr>
        <p:txBody>
          <a:bodyPr wrap="square" lIns="0" tIns="0" rIns="0" bIns="0" rtlCol="0"/>
          <a:lstStyle/>
          <a:p>
            <a:endParaRPr/>
          </a:p>
        </p:txBody>
      </p:sp>
      <p:sp>
        <p:nvSpPr>
          <p:cNvPr id="6" name="object 6"/>
          <p:cNvSpPr/>
          <p:nvPr/>
        </p:nvSpPr>
        <p:spPr>
          <a:xfrm>
            <a:off x="0" y="6848474"/>
            <a:ext cx="12192000" cy="0"/>
          </a:xfrm>
          <a:custGeom>
            <a:avLst/>
            <a:gdLst/>
            <a:ahLst/>
            <a:cxnLst/>
            <a:rect l="l" t="t" r="r" b="b"/>
            <a:pathLst>
              <a:path w="12192000">
                <a:moveTo>
                  <a:pt x="0" y="0"/>
                </a:moveTo>
                <a:lnTo>
                  <a:pt x="12192000" y="0"/>
                </a:lnTo>
              </a:path>
            </a:pathLst>
          </a:custGeom>
          <a:ln w="19049">
            <a:solidFill>
              <a:srgbClr val="FFFFFF"/>
            </a:solidFill>
          </a:ln>
        </p:spPr>
        <p:txBody>
          <a:bodyPr wrap="square" lIns="0" tIns="0" rIns="0" bIns="0" rtlCol="0"/>
          <a:lstStyle/>
          <a:p>
            <a:endParaRPr/>
          </a:p>
        </p:txBody>
      </p:sp>
      <p:sp>
        <p:nvSpPr>
          <p:cNvPr id="7" name="object 7"/>
          <p:cNvSpPr/>
          <p:nvPr/>
        </p:nvSpPr>
        <p:spPr>
          <a:xfrm>
            <a:off x="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1D5895"/>
          </a:solidFill>
        </p:spPr>
        <p:txBody>
          <a:bodyPr wrap="square" lIns="0" tIns="0" rIns="0" bIns="0" rtlCol="0"/>
          <a:lstStyle/>
          <a:p>
            <a:endParaRPr/>
          </a:p>
        </p:txBody>
      </p:sp>
      <p:sp>
        <p:nvSpPr>
          <p:cNvPr id="8" name="object 8"/>
          <p:cNvSpPr/>
          <p:nvPr/>
        </p:nvSpPr>
        <p:spPr>
          <a:xfrm>
            <a:off x="609600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80FF33"/>
          </a:solidFill>
        </p:spPr>
        <p:txBody>
          <a:bodyPr wrap="square" lIns="0" tIns="0" rIns="0" bIns="0" rtlCol="0"/>
          <a:lstStyle/>
          <a:p>
            <a:endParaRPr/>
          </a:p>
        </p:txBody>
      </p:sp>
      <p:sp>
        <p:nvSpPr>
          <p:cNvPr id="9" name="object 9"/>
          <p:cNvSpPr/>
          <p:nvPr/>
        </p:nvSpPr>
        <p:spPr>
          <a:xfrm>
            <a:off x="6096000" y="0"/>
            <a:ext cx="0" cy="375920"/>
          </a:xfrm>
          <a:custGeom>
            <a:avLst/>
            <a:gdLst/>
            <a:ahLst/>
            <a:cxnLst/>
            <a:rect l="l" t="t" r="r" b="b"/>
            <a:pathLst>
              <a:path h="375920">
                <a:moveTo>
                  <a:pt x="0" y="0"/>
                </a:moveTo>
                <a:lnTo>
                  <a:pt x="0" y="375412"/>
                </a:lnTo>
              </a:path>
            </a:pathLst>
          </a:custGeom>
          <a:ln w="12700">
            <a:solidFill>
              <a:srgbClr val="FFFFFF"/>
            </a:solidFill>
          </a:ln>
        </p:spPr>
        <p:txBody>
          <a:bodyPr wrap="square" lIns="0" tIns="0" rIns="0" bIns="0" rtlCol="0"/>
          <a:lstStyle/>
          <a:p>
            <a:endParaRPr/>
          </a:p>
        </p:txBody>
      </p:sp>
      <p:sp>
        <p:nvSpPr>
          <p:cNvPr id="10" name="object 10"/>
          <p:cNvSpPr/>
          <p:nvPr/>
        </p:nvSpPr>
        <p:spPr>
          <a:xfrm>
            <a:off x="317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1" name="object 11"/>
          <p:cNvSpPr/>
          <p:nvPr/>
        </p:nvSpPr>
        <p:spPr>
          <a:xfrm>
            <a:off x="1218882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2" name="object 12"/>
          <p:cNvSpPr/>
          <p:nvPr/>
        </p:nvSpPr>
        <p:spPr>
          <a:xfrm>
            <a:off x="0" y="3175"/>
            <a:ext cx="12192000" cy="0"/>
          </a:xfrm>
          <a:custGeom>
            <a:avLst/>
            <a:gdLst/>
            <a:ahLst/>
            <a:cxnLst/>
            <a:rect l="l" t="t" r="r" b="b"/>
            <a:pathLst>
              <a:path w="12192000">
                <a:moveTo>
                  <a:pt x="0" y="0"/>
                </a:moveTo>
                <a:lnTo>
                  <a:pt x="12192000" y="0"/>
                </a:lnTo>
              </a:path>
            </a:pathLst>
          </a:custGeom>
          <a:ln w="6350">
            <a:solidFill>
              <a:srgbClr val="FFFFFF"/>
            </a:solidFill>
          </a:ln>
        </p:spPr>
        <p:txBody>
          <a:bodyPr wrap="square" lIns="0" tIns="0" rIns="0" bIns="0" rtlCol="0"/>
          <a:lstStyle/>
          <a:p>
            <a:endParaRPr/>
          </a:p>
        </p:txBody>
      </p:sp>
      <p:sp>
        <p:nvSpPr>
          <p:cNvPr id="13" name="object 13"/>
          <p:cNvSpPr/>
          <p:nvPr/>
        </p:nvSpPr>
        <p:spPr>
          <a:xfrm>
            <a:off x="833627" y="394703"/>
            <a:ext cx="10520934" cy="538746"/>
          </a:xfrm>
          <a:prstGeom prst="rect">
            <a:avLst/>
          </a:prstGeom>
          <a:blipFill>
            <a:blip r:embed="rId2" cstate="print"/>
            <a:stretch>
              <a:fillRect/>
            </a:stretch>
          </a:blipFill>
        </p:spPr>
        <p:txBody>
          <a:bodyPr wrap="square" lIns="0" tIns="0" rIns="0" bIns="0" rtlCol="0"/>
          <a:lstStyle/>
          <a:p>
            <a:endParaRPr/>
          </a:p>
        </p:txBody>
      </p:sp>
      <p:sp>
        <p:nvSpPr>
          <p:cNvPr id="14" name="object 14"/>
          <p:cNvSpPr txBox="1">
            <a:spLocks noGrp="1"/>
          </p:cNvSpPr>
          <p:nvPr>
            <p:ph type="title"/>
          </p:nvPr>
        </p:nvSpPr>
        <p:spPr>
          <a:xfrm>
            <a:off x="2214752" y="285445"/>
            <a:ext cx="7763509" cy="635000"/>
          </a:xfrm>
          <a:prstGeom prst="rect">
            <a:avLst/>
          </a:prstGeom>
        </p:spPr>
        <p:txBody>
          <a:bodyPr vert="horz" wrap="square" lIns="0" tIns="12065" rIns="0" bIns="0" rtlCol="0">
            <a:spAutoFit/>
          </a:bodyPr>
          <a:lstStyle/>
          <a:p>
            <a:pPr marL="12700">
              <a:lnSpc>
                <a:spcPct val="100000"/>
              </a:lnSpc>
              <a:spcBef>
                <a:spcPts val="95"/>
              </a:spcBef>
            </a:pPr>
            <a:r>
              <a:rPr spc="-5" dirty="0"/>
              <a:t>Annual </a:t>
            </a:r>
            <a:r>
              <a:rPr spc="-20" dirty="0"/>
              <a:t>Return Format </a:t>
            </a:r>
            <a:r>
              <a:rPr spc="-5" dirty="0"/>
              <a:t>: </a:t>
            </a:r>
            <a:r>
              <a:rPr spc="-65" dirty="0"/>
              <a:t>Table </a:t>
            </a:r>
            <a:r>
              <a:rPr spc="-5" dirty="0"/>
              <a:t>10 &amp;</a:t>
            </a:r>
            <a:r>
              <a:rPr spc="50" dirty="0"/>
              <a:t> </a:t>
            </a:r>
            <a:r>
              <a:rPr spc="-5" dirty="0"/>
              <a:t>11</a:t>
            </a:r>
          </a:p>
        </p:txBody>
      </p:sp>
      <p:graphicFrame>
        <p:nvGraphicFramePr>
          <p:cNvPr id="15" name="object 15"/>
          <p:cNvGraphicFramePr>
            <a:graphicFrameLocks noGrp="1"/>
          </p:cNvGraphicFramePr>
          <p:nvPr/>
        </p:nvGraphicFramePr>
        <p:xfrm>
          <a:off x="315620" y="1126997"/>
          <a:ext cx="10523218" cy="4296026"/>
        </p:xfrm>
        <a:graphic>
          <a:graphicData uri="http://schemas.openxmlformats.org/drawingml/2006/table">
            <a:tbl>
              <a:tblPr firstRow="1" bandRow="1">
                <a:tableStyleId>{2D5ABB26-0587-4C30-8999-92F81FD0307C}</a:tableStyleId>
              </a:tblPr>
              <a:tblGrid>
                <a:gridCol w="588645"/>
                <a:gridCol w="3725545"/>
                <a:gridCol w="1377950"/>
                <a:gridCol w="1094740"/>
                <a:gridCol w="1481454"/>
                <a:gridCol w="1137284"/>
                <a:gridCol w="1117600"/>
              </a:tblGrid>
              <a:tr h="769492">
                <a:tc>
                  <a:txBody>
                    <a:bodyPr/>
                    <a:lstStyle/>
                    <a:p>
                      <a:pPr marR="5715" algn="ctr">
                        <a:lnSpc>
                          <a:spcPts val="1660"/>
                        </a:lnSpc>
                      </a:pPr>
                      <a:r>
                        <a:rPr sz="1400" b="1" dirty="0">
                          <a:solidFill>
                            <a:srgbClr val="FFFFFF"/>
                          </a:solidFill>
                          <a:latin typeface="Calibri"/>
                          <a:cs typeface="Calibri"/>
                        </a:rPr>
                        <a:t>Pt.</a:t>
                      </a:r>
                      <a:r>
                        <a:rPr sz="1400" b="1" spc="-30" dirty="0">
                          <a:solidFill>
                            <a:srgbClr val="FFFFFF"/>
                          </a:solidFill>
                          <a:latin typeface="Calibri"/>
                          <a:cs typeface="Calibri"/>
                        </a:rPr>
                        <a:t> </a:t>
                      </a:r>
                      <a:r>
                        <a:rPr sz="1400" b="1" dirty="0">
                          <a:solidFill>
                            <a:srgbClr val="FFFFFF"/>
                          </a:solidFill>
                          <a:latin typeface="Calibri"/>
                          <a:cs typeface="Calibri"/>
                        </a:rPr>
                        <a:t>V</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gridSpan="6">
                  <a:txBody>
                    <a:bodyPr/>
                    <a:lstStyle/>
                    <a:p>
                      <a:pPr marR="12065" algn="ctr">
                        <a:lnSpc>
                          <a:spcPts val="1889"/>
                        </a:lnSpc>
                      </a:pPr>
                      <a:r>
                        <a:rPr sz="1600" b="1" spc="-5" dirty="0">
                          <a:latin typeface="Times New Roman"/>
                          <a:cs typeface="Times New Roman"/>
                        </a:rPr>
                        <a:t>Particulars of the transactions for the </a:t>
                      </a:r>
                      <a:r>
                        <a:rPr sz="1600" b="1" spc="-10" dirty="0">
                          <a:latin typeface="Times New Roman"/>
                          <a:cs typeface="Times New Roman"/>
                        </a:rPr>
                        <a:t>previous FY declared </a:t>
                      </a:r>
                      <a:r>
                        <a:rPr sz="1600" b="1" spc="-5" dirty="0">
                          <a:latin typeface="Times New Roman"/>
                          <a:cs typeface="Times New Roman"/>
                        </a:rPr>
                        <a:t>in </a:t>
                      </a:r>
                      <a:r>
                        <a:rPr sz="1600" b="1" spc="-10" dirty="0">
                          <a:latin typeface="Times New Roman"/>
                          <a:cs typeface="Times New Roman"/>
                        </a:rPr>
                        <a:t>returns </a:t>
                      </a:r>
                      <a:r>
                        <a:rPr sz="1600" b="1" spc="-5" dirty="0">
                          <a:latin typeface="Times New Roman"/>
                          <a:cs typeface="Times New Roman"/>
                        </a:rPr>
                        <a:t>of </a:t>
                      </a:r>
                      <a:r>
                        <a:rPr sz="1600" b="1" spc="-10" dirty="0">
                          <a:latin typeface="Times New Roman"/>
                          <a:cs typeface="Times New Roman"/>
                        </a:rPr>
                        <a:t>April </a:t>
                      </a:r>
                      <a:r>
                        <a:rPr sz="1600" b="1" spc="-5" dirty="0">
                          <a:latin typeface="Times New Roman"/>
                          <a:cs typeface="Times New Roman"/>
                        </a:rPr>
                        <a:t>to </a:t>
                      </a:r>
                      <a:r>
                        <a:rPr sz="1600" b="1" spc="-10" dirty="0">
                          <a:latin typeface="Times New Roman"/>
                          <a:cs typeface="Times New Roman"/>
                        </a:rPr>
                        <a:t>September </a:t>
                      </a:r>
                      <a:r>
                        <a:rPr sz="1600" b="1" spc="-5" dirty="0">
                          <a:latin typeface="Times New Roman"/>
                          <a:cs typeface="Times New Roman"/>
                        </a:rPr>
                        <a:t>of</a:t>
                      </a:r>
                      <a:r>
                        <a:rPr sz="1600" b="1" spc="125" dirty="0">
                          <a:latin typeface="Times New Roman"/>
                          <a:cs typeface="Times New Roman"/>
                        </a:rPr>
                        <a:t> </a:t>
                      </a:r>
                      <a:r>
                        <a:rPr sz="1600" b="1" spc="-5" dirty="0">
                          <a:latin typeface="Times New Roman"/>
                          <a:cs typeface="Times New Roman"/>
                        </a:rPr>
                        <a:t>current</a:t>
                      </a:r>
                      <a:endParaRPr sz="1600">
                        <a:latin typeface="Times New Roman"/>
                        <a:cs typeface="Times New Roman"/>
                      </a:endParaRPr>
                    </a:p>
                    <a:p>
                      <a:pPr marR="11430" algn="ctr">
                        <a:lnSpc>
                          <a:spcPct val="100000"/>
                        </a:lnSpc>
                        <a:spcBef>
                          <a:spcPts val="145"/>
                        </a:spcBef>
                        <a:tabLst>
                          <a:tab pos="5055235" algn="l"/>
                        </a:tabLst>
                      </a:pPr>
                      <a:r>
                        <a:rPr sz="1600" b="1" spc="-5" dirty="0">
                          <a:latin typeface="Times New Roman"/>
                          <a:cs typeface="Times New Roman"/>
                        </a:rPr>
                        <a:t>FY or </a:t>
                      </a:r>
                      <a:r>
                        <a:rPr sz="1600" b="1" spc="-10" dirty="0">
                          <a:latin typeface="Times New Roman"/>
                          <a:cs typeface="Times New Roman"/>
                        </a:rPr>
                        <a:t>upto </a:t>
                      </a:r>
                      <a:r>
                        <a:rPr sz="1600" b="1" spc="-5" dirty="0">
                          <a:latin typeface="Times New Roman"/>
                          <a:cs typeface="Times New Roman"/>
                        </a:rPr>
                        <a:t>date of filing of annual </a:t>
                      </a:r>
                      <a:r>
                        <a:rPr sz="1600" b="1" spc="-10" dirty="0">
                          <a:latin typeface="Times New Roman"/>
                          <a:cs typeface="Times New Roman"/>
                        </a:rPr>
                        <a:t>return </a:t>
                      </a:r>
                      <a:r>
                        <a:rPr sz="1600" b="1" spc="-5" dirty="0">
                          <a:latin typeface="Times New Roman"/>
                          <a:cs typeface="Times New Roman"/>
                        </a:rPr>
                        <a:t>of</a:t>
                      </a:r>
                      <a:r>
                        <a:rPr sz="1600" b="1" spc="105" dirty="0">
                          <a:latin typeface="Times New Roman"/>
                          <a:cs typeface="Times New Roman"/>
                        </a:rPr>
                        <a:t> </a:t>
                      </a:r>
                      <a:r>
                        <a:rPr sz="1600" b="1" spc="-10" dirty="0">
                          <a:latin typeface="Times New Roman"/>
                          <a:cs typeface="Times New Roman"/>
                        </a:rPr>
                        <a:t>previous</a:t>
                      </a:r>
                      <a:r>
                        <a:rPr sz="1600" b="1" spc="5" dirty="0">
                          <a:latin typeface="Times New Roman"/>
                          <a:cs typeface="Times New Roman"/>
                        </a:rPr>
                        <a:t> </a:t>
                      </a:r>
                      <a:r>
                        <a:rPr sz="1600" b="1" spc="-5" dirty="0">
                          <a:latin typeface="Times New Roman"/>
                          <a:cs typeface="Times New Roman"/>
                        </a:rPr>
                        <a:t>FY	whichever is</a:t>
                      </a:r>
                      <a:r>
                        <a:rPr sz="1600" b="1" spc="-20" dirty="0">
                          <a:latin typeface="Times New Roman"/>
                          <a:cs typeface="Times New Roman"/>
                        </a:rPr>
                        <a:t> </a:t>
                      </a:r>
                      <a:r>
                        <a:rPr sz="1600" b="1" spc="-5" dirty="0">
                          <a:latin typeface="Times New Roman"/>
                          <a:cs typeface="Times New Roman"/>
                        </a:rPr>
                        <a:t>earlier</a:t>
                      </a:r>
                      <a:endParaRPr sz="16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278130">
                <a:tc rowSpan="3">
                  <a:txBody>
                    <a:bodyPr/>
                    <a:lstStyle/>
                    <a:p>
                      <a:pPr>
                        <a:lnSpc>
                          <a:spcPct val="100000"/>
                        </a:lnSpc>
                      </a:pPr>
                      <a:endParaRPr sz="1500">
                        <a:latin typeface="Times New Roman"/>
                        <a:cs typeface="Times New Roman"/>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5B9BD4"/>
                    </a:solidFill>
                  </a:tcPr>
                </a:tc>
                <a:tc>
                  <a:txBody>
                    <a:bodyPr/>
                    <a:lstStyle/>
                    <a:p>
                      <a:pPr>
                        <a:lnSpc>
                          <a:spcPct val="100000"/>
                        </a:lnSpc>
                      </a:pPr>
                      <a:endParaRPr sz="1500">
                        <a:latin typeface="Times New Roman"/>
                        <a:cs typeface="Times New Roman"/>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500">
                        <a:latin typeface="Times New Roman"/>
                        <a:cs typeface="Times New Roman"/>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gridSpan="4">
                  <a:txBody>
                    <a:bodyPr/>
                    <a:lstStyle/>
                    <a:p>
                      <a:pPr>
                        <a:lnSpc>
                          <a:spcPct val="100000"/>
                        </a:lnSpc>
                      </a:pPr>
                      <a:endParaRPr sz="1500">
                        <a:latin typeface="Times New Roman"/>
                        <a:cs typeface="Times New Roman"/>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907288">
                <a:tc vMerge="1">
                  <a:txBody>
                    <a:bodyPr/>
                    <a:lstStyle/>
                    <a:p>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5B9BD4"/>
                    </a:solidFill>
                  </a:tcPr>
                </a:tc>
                <a:tc>
                  <a:txBody>
                    <a:bodyPr/>
                    <a:lstStyle/>
                    <a:p>
                      <a:pPr marR="5715" algn="ctr">
                        <a:lnSpc>
                          <a:spcPts val="1660"/>
                        </a:lnSpc>
                      </a:pPr>
                      <a:r>
                        <a:rPr sz="1400" spc="-5" dirty="0">
                          <a:latin typeface="Calibri"/>
                          <a:cs typeface="Calibri"/>
                        </a:rPr>
                        <a:t>Description</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R="4445" algn="ctr">
                        <a:lnSpc>
                          <a:spcPts val="1660"/>
                        </a:lnSpc>
                      </a:pPr>
                      <a:r>
                        <a:rPr sz="1400" spc="-25" dirty="0">
                          <a:latin typeface="Calibri"/>
                          <a:cs typeface="Calibri"/>
                        </a:rPr>
                        <a:t>Taxable</a:t>
                      </a:r>
                      <a:r>
                        <a:rPr sz="1400" spc="-10" dirty="0">
                          <a:latin typeface="Calibri"/>
                          <a:cs typeface="Calibri"/>
                        </a:rPr>
                        <a:t> </a:t>
                      </a:r>
                      <a:r>
                        <a:rPr sz="1400" spc="-5" dirty="0">
                          <a:latin typeface="Calibri"/>
                          <a:cs typeface="Calibri"/>
                        </a:rPr>
                        <a:t>value</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143510">
                        <a:lnSpc>
                          <a:spcPts val="1660"/>
                        </a:lnSpc>
                      </a:pPr>
                      <a:r>
                        <a:rPr sz="1400" spc="-10" dirty="0">
                          <a:latin typeface="Calibri"/>
                          <a:cs typeface="Calibri"/>
                        </a:rPr>
                        <a:t>Central </a:t>
                      </a:r>
                      <a:r>
                        <a:rPr sz="1400" spc="-40" dirty="0">
                          <a:latin typeface="Calibri"/>
                          <a:cs typeface="Calibri"/>
                        </a:rPr>
                        <a:t>Tax</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R="5080" algn="ctr">
                        <a:lnSpc>
                          <a:spcPts val="1660"/>
                        </a:lnSpc>
                      </a:pPr>
                      <a:r>
                        <a:rPr sz="1400" spc="-10" dirty="0">
                          <a:latin typeface="Calibri"/>
                          <a:cs typeface="Calibri"/>
                        </a:rPr>
                        <a:t>State</a:t>
                      </a:r>
                      <a:endParaRPr sz="1400">
                        <a:latin typeface="Calibri"/>
                        <a:cs typeface="Calibri"/>
                      </a:endParaRPr>
                    </a:p>
                    <a:p>
                      <a:pPr marR="5080" algn="ctr">
                        <a:lnSpc>
                          <a:spcPct val="100000"/>
                        </a:lnSpc>
                        <a:spcBef>
                          <a:spcPts val="120"/>
                        </a:spcBef>
                      </a:pPr>
                      <a:r>
                        <a:rPr sz="1400" spc="-40" dirty="0">
                          <a:latin typeface="Calibri"/>
                          <a:cs typeface="Calibri"/>
                        </a:rPr>
                        <a:t>Tax</a:t>
                      </a:r>
                      <a:r>
                        <a:rPr sz="1400" spc="-100" dirty="0">
                          <a:latin typeface="Calibri"/>
                          <a:cs typeface="Calibri"/>
                        </a:rPr>
                        <a:t> </a:t>
                      </a:r>
                      <a:r>
                        <a:rPr sz="1400" dirty="0">
                          <a:latin typeface="Calibri"/>
                          <a:cs typeface="Calibri"/>
                        </a:rPr>
                        <a:t>/</a:t>
                      </a:r>
                      <a:endParaRPr sz="1400">
                        <a:latin typeface="Calibri"/>
                        <a:cs typeface="Calibri"/>
                      </a:endParaRPr>
                    </a:p>
                    <a:p>
                      <a:pPr marR="3175" algn="ctr">
                        <a:lnSpc>
                          <a:spcPct val="100000"/>
                        </a:lnSpc>
                        <a:spcBef>
                          <a:spcPts val="120"/>
                        </a:spcBef>
                      </a:pPr>
                      <a:r>
                        <a:rPr sz="1400" dirty="0">
                          <a:latin typeface="Calibri"/>
                          <a:cs typeface="Calibri"/>
                        </a:rPr>
                        <a:t>UT</a:t>
                      </a:r>
                      <a:endParaRPr sz="1400">
                        <a:latin typeface="Calibri"/>
                        <a:cs typeface="Calibri"/>
                      </a:endParaRPr>
                    </a:p>
                    <a:p>
                      <a:pPr marR="4445" algn="ctr">
                        <a:lnSpc>
                          <a:spcPts val="1660"/>
                        </a:lnSpc>
                        <a:spcBef>
                          <a:spcPts val="120"/>
                        </a:spcBef>
                      </a:pPr>
                      <a:r>
                        <a:rPr sz="1400" spc="-40" dirty="0">
                          <a:latin typeface="Calibri"/>
                          <a:cs typeface="Calibri"/>
                        </a:rPr>
                        <a:t>Tax</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R="29845" algn="ctr">
                        <a:lnSpc>
                          <a:spcPts val="1625"/>
                        </a:lnSpc>
                      </a:pPr>
                      <a:r>
                        <a:rPr sz="1400" spc="-10" dirty="0">
                          <a:latin typeface="Calibri"/>
                          <a:cs typeface="Calibri"/>
                        </a:rPr>
                        <a:t>Integrated</a:t>
                      </a:r>
                      <a:r>
                        <a:rPr sz="1400" spc="-40" dirty="0">
                          <a:latin typeface="Calibri"/>
                          <a:cs typeface="Calibri"/>
                        </a:rPr>
                        <a:t> Tax</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R="3810" algn="ctr">
                        <a:lnSpc>
                          <a:spcPts val="1660"/>
                        </a:lnSpc>
                      </a:pPr>
                      <a:r>
                        <a:rPr sz="1400" dirty="0">
                          <a:latin typeface="Calibri"/>
                          <a:cs typeface="Calibri"/>
                        </a:rPr>
                        <a:t>Cess</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r>
              <a:tr h="221487">
                <a:tc vMerge="1">
                  <a:txBody>
                    <a:bodyPr/>
                    <a:lstStyle/>
                    <a:p>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5B9BD4"/>
                    </a:solidFill>
                  </a:tcPr>
                </a:tc>
                <a:tc>
                  <a:txBody>
                    <a:bodyPr/>
                    <a:lstStyle/>
                    <a:p>
                      <a:pPr marR="5715" algn="ctr">
                        <a:lnSpc>
                          <a:spcPts val="1645"/>
                        </a:lnSpc>
                      </a:pPr>
                      <a:r>
                        <a:rPr sz="1400" dirty="0">
                          <a:latin typeface="Calibri"/>
                          <a:cs typeface="Calibri"/>
                        </a:rPr>
                        <a:t>1</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R="5715" algn="ctr">
                        <a:lnSpc>
                          <a:spcPts val="1645"/>
                        </a:lnSpc>
                      </a:pPr>
                      <a:r>
                        <a:rPr sz="1400" dirty="0">
                          <a:latin typeface="Calibri"/>
                          <a:cs typeface="Calibri"/>
                        </a:rPr>
                        <a:t>2</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L="212725" algn="ctr">
                        <a:lnSpc>
                          <a:spcPts val="1630"/>
                        </a:lnSpc>
                      </a:pPr>
                      <a:r>
                        <a:rPr sz="1400" dirty="0">
                          <a:latin typeface="Calibri"/>
                          <a:cs typeface="Calibri"/>
                        </a:rPr>
                        <a:t>3</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L="14604" algn="ctr">
                        <a:lnSpc>
                          <a:spcPts val="1630"/>
                        </a:lnSpc>
                      </a:pPr>
                      <a:r>
                        <a:rPr sz="1400" dirty="0">
                          <a:latin typeface="Calibri"/>
                          <a:cs typeface="Calibri"/>
                        </a:rPr>
                        <a:t>4</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L="16510" algn="ctr">
                        <a:lnSpc>
                          <a:spcPts val="1630"/>
                        </a:lnSpc>
                      </a:pPr>
                      <a:r>
                        <a:rPr sz="1400" dirty="0">
                          <a:latin typeface="Calibri"/>
                          <a:cs typeface="Calibri"/>
                        </a:rPr>
                        <a:t>5</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R="1905" algn="ctr">
                        <a:lnSpc>
                          <a:spcPts val="1645"/>
                        </a:lnSpc>
                      </a:pPr>
                      <a:r>
                        <a:rPr sz="1400" dirty="0">
                          <a:latin typeface="Calibri"/>
                          <a:cs typeface="Calibri"/>
                        </a:rPr>
                        <a:t>6</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r>
              <a:tr h="247650">
                <a:tc>
                  <a:txBody>
                    <a:bodyPr/>
                    <a:lstStyle/>
                    <a:p>
                      <a:pPr>
                        <a:lnSpc>
                          <a:spcPct val="100000"/>
                        </a:lnSpc>
                      </a:pPr>
                      <a:endParaRPr sz="1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1D5895"/>
                    </a:solidFill>
                  </a:tcPr>
                </a:tc>
                <a:tc gridSpan="6">
                  <a:txBody>
                    <a:bodyPr/>
                    <a:lstStyle/>
                    <a:p>
                      <a:pPr>
                        <a:lnSpc>
                          <a:spcPct val="100000"/>
                        </a:lnSpc>
                      </a:pPr>
                      <a:endParaRPr sz="1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1D5895"/>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935989">
                <a:tc>
                  <a:txBody>
                    <a:bodyPr/>
                    <a:lstStyle/>
                    <a:p>
                      <a:pPr>
                        <a:lnSpc>
                          <a:spcPct val="100000"/>
                        </a:lnSpc>
                        <a:spcBef>
                          <a:spcPts val="40"/>
                        </a:spcBef>
                      </a:pPr>
                      <a:endParaRPr sz="2300">
                        <a:latin typeface="Times New Roman"/>
                        <a:cs typeface="Times New Roman"/>
                      </a:endParaRPr>
                    </a:p>
                    <a:p>
                      <a:pPr marR="6350" algn="ctr">
                        <a:lnSpc>
                          <a:spcPct val="100000"/>
                        </a:lnSpc>
                      </a:pPr>
                      <a:r>
                        <a:rPr sz="1600" b="1" dirty="0">
                          <a:latin typeface="Times New Roman"/>
                          <a:cs typeface="Times New Roman"/>
                        </a:rPr>
                        <a:t>10</a:t>
                      </a:r>
                      <a:endParaRPr sz="1600">
                        <a:latin typeface="Times New Roman"/>
                        <a:cs typeface="Times New Roman"/>
                      </a:endParaRPr>
                    </a:p>
                  </a:txBody>
                  <a:tcPr marL="0" marR="0" marT="50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B1B1B1"/>
                    </a:solidFill>
                  </a:tcPr>
                </a:tc>
                <a:tc>
                  <a:txBody>
                    <a:bodyPr/>
                    <a:lstStyle/>
                    <a:p>
                      <a:pPr>
                        <a:lnSpc>
                          <a:spcPct val="100000"/>
                        </a:lnSpc>
                        <a:spcBef>
                          <a:spcPts val="50"/>
                        </a:spcBef>
                      </a:pPr>
                      <a:endParaRPr sz="1400">
                        <a:latin typeface="Times New Roman"/>
                        <a:cs typeface="Times New Roman"/>
                      </a:endParaRPr>
                    </a:p>
                    <a:p>
                      <a:pPr marL="35560" marR="1033780">
                        <a:lnSpc>
                          <a:spcPct val="107100"/>
                        </a:lnSpc>
                        <a:spcBef>
                          <a:spcPts val="5"/>
                        </a:spcBef>
                      </a:pPr>
                      <a:r>
                        <a:rPr sz="1400" spc="-5" dirty="0">
                          <a:latin typeface="Calibri"/>
                          <a:cs typeface="Calibri"/>
                        </a:rPr>
                        <a:t>Supplies </a:t>
                      </a:r>
                      <a:r>
                        <a:rPr sz="1400" dirty="0">
                          <a:latin typeface="Calibri"/>
                          <a:cs typeface="Calibri"/>
                        </a:rPr>
                        <a:t>/ </a:t>
                      </a:r>
                      <a:r>
                        <a:rPr sz="1400" spc="-10" dirty="0">
                          <a:latin typeface="Calibri"/>
                          <a:cs typeface="Calibri"/>
                        </a:rPr>
                        <a:t>tax </a:t>
                      </a:r>
                      <a:r>
                        <a:rPr sz="1400" spc="-5" dirty="0">
                          <a:latin typeface="Calibri"/>
                          <a:cs typeface="Calibri"/>
                        </a:rPr>
                        <a:t>declared </a:t>
                      </a:r>
                      <a:r>
                        <a:rPr sz="1400" spc="-10" dirty="0">
                          <a:latin typeface="Calibri"/>
                          <a:cs typeface="Calibri"/>
                        </a:rPr>
                        <a:t>through  </a:t>
                      </a:r>
                      <a:r>
                        <a:rPr sz="1400" spc="-5" dirty="0">
                          <a:latin typeface="Calibri"/>
                          <a:cs typeface="Calibri"/>
                        </a:rPr>
                        <a:t>Amendments (+) </a:t>
                      </a:r>
                      <a:r>
                        <a:rPr sz="1400" spc="-10" dirty="0">
                          <a:latin typeface="Calibri"/>
                          <a:cs typeface="Calibri"/>
                        </a:rPr>
                        <a:t>(net </a:t>
                      </a:r>
                      <a:r>
                        <a:rPr sz="1400" spc="-5" dirty="0">
                          <a:latin typeface="Calibri"/>
                          <a:cs typeface="Calibri"/>
                        </a:rPr>
                        <a:t>of debit</a:t>
                      </a:r>
                      <a:r>
                        <a:rPr sz="1400" spc="15" dirty="0">
                          <a:latin typeface="Calibri"/>
                          <a:cs typeface="Calibri"/>
                        </a:rPr>
                        <a:t> </a:t>
                      </a:r>
                      <a:r>
                        <a:rPr sz="1400" spc="-5" dirty="0">
                          <a:latin typeface="Calibri"/>
                          <a:cs typeface="Calibri"/>
                        </a:rPr>
                        <a:t>notes)</a:t>
                      </a:r>
                      <a:endParaRPr sz="1400">
                        <a:latin typeface="Calibri"/>
                        <a:cs typeface="Calibri"/>
                      </a:endParaRPr>
                    </a:p>
                  </a:txBody>
                  <a:tcPr marL="0" marR="0" marT="63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c rowSpan="2" gridSpan="5">
                  <a:txBody>
                    <a:bodyPr/>
                    <a:lstStyle/>
                    <a:p>
                      <a:pPr>
                        <a:lnSpc>
                          <a:spcPct val="100000"/>
                        </a:lnSpc>
                        <a:spcBef>
                          <a:spcPts val="15"/>
                        </a:spcBef>
                      </a:pPr>
                      <a:endParaRPr sz="1400">
                        <a:latin typeface="Times New Roman"/>
                        <a:cs typeface="Times New Roman"/>
                      </a:endParaRPr>
                    </a:p>
                    <a:p>
                      <a:pPr marL="36195" marR="955040">
                        <a:lnSpc>
                          <a:spcPct val="107000"/>
                        </a:lnSpc>
                      </a:pPr>
                      <a:r>
                        <a:rPr sz="1400" spc="-5" dirty="0">
                          <a:latin typeface="Calibri"/>
                          <a:cs typeface="Calibri"/>
                        </a:rPr>
                        <a:t>Details </a:t>
                      </a:r>
                      <a:r>
                        <a:rPr sz="1400" dirty="0">
                          <a:latin typeface="Calibri"/>
                          <a:cs typeface="Calibri"/>
                        </a:rPr>
                        <a:t>of additions or </a:t>
                      </a:r>
                      <a:r>
                        <a:rPr sz="1400" spc="-5" dirty="0">
                          <a:latin typeface="Calibri"/>
                          <a:cs typeface="Calibri"/>
                        </a:rPr>
                        <a:t>amendments </a:t>
                      </a:r>
                      <a:r>
                        <a:rPr sz="1400" spc="-10" dirty="0">
                          <a:latin typeface="Calibri"/>
                          <a:cs typeface="Calibri"/>
                        </a:rPr>
                        <a:t>to any </a:t>
                      </a:r>
                      <a:r>
                        <a:rPr sz="1400" dirty="0">
                          <a:latin typeface="Calibri"/>
                          <a:cs typeface="Calibri"/>
                        </a:rPr>
                        <a:t>of </a:t>
                      </a:r>
                      <a:r>
                        <a:rPr sz="1400" spc="-5" dirty="0">
                          <a:latin typeface="Calibri"/>
                          <a:cs typeface="Calibri"/>
                        </a:rPr>
                        <a:t>the supplies already  declared </a:t>
                      </a:r>
                      <a:r>
                        <a:rPr sz="1400" dirty="0">
                          <a:latin typeface="Calibri"/>
                          <a:cs typeface="Calibri"/>
                        </a:rPr>
                        <a:t>in </a:t>
                      </a:r>
                      <a:r>
                        <a:rPr sz="1400" spc="-5" dirty="0">
                          <a:latin typeface="Calibri"/>
                          <a:cs typeface="Calibri"/>
                        </a:rPr>
                        <a:t>the </a:t>
                      </a:r>
                      <a:r>
                        <a:rPr sz="1400" spc="-10" dirty="0">
                          <a:latin typeface="Calibri"/>
                          <a:cs typeface="Calibri"/>
                        </a:rPr>
                        <a:t>returns </a:t>
                      </a:r>
                      <a:r>
                        <a:rPr sz="1400" dirty="0">
                          <a:latin typeface="Calibri"/>
                          <a:cs typeface="Calibri"/>
                        </a:rPr>
                        <a:t>of </a:t>
                      </a:r>
                      <a:r>
                        <a:rPr sz="1400" spc="-5" dirty="0">
                          <a:latin typeface="Calibri"/>
                          <a:cs typeface="Calibri"/>
                        </a:rPr>
                        <a:t>the previous financial year but such  amendments </a:t>
                      </a:r>
                      <a:r>
                        <a:rPr sz="1400" spc="-10" dirty="0">
                          <a:latin typeface="Calibri"/>
                          <a:cs typeface="Calibri"/>
                        </a:rPr>
                        <a:t>were </a:t>
                      </a:r>
                      <a:r>
                        <a:rPr sz="1400" spc="-5" dirty="0">
                          <a:latin typeface="Calibri"/>
                          <a:cs typeface="Calibri"/>
                        </a:rPr>
                        <a:t>furnished </a:t>
                      </a:r>
                      <a:r>
                        <a:rPr sz="1400" dirty="0">
                          <a:latin typeface="Calibri"/>
                          <a:cs typeface="Calibri"/>
                        </a:rPr>
                        <a:t>in </a:t>
                      </a:r>
                      <a:r>
                        <a:rPr sz="1400" spc="-25" dirty="0">
                          <a:latin typeface="Calibri"/>
                          <a:cs typeface="Calibri"/>
                        </a:rPr>
                        <a:t>Table </a:t>
                      </a:r>
                      <a:r>
                        <a:rPr sz="1400" spc="5" dirty="0">
                          <a:latin typeface="Calibri"/>
                          <a:cs typeface="Calibri"/>
                        </a:rPr>
                        <a:t>9A, </a:t>
                      </a:r>
                      <a:r>
                        <a:rPr sz="1400" spc="-25" dirty="0">
                          <a:latin typeface="Calibri"/>
                          <a:cs typeface="Calibri"/>
                        </a:rPr>
                        <a:t>Table </a:t>
                      </a:r>
                      <a:r>
                        <a:rPr sz="1400" dirty="0">
                          <a:latin typeface="Calibri"/>
                          <a:cs typeface="Calibri"/>
                        </a:rPr>
                        <a:t>9B and </a:t>
                      </a:r>
                      <a:r>
                        <a:rPr sz="1400" spc="-20" dirty="0">
                          <a:latin typeface="Calibri"/>
                          <a:cs typeface="Calibri"/>
                        </a:rPr>
                        <a:t>Table </a:t>
                      </a:r>
                      <a:r>
                        <a:rPr sz="1400" dirty="0">
                          <a:latin typeface="Calibri"/>
                          <a:cs typeface="Calibri"/>
                        </a:rPr>
                        <a:t>9C of  </a:t>
                      </a:r>
                      <a:r>
                        <a:rPr sz="1400" spc="-5" dirty="0">
                          <a:latin typeface="Calibri"/>
                          <a:cs typeface="Calibri"/>
                        </a:rPr>
                        <a:t>FORM GSTR-1 of </a:t>
                      </a:r>
                      <a:r>
                        <a:rPr sz="1400" dirty="0">
                          <a:latin typeface="Calibri"/>
                          <a:cs typeface="Calibri"/>
                        </a:rPr>
                        <a:t>April </a:t>
                      </a:r>
                      <a:r>
                        <a:rPr sz="1400" spc="-10" dirty="0">
                          <a:latin typeface="Calibri"/>
                          <a:cs typeface="Calibri"/>
                        </a:rPr>
                        <a:t>to </a:t>
                      </a:r>
                      <a:r>
                        <a:rPr sz="1400" spc="-5" dirty="0">
                          <a:latin typeface="Calibri"/>
                          <a:cs typeface="Calibri"/>
                        </a:rPr>
                        <a:t>September of the </a:t>
                      </a:r>
                      <a:r>
                        <a:rPr sz="1400" spc="-10" dirty="0">
                          <a:latin typeface="Calibri"/>
                          <a:cs typeface="Calibri"/>
                        </a:rPr>
                        <a:t>current </a:t>
                      </a:r>
                      <a:r>
                        <a:rPr sz="1400" spc="-5" dirty="0">
                          <a:latin typeface="Calibri"/>
                          <a:cs typeface="Calibri"/>
                        </a:rPr>
                        <a:t>financial year or </a:t>
                      </a:r>
                      <a:r>
                        <a:rPr sz="1400" spc="-10" dirty="0">
                          <a:latin typeface="Calibri"/>
                          <a:cs typeface="Calibri"/>
                        </a:rPr>
                        <a:t>date  </a:t>
                      </a:r>
                      <a:r>
                        <a:rPr sz="1400" dirty="0">
                          <a:latin typeface="Calibri"/>
                          <a:cs typeface="Calibri"/>
                        </a:rPr>
                        <a:t>of filing of </a:t>
                      </a:r>
                      <a:r>
                        <a:rPr sz="1400" spc="-5" dirty="0">
                          <a:latin typeface="Calibri"/>
                          <a:cs typeface="Calibri"/>
                        </a:rPr>
                        <a:t>Annual </a:t>
                      </a:r>
                      <a:r>
                        <a:rPr sz="1400" spc="-10" dirty="0">
                          <a:latin typeface="Calibri"/>
                          <a:cs typeface="Calibri"/>
                        </a:rPr>
                        <a:t>Return </a:t>
                      </a:r>
                      <a:r>
                        <a:rPr sz="1400" spc="-5" dirty="0">
                          <a:latin typeface="Calibri"/>
                          <a:cs typeface="Calibri"/>
                        </a:rPr>
                        <a:t>for the previous financial </a:t>
                      </a:r>
                      <a:r>
                        <a:rPr sz="1400" spc="-25" dirty="0">
                          <a:latin typeface="Calibri"/>
                          <a:cs typeface="Calibri"/>
                        </a:rPr>
                        <a:t>year, </a:t>
                      </a:r>
                      <a:r>
                        <a:rPr sz="1400" spc="-5" dirty="0">
                          <a:latin typeface="Calibri"/>
                          <a:cs typeface="Calibri"/>
                        </a:rPr>
                        <a:t>whichever </a:t>
                      </a:r>
                      <a:r>
                        <a:rPr sz="1400" dirty="0">
                          <a:latin typeface="Calibri"/>
                          <a:cs typeface="Calibri"/>
                        </a:rPr>
                        <a:t>is  earlier </a:t>
                      </a:r>
                      <a:r>
                        <a:rPr sz="1400" spc="-5" dirty="0">
                          <a:latin typeface="Calibri"/>
                          <a:cs typeface="Calibri"/>
                        </a:rPr>
                        <a:t>shall </a:t>
                      </a:r>
                      <a:r>
                        <a:rPr sz="1400" dirty="0">
                          <a:latin typeface="Calibri"/>
                          <a:cs typeface="Calibri"/>
                        </a:rPr>
                        <a:t>be </a:t>
                      </a:r>
                      <a:r>
                        <a:rPr sz="1400" spc="-5" dirty="0">
                          <a:latin typeface="Calibri"/>
                          <a:cs typeface="Calibri"/>
                        </a:rPr>
                        <a:t>declared</a:t>
                      </a:r>
                      <a:r>
                        <a:rPr sz="1400" spc="5" dirty="0">
                          <a:latin typeface="Calibri"/>
                          <a:cs typeface="Calibri"/>
                        </a:rPr>
                        <a:t> </a:t>
                      </a:r>
                      <a:r>
                        <a:rPr sz="1400" spc="-10" dirty="0">
                          <a:latin typeface="Calibri"/>
                          <a:cs typeface="Calibri"/>
                        </a:rPr>
                        <a:t>here</a:t>
                      </a:r>
                      <a:endParaRPr sz="1400">
                        <a:latin typeface="Calibri"/>
                        <a:cs typeface="Calibri"/>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c rowSpan="2" hMerge="1">
                  <a:txBody>
                    <a:bodyPr/>
                    <a:lstStyle/>
                    <a:p>
                      <a:endParaRPr/>
                    </a:p>
                  </a:txBody>
                  <a:tcPr marL="0" marR="0" marT="0" marB="0"/>
                </a:tc>
                <a:tc rowSpan="2" hMerge="1">
                  <a:txBody>
                    <a:bodyPr/>
                    <a:lstStyle/>
                    <a:p>
                      <a:endParaRPr/>
                    </a:p>
                  </a:txBody>
                  <a:tcPr marL="0" marR="0" marT="0" marB="0"/>
                </a:tc>
                <a:tc rowSpan="2" hMerge="1">
                  <a:txBody>
                    <a:bodyPr/>
                    <a:lstStyle/>
                    <a:p>
                      <a:endParaRPr/>
                    </a:p>
                  </a:txBody>
                  <a:tcPr marL="0" marR="0" marT="0" marB="0"/>
                </a:tc>
                <a:tc rowSpan="2" hMerge="1">
                  <a:txBody>
                    <a:bodyPr/>
                    <a:lstStyle/>
                    <a:p>
                      <a:endParaRPr/>
                    </a:p>
                  </a:txBody>
                  <a:tcPr marL="0" marR="0" marT="0" marB="0"/>
                </a:tc>
              </a:tr>
              <a:tr h="935990">
                <a:tc>
                  <a:txBody>
                    <a:bodyPr/>
                    <a:lstStyle/>
                    <a:p>
                      <a:pPr>
                        <a:lnSpc>
                          <a:spcPct val="100000"/>
                        </a:lnSpc>
                        <a:spcBef>
                          <a:spcPts val="40"/>
                        </a:spcBef>
                      </a:pPr>
                      <a:endParaRPr sz="2300">
                        <a:latin typeface="Times New Roman"/>
                        <a:cs typeface="Times New Roman"/>
                      </a:endParaRPr>
                    </a:p>
                    <a:p>
                      <a:pPr marR="18415" algn="ctr">
                        <a:lnSpc>
                          <a:spcPct val="100000"/>
                        </a:lnSpc>
                        <a:spcBef>
                          <a:spcPts val="5"/>
                        </a:spcBef>
                      </a:pPr>
                      <a:r>
                        <a:rPr sz="1600" b="1" spc="-85" dirty="0">
                          <a:latin typeface="Times New Roman"/>
                          <a:cs typeface="Times New Roman"/>
                        </a:rPr>
                        <a:t>11</a:t>
                      </a:r>
                      <a:endParaRPr sz="1600">
                        <a:latin typeface="Times New Roman"/>
                        <a:cs typeface="Times New Roman"/>
                      </a:endParaRPr>
                    </a:p>
                  </a:txBody>
                  <a:tcPr marL="0" marR="0" marT="50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B1B1B1"/>
                    </a:solidFill>
                  </a:tcPr>
                </a:tc>
                <a:tc>
                  <a:txBody>
                    <a:bodyPr/>
                    <a:lstStyle/>
                    <a:p>
                      <a:pPr marL="35560">
                        <a:lnSpc>
                          <a:spcPts val="1664"/>
                        </a:lnSpc>
                      </a:pPr>
                      <a:r>
                        <a:rPr sz="1400" spc="-5" dirty="0">
                          <a:latin typeface="Calibri"/>
                          <a:cs typeface="Calibri"/>
                        </a:rPr>
                        <a:t>Supplies </a:t>
                      </a:r>
                      <a:r>
                        <a:rPr sz="1400" dirty="0">
                          <a:latin typeface="Calibri"/>
                          <a:cs typeface="Calibri"/>
                        </a:rPr>
                        <a:t>/ </a:t>
                      </a:r>
                      <a:r>
                        <a:rPr sz="1400" spc="-10" dirty="0">
                          <a:latin typeface="Calibri"/>
                          <a:cs typeface="Calibri"/>
                        </a:rPr>
                        <a:t>tax reduced</a:t>
                      </a:r>
                      <a:r>
                        <a:rPr sz="1400" spc="10" dirty="0">
                          <a:latin typeface="Calibri"/>
                          <a:cs typeface="Calibri"/>
                        </a:rPr>
                        <a:t> </a:t>
                      </a:r>
                      <a:r>
                        <a:rPr sz="1400" spc="-10" dirty="0">
                          <a:latin typeface="Calibri"/>
                          <a:cs typeface="Calibri"/>
                        </a:rPr>
                        <a:t>through</a:t>
                      </a:r>
                      <a:endParaRPr sz="1400">
                        <a:latin typeface="Calibri"/>
                        <a:cs typeface="Calibri"/>
                      </a:endParaRPr>
                    </a:p>
                    <a:p>
                      <a:pPr marL="35560">
                        <a:lnSpc>
                          <a:spcPct val="100000"/>
                        </a:lnSpc>
                        <a:spcBef>
                          <a:spcPts val="120"/>
                        </a:spcBef>
                      </a:pPr>
                      <a:r>
                        <a:rPr sz="1400" spc="-5" dirty="0">
                          <a:latin typeface="Calibri"/>
                          <a:cs typeface="Calibri"/>
                        </a:rPr>
                        <a:t>Amendments (-) </a:t>
                      </a:r>
                      <a:r>
                        <a:rPr sz="1400" spc="-10" dirty="0">
                          <a:latin typeface="Calibri"/>
                          <a:cs typeface="Calibri"/>
                        </a:rPr>
                        <a:t>(net </a:t>
                      </a:r>
                      <a:r>
                        <a:rPr sz="1400" dirty="0">
                          <a:latin typeface="Calibri"/>
                          <a:cs typeface="Calibri"/>
                        </a:rPr>
                        <a:t>of </a:t>
                      </a:r>
                      <a:r>
                        <a:rPr sz="1400" spc="-5" dirty="0">
                          <a:latin typeface="Calibri"/>
                          <a:cs typeface="Calibri"/>
                        </a:rPr>
                        <a:t>credit</a:t>
                      </a:r>
                      <a:r>
                        <a:rPr sz="1400" spc="30" dirty="0">
                          <a:latin typeface="Calibri"/>
                          <a:cs typeface="Calibri"/>
                        </a:rPr>
                        <a:t> </a:t>
                      </a:r>
                      <a:r>
                        <a:rPr sz="1400" spc="-5" dirty="0">
                          <a:latin typeface="Calibri"/>
                          <a:cs typeface="Calibri"/>
                        </a:rPr>
                        <a:t>notes)</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c gridSpan="5" vMerge="1">
                  <a:txBody>
                    <a:bodyPr/>
                    <a:lstStyle/>
                    <a:p>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0" y="6457200"/>
            <a:ext cx="0" cy="401320"/>
          </a:xfrm>
          <a:custGeom>
            <a:avLst/>
            <a:gdLst/>
            <a:ahLst/>
            <a:cxnLst/>
            <a:rect l="l" t="t" r="r" b="b"/>
            <a:pathLst>
              <a:path h="401320">
                <a:moveTo>
                  <a:pt x="0" y="0"/>
                </a:moveTo>
                <a:lnTo>
                  <a:pt x="0" y="400797"/>
                </a:lnTo>
              </a:path>
            </a:pathLst>
          </a:custGeom>
          <a:ln w="12700">
            <a:solidFill>
              <a:srgbClr val="FFFFFF"/>
            </a:solidFill>
          </a:ln>
        </p:spPr>
        <p:txBody>
          <a:bodyPr wrap="square" lIns="0" tIns="0" rIns="0" bIns="0" rtlCol="0"/>
          <a:lstStyle/>
          <a:p>
            <a:endParaRPr/>
          </a:p>
        </p:txBody>
      </p:sp>
      <p:sp>
        <p:nvSpPr>
          <p:cNvPr id="3" name="object 3"/>
          <p:cNvSpPr/>
          <p:nvPr/>
        </p:nvSpPr>
        <p:spPr>
          <a:xfrm>
            <a:off x="317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4" name="object 4"/>
          <p:cNvSpPr/>
          <p:nvPr/>
        </p:nvSpPr>
        <p:spPr>
          <a:xfrm>
            <a:off x="1218882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5" name="object 5"/>
          <p:cNvSpPr/>
          <p:nvPr/>
        </p:nvSpPr>
        <p:spPr>
          <a:xfrm>
            <a:off x="0" y="6463550"/>
            <a:ext cx="12192000" cy="0"/>
          </a:xfrm>
          <a:custGeom>
            <a:avLst/>
            <a:gdLst/>
            <a:ahLst/>
            <a:cxnLst/>
            <a:rect l="l" t="t" r="r" b="b"/>
            <a:pathLst>
              <a:path w="12192000">
                <a:moveTo>
                  <a:pt x="0" y="0"/>
                </a:moveTo>
                <a:lnTo>
                  <a:pt x="12192000" y="0"/>
                </a:lnTo>
              </a:path>
            </a:pathLst>
          </a:custGeom>
          <a:ln w="12700">
            <a:solidFill>
              <a:srgbClr val="FFFFFF"/>
            </a:solidFill>
          </a:ln>
        </p:spPr>
        <p:txBody>
          <a:bodyPr wrap="square" lIns="0" tIns="0" rIns="0" bIns="0" rtlCol="0"/>
          <a:lstStyle/>
          <a:p>
            <a:endParaRPr/>
          </a:p>
        </p:txBody>
      </p:sp>
      <p:sp>
        <p:nvSpPr>
          <p:cNvPr id="6" name="object 6"/>
          <p:cNvSpPr/>
          <p:nvPr/>
        </p:nvSpPr>
        <p:spPr>
          <a:xfrm>
            <a:off x="0" y="6848474"/>
            <a:ext cx="12192000" cy="0"/>
          </a:xfrm>
          <a:custGeom>
            <a:avLst/>
            <a:gdLst/>
            <a:ahLst/>
            <a:cxnLst/>
            <a:rect l="l" t="t" r="r" b="b"/>
            <a:pathLst>
              <a:path w="12192000">
                <a:moveTo>
                  <a:pt x="0" y="0"/>
                </a:moveTo>
                <a:lnTo>
                  <a:pt x="12192000" y="0"/>
                </a:lnTo>
              </a:path>
            </a:pathLst>
          </a:custGeom>
          <a:ln w="19049">
            <a:solidFill>
              <a:srgbClr val="FFFFFF"/>
            </a:solidFill>
          </a:ln>
        </p:spPr>
        <p:txBody>
          <a:bodyPr wrap="square" lIns="0" tIns="0" rIns="0" bIns="0" rtlCol="0"/>
          <a:lstStyle/>
          <a:p>
            <a:endParaRPr/>
          </a:p>
        </p:txBody>
      </p:sp>
      <p:sp>
        <p:nvSpPr>
          <p:cNvPr id="7" name="object 7"/>
          <p:cNvSpPr/>
          <p:nvPr/>
        </p:nvSpPr>
        <p:spPr>
          <a:xfrm>
            <a:off x="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1D5895"/>
          </a:solidFill>
        </p:spPr>
        <p:txBody>
          <a:bodyPr wrap="square" lIns="0" tIns="0" rIns="0" bIns="0" rtlCol="0"/>
          <a:lstStyle/>
          <a:p>
            <a:endParaRPr/>
          </a:p>
        </p:txBody>
      </p:sp>
      <p:sp>
        <p:nvSpPr>
          <p:cNvPr id="8" name="object 8"/>
          <p:cNvSpPr/>
          <p:nvPr/>
        </p:nvSpPr>
        <p:spPr>
          <a:xfrm>
            <a:off x="609600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80FF33"/>
          </a:solidFill>
        </p:spPr>
        <p:txBody>
          <a:bodyPr wrap="square" lIns="0" tIns="0" rIns="0" bIns="0" rtlCol="0"/>
          <a:lstStyle/>
          <a:p>
            <a:endParaRPr/>
          </a:p>
        </p:txBody>
      </p:sp>
      <p:sp>
        <p:nvSpPr>
          <p:cNvPr id="9" name="object 9"/>
          <p:cNvSpPr/>
          <p:nvPr/>
        </p:nvSpPr>
        <p:spPr>
          <a:xfrm>
            <a:off x="6096000" y="0"/>
            <a:ext cx="0" cy="375920"/>
          </a:xfrm>
          <a:custGeom>
            <a:avLst/>
            <a:gdLst/>
            <a:ahLst/>
            <a:cxnLst/>
            <a:rect l="l" t="t" r="r" b="b"/>
            <a:pathLst>
              <a:path h="375920">
                <a:moveTo>
                  <a:pt x="0" y="0"/>
                </a:moveTo>
                <a:lnTo>
                  <a:pt x="0" y="375412"/>
                </a:lnTo>
              </a:path>
            </a:pathLst>
          </a:custGeom>
          <a:ln w="12700">
            <a:solidFill>
              <a:srgbClr val="FFFFFF"/>
            </a:solidFill>
          </a:ln>
        </p:spPr>
        <p:txBody>
          <a:bodyPr wrap="square" lIns="0" tIns="0" rIns="0" bIns="0" rtlCol="0"/>
          <a:lstStyle/>
          <a:p>
            <a:endParaRPr/>
          </a:p>
        </p:txBody>
      </p:sp>
      <p:sp>
        <p:nvSpPr>
          <p:cNvPr id="10" name="object 10"/>
          <p:cNvSpPr/>
          <p:nvPr/>
        </p:nvSpPr>
        <p:spPr>
          <a:xfrm>
            <a:off x="317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1" name="object 11"/>
          <p:cNvSpPr/>
          <p:nvPr/>
        </p:nvSpPr>
        <p:spPr>
          <a:xfrm>
            <a:off x="1218882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2" name="object 12"/>
          <p:cNvSpPr/>
          <p:nvPr/>
        </p:nvSpPr>
        <p:spPr>
          <a:xfrm>
            <a:off x="0" y="3175"/>
            <a:ext cx="12192000" cy="0"/>
          </a:xfrm>
          <a:custGeom>
            <a:avLst/>
            <a:gdLst/>
            <a:ahLst/>
            <a:cxnLst/>
            <a:rect l="l" t="t" r="r" b="b"/>
            <a:pathLst>
              <a:path w="12192000">
                <a:moveTo>
                  <a:pt x="0" y="0"/>
                </a:moveTo>
                <a:lnTo>
                  <a:pt x="12192000" y="0"/>
                </a:lnTo>
              </a:path>
            </a:pathLst>
          </a:custGeom>
          <a:ln w="6350">
            <a:solidFill>
              <a:srgbClr val="FFFFFF"/>
            </a:solidFill>
          </a:ln>
        </p:spPr>
        <p:txBody>
          <a:bodyPr wrap="square" lIns="0" tIns="0" rIns="0" bIns="0" rtlCol="0"/>
          <a:lstStyle/>
          <a:p>
            <a:endParaRPr/>
          </a:p>
        </p:txBody>
      </p:sp>
      <p:sp>
        <p:nvSpPr>
          <p:cNvPr id="13" name="object 13"/>
          <p:cNvSpPr/>
          <p:nvPr/>
        </p:nvSpPr>
        <p:spPr>
          <a:xfrm>
            <a:off x="833627" y="394703"/>
            <a:ext cx="10520934" cy="538746"/>
          </a:xfrm>
          <a:prstGeom prst="rect">
            <a:avLst/>
          </a:prstGeom>
          <a:blipFill>
            <a:blip r:embed="rId2" cstate="print"/>
            <a:stretch>
              <a:fillRect/>
            </a:stretch>
          </a:blipFill>
        </p:spPr>
        <p:txBody>
          <a:bodyPr wrap="square" lIns="0" tIns="0" rIns="0" bIns="0" rtlCol="0"/>
          <a:lstStyle/>
          <a:p>
            <a:endParaRPr/>
          </a:p>
        </p:txBody>
      </p:sp>
      <p:sp>
        <p:nvSpPr>
          <p:cNvPr id="14" name="object 14"/>
          <p:cNvSpPr txBox="1">
            <a:spLocks noGrp="1"/>
          </p:cNvSpPr>
          <p:nvPr>
            <p:ph type="title"/>
          </p:nvPr>
        </p:nvSpPr>
        <p:spPr>
          <a:xfrm>
            <a:off x="2214752" y="285445"/>
            <a:ext cx="7763509" cy="635000"/>
          </a:xfrm>
          <a:prstGeom prst="rect">
            <a:avLst/>
          </a:prstGeom>
        </p:spPr>
        <p:txBody>
          <a:bodyPr vert="horz" wrap="square" lIns="0" tIns="12065" rIns="0" bIns="0" rtlCol="0">
            <a:spAutoFit/>
          </a:bodyPr>
          <a:lstStyle/>
          <a:p>
            <a:pPr marL="12700">
              <a:lnSpc>
                <a:spcPct val="100000"/>
              </a:lnSpc>
              <a:spcBef>
                <a:spcPts val="95"/>
              </a:spcBef>
            </a:pPr>
            <a:r>
              <a:rPr spc="-5" dirty="0"/>
              <a:t>Annual </a:t>
            </a:r>
            <a:r>
              <a:rPr spc="-20" dirty="0"/>
              <a:t>Return Format </a:t>
            </a:r>
            <a:r>
              <a:rPr spc="-5" dirty="0"/>
              <a:t>: </a:t>
            </a:r>
            <a:r>
              <a:rPr spc="-65" dirty="0"/>
              <a:t>Table </a:t>
            </a:r>
            <a:r>
              <a:rPr spc="-5" dirty="0"/>
              <a:t>12 &amp;</a:t>
            </a:r>
            <a:r>
              <a:rPr spc="50" dirty="0"/>
              <a:t> </a:t>
            </a:r>
            <a:r>
              <a:rPr spc="-5" dirty="0"/>
              <a:t>13</a:t>
            </a:r>
          </a:p>
        </p:txBody>
      </p:sp>
      <p:graphicFrame>
        <p:nvGraphicFramePr>
          <p:cNvPr id="15" name="object 15"/>
          <p:cNvGraphicFramePr>
            <a:graphicFrameLocks noGrp="1"/>
          </p:cNvGraphicFramePr>
          <p:nvPr/>
        </p:nvGraphicFramePr>
        <p:xfrm>
          <a:off x="315620" y="1126997"/>
          <a:ext cx="10523218" cy="5114935"/>
        </p:xfrm>
        <a:graphic>
          <a:graphicData uri="http://schemas.openxmlformats.org/drawingml/2006/table">
            <a:tbl>
              <a:tblPr firstRow="1" bandRow="1">
                <a:tableStyleId>{2D5ABB26-0587-4C30-8999-92F81FD0307C}</a:tableStyleId>
              </a:tblPr>
              <a:tblGrid>
                <a:gridCol w="588645"/>
                <a:gridCol w="3725545"/>
                <a:gridCol w="1377950"/>
                <a:gridCol w="1094740"/>
                <a:gridCol w="1481454"/>
                <a:gridCol w="1137284"/>
                <a:gridCol w="1117600"/>
              </a:tblGrid>
              <a:tr h="769492">
                <a:tc>
                  <a:txBody>
                    <a:bodyPr/>
                    <a:lstStyle/>
                    <a:p>
                      <a:pPr marR="5715" algn="ctr">
                        <a:lnSpc>
                          <a:spcPts val="1660"/>
                        </a:lnSpc>
                      </a:pPr>
                      <a:r>
                        <a:rPr sz="1400" b="1" dirty="0">
                          <a:solidFill>
                            <a:srgbClr val="FFFFFF"/>
                          </a:solidFill>
                          <a:latin typeface="Calibri"/>
                          <a:cs typeface="Calibri"/>
                        </a:rPr>
                        <a:t>Pt.</a:t>
                      </a:r>
                      <a:r>
                        <a:rPr sz="1400" b="1" spc="-30" dirty="0">
                          <a:solidFill>
                            <a:srgbClr val="FFFFFF"/>
                          </a:solidFill>
                          <a:latin typeface="Calibri"/>
                          <a:cs typeface="Calibri"/>
                        </a:rPr>
                        <a:t> </a:t>
                      </a:r>
                      <a:r>
                        <a:rPr sz="1400" b="1" dirty="0">
                          <a:solidFill>
                            <a:srgbClr val="FFFFFF"/>
                          </a:solidFill>
                          <a:latin typeface="Calibri"/>
                          <a:cs typeface="Calibri"/>
                        </a:rPr>
                        <a:t>V</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gridSpan="6">
                  <a:txBody>
                    <a:bodyPr/>
                    <a:lstStyle/>
                    <a:p>
                      <a:pPr marR="12065" algn="ctr">
                        <a:lnSpc>
                          <a:spcPts val="1889"/>
                        </a:lnSpc>
                      </a:pPr>
                      <a:r>
                        <a:rPr sz="1600" b="1" spc="-5" dirty="0">
                          <a:latin typeface="Times New Roman"/>
                          <a:cs typeface="Times New Roman"/>
                        </a:rPr>
                        <a:t>Particulars of the transactions for the </a:t>
                      </a:r>
                      <a:r>
                        <a:rPr sz="1600" b="1" spc="-10" dirty="0">
                          <a:latin typeface="Times New Roman"/>
                          <a:cs typeface="Times New Roman"/>
                        </a:rPr>
                        <a:t>previous FY declared </a:t>
                      </a:r>
                      <a:r>
                        <a:rPr sz="1600" b="1" spc="-5" dirty="0">
                          <a:latin typeface="Times New Roman"/>
                          <a:cs typeface="Times New Roman"/>
                        </a:rPr>
                        <a:t>in </a:t>
                      </a:r>
                      <a:r>
                        <a:rPr sz="1600" b="1" spc="-10" dirty="0">
                          <a:latin typeface="Times New Roman"/>
                          <a:cs typeface="Times New Roman"/>
                        </a:rPr>
                        <a:t>returns </a:t>
                      </a:r>
                      <a:r>
                        <a:rPr sz="1600" b="1" spc="-5" dirty="0">
                          <a:latin typeface="Times New Roman"/>
                          <a:cs typeface="Times New Roman"/>
                        </a:rPr>
                        <a:t>of </a:t>
                      </a:r>
                      <a:r>
                        <a:rPr sz="1600" b="1" spc="-10" dirty="0">
                          <a:latin typeface="Times New Roman"/>
                          <a:cs typeface="Times New Roman"/>
                        </a:rPr>
                        <a:t>April </a:t>
                      </a:r>
                      <a:r>
                        <a:rPr sz="1600" b="1" spc="-5" dirty="0">
                          <a:latin typeface="Times New Roman"/>
                          <a:cs typeface="Times New Roman"/>
                        </a:rPr>
                        <a:t>to </a:t>
                      </a:r>
                      <a:r>
                        <a:rPr sz="1600" b="1" spc="-10" dirty="0">
                          <a:latin typeface="Times New Roman"/>
                          <a:cs typeface="Times New Roman"/>
                        </a:rPr>
                        <a:t>September </a:t>
                      </a:r>
                      <a:r>
                        <a:rPr sz="1600" b="1" spc="-5" dirty="0">
                          <a:latin typeface="Times New Roman"/>
                          <a:cs typeface="Times New Roman"/>
                        </a:rPr>
                        <a:t>of</a:t>
                      </a:r>
                      <a:r>
                        <a:rPr sz="1600" b="1" spc="125" dirty="0">
                          <a:latin typeface="Times New Roman"/>
                          <a:cs typeface="Times New Roman"/>
                        </a:rPr>
                        <a:t> </a:t>
                      </a:r>
                      <a:r>
                        <a:rPr sz="1600" b="1" spc="-5" dirty="0">
                          <a:latin typeface="Times New Roman"/>
                          <a:cs typeface="Times New Roman"/>
                        </a:rPr>
                        <a:t>current</a:t>
                      </a:r>
                      <a:endParaRPr sz="1600">
                        <a:latin typeface="Times New Roman"/>
                        <a:cs typeface="Times New Roman"/>
                      </a:endParaRPr>
                    </a:p>
                    <a:p>
                      <a:pPr marR="11430" algn="ctr">
                        <a:lnSpc>
                          <a:spcPct val="100000"/>
                        </a:lnSpc>
                        <a:spcBef>
                          <a:spcPts val="145"/>
                        </a:spcBef>
                        <a:tabLst>
                          <a:tab pos="5055235" algn="l"/>
                        </a:tabLst>
                      </a:pPr>
                      <a:r>
                        <a:rPr sz="1600" b="1" spc="-5" dirty="0">
                          <a:latin typeface="Times New Roman"/>
                          <a:cs typeface="Times New Roman"/>
                        </a:rPr>
                        <a:t>FY or </a:t>
                      </a:r>
                      <a:r>
                        <a:rPr sz="1600" b="1" spc="-10" dirty="0">
                          <a:latin typeface="Times New Roman"/>
                          <a:cs typeface="Times New Roman"/>
                        </a:rPr>
                        <a:t>upto </a:t>
                      </a:r>
                      <a:r>
                        <a:rPr sz="1600" b="1" spc="-5" dirty="0">
                          <a:latin typeface="Times New Roman"/>
                          <a:cs typeface="Times New Roman"/>
                        </a:rPr>
                        <a:t>date of filing of annual </a:t>
                      </a:r>
                      <a:r>
                        <a:rPr sz="1600" b="1" spc="-10" dirty="0">
                          <a:latin typeface="Times New Roman"/>
                          <a:cs typeface="Times New Roman"/>
                        </a:rPr>
                        <a:t>return </a:t>
                      </a:r>
                      <a:r>
                        <a:rPr sz="1600" b="1" spc="-5" dirty="0">
                          <a:latin typeface="Times New Roman"/>
                          <a:cs typeface="Times New Roman"/>
                        </a:rPr>
                        <a:t>of</a:t>
                      </a:r>
                      <a:r>
                        <a:rPr sz="1600" b="1" spc="105" dirty="0">
                          <a:latin typeface="Times New Roman"/>
                          <a:cs typeface="Times New Roman"/>
                        </a:rPr>
                        <a:t> </a:t>
                      </a:r>
                      <a:r>
                        <a:rPr sz="1600" b="1" spc="-10" dirty="0">
                          <a:latin typeface="Times New Roman"/>
                          <a:cs typeface="Times New Roman"/>
                        </a:rPr>
                        <a:t>previous</a:t>
                      </a:r>
                      <a:r>
                        <a:rPr sz="1600" b="1" spc="5" dirty="0">
                          <a:latin typeface="Times New Roman"/>
                          <a:cs typeface="Times New Roman"/>
                        </a:rPr>
                        <a:t> </a:t>
                      </a:r>
                      <a:r>
                        <a:rPr sz="1600" b="1" spc="-5" dirty="0">
                          <a:latin typeface="Times New Roman"/>
                          <a:cs typeface="Times New Roman"/>
                        </a:rPr>
                        <a:t>FY	whichever is</a:t>
                      </a:r>
                      <a:r>
                        <a:rPr sz="1600" b="1" spc="-20" dirty="0">
                          <a:latin typeface="Times New Roman"/>
                          <a:cs typeface="Times New Roman"/>
                        </a:rPr>
                        <a:t> </a:t>
                      </a:r>
                      <a:r>
                        <a:rPr sz="1600" b="1" spc="-5" dirty="0">
                          <a:latin typeface="Times New Roman"/>
                          <a:cs typeface="Times New Roman"/>
                        </a:rPr>
                        <a:t>earlier</a:t>
                      </a:r>
                      <a:endParaRPr sz="16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278130">
                <a:tc rowSpan="3">
                  <a:txBody>
                    <a:bodyPr/>
                    <a:lstStyle/>
                    <a:p>
                      <a:pPr>
                        <a:lnSpc>
                          <a:spcPct val="100000"/>
                        </a:lnSpc>
                      </a:pPr>
                      <a:endParaRPr sz="1500">
                        <a:latin typeface="Times New Roman"/>
                        <a:cs typeface="Times New Roman"/>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5B9BD4"/>
                    </a:solidFill>
                  </a:tcPr>
                </a:tc>
                <a:tc>
                  <a:txBody>
                    <a:bodyPr/>
                    <a:lstStyle/>
                    <a:p>
                      <a:pPr>
                        <a:lnSpc>
                          <a:spcPct val="100000"/>
                        </a:lnSpc>
                      </a:pPr>
                      <a:endParaRPr sz="1500">
                        <a:latin typeface="Times New Roman"/>
                        <a:cs typeface="Times New Roman"/>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500">
                        <a:latin typeface="Times New Roman"/>
                        <a:cs typeface="Times New Roman"/>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gridSpan="4">
                  <a:txBody>
                    <a:bodyPr/>
                    <a:lstStyle/>
                    <a:p>
                      <a:pPr>
                        <a:lnSpc>
                          <a:spcPct val="100000"/>
                        </a:lnSpc>
                      </a:pPr>
                      <a:endParaRPr sz="1500">
                        <a:latin typeface="Times New Roman"/>
                        <a:cs typeface="Times New Roman"/>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907288">
                <a:tc vMerge="1">
                  <a:txBody>
                    <a:bodyPr/>
                    <a:lstStyle/>
                    <a:p>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5B9BD4"/>
                    </a:solidFill>
                  </a:tcPr>
                </a:tc>
                <a:tc>
                  <a:txBody>
                    <a:bodyPr/>
                    <a:lstStyle/>
                    <a:p>
                      <a:pPr marR="5715" algn="ctr">
                        <a:lnSpc>
                          <a:spcPts val="1660"/>
                        </a:lnSpc>
                      </a:pPr>
                      <a:r>
                        <a:rPr sz="1400" spc="-5" dirty="0">
                          <a:latin typeface="Calibri"/>
                          <a:cs typeface="Calibri"/>
                        </a:rPr>
                        <a:t>Description</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R="4445" algn="ctr">
                        <a:lnSpc>
                          <a:spcPts val="1660"/>
                        </a:lnSpc>
                      </a:pPr>
                      <a:r>
                        <a:rPr sz="1400" spc="-25" dirty="0">
                          <a:latin typeface="Calibri"/>
                          <a:cs typeface="Calibri"/>
                        </a:rPr>
                        <a:t>Taxable</a:t>
                      </a:r>
                      <a:r>
                        <a:rPr sz="1400" spc="-10" dirty="0">
                          <a:latin typeface="Calibri"/>
                          <a:cs typeface="Calibri"/>
                        </a:rPr>
                        <a:t> </a:t>
                      </a:r>
                      <a:r>
                        <a:rPr sz="1400" spc="-5" dirty="0">
                          <a:latin typeface="Calibri"/>
                          <a:cs typeface="Calibri"/>
                        </a:rPr>
                        <a:t>value</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143510">
                        <a:lnSpc>
                          <a:spcPts val="1660"/>
                        </a:lnSpc>
                      </a:pPr>
                      <a:r>
                        <a:rPr sz="1400" spc="-10" dirty="0">
                          <a:latin typeface="Calibri"/>
                          <a:cs typeface="Calibri"/>
                        </a:rPr>
                        <a:t>Central </a:t>
                      </a:r>
                      <a:r>
                        <a:rPr sz="1400" spc="-40" dirty="0">
                          <a:latin typeface="Calibri"/>
                          <a:cs typeface="Calibri"/>
                        </a:rPr>
                        <a:t>Tax</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R="5080" algn="ctr">
                        <a:lnSpc>
                          <a:spcPts val="1660"/>
                        </a:lnSpc>
                      </a:pPr>
                      <a:r>
                        <a:rPr sz="1400" spc="-10" dirty="0">
                          <a:latin typeface="Calibri"/>
                          <a:cs typeface="Calibri"/>
                        </a:rPr>
                        <a:t>State</a:t>
                      </a:r>
                      <a:endParaRPr sz="1400">
                        <a:latin typeface="Calibri"/>
                        <a:cs typeface="Calibri"/>
                      </a:endParaRPr>
                    </a:p>
                    <a:p>
                      <a:pPr marR="5080" algn="ctr">
                        <a:lnSpc>
                          <a:spcPct val="100000"/>
                        </a:lnSpc>
                        <a:spcBef>
                          <a:spcPts val="120"/>
                        </a:spcBef>
                      </a:pPr>
                      <a:r>
                        <a:rPr sz="1400" spc="-40" dirty="0">
                          <a:latin typeface="Calibri"/>
                          <a:cs typeface="Calibri"/>
                        </a:rPr>
                        <a:t>Tax</a:t>
                      </a:r>
                      <a:r>
                        <a:rPr sz="1400" spc="-100" dirty="0">
                          <a:latin typeface="Calibri"/>
                          <a:cs typeface="Calibri"/>
                        </a:rPr>
                        <a:t> </a:t>
                      </a:r>
                      <a:r>
                        <a:rPr sz="1400" dirty="0">
                          <a:latin typeface="Calibri"/>
                          <a:cs typeface="Calibri"/>
                        </a:rPr>
                        <a:t>/</a:t>
                      </a:r>
                      <a:endParaRPr sz="1400">
                        <a:latin typeface="Calibri"/>
                        <a:cs typeface="Calibri"/>
                      </a:endParaRPr>
                    </a:p>
                    <a:p>
                      <a:pPr marR="3175" algn="ctr">
                        <a:lnSpc>
                          <a:spcPct val="100000"/>
                        </a:lnSpc>
                        <a:spcBef>
                          <a:spcPts val="120"/>
                        </a:spcBef>
                      </a:pPr>
                      <a:r>
                        <a:rPr sz="1400" dirty="0">
                          <a:latin typeface="Calibri"/>
                          <a:cs typeface="Calibri"/>
                        </a:rPr>
                        <a:t>UT</a:t>
                      </a:r>
                      <a:endParaRPr sz="1400">
                        <a:latin typeface="Calibri"/>
                        <a:cs typeface="Calibri"/>
                      </a:endParaRPr>
                    </a:p>
                    <a:p>
                      <a:pPr marR="4445" algn="ctr">
                        <a:lnSpc>
                          <a:spcPts val="1660"/>
                        </a:lnSpc>
                        <a:spcBef>
                          <a:spcPts val="120"/>
                        </a:spcBef>
                      </a:pPr>
                      <a:r>
                        <a:rPr sz="1400" spc="-40" dirty="0">
                          <a:latin typeface="Calibri"/>
                          <a:cs typeface="Calibri"/>
                        </a:rPr>
                        <a:t>Tax</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R="29845" algn="ctr">
                        <a:lnSpc>
                          <a:spcPts val="1625"/>
                        </a:lnSpc>
                      </a:pPr>
                      <a:r>
                        <a:rPr sz="1400" spc="-10" dirty="0">
                          <a:latin typeface="Calibri"/>
                          <a:cs typeface="Calibri"/>
                        </a:rPr>
                        <a:t>Integrated</a:t>
                      </a:r>
                      <a:r>
                        <a:rPr sz="1400" spc="-40" dirty="0">
                          <a:latin typeface="Calibri"/>
                          <a:cs typeface="Calibri"/>
                        </a:rPr>
                        <a:t> Tax</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R="3810" algn="ctr">
                        <a:lnSpc>
                          <a:spcPts val="1660"/>
                        </a:lnSpc>
                      </a:pPr>
                      <a:r>
                        <a:rPr sz="1400" dirty="0">
                          <a:latin typeface="Calibri"/>
                          <a:cs typeface="Calibri"/>
                        </a:rPr>
                        <a:t>Cess</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r>
              <a:tr h="221487">
                <a:tc vMerge="1">
                  <a:txBody>
                    <a:bodyPr/>
                    <a:lstStyle/>
                    <a:p>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5B9BD4"/>
                    </a:solidFill>
                  </a:tcPr>
                </a:tc>
                <a:tc>
                  <a:txBody>
                    <a:bodyPr/>
                    <a:lstStyle/>
                    <a:p>
                      <a:pPr marR="5715" algn="ctr">
                        <a:lnSpc>
                          <a:spcPts val="1645"/>
                        </a:lnSpc>
                      </a:pPr>
                      <a:r>
                        <a:rPr sz="1400" dirty="0">
                          <a:latin typeface="Calibri"/>
                          <a:cs typeface="Calibri"/>
                        </a:rPr>
                        <a:t>1</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R="5715" algn="ctr">
                        <a:lnSpc>
                          <a:spcPts val="1645"/>
                        </a:lnSpc>
                      </a:pPr>
                      <a:r>
                        <a:rPr sz="1400" dirty="0">
                          <a:latin typeface="Calibri"/>
                          <a:cs typeface="Calibri"/>
                        </a:rPr>
                        <a:t>2</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L="212725" algn="ctr">
                        <a:lnSpc>
                          <a:spcPts val="1630"/>
                        </a:lnSpc>
                      </a:pPr>
                      <a:r>
                        <a:rPr sz="1400" dirty="0">
                          <a:latin typeface="Calibri"/>
                          <a:cs typeface="Calibri"/>
                        </a:rPr>
                        <a:t>3</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L="14604" algn="ctr">
                        <a:lnSpc>
                          <a:spcPts val="1630"/>
                        </a:lnSpc>
                      </a:pPr>
                      <a:r>
                        <a:rPr sz="1400" dirty="0">
                          <a:latin typeface="Calibri"/>
                          <a:cs typeface="Calibri"/>
                        </a:rPr>
                        <a:t>4</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L="16510" algn="ctr">
                        <a:lnSpc>
                          <a:spcPts val="1630"/>
                        </a:lnSpc>
                      </a:pPr>
                      <a:r>
                        <a:rPr sz="1400" dirty="0">
                          <a:latin typeface="Calibri"/>
                          <a:cs typeface="Calibri"/>
                        </a:rPr>
                        <a:t>5</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R="1905" algn="ctr">
                        <a:lnSpc>
                          <a:spcPts val="1645"/>
                        </a:lnSpc>
                      </a:pPr>
                      <a:r>
                        <a:rPr sz="1400" dirty="0">
                          <a:latin typeface="Calibri"/>
                          <a:cs typeface="Calibri"/>
                        </a:rPr>
                        <a:t>6</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r>
              <a:tr h="247650">
                <a:tc>
                  <a:txBody>
                    <a:bodyPr/>
                    <a:lstStyle/>
                    <a:p>
                      <a:pPr>
                        <a:lnSpc>
                          <a:spcPct val="100000"/>
                        </a:lnSpc>
                      </a:pPr>
                      <a:endParaRPr sz="1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1D5895"/>
                    </a:solidFill>
                  </a:tcPr>
                </a:tc>
                <a:tc gridSpan="6">
                  <a:txBody>
                    <a:bodyPr/>
                    <a:lstStyle/>
                    <a:p>
                      <a:pPr>
                        <a:lnSpc>
                          <a:spcPct val="100000"/>
                        </a:lnSpc>
                      </a:pPr>
                      <a:endParaRPr sz="1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1D5895"/>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1345438">
                <a:tc>
                  <a:txBody>
                    <a:bodyPr/>
                    <a:lstStyle/>
                    <a:p>
                      <a:pPr>
                        <a:lnSpc>
                          <a:spcPct val="100000"/>
                        </a:lnSpc>
                      </a:pPr>
                      <a:endParaRPr sz="1700">
                        <a:latin typeface="Times New Roman"/>
                        <a:cs typeface="Times New Roman"/>
                      </a:endParaRPr>
                    </a:p>
                    <a:p>
                      <a:pPr>
                        <a:lnSpc>
                          <a:spcPct val="100000"/>
                        </a:lnSpc>
                        <a:spcBef>
                          <a:spcPts val="40"/>
                        </a:spcBef>
                      </a:pPr>
                      <a:endParaRPr sz="2000">
                        <a:latin typeface="Times New Roman"/>
                        <a:cs typeface="Times New Roman"/>
                      </a:endParaRPr>
                    </a:p>
                    <a:p>
                      <a:pPr marR="6350" algn="ctr">
                        <a:lnSpc>
                          <a:spcPct val="100000"/>
                        </a:lnSpc>
                        <a:spcBef>
                          <a:spcPts val="5"/>
                        </a:spcBef>
                      </a:pPr>
                      <a:r>
                        <a:rPr sz="1600" b="1" dirty="0">
                          <a:latin typeface="Times New Roman"/>
                          <a:cs typeface="Times New Roman"/>
                        </a:rPr>
                        <a:t>12</a:t>
                      </a:r>
                      <a:endParaRPr sz="16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B1B1B1"/>
                    </a:solidFill>
                  </a:tcPr>
                </a:tc>
                <a:tc>
                  <a:txBody>
                    <a:bodyPr/>
                    <a:lstStyle/>
                    <a:p>
                      <a:pPr>
                        <a:lnSpc>
                          <a:spcPct val="100000"/>
                        </a:lnSpc>
                        <a:spcBef>
                          <a:spcPts val="50"/>
                        </a:spcBef>
                      </a:pPr>
                      <a:endParaRPr sz="1400">
                        <a:latin typeface="Times New Roman"/>
                        <a:cs typeface="Times New Roman"/>
                      </a:endParaRPr>
                    </a:p>
                    <a:p>
                      <a:pPr marL="35560" marR="1568450">
                        <a:lnSpc>
                          <a:spcPct val="107100"/>
                        </a:lnSpc>
                        <a:spcBef>
                          <a:spcPts val="5"/>
                        </a:spcBef>
                      </a:pPr>
                      <a:r>
                        <a:rPr sz="1400" spc="-10" dirty="0">
                          <a:latin typeface="Calibri"/>
                          <a:cs typeface="Calibri"/>
                        </a:rPr>
                        <a:t>Reversal </a:t>
                      </a:r>
                      <a:r>
                        <a:rPr sz="1400" spc="-5" dirty="0">
                          <a:latin typeface="Calibri"/>
                          <a:cs typeface="Calibri"/>
                        </a:rPr>
                        <a:t>of </a:t>
                      </a:r>
                      <a:r>
                        <a:rPr sz="1400" spc="-10" dirty="0">
                          <a:latin typeface="Calibri"/>
                          <a:cs typeface="Calibri"/>
                        </a:rPr>
                        <a:t>ITC availed </a:t>
                      </a:r>
                      <a:r>
                        <a:rPr sz="1400" spc="-5" dirty="0">
                          <a:latin typeface="Calibri"/>
                          <a:cs typeface="Calibri"/>
                        </a:rPr>
                        <a:t>during  </a:t>
                      </a:r>
                      <a:r>
                        <a:rPr sz="1400" spc="-10" dirty="0">
                          <a:latin typeface="Calibri"/>
                          <a:cs typeface="Calibri"/>
                        </a:rPr>
                        <a:t>previous </a:t>
                      </a:r>
                      <a:r>
                        <a:rPr sz="1400" spc="-5" dirty="0">
                          <a:latin typeface="Calibri"/>
                          <a:cs typeface="Calibri"/>
                        </a:rPr>
                        <a:t>financial</a:t>
                      </a:r>
                      <a:r>
                        <a:rPr sz="1400" spc="15" dirty="0">
                          <a:latin typeface="Calibri"/>
                          <a:cs typeface="Calibri"/>
                        </a:rPr>
                        <a:t> </a:t>
                      </a:r>
                      <a:r>
                        <a:rPr sz="1400" spc="-5" dirty="0">
                          <a:latin typeface="Calibri"/>
                          <a:cs typeface="Calibri"/>
                        </a:rPr>
                        <a:t>year</a:t>
                      </a:r>
                      <a:endParaRPr sz="1400">
                        <a:latin typeface="Calibri"/>
                        <a:cs typeface="Calibri"/>
                      </a:endParaRPr>
                    </a:p>
                  </a:txBody>
                  <a:tcPr marL="0" marR="0" marT="63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c gridSpan="5">
                  <a:txBody>
                    <a:bodyPr/>
                    <a:lstStyle/>
                    <a:p>
                      <a:pPr marL="36195" marR="601345">
                        <a:lnSpc>
                          <a:spcPts val="1680"/>
                        </a:lnSpc>
                      </a:pPr>
                      <a:r>
                        <a:rPr sz="1400" spc="-10" dirty="0">
                          <a:latin typeface="Calibri"/>
                          <a:cs typeface="Calibri"/>
                        </a:rPr>
                        <a:t>Aggregate </a:t>
                      </a:r>
                      <a:r>
                        <a:rPr sz="1400" spc="-5" dirty="0">
                          <a:latin typeface="Calibri"/>
                          <a:cs typeface="Calibri"/>
                        </a:rPr>
                        <a:t>value </a:t>
                      </a:r>
                      <a:r>
                        <a:rPr sz="1400" dirty="0">
                          <a:latin typeface="Calibri"/>
                          <a:cs typeface="Calibri"/>
                        </a:rPr>
                        <a:t>of </a:t>
                      </a:r>
                      <a:r>
                        <a:rPr sz="1400" spc="-10" dirty="0">
                          <a:latin typeface="Calibri"/>
                          <a:cs typeface="Calibri"/>
                        </a:rPr>
                        <a:t>reversal </a:t>
                      </a:r>
                      <a:r>
                        <a:rPr sz="1400" dirty="0">
                          <a:latin typeface="Calibri"/>
                          <a:cs typeface="Calibri"/>
                        </a:rPr>
                        <a:t>of </a:t>
                      </a:r>
                      <a:r>
                        <a:rPr sz="1400" spc="-10" dirty="0">
                          <a:latin typeface="Calibri"/>
                          <a:cs typeface="Calibri"/>
                        </a:rPr>
                        <a:t>ITC </a:t>
                      </a:r>
                      <a:r>
                        <a:rPr sz="1400" spc="-5" dirty="0">
                          <a:latin typeface="Calibri"/>
                          <a:cs typeface="Calibri"/>
                        </a:rPr>
                        <a:t>which was availed </a:t>
                      </a:r>
                      <a:r>
                        <a:rPr sz="1400" dirty="0">
                          <a:latin typeface="Calibri"/>
                          <a:cs typeface="Calibri"/>
                        </a:rPr>
                        <a:t>in </a:t>
                      </a:r>
                      <a:r>
                        <a:rPr sz="1400" spc="-5" dirty="0">
                          <a:latin typeface="Calibri"/>
                          <a:cs typeface="Calibri"/>
                        </a:rPr>
                        <a:t>the previous financial  year but </a:t>
                      </a:r>
                      <a:r>
                        <a:rPr sz="1400" spc="-10" dirty="0">
                          <a:latin typeface="Calibri"/>
                          <a:cs typeface="Calibri"/>
                        </a:rPr>
                        <a:t>reversed </a:t>
                      </a:r>
                      <a:r>
                        <a:rPr sz="1400" dirty="0">
                          <a:latin typeface="Calibri"/>
                          <a:cs typeface="Calibri"/>
                        </a:rPr>
                        <a:t>in </a:t>
                      </a:r>
                      <a:r>
                        <a:rPr sz="1400" spc="-10" dirty="0">
                          <a:latin typeface="Calibri"/>
                          <a:cs typeface="Calibri"/>
                        </a:rPr>
                        <a:t>returns </a:t>
                      </a:r>
                      <a:r>
                        <a:rPr sz="1400" dirty="0">
                          <a:latin typeface="Calibri"/>
                          <a:cs typeface="Calibri"/>
                        </a:rPr>
                        <a:t>filed </a:t>
                      </a:r>
                      <a:r>
                        <a:rPr sz="1400" spc="-5" dirty="0">
                          <a:latin typeface="Calibri"/>
                          <a:cs typeface="Calibri"/>
                        </a:rPr>
                        <a:t>for the months </a:t>
                      </a:r>
                      <a:r>
                        <a:rPr sz="1400" dirty="0">
                          <a:latin typeface="Calibri"/>
                          <a:cs typeface="Calibri"/>
                        </a:rPr>
                        <a:t>of </a:t>
                      </a:r>
                      <a:r>
                        <a:rPr sz="1400" spc="-5" dirty="0">
                          <a:latin typeface="Calibri"/>
                          <a:cs typeface="Calibri"/>
                        </a:rPr>
                        <a:t>April </a:t>
                      </a:r>
                      <a:r>
                        <a:rPr sz="1400" spc="-10" dirty="0">
                          <a:latin typeface="Calibri"/>
                          <a:cs typeface="Calibri"/>
                        </a:rPr>
                        <a:t>to </a:t>
                      </a:r>
                      <a:r>
                        <a:rPr sz="1400" spc="-5" dirty="0">
                          <a:latin typeface="Calibri"/>
                          <a:cs typeface="Calibri"/>
                        </a:rPr>
                        <a:t>September of the  current financial year </a:t>
                      </a:r>
                      <a:r>
                        <a:rPr sz="1400" dirty="0">
                          <a:latin typeface="Calibri"/>
                          <a:cs typeface="Calibri"/>
                        </a:rPr>
                        <a:t>or </a:t>
                      </a:r>
                      <a:r>
                        <a:rPr sz="1400" spc="-10" dirty="0">
                          <a:latin typeface="Calibri"/>
                          <a:cs typeface="Calibri"/>
                        </a:rPr>
                        <a:t>date </a:t>
                      </a:r>
                      <a:r>
                        <a:rPr sz="1400" dirty="0">
                          <a:latin typeface="Calibri"/>
                          <a:cs typeface="Calibri"/>
                        </a:rPr>
                        <a:t>of filing of </a:t>
                      </a:r>
                      <a:r>
                        <a:rPr sz="1400" spc="-5" dirty="0">
                          <a:latin typeface="Calibri"/>
                          <a:cs typeface="Calibri"/>
                        </a:rPr>
                        <a:t>Annual </a:t>
                      </a:r>
                      <a:r>
                        <a:rPr sz="1400" spc="-10" dirty="0">
                          <a:latin typeface="Calibri"/>
                          <a:cs typeface="Calibri"/>
                        </a:rPr>
                        <a:t>Return </a:t>
                      </a:r>
                      <a:r>
                        <a:rPr sz="1400" spc="-5" dirty="0">
                          <a:latin typeface="Calibri"/>
                          <a:cs typeface="Calibri"/>
                        </a:rPr>
                        <a:t>for previous financial  </a:t>
                      </a:r>
                      <a:r>
                        <a:rPr sz="1400" spc="-45" dirty="0">
                          <a:latin typeface="Calibri"/>
                          <a:cs typeface="Calibri"/>
                        </a:rPr>
                        <a:t>Year, </a:t>
                      </a:r>
                      <a:r>
                        <a:rPr sz="1400" spc="-5" dirty="0">
                          <a:latin typeface="Calibri"/>
                          <a:cs typeface="Calibri"/>
                        </a:rPr>
                        <a:t>whichever </a:t>
                      </a:r>
                      <a:r>
                        <a:rPr sz="1400" dirty="0">
                          <a:latin typeface="Calibri"/>
                          <a:cs typeface="Calibri"/>
                        </a:rPr>
                        <a:t>is earlier </a:t>
                      </a:r>
                      <a:r>
                        <a:rPr sz="1400" spc="-5" dirty="0">
                          <a:latin typeface="Calibri"/>
                          <a:cs typeface="Calibri"/>
                        </a:rPr>
                        <a:t>shall be declared </a:t>
                      </a:r>
                      <a:r>
                        <a:rPr sz="1400" spc="-10" dirty="0">
                          <a:latin typeface="Calibri"/>
                          <a:cs typeface="Calibri"/>
                        </a:rPr>
                        <a:t>here. </a:t>
                      </a:r>
                      <a:r>
                        <a:rPr sz="1400" spc="-25" dirty="0">
                          <a:latin typeface="Calibri"/>
                          <a:cs typeface="Calibri"/>
                        </a:rPr>
                        <a:t>Table </a:t>
                      </a:r>
                      <a:r>
                        <a:rPr sz="1400" dirty="0">
                          <a:latin typeface="Calibri"/>
                          <a:cs typeface="Calibri"/>
                        </a:rPr>
                        <a:t>4(B) of </a:t>
                      </a:r>
                      <a:r>
                        <a:rPr sz="1400" spc="-5" dirty="0">
                          <a:latin typeface="Calibri"/>
                          <a:cs typeface="Calibri"/>
                        </a:rPr>
                        <a:t>FORM </a:t>
                      </a:r>
                      <a:r>
                        <a:rPr sz="1400" spc="-15" dirty="0">
                          <a:latin typeface="Calibri"/>
                          <a:cs typeface="Calibri"/>
                        </a:rPr>
                        <a:t>GSTR-  </a:t>
                      </a:r>
                      <a:r>
                        <a:rPr sz="1400" dirty="0">
                          <a:latin typeface="Calibri"/>
                          <a:cs typeface="Calibri"/>
                        </a:rPr>
                        <a:t>3B </a:t>
                      </a:r>
                      <a:r>
                        <a:rPr sz="1400" spc="-10" dirty="0">
                          <a:latin typeface="Calibri"/>
                          <a:cs typeface="Calibri"/>
                        </a:rPr>
                        <a:t>may </a:t>
                      </a:r>
                      <a:r>
                        <a:rPr sz="1400" dirty="0">
                          <a:latin typeface="Calibri"/>
                          <a:cs typeface="Calibri"/>
                        </a:rPr>
                        <a:t>be </a:t>
                      </a:r>
                      <a:r>
                        <a:rPr sz="1400" spc="-5" dirty="0">
                          <a:latin typeface="Calibri"/>
                          <a:cs typeface="Calibri"/>
                        </a:rPr>
                        <a:t>used </a:t>
                      </a:r>
                      <a:r>
                        <a:rPr sz="1400" spc="-10" dirty="0">
                          <a:latin typeface="Calibri"/>
                          <a:cs typeface="Calibri"/>
                        </a:rPr>
                        <a:t>for </a:t>
                      </a:r>
                      <a:r>
                        <a:rPr sz="1400" spc="-5" dirty="0">
                          <a:latin typeface="Calibri"/>
                          <a:cs typeface="Calibri"/>
                        </a:rPr>
                        <a:t>filling </a:t>
                      </a:r>
                      <a:r>
                        <a:rPr sz="1400" dirty="0">
                          <a:latin typeface="Calibri"/>
                          <a:cs typeface="Calibri"/>
                        </a:rPr>
                        <a:t>up these</a:t>
                      </a:r>
                      <a:r>
                        <a:rPr sz="1400" spc="-20" dirty="0">
                          <a:latin typeface="Calibri"/>
                          <a:cs typeface="Calibri"/>
                        </a:rPr>
                        <a:t> </a:t>
                      </a:r>
                      <a:r>
                        <a:rPr sz="1400" spc="-5" dirty="0">
                          <a:latin typeface="Calibri"/>
                          <a:cs typeface="Calibri"/>
                        </a:rPr>
                        <a:t>details.</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1345450">
                <a:tc>
                  <a:txBody>
                    <a:bodyPr/>
                    <a:lstStyle/>
                    <a:p>
                      <a:pPr>
                        <a:lnSpc>
                          <a:spcPct val="100000"/>
                        </a:lnSpc>
                      </a:pPr>
                      <a:endParaRPr sz="1700">
                        <a:latin typeface="Times New Roman"/>
                        <a:cs typeface="Times New Roman"/>
                      </a:endParaRPr>
                    </a:p>
                    <a:p>
                      <a:pPr>
                        <a:lnSpc>
                          <a:spcPct val="100000"/>
                        </a:lnSpc>
                        <a:spcBef>
                          <a:spcPts val="45"/>
                        </a:spcBef>
                      </a:pPr>
                      <a:endParaRPr sz="2000">
                        <a:latin typeface="Times New Roman"/>
                        <a:cs typeface="Times New Roman"/>
                      </a:endParaRPr>
                    </a:p>
                    <a:p>
                      <a:pPr marR="6350" algn="ctr">
                        <a:lnSpc>
                          <a:spcPct val="100000"/>
                        </a:lnSpc>
                      </a:pPr>
                      <a:r>
                        <a:rPr sz="1600" b="1" dirty="0">
                          <a:latin typeface="Times New Roman"/>
                          <a:cs typeface="Times New Roman"/>
                        </a:rPr>
                        <a:t>13</a:t>
                      </a:r>
                      <a:endParaRPr sz="16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B1B1B1"/>
                    </a:solidFill>
                  </a:tcPr>
                </a:tc>
                <a:tc>
                  <a:txBody>
                    <a:bodyPr/>
                    <a:lstStyle/>
                    <a:p>
                      <a:pPr>
                        <a:lnSpc>
                          <a:spcPct val="100000"/>
                        </a:lnSpc>
                        <a:spcBef>
                          <a:spcPts val="55"/>
                        </a:spcBef>
                      </a:pPr>
                      <a:endParaRPr sz="1400">
                        <a:latin typeface="Times New Roman"/>
                        <a:cs typeface="Times New Roman"/>
                      </a:endParaRPr>
                    </a:p>
                    <a:p>
                      <a:pPr marL="35560" marR="1070610">
                        <a:lnSpc>
                          <a:spcPct val="107100"/>
                        </a:lnSpc>
                      </a:pPr>
                      <a:r>
                        <a:rPr sz="1400" spc="-10" dirty="0">
                          <a:latin typeface="Calibri"/>
                          <a:cs typeface="Calibri"/>
                        </a:rPr>
                        <a:t>ITC availed for </a:t>
                      </a:r>
                      <a:r>
                        <a:rPr sz="1400" spc="-5" dirty="0">
                          <a:latin typeface="Calibri"/>
                          <a:cs typeface="Calibri"/>
                        </a:rPr>
                        <a:t>the previous financial  year</a:t>
                      </a:r>
                      <a:endParaRPr sz="1400">
                        <a:latin typeface="Calibri"/>
                        <a:cs typeface="Calibri"/>
                      </a:endParaRPr>
                    </a:p>
                  </a:txBody>
                  <a:tcPr marL="0" marR="0" marT="698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c gridSpan="5">
                  <a:txBody>
                    <a:bodyPr/>
                    <a:lstStyle/>
                    <a:p>
                      <a:pPr marL="36195" marR="614045">
                        <a:lnSpc>
                          <a:spcPts val="1680"/>
                        </a:lnSpc>
                        <a:spcBef>
                          <a:spcPts val="5"/>
                        </a:spcBef>
                      </a:pPr>
                      <a:r>
                        <a:rPr sz="1400" spc="-5" dirty="0">
                          <a:latin typeface="Calibri"/>
                          <a:cs typeface="Calibri"/>
                        </a:rPr>
                        <a:t>Details </a:t>
                      </a:r>
                      <a:r>
                        <a:rPr sz="1400" dirty="0">
                          <a:latin typeface="Calibri"/>
                          <a:cs typeface="Calibri"/>
                        </a:rPr>
                        <a:t>of </a:t>
                      </a:r>
                      <a:r>
                        <a:rPr sz="1400" spc="-10" dirty="0">
                          <a:latin typeface="Calibri"/>
                          <a:cs typeface="Calibri"/>
                        </a:rPr>
                        <a:t>ITC </a:t>
                      </a:r>
                      <a:r>
                        <a:rPr sz="1400" spc="-5" dirty="0">
                          <a:latin typeface="Calibri"/>
                          <a:cs typeface="Calibri"/>
                        </a:rPr>
                        <a:t>for </a:t>
                      </a:r>
                      <a:r>
                        <a:rPr sz="1400" dirty="0">
                          <a:latin typeface="Calibri"/>
                          <a:cs typeface="Calibri"/>
                        </a:rPr>
                        <a:t>goods or services </a:t>
                      </a:r>
                      <a:r>
                        <a:rPr sz="1400" spc="-5" dirty="0">
                          <a:latin typeface="Calibri"/>
                          <a:cs typeface="Calibri"/>
                        </a:rPr>
                        <a:t>received </a:t>
                      </a:r>
                      <a:r>
                        <a:rPr sz="1400" dirty="0">
                          <a:latin typeface="Calibri"/>
                          <a:cs typeface="Calibri"/>
                        </a:rPr>
                        <a:t>in the </a:t>
                      </a:r>
                      <a:r>
                        <a:rPr sz="1400" spc="-5" dirty="0">
                          <a:latin typeface="Calibri"/>
                          <a:cs typeface="Calibri"/>
                        </a:rPr>
                        <a:t>previous financial year but  </a:t>
                      </a:r>
                      <a:r>
                        <a:rPr sz="1400" spc="-10" dirty="0">
                          <a:latin typeface="Calibri"/>
                          <a:cs typeface="Calibri"/>
                        </a:rPr>
                        <a:t>ITC </a:t>
                      </a:r>
                      <a:r>
                        <a:rPr sz="1400" spc="-5" dirty="0">
                          <a:latin typeface="Calibri"/>
                          <a:cs typeface="Calibri"/>
                        </a:rPr>
                        <a:t>for the </a:t>
                      </a:r>
                      <a:r>
                        <a:rPr sz="1400" dirty="0">
                          <a:latin typeface="Calibri"/>
                          <a:cs typeface="Calibri"/>
                        </a:rPr>
                        <a:t>same </a:t>
                      </a:r>
                      <a:r>
                        <a:rPr sz="1400" spc="-5" dirty="0">
                          <a:latin typeface="Calibri"/>
                          <a:cs typeface="Calibri"/>
                        </a:rPr>
                        <a:t>was availed </a:t>
                      </a:r>
                      <a:r>
                        <a:rPr sz="1400" dirty="0">
                          <a:latin typeface="Calibri"/>
                          <a:cs typeface="Calibri"/>
                        </a:rPr>
                        <a:t>in </a:t>
                      </a:r>
                      <a:r>
                        <a:rPr sz="1400" spc="-10" dirty="0">
                          <a:latin typeface="Calibri"/>
                          <a:cs typeface="Calibri"/>
                        </a:rPr>
                        <a:t>returns </a:t>
                      </a:r>
                      <a:r>
                        <a:rPr sz="1400" dirty="0">
                          <a:latin typeface="Calibri"/>
                          <a:cs typeface="Calibri"/>
                        </a:rPr>
                        <a:t>filed </a:t>
                      </a:r>
                      <a:r>
                        <a:rPr sz="1400" spc="-5" dirty="0">
                          <a:latin typeface="Calibri"/>
                          <a:cs typeface="Calibri"/>
                        </a:rPr>
                        <a:t>for the months </a:t>
                      </a:r>
                      <a:r>
                        <a:rPr sz="1400" dirty="0">
                          <a:latin typeface="Calibri"/>
                          <a:cs typeface="Calibri"/>
                        </a:rPr>
                        <a:t>of </a:t>
                      </a:r>
                      <a:r>
                        <a:rPr sz="1400" spc="-5" dirty="0">
                          <a:latin typeface="Calibri"/>
                          <a:cs typeface="Calibri"/>
                        </a:rPr>
                        <a:t>April </a:t>
                      </a:r>
                      <a:r>
                        <a:rPr sz="1400" spc="-10" dirty="0">
                          <a:latin typeface="Calibri"/>
                          <a:cs typeface="Calibri"/>
                        </a:rPr>
                        <a:t>to  </a:t>
                      </a:r>
                      <a:r>
                        <a:rPr sz="1400" spc="-5" dirty="0">
                          <a:latin typeface="Calibri"/>
                          <a:cs typeface="Calibri"/>
                        </a:rPr>
                        <a:t>September of the current financial year </a:t>
                      </a:r>
                      <a:r>
                        <a:rPr sz="1400" dirty="0">
                          <a:latin typeface="Calibri"/>
                          <a:cs typeface="Calibri"/>
                        </a:rPr>
                        <a:t>or </a:t>
                      </a:r>
                      <a:r>
                        <a:rPr sz="1400" spc="-10" dirty="0">
                          <a:latin typeface="Calibri"/>
                          <a:cs typeface="Calibri"/>
                        </a:rPr>
                        <a:t>date </a:t>
                      </a:r>
                      <a:r>
                        <a:rPr sz="1400" dirty="0">
                          <a:latin typeface="Calibri"/>
                          <a:cs typeface="Calibri"/>
                        </a:rPr>
                        <a:t>of filing of </a:t>
                      </a:r>
                      <a:r>
                        <a:rPr sz="1400" spc="-5" dirty="0">
                          <a:latin typeface="Calibri"/>
                          <a:cs typeface="Calibri"/>
                        </a:rPr>
                        <a:t>Annual </a:t>
                      </a:r>
                      <a:r>
                        <a:rPr sz="1400" spc="-10" dirty="0">
                          <a:latin typeface="Calibri"/>
                          <a:cs typeface="Calibri"/>
                        </a:rPr>
                        <a:t>Return </a:t>
                      </a:r>
                      <a:r>
                        <a:rPr sz="1400" spc="-5" dirty="0">
                          <a:latin typeface="Calibri"/>
                          <a:cs typeface="Calibri"/>
                        </a:rPr>
                        <a:t>for  the previous financial year whichever </a:t>
                      </a:r>
                      <a:r>
                        <a:rPr sz="1400" dirty="0">
                          <a:latin typeface="Calibri"/>
                          <a:cs typeface="Calibri"/>
                        </a:rPr>
                        <a:t>is earlier </a:t>
                      </a:r>
                      <a:r>
                        <a:rPr sz="1400" spc="-5" dirty="0">
                          <a:latin typeface="Calibri"/>
                          <a:cs typeface="Calibri"/>
                        </a:rPr>
                        <a:t>shall be declared </a:t>
                      </a:r>
                      <a:r>
                        <a:rPr sz="1400" spc="-10" dirty="0">
                          <a:latin typeface="Calibri"/>
                          <a:cs typeface="Calibri"/>
                        </a:rPr>
                        <a:t>here. </a:t>
                      </a:r>
                      <a:r>
                        <a:rPr sz="1400" spc="-25" dirty="0">
                          <a:latin typeface="Calibri"/>
                          <a:cs typeface="Calibri"/>
                        </a:rPr>
                        <a:t>Table  </a:t>
                      </a:r>
                      <a:r>
                        <a:rPr sz="1400" dirty="0">
                          <a:latin typeface="Calibri"/>
                          <a:cs typeface="Calibri"/>
                        </a:rPr>
                        <a:t>4(A) </a:t>
                      </a:r>
                      <a:r>
                        <a:rPr sz="1400" spc="5" dirty="0">
                          <a:latin typeface="Calibri"/>
                          <a:cs typeface="Calibri"/>
                        </a:rPr>
                        <a:t>of </a:t>
                      </a:r>
                      <a:r>
                        <a:rPr sz="1400" dirty="0">
                          <a:latin typeface="Calibri"/>
                          <a:cs typeface="Calibri"/>
                        </a:rPr>
                        <a:t>FORM </a:t>
                      </a:r>
                      <a:r>
                        <a:rPr sz="1400" spc="-5" dirty="0">
                          <a:latin typeface="Calibri"/>
                          <a:cs typeface="Calibri"/>
                        </a:rPr>
                        <a:t>GSTR-3B </a:t>
                      </a:r>
                      <a:r>
                        <a:rPr sz="1400" spc="-10" dirty="0">
                          <a:latin typeface="Calibri"/>
                          <a:cs typeface="Calibri"/>
                        </a:rPr>
                        <a:t>may </a:t>
                      </a:r>
                      <a:r>
                        <a:rPr sz="1400" spc="-5" dirty="0">
                          <a:latin typeface="Calibri"/>
                          <a:cs typeface="Calibri"/>
                        </a:rPr>
                        <a:t>be used </a:t>
                      </a:r>
                      <a:r>
                        <a:rPr sz="1400" spc="-10" dirty="0">
                          <a:latin typeface="Calibri"/>
                          <a:cs typeface="Calibri"/>
                        </a:rPr>
                        <a:t>for </a:t>
                      </a:r>
                      <a:r>
                        <a:rPr sz="1400" spc="-5" dirty="0">
                          <a:latin typeface="Calibri"/>
                          <a:cs typeface="Calibri"/>
                        </a:rPr>
                        <a:t>filling </a:t>
                      </a:r>
                      <a:r>
                        <a:rPr sz="1400" dirty="0">
                          <a:latin typeface="Calibri"/>
                          <a:cs typeface="Calibri"/>
                        </a:rPr>
                        <a:t>up </a:t>
                      </a:r>
                      <a:r>
                        <a:rPr sz="1400" spc="-5" dirty="0">
                          <a:latin typeface="Calibri"/>
                          <a:cs typeface="Calibri"/>
                        </a:rPr>
                        <a:t>these</a:t>
                      </a:r>
                      <a:r>
                        <a:rPr sz="1400" spc="-70" dirty="0">
                          <a:latin typeface="Calibri"/>
                          <a:cs typeface="Calibri"/>
                        </a:rPr>
                        <a:t> </a:t>
                      </a:r>
                      <a:r>
                        <a:rPr sz="1400" spc="-5" dirty="0">
                          <a:latin typeface="Calibri"/>
                          <a:cs typeface="Calibri"/>
                        </a:rPr>
                        <a:t>details</a:t>
                      </a:r>
                      <a:endParaRPr sz="1400">
                        <a:latin typeface="Calibri"/>
                        <a:cs typeface="Calibri"/>
                      </a:endParaRPr>
                    </a:p>
                  </a:txBody>
                  <a:tcPr marL="0" marR="0" marT="6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0" y="6457200"/>
            <a:ext cx="0" cy="401320"/>
          </a:xfrm>
          <a:custGeom>
            <a:avLst/>
            <a:gdLst/>
            <a:ahLst/>
            <a:cxnLst/>
            <a:rect l="l" t="t" r="r" b="b"/>
            <a:pathLst>
              <a:path h="401320">
                <a:moveTo>
                  <a:pt x="0" y="0"/>
                </a:moveTo>
                <a:lnTo>
                  <a:pt x="0" y="400797"/>
                </a:lnTo>
              </a:path>
            </a:pathLst>
          </a:custGeom>
          <a:ln w="12700">
            <a:solidFill>
              <a:srgbClr val="FFFFFF"/>
            </a:solidFill>
          </a:ln>
        </p:spPr>
        <p:txBody>
          <a:bodyPr wrap="square" lIns="0" tIns="0" rIns="0" bIns="0" rtlCol="0"/>
          <a:lstStyle/>
          <a:p>
            <a:endParaRPr/>
          </a:p>
        </p:txBody>
      </p:sp>
      <p:sp>
        <p:nvSpPr>
          <p:cNvPr id="3" name="object 3"/>
          <p:cNvSpPr/>
          <p:nvPr/>
        </p:nvSpPr>
        <p:spPr>
          <a:xfrm>
            <a:off x="317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4" name="object 4"/>
          <p:cNvSpPr/>
          <p:nvPr/>
        </p:nvSpPr>
        <p:spPr>
          <a:xfrm>
            <a:off x="1218882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5" name="object 5"/>
          <p:cNvSpPr/>
          <p:nvPr/>
        </p:nvSpPr>
        <p:spPr>
          <a:xfrm>
            <a:off x="0" y="6463550"/>
            <a:ext cx="12192000" cy="0"/>
          </a:xfrm>
          <a:custGeom>
            <a:avLst/>
            <a:gdLst/>
            <a:ahLst/>
            <a:cxnLst/>
            <a:rect l="l" t="t" r="r" b="b"/>
            <a:pathLst>
              <a:path w="12192000">
                <a:moveTo>
                  <a:pt x="0" y="0"/>
                </a:moveTo>
                <a:lnTo>
                  <a:pt x="12192000" y="0"/>
                </a:lnTo>
              </a:path>
            </a:pathLst>
          </a:custGeom>
          <a:ln w="12700">
            <a:solidFill>
              <a:srgbClr val="FFFFFF"/>
            </a:solidFill>
          </a:ln>
        </p:spPr>
        <p:txBody>
          <a:bodyPr wrap="square" lIns="0" tIns="0" rIns="0" bIns="0" rtlCol="0"/>
          <a:lstStyle/>
          <a:p>
            <a:endParaRPr/>
          </a:p>
        </p:txBody>
      </p:sp>
      <p:sp>
        <p:nvSpPr>
          <p:cNvPr id="6" name="object 6"/>
          <p:cNvSpPr/>
          <p:nvPr/>
        </p:nvSpPr>
        <p:spPr>
          <a:xfrm>
            <a:off x="0" y="6848474"/>
            <a:ext cx="12192000" cy="0"/>
          </a:xfrm>
          <a:custGeom>
            <a:avLst/>
            <a:gdLst/>
            <a:ahLst/>
            <a:cxnLst/>
            <a:rect l="l" t="t" r="r" b="b"/>
            <a:pathLst>
              <a:path w="12192000">
                <a:moveTo>
                  <a:pt x="0" y="0"/>
                </a:moveTo>
                <a:lnTo>
                  <a:pt x="12192000" y="0"/>
                </a:lnTo>
              </a:path>
            </a:pathLst>
          </a:custGeom>
          <a:ln w="19049">
            <a:solidFill>
              <a:srgbClr val="FFFFFF"/>
            </a:solidFill>
          </a:ln>
        </p:spPr>
        <p:txBody>
          <a:bodyPr wrap="square" lIns="0" tIns="0" rIns="0" bIns="0" rtlCol="0"/>
          <a:lstStyle/>
          <a:p>
            <a:endParaRPr/>
          </a:p>
        </p:txBody>
      </p:sp>
      <p:sp>
        <p:nvSpPr>
          <p:cNvPr id="7" name="object 7"/>
          <p:cNvSpPr/>
          <p:nvPr/>
        </p:nvSpPr>
        <p:spPr>
          <a:xfrm>
            <a:off x="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1D5895"/>
          </a:solidFill>
        </p:spPr>
        <p:txBody>
          <a:bodyPr wrap="square" lIns="0" tIns="0" rIns="0" bIns="0" rtlCol="0"/>
          <a:lstStyle/>
          <a:p>
            <a:endParaRPr/>
          </a:p>
        </p:txBody>
      </p:sp>
      <p:sp>
        <p:nvSpPr>
          <p:cNvPr id="8" name="object 8"/>
          <p:cNvSpPr/>
          <p:nvPr/>
        </p:nvSpPr>
        <p:spPr>
          <a:xfrm>
            <a:off x="609600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80FF33"/>
          </a:solidFill>
        </p:spPr>
        <p:txBody>
          <a:bodyPr wrap="square" lIns="0" tIns="0" rIns="0" bIns="0" rtlCol="0"/>
          <a:lstStyle/>
          <a:p>
            <a:endParaRPr/>
          </a:p>
        </p:txBody>
      </p:sp>
      <p:sp>
        <p:nvSpPr>
          <p:cNvPr id="9" name="object 9"/>
          <p:cNvSpPr/>
          <p:nvPr/>
        </p:nvSpPr>
        <p:spPr>
          <a:xfrm>
            <a:off x="6096000" y="0"/>
            <a:ext cx="0" cy="375920"/>
          </a:xfrm>
          <a:custGeom>
            <a:avLst/>
            <a:gdLst/>
            <a:ahLst/>
            <a:cxnLst/>
            <a:rect l="l" t="t" r="r" b="b"/>
            <a:pathLst>
              <a:path h="375920">
                <a:moveTo>
                  <a:pt x="0" y="0"/>
                </a:moveTo>
                <a:lnTo>
                  <a:pt x="0" y="375412"/>
                </a:lnTo>
              </a:path>
            </a:pathLst>
          </a:custGeom>
          <a:ln w="12700">
            <a:solidFill>
              <a:srgbClr val="FFFFFF"/>
            </a:solidFill>
          </a:ln>
        </p:spPr>
        <p:txBody>
          <a:bodyPr wrap="square" lIns="0" tIns="0" rIns="0" bIns="0" rtlCol="0"/>
          <a:lstStyle/>
          <a:p>
            <a:endParaRPr/>
          </a:p>
        </p:txBody>
      </p:sp>
      <p:sp>
        <p:nvSpPr>
          <p:cNvPr id="10" name="object 10"/>
          <p:cNvSpPr/>
          <p:nvPr/>
        </p:nvSpPr>
        <p:spPr>
          <a:xfrm>
            <a:off x="317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1" name="object 11"/>
          <p:cNvSpPr/>
          <p:nvPr/>
        </p:nvSpPr>
        <p:spPr>
          <a:xfrm>
            <a:off x="1218882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2" name="object 12"/>
          <p:cNvSpPr/>
          <p:nvPr/>
        </p:nvSpPr>
        <p:spPr>
          <a:xfrm>
            <a:off x="0" y="3175"/>
            <a:ext cx="12192000" cy="0"/>
          </a:xfrm>
          <a:custGeom>
            <a:avLst/>
            <a:gdLst/>
            <a:ahLst/>
            <a:cxnLst/>
            <a:rect l="l" t="t" r="r" b="b"/>
            <a:pathLst>
              <a:path w="12192000">
                <a:moveTo>
                  <a:pt x="0" y="0"/>
                </a:moveTo>
                <a:lnTo>
                  <a:pt x="12192000" y="0"/>
                </a:lnTo>
              </a:path>
            </a:pathLst>
          </a:custGeom>
          <a:ln w="6350">
            <a:solidFill>
              <a:srgbClr val="FFFFFF"/>
            </a:solidFill>
          </a:ln>
        </p:spPr>
        <p:txBody>
          <a:bodyPr wrap="square" lIns="0" tIns="0" rIns="0" bIns="0" rtlCol="0"/>
          <a:lstStyle/>
          <a:p>
            <a:endParaRPr/>
          </a:p>
        </p:txBody>
      </p:sp>
      <p:sp>
        <p:nvSpPr>
          <p:cNvPr id="13" name="object 13"/>
          <p:cNvSpPr/>
          <p:nvPr/>
        </p:nvSpPr>
        <p:spPr>
          <a:xfrm>
            <a:off x="833627" y="394703"/>
            <a:ext cx="10520934" cy="538746"/>
          </a:xfrm>
          <a:prstGeom prst="rect">
            <a:avLst/>
          </a:prstGeom>
          <a:blipFill>
            <a:blip r:embed="rId2" cstate="print"/>
            <a:stretch>
              <a:fillRect/>
            </a:stretch>
          </a:blipFill>
        </p:spPr>
        <p:txBody>
          <a:bodyPr wrap="square" lIns="0" tIns="0" rIns="0" bIns="0" rtlCol="0"/>
          <a:lstStyle/>
          <a:p>
            <a:endParaRPr/>
          </a:p>
        </p:txBody>
      </p:sp>
      <p:sp>
        <p:nvSpPr>
          <p:cNvPr id="14" name="object 14"/>
          <p:cNvSpPr txBox="1">
            <a:spLocks noGrp="1"/>
          </p:cNvSpPr>
          <p:nvPr>
            <p:ph type="title"/>
          </p:nvPr>
        </p:nvSpPr>
        <p:spPr>
          <a:xfrm>
            <a:off x="2760345" y="285445"/>
            <a:ext cx="6672580" cy="635000"/>
          </a:xfrm>
          <a:prstGeom prst="rect">
            <a:avLst/>
          </a:prstGeom>
        </p:spPr>
        <p:txBody>
          <a:bodyPr vert="horz" wrap="square" lIns="0" tIns="12065" rIns="0" bIns="0" rtlCol="0">
            <a:spAutoFit/>
          </a:bodyPr>
          <a:lstStyle/>
          <a:p>
            <a:pPr marL="12700">
              <a:lnSpc>
                <a:spcPct val="100000"/>
              </a:lnSpc>
              <a:spcBef>
                <a:spcPts val="95"/>
              </a:spcBef>
            </a:pPr>
            <a:r>
              <a:rPr spc="-5" dirty="0"/>
              <a:t>Annual </a:t>
            </a:r>
            <a:r>
              <a:rPr spc="-20" dirty="0"/>
              <a:t>Return Format </a:t>
            </a:r>
            <a:r>
              <a:rPr spc="-5" dirty="0"/>
              <a:t>: </a:t>
            </a:r>
            <a:r>
              <a:rPr spc="-65" dirty="0"/>
              <a:t>Table</a:t>
            </a:r>
            <a:r>
              <a:rPr spc="-25" dirty="0"/>
              <a:t> </a:t>
            </a:r>
            <a:r>
              <a:rPr spc="-5" dirty="0"/>
              <a:t>14</a:t>
            </a:r>
          </a:p>
        </p:txBody>
      </p:sp>
      <p:graphicFrame>
        <p:nvGraphicFramePr>
          <p:cNvPr id="15" name="object 15"/>
          <p:cNvGraphicFramePr>
            <a:graphicFrameLocks noGrp="1"/>
          </p:cNvGraphicFramePr>
          <p:nvPr/>
        </p:nvGraphicFramePr>
        <p:xfrm>
          <a:off x="315620" y="1126997"/>
          <a:ext cx="11211558" cy="4474587"/>
        </p:xfrm>
        <a:graphic>
          <a:graphicData uri="http://schemas.openxmlformats.org/drawingml/2006/table">
            <a:tbl>
              <a:tblPr firstRow="1" bandRow="1">
                <a:tableStyleId>{2D5ABB26-0587-4C30-8999-92F81FD0307C}</a:tableStyleId>
              </a:tblPr>
              <a:tblGrid>
                <a:gridCol w="627380"/>
                <a:gridCol w="3970020"/>
                <a:gridCol w="3307079"/>
                <a:gridCol w="3307079"/>
              </a:tblGrid>
              <a:tr h="873760">
                <a:tc>
                  <a:txBody>
                    <a:bodyPr/>
                    <a:lstStyle/>
                    <a:p>
                      <a:pPr marL="132080">
                        <a:lnSpc>
                          <a:spcPts val="1660"/>
                        </a:lnSpc>
                      </a:pPr>
                      <a:r>
                        <a:rPr sz="1400" b="1" dirty="0">
                          <a:solidFill>
                            <a:srgbClr val="FFFFFF"/>
                          </a:solidFill>
                          <a:latin typeface="Calibri"/>
                          <a:cs typeface="Calibri"/>
                        </a:rPr>
                        <a:t>Pt.</a:t>
                      </a:r>
                      <a:r>
                        <a:rPr sz="1400" b="1" spc="-25" dirty="0">
                          <a:solidFill>
                            <a:srgbClr val="FFFFFF"/>
                          </a:solidFill>
                          <a:latin typeface="Calibri"/>
                          <a:cs typeface="Calibri"/>
                        </a:rPr>
                        <a:t> </a:t>
                      </a:r>
                      <a:r>
                        <a:rPr sz="1400" b="1" dirty="0">
                          <a:solidFill>
                            <a:srgbClr val="FFFFFF"/>
                          </a:solidFill>
                          <a:latin typeface="Calibri"/>
                          <a:cs typeface="Calibri"/>
                        </a:rPr>
                        <a:t>V</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gridSpan="3">
                  <a:txBody>
                    <a:bodyPr/>
                    <a:lstStyle/>
                    <a:p>
                      <a:pPr marR="12065" algn="ctr">
                        <a:lnSpc>
                          <a:spcPts val="1889"/>
                        </a:lnSpc>
                      </a:pPr>
                      <a:r>
                        <a:rPr sz="1600" b="1" spc="-5" dirty="0">
                          <a:latin typeface="Times New Roman"/>
                          <a:cs typeface="Times New Roman"/>
                        </a:rPr>
                        <a:t>Particulars of the transactions for the </a:t>
                      </a:r>
                      <a:r>
                        <a:rPr sz="1600" b="1" spc="-10" dirty="0">
                          <a:latin typeface="Times New Roman"/>
                          <a:cs typeface="Times New Roman"/>
                        </a:rPr>
                        <a:t>previous FY declared </a:t>
                      </a:r>
                      <a:r>
                        <a:rPr sz="1600" b="1" spc="-5" dirty="0">
                          <a:latin typeface="Times New Roman"/>
                          <a:cs typeface="Times New Roman"/>
                        </a:rPr>
                        <a:t>in </a:t>
                      </a:r>
                      <a:r>
                        <a:rPr sz="1600" b="1" spc="-10" dirty="0">
                          <a:latin typeface="Times New Roman"/>
                          <a:cs typeface="Times New Roman"/>
                        </a:rPr>
                        <a:t>returns </a:t>
                      </a:r>
                      <a:r>
                        <a:rPr sz="1600" b="1" spc="-5" dirty="0">
                          <a:latin typeface="Times New Roman"/>
                          <a:cs typeface="Times New Roman"/>
                        </a:rPr>
                        <a:t>of </a:t>
                      </a:r>
                      <a:r>
                        <a:rPr sz="1600" b="1" spc="-10" dirty="0">
                          <a:latin typeface="Times New Roman"/>
                          <a:cs typeface="Times New Roman"/>
                        </a:rPr>
                        <a:t>April </a:t>
                      </a:r>
                      <a:r>
                        <a:rPr sz="1600" b="1" spc="-5" dirty="0">
                          <a:latin typeface="Times New Roman"/>
                          <a:cs typeface="Times New Roman"/>
                        </a:rPr>
                        <a:t>to </a:t>
                      </a:r>
                      <a:r>
                        <a:rPr sz="1600" b="1" spc="-10" dirty="0">
                          <a:latin typeface="Times New Roman"/>
                          <a:cs typeface="Times New Roman"/>
                        </a:rPr>
                        <a:t>September </a:t>
                      </a:r>
                      <a:r>
                        <a:rPr sz="1600" b="1" spc="-5" dirty="0">
                          <a:latin typeface="Times New Roman"/>
                          <a:cs typeface="Times New Roman"/>
                        </a:rPr>
                        <a:t>of</a:t>
                      </a:r>
                      <a:r>
                        <a:rPr sz="1600" b="1" spc="105" dirty="0">
                          <a:latin typeface="Times New Roman"/>
                          <a:cs typeface="Times New Roman"/>
                        </a:rPr>
                        <a:t> </a:t>
                      </a:r>
                      <a:r>
                        <a:rPr sz="1600" b="1" spc="-5" dirty="0">
                          <a:latin typeface="Times New Roman"/>
                          <a:cs typeface="Times New Roman"/>
                        </a:rPr>
                        <a:t>current</a:t>
                      </a:r>
                      <a:endParaRPr sz="1600">
                        <a:latin typeface="Times New Roman"/>
                        <a:cs typeface="Times New Roman"/>
                      </a:endParaRPr>
                    </a:p>
                    <a:p>
                      <a:pPr marR="11430" algn="ctr">
                        <a:lnSpc>
                          <a:spcPct val="100000"/>
                        </a:lnSpc>
                        <a:spcBef>
                          <a:spcPts val="145"/>
                        </a:spcBef>
                        <a:tabLst>
                          <a:tab pos="5054600" algn="l"/>
                        </a:tabLst>
                      </a:pPr>
                      <a:r>
                        <a:rPr sz="1600" b="1" spc="-5" dirty="0">
                          <a:latin typeface="Times New Roman"/>
                          <a:cs typeface="Times New Roman"/>
                        </a:rPr>
                        <a:t>FY or </a:t>
                      </a:r>
                      <a:r>
                        <a:rPr sz="1600" b="1" spc="-10" dirty="0">
                          <a:latin typeface="Times New Roman"/>
                          <a:cs typeface="Times New Roman"/>
                        </a:rPr>
                        <a:t>upto </a:t>
                      </a:r>
                      <a:r>
                        <a:rPr sz="1600" b="1" spc="-5" dirty="0">
                          <a:latin typeface="Times New Roman"/>
                          <a:cs typeface="Times New Roman"/>
                        </a:rPr>
                        <a:t>date of filing of annual </a:t>
                      </a:r>
                      <a:r>
                        <a:rPr sz="1600" b="1" spc="-10" dirty="0">
                          <a:latin typeface="Times New Roman"/>
                          <a:cs typeface="Times New Roman"/>
                        </a:rPr>
                        <a:t>return </a:t>
                      </a:r>
                      <a:r>
                        <a:rPr sz="1600" b="1" spc="-5" dirty="0">
                          <a:latin typeface="Times New Roman"/>
                          <a:cs typeface="Times New Roman"/>
                        </a:rPr>
                        <a:t>of</a:t>
                      </a:r>
                      <a:r>
                        <a:rPr sz="1600" b="1" spc="105" dirty="0">
                          <a:latin typeface="Times New Roman"/>
                          <a:cs typeface="Times New Roman"/>
                        </a:rPr>
                        <a:t> </a:t>
                      </a:r>
                      <a:r>
                        <a:rPr sz="1600" b="1" spc="-10" dirty="0">
                          <a:latin typeface="Times New Roman"/>
                          <a:cs typeface="Times New Roman"/>
                        </a:rPr>
                        <a:t>previous</a:t>
                      </a:r>
                      <a:r>
                        <a:rPr sz="1600" b="1" spc="5" dirty="0">
                          <a:latin typeface="Times New Roman"/>
                          <a:cs typeface="Times New Roman"/>
                        </a:rPr>
                        <a:t> </a:t>
                      </a:r>
                      <a:r>
                        <a:rPr sz="1600" b="1" spc="-5" dirty="0">
                          <a:latin typeface="Times New Roman"/>
                          <a:cs typeface="Times New Roman"/>
                        </a:rPr>
                        <a:t>FY	whichever is</a:t>
                      </a:r>
                      <a:r>
                        <a:rPr sz="1600" b="1" spc="-20" dirty="0">
                          <a:latin typeface="Times New Roman"/>
                          <a:cs typeface="Times New Roman"/>
                        </a:rPr>
                        <a:t> </a:t>
                      </a:r>
                      <a:r>
                        <a:rPr sz="1600" b="1" spc="-5" dirty="0">
                          <a:latin typeface="Times New Roman"/>
                          <a:cs typeface="Times New Roman"/>
                        </a:rPr>
                        <a:t>earlier</a:t>
                      </a:r>
                      <a:endParaRPr sz="16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hMerge="1">
                  <a:txBody>
                    <a:bodyPr/>
                    <a:lstStyle/>
                    <a:p>
                      <a:endParaRPr/>
                    </a:p>
                  </a:txBody>
                  <a:tcPr marL="0" marR="0" marT="0" marB="0"/>
                </a:tc>
                <a:tc hMerge="1">
                  <a:txBody>
                    <a:bodyPr/>
                    <a:lstStyle/>
                    <a:p>
                      <a:endParaRPr/>
                    </a:p>
                  </a:txBody>
                  <a:tcPr marL="0" marR="0" marT="0" marB="0"/>
                </a:tc>
              </a:tr>
              <a:tr h="281177">
                <a:tc rowSpan="3">
                  <a:txBody>
                    <a:bodyPr/>
                    <a:lstStyle/>
                    <a:p>
                      <a:pPr>
                        <a:lnSpc>
                          <a:spcPct val="100000"/>
                        </a:lnSpc>
                      </a:pPr>
                      <a:endParaRPr sz="1800">
                        <a:latin typeface="Times New Roman"/>
                        <a:cs typeface="Times New Roman"/>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5B9BD4"/>
                    </a:solidFill>
                  </a:tcPr>
                </a:tc>
                <a:tc>
                  <a:txBody>
                    <a:bodyPr/>
                    <a:lstStyle/>
                    <a:p>
                      <a:pPr>
                        <a:lnSpc>
                          <a:spcPct val="100000"/>
                        </a:lnSpc>
                      </a:pPr>
                      <a:endParaRPr sz="1700">
                        <a:latin typeface="Times New Roman"/>
                        <a:cs typeface="Times New Roman"/>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700">
                        <a:latin typeface="Times New Roman"/>
                        <a:cs typeface="Times New Roman"/>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700">
                        <a:latin typeface="Times New Roman"/>
                        <a:cs typeface="Times New Roman"/>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r>
              <a:tr h="879348">
                <a:tc vMerge="1">
                  <a:txBody>
                    <a:bodyPr/>
                    <a:lstStyle/>
                    <a:p>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5B9BD4"/>
                    </a:solidFill>
                  </a:tcPr>
                </a:tc>
                <a:tc>
                  <a:txBody>
                    <a:bodyPr/>
                    <a:lstStyle/>
                    <a:p>
                      <a:pPr marR="6350" algn="ctr">
                        <a:lnSpc>
                          <a:spcPts val="2130"/>
                        </a:lnSpc>
                      </a:pPr>
                      <a:r>
                        <a:rPr sz="1800" spc="-10" dirty="0">
                          <a:latin typeface="Calibri"/>
                          <a:cs typeface="Calibri"/>
                        </a:rPr>
                        <a:t>Description</a:t>
                      </a:r>
                      <a:endParaRPr sz="18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R="6350" algn="ctr">
                        <a:lnSpc>
                          <a:spcPts val="2130"/>
                        </a:lnSpc>
                      </a:pPr>
                      <a:r>
                        <a:rPr sz="1800" spc="-15" dirty="0">
                          <a:latin typeface="Calibri"/>
                          <a:cs typeface="Calibri"/>
                        </a:rPr>
                        <a:t>Payable</a:t>
                      </a:r>
                      <a:endParaRPr sz="18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R="4445" algn="ctr">
                        <a:lnSpc>
                          <a:spcPts val="2130"/>
                        </a:lnSpc>
                      </a:pPr>
                      <a:r>
                        <a:rPr sz="1800" spc="-15" dirty="0">
                          <a:latin typeface="Calibri"/>
                          <a:cs typeface="Calibri"/>
                        </a:rPr>
                        <a:t>Paid</a:t>
                      </a:r>
                      <a:endParaRPr sz="18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r>
              <a:tr h="316356">
                <a:tc vMerge="1">
                  <a:txBody>
                    <a:bodyPr/>
                    <a:lstStyle/>
                    <a:p>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5B9BD4"/>
                    </a:solidFill>
                  </a:tcPr>
                </a:tc>
                <a:tc>
                  <a:txBody>
                    <a:bodyPr/>
                    <a:lstStyle/>
                    <a:p>
                      <a:pPr marR="5080" algn="ctr">
                        <a:lnSpc>
                          <a:spcPts val="1664"/>
                        </a:lnSpc>
                      </a:pPr>
                      <a:r>
                        <a:rPr sz="1400" dirty="0">
                          <a:latin typeface="Calibri"/>
                          <a:cs typeface="Calibri"/>
                        </a:rPr>
                        <a:t>1</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r>
              <a:tr h="314325">
                <a:tc>
                  <a:txBody>
                    <a:bodyPr/>
                    <a:lstStyle/>
                    <a:p>
                      <a:pPr>
                        <a:lnSpc>
                          <a:spcPct val="100000"/>
                        </a:lnSpc>
                      </a:pPr>
                      <a:endParaRPr sz="1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1D5895"/>
                    </a:solidFill>
                  </a:tcPr>
                </a:tc>
                <a:tc gridSpan="3">
                  <a:txBody>
                    <a:bodyPr/>
                    <a:lstStyle/>
                    <a:p>
                      <a:pPr>
                        <a:lnSpc>
                          <a:spcPct val="100000"/>
                        </a:lnSpc>
                      </a:pPr>
                      <a:endParaRPr sz="1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1D5895"/>
                    </a:solidFill>
                  </a:tcPr>
                </a:tc>
                <a:tc hMerge="1">
                  <a:txBody>
                    <a:bodyPr/>
                    <a:lstStyle/>
                    <a:p>
                      <a:endParaRPr/>
                    </a:p>
                  </a:txBody>
                  <a:tcPr marL="0" marR="0" marT="0" marB="0"/>
                </a:tc>
                <a:tc hMerge="1">
                  <a:txBody>
                    <a:bodyPr/>
                    <a:lstStyle/>
                    <a:p>
                      <a:endParaRPr/>
                    </a:p>
                  </a:txBody>
                  <a:tcPr marL="0" marR="0" marT="0" marB="0"/>
                </a:tc>
              </a:tr>
              <a:tr h="516000">
                <a:tc rowSpan="5">
                  <a:txBody>
                    <a:bodyPr/>
                    <a:lstStyle/>
                    <a:p>
                      <a:pPr>
                        <a:lnSpc>
                          <a:spcPct val="100000"/>
                        </a:lnSpc>
                      </a:pPr>
                      <a:endParaRPr sz="1700">
                        <a:latin typeface="Times New Roman"/>
                        <a:cs typeface="Times New Roman"/>
                      </a:endParaRPr>
                    </a:p>
                    <a:p>
                      <a:pPr>
                        <a:lnSpc>
                          <a:spcPct val="100000"/>
                        </a:lnSpc>
                      </a:pPr>
                      <a:endParaRPr sz="1700">
                        <a:latin typeface="Times New Roman"/>
                        <a:cs typeface="Times New Roman"/>
                      </a:endParaRPr>
                    </a:p>
                    <a:p>
                      <a:pPr>
                        <a:lnSpc>
                          <a:spcPct val="100000"/>
                        </a:lnSpc>
                        <a:spcBef>
                          <a:spcPts val="30"/>
                        </a:spcBef>
                      </a:pPr>
                      <a:endParaRPr sz="1900">
                        <a:latin typeface="Times New Roman"/>
                        <a:cs typeface="Times New Roman"/>
                      </a:endParaRPr>
                    </a:p>
                    <a:p>
                      <a:pPr marL="203200">
                        <a:lnSpc>
                          <a:spcPct val="100000"/>
                        </a:lnSpc>
                      </a:pPr>
                      <a:r>
                        <a:rPr sz="1600" b="1" dirty="0">
                          <a:latin typeface="Times New Roman"/>
                          <a:cs typeface="Times New Roman"/>
                        </a:rPr>
                        <a:t>14</a:t>
                      </a:r>
                      <a:endParaRPr sz="16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B1B1B1"/>
                    </a:solidFill>
                  </a:tcPr>
                </a:tc>
                <a:tc>
                  <a:txBody>
                    <a:bodyPr/>
                    <a:lstStyle/>
                    <a:p>
                      <a:pPr marL="35560">
                        <a:lnSpc>
                          <a:spcPts val="2125"/>
                        </a:lnSpc>
                      </a:pPr>
                      <a:r>
                        <a:rPr sz="1800" spc="-15" dirty="0">
                          <a:latin typeface="Calibri"/>
                          <a:cs typeface="Calibri"/>
                        </a:rPr>
                        <a:t>Integrated</a:t>
                      </a:r>
                      <a:r>
                        <a:rPr sz="1800" spc="-5" dirty="0">
                          <a:latin typeface="Calibri"/>
                          <a:cs typeface="Calibri"/>
                        </a:rPr>
                        <a:t> </a:t>
                      </a:r>
                      <a:r>
                        <a:rPr sz="1800" spc="-55" dirty="0">
                          <a:latin typeface="Calibri"/>
                          <a:cs typeface="Calibri"/>
                        </a:rPr>
                        <a:t>Tax</a:t>
                      </a:r>
                      <a:endParaRPr sz="18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c>
                  <a:txBody>
                    <a:bodyPr/>
                    <a:lstStyle/>
                    <a:p>
                      <a:pPr>
                        <a:lnSpc>
                          <a:spcPct val="100000"/>
                        </a:lnSpc>
                      </a:pPr>
                      <a:endParaRPr sz="1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c>
                  <a:txBody>
                    <a:bodyPr/>
                    <a:lstStyle/>
                    <a:p>
                      <a:pPr>
                        <a:lnSpc>
                          <a:spcPct val="100000"/>
                        </a:lnSpc>
                      </a:pPr>
                      <a:endParaRPr sz="1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r>
              <a:tr h="323341">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B1B1B1"/>
                    </a:solidFill>
                  </a:tcPr>
                </a:tc>
                <a:tc>
                  <a:txBody>
                    <a:bodyPr/>
                    <a:lstStyle/>
                    <a:p>
                      <a:pPr marL="35560">
                        <a:lnSpc>
                          <a:spcPts val="2080"/>
                        </a:lnSpc>
                      </a:pPr>
                      <a:r>
                        <a:rPr sz="1800" spc="-10" dirty="0">
                          <a:latin typeface="Calibri"/>
                          <a:cs typeface="Calibri"/>
                        </a:rPr>
                        <a:t>Central</a:t>
                      </a:r>
                      <a:r>
                        <a:rPr sz="1800" dirty="0">
                          <a:latin typeface="Calibri"/>
                          <a:cs typeface="Calibri"/>
                        </a:rPr>
                        <a:t> </a:t>
                      </a:r>
                      <a:r>
                        <a:rPr sz="1800" spc="-55" dirty="0">
                          <a:latin typeface="Calibri"/>
                          <a:cs typeface="Calibri"/>
                        </a:rPr>
                        <a:t>Tax</a:t>
                      </a:r>
                      <a:endParaRPr sz="18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c>
                  <a:txBody>
                    <a:bodyPr/>
                    <a:lstStyle/>
                    <a:p>
                      <a:pPr>
                        <a:lnSpc>
                          <a:spcPct val="100000"/>
                        </a:lnSpc>
                      </a:pPr>
                      <a:endParaRPr sz="1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c>
                  <a:txBody>
                    <a:bodyPr/>
                    <a:lstStyle/>
                    <a:p>
                      <a:pPr>
                        <a:lnSpc>
                          <a:spcPct val="100000"/>
                        </a:lnSpc>
                      </a:pPr>
                      <a:endParaRPr sz="1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r>
              <a:tr h="323469">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B1B1B1"/>
                    </a:solidFill>
                  </a:tcPr>
                </a:tc>
                <a:tc>
                  <a:txBody>
                    <a:bodyPr/>
                    <a:lstStyle/>
                    <a:p>
                      <a:pPr marL="35560">
                        <a:lnSpc>
                          <a:spcPts val="2080"/>
                        </a:lnSpc>
                      </a:pPr>
                      <a:r>
                        <a:rPr sz="1800" spc="-20" dirty="0">
                          <a:latin typeface="Calibri"/>
                          <a:cs typeface="Calibri"/>
                        </a:rPr>
                        <a:t>State</a:t>
                      </a:r>
                      <a:r>
                        <a:rPr sz="1800" spc="-5" dirty="0">
                          <a:latin typeface="Calibri"/>
                          <a:cs typeface="Calibri"/>
                        </a:rPr>
                        <a:t> </a:t>
                      </a:r>
                      <a:r>
                        <a:rPr sz="1800" spc="-55" dirty="0">
                          <a:latin typeface="Calibri"/>
                          <a:cs typeface="Calibri"/>
                        </a:rPr>
                        <a:t>Tax</a:t>
                      </a:r>
                      <a:endParaRPr sz="18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c>
                  <a:txBody>
                    <a:bodyPr/>
                    <a:lstStyle/>
                    <a:p>
                      <a:pPr>
                        <a:lnSpc>
                          <a:spcPct val="100000"/>
                        </a:lnSpc>
                      </a:pPr>
                      <a:endParaRPr sz="1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c>
                  <a:txBody>
                    <a:bodyPr/>
                    <a:lstStyle/>
                    <a:p>
                      <a:pPr>
                        <a:lnSpc>
                          <a:spcPct val="100000"/>
                        </a:lnSpc>
                      </a:pPr>
                      <a:endParaRPr sz="1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r>
              <a:tr h="323342">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B1B1B1"/>
                    </a:solidFill>
                  </a:tcPr>
                </a:tc>
                <a:tc>
                  <a:txBody>
                    <a:bodyPr/>
                    <a:lstStyle/>
                    <a:p>
                      <a:pPr marL="35560">
                        <a:lnSpc>
                          <a:spcPts val="2080"/>
                        </a:lnSpc>
                      </a:pPr>
                      <a:r>
                        <a:rPr sz="1800" spc="-5" dirty="0">
                          <a:latin typeface="Calibri"/>
                          <a:cs typeface="Calibri"/>
                        </a:rPr>
                        <a:t>Cess</a:t>
                      </a:r>
                      <a:endParaRPr sz="18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c>
                  <a:txBody>
                    <a:bodyPr/>
                    <a:lstStyle/>
                    <a:p>
                      <a:pPr>
                        <a:lnSpc>
                          <a:spcPct val="100000"/>
                        </a:lnSpc>
                      </a:pPr>
                      <a:endParaRPr sz="1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c>
                  <a:txBody>
                    <a:bodyPr/>
                    <a:lstStyle/>
                    <a:p>
                      <a:pPr>
                        <a:lnSpc>
                          <a:spcPct val="100000"/>
                        </a:lnSpc>
                      </a:pPr>
                      <a:endParaRPr sz="1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r>
              <a:tr h="323469">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B1B1B1"/>
                    </a:solidFill>
                  </a:tcPr>
                </a:tc>
                <a:tc>
                  <a:txBody>
                    <a:bodyPr/>
                    <a:lstStyle/>
                    <a:p>
                      <a:pPr marL="35560">
                        <a:lnSpc>
                          <a:spcPts val="2080"/>
                        </a:lnSpc>
                      </a:pPr>
                      <a:r>
                        <a:rPr sz="1800" spc="-15" dirty="0">
                          <a:latin typeface="Calibri"/>
                          <a:cs typeface="Calibri"/>
                        </a:rPr>
                        <a:t>Interest</a:t>
                      </a:r>
                      <a:endParaRPr sz="18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c>
                  <a:txBody>
                    <a:bodyPr/>
                    <a:lstStyle/>
                    <a:p>
                      <a:pPr>
                        <a:lnSpc>
                          <a:spcPct val="100000"/>
                        </a:lnSpc>
                      </a:pPr>
                      <a:endParaRPr sz="1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c>
                  <a:txBody>
                    <a:bodyPr/>
                    <a:lstStyle/>
                    <a:p>
                      <a:pPr>
                        <a:lnSpc>
                          <a:spcPct val="100000"/>
                        </a:lnSpc>
                      </a:pPr>
                      <a:endParaRPr sz="18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0" y="6457200"/>
            <a:ext cx="0" cy="401320"/>
          </a:xfrm>
          <a:custGeom>
            <a:avLst/>
            <a:gdLst/>
            <a:ahLst/>
            <a:cxnLst/>
            <a:rect l="l" t="t" r="r" b="b"/>
            <a:pathLst>
              <a:path h="401320">
                <a:moveTo>
                  <a:pt x="0" y="0"/>
                </a:moveTo>
                <a:lnTo>
                  <a:pt x="0" y="400797"/>
                </a:lnTo>
              </a:path>
            </a:pathLst>
          </a:custGeom>
          <a:ln w="12700">
            <a:solidFill>
              <a:srgbClr val="FFFFFF"/>
            </a:solidFill>
          </a:ln>
        </p:spPr>
        <p:txBody>
          <a:bodyPr wrap="square" lIns="0" tIns="0" rIns="0" bIns="0" rtlCol="0"/>
          <a:lstStyle/>
          <a:p>
            <a:endParaRPr/>
          </a:p>
        </p:txBody>
      </p:sp>
      <p:sp>
        <p:nvSpPr>
          <p:cNvPr id="3" name="object 3"/>
          <p:cNvSpPr/>
          <p:nvPr/>
        </p:nvSpPr>
        <p:spPr>
          <a:xfrm>
            <a:off x="317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4" name="object 4"/>
          <p:cNvSpPr/>
          <p:nvPr/>
        </p:nvSpPr>
        <p:spPr>
          <a:xfrm>
            <a:off x="1218882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5" name="object 5"/>
          <p:cNvSpPr/>
          <p:nvPr/>
        </p:nvSpPr>
        <p:spPr>
          <a:xfrm>
            <a:off x="0" y="6463550"/>
            <a:ext cx="12192000" cy="0"/>
          </a:xfrm>
          <a:custGeom>
            <a:avLst/>
            <a:gdLst/>
            <a:ahLst/>
            <a:cxnLst/>
            <a:rect l="l" t="t" r="r" b="b"/>
            <a:pathLst>
              <a:path w="12192000">
                <a:moveTo>
                  <a:pt x="0" y="0"/>
                </a:moveTo>
                <a:lnTo>
                  <a:pt x="12192000" y="0"/>
                </a:lnTo>
              </a:path>
            </a:pathLst>
          </a:custGeom>
          <a:ln w="12700">
            <a:solidFill>
              <a:srgbClr val="FFFFFF"/>
            </a:solidFill>
          </a:ln>
        </p:spPr>
        <p:txBody>
          <a:bodyPr wrap="square" lIns="0" tIns="0" rIns="0" bIns="0" rtlCol="0"/>
          <a:lstStyle/>
          <a:p>
            <a:endParaRPr/>
          </a:p>
        </p:txBody>
      </p:sp>
      <p:sp>
        <p:nvSpPr>
          <p:cNvPr id="6" name="object 6"/>
          <p:cNvSpPr/>
          <p:nvPr/>
        </p:nvSpPr>
        <p:spPr>
          <a:xfrm>
            <a:off x="0" y="6848474"/>
            <a:ext cx="12192000" cy="0"/>
          </a:xfrm>
          <a:custGeom>
            <a:avLst/>
            <a:gdLst/>
            <a:ahLst/>
            <a:cxnLst/>
            <a:rect l="l" t="t" r="r" b="b"/>
            <a:pathLst>
              <a:path w="12192000">
                <a:moveTo>
                  <a:pt x="0" y="0"/>
                </a:moveTo>
                <a:lnTo>
                  <a:pt x="12192000" y="0"/>
                </a:lnTo>
              </a:path>
            </a:pathLst>
          </a:custGeom>
          <a:ln w="19049">
            <a:solidFill>
              <a:srgbClr val="FFFFFF"/>
            </a:solidFill>
          </a:ln>
        </p:spPr>
        <p:txBody>
          <a:bodyPr wrap="square" lIns="0" tIns="0" rIns="0" bIns="0" rtlCol="0"/>
          <a:lstStyle/>
          <a:p>
            <a:endParaRPr/>
          </a:p>
        </p:txBody>
      </p:sp>
      <p:sp>
        <p:nvSpPr>
          <p:cNvPr id="7" name="object 7"/>
          <p:cNvSpPr/>
          <p:nvPr/>
        </p:nvSpPr>
        <p:spPr>
          <a:xfrm>
            <a:off x="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1D5895"/>
          </a:solidFill>
        </p:spPr>
        <p:txBody>
          <a:bodyPr wrap="square" lIns="0" tIns="0" rIns="0" bIns="0" rtlCol="0"/>
          <a:lstStyle/>
          <a:p>
            <a:endParaRPr/>
          </a:p>
        </p:txBody>
      </p:sp>
      <p:sp>
        <p:nvSpPr>
          <p:cNvPr id="8" name="object 8"/>
          <p:cNvSpPr/>
          <p:nvPr/>
        </p:nvSpPr>
        <p:spPr>
          <a:xfrm>
            <a:off x="609600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80FF33"/>
          </a:solidFill>
        </p:spPr>
        <p:txBody>
          <a:bodyPr wrap="square" lIns="0" tIns="0" rIns="0" bIns="0" rtlCol="0"/>
          <a:lstStyle/>
          <a:p>
            <a:endParaRPr/>
          </a:p>
        </p:txBody>
      </p:sp>
      <p:sp>
        <p:nvSpPr>
          <p:cNvPr id="9" name="object 9"/>
          <p:cNvSpPr/>
          <p:nvPr/>
        </p:nvSpPr>
        <p:spPr>
          <a:xfrm>
            <a:off x="6096000" y="0"/>
            <a:ext cx="0" cy="375920"/>
          </a:xfrm>
          <a:custGeom>
            <a:avLst/>
            <a:gdLst/>
            <a:ahLst/>
            <a:cxnLst/>
            <a:rect l="l" t="t" r="r" b="b"/>
            <a:pathLst>
              <a:path h="375920">
                <a:moveTo>
                  <a:pt x="0" y="0"/>
                </a:moveTo>
                <a:lnTo>
                  <a:pt x="0" y="375412"/>
                </a:lnTo>
              </a:path>
            </a:pathLst>
          </a:custGeom>
          <a:ln w="12700">
            <a:solidFill>
              <a:srgbClr val="FFFFFF"/>
            </a:solidFill>
          </a:ln>
        </p:spPr>
        <p:txBody>
          <a:bodyPr wrap="square" lIns="0" tIns="0" rIns="0" bIns="0" rtlCol="0"/>
          <a:lstStyle/>
          <a:p>
            <a:endParaRPr/>
          </a:p>
        </p:txBody>
      </p:sp>
      <p:sp>
        <p:nvSpPr>
          <p:cNvPr id="10" name="object 10"/>
          <p:cNvSpPr/>
          <p:nvPr/>
        </p:nvSpPr>
        <p:spPr>
          <a:xfrm>
            <a:off x="317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1" name="object 11"/>
          <p:cNvSpPr/>
          <p:nvPr/>
        </p:nvSpPr>
        <p:spPr>
          <a:xfrm>
            <a:off x="1218882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2" name="object 12"/>
          <p:cNvSpPr/>
          <p:nvPr/>
        </p:nvSpPr>
        <p:spPr>
          <a:xfrm>
            <a:off x="0" y="3175"/>
            <a:ext cx="12192000" cy="0"/>
          </a:xfrm>
          <a:custGeom>
            <a:avLst/>
            <a:gdLst/>
            <a:ahLst/>
            <a:cxnLst/>
            <a:rect l="l" t="t" r="r" b="b"/>
            <a:pathLst>
              <a:path w="12192000">
                <a:moveTo>
                  <a:pt x="0" y="0"/>
                </a:moveTo>
                <a:lnTo>
                  <a:pt x="12192000" y="0"/>
                </a:lnTo>
              </a:path>
            </a:pathLst>
          </a:custGeom>
          <a:ln w="6350">
            <a:solidFill>
              <a:srgbClr val="FFFFFF"/>
            </a:solidFill>
          </a:ln>
        </p:spPr>
        <p:txBody>
          <a:bodyPr wrap="square" lIns="0" tIns="0" rIns="0" bIns="0" rtlCol="0"/>
          <a:lstStyle/>
          <a:p>
            <a:endParaRPr/>
          </a:p>
        </p:txBody>
      </p:sp>
      <p:sp>
        <p:nvSpPr>
          <p:cNvPr id="13" name="object 13"/>
          <p:cNvSpPr/>
          <p:nvPr/>
        </p:nvSpPr>
        <p:spPr>
          <a:xfrm>
            <a:off x="365759" y="156959"/>
            <a:ext cx="10520934" cy="794778"/>
          </a:xfrm>
          <a:prstGeom prst="rect">
            <a:avLst/>
          </a:prstGeom>
          <a:blipFill>
            <a:blip r:embed="rId2" cstate="print"/>
            <a:stretch>
              <a:fillRect/>
            </a:stretch>
          </a:blipFill>
        </p:spPr>
        <p:txBody>
          <a:bodyPr wrap="square" lIns="0" tIns="0" rIns="0" bIns="0" rtlCol="0"/>
          <a:lstStyle/>
          <a:p>
            <a:endParaRPr/>
          </a:p>
        </p:txBody>
      </p:sp>
      <p:sp>
        <p:nvSpPr>
          <p:cNvPr id="14" name="object 14"/>
          <p:cNvSpPr txBox="1">
            <a:spLocks noGrp="1"/>
          </p:cNvSpPr>
          <p:nvPr>
            <p:ph type="title"/>
          </p:nvPr>
        </p:nvSpPr>
        <p:spPr>
          <a:xfrm>
            <a:off x="2432685" y="137921"/>
            <a:ext cx="6390640" cy="696595"/>
          </a:xfrm>
          <a:prstGeom prst="rect">
            <a:avLst/>
          </a:prstGeom>
        </p:spPr>
        <p:txBody>
          <a:bodyPr vert="horz" wrap="square" lIns="0" tIns="12700" rIns="0" bIns="0" rtlCol="0">
            <a:spAutoFit/>
          </a:bodyPr>
          <a:lstStyle/>
          <a:p>
            <a:pPr marL="12700">
              <a:lnSpc>
                <a:spcPct val="100000"/>
              </a:lnSpc>
              <a:spcBef>
                <a:spcPts val="100"/>
              </a:spcBef>
            </a:pPr>
            <a:r>
              <a:rPr sz="4400" dirty="0"/>
              <a:t>Annual </a:t>
            </a:r>
            <a:r>
              <a:rPr sz="4400" spc="-15" dirty="0"/>
              <a:t>Return </a:t>
            </a:r>
            <a:r>
              <a:rPr sz="4400" dirty="0"/>
              <a:t>–</a:t>
            </a:r>
            <a:r>
              <a:rPr sz="4400" spc="-50" dirty="0"/>
              <a:t> </a:t>
            </a:r>
            <a:r>
              <a:rPr sz="4400" spc="-5" dirty="0"/>
              <a:t>GSTR-9ABC</a:t>
            </a:r>
            <a:endParaRPr sz="4400"/>
          </a:p>
        </p:txBody>
      </p:sp>
      <p:sp>
        <p:nvSpPr>
          <p:cNvPr id="15" name="object 15"/>
          <p:cNvSpPr txBox="1"/>
          <p:nvPr/>
        </p:nvSpPr>
        <p:spPr>
          <a:xfrm>
            <a:off x="445008" y="5775959"/>
            <a:ext cx="10515600" cy="599440"/>
          </a:xfrm>
          <a:prstGeom prst="rect">
            <a:avLst/>
          </a:prstGeom>
          <a:ln w="12192">
            <a:solidFill>
              <a:srgbClr val="EC7C30"/>
            </a:solidFill>
          </a:ln>
        </p:spPr>
        <p:txBody>
          <a:bodyPr vert="horz" wrap="square" lIns="0" tIns="23495" rIns="0" bIns="0" rtlCol="0">
            <a:spAutoFit/>
          </a:bodyPr>
          <a:lstStyle/>
          <a:p>
            <a:pPr marL="374015" indent="-282575">
              <a:lnSpc>
                <a:spcPct val="100000"/>
              </a:lnSpc>
              <a:spcBef>
                <a:spcPts val="185"/>
              </a:spcBef>
              <a:buSzPct val="96428"/>
              <a:buFont typeface="Wingdings"/>
              <a:buChar char=""/>
              <a:tabLst>
                <a:tab pos="374650" algn="l"/>
              </a:tabLst>
            </a:pPr>
            <a:r>
              <a:rPr sz="2800" spc="-15" dirty="0">
                <a:solidFill>
                  <a:srgbClr val="006FC0"/>
                </a:solidFill>
                <a:latin typeface="Calibri"/>
                <a:cs typeface="Calibri"/>
              </a:rPr>
              <a:t>Last </a:t>
            </a:r>
            <a:r>
              <a:rPr sz="2800" spc="-20" dirty="0">
                <a:solidFill>
                  <a:srgbClr val="006FC0"/>
                </a:solidFill>
                <a:latin typeface="Calibri"/>
                <a:cs typeface="Calibri"/>
              </a:rPr>
              <a:t>date </a:t>
            </a:r>
            <a:r>
              <a:rPr sz="2800" spc="-5" dirty="0">
                <a:solidFill>
                  <a:srgbClr val="006FC0"/>
                </a:solidFill>
                <a:latin typeface="Calibri"/>
                <a:cs typeface="Calibri"/>
              </a:rPr>
              <a:t>- </a:t>
            </a:r>
            <a:r>
              <a:rPr sz="2800" spc="-15" dirty="0">
                <a:solidFill>
                  <a:srgbClr val="006FC0"/>
                </a:solidFill>
                <a:latin typeface="Calibri"/>
                <a:cs typeface="Calibri"/>
              </a:rPr>
              <a:t>31st </a:t>
            </a:r>
            <a:r>
              <a:rPr sz="2800" spc="-10" dirty="0">
                <a:solidFill>
                  <a:srgbClr val="006FC0"/>
                </a:solidFill>
                <a:latin typeface="Calibri"/>
                <a:cs typeface="Calibri"/>
              </a:rPr>
              <a:t>December </a:t>
            </a:r>
            <a:r>
              <a:rPr sz="2800" spc="-15" dirty="0">
                <a:solidFill>
                  <a:srgbClr val="006FC0"/>
                </a:solidFill>
                <a:latin typeface="Calibri"/>
                <a:cs typeface="Calibri"/>
              </a:rPr>
              <a:t>following </a:t>
            </a:r>
            <a:r>
              <a:rPr sz="2800" spc="-5" dirty="0">
                <a:solidFill>
                  <a:srgbClr val="006FC0"/>
                </a:solidFill>
                <a:latin typeface="Calibri"/>
                <a:cs typeface="Calibri"/>
              </a:rPr>
              <a:t>the end of the financial</a:t>
            </a:r>
            <a:r>
              <a:rPr sz="2800" spc="200" dirty="0">
                <a:solidFill>
                  <a:srgbClr val="006FC0"/>
                </a:solidFill>
                <a:latin typeface="Calibri"/>
                <a:cs typeface="Calibri"/>
              </a:rPr>
              <a:t> </a:t>
            </a:r>
            <a:r>
              <a:rPr sz="2800" spc="-15" dirty="0">
                <a:solidFill>
                  <a:srgbClr val="006FC0"/>
                </a:solidFill>
                <a:latin typeface="Calibri"/>
                <a:cs typeface="Calibri"/>
              </a:rPr>
              <a:t>year</a:t>
            </a:r>
            <a:endParaRPr sz="2800">
              <a:latin typeface="Calibri"/>
              <a:cs typeface="Calibri"/>
            </a:endParaRPr>
          </a:p>
        </p:txBody>
      </p:sp>
      <p:sp>
        <p:nvSpPr>
          <p:cNvPr id="16" name="object 16"/>
          <p:cNvSpPr/>
          <p:nvPr/>
        </p:nvSpPr>
        <p:spPr>
          <a:xfrm>
            <a:off x="10006583" y="3802379"/>
            <a:ext cx="0" cy="483870"/>
          </a:xfrm>
          <a:custGeom>
            <a:avLst/>
            <a:gdLst/>
            <a:ahLst/>
            <a:cxnLst/>
            <a:rect l="l" t="t" r="r" b="b"/>
            <a:pathLst>
              <a:path h="483870">
                <a:moveTo>
                  <a:pt x="0" y="0"/>
                </a:moveTo>
                <a:lnTo>
                  <a:pt x="0" y="483616"/>
                </a:lnTo>
              </a:path>
            </a:pathLst>
          </a:custGeom>
          <a:ln w="12192">
            <a:solidFill>
              <a:srgbClr val="528BC1"/>
            </a:solidFill>
          </a:ln>
        </p:spPr>
        <p:txBody>
          <a:bodyPr wrap="square" lIns="0" tIns="0" rIns="0" bIns="0" rtlCol="0"/>
          <a:lstStyle/>
          <a:p>
            <a:endParaRPr/>
          </a:p>
        </p:txBody>
      </p:sp>
      <p:sp>
        <p:nvSpPr>
          <p:cNvPr id="17" name="object 17"/>
          <p:cNvSpPr/>
          <p:nvPr/>
        </p:nvSpPr>
        <p:spPr>
          <a:xfrm>
            <a:off x="10006583" y="2263139"/>
            <a:ext cx="0" cy="483870"/>
          </a:xfrm>
          <a:custGeom>
            <a:avLst/>
            <a:gdLst/>
            <a:ahLst/>
            <a:cxnLst/>
            <a:rect l="l" t="t" r="r" b="b"/>
            <a:pathLst>
              <a:path h="483869">
                <a:moveTo>
                  <a:pt x="0" y="0"/>
                </a:moveTo>
                <a:lnTo>
                  <a:pt x="0" y="483615"/>
                </a:lnTo>
              </a:path>
            </a:pathLst>
          </a:custGeom>
          <a:ln w="12192">
            <a:solidFill>
              <a:srgbClr val="467AA9"/>
            </a:solidFill>
          </a:ln>
        </p:spPr>
        <p:txBody>
          <a:bodyPr wrap="square" lIns="0" tIns="0" rIns="0" bIns="0" rtlCol="0"/>
          <a:lstStyle/>
          <a:p>
            <a:endParaRPr/>
          </a:p>
        </p:txBody>
      </p:sp>
      <p:sp>
        <p:nvSpPr>
          <p:cNvPr id="18" name="object 18"/>
          <p:cNvSpPr/>
          <p:nvPr/>
        </p:nvSpPr>
        <p:spPr>
          <a:xfrm>
            <a:off x="7973568" y="3802379"/>
            <a:ext cx="0" cy="483870"/>
          </a:xfrm>
          <a:custGeom>
            <a:avLst/>
            <a:gdLst/>
            <a:ahLst/>
            <a:cxnLst/>
            <a:rect l="l" t="t" r="r" b="b"/>
            <a:pathLst>
              <a:path h="483870">
                <a:moveTo>
                  <a:pt x="0" y="0"/>
                </a:moveTo>
                <a:lnTo>
                  <a:pt x="0" y="483616"/>
                </a:lnTo>
              </a:path>
            </a:pathLst>
          </a:custGeom>
          <a:ln w="12192">
            <a:solidFill>
              <a:srgbClr val="528BC1"/>
            </a:solidFill>
          </a:ln>
        </p:spPr>
        <p:txBody>
          <a:bodyPr wrap="square" lIns="0" tIns="0" rIns="0" bIns="0" rtlCol="0"/>
          <a:lstStyle/>
          <a:p>
            <a:endParaRPr/>
          </a:p>
        </p:txBody>
      </p:sp>
      <p:sp>
        <p:nvSpPr>
          <p:cNvPr id="19" name="object 19"/>
          <p:cNvSpPr/>
          <p:nvPr/>
        </p:nvSpPr>
        <p:spPr>
          <a:xfrm>
            <a:off x="4925567" y="2263139"/>
            <a:ext cx="3048635" cy="483870"/>
          </a:xfrm>
          <a:custGeom>
            <a:avLst/>
            <a:gdLst/>
            <a:ahLst/>
            <a:cxnLst/>
            <a:rect l="l" t="t" r="r" b="b"/>
            <a:pathLst>
              <a:path w="3048634" h="483869">
                <a:moveTo>
                  <a:pt x="0" y="0"/>
                </a:moveTo>
                <a:lnTo>
                  <a:pt x="0" y="329564"/>
                </a:lnTo>
                <a:lnTo>
                  <a:pt x="3048381" y="329564"/>
                </a:lnTo>
                <a:lnTo>
                  <a:pt x="3048381" y="483615"/>
                </a:lnTo>
              </a:path>
            </a:pathLst>
          </a:custGeom>
          <a:ln w="12192">
            <a:solidFill>
              <a:srgbClr val="467AA9"/>
            </a:solidFill>
          </a:ln>
        </p:spPr>
        <p:txBody>
          <a:bodyPr wrap="square" lIns="0" tIns="0" rIns="0" bIns="0" rtlCol="0"/>
          <a:lstStyle/>
          <a:p>
            <a:endParaRPr/>
          </a:p>
        </p:txBody>
      </p:sp>
      <p:sp>
        <p:nvSpPr>
          <p:cNvPr id="20" name="object 20"/>
          <p:cNvSpPr/>
          <p:nvPr/>
        </p:nvSpPr>
        <p:spPr>
          <a:xfrm>
            <a:off x="5942076" y="3802379"/>
            <a:ext cx="0" cy="483870"/>
          </a:xfrm>
          <a:custGeom>
            <a:avLst/>
            <a:gdLst/>
            <a:ahLst/>
            <a:cxnLst/>
            <a:rect l="l" t="t" r="r" b="b"/>
            <a:pathLst>
              <a:path h="483870">
                <a:moveTo>
                  <a:pt x="0" y="0"/>
                </a:moveTo>
                <a:lnTo>
                  <a:pt x="0" y="483616"/>
                </a:lnTo>
              </a:path>
            </a:pathLst>
          </a:custGeom>
          <a:ln w="12192">
            <a:solidFill>
              <a:srgbClr val="528BC1"/>
            </a:solidFill>
          </a:ln>
        </p:spPr>
        <p:txBody>
          <a:bodyPr wrap="square" lIns="0" tIns="0" rIns="0" bIns="0" rtlCol="0"/>
          <a:lstStyle/>
          <a:p>
            <a:endParaRPr/>
          </a:p>
        </p:txBody>
      </p:sp>
      <p:sp>
        <p:nvSpPr>
          <p:cNvPr id="21" name="object 21"/>
          <p:cNvSpPr/>
          <p:nvPr/>
        </p:nvSpPr>
        <p:spPr>
          <a:xfrm>
            <a:off x="4925567" y="2263139"/>
            <a:ext cx="1016635" cy="483870"/>
          </a:xfrm>
          <a:custGeom>
            <a:avLst/>
            <a:gdLst/>
            <a:ahLst/>
            <a:cxnLst/>
            <a:rect l="l" t="t" r="r" b="b"/>
            <a:pathLst>
              <a:path w="1016635" h="483869">
                <a:moveTo>
                  <a:pt x="0" y="0"/>
                </a:moveTo>
                <a:lnTo>
                  <a:pt x="0" y="329564"/>
                </a:lnTo>
                <a:lnTo>
                  <a:pt x="1016127" y="329564"/>
                </a:lnTo>
                <a:lnTo>
                  <a:pt x="1016127" y="483615"/>
                </a:lnTo>
              </a:path>
            </a:pathLst>
          </a:custGeom>
          <a:ln w="12191">
            <a:solidFill>
              <a:srgbClr val="467AA9"/>
            </a:solidFill>
          </a:ln>
        </p:spPr>
        <p:txBody>
          <a:bodyPr wrap="square" lIns="0" tIns="0" rIns="0" bIns="0" rtlCol="0"/>
          <a:lstStyle/>
          <a:p>
            <a:endParaRPr/>
          </a:p>
        </p:txBody>
      </p:sp>
      <p:sp>
        <p:nvSpPr>
          <p:cNvPr id="22" name="object 22"/>
          <p:cNvSpPr/>
          <p:nvPr/>
        </p:nvSpPr>
        <p:spPr>
          <a:xfrm>
            <a:off x="3910584" y="3802379"/>
            <a:ext cx="0" cy="483870"/>
          </a:xfrm>
          <a:custGeom>
            <a:avLst/>
            <a:gdLst/>
            <a:ahLst/>
            <a:cxnLst/>
            <a:rect l="l" t="t" r="r" b="b"/>
            <a:pathLst>
              <a:path h="483870">
                <a:moveTo>
                  <a:pt x="0" y="0"/>
                </a:moveTo>
                <a:lnTo>
                  <a:pt x="0" y="483616"/>
                </a:lnTo>
              </a:path>
            </a:pathLst>
          </a:custGeom>
          <a:ln w="12192">
            <a:solidFill>
              <a:srgbClr val="528BC1"/>
            </a:solidFill>
          </a:ln>
        </p:spPr>
        <p:txBody>
          <a:bodyPr wrap="square" lIns="0" tIns="0" rIns="0" bIns="0" rtlCol="0"/>
          <a:lstStyle/>
          <a:p>
            <a:endParaRPr/>
          </a:p>
        </p:txBody>
      </p:sp>
      <p:sp>
        <p:nvSpPr>
          <p:cNvPr id="23" name="object 23"/>
          <p:cNvSpPr/>
          <p:nvPr/>
        </p:nvSpPr>
        <p:spPr>
          <a:xfrm>
            <a:off x="3910584" y="2263139"/>
            <a:ext cx="1016635" cy="483870"/>
          </a:xfrm>
          <a:custGeom>
            <a:avLst/>
            <a:gdLst/>
            <a:ahLst/>
            <a:cxnLst/>
            <a:rect l="l" t="t" r="r" b="b"/>
            <a:pathLst>
              <a:path w="1016635" h="483869">
                <a:moveTo>
                  <a:pt x="1016126" y="0"/>
                </a:moveTo>
                <a:lnTo>
                  <a:pt x="1016126" y="329564"/>
                </a:lnTo>
                <a:lnTo>
                  <a:pt x="0" y="329564"/>
                </a:lnTo>
                <a:lnTo>
                  <a:pt x="0" y="483615"/>
                </a:lnTo>
              </a:path>
            </a:pathLst>
          </a:custGeom>
          <a:ln w="12192">
            <a:solidFill>
              <a:srgbClr val="467AA9"/>
            </a:solidFill>
          </a:ln>
        </p:spPr>
        <p:txBody>
          <a:bodyPr wrap="square" lIns="0" tIns="0" rIns="0" bIns="0" rtlCol="0"/>
          <a:lstStyle/>
          <a:p>
            <a:endParaRPr/>
          </a:p>
        </p:txBody>
      </p:sp>
      <p:sp>
        <p:nvSpPr>
          <p:cNvPr id="24" name="object 24"/>
          <p:cNvSpPr/>
          <p:nvPr/>
        </p:nvSpPr>
        <p:spPr>
          <a:xfrm>
            <a:off x="1877567" y="3802379"/>
            <a:ext cx="0" cy="483870"/>
          </a:xfrm>
          <a:custGeom>
            <a:avLst/>
            <a:gdLst/>
            <a:ahLst/>
            <a:cxnLst/>
            <a:rect l="l" t="t" r="r" b="b"/>
            <a:pathLst>
              <a:path h="483870">
                <a:moveTo>
                  <a:pt x="0" y="0"/>
                </a:moveTo>
                <a:lnTo>
                  <a:pt x="0" y="483616"/>
                </a:lnTo>
              </a:path>
            </a:pathLst>
          </a:custGeom>
          <a:ln w="12192">
            <a:solidFill>
              <a:srgbClr val="528BC1"/>
            </a:solidFill>
          </a:ln>
        </p:spPr>
        <p:txBody>
          <a:bodyPr wrap="square" lIns="0" tIns="0" rIns="0" bIns="0" rtlCol="0"/>
          <a:lstStyle/>
          <a:p>
            <a:endParaRPr/>
          </a:p>
        </p:txBody>
      </p:sp>
      <p:sp>
        <p:nvSpPr>
          <p:cNvPr id="25" name="object 25"/>
          <p:cNvSpPr/>
          <p:nvPr/>
        </p:nvSpPr>
        <p:spPr>
          <a:xfrm>
            <a:off x="1877567" y="2263139"/>
            <a:ext cx="3048635" cy="483870"/>
          </a:xfrm>
          <a:custGeom>
            <a:avLst/>
            <a:gdLst/>
            <a:ahLst/>
            <a:cxnLst/>
            <a:rect l="l" t="t" r="r" b="b"/>
            <a:pathLst>
              <a:path w="3048635" h="483869">
                <a:moveTo>
                  <a:pt x="3048381" y="0"/>
                </a:moveTo>
                <a:lnTo>
                  <a:pt x="3048381" y="329564"/>
                </a:lnTo>
                <a:lnTo>
                  <a:pt x="0" y="329564"/>
                </a:lnTo>
                <a:lnTo>
                  <a:pt x="0" y="483615"/>
                </a:lnTo>
              </a:path>
            </a:pathLst>
          </a:custGeom>
          <a:ln w="12192">
            <a:solidFill>
              <a:srgbClr val="467AA9"/>
            </a:solidFill>
          </a:ln>
        </p:spPr>
        <p:txBody>
          <a:bodyPr wrap="square" lIns="0" tIns="0" rIns="0" bIns="0" rtlCol="0"/>
          <a:lstStyle/>
          <a:p>
            <a:endParaRPr/>
          </a:p>
        </p:txBody>
      </p:sp>
      <p:sp>
        <p:nvSpPr>
          <p:cNvPr id="26" name="object 26"/>
          <p:cNvSpPr/>
          <p:nvPr/>
        </p:nvSpPr>
        <p:spPr>
          <a:xfrm>
            <a:off x="4094988" y="1208532"/>
            <a:ext cx="1663064" cy="1054735"/>
          </a:xfrm>
          <a:custGeom>
            <a:avLst/>
            <a:gdLst/>
            <a:ahLst/>
            <a:cxnLst/>
            <a:rect l="l" t="t" r="r" b="b"/>
            <a:pathLst>
              <a:path w="1663064" h="1054735">
                <a:moveTo>
                  <a:pt x="1557274" y="0"/>
                </a:moveTo>
                <a:lnTo>
                  <a:pt x="105410" y="0"/>
                </a:lnTo>
                <a:lnTo>
                  <a:pt x="64400" y="8290"/>
                </a:lnTo>
                <a:lnTo>
                  <a:pt x="30892" y="30892"/>
                </a:lnTo>
                <a:lnTo>
                  <a:pt x="8290" y="64400"/>
                </a:lnTo>
                <a:lnTo>
                  <a:pt x="0" y="105409"/>
                </a:lnTo>
                <a:lnTo>
                  <a:pt x="0" y="949197"/>
                </a:lnTo>
                <a:lnTo>
                  <a:pt x="8290" y="990207"/>
                </a:lnTo>
                <a:lnTo>
                  <a:pt x="30892" y="1023715"/>
                </a:lnTo>
                <a:lnTo>
                  <a:pt x="64400" y="1046317"/>
                </a:lnTo>
                <a:lnTo>
                  <a:pt x="105410" y="1054607"/>
                </a:lnTo>
                <a:lnTo>
                  <a:pt x="1557274" y="1054607"/>
                </a:lnTo>
                <a:lnTo>
                  <a:pt x="1598283" y="1046317"/>
                </a:lnTo>
                <a:lnTo>
                  <a:pt x="1631791" y="1023715"/>
                </a:lnTo>
                <a:lnTo>
                  <a:pt x="1654393" y="990207"/>
                </a:lnTo>
                <a:lnTo>
                  <a:pt x="1662684" y="949197"/>
                </a:lnTo>
                <a:lnTo>
                  <a:pt x="1662684" y="105409"/>
                </a:lnTo>
                <a:lnTo>
                  <a:pt x="1654393" y="64400"/>
                </a:lnTo>
                <a:lnTo>
                  <a:pt x="1631791" y="30892"/>
                </a:lnTo>
                <a:lnTo>
                  <a:pt x="1598283" y="8290"/>
                </a:lnTo>
                <a:lnTo>
                  <a:pt x="1557274" y="0"/>
                </a:lnTo>
                <a:close/>
              </a:path>
            </a:pathLst>
          </a:custGeom>
          <a:solidFill>
            <a:srgbClr val="5B9BD4"/>
          </a:solidFill>
        </p:spPr>
        <p:txBody>
          <a:bodyPr wrap="square" lIns="0" tIns="0" rIns="0" bIns="0" rtlCol="0"/>
          <a:lstStyle/>
          <a:p>
            <a:endParaRPr/>
          </a:p>
        </p:txBody>
      </p:sp>
      <p:sp>
        <p:nvSpPr>
          <p:cNvPr id="27" name="object 27"/>
          <p:cNvSpPr/>
          <p:nvPr/>
        </p:nvSpPr>
        <p:spPr>
          <a:xfrm>
            <a:off x="4094988" y="1208532"/>
            <a:ext cx="1663064" cy="1054735"/>
          </a:xfrm>
          <a:custGeom>
            <a:avLst/>
            <a:gdLst/>
            <a:ahLst/>
            <a:cxnLst/>
            <a:rect l="l" t="t" r="r" b="b"/>
            <a:pathLst>
              <a:path w="1663064" h="1054735">
                <a:moveTo>
                  <a:pt x="0" y="105409"/>
                </a:moveTo>
                <a:lnTo>
                  <a:pt x="8290" y="64400"/>
                </a:lnTo>
                <a:lnTo>
                  <a:pt x="30892" y="30892"/>
                </a:lnTo>
                <a:lnTo>
                  <a:pt x="64400" y="8290"/>
                </a:lnTo>
                <a:lnTo>
                  <a:pt x="105410" y="0"/>
                </a:lnTo>
                <a:lnTo>
                  <a:pt x="1557274" y="0"/>
                </a:lnTo>
                <a:lnTo>
                  <a:pt x="1598283" y="8290"/>
                </a:lnTo>
                <a:lnTo>
                  <a:pt x="1631791" y="30892"/>
                </a:lnTo>
                <a:lnTo>
                  <a:pt x="1654393" y="64400"/>
                </a:lnTo>
                <a:lnTo>
                  <a:pt x="1662684" y="105409"/>
                </a:lnTo>
                <a:lnTo>
                  <a:pt x="1662684" y="949197"/>
                </a:lnTo>
                <a:lnTo>
                  <a:pt x="1654393" y="990207"/>
                </a:lnTo>
                <a:lnTo>
                  <a:pt x="1631791" y="1023715"/>
                </a:lnTo>
                <a:lnTo>
                  <a:pt x="1598283" y="1046317"/>
                </a:lnTo>
                <a:lnTo>
                  <a:pt x="1557274" y="1054607"/>
                </a:lnTo>
                <a:lnTo>
                  <a:pt x="105410" y="1054607"/>
                </a:lnTo>
                <a:lnTo>
                  <a:pt x="64400" y="1046317"/>
                </a:lnTo>
                <a:lnTo>
                  <a:pt x="30892" y="1023715"/>
                </a:lnTo>
                <a:lnTo>
                  <a:pt x="8290" y="990207"/>
                </a:lnTo>
                <a:lnTo>
                  <a:pt x="0" y="949197"/>
                </a:lnTo>
                <a:lnTo>
                  <a:pt x="0" y="105409"/>
                </a:lnTo>
                <a:close/>
              </a:path>
            </a:pathLst>
          </a:custGeom>
          <a:ln w="12192">
            <a:solidFill>
              <a:srgbClr val="FFFFFF"/>
            </a:solidFill>
          </a:ln>
        </p:spPr>
        <p:txBody>
          <a:bodyPr wrap="square" lIns="0" tIns="0" rIns="0" bIns="0" rtlCol="0"/>
          <a:lstStyle/>
          <a:p>
            <a:endParaRPr/>
          </a:p>
        </p:txBody>
      </p:sp>
      <p:sp>
        <p:nvSpPr>
          <p:cNvPr id="28" name="object 28"/>
          <p:cNvSpPr/>
          <p:nvPr/>
        </p:nvSpPr>
        <p:spPr>
          <a:xfrm>
            <a:off x="4279391" y="1383791"/>
            <a:ext cx="1663064" cy="1056640"/>
          </a:xfrm>
          <a:custGeom>
            <a:avLst/>
            <a:gdLst/>
            <a:ahLst/>
            <a:cxnLst/>
            <a:rect l="l" t="t" r="r" b="b"/>
            <a:pathLst>
              <a:path w="1663064" h="1056639">
                <a:moveTo>
                  <a:pt x="1557020" y="0"/>
                </a:moveTo>
                <a:lnTo>
                  <a:pt x="105663" y="0"/>
                </a:lnTo>
                <a:lnTo>
                  <a:pt x="64508" y="8294"/>
                </a:lnTo>
                <a:lnTo>
                  <a:pt x="30924" y="30924"/>
                </a:lnTo>
                <a:lnTo>
                  <a:pt x="8294" y="64508"/>
                </a:lnTo>
                <a:lnTo>
                  <a:pt x="0" y="105663"/>
                </a:lnTo>
                <a:lnTo>
                  <a:pt x="0" y="950468"/>
                </a:lnTo>
                <a:lnTo>
                  <a:pt x="8294" y="991623"/>
                </a:lnTo>
                <a:lnTo>
                  <a:pt x="30924" y="1025207"/>
                </a:lnTo>
                <a:lnTo>
                  <a:pt x="64508" y="1047837"/>
                </a:lnTo>
                <a:lnTo>
                  <a:pt x="105663" y="1056132"/>
                </a:lnTo>
                <a:lnTo>
                  <a:pt x="1557020" y="1056132"/>
                </a:lnTo>
                <a:lnTo>
                  <a:pt x="1598175" y="1047837"/>
                </a:lnTo>
                <a:lnTo>
                  <a:pt x="1631759" y="1025207"/>
                </a:lnTo>
                <a:lnTo>
                  <a:pt x="1654389" y="991623"/>
                </a:lnTo>
                <a:lnTo>
                  <a:pt x="1662684" y="950468"/>
                </a:lnTo>
                <a:lnTo>
                  <a:pt x="1662684" y="105663"/>
                </a:lnTo>
                <a:lnTo>
                  <a:pt x="1654389" y="64508"/>
                </a:lnTo>
                <a:lnTo>
                  <a:pt x="1631759" y="30924"/>
                </a:lnTo>
                <a:lnTo>
                  <a:pt x="1598175" y="8294"/>
                </a:lnTo>
                <a:lnTo>
                  <a:pt x="1557020" y="0"/>
                </a:lnTo>
                <a:close/>
              </a:path>
            </a:pathLst>
          </a:custGeom>
          <a:solidFill>
            <a:srgbClr val="FFFFFF"/>
          </a:solidFill>
        </p:spPr>
        <p:txBody>
          <a:bodyPr wrap="square" lIns="0" tIns="0" rIns="0" bIns="0" rtlCol="0"/>
          <a:lstStyle/>
          <a:p>
            <a:endParaRPr/>
          </a:p>
        </p:txBody>
      </p:sp>
      <p:sp>
        <p:nvSpPr>
          <p:cNvPr id="29" name="object 29"/>
          <p:cNvSpPr/>
          <p:nvPr/>
        </p:nvSpPr>
        <p:spPr>
          <a:xfrm>
            <a:off x="4279391" y="1383791"/>
            <a:ext cx="1663064" cy="1056640"/>
          </a:xfrm>
          <a:custGeom>
            <a:avLst/>
            <a:gdLst/>
            <a:ahLst/>
            <a:cxnLst/>
            <a:rect l="l" t="t" r="r" b="b"/>
            <a:pathLst>
              <a:path w="1663064" h="1056639">
                <a:moveTo>
                  <a:pt x="0" y="105663"/>
                </a:moveTo>
                <a:lnTo>
                  <a:pt x="8294" y="64508"/>
                </a:lnTo>
                <a:lnTo>
                  <a:pt x="30924" y="30924"/>
                </a:lnTo>
                <a:lnTo>
                  <a:pt x="64508" y="8294"/>
                </a:lnTo>
                <a:lnTo>
                  <a:pt x="105663" y="0"/>
                </a:lnTo>
                <a:lnTo>
                  <a:pt x="1557020" y="0"/>
                </a:lnTo>
                <a:lnTo>
                  <a:pt x="1598175" y="8294"/>
                </a:lnTo>
                <a:lnTo>
                  <a:pt x="1631759" y="30924"/>
                </a:lnTo>
                <a:lnTo>
                  <a:pt x="1654389" y="64508"/>
                </a:lnTo>
                <a:lnTo>
                  <a:pt x="1662684" y="105663"/>
                </a:lnTo>
                <a:lnTo>
                  <a:pt x="1662684" y="950468"/>
                </a:lnTo>
                <a:lnTo>
                  <a:pt x="1654389" y="991623"/>
                </a:lnTo>
                <a:lnTo>
                  <a:pt x="1631759" y="1025207"/>
                </a:lnTo>
                <a:lnTo>
                  <a:pt x="1598175" y="1047837"/>
                </a:lnTo>
                <a:lnTo>
                  <a:pt x="1557020" y="1056132"/>
                </a:lnTo>
                <a:lnTo>
                  <a:pt x="105663" y="1056132"/>
                </a:lnTo>
                <a:lnTo>
                  <a:pt x="64508" y="1047837"/>
                </a:lnTo>
                <a:lnTo>
                  <a:pt x="30924" y="1025207"/>
                </a:lnTo>
                <a:lnTo>
                  <a:pt x="8294" y="991623"/>
                </a:lnTo>
                <a:lnTo>
                  <a:pt x="0" y="950468"/>
                </a:lnTo>
                <a:lnTo>
                  <a:pt x="0" y="105663"/>
                </a:lnTo>
                <a:close/>
              </a:path>
            </a:pathLst>
          </a:custGeom>
          <a:ln w="12192">
            <a:solidFill>
              <a:srgbClr val="5B9BD4"/>
            </a:solidFill>
          </a:ln>
        </p:spPr>
        <p:txBody>
          <a:bodyPr wrap="square" lIns="0" tIns="0" rIns="0" bIns="0" rtlCol="0"/>
          <a:lstStyle/>
          <a:p>
            <a:endParaRPr/>
          </a:p>
        </p:txBody>
      </p:sp>
      <p:sp>
        <p:nvSpPr>
          <p:cNvPr id="30" name="object 30"/>
          <p:cNvSpPr txBox="1"/>
          <p:nvPr/>
        </p:nvSpPr>
        <p:spPr>
          <a:xfrm>
            <a:off x="4505325" y="1753869"/>
            <a:ext cx="1210945" cy="269240"/>
          </a:xfrm>
          <a:prstGeom prst="rect">
            <a:avLst/>
          </a:prstGeom>
        </p:spPr>
        <p:txBody>
          <a:bodyPr vert="horz" wrap="square" lIns="0" tIns="12065" rIns="0" bIns="0" rtlCol="0">
            <a:spAutoFit/>
          </a:bodyPr>
          <a:lstStyle/>
          <a:p>
            <a:pPr marL="12700">
              <a:lnSpc>
                <a:spcPct val="100000"/>
              </a:lnSpc>
              <a:spcBef>
                <a:spcPts val="95"/>
              </a:spcBef>
            </a:pPr>
            <a:r>
              <a:rPr sz="1600" spc="-5" dirty="0">
                <a:latin typeface="Calibri"/>
                <a:cs typeface="Calibri"/>
              </a:rPr>
              <a:t>Annual</a:t>
            </a:r>
            <a:r>
              <a:rPr sz="1600" spc="-40" dirty="0">
                <a:latin typeface="Calibri"/>
                <a:cs typeface="Calibri"/>
              </a:rPr>
              <a:t> </a:t>
            </a:r>
            <a:r>
              <a:rPr sz="1600" spc="-15" dirty="0">
                <a:latin typeface="Calibri"/>
                <a:cs typeface="Calibri"/>
              </a:rPr>
              <a:t>Return</a:t>
            </a:r>
            <a:endParaRPr sz="1600">
              <a:latin typeface="Calibri"/>
              <a:cs typeface="Calibri"/>
            </a:endParaRPr>
          </a:p>
        </p:txBody>
      </p:sp>
      <p:sp>
        <p:nvSpPr>
          <p:cNvPr id="31" name="object 31"/>
          <p:cNvSpPr/>
          <p:nvPr/>
        </p:nvSpPr>
        <p:spPr>
          <a:xfrm>
            <a:off x="1046988" y="2747772"/>
            <a:ext cx="1663064" cy="1054735"/>
          </a:xfrm>
          <a:custGeom>
            <a:avLst/>
            <a:gdLst/>
            <a:ahLst/>
            <a:cxnLst/>
            <a:rect l="l" t="t" r="r" b="b"/>
            <a:pathLst>
              <a:path w="1663064" h="1054735">
                <a:moveTo>
                  <a:pt x="1557274" y="0"/>
                </a:moveTo>
                <a:lnTo>
                  <a:pt x="105460" y="0"/>
                </a:lnTo>
                <a:lnTo>
                  <a:pt x="64411" y="8290"/>
                </a:lnTo>
                <a:lnTo>
                  <a:pt x="30889" y="30892"/>
                </a:lnTo>
                <a:lnTo>
                  <a:pt x="8287" y="64400"/>
                </a:lnTo>
                <a:lnTo>
                  <a:pt x="0" y="105410"/>
                </a:lnTo>
                <a:lnTo>
                  <a:pt x="0" y="949197"/>
                </a:lnTo>
                <a:lnTo>
                  <a:pt x="8287" y="990207"/>
                </a:lnTo>
                <a:lnTo>
                  <a:pt x="30889" y="1023715"/>
                </a:lnTo>
                <a:lnTo>
                  <a:pt x="64411" y="1046317"/>
                </a:lnTo>
                <a:lnTo>
                  <a:pt x="105460" y="1054608"/>
                </a:lnTo>
                <a:lnTo>
                  <a:pt x="1557274" y="1054608"/>
                </a:lnTo>
                <a:lnTo>
                  <a:pt x="1598283" y="1046317"/>
                </a:lnTo>
                <a:lnTo>
                  <a:pt x="1631791" y="1023715"/>
                </a:lnTo>
                <a:lnTo>
                  <a:pt x="1654393" y="990207"/>
                </a:lnTo>
                <a:lnTo>
                  <a:pt x="1662684" y="949197"/>
                </a:lnTo>
                <a:lnTo>
                  <a:pt x="1662684" y="105410"/>
                </a:lnTo>
                <a:lnTo>
                  <a:pt x="1654393" y="64400"/>
                </a:lnTo>
                <a:lnTo>
                  <a:pt x="1631791" y="30892"/>
                </a:lnTo>
                <a:lnTo>
                  <a:pt x="1598283" y="8290"/>
                </a:lnTo>
                <a:lnTo>
                  <a:pt x="1557274" y="0"/>
                </a:lnTo>
                <a:close/>
              </a:path>
            </a:pathLst>
          </a:custGeom>
          <a:solidFill>
            <a:srgbClr val="5B9BD4"/>
          </a:solidFill>
        </p:spPr>
        <p:txBody>
          <a:bodyPr wrap="square" lIns="0" tIns="0" rIns="0" bIns="0" rtlCol="0"/>
          <a:lstStyle/>
          <a:p>
            <a:endParaRPr/>
          </a:p>
        </p:txBody>
      </p:sp>
      <p:sp>
        <p:nvSpPr>
          <p:cNvPr id="32" name="object 32"/>
          <p:cNvSpPr/>
          <p:nvPr/>
        </p:nvSpPr>
        <p:spPr>
          <a:xfrm>
            <a:off x="1046988" y="2747772"/>
            <a:ext cx="1663064" cy="1054735"/>
          </a:xfrm>
          <a:custGeom>
            <a:avLst/>
            <a:gdLst/>
            <a:ahLst/>
            <a:cxnLst/>
            <a:rect l="l" t="t" r="r" b="b"/>
            <a:pathLst>
              <a:path w="1663064" h="1054735">
                <a:moveTo>
                  <a:pt x="0" y="105410"/>
                </a:moveTo>
                <a:lnTo>
                  <a:pt x="8287" y="64400"/>
                </a:lnTo>
                <a:lnTo>
                  <a:pt x="30889" y="30892"/>
                </a:lnTo>
                <a:lnTo>
                  <a:pt x="64411" y="8290"/>
                </a:lnTo>
                <a:lnTo>
                  <a:pt x="105460" y="0"/>
                </a:lnTo>
                <a:lnTo>
                  <a:pt x="1557274" y="0"/>
                </a:lnTo>
                <a:lnTo>
                  <a:pt x="1598283" y="8290"/>
                </a:lnTo>
                <a:lnTo>
                  <a:pt x="1631791" y="30892"/>
                </a:lnTo>
                <a:lnTo>
                  <a:pt x="1654393" y="64400"/>
                </a:lnTo>
                <a:lnTo>
                  <a:pt x="1662684" y="105410"/>
                </a:lnTo>
                <a:lnTo>
                  <a:pt x="1662684" y="949197"/>
                </a:lnTo>
                <a:lnTo>
                  <a:pt x="1654393" y="990207"/>
                </a:lnTo>
                <a:lnTo>
                  <a:pt x="1631791" y="1023715"/>
                </a:lnTo>
                <a:lnTo>
                  <a:pt x="1598283" y="1046317"/>
                </a:lnTo>
                <a:lnTo>
                  <a:pt x="1557274" y="1054608"/>
                </a:lnTo>
                <a:lnTo>
                  <a:pt x="105460" y="1054608"/>
                </a:lnTo>
                <a:lnTo>
                  <a:pt x="64411" y="1046317"/>
                </a:lnTo>
                <a:lnTo>
                  <a:pt x="30889" y="1023715"/>
                </a:lnTo>
                <a:lnTo>
                  <a:pt x="8287" y="990207"/>
                </a:lnTo>
                <a:lnTo>
                  <a:pt x="0" y="949197"/>
                </a:lnTo>
                <a:lnTo>
                  <a:pt x="0" y="105410"/>
                </a:lnTo>
                <a:close/>
              </a:path>
            </a:pathLst>
          </a:custGeom>
          <a:ln w="12192">
            <a:solidFill>
              <a:srgbClr val="FFFFFF"/>
            </a:solidFill>
          </a:ln>
        </p:spPr>
        <p:txBody>
          <a:bodyPr wrap="square" lIns="0" tIns="0" rIns="0" bIns="0" rtlCol="0"/>
          <a:lstStyle/>
          <a:p>
            <a:endParaRPr/>
          </a:p>
        </p:txBody>
      </p:sp>
      <p:sp>
        <p:nvSpPr>
          <p:cNvPr id="33" name="object 33"/>
          <p:cNvSpPr/>
          <p:nvPr/>
        </p:nvSpPr>
        <p:spPr>
          <a:xfrm>
            <a:off x="1231391" y="2923032"/>
            <a:ext cx="1663064" cy="1056640"/>
          </a:xfrm>
          <a:custGeom>
            <a:avLst/>
            <a:gdLst/>
            <a:ahLst/>
            <a:cxnLst/>
            <a:rect l="l" t="t" r="r" b="b"/>
            <a:pathLst>
              <a:path w="1663064" h="1056639">
                <a:moveTo>
                  <a:pt x="1557020" y="0"/>
                </a:moveTo>
                <a:lnTo>
                  <a:pt x="105664" y="0"/>
                </a:lnTo>
                <a:lnTo>
                  <a:pt x="64508" y="8294"/>
                </a:lnTo>
                <a:lnTo>
                  <a:pt x="30924" y="30924"/>
                </a:lnTo>
                <a:lnTo>
                  <a:pt x="8294" y="64508"/>
                </a:lnTo>
                <a:lnTo>
                  <a:pt x="0" y="105663"/>
                </a:lnTo>
                <a:lnTo>
                  <a:pt x="0" y="950467"/>
                </a:lnTo>
                <a:lnTo>
                  <a:pt x="8294" y="991623"/>
                </a:lnTo>
                <a:lnTo>
                  <a:pt x="30924" y="1025207"/>
                </a:lnTo>
                <a:lnTo>
                  <a:pt x="64508" y="1047837"/>
                </a:lnTo>
                <a:lnTo>
                  <a:pt x="105664" y="1056131"/>
                </a:lnTo>
                <a:lnTo>
                  <a:pt x="1557020" y="1056131"/>
                </a:lnTo>
                <a:lnTo>
                  <a:pt x="1598175" y="1047837"/>
                </a:lnTo>
                <a:lnTo>
                  <a:pt x="1631759" y="1025207"/>
                </a:lnTo>
                <a:lnTo>
                  <a:pt x="1654389" y="991623"/>
                </a:lnTo>
                <a:lnTo>
                  <a:pt x="1662684" y="950467"/>
                </a:lnTo>
                <a:lnTo>
                  <a:pt x="1662684" y="105663"/>
                </a:lnTo>
                <a:lnTo>
                  <a:pt x="1654389" y="64508"/>
                </a:lnTo>
                <a:lnTo>
                  <a:pt x="1631759" y="30924"/>
                </a:lnTo>
                <a:lnTo>
                  <a:pt x="1598175" y="8294"/>
                </a:lnTo>
                <a:lnTo>
                  <a:pt x="1557020" y="0"/>
                </a:lnTo>
                <a:close/>
              </a:path>
            </a:pathLst>
          </a:custGeom>
          <a:solidFill>
            <a:srgbClr val="FFFFFF"/>
          </a:solidFill>
        </p:spPr>
        <p:txBody>
          <a:bodyPr wrap="square" lIns="0" tIns="0" rIns="0" bIns="0" rtlCol="0"/>
          <a:lstStyle/>
          <a:p>
            <a:endParaRPr/>
          </a:p>
        </p:txBody>
      </p:sp>
      <p:sp>
        <p:nvSpPr>
          <p:cNvPr id="34" name="object 34"/>
          <p:cNvSpPr/>
          <p:nvPr/>
        </p:nvSpPr>
        <p:spPr>
          <a:xfrm>
            <a:off x="1231391" y="2923032"/>
            <a:ext cx="1663064" cy="1056640"/>
          </a:xfrm>
          <a:custGeom>
            <a:avLst/>
            <a:gdLst/>
            <a:ahLst/>
            <a:cxnLst/>
            <a:rect l="l" t="t" r="r" b="b"/>
            <a:pathLst>
              <a:path w="1663064" h="1056639">
                <a:moveTo>
                  <a:pt x="0" y="105663"/>
                </a:moveTo>
                <a:lnTo>
                  <a:pt x="8294" y="64508"/>
                </a:lnTo>
                <a:lnTo>
                  <a:pt x="30924" y="30924"/>
                </a:lnTo>
                <a:lnTo>
                  <a:pt x="64508" y="8294"/>
                </a:lnTo>
                <a:lnTo>
                  <a:pt x="105664" y="0"/>
                </a:lnTo>
                <a:lnTo>
                  <a:pt x="1557020" y="0"/>
                </a:lnTo>
                <a:lnTo>
                  <a:pt x="1598175" y="8294"/>
                </a:lnTo>
                <a:lnTo>
                  <a:pt x="1631759" y="30924"/>
                </a:lnTo>
                <a:lnTo>
                  <a:pt x="1654389" y="64508"/>
                </a:lnTo>
                <a:lnTo>
                  <a:pt x="1662684" y="105663"/>
                </a:lnTo>
                <a:lnTo>
                  <a:pt x="1662684" y="950467"/>
                </a:lnTo>
                <a:lnTo>
                  <a:pt x="1654389" y="991623"/>
                </a:lnTo>
                <a:lnTo>
                  <a:pt x="1631759" y="1025207"/>
                </a:lnTo>
                <a:lnTo>
                  <a:pt x="1598175" y="1047837"/>
                </a:lnTo>
                <a:lnTo>
                  <a:pt x="1557020" y="1056131"/>
                </a:lnTo>
                <a:lnTo>
                  <a:pt x="105664" y="1056131"/>
                </a:lnTo>
                <a:lnTo>
                  <a:pt x="64508" y="1047837"/>
                </a:lnTo>
                <a:lnTo>
                  <a:pt x="30924" y="1025207"/>
                </a:lnTo>
                <a:lnTo>
                  <a:pt x="8294" y="991623"/>
                </a:lnTo>
                <a:lnTo>
                  <a:pt x="0" y="950467"/>
                </a:lnTo>
                <a:lnTo>
                  <a:pt x="0" y="105663"/>
                </a:lnTo>
                <a:close/>
              </a:path>
            </a:pathLst>
          </a:custGeom>
          <a:ln w="12192">
            <a:solidFill>
              <a:srgbClr val="5B9BD4"/>
            </a:solidFill>
          </a:ln>
        </p:spPr>
        <p:txBody>
          <a:bodyPr wrap="square" lIns="0" tIns="0" rIns="0" bIns="0" rtlCol="0"/>
          <a:lstStyle/>
          <a:p>
            <a:endParaRPr/>
          </a:p>
        </p:txBody>
      </p:sp>
      <p:sp>
        <p:nvSpPr>
          <p:cNvPr id="35" name="object 35"/>
          <p:cNvSpPr txBox="1"/>
          <p:nvPr/>
        </p:nvSpPr>
        <p:spPr>
          <a:xfrm>
            <a:off x="1336294" y="2883890"/>
            <a:ext cx="1451610" cy="840105"/>
          </a:xfrm>
          <a:prstGeom prst="rect">
            <a:avLst/>
          </a:prstGeom>
        </p:spPr>
        <p:txBody>
          <a:bodyPr vert="horz" wrap="square" lIns="0" tIns="12065" rIns="0" bIns="0" rtlCol="0">
            <a:spAutoFit/>
          </a:bodyPr>
          <a:lstStyle/>
          <a:p>
            <a:pPr marL="78105" marR="68580" algn="ctr">
              <a:lnSpc>
                <a:spcPct val="127299"/>
              </a:lnSpc>
              <a:spcBef>
                <a:spcPts val="95"/>
              </a:spcBef>
            </a:pPr>
            <a:r>
              <a:rPr sz="1400" spc="-10" dirty="0">
                <a:latin typeface="Calibri"/>
                <a:cs typeface="Calibri"/>
              </a:rPr>
              <a:t>Registered</a:t>
            </a:r>
            <a:r>
              <a:rPr sz="1400" spc="-65" dirty="0">
                <a:latin typeface="Calibri"/>
                <a:cs typeface="Calibri"/>
              </a:rPr>
              <a:t> </a:t>
            </a:r>
            <a:r>
              <a:rPr sz="1400" spc="-10" dirty="0">
                <a:latin typeface="Calibri"/>
                <a:cs typeface="Calibri"/>
              </a:rPr>
              <a:t>Person  </a:t>
            </a:r>
            <a:r>
              <a:rPr sz="1400" spc="-10" dirty="0">
                <a:solidFill>
                  <a:srgbClr val="FF0000"/>
                </a:solidFill>
                <a:latin typeface="Calibri"/>
                <a:cs typeface="Calibri"/>
              </a:rPr>
              <a:t>EXCEPT</a:t>
            </a:r>
            <a:endParaRPr sz="1400">
              <a:latin typeface="Calibri"/>
              <a:cs typeface="Calibri"/>
            </a:endParaRPr>
          </a:p>
          <a:p>
            <a:pPr algn="ctr">
              <a:lnSpc>
                <a:spcPct val="100000"/>
              </a:lnSpc>
              <a:spcBef>
                <a:spcPts val="459"/>
              </a:spcBef>
            </a:pPr>
            <a:r>
              <a:rPr sz="1400" spc="-15" dirty="0">
                <a:latin typeface="Calibri"/>
                <a:cs typeface="Calibri"/>
              </a:rPr>
              <a:t>ISD, </a:t>
            </a:r>
            <a:r>
              <a:rPr sz="1400" spc="-45" dirty="0">
                <a:latin typeface="Calibri"/>
                <a:cs typeface="Calibri"/>
              </a:rPr>
              <a:t>CTP, </a:t>
            </a:r>
            <a:r>
              <a:rPr sz="1400" spc="-40" dirty="0">
                <a:latin typeface="Calibri"/>
                <a:cs typeface="Calibri"/>
              </a:rPr>
              <a:t>NRTP,</a:t>
            </a:r>
            <a:r>
              <a:rPr sz="1400" spc="-15" dirty="0">
                <a:latin typeface="Calibri"/>
                <a:cs typeface="Calibri"/>
              </a:rPr>
              <a:t> </a:t>
            </a:r>
            <a:r>
              <a:rPr sz="1400" spc="-5" dirty="0">
                <a:latin typeface="Calibri"/>
                <a:cs typeface="Calibri"/>
              </a:rPr>
              <a:t>TDS,</a:t>
            </a:r>
            <a:endParaRPr sz="1400">
              <a:latin typeface="Calibri"/>
              <a:cs typeface="Calibri"/>
            </a:endParaRPr>
          </a:p>
        </p:txBody>
      </p:sp>
      <p:sp>
        <p:nvSpPr>
          <p:cNvPr id="36" name="object 36"/>
          <p:cNvSpPr txBox="1"/>
          <p:nvPr/>
        </p:nvSpPr>
        <p:spPr>
          <a:xfrm>
            <a:off x="1918461" y="3679316"/>
            <a:ext cx="285750" cy="239395"/>
          </a:xfrm>
          <a:prstGeom prst="rect">
            <a:avLst/>
          </a:prstGeom>
        </p:spPr>
        <p:txBody>
          <a:bodyPr vert="horz" wrap="square" lIns="0" tIns="12700" rIns="0" bIns="0" rtlCol="0">
            <a:spAutoFit/>
          </a:bodyPr>
          <a:lstStyle/>
          <a:p>
            <a:pPr marL="12700">
              <a:lnSpc>
                <a:spcPct val="100000"/>
              </a:lnSpc>
              <a:spcBef>
                <a:spcPts val="100"/>
              </a:spcBef>
            </a:pPr>
            <a:r>
              <a:rPr sz="1400" spc="-25" dirty="0">
                <a:latin typeface="Calibri"/>
                <a:cs typeface="Calibri"/>
              </a:rPr>
              <a:t>T</a:t>
            </a:r>
            <a:r>
              <a:rPr sz="1400" spc="-5" dirty="0">
                <a:latin typeface="Calibri"/>
                <a:cs typeface="Calibri"/>
              </a:rPr>
              <a:t>C</a:t>
            </a:r>
            <a:r>
              <a:rPr sz="1400" dirty="0">
                <a:latin typeface="Calibri"/>
                <a:cs typeface="Calibri"/>
              </a:rPr>
              <a:t>S</a:t>
            </a:r>
            <a:endParaRPr sz="1400">
              <a:latin typeface="Calibri"/>
              <a:cs typeface="Calibri"/>
            </a:endParaRPr>
          </a:p>
        </p:txBody>
      </p:sp>
      <p:sp>
        <p:nvSpPr>
          <p:cNvPr id="37" name="object 37"/>
          <p:cNvSpPr/>
          <p:nvPr/>
        </p:nvSpPr>
        <p:spPr>
          <a:xfrm>
            <a:off x="1046988" y="4287011"/>
            <a:ext cx="1663064" cy="1056640"/>
          </a:xfrm>
          <a:custGeom>
            <a:avLst/>
            <a:gdLst/>
            <a:ahLst/>
            <a:cxnLst/>
            <a:rect l="l" t="t" r="r" b="b"/>
            <a:pathLst>
              <a:path w="1663064" h="1056639">
                <a:moveTo>
                  <a:pt x="1557020" y="0"/>
                </a:moveTo>
                <a:lnTo>
                  <a:pt x="105613" y="0"/>
                </a:lnTo>
                <a:lnTo>
                  <a:pt x="64502" y="8294"/>
                </a:lnTo>
                <a:lnTo>
                  <a:pt x="30932" y="30924"/>
                </a:lnTo>
                <a:lnTo>
                  <a:pt x="8299" y="64508"/>
                </a:lnTo>
                <a:lnTo>
                  <a:pt x="0" y="105663"/>
                </a:lnTo>
                <a:lnTo>
                  <a:pt x="0" y="950468"/>
                </a:lnTo>
                <a:lnTo>
                  <a:pt x="8299" y="991623"/>
                </a:lnTo>
                <a:lnTo>
                  <a:pt x="30932" y="1025207"/>
                </a:lnTo>
                <a:lnTo>
                  <a:pt x="64502" y="1047837"/>
                </a:lnTo>
                <a:lnTo>
                  <a:pt x="105613" y="1056132"/>
                </a:lnTo>
                <a:lnTo>
                  <a:pt x="1557020" y="1056132"/>
                </a:lnTo>
                <a:lnTo>
                  <a:pt x="1598175" y="1047837"/>
                </a:lnTo>
                <a:lnTo>
                  <a:pt x="1631759" y="1025207"/>
                </a:lnTo>
                <a:lnTo>
                  <a:pt x="1654389" y="991623"/>
                </a:lnTo>
                <a:lnTo>
                  <a:pt x="1662684" y="950468"/>
                </a:lnTo>
                <a:lnTo>
                  <a:pt x="1662684" y="105663"/>
                </a:lnTo>
                <a:lnTo>
                  <a:pt x="1654389" y="64508"/>
                </a:lnTo>
                <a:lnTo>
                  <a:pt x="1631759" y="30924"/>
                </a:lnTo>
                <a:lnTo>
                  <a:pt x="1598175" y="8294"/>
                </a:lnTo>
                <a:lnTo>
                  <a:pt x="1557020" y="0"/>
                </a:lnTo>
                <a:close/>
              </a:path>
            </a:pathLst>
          </a:custGeom>
          <a:solidFill>
            <a:srgbClr val="5B9BD4"/>
          </a:solidFill>
        </p:spPr>
        <p:txBody>
          <a:bodyPr wrap="square" lIns="0" tIns="0" rIns="0" bIns="0" rtlCol="0"/>
          <a:lstStyle/>
          <a:p>
            <a:endParaRPr/>
          </a:p>
        </p:txBody>
      </p:sp>
      <p:sp>
        <p:nvSpPr>
          <p:cNvPr id="38" name="object 38"/>
          <p:cNvSpPr/>
          <p:nvPr/>
        </p:nvSpPr>
        <p:spPr>
          <a:xfrm>
            <a:off x="1046988" y="4287011"/>
            <a:ext cx="1663064" cy="1056640"/>
          </a:xfrm>
          <a:custGeom>
            <a:avLst/>
            <a:gdLst/>
            <a:ahLst/>
            <a:cxnLst/>
            <a:rect l="l" t="t" r="r" b="b"/>
            <a:pathLst>
              <a:path w="1663064" h="1056639">
                <a:moveTo>
                  <a:pt x="0" y="105663"/>
                </a:moveTo>
                <a:lnTo>
                  <a:pt x="8299" y="64508"/>
                </a:lnTo>
                <a:lnTo>
                  <a:pt x="30932" y="30924"/>
                </a:lnTo>
                <a:lnTo>
                  <a:pt x="64502" y="8294"/>
                </a:lnTo>
                <a:lnTo>
                  <a:pt x="105613" y="0"/>
                </a:lnTo>
                <a:lnTo>
                  <a:pt x="1557020" y="0"/>
                </a:lnTo>
                <a:lnTo>
                  <a:pt x="1598175" y="8294"/>
                </a:lnTo>
                <a:lnTo>
                  <a:pt x="1631759" y="30924"/>
                </a:lnTo>
                <a:lnTo>
                  <a:pt x="1654389" y="64508"/>
                </a:lnTo>
                <a:lnTo>
                  <a:pt x="1662684" y="105663"/>
                </a:lnTo>
                <a:lnTo>
                  <a:pt x="1662684" y="950468"/>
                </a:lnTo>
                <a:lnTo>
                  <a:pt x="1654389" y="991623"/>
                </a:lnTo>
                <a:lnTo>
                  <a:pt x="1631759" y="1025207"/>
                </a:lnTo>
                <a:lnTo>
                  <a:pt x="1598175" y="1047837"/>
                </a:lnTo>
                <a:lnTo>
                  <a:pt x="1557020" y="1056132"/>
                </a:lnTo>
                <a:lnTo>
                  <a:pt x="105613" y="1056132"/>
                </a:lnTo>
                <a:lnTo>
                  <a:pt x="64502" y="1047837"/>
                </a:lnTo>
                <a:lnTo>
                  <a:pt x="30932" y="1025207"/>
                </a:lnTo>
                <a:lnTo>
                  <a:pt x="8299" y="991623"/>
                </a:lnTo>
                <a:lnTo>
                  <a:pt x="0" y="950468"/>
                </a:lnTo>
                <a:lnTo>
                  <a:pt x="0" y="105663"/>
                </a:lnTo>
                <a:close/>
              </a:path>
            </a:pathLst>
          </a:custGeom>
          <a:ln w="12192">
            <a:solidFill>
              <a:srgbClr val="FFFFFF"/>
            </a:solidFill>
          </a:ln>
        </p:spPr>
        <p:txBody>
          <a:bodyPr wrap="square" lIns="0" tIns="0" rIns="0" bIns="0" rtlCol="0"/>
          <a:lstStyle/>
          <a:p>
            <a:endParaRPr/>
          </a:p>
        </p:txBody>
      </p:sp>
      <p:sp>
        <p:nvSpPr>
          <p:cNvPr id="39" name="object 39"/>
          <p:cNvSpPr/>
          <p:nvPr/>
        </p:nvSpPr>
        <p:spPr>
          <a:xfrm>
            <a:off x="1231391" y="4462271"/>
            <a:ext cx="1663064" cy="1056640"/>
          </a:xfrm>
          <a:custGeom>
            <a:avLst/>
            <a:gdLst/>
            <a:ahLst/>
            <a:cxnLst/>
            <a:rect l="l" t="t" r="r" b="b"/>
            <a:pathLst>
              <a:path w="1663064" h="1056639">
                <a:moveTo>
                  <a:pt x="1557020" y="0"/>
                </a:moveTo>
                <a:lnTo>
                  <a:pt x="105664" y="0"/>
                </a:lnTo>
                <a:lnTo>
                  <a:pt x="64508" y="8294"/>
                </a:lnTo>
                <a:lnTo>
                  <a:pt x="30924" y="30924"/>
                </a:lnTo>
                <a:lnTo>
                  <a:pt x="8294" y="64508"/>
                </a:lnTo>
                <a:lnTo>
                  <a:pt x="0" y="105663"/>
                </a:lnTo>
                <a:lnTo>
                  <a:pt x="0" y="950467"/>
                </a:lnTo>
                <a:lnTo>
                  <a:pt x="8294" y="991623"/>
                </a:lnTo>
                <a:lnTo>
                  <a:pt x="30924" y="1025207"/>
                </a:lnTo>
                <a:lnTo>
                  <a:pt x="64508" y="1047837"/>
                </a:lnTo>
                <a:lnTo>
                  <a:pt x="105664" y="1056131"/>
                </a:lnTo>
                <a:lnTo>
                  <a:pt x="1557020" y="1056131"/>
                </a:lnTo>
                <a:lnTo>
                  <a:pt x="1598175" y="1047837"/>
                </a:lnTo>
                <a:lnTo>
                  <a:pt x="1631759" y="1025207"/>
                </a:lnTo>
                <a:lnTo>
                  <a:pt x="1654389" y="991623"/>
                </a:lnTo>
                <a:lnTo>
                  <a:pt x="1662684" y="950467"/>
                </a:lnTo>
                <a:lnTo>
                  <a:pt x="1662684" y="105663"/>
                </a:lnTo>
                <a:lnTo>
                  <a:pt x="1654389" y="64508"/>
                </a:lnTo>
                <a:lnTo>
                  <a:pt x="1631759" y="30924"/>
                </a:lnTo>
                <a:lnTo>
                  <a:pt x="1598175" y="8294"/>
                </a:lnTo>
                <a:lnTo>
                  <a:pt x="1557020" y="0"/>
                </a:lnTo>
                <a:close/>
              </a:path>
            </a:pathLst>
          </a:custGeom>
          <a:solidFill>
            <a:srgbClr val="FFFFFF"/>
          </a:solidFill>
        </p:spPr>
        <p:txBody>
          <a:bodyPr wrap="square" lIns="0" tIns="0" rIns="0" bIns="0" rtlCol="0"/>
          <a:lstStyle/>
          <a:p>
            <a:endParaRPr/>
          </a:p>
        </p:txBody>
      </p:sp>
      <p:sp>
        <p:nvSpPr>
          <p:cNvPr id="40" name="object 40"/>
          <p:cNvSpPr/>
          <p:nvPr/>
        </p:nvSpPr>
        <p:spPr>
          <a:xfrm>
            <a:off x="1231391" y="4462271"/>
            <a:ext cx="1663064" cy="1056640"/>
          </a:xfrm>
          <a:custGeom>
            <a:avLst/>
            <a:gdLst/>
            <a:ahLst/>
            <a:cxnLst/>
            <a:rect l="l" t="t" r="r" b="b"/>
            <a:pathLst>
              <a:path w="1663064" h="1056639">
                <a:moveTo>
                  <a:pt x="0" y="105663"/>
                </a:moveTo>
                <a:lnTo>
                  <a:pt x="8294" y="64508"/>
                </a:lnTo>
                <a:lnTo>
                  <a:pt x="30924" y="30924"/>
                </a:lnTo>
                <a:lnTo>
                  <a:pt x="64508" y="8294"/>
                </a:lnTo>
                <a:lnTo>
                  <a:pt x="105664" y="0"/>
                </a:lnTo>
                <a:lnTo>
                  <a:pt x="1557020" y="0"/>
                </a:lnTo>
                <a:lnTo>
                  <a:pt x="1598175" y="8294"/>
                </a:lnTo>
                <a:lnTo>
                  <a:pt x="1631759" y="30924"/>
                </a:lnTo>
                <a:lnTo>
                  <a:pt x="1654389" y="64508"/>
                </a:lnTo>
                <a:lnTo>
                  <a:pt x="1662684" y="105663"/>
                </a:lnTo>
                <a:lnTo>
                  <a:pt x="1662684" y="950467"/>
                </a:lnTo>
                <a:lnTo>
                  <a:pt x="1654389" y="991623"/>
                </a:lnTo>
                <a:lnTo>
                  <a:pt x="1631759" y="1025207"/>
                </a:lnTo>
                <a:lnTo>
                  <a:pt x="1598175" y="1047837"/>
                </a:lnTo>
                <a:lnTo>
                  <a:pt x="1557020" y="1056131"/>
                </a:lnTo>
                <a:lnTo>
                  <a:pt x="105664" y="1056131"/>
                </a:lnTo>
                <a:lnTo>
                  <a:pt x="64508" y="1047837"/>
                </a:lnTo>
                <a:lnTo>
                  <a:pt x="30924" y="1025207"/>
                </a:lnTo>
                <a:lnTo>
                  <a:pt x="8294" y="991623"/>
                </a:lnTo>
                <a:lnTo>
                  <a:pt x="0" y="950467"/>
                </a:lnTo>
                <a:lnTo>
                  <a:pt x="0" y="105663"/>
                </a:lnTo>
                <a:close/>
              </a:path>
            </a:pathLst>
          </a:custGeom>
          <a:ln w="12192">
            <a:solidFill>
              <a:srgbClr val="5B9BD4"/>
            </a:solidFill>
          </a:ln>
        </p:spPr>
        <p:txBody>
          <a:bodyPr wrap="square" lIns="0" tIns="0" rIns="0" bIns="0" rtlCol="0"/>
          <a:lstStyle/>
          <a:p>
            <a:endParaRPr/>
          </a:p>
        </p:txBody>
      </p:sp>
      <p:sp>
        <p:nvSpPr>
          <p:cNvPr id="41" name="object 41"/>
          <p:cNvSpPr txBox="1"/>
          <p:nvPr/>
        </p:nvSpPr>
        <p:spPr>
          <a:xfrm>
            <a:off x="1759966" y="4833365"/>
            <a:ext cx="603885" cy="269240"/>
          </a:xfrm>
          <a:prstGeom prst="rect">
            <a:avLst/>
          </a:prstGeom>
        </p:spPr>
        <p:txBody>
          <a:bodyPr vert="horz" wrap="square" lIns="0" tIns="12065" rIns="0" bIns="0" rtlCol="0">
            <a:spAutoFit/>
          </a:bodyPr>
          <a:lstStyle/>
          <a:p>
            <a:pPr marL="12700">
              <a:lnSpc>
                <a:spcPct val="100000"/>
              </a:lnSpc>
              <a:spcBef>
                <a:spcPts val="95"/>
              </a:spcBef>
            </a:pPr>
            <a:r>
              <a:rPr sz="1600" spc="-10" dirty="0">
                <a:latin typeface="Calibri"/>
                <a:cs typeface="Calibri"/>
              </a:rPr>
              <a:t>GSTR</a:t>
            </a:r>
            <a:r>
              <a:rPr sz="1600" spc="-65" dirty="0">
                <a:latin typeface="Calibri"/>
                <a:cs typeface="Calibri"/>
              </a:rPr>
              <a:t> </a:t>
            </a:r>
            <a:r>
              <a:rPr sz="1600" spc="-5" dirty="0">
                <a:latin typeface="Calibri"/>
                <a:cs typeface="Calibri"/>
              </a:rPr>
              <a:t>9</a:t>
            </a:r>
            <a:endParaRPr sz="1600">
              <a:latin typeface="Calibri"/>
              <a:cs typeface="Calibri"/>
            </a:endParaRPr>
          </a:p>
        </p:txBody>
      </p:sp>
      <p:sp>
        <p:nvSpPr>
          <p:cNvPr id="42" name="object 42"/>
          <p:cNvSpPr/>
          <p:nvPr/>
        </p:nvSpPr>
        <p:spPr>
          <a:xfrm>
            <a:off x="3078479" y="2747772"/>
            <a:ext cx="1663064" cy="1054735"/>
          </a:xfrm>
          <a:custGeom>
            <a:avLst/>
            <a:gdLst/>
            <a:ahLst/>
            <a:cxnLst/>
            <a:rect l="l" t="t" r="r" b="b"/>
            <a:pathLst>
              <a:path w="1663064" h="1054735">
                <a:moveTo>
                  <a:pt x="1557273" y="0"/>
                </a:moveTo>
                <a:lnTo>
                  <a:pt x="105409" y="0"/>
                </a:lnTo>
                <a:lnTo>
                  <a:pt x="64400" y="8290"/>
                </a:lnTo>
                <a:lnTo>
                  <a:pt x="30892" y="30892"/>
                </a:lnTo>
                <a:lnTo>
                  <a:pt x="8290" y="64400"/>
                </a:lnTo>
                <a:lnTo>
                  <a:pt x="0" y="105410"/>
                </a:lnTo>
                <a:lnTo>
                  <a:pt x="0" y="949197"/>
                </a:lnTo>
                <a:lnTo>
                  <a:pt x="8290" y="990207"/>
                </a:lnTo>
                <a:lnTo>
                  <a:pt x="30892" y="1023715"/>
                </a:lnTo>
                <a:lnTo>
                  <a:pt x="64400" y="1046317"/>
                </a:lnTo>
                <a:lnTo>
                  <a:pt x="105409" y="1054608"/>
                </a:lnTo>
                <a:lnTo>
                  <a:pt x="1557273" y="1054608"/>
                </a:lnTo>
                <a:lnTo>
                  <a:pt x="1598283" y="1046317"/>
                </a:lnTo>
                <a:lnTo>
                  <a:pt x="1631791" y="1023715"/>
                </a:lnTo>
                <a:lnTo>
                  <a:pt x="1654393" y="990207"/>
                </a:lnTo>
                <a:lnTo>
                  <a:pt x="1662683" y="949197"/>
                </a:lnTo>
                <a:lnTo>
                  <a:pt x="1662683" y="105410"/>
                </a:lnTo>
                <a:lnTo>
                  <a:pt x="1654393" y="64400"/>
                </a:lnTo>
                <a:lnTo>
                  <a:pt x="1631791" y="30892"/>
                </a:lnTo>
                <a:lnTo>
                  <a:pt x="1598283" y="8290"/>
                </a:lnTo>
                <a:lnTo>
                  <a:pt x="1557273" y="0"/>
                </a:lnTo>
                <a:close/>
              </a:path>
            </a:pathLst>
          </a:custGeom>
          <a:solidFill>
            <a:srgbClr val="5B9BD4"/>
          </a:solidFill>
        </p:spPr>
        <p:txBody>
          <a:bodyPr wrap="square" lIns="0" tIns="0" rIns="0" bIns="0" rtlCol="0"/>
          <a:lstStyle/>
          <a:p>
            <a:endParaRPr/>
          </a:p>
        </p:txBody>
      </p:sp>
      <p:sp>
        <p:nvSpPr>
          <p:cNvPr id="43" name="object 43"/>
          <p:cNvSpPr/>
          <p:nvPr/>
        </p:nvSpPr>
        <p:spPr>
          <a:xfrm>
            <a:off x="3078479" y="2747772"/>
            <a:ext cx="1663064" cy="1054735"/>
          </a:xfrm>
          <a:custGeom>
            <a:avLst/>
            <a:gdLst/>
            <a:ahLst/>
            <a:cxnLst/>
            <a:rect l="l" t="t" r="r" b="b"/>
            <a:pathLst>
              <a:path w="1663064" h="1054735">
                <a:moveTo>
                  <a:pt x="0" y="105410"/>
                </a:moveTo>
                <a:lnTo>
                  <a:pt x="8290" y="64400"/>
                </a:lnTo>
                <a:lnTo>
                  <a:pt x="30892" y="30892"/>
                </a:lnTo>
                <a:lnTo>
                  <a:pt x="64400" y="8290"/>
                </a:lnTo>
                <a:lnTo>
                  <a:pt x="105409" y="0"/>
                </a:lnTo>
                <a:lnTo>
                  <a:pt x="1557273" y="0"/>
                </a:lnTo>
                <a:lnTo>
                  <a:pt x="1598283" y="8290"/>
                </a:lnTo>
                <a:lnTo>
                  <a:pt x="1631791" y="30892"/>
                </a:lnTo>
                <a:lnTo>
                  <a:pt x="1654393" y="64400"/>
                </a:lnTo>
                <a:lnTo>
                  <a:pt x="1662683" y="105410"/>
                </a:lnTo>
                <a:lnTo>
                  <a:pt x="1662683" y="949197"/>
                </a:lnTo>
                <a:lnTo>
                  <a:pt x="1654393" y="990207"/>
                </a:lnTo>
                <a:lnTo>
                  <a:pt x="1631791" y="1023715"/>
                </a:lnTo>
                <a:lnTo>
                  <a:pt x="1598283" y="1046317"/>
                </a:lnTo>
                <a:lnTo>
                  <a:pt x="1557273" y="1054608"/>
                </a:lnTo>
                <a:lnTo>
                  <a:pt x="105409" y="1054608"/>
                </a:lnTo>
                <a:lnTo>
                  <a:pt x="64400" y="1046317"/>
                </a:lnTo>
                <a:lnTo>
                  <a:pt x="30892" y="1023715"/>
                </a:lnTo>
                <a:lnTo>
                  <a:pt x="8290" y="990207"/>
                </a:lnTo>
                <a:lnTo>
                  <a:pt x="0" y="949197"/>
                </a:lnTo>
                <a:lnTo>
                  <a:pt x="0" y="105410"/>
                </a:lnTo>
                <a:close/>
              </a:path>
            </a:pathLst>
          </a:custGeom>
          <a:ln w="12192">
            <a:solidFill>
              <a:srgbClr val="FFFFFF"/>
            </a:solidFill>
          </a:ln>
        </p:spPr>
        <p:txBody>
          <a:bodyPr wrap="square" lIns="0" tIns="0" rIns="0" bIns="0" rtlCol="0"/>
          <a:lstStyle/>
          <a:p>
            <a:endParaRPr/>
          </a:p>
        </p:txBody>
      </p:sp>
      <p:sp>
        <p:nvSpPr>
          <p:cNvPr id="44" name="object 44"/>
          <p:cNvSpPr/>
          <p:nvPr/>
        </p:nvSpPr>
        <p:spPr>
          <a:xfrm>
            <a:off x="3262884" y="2923032"/>
            <a:ext cx="1663064" cy="1056640"/>
          </a:xfrm>
          <a:custGeom>
            <a:avLst/>
            <a:gdLst/>
            <a:ahLst/>
            <a:cxnLst/>
            <a:rect l="l" t="t" r="r" b="b"/>
            <a:pathLst>
              <a:path w="1663064" h="1056639">
                <a:moveTo>
                  <a:pt x="1557019" y="0"/>
                </a:moveTo>
                <a:lnTo>
                  <a:pt x="105663" y="0"/>
                </a:lnTo>
                <a:lnTo>
                  <a:pt x="64508" y="8294"/>
                </a:lnTo>
                <a:lnTo>
                  <a:pt x="30924" y="30924"/>
                </a:lnTo>
                <a:lnTo>
                  <a:pt x="8294" y="64508"/>
                </a:lnTo>
                <a:lnTo>
                  <a:pt x="0" y="105663"/>
                </a:lnTo>
                <a:lnTo>
                  <a:pt x="0" y="950467"/>
                </a:lnTo>
                <a:lnTo>
                  <a:pt x="8294" y="991623"/>
                </a:lnTo>
                <a:lnTo>
                  <a:pt x="30924" y="1025207"/>
                </a:lnTo>
                <a:lnTo>
                  <a:pt x="64508" y="1047837"/>
                </a:lnTo>
                <a:lnTo>
                  <a:pt x="105663" y="1056131"/>
                </a:lnTo>
                <a:lnTo>
                  <a:pt x="1557019" y="1056131"/>
                </a:lnTo>
                <a:lnTo>
                  <a:pt x="1598175" y="1047837"/>
                </a:lnTo>
                <a:lnTo>
                  <a:pt x="1631759" y="1025207"/>
                </a:lnTo>
                <a:lnTo>
                  <a:pt x="1654389" y="991623"/>
                </a:lnTo>
                <a:lnTo>
                  <a:pt x="1662683" y="950467"/>
                </a:lnTo>
                <a:lnTo>
                  <a:pt x="1662683" y="105663"/>
                </a:lnTo>
                <a:lnTo>
                  <a:pt x="1654389" y="64508"/>
                </a:lnTo>
                <a:lnTo>
                  <a:pt x="1631759" y="30924"/>
                </a:lnTo>
                <a:lnTo>
                  <a:pt x="1598175" y="8294"/>
                </a:lnTo>
                <a:lnTo>
                  <a:pt x="1557019" y="0"/>
                </a:lnTo>
                <a:close/>
              </a:path>
            </a:pathLst>
          </a:custGeom>
          <a:solidFill>
            <a:srgbClr val="FFFFFF"/>
          </a:solidFill>
        </p:spPr>
        <p:txBody>
          <a:bodyPr wrap="square" lIns="0" tIns="0" rIns="0" bIns="0" rtlCol="0"/>
          <a:lstStyle/>
          <a:p>
            <a:endParaRPr/>
          </a:p>
        </p:txBody>
      </p:sp>
      <p:sp>
        <p:nvSpPr>
          <p:cNvPr id="45" name="object 45"/>
          <p:cNvSpPr/>
          <p:nvPr/>
        </p:nvSpPr>
        <p:spPr>
          <a:xfrm>
            <a:off x="3262884" y="2923032"/>
            <a:ext cx="1663064" cy="1056640"/>
          </a:xfrm>
          <a:custGeom>
            <a:avLst/>
            <a:gdLst/>
            <a:ahLst/>
            <a:cxnLst/>
            <a:rect l="l" t="t" r="r" b="b"/>
            <a:pathLst>
              <a:path w="1663064" h="1056639">
                <a:moveTo>
                  <a:pt x="0" y="105663"/>
                </a:moveTo>
                <a:lnTo>
                  <a:pt x="8294" y="64508"/>
                </a:lnTo>
                <a:lnTo>
                  <a:pt x="30924" y="30924"/>
                </a:lnTo>
                <a:lnTo>
                  <a:pt x="64508" y="8294"/>
                </a:lnTo>
                <a:lnTo>
                  <a:pt x="105663" y="0"/>
                </a:lnTo>
                <a:lnTo>
                  <a:pt x="1557019" y="0"/>
                </a:lnTo>
                <a:lnTo>
                  <a:pt x="1598175" y="8294"/>
                </a:lnTo>
                <a:lnTo>
                  <a:pt x="1631759" y="30924"/>
                </a:lnTo>
                <a:lnTo>
                  <a:pt x="1654389" y="64508"/>
                </a:lnTo>
                <a:lnTo>
                  <a:pt x="1662683" y="105663"/>
                </a:lnTo>
                <a:lnTo>
                  <a:pt x="1662683" y="950467"/>
                </a:lnTo>
                <a:lnTo>
                  <a:pt x="1654389" y="991623"/>
                </a:lnTo>
                <a:lnTo>
                  <a:pt x="1631759" y="1025207"/>
                </a:lnTo>
                <a:lnTo>
                  <a:pt x="1598175" y="1047837"/>
                </a:lnTo>
                <a:lnTo>
                  <a:pt x="1557019" y="1056131"/>
                </a:lnTo>
                <a:lnTo>
                  <a:pt x="105663" y="1056131"/>
                </a:lnTo>
                <a:lnTo>
                  <a:pt x="64508" y="1047837"/>
                </a:lnTo>
                <a:lnTo>
                  <a:pt x="30924" y="1025207"/>
                </a:lnTo>
                <a:lnTo>
                  <a:pt x="8294" y="991623"/>
                </a:lnTo>
                <a:lnTo>
                  <a:pt x="0" y="950467"/>
                </a:lnTo>
                <a:lnTo>
                  <a:pt x="0" y="105663"/>
                </a:lnTo>
                <a:close/>
              </a:path>
            </a:pathLst>
          </a:custGeom>
          <a:ln w="12192">
            <a:solidFill>
              <a:srgbClr val="5B9BD4"/>
            </a:solidFill>
          </a:ln>
        </p:spPr>
        <p:txBody>
          <a:bodyPr wrap="square" lIns="0" tIns="0" rIns="0" bIns="0" rtlCol="0"/>
          <a:lstStyle/>
          <a:p>
            <a:endParaRPr/>
          </a:p>
        </p:txBody>
      </p:sp>
      <p:sp>
        <p:nvSpPr>
          <p:cNvPr id="46" name="object 46"/>
          <p:cNvSpPr txBox="1"/>
          <p:nvPr/>
        </p:nvSpPr>
        <p:spPr>
          <a:xfrm>
            <a:off x="3559302" y="3070351"/>
            <a:ext cx="1069975" cy="269240"/>
          </a:xfrm>
          <a:prstGeom prst="rect">
            <a:avLst/>
          </a:prstGeom>
        </p:spPr>
        <p:txBody>
          <a:bodyPr vert="horz" wrap="square" lIns="0" tIns="12065" rIns="0" bIns="0" rtlCol="0">
            <a:spAutoFit/>
          </a:bodyPr>
          <a:lstStyle/>
          <a:p>
            <a:pPr marL="12700">
              <a:lnSpc>
                <a:spcPct val="100000"/>
              </a:lnSpc>
              <a:spcBef>
                <a:spcPts val="95"/>
              </a:spcBef>
            </a:pPr>
            <a:r>
              <a:rPr sz="1600" spc="-10" dirty="0">
                <a:latin typeface="Calibri"/>
                <a:cs typeface="Calibri"/>
              </a:rPr>
              <a:t>Composition</a:t>
            </a:r>
            <a:endParaRPr sz="1600">
              <a:latin typeface="Calibri"/>
              <a:cs typeface="Calibri"/>
            </a:endParaRPr>
          </a:p>
        </p:txBody>
      </p:sp>
      <p:sp>
        <p:nvSpPr>
          <p:cNvPr id="47" name="object 47"/>
          <p:cNvSpPr txBox="1"/>
          <p:nvPr/>
        </p:nvSpPr>
        <p:spPr>
          <a:xfrm>
            <a:off x="3460241" y="3292855"/>
            <a:ext cx="1268095" cy="269240"/>
          </a:xfrm>
          <a:prstGeom prst="rect">
            <a:avLst/>
          </a:prstGeom>
        </p:spPr>
        <p:txBody>
          <a:bodyPr vert="horz" wrap="square" lIns="0" tIns="12065" rIns="0" bIns="0" rtlCol="0">
            <a:spAutoFit/>
          </a:bodyPr>
          <a:lstStyle/>
          <a:p>
            <a:pPr marL="12700">
              <a:lnSpc>
                <a:spcPct val="100000"/>
              </a:lnSpc>
              <a:spcBef>
                <a:spcPts val="95"/>
              </a:spcBef>
              <a:tabLst>
                <a:tab pos="782955" algn="l"/>
              </a:tabLst>
            </a:pPr>
            <a:r>
              <a:rPr sz="1600" spc="-5" dirty="0">
                <a:latin typeface="Calibri"/>
                <a:cs typeface="Calibri"/>
              </a:rPr>
              <a:t>Dealer	(</a:t>
            </a:r>
            <a:r>
              <a:rPr sz="1600" spc="-65" dirty="0">
                <a:latin typeface="Calibri"/>
                <a:cs typeface="Calibri"/>
              </a:rPr>
              <a:t> </a:t>
            </a:r>
            <a:r>
              <a:rPr sz="1600" spc="-5" dirty="0">
                <a:latin typeface="Calibri"/>
                <a:cs typeface="Calibri"/>
              </a:rPr>
              <a:t>Rule</a:t>
            </a:r>
            <a:endParaRPr sz="1600">
              <a:latin typeface="Calibri"/>
              <a:cs typeface="Calibri"/>
            </a:endParaRPr>
          </a:p>
        </p:txBody>
      </p:sp>
      <p:sp>
        <p:nvSpPr>
          <p:cNvPr id="48" name="object 48"/>
          <p:cNvSpPr txBox="1"/>
          <p:nvPr/>
        </p:nvSpPr>
        <p:spPr>
          <a:xfrm>
            <a:off x="3812285" y="3516884"/>
            <a:ext cx="565785" cy="269240"/>
          </a:xfrm>
          <a:prstGeom prst="rect">
            <a:avLst/>
          </a:prstGeom>
        </p:spPr>
        <p:txBody>
          <a:bodyPr vert="horz" wrap="square" lIns="0" tIns="12065" rIns="0" bIns="0" rtlCol="0">
            <a:spAutoFit/>
          </a:bodyPr>
          <a:lstStyle/>
          <a:p>
            <a:pPr marL="12700">
              <a:lnSpc>
                <a:spcPct val="100000"/>
              </a:lnSpc>
              <a:spcBef>
                <a:spcPts val="95"/>
              </a:spcBef>
            </a:pPr>
            <a:r>
              <a:rPr sz="1600" spc="-10" dirty="0">
                <a:latin typeface="Calibri"/>
                <a:cs typeface="Calibri"/>
              </a:rPr>
              <a:t>80(2)</a:t>
            </a:r>
            <a:r>
              <a:rPr sz="1600" spc="-40" dirty="0">
                <a:latin typeface="Calibri"/>
                <a:cs typeface="Calibri"/>
              </a:rPr>
              <a:t> </a:t>
            </a:r>
            <a:r>
              <a:rPr sz="1600" spc="-5" dirty="0">
                <a:latin typeface="Calibri"/>
                <a:cs typeface="Calibri"/>
              </a:rPr>
              <a:t>)</a:t>
            </a:r>
            <a:endParaRPr sz="1600">
              <a:latin typeface="Calibri"/>
              <a:cs typeface="Calibri"/>
            </a:endParaRPr>
          </a:p>
        </p:txBody>
      </p:sp>
      <p:sp>
        <p:nvSpPr>
          <p:cNvPr id="49" name="object 49"/>
          <p:cNvSpPr/>
          <p:nvPr/>
        </p:nvSpPr>
        <p:spPr>
          <a:xfrm>
            <a:off x="3078479" y="4287011"/>
            <a:ext cx="1663064" cy="1056640"/>
          </a:xfrm>
          <a:custGeom>
            <a:avLst/>
            <a:gdLst/>
            <a:ahLst/>
            <a:cxnLst/>
            <a:rect l="l" t="t" r="r" b="b"/>
            <a:pathLst>
              <a:path w="1663064" h="1056639">
                <a:moveTo>
                  <a:pt x="1557020" y="0"/>
                </a:moveTo>
                <a:lnTo>
                  <a:pt x="105663" y="0"/>
                </a:lnTo>
                <a:lnTo>
                  <a:pt x="64508" y="8294"/>
                </a:lnTo>
                <a:lnTo>
                  <a:pt x="30924" y="30924"/>
                </a:lnTo>
                <a:lnTo>
                  <a:pt x="8294" y="64508"/>
                </a:lnTo>
                <a:lnTo>
                  <a:pt x="0" y="105663"/>
                </a:lnTo>
                <a:lnTo>
                  <a:pt x="0" y="950468"/>
                </a:lnTo>
                <a:lnTo>
                  <a:pt x="8294" y="991623"/>
                </a:lnTo>
                <a:lnTo>
                  <a:pt x="30924" y="1025207"/>
                </a:lnTo>
                <a:lnTo>
                  <a:pt x="64508" y="1047837"/>
                </a:lnTo>
                <a:lnTo>
                  <a:pt x="105663" y="1056132"/>
                </a:lnTo>
                <a:lnTo>
                  <a:pt x="1557020" y="1056132"/>
                </a:lnTo>
                <a:lnTo>
                  <a:pt x="1598175" y="1047837"/>
                </a:lnTo>
                <a:lnTo>
                  <a:pt x="1631759" y="1025207"/>
                </a:lnTo>
                <a:lnTo>
                  <a:pt x="1654389" y="991623"/>
                </a:lnTo>
                <a:lnTo>
                  <a:pt x="1662683" y="950468"/>
                </a:lnTo>
                <a:lnTo>
                  <a:pt x="1662683" y="105663"/>
                </a:lnTo>
                <a:lnTo>
                  <a:pt x="1654389" y="64508"/>
                </a:lnTo>
                <a:lnTo>
                  <a:pt x="1631759" y="30924"/>
                </a:lnTo>
                <a:lnTo>
                  <a:pt x="1598175" y="8294"/>
                </a:lnTo>
                <a:lnTo>
                  <a:pt x="1557020" y="0"/>
                </a:lnTo>
                <a:close/>
              </a:path>
            </a:pathLst>
          </a:custGeom>
          <a:solidFill>
            <a:srgbClr val="5B9BD4"/>
          </a:solidFill>
        </p:spPr>
        <p:txBody>
          <a:bodyPr wrap="square" lIns="0" tIns="0" rIns="0" bIns="0" rtlCol="0"/>
          <a:lstStyle/>
          <a:p>
            <a:endParaRPr/>
          </a:p>
        </p:txBody>
      </p:sp>
      <p:sp>
        <p:nvSpPr>
          <p:cNvPr id="50" name="object 50"/>
          <p:cNvSpPr/>
          <p:nvPr/>
        </p:nvSpPr>
        <p:spPr>
          <a:xfrm>
            <a:off x="3078479" y="4287011"/>
            <a:ext cx="1663064" cy="1056640"/>
          </a:xfrm>
          <a:custGeom>
            <a:avLst/>
            <a:gdLst/>
            <a:ahLst/>
            <a:cxnLst/>
            <a:rect l="l" t="t" r="r" b="b"/>
            <a:pathLst>
              <a:path w="1663064" h="1056639">
                <a:moveTo>
                  <a:pt x="0" y="105663"/>
                </a:moveTo>
                <a:lnTo>
                  <a:pt x="8294" y="64508"/>
                </a:lnTo>
                <a:lnTo>
                  <a:pt x="30924" y="30924"/>
                </a:lnTo>
                <a:lnTo>
                  <a:pt x="64508" y="8294"/>
                </a:lnTo>
                <a:lnTo>
                  <a:pt x="105663" y="0"/>
                </a:lnTo>
                <a:lnTo>
                  <a:pt x="1557020" y="0"/>
                </a:lnTo>
                <a:lnTo>
                  <a:pt x="1598175" y="8294"/>
                </a:lnTo>
                <a:lnTo>
                  <a:pt x="1631759" y="30924"/>
                </a:lnTo>
                <a:lnTo>
                  <a:pt x="1654389" y="64508"/>
                </a:lnTo>
                <a:lnTo>
                  <a:pt x="1662683" y="105663"/>
                </a:lnTo>
                <a:lnTo>
                  <a:pt x="1662683" y="950468"/>
                </a:lnTo>
                <a:lnTo>
                  <a:pt x="1654389" y="991623"/>
                </a:lnTo>
                <a:lnTo>
                  <a:pt x="1631759" y="1025207"/>
                </a:lnTo>
                <a:lnTo>
                  <a:pt x="1598175" y="1047837"/>
                </a:lnTo>
                <a:lnTo>
                  <a:pt x="1557020" y="1056132"/>
                </a:lnTo>
                <a:lnTo>
                  <a:pt x="105663" y="1056132"/>
                </a:lnTo>
                <a:lnTo>
                  <a:pt x="64508" y="1047837"/>
                </a:lnTo>
                <a:lnTo>
                  <a:pt x="30924" y="1025207"/>
                </a:lnTo>
                <a:lnTo>
                  <a:pt x="8294" y="991623"/>
                </a:lnTo>
                <a:lnTo>
                  <a:pt x="0" y="950468"/>
                </a:lnTo>
                <a:lnTo>
                  <a:pt x="0" y="105663"/>
                </a:lnTo>
                <a:close/>
              </a:path>
            </a:pathLst>
          </a:custGeom>
          <a:ln w="12192">
            <a:solidFill>
              <a:srgbClr val="FFFFFF"/>
            </a:solidFill>
          </a:ln>
        </p:spPr>
        <p:txBody>
          <a:bodyPr wrap="square" lIns="0" tIns="0" rIns="0" bIns="0" rtlCol="0"/>
          <a:lstStyle/>
          <a:p>
            <a:endParaRPr/>
          </a:p>
        </p:txBody>
      </p:sp>
      <p:sp>
        <p:nvSpPr>
          <p:cNvPr id="51" name="object 51"/>
          <p:cNvSpPr/>
          <p:nvPr/>
        </p:nvSpPr>
        <p:spPr>
          <a:xfrm>
            <a:off x="3262884" y="4462271"/>
            <a:ext cx="1663064" cy="1056640"/>
          </a:xfrm>
          <a:custGeom>
            <a:avLst/>
            <a:gdLst/>
            <a:ahLst/>
            <a:cxnLst/>
            <a:rect l="l" t="t" r="r" b="b"/>
            <a:pathLst>
              <a:path w="1663064" h="1056639">
                <a:moveTo>
                  <a:pt x="1557019" y="0"/>
                </a:moveTo>
                <a:lnTo>
                  <a:pt x="105663" y="0"/>
                </a:lnTo>
                <a:lnTo>
                  <a:pt x="64508" y="8294"/>
                </a:lnTo>
                <a:lnTo>
                  <a:pt x="30924" y="30924"/>
                </a:lnTo>
                <a:lnTo>
                  <a:pt x="8294" y="64508"/>
                </a:lnTo>
                <a:lnTo>
                  <a:pt x="0" y="105663"/>
                </a:lnTo>
                <a:lnTo>
                  <a:pt x="0" y="950467"/>
                </a:lnTo>
                <a:lnTo>
                  <a:pt x="8294" y="991623"/>
                </a:lnTo>
                <a:lnTo>
                  <a:pt x="30924" y="1025207"/>
                </a:lnTo>
                <a:lnTo>
                  <a:pt x="64508" y="1047837"/>
                </a:lnTo>
                <a:lnTo>
                  <a:pt x="105663" y="1056131"/>
                </a:lnTo>
                <a:lnTo>
                  <a:pt x="1557019" y="1056131"/>
                </a:lnTo>
                <a:lnTo>
                  <a:pt x="1598175" y="1047837"/>
                </a:lnTo>
                <a:lnTo>
                  <a:pt x="1631759" y="1025207"/>
                </a:lnTo>
                <a:lnTo>
                  <a:pt x="1654389" y="991623"/>
                </a:lnTo>
                <a:lnTo>
                  <a:pt x="1662683" y="950467"/>
                </a:lnTo>
                <a:lnTo>
                  <a:pt x="1662683" y="105663"/>
                </a:lnTo>
                <a:lnTo>
                  <a:pt x="1654389" y="64508"/>
                </a:lnTo>
                <a:lnTo>
                  <a:pt x="1631759" y="30924"/>
                </a:lnTo>
                <a:lnTo>
                  <a:pt x="1598175" y="8294"/>
                </a:lnTo>
                <a:lnTo>
                  <a:pt x="1557019" y="0"/>
                </a:lnTo>
                <a:close/>
              </a:path>
            </a:pathLst>
          </a:custGeom>
          <a:solidFill>
            <a:srgbClr val="FFFFFF"/>
          </a:solidFill>
        </p:spPr>
        <p:txBody>
          <a:bodyPr wrap="square" lIns="0" tIns="0" rIns="0" bIns="0" rtlCol="0"/>
          <a:lstStyle/>
          <a:p>
            <a:endParaRPr/>
          </a:p>
        </p:txBody>
      </p:sp>
      <p:sp>
        <p:nvSpPr>
          <p:cNvPr id="52" name="object 52"/>
          <p:cNvSpPr/>
          <p:nvPr/>
        </p:nvSpPr>
        <p:spPr>
          <a:xfrm>
            <a:off x="3262884" y="4462271"/>
            <a:ext cx="1663064" cy="1056640"/>
          </a:xfrm>
          <a:custGeom>
            <a:avLst/>
            <a:gdLst/>
            <a:ahLst/>
            <a:cxnLst/>
            <a:rect l="l" t="t" r="r" b="b"/>
            <a:pathLst>
              <a:path w="1663064" h="1056639">
                <a:moveTo>
                  <a:pt x="0" y="105663"/>
                </a:moveTo>
                <a:lnTo>
                  <a:pt x="8294" y="64508"/>
                </a:lnTo>
                <a:lnTo>
                  <a:pt x="30924" y="30924"/>
                </a:lnTo>
                <a:lnTo>
                  <a:pt x="64508" y="8294"/>
                </a:lnTo>
                <a:lnTo>
                  <a:pt x="105663" y="0"/>
                </a:lnTo>
                <a:lnTo>
                  <a:pt x="1557019" y="0"/>
                </a:lnTo>
                <a:lnTo>
                  <a:pt x="1598175" y="8294"/>
                </a:lnTo>
                <a:lnTo>
                  <a:pt x="1631759" y="30924"/>
                </a:lnTo>
                <a:lnTo>
                  <a:pt x="1654389" y="64508"/>
                </a:lnTo>
                <a:lnTo>
                  <a:pt x="1662683" y="105663"/>
                </a:lnTo>
                <a:lnTo>
                  <a:pt x="1662683" y="950467"/>
                </a:lnTo>
                <a:lnTo>
                  <a:pt x="1654389" y="991623"/>
                </a:lnTo>
                <a:lnTo>
                  <a:pt x="1631759" y="1025207"/>
                </a:lnTo>
                <a:lnTo>
                  <a:pt x="1598175" y="1047837"/>
                </a:lnTo>
                <a:lnTo>
                  <a:pt x="1557019" y="1056131"/>
                </a:lnTo>
                <a:lnTo>
                  <a:pt x="105663" y="1056131"/>
                </a:lnTo>
                <a:lnTo>
                  <a:pt x="64508" y="1047837"/>
                </a:lnTo>
                <a:lnTo>
                  <a:pt x="30924" y="1025207"/>
                </a:lnTo>
                <a:lnTo>
                  <a:pt x="8294" y="991623"/>
                </a:lnTo>
                <a:lnTo>
                  <a:pt x="0" y="950467"/>
                </a:lnTo>
                <a:lnTo>
                  <a:pt x="0" y="105663"/>
                </a:lnTo>
                <a:close/>
              </a:path>
            </a:pathLst>
          </a:custGeom>
          <a:ln w="12192">
            <a:solidFill>
              <a:srgbClr val="5B9BD4"/>
            </a:solidFill>
          </a:ln>
        </p:spPr>
        <p:txBody>
          <a:bodyPr wrap="square" lIns="0" tIns="0" rIns="0" bIns="0" rtlCol="0"/>
          <a:lstStyle/>
          <a:p>
            <a:endParaRPr/>
          </a:p>
        </p:txBody>
      </p:sp>
      <p:sp>
        <p:nvSpPr>
          <p:cNvPr id="53" name="object 53"/>
          <p:cNvSpPr txBox="1"/>
          <p:nvPr/>
        </p:nvSpPr>
        <p:spPr>
          <a:xfrm>
            <a:off x="3734561" y="4833365"/>
            <a:ext cx="720090" cy="269240"/>
          </a:xfrm>
          <a:prstGeom prst="rect">
            <a:avLst/>
          </a:prstGeom>
        </p:spPr>
        <p:txBody>
          <a:bodyPr vert="horz" wrap="square" lIns="0" tIns="12065" rIns="0" bIns="0" rtlCol="0">
            <a:spAutoFit/>
          </a:bodyPr>
          <a:lstStyle/>
          <a:p>
            <a:pPr marL="12700">
              <a:lnSpc>
                <a:spcPct val="100000"/>
              </a:lnSpc>
              <a:spcBef>
                <a:spcPts val="95"/>
              </a:spcBef>
            </a:pPr>
            <a:r>
              <a:rPr sz="1600" spc="-10" dirty="0">
                <a:latin typeface="Calibri"/>
                <a:cs typeface="Calibri"/>
              </a:rPr>
              <a:t>GSTR</a:t>
            </a:r>
            <a:r>
              <a:rPr sz="1600" spc="-65" dirty="0">
                <a:latin typeface="Calibri"/>
                <a:cs typeface="Calibri"/>
              </a:rPr>
              <a:t> </a:t>
            </a:r>
            <a:r>
              <a:rPr sz="1600" spc="-5" dirty="0">
                <a:latin typeface="Calibri"/>
                <a:cs typeface="Calibri"/>
              </a:rPr>
              <a:t>9A</a:t>
            </a:r>
            <a:endParaRPr sz="1600">
              <a:latin typeface="Calibri"/>
              <a:cs typeface="Calibri"/>
            </a:endParaRPr>
          </a:p>
        </p:txBody>
      </p:sp>
      <p:sp>
        <p:nvSpPr>
          <p:cNvPr id="54" name="object 54"/>
          <p:cNvSpPr/>
          <p:nvPr/>
        </p:nvSpPr>
        <p:spPr>
          <a:xfrm>
            <a:off x="5109971" y="2747772"/>
            <a:ext cx="1664335" cy="1054735"/>
          </a:xfrm>
          <a:custGeom>
            <a:avLst/>
            <a:gdLst/>
            <a:ahLst/>
            <a:cxnLst/>
            <a:rect l="l" t="t" r="r" b="b"/>
            <a:pathLst>
              <a:path w="1664334" h="1054735">
                <a:moveTo>
                  <a:pt x="1558798" y="0"/>
                </a:moveTo>
                <a:lnTo>
                  <a:pt x="105410" y="0"/>
                </a:lnTo>
                <a:lnTo>
                  <a:pt x="64400" y="8290"/>
                </a:lnTo>
                <a:lnTo>
                  <a:pt x="30892" y="30892"/>
                </a:lnTo>
                <a:lnTo>
                  <a:pt x="8290" y="64400"/>
                </a:lnTo>
                <a:lnTo>
                  <a:pt x="0" y="105410"/>
                </a:lnTo>
                <a:lnTo>
                  <a:pt x="0" y="949197"/>
                </a:lnTo>
                <a:lnTo>
                  <a:pt x="8290" y="990207"/>
                </a:lnTo>
                <a:lnTo>
                  <a:pt x="30892" y="1023715"/>
                </a:lnTo>
                <a:lnTo>
                  <a:pt x="64400" y="1046317"/>
                </a:lnTo>
                <a:lnTo>
                  <a:pt x="105410" y="1054608"/>
                </a:lnTo>
                <a:lnTo>
                  <a:pt x="1558798" y="1054608"/>
                </a:lnTo>
                <a:lnTo>
                  <a:pt x="1599807" y="1046317"/>
                </a:lnTo>
                <a:lnTo>
                  <a:pt x="1633315" y="1023715"/>
                </a:lnTo>
                <a:lnTo>
                  <a:pt x="1655917" y="990207"/>
                </a:lnTo>
                <a:lnTo>
                  <a:pt x="1664207" y="949197"/>
                </a:lnTo>
                <a:lnTo>
                  <a:pt x="1664207" y="105410"/>
                </a:lnTo>
                <a:lnTo>
                  <a:pt x="1655917" y="64400"/>
                </a:lnTo>
                <a:lnTo>
                  <a:pt x="1633315" y="30892"/>
                </a:lnTo>
                <a:lnTo>
                  <a:pt x="1599807" y="8290"/>
                </a:lnTo>
                <a:lnTo>
                  <a:pt x="1558798" y="0"/>
                </a:lnTo>
                <a:close/>
              </a:path>
            </a:pathLst>
          </a:custGeom>
          <a:solidFill>
            <a:srgbClr val="5B9BD4"/>
          </a:solidFill>
        </p:spPr>
        <p:txBody>
          <a:bodyPr wrap="square" lIns="0" tIns="0" rIns="0" bIns="0" rtlCol="0"/>
          <a:lstStyle/>
          <a:p>
            <a:endParaRPr/>
          </a:p>
        </p:txBody>
      </p:sp>
      <p:sp>
        <p:nvSpPr>
          <p:cNvPr id="55" name="object 55"/>
          <p:cNvSpPr/>
          <p:nvPr/>
        </p:nvSpPr>
        <p:spPr>
          <a:xfrm>
            <a:off x="5109971" y="2747772"/>
            <a:ext cx="1664335" cy="1054735"/>
          </a:xfrm>
          <a:custGeom>
            <a:avLst/>
            <a:gdLst/>
            <a:ahLst/>
            <a:cxnLst/>
            <a:rect l="l" t="t" r="r" b="b"/>
            <a:pathLst>
              <a:path w="1664334" h="1054735">
                <a:moveTo>
                  <a:pt x="0" y="105410"/>
                </a:moveTo>
                <a:lnTo>
                  <a:pt x="8290" y="64400"/>
                </a:lnTo>
                <a:lnTo>
                  <a:pt x="30892" y="30892"/>
                </a:lnTo>
                <a:lnTo>
                  <a:pt x="64400" y="8290"/>
                </a:lnTo>
                <a:lnTo>
                  <a:pt x="105410" y="0"/>
                </a:lnTo>
                <a:lnTo>
                  <a:pt x="1558798" y="0"/>
                </a:lnTo>
                <a:lnTo>
                  <a:pt x="1599807" y="8290"/>
                </a:lnTo>
                <a:lnTo>
                  <a:pt x="1633315" y="30892"/>
                </a:lnTo>
                <a:lnTo>
                  <a:pt x="1655917" y="64400"/>
                </a:lnTo>
                <a:lnTo>
                  <a:pt x="1664207" y="105410"/>
                </a:lnTo>
                <a:lnTo>
                  <a:pt x="1664207" y="949197"/>
                </a:lnTo>
                <a:lnTo>
                  <a:pt x="1655917" y="990207"/>
                </a:lnTo>
                <a:lnTo>
                  <a:pt x="1633315" y="1023715"/>
                </a:lnTo>
                <a:lnTo>
                  <a:pt x="1599807" y="1046317"/>
                </a:lnTo>
                <a:lnTo>
                  <a:pt x="1558798" y="1054608"/>
                </a:lnTo>
                <a:lnTo>
                  <a:pt x="105410" y="1054608"/>
                </a:lnTo>
                <a:lnTo>
                  <a:pt x="64400" y="1046317"/>
                </a:lnTo>
                <a:lnTo>
                  <a:pt x="30892" y="1023715"/>
                </a:lnTo>
                <a:lnTo>
                  <a:pt x="8290" y="990207"/>
                </a:lnTo>
                <a:lnTo>
                  <a:pt x="0" y="949197"/>
                </a:lnTo>
                <a:lnTo>
                  <a:pt x="0" y="105410"/>
                </a:lnTo>
                <a:close/>
              </a:path>
            </a:pathLst>
          </a:custGeom>
          <a:ln w="12192">
            <a:solidFill>
              <a:srgbClr val="FFFFFF"/>
            </a:solidFill>
          </a:ln>
        </p:spPr>
        <p:txBody>
          <a:bodyPr wrap="square" lIns="0" tIns="0" rIns="0" bIns="0" rtlCol="0"/>
          <a:lstStyle/>
          <a:p>
            <a:endParaRPr/>
          </a:p>
        </p:txBody>
      </p:sp>
      <p:sp>
        <p:nvSpPr>
          <p:cNvPr id="56" name="object 56"/>
          <p:cNvSpPr/>
          <p:nvPr/>
        </p:nvSpPr>
        <p:spPr>
          <a:xfrm>
            <a:off x="5295900" y="2923032"/>
            <a:ext cx="1663064" cy="1056640"/>
          </a:xfrm>
          <a:custGeom>
            <a:avLst/>
            <a:gdLst/>
            <a:ahLst/>
            <a:cxnLst/>
            <a:rect l="l" t="t" r="r" b="b"/>
            <a:pathLst>
              <a:path w="1663065" h="1056639">
                <a:moveTo>
                  <a:pt x="1557020" y="0"/>
                </a:moveTo>
                <a:lnTo>
                  <a:pt x="105663" y="0"/>
                </a:lnTo>
                <a:lnTo>
                  <a:pt x="64508" y="8294"/>
                </a:lnTo>
                <a:lnTo>
                  <a:pt x="30924" y="30924"/>
                </a:lnTo>
                <a:lnTo>
                  <a:pt x="8294" y="64508"/>
                </a:lnTo>
                <a:lnTo>
                  <a:pt x="0" y="105663"/>
                </a:lnTo>
                <a:lnTo>
                  <a:pt x="0" y="950467"/>
                </a:lnTo>
                <a:lnTo>
                  <a:pt x="8294" y="991623"/>
                </a:lnTo>
                <a:lnTo>
                  <a:pt x="30924" y="1025207"/>
                </a:lnTo>
                <a:lnTo>
                  <a:pt x="64508" y="1047837"/>
                </a:lnTo>
                <a:lnTo>
                  <a:pt x="105663" y="1056131"/>
                </a:lnTo>
                <a:lnTo>
                  <a:pt x="1557020" y="1056131"/>
                </a:lnTo>
                <a:lnTo>
                  <a:pt x="1598175" y="1047837"/>
                </a:lnTo>
                <a:lnTo>
                  <a:pt x="1631759" y="1025207"/>
                </a:lnTo>
                <a:lnTo>
                  <a:pt x="1654389" y="991623"/>
                </a:lnTo>
                <a:lnTo>
                  <a:pt x="1662683" y="950467"/>
                </a:lnTo>
                <a:lnTo>
                  <a:pt x="1662683" y="105663"/>
                </a:lnTo>
                <a:lnTo>
                  <a:pt x="1654389" y="64508"/>
                </a:lnTo>
                <a:lnTo>
                  <a:pt x="1631759" y="30924"/>
                </a:lnTo>
                <a:lnTo>
                  <a:pt x="1598175" y="8294"/>
                </a:lnTo>
                <a:lnTo>
                  <a:pt x="1557020" y="0"/>
                </a:lnTo>
                <a:close/>
              </a:path>
            </a:pathLst>
          </a:custGeom>
          <a:solidFill>
            <a:srgbClr val="FFFFFF"/>
          </a:solidFill>
        </p:spPr>
        <p:txBody>
          <a:bodyPr wrap="square" lIns="0" tIns="0" rIns="0" bIns="0" rtlCol="0"/>
          <a:lstStyle/>
          <a:p>
            <a:endParaRPr/>
          </a:p>
        </p:txBody>
      </p:sp>
      <p:sp>
        <p:nvSpPr>
          <p:cNvPr id="57" name="object 57"/>
          <p:cNvSpPr/>
          <p:nvPr/>
        </p:nvSpPr>
        <p:spPr>
          <a:xfrm>
            <a:off x="5295900" y="2923032"/>
            <a:ext cx="1663064" cy="1056640"/>
          </a:xfrm>
          <a:custGeom>
            <a:avLst/>
            <a:gdLst/>
            <a:ahLst/>
            <a:cxnLst/>
            <a:rect l="l" t="t" r="r" b="b"/>
            <a:pathLst>
              <a:path w="1663065" h="1056639">
                <a:moveTo>
                  <a:pt x="0" y="105663"/>
                </a:moveTo>
                <a:lnTo>
                  <a:pt x="8294" y="64508"/>
                </a:lnTo>
                <a:lnTo>
                  <a:pt x="30924" y="30924"/>
                </a:lnTo>
                <a:lnTo>
                  <a:pt x="64508" y="8294"/>
                </a:lnTo>
                <a:lnTo>
                  <a:pt x="105663" y="0"/>
                </a:lnTo>
                <a:lnTo>
                  <a:pt x="1557020" y="0"/>
                </a:lnTo>
                <a:lnTo>
                  <a:pt x="1598175" y="8294"/>
                </a:lnTo>
                <a:lnTo>
                  <a:pt x="1631759" y="30924"/>
                </a:lnTo>
                <a:lnTo>
                  <a:pt x="1654389" y="64508"/>
                </a:lnTo>
                <a:lnTo>
                  <a:pt x="1662683" y="105663"/>
                </a:lnTo>
                <a:lnTo>
                  <a:pt x="1662683" y="950467"/>
                </a:lnTo>
                <a:lnTo>
                  <a:pt x="1654389" y="991623"/>
                </a:lnTo>
                <a:lnTo>
                  <a:pt x="1631759" y="1025207"/>
                </a:lnTo>
                <a:lnTo>
                  <a:pt x="1598175" y="1047837"/>
                </a:lnTo>
                <a:lnTo>
                  <a:pt x="1557020" y="1056131"/>
                </a:lnTo>
                <a:lnTo>
                  <a:pt x="105663" y="1056131"/>
                </a:lnTo>
                <a:lnTo>
                  <a:pt x="64508" y="1047837"/>
                </a:lnTo>
                <a:lnTo>
                  <a:pt x="30924" y="1025207"/>
                </a:lnTo>
                <a:lnTo>
                  <a:pt x="8294" y="991623"/>
                </a:lnTo>
                <a:lnTo>
                  <a:pt x="0" y="950467"/>
                </a:lnTo>
                <a:lnTo>
                  <a:pt x="0" y="105663"/>
                </a:lnTo>
                <a:close/>
              </a:path>
            </a:pathLst>
          </a:custGeom>
          <a:ln w="12192">
            <a:solidFill>
              <a:srgbClr val="5B9BD4"/>
            </a:solidFill>
          </a:ln>
        </p:spPr>
        <p:txBody>
          <a:bodyPr wrap="square" lIns="0" tIns="0" rIns="0" bIns="0" rtlCol="0"/>
          <a:lstStyle/>
          <a:p>
            <a:endParaRPr/>
          </a:p>
        </p:txBody>
      </p:sp>
      <p:sp>
        <p:nvSpPr>
          <p:cNvPr id="58" name="object 58"/>
          <p:cNvSpPr txBox="1"/>
          <p:nvPr/>
        </p:nvSpPr>
        <p:spPr>
          <a:xfrm>
            <a:off x="5966840" y="3293491"/>
            <a:ext cx="321310" cy="269240"/>
          </a:xfrm>
          <a:prstGeom prst="rect">
            <a:avLst/>
          </a:prstGeom>
        </p:spPr>
        <p:txBody>
          <a:bodyPr vert="horz" wrap="square" lIns="0" tIns="12065" rIns="0" bIns="0" rtlCol="0">
            <a:spAutoFit/>
          </a:bodyPr>
          <a:lstStyle/>
          <a:p>
            <a:pPr marL="12700">
              <a:lnSpc>
                <a:spcPct val="100000"/>
              </a:lnSpc>
              <a:spcBef>
                <a:spcPts val="95"/>
              </a:spcBef>
            </a:pPr>
            <a:r>
              <a:rPr sz="1600" spc="-40" dirty="0">
                <a:latin typeface="Calibri"/>
                <a:cs typeface="Calibri"/>
              </a:rPr>
              <a:t>T</a:t>
            </a:r>
            <a:r>
              <a:rPr sz="1600" spc="-10" dirty="0">
                <a:latin typeface="Calibri"/>
                <a:cs typeface="Calibri"/>
              </a:rPr>
              <a:t>CS</a:t>
            </a:r>
            <a:endParaRPr sz="1600">
              <a:latin typeface="Calibri"/>
              <a:cs typeface="Calibri"/>
            </a:endParaRPr>
          </a:p>
        </p:txBody>
      </p:sp>
      <p:sp>
        <p:nvSpPr>
          <p:cNvPr id="59" name="object 59"/>
          <p:cNvSpPr/>
          <p:nvPr/>
        </p:nvSpPr>
        <p:spPr>
          <a:xfrm>
            <a:off x="5109971" y="4287011"/>
            <a:ext cx="1664335" cy="1056640"/>
          </a:xfrm>
          <a:custGeom>
            <a:avLst/>
            <a:gdLst/>
            <a:ahLst/>
            <a:cxnLst/>
            <a:rect l="l" t="t" r="r" b="b"/>
            <a:pathLst>
              <a:path w="1664334" h="1056639">
                <a:moveTo>
                  <a:pt x="1558544" y="0"/>
                </a:moveTo>
                <a:lnTo>
                  <a:pt x="105663" y="0"/>
                </a:lnTo>
                <a:lnTo>
                  <a:pt x="64508" y="8294"/>
                </a:lnTo>
                <a:lnTo>
                  <a:pt x="30924" y="30924"/>
                </a:lnTo>
                <a:lnTo>
                  <a:pt x="8294" y="64508"/>
                </a:lnTo>
                <a:lnTo>
                  <a:pt x="0" y="105663"/>
                </a:lnTo>
                <a:lnTo>
                  <a:pt x="0" y="950468"/>
                </a:lnTo>
                <a:lnTo>
                  <a:pt x="8294" y="991623"/>
                </a:lnTo>
                <a:lnTo>
                  <a:pt x="30924" y="1025207"/>
                </a:lnTo>
                <a:lnTo>
                  <a:pt x="64508" y="1047837"/>
                </a:lnTo>
                <a:lnTo>
                  <a:pt x="105663" y="1056132"/>
                </a:lnTo>
                <a:lnTo>
                  <a:pt x="1558544" y="1056132"/>
                </a:lnTo>
                <a:lnTo>
                  <a:pt x="1599699" y="1047837"/>
                </a:lnTo>
                <a:lnTo>
                  <a:pt x="1633283" y="1025207"/>
                </a:lnTo>
                <a:lnTo>
                  <a:pt x="1655913" y="991623"/>
                </a:lnTo>
                <a:lnTo>
                  <a:pt x="1664207" y="950468"/>
                </a:lnTo>
                <a:lnTo>
                  <a:pt x="1664207" y="105663"/>
                </a:lnTo>
                <a:lnTo>
                  <a:pt x="1655913" y="64508"/>
                </a:lnTo>
                <a:lnTo>
                  <a:pt x="1633283" y="30924"/>
                </a:lnTo>
                <a:lnTo>
                  <a:pt x="1599699" y="8294"/>
                </a:lnTo>
                <a:lnTo>
                  <a:pt x="1558544" y="0"/>
                </a:lnTo>
                <a:close/>
              </a:path>
            </a:pathLst>
          </a:custGeom>
          <a:solidFill>
            <a:srgbClr val="5B9BD4"/>
          </a:solidFill>
        </p:spPr>
        <p:txBody>
          <a:bodyPr wrap="square" lIns="0" tIns="0" rIns="0" bIns="0" rtlCol="0"/>
          <a:lstStyle/>
          <a:p>
            <a:endParaRPr/>
          </a:p>
        </p:txBody>
      </p:sp>
      <p:sp>
        <p:nvSpPr>
          <p:cNvPr id="60" name="object 60"/>
          <p:cNvSpPr/>
          <p:nvPr/>
        </p:nvSpPr>
        <p:spPr>
          <a:xfrm>
            <a:off x="5109971" y="4287011"/>
            <a:ext cx="1664335" cy="1056640"/>
          </a:xfrm>
          <a:custGeom>
            <a:avLst/>
            <a:gdLst/>
            <a:ahLst/>
            <a:cxnLst/>
            <a:rect l="l" t="t" r="r" b="b"/>
            <a:pathLst>
              <a:path w="1664334" h="1056639">
                <a:moveTo>
                  <a:pt x="0" y="105663"/>
                </a:moveTo>
                <a:lnTo>
                  <a:pt x="8294" y="64508"/>
                </a:lnTo>
                <a:lnTo>
                  <a:pt x="30924" y="30924"/>
                </a:lnTo>
                <a:lnTo>
                  <a:pt x="64508" y="8294"/>
                </a:lnTo>
                <a:lnTo>
                  <a:pt x="105663" y="0"/>
                </a:lnTo>
                <a:lnTo>
                  <a:pt x="1558544" y="0"/>
                </a:lnTo>
                <a:lnTo>
                  <a:pt x="1599699" y="8294"/>
                </a:lnTo>
                <a:lnTo>
                  <a:pt x="1633283" y="30924"/>
                </a:lnTo>
                <a:lnTo>
                  <a:pt x="1655913" y="64508"/>
                </a:lnTo>
                <a:lnTo>
                  <a:pt x="1664207" y="105663"/>
                </a:lnTo>
                <a:lnTo>
                  <a:pt x="1664207" y="950468"/>
                </a:lnTo>
                <a:lnTo>
                  <a:pt x="1655913" y="991623"/>
                </a:lnTo>
                <a:lnTo>
                  <a:pt x="1633283" y="1025207"/>
                </a:lnTo>
                <a:lnTo>
                  <a:pt x="1599699" y="1047837"/>
                </a:lnTo>
                <a:lnTo>
                  <a:pt x="1558544" y="1056132"/>
                </a:lnTo>
                <a:lnTo>
                  <a:pt x="105663" y="1056132"/>
                </a:lnTo>
                <a:lnTo>
                  <a:pt x="64508" y="1047837"/>
                </a:lnTo>
                <a:lnTo>
                  <a:pt x="30924" y="1025207"/>
                </a:lnTo>
                <a:lnTo>
                  <a:pt x="8294" y="991623"/>
                </a:lnTo>
                <a:lnTo>
                  <a:pt x="0" y="950468"/>
                </a:lnTo>
                <a:lnTo>
                  <a:pt x="0" y="105663"/>
                </a:lnTo>
                <a:close/>
              </a:path>
            </a:pathLst>
          </a:custGeom>
          <a:ln w="12192">
            <a:solidFill>
              <a:srgbClr val="FFFFFF"/>
            </a:solidFill>
          </a:ln>
        </p:spPr>
        <p:txBody>
          <a:bodyPr wrap="square" lIns="0" tIns="0" rIns="0" bIns="0" rtlCol="0"/>
          <a:lstStyle/>
          <a:p>
            <a:endParaRPr/>
          </a:p>
        </p:txBody>
      </p:sp>
      <p:sp>
        <p:nvSpPr>
          <p:cNvPr id="61" name="object 61"/>
          <p:cNvSpPr/>
          <p:nvPr/>
        </p:nvSpPr>
        <p:spPr>
          <a:xfrm>
            <a:off x="5295900" y="4462271"/>
            <a:ext cx="1663064" cy="1056640"/>
          </a:xfrm>
          <a:custGeom>
            <a:avLst/>
            <a:gdLst/>
            <a:ahLst/>
            <a:cxnLst/>
            <a:rect l="l" t="t" r="r" b="b"/>
            <a:pathLst>
              <a:path w="1663065" h="1056639">
                <a:moveTo>
                  <a:pt x="1557020" y="0"/>
                </a:moveTo>
                <a:lnTo>
                  <a:pt x="105663" y="0"/>
                </a:lnTo>
                <a:lnTo>
                  <a:pt x="64508" y="8294"/>
                </a:lnTo>
                <a:lnTo>
                  <a:pt x="30924" y="30924"/>
                </a:lnTo>
                <a:lnTo>
                  <a:pt x="8294" y="64508"/>
                </a:lnTo>
                <a:lnTo>
                  <a:pt x="0" y="105663"/>
                </a:lnTo>
                <a:lnTo>
                  <a:pt x="0" y="950467"/>
                </a:lnTo>
                <a:lnTo>
                  <a:pt x="8294" y="991623"/>
                </a:lnTo>
                <a:lnTo>
                  <a:pt x="30924" y="1025207"/>
                </a:lnTo>
                <a:lnTo>
                  <a:pt x="64508" y="1047837"/>
                </a:lnTo>
                <a:lnTo>
                  <a:pt x="105663" y="1056131"/>
                </a:lnTo>
                <a:lnTo>
                  <a:pt x="1557020" y="1056131"/>
                </a:lnTo>
                <a:lnTo>
                  <a:pt x="1598175" y="1047837"/>
                </a:lnTo>
                <a:lnTo>
                  <a:pt x="1631759" y="1025207"/>
                </a:lnTo>
                <a:lnTo>
                  <a:pt x="1654389" y="991623"/>
                </a:lnTo>
                <a:lnTo>
                  <a:pt x="1662683" y="950467"/>
                </a:lnTo>
                <a:lnTo>
                  <a:pt x="1662683" y="105663"/>
                </a:lnTo>
                <a:lnTo>
                  <a:pt x="1654389" y="64508"/>
                </a:lnTo>
                <a:lnTo>
                  <a:pt x="1631759" y="30924"/>
                </a:lnTo>
                <a:lnTo>
                  <a:pt x="1598175" y="8294"/>
                </a:lnTo>
                <a:lnTo>
                  <a:pt x="1557020" y="0"/>
                </a:lnTo>
                <a:close/>
              </a:path>
            </a:pathLst>
          </a:custGeom>
          <a:solidFill>
            <a:srgbClr val="FFFFFF"/>
          </a:solidFill>
        </p:spPr>
        <p:txBody>
          <a:bodyPr wrap="square" lIns="0" tIns="0" rIns="0" bIns="0" rtlCol="0"/>
          <a:lstStyle/>
          <a:p>
            <a:endParaRPr/>
          </a:p>
        </p:txBody>
      </p:sp>
      <p:sp>
        <p:nvSpPr>
          <p:cNvPr id="62" name="object 62"/>
          <p:cNvSpPr/>
          <p:nvPr/>
        </p:nvSpPr>
        <p:spPr>
          <a:xfrm>
            <a:off x="5295900" y="4462271"/>
            <a:ext cx="1663064" cy="1056640"/>
          </a:xfrm>
          <a:custGeom>
            <a:avLst/>
            <a:gdLst/>
            <a:ahLst/>
            <a:cxnLst/>
            <a:rect l="l" t="t" r="r" b="b"/>
            <a:pathLst>
              <a:path w="1663065" h="1056639">
                <a:moveTo>
                  <a:pt x="0" y="105663"/>
                </a:moveTo>
                <a:lnTo>
                  <a:pt x="8294" y="64508"/>
                </a:lnTo>
                <a:lnTo>
                  <a:pt x="30924" y="30924"/>
                </a:lnTo>
                <a:lnTo>
                  <a:pt x="64508" y="8294"/>
                </a:lnTo>
                <a:lnTo>
                  <a:pt x="105663" y="0"/>
                </a:lnTo>
                <a:lnTo>
                  <a:pt x="1557020" y="0"/>
                </a:lnTo>
                <a:lnTo>
                  <a:pt x="1598175" y="8294"/>
                </a:lnTo>
                <a:lnTo>
                  <a:pt x="1631759" y="30924"/>
                </a:lnTo>
                <a:lnTo>
                  <a:pt x="1654389" y="64508"/>
                </a:lnTo>
                <a:lnTo>
                  <a:pt x="1662683" y="105663"/>
                </a:lnTo>
                <a:lnTo>
                  <a:pt x="1662683" y="950467"/>
                </a:lnTo>
                <a:lnTo>
                  <a:pt x="1654389" y="991623"/>
                </a:lnTo>
                <a:lnTo>
                  <a:pt x="1631759" y="1025207"/>
                </a:lnTo>
                <a:lnTo>
                  <a:pt x="1598175" y="1047837"/>
                </a:lnTo>
                <a:lnTo>
                  <a:pt x="1557020" y="1056131"/>
                </a:lnTo>
                <a:lnTo>
                  <a:pt x="105663" y="1056131"/>
                </a:lnTo>
                <a:lnTo>
                  <a:pt x="64508" y="1047837"/>
                </a:lnTo>
                <a:lnTo>
                  <a:pt x="30924" y="1025207"/>
                </a:lnTo>
                <a:lnTo>
                  <a:pt x="8294" y="991623"/>
                </a:lnTo>
                <a:lnTo>
                  <a:pt x="0" y="950467"/>
                </a:lnTo>
                <a:lnTo>
                  <a:pt x="0" y="105663"/>
                </a:lnTo>
                <a:close/>
              </a:path>
            </a:pathLst>
          </a:custGeom>
          <a:ln w="12192">
            <a:solidFill>
              <a:srgbClr val="5B9BD4"/>
            </a:solidFill>
          </a:ln>
        </p:spPr>
        <p:txBody>
          <a:bodyPr wrap="square" lIns="0" tIns="0" rIns="0" bIns="0" rtlCol="0"/>
          <a:lstStyle/>
          <a:p>
            <a:endParaRPr/>
          </a:p>
        </p:txBody>
      </p:sp>
      <p:sp>
        <p:nvSpPr>
          <p:cNvPr id="63" name="object 63"/>
          <p:cNvSpPr txBox="1"/>
          <p:nvPr/>
        </p:nvSpPr>
        <p:spPr>
          <a:xfrm>
            <a:off x="5770245" y="4833365"/>
            <a:ext cx="713105" cy="269240"/>
          </a:xfrm>
          <a:prstGeom prst="rect">
            <a:avLst/>
          </a:prstGeom>
        </p:spPr>
        <p:txBody>
          <a:bodyPr vert="horz" wrap="square" lIns="0" tIns="12065" rIns="0" bIns="0" rtlCol="0">
            <a:spAutoFit/>
          </a:bodyPr>
          <a:lstStyle/>
          <a:p>
            <a:pPr marL="12700">
              <a:lnSpc>
                <a:spcPct val="100000"/>
              </a:lnSpc>
              <a:spcBef>
                <a:spcPts val="95"/>
              </a:spcBef>
            </a:pPr>
            <a:r>
              <a:rPr sz="1600" spc="-10" dirty="0">
                <a:latin typeface="Calibri"/>
                <a:cs typeface="Calibri"/>
              </a:rPr>
              <a:t>GSTR</a:t>
            </a:r>
            <a:r>
              <a:rPr sz="1600" spc="-65" dirty="0">
                <a:latin typeface="Calibri"/>
                <a:cs typeface="Calibri"/>
              </a:rPr>
              <a:t> </a:t>
            </a:r>
            <a:r>
              <a:rPr sz="1600" spc="-5" dirty="0">
                <a:latin typeface="Calibri"/>
                <a:cs typeface="Calibri"/>
              </a:rPr>
              <a:t>9B</a:t>
            </a:r>
            <a:endParaRPr sz="1600">
              <a:latin typeface="Calibri"/>
              <a:cs typeface="Calibri"/>
            </a:endParaRPr>
          </a:p>
        </p:txBody>
      </p:sp>
      <p:sp>
        <p:nvSpPr>
          <p:cNvPr id="64" name="object 64"/>
          <p:cNvSpPr/>
          <p:nvPr/>
        </p:nvSpPr>
        <p:spPr>
          <a:xfrm>
            <a:off x="7142988" y="2747772"/>
            <a:ext cx="1663064" cy="1054735"/>
          </a:xfrm>
          <a:custGeom>
            <a:avLst/>
            <a:gdLst/>
            <a:ahLst/>
            <a:cxnLst/>
            <a:rect l="l" t="t" r="r" b="b"/>
            <a:pathLst>
              <a:path w="1663065" h="1054735">
                <a:moveTo>
                  <a:pt x="1557273" y="0"/>
                </a:moveTo>
                <a:lnTo>
                  <a:pt x="105409" y="0"/>
                </a:lnTo>
                <a:lnTo>
                  <a:pt x="64400" y="8290"/>
                </a:lnTo>
                <a:lnTo>
                  <a:pt x="30892" y="30892"/>
                </a:lnTo>
                <a:lnTo>
                  <a:pt x="8290" y="64400"/>
                </a:lnTo>
                <a:lnTo>
                  <a:pt x="0" y="105410"/>
                </a:lnTo>
                <a:lnTo>
                  <a:pt x="0" y="949197"/>
                </a:lnTo>
                <a:lnTo>
                  <a:pt x="8290" y="990207"/>
                </a:lnTo>
                <a:lnTo>
                  <a:pt x="30892" y="1023715"/>
                </a:lnTo>
                <a:lnTo>
                  <a:pt x="64400" y="1046317"/>
                </a:lnTo>
                <a:lnTo>
                  <a:pt x="105409" y="1054608"/>
                </a:lnTo>
                <a:lnTo>
                  <a:pt x="1557273" y="1054608"/>
                </a:lnTo>
                <a:lnTo>
                  <a:pt x="1598283" y="1046317"/>
                </a:lnTo>
                <a:lnTo>
                  <a:pt x="1631791" y="1023715"/>
                </a:lnTo>
                <a:lnTo>
                  <a:pt x="1654393" y="990207"/>
                </a:lnTo>
                <a:lnTo>
                  <a:pt x="1662683" y="949197"/>
                </a:lnTo>
                <a:lnTo>
                  <a:pt x="1662683" y="105410"/>
                </a:lnTo>
                <a:lnTo>
                  <a:pt x="1654393" y="64400"/>
                </a:lnTo>
                <a:lnTo>
                  <a:pt x="1631791" y="30892"/>
                </a:lnTo>
                <a:lnTo>
                  <a:pt x="1598283" y="8290"/>
                </a:lnTo>
                <a:lnTo>
                  <a:pt x="1557273" y="0"/>
                </a:lnTo>
                <a:close/>
              </a:path>
            </a:pathLst>
          </a:custGeom>
          <a:solidFill>
            <a:srgbClr val="5B9BD4"/>
          </a:solidFill>
        </p:spPr>
        <p:txBody>
          <a:bodyPr wrap="square" lIns="0" tIns="0" rIns="0" bIns="0" rtlCol="0"/>
          <a:lstStyle/>
          <a:p>
            <a:endParaRPr/>
          </a:p>
        </p:txBody>
      </p:sp>
      <p:sp>
        <p:nvSpPr>
          <p:cNvPr id="65" name="object 65"/>
          <p:cNvSpPr/>
          <p:nvPr/>
        </p:nvSpPr>
        <p:spPr>
          <a:xfrm>
            <a:off x="7142988" y="2747772"/>
            <a:ext cx="1663064" cy="1054735"/>
          </a:xfrm>
          <a:custGeom>
            <a:avLst/>
            <a:gdLst/>
            <a:ahLst/>
            <a:cxnLst/>
            <a:rect l="l" t="t" r="r" b="b"/>
            <a:pathLst>
              <a:path w="1663065" h="1054735">
                <a:moveTo>
                  <a:pt x="0" y="105410"/>
                </a:moveTo>
                <a:lnTo>
                  <a:pt x="8290" y="64400"/>
                </a:lnTo>
                <a:lnTo>
                  <a:pt x="30892" y="30892"/>
                </a:lnTo>
                <a:lnTo>
                  <a:pt x="64400" y="8290"/>
                </a:lnTo>
                <a:lnTo>
                  <a:pt x="105409" y="0"/>
                </a:lnTo>
                <a:lnTo>
                  <a:pt x="1557273" y="0"/>
                </a:lnTo>
                <a:lnTo>
                  <a:pt x="1598283" y="8290"/>
                </a:lnTo>
                <a:lnTo>
                  <a:pt x="1631791" y="30892"/>
                </a:lnTo>
                <a:lnTo>
                  <a:pt x="1654393" y="64400"/>
                </a:lnTo>
                <a:lnTo>
                  <a:pt x="1662683" y="105410"/>
                </a:lnTo>
                <a:lnTo>
                  <a:pt x="1662683" y="949197"/>
                </a:lnTo>
                <a:lnTo>
                  <a:pt x="1654393" y="990207"/>
                </a:lnTo>
                <a:lnTo>
                  <a:pt x="1631791" y="1023715"/>
                </a:lnTo>
                <a:lnTo>
                  <a:pt x="1598283" y="1046317"/>
                </a:lnTo>
                <a:lnTo>
                  <a:pt x="1557273" y="1054608"/>
                </a:lnTo>
                <a:lnTo>
                  <a:pt x="105409" y="1054608"/>
                </a:lnTo>
                <a:lnTo>
                  <a:pt x="64400" y="1046317"/>
                </a:lnTo>
                <a:lnTo>
                  <a:pt x="30892" y="1023715"/>
                </a:lnTo>
                <a:lnTo>
                  <a:pt x="8290" y="990207"/>
                </a:lnTo>
                <a:lnTo>
                  <a:pt x="0" y="949197"/>
                </a:lnTo>
                <a:lnTo>
                  <a:pt x="0" y="105410"/>
                </a:lnTo>
                <a:close/>
              </a:path>
            </a:pathLst>
          </a:custGeom>
          <a:ln w="12192">
            <a:solidFill>
              <a:srgbClr val="FFFFFF"/>
            </a:solidFill>
          </a:ln>
        </p:spPr>
        <p:txBody>
          <a:bodyPr wrap="square" lIns="0" tIns="0" rIns="0" bIns="0" rtlCol="0"/>
          <a:lstStyle/>
          <a:p>
            <a:endParaRPr/>
          </a:p>
        </p:txBody>
      </p:sp>
      <p:sp>
        <p:nvSpPr>
          <p:cNvPr id="66" name="object 66"/>
          <p:cNvSpPr/>
          <p:nvPr/>
        </p:nvSpPr>
        <p:spPr>
          <a:xfrm>
            <a:off x="7327392" y="2923032"/>
            <a:ext cx="1663064" cy="1056640"/>
          </a:xfrm>
          <a:custGeom>
            <a:avLst/>
            <a:gdLst/>
            <a:ahLst/>
            <a:cxnLst/>
            <a:rect l="l" t="t" r="r" b="b"/>
            <a:pathLst>
              <a:path w="1663065" h="1056639">
                <a:moveTo>
                  <a:pt x="1557019" y="0"/>
                </a:moveTo>
                <a:lnTo>
                  <a:pt x="105663" y="0"/>
                </a:lnTo>
                <a:lnTo>
                  <a:pt x="64508" y="8294"/>
                </a:lnTo>
                <a:lnTo>
                  <a:pt x="30924" y="30924"/>
                </a:lnTo>
                <a:lnTo>
                  <a:pt x="8294" y="64508"/>
                </a:lnTo>
                <a:lnTo>
                  <a:pt x="0" y="105663"/>
                </a:lnTo>
                <a:lnTo>
                  <a:pt x="0" y="950467"/>
                </a:lnTo>
                <a:lnTo>
                  <a:pt x="8294" y="991623"/>
                </a:lnTo>
                <a:lnTo>
                  <a:pt x="30924" y="1025207"/>
                </a:lnTo>
                <a:lnTo>
                  <a:pt x="64508" y="1047837"/>
                </a:lnTo>
                <a:lnTo>
                  <a:pt x="105663" y="1056131"/>
                </a:lnTo>
                <a:lnTo>
                  <a:pt x="1557019" y="1056131"/>
                </a:lnTo>
                <a:lnTo>
                  <a:pt x="1598175" y="1047837"/>
                </a:lnTo>
                <a:lnTo>
                  <a:pt x="1631759" y="1025207"/>
                </a:lnTo>
                <a:lnTo>
                  <a:pt x="1654389" y="991623"/>
                </a:lnTo>
                <a:lnTo>
                  <a:pt x="1662683" y="950467"/>
                </a:lnTo>
                <a:lnTo>
                  <a:pt x="1662683" y="105663"/>
                </a:lnTo>
                <a:lnTo>
                  <a:pt x="1654389" y="64508"/>
                </a:lnTo>
                <a:lnTo>
                  <a:pt x="1631759" y="30924"/>
                </a:lnTo>
                <a:lnTo>
                  <a:pt x="1598175" y="8294"/>
                </a:lnTo>
                <a:lnTo>
                  <a:pt x="1557019" y="0"/>
                </a:lnTo>
                <a:close/>
              </a:path>
            </a:pathLst>
          </a:custGeom>
          <a:solidFill>
            <a:srgbClr val="FFFFFF"/>
          </a:solidFill>
        </p:spPr>
        <p:txBody>
          <a:bodyPr wrap="square" lIns="0" tIns="0" rIns="0" bIns="0" rtlCol="0"/>
          <a:lstStyle/>
          <a:p>
            <a:endParaRPr/>
          </a:p>
        </p:txBody>
      </p:sp>
      <p:sp>
        <p:nvSpPr>
          <p:cNvPr id="67" name="object 67"/>
          <p:cNvSpPr/>
          <p:nvPr/>
        </p:nvSpPr>
        <p:spPr>
          <a:xfrm>
            <a:off x="7327392" y="2923032"/>
            <a:ext cx="1663064" cy="1056640"/>
          </a:xfrm>
          <a:custGeom>
            <a:avLst/>
            <a:gdLst/>
            <a:ahLst/>
            <a:cxnLst/>
            <a:rect l="l" t="t" r="r" b="b"/>
            <a:pathLst>
              <a:path w="1663065" h="1056639">
                <a:moveTo>
                  <a:pt x="0" y="105663"/>
                </a:moveTo>
                <a:lnTo>
                  <a:pt x="8294" y="64508"/>
                </a:lnTo>
                <a:lnTo>
                  <a:pt x="30924" y="30924"/>
                </a:lnTo>
                <a:lnTo>
                  <a:pt x="64508" y="8294"/>
                </a:lnTo>
                <a:lnTo>
                  <a:pt x="105663" y="0"/>
                </a:lnTo>
                <a:lnTo>
                  <a:pt x="1557019" y="0"/>
                </a:lnTo>
                <a:lnTo>
                  <a:pt x="1598175" y="8294"/>
                </a:lnTo>
                <a:lnTo>
                  <a:pt x="1631759" y="30924"/>
                </a:lnTo>
                <a:lnTo>
                  <a:pt x="1654389" y="64508"/>
                </a:lnTo>
                <a:lnTo>
                  <a:pt x="1662683" y="105663"/>
                </a:lnTo>
                <a:lnTo>
                  <a:pt x="1662683" y="950467"/>
                </a:lnTo>
                <a:lnTo>
                  <a:pt x="1654389" y="991623"/>
                </a:lnTo>
                <a:lnTo>
                  <a:pt x="1631759" y="1025207"/>
                </a:lnTo>
                <a:lnTo>
                  <a:pt x="1598175" y="1047837"/>
                </a:lnTo>
                <a:lnTo>
                  <a:pt x="1557019" y="1056131"/>
                </a:lnTo>
                <a:lnTo>
                  <a:pt x="105663" y="1056131"/>
                </a:lnTo>
                <a:lnTo>
                  <a:pt x="64508" y="1047837"/>
                </a:lnTo>
                <a:lnTo>
                  <a:pt x="30924" y="1025207"/>
                </a:lnTo>
                <a:lnTo>
                  <a:pt x="8294" y="991623"/>
                </a:lnTo>
                <a:lnTo>
                  <a:pt x="0" y="950467"/>
                </a:lnTo>
                <a:lnTo>
                  <a:pt x="0" y="105663"/>
                </a:lnTo>
                <a:close/>
              </a:path>
            </a:pathLst>
          </a:custGeom>
          <a:ln w="12192">
            <a:solidFill>
              <a:srgbClr val="5B9BD4"/>
            </a:solidFill>
          </a:ln>
        </p:spPr>
        <p:txBody>
          <a:bodyPr wrap="square" lIns="0" tIns="0" rIns="0" bIns="0" rtlCol="0"/>
          <a:lstStyle/>
          <a:p>
            <a:endParaRPr/>
          </a:p>
        </p:txBody>
      </p:sp>
      <p:sp>
        <p:nvSpPr>
          <p:cNvPr id="68" name="object 68"/>
          <p:cNvSpPr txBox="1"/>
          <p:nvPr/>
        </p:nvSpPr>
        <p:spPr>
          <a:xfrm>
            <a:off x="7609078" y="3072536"/>
            <a:ext cx="1101725" cy="644525"/>
          </a:xfrm>
          <a:prstGeom prst="rect">
            <a:avLst/>
          </a:prstGeom>
        </p:spPr>
        <p:txBody>
          <a:bodyPr vert="horz" wrap="square" lIns="0" tIns="78105" rIns="0" bIns="0" rtlCol="0">
            <a:spAutoFit/>
          </a:bodyPr>
          <a:lstStyle/>
          <a:p>
            <a:pPr algn="ctr">
              <a:lnSpc>
                <a:spcPct val="100000"/>
              </a:lnSpc>
              <a:spcBef>
                <a:spcPts val="615"/>
              </a:spcBef>
            </a:pPr>
            <a:r>
              <a:rPr sz="1600" spc="-5" dirty="0">
                <a:latin typeface="Calibri"/>
                <a:cs typeface="Calibri"/>
              </a:rPr>
              <a:t>Audit</a:t>
            </a:r>
            <a:endParaRPr sz="1600">
              <a:latin typeface="Calibri"/>
              <a:cs typeface="Calibri"/>
            </a:endParaRPr>
          </a:p>
          <a:p>
            <a:pPr algn="ctr">
              <a:lnSpc>
                <a:spcPct val="100000"/>
              </a:lnSpc>
              <a:spcBef>
                <a:spcPts val="515"/>
              </a:spcBef>
            </a:pPr>
            <a:r>
              <a:rPr sz="1600" spc="-30" dirty="0">
                <a:latin typeface="Calibri"/>
                <a:cs typeface="Calibri"/>
              </a:rPr>
              <a:t>TO </a:t>
            </a:r>
            <a:r>
              <a:rPr sz="1600" spc="-5" dirty="0">
                <a:latin typeface="Calibri"/>
                <a:cs typeface="Calibri"/>
              </a:rPr>
              <a:t>&gt; 2</a:t>
            </a:r>
            <a:r>
              <a:rPr sz="1600" spc="-45" dirty="0">
                <a:latin typeface="Calibri"/>
                <a:cs typeface="Calibri"/>
              </a:rPr>
              <a:t> </a:t>
            </a:r>
            <a:r>
              <a:rPr sz="1600" spc="-15" dirty="0">
                <a:latin typeface="Calibri"/>
                <a:cs typeface="Calibri"/>
              </a:rPr>
              <a:t>crores</a:t>
            </a:r>
            <a:endParaRPr sz="1600">
              <a:latin typeface="Calibri"/>
              <a:cs typeface="Calibri"/>
            </a:endParaRPr>
          </a:p>
        </p:txBody>
      </p:sp>
      <p:sp>
        <p:nvSpPr>
          <p:cNvPr id="69" name="object 69"/>
          <p:cNvSpPr/>
          <p:nvPr/>
        </p:nvSpPr>
        <p:spPr>
          <a:xfrm>
            <a:off x="7142988" y="4287011"/>
            <a:ext cx="1663064" cy="1056640"/>
          </a:xfrm>
          <a:custGeom>
            <a:avLst/>
            <a:gdLst/>
            <a:ahLst/>
            <a:cxnLst/>
            <a:rect l="l" t="t" r="r" b="b"/>
            <a:pathLst>
              <a:path w="1663065" h="1056639">
                <a:moveTo>
                  <a:pt x="1557019" y="0"/>
                </a:moveTo>
                <a:lnTo>
                  <a:pt x="105663" y="0"/>
                </a:lnTo>
                <a:lnTo>
                  <a:pt x="64508" y="8294"/>
                </a:lnTo>
                <a:lnTo>
                  <a:pt x="30924" y="30924"/>
                </a:lnTo>
                <a:lnTo>
                  <a:pt x="8294" y="64508"/>
                </a:lnTo>
                <a:lnTo>
                  <a:pt x="0" y="105663"/>
                </a:lnTo>
                <a:lnTo>
                  <a:pt x="0" y="950468"/>
                </a:lnTo>
                <a:lnTo>
                  <a:pt x="8294" y="991623"/>
                </a:lnTo>
                <a:lnTo>
                  <a:pt x="30924" y="1025207"/>
                </a:lnTo>
                <a:lnTo>
                  <a:pt x="64508" y="1047837"/>
                </a:lnTo>
                <a:lnTo>
                  <a:pt x="105663" y="1056132"/>
                </a:lnTo>
                <a:lnTo>
                  <a:pt x="1557019" y="1056132"/>
                </a:lnTo>
                <a:lnTo>
                  <a:pt x="1598175" y="1047837"/>
                </a:lnTo>
                <a:lnTo>
                  <a:pt x="1631759" y="1025207"/>
                </a:lnTo>
                <a:lnTo>
                  <a:pt x="1654389" y="991623"/>
                </a:lnTo>
                <a:lnTo>
                  <a:pt x="1662683" y="950468"/>
                </a:lnTo>
                <a:lnTo>
                  <a:pt x="1662683" y="105663"/>
                </a:lnTo>
                <a:lnTo>
                  <a:pt x="1654389" y="64508"/>
                </a:lnTo>
                <a:lnTo>
                  <a:pt x="1631759" y="30924"/>
                </a:lnTo>
                <a:lnTo>
                  <a:pt x="1598175" y="8294"/>
                </a:lnTo>
                <a:lnTo>
                  <a:pt x="1557019" y="0"/>
                </a:lnTo>
                <a:close/>
              </a:path>
            </a:pathLst>
          </a:custGeom>
          <a:solidFill>
            <a:srgbClr val="5B9BD4"/>
          </a:solidFill>
        </p:spPr>
        <p:txBody>
          <a:bodyPr wrap="square" lIns="0" tIns="0" rIns="0" bIns="0" rtlCol="0"/>
          <a:lstStyle/>
          <a:p>
            <a:endParaRPr/>
          </a:p>
        </p:txBody>
      </p:sp>
      <p:sp>
        <p:nvSpPr>
          <p:cNvPr id="70" name="object 70"/>
          <p:cNvSpPr/>
          <p:nvPr/>
        </p:nvSpPr>
        <p:spPr>
          <a:xfrm>
            <a:off x="7142988" y="4287011"/>
            <a:ext cx="1663064" cy="1056640"/>
          </a:xfrm>
          <a:custGeom>
            <a:avLst/>
            <a:gdLst/>
            <a:ahLst/>
            <a:cxnLst/>
            <a:rect l="l" t="t" r="r" b="b"/>
            <a:pathLst>
              <a:path w="1663065" h="1056639">
                <a:moveTo>
                  <a:pt x="0" y="105663"/>
                </a:moveTo>
                <a:lnTo>
                  <a:pt x="8294" y="64508"/>
                </a:lnTo>
                <a:lnTo>
                  <a:pt x="30924" y="30924"/>
                </a:lnTo>
                <a:lnTo>
                  <a:pt x="64508" y="8294"/>
                </a:lnTo>
                <a:lnTo>
                  <a:pt x="105663" y="0"/>
                </a:lnTo>
                <a:lnTo>
                  <a:pt x="1557019" y="0"/>
                </a:lnTo>
                <a:lnTo>
                  <a:pt x="1598175" y="8294"/>
                </a:lnTo>
                <a:lnTo>
                  <a:pt x="1631759" y="30924"/>
                </a:lnTo>
                <a:lnTo>
                  <a:pt x="1654389" y="64508"/>
                </a:lnTo>
                <a:lnTo>
                  <a:pt x="1662683" y="105663"/>
                </a:lnTo>
                <a:lnTo>
                  <a:pt x="1662683" y="950468"/>
                </a:lnTo>
                <a:lnTo>
                  <a:pt x="1654389" y="991623"/>
                </a:lnTo>
                <a:lnTo>
                  <a:pt x="1631759" y="1025207"/>
                </a:lnTo>
                <a:lnTo>
                  <a:pt x="1598175" y="1047837"/>
                </a:lnTo>
                <a:lnTo>
                  <a:pt x="1557019" y="1056132"/>
                </a:lnTo>
                <a:lnTo>
                  <a:pt x="105663" y="1056132"/>
                </a:lnTo>
                <a:lnTo>
                  <a:pt x="64508" y="1047837"/>
                </a:lnTo>
                <a:lnTo>
                  <a:pt x="30924" y="1025207"/>
                </a:lnTo>
                <a:lnTo>
                  <a:pt x="8294" y="991623"/>
                </a:lnTo>
                <a:lnTo>
                  <a:pt x="0" y="950468"/>
                </a:lnTo>
                <a:lnTo>
                  <a:pt x="0" y="105663"/>
                </a:lnTo>
                <a:close/>
              </a:path>
            </a:pathLst>
          </a:custGeom>
          <a:ln w="12192">
            <a:solidFill>
              <a:srgbClr val="FFFFFF"/>
            </a:solidFill>
          </a:ln>
        </p:spPr>
        <p:txBody>
          <a:bodyPr wrap="square" lIns="0" tIns="0" rIns="0" bIns="0" rtlCol="0"/>
          <a:lstStyle/>
          <a:p>
            <a:endParaRPr/>
          </a:p>
        </p:txBody>
      </p:sp>
      <p:sp>
        <p:nvSpPr>
          <p:cNvPr id="71" name="object 71"/>
          <p:cNvSpPr/>
          <p:nvPr/>
        </p:nvSpPr>
        <p:spPr>
          <a:xfrm>
            <a:off x="7327392" y="4462271"/>
            <a:ext cx="1663064" cy="1056640"/>
          </a:xfrm>
          <a:custGeom>
            <a:avLst/>
            <a:gdLst/>
            <a:ahLst/>
            <a:cxnLst/>
            <a:rect l="l" t="t" r="r" b="b"/>
            <a:pathLst>
              <a:path w="1663065" h="1056639">
                <a:moveTo>
                  <a:pt x="1557019" y="0"/>
                </a:moveTo>
                <a:lnTo>
                  <a:pt x="105663" y="0"/>
                </a:lnTo>
                <a:lnTo>
                  <a:pt x="64508" y="8294"/>
                </a:lnTo>
                <a:lnTo>
                  <a:pt x="30924" y="30924"/>
                </a:lnTo>
                <a:lnTo>
                  <a:pt x="8294" y="64508"/>
                </a:lnTo>
                <a:lnTo>
                  <a:pt x="0" y="105663"/>
                </a:lnTo>
                <a:lnTo>
                  <a:pt x="0" y="950467"/>
                </a:lnTo>
                <a:lnTo>
                  <a:pt x="8294" y="991623"/>
                </a:lnTo>
                <a:lnTo>
                  <a:pt x="30924" y="1025207"/>
                </a:lnTo>
                <a:lnTo>
                  <a:pt x="64508" y="1047837"/>
                </a:lnTo>
                <a:lnTo>
                  <a:pt x="105663" y="1056131"/>
                </a:lnTo>
                <a:lnTo>
                  <a:pt x="1557019" y="1056131"/>
                </a:lnTo>
                <a:lnTo>
                  <a:pt x="1598175" y="1047837"/>
                </a:lnTo>
                <a:lnTo>
                  <a:pt x="1631759" y="1025207"/>
                </a:lnTo>
                <a:lnTo>
                  <a:pt x="1654389" y="991623"/>
                </a:lnTo>
                <a:lnTo>
                  <a:pt x="1662683" y="950467"/>
                </a:lnTo>
                <a:lnTo>
                  <a:pt x="1662683" y="105663"/>
                </a:lnTo>
                <a:lnTo>
                  <a:pt x="1654389" y="64508"/>
                </a:lnTo>
                <a:lnTo>
                  <a:pt x="1631759" y="30924"/>
                </a:lnTo>
                <a:lnTo>
                  <a:pt x="1598175" y="8294"/>
                </a:lnTo>
                <a:lnTo>
                  <a:pt x="1557019" y="0"/>
                </a:lnTo>
                <a:close/>
              </a:path>
            </a:pathLst>
          </a:custGeom>
          <a:solidFill>
            <a:srgbClr val="FFFFFF"/>
          </a:solidFill>
        </p:spPr>
        <p:txBody>
          <a:bodyPr wrap="square" lIns="0" tIns="0" rIns="0" bIns="0" rtlCol="0"/>
          <a:lstStyle/>
          <a:p>
            <a:endParaRPr/>
          </a:p>
        </p:txBody>
      </p:sp>
      <p:sp>
        <p:nvSpPr>
          <p:cNvPr id="72" name="object 72"/>
          <p:cNvSpPr/>
          <p:nvPr/>
        </p:nvSpPr>
        <p:spPr>
          <a:xfrm>
            <a:off x="7327392" y="4462271"/>
            <a:ext cx="1663064" cy="1056640"/>
          </a:xfrm>
          <a:custGeom>
            <a:avLst/>
            <a:gdLst/>
            <a:ahLst/>
            <a:cxnLst/>
            <a:rect l="l" t="t" r="r" b="b"/>
            <a:pathLst>
              <a:path w="1663065" h="1056639">
                <a:moveTo>
                  <a:pt x="0" y="105663"/>
                </a:moveTo>
                <a:lnTo>
                  <a:pt x="8294" y="64508"/>
                </a:lnTo>
                <a:lnTo>
                  <a:pt x="30924" y="30924"/>
                </a:lnTo>
                <a:lnTo>
                  <a:pt x="64508" y="8294"/>
                </a:lnTo>
                <a:lnTo>
                  <a:pt x="105663" y="0"/>
                </a:lnTo>
                <a:lnTo>
                  <a:pt x="1557019" y="0"/>
                </a:lnTo>
                <a:lnTo>
                  <a:pt x="1598175" y="8294"/>
                </a:lnTo>
                <a:lnTo>
                  <a:pt x="1631759" y="30924"/>
                </a:lnTo>
                <a:lnTo>
                  <a:pt x="1654389" y="64508"/>
                </a:lnTo>
                <a:lnTo>
                  <a:pt x="1662683" y="105663"/>
                </a:lnTo>
                <a:lnTo>
                  <a:pt x="1662683" y="950467"/>
                </a:lnTo>
                <a:lnTo>
                  <a:pt x="1654389" y="991623"/>
                </a:lnTo>
                <a:lnTo>
                  <a:pt x="1631759" y="1025207"/>
                </a:lnTo>
                <a:lnTo>
                  <a:pt x="1598175" y="1047837"/>
                </a:lnTo>
                <a:lnTo>
                  <a:pt x="1557019" y="1056131"/>
                </a:lnTo>
                <a:lnTo>
                  <a:pt x="105663" y="1056131"/>
                </a:lnTo>
                <a:lnTo>
                  <a:pt x="64508" y="1047837"/>
                </a:lnTo>
                <a:lnTo>
                  <a:pt x="30924" y="1025207"/>
                </a:lnTo>
                <a:lnTo>
                  <a:pt x="8294" y="991623"/>
                </a:lnTo>
                <a:lnTo>
                  <a:pt x="0" y="950467"/>
                </a:lnTo>
                <a:lnTo>
                  <a:pt x="0" y="105663"/>
                </a:lnTo>
                <a:close/>
              </a:path>
            </a:pathLst>
          </a:custGeom>
          <a:ln w="12192">
            <a:solidFill>
              <a:srgbClr val="5B9BD4"/>
            </a:solidFill>
          </a:ln>
        </p:spPr>
        <p:txBody>
          <a:bodyPr wrap="square" lIns="0" tIns="0" rIns="0" bIns="0" rtlCol="0"/>
          <a:lstStyle/>
          <a:p>
            <a:endParaRPr/>
          </a:p>
        </p:txBody>
      </p:sp>
      <p:sp>
        <p:nvSpPr>
          <p:cNvPr id="73" name="object 73"/>
          <p:cNvSpPr txBox="1"/>
          <p:nvPr/>
        </p:nvSpPr>
        <p:spPr>
          <a:xfrm>
            <a:off x="7804150" y="4833365"/>
            <a:ext cx="711200" cy="269240"/>
          </a:xfrm>
          <a:prstGeom prst="rect">
            <a:avLst/>
          </a:prstGeom>
        </p:spPr>
        <p:txBody>
          <a:bodyPr vert="horz" wrap="square" lIns="0" tIns="12065" rIns="0" bIns="0" rtlCol="0">
            <a:spAutoFit/>
          </a:bodyPr>
          <a:lstStyle/>
          <a:p>
            <a:pPr marL="12700">
              <a:lnSpc>
                <a:spcPct val="100000"/>
              </a:lnSpc>
              <a:spcBef>
                <a:spcPts val="95"/>
              </a:spcBef>
            </a:pPr>
            <a:r>
              <a:rPr sz="1600" spc="-10" dirty="0">
                <a:latin typeface="Calibri"/>
                <a:cs typeface="Calibri"/>
              </a:rPr>
              <a:t>GSTR</a:t>
            </a:r>
            <a:r>
              <a:rPr sz="1600" spc="-65" dirty="0">
                <a:latin typeface="Calibri"/>
                <a:cs typeface="Calibri"/>
              </a:rPr>
              <a:t> </a:t>
            </a:r>
            <a:r>
              <a:rPr sz="1600" spc="-5" dirty="0">
                <a:latin typeface="Calibri"/>
                <a:cs typeface="Calibri"/>
              </a:rPr>
              <a:t>9C</a:t>
            </a:r>
            <a:endParaRPr sz="1600">
              <a:latin typeface="Calibri"/>
              <a:cs typeface="Calibri"/>
            </a:endParaRPr>
          </a:p>
        </p:txBody>
      </p:sp>
      <p:sp>
        <p:nvSpPr>
          <p:cNvPr id="74" name="object 74"/>
          <p:cNvSpPr/>
          <p:nvPr/>
        </p:nvSpPr>
        <p:spPr>
          <a:xfrm>
            <a:off x="9174480" y="1208532"/>
            <a:ext cx="1663064" cy="1054735"/>
          </a:xfrm>
          <a:custGeom>
            <a:avLst/>
            <a:gdLst/>
            <a:ahLst/>
            <a:cxnLst/>
            <a:rect l="l" t="t" r="r" b="b"/>
            <a:pathLst>
              <a:path w="1663065" h="1054735">
                <a:moveTo>
                  <a:pt x="1557274" y="0"/>
                </a:moveTo>
                <a:lnTo>
                  <a:pt x="105410" y="0"/>
                </a:lnTo>
                <a:lnTo>
                  <a:pt x="64400" y="8290"/>
                </a:lnTo>
                <a:lnTo>
                  <a:pt x="30892" y="30892"/>
                </a:lnTo>
                <a:lnTo>
                  <a:pt x="8290" y="64400"/>
                </a:lnTo>
                <a:lnTo>
                  <a:pt x="0" y="105409"/>
                </a:lnTo>
                <a:lnTo>
                  <a:pt x="0" y="949197"/>
                </a:lnTo>
                <a:lnTo>
                  <a:pt x="8290" y="990207"/>
                </a:lnTo>
                <a:lnTo>
                  <a:pt x="30892" y="1023715"/>
                </a:lnTo>
                <a:lnTo>
                  <a:pt x="64400" y="1046317"/>
                </a:lnTo>
                <a:lnTo>
                  <a:pt x="105410" y="1054607"/>
                </a:lnTo>
                <a:lnTo>
                  <a:pt x="1557274" y="1054607"/>
                </a:lnTo>
                <a:lnTo>
                  <a:pt x="1598283" y="1046317"/>
                </a:lnTo>
                <a:lnTo>
                  <a:pt x="1631791" y="1023715"/>
                </a:lnTo>
                <a:lnTo>
                  <a:pt x="1654393" y="990207"/>
                </a:lnTo>
                <a:lnTo>
                  <a:pt x="1662684" y="949197"/>
                </a:lnTo>
                <a:lnTo>
                  <a:pt x="1662684" y="105409"/>
                </a:lnTo>
                <a:lnTo>
                  <a:pt x="1654393" y="64400"/>
                </a:lnTo>
                <a:lnTo>
                  <a:pt x="1631791" y="30892"/>
                </a:lnTo>
                <a:lnTo>
                  <a:pt x="1598283" y="8290"/>
                </a:lnTo>
                <a:lnTo>
                  <a:pt x="1557274" y="0"/>
                </a:lnTo>
                <a:close/>
              </a:path>
            </a:pathLst>
          </a:custGeom>
          <a:solidFill>
            <a:srgbClr val="5B9BD4"/>
          </a:solidFill>
        </p:spPr>
        <p:txBody>
          <a:bodyPr wrap="square" lIns="0" tIns="0" rIns="0" bIns="0" rtlCol="0"/>
          <a:lstStyle/>
          <a:p>
            <a:endParaRPr/>
          </a:p>
        </p:txBody>
      </p:sp>
      <p:sp>
        <p:nvSpPr>
          <p:cNvPr id="75" name="object 75"/>
          <p:cNvSpPr/>
          <p:nvPr/>
        </p:nvSpPr>
        <p:spPr>
          <a:xfrm>
            <a:off x="9174480" y="1208532"/>
            <a:ext cx="1663064" cy="1054735"/>
          </a:xfrm>
          <a:custGeom>
            <a:avLst/>
            <a:gdLst/>
            <a:ahLst/>
            <a:cxnLst/>
            <a:rect l="l" t="t" r="r" b="b"/>
            <a:pathLst>
              <a:path w="1663065" h="1054735">
                <a:moveTo>
                  <a:pt x="0" y="105409"/>
                </a:moveTo>
                <a:lnTo>
                  <a:pt x="8290" y="64400"/>
                </a:lnTo>
                <a:lnTo>
                  <a:pt x="30892" y="30892"/>
                </a:lnTo>
                <a:lnTo>
                  <a:pt x="64400" y="8290"/>
                </a:lnTo>
                <a:lnTo>
                  <a:pt x="105410" y="0"/>
                </a:lnTo>
                <a:lnTo>
                  <a:pt x="1557274" y="0"/>
                </a:lnTo>
                <a:lnTo>
                  <a:pt x="1598283" y="8290"/>
                </a:lnTo>
                <a:lnTo>
                  <a:pt x="1631791" y="30892"/>
                </a:lnTo>
                <a:lnTo>
                  <a:pt x="1654393" y="64400"/>
                </a:lnTo>
                <a:lnTo>
                  <a:pt x="1662684" y="105409"/>
                </a:lnTo>
                <a:lnTo>
                  <a:pt x="1662684" y="949197"/>
                </a:lnTo>
                <a:lnTo>
                  <a:pt x="1654393" y="990207"/>
                </a:lnTo>
                <a:lnTo>
                  <a:pt x="1631791" y="1023715"/>
                </a:lnTo>
                <a:lnTo>
                  <a:pt x="1598283" y="1046317"/>
                </a:lnTo>
                <a:lnTo>
                  <a:pt x="1557274" y="1054607"/>
                </a:lnTo>
                <a:lnTo>
                  <a:pt x="105410" y="1054607"/>
                </a:lnTo>
                <a:lnTo>
                  <a:pt x="64400" y="1046317"/>
                </a:lnTo>
                <a:lnTo>
                  <a:pt x="30892" y="1023715"/>
                </a:lnTo>
                <a:lnTo>
                  <a:pt x="8290" y="990207"/>
                </a:lnTo>
                <a:lnTo>
                  <a:pt x="0" y="949197"/>
                </a:lnTo>
                <a:lnTo>
                  <a:pt x="0" y="105409"/>
                </a:lnTo>
                <a:close/>
              </a:path>
            </a:pathLst>
          </a:custGeom>
          <a:ln w="12192">
            <a:solidFill>
              <a:srgbClr val="FFFFFF"/>
            </a:solidFill>
          </a:ln>
        </p:spPr>
        <p:txBody>
          <a:bodyPr wrap="square" lIns="0" tIns="0" rIns="0" bIns="0" rtlCol="0"/>
          <a:lstStyle/>
          <a:p>
            <a:endParaRPr/>
          </a:p>
        </p:txBody>
      </p:sp>
      <p:sp>
        <p:nvSpPr>
          <p:cNvPr id="76" name="object 76"/>
          <p:cNvSpPr/>
          <p:nvPr/>
        </p:nvSpPr>
        <p:spPr>
          <a:xfrm>
            <a:off x="9360407" y="1383791"/>
            <a:ext cx="1663064" cy="1056640"/>
          </a:xfrm>
          <a:custGeom>
            <a:avLst/>
            <a:gdLst/>
            <a:ahLst/>
            <a:cxnLst/>
            <a:rect l="l" t="t" r="r" b="b"/>
            <a:pathLst>
              <a:path w="1663065" h="1056639">
                <a:moveTo>
                  <a:pt x="1557020" y="0"/>
                </a:moveTo>
                <a:lnTo>
                  <a:pt x="105664" y="0"/>
                </a:lnTo>
                <a:lnTo>
                  <a:pt x="64508" y="8294"/>
                </a:lnTo>
                <a:lnTo>
                  <a:pt x="30924" y="30924"/>
                </a:lnTo>
                <a:lnTo>
                  <a:pt x="8294" y="64508"/>
                </a:lnTo>
                <a:lnTo>
                  <a:pt x="0" y="105663"/>
                </a:lnTo>
                <a:lnTo>
                  <a:pt x="0" y="950468"/>
                </a:lnTo>
                <a:lnTo>
                  <a:pt x="8294" y="991623"/>
                </a:lnTo>
                <a:lnTo>
                  <a:pt x="30924" y="1025207"/>
                </a:lnTo>
                <a:lnTo>
                  <a:pt x="64508" y="1047837"/>
                </a:lnTo>
                <a:lnTo>
                  <a:pt x="105664" y="1056132"/>
                </a:lnTo>
                <a:lnTo>
                  <a:pt x="1557020" y="1056132"/>
                </a:lnTo>
                <a:lnTo>
                  <a:pt x="1598175" y="1047837"/>
                </a:lnTo>
                <a:lnTo>
                  <a:pt x="1631759" y="1025207"/>
                </a:lnTo>
                <a:lnTo>
                  <a:pt x="1654389" y="991623"/>
                </a:lnTo>
                <a:lnTo>
                  <a:pt x="1662684" y="950468"/>
                </a:lnTo>
                <a:lnTo>
                  <a:pt x="1662684" y="105663"/>
                </a:lnTo>
                <a:lnTo>
                  <a:pt x="1654389" y="64508"/>
                </a:lnTo>
                <a:lnTo>
                  <a:pt x="1631759" y="30924"/>
                </a:lnTo>
                <a:lnTo>
                  <a:pt x="1598175" y="8294"/>
                </a:lnTo>
                <a:lnTo>
                  <a:pt x="1557020" y="0"/>
                </a:lnTo>
                <a:close/>
              </a:path>
            </a:pathLst>
          </a:custGeom>
          <a:solidFill>
            <a:srgbClr val="FFFFFF"/>
          </a:solidFill>
        </p:spPr>
        <p:txBody>
          <a:bodyPr wrap="square" lIns="0" tIns="0" rIns="0" bIns="0" rtlCol="0"/>
          <a:lstStyle/>
          <a:p>
            <a:endParaRPr/>
          </a:p>
        </p:txBody>
      </p:sp>
      <p:sp>
        <p:nvSpPr>
          <p:cNvPr id="77" name="object 77"/>
          <p:cNvSpPr/>
          <p:nvPr/>
        </p:nvSpPr>
        <p:spPr>
          <a:xfrm>
            <a:off x="9360407" y="1383791"/>
            <a:ext cx="1663064" cy="1056640"/>
          </a:xfrm>
          <a:custGeom>
            <a:avLst/>
            <a:gdLst/>
            <a:ahLst/>
            <a:cxnLst/>
            <a:rect l="l" t="t" r="r" b="b"/>
            <a:pathLst>
              <a:path w="1663065" h="1056639">
                <a:moveTo>
                  <a:pt x="0" y="105663"/>
                </a:moveTo>
                <a:lnTo>
                  <a:pt x="8294" y="64508"/>
                </a:lnTo>
                <a:lnTo>
                  <a:pt x="30924" y="30924"/>
                </a:lnTo>
                <a:lnTo>
                  <a:pt x="64508" y="8294"/>
                </a:lnTo>
                <a:lnTo>
                  <a:pt x="105664" y="0"/>
                </a:lnTo>
                <a:lnTo>
                  <a:pt x="1557020" y="0"/>
                </a:lnTo>
                <a:lnTo>
                  <a:pt x="1598175" y="8294"/>
                </a:lnTo>
                <a:lnTo>
                  <a:pt x="1631759" y="30924"/>
                </a:lnTo>
                <a:lnTo>
                  <a:pt x="1654389" y="64508"/>
                </a:lnTo>
                <a:lnTo>
                  <a:pt x="1662684" y="105663"/>
                </a:lnTo>
                <a:lnTo>
                  <a:pt x="1662684" y="950468"/>
                </a:lnTo>
                <a:lnTo>
                  <a:pt x="1654389" y="991623"/>
                </a:lnTo>
                <a:lnTo>
                  <a:pt x="1631759" y="1025207"/>
                </a:lnTo>
                <a:lnTo>
                  <a:pt x="1598175" y="1047837"/>
                </a:lnTo>
                <a:lnTo>
                  <a:pt x="1557020" y="1056132"/>
                </a:lnTo>
                <a:lnTo>
                  <a:pt x="105664" y="1056132"/>
                </a:lnTo>
                <a:lnTo>
                  <a:pt x="64508" y="1047837"/>
                </a:lnTo>
                <a:lnTo>
                  <a:pt x="30924" y="1025207"/>
                </a:lnTo>
                <a:lnTo>
                  <a:pt x="8294" y="991623"/>
                </a:lnTo>
                <a:lnTo>
                  <a:pt x="0" y="950468"/>
                </a:lnTo>
                <a:lnTo>
                  <a:pt x="0" y="105663"/>
                </a:lnTo>
                <a:close/>
              </a:path>
            </a:pathLst>
          </a:custGeom>
          <a:ln w="12192">
            <a:solidFill>
              <a:srgbClr val="5B9BD4"/>
            </a:solidFill>
          </a:ln>
        </p:spPr>
        <p:txBody>
          <a:bodyPr wrap="square" lIns="0" tIns="0" rIns="0" bIns="0" rtlCol="0"/>
          <a:lstStyle/>
          <a:p>
            <a:endParaRPr/>
          </a:p>
        </p:txBody>
      </p:sp>
      <p:sp>
        <p:nvSpPr>
          <p:cNvPr id="78" name="object 78"/>
          <p:cNvSpPr txBox="1"/>
          <p:nvPr/>
        </p:nvSpPr>
        <p:spPr>
          <a:xfrm>
            <a:off x="9824466" y="1753869"/>
            <a:ext cx="734695" cy="269240"/>
          </a:xfrm>
          <a:prstGeom prst="rect">
            <a:avLst/>
          </a:prstGeom>
        </p:spPr>
        <p:txBody>
          <a:bodyPr vert="horz" wrap="square" lIns="0" tIns="12065" rIns="0" bIns="0" rtlCol="0">
            <a:spAutoFit/>
          </a:bodyPr>
          <a:lstStyle/>
          <a:p>
            <a:pPr marL="12700">
              <a:lnSpc>
                <a:spcPct val="100000"/>
              </a:lnSpc>
              <a:spcBef>
                <a:spcPts val="95"/>
              </a:spcBef>
            </a:pPr>
            <a:r>
              <a:rPr sz="1600" spc="-10" dirty="0">
                <a:latin typeface="Calibri"/>
                <a:cs typeface="Calibri"/>
              </a:rPr>
              <a:t>Excludes</a:t>
            </a:r>
            <a:endParaRPr sz="1600">
              <a:latin typeface="Calibri"/>
              <a:cs typeface="Calibri"/>
            </a:endParaRPr>
          </a:p>
        </p:txBody>
      </p:sp>
      <p:sp>
        <p:nvSpPr>
          <p:cNvPr id="79" name="object 79"/>
          <p:cNvSpPr/>
          <p:nvPr/>
        </p:nvSpPr>
        <p:spPr>
          <a:xfrm>
            <a:off x="9174480" y="2747772"/>
            <a:ext cx="1663064" cy="1054735"/>
          </a:xfrm>
          <a:custGeom>
            <a:avLst/>
            <a:gdLst/>
            <a:ahLst/>
            <a:cxnLst/>
            <a:rect l="l" t="t" r="r" b="b"/>
            <a:pathLst>
              <a:path w="1663065" h="1054735">
                <a:moveTo>
                  <a:pt x="1557274" y="0"/>
                </a:moveTo>
                <a:lnTo>
                  <a:pt x="105410" y="0"/>
                </a:lnTo>
                <a:lnTo>
                  <a:pt x="64400" y="8290"/>
                </a:lnTo>
                <a:lnTo>
                  <a:pt x="30892" y="30892"/>
                </a:lnTo>
                <a:lnTo>
                  <a:pt x="8290" y="64400"/>
                </a:lnTo>
                <a:lnTo>
                  <a:pt x="0" y="105410"/>
                </a:lnTo>
                <a:lnTo>
                  <a:pt x="0" y="949197"/>
                </a:lnTo>
                <a:lnTo>
                  <a:pt x="8290" y="990207"/>
                </a:lnTo>
                <a:lnTo>
                  <a:pt x="30892" y="1023715"/>
                </a:lnTo>
                <a:lnTo>
                  <a:pt x="64400" y="1046317"/>
                </a:lnTo>
                <a:lnTo>
                  <a:pt x="105410" y="1054608"/>
                </a:lnTo>
                <a:lnTo>
                  <a:pt x="1557274" y="1054608"/>
                </a:lnTo>
                <a:lnTo>
                  <a:pt x="1598283" y="1046317"/>
                </a:lnTo>
                <a:lnTo>
                  <a:pt x="1631791" y="1023715"/>
                </a:lnTo>
                <a:lnTo>
                  <a:pt x="1654393" y="990207"/>
                </a:lnTo>
                <a:lnTo>
                  <a:pt x="1662684" y="949197"/>
                </a:lnTo>
                <a:lnTo>
                  <a:pt x="1662684" y="105410"/>
                </a:lnTo>
                <a:lnTo>
                  <a:pt x="1654393" y="64400"/>
                </a:lnTo>
                <a:lnTo>
                  <a:pt x="1631791" y="30892"/>
                </a:lnTo>
                <a:lnTo>
                  <a:pt x="1598283" y="8290"/>
                </a:lnTo>
                <a:lnTo>
                  <a:pt x="1557274" y="0"/>
                </a:lnTo>
                <a:close/>
              </a:path>
            </a:pathLst>
          </a:custGeom>
          <a:solidFill>
            <a:srgbClr val="5B9BD4"/>
          </a:solidFill>
        </p:spPr>
        <p:txBody>
          <a:bodyPr wrap="square" lIns="0" tIns="0" rIns="0" bIns="0" rtlCol="0"/>
          <a:lstStyle/>
          <a:p>
            <a:endParaRPr/>
          </a:p>
        </p:txBody>
      </p:sp>
      <p:sp>
        <p:nvSpPr>
          <p:cNvPr id="80" name="object 80"/>
          <p:cNvSpPr/>
          <p:nvPr/>
        </p:nvSpPr>
        <p:spPr>
          <a:xfrm>
            <a:off x="9174480" y="2747772"/>
            <a:ext cx="1663064" cy="1054735"/>
          </a:xfrm>
          <a:custGeom>
            <a:avLst/>
            <a:gdLst/>
            <a:ahLst/>
            <a:cxnLst/>
            <a:rect l="l" t="t" r="r" b="b"/>
            <a:pathLst>
              <a:path w="1663065" h="1054735">
                <a:moveTo>
                  <a:pt x="0" y="105410"/>
                </a:moveTo>
                <a:lnTo>
                  <a:pt x="8290" y="64400"/>
                </a:lnTo>
                <a:lnTo>
                  <a:pt x="30892" y="30892"/>
                </a:lnTo>
                <a:lnTo>
                  <a:pt x="64400" y="8290"/>
                </a:lnTo>
                <a:lnTo>
                  <a:pt x="105410" y="0"/>
                </a:lnTo>
                <a:lnTo>
                  <a:pt x="1557274" y="0"/>
                </a:lnTo>
                <a:lnTo>
                  <a:pt x="1598283" y="8290"/>
                </a:lnTo>
                <a:lnTo>
                  <a:pt x="1631791" y="30892"/>
                </a:lnTo>
                <a:lnTo>
                  <a:pt x="1654393" y="64400"/>
                </a:lnTo>
                <a:lnTo>
                  <a:pt x="1662684" y="105410"/>
                </a:lnTo>
                <a:lnTo>
                  <a:pt x="1662684" y="949197"/>
                </a:lnTo>
                <a:lnTo>
                  <a:pt x="1654393" y="990207"/>
                </a:lnTo>
                <a:lnTo>
                  <a:pt x="1631791" y="1023715"/>
                </a:lnTo>
                <a:lnTo>
                  <a:pt x="1598283" y="1046317"/>
                </a:lnTo>
                <a:lnTo>
                  <a:pt x="1557274" y="1054608"/>
                </a:lnTo>
                <a:lnTo>
                  <a:pt x="105410" y="1054608"/>
                </a:lnTo>
                <a:lnTo>
                  <a:pt x="64400" y="1046317"/>
                </a:lnTo>
                <a:lnTo>
                  <a:pt x="30892" y="1023715"/>
                </a:lnTo>
                <a:lnTo>
                  <a:pt x="8290" y="990207"/>
                </a:lnTo>
                <a:lnTo>
                  <a:pt x="0" y="949197"/>
                </a:lnTo>
                <a:lnTo>
                  <a:pt x="0" y="105410"/>
                </a:lnTo>
                <a:close/>
              </a:path>
            </a:pathLst>
          </a:custGeom>
          <a:ln w="12192">
            <a:solidFill>
              <a:srgbClr val="FFFFFF"/>
            </a:solidFill>
          </a:ln>
        </p:spPr>
        <p:txBody>
          <a:bodyPr wrap="square" lIns="0" tIns="0" rIns="0" bIns="0" rtlCol="0"/>
          <a:lstStyle/>
          <a:p>
            <a:endParaRPr/>
          </a:p>
        </p:txBody>
      </p:sp>
      <p:sp>
        <p:nvSpPr>
          <p:cNvPr id="81" name="object 81"/>
          <p:cNvSpPr/>
          <p:nvPr/>
        </p:nvSpPr>
        <p:spPr>
          <a:xfrm>
            <a:off x="9360407" y="2923032"/>
            <a:ext cx="1663064" cy="1056640"/>
          </a:xfrm>
          <a:custGeom>
            <a:avLst/>
            <a:gdLst/>
            <a:ahLst/>
            <a:cxnLst/>
            <a:rect l="l" t="t" r="r" b="b"/>
            <a:pathLst>
              <a:path w="1663065" h="1056639">
                <a:moveTo>
                  <a:pt x="1557020" y="0"/>
                </a:moveTo>
                <a:lnTo>
                  <a:pt x="105664" y="0"/>
                </a:lnTo>
                <a:lnTo>
                  <a:pt x="64508" y="8294"/>
                </a:lnTo>
                <a:lnTo>
                  <a:pt x="30924" y="30924"/>
                </a:lnTo>
                <a:lnTo>
                  <a:pt x="8294" y="64508"/>
                </a:lnTo>
                <a:lnTo>
                  <a:pt x="0" y="105663"/>
                </a:lnTo>
                <a:lnTo>
                  <a:pt x="0" y="950467"/>
                </a:lnTo>
                <a:lnTo>
                  <a:pt x="8294" y="991623"/>
                </a:lnTo>
                <a:lnTo>
                  <a:pt x="30924" y="1025207"/>
                </a:lnTo>
                <a:lnTo>
                  <a:pt x="64508" y="1047837"/>
                </a:lnTo>
                <a:lnTo>
                  <a:pt x="105664" y="1056131"/>
                </a:lnTo>
                <a:lnTo>
                  <a:pt x="1557020" y="1056131"/>
                </a:lnTo>
                <a:lnTo>
                  <a:pt x="1598175" y="1047837"/>
                </a:lnTo>
                <a:lnTo>
                  <a:pt x="1631759" y="1025207"/>
                </a:lnTo>
                <a:lnTo>
                  <a:pt x="1654389" y="991623"/>
                </a:lnTo>
                <a:lnTo>
                  <a:pt x="1662684" y="950467"/>
                </a:lnTo>
                <a:lnTo>
                  <a:pt x="1662684" y="105663"/>
                </a:lnTo>
                <a:lnTo>
                  <a:pt x="1654389" y="64508"/>
                </a:lnTo>
                <a:lnTo>
                  <a:pt x="1631759" y="30924"/>
                </a:lnTo>
                <a:lnTo>
                  <a:pt x="1598175" y="8294"/>
                </a:lnTo>
                <a:lnTo>
                  <a:pt x="1557020" y="0"/>
                </a:lnTo>
                <a:close/>
              </a:path>
            </a:pathLst>
          </a:custGeom>
          <a:solidFill>
            <a:srgbClr val="FFFFFF"/>
          </a:solidFill>
        </p:spPr>
        <p:txBody>
          <a:bodyPr wrap="square" lIns="0" tIns="0" rIns="0" bIns="0" rtlCol="0"/>
          <a:lstStyle/>
          <a:p>
            <a:endParaRPr/>
          </a:p>
        </p:txBody>
      </p:sp>
      <p:sp>
        <p:nvSpPr>
          <p:cNvPr id="82" name="object 82"/>
          <p:cNvSpPr/>
          <p:nvPr/>
        </p:nvSpPr>
        <p:spPr>
          <a:xfrm>
            <a:off x="9360407" y="2923032"/>
            <a:ext cx="1663064" cy="1056640"/>
          </a:xfrm>
          <a:custGeom>
            <a:avLst/>
            <a:gdLst/>
            <a:ahLst/>
            <a:cxnLst/>
            <a:rect l="l" t="t" r="r" b="b"/>
            <a:pathLst>
              <a:path w="1663065" h="1056639">
                <a:moveTo>
                  <a:pt x="0" y="105663"/>
                </a:moveTo>
                <a:lnTo>
                  <a:pt x="8294" y="64508"/>
                </a:lnTo>
                <a:lnTo>
                  <a:pt x="30924" y="30924"/>
                </a:lnTo>
                <a:lnTo>
                  <a:pt x="64508" y="8294"/>
                </a:lnTo>
                <a:lnTo>
                  <a:pt x="105664" y="0"/>
                </a:lnTo>
                <a:lnTo>
                  <a:pt x="1557020" y="0"/>
                </a:lnTo>
                <a:lnTo>
                  <a:pt x="1598175" y="8294"/>
                </a:lnTo>
                <a:lnTo>
                  <a:pt x="1631759" y="30924"/>
                </a:lnTo>
                <a:lnTo>
                  <a:pt x="1654389" y="64508"/>
                </a:lnTo>
                <a:lnTo>
                  <a:pt x="1662684" y="105663"/>
                </a:lnTo>
                <a:lnTo>
                  <a:pt x="1662684" y="950467"/>
                </a:lnTo>
                <a:lnTo>
                  <a:pt x="1654389" y="991623"/>
                </a:lnTo>
                <a:lnTo>
                  <a:pt x="1631759" y="1025207"/>
                </a:lnTo>
                <a:lnTo>
                  <a:pt x="1598175" y="1047837"/>
                </a:lnTo>
                <a:lnTo>
                  <a:pt x="1557020" y="1056131"/>
                </a:lnTo>
                <a:lnTo>
                  <a:pt x="105664" y="1056131"/>
                </a:lnTo>
                <a:lnTo>
                  <a:pt x="64508" y="1047837"/>
                </a:lnTo>
                <a:lnTo>
                  <a:pt x="30924" y="1025207"/>
                </a:lnTo>
                <a:lnTo>
                  <a:pt x="8294" y="991623"/>
                </a:lnTo>
                <a:lnTo>
                  <a:pt x="0" y="950467"/>
                </a:lnTo>
                <a:lnTo>
                  <a:pt x="0" y="105663"/>
                </a:lnTo>
                <a:close/>
              </a:path>
            </a:pathLst>
          </a:custGeom>
          <a:ln w="12192">
            <a:solidFill>
              <a:srgbClr val="5B9BD4"/>
            </a:solidFill>
          </a:ln>
        </p:spPr>
        <p:txBody>
          <a:bodyPr wrap="square" lIns="0" tIns="0" rIns="0" bIns="0" rtlCol="0"/>
          <a:lstStyle/>
          <a:p>
            <a:endParaRPr/>
          </a:p>
        </p:txBody>
      </p:sp>
      <p:sp>
        <p:nvSpPr>
          <p:cNvPr id="83" name="object 83"/>
          <p:cNvSpPr txBox="1"/>
          <p:nvPr/>
        </p:nvSpPr>
        <p:spPr>
          <a:xfrm>
            <a:off x="9824466" y="3293491"/>
            <a:ext cx="735330" cy="269240"/>
          </a:xfrm>
          <a:prstGeom prst="rect">
            <a:avLst/>
          </a:prstGeom>
        </p:spPr>
        <p:txBody>
          <a:bodyPr vert="horz" wrap="square" lIns="0" tIns="12065" rIns="0" bIns="0" rtlCol="0">
            <a:spAutoFit/>
          </a:bodyPr>
          <a:lstStyle/>
          <a:p>
            <a:pPr marL="12700">
              <a:lnSpc>
                <a:spcPct val="100000"/>
              </a:lnSpc>
              <a:spcBef>
                <a:spcPts val="95"/>
              </a:spcBef>
            </a:pPr>
            <a:r>
              <a:rPr sz="1600" spc="-5" dirty="0">
                <a:latin typeface="Calibri"/>
                <a:cs typeface="Calibri"/>
              </a:rPr>
              <a:t>ISD</a:t>
            </a:r>
            <a:r>
              <a:rPr sz="1600" spc="-70" dirty="0">
                <a:latin typeface="Calibri"/>
                <a:cs typeface="Calibri"/>
              </a:rPr>
              <a:t> </a:t>
            </a:r>
            <a:r>
              <a:rPr sz="1600" spc="-10" dirty="0">
                <a:latin typeface="Calibri"/>
                <a:cs typeface="Calibri"/>
              </a:rPr>
              <a:t>/TDS</a:t>
            </a:r>
            <a:endParaRPr sz="1600">
              <a:latin typeface="Calibri"/>
              <a:cs typeface="Calibri"/>
            </a:endParaRPr>
          </a:p>
        </p:txBody>
      </p:sp>
      <p:sp>
        <p:nvSpPr>
          <p:cNvPr id="84" name="object 84"/>
          <p:cNvSpPr/>
          <p:nvPr/>
        </p:nvSpPr>
        <p:spPr>
          <a:xfrm>
            <a:off x="9174480" y="4287011"/>
            <a:ext cx="1663064" cy="1056640"/>
          </a:xfrm>
          <a:custGeom>
            <a:avLst/>
            <a:gdLst/>
            <a:ahLst/>
            <a:cxnLst/>
            <a:rect l="l" t="t" r="r" b="b"/>
            <a:pathLst>
              <a:path w="1663065" h="1056639">
                <a:moveTo>
                  <a:pt x="1557020" y="0"/>
                </a:moveTo>
                <a:lnTo>
                  <a:pt x="105664" y="0"/>
                </a:lnTo>
                <a:lnTo>
                  <a:pt x="64508" y="8294"/>
                </a:lnTo>
                <a:lnTo>
                  <a:pt x="30924" y="30924"/>
                </a:lnTo>
                <a:lnTo>
                  <a:pt x="8294" y="64508"/>
                </a:lnTo>
                <a:lnTo>
                  <a:pt x="0" y="105663"/>
                </a:lnTo>
                <a:lnTo>
                  <a:pt x="0" y="950468"/>
                </a:lnTo>
                <a:lnTo>
                  <a:pt x="8294" y="991623"/>
                </a:lnTo>
                <a:lnTo>
                  <a:pt x="30924" y="1025207"/>
                </a:lnTo>
                <a:lnTo>
                  <a:pt x="64508" y="1047837"/>
                </a:lnTo>
                <a:lnTo>
                  <a:pt x="105664" y="1056132"/>
                </a:lnTo>
                <a:lnTo>
                  <a:pt x="1557020" y="1056132"/>
                </a:lnTo>
                <a:lnTo>
                  <a:pt x="1598175" y="1047837"/>
                </a:lnTo>
                <a:lnTo>
                  <a:pt x="1631759" y="1025207"/>
                </a:lnTo>
                <a:lnTo>
                  <a:pt x="1654389" y="991623"/>
                </a:lnTo>
                <a:lnTo>
                  <a:pt x="1662684" y="950468"/>
                </a:lnTo>
                <a:lnTo>
                  <a:pt x="1662684" y="105663"/>
                </a:lnTo>
                <a:lnTo>
                  <a:pt x="1654389" y="64508"/>
                </a:lnTo>
                <a:lnTo>
                  <a:pt x="1631759" y="30924"/>
                </a:lnTo>
                <a:lnTo>
                  <a:pt x="1598175" y="8294"/>
                </a:lnTo>
                <a:lnTo>
                  <a:pt x="1557020" y="0"/>
                </a:lnTo>
                <a:close/>
              </a:path>
            </a:pathLst>
          </a:custGeom>
          <a:solidFill>
            <a:srgbClr val="5B9BD4"/>
          </a:solidFill>
        </p:spPr>
        <p:txBody>
          <a:bodyPr wrap="square" lIns="0" tIns="0" rIns="0" bIns="0" rtlCol="0"/>
          <a:lstStyle/>
          <a:p>
            <a:endParaRPr/>
          </a:p>
        </p:txBody>
      </p:sp>
      <p:sp>
        <p:nvSpPr>
          <p:cNvPr id="85" name="object 85"/>
          <p:cNvSpPr/>
          <p:nvPr/>
        </p:nvSpPr>
        <p:spPr>
          <a:xfrm>
            <a:off x="9174480" y="4287011"/>
            <a:ext cx="1663064" cy="1056640"/>
          </a:xfrm>
          <a:custGeom>
            <a:avLst/>
            <a:gdLst/>
            <a:ahLst/>
            <a:cxnLst/>
            <a:rect l="l" t="t" r="r" b="b"/>
            <a:pathLst>
              <a:path w="1663065" h="1056639">
                <a:moveTo>
                  <a:pt x="0" y="105663"/>
                </a:moveTo>
                <a:lnTo>
                  <a:pt x="8294" y="64508"/>
                </a:lnTo>
                <a:lnTo>
                  <a:pt x="30924" y="30924"/>
                </a:lnTo>
                <a:lnTo>
                  <a:pt x="64508" y="8294"/>
                </a:lnTo>
                <a:lnTo>
                  <a:pt x="105664" y="0"/>
                </a:lnTo>
                <a:lnTo>
                  <a:pt x="1557020" y="0"/>
                </a:lnTo>
                <a:lnTo>
                  <a:pt x="1598175" y="8294"/>
                </a:lnTo>
                <a:lnTo>
                  <a:pt x="1631759" y="30924"/>
                </a:lnTo>
                <a:lnTo>
                  <a:pt x="1654389" y="64508"/>
                </a:lnTo>
                <a:lnTo>
                  <a:pt x="1662684" y="105663"/>
                </a:lnTo>
                <a:lnTo>
                  <a:pt x="1662684" y="950468"/>
                </a:lnTo>
                <a:lnTo>
                  <a:pt x="1654389" y="991623"/>
                </a:lnTo>
                <a:lnTo>
                  <a:pt x="1631759" y="1025207"/>
                </a:lnTo>
                <a:lnTo>
                  <a:pt x="1598175" y="1047837"/>
                </a:lnTo>
                <a:lnTo>
                  <a:pt x="1557020" y="1056132"/>
                </a:lnTo>
                <a:lnTo>
                  <a:pt x="105664" y="1056132"/>
                </a:lnTo>
                <a:lnTo>
                  <a:pt x="64508" y="1047837"/>
                </a:lnTo>
                <a:lnTo>
                  <a:pt x="30924" y="1025207"/>
                </a:lnTo>
                <a:lnTo>
                  <a:pt x="8294" y="991623"/>
                </a:lnTo>
                <a:lnTo>
                  <a:pt x="0" y="950468"/>
                </a:lnTo>
                <a:lnTo>
                  <a:pt x="0" y="105663"/>
                </a:lnTo>
                <a:close/>
              </a:path>
            </a:pathLst>
          </a:custGeom>
          <a:ln w="12192">
            <a:solidFill>
              <a:srgbClr val="FFFFFF"/>
            </a:solidFill>
          </a:ln>
        </p:spPr>
        <p:txBody>
          <a:bodyPr wrap="square" lIns="0" tIns="0" rIns="0" bIns="0" rtlCol="0"/>
          <a:lstStyle/>
          <a:p>
            <a:endParaRPr/>
          </a:p>
        </p:txBody>
      </p:sp>
      <p:sp>
        <p:nvSpPr>
          <p:cNvPr id="86" name="object 86"/>
          <p:cNvSpPr/>
          <p:nvPr/>
        </p:nvSpPr>
        <p:spPr>
          <a:xfrm>
            <a:off x="9360407" y="4462271"/>
            <a:ext cx="1663064" cy="1056640"/>
          </a:xfrm>
          <a:custGeom>
            <a:avLst/>
            <a:gdLst/>
            <a:ahLst/>
            <a:cxnLst/>
            <a:rect l="l" t="t" r="r" b="b"/>
            <a:pathLst>
              <a:path w="1663065" h="1056639">
                <a:moveTo>
                  <a:pt x="1557020" y="0"/>
                </a:moveTo>
                <a:lnTo>
                  <a:pt x="105664" y="0"/>
                </a:lnTo>
                <a:lnTo>
                  <a:pt x="64508" y="8294"/>
                </a:lnTo>
                <a:lnTo>
                  <a:pt x="30924" y="30924"/>
                </a:lnTo>
                <a:lnTo>
                  <a:pt x="8294" y="64508"/>
                </a:lnTo>
                <a:lnTo>
                  <a:pt x="0" y="105663"/>
                </a:lnTo>
                <a:lnTo>
                  <a:pt x="0" y="950467"/>
                </a:lnTo>
                <a:lnTo>
                  <a:pt x="8294" y="991623"/>
                </a:lnTo>
                <a:lnTo>
                  <a:pt x="30924" y="1025207"/>
                </a:lnTo>
                <a:lnTo>
                  <a:pt x="64508" y="1047837"/>
                </a:lnTo>
                <a:lnTo>
                  <a:pt x="105664" y="1056131"/>
                </a:lnTo>
                <a:lnTo>
                  <a:pt x="1557020" y="1056131"/>
                </a:lnTo>
                <a:lnTo>
                  <a:pt x="1598175" y="1047837"/>
                </a:lnTo>
                <a:lnTo>
                  <a:pt x="1631759" y="1025207"/>
                </a:lnTo>
                <a:lnTo>
                  <a:pt x="1654389" y="991623"/>
                </a:lnTo>
                <a:lnTo>
                  <a:pt x="1662684" y="950467"/>
                </a:lnTo>
                <a:lnTo>
                  <a:pt x="1662684" y="105663"/>
                </a:lnTo>
                <a:lnTo>
                  <a:pt x="1654389" y="64508"/>
                </a:lnTo>
                <a:lnTo>
                  <a:pt x="1631759" y="30924"/>
                </a:lnTo>
                <a:lnTo>
                  <a:pt x="1598175" y="8294"/>
                </a:lnTo>
                <a:lnTo>
                  <a:pt x="1557020" y="0"/>
                </a:lnTo>
                <a:close/>
              </a:path>
            </a:pathLst>
          </a:custGeom>
          <a:solidFill>
            <a:srgbClr val="FFFFFF"/>
          </a:solidFill>
        </p:spPr>
        <p:txBody>
          <a:bodyPr wrap="square" lIns="0" tIns="0" rIns="0" bIns="0" rtlCol="0"/>
          <a:lstStyle/>
          <a:p>
            <a:endParaRPr/>
          </a:p>
        </p:txBody>
      </p:sp>
      <p:sp>
        <p:nvSpPr>
          <p:cNvPr id="87" name="object 87"/>
          <p:cNvSpPr/>
          <p:nvPr/>
        </p:nvSpPr>
        <p:spPr>
          <a:xfrm>
            <a:off x="9360407" y="4462271"/>
            <a:ext cx="1663064" cy="1056640"/>
          </a:xfrm>
          <a:custGeom>
            <a:avLst/>
            <a:gdLst/>
            <a:ahLst/>
            <a:cxnLst/>
            <a:rect l="l" t="t" r="r" b="b"/>
            <a:pathLst>
              <a:path w="1663065" h="1056639">
                <a:moveTo>
                  <a:pt x="0" y="105663"/>
                </a:moveTo>
                <a:lnTo>
                  <a:pt x="8294" y="64508"/>
                </a:lnTo>
                <a:lnTo>
                  <a:pt x="30924" y="30924"/>
                </a:lnTo>
                <a:lnTo>
                  <a:pt x="64508" y="8294"/>
                </a:lnTo>
                <a:lnTo>
                  <a:pt x="105664" y="0"/>
                </a:lnTo>
                <a:lnTo>
                  <a:pt x="1557020" y="0"/>
                </a:lnTo>
                <a:lnTo>
                  <a:pt x="1598175" y="8294"/>
                </a:lnTo>
                <a:lnTo>
                  <a:pt x="1631759" y="30924"/>
                </a:lnTo>
                <a:lnTo>
                  <a:pt x="1654389" y="64508"/>
                </a:lnTo>
                <a:lnTo>
                  <a:pt x="1662684" y="105663"/>
                </a:lnTo>
                <a:lnTo>
                  <a:pt x="1662684" y="950467"/>
                </a:lnTo>
                <a:lnTo>
                  <a:pt x="1654389" y="991623"/>
                </a:lnTo>
                <a:lnTo>
                  <a:pt x="1631759" y="1025207"/>
                </a:lnTo>
                <a:lnTo>
                  <a:pt x="1598175" y="1047837"/>
                </a:lnTo>
                <a:lnTo>
                  <a:pt x="1557020" y="1056131"/>
                </a:lnTo>
                <a:lnTo>
                  <a:pt x="105664" y="1056131"/>
                </a:lnTo>
                <a:lnTo>
                  <a:pt x="64508" y="1047837"/>
                </a:lnTo>
                <a:lnTo>
                  <a:pt x="30924" y="1025207"/>
                </a:lnTo>
                <a:lnTo>
                  <a:pt x="8294" y="991623"/>
                </a:lnTo>
                <a:lnTo>
                  <a:pt x="0" y="950467"/>
                </a:lnTo>
                <a:lnTo>
                  <a:pt x="0" y="105663"/>
                </a:lnTo>
                <a:close/>
              </a:path>
            </a:pathLst>
          </a:custGeom>
          <a:ln w="12192">
            <a:solidFill>
              <a:srgbClr val="5B9BD4"/>
            </a:solidFill>
          </a:ln>
        </p:spPr>
        <p:txBody>
          <a:bodyPr wrap="square" lIns="0" tIns="0" rIns="0" bIns="0" rtlCol="0"/>
          <a:lstStyle/>
          <a:p>
            <a:endParaRPr/>
          </a:p>
        </p:txBody>
      </p:sp>
      <p:sp>
        <p:nvSpPr>
          <p:cNvPr id="88" name="object 88"/>
          <p:cNvSpPr txBox="1"/>
          <p:nvPr/>
        </p:nvSpPr>
        <p:spPr>
          <a:xfrm>
            <a:off x="9739121" y="4833365"/>
            <a:ext cx="904875" cy="269240"/>
          </a:xfrm>
          <a:prstGeom prst="rect">
            <a:avLst/>
          </a:prstGeom>
        </p:spPr>
        <p:txBody>
          <a:bodyPr vert="horz" wrap="square" lIns="0" tIns="12065" rIns="0" bIns="0" rtlCol="0">
            <a:spAutoFit/>
          </a:bodyPr>
          <a:lstStyle/>
          <a:p>
            <a:pPr marL="12700">
              <a:lnSpc>
                <a:spcPct val="100000"/>
              </a:lnSpc>
              <a:spcBef>
                <a:spcPts val="95"/>
              </a:spcBef>
            </a:pPr>
            <a:r>
              <a:rPr sz="1600" spc="-5" dirty="0">
                <a:latin typeface="Calibri"/>
                <a:cs typeface="Calibri"/>
              </a:rPr>
              <a:t>CTP</a:t>
            </a:r>
            <a:r>
              <a:rPr sz="1600" spc="-50" dirty="0">
                <a:latin typeface="Calibri"/>
                <a:cs typeface="Calibri"/>
              </a:rPr>
              <a:t> </a:t>
            </a:r>
            <a:r>
              <a:rPr sz="1600" spc="-15" dirty="0">
                <a:latin typeface="Calibri"/>
                <a:cs typeface="Calibri"/>
              </a:rPr>
              <a:t>/NRTP</a:t>
            </a:r>
            <a:endParaRPr sz="1600">
              <a:latin typeface="Calibri"/>
              <a:cs typeface="Calibri"/>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10844" y="3266397"/>
            <a:ext cx="4749800" cy="1699183"/>
          </a:xfrm>
          <a:prstGeom prst="rect">
            <a:avLst/>
          </a:prstGeom>
        </p:spPr>
        <p:txBody>
          <a:bodyPr vert="horz" wrap="square" lIns="0" tIns="288290" rIns="0" bIns="0" rtlCol="0">
            <a:spAutoFit/>
          </a:bodyPr>
          <a:lstStyle/>
          <a:p>
            <a:pPr marL="12700">
              <a:lnSpc>
                <a:spcPct val="100000"/>
              </a:lnSpc>
              <a:spcBef>
                <a:spcPts val="2270"/>
              </a:spcBef>
            </a:pPr>
            <a:r>
              <a:rPr sz="6000" b="0" spc="-35" smtClean="0">
                <a:latin typeface="Calibri Light"/>
                <a:cs typeface="Calibri Light"/>
              </a:rPr>
              <a:t>Part</a:t>
            </a:r>
            <a:r>
              <a:rPr sz="6000" b="0" spc="-5" smtClean="0">
                <a:latin typeface="Calibri Light"/>
                <a:cs typeface="Calibri Light"/>
              </a:rPr>
              <a:t>VI</a:t>
            </a:r>
            <a:r>
              <a:rPr sz="2800" b="0" i="1" spc="-55" smtClean="0">
                <a:latin typeface="Calibri Light"/>
                <a:cs typeface="Calibri Light"/>
              </a:rPr>
              <a:t>Table</a:t>
            </a:r>
            <a:r>
              <a:rPr lang="en-US" sz="2800" b="0" i="1" spc="5" dirty="0" smtClean="0">
                <a:latin typeface="Calibri Light"/>
                <a:cs typeface="Calibri Light"/>
              </a:rPr>
              <a:t>15,</a:t>
            </a:r>
            <a:r>
              <a:rPr sz="2800" b="0" i="1" spc="-5" smtClean="0">
                <a:latin typeface="Calibri Light"/>
                <a:cs typeface="Calibri Light"/>
              </a:rPr>
              <a:t>16,17,18,19</a:t>
            </a:r>
            <a:endParaRPr sz="2800">
              <a:latin typeface="Calibri Light"/>
              <a:cs typeface="Calibri Light"/>
            </a:endParaRPr>
          </a:p>
          <a:p>
            <a:pPr marL="12700">
              <a:lnSpc>
                <a:spcPct val="100000"/>
              </a:lnSpc>
              <a:spcBef>
                <a:spcPts val="869"/>
              </a:spcBef>
            </a:pPr>
            <a:r>
              <a:rPr sz="2400" i="1" spc="-5" dirty="0">
                <a:solidFill>
                  <a:srgbClr val="888888"/>
                </a:solidFill>
                <a:latin typeface="Calibri"/>
                <a:cs typeface="Calibri"/>
              </a:rPr>
              <a:t>Other</a:t>
            </a:r>
            <a:r>
              <a:rPr sz="2400" i="1" spc="-15" dirty="0">
                <a:solidFill>
                  <a:srgbClr val="888888"/>
                </a:solidFill>
                <a:latin typeface="Calibri"/>
                <a:cs typeface="Calibri"/>
              </a:rPr>
              <a:t> </a:t>
            </a:r>
            <a:r>
              <a:rPr sz="2400" i="1" spc="-5" dirty="0">
                <a:solidFill>
                  <a:srgbClr val="888888"/>
                </a:solidFill>
                <a:latin typeface="Calibri"/>
                <a:cs typeface="Calibri"/>
              </a:rPr>
              <a:t>Information</a:t>
            </a:r>
            <a:endParaRPr sz="2400">
              <a:latin typeface="Calibri"/>
              <a:cs typeface="Calibri"/>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0" y="6457200"/>
            <a:ext cx="0" cy="401320"/>
          </a:xfrm>
          <a:custGeom>
            <a:avLst/>
            <a:gdLst/>
            <a:ahLst/>
            <a:cxnLst/>
            <a:rect l="l" t="t" r="r" b="b"/>
            <a:pathLst>
              <a:path h="401320">
                <a:moveTo>
                  <a:pt x="0" y="0"/>
                </a:moveTo>
                <a:lnTo>
                  <a:pt x="0" y="400797"/>
                </a:lnTo>
              </a:path>
            </a:pathLst>
          </a:custGeom>
          <a:ln w="12700">
            <a:solidFill>
              <a:srgbClr val="FFFFFF"/>
            </a:solidFill>
          </a:ln>
        </p:spPr>
        <p:txBody>
          <a:bodyPr wrap="square" lIns="0" tIns="0" rIns="0" bIns="0" rtlCol="0"/>
          <a:lstStyle/>
          <a:p>
            <a:endParaRPr/>
          </a:p>
        </p:txBody>
      </p:sp>
      <p:sp>
        <p:nvSpPr>
          <p:cNvPr id="3" name="object 3"/>
          <p:cNvSpPr/>
          <p:nvPr/>
        </p:nvSpPr>
        <p:spPr>
          <a:xfrm>
            <a:off x="317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4" name="object 4"/>
          <p:cNvSpPr/>
          <p:nvPr/>
        </p:nvSpPr>
        <p:spPr>
          <a:xfrm>
            <a:off x="1218882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5" name="object 5"/>
          <p:cNvSpPr/>
          <p:nvPr/>
        </p:nvSpPr>
        <p:spPr>
          <a:xfrm>
            <a:off x="0" y="6463550"/>
            <a:ext cx="12192000" cy="0"/>
          </a:xfrm>
          <a:custGeom>
            <a:avLst/>
            <a:gdLst/>
            <a:ahLst/>
            <a:cxnLst/>
            <a:rect l="l" t="t" r="r" b="b"/>
            <a:pathLst>
              <a:path w="12192000">
                <a:moveTo>
                  <a:pt x="0" y="0"/>
                </a:moveTo>
                <a:lnTo>
                  <a:pt x="12192000" y="0"/>
                </a:lnTo>
              </a:path>
            </a:pathLst>
          </a:custGeom>
          <a:ln w="12700">
            <a:solidFill>
              <a:srgbClr val="FFFFFF"/>
            </a:solidFill>
          </a:ln>
        </p:spPr>
        <p:txBody>
          <a:bodyPr wrap="square" lIns="0" tIns="0" rIns="0" bIns="0" rtlCol="0"/>
          <a:lstStyle/>
          <a:p>
            <a:endParaRPr/>
          </a:p>
        </p:txBody>
      </p:sp>
      <p:sp>
        <p:nvSpPr>
          <p:cNvPr id="6" name="object 6"/>
          <p:cNvSpPr/>
          <p:nvPr/>
        </p:nvSpPr>
        <p:spPr>
          <a:xfrm>
            <a:off x="0" y="6848474"/>
            <a:ext cx="12192000" cy="0"/>
          </a:xfrm>
          <a:custGeom>
            <a:avLst/>
            <a:gdLst/>
            <a:ahLst/>
            <a:cxnLst/>
            <a:rect l="l" t="t" r="r" b="b"/>
            <a:pathLst>
              <a:path w="12192000">
                <a:moveTo>
                  <a:pt x="0" y="0"/>
                </a:moveTo>
                <a:lnTo>
                  <a:pt x="12192000" y="0"/>
                </a:lnTo>
              </a:path>
            </a:pathLst>
          </a:custGeom>
          <a:ln w="19049">
            <a:solidFill>
              <a:srgbClr val="FFFFFF"/>
            </a:solidFill>
          </a:ln>
        </p:spPr>
        <p:txBody>
          <a:bodyPr wrap="square" lIns="0" tIns="0" rIns="0" bIns="0" rtlCol="0"/>
          <a:lstStyle/>
          <a:p>
            <a:endParaRPr/>
          </a:p>
        </p:txBody>
      </p:sp>
      <p:sp>
        <p:nvSpPr>
          <p:cNvPr id="7" name="object 7"/>
          <p:cNvSpPr/>
          <p:nvPr/>
        </p:nvSpPr>
        <p:spPr>
          <a:xfrm>
            <a:off x="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1D5895"/>
          </a:solidFill>
        </p:spPr>
        <p:txBody>
          <a:bodyPr wrap="square" lIns="0" tIns="0" rIns="0" bIns="0" rtlCol="0"/>
          <a:lstStyle/>
          <a:p>
            <a:endParaRPr/>
          </a:p>
        </p:txBody>
      </p:sp>
      <p:sp>
        <p:nvSpPr>
          <p:cNvPr id="8" name="object 8"/>
          <p:cNvSpPr/>
          <p:nvPr/>
        </p:nvSpPr>
        <p:spPr>
          <a:xfrm>
            <a:off x="609600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80FF33"/>
          </a:solidFill>
        </p:spPr>
        <p:txBody>
          <a:bodyPr wrap="square" lIns="0" tIns="0" rIns="0" bIns="0" rtlCol="0"/>
          <a:lstStyle/>
          <a:p>
            <a:endParaRPr/>
          </a:p>
        </p:txBody>
      </p:sp>
      <p:sp>
        <p:nvSpPr>
          <p:cNvPr id="9" name="object 9"/>
          <p:cNvSpPr/>
          <p:nvPr/>
        </p:nvSpPr>
        <p:spPr>
          <a:xfrm>
            <a:off x="6096000" y="0"/>
            <a:ext cx="0" cy="375920"/>
          </a:xfrm>
          <a:custGeom>
            <a:avLst/>
            <a:gdLst/>
            <a:ahLst/>
            <a:cxnLst/>
            <a:rect l="l" t="t" r="r" b="b"/>
            <a:pathLst>
              <a:path h="375920">
                <a:moveTo>
                  <a:pt x="0" y="0"/>
                </a:moveTo>
                <a:lnTo>
                  <a:pt x="0" y="375412"/>
                </a:lnTo>
              </a:path>
            </a:pathLst>
          </a:custGeom>
          <a:ln w="12700">
            <a:solidFill>
              <a:srgbClr val="FFFFFF"/>
            </a:solidFill>
          </a:ln>
        </p:spPr>
        <p:txBody>
          <a:bodyPr wrap="square" lIns="0" tIns="0" rIns="0" bIns="0" rtlCol="0"/>
          <a:lstStyle/>
          <a:p>
            <a:endParaRPr/>
          </a:p>
        </p:txBody>
      </p:sp>
      <p:sp>
        <p:nvSpPr>
          <p:cNvPr id="10" name="object 10"/>
          <p:cNvSpPr/>
          <p:nvPr/>
        </p:nvSpPr>
        <p:spPr>
          <a:xfrm>
            <a:off x="317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1" name="object 11"/>
          <p:cNvSpPr/>
          <p:nvPr/>
        </p:nvSpPr>
        <p:spPr>
          <a:xfrm>
            <a:off x="1218882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2" name="object 12"/>
          <p:cNvSpPr/>
          <p:nvPr/>
        </p:nvSpPr>
        <p:spPr>
          <a:xfrm>
            <a:off x="0" y="3175"/>
            <a:ext cx="12192000" cy="0"/>
          </a:xfrm>
          <a:custGeom>
            <a:avLst/>
            <a:gdLst/>
            <a:ahLst/>
            <a:cxnLst/>
            <a:rect l="l" t="t" r="r" b="b"/>
            <a:pathLst>
              <a:path w="12192000">
                <a:moveTo>
                  <a:pt x="0" y="0"/>
                </a:moveTo>
                <a:lnTo>
                  <a:pt x="12192000" y="0"/>
                </a:lnTo>
              </a:path>
            </a:pathLst>
          </a:custGeom>
          <a:ln w="6350">
            <a:solidFill>
              <a:srgbClr val="FFFFFF"/>
            </a:solidFill>
          </a:ln>
        </p:spPr>
        <p:txBody>
          <a:bodyPr wrap="square" lIns="0" tIns="0" rIns="0" bIns="0" rtlCol="0"/>
          <a:lstStyle/>
          <a:p>
            <a:endParaRPr/>
          </a:p>
        </p:txBody>
      </p:sp>
      <p:sp>
        <p:nvSpPr>
          <p:cNvPr id="13" name="object 13"/>
          <p:cNvSpPr/>
          <p:nvPr/>
        </p:nvSpPr>
        <p:spPr>
          <a:xfrm>
            <a:off x="833627" y="394703"/>
            <a:ext cx="10520934" cy="538746"/>
          </a:xfrm>
          <a:prstGeom prst="rect">
            <a:avLst/>
          </a:prstGeom>
          <a:blipFill>
            <a:blip r:embed="rId2" cstate="print"/>
            <a:stretch>
              <a:fillRect/>
            </a:stretch>
          </a:blipFill>
        </p:spPr>
        <p:txBody>
          <a:bodyPr wrap="square" lIns="0" tIns="0" rIns="0" bIns="0" rtlCol="0"/>
          <a:lstStyle/>
          <a:p>
            <a:endParaRPr/>
          </a:p>
        </p:txBody>
      </p:sp>
      <p:sp>
        <p:nvSpPr>
          <p:cNvPr id="14" name="object 14"/>
          <p:cNvSpPr txBox="1">
            <a:spLocks noGrp="1"/>
          </p:cNvSpPr>
          <p:nvPr>
            <p:ph type="title"/>
          </p:nvPr>
        </p:nvSpPr>
        <p:spPr>
          <a:xfrm>
            <a:off x="2760345" y="285445"/>
            <a:ext cx="6672580" cy="635000"/>
          </a:xfrm>
          <a:prstGeom prst="rect">
            <a:avLst/>
          </a:prstGeom>
        </p:spPr>
        <p:txBody>
          <a:bodyPr vert="horz" wrap="square" lIns="0" tIns="12065" rIns="0" bIns="0" rtlCol="0">
            <a:spAutoFit/>
          </a:bodyPr>
          <a:lstStyle/>
          <a:p>
            <a:pPr marL="12700">
              <a:lnSpc>
                <a:spcPct val="100000"/>
              </a:lnSpc>
              <a:spcBef>
                <a:spcPts val="95"/>
              </a:spcBef>
            </a:pPr>
            <a:r>
              <a:rPr spc="-5" dirty="0"/>
              <a:t>Annual </a:t>
            </a:r>
            <a:r>
              <a:rPr spc="-20" dirty="0"/>
              <a:t>Return Format </a:t>
            </a:r>
            <a:r>
              <a:rPr spc="-5" dirty="0"/>
              <a:t>: </a:t>
            </a:r>
            <a:r>
              <a:rPr spc="-65" dirty="0"/>
              <a:t>Table</a:t>
            </a:r>
            <a:r>
              <a:rPr spc="-25" dirty="0"/>
              <a:t> </a:t>
            </a:r>
            <a:r>
              <a:rPr spc="-5" dirty="0"/>
              <a:t>15</a:t>
            </a:r>
          </a:p>
        </p:txBody>
      </p:sp>
      <p:graphicFrame>
        <p:nvGraphicFramePr>
          <p:cNvPr id="15" name="object 15"/>
          <p:cNvGraphicFramePr>
            <a:graphicFrameLocks noGrp="1"/>
          </p:cNvGraphicFramePr>
          <p:nvPr/>
        </p:nvGraphicFramePr>
        <p:xfrm>
          <a:off x="264159" y="966469"/>
          <a:ext cx="11646531" cy="5307960"/>
        </p:xfrm>
        <a:graphic>
          <a:graphicData uri="http://schemas.openxmlformats.org/drawingml/2006/table">
            <a:tbl>
              <a:tblPr firstRow="1" bandRow="1">
                <a:tableStyleId>{2D5ABB26-0587-4C30-8999-92F81FD0307C}</a:tableStyleId>
              </a:tblPr>
              <a:tblGrid>
                <a:gridCol w="588645"/>
                <a:gridCol w="1966595"/>
                <a:gridCol w="739139"/>
                <a:gridCol w="309879"/>
                <a:gridCol w="1480820"/>
                <a:gridCol w="927100"/>
                <a:gridCol w="901065"/>
                <a:gridCol w="1577975"/>
                <a:gridCol w="124459"/>
                <a:gridCol w="1452879"/>
                <a:gridCol w="1577975"/>
              </a:tblGrid>
              <a:tr h="252475">
                <a:tc>
                  <a:txBody>
                    <a:bodyPr/>
                    <a:lstStyle/>
                    <a:p>
                      <a:pPr marR="4445" algn="ctr">
                        <a:lnSpc>
                          <a:spcPts val="1660"/>
                        </a:lnSpc>
                      </a:pPr>
                      <a:r>
                        <a:rPr sz="1400" dirty="0">
                          <a:latin typeface="Calibri"/>
                          <a:cs typeface="Calibri"/>
                        </a:rPr>
                        <a:t>Pt.</a:t>
                      </a:r>
                      <a:r>
                        <a:rPr sz="1400" spc="-30" dirty="0">
                          <a:latin typeface="Calibri"/>
                          <a:cs typeface="Calibri"/>
                        </a:rPr>
                        <a:t> </a:t>
                      </a:r>
                      <a:r>
                        <a:rPr sz="1400" spc="-5" dirty="0">
                          <a:latin typeface="Calibri"/>
                          <a:cs typeface="Calibri"/>
                        </a:rPr>
                        <a:t>VI</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gridSpan="10">
                  <a:txBody>
                    <a:bodyPr/>
                    <a:lstStyle/>
                    <a:p>
                      <a:pPr marR="10795" algn="ctr">
                        <a:lnSpc>
                          <a:spcPts val="1889"/>
                        </a:lnSpc>
                      </a:pPr>
                      <a:r>
                        <a:rPr sz="1600" spc="-5" dirty="0">
                          <a:latin typeface="Calibri"/>
                          <a:cs typeface="Calibri"/>
                        </a:rPr>
                        <a:t>Other</a:t>
                      </a:r>
                      <a:r>
                        <a:rPr sz="1600" spc="5" dirty="0">
                          <a:latin typeface="Calibri"/>
                          <a:cs typeface="Calibri"/>
                        </a:rPr>
                        <a:t> </a:t>
                      </a:r>
                      <a:r>
                        <a:rPr sz="1600" spc="-10" dirty="0">
                          <a:latin typeface="Calibri"/>
                          <a:cs typeface="Calibri"/>
                        </a:rPr>
                        <a:t>Information</a:t>
                      </a:r>
                      <a:endParaRPr sz="16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221361">
                <a:tc rowSpan="3">
                  <a:txBody>
                    <a:bodyPr/>
                    <a:lstStyle/>
                    <a:p>
                      <a:pPr>
                        <a:lnSpc>
                          <a:spcPct val="100000"/>
                        </a:lnSpc>
                      </a:pPr>
                      <a:endParaRPr sz="15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gridSpan="3">
                  <a:txBody>
                    <a:bodyPr/>
                    <a:lstStyle/>
                    <a:p>
                      <a:pPr>
                        <a:lnSpc>
                          <a:spcPct val="100000"/>
                        </a:lnSpc>
                      </a:pPr>
                      <a:endParaRPr sz="13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gridSpan="7">
                  <a:txBody>
                    <a:bodyPr/>
                    <a:lstStyle/>
                    <a:p>
                      <a:pPr marL="2646045">
                        <a:lnSpc>
                          <a:spcPts val="1645"/>
                        </a:lnSpc>
                      </a:pPr>
                      <a:r>
                        <a:rPr sz="1400" spc="-5" dirty="0">
                          <a:latin typeface="Calibri"/>
                          <a:cs typeface="Calibri"/>
                        </a:rPr>
                        <a:t>(Amount </a:t>
                      </a:r>
                      <a:r>
                        <a:rPr sz="1400" dirty="0">
                          <a:latin typeface="Calibri"/>
                          <a:cs typeface="Calibri"/>
                        </a:rPr>
                        <a:t>in ₹ in all</a:t>
                      </a:r>
                      <a:r>
                        <a:rPr sz="1400" spc="-10" dirty="0">
                          <a:latin typeface="Calibri"/>
                          <a:cs typeface="Calibri"/>
                        </a:rPr>
                        <a:t> </a:t>
                      </a:r>
                      <a:r>
                        <a:rPr sz="1400" spc="-5" dirty="0">
                          <a:latin typeface="Calibri"/>
                          <a:cs typeface="Calibri"/>
                        </a:rPr>
                        <a:t>tables)</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906144">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3810" algn="ctr">
                        <a:lnSpc>
                          <a:spcPts val="1660"/>
                        </a:lnSpc>
                      </a:pPr>
                      <a:r>
                        <a:rPr sz="1400" dirty="0">
                          <a:latin typeface="Calibri"/>
                          <a:cs typeface="Calibri"/>
                        </a:rPr>
                        <a:t>Description</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gridSpan="2">
                  <a:txBody>
                    <a:bodyPr/>
                    <a:lstStyle/>
                    <a:p>
                      <a:pPr marL="120014">
                        <a:lnSpc>
                          <a:spcPts val="1660"/>
                        </a:lnSpc>
                      </a:pPr>
                      <a:r>
                        <a:rPr sz="1400" spc="-10" dirty="0">
                          <a:latin typeface="Calibri"/>
                          <a:cs typeface="Calibri"/>
                        </a:rPr>
                        <a:t>Central</a:t>
                      </a:r>
                      <a:r>
                        <a:rPr sz="1400" spc="-15" dirty="0">
                          <a:latin typeface="Calibri"/>
                          <a:cs typeface="Calibri"/>
                        </a:rPr>
                        <a:t> </a:t>
                      </a:r>
                      <a:r>
                        <a:rPr sz="1400" spc="-40" dirty="0">
                          <a:latin typeface="Calibri"/>
                          <a:cs typeface="Calibri"/>
                        </a:rPr>
                        <a:t>Tax</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a:txBody>
                    <a:bodyPr/>
                    <a:lstStyle/>
                    <a:p>
                      <a:pPr marR="5715" algn="ctr">
                        <a:lnSpc>
                          <a:spcPts val="1660"/>
                        </a:lnSpc>
                      </a:pPr>
                      <a:r>
                        <a:rPr sz="1400" spc="-10" dirty="0">
                          <a:latin typeface="Calibri"/>
                          <a:cs typeface="Calibri"/>
                        </a:rPr>
                        <a:t>State</a:t>
                      </a:r>
                      <a:endParaRPr sz="1400">
                        <a:latin typeface="Calibri"/>
                        <a:cs typeface="Calibri"/>
                      </a:endParaRPr>
                    </a:p>
                    <a:p>
                      <a:pPr marL="561975" marR="567690" algn="ctr">
                        <a:lnSpc>
                          <a:spcPct val="107100"/>
                        </a:lnSpc>
                      </a:pPr>
                      <a:r>
                        <a:rPr sz="1400" spc="-40" dirty="0">
                          <a:latin typeface="Calibri"/>
                          <a:cs typeface="Calibri"/>
                        </a:rPr>
                        <a:t>Tax</a:t>
                      </a:r>
                      <a:r>
                        <a:rPr sz="1400" spc="-100" dirty="0">
                          <a:latin typeface="Calibri"/>
                          <a:cs typeface="Calibri"/>
                        </a:rPr>
                        <a:t> </a:t>
                      </a:r>
                      <a:r>
                        <a:rPr sz="1400" dirty="0">
                          <a:latin typeface="Calibri"/>
                          <a:cs typeface="Calibri"/>
                        </a:rPr>
                        <a:t>/  UT</a:t>
                      </a:r>
                      <a:endParaRPr sz="1400">
                        <a:latin typeface="Calibri"/>
                        <a:cs typeface="Calibri"/>
                      </a:endParaRPr>
                    </a:p>
                    <a:p>
                      <a:pPr marR="5080" algn="ctr">
                        <a:lnSpc>
                          <a:spcPts val="1655"/>
                        </a:lnSpc>
                        <a:spcBef>
                          <a:spcPts val="120"/>
                        </a:spcBef>
                      </a:pPr>
                      <a:r>
                        <a:rPr sz="1400" spc="-40" dirty="0">
                          <a:latin typeface="Calibri"/>
                          <a:cs typeface="Calibri"/>
                        </a:rPr>
                        <a:t>Tax</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6510" algn="ctr">
                        <a:lnSpc>
                          <a:spcPts val="1625"/>
                        </a:lnSpc>
                      </a:pPr>
                      <a:r>
                        <a:rPr sz="1400" spc="-10" dirty="0">
                          <a:latin typeface="Calibri"/>
                          <a:cs typeface="Calibri"/>
                        </a:rPr>
                        <a:t>Integrated</a:t>
                      </a:r>
                      <a:endParaRPr sz="1400">
                        <a:latin typeface="Calibri"/>
                        <a:cs typeface="Calibri"/>
                      </a:endParaRPr>
                    </a:p>
                    <a:p>
                      <a:pPr marL="13970" algn="ctr">
                        <a:lnSpc>
                          <a:spcPct val="100000"/>
                        </a:lnSpc>
                      </a:pPr>
                      <a:r>
                        <a:rPr sz="1400" spc="-40" dirty="0">
                          <a:latin typeface="Calibri"/>
                          <a:cs typeface="Calibri"/>
                        </a:rPr>
                        <a:t>Tax</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3335" algn="ctr">
                        <a:lnSpc>
                          <a:spcPts val="1625"/>
                        </a:lnSpc>
                      </a:pPr>
                      <a:r>
                        <a:rPr sz="1400" spc="-5" dirty="0">
                          <a:latin typeface="Calibri"/>
                          <a:cs typeface="Calibri"/>
                        </a:rPr>
                        <a:t>Cess</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6510" algn="ctr">
                        <a:lnSpc>
                          <a:spcPts val="1625"/>
                        </a:lnSpc>
                      </a:pPr>
                      <a:r>
                        <a:rPr sz="1400" spc="-10" dirty="0">
                          <a:latin typeface="Calibri"/>
                          <a:cs typeface="Calibri"/>
                        </a:rPr>
                        <a:t>Interest</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gridSpan="2">
                  <a:txBody>
                    <a:bodyPr/>
                    <a:lstStyle/>
                    <a:p>
                      <a:pPr marL="528955">
                        <a:lnSpc>
                          <a:spcPts val="1625"/>
                        </a:lnSpc>
                      </a:pPr>
                      <a:r>
                        <a:rPr sz="1400" spc="-10" dirty="0">
                          <a:latin typeface="Calibri"/>
                          <a:cs typeface="Calibri"/>
                        </a:rPr>
                        <a:t>Penalty</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a:txBody>
                    <a:bodyPr/>
                    <a:lstStyle/>
                    <a:p>
                      <a:pPr marL="16510" algn="ctr">
                        <a:lnSpc>
                          <a:spcPts val="1625"/>
                        </a:lnSpc>
                      </a:pPr>
                      <a:r>
                        <a:rPr sz="1400" spc="-10" dirty="0">
                          <a:latin typeface="Calibri"/>
                          <a:cs typeface="Calibri"/>
                        </a:rPr>
                        <a:t>Late fee/</a:t>
                      </a:r>
                      <a:r>
                        <a:rPr sz="1400" spc="-20" dirty="0">
                          <a:latin typeface="Calibri"/>
                          <a:cs typeface="Calibri"/>
                        </a:rPr>
                        <a:t> </a:t>
                      </a:r>
                      <a:r>
                        <a:rPr sz="1400" spc="-10" dirty="0">
                          <a:latin typeface="Calibri"/>
                          <a:cs typeface="Calibri"/>
                        </a:rPr>
                        <a:t>others</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221487">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7620" algn="ctr">
                        <a:lnSpc>
                          <a:spcPts val="1645"/>
                        </a:lnSpc>
                      </a:pPr>
                      <a:r>
                        <a:rPr sz="1400" dirty="0">
                          <a:latin typeface="Calibri"/>
                          <a:cs typeface="Calibri"/>
                        </a:rPr>
                        <a:t>1</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gridSpan="2">
                  <a:txBody>
                    <a:bodyPr/>
                    <a:lstStyle/>
                    <a:p>
                      <a:pPr marR="6985" algn="ctr">
                        <a:lnSpc>
                          <a:spcPts val="1645"/>
                        </a:lnSpc>
                      </a:pPr>
                      <a:r>
                        <a:rPr sz="1400" dirty="0">
                          <a:latin typeface="Calibri"/>
                          <a:cs typeface="Calibri"/>
                        </a:rPr>
                        <a:t>2</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a:txBody>
                    <a:bodyPr/>
                    <a:lstStyle/>
                    <a:p>
                      <a:pPr marR="5080" algn="ctr">
                        <a:lnSpc>
                          <a:spcPts val="1645"/>
                        </a:lnSpc>
                      </a:pPr>
                      <a:r>
                        <a:rPr sz="1400" dirty="0">
                          <a:latin typeface="Calibri"/>
                          <a:cs typeface="Calibri"/>
                        </a:rPr>
                        <a:t>3</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84150" algn="ctr">
                        <a:lnSpc>
                          <a:spcPts val="1645"/>
                        </a:lnSpc>
                      </a:pPr>
                      <a:r>
                        <a:rPr sz="1400" dirty="0">
                          <a:latin typeface="Calibri"/>
                          <a:cs typeface="Calibri"/>
                        </a:rPr>
                        <a:t>4</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5875" algn="ctr">
                        <a:lnSpc>
                          <a:spcPts val="1625"/>
                        </a:lnSpc>
                      </a:pPr>
                      <a:r>
                        <a:rPr sz="1400" dirty="0">
                          <a:latin typeface="Calibri"/>
                          <a:cs typeface="Calibri"/>
                        </a:rPr>
                        <a:t>5</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5240" algn="ctr">
                        <a:lnSpc>
                          <a:spcPts val="1625"/>
                        </a:lnSpc>
                      </a:pPr>
                      <a:r>
                        <a:rPr sz="1400" dirty="0">
                          <a:latin typeface="Calibri"/>
                          <a:cs typeface="Calibri"/>
                        </a:rPr>
                        <a:t>6</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gridSpan="2">
                  <a:txBody>
                    <a:bodyPr/>
                    <a:lstStyle/>
                    <a:p>
                      <a:pPr marL="15875" algn="ctr">
                        <a:lnSpc>
                          <a:spcPts val="1625"/>
                        </a:lnSpc>
                      </a:pPr>
                      <a:r>
                        <a:rPr sz="1400" dirty="0">
                          <a:latin typeface="Calibri"/>
                          <a:cs typeface="Calibri"/>
                        </a:rPr>
                        <a:t>7</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a:txBody>
                    <a:bodyPr/>
                    <a:lstStyle/>
                    <a:p>
                      <a:pPr marL="15875" algn="ctr">
                        <a:lnSpc>
                          <a:spcPts val="1625"/>
                        </a:lnSpc>
                      </a:pPr>
                      <a:r>
                        <a:rPr sz="1400" dirty="0">
                          <a:latin typeface="Calibri"/>
                          <a:cs typeface="Calibri"/>
                        </a:rPr>
                        <a:t>8</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252349">
                <a:tc>
                  <a:txBody>
                    <a:bodyPr/>
                    <a:lstStyle/>
                    <a:p>
                      <a:pPr marR="9525" algn="ctr">
                        <a:lnSpc>
                          <a:spcPts val="1664"/>
                        </a:lnSpc>
                      </a:pPr>
                      <a:r>
                        <a:rPr sz="1400" spc="-5" dirty="0">
                          <a:latin typeface="Calibri"/>
                          <a:cs typeface="Calibri"/>
                        </a:rPr>
                        <a:t>15</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gridSpan="10">
                  <a:txBody>
                    <a:bodyPr/>
                    <a:lstStyle/>
                    <a:p>
                      <a:pPr marL="35560">
                        <a:lnSpc>
                          <a:spcPts val="1885"/>
                        </a:lnSpc>
                      </a:pPr>
                      <a:r>
                        <a:rPr sz="1600" spc="-10" dirty="0">
                          <a:latin typeface="Calibri"/>
                          <a:cs typeface="Calibri"/>
                        </a:rPr>
                        <a:t>Particulars </a:t>
                      </a:r>
                      <a:r>
                        <a:rPr sz="1600" spc="-5" dirty="0">
                          <a:latin typeface="Calibri"/>
                          <a:cs typeface="Calibri"/>
                        </a:rPr>
                        <a:t>of </a:t>
                      </a:r>
                      <a:r>
                        <a:rPr sz="1600" spc="-10" dirty="0">
                          <a:latin typeface="Calibri"/>
                          <a:cs typeface="Calibri"/>
                        </a:rPr>
                        <a:t>Demands </a:t>
                      </a:r>
                      <a:r>
                        <a:rPr sz="1600" spc="-5" dirty="0">
                          <a:latin typeface="Calibri"/>
                          <a:cs typeface="Calibri"/>
                        </a:rPr>
                        <a:t>and</a:t>
                      </a:r>
                      <a:r>
                        <a:rPr sz="1600" spc="5" dirty="0">
                          <a:latin typeface="Calibri"/>
                          <a:cs typeface="Calibri"/>
                        </a:rPr>
                        <a:t> </a:t>
                      </a:r>
                      <a:r>
                        <a:rPr sz="1600" spc="-10" dirty="0">
                          <a:latin typeface="Calibri"/>
                          <a:cs typeface="Calibri"/>
                        </a:rPr>
                        <a:t>Refunds</a:t>
                      </a:r>
                      <a:endParaRPr sz="16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575945">
                <a:tc>
                  <a:txBody>
                    <a:bodyPr/>
                    <a:lstStyle/>
                    <a:p>
                      <a:pPr marR="8255" algn="ctr">
                        <a:lnSpc>
                          <a:spcPct val="100000"/>
                        </a:lnSpc>
                        <a:spcBef>
                          <a:spcPts val="1245"/>
                        </a:spcBef>
                      </a:pPr>
                      <a:r>
                        <a:rPr sz="1600" dirty="0">
                          <a:latin typeface="Calibri"/>
                          <a:cs typeface="Calibri"/>
                        </a:rPr>
                        <a:t>A</a:t>
                      </a:r>
                      <a:endParaRPr sz="1600">
                        <a:latin typeface="Calibri"/>
                        <a:cs typeface="Calibri"/>
                      </a:endParaRPr>
                    </a:p>
                  </a:txBody>
                  <a:tcPr marL="0" marR="0" marT="1581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gridSpan="2">
                  <a:txBody>
                    <a:bodyPr/>
                    <a:lstStyle/>
                    <a:p>
                      <a:pPr marL="35560">
                        <a:lnSpc>
                          <a:spcPts val="1664"/>
                        </a:lnSpc>
                      </a:pPr>
                      <a:r>
                        <a:rPr sz="1400" spc="-30" dirty="0">
                          <a:latin typeface="Calibri"/>
                          <a:cs typeface="Calibri"/>
                        </a:rPr>
                        <a:t>Total </a:t>
                      </a:r>
                      <a:r>
                        <a:rPr sz="1400" spc="-10" dirty="0">
                          <a:latin typeface="Calibri"/>
                          <a:cs typeface="Calibri"/>
                        </a:rPr>
                        <a:t>Refund</a:t>
                      </a:r>
                      <a:r>
                        <a:rPr sz="1400" spc="20" dirty="0">
                          <a:latin typeface="Calibri"/>
                          <a:cs typeface="Calibri"/>
                        </a:rPr>
                        <a:t> </a:t>
                      </a:r>
                      <a:r>
                        <a:rPr sz="1400" spc="-5" dirty="0">
                          <a:latin typeface="Calibri"/>
                          <a:cs typeface="Calibri"/>
                        </a:rPr>
                        <a:t>claimed</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rowSpan="4" gridSpan="4">
                  <a:txBody>
                    <a:bodyPr/>
                    <a:lstStyle/>
                    <a:p>
                      <a:pPr marL="111760" marR="32384" algn="just">
                        <a:lnSpc>
                          <a:spcPct val="107100"/>
                        </a:lnSpc>
                        <a:spcBef>
                          <a:spcPts val="915"/>
                        </a:spcBef>
                      </a:pPr>
                      <a:r>
                        <a:rPr sz="1400" spc="-10" dirty="0">
                          <a:latin typeface="Calibri"/>
                          <a:cs typeface="Calibri"/>
                        </a:rPr>
                        <a:t>Aggregate </a:t>
                      </a:r>
                      <a:r>
                        <a:rPr sz="1400" spc="-5" dirty="0">
                          <a:latin typeface="Calibri"/>
                          <a:cs typeface="Calibri"/>
                        </a:rPr>
                        <a:t>value </a:t>
                      </a:r>
                      <a:r>
                        <a:rPr sz="1400" dirty="0">
                          <a:latin typeface="Calibri"/>
                          <a:cs typeface="Calibri"/>
                        </a:rPr>
                        <a:t>of </a:t>
                      </a:r>
                      <a:r>
                        <a:rPr sz="1400" spc="-10" dirty="0">
                          <a:latin typeface="Calibri"/>
                          <a:cs typeface="Calibri"/>
                        </a:rPr>
                        <a:t>refunds </a:t>
                      </a:r>
                      <a:r>
                        <a:rPr sz="1400" dirty="0">
                          <a:latin typeface="Calibri"/>
                          <a:cs typeface="Calibri"/>
                        </a:rPr>
                        <a:t>claimed,  </a:t>
                      </a:r>
                      <a:r>
                        <a:rPr sz="1400" spc="-5" dirty="0">
                          <a:latin typeface="Calibri"/>
                          <a:cs typeface="Calibri"/>
                        </a:rPr>
                        <a:t>sanctioned, rejected </a:t>
                      </a:r>
                      <a:r>
                        <a:rPr sz="1400" dirty="0">
                          <a:latin typeface="Calibri"/>
                          <a:cs typeface="Calibri"/>
                        </a:rPr>
                        <a:t>and </a:t>
                      </a:r>
                      <a:r>
                        <a:rPr sz="1400" spc="-5" dirty="0">
                          <a:latin typeface="Calibri"/>
                          <a:cs typeface="Calibri"/>
                        </a:rPr>
                        <a:t>pending </a:t>
                      </a:r>
                      <a:r>
                        <a:rPr sz="1400" spc="-15" dirty="0">
                          <a:latin typeface="Calibri"/>
                          <a:cs typeface="Calibri"/>
                        </a:rPr>
                        <a:t>for  </a:t>
                      </a:r>
                      <a:r>
                        <a:rPr sz="1400" spc="-5" dirty="0">
                          <a:latin typeface="Calibri"/>
                          <a:cs typeface="Calibri"/>
                        </a:rPr>
                        <a:t>Processing shall </a:t>
                      </a:r>
                      <a:r>
                        <a:rPr sz="1400" dirty="0">
                          <a:latin typeface="Calibri"/>
                          <a:cs typeface="Calibri"/>
                        </a:rPr>
                        <a:t>be </a:t>
                      </a:r>
                      <a:r>
                        <a:rPr sz="1400" spc="-5" dirty="0">
                          <a:latin typeface="Calibri"/>
                          <a:cs typeface="Calibri"/>
                        </a:rPr>
                        <a:t>declared here. Refund  claimed </a:t>
                      </a:r>
                      <a:r>
                        <a:rPr sz="1400" dirty="0">
                          <a:latin typeface="Calibri"/>
                          <a:cs typeface="Calibri"/>
                        </a:rPr>
                        <a:t>will </a:t>
                      </a:r>
                      <a:r>
                        <a:rPr sz="1400" spc="-5" dirty="0">
                          <a:latin typeface="Calibri"/>
                          <a:cs typeface="Calibri"/>
                        </a:rPr>
                        <a:t>be </a:t>
                      </a:r>
                      <a:r>
                        <a:rPr sz="1400" dirty="0">
                          <a:latin typeface="Calibri"/>
                          <a:cs typeface="Calibri"/>
                        </a:rPr>
                        <a:t>the </a:t>
                      </a:r>
                      <a:r>
                        <a:rPr sz="1400" spc="-10" dirty="0">
                          <a:latin typeface="Calibri"/>
                          <a:cs typeface="Calibri"/>
                        </a:rPr>
                        <a:t>aggregate </a:t>
                      </a:r>
                      <a:r>
                        <a:rPr sz="1400" spc="-5" dirty="0">
                          <a:latin typeface="Calibri"/>
                          <a:cs typeface="Calibri"/>
                        </a:rPr>
                        <a:t>value </a:t>
                      </a:r>
                      <a:r>
                        <a:rPr sz="1400" dirty="0">
                          <a:latin typeface="Calibri"/>
                          <a:cs typeface="Calibri"/>
                        </a:rPr>
                        <a:t>of all the  </a:t>
                      </a:r>
                      <a:r>
                        <a:rPr sz="1400" spc="-10" dirty="0">
                          <a:latin typeface="Calibri"/>
                          <a:cs typeface="Calibri"/>
                        </a:rPr>
                        <a:t>refund </a:t>
                      </a:r>
                      <a:r>
                        <a:rPr sz="1400" dirty="0">
                          <a:latin typeface="Calibri"/>
                          <a:cs typeface="Calibri"/>
                        </a:rPr>
                        <a:t>claims filed in the </a:t>
                      </a:r>
                      <a:r>
                        <a:rPr sz="1400" spc="-5" dirty="0">
                          <a:latin typeface="Calibri"/>
                          <a:cs typeface="Calibri"/>
                        </a:rPr>
                        <a:t>financial year </a:t>
                      </a:r>
                      <a:r>
                        <a:rPr sz="1400" spc="5" dirty="0">
                          <a:latin typeface="Calibri"/>
                          <a:cs typeface="Calibri"/>
                        </a:rPr>
                        <a:t>and </a:t>
                      </a:r>
                      <a:r>
                        <a:rPr sz="1400" dirty="0">
                          <a:latin typeface="Calibri"/>
                          <a:cs typeface="Calibri"/>
                        </a:rPr>
                        <a:t>will  </a:t>
                      </a:r>
                      <a:r>
                        <a:rPr sz="1400" spc="-5" dirty="0">
                          <a:latin typeface="Calibri"/>
                          <a:cs typeface="Calibri"/>
                        </a:rPr>
                        <a:t>include </a:t>
                      </a:r>
                      <a:r>
                        <a:rPr sz="1400" spc="-10" dirty="0">
                          <a:latin typeface="Calibri"/>
                          <a:cs typeface="Calibri"/>
                        </a:rPr>
                        <a:t>refunds </a:t>
                      </a:r>
                      <a:r>
                        <a:rPr sz="1400" dirty="0">
                          <a:latin typeface="Calibri"/>
                          <a:cs typeface="Calibri"/>
                        </a:rPr>
                        <a:t>which </a:t>
                      </a:r>
                      <a:r>
                        <a:rPr sz="1400" spc="-10" dirty="0">
                          <a:latin typeface="Calibri"/>
                          <a:cs typeface="Calibri"/>
                        </a:rPr>
                        <a:t>have </a:t>
                      </a:r>
                      <a:r>
                        <a:rPr sz="1400" dirty="0">
                          <a:latin typeface="Calibri"/>
                          <a:cs typeface="Calibri"/>
                        </a:rPr>
                        <a:t>been sanctioned,  </a:t>
                      </a:r>
                      <a:r>
                        <a:rPr sz="1400" spc="-5" dirty="0">
                          <a:latin typeface="Calibri"/>
                          <a:cs typeface="Calibri"/>
                        </a:rPr>
                        <a:t>rejected </a:t>
                      </a:r>
                      <a:r>
                        <a:rPr sz="1400" dirty="0">
                          <a:latin typeface="Calibri"/>
                          <a:cs typeface="Calibri"/>
                        </a:rPr>
                        <a:t>or </a:t>
                      </a:r>
                      <a:r>
                        <a:rPr sz="1400" spc="-10" dirty="0">
                          <a:latin typeface="Calibri"/>
                          <a:cs typeface="Calibri"/>
                        </a:rPr>
                        <a:t>are </a:t>
                      </a:r>
                      <a:r>
                        <a:rPr sz="1400" dirty="0">
                          <a:latin typeface="Calibri"/>
                          <a:cs typeface="Calibri"/>
                        </a:rPr>
                        <a:t>pending </a:t>
                      </a:r>
                      <a:r>
                        <a:rPr sz="1400" spc="-10" dirty="0">
                          <a:latin typeface="Calibri"/>
                          <a:cs typeface="Calibri"/>
                        </a:rPr>
                        <a:t>for processing. Refund  </a:t>
                      </a:r>
                      <a:r>
                        <a:rPr sz="1400" spc="-5" dirty="0">
                          <a:latin typeface="Calibri"/>
                          <a:cs typeface="Calibri"/>
                        </a:rPr>
                        <a:t>sanctioned means </a:t>
                      </a:r>
                      <a:r>
                        <a:rPr sz="1400" dirty="0">
                          <a:latin typeface="Calibri"/>
                          <a:cs typeface="Calibri"/>
                        </a:rPr>
                        <a:t>the </a:t>
                      </a:r>
                      <a:r>
                        <a:rPr sz="1400" spc="-5" dirty="0">
                          <a:latin typeface="Calibri"/>
                          <a:cs typeface="Calibri"/>
                        </a:rPr>
                        <a:t>aggregate value </a:t>
                      </a:r>
                      <a:r>
                        <a:rPr sz="1400" dirty="0">
                          <a:latin typeface="Calibri"/>
                          <a:cs typeface="Calibri"/>
                        </a:rPr>
                        <a:t>of all  </a:t>
                      </a:r>
                      <a:r>
                        <a:rPr sz="1400" spc="-10" dirty="0">
                          <a:latin typeface="Calibri"/>
                          <a:cs typeface="Calibri"/>
                        </a:rPr>
                        <a:t>refund </a:t>
                      </a:r>
                      <a:r>
                        <a:rPr sz="1400" dirty="0">
                          <a:latin typeface="Calibri"/>
                          <a:cs typeface="Calibri"/>
                        </a:rPr>
                        <a:t>sanction </a:t>
                      </a:r>
                      <a:r>
                        <a:rPr sz="1400" spc="-10" dirty="0">
                          <a:latin typeface="Calibri"/>
                          <a:cs typeface="Calibri"/>
                        </a:rPr>
                        <a:t>orders. Refund </a:t>
                      </a:r>
                      <a:r>
                        <a:rPr sz="1400" dirty="0">
                          <a:latin typeface="Calibri"/>
                          <a:cs typeface="Calibri"/>
                        </a:rPr>
                        <a:t>pending will </a:t>
                      </a:r>
                      <a:r>
                        <a:rPr sz="1400" spc="5" dirty="0">
                          <a:latin typeface="Calibri"/>
                          <a:cs typeface="Calibri"/>
                        </a:rPr>
                        <a:t>be  </a:t>
                      </a:r>
                      <a:r>
                        <a:rPr sz="1400" spc="-5" dirty="0">
                          <a:latin typeface="Calibri"/>
                          <a:cs typeface="Calibri"/>
                        </a:rPr>
                        <a:t>the aggregate amount </a:t>
                      </a:r>
                      <a:r>
                        <a:rPr sz="1400" dirty="0">
                          <a:latin typeface="Calibri"/>
                          <a:cs typeface="Calibri"/>
                        </a:rPr>
                        <a:t>in all </a:t>
                      </a:r>
                      <a:r>
                        <a:rPr sz="1400" spc="-10" dirty="0">
                          <a:latin typeface="Calibri"/>
                          <a:cs typeface="Calibri"/>
                        </a:rPr>
                        <a:t>refund </a:t>
                      </a:r>
                      <a:r>
                        <a:rPr sz="1400" spc="-5" dirty="0">
                          <a:latin typeface="Calibri"/>
                          <a:cs typeface="Calibri"/>
                        </a:rPr>
                        <a:t>application  </a:t>
                      </a:r>
                      <a:r>
                        <a:rPr sz="1400" spc="-15" dirty="0">
                          <a:latin typeface="Calibri"/>
                          <a:cs typeface="Calibri"/>
                        </a:rPr>
                        <a:t>for </a:t>
                      </a:r>
                      <a:r>
                        <a:rPr sz="1400" spc="-5" dirty="0">
                          <a:latin typeface="Calibri"/>
                          <a:cs typeface="Calibri"/>
                        </a:rPr>
                        <a:t>which acknowledgement has been </a:t>
                      </a:r>
                      <a:r>
                        <a:rPr sz="1400" dirty="0">
                          <a:latin typeface="Calibri"/>
                          <a:cs typeface="Calibri"/>
                        </a:rPr>
                        <a:t>received  </a:t>
                      </a:r>
                      <a:r>
                        <a:rPr sz="1400" spc="-5" dirty="0">
                          <a:latin typeface="Calibri"/>
                          <a:cs typeface="Calibri"/>
                        </a:rPr>
                        <a:t>and </a:t>
                      </a:r>
                      <a:r>
                        <a:rPr sz="1400" dirty="0">
                          <a:latin typeface="Calibri"/>
                          <a:cs typeface="Calibri"/>
                        </a:rPr>
                        <a:t>will </a:t>
                      </a:r>
                      <a:r>
                        <a:rPr sz="1400" spc="-10" dirty="0">
                          <a:latin typeface="Calibri"/>
                          <a:cs typeface="Calibri"/>
                        </a:rPr>
                        <a:t>exclude </a:t>
                      </a:r>
                      <a:r>
                        <a:rPr sz="1400" spc="-5" dirty="0">
                          <a:latin typeface="Calibri"/>
                          <a:cs typeface="Calibri"/>
                        </a:rPr>
                        <a:t>provisional </a:t>
                      </a:r>
                      <a:r>
                        <a:rPr sz="1400" spc="-10" dirty="0">
                          <a:latin typeface="Calibri"/>
                          <a:cs typeface="Calibri"/>
                        </a:rPr>
                        <a:t>refunds </a:t>
                      </a:r>
                      <a:r>
                        <a:rPr sz="1400" spc="-5" dirty="0">
                          <a:latin typeface="Calibri"/>
                          <a:cs typeface="Calibri"/>
                        </a:rPr>
                        <a:t>received.  These </a:t>
                      </a:r>
                      <a:r>
                        <a:rPr sz="1400" dirty="0">
                          <a:latin typeface="Calibri"/>
                          <a:cs typeface="Calibri"/>
                        </a:rPr>
                        <a:t>will </a:t>
                      </a:r>
                      <a:r>
                        <a:rPr sz="1400" spc="-5" dirty="0">
                          <a:latin typeface="Calibri"/>
                          <a:cs typeface="Calibri"/>
                        </a:rPr>
                        <a:t>not </a:t>
                      </a:r>
                      <a:r>
                        <a:rPr sz="1400" dirty="0">
                          <a:latin typeface="Calibri"/>
                          <a:cs typeface="Calibri"/>
                        </a:rPr>
                        <a:t>include </a:t>
                      </a:r>
                      <a:r>
                        <a:rPr sz="1400" spc="-5" dirty="0">
                          <a:latin typeface="Calibri"/>
                          <a:cs typeface="Calibri"/>
                        </a:rPr>
                        <a:t>details </a:t>
                      </a:r>
                      <a:r>
                        <a:rPr sz="1400" dirty="0">
                          <a:latin typeface="Calibri"/>
                          <a:cs typeface="Calibri"/>
                        </a:rPr>
                        <a:t>of </a:t>
                      </a:r>
                      <a:r>
                        <a:rPr sz="1400" spc="-5" dirty="0">
                          <a:latin typeface="Calibri"/>
                          <a:cs typeface="Calibri"/>
                        </a:rPr>
                        <a:t>non-GST </a:t>
                      </a:r>
                      <a:r>
                        <a:rPr sz="1400" spc="-10" dirty="0">
                          <a:latin typeface="Calibri"/>
                          <a:cs typeface="Calibri"/>
                        </a:rPr>
                        <a:t>refund  </a:t>
                      </a:r>
                      <a:r>
                        <a:rPr sz="1400" spc="-5" dirty="0">
                          <a:latin typeface="Calibri"/>
                          <a:cs typeface="Calibri"/>
                        </a:rPr>
                        <a:t>claims.</a:t>
                      </a:r>
                      <a:endParaRPr sz="1400">
                        <a:latin typeface="Calibri"/>
                        <a:cs typeface="Calibri"/>
                      </a:endParaRPr>
                    </a:p>
                  </a:txBody>
                  <a:tcPr marL="0" marR="0" marT="1162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rowSpan="4" hMerge="1">
                  <a:txBody>
                    <a:bodyPr/>
                    <a:lstStyle/>
                    <a:p>
                      <a:endParaRPr/>
                    </a:p>
                  </a:txBody>
                  <a:tcPr marL="0" marR="0" marT="0" marB="0"/>
                </a:tc>
                <a:tc rowSpan="4" hMerge="1">
                  <a:txBody>
                    <a:bodyPr/>
                    <a:lstStyle/>
                    <a:p>
                      <a:endParaRPr/>
                    </a:p>
                  </a:txBody>
                  <a:tcPr marL="0" marR="0" marT="0" marB="0"/>
                </a:tc>
                <a:tc rowSpan="4" hMerge="1">
                  <a:txBody>
                    <a:bodyPr/>
                    <a:lstStyle/>
                    <a:p>
                      <a:endParaRPr/>
                    </a:p>
                  </a:txBody>
                  <a:tcPr marL="0" marR="0" marT="0" marB="0"/>
                </a:tc>
                <a:tc gridSpan="2">
                  <a:txBody>
                    <a:bodyPr/>
                    <a:lstStyle/>
                    <a:p>
                      <a:pPr>
                        <a:lnSpc>
                          <a:spcPct val="100000"/>
                        </a:lnSpc>
                      </a:pPr>
                      <a:endParaRPr sz="15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a:txBody>
                    <a:bodyPr/>
                    <a:lstStyle/>
                    <a:p>
                      <a:pPr>
                        <a:lnSpc>
                          <a:spcPct val="100000"/>
                        </a:lnSpc>
                      </a:pPr>
                      <a:endParaRPr sz="15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5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863853">
                <a:tc>
                  <a:txBody>
                    <a:bodyPr/>
                    <a:lstStyle/>
                    <a:p>
                      <a:pPr>
                        <a:lnSpc>
                          <a:spcPct val="100000"/>
                        </a:lnSpc>
                        <a:spcBef>
                          <a:spcPts val="25"/>
                        </a:spcBef>
                      </a:pPr>
                      <a:endParaRPr sz="2050">
                        <a:latin typeface="Times New Roman"/>
                        <a:cs typeface="Times New Roman"/>
                      </a:endParaRPr>
                    </a:p>
                    <a:p>
                      <a:pPr marR="5715" algn="ctr">
                        <a:lnSpc>
                          <a:spcPct val="100000"/>
                        </a:lnSpc>
                      </a:pPr>
                      <a:r>
                        <a:rPr sz="1600" dirty="0">
                          <a:latin typeface="Calibri"/>
                          <a:cs typeface="Calibri"/>
                        </a:rPr>
                        <a:t>B</a:t>
                      </a:r>
                      <a:endParaRPr sz="1600">
                        <a:latin typeface="Calibri"/>
                        <a:cs typeface="Calibri"/>
                      </a:endParaRPr>
                    </a:p>
                  </a:txBody>
                  <a:tcPr marL="0" marR="0" marT="317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gridSpan="2">
                  <a:txBody>
                    <a:bodyPr/>
                    <a:lstStyle/>
                    <a:p>
                      <a:pPr marL="35560">
                        <a:lnSpc>
                          <a:spcPts val="1664"/>
                        </a:lnSpc>
                      </a:pPr>
                      <a:r>
                        <a:rPr sz="1400" spc="-30" dirty="0">
                          <a:latin typeface="Calibri"/>
                          <a:cs typeface="Calibri"/>
                        </a:rPr>
                        <a:t>Total</a:t>
                      </a:r>
                      <a:r>
                        <a:rPr sz="1400" spc="-10" dirty="0">
                          <a:latin typeface="Calibri"/>
                          <a:cs typeface="Calibri"/>
                        </a:rPr>
                        <a:t> Refund</a:t>
                      </a:r>
                      <a:endParaRPr sz="1400">
                        <a:latin typeface="Calibri"/>
                        <a:cs typeface="Calibri"/>
                      </a:endParaRPr>
                    </a:p>
                    <a:p>
                      <a:pPr marL="35560">
                        <a:lnSpc>
                          <a:spcPct val="100000"/>
                        </a:lnSpc>
                        <a:spcBef>
                          <a:spcPts val="120"/>
                        </a:spcBef>
                      </a:pPr>
                      <a:r>
                        <a:rPr sz="1400" spc="-5" dirty="0">
                          <a:latin typeface="Calibri"/>
                          <a:cs typeface="Calibri"/>
                        </a:rPr>
                        <a:t>sanctioned</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gridSpan="4" vMerge="1">
                  <a:txBody>
                    <a:bodyPr/>
                    <a:lstStyle/>
                    <a:p>
                      <a:endParaRPr/>
                    </a:p>
                  </a:txBody>
                  <a:tcPr marL="0" marR="0" marT="1162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gridSpan="2">
                  <a:txBody>
                    <a:bodyPr/>
                    <a:lstStyle/>
                    <a:p>
                      <a:pPr>
                        <a:lnSpc>
                          <a:spcPct val="100000"/>
                        </a:lnSpc>
                      </a:pPr>
                      <a:endParaRPr sz="15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a:txBody>
                    <a:bodyPr/>
                    <a:lstStyle/>
                    <a:p>
                      <a:pPr>
                        <a:lnSpc>
                          <a:spcPct val="100000"/>
                        </a:lnSpc>
                      </a:pPr>
                      <a:endParaRPr sz="15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5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804291">
                <a:tc>
                  <a:txBody>
                    <a:bodyPr/>
                    <a:lstStyle/>
                    <a:p>
                      <a:pPr>
                        <a:lnSpc>
                          <a:spcPct val="100000"/>
                        </a:lnSpc>
                      </a:pPr>
                      <a:endParaRPr sz="1850">
                        <a:latin typeface="Times New Roman"/>
                        <a:cs typeface="Times New Roman"/>
                      </a:endParaRPr>
                    </a:p>
                    <a:p>
                      <a:pPr marL="13970" algn="ctr">
                        <a:lnSpc>
                          <a:spcPct val="100000"/>
                        </a:lnSpc>
                      </a:pPr>
                      <a:r>
                        <a:rPr sz="1600" dirty="0">
                          <a:latin typeface="Calibri"/>
                          <a:cs typeface="Calibri"/>
                        </a:rPr>
                        <a:t>C</a:t>
                      </a:r>
                      <a:endParaRPr sz="16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gridSpan="2">
                  <a:txBody>
                    <a:bodyPr/>
                    <a:lstStyle/>
                    <a:p>
                      <a:pPr marL="35560">
                        <a:lnSpc>
                          <a:spcPts val="1664"/>
                        </a:lnSpc>
                      </a:pPr>
                      <a:r>
                        <a:rPr sz="1400" spc="-30" dirty="0">
                          <a:latin typeface="Calibri"/>
                          <a:cs typeface="Calibri"/>
                        </a:rPr>
                        <a:t>Total</a:t>
                      </a:r>
                      <a:endParaRPr sz="1400">
                        <a:latin typeface="Calibri"/>
                        <a:cs typeface="Calibri"/>
                      </a:endParaRPr>
                    </a:p>
                    <a:p>
                      <a:pPr marL="35560" marR="2033905">
                        <a:lnSpc>
                          <a:spcPct val="107100"/>
                        </a:lnSpc>
                      </a:pPr>
                      <a:r>
                        <a:rPr sz="1400" spc="-10" dirty="0">
                          <a:latin typeface="Calibri"/>
                          <a:cs typeface="Calibri"/>
                        </a:rPr>
                        <a:t>Refund  </a:t>
                      </a:r>
                      <a:r>
                        <a:rPr sz="1400" spc="-20" dirty="0">
                          <a:latin typeface="Calibri"/>
                          <a:cs typeface="Calibri"/>
                        </a:rPr>
                        <a:t>R</a:t>
                      </a:r>
                      <a:r>
                        <a:rPr sz="1400" dirty="0">
                          <a:latin typeface="Calibri"/>
                          <a:cs typeface="Calibri"/>
                        </a:rPr>
                        <a:t>ej</a:t>
                      </a:r>
                      <a:r>
                        <a:rPr sz="1400" spc="-5" dirty="0">
                          <a:latin typeface="Calibri"/>
                          <a:cs typeface="Calibri"/>
                        </a:rPr>
                        <a:t>e</a:t>
                      </a:r>
                      <a:r>
                        <a:rPr sz="1400" spc="-10" dirty="0">
                          <a:latin typeface="Calibri"/>
                          <a:cs typeface="Calibri"/>
                        </a:rPr>
                        <a:t>c</a:t>
                      </a:r>
                      <a:r>
                        <a:rPr sz="1400" spc="-15" dirty="0">
                          <a:latin typeface="Calibri"/>
                          <a:cs typeface="Calibri"/>
                        </a:rPr>
                        <a:t>t</a:t>
                      </a:r>
                      <a:r>
                        <a:rPr sz="1400" dirty="0">
                          <a:latin typeface="Calibri"/>
                          <a:cs typeface="Calibri"/>
                        </a:rPr>
                        <a:t>ed</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gridSpan="4" vMerge="1">
                  <a:txBody>
                    <a:bodyPr/>
                    <a:lstStyle/>
                    <a:p>
                      <a:endParaRPr/>
                    </a:p>
                  </a:txBody>
                  <a:tcPr marL="0" marR="0" marT="1162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gridSpan="2">
                  <a:txBody>
                    <a:bodyPr/>
                    <a:lstStyle/>
                    <a:p>
                      <a:pPr>
                        <a:lnSpc>
                          <a:spcPct val="100000"/>
                        </a:lnSpc>
                      </a:pPr>
                      <a:endParaRPr sz="15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a:txBody>
                    <a:bodyPr/>
                    <a:lstStyle/>
                    <a:p>
                      <a:pPr>
                        <a:lnSpc>
                          <a:spcPct val="100000"/>
                        </a:lnSpc>
                      </a:pPr>
                      <a:endParaRPr sz="15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5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1210055">
                <a:tc>
                  <a:txBody>
                    <a:bodyPr/>
                    <a:lstStyle/>
                    <a:p>
                      <a:pPr>
                        <a:lnSpc>
                          <a:spcPct val="100000"/>
                        </a:lnSpc>
                      </a:pPr>
                      <a:endParaRPr sz="1600">
                        <a:latin typeface="Times New Roman"/>
                        <a:cs typeface="Times New Roman"/>
                      </a:endParaRPr>
                    </a:p>
                    <a:p>
                      <a:pPr>
                        <a:lnSpc>
                          <a:spcPct val="100000"/>
                        </a:lnSpc>
                        <a:spcBef>
                          <a:spcPts val="10"/>
                        </a:spcBef>
                      </a:pPr>
                      <a:endParaRPr sz="1650">
                        <a:latin typeface="Times New Roman"/>
                        <a:cs typeface="Times New Roman"/>
                      </a:endParaRPr>
                    </a:p>
                    <a:p>
                      <a:pPr marR="7620" algn="ctr">
                        <a:lnSpc>
                          <a:spcPct val="100000"/>
                        </a:lnSpc>
                      </a:pPr>
                      <a:r>
                        <a:rPr sz="1600" dirty="0">
                          <a:latin typeface="Calibri"/>
                          <a:cs typeface="Calibri"/>
                        </a:rPr>
                        <a:t>D</a:t>
                      </a:r>
                      <a:endParaRPr sz="16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gridSpan="2">
                  <a:txBody>
                    <a:bodyPr/>
                    <a:lstStyle/>
                    <a:p>
                      <a:pPr marL="35560">
                        <a:lnSpc>
                          <a:spcPts val="1664"/>
                        </a:lnSpc>
                      </a:pPr>
                      <a:r>
                        <a:rPr sz="1400" spc="-30" dirty="0">
                          <a:latin typeface="Calibri"/>
                          <a:cs typeface="Calibri"/>
                        </a:rPr>
                        <a:t>Total</a:t>
                      </a:r>
                      <a:endParaRPr sz="1400">
                        <a:latin typeface="Calibri"/>
                        <a:cs typeface="Calibri"/>
                      </a:endParaRPr>
                    </a:p>
                    <a:p>
                      <a:pPr marL="35560" marR="2081530">
                        <a:lnSpc>
                          <a:spcPct val="107100"/>
                        </a:lnSpc>
                      </a:pPr>
                      <a:r>
                        <a:rPr sz="1400" spc="-10" dirty="0">
                          <a:latin typeface="Calibri"/>
                          <a:cs typeface="Calibri"/>
                        </a:rPr>
                        <a:t>Refund  </a:t>
                      </a:r>
                      <a:r>
                        <a:rPr sz="1400" spc="-30" dirty="0">
                          <a:latin typeface="Calibri"/>
                          <a:cs typeface="Calibri"/>
                        </a:rPr>
                        <a:t>P</a:t>
                      </a:r>
                      <a:r>
                        <a:rPr sz="1400" dirty="0">
                          <a:latin typeface="Calibri"/>
                          <a:cs typeface="Calibri"/>
                        </a:rPr>
                        <a:t>e</a:t>
                      </a:r>
                      <a:r>
                        <a:rPr sz="1400" spc="-10" dirty="0">
                          <a:latin typeface="Calibri"/>
                          <a:cs typeface="Calibri"/>
                        </a:rPr>
                        <a:t>nd</a:t>
                      </a:r>
                      <a:r>
                        <a:rPr sz="1400" dirty="0">
                          <a:latin typeface="Calibri"/>
                          <a:cs typeface="Calibri"/>
                        </a:rPr>
                        <a:t>ing</a:t>
                      </a:r>
                      <a:endParaRPr sz="1400">
                        <a:latin typeface="Calibri"/>
                        <a:cs typeface="Calibri"/>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gridSpan="4" vMerge="1">
                  <a:txBody>
                    <a:bodyPr/>
                    <a:lstStyle/>
                    <a:p>
                      <a:endParaRPr/>
                    </a:p>
                  </a:txBody>
                  <a:tcPr marL="0" marR="0" marT="1162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gridSpan="2">
                  <a:txBody>
                    <a:bodyPr/>
                    <a:lstStyle/>
                    <a:p>
                      <a:pPr>
                        <a:lnSpc>
                          <a:spcPct val="100000"/>
                        </a:lnSpc>
                      </a:pPr>
                      <a:endParaRPr sz="15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a:txBody>
                    <a:bodyPr/>
                    <a:lstStyle/>
                    <a:p>
                      <a:pPr>
                        <a:lnSpc>
                          <a:spcPct val="100000"/>
                        </a:lnSpc>
                      </a:pPr>
                      <a:endParaRPr sz="15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5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0" y="6457200"/>
            <a:ext cx="0" cy="401320"/>
          </a:xfrm>
          <a:custGeom>
            <a:avLst/>
            <a:gdLst/>
            <a:ahLst/>
            <a:cxnLst/>
            <a:rect l="l" t="t" r="r" b="b"/>
            <a:pathLst>
              <a:path h="401320">
                <a:moveTo>
                  <a:pt x="0" y="0"/>
                </a:moveTo>
                <a:lnTo>
                  <a:pt x="0" y="400797"/>
                </a:lnTo>
              </a:path>
            </a:pathLst>
          </a:custGeom>
          <a:ln w="12700">
            <a:solidFill>
              <a:srgbClr val="FFFFFF"/>
            </a:solidFill>
          </a:ln>
        </p:spPr>
        <p:txBody>
          <a:bodyPr wrap="square" lIns="0" tIns="0" rIns="0" bIns="0" rtlCol="0"/>
          <a:lstStyle/>
          <a:p>
            <a:endParaRPr/>
          </a:p>
        </p:txBody>
      </p:sp>
      <p:sp>
        <p:nvSpPr>
          <p:cNvPr id="3" name="object 3"/>
          <p:cNvSpPr/>
          <p:nvPr/>
        </p:nvSpPr>
        <p:spPr>
          <a:xfrm>
            <a:off x="317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4" name="object 4"/>
          <p:cNvSpPr/>
          <p:nvPr/>
        </p:nvSpPr>
        <p:spPr>
          <a:xfrm>
            <a:off x="1218882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5" name="object 5"/>
          <p:cNvSpPr/>
          <p:nvPr/>
        </p:nvSpPr>
        <p:spPr>
          <a:xfrm>
            <a:off x="0" y="6463550"/>
            <a:ext cx="12192000" cy="0"/>
          </a:xfrm>
          <a:custGeom>
            <a:avLst/>
            <a:gdLst/>
            <a:ahLst/>
            <a:cxnLst/>
            <a:rect l="l" t="t" r="r" b="b"/>
            <a:pathLst>
              <a:path w="12192000">
                <a:moveTo>
                  <a:pt x="0" y="0"/>
                </a:moveTo>
                <a:lnTo>
                  <a:pt x="12192000" y="0"/>
                </a:lnTo>
              </a:path>
            </a:pathLst>
          </a:custGeom>
          <a:ln w="12700">
            <a:solidFill>
              <a:srgbClr val="FFFFFF"/>
            </a:solidFill>
          </a:ln>
        </p:spPr>
        <p:txBody>
          <a:bodyPr wrap="square" lIns="0" tIns="0" rIns="0" bIns="0" rtlCol="0"/>
          <a:lstStyle/>
          <a:p>
            <a:endParaRPr/>
          </a:p>
        </p:txBody>
      </p:sp>
      <p:sp>
        <p:nvSpPr>
          <p:cNvPr id="6" name="object 6"/>
          <p:cNvSpPr/>
          <p:nvPr/>
        </p:nvSpPr>
        <p:spPr>
          <a:xfrm>
            <a:off x="0" y="6848474"/>
            <a:ext cx="12192000" cy="0"/>
          </a:xfrm>
          <a:custGeom>
            <a:avLst/>
            <a:gdLst/>
            <a:ahLst/>
            <a:cxnLst/>
            <a:rect l="l" t="t" r="r" b="b"/>
            <a:pathLst>
              <a:path w="12192000">
                <a:moveTo>
                  <a:pt x="0" y="0"/>
                </a:moveTo>
                <a:lnTo>
                  <a:pt x="12192000" y="0"/>
                </a:lnTo>
              </a:path>
            </a:pathLst>
          </a:custGeom>
          <a:ln w="19049">
            <a:solidFill>
              <a:srgbClr val="FFFFFF"/>
            </a:solidFill>
          </a:ln>
        </p:spPr>
        <p:txBody>
          <a:bodyPr wrap="square" lIns="0" tIns="0" rIns="0" bIns="0" rtlCol="0"/>
          <a:lstStyle/>
          <a:p>
            <a:endParaRPr/>
          </a:p>
        </p:txBody>
      </p:sp>
      <p:sp>
        <p:nvSpPr>
          <p:cNvPr id="7" name="object 7"/>
          <p:cNvSpPr/>
          <p:nvPr/>
        </p:nvSpPr>
        <p:spPr>
          <a:xfrm>
            <a:off x="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1D5895"/>
          </a:solidFill>
        </p:spPr>
        <p:txBody>
          <a:bodyPr wrap="square" lIns="0" tIns="0" rIns="0" bIns="0" rtlCol="0"/>
          <a:lstStyle/>
          <a:p>
            <a:endParaRPr/>
          </a:p>
        </p:txBody>
      </p:sp>
      <p:sp>
        <p:nvSpPr>
          <p:cNvPr id="8" name="object 8"/>
          <p:cNvSpPr/>
          <p:nvPr/>
        </p:nvSpPr>
        <p:spPr>
          <a:xfrm>
            <a:off x="609600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80FF33"/>
          </a:solidFill>
        </p:spPr>
        <p:txBody>
          <a:bodyPr wrap="square" lIns="0" tIns="0" rIns="0" bIns="0" rtlCol="0"/>
          <a:lstStyle/>
          <a:p>
            <a:endParaRPr/>
          </a:p>
        </p:txBody>
      </p:sp>
      <p:sp>
        <p:nvSpPr>
          <p:cNvPr id="9" name="object 9"/>
          <p:cNvSpPr/>
          <p:nvPr/>
        </p:nvSpPr>
        <p:spPr>
          <a:xfrm>
            <a:off x="6096000" y="0"/>
            <a:ext cx="0" cy="375920"/>
          </a:xfrm>
          <a:custGeom>
            <a:avLst/>
            <a:gdLst/>
            <a:ahLst/>
            <a:cxnLst/>
            <a:rect l="l" t="t" r="r" b="b"/>
            <a:pathLst>
              <a:path h="375920">
                <a:moveTo>
                  <a:pt x="0" y="0"/>
                </a:moveTo>
                <a:lnTo>
                  <a:pt x="0" y="375412"/>
                </a:lnTo>
              </a:path>
            </a:pathLst>
          </a:custGeom>
          <a:ln w="12700">
            <a:solidFill>
              <a:srgbClr val="FFFFFF"/>
            </a:solidFill>
          </a:ln>
        </p:spPr>
        <p:txBody>
          <a:bodyPr wrap="square" lIns="0" tIns="0" rIns="0" bIns="0" rtlCol="0"/>
          <a:lstStyle/>
          <a:p>
            <a:endParaRPr/>
          </a:p>
        </p:txBody>
      </p:sp>
      <p:sp>
        <p:nvSpPr>
          <p:cNvPr id="10" name="object 10"/>
          <p:cNvSpPr/>
          <p:nvPr/>
        </p:nvSpPr>
        <p:spPr>
          <a:xfrm>
            <a:off x="317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1" name="object 11"/>
          <p:cNvSpPr/>
          <p:nvPr/>
        </p:nvSpPr>
        <p:spPr>
          <a:xfrm>
            <a:off x="1218882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2" name="object 12"/>
          <p:cNvSpPr/>
          <p:nvPr/>
        </p:nvSpPr>
        <p:spPr>
          <a:xfrm>
            <a:off x="0" y="3175"/>
            <a:ext cx="12192000" cy="0"/>
          </a:xfrm>
          <a:custGeom>
            <a:avLst/>
            <a:gdLst/>
            <a:ahLst/>
            <a:cxnLst/>
            <a:rect l="l" t="t" r="r" b="b"/>
            <a:pathLst>
              <a:path w="12192000">
                <a:moveTo>
                  <a:pt x="0" y="0"/>
                </a:moveTo>
                <a:lnTo>
                  <a:pt x="12192000" y="0"/>
                </a:lnTo>
              </a:path>
            </a:pathLst>
          </a:custGeom>
          <a:ln w="6350">
            <a:solidFill>
              <a:srgbClr val="FFFFFF"/>
            </a:solidFill>
          </a:ln>
        </p:spPr>
        <p:txBody>
          <a:bodyPr wrap="square" lIns="0" tIns="0" rIns="0" bIns="0" rtlCol="0"/>
          <a:lstStyle/>
          <a:p>
            <a:endParaRPr/>
          </a:p>
        </p:txBody>
      </p:sp>
      <p:sp>
        <p:nvSpPr>
          <p:cNvPr id="13" name="object 13"/>
          <p:cNvSpPr/>
          <p:nvPr/>
        </p:nvSpPr>
        <p:spPr>
          <a:xfrm>
            <a:off x="833627" y="394703"/>
            <a:ext cx="10520934" cy="538746"/>
          </a:xfrm>
          <a:prstGeom prst="rect">
            <a:avLst/>
          </a:prstGeom>
          <a:blipFill>
            <a:blip r:embed="rId2" cstate="print"/>
            <a:stretch>
              <a:fillRect/>
            </a:stretch>
          </a:blipFill>
        </p:spPr>
        <p:txBody>
          <a:bodyPr wrap="square" lIns="0" tIns="0" rIns="0" bIns="0" rtlCol="0"/>
          <a:lstStyle/>
          <a:p>
            <a:endParaRPr/>
          </a:p>
        </p:txBody>
      </p:sp>
      <p:sp>
        <p:nvSpPr>
          <p:cNvPr id="14" name="object 14"/>
          <p:cNvSpPr txBox="1">
            <a:spLocks noGrp="1"/>
          </p:cNvSpPr>
          <p:nvPr>
            <p:ph type="title"/>
          </p:nvPr>
        </p:nvSpPr>
        <p:spPr>
          <a:xfrm>
            <a:off x="1324736" y="285445"/>
            <a:ext cx="9540240" cy="635000"/>
          </a:xfrm>
          <a:prstGeom prst="rect">
            <a:avLst/>
          </a:prstGeom>
        </p:spPr>
        <p:txBody>
          <a:bodyPr vert="horz" wrap="square" lIns="0" tIns="12065" rIns="0" bIns="0" rtlCol="0">
            <a:spAutoFit/>
          </a:bodyPr>
          <a:lstStyle/>
          <a:p>
            <a:pPr marL="12700">
              <a:lnSpc>
                <a:spcPct val="100000"/>
              </a:lnSpc>
              <a:spcBef>
                <a:spcPts val="95"/>
              </a:spcBef>
            </a:pPr>
            <a:r>
              <a:rPr spc="-65" dirty="0"/>
              <a:t>Table </a:t>
            </a:r>
            <a:r>
              <a:rPr spc="-5" dirty="0"/>
              <a:t>15 : </a:t>
            </a:r>
            <a:r>
              <a:rPr spc="-20" dirty="0"/>
              <a:t>Particulars </a:t>
            </a:r>
            <a:r>
              <a:rPr spc="-5" dirty="0"/>
              <a:t>of </a:t>
            </a:r>
            <a:r>
              <a:rPr spc="-10" dirty="0"/>
              <a:t>Demands </a:t>
            </a:r>
            <a:r>
              <a:rPr spc="-5" dirty="0"/>
              <a:t>and</a:t>
            </a:r>
            <a:r>
              <a:rPr spc="70" dirty="0"/>
              <a:t> </a:t>
            </a:r>
            <a:r>
              <a:rPr spc="-20" dirty="0"/>
              <a:t>Refunds</a:t>
            </a:r>
          </a:p>
        </p:txBody>
      </p:sp>
      <p:graphicFrame>
        <p:nvGraphicFramePr>
          <p:cNvPr id="15" name="object 15"/>
          <p:cNvGraphicFramePr>
            <a:graphicFrameLocks noGrp="1"/>
          </p:cNvGraphicFramePr>
          <p:nvPr/>
        </p:nvGraphicFramePr>
        <p:xfrm>
          <a:off x="264159" y="1305052"/>
          <a:ext cx="11647805" cy="4250560"/>
        </p:xfrm>
        <a:graphic>
          <a:graphicData uri="http://schemas.openxmlformats.org/drawingml/2006/table">
            <a:tbl>
              <a:tblPr firstRow="1" bandRow="1">
                <a:tableStyleId>{2D5ABB26-0587-4C30-8999-92F81FD0307C}</a:tableStyleId>
              </a:tblPr>
              <a:tblGrid>
                <a:gridCol w="588645"/>
                <a:gridCol w="1966595"/>
                <a:gridCol w="1049655"/>
                <a:gridCol w="1480820"/>
                <a:gridCol w="927100"/>
                <a:gridCol w="901065"/>
                <a:gridCol w="1577975"/>
                <a:gridCol w="1577975"/>
                <a:gridCol w="1577975"/>
              </a:tblGrid>
              <a:tr h="253746">
                <a:tc>
                  <a:txBody>
                    <a:bodyPr/>
                    <a:lstStyle/>
                    <a:p>
                      <a:pPr marR="6350" algn="ctr">
                        <a:lnSpc>
                          <a:spcPts val="1660"/>
                        </a:lnSpc>
                      </a:pPr>
                      <a:r>
                        <a:rPr sz="1400" b="0" dirty="0">
                          <a:solidFill>
                            <a:srgbClr val="FFFFFF"/>
                          </a:solidFill>
                          <a:latin typeface="Calibri Light"/>
                          <a:cs typeface="Calibri Light"/>
                        </a:rPr>
                        <a:t>Pt.</a:t>
                      </a:r>
                      <a:r>
                        <a:rPr sz="1400" b="0" spc="-65" dirty="0">
                          <a:solidFill>
                            <a:srgbClr val="FFFFFF"/>
                          </a:solidFill>
                          <a:latin typeface="Calibri Light"/>
                          <a:cs typeface="Calibri Light"/>
                        </a:rPr>
                        <a:t> </a:t>
                      </a:r>
                      <a:r>
                        <a:rPr sz="1400" b="0" spc="-5" dirty="0">
                          <a:solidFill>
                            <a:srgbClr val="FFFFFF"/>
                          </a:solidFill>
                          <a:latin typeface="Calibri Light"/>
                          <a:cs typeface="Calibri Light"/>
                        </a:rPr>
                        <a:t>VI</a:t>
                      </a:r>
                      <a:endParaRPr sz="140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gridSpan="8">
                  <a:txBody>
                    <a:bodyPr/>
                    <a:lstStyle/>
                    <a:p>
                      <a:pPr marR="10160" algn="ctr">
                        <a:lnSpc>
                          <a:spcPts val="1895"/>
                        </a:lnSpc>
                      </a:pPr>
                      <a:r>
                        <a:rPr sz="1600" b="0" spc="-15" dirty="0">
                          <a:latin typeface="Calibri Light"/>
                          <a:cs typeface="Calibri Light"/>
                        </a:rPr>
                        <a:t>Other</a:t>
                      </a:r>
                      <a:r>
                        <a:rPr sz="1600" b="0" spc="-70" dirty="0">
                          <a:latin typeface="Calibri Light"/>
                          <a:cs typeface="Calibri Light"/>
                        </a:rPr>
                        <a:t> </a:t>
                      </a:r>
                      <a:r>
                        <a:rPr sz="1600" b="0" spc="-20" dirty="0">
                          <a:latin typeface="Calibri Light"/>
                          <a:cs typeface="Calibri Light"/>
                        </a:rPr>
                        <a:t>Information</a:t>
                      </a:r>
                      <a:endParaRPr sz="160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222503">
                <a:tc rowSpan="3">
                  <a:txBody>
                    <a:bodyPr/>
                    <a:lstStyle/>
                    <a:p>
                      <a:pPr>
                        <a:lnSpc>
                          <a:spcPct val="100000"/>
                        </a:lnSpc>
                      </a:pPr>
                      <a:endParaRPr sz="1700">
                        <a:latin typeface="Times New Roman"/>
                        <a:cs typeface="Times New Roman"/>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5B9BD4"/>
                    </a:solidFill>
                  </a:tcPr>
                </a:tc>
                <a:tc gridSpan="2">
                  <a:txBody>
                    <a:bodyPr/>
                    <a:lstStyle/>
                    <a:p>
                      <a:pPr>
                        <a:lnSpc>
                          <a:spcPct val="100000"/>
                        </a:lnSpc>
                      </a:pPr>
                      <a:endParaRPr sz="1300">
                        <a:latin typeface="Times New Roman"/>
                        <a:cs typeface="Times New Roman"/>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hMerge="1">
                  <a:txBody>
                    <a:bodyPr/>
                    <a:lstStyle/>
                    <a:p>
                      <a:endParaRPr/>
                    </a:p>
                  </a:txBody>
                  <a:tcPr marL="0" marR="0" marT="0" marB="0"/>
                </a:tc>
                <a:tc gridSpan="6">
                  <a:txBody>
                    <a:bodyPr/>
                    <a:lstStyle/>
                    <a:p>
                      <a:pPr marL="2667000">
                        <a:lnSpc>
                          <a:spcPts val="1650"/>
                        </a:lnSpc>
                      </a:pPr>
                      <a:r>
                        <a:rPr sz="1400" b="0" spc="-5" dirty="0">
                          <a:latin typeface="Calibri Light"/>
                          <a:cs typeface="Calibri Light"/>
                        </a:rPr>
                        <a:t>(Amount </a:t>
                      </a:r>
                      <a:r>
                        <a:rPr sz="1400" b="0" dirty="0">
                          <a:latin typeface="Calibri Light"/>
                          <a:cs typeface="Calibri Light"/>
                        </a:rPr>
                        <a:t>in ₹ in all</a:t>
                      </a:r>
                      <a:r>
                        <a:rPr sz="1400" b="0" spc="-65" dirty="0">
                          <a:latin typeface="Calibri Light"/>
                          <a:cs typeface="Calibri Light"/>
                        </a:rPr>
                        <a:t> </a:t>
                      </a:r>
                      <a:r>
                        <a:rPr sz="1400" b="0" spc="-5" dirty="0">
                          <a:latin typeface="Calibri Light"/>
                          <a:cs typeface="Calibri Light"/>
                        </a:rPr>
                        <a:t>tables)</a:t>
                      </a:r>
                      <a:endParaRPr sz="1400">
                        <a:latin typeface="Calibri Light"/>
                        <a:cs typeface="Calibri Light"/>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907288">
                <a:tc vMerge="1">
                  <a:txBody>
                    <a:bodyPr/>
                    <a:lstStyle/>
                    <a:p>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5B9BD4"/>
                    </a:solidFill>
                  </a:tcPr>
                </a:tc>
                <a:tc>
                  <a:txBody>
                    <a:bodyPr/>
                    <a:lstStyle/>
                    <a:p>
                      <a:pPr marR="6985" algn="ctr">
                        <a:lnSpc>
                          <a:spcPts val="1660"/>
                        </a:lnSpc>
                      </a:pPr>
                      <a:r>
                        <a:rPr sz="1400" b="0" spc="-5" dirty="0">
                          <a:latin typeface="Calibri Light"/>
                          <a:cs typeface="Calibri Light"/>
                        </a:rPr>
                        <a:t>Description</a:t>
                      </a:r>
                      <a:endParaRPr sz="140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R="6350" algn="ctr">
                        <a:lnSpc>
                          <a:spcPts val="1660"/>
                        </a:lnSpc>
                      </a:pPr>
                      <a:r>
                        <a:rPr sz="1400" b="0" spc="-10" dirty="0">
                          <a:latin typeface="Calibri Light"/>
                          <a:cs typeface="Calibri Light"/>
                        </a:rPr>
                        <a:t>Central</a:t>
                      </a:r>
                      <a:r>
                        <a:rPr sz="1400" b="0" spc="-35" dirty="0">
                          <a:latin typeface="Calibri Light"/>
                          <a:cs typeface="Calibri Light"/>
                        </a:rPr>
                        <a:t> </a:t>
                      </a:r>
                      <a:r>
                        <a:rPr sz="1400" b="0" spc="-40" dirty="0">
                          <a:latin typeface="Calibri Light"/>
                          <a:cs typeface="Calibri Light"/>
                        </a:rPr>
                        <a:t>Tax</a:t>
                      </a:r>
                      <a:endParaRPr sz="140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R="4445" algn="ctr">
                        <a:lnSpc>
                          <a:spcPts val="1660"/>
                        </a:lnSpc>
                      </a:pPr>
                      <a:r>
                        <a:rPr sz="1400" b="0" spc="-15" dirty="0">
                          <a:latin typeface="Calibri Light"/>
                          <a:cs typeface="Calibri Light"/>
                        </a:rPr>
                        <a:t>State</a:t>
                      </a:r>
                      <a:endParaRPr sz="1400">
                        <a:latin typeface="Calibri Light"/>
                        <a:cs typeface="Calibri Light"/>
                      </a:endParaRPr>
                    </a:p>
                    <a:p>
                      <a:pPr marL="567690" marR="572135" algn="ctr">
                        <a:lnSpc>
                          <a:spcPct val="107100"/>
                        </a:lnSpc>
                      </a:pPr>
                      <a:r>
                        <a:rPr sz="1400" b="0" spc="-40" dirty="0">
                          <a:latin typeface="Calibri Light"/>
                          <a:cs typeface="Calibri Light"/>
                        </a:rPr>
                        <a:t>Tax</a:t>
                      </a:r>
                      <a:r>
                        <a:rPr sz="1400" b="0" spc="-110" dirty="0">
                          <a:latin typeface="Calibri Light"/>
                          <a:cs typeface="Calibri Light"/>
                        </a:rPr>
                        <a:t> </a:t>
                      </a:r>
                      <a:r>
                        <a:rPr sz="1400" b="0" dirty="0">
                          <a:latin typeface="Calibri Light"/>
                          <a:cs typeface="Calibri Light"/>
                        </a:rPr>
                        <a:t>/  </a:t>
                      </a:r>
                      <a:r>
                        <a:rPr sz="1400" b="0" spc="-5" dirty="0">
                          <a:latin typeface="Calibri Light"/>
                          <a:cs typeface="Calibri Light"/>
                        </a:rPr>
                        <a:t>UT</a:t>
                      </a:r>
                      <a:endParaRPr sz="1400">
                        <a:latin typeface="Calibri Light"/>
                        <a:cs typeface="Calibri Light"/>
                      </a:endParaRPr>
                    </a:p>
                    <a:p>
                      <a:pPr marR="2540" algn="ctr">
                        <a:lnSpc>
                          <a:spcPts val="1660"/>
                        </a:lnSpc>
                        <a:spcBef>
                          <a:spcPts val="120"/>
                        </a:spcBef>
                      </a:pPr>
                      <a:r>
                        <a:rPr sz="1400" b="0" spc="-40" dirty="0">
                          <a:latin typeface="Calibri Light"/>
                          <a:cs typeface="Calibri Light"/>
                        </a:rPr>
                        <a:t>Tax</a:t>
                      </a:r>
                      <a:endParaRPr sz="140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15240" algn="ctr">
                        <a:lnSpc>
                          <a:spcPts val="1625"/>
                        </a:lnSpc>
                      </a:pPr>
                      <a:r>
                        <a:rPr sz="1400" b="0" spc="-10" dirty="0">
                          <a:latin typeface="Calibri Light"/>
                          <a:cs typeface="Calibri Light"/>
                        </a:rPr>
                        <a:t>Integrated</a:t>
                      </a:r>
                      <a:endParaRPr sz="1400">
                        <a:latin typeface="Calibri Light"/>
                        <a:cs typeface="Calibri Light"/>
                      </a:endParaRPr>
                    </a:p>
                    <a:p>
                      <a:pPr marL="15875" algn="ctr">
                        <a:lnSpc>
                          <a:spcPct val="100000"/>
                        </a:lnSpc>
                      </a:pPr>
                      <a:r>
                        <a:rPr sz="1400" b="0" spc="-40" dirty="0">
                          <a:latin typeface="Calibri Light"/>
                          <a:cs typeface="Calibri Light"/>
                        </a:rPr>
                        <a:t>Tax</a:t>
                      </a:r>
                      <a:endParaRPr sz="140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15875" algn="ctr">
                        <a:lnSpc>
                          <a:spcPts val="1625"/>
                        </a:lnSpc>
                      </a:pPr>
                      <a:r>
                        <a:rPr sz="1400" b="0" dirty="0">
                          <a:latin typeface="Calibri Light"/>
                          <a:cs typeface="Calibri Light"/>
                        </a:rPr>
                        <a:t>Cess</a:t>
                      </a:r>
                      <a:endParaRPr sz="140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16510" algn="ctr">
                        <a:lnSpc>
                          <a:spcPts val="1625"/>
                        </a:lnSpc>
                      </a:pPr>
                      <a:r>
                        <a:rPr sz="1400" b="0" spc="-10" dirty="0">
                          <a:latin typeface="Calibri Light"/>
                          <a:cs typeface="Calibri Light"/>
                        </a:rPr>
                        <a:t>Interest</a:t>
                      </a:r>
                      <a:endParaRPr sz="140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15875" algn="ctr">
                        <a:lnSpc>
                          <a:spcPts val="1625"/>
                        </a:lnSpc>
                      </a:pPr>
                      <a:r>
                        <a:rPr sz="1400" b="0" spc="-10" dirty="0">
                          <a:latin typeface="Calibri Light"/>
                          <a:cs typeface="Calibri Light"/>
                        </a:rPr>
                        <a:t>Penalty</a:t>
                      </a:r>
                      <a:endParaRPr sz="140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16510" algn="ctr">
                        <a:lnSpc>
                          <a:spcPts val="1625"/>
                        </a:lnSpc>
                      </a:pPr>
                      <a:r>
                        <a:rPr sz="1400" b="0" spc="-10" dirty="0">
                          <a:latin typeface="Calibri Light"/>
                          <a:cs typeface="Calibri Light"/>
                        </a:rPr>
                        <a:t>Late fee/</a:t>
                      </a:r>
                      <a:r>
                        <a:rPr sz="1400" b="0" spc="-55" dirty="0">
                          <a:latin typeface="Calibri Light"/>
                          <a:cs typeface="Calibri Light"/>
                        </a:rPr>
                        <a:t> </a:t>
                      </a:r>
                      <a:r>
                        <a:rPr sz="1400" b="0" spc="-5" dirty="0">
                          <a:latin typeface="Calibri Light"/>
                          <a:cs typeface="Calibri Light"/>
                        </a:rPr>
                        <a:t>others</a:t>
                      </a:r>
                      <a:endParaRPr sz="140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r>
              <a:tr h="222631">
                <a:tc vMerge="1">
                  <a:txBody>
                    <a:bodyPr/>
                    <a:lstStyle/>
                    <a:p>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5B9BD4"/>
                    </a:solidFill>
                  </a:tcPr>
                </a:tc>
                <a:tc>
                  <a:txBody>
                    <a:bodyPr/>
                    <a:lstStyle/>
                    <a:p>
                      <a:pPr marR="7620" algn="ctr">
                        <a:lnSpc>
                          <a:spcPts val="1655"/>
                        </a:lnSpc>
                      </a:pPr>
                      <a:r>
                        <a:rPr sz="1400" b="0" dirty="0">
                          <a:latin typeface="Calibri Light"/>
                          <a:cs typeface="Calibri Light"/>
                        </a:rPr>
                        <a:t>1</a:t>
                      </a:r>
                      <a:endParaRPr sz="140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R="6985" algn="ctr">
                        <a:lnSpc>
                          <a:spcPts val="1655"/>
                        </a:lnSpc>
                      </a:pPr>
                      <a:r>
                        <a:rPr sz="1400" b="0" dirty="0">
                          <a:latin typeface="Calibri Light"/>
                          <a:cs typeface="Calibri Light"/>
                        </a:rPr>
                        <a:t>2</a:t>
                      </a:r>
                      <a:endParaRPr sz="140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R="5080" algn="ctr">
                        <a:lnSpc>
                          <a:spcPts val="1655"/>
                        </a:lnSpc>
                      </a:pPr>
                      <a:r>
                        <a:rPr sz="1400" b="0" dirty="0">
                          <a:latin typeface="Calibri Light"/>
                          <a:cs typeface="Calibri Light"/>
                        </a:rPr>
                        <a:t>3</a:t>
                      </a:r>
                      <a:endParaRPr sz="140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L="184150" algn="ctr">
                        <a:lnSpc>
                          <a:spcPts val="1655"/>
                        </a:lnSpc>
                      </a:pPr>
                      <a:r>
                        <a:rPr sz="1400" b="0" dirty="0">
                          <a:latin typeface="Calibri Light"/>
                          <a:cs typeface="Calibri Light"/>
                        </a:rPr>
                        <a:t>4</a:t>
                      </a:r>
                      <a:endParaRPr sz="140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L="15875" algn="ctr">
                        <a:lnSpc>
                          <a:spcPts val="1625"/>
                        </a:lnSpc>
                      </a:pPr>
                      <a:r>
                        <a:rPr sz="1400" b="0" dirty="0">
                          <a:latin typeface="Calibri Light"/>
                          <a:cs typeface="Calibri Light"/>
                        </a:rPr>
                        <a:t>5</a:t>
                      </a:r>
                      <a:endParaRPr sz="140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L="15240" algn="ctr">
                        <a:lnSpc>
                          <a:spcPts val="1625"/>
                        </a:lnSpc>
                      </a:pPr>
                      <a:r>
                        <a:rPr sz="1400" b="0" dirty="0">
                          <a:latin typeface="Calibri Light"/>
                          <a:cs typeface="Calibri Light"/>
                        </a:rPr>
                        <a:t>6</a:t>
                      </a:r>
                      <a:endParaRPr sz="140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L="15875" algn="ctr">
                        <a:lnSpc>
                          <a:spcPts val="1625"/>
                        </a:lnSpc>
                      </a:pPr>
                      <a:r>
                        <a:rPr sz="1400" b="0" dirty="0">
                          <a:latin typeface="Calibri Light"/>
                          <a:cs typeface="Calibri Light"/>
                        </a:rPr>
                        <a:t>7</a:t>
                      </a:r>
                      <a:endParaRPr sz="140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L="15875" algn="ctr">
                        <a:lnSpc>
                          <a:spcPts val="1625"/>
                        </a:lnSpc>
                      </a:pPr>
                      <a:r>
                        <a:rPr sz="1400" b="0" dirty="0">
                          <a:latin typeface="Calibri Light"/>
                          <a:cs typeface="Calibri Light"/>
                        </a:rPr>
                        <a:t>8</a:t>
                      </a:r>
                      <a:endParaRPr sz="140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r>
              <a:tr h="253618">
                <a:tc>
                  <a:txBody>
                    <a:bodyPr/>
                    <a:lstStyle/>
                    <a:p>
                      <a:pPr marR="9525" algn="ctr">
                        <a:lnSpc>
                          <a:spcPts val="1660"/>
                        </a:lnSpc>
                      </a:pPr>
                      <a:r>
                        <a:rPr sz="1400" b="0" spc="-5" dirty="0">
                          <a:solidFill>
                            <a:srgbClr val="FFFFFF"/>
                          </a:solidFill>
                          <a:latin typeface="Calibri Light"/>
                          <a:cs typeface="Calibri Light"/>
                        </a:rPr>
                        <a:t>15</a:t>
                      </a:r>
                      <a:endParaRPr sz="140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1D5895"/>
                    </a:solidFill>
                  </a:tcPr>
                </a:tc>
                <a:tc gridSpan="8">
                  <a:txBody>
                    <a:bodyPr/>
                    <a:lstStyle/>
                    <a:p>
                      <a:pPr marL="35560">
                        <a:lnSpc>
                          <a:spcPts val="1895"/>
                        </a:lnSpc>
                      </a:pPr>
                      <a:r>
                        <a:rPr sz="1600" b="0" spc="-10" dirty="0">
                          <a:solidFill>
                            <a:srgbClr val="FFFFFF"/>
                          </a:solidFill>
                          <a:latin typeface="Calibri Light"/>
                          <a:cs typeface="Calibri Light"/>
                        </a:rPr>
                        <a:t>Particulars </a:t>
                      </a:r>
                      <a:r>
                        <a:rPr sz="1600" b="0" spc="-5" dirty="0">
                          <a:solidFill>
                            <a:srgbClr val="FFFFFF"/>
                          </a:solidFill>
                          <a:latin typeface="Calibri Light"/>
                          <a:cs typeface="Calibri Light"/>
                        </a:rPr>
                        <a:t>of Demands and</a:t>
                      </a:r>
                      <a:r>
                        <a:rPr sz="1600" b="0" spc="40" dirty="0">
                          <a:solidFill>
                            <a:srgbClr val="FFFFFF"/>
                          </a:solidFill>
                          <a:latin typeface="Calibri Light"/>
                          <a:cs typeface="Calibri Light"/>
                        </a:rPr>
                        <a:t> </a:t>
                      </a:r>
                      <a:r>
                        <a:rPr sz="1600" b="0" spc="-10" dirty="0">
                          <a:solidFill>
                            <a:srgbClr val="FFFFFF"/>
                          </a:solidFill>
                          <a:latin typeface="Calibri Light"/>
                          <a:cs typeface="Calibri Light"/>
                        </a:rPr>
                        <a:t>Refunds</a:t>
                      </a:r>
                      <a:endParaRPr sz="160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1D5895"/>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575945">
                <a:tc>
                  <a:txBody>
                    <a:bodyPr/>
                    <a:lstStyle/>
                    <a:p>
                      <a:pPr marR="7620" algn="ctr">
                        <a:lnSpc>
                          <a:spcPct val="100000"/>
                        </a:lnSpc>
                        <a:spcBef>
                          <a:spcPts val="1245"/>
                        </a:spcBef>
                      </a:pPr>
                      <a:r>
                        <a:rPr sz="1600" b="0" dirty="0">
                          <a:latin typeface="Calibri Light"/>
                          <a:cs typeface="Calibri Light"/>
                        </a:rPr>
                        <a:t>E</a:t>
                      </a:r>
                      <a:endParaRPr sz="1600">
                        <a:latin typeface="Calibri Light"/>
                        <a:cs typeface="Calibri Light"/>
                      </a:endParaRPr>
                    </a:p>
                  </a:txBody>
                  <a:tcPr marL="0" marR="0" marT="15811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B1B1B1"/>
                    </a:solidFill>
                  </a:tcPr>
                </a:tc>
                <a:tc>
                  <a:txBody>
                    <a:bodyPr/>
                    <a:lstStyle/>
                    <a:p>
                      <a:pPr marL="35560">
                        <a:lnSpc>
                          <a:spcPts val="1660"/>
                        </a:lnSpc>
                      </a:pPr>
                      <a:r>
                        <a:rPr sz="1400" b="0" spc="-35" dirty="0">
                          <a:latin typeface="Calibri Light"/>
                          <a:cs typeface="Calibri Light"/>
                        </a:rPr>
                        <a:t>Total</a:t>
                      </a:r>
                      <a:r>
                        <a:rPr sz="1400" b="0" spc="-10" dirty="0">
                          <a:latin typeface="Calibri Light"/>
                          <a:cs typeface="Calibri Light"/>
                        </a:rPr>
                        <a:t> </a:t>
                      </a:r>
                      <a:r>
                        <a:rPr sz="1400" b="0" dirty="0">
                          <a:latin typeface="Calibri Light"/>
                          <a:cs typeface="Calibri Light"/>
                        </a:rPr>
                        <a:t>demand</a:t>
                      </a:r>
                      <a:endParaRPr sz="1400">
                        <a:latin typeface="Calibri Light"/>
                        <a:cs typeface="Calibri Light"/>
                      </a:endParaRPr>
                    </a:p>
                    <a:p>
                      <a:pPr marL="35560">
                        <a:lnSpc>
                          <a:spcPct val="100000"/>
                        </a:lnSpc>
                        <a:spcBef>
                          <a:spcPts val="120"/>
                        </a:spcBef>
                      </a:pPr>
                      <a:r>
                        <a:rPr sz="1400" b="0" spc="-5" dirty="0">
                          <a:latin typeface="Calibri Light"/>
                          <a:cs typeface="Calibri Light"/>
                        </a:rPr>
                        <a:t>of</a:t>
                      </a:r>
                      <a:r>
                        <a:rPr sz="1400" b="0" spc="-25" dirty="0">
                          <a:latin typeface="Calibri Light"/>
                          <a:cs typeface="Calibri Light"/>
                        </a:rPr>
                        <a:t> </a:t>
                      </a:r>
                      <a:r>
                        <a:rPr sz="1400" b="0" spc="-20" dirty="0">
                          <a:latin typeface="Calibri Light"/>
                          <a:cs typeface="Calibri Light"/>
                        </a:rPr>
                        <a:t>taxes</a:t>
                      </a:r>
                      <a:endParaRPr sz="140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c rowSpan="3" gridSpan="7">
                  <a:txBody>
                    <a:bodyPr/>
                    <a:lstStyle/>
                    <a:p>
                      <a:pPr>
                        <a:lnSpc>
                          <a:spcPct val="100000"/>
                        </a:lnSpc>
                      </a:pPr>
                      <a:endParaRPr sz="1800">
                        <a:latin typeface="Times New Roman"/>
                        <a:cs typeface="Times New Roman"/>
                      </a:endParaRPr>
                    </a:p>
                    <a:p>
                      <a:pPr>
                        <a:lnSpc>
                          <a:spcPct val="100000"/>
                        </a:lnSpc>
                        <a:spcBef>
                          <a:spcPts val="25"/>
                        </a:spcBef>
                      </a:pPr>
                      <a:endParaRPr sz="2600">
                        <a:latin typeface="Times New Roman"/>
                        <a:cs typeface="Times New Roman"/>
                      </a:endParaRPr>
                    </a:p>
                    <a:p>
                      <a:pPr marL="35560" marR="1719580">
                        <a:lnSpc>
                          <a:spcPct val="107100"/>
                        </a:lnSpc>
                      </a:pPr>
                      <a:r>
                        <a:rPr sz="1800" b="0" spc="-15" dirty="0">
                          <a:latin typeface="Calibri Light"/>
                          <a:cs typeface="Calibri Light"/>
                        </a:rPr>
                        <a:t>Aggregate </a:t>
                      </a:r>
                      <a:r>
                        <a:rPr sz="1800" b="0" spc="-5" dirty="0">
                          <a:latin typeface="Calibri Light"/>
                          <a:cs typeface="Calibri Light"/>
                        </a:rPr>
                        <a:t>value of </a:t>
                      </a:r>
                      <a:r>
                        <a:rPr sz="1800" b="0" dirty="0">
                          <a:latin typeface="Calibri Light"/>
                          <a:cs typeface="Calibri Light"/>
                        </a:rPr>
                        <a:t>demands </a:t>
                      </a:r>
                      <a:r>
                        <a:rPr sz="1800" b="0" spc="-5" dirty="0">
                          <a:latin typeface="Calibri Light"/>
                          <a:cs typeface="Calibri Light"/>
                        </a:rPr>
                        <a:t>of </a:t>
                      </a:r>
                      <a:r>
                        <a:rPr sz="1800" b="0" spc="-20" dirty="0">
                          <a:latin typeface="Calibri Light"/>
                          <a:cs typeface="Calibri Light"/>
                        </a:rPr>
                        <a:t>taxes for </a:t>
                      </a:r>
                      <a:r>
                        <a:rPr sz="1800" b="0" dirty="0">
                          <a:latin typeface="Calibri Light"/>
                          <a:cs typeface="Calibri Light"/>
                        </a:rPr>
                        <a:t>which an </a:t>
                      </a:r>
                      <a:r>
                        <a:rPr sz="1800" b="0" spc="-10" dirty="0">
                          <a:latin typeface="Calibri Light"/>
                          <a:cs typeface="Calibri Light"/>
                        </a:rPr>
                        <a:t>order </a:t>
                      </a:r>
                      <a:r>
                        <a:rPr sz="1800" b="0" spc="-5" dirty="0">
                          <a:latin typeface="Calibri Light"/>
                          <a:cs typeface="Calibri Light"/>
                        </a:rPr>
                        <a:t>confirming </a:t>
                      </a:r>
                      <a:r>
                        <a:rPr sz="1800" b="0" dirty="0">
                          <a:latin typeface="Calibri Light"/>
                          <a:cs typeface="Calibri Light"/>
                        </a:rPr>
                        <a:t>the demand  </a:t>
                      </a:r>
                      <a:r>
                        <a:rPr sz="1800" b="0" spc="-5" dirty="0">
                          <a:latin typeface="Calibri Light"/>
                          <a:cs typeface="Calibri Light"/>
                        </a:rPr>
                        <a:t>Has </a:t>
                      </a:r>
                      <a:r>
                        <a:rPr sz="1800" b="0" dirty="0">
                          <a:latin typeface="Calibri Light"/>
                          <a:cs typeface="Calibri Light"/>
                        </a:rPr>
                        <a:t>been issued </a:t>
                      </a:r>
                      <a:r>
                        <a:rPr sz="1800" b="0" spc="-10" dirty="0">
                          <a:latin typeface="Calibri Light"/>
                          <a:cs typeface="Calibri Light"/>
                        </a:rPr>
                        <a:t>by </a:t>
                      </a:r>
                      <a:r>
                        <a:rPr sz="1800" b="0" dirty="0">
                          <a:latin typeface="Calibri Light"/>
                          <a:cs typeface="Calibri Light"/>
                        </a:rPr>
                        <a:t>the </a:t>
                      </a:r>
                      <a:r>
                        <a:rPr sz="1800" b="0" spc="-5" dirty="0">
                          <a:latin typeface="Calibri Light"/>
                          <a:cs typeface="Calibri Light"/>
                        </a:rPr>
                        <a:t>adjudicating </a:t>
                      </a:r>
                      <a:r>
                        <a:rPr sz="1800" b="0" dirty="0">
                          <a:latin typeface="Calibri Light"/>
                          <a:cs typeface="Calibri Light"/>
                        </a:rPr>
                        <a:t>authority shall be </a:t>
                      </a:r>
                      <a:r>
                        <a:rPr sz="1800" b="0" spc="-5" dirty="0">
                          <a:latin typeface="Calibri Light"/>
                          <a:cs typeface="Calibri Light"/>
                        </a:rPr>
                        <a:t>declared </a:t>
                      </a:r>
                      <a:r>
                        <a:rPr sz="1800" b="0" spc="-10" dirty="0">
                          <a:latin typeface="Calibri Light"/>
                          <a:cs typeface="Calibri Light"/>
                        </a:rPr>
                        <a:t>here. </a:t>
                      </a:r>
                      <a:r>
                        <a:rPr sz="1800" b="0" spc="-15" dirty="0">
                          <a:latin typeface="Calibri Light"/>
                          <a:cs typeface="Calibri Light"/>
                        </a:rPr>
                        <a:t>Aggregate  </a:t>
                      </a:r>
                      <a:r>
                        <a:rPr sz="1800" b="0" spc="-5" dirty="0">
                          <a:latin typeface="Calibri Light"/>
                          <a:cs typeface="Calibri Light"/>
                        </a:rPr>
                        <a:t>value of </a:t>
                      </a:r>
                      <a:r>
                        <a:rPr sz="1800" b="0" spc="-20" dirty="0">
                          <a:latin typeface="Calibri Light"/>
                          <a:cs typeface="Calibri Light"/>
                        </a:rPr>
                        <a:t>taxes </a:t>
                      </a:r>
                      <a:r>
                        <a:rPr sz="1800" b="0" dirty="0">
                          <a:latin typeface="Calibri Light"/>
                          <a:cs typeface="Calibri Light"/>
                        </a:rPr>
                        <a:t>paid </a:t>
                      </a:r>
                      <a:r>
                        <a:rPr sz="1800" b="0" spc="-5" dirty="0">
                          <a:latin typeface="Calibri Light"/>
                          <a:cs typeface="Calibri Light"/>
                        </a:rPr>
                        <a:t>out of </a:t>
                      </a:r>
                      <a:r>
                        <a:rPr sz="1800" b="0" dirty="0">
                          <a:latin typeface="Calibri Light"/>
                          <a:cs typeface="Calibri Light"/>
                        </a:rPr>
                        <a:t>the </a:t>
                      </a:r>
                      <a:r>
                        <a:rPr sz="1800" b="0" spc="-15" dirty="0">
                          <a:latin typeface="Calibri Light"/>
                          <a:cs typeface="Calibri Light"/>
                        </a:rPr>
                        <a:t>total </a:t>
                      </a:r>
                      <a:r>
                        <a:rPr sz="1800" b="0" spc="-5" dirty="0">
                          <a:latin typeface="Calibri Light"/>
                          <a:cs typeface="Calibri Light"/>
                        </a:rPr>
                        <a:t>value of confirmed </a:t>
                      </a:r>
                      <a:r>
                        <a:rPr sz="1800" b="0" dirty="0">
                          <a:latin typeface="Calibri Light"/>
                          <a:cs typeface="Calibri Light"/>
                        </a:rPr>
                        <a:t>demand as </a:t>
                      </a:r>
                      <a:r>
                        <a:rPr sz="1800" b="0" spc="-5" dirty="0">
                          <a:latin typeface="Calibri Light"/>
                          <a:cs typeface="Calibri Light"/>
                        </a:rPr>
                        <a:t>declared in  15E above </a:t>
                      </a:r>
                      <a:r>
                        <a:rPr sz="1800" b="0" dirty="0">
                          <a:latin typeface="Calibri Light"/>
                          <a:cs typeface="Calibri Light"/>
                        </a:rPr>
                        <a:t>shall </a:t>
                      </a:r>
                      <a:r>
                        <a:rPr sz="1800" b="0" spc="-5" dirty="0">
                          <a:latin typeface="Calibri Light"/>
                          <a:cs typeface="Calibri Light"/>
                        </a:rPr>
                        <a:t>be declared here. </a:t>
                      </a:r>
                      <a:r>
                        <a:rPr sz="1800" b="0" spc="-15" dirty="0">
                          <a:latin typeface="Calibri Light"/>
                          <a:cs typeface="Calibri Light"/>
                        </a:rPr>
                        <a:t>Aggregate </a:t>
                      </a:r>
                      <a:r>
                        <a:rPr sz="1800" b="0" spc="-5" dirty="0">
                          <a:latin typeface="Calibri Light"/>
                          <a:cs typeface="Calibri Light"/>
                        </a:rPr>
                        <a:t>value of </a:t>
                      </a:r>
                      <a:r>
                        <a:rPr sz="1800" b="0" dirty="0">
                          <a:latin typeface="Calibri Light"/>
                          <a:cs typeface="Calibri Light"/>
                        </a:rPr>
                        <a:t>demands pending  </a:t>
                      </a:r>
                      <a:r>
                        <a:rPr sz="1800" b="0" spc="-10" dirty="0">
                          <a:latin typeface="Calibri Light"/>
                          <a:cs typeface="Calibri Light"/>
                        </a:rPr>
                        <a:t>recovery </a:t>
                      </a:r>
                      <a:r>
                        <a:rPr sz="1800" b="0" spc="-5" dirty="0">
                          <a:latin typeface="Calibri Light"/>
                          <a:cs typeface="Calibri Light"/>
                        </a:rPr>
                        <a:t>out of 15E above </a:t>
                      </a:r>
                      <a:r>
                        <a:rPr sz="1800" b="0" dirty="0">
                          <a:latin typeface="Calibri Light"/>
                          <a:cs typeface="Calibri Light"/>
                        </a:rPr>
                        <a:t>shall be </a:t>
                      </a:r>
                      <a:r>
                        <a:rPr sz="1800" b="0" spc="-5" dirty="0">
                          <a:latin typeface="Calibri Light"/>
                          <a:cs typeface="Calibri Light"/>
                        </a:rPr>
                        <a:t>declared</a:t>
                      </a:r>
                      <a:r>
                        <a:rPr sz="1800" b="0" spc="10" dirty="0">
                          <a:latin typeface="Calibri Light"/>
                          <a:cs typeface="Calibri Light"/>
                        </a:rPr>
                        <a:t> </a:t>
                      </a:r>
                      <a:r>
                        <a:rPr sz="1800" b="0" spc="-10" dirty="0">
                          <a:latin typeface="Calibri Light"/>
                          <a:cs typeface="Calibri Light"/>
                        </a:rPr>
                        <a:t>here</a:t>
                      </a:r>
                      <a:endParaRPr sz="180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c rowSpan="3" hMerge="1">
                  <a:txBody>
                    <a:bodyPr/>
                    <a:lstStyle/>
                    <a:p>
                      <a:endParaRPr/>
                    </a:p>
                  </a:txBody>
                  <a:tcPr marL="0" marR="0" marT="0" marB="0"/>
                </a:tc>
                <a:tc rowSpan="3" hMerge="1">
                  <a:txBody>
                    <a:bodyPr/>
                    <a:lstStyle/>
                    <a:p>
                      <a:endParaRPr/>
                    </a:p>
                  </a:txBody>
                  <a:tcPr marL="0" marR="0" marT="0" marB="0"/>
                </a:tc>
                <a:tc rowSpan="3" hMerge="1">
                  <a:txBody>
                    <a:bodyPr/>
                    <a:lstStyle/>
                    <a:p>
                      <a:endParaRPr/>
                    </a:p>
                  </a:txBody>
                  <a:tcPr marL="0" marR="0" marT="0" marB="0"/>
                </a:tc>
                <a:tc rowSpan="3" hMerge="1">
                  <a:txBody>
                    <a:bodyPr/>
                    <a:lstStyle/>
                    <a:p>
                      <a:endParaRPr/>
                    </a:p>
                  </a:txBody>
                  <a:tcPr marL="0" marR="0" marT="0" marB="0"/>
                </a:tc>
                <a:tc rowSpan="3" hMerge="1">
                  <a:txBody>
                    <a:bodyPr/>
                    <a:lstStyle/>
                    <a:p>
                      <a:endParaRPr/>
                    </a:p>
                  </a:txBody>
                  <a:tcPr marL="0" marR="0" marT="0" marB="0"/>
                </a:tc>
                <a:tc rowSpan="3" hMerge="1">
                  <a:txBody>
                    <a:bodyPr/>
                    <a:lstStyle/>
                    <a:p>
                      <a:endParaRPr/>
                    </a:p>
                  </a:txBody>
                  <a:tcPr marL="0" marR="0" marT="0" marB="0"/>
                </a:tc>
              </a:tr>
              <a:tr h="907414">
                <a:tc>
                  <a:txBody>
                    <a:bodyPr/>
                    <a:lstStyle/>
                    <a:p>
                      <a:pPr>
                        <a:lnSpc>
                          <a:spcPct val="100000"/>
                        </a:lnSpc>
                        <a:spcBef>
                          <a:spcPts val="20"/>
                        </a:spcBef>
                      </a:pPr>
                      <a:endParaRPr sz="2200">
                        <a:latin typeface="Times New Roman"/>
                        <a:cs typeface="Times New Roman"/>
                      </a:endParaRPr>
                    </a:p>
                    <a:p>
                      <a:pPr marR="7620" algn="ctr">
                        <a:lnSpc>
                          <a:spcPct val="100000"/>
                        </a:lnSpc>
                      </a:pPr>
                      <a:r>
                        <a:rPr sz="1600" b="0" dirty="0">
                          <a:latin typeface="Calibri Light"/>
                          <a:cs typeface="Calibri Light"/>
                        </a:rPr>
                        <a:t>F</a:t>
                      </a:r>
                      <a:endParaRPr sz="1600">
                        <a:latin typeface="Calibri Light"/>
                        <a:cs typeface="Calibri Light"/>
                      </a:endParaRPr>
                    </a:p>
                  </a:txBody>
                  <a:tcPr marL="0" marR="0" marT="25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B1B1B1"/>
                    </a:solidFill>
                  </a:tcPr>
                </a:tc>
                <a:tc>
                  <a:txBody>
                    <a:bodyPr/>
                    <a:lstStyle/>
                    <a:p>
                      <a:pPr marL="35560">
                        <a:lnSpc>
                          <a:spcPts val="1664"/>
                        </a:lnSpc>
                      </a:pPr>
                      <a:r>
                        <a:rPr sz="1400" b="0" spc="-35" dirty="0">
                          <a:latin typeface="Calibri Light"/>
                          <a:cs typeface="Calibri Light"/>
                        </a:rPr>
                        <a:t>Total</a:t>
                      </a:r>
                      <a:r>
                        <a:rPr sz="1400" b="0" spc="-10" dirty="0">
                          <a:latin typeface="Calibri Light"/>
                          <a:cs typeface="Calibri Light"/>
                        </a:rPr>
                        <a:t> </a:t>
                      </a:r>
                      <a:r>
                        <a:rPr sz="1400" b="0" spc="-20" dirty="0">
                          <a:latin typeface="Calibri Light"/>
                          <a:cs typeface="Calibri Light"/>
                        </a:rPr>
                        <a:t>taxes</a:t>
                      </a:r>
                      <a:endParaRPr sz="1400">
                        <a:latin typeface="Calibri Light"/>
                        <a:cs typeface="Calibri Light"/>
                      </a:endParaRPr>
                    </a:p>
                    <a:p>
                      <a:pPr marL="35560" marR="1083945">
                        <a:lnSpc>
                          <a:spcPct val="107100"/>
                        </a:lnSpc>
                      </a:pPr>
                      <a:r>
                        <a:rPr sz="1400" b="0" dirty="0">
                          <a:latin typeface="Calibri Light"/>
                          <a:cs typeface="Calibri Light"/>
                        </a:rPr>
                        <a:t>paid in  </a:t>
                      </a:r>
                      <a:r>
                        <a:rPr sz="1400" b="0" spc="-5" dirty="0">
                          <a:latin typeface="Calibri Light"/>
                          <a:cs typeface="Calibri Light"/>
                        </a:rPr>
                        <a:t>respect of</a:t>
                      </a:r>
                      <a:r>
                        <a:rPr sz="1400" b="0" spc="-125" dirty="0">
                          <a:latin typeface="Calibri Light"/>
                          <a:cs typeface="Calibri Light"/>
                        </a:rPr>
                        <a:t> </a:t>
                      </a:r>
                      <a:r>
                        <a:rPr sz="1400" b="0" dirty="0">
                          <a:latin typeface="Calibri Light"/>
                          <a:cs typeface="Calibri Light"/>
                        </a:rPr>
                        <a:t>E  </a:t>
                      </a:r>
                      <a:r>
                        <a:rPr sz="1400" b="0" spc="-5" dirty="0">
                          <a:latin typeface="Calibri Light"/>
                          <a:cs typeface="Calibri Light"/>
                        </a:rPr>
                        <a:t>above</a:t>
                      </a:r>
                      <a:endParaRPr sz="140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c gridSpan="7"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r>
              <a:tr h="907415">
                <a:tc>
                  <a:txBody>
                    <a:bodyPr/>
                    <a:lstStyle/>
                    <a:p>
                      <a:pPr>
                        <a:lnSpc>
                          <a:spcPct val="100000"/>
                        </a:lnSpc>
                        <a:spcBef>
                          <a:spcPts val="5"/>
                        </a:spcBef>
                      </a:pPr>
                      <a:endParaRPr sz="2200">
                        <a:latin typeface="Times New Roman"/>
                        <a:cs typeface="Times New Roman"/>
                      </a:endParaRPr>
                    </a:p>
                    <a:p>
                      <a:pPr marL="15240" algn="ctr">
                        <a:lnSpc>
                          <a:spcPct val="100000"/>
                        </a:lnSpc>
                      </a:pPr>
                      <a:r>
                        <a:rPr sz="1600" b="0" dirty="0">
                          <a:latin typeface="Calibri Light"/>
                          <a:cs typeface="Calibri Light"/>
                        </a:rPr>
                        <a:t>G</a:t>
                      </a:r>
                      <a:endParaRPr sz="1600">
                        <a:latin typeface="Calibri Light"/>
                        <a:cs typeface="Calibri Light"/>
                      </a:endParaRPr>
                    </a:p>
                  </a:txBody>
                  <a:tcPr marL="0" marR="0" marT="6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B1B1B1"/>
                    </a:solidFill>
                  </a:tcPr>
                </a:tc>
                <a:tc>
                  <a:txBody>
                    <a:bodyPr/>
                    <a:lstStyle/>
                    <a:p>
                      <a:pPr marL="35560">
                        <a:lnSpc>
                          <a:spcPts val="1664"/>
                        </a:lnSpc>
                      </a:pPr>
                      <a:r>
                        <a:rPr sz="1400" b="0" spc="-35" dirty="0">
                          <a:latin typeface="Calibri Light"/>
                          <a:cs typeface="Calibri Light"/>
                        </a:rPr>
                        <a:t>Total</a:t>
                      </a:r>
                      <a:endParaRPr sz="1400">
                        <a:latin typeface="Calibri Light"/>
                        <a:cs typeface="Calibri Light"/>
                      </a:endParaRPr>
                    </a:p>
                    <a:p>
                      <a:pPr marL="35560" marR="1059180">
                        <a:lnSpc>
                          <a:spcPct val="107200"/>
                        </a:lnSpc>
                      </a:pPr>
                      <a:r>
                        <a:rPr sz="1400" b="0" dirty="0">
                          <a:latin typeface="Calibri Light"/>
                          <a:cs typeface="Calibri Light"/>
                        </a:rPr>
                        <a:t>demands  pending</a:t>
                      </a:r>
                      <a:r>
                        <a:rPr sz="1400" b="0" spc="-105" dirty="0">
                          <a:latin typeface="Calibri Light"/>
                          <a:cs typeface="Calibri Light"/>
                        </a:rPr>
                        <a:t> </a:t>
                      </a:r>
                      <a:r>
                        <a:rPr sz="1400" b="0" dirty="0">
                          <a:latin typeface="Calibri Light"/>
                          <a:cs typeface="Calibri Light"/>
                        </a:rPr>
                        <a:t>out  </a:t>
                      </a:r>
                      <a:r>
                        <a:rPr sz="1400" b="0" spc="-5" dirty="0">
                          <a:latin typeface="Calibri Light"/>
                          <a:cs typeface="Calibri Light"/>
                        </a:rPr>
                        <a:t>of </a:t>
                      </a:r>
                      <a:r>
                        <a:rPr sz="1400" b="0" dirty="0">
                          <a:latin typeface="Calibri Light"/>
                          <a:cs typeface="Calibri Light"/>
                        </a:rPr>
                        <a:t>E</a:t>
                      </a:r>
                      <a:r>
                        <a:rPr sz="1400" b="0" spc="-60" dirty="0">
                          <a:latin typeface="Calibri Light"/>
                          <a:cs typeface="Calibri Light"/>
                        </a:rPr>
                        <a:t> </a:t>
                      </a:r>
                      <a:r>
                        <a:rPr sz="1400" b="0" spc="-5" dirty="0">
                          <a:latin typeface="Calibri Light"/>
                          <a:cs typeface="Calibri Light"/>
                        </a:rPr>
                        <a:t>above</a:t>
                      </a:r>
                      <a:endParaRPr sz="1400">
                        <a:latin typeface="Calibri Light"/>
                        <a:cs typeface="Calibri Light"/>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c gridSpan="7"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0" y="6457200"/>
            <a:ext cx="0" cy="401320"/>
          </a:xfrm>
          <a:custGeom>
            <a:avLst/>
            <a:gdLst/>
            <a:ahLst/>
            <a:cxnLst/>
            <a:rect l="l" t="t" r="r" b="b"/>
            <a:pathLst>
              <a:path h="401320">
                <a:moveTo>
                  <a:pt x="0" y="0"/>
                </a:moveTo>
                <a:lnTo>
                  <a:pt x="0" y="400797"/>
                </a:lnTo>
              </a:path>
            </a:pathLst>
          </a:custGeom>
          <a:ln w="12700">
            <a:solidFill>
              <a:srgbClr val="FFFFFF"/>
            </a:solidFill>
          </a:ln>
        </p:spPr>
        <p:txBody>
          <a:bodyPr wrap="square" lIns="0" tIns="0" rIns="0" bIns="0" rtlCol="0"/>
          <a:lstStyle/>
          <a:p>
            <a:endParaRPr/>
          </a:p>
        </p:txBody>
      </p:sp>
      <p:sp>
        <p:nvSpPr>
          <p:cNvPr id="3" name="object 3"/>
          <p:cNvSpPr/>
          <p:nvPr/>
        </p:nvSpPr>
        <p:spPr>
          <a:xfrm>
            <a:off x="317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4" name="object 4"/>
          <p:cNvSpPr/>
          <p:nvPr/>
        </p:nvSpPr>
        <p:spPr>
          <a:xfrm>
            <a:off x="1218882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5" name="object 5"/>
          <p:cNvSpPr/>
          <p:nvPr/>
        </p:nvSpPr>
        <p:spPr>
          <a:xfrm>
            <a:off x="0" y="6463550"/>
            <a:ext cx="12192000" cy="0"/>
          </a:xfrm>
          <a:custGeom>
            <a:avLst/>
            <a:gdLst/>
            <a:ahLst/>
            <a:cxnLst/>
            <a:rect l="l" t="t" r="r" b="b"/>
            <a:pathLst>
              <a:path w="12192000">
                <a:moveTo>
                  <a:pt x="0" y="0"/>
                </a:moveTo>
                <a:lnTo>
                  <a:pt x="12192000" y="0"/>
                </a:lnTo>
              </a:path>
            </a:pathLst>
          </a:custGeom>
          <a:ln w="12700">
            <a:solidFill>
              <a:srgbClr val="FFFFFF"/>
            </a:solidFill>
          </a:ln>
        </p:spPr>
        <p:txBody>
          <a:bodyPr wrap="square" lIns="0" tIns="0" rIns="0" bIns="0" rtlCol="0"/>
          <a:lstStyle/>
          <a:p>
            <a:endParaRPr/>
          </a:p>
        </p:txBody>
      </p:sp>
      <p:sp>
        <p:nvSpPr>
          <p:cNvPr id="6" name="object 6"/>
          <p:cNvSpPr/>
          <p:nvPr/>
        </p:nvSpPr>
        <p:spPr>
          <a:xfrm>
            <a:off x="0" y="6848474"/>
            <a:ext cx="12192000" cy="0"/>
          </a:xfrm>
          <a:custGeom>
            <a:avLst/>
            <a:gdLst/>
            <a:ahLst/>
            <a:cxnLst/>
            <a:rect l="l" t="t" r="r" b="b"/>
            <a:pathLst>
              <a:path w="12192000">
                <a:moveTo>
                  <a:pt x="0" y="0"/>
                </a:moveTo>
                <a:lnTo>
                  <a:pt x="12192000" y="0"/>
                </a:lnTo>
              </a:path>
            </a:pathLst>
          </a:custGeom>
          <a:ln w="19049">
            <a:solidFill>
              <a:srgbClr val="FFFFFF"/>
            </a:solidFill>
          </a:ln>
        </p:spPr>
        <p:txBody>
          <a:bodyPr wrap="square" lIns="0" tIns="0" rIns="0" bIns="0" rtlCol="0"/>
          <a:lstStyle/>
          <a:p>
            <a:endParaRPr/>
          </a:p>
        </p:txBody>
      </p:sp>
      <p:sp>
        <p:nvSpPr>
          <p:cNvPr id="7" name="object 7"/>
          <p:cNvSpPr/>
          <p:nvPr/>
        </p:nvSpPr>
        <p:spPr>
          <a:xfrm>
            <a:off x="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1D5895"/>
          </a:solidFill>
        </p:spPr>
        <p:txBody>
          <a:bodyPr wrap="square" lIns="0" tIns="0" rIns="0" bIns="0" rtlCol="0"/>
          <a:lstStyle/>
          <a:p>
            <a:endParaRPr/>
          </a:p>
        </p:txBody>
      </p:sp>
      <p:sp>
        <p:nvSpPr>
          <p:cNvPr id="8" name="object 8"/>
          <p:cNvSpPr/>
          <p:nvPr/>
        </p:nvSpPr>
        <p:spPr>
          <a:xfrm>
            <a:off x="609600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80FF33"/>
          </a:solidFill>
        </p:spPr>
        <p:txBody>
          <a:bodyPr wrap="square" lIns="0" tIns="0" rIns="0" bIns="0" rtlCol="0"/>
          <a:lstStyle/>
          <a:p>
            <a:endParaRPr/>
          </a:p>
        </p:txBody>
      </p:sp>
      <p:sp>
        <p:nvSpPr>
          <p:cNvPr id="9" name="object 9"/>
          <p:cNvSpPr/>
          <p:nvPr/>
        </p:nvSpPr>
        <p:spPr>
          <a:xfrm>
            <a:off x="6096000" y="0"/>
            <a:ext cx="0" cy="375920"/>
          </a:xfrm>
          <a:custGeom>
            <a:avLst/>
            <a:gdLst/>
            <a:ahLst/>
            <a:cxnLst/>
            <a:rect l="l" t="t" r="r" b="b"/>
            <a:pathLst>
              <a:path h="375920">
                <a:moveTo>
                  <a:pt x="0" y="0"/>
                </a:moveTo>
                <a:lnTo>
                  <a:pt x="0" y="375412"/>
                </a:lnTo>
              </a:path>
            </a:pathLst>
          </a:custGeom>
          <a:ln w="12700">
            <a:solidFill>
              <a:srgbClr val="FFFFFF"/>
            </a:solidFill>
          </a:ln>
        </p:spPr>
        <p:txBody>
          <a:bodyPr wrap="square" lIns="0" tIns="0" rIns="0" bIns="0" rtlCol="0"/>
          <a:lstStyle/>
          <a:p>
            <a:endParaRPr/>
          </a:p>
        </p:txBody>
      </p:sp>
      <p:sp>
        <p:nvSpPr>
          <p:cNvPr id="10" name="object 10"/>
          <p:cNvSpPr/>
          <p:nvPr/>
        </p:nvSpPr>
        <p:spPr>
          <a:xfrm>
            <a:off x="317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1" name="object 11"/>
          <p:cNvSpPr/>
          <p:nvPr/>
        </p:nvSpPr>
        <p:spPr>
          <a:xfrm>
            <a:off x="1218882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2" name="object 12"/>
          <p:cNvSpPr/>
          <p:nvPr/>
        </p:nvSpPr>
        <p:spPr>
          <a:xfrm>
            <a:off x="0" y="3175"/>
            <a:ext cx="12192000" cy="0"/>
          </a:xfrm>
          <a:custGeom>
            <a:avLst/>
            <a:gdLst/>
            <a:ahLst/>
            <a:cxnLst/>
            <a:rect l="l" t="t" r="r" b="b"/>
            <a:pathLst>
              <a:path w="12192000">
                <a:moveTo>
                  <a:pt x="0" y="0"/>
                </a:moveTo>
                <a:lnTo>
                  <a:pt x="12192000" y="0"/>
                </a:lnTo>
              </a:path>
            </a:pathLst>
          </a:custGeom>
          <a:ln w="6350">
            <a:solidFill>
              <a:srgbClr val="FFFFFF"/>
            </a:solidFill>
          </a:ln>
        </p:spPr>
        <p:txBody>
          <a:bodyPr wrap="square" lIns="0" tIns="0" rIns="0" bIns="0" rtlCol="0"/>
          <a:lstStyle/>
          <a:p>
            <a:endParaRPr/>
          </a:p>
        </p:txBody>
      </p:sp>
      <p:sp>
        <p:nvSpPr>
          <p:cNvPr id="13" name="object 13"/>
          <p:cNvSpPr/>
          <p:nvPr/>
        </p:nvSpPr>
        <p:spPr>
          <a:xfrm>
            <a:off x="833627" y="394703"/>
            <a:ext cx="10520934" cy="538746"/>
          </a:xfrm>
          <a:prstGeom prst="rect">
            <a:avLst/>
          </a:prstGeom>
          <a:blipFill>
            <a:blip r:embed="rId2" cstate="print"/>
            <a:stretch>
              <a:fillRect/>
            </a:stretch>
          </a:blipFill>
        </p:spPr>
        <p:txBody>
          <a:bodyPr wrap="square" lIns="0" tIns="0" rIns="0" bIns="0" rtlCol="0"/>
          <a:lstStyle/>
          <a:p>
            <a:endParaRPr/>
          </a:p>
        </p:txBody>
      </p:sp>
      <p:sp>
        <p:nvSpPr>
          <p:cNvPr id="14" name="object 14"/>
          <p:cNvSpPr txBox="1">
            <a:spLocks noGrp="1"/>
          </p:cNvSpPr>
          <p:nvPr>
            <p:ph type="title"/>
          </p:nvPr>
        </p:nvSpPr>
        <p:spPr>
          <a:xfrm>
            <a:off x="3109341" y="285445"/>
            <a:ext cx="5972175" cy="635000"/>
          </a:xfrm>
          <a:prstGeom prst="rect">
            <a:avLst/>
          </a:prstGeom>
        </p:spPr>
        <p:txBody>
          <a:bodyPr vert="horz" wrap="square" lIns="0" tIns="12065" rIns="0" bIns="0" rtlCol="0">
            <a:spAutoFit/>
          </a:bodyPr>
          <a:lstStyle/>
          <a:p>
            <a:pPr marL="12700">
              <a:lnSpc>
                <a:spcPct val="100000"/>
              </a:lnSpc>
              <a:spcBef>
                <a:spcPts val="95"/>
              </a:spcBef>
            </a:pPr>
            <a:r>
              <a:rPr spc="-65" dirty="0"/>
              <a:t>Table </a:t>
            </a:r>
            <a:r>
              <a:rPr spc="-5" dirty="0"/>
              <a:t>16 – Other</a:t>
            </a:r>
            <a:r>
              <a:rPr spc="-10" dirty="0"/>
              <a:t> </a:t>
            </a:r>
            <a:r>
              <a:rPr spc="-20" dirty="0"/>
              <a:t>information</a:t>
            </a:r>
          </a:p>
        </p:txBody>
      </p:sp>
      <p:graphicFrame>
        <p:nvGraphicFramePr>
          <p:cNvPr id="15" name="object 15"/>
          <p:cNvGraphicFramePr>
            <a:graphicFrameLocks noGrp="1"/>
          </p:cNvGraphicFramePr>
          <p:nvPr/>
        </p:nvGraphicFramePr>
        <p:xfrm>
          <a:off x="233616" y="975486"/>
          <a:ext cx="11712573" cy="5335724"/>
        </p:xfrm>
        <a:graphic>
          <a:graphicData uri="http://schemas.openxmlformats.org/drawingml/2006/table">
            <a:tbl>
              <a:tblPr firstRow="1" bandRow="1">
                <a:tableStyleId>{2D5ABB26-0587-4C30-8999-92F81FD0307C}</a:tableStyleId>
              </a:tblPr>
              <a:tblGrid>
                <a:gridCol w="588645"/>
                <a:gridCol w="2592070"/>
                <a:gridCol w="4185919"/>
                <a:gridCol w="1056004"/>
                <a:gridCol w="1323340"/>
                <a:gridCol w="979170"/>
                <a:gridCol w="987425"/>
              </a:tblGrid>
              <a:tr h="247650">
                <a:tc>
                  <a:txBody>
                    <a:bodyPr/>
                    <a:lstStyle/>
                    <a:p>
                      <a:pPr marR="5080" algn="ctr">
                        <a:lnSpc>
                          <a:spcPts val="1660"/>
                        </a:lnSpc>
                      </a:pPr>
                      <a:r>
                        <a:rPr sz="1400" b="1" dirty="0">
                          <a:solidFill>
                            <a:srgbClr val="FFFFFF"/>
                          </a:solidFill>
                          <a:latin typeface="Calibri"/>
                          <a:cs typeface="Calibri"/>
                        </a:rPr>
                        <a:t>Pt.</a:t>
                      </a:r>
                      <a:r>
                        <a:rPr sz="1400" b="1" spc="-40" dirty="0">
                          <a:solidFill>
                            <a:srgbClr val="FFFFFF"/>
                          </a:solidFill>
                          <a:latin typeface="Calibri"/>
                          <a:cs typeface="Calibri"/>
                        </a:rPr>
                        <a:t> </a:t>
                      </a:r>
                      <a:r>
                        <a:rPr sz="1400" b="1" spc="-5" dirty="0">
                          <a:solidFill>
                            <a:srgbClr val="FFFFFF"/>
                          </a:solidFill>
                          <a:latin typeface="Calibri"/>
                          <a:cs typeface="Calibri"/>
                        </a:rPr>
                        <a:t>VI</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gridSpan="6">
                  <a:txBody>
                    <a:bodyPr/>
                    <a:lstStyle/>
                    <a:p>
                      <a:pPr marR="10160" algn="ctr">
                        <a:lnSpc>
                          <a:spcPts val="1850"/>
                        </a:lnSpc>
                      </a:pPr>
                      <a:r>
                        <a:rPr sz="1600" b="1" spc="-5" dirty="0">
                          <a:latin typeface="Times New Roman"/>
                          <a:cs typeface="Times New Roman"/>
                        </a:rPr>
                        <a:t>Other </a:t>
                      </a:r>
                      <a:r>
                        <a:rPr sz="1600" b="1" spc="-10" dirty="0">
                          <a:latin typeface="Times New Roman"/>
                          <a:cs typeface="Times New Roman"/>
                        </a:rPr>
                        <a:t>Information</a:t>
                      </a:r>
                      <a:endParaRPr sz="16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221361">
                <a:tc rowSpan="3">
                  <a:txBody>
                    <a:bodyPr/>
                    <a:lstStyle/>
                    <a:p>
                      <a:pPr>
                        <a:lnSpc>
                          <a:spcPct val="100000"/>
                        </a:lnSpc>
                      </a:pPr>
                      <a:endParaRPr sz="1500">
                        <a:latin typeface="Times New Roman"/>
                        <a:cs typeface="Times New Roman"/>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5B9BD4"/>
                    </a:solidFill>
                  </a:tcPr>
                </a:tc>
                <a:tc>
                  <a:txBody>
                    <a:bodyPr/>
                    <a:lstStyle/>
                    <a:p>
                      <a:pPr>
                        <a:lnSpc>
                          <a:spcPct val="100000"/>
                        </a:lnSpc>
                      </a:pPr>
                      <a:endParaRPr sz="1300">
                        <a:latin typeface="Times New Roman"/>
                        <a:cs typeface="Times New Roman"/>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gridSpan="5">
                  <a:txBody>
                    <a:bodyPr/>
                    <a:lstStyle/>
                    <a:p>
                      <a:pPr marR="886460" algn="ctr">
                        <a:lnSpc>
                          <a:spcPts val="1645"/>
                        </a:lnSpc>
                      </a:pPr>
                      <a:r>
                        <a:rPr sz="1400" spc="-5" dirty="0">
                          <a:latin typeface="Calibri"/>
                          <a:cs typeface="Calibri"/>
                        </a:rPr>
                        <a:t>(Amount </a:t>
                      </a:r>
                      <a:r>
                        <a:rPr sz="1400" dirty="0">
                          <a:latin typeface="Calibri"/>
                          <a:cs typeface="Calibri"/>
                        </a:rPr>
                        <a:t>in ₹ in all</a:t>
                      </a:r>
                      <a:r>
                        <a:rPr sz="1400" spc="-10" dirty="0">
                          <a:latin typeface="Calibri"/>
                          <a:cs typeface="Calibri"/>
                        </a:rPr>
                        <a:t> </a:t>
                      </a:r>
                      <a:r>
                        <a:rPr sz="1400" spc="-5" dirty="0">
                          <a:latin typeface="Calibri"/>
                          <a:cs typeface="Calibri"/>
                        </a:rPr>
                        <a:t>tables)</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1132077">
                <a:tc vMerge="1">
                  <a:txBody>
                    <a:bodyPr/>
                    <a:lstStyle/>
                    <a:p>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5B9BD4"/>
                    </a:solidFill>
                  </a:tcPr>
                </a:tc>
                <a:tc>
                  <a:txBody>
                    <a:bodyPr/>
                    <a:lstStyle/>
                    <a:p>
                      <a:pPr marR="5715" algn="ctr">
                        <a:lnSpc>
                          <a:spcPts val="1660"/>
                        </a:lnSpc>
                      </a:pPr>
                      <a:r>
                        <a:rPr sz="1400" dirty="0">
                          <a:latin typeface="Calibri"/>
                          <a:cs typeface="Calibri"/>
                        </a:rPr>
                        <a:t>Description</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R="5080" algn="ctr">
                        <a:lnSpc>
                          <a:spcPts val="1660"/>
                        </a:lnSpc>
                      </a:pPr>
                      <a:r>
                        <a:rPr sz="1400" spc="-20" dirty="0">
                          <a:latin typeface="Calibri"/>
                          <a:cs typeface="Calibri"/>
                        </a:rPr>
                        <a:t>Taxable</a:t>
                      </a:r>
                      <a:r>
                        <a:rPr sz="1400" spc="-5" dirty="0">
                          <a:latin typeface="Calibri"/>
                          <a:cs typeface="Calibri"/>
                        </a:rPr>
                        <a:t> </a:t>
                      </a:r>
                      <a:r>
                        <a:rPr sz="1400" spc="-20" dirty="0">
                          <a:latin typeface="Calibri"/>
                          <a:cs typeface="Calibri"/>
                        </a:rPr>
                        <a:t>Value</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13335" algn="ctr">
                        <a:lnSpc>
                          <a:spcPts val="1625"/>
                        </a:lnSpc>
                      </a:pPr>
                      <a:r>
                        <a:rPr sz="1400" spc="-10" dirty="0">
                          <a:latin typeface="Calibri"/>
                          <a:cs typeface="Calibri"/>
                        </a:rPr>
                        <a:t>Central</a:t>
                      </a:r>
                      <a:r>
                        <a:rPr sz="1400" spc="-15" dirty="0">
                          <a:latin typeface="Calibri"/>
                          <a:cs typeface="Calibri"/>
                        </a:rPr>
                        <a:t> </a:t>
                      </a:r>
                      <a:r>
                        <a:rPr sz="1400" spc="-40" dirty="0">
                          <a:latin typeface="Calibri"/>
                          <a:cs typeface="Calibri"/>
                        </a:rPr>
                        <a:t>Tax</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15240" algn="ctr">
                        <a:lnSpc>
                          <a:spcPts val="1625"/>
                        </a:lnSpc>
                      </a:pPr>
                      <a:r>
                        <a:rPr sz="1400" spc="-10" dirty="0">
                          <a:latin typeface="Calibri"/>
                          <a:cs typeface="Calibri"/>
                        </a:rPr>
                        <a:t>State</a:t>
                      </a:r>
                      <a:endParaRPr sz="1400">
                        <a:latin typeface="Calibri"/>
                        <a:cs typeface="Calibri"/>
                      </a:endParaRPr>
                    </a:p>
                    <a:p>
                      <a:pPr marL="497205" marR="474345" algn="ctr">
                        <a:lnSpc>
                          <a:spcPct val="100000"/>
                        </a:lnSpc>
                      </a:pPr>
                      <a:r>
                        <a:rPr sz="1400" spc="-40" dirty="0">
                          <a:latin typeface="Calibri"/>
                          <a:cs typeface="Calibri"/>
                        </a:rPr>
                        <a:t>Tax</a:t>
                      </a:r>
                      <a:r>
                        <a:rPr sz="1400" spc="-95" dirty="0">
                          <a:latin typeface="Calibri"/>
                          <a:cs typeface="Calibri"/>
                        </a:rPr>
                        <a:t> </a:t>
                      </a:r>
                      <a:r>
                        <a:rPr sz="1400" dirty="0">
                          <a:latin typeface="Calibri"/>
                          <a:cs typeface="Calibri"/>
                        </a:rPr>
                        <a:t>/  UT</a:t>
                      </a:r>
                      <a:endParaRPr sz="1400">
                        <a:latin typeface="Calibri"/>
                        <a:cs typeface="Calibri"/>
                      </a:endParaRPr>
                    </a:p>
                    <a:p>
                      <a:pPr marL="15875" algn="ctr">
                        <a:lnSpc>
                          <a:spcPct val="100000"/>
                        </a:lnSpc>
                      </a:pPr>
                      <a:r>
                        <a:rPr sz="1400" spc="-40" dirty="0">
                          <a:latin typeface="Calibri"/>
                          <a:cs typeface="Calibri"/>
                        </a:rPr>
                        <a:t>Tax</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15240" algn="ctr">
                        <a:lnSpc>
                          <a:spcPts val="1625"/>
                        </a:lnSpc>
                      </a:pPr>
                      <a:r>
                        <a:rPr sz="1400" spc="-10" dirty="0">
                          <a:latin typeface="Calibri"/>
                          <a:cs typeface="Calibri"/>
                        </a:rPr>
                        <a:t>Integrated</a:t>
                      </a:r>
                      <a:endParaRPr sz="1400">
                        <a:latin typeface="Calibri"/>
                        <a:cs typeface="Calibri"/>
                      </a:endParaRPr>
                    </a:p>
                    <a:p>
                      <a:pPr marL="15875" algn="ctr">
                        <a:lnSpc>
                          <a:spcPct val="100000"/>
                        </a:lnSpc>
                      </a:pPr>
                      <a:r>
                        <a:rPr sz="1400" spc="-40" dirty="0">
                          <a:latin typeface="Calibri"/>
                          <a:cs typeface="Calibri"/>
                        </a:rPr>
                        <a:t>Tax</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14604" algn="ctr">
                        <a:lnSpc>
                          <a:spcPts val="1625"/>
                        </a:lnSpc>
                      </a:pPr>
                      <a:r>
                        <a:rPr sz="1400" spc="-5" dirty="0">
                          <a:latin typeface="Calibri"/>
                          <a:cs typeface="Calibri"/>
                        </a:rPr>
                        <a:t>Cess</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r>
              <a:tr h="221487">
                <a:tc vMerge="1">
                  <a:txBody>
                    <a:bodyPr/>
                    <a:lstStyle/>
                    <a:p>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5B9BD4"/>
                    </a:solidFill>
                  </a:tcPr>
                </a:tc>
                <a:tc>
                  <a:txBody>
                    <a:bodyPr/>
                    <a:lstStyle/>
                    <a:p>
                      <a:pPr marR="6350" algn="ctr">
                        <a:lnSpc>
                          <a:spcPts val="1645"/>
                        </a:lnSpc>
                      </a:pPr>
                      <a:r>
                        <a:rPr sz="1400" dirty="0">
                          <a:latin typeface="Calibri"/>
                          <a:cs typeface="Calibri"/>
                        </a:rPr>
                        <a:t>1</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R="5080" algn="ctr">
                        <a:lnSpc>
                          <a:spcPts val="1645"/>
                        </a:lnSpc>
                      </a:pPr>
                      <a:r>
                        <a:rPr sz="1400" dirty="0">
                          <a:latin typeface="Calibri"/>
                          <a:cs typeface="Calibri"/>
                        </a:rPr>
                        <a:t>2</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R="5715" algn="ctr">
                        <a:lnSpc>
                          <a:spcPts val="1645"/>
                        </a:lnSpc>
                      </a:pPr>
                      <a:r>
                        <a:rPr sz="1400" dirty="0">
                          <a:latin typeface="Calibri"/>
                          <a:cs typeface="Calibri"/>
                        </a:rPr>
                        <a:t>3</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L="15240" algn="ctr">
                        <a:lnSpc>
                          <a:spcPts val="1625"/>
                        </a:lnSpc>
                      </a:pPr>
                      <a:r>
                        <a:rPr sz="1400" dirty="0">
                          <a:latin typeface="Calibri"/>
                          <a:cs typeface="Calibri"/>
                        </a:rPr>
                        <a:t>4</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L="15240" algn="ctr">
                        <a:lnSpc>
                          <a:spcPts val="1625"/>
                        </a:lnSpc>
                      </a:pPr>
                      <a:r>
                        <a:rPr sz="1400" dirty="0">
                          <a:latin typeface="Calibri"/>
                          <a:cs typeface="Calibri"/>
                        </a:rPr>
                        <a:t>5</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L="17145" algn="ctr">
                        <a:lnSpc>
                          <a:spcPts val="1625"/>
                        </a:lnSpc>
                      </a:pPr>
                      <a:r>
                        <a:rPr sz="1400" dirty="0">
                          <a:latin typeface="Calibri"/>
                          <a:cs typeface="Calibri"/>
                        </a:rPr>
                        <a:t>6</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r>
              <a:tr h="508508">
                <a:tc>
                  <a:txBody>
                    <a:bodyPr/>
                    <a:lstStyle/>
                    <a:p>
                      <a:pPr marR="9525" algn="ctr">
                        <a:lnSpc>
                          <a:spcPts val="1664"/>
                        </a:lnSpc>
                      </a:pPr>
                      <a:r>
                        <a:rPr sz="1400" b="1" spc="5" dirty="0">
                          <a:solidFill>
                            <a:srgbClr val="FFFFFF"/>
                          </a:solidFill>
                          <a:latin typeface="Times New Roman"/>
                          <a:cs typeface="Times New Roman"/>
                        </a:rPr>
                        <a:t>16</a:t>
                      </a:r>
                      <a:endParaRPr sz="14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1D5895"/>
                    </a:solidFill>
                  </a:tcPr>
                </a:tc>
                <a:tc gridSpan="6">
                  <a:txBody>
                    <a:bodyPr/>
                    <a:lstStyle/>
                    <a:p>
                      <a:pPr marL="35560">
                        <a:lnSpc>
                          <a:spcPts val="1895"/>
                        </a:lnSpc>
                      </a:pPr>
                      <a:r>
                        <a:rPr sz="1600" spc="-5" dirty="0">
                          <a:solidFill>
                            <a:srgbClr val="FFFFFF"/>
                          </a:solidFill>
                          <a:latin typeface="Times New Roman"/>
                          <a:cs typeface="Times New Roman"/>
                        </a:rPr>
                        <a:t>Information on supplies received from </a:t>
                      </a:r>
                      <a:r>
                        <a:rPr sz="1600" spc="-10" dirty="0">
                          <a:solidFill>
                            <a:srgbClr val="FFFFFF"/>
                          </a:solidFill>
                          <a:latin typeface="Times New Roman"/>
                          <a:cs typeface="Times New Roman"/>
                        </a:rPr>
                        <a:t>composition </a:t>
                      </a:r>
                      <a:r>
                        <a:rPr sz="1600" spc="-5" dirty="0">
                          <a:solidFill>
                            <a:srgbClr val="FFFFFF"/>
                          </a:solidFill>
                          <a:latin typeface="Times New Roman"/>
                          <a:cs typeface="Times New Roman"/>
                        </a:rPr>
                        <a:t>taxpayers, </a:t>
                      </a:r>
                      <a:r>
                        <a:rPr sz="1600" spc="-10" dirty="0">
                          <a:solidFill>
                            <a:srgbClr val="FFFFFF"/>
                          </a:solidFill>
                          <a:latin typeface="Times New Roman"/>
                          <a:cs typeface="Times New Roman"/>
                        </a:rPr>
                        <a:t>deemed </a:t>
                      </a:r>
                      <a:r>
                        <a:rPr sz="1600" spc="-5" dirty="0">
                          <a:solidFill>
                            <a:srgbClr val="FFFFFF"/>
                          </a:solidFill>
                          <a:latin typeface="Times New Roman"/>
                          <a:cs typeface="Times New Roman"/>
                        </a:rPr>
                        <a:t>supply under section 143 and goods sent on</a:t>
                      </a:r>
                      <a:r>
                        <a:rPr sz="1600" spc="355" dirty="0">
                          <a:solidFill>
                            <a:srgbClr val="FFFFFF"/>
                          </a:solidFill>
                          <a:latin typeface="Times New Roman"/>
                          <a:cs typeface="Times New Roman"/>
                        </a:rPr>
                        <a:t> </a:t>
                      </a:r>
                      <a:r>
                        <a:rPr sz="1600" spc="-5" dirty="0">
                          <a:solidFill>
                            <a:srgbClr val="FFFFFF"/>
                          </a:solidFill>
                          <a:latin typeface="Times New Roman"/>
                          <a:cs typeface="Times New Roman"/>
                        </a:rPr>
                        <a:t>approval</a:t>
                      </a:r>
                      <a:endParaRPr sz="1600">
                        <a:latin typeface="Times New Roman"/>
                        <a:cs typeface="Times New Roman"/>
                      </a:endParaRPr>
                    </a:p>
                    <a:p>
                      <a:pPr marL="35560">
                        <a:lnSpc>
                          <a:spcPts val="1864"/>
                        </a:lnSpc>
                        <a:spcBef>
                          <a:spcPts val="140"/>
                        </a:spcBef>
                      </a:pPr>
                      <a:r>
                        <a:rPr sz="1600" spc="-5" dirty="0">
                          <a:solidFill>
                            <a:srgbClr val="FFFFFF"/>
                          </a:solidFill>
                          <a:latin typeface="Times New Roman"/>
                          <a:cs typeface="Times New Roman"/>
                        </a:rPr>
                        <a:t>basis</a:t>
                      </a:r>
                      <a:endParaRPr sz="16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1D5895"/>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1362075">
                <a:tc>
                  <a:txBody>
                    <a:bodyPr/>
                    <a:lstStyle/>
                    <a:p>
                      <a:pPr>
                        <a:lnSpc>
                          <a:spcPct val="100000"/>
                        </a:lnSpc>
                      </a:pPr>
                      <a:endParaRPr sz="1700">
                        <a:latin typeface="Times New Roman"/>
                        <a:cs typeface="Times New Roman"/>
                      </a:endParaRPr>
                    </a:p>
                    <a:p>
                      <a:pPr>
                        <a:lnSpc>
                          <a:spcPct val="100000"/>
                        </a:lnSpc>
                        <a:spcBef>
                          <a:spcPts val="50"/>
                        </a:spcBef>
                      </a:pPr>
                      <a:endParaRPr sz="2050">
                        <a:latin typeface="Times New Roman"/>
                        <a:cs typeface="Times New Roman"/>
                      </a:endParaRPr>
                    </a:p>
                    <a:p>
                      <a:pPr marR="6350" algn="ctr">
                        <a:lnSpc>
                          <a:spcPct val="100000"/>
                        </a:lnSpc>
                      </a:pPr>
                      <a:r>
                        <a:rPr sz="1600" b="1" dirty="0">
                          <a:latin typeface="Times New Roman"/>
                          <a:cs typeface="Times New Roman"/>
                        </a:rPr>
                        <a:t>A</a:t>
                      </a:r>
                      <a:endParaRPr sz="16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B1B1B1"/>
                    </a:solidFill>
                  </a:tcPr>
                </a:tc>
                <a:tc>
                  <a:txBody>
                    <a:bodyPr/>
                    <a:lstStyle/>
                    <a:p>
                      <a:pPr marL="35560">
                        <a:lnSpc>
                          <a:spcPts val="1664"/>
                        </a:lnSpc>
                      </a:pPr>
                      <a:r>
                        <a:rPr sz="1400" spc="-5" dirty="0">
                          <a:latin typeface="Calibri"/>
                          <a:cs typeface="Calibri"/>
                        </a:rPr>
                        <a:t>Supplies</a:t>
                      </a:r>
                      <a:r>
                        <a:rPr sz="1400" dirty="0">
                          <a:latin typeface="Calibri"/>
                          <a:cs typeface="Calibri"/>
                        </a:rPr>
                        <a:t> </a:t>
                      </a:r>
                      <a:r>
                        <a:rPr sz="1400" spc="-5" dirty="0">
                          <a:latin typeface="Calibri"/>
                          <a:cs typeface="Calibri"/>
                        </a:rPr>
                        <a:t>received</a:t>
                      </a:r>
                      <a:endParaRPr sz="1400">
                        <a:latin typeface="Calibri"/>
                        <a:cs typeface="Calibri"/>
                      </a:endParaRPr>
                    </a:p>
                    <a:p>
                      <a:pPr marL="35560" marR="1243330">
                        <a:lnSpc>
                          <a:spcPct val="107100"/>
                        </a:lnSpc>
                      </a:pPr>
                      <a:r>
                        <a:rPr sz="1400" spc="-10" dirty="0">
                          <a:latin typeface="Calibri"/>
                          <a:cs typeface="Calibri"/>
                        </a:rPr>
                        <a:t>from</a:t>
                      </a:r>
                      <a:r>
                        <a:rPr sz="1400" spc="-65" dirty="0">
                          <a:latin typeface="Calibri"/>
                          <a:cs typeface="Calibri"/>
                        </a:rPr>
                        <a:t> </a:t>
                      </a:r>
                      <a:r>
                        <a:rPr sz="1400" spc="-5" dirty="0">
                          <a:latin typeface="Calibri"/>
                          <a:cs typeface="Calibri"/>
                        </a:rPr>
                        <a:t>Composition  </a:t>
                      </a:r>
                      <a:r>
                        <a:rPr sz="1400" spc="-15" dirty="0">
                          <a:latin typeface="Calibri"/>
                          <a:cs typeface="Calibri"/>
                        </a:rPr>
                        <a:t>taxpayers</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c>
                  <a:txBody>
                    <a:bodyPr/>
                    <a:lstStyle/>
                    <a:p>
                      <a:pPr>
                        <a:lnSpc>
                          <a:spcPct val="100000"/>
                        </a:lnSpc>
                        <a:spcBef>
                          <a:spcPts val="35"/>
                        </a:spcBef>
                      </a:pPr>
                      <a:endParaRPr sz="1400">
                        <a:latin typeface="Times New Roman"/>
                        <a:cs typeface="Times New Roman"/>
                      </a:endParaRPr>
                    </a:p>
                    <a:p>
                      <a:pPr marL="35560" marR="1116330">
                        <a:lnSpc>
                          <a:spcPct val="107100"/>
                        </a:lnSpc>
                      </a:pPr>
                      <a:r>
                        <a:rPr sz="1400" spc="-10" dirty="0">
                          <a:latin typeface="Calibri"/>
                          <a:cs typeface="Calibri"/>
                        </a:rPr>
                        <a:t>Aggregate </a:t>
                      </a:r>
                      <a:r>
                        <a:rPr sz="1400" spc="-5" dirty="0">
                          <a:latin typeface="Calibri"/>
                          <a:cs typeface="Calibri"/>
                        </a:rPr>
                        <a:t>value </a:t>
                      </a:r>
                      <a:r>
                        <a:rPr sz="1400" dirty="0">
                          <a:latin typeface="Calibri"/>
                          <a:cs typeface="Calibri"/>
                        </a:rPr>
                        <a:t>of </a:t>
                      </a:r>
                      <a:r>
                        <a:rPr sz="1400" spc="-5" dirty="0">
                          <a:latin typeface="Calibri"/>
                          <a:cs typeface="Calibri"/>
                        </a:rPr>
                        <a:t>supplies received </a:t>
                      </a:r>
                      <a:r>
                        <a:rPr sz="1400" spc="-10" dirty="0">
                          <a:latin typeface="Calibri"/>
                          <a:cs typeface="Calibri"/>
                        </a:rPr>
                        <a:t>from  </a:t>
                      </a:r>
                      <a:r>
                        <a:rPr sz="1400" spc="-5" dirty="0">
                          <a:latin typeface="Calibri"/>
                          <a:cs typeface="Calibri"/>
                        </a:rPr>
                        <a:t>composition </a:t>
                      </a:r>
                      <a:r>
                        <a:rPr sz="1400" spc="-15" dirty="0">
                          <a:latin typeface="Calibri"/>
                          <a:cs typeface="Calibri"/>
                        </a:rPr>
                        <a:t>taxpayers </a:t>
                      </a:r>
                      <a:r>
                        <a:rPr sz="1400" spc="-5" dirty="0">
                          <a:latin typeface="Calibri"/>
                          <a:cs typeface="Calibri"/>
                        </a:rPr>
                        <a:t>shall</a:t>
                      </a:r>
                      <a:r>
                        <a:rPr sz="1400" spc="20" dirty="0">
                          <a:latin typeface="Calibri"/>
                          <a:cs typeface="Calibri"/>
                        </a:rPr>
                        <a:t> </a:t>
                      </a:r>
                      <a:r>
                        <a:rPr sz="1400" spc="-5" dirty="0">
                          <a:latin typeface="Calibri"/>
                          <a:cs typeface="Calibri"/>
                        </a:rPr>
                        <a:t>be</a:t>
                      </a:r>
                      <a:endParaRPr sz="1400">
                        <a:latin typeface="Calibri"/>
                        <a:cs typeface="Calibri"/>
                      </a:endParaRPr>
                    </a:p>
                    <a:p>
                      <a:pPr marL="35560" marR="1198245">
                        <a:lnSpc>
                          <a:spcPct val="107100"/>
                        </a:lnSpc>
                        <a:spcBef>
                          <a:spcPts val="5"/>
                        </a:spcBef>
                      </a:pPr>
                      <a:r>
                        <a:rPr sz="1400" spc="-5" dirty="0">
                          <a:latin typeface="Calibri"/>
                          <a:cs typeface="Calibri"/>
                        </a:rPr>
                        <a:t>Declared </a:t>
                      </a:r>
                      <a:r>
                        <a:rPr sz="1400" spc="-10" dirty="0">
                          <a:latin typeface="Calibri"/>
                          <a:cs typeface="Calibri"/>
                        </a:rPr>
                        <a:t>here. </a:t>
                      </a:r>
                      <a:r>
                        <a:rPr sz="1400" spc="-25" dirty="0">
                          <a:latin typeface="Calibri"/>
                          <a:cs typeface="Calibri"/>
                        </a:rPr>
                        <a:t>Table </a:t>
                      </a:r>
                      <a:r>
                        <a:rPr sz="1400" dirty="0">
                          <a:latin typeface="Calibri"/>
                          <a:cs typeface="Calibri"/>
                        </a:rPr>
                        <a:t>5 of </a:t>
                      </a:r>
                      <a:r>
                        <a:rPr sz="1400" spc="-5" dirty="0">
                          <a:latin typeface="Calibri"/>
                          <a:cs typeface="Calibri"/>
                        </a:rPr>
                        <a:t>FORM </a:t>
                      </a:r>
                      <a:r>
                        <a:rPr sz="1400" dirty="0">
                          <a:latin typeface="Calibri"/>
                          <a:cs typeface="Calibri"/>
                        </a:rPr>
                        <a:t>GSTR-3B  </a:t>
                      </a:r>
                      <a:r>
                        <a:rPr sz="1400" spc="-10" dirty="0">
                          <a:latin typeface="Calibri"/>
                          <a:cs typeface="Calibri"/>
                        </a:rPr>
                        <a:t>may </a:t>
                      </a:r>
                      <a:r>
                        <a:rPr sz="1400" spc="-5" dirty="0">
                          <a:latin typeface="Calibri"/>
                          <a:cs typeface="Calibri"/>
                        </a:rPr>
                        <a:t>be used </a:t>
                      </a:r>
                      <a:r>
                        <a:rPr sz="1400" spc="-10" dirty="0">
                          <a:latin typeface="Calibri"/>
                          <a:cs typeface="Calibri"/>
                        </a:rPr>
                        <a:t>for </a:t>
                      </a:r>
                      <a:r>
                        <a:rPr sz="1400" dirty="0">
                          <a:latin typeface="Calibri"/>
                          <a:cs typeface="Calibri"/>
                        </a:rPr>
                        <a:t>filling </a:t>
                      </a:r>
                      <a:r>
                        <a:rPr sz="1400" spc="-5" dirty="0">
                          <a:latin typeface="Calibri"/>
                          <a:cs typeface="Calibri"/>
                        </a:rPr>
                        <a:t>up</a:t>
                      </a:r>
                      <a:r>
                        <a:rPr sz="1400" spc="-25" dirty="0">
                          <a:latin typeface="Calibri"/>
                          <a:cs typeface="Calibri"/>
                        </a:rPr>
                        <a:t> </a:t>
                      </a:r>
                      <a:r>
                        <a:rPr sz="1400" spc="-5" dirty="0">
                          <a:latin typeface="Calibri"/>
                          <a:cs typeface="Calibri"/>
                        </a:rPr>
                        <a:t>these</a:t>
                      </a:r>
                      <a:endParaRPr sz="1400">
                        <a:latin typeface="Calibri"/>
                        <a:cs typeface="Calibri"/>
                      </a:endParaRPr>
                    </a:p>
                    <a:p>
                      <a:pPr marL="35560">
                        <a:lnSpc>
                          <a:spcPts val="1655"/>
                        </a:lnSpc>
                        <a:spcBef>
                          <a:spcPts val="120"/>
                        </a:spcBef>
                      </a:pPr>
                      <a:r>
                        <a:rPr sz="1400" spc="-5" dirty="0">
                          <a:latin typeface="Calibri"/>
                          <a:cs typeface="Calibri"/>
                        </a:rPr>
                        <a:t>7Details.</a:t>
                      </a:r>
                      <a:endParaRPr sz="1400">
                        <a:latin typeface="Calibri"/>
                        <a:cs typeface="Calibri"/>
                      </a:endParaRPr>
                    </a:p>
                  </a:txBody>
                  <a:tcPr marL="0" marR="0" marT="44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c>
                  <a:txBody>
                    <a:bodyPr/>
                    <a:lstStyle/>
                    <a:p>
                      <a:pPr>
                        <a:lnSpc>
                          <a:spcPct val="100000"/>
                        </a:lnSpc>
                      </a:pPr>
                      <a:endParaRPr sz="1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c>
                  <a:txBody>
                    <a:bodyPr/>
                    <a:lstStyle/>
                    <a:p>
                      <a:pPr>
                        <a:lnSpc>
                          <a:spcPct val="100000"/>
                        </a:lnSpc>
                      </a:pPr>
                      <a:endParaRPr sz="1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c>
                  <a:txBody>
                    <a:bodyPr/>
                    <a:lstStyle/>
                    <a:p>
                      <a:pPr>
                        <a:lnSpc>
                          <a:spcPct val="100000"/>
                        </a:lnSpc>
                      </a:pPr>
                      <a:endParaRPr sz="1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c>
                  <a:txBody>
                    <a:bodyPr/>
                    <a:lstStyle/>
                    <a:p>
                      <a:pPr>
                        <a:lnSpc>
                          <a:spcPct val="100000"/>
                        </a:lnSpc>
                      </a:pPr>
                      <a:endParaRPr sz="15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r>
              <a:tr h="679068">
                <a:tc>
                  <a:txBody>
                    <a:bodyPr/>
                    <a:lstStyle/>
                    <a:p>
                      <a:pPr>
                        <a:lnSpc>
                          <a:spcPct val="100000"/>
                        </a:lnSpc>
                        <a:spcBef>
                          <a:spcPts val="40"/>
                        </a:spcBef>
                      </a:pPr>
                      <a:endParaRPr sz="1400">
                        <a:latin typeface="Times New Roman"/>
                        <a:cs typeface="Times New Roman"/>
                      </a:endParaRPr>
                    </a:p>
                    <a:p>
                      <a:pPr marL="13970" algn="ctr">
                        <a:lnSpc>
                          <a:spcPct val="100000"/>
                        </a:lnSpc>
                      </a:pPr>
                      <a:r>
                        <a:rPr sz="1600" b="1" dirty="0">
                          <a:latin typeface="Times New Roman"/>
                          <a:cs typeface="Times New Roman"/>
                        </a:rPr>
                        <a:t>B</a:t>
                      </a:r>
                      <a:endParaRPr sz="1600">
                        <a:latin typeface="Times New Roman"/>
                        <a:cs typeface="Times New Roman"/>
                      </a:endParaRPr>
                    </a:p>
                  </a:txBody>
                  <a:tcPr marL="0" marR="0" marT="50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B1B1B1"/>
                    </a:solidFill>
                  </a:tcPr>
                </a:tc>
                <a:tc>
                  <a:txBody>
                    <a:bodyPr/>
                    <a:lstStyle/>
                    <a:p>
                      <a:pPr algn="ctr">
                        <a:lnSpc>
                          <a:spcPts val="1630"/>
                        </a:lnSpc>
                      </a:pPr>
                      <a:r>
                        <a:rPr sz="1400" spc="-5" dirty="0">
                          <a:latin typeface="Calibri"/>
                          <a:cs typeface="Calibri"/>
                        </a:rPr>
                        <a:t>Deemed supply under Section 143</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c gridSpan="5">
                  <a:txBody>
                    <a:bodyPr/>
                    <a:lstStyle/>
                    <a:p>
                      <a:pPr marL="35560">
                        <a:lnSpc>
                          <a:spcPts val="1664"/>
                        </a:lnSpc>
                      </a:pPr>
                      <a:r>
                        <a:rPr sz="1400" spc="-10" dirty="0">
                          <a:latin typeface="Calibri"/>
                          <a:cs typeface="Calibri"/>
                        </a:rPr>
                        <a:t>Aggregate </a:t>
                      </a:r>
                      <a:r>
                        <a:rPr sz="1400" spc="-5" dirty="0">
                          <a:latin typeface="Calibri"/>
                          <a:cs typeface="Calibri"/>
                        </a:rPr>
                        <a:t>value </a:t>
                      </a:r>
                      <a:r>
                        <a:rPr sz="1400" dirty="0">
                          <a:latin typeface="Calibri"/>
                          <a:cs typeface="Calibri"/>
                        </a:rPr>
                        <a:t>of all </a:t>
                      </a:r>
                      <a:r>
                        <a:rPr sz="1400" spc="-5" dirty="0">
                          <a:latin typeface="Calibri"/>
                          <a:cs typeface="Calibri"/>
                        </a:rPr>
                        <a:t>deemed supplies </a:t>
                      </a:r>
                      <a:r>
                        <a:rPr sz="1400" spc="-10" dirty="0">
                          <a:latin typeface="Calibri"/>
                          <a:cs typeface="Calibri"/>
                        </a:rPr>
                        <a:t>from </a:t>
                      </a:r>
                      <a:r>
                        <a:rPr sz="1400" spc="-5" dirty="0">
                          <a:latin typeface="Calibri"/>
                          <a:cs typeface="Calibri"/>
                        </a:rPr>
                        <a:t>the principal </a:t>
                      </a:r>
                      <a:r>
                        <a:rPr sz="1400" spc="-10" dirty="0">
                          <a:latin typeface="Calibri"/>
                          <a:cs typeface="Calibri"/>
                        </a:rPr>
                        <a:t>to </a:t>
                      </a:r>
                      <a:r>
                        <a:rPr sz="1400" spc="-5" dirty="0">
                          <a:latin typeface="Calibri"/>
                          <a:cs typeface="Calibri"/>
                        </a:rPr>
                        <a:t>the job-worker</a:t>
                      </a:r>
                      <a:r>
                        <a:rPr sz="1400" spc="50" dirty="0">
                          <a:latin typeface="Calibri"/>
                          <a:cs typeface="Calibri"/>
                        </a:rPr>
                        <a:t> </a:t>
                      </a:r>
                      <a:r>
                        <a:rPr sz="1400" dirty="0">
                          <a:latin typeface="Calibri"/>
                          <a:cs typeface="Calibri"/>
                        </a:rPr>
                        <a:t>in</a:t>
                      </a:r>
                      <a:endParaRPr sz="1400">
                        <a:latin typeface="Calibri"/>
                        <a:cs typeface="Calibri"/>
                      </a:endParaRPr>
                    </a:p>
                    <a:p>
                      <a:pPr marL="35560">
                        <a:lnSpc>
                          <a:spcPct val="100000"/>
                        </a:lnSpc>
                        <a:spcBef>
                          <a:spcPts val="120"/>
                        </a:spcBef>
                      </a:pPr>
                      <a:r>
                        <a:rPr sz="1400" spc="-5" dirty="0">
                          <a:latin typeface="Calibri"/>
                          <a:cs typeface="Calibri"/>
                        </a:rPr>
                        <a:t>terms of sub-section (3) and sub-section (4) of Section 143 </a:t>
                      </a:r>
                      <a:r>
                        <a:rPr sz="1400" dirty="0">
                          <a:latin typeface="Calibri"/>
                          <a:cs typeface="Calibri"/>
                        </a:rPr>
                        <a:t>of </a:t>
                      </a:r>
                      <a:r>
                        <a:rPr sz="1400" spc="-5" dirty="0">
                          <a:latin typeface="Calibri"/>
                          <a:cs typeface="Calibri"/>
                        </a:rPr>
                        <a:t>the </a:t>
                      </a:r>
                      <a:r>
                        <a:rPr sz="1400" spc="-10" dirty="0">
                          <a:latin typeface="Calibri"/>
                          <a:cs typeface="Calibri"/>
                        </a:rPr>
                        <a:t>CGST</a:t>
                      </a:r>
                      <a:r>
                        <a:rPr sz="1400" spc="15" dirty="0">
                          <a:latin typeface="Calibri"/>
                          <a:cs typeface="Calibri"/>
                        </a:rPr>
                        <a:t> </a:t>
                      </a:r>
                      <a:r>
                        <a:rPr sz="1400" dirty="0">
                          <a:latin typeface="Calibri"/>
                          <a:cs typeface="Calibri"/>
                        </a:rPr>
                        <a:t>Act</a:t>
                      </a:r>
                      <a:endParaRPr sz="1400">
                        <a:latin typeface="Calibri"/>
                        <a:cs typeface="Calibri"/>
                      </a:endParaRPr>
                    </a:p>
                    <a:p>
                      <a:pPr marL="35560">
                        <a:lnSpc>
                          <a:spcPts val="1660"/>
                        </a:lnSpc>
                        <a:spcBef>
                          <a:spcPts val="120"/>
                        </a:spcBef>
                      </a:pPr>
                      <a:r>
                        <a:rPr sz="1400" dirty="0">
                          <a:latin typeface="Calibri"/>
                          <a:cs typeface="Calibri"/>
                        </a:rPr>
                        <a:t>shall </a:t>
                      </a:r>
                      <a:r>
                        <a:rPr sz="1400" spc="-5" dirty="0">
                          <a:latin typeface="Calibri"/>
                          <a:cs typeface="Calibri"/>
                        </a:rPr>
                        <a:t>be declared</a:t>
                      </a:r>
                      <a:r>
                        <a:rPr sz="1400" spc="15" dirty="0">
                          <a:latin typeface="Calibri"/>
                          <a:cs typeface="Calibri"/>
                        </a:rPr>
                        <a:t> </a:t>
                      </a:r>
                      <a:r>
                        <a:rPr sz="1400" spc="-10" dirty="0">
                          <a:latin typeface="Calibri"/>
                          <a:cs typeface="Calibri"/>
                        </a:rPr>
                        <a:t>here.</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963498">
                <a:tc>
                  <a:txBody>
                    <a:bodyPr/>
                    <a:lstStyle/>
                    <a:p>
                      <a:pPr>
                        <a:lnSpc>
                          <a:spcPct val="100000"/>
                        </a:lnSpc>
                        <a:spcBef>
                          <a:spcPts val="10"/>
                        </a:spcBef>
                      </a:pPr>
                      <a:endParaRPr sz="2400">
                        <a:latin typeface="Times New Roman"/>
                        <a:cs typeface="Times New Roman"/>
                      </a:endParaRPr>
                    </a:p>
                    <a:p>
                      <a:pPr marL="12700" algn="ctr">
                        <a:lnSpc>
                          <a:spcPct val="100000"/>
                        </a:lnSpc>
                      </a:pPr>
                      <a:r>
                        <a:rPr sz="1600" b="1" dirty="0">
                          <a:latin typeface="Times New Roman"/>
                          <a:cs typeface="Times New Roman"/>
                        </a:rPr>
                        <a:t>C</a:t>
                      </a:r>
                      <a:endParaRPr sz="1600">
                        <a:latin typeface="Times New Roman"/>
                        <a:cs typeface="Times New Roman"/>
                      </a:endParaRPr>
                    </a:p>
                  </a:txBody>
                  <a:tcPr marL="0" marR="0" marT="12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B1B1B1"/>
                    </a:solidFill>
                  </a:tcPr>
                </a:tc>
                <a:tc>
                  <a:txBody>
                    <a:bodyPr/>
                    <a:lstStyle/>
                    <a:p>
                      <a:pPr marL="35560" marR="152400">
                        <a:lnSpc>
                          <a:spcPts val="1680"/>
                        </a:lnSpc>
                        <a:spcBef>
                          <a:spcPts val="5"/>
                        </a:spcBef>
                      </a:pPr>
                      <a:r>
                        <a:rPr sz="1400" dirty="0">
                          <a:latin typeface="Calibri"/>
                          <a:cs typeface="Calibri"/>
                        </a:rPr>
                        <a:t>Goods </a:t>
                      </a:r>
                      <a:r>
                        <a:rPr sz="1400" spc="-10" dirty="0">
                          <a:latin typeface="Calibri"/>
                          <a:cs typeface="Calibri"/>
                        </a:rPr>
                        <a:t>sent </a:t>
                      </a:r>
                      <a:r>
                        <a:rPr sz="1400" spc="-5" dirty="0">
                          <a:latin typeface="Calibri"/>
                          <a:cs typeface="Calibri"/>
                        </a:rPr>
                        <a:t>on </a:t>
                      </a:r>
                      <a:r>
                        <a:rPr sz="1400" spc="-10" dirty="0">
                          <a:latin typeface="Calibri"/>
                          <a:cs typeface="Calibri"/>
                        </a:rPr>
                        <a:t>approval </a:t>
                      </a:r>
                      <a:r>
                        <a:rPr sz="1400" spc="-5" dirty="0">
                          <a:latin typeface="Calibri"/>
                          <a:cs typeface="Calibri"/>
                        </a:rPr>
                        <a:t>basis but  not</a:t>
                      </a:r>
                      <a:r>
                        <a:rPr sz="1400" dirty="0">
                          <a:latin typeface="Calibri"/>
                          <a:cs typeface="Calibri"/>
                        </a:rPr>
                        <a:t> </a:t>
                      </a:r>
                      <a:r>
                        <a:rPr sz="1400" spc="-10" dirty="0">
                          <a:latin typeface="Calibri"/>
                          <a:cs typeface="Calibri"/>
                        </a:rPr>
                        <a:t>returned</a:t>
                      </a:r>
                      <a:endParaRPr sz="1400">
                        <a:latin typeface="Calibri"/>
                        <a:cs typeface="Calibri"/>
                      </a:endParaRPr>
                    </a:p>
                  </a:txBody>
                  <a:tcPr marL="0" marR="0" marT="6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c gridSpan="5">
                  <a:txBody>
                    <a:bodyPr/>
                    <a:lstStyle/>
                    <a:p>
                      <a:pPr marL="35560">
                        <a:lnSpc>
                          <a:spcPts val="1670"/>
                        </a:lnSpc>
                      </a:pPr>
                      <a:r>
                        <a:rPr sz="1400" spc="-10" dirty="0">
                          <a:latin typeface="Calibri"/>
                          <a:cs typeface="Calibri"/>
                        </a:rPr>
                        <a:t>Aggregate </a:t>
                      </a:r>
                      <a:r>
                        <a:rPr sz="1400" spc="-5" dirty="0">
                          <a:latin typeface="Calibri"/>
                          <a:cs typeface="Calibri"/>
                        </a:rPr>
                        <a:t>value </a:t>
                      </a:r>
                      <a:r>
                        <a:rPr sz="1400" dirty="0">
                          <a:latin typeface="Calibri"/>
                          <a:cs typeface="Calibri"/>
                        </a:rPr>
                        <a:t>of all </a:t>
                      </a:r>
                      <a:r>
                        <a:rPr sz="1400" spc="-5" dirty="0">
                          <a:latin typeface="Calibri"/>
                          <a:cs typeface="Calibri"/>
                        </a:rPr>
                        <a:t>deemed supplies </a:t>
                      </a:r>
                      <a:r>
                        <a:rPr sz="1400" spc="-10" dirty="0">
                          <a:latin typeface="Calibri"/>
                          <a:cs typeface="Calibri"/>
                        </a:rPr>
                        <a:t>for </a:t>
                      </a:r>
                      <a:r>
                        <a:rPr sz="1400" spc="-5" dirty="0">
                          <a:latin typeface="Calibri"/>
                          <a:cs typeface="Calibri"/>
                        </a:rPr>
                        <a:t>goods which </a:t>
                      </a:r>
                      <a:r>
                        <a:rPr sz="1400" spc="-10" dirty="0">
                          <a:latin typeface="Calibri"/>
                          <a:cs typeface="Calibri"/>
                        </a:rPr>
                        <a:t>were sent </a:t>
                      </a:r>
                      <a:r>
                        <a:rPr sz="1400" spc="-5" dirty="0">
                          <a:latin typeface="Calibri"/>
                          <a:cs typeface="Calibri"/>
                        </a:rPr>
                        <a:t>on</a:t>
                      </a:r>
                      <a:r>
                        <a:rPr sz="1400" spc="35" dirty="0">
                          <a:latin typeface="Calibri"/>
                          <a:cs typeface="Calibri"/>
                        </a:rPr>
                        <a:t> </a:t>
                      </a:r>
                      <a:r>
                        <a:rPr sz="1400" spc="-10" dirty="0">
                          <a:latin typeface="Calibri"/>
                          <a:cs typeface="Calibri"/>
                        </a:rPr>
                        <a:t>approval</a:t>
                      </a:r>
                      <a:endParaRPr sz="1400">
                        <a:latin typeface="Calibri"/>
                        <a:cs typeface="Calibri"/>
                      </a:endParaRPr>
                    </a:p>
                    <a:p>
                      <a:pPr marL="35560" marR="2852420">
                        <a:lnSpc>
                          <a:spcPct val="107100"/>
                        </a:lnSpc>
                      </a:pPr>
                      <a:r>
                        <a:rPr sz="1400" spc="-5" dirty="0">
                          <a:latin typeface="Calibri"/>
                          <a:cs typeface="Calibri"/>
                        </a:rPr>
                        <a:t>basis but </a:t>
                      </a:r>
                      <a:r>
                        <a:rPr sz="1400" spc="-10" dirty="0">
                          <a:latin typeface="Calibri"/>
                          <a:cs typeface="Calibri"/>
                        </a:rPr>
                        <a:t>were </a:t>
                      </a:r>
                      <a:r>
                        <a:rPr sz="1400" spc="-5" dirty="0">
                          <a:latin typeface="Calibri"/>
                          <a:cs typeface="Calibri"/>
                        </a:rPr>
                        <a:t>not </a:t>
                      </a:r>
                      <a:r>
                        <a:rPr sz="1400" spc="-10" dirty="0">
                          <a:latin typeface="Calibri"/>
                          <a:cs typeface="Calibri"/>
                        </a:rPr>
                        <a:t>returned to </a:t>
                      </a:r>
                      <a:r>
                        <a:rPr sz="1400" spc="-5" dirty="0">
                          <a:latin typeface="Calibri"/>
                          <a:cs typeface="Calibri"/>
                        </a:rPr>
                        <a:t>the principal supplier </a:t>
                      </a:r>
                      <a:r>
                        <a:rPr sz="1400" dirty="0">
                          <a:latin typeface="Calibri"/>
                          <a:cs typeface="Calibri"/>
                        </a:rPr>
                        <a:t>within one </a:t>
                      </a:r>
                      <a:r>
                        <a:rPr sz="1400" spc="-5" dirty="0">
                          <a:latin typeface="Calibri"/>
                          <a:cs typeface="Calibri"/>
                        </a:rPr>
                        <a:t>eighty </a:t>
                      </a:r>
                      <a:r>
                        <a:rPr sz="1400" spc="-15" dirty="0">
                          <a:latin typeface="Calibri"/>
                          <a:cs typeface="Calibri"/>
                        </a:rPr>
                        <a:t>days </a:t>
                      </a:r>
                      <a:r>
                        <a:rPr sz="1400" spc="-5" dirty="0">
                          <a:latin typeface="Calibri"/>
                          <a:cs typeface="Calibri"/>
                        </a:rPr>
                        <a:t>of  such supply shall be declared</a:t>
                      </a:r>
                      <a:r>
                        <a:rPr sz="1400" spc="25" dirty="0">
                          <a:latin typeface="Calibri"/>
                          <a:cs typeface="Calibri"/>
                        </a:rPr>
                        <a:t> </a:t>
                      </a:r>
                      <a:r>
                        <a:rPr sz="1400" spc="-10" dirty="0">
                          <a:latin typeface="Calibri"/>
                          <a:cs typeface="Calibri"/>
                        </a:rPr>
                        <a:t>here.</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0" y="6457200"/>
            <a:ext cx="0" cy="401320"/>
          </a:xfrm>
          <a:custGeom>
            <a:avLst/>
            <a:gdLst/>
            <a:ahLst/>
            <a:cxnLst/>
            <a:rect l="l" t="t" r="r" b="b"/>
            <a:pathLst>
              <a:path h="401320">
                <a:moveTo>
                  <a:pt x="0" y="0"/>
                </a:moveTo>
                <a:lnTo>
                  <a:pt x="0" y="400797"/>
                </a:lnTo>
              </a:path>
            </a:pathLst>
          </a:custGeom>
          <a:ln w="12700">
            <a:solidFill>
              <a:srgbClr val="FFFFFF"/>
            </a:solidFill>
          </a:ln>
        </p:spPr>
        <p:txBody>
          <a:bodyPr wrap="square" lIns="0" tIns="0" rIns="0" bIns="0" rtlCol="0"/>
          <a:lstStyle/>
          <a:p>
            <a:endParaRPr/>
          </a:p>
        </p:txBody>
      </p:sp>
      <p:sp>
        <p:nvSpPr>
          <p:cNvPr id="3" name="object 3"/>
          <p:cNvSpPr/>
          <p:nvPr/>
        </p:nvSpPr>
        <p:spPr>
          <a:xfrm>
            <a:off x="317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4" name="object 4"/>
          <p:cNvSpPr/>
          <p:nvPr/>
        </p:nvSpPr>
        <p:spPr>
          <a:xfrm>
            <a:off x="1218882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5" name="object 5"/>
          <p:cNvSpPr/>
          <p:nvPr/>
        </p:nvSpPr>
        <p:spPr>
          <a:xfrm>
            <a:off x="0" y="6463550"/>
            <a:ext cx="12192000" cy="0"/>
          </a:xfrm>
          <a:custGeom>
            <a:avLst/>
            <a:gdLst/>
            <a:ahLst/>
            <a:cxnLst/>
            <a:rect l="l" t="t" r="r" b="b"/>
            <a:pathLst>
              <a:path w="12192000">
                <a:moveTo>
                  <a:pt x="0" y="0"/>
                </a:moveTo>
                <a:lnTo>
                  <a:pt x="12192000" y="0"/>
                </a:lnTo>
              </a:path>
            </a:pathLst>
          </a:custGeom>
          <a:ln w="12700">
            <a:solidFill>
              <a:srgbClr val="FFFFFF"/>
            </a:solidFill>
          </a:ln>
        </p:spPr>
        <p:txBody>
          <a:bodyPr wrap="square" lIns="0" tIns="0" rIns="0" bIns="0" rtlCol="0"/>
          <a:lstStyle/>
          <a:p>
            <a:endParaRPr/>
          </a:p>
        </p:txBody>
      </p:sp>
      <p:sp>
        <p:nvSpPr>
          <p:cNvPr id="6" name="object 6"/>
          <p:cNvSpPr/>
          <p:nvPr/>
        </p:nvSpPr>
        <p:spPr>
          <a:xfrm>
            <a:off x="0" y="6848474"/>
            <a:ext cx="12192000" cy="0"/>
          </a:xfrm>
          <a:custGeom>
            <a:avLst/>
            <a:gdLst/>
            <a:ahLst/>
            <a:cxnLst/>
            <a:rect l="l" t="t" r="r" b="b"/>
            <a:pathLst>
              <a:path w="12192000">
                <a:moveTo>
                  <a:pt x="0" y="0"/>
                </a:moveTo>
                <a:lnTo>
                  <a:pt x="12192000" y="0"/>
                </a:lnTo>
              </a:path>
            </a:pathLst>
          </a:custGeom>
          <a:ln w="19049">
            <a:solidFill>
              <a:srgbClr val="FFFFFF"/>
            </a:solidFill>
          </a:ln>
        </p:spPr>
        <p:txBody>
          <a:bodyPr wrap="square" lIns="0" tIns="0" rIns="0" bIns="0" rtlCol="0"/>
          <a:lstStyle/>
          <a:p>
            <a:endParaRPr/>
          </a:p>
        </p:txBody>
      </p:sp>
      <p:sp>
        <p:nvSpPr>
          <p:cNvPr id="7" name="object 7"/>
          <p:cNvSpPr/>
          <p:nvPr/>
        </p:nvSpPr>
        <p:spPr>
          <a:xfrm>
            <a:off x="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1D5895"/>
          </a:solidFill>
        </p:spPr>
        <p:txBody>
          <a:bodyPr wrap="square" lIns="0" tIns="0" rIns="0" bIns="0" rtlCol="0"/>
          <a:lstStyle/>
          <a:p>
            <a:endParaRPr/>
          </a:p>
        </p:txBody>
      </p:sp>
      <p:sp>
        <p:nvSpPr>
          <p:cNvPr id="8" name="object 8"/>
          <p:cNvSpPr/>
          <p:nvPr/>
        </p:nvSpPr>
        <p:spPr>
          <a:xfrm>
            <a:off x="609600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80FF33"/>
          </a:solidFill>
        </p:spPr>
        <p:txBody>
          <a:bodyPr wrap="square" lIns="0" tIns="0" rIns="0" bIns="0" rtlCol="0"/>
          <a:lstStyle/>
          <a:p>
            <a:endParaRPr/>
          </a:p>
        </p:txBody>
      </p:sp>
      <p:sp>
        <p:nvSpPr>
          <p:cNvPr id="9" name="object 9"/>
          <p:cNvSpPr/>
          <p:nvPr/>
        </p:nvSpPr>
        <p:spPr>
          <a:xfrm>
            <a:off x="6096000" y="0"/>
            <a:ext cx="0" cy="375920"/>
          </a:xfrm>
          <a:custGeom>
            <a:avLst/>
            <a:gdLst/>
            <a:ahLst/>
            <a:cxnLst/>
            <a:rect l="l" t="t" r="r" b="b"/>
            <a:pathLst>
              <a:path h="375920">
                <a:moveTo>
                  <a:pt x="0" y="0"/>
                </a:moveTo>
                <a:lnTo>
                  <a:pt x="0" y="375412"/>
                </a:lnTo>
              </a:path>
            </a:pathLst>
          </a:custGeom>
          <a:ln w="12700">
            <a:solidFill>
              <a:srgbClr val="FFFFFF"/>
            </a:solidFill>
          </a:ln>
        </p:spPr>
        <p:txBody>
          <a:bodyPr wrap="square" lIns="0" tIns="0" rIns="0" bIns="0" rtlCol="0"/>
          <a:lstStyle/>
          <a:p>
            <a:endParaRPr/>
          </a:p>
        </p:txBody>
      </p:sp>
      <p:sp>
        <p:nvSpPr>
          <p:cNvPr id="10" name="object 10"/>
          <p:cNvSpPr/>
          <p:nvPr/>
        </p:nvSpPr>
        <p:spPr>
          <a:xfrm>
            <a:off x="317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1" name="object 11"/>
          <p:cNvSpPr/>
          <p:nvPr/>
        </p:nvSpPr>
        <p:spPr>
          <a:xfrm>
            <a:off x="1218882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2" name="object 12"/>
          <p:cNvSpPr/>
          <p:nvPr/>
        </p:nvSpPr>
        <p:spPr>
          <a:xfrm>
            <a:off x="0" y="3175"/>
            <a:ext cx="12192000" cy="0"/>
          </a:xfrm>
          <a:custGeom>
            <a:avLst/>
            <a:gdLst/>
            <a:ahLst/>
            <a:cxnLst/>
            <a:rect l="l" t="t" r="r" b="b"/>
            <a:pathLst>
              <a:path w="12192000">
                <a:moveTo>
                  <a:pt x="0" y="0"/>
                </a:moveTo>
                <a:lnTo>
                  <a:pt x="12192000" y="0"/>
                </a:lnTo>
              </a:path>
            </a:pathLst>
          </a:custGeom>
          <a:ln w="6350">
            <a:solidFill>
              <a:srgbClr val="FFFFFF"/>
            </a:solidFill>
          </a:ln>
        </p:spPr>
        <p:txBody>
          <a:bodyPr wrap="square" lIns="0" tIns="0" rIns="0" bIns="0" rtlCol="0"/>
          <a:lstStyle/>
          <a:p>
            <a:endParaRPr/>
          </a:p>
        </p:txBody>
      </p:sp>
      <p:sp>
        <p:nvSpPr>
          <p:cNvPr id="13" name="object 13"/>
          <p:cNvSpPr/>
          <p:nvPr/>
        </p:nvSpPr>
        <p:spPr>
          <a:xfrm>
            <a:off x="833627" y="394703"/>
            <a:ext cx="10520934" cy="538746"/>
          </a:xfrm>
          <a:prstGeom prst="rect">
            <a:avLst/>
          </a:prstGeom>
          <a:blipFill>
            <a:blip r:embed="rId2" cstate="print"/>
            <a:stretch>
              <a:fillRect/>
            </a:stretch>
          </a:blipFill>
        </p:spPr>
        <p:txBody>
          <a:bodyPr wrap="square" lIns="0" tIns="0" rIns="0" bIns="0" rtlCol="0"/>
          <a:lstStyle/>
          <a:p>
            <a:endParaRPr/>
          </a:p>
        </p:txBody>
      </p:sp>
      <p:sp>
        <p:nvSpPr>
          <p:cNvPr id="14" name="object 14"/>
          <p:cNvSpPr txBox="1">
            <a:spLocks noGrp="1"/>
          </p:cNvSpPr>
          <p:nvPr>
            <p:ph type="title"/>
          </p:nvPr>
        </p:nvSpPr>
        <p:spPr>
          <a:xfrm>
            <a:off x="2726817" y="285445"/>
            <a:ext cx="6737984" cy="635000"/>
          </a:xfrm>
          <a:prstGeom prst="rect">
            <a:avLst/>
          </a:prstGeom>
        </p:spPr>
        <p:txBody>
          <a:bodyPr vert="horz" wrap="square" lIns="0" tIns="12065" rIns="0" bIns="0" rtlCol="0">
            <a:spAutoFit/>
          </a:bodyPr>
          <a:lstStyle/>
          <a:p>
            <a:pPr marL="12700">
              <a:lnSpc>
                <a:spcPct val="100000"/>
              </a:lnSpc>
              <a:spcBef>
                <a:spcPts val="95"/>
              </a:spcBef>
            </a:pPr>
            <a:r>
              <a:rPr spc="-65" dirty="0"/>
              <a:t>Table </a:t>
            </a:r>
            <a:r>
              <a:rPr spc="-5" dirty="0"/>
              <a:t>17 : HSN </a:t>
            </a:r>
            <a:r>
              <a:rPr spc="-20" dirty="0"/>
              <a:t>Outward </a:t>
            </a:r>
            <a:r>
              <a:rPr spc="-5" dirty="0"/>
              <a:t>Supplies</a:t>
            </a:r>
          </a:p>
        </p:txBody>
      </p:sp>
      <p:graphicFrame>
        <p:nvGraphicFramePr>
          <p:cNvPr id="15" name="object 15"/>
          <p:cNvGraphicFramePr>
            <a:graphicFrameLocks noGrp="1"/>
          </p:cNvGraphicFramePr>
          <p:nvPr/>
        </p:nvGraphicFramePr>
        <p:xfrm>
          <a:off x="233616" y="1117091"/>
          <a:ext cx="11712574" cy="3915662"/>
        </p:xfrm>
        <a:graphic>
          <a:graphicData uri="http://schemas.openxmlformats.org/drawingml/2006/table">
            <a:tbl>
              <a:tblPr firstRow="1" bandRow="1">
                <a:tableStyleId>{2D5ABB26-0587-4C30-8999-92F81FD0307C}</a:tableStyleId>
              </a:tblPr>
              <a:tblGrid>
                <a:gridCol w="588645"/>
                <a:gridCol w="2042795"/>
                <a:gridCol w="1506855"/>
                <a:gridCol w="1584325"/>
                <a:gridCol w="850265"/>
                <a:gridCol w="793750"/>
                <a:gridCol w="1056004"/>
                <a:gridCol w="1323340"/>
                <a:gridCol w="979170"/>
                <a:gridCol w="987425"/>
              </a:tblGrid>
              <a:tr h="247777">
                <a:tc>
                  <a:txBody>
                    <a:bodyPr/>
                    <a:lstStyle/>
                    <a:p>
                      <a:pPr marR="5080" algn="ctr">
                        <a:lnSpc>
                          <a:spcPts val="1660"/>
                        </a:lnSpc>
                      </a:pPr>
                      <a:r>
                        <a:rPr sz="1400" b="1" dirty="0">
                          <a:solidFill>
                            <a:srgbClr val="FFFFFF"/>
                          </a:solidFill>
                          <a:latin typeface="Calibri"/>
                          <a:cs typeface="Calibri"/>
                        </a:rPr>
                        <a:t>Pt.</a:t>
                      </a:r>
                      <a:r>
                        <a:rPr sz="1400" b="1" spc="-40" dirty="0">
                          <a:solidFill>
                            <a:srgbClr val="FFFFFF"/>
                          </a:solidFill>
                          <a:latin typeface="Calibri"/>
                          <a:cs typeface="Calibri"/>
                        </a:rPr>
                        <a:t> </a:t>
                      </a:r>
                      <a:r>
                        <a:rPr sz="1400" b="1" spc="-5" dirty="0">
                          <a:solidFill>
                            <a:srgbClr val="FFFFFF"/>
                          </a:solidFill>
                          <a:latin typeface="Calibri"/>
                          <a:cs typeface="Calibri"/>
                        </a:rPr>
                        <a:t>VI</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gridSpan="9">
                  <a:txBody>
                    <a:bodyPr/>
                    <a:lstStyle/>
                    <a:p>
                      <a:pPr marR="10160" algn="ctr">
                        <a:lnSpc>
                          <a:spcPts val="1850"/>
                        </a:lnSpc>
                      </a:pPr>
                      <a:r>
                        <a:rPr sz="1600" b="1" spc="-5" dirty="0">
                          <a:latin typeface="Times New Roman"/>
                          <a:cs typeface="Times New Roman"/>
                        </a:rPr>
                        <a:t>Other </a:t>
                      </a:r>
                      <a:r>
                        <a:rPr sz="1600" b="1" spc="-10" dirty="0">
                          <a:latin typeface="Times New Roman"/>
                          <a:cs typeface="Times New Roman"/>
                        </a:rPr>
                        <a:t>Information</a:t>
                      </a:r>
                      <a:endParaRPr sz="16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247650">
                <a:tc rowSpan="3">
                  <a:txBody>
                    <a:bodyPr/>
                    <a:lstStyle/>
                    <a:p>
                      <a:pPr>
                        <a:lnSpc>
                          <a:spcPct val="100000"/>
                        </a:lnSpc>
                      </a:pPr>
                      <a:endParaRPr sz="1600">
                        <a:latin typeface="Times New Roman"/>
                        <a:cs typeface="Times New Roman"/>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5B9BD4"/>
                    </a:solidFill>
                  </a:tcPr>
                </a:tc>
                <a:tc>
                  <a:txBody>
                    <a:bodyPr/>
                    <a:lstStyle/>
                    <a:p>
                      <a:pPr>
                        <a:lnSpc>
                          <a:spcPct val="100000"/>
                        </a:lnSpc>
                      </a:pPr>
                      <a:endParaRPr sz="1500">
                        <a:latin typeface="Times New Roman"/>
                        <a:cs typeface="Times New Roman"/>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gridSpan="8">
                  <a:txBody>
                    <a:bodyPr/>
                    <a:lstStyle/>
                    <a:p>
                      <a:pPr>
                        <a:lnSpc>
                          <a:spcPct val="100000"/>
                        </a:lnSpc>
                      </a:pPr>
                      <a:endParaRPr sz="1500">
                        <a:latin typeface="Times New Roman"/>
                        <a:cs typeface="Times New Roman"/>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1132077">
                <a:tc vMerge="1">
                  <a:txBody>
                    <a:bodyPr/>
                    <a:lstStyle/>
                    <a:p>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5B9BD4"/>
                    </a:solidFill>
                  </a:tcPr>
                </a:tc>
                <a:tc>
                  <a:txBody>
                    <a:bodyPr/>
                    <a:lstStyle/>
                    <a:p>
                      <a:pPr marR="6985" algn="ctr">
                        <a:lnSpc>
                          <a:spcPts val="1660"/>
                        </a:lnSpc>
                      </a:pPr>
                      <a:r>
                        <a:rPr sz="1400" dirty="0">
                          <a:latin typeface="Calibri"/>
                          <a:cs typeface="Calibri"/>
                        </a:rPr>
                        <a:t>HSN</a:t>
                      </a:r>
                      <a:r>
                        <a:rPr sz="1400" spc="-30" dirty="0">
                          <a:latin typeface="Calibri"/>
                          <a:cs typeface="Calibri"/>
                        </a:rPr>
                        <a:t> </a:t>
                      </a:r>
                      <a:r>
                        <a:rPr sz="1400" spc="-5" dirty="0">
                          <a:latin typeface="Calibri"/>
                          <a:cs typeface="Calibri"/>
                        </a:rPr>
                        <a:t>Codes</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R="4445" algn="ctr">
                        <a:lnSpc>
                          <a:spcPts val="1895"/>
                        </a:lnSpc>
                      </a:pPr>
                      <a:r>
                        <a:rPr sz="1600" spc="-10" dirty="0">
                          <a:latin typeface="Times New Roman"/>
                          <a:cs typeface="Times New Roman"/>
                        </a:rPr>
                        <a:t>UQC</a:t>
                      </a:r>
                      <a:endParaRPr sz="16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R="5080" algn="ctr">
                        <a:lnSpc>
                          <a:spcPts val="1895"/>
                        </a:lnSpc>
                      </a:pPr>
                      <a:r>
                        <a:rPr sz="1600" spc="-25" dirty="0">
                          <a:latin typeface="Times New Roman"/>
                          <a:cs typeface="Times New Roman"/>
                        </a:rPr>
                        <a:t>Total</a:t>
                      </a:r>
                      <a:r>
                        <a:rPr sz="1600" spc="-15" dirty="0">
                          <a:latin typeface="Times New Roman"/>
                          <a:cs typeface="Times New Roman"/>
                        </a:rPr>
                        <a:t> </a:t>
                      </a:r>
                      <a:r>
                        <a:rPr sz="1600" spc="-5" dirty="0">
                          <a:latin typeface="Times New Roman"/>
                          <a:cs typeface="Times New Roman"/>
                        </a:rPr>
                        <a:t>Quantity</a:t>
                      </a:r>
                      <a:endParaRPr sz="16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R="6350" algn="ctr">
                        <a:lnSpc>
                          <a:spcPts val="1895"/>
                        </a:lnSpc>
                      </a:pPr>
                      <a:r>
                        <a:rPr sz="1600" spc="-20" dirty="0">
                          <a:latin typeface="Times New Roman"/>
                          <a:cs typeface="Times New Roman"/>
                        </a:rPr>
                        <a:t>Taxable</a:t>
                      </a:r>
                      <a:endParaRPr sz="1600">
                        <a:latin typeface="Times New Roman"/>
                        <a:cs typeface="Times New Roman"/>
                      </a:endParaRPr>
                    </a:p>
                    <a:p>
                      <a:pPr algn="ctr">
                        <a:lnSpc>
                          <a:spcPct val="100000"/>
                        </a:lnSpc>
                        <a:spcBef>
                          <a:spcPts val="145"/>
                        </a:spcBef>
                      </a:pPr>
                      <a:r>
                        <a:rPr sz="1600" spc="-40" dirty="0">
                          <a:latin typeface="Times New Roman"/>
                          <a:cs typeface="Times New Roman"/>
                        </a:rPr>
                        <a:t>Value</a:t>
                      </a:r>
                      <a:endParaRPr sz="16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R="6985" algn="ctr">
                        <a:lnSpc>
                          <a:spcPts val="1895"/>
                        </a:lnSpc>
                      </a:pPr>
                      <a:r>
                        <a:rPr sz="1600" spc="-5" dirty="0">
                          <a:latin typeface="Times New Roman"/>
                          <a:cs typeface="Times New Roman"/>
                        </a:rPr>
                        <a:t>Rate</a:t>
                      </a:r>
                      <a:r>
                        <a:rPr sz="1600" spc="-25" dirty="0">
                          <a:latin typeface="Times New Roman"/>
                          <a:cs typeface="Times New Roman"/>
                        </a:rPr>
                        <a:t> </a:t>
                      </a:r>
                      <a:r>
                        <a:rPr sz="1600" spc="-5" dirty="0">
                          <a:latin typeface="Times New Roman"/>
                          <a:cs typeface="Times New Roman"/>
                        </a:rPr>
                        <a:t>of</a:t>
                      </a:r>
                      <a:endParaRPr sz="1600">
                        <a:latin typeface="Times New Roman"/>
                        <a:cs typeface="Times New Roman"/>
                      </a:endParaRPr>
                    </a:p>
                    <a:p>
                      <a:pPr algn="ctr">
                        <a:lnSpc>
                          <a:spcPct val="100000"/>
                        </a:lnSpc>
                        <a:spcBef>
                          <a:spcPts val="145"/>
                        </a:spcBef>
                      </a:pPr>
                      <a:r>
                        <a:rPr sz="1600" spc="-45" dirty="0">
                          <a:latin typeface="Times New Roman"/>
                          <a:cs typeface="Times New Roman"/>
                        </a:rPr>
                        <a:t>Tax</a:t>
                      </a:r>
                      <a:endParaRPr sz="16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13335" algn="ctr">
                        <a:lnSpc>
                          <a:spcPts val="1625"/>
                        </a:lnSpc>
                      </a:pPr>
                      <a:r>
                        <a:rPr sz="1400" spc="-10" dirty="0">
                          <a:latin typeface="Calibri"/>
                          <a:cs typeface="Calibri"/>
                        </a:rPr>
                        <a:t>Central</a:t>
                      </a:r>
                      <a:r>
                        <a:rPr sz="1400" spc="-15" dirty="0">
                          <a:latin typeface="Calibri"/>
                          <a:cs typeface="Calibri"/>
                        </a:rPr>
                        <a:t> </a:t>
                      </a:r>
                      <a:r>
                        <a:rPr sz="1400" spc="-40" dirty="0">
                          <a:latin typeface="Calibri"/>
                          <a:cs typeface="Calibri"/>
                        </a:rPr>
                        <a:t>Tax</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497205" marR="460375" indent="-13970" algn="just">
                        <a:lnSpc>
                          <a:spcPts val="1680"/>
                        </a:lnSpc>
                      </a:pPr>
                      <a:r>
                        <a:rPr sz="1400" dirty="0">
                          <a:latin typeface="Calibri"/>
                          <a:cs typeface="Calibri"/>
                        </a:rPr>
                        <a:t>S</a:t>
                      </a:r>
                      <a:r>
                        <a:rPr sz="1400" spc="-15" dirty="0">
                          <a:latin typeface="Calibri"/>
                          <a:cs typeface="Calibri"/>
                        </a:rPr>
                        <a:t>t</a:t>
                      </a:r>
                      <a:r>
                        <a:rPr sz="1400" spc="-10" dirty="0">
                          <a:latin typeface="Calibri"/>
                          <a:cs typeface="Calibri"/>
                        </a:rPr>
                        <a:t>a</a:t>
                      </a:r>
                      <a:r>
                        <a:rPr sz="1400" spc="-15" dirty="0">
                          <a:latin typeface="Calibri"/>
                          <a:cs typeface="Calibri"/>
                        </a:rPr>
                        <a:t>t</a:t>
                      </a:r>
                      <a:r>
                        <a:rPr sz="1400" dirty="0">
                          <a:latin typeface="Calibri"/>
                          <a:cs typeface="Calibri"/>
                        </a:rPr>
                        <a:t>e  </a:t>
                      </a:r>
                      <a:r>
                        <a:rPr sz="1400" spc="-40" dirty="0">
                          <a:latin typeface="Calibri"/>
                          <a:cs typeface="Calibri"/>
                        </a:rPr>
                        <a:t>Tax </a:t>
                      </a:r>
                      <a:r>
                        <a:rPr sz="1400" dirty="0">
                          <a:latin typeface="Calibri"/>
                          <a:cs typeface="Calibri"/>
                        </a:rPr>
                        <a:t>/  UT</a:t>
                      </a:r>
                      <a:endParaRPr sz="1400">
                        <a:latin typeface="Calibri"/>
                        <a:cs typeface="Calibri"/>
                      </a:endParaRPr>
                    </a:p>
                    <a:p>
                      <a:pPr marL="15875" algn="ctr">
                        <a:lnSpc>
                          <a:spcPts val="1625"/>
                        </a:lnSpc>
                      </a:pPr>
                      <a:r>
                        <a:rPr sz="1400" spc="-40" dirty="0">
                          <a:latin typeface="Calibri"/>
                          <a:cs typeface="Calibri"/>
                        </a:rPr>
                        <a:t>Tax</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380365" marR="98425" indent="-257810">
                        <a:lnSpc>
                          <a:spcPts val="1680"/>
                        </a:lnSpc>
                      </a:pPr>
                      <a:r>
                        <a:rPr sz="1400" spc="-10" dirty="0">
                          <a:latin typeface="Calibri"/>
                          <a:cs typeface="Calibri"/>
                        </a:rPr>
                        <a:t>I</a:t>
                      </a:r>
                      <a:r>
                        <a:rPr sz="1400" spc="-20" dirty="0">
                          <a:latin typeface="Calibri"/>
                          <a:cs typeface="Calibri"/>
                        </a:rPr>
                        <a:t>n</a:t>
                      </a:r>
                      <a:r>
                        <a:rPr sz="1400" spc="-15" dirty="0">
                          <a:latin typeface="Calibri"/>
                          <a:cs typeface="Calibri"/>
                        </a:rPr>
                        <a:t>t</a:t>
                      </a:r>
                      <a:r>
                        <a:rPr sz="1400" dirty="0">
                          <a:latin typeface="Calibri"/>
                          <a:cs typeface="Calibri"/>
                        </a:rPr>
                        <a:t>e</a:t>
                      </a:r>
                      <a:r>
                        <a:rPr sz="1400" spc="-5" dirty="0">
                          <a:latin typeface="Calibri"/>
                          <a:cs typeface="Calibri"/>
                        </a:rPr>
                        <a:t>g</a:t>
                      </a:r>
                      <a:r>
                        <a:rPr sz="1400" spc="-25" dirty="0">
                          <a:latin typeface="Calibri"/>
                          <a:cs typeface="Calibri"/>
                        </a:rPr>
                        <a:t>r</a:t>
                      </a:r>
                      <a:r>
                        <a:rPr sz="1400" spc="-15" dirty="0">
                          <a:latin typeface="Calibri"/>
                          <a:cs typeface="Calibri"/>
                        </a:rPr>
                        <a:t>at</a:t>
                      </a:r>
                      <a:r>
                        <a:rPr sz="1400" dirty="0">
                          <a:latin typeface="Calibri"/>
                          <a:cs typeface="Calibri"/>
                        </a:rPr>
                        <a:t>ed  </a:t>
                      </a:r>
                      <a:r>
                        <a:rPr sz="1400" spc="-40" dirty="0">
                          <a:latin typeface="Calibri"/>
                          <a:cs typeface="Calibri"/>
                        </a:rPr>
                        <a:t>Tax</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14604" algn="ctr">
                        <a:lnSpc>
                          <a:spcPts val="1625"/>
                        </a:lnSpc>
                      </a:pPr>
                      <a:r>
                        <a:rPr sz="1400" dirty="0">
                          <a:latin typeface="Calibri"/>
                          <a:cs typeface="Calibri"/>
                        </a:rPr>
                        <a:t>Cess</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r>
              <a:tr h="221361">
                <a:tc vMerge="1">
                  <a:txBody>
                    <a:bodyPr/>
                    <a:lstStyle/>
                    <a:p>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5B9BD4"/>
                    </a:solidFill>
                  </a:tcPr>
                </a:tc>
                <a:tc>
                  <a:txBody>
                    <a:bodyPr/>
                    <a:lstStyle/>
                    <a:p>
                      <a:pPr marR="7620" algn="ctr">
                        <a:lnSpc>
                          <a:spcPts val="1645"/>
                        </a:lnSpc>
                      </a:pPr>
                      <a:r>
                        <a:rPr sz="1400" dirty="0">
                          <a:latin typeface="Calibri"/>
                          <a:cs typeface="Calibri"/>
                        </a:rPr>
                        <a:t>1</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R="6985" algn="ctr">
                        <a:lnSpc>
                          <a:spcPts val="1645"/>
                        </a:lnSpc>
                      </a:pPr>
                      <a:r>
                        <a:rPr sz="1400" dirty="0">
                          <a:latin typeface="Calibri"/>
                          <a:cs typeface="Calibri"/>
                        </a:rPr>
                        <a:t>2</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L="15875" algn="ctr">
                        <a:lnSpc>
                          <a:spcPts val="1625"/>
                        </a:lnSpc>
                      </a:pPr>
                      <a:r>
                        <a:rPr sz="1400" dirty="0">
                          <a:latin typeface="Calibri"/>
                          <a:cs typeface="Calibri"/>
                        </a:rPr>
                        <a:t>3</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L="15240" algn="ctr">
                        <a:lnSpc>
                          <a:spcPts val="1625"/>
                        </a:lnSpc>
                      </a:pPr>
                      <a:r>
                        <a:rPr sz="1400" dirty="0">
                          <a:latin typeface="Calibri"/>
                          <a:cs typeface="Calibri"/>
                        </a:rPr>
                        <a:t>4</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L="16510" algn="ctr">
                        <a:lnSpc>
                          <a:spcPts val="1625"/>
                        </a:lnSpc>
                      </a:pPr>
                      <a:r>
                        <a:rPr sz="1400" dirty="0">
                          <a:latin typeface="Calibri"/>
                          <a:cs typeface="Calibri"/>
                        </a:rPr>
                        <a:t>5</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R="5715" algn="ctr">
                        <a:lnSpc>
                          <a:spcPts val="1645"/>
                        </a:lnSpc>
                      </a:pPr>
                      <a:r>
                        <a:rPr sz="1400" dirty="0">
                          <a:latin typeface="Calibri"/>
                          <a:cs typeface="Calibri"/>
                        </a:rPr>
                        <a:t>6</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L="15875" algn="ctr">
                        <a:lnSpc>
                          <a:spcPts val="1625"/>
                        </a:lnSpc>
                      </a:pPr>
                      <a:r>
                        <a:rPr sz="1400" dirty="0">
                          <a:latin typeface="Calibri"/>
                          <a:cs typeface="Calibri"/>
                        </a:rPr>
                        <a:t>7</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L="15240" algn="ctr">
                        <a:lnSpc>
                          <a:spcPts val="1625"/>
                        </a:lnSpc>
                      </a:pPr>
                      <a:r>
                        <a:rPr sz="1400" dirty="0">
                          <a:latin typeface="Calibri"/>
                          <a:cs typeface="Calibri"/>
                        </a:rPr>
                        <a:t>8</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L="17145" algn="ctr">
                        <a:lnSpc>
                          <a:spcPts val="1625"/>
                        </a:lnSpc>
                      </a:pPr>
                      <a:r>
                        <a:rPr sz="1400" dirty="0">
                          <a:latin typeface="Calibri"/>
                          <a:cs typeface="Calibri"/>
                        </a:rPr>
                        <a:t>9</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r>
              <a:tr h="247650">
                <a:tc>
                  <a:txBody>
                    <a:bodyPr/>
                    <a:lstStyle/>
                    <a:p>
                      <a:pPr marR="9525" algn="ctr">
                        <a:lnSpc>
                          <a:spcPts val="1664"/>
                        </a:lnSpc>
                      </a:pPr>
                      <a:r>
                        <a:rPr sz="1400" b="1" spc="5" dirty="0">
                          <a:solidFill>
                            <a:srgbClr val="FFFFFF"/>
                          </a:solidFill>
                          <a:latin typeface="Times New Roman"/>
                          <a:cs typeface="Times New Roman"/>
                        </a:rPr>
                        <a:t>17</a:t>
                      </a:r>
                      <a:endParaRPr sz="14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1D5895"/>
                    </a:solidFill>
                  </a:tcPr>
                </a:tc>
                <a:tc gridSpan="9">
                  <a:txBody>
                    <a:bodyPr/>
                    <a:lstStyle/>
                    <a:p>
                      <a:pPr marL="35560">
                        <a:lnSpc>
                          <a:spcPts val="1850"/>
                        </a:lnSpc>
                      </a:pPr>
                      <a:r>
                        <a:rPr sz="1600" spc="-10" dirty="0">
                          <a:solidFill>
                            <a:srgbClr val="FFFFFF"/>
                          </a:solidFill>
                          <a:latin typeface="Times New Roman"/>
                          <a:cs typeface="Times New Roman"/>
                        </a:rPr>
                        <a:t>HSN </a:t>
                      </a:r>
                      <a:r>
                        <a:rPr sz="1600" spc="-20" dirty="0">
                          <a:solidFill>
                            <a:srgbClr val="FFFFFF"/>
                          </a:solidFill>
                          <a:latin typeface="Times New Roman"/>
                          <a:cs typeface="Times New Roman"/>
                        </a:rPr>
                        <a:t>Wise </a:t>
                      </a:r>
                      <a:r>
                        <a:rPr sz="1600" spc="-15" dirty="0">
                          <a:solidFill>
                            <a:srgbClr val="FFFFFF"/>
                          </a:solidFill>
                          <a:latin typeface="Times New Roman"/>
                          <a:cs typeface="Times New Roman"/>
                        </a:rPr>
                        <a:t>Summary </a:t>
                      </a:r>
                      <a:r>
                        <a:rPr sz="1600" spc="-5" dirty="0">
                          <a:solidFill>
                            <a:srgbClr val="FFFFFF"/>
                          </a:solidFill>
                          <a:latin typeface="Times New Roman"/>
                          <a:cs typeface="Times New Roman"/>
                        </a:rPr>
                        <a:t>of outward</a:t>
                      </a:r>
                      <a:r>
                        <a:rPr sz="1600" spc="90" dirty="0">
                          <a:solidFill>
                            <a:srgbClr val="FFFFFF"/>
                          </a:solidFill>
                          <a:latin typeface="Times New Roman"/>
                          <a:cs typeface="Times New Roman"/>
                        </a:rPr>
                        <a:t> </a:t>
                      </a:r>
                      <a:r>
                        <a:rPr sz="1600" spc="-5" dirty="0">
                          <a:solidFill>
                            <a:srgbClr val="FFFFFF"/>
                          </a:solidFill>
                          <a:latin typeface="Times New Roman"/>
                          <a:cs typeface="Times New Roman"/>
                        </a:rPr>
                        <a:t>supplies</a:t>
                      </a:r>
                      <a:endParaRPr sz="16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1D5895"/>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1819147">
                <a:tc gridSpan="10">
                  <a:txBody>
                    <a:bodyPr/>
                    <a:lstStyle/>
                    <a:p>
                      <a:pPr>
                        <a:lnSpc>
                          <a:spcPct val="100000"/>
                        </a:lnSpc>
                        <a:spcBef>
                          <a:spcPts val="10"/>
                        </a:spcBef>
                      </a:pPr>
                      <a:endParaRPr sz="1650">
                        <a:latin typeface="Times New Roman"/>
                        <a:cs typeface="Times New Roman"/>
                      </a:endParaRPr>
                    </a:p>
                    <a:p>
                      <a:pPr marL="41910" marR="87630" indent="-6350">
                        <a:lnSpc>
                          <a:spcPct val="106900"/>
                        </a:lnSpc>
                      </a:pPr>
                      <a:r>
                        <a:rPr sz="1600" spc="-10" dirty="0">
                          <a:latin typeface="Calibri"/>
                          <a:cs typeface="Calibri"/>
                        </a:rPr>
                        <a:t>Summary </a:t>
                      </a:r>
                      <a:r>
                        <a:rPr sz="1600" spc="-5" dirty="0">
                          <a:latin typeface="Calibri"/>
                          <a:cs typeface="Calibri"/>
                        </a:rPr>
                        <a:t>of supplies </a:t>
                      </a:r>
                      <a:r>
                        <a:rPr sz="1600" spc="-15" dirty="0">
                          <a:latin typeface="Calibri"/>
                          <a:cs typeface="Calibri"/>
                        </a:rPr>
                        <a:t>effected </a:t>
                      </a:r>
                      <a:r>
                        <a:rPr sz="1600" spc="-5" dirty="0">
                          <a:latin typeface="Calibri"/>
                          <a:cs typeface="Calibri"/>
                        </a:rPr>
                        <a:t>and </a:t>
                      </a:r>
                      <a:r>
                        <a:rPr sz="1600" spc="-10" dirty="0">
                          <a:latin typeface="Calibri"/>
                          <a:cs typeface="Calibri"/>
                        </a:rPr>
                        <a:t>received against </a:t>
                      </a:r>
                      <a:r>
                        <a:rPr sz="1600" spc="-5" dirty="0">
                          <a:latin typeface="Calibri"/>
                          <a:cs typeface="Calibri"/>
                        </a:rPr>
                        <a:t>a particular </a:t>
                      </a:r>
                      <a:r>
                        <a:rPr sz="1600" spc="-10" dirty="0">
                          <a:latin typeface="Calibri"/>
                          <a:cs typeface="Calibri"/>
                        </a:rPr>
                        <a:t>HSN code to </a:t>
                      </a:r>
                      <a:r>
                        <a:rPr sz="1600" spc="-5" dirty="0">
                          <a:latin typeface="Calibri"/>
                          <a:cs typeface="Calibri"/>
                        </a:rPr>
                        <a:t>be </a:t>
                      </a:r>
                      <a:r>
                        <a:rPr sz="1600" spc="-10" dirty="0">
                          <a:latin typeface="Calibri"/>
                          <a:cs typeface="Calibri"/>
                        </a:rPr>
                        <a:t>reported </a:t>
                      </a:r>
                      <a:r>
                        <a:rPr sz="1600" spc="-5" dirty="0">
                          <a:latin typeface="Calibri"/>
                          <a:cs typeface="Calibri"/>
                        </a:rPr>
                        <a:t>only in this table. It will be </a:t>
                      </a:r>
                      <a:r>
                        <a:rPr sz="1600" dirty="0">
                          <a:latin typeface="Calibri"/>
                          <a:cs typeface="Calibri"/>
                        </a:rPr>
                        <a:t>optional </a:t>
                      </a:r>
                      <a:r>
                        <a:rPr sz="1600" spc="-15" dirty="0">
                          <a:latin typeface="Calibri"/>
                          <a:cs typeface="Calibri"/>
                        </a:rPr>
                        <a:t>for </a:t>
                      </a:r>
                      <a:r>
                        <a:rPr sz="1600" spc="-20" dirty="0">
                          <a:latin typeface="Calibri"/>
                          <a:cs typeface="Calibri"/>
                        </a:rPr>
                        <a:t>taxpayers  </a:t>
                      </a:r>
                      <a:r>
                        <a:rPr sz="1600" spc="-10" dirty="0">
                          <a:latin typeface="Calibri"/>
                          <a:cs typeface="Calibri"/>
                        </a:rPr>
                        <a:t>having </a:t>
                      </a:r>
                      <a:r>
                        <a:rPr sz="1600" spc="-5" dirty="0">
                          <a:latin typeface="Calibri"/>
                          <a:cs typeface="Calibri"/>
                        </a:rPr>
                        <a:t>annual </a:t>
                      </a:r>
                      <a:r>
                        <a:rPr sz="1600" spc="-10" dirty="0">
                          <a:latin typeface="Calibri"/>
                          <a:cs typeface="Calibri"/>
                        </a:rPr>
                        <a:t>turnover upto </a:t>
                      </a:r>
                      <a:r>
                        <a:rPr sz="1600" spc="-5" dirty="0">
                          <a:latin typeface="Calibri"/>
                          <a:cs typeface="Calibri"/>
                        </a:rPr>
                        <a:t>₹ 1.50 </a:t>
                      </a:r>
                      <a:r>
                        <a:rPr sz="1600" spc="-60" dirty="0">
                          <a:latin typeface="Calibri"/>
                          <a:cs typeface="Calibri"/>
                        </a:rPr>
                        <a:t>Cr. </a:t>
                      </a:r>
                      <a:r>
                        <a:rPr sz="1600" spc="-5" dirty="0">
                          <a:latin typeface="Calibri"/>
                          <a:cs typeface="Calibri"/>
                        </a:rPr>
                        <a:t>It will be mandatory </a:t>
                      </a:r>
                      <a:r>
                        <a:rPr sz="1600" spc="-10" dirty="0">
                          <a:latin typeface="Calibri"/>
                          <a:cs typeface="Calibri"/>
                        </a:rPr>
                        <a:t>to report HSN code at two </a:t>
                      </a:r>
                      <a:r>
                        <a:rPr sz="1600" spc="-5" dirty="0">
                          <a:latin typeface="Calibri"/>
                          <a:cs typeface="Calibri"/>
                        </a:rPr>
                        <a:t>digits </a:t>
                      </a:r>
                      <a:r>
                        <a:rPr sz="1600" spc="-10" dirty="0">
                          <a:latin typeface="Calibri"/>
                          <a:cs typeface="Calibri"/>
                        </a:rPr>
                        <a:t>level </a:t>
                      </a:r>
                      <a:r>
                        <a:rPr sz="1600" spc="-15" dirty="0">
                          <a:latin typeface="Calibri"/>
                          <a:cs typeface="Calibri"/>
                        </a:rPr>
                        <a:t>for </a:t>
                      </a:r>
                      <a:r>
                        <a:rPr sz="1600" spc="-20" dirty="0">
                          <a:latin typeface="Calibri"/>
                          <a:cs typeface="Calibri"/>
                        </a:rPr>
                        <a:t>taxpayers </a:t>
                      </a:r>
                      <a:r>
                        <a:rPr sz="1600" spc="-10" dirty="0">
                          <a:latin typeface="Calibri"/>
                          <a:cs typeface="Calibri"/>
                        </a:rPr>
                        <a:t>having </a:t>
                      </a:r>
                      <a:r>
                        <a:rPr sz="1600" spc="-5" dirty="0">
                          <a:latin typeface="Calibri"/>
                          <a:cs typeface="Calibri"/>
                        </a:rPr>
                        <a:t>annual </a:t>
                      </a:r>
                      <a:r>
                        <a:rPr sz="1600" spc="-10" dirty="0">
                          <a:latin typeface="Calibri"/>
                          <a:cs typeface="Calibri"/>
                        </a:rPr>
                        <a:t>turnover </a:t>
                      </a:r>
                      <a:r>
                        <a:rPr sz="1600" spc="-5" dirty="0">
                          <a:latin typeface="Calibri"/>
                          <a:cs typeface="Calibri"/>
                        </a:rPr>
                        <a:t>in </a:t>
                      </a:r>
                      <a:r>
                        <a:rPr sz="1600" spc="-10" dirty="0">
                          <a:latin typeface="Calibri"/>
                          <a:cs typeface="Calibri"/>
                        </a:rPr>
                        <a:t>the  preceding year above </a:t>
                      </a:r>
                      <a:r>
                        <a:rPr sz="1600" spc="-5" dirty="0">
                          <a:latin typeface="Calibri"/>
                          <a:cs typeface="Calibri"/>
                        </a:rPr>
                        <a:t>₹ 1.50 Cr </a:t>
                      </a:r>
                      <a:r>
                        <a:rPr sz="1600" spc="-10" dirty="0">
                          <a:latin typeface="Calibri"/>
                          <a:cs typeface="Calibri"/>
                        </a:rPr>
                        <a:t>but upto </a:t>
                      </a:r>
                      <a:r>
                        <a:rPr sz="1600" spc="-5" dirty="0">
                          <a:latin typeface="Calibri"/>
                          <a:cs typeface="Calibri"/>
                        </a:rPr>
                        <a:t>₹ 5.00 Cr and </a:t>
                      </a:r>
                      <a:r>
                        <a:rPr sz="1600" spc="-10" dirty="0">
                          <a:latin typeface="Calibri"/>
                          <a:cs typeface="Calibri"/>
                        </a:rPr>
                        <a:t>at </a:t>
                      </a:r>
                      <a:r>
                        <a:rPr sz="1600" spc="-15" dirty="0">
                          <a:latin typeface="Calibri"/>
                          <a:cs typeface="Calibri"/>
                        </a:rPr>
                        <a:t>four </a:t>
                      </a:r>
                      <a:r>
                        <a:rPr sz="1600" spc="-5" dirty="0">
                          <a:latin typeface="Calibri"/>
                          <a:cs typeface="Calibri"/>
                        </a:rPr>
                        <a:t>digits’ </a:t>
                      </a:r>
                      <a:r>
                        <a:rPr sz="1600" spc="-10" dirty="0">
                          <a:latin typeface="Calibri"/>
                          <a:cs typeface="Calibri"/>
                        </a:rPr>
                        <a:t>level </a:t>
                      </a:r>
                      <a:r>
                        <a:rPr sz="1600" spc="-15" dirty="0">
                          <a:latin typeface="Calibri"/>
                          <a:cs typeface="Calibri"/>
                        </a:rPr>
                        <a:t>for </a:t>
                      </a:r>
                      <a:r>
                        <a:rPr sz="1600" spc="-20" dirty="0">
                          <a:latin typeface="Calibri"/>
                          <a:cs typeface="Calibri"/>
                        </a:rPr>
                        <a:t>taxpayers </a:t>
                      </a:r>
                      <a:r>
                        <a:rPr sz="1600" spc="-10" dirty="0">
                          <a:latin typeface="Calibri"/>
                          <a:cs typeface="Calibri"/>
                        </a:rPr>
                        <a:t>having </a:t>
                      </a:r>
                      <a:r>
                        <a:rPr sz="1600" spc="-5" dirty="0">
                          <a:latin typeface="Calibri"/>
                          <a:cs typeface="Calibri"/>
                        </a:rPr>
                        <a:t>annual </a:t>
                      </a:r>
                      <a:r>
                        <a:rPr sz="1600" spc="-10" dirty="0">
                          <a:latin typeface="Calibri"/>
                          <a:cs typeface="Calibri"/>
                        </a:rPr>
                        <a:t>turnover above </a:t>
                      </a:r>
                      <a:r>
                        <a:rPr sz="1600" spc="-5" dirty="0">
                          <a:latin typeface="Calibri"/>
                          <a:cs typeface="Calibri"/>
                        </a:rPr>
                        <a:t>₹ 5.00 </a:t>
                      </a:r>
                      <a:r>
                        <a:rPr sz="1600" spc="-60" dirty="0">
                          <a:latin typeface="Calibri"/>
                          <a:cs typeface="Calibri"/>
                        </a:rPr>
                        <a:t>Cr. </a:t>
                      </a:r>
                      <a:r>
                        <a:rPr sz="1600" spc="-10" dirty="0">
                          <a:latin typeface="Calibri"/>
                          <a:cs typeface="Calibri"/>
                        </a:rPr>
                        <a:t>UQC details  to </a:t>
                      </a:r>
                      <a:r>
                        <a:rPr sz="1600" spc="-5" dirty="0">
                          <a:latin typeface="Calibri"/>
                          <a:cs typeface="Calibri"/>
                        </a:rPr>
                        <a:t>be </a:t>
                      </a:r>
                      <a:r>
                        <a:rPr sz="1600" spc="-10" dirty="0">
                          <a:latin typeface="Calibri"/>
                          <a:cs typeface="Calibri"/>
                        </a:rPr>
                        <a:t>furnished </a:t>
                      </a:r>
                      <a:r>
                        <a:rPr sz="1600" spc="-5" dirty="0">
                          <a:latin typeface="Calibri"/>
                          <a:cs typeface="Calibri"/>
                        </a:rPr>
                        <a:t>only </a:t>
                      </a:r>
                      <a:r>
                        <a:rPr sz="1600" spc="-15" dirty="0">
                          <a:latin typeface="Calibri"/>
                          <a:cs typeface="Calibri"/>
                        </a:rPr>
                        <a:t>for </a:t>
                      </a:r>
                      <a:r>
                        <a:rPr sz="1600" spc="-5" dirty="0">
                          <a:latin typeface="Calibri"/>
                          <a:cs typeface="Calibri"/>
                        </a:rPr>
                        <a:t>supply of</a:t>
                      </a:r>
                      <a:r>
                        <a:rPr sz="1600" spc="30" dirty="0">
                          <a:latin typeface="Calibri"/>
                          <a:cs typeface="Calibri"/>
                        </a:rPr>
                        <a:t> </a:t>
                      </a:r>
                      <a:r>
                        <a:rPr sz="1600" spc="-10" dirty="0">
                          <a:latin typeface="Calibri"/>
                          <a:cs typeface="Calibri"/>
                        </a:rPr>
                        <a:t>goods.</a:t>
                      </a:r>
                      <a:endParaRPr sz="1600">
                        <a:latin typeface="Calibri"/>
                        <a:cs typeface="Calibri"/>
                      </a:endParaRPr>
                    </a:p>
                    <a:p>
                      <a:pPr marL="35560">
                        <a:lnSpc>
                          <a:spcPct val="100000"/>
                        </a:lnSpc>
                        <a:spcBef>
                          <a:spcPts val="135"/>
                        </a:spcBef>
                      </a:pPr>
                      <a:r>
                        <a:rPr sz="1600" spc="-10" dirty="0">
                          <a:latin typeface="Calibri"/>
                          <a:cs typeface="Calibri"/>
                        </a:rPr>
                        <a:t>Quantity </a:t>
                      </a:r>
                      <a:r>
                        <a:rPr sz="1600" spc="-5" dirty="0">
                          <a:latin typeface="Calibri"/>
                          <a:cs typeface="Calibri"/>
                        </a:rPr>
                        <a:t>is </a:t>
                      </a:r>
                      <a:r>
                        <a:rPr sz="1600" spc="-10" dirty="0">
                          <a:latin typeface="Calibri"/>
                          <a:cs typeface="Calibri"/>
                        </a:rPr>
                        <a:t>to </a:t>
                      </a:r>
                      <a:r>
                        <a:rPr sz="1600" spc="-5" dirty="0">
                          <a:latin typeface="Calibri"/>
                          <a:cs typeface="Calibri"/>
                        </a:rPr>
                        <a:t>be </a:t>
                      </a:r>
                      <a:r>
                        <a:rPr sz="1600" spc="-10" dirty="0">
                          <a:latin typeface="Calibri"/>
                          <a:cs typeface="Calibri"/>
                        </a:rPr>
                        <a:t>reported net </a:t>
                      </a:r>
                      <a:r>
                        <a:rPr sz="1600" spc="-5" dirty="0">
                          <a:latin typeface="Calibri"/>
                          <a:cs typeface="Calibri"/>
                        </a:rPr>
                        <a:t>of </a:t>
                      </a:r>
                      <a:r>
                        <a:rPr sz="1600" spc="-10" dirty="0">
                          <a:latin typeface="Calibri"/>
                          <a:cs typeface="Calibri"/>
                        </a:rPr>
                        <a:t>returns. </a:t>
                      </a:r>
                      <a:r>
                        <a:rPr sz="1600" spc="-30" dirty="0">
                          <a:latin typeface="Calibri"/>
                          <a:cs typeface="Calibri"/>
                        </a:rPr>
                        <a:t>Table </a:t>
                      </a:r>
                      <a:r>
                        <a:rPr sz="1600" spc="-5" dirty="0">
                          <a:latin typeface="Calibri"/>
                          <a:cs typeface="Calibri"/>
                        </a:rPr>
                        <a:t>12 of </a:t>
                      </a:r>
                      <a:r>
                        <a:rPr sz="1600" spc="-10" dirty="0">
                          <a:latin typeface="Calibri"/>
                          <a:cs typeface="Calibri"/>
                        </a:rPr>
                        <a:t>FORM GSTR1 </a:t>
                      </a:r>
                      <a:r>
                        <a:rPr sz="1600" spc="-15" dirty="0">
                          <a:latin typeface="Calibri"/>
                          <a:cs typeface="Calibri"/>
                        </a:rPr>
                        <a:t>may </a:t>
                      </a:r>
                      <a:r>
                        <a:rPr sz="1600" spc="-5" dirty="0">
                          <a:latin typeface="Calibri"/>
                          <a:cs typeface="Calibri"/>
                        </a:rPr>
                        <a:t>be </a:t>
                      </a:r>
                      <a:r>
                        <a:rPr sz="1600" spc="-10" dirty="0">
                          <a:latin typeface="Calibri"/>
                          <a:cs typeface="Calibri"/>
                        </a:rPr>
                        <a:t>used </a:t>
                      </a:r>
                      <a:r>
                        <a:rPr sz="1600" spc="-15" dirty="0">
                          <a:latin typeface="Calibri"/>
                          <a:cs typeface="Calibri"/>
                        </a:rPr>
                        <a:t>for </a:t>
                      </a:r>
                      <a:r>
                        <a:rPr sz="1600" spc="-5" dirty="0">
                          <a:latin typeface="Calibri"/>
                          <a:cs typeface="Calibri"/>
                        </a:rPr>
                        <a:t>filling up </a:t>
                      </a:r>
                      <a:r>
                        <a:rPr sz="1600" spc="-10" dirty="0">
                          <a:latin typeface="Calibri"/>
                          <a:cs typeface="Calibri"/>
                        </a:rPr>
                        <a:t>details </a:t>
                      </a:r>
                      <a:r>
                        <a:rPr sz="1600" spc="-5" dirty="0">
                          <a:latin typeface="Calibri"/>
                          <a:cs typeface="Calibri"/>
                        </a:rPr>
                        <a:t>in </a:t>
                      </a:r>
                      <a:r>
                        <a:rPr sz="1600" spc="-30" dirty="0">
                          <a:latin typeface="Calibri"/>
                          <a:cs typeface="Calibri"/>
                        </a:rPr>
                        <a:t>Table</a:t>
                      </a:r>
                      <a:r>
                        <a:rPr sz="1600" spc="195" dirty="0">
                          <a:latin typeface="Calibri"/>
                          <a:cs typeface="Calibri"/>
                        </a:rPr>
                        <a:t> </a:t>
                      </a:r>
                      <a:r>
                        <a:rPr sz="1600" spc="-5" dirty="0">
                          <a:latin typeface="Calibri"/>
                          <a:cs typeface="Calibri"/>
                        </a:rPr>
                        <a:t>17.</a:t>
                      </a:r>
                      <a:endParaRPr sz="1600">
                        <a:latin typeface="Calibri"/>
                        <a:cs typeface="Calibri"/>
                      </a:endParaRPr>
                    </a:p>
                  </a:txBody>
                  <a:tcPr marL="0" marR="0" marT="12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0" y="6457200"/>
            <a:ext cx="0" cy="401320"/>
          </a:xfrm>
          <a:custGeom>
            <a:avLst/>
            <a:gdLst/>
            <a:ahLst/>
            <a:cxnLst/>
            <a:rect l="l" t="t" r="r" b="b"/>
            <a:pathLst>
              <a:path h="401320">
                <a:moveTo>
                  <a:pt x="0" y="0"/>
                </a:moveTo>
                <a:lnTo>
                  <a:pt x="0" y="400797"/>
                </a:lnTo>
              </a:path>
            </a:pathLst>
          </a:custGeom>
          <a:ln w="12700">
            <a:solidFill>
              <a:srgbClr val="FFFFFF"/>
            </a:solidFill>
          </a:ln>
        </p:spPr>
        <p:txBody>
          <a:bodyPr wrap="square" lIns="0" tIns="0" rIns="0" bIns="0" rtlCol="0"/>
          <a:lstStyle/>
          <a:p>
            <a:endParaRPr/>
          </a:p>
        </p:txBody>
      </p:sp>
      <p:sp>
        <p:nvSpPr>
          <p:cNvPr id="3" name="object 3"/>
          <p:cNvSpPr/>
          <p:nvPr/>
        </p:nvSpPr>
        <p:spPr>
          <a:xfrm>
            <a:off x="317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4" name="object 4"/>
          <p:cNvSpPr/>
          <p:nvPr/>
        </p:nvSpPr>
        <p:spPr>
          <a:xfrm>
            <a:off x="1218882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5" name="object 5"/>
          <p:cNvSpPr/>
          <p:nvPr/>
        </p:nvSpPr>
        <p:spPr>
          <a:xfrm>
            <a:off x="0" y="6463550"/>
            <a:ext cx="12192000" cy="0"/>
          </a:xfrm>
          <a:custGeom>
            <a:avLst/>
            <a:gdLst/>
            <a:ahLst/>
            <a:cxnLst/>
            <a:rect l="l" t="t" r="r" b="b"/>
            <a:pathLst>
              <a:path w="12192000">
                <a:moveTo>
                  <a:pt x="0" y="0"/>
                </a:moveTo>
                <a:lnTo>
                  <a:pt x="12192000" y="0"/>
                </a:lnTo>
              </a:path>
            </a:pathLst>
          </a:custGeom>
          <a:ln w="12700">
            <a:solidFill>
              <a:srgbClr val="FFFFFF"/>
            </a:solidFill>
          </a:ln>
        </p:spPr>
        <p:txBody>
          <a:bodyPr wrap="square" lIns="0" tIns="0" rIns="0" bIns="0" rtlCol="0"/>
          <a:lstStyle/>
          <a:p>
            <a:endParaRPr/>
          </a:p>
        </p:txBody>
      </p:sp>
      <p:sp>
        <p:nvSpPr>
          <p:cNvPr id="6" name="object 6"/>
          <p:cNvSpPr/>
          <p:nvPr/>
        </p:nvSpPr>
        <p:spPr>
          <a:xfrm>
            <a:off x="0" y="6848474"/>
            <a:ext cx="12192000" cy="0"/>
          </a:xfrm>
          <a:custGeom>
            <a:avLst/>
            <a:gdLst/>
            <a:ahLst/>
            <a:cxnLst/>
            <a:rect l="l" t="t" r="r" b="b"/>
            <a:pathLst>
              <a:path w="12192000">
                <a:moveTo>
                  <a:pt x="0" y="0"/>
                </a:moveTo>
                <a:lnTo>
                  <a:pt x="12192000" y="0"/>
                </a:lnTo>
              </a:path>
            </a:pathLst>
          </a:custGeom>
          <a:ln w="19049">
            <a:solidFill>
              <a:srgbClr val="FFFFFF"/>
            </a:solidFill>
          </a:ln>
        </p:spPr>
        <p:txBody>
          <a:bodyPr wrap="square" lIns="0" tIns="0" rIns="0" bIns="0" rtlCol="0"/>
          <a:lstStyle/>
          <a:p>
            <a:endParaRPr/>
          </a:p>
        </p:txBody>
      </p:sp>
      <p:sp>
        <p:nvSpPr>
          <p:cNvPr id="7" name="object 7"/>
          <p:cNvSpPr/>
          <p:nvPr/>
        </p:nvSpPr>
        <p:spPr>
          <a:xfrm>
            <a:off x="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1D5895"/>
          </a:solidFill>
        </p:spPr>
        <p:txBody>
          <a:bodyPr wrap="square" lIns="0" tIns="0" rIns="0" bIns="0" rtlCol="0"/>
          <a:lstStyle/>
          <a:p>
            <a:endParaRPr/>
          </a:p>
        </p:txBody>
      </p:sp>
      <p:sp>
        <p:nvSpPr>
          <p:cNvPr id="8" name="object 8"/>
          <p:cNvSpPr/>
          <p:nvPr/>
        </p:nvSpPr>
        <p:spPr>
          <a:xfrm>
            <a:off x="609600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80FF33"/>
          </a:solidFill>
        </p:spPr>
        <p:txBody>
          <a:bodyPr wrap="square" lIns="0" tIns="0" rIns="0" bIns="0" rtlCol="0"/>
          <a:lstStyle/>
          <a:p>
            <a:endParaRPr/>
          </a:p>
        </p:txBody>
      </p:sp>
      <p:sp>
        <p:nvSpPr>
          <p:cNvPr id="9" name="object 9"/>
          <p:cNvSpPr/>
          <p:nvPr/>
        </p:nvSpPr>
        <p:spPr>
          <a:xfrm>
            <a:off x="6096000" y="0"/>
            <a:ext cx="0" cy="375920"/>
          </a:xfrm>
          <a:custGeom>
            <a:avLst/>
            <a:gdLst/>
            <a:ahLst/>
            <a:cxnLst/>
            <a:rect l="l" t="t" r="r" b="b"/>
            <a:pathLst>
              <a:path h="375920">
                <a:moveTo>
                  <a:pt x="0" y="0"/>
                </a:moveTo>
                <a:lnTo>
                  <a:pt x="0" y="375412"/>
                </a:lnTo>
              </a:path>
            </a:pathLst>
          </a:custGeom>
          <a:ln w="12700">
            <a:solidFill>
              <a:srgbClr val="FFFFFF"/>
            </a:solidFill>
          </a:ln>
        </p:spPr>
        <p:txBody>
          <a:bodyPr wrap="square" lIns="0" tIns="0" rIns="0" bIns="0" rtlCol="0"/>
          <a:lstStyle/>
          <a:p>
            <a:endParaRPr/>
          </a:p>
        </p:txBody>
      </p:sp>
      <p:sp>
        <p:nvSpPr>
          <p:cNvPr id="10" name="object 10"/>
          <p:cNvSpPr/>
          <p:nvPr/>
        </p:nvSpPr>
        <p:spPr>
          <a:xfrm>
            <a:off x="317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1" name="object 11"/>
          <p:cNvSpPr/>
          <p:nvPr/>
        </p:nvSpPr>
        <p:spPr>
          <a:xfrm>
            <a:off x="1218882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2" name="object 12"/>
          <p:cNvSpPr/>
          <p:nvPr/>
        </p:nvSpPr>
        <p:spPr>
          <a:xfrm>
            <a:off x="0" y="3175"/>
            <a:ext cx="12192000" cy="0"/>
          </a:xfrm>
          <a:custGeom>
            <a:avLst/>
            <a:gdLst/>
            <a:ahLst/>
            <a:cxnLst/>
            <a:rect l="l" t="t" r="r" b="b"/>
            <a:pathLst>
              <a:path w="12192000">
                <a:moveTo>
                  <a:pt x="0" y="0"/>
                </a:moveTo>
                <a:lnTo>
                  <a:pt x="12192000" y="0"/>
                </a:lnTo>
              </a:path>
            </a:pathLst>
          </a:custGeom>
          <a:ln w="6350">
            <a:solidFill>
              <a:srgbClr val="FFFFFF"/>
            </a:solidFill>
          </a:ln>
        </p:spPr>
        <p:txBody>
          <a:bodyPr wrap="square" lIns="0" tIns="0" rIns="0" bIns="0" rtlCol="0"/>
          <a:lstStyle/>
          <a:p>
            <a:endParaRPr/>
          </a:p>
        </p:txBody>
      </p:sp>
      <p:sp>
        <p:nvSpPr>
          <p:cNvPr id="13" name="object 13"/>
          <p:cNvSpPr/>
          <p:nvPr/>
        </p:nvSpPr>
        <p:spPr>
          <a:xfrm>
            <a:off x="833627" y="394703"/>
            <a:ext cx="10520934" cy="538746"/>
          </a:xfrm>
          <a:prstGeom prst="rect">
            <a:avLst/>
          </a:prstGeom>
          <a:blipFill>
            <a:blip r:embed="rId2" cstate="print"/>
            <a:stretch>
              <a:fillRect/>
            </a:stretch>
          </a:blipFill>
        </p:spPr>
        <p:txBody>
          <a:bodyPr wrap="square" lIns="0" tIns="0" rIns="0" bIns="0" rtlCol="0"/>
          <a:lstStyle/>
          <a:p>
            <a:endParaRPr/>
          </a:p>
        </p:txBody>
      </p:sp>
      <p:sp>
        <p:nvSpPr>
          <p:cNvPr id="14" name="object 14"/>
          <p:cNvSpPr txBox="1">
            <a:spLocks noGrp="1"/>
          </p:cNvSpPr>
          <p:nvPr>
            <p:ph type="title"/>
          </p:nvPr>
        </p:nvSpPr>
        <p:spPr>
          <a:xfrm>
            <a:off x="2917317" y="285445"/>
            <a:ext cx="6367780" cy="635000"/>
          </a:xfrm>
          <a:prstGeom prst="rect">
            <a:avLst/>
          </a:prstGeom>
        </p:spPr>
        <p:txBody>
          <a:bodyPr vert="horz" wrap="square" lIns="0" tIns="12065" rIns="0" bIns="0" rtlCol="0">
            <a:spAutoFit/>
          </a:bodyPr>
          <a:lstStyle/>
          <a:p>
            <a:pPr marL="12700">
              <a:lnSpc>
                <a:spcPct val="100000"/>
              </a:lnSpc>
              <a:spcBef>
                <a:spcPts val="95"/>
              </a:spcBef>
            </a:pPr>
            <a:r>
              <a:rPr spc="-65" dirty="0"/>
              <a:t>Table </a:t>
            </a:r>
            <a:r>
              <a:rPr spc="-5" dirty="0"/>
              <a:t>18 : HSN </a:t>
            </a:r>
            <a:r>
              <a:rPr spc="-25" dirty="0"/>
              <a:t>Inward</a:t>
            </a:r>
            <a:r>
              <a:rPr spc="60" dirty="0"/>
              <a:t> </a:t>
            </a:r>
            <a:r>
              <a:rPr spc="-5" dirty="0"/>
              <a:t>Supplies</a:t>
            </a:r>
          </a:p>
        </p:txBody>
      </p:sp>
      <p:graphicFrame>
        <p:nvGraphicFramePr>
          <p:cNvPr id="15" name="object 15"/>
          <p:cNvGraphicFramePr>
            <a:graphicFrameLocks noGrp="1"/>
          </p:cNvGraphicFramePr>
          <p:nvPr/>
        </p:nvGraphicFramePr>
        <p:xfrm>
          <a:off x="233616" y="1117091"/>
          <a:ext cx="11712574" cy="3915662"/>
        </p:xfrm>
        <a:graphic>
          <a:graphicData uri="http://schemas.openxmlformats.org/drawingml/2006/table">
            <a:tbl>
              <a:tblPr firstRow="1" bandRow="1">
                <a:tableStyleId>{2D5ABB26-0587-4C30-8999-92F81FD0307C}</a:tableStyleId>
              </a:tblPr>
              <a:tblGrid>
                <a:gridCol w="588645"/>
                <a:gridCol w="2042795"/>
                <a:gridCol w="1506855"/>
                <a:gridCol w="1584325"/>
                <a:gridCol w="850265"/>
                <a:gridCol w="793750"/>
                <a:gridCol w="1056004"/>
                <a:gridCol w="1323340"/>
                <a:gridCol w="979170"/>
                <a:gridCol w="987425"/>
              </a:tblGrid>
              <a:tr h="247777">
                <a:tc>
                  <a:txBody>
                    <a:bodyPr/>
                    <a:lstStyle/>
                    <a:p>
                      <a:pPr marR="5080" algn="ctr">
                        <a:lnSpc>
                          <a:spcPts val="1660"/>
                        </a:lnSpc>
                      </a:pPr>
                      <a:r>
                        <a:rPr sz="1400" b="1" dirty="0">
                          <a:solidFill>
                            <a:srgbClr val="FFFFFF"/>
                          </a:solidFill>
                          <a:latin typeface="Calibri"/>
                          <a:cs typeface="Calibri"/>
                        </a:rPr>
                        <a:t>Pt.</a:t>
                      </a:r>
                      <a:r>
                        <a:rPr sz="1400" b="1" spc="-40" dirty="0">
                          <a:solidFill>
                            <a:srgbClr val="FFFFFF"/>
                          </a:solidFill>
                          <a:latin typeface="Calibri"/>
                          <a:cs typeface="Calibri"/>
                        </a:rPr>
                        <a:t> </a:t>
                      </a:r>
                      <a:r>
                        <a:rPr sz="1400" b="1" spc="-5" dirty="0">
                          <a:solidFill>
                            <a:srgbClr val="FFFFFF"/>
                          </a:solidFill>
                          <a:latin typeface="Calibri"/>
                          <a:cs typeface="Calibri"/>
                        </a:rPr>
                        <a:t>VI</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gridSpan="9">
                  <a:txBody>
                    <a:bodyPr/>
                    <a:lstStyle/>
                    <a:p>
                      <a:pPr marR="10160" algn="ctr">
                        <a:lnSpc>
                          <a:spcPts val="1850"/>
                        </a:lnSpc>
                      </a:pPr>
                      <a:r>
                        <a:rPr sz="1600" b="1" spc="-5" dirty="0">
                          <a:latin typeface="Times New Roman"/>
                          <a:cs typeface="Times New Roman"/>
                        </a:rPr>
                        <a:t>Other </a:t>
                      </a:r>
                      <a:r>
                        <a:rPr sz="1600" b="1" spc="-10" dirty="0">
                          <a:latin typeface="Times New Roman"/>
                          <a:cs typeface="Times New Roman"/>
                        </a:rPr>
                        <a:t>Information</a:t>
                      </a:r>
                      <a:endParaRPr sz="16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247650">
                <a:tc rowSpan="3">
                  <a:txBody>
                    <a:bodyPr/>
                    <a:lstStyle/>
                    <a:p>
                      <a:pPr>
                        <a:lnSpc>
                          <a:spcPct val="100000"/>
                        </a:lnSpc>
                      </a:pPr>
                      <a:endParaRPr sz="1600">
                        <a:latin typeface="Times New Roman"/>
                        <a:cs typeface="Times New Roman"/>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5B9BD4"/>
                    </a:solidFill>
                  </a:tcPr>
                </a:tc>
                <a:tc>
                  <a:txBody>
                    <a:bodyPr/>
                    <a:lstStyle/>
                    <a:p>
                      <a:pPr>
                        <a:lnSpc>
                          <a:spcPct val="100000"/>
                        </a:lnSpc>
                      </a:pPr>
                      <a:endParaRPr sz="1500">
                        <a:latin typeface="Times New Roman"/>
                        <a:cs typeface="Times New Roman"/>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gridSpan="8">
                  <a:txBody>
                    <a:bodyPr/>
                    <a:lstStyle/>
                    <a:p>
                      <a:pPr>
                        <a:lnSpc>
                          <a:spcPct val="100000"/>
                        </a:lnSpc>
                      </a:pPr>
                      <a:endParaRPr sz="1500">
                        <a:latin typeface="Times New Roman"/>
                        <a:cs typeface="Times New Roman"/>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1132077">
                <a:tc vMerge="1">
                  <a:txBody>
                    <a:bodyPr/>
                    <a:lstStyle/>
                    <a:p>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5B9BD4"/>
                    </a:solidFill>
                  </a:tcPr>
                </a:tc>
                <a:tc>
                  <a:txBody>
                    <a:bodyPr/>
                    <a:lstStyle/>
                    <a:p>
                      <a:pPr marR="6985" algn="ctr">
                        <a:lnSpc>
                          <a:spcPts val="1660"/>
                        </a:lnSpc>
                      </a:pPr>
                      <a:r>
                        <a:rPr sz="1400" dirty="0">
                          <a:latin typeface="Calibri"/>
                          <a:cs typeface="Calibri"/>
                        </a:rPr>
                        <a:t>HSN</a:t>
                      </a:r>
                      <a:r>
                        <a:rPr sz="1400" spc="-30" dirty="0">
                          <a:latin typeface="Calibri"/>
                          <a:cs typeface="Calibri"/>
                        </a:rPr>
                        <a:t> </a:t>
                      </a:r>
                      <a:r>
                        <a:rPr sz="1400" spc="-5" dirty="0">
                          <a:latin typeface="Calibri"/>
                          <a:cs typeface="Calibri"/>
                        </a:rPr>
                        <a:t>Codes</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R="4445" algn="ctr">
                        <a:lnSpc>
                          <a:spcPts val="1895"/>
                        </a:lnSpc>
                      </a:pPr>
                      <a:r>
                        <a:rPr sz="1600" spc="-10" dirty="0">
                          <a:latin typeface="Times New Roman"/>
                          <a:cs typeface="Times New Roman"/>
                        </a:rPr>
                        <a:t>UQC</a:t>
                      </a:r>
                      <a:endParaRPr sz="16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R="5080" algn="ctr">
                        <a:lnSpc>
                          <a:spcPts val="1895"/>
                        </a:lnSpc>
                      </a:pPr>
                      <a:r>
                        <a:rPr sz="1600" spc="-25" dirty="0">
                          <a:latin typeface="Times New Roman"/>
                          <a:cs typeface="Times New Roman"/>
                        </a:rPr>
                        <a:t>Total</a:t>
                      </a:r>
                      <a:r>
                        <a:rPr sz="1600" spc="-15" dirty="0">
                          <a:latin typeface="Times New Roman"/>
                          <a:cs typeface="Times New Roman"/>
                        </a:rPr>
                        <a:t> </a:t>
                      </a:r>
                      <a:r>
                        <a:rPr sz="1600" spc="-5" dirty="0">
                          <a:latin typeface="Times New Roman"/>
                          <a:cs typeface="Times New Roman"/>
                        </a:rPr>
                        <a:t>Quantity</a:t>
                      </a:r>
                      <a:endParaRPr sz="16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R="6350" algn="ctr">
                        <a:lnSpc>
                          <a:spcPts val="1895"/>
                        </a:lnSpc>
                      </a:pPr>
                      <a:r>
                        <a:rPr sz="1600" spc="-20" dirty="0">
                          <a:latin typeface="Times New Roman"/>
                          <a:cs typeface="Times New Roman"/>
                        </a:rPr>
                        <a:t>Taxable</a:t>
                      </a:r>
                      <a:endParaRPr sz="1600">
                        <a:latin typeface="Times New Roman"/>
                        <a:cs typeface="Times New Roman"/>
                      </a:endParaRPr>
                    </a:p>
                    <a:p>
                      <a:pPr algn="ctr">
                        <a:lnSpc>
                          <a:spcPct val="100000"/>
                        </a:lnSpc>
                        <a:spcBef>
                          <a:spcPts val="145"/>
                        </a:spcBef>
                      </a:pPr>
                      <a:r>
                        <a:rPr sz="1600" spc="-40" dirty="0">
                          <a:latin typeface="Times New Roman"/>
                          <a:cs typeface="Times New Roman"/>
                        </a:rPr>
                        <a:t>Value</a:t>
                      </a:r>
                      <a:endParaRPr sz="16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R="6985" algn="ctr">
                        <a:lnSpc>
                          <a:spcPts val="1895"/>
                        </a:lnSpc>
                      </a:pPr>
                      <a:r>
                        <a:rPr sz="1600" spc="-5" dirty="0">
                          <a:latin typeface="Times New Roman"/>
                          <a:cs typeface="Times New Roman"/>
                        </a:rPr>
                        <a:t>Rate</a:t>
                      </a:r>
                      <a:r>
                        <a:rPr sz="1600" spc="-25" dirty="0">
                          <a:latin typeface="Times New Roman"/>
                          <a:cs typeface="Times New Roman"/>
                        </a:rPr>
                        <a:t> </a:t>
                      </a:r>
                      <a:r>
                        <a:rPr sz="1600" spc="-5" dirty="0">
                          <a:latin typeface="Times New Roman"/>
                          <a:cs typeface="Times New Roman"/>
                        </a:rPr>
                        <a:t>of</a:t>
                      </a:r>
                      <a:endParaRPr sz="1600">
                        <a:latin typeface="Times New Roman"/>
                        <a:cs typeface="Times New Roman"/>
                      </a:endParaRPr>
                    </a:p>
                    <a:p>
                      <a:pPr algn="ctr">
                        <a:lnSpc>
                          <a:spcPct val="100000"/>
                        </a:lnSpc>
                        <a:spcBef>
                          <a:spcPts val="145"/>
                        </a:spcBef>
                      </a:pPr>
                      <a:r>
                        <a:rPr sz="1600" spc="-45" dirty="0">
                          <a:latin typeface="Times New Roman"/>
                          <a:cs typeface="Times New Roman"/>
                        </a:rPr>
                        <a:t>Tax</a:t>
                      </a:r>
                      <a:endParaRPr sz="16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13335" algn="ctr">
                        <a:lnSpc>
                          <a:spcPts val="1625"/>
                        </a:lnSpc>
                      </a:pPr>
                      <a:r>
                        <a:rPr sz="1400" spc="-10" dirty="0">
                          <a:latin typeface="Calibri"/>
                          <a:cs typeface="Calibri"/>
                        </a:rPr>
                        <a:t>Central</a:t>
                      </a:r>
                      <a:r>
                        <a:rPr sz="1400" spc="-15" dirty="0">
                          <a:latin typeface="Calibri"/>
                          <a:cs typeface="Calibri"/>
                        </a:rPr>
                        <a:t> </a:t>
                      </a:r>
                      <a:r>
                        <a:rPr sz="1400" spc="-40" dirty="0">
                          <a:latin typeface="Calibri"/>
                          <a:cs typeface="Calibri"/>
                        </a:rPr>
                        <a:t>Tax</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497205" marR="460375" indent="-13970" algn="just">
                        <a:lnSpc>
                          <a:spcPts val="1680"/>
                        </a:lnSpc>
                      </a:pPr>
                      <a:r>
                        <a:rPr sz="1400" dirty="0">
                          <a:latin typeface="Calibri"/>
                          <a:cs typeface="Calibri"/>
                        </a:rPr>
                        <a:t>S</a:t>
                      </a:r>
                      <a:r>
                        <a:rPr sz="1400" spc="-15" dirty="0">
                          <a:latin typeface="Calibri"/>
                          <a:cs typeface="Calibri"/>
                        </a:rPr>
                        <a:t>t</a:t>
                      </a:r>
                      <a:r>
                        <a:rPr sz="1400" spc="-10" dirty="0">
                          <a:latin typeface="Calibri"/>
                          <a:cs typeface="Calibri"/>
                        </a:rPr>
                        <a:t>a</a:t>
                      </a:r>
                      <a:r>
                        <a:rPr sz="1400" spc="-15" dirty="0">
                          <a:latin typeface="Calibri"/>
                          <a:cs typeface="Calibri"/>
                        </a:rPr>
                        <a:t>t</a:t>
                      </a:r>
                      <a:r>
                        <a:rPr sz="1400" dirty="0">
                          <a:latin typeface="Calibri"/>
                          <a:cs typeface="Calibri"/>
                        </a:rPr>
                        <a:t>e  </a:t>
                      </a:r>
                      <a:r>
                        <a:rPr sz="1400" spc="-40" dirty="0">
                          <a:latin typeface="Calibri"/>
                          <a:cs typeface="Calibri"/>
                        </a:rPr>
                        <a:t>Tax </a:t>
                      </a:r>
                      <a:r>
                        <a:rPr sz="1400" dirty="0">
                          <a:latin typeface="Calibri"/>
                          <a:cs typeface="Calibri"/>
                        </a:rPr>
                        <a:t>/  UT</a:t>
                      </a:r>
                      <a:endParaRPr sz="1400">
                        <a:latin typeface="Calibri"/>
                        <a:cs typeface="Calibri"/>
                      </a:endParaRPr>
                    </a:p>
                    <a:p>
                      <a:pPr marL="15875" algn="ctr">
                        <a:lnSpc>
                          <a:spcPts val="1625"/>
                        </a:lnSpc>
                      </a:pPr>
                      <a:r>
                        <a:rPr sz="1400" spc="-40" dirty="0">
                          <a:latin typeface="Calibri"/>
                          <a:cs typeface="Calibri"/>
                        </a:rPr>
                        <a:t>Tax</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380365" marR="98425" indent="-257810">
                        <a:lnSpc>
                          <a:spcPts val="1680"/>
                        </a:lnSpc>
                      </a:pPr>
                      <a:r>
                        <a:rPr sz="1400" spc="-10" dirty="0">
                          <a:latin typeface="Calibri"/>
                          <a:cs typeface="Calibri"/>
                        </a:rPr>
                        <a:t>I</a:t>
                      </a:r>
                      <a:r>
                        <a:rPr sz="1400" spc="-20" dirty="0">
                          <a:latin typeface="Calibri"/>
                          <a:cs typeface="Calibri"/>
                        </a:rPr>
                        <a:t>n</a:t>
                      </a:r>
                      <a:r>
                        <a:rPr sz="1400" spc="-15" dirty="0">
                          <a:latin typeface="Calibri"/>
                          <a:cs typeface="Calibri"/>
                        </a:rPr>
                        <a:t>t</a:t>
                      </a:r>
                      <a:r>
                        <a:rPr sz="1400" dirty="0">
                          <a:latin typeface="Calibri"/>
                          <a:cs typeface="Calibri"/>
                        </a:rPr>
                        <a:t>e</a:t>
                      </a:r>
                      <a:r>
                        <a:rPr sz="1400" spc="-5" dirty="0">
                          <a:latin typeface="Calibri"/>
                          <a:cs typeface="Calibri"/>
                        </a:rPr>
                        <a:t>g</a:t>
                      </a:r>
                      <a:r>
                        <a:rPr sz="1400" spc="-25" dirty="0">
                          <a:latin typeface="Calibri"/>
                          <a:cs typeface="Calibri"/>
                        </a:rPr>
                        <a:t>r</a:t>
                      </a:r>
                      <a:r>
                        <a:rPr sz="1400" spc="-15" dirty="0">
                          <a:latin typeface="Calibri"/>
                          <a:cs typeface="Calibri"/>
                        </a:rPr>
                        <a:t>at</a:t>
                      </a:r>
                      <a:r>
                        <a:rPr sz="1400" dirty="0">
                          <a:latin typeface="Calibri"/>
                          <a:cs typeface="Calibri"/>
                        </a:rPr>
                        <a:t>ed  </a:t>
                      </a:r>
                      <a:r>
                        <a:rPr sz="1400" spc="-40" dirty="0">
                          <a:latin typeface="Calibri"/>
                          <a:cs typeface="Calibri"/>
                        </a:rPr>
                        <a:t>Tax</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L="14604" algn="ctr">
                        <a:lnSpc>
                          <a:spcPts val="1625"/>
                        </a:lnSpc>
                      </a:pPr>
                      <a:r>
                        <a:rPr sz="1400" dirty="0">
                          <a:latin typeface="Calibri"/>
                          <a:cs typeface="Calibri"/>
                        </a:rPr>
                        <a:t>Cess</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r>
              <a:tr h="221361">
                <a:tc vMerge="1">
                  <a:txBody>
                    <a:bodyPr/>
                    <a:lstStyle/>
                    <a:p>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5B9BD4"/>
                    </a:solidFill>
                  </a:tcPr>
                </a:tc>
                <a:tc>
                  <a:txBody>
                    <a:bodyPr/>
                    <a:lstStyle/>
                    <a:p>
                      <a:pPr marR="7620" algn="ctr">
                        <a:lnSpc>
                          <a:spcPts val="1645"/>
                        </a:lnSpc>
                      </a:pPr>
                      <a:r>
                        <a:rPr sz="1400" dirty="0">
                          <a:latin typeface="Calibri"/>
                          <a:cs typeface="Calibri"/>
                        </a:rPr>
                        <a:t>1</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R="6985" algn="ctr">
                        <a:lnSpc>
                          <a:spcPts val="1645"/>
                        </a:lnSpc>
                      </a:pPr>
                      <a:r>
                        <a:rPr sz="1400" dirty="0">
                          <a:latin typeface="Calibri"/>
                          <a:cs typeface="Calibri"/>
                        </a:rPr>
                        <a:t>2</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L="15875" algn="ctr">
                        <a:lnSpc>
                          <a:spcPts val="1625"/>
                        </a:lnSpc>
                      </a:pPr>
                      <a:r>
                        <a:rPr sz="1400" dirty="0">
                          <a:latin typeface="Calibri"/>
                          <a:cs typeface="Calibri"/>
                        </a:rPr>
                        <a:t>3</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L="15240" algn="ctr">
                        <a:lnSpc>
                          <a:spcPts val="1625"/>
                        </a:lnSpc>
                      </a:pPr>
                      <a:r>
                        <a:rPr sz="1400" dirty="0">
                          <a:latin typeface="Calibri"/>
                          <a:cs typeface="Calibri"/>
                        </a:rPr>
                        <a:t>4</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L="16510" algn="ctr">
                        <a:lnSpc>
                          <a:spcPts val="1625"/>
                        </a:lnSpc>
                      </a:pPr>
                      <a:r>
                        <a:rPr sz="1400" dirty="0">
                          <a:latin typeface="Calibri"/>
                          <a:cs typeface="Calibri"/>
                        </a:rPr>
                        <a:t>5</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R="5715" algn="ctr">
                        <a:lnSpc>
                          <a:spcPts val="1645"/>
                        </a:lnSpc>
                      </a:pPr>
                      <a:r>
                        <a:rPr sz="1400" dirty="0">
                          <a:latin typeface="Calibri"/>
                          <a:cs typeface="Calibri"/>
                        </a:rPr>
                        <a:t>6</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L="15875" algn="ctr">
                        <a:lnSpc>
                          <a:spcPts val="1625"/>
                        </a:lnSpc>
                      </a:pPr>
                      <a:r>
                        <a:rPr sz="1400" dirty="0">
                          <a:latin typeface="Calibri"/>
                          <a:cs typeface="Calibri"/>
                        </a:rPr>
                        <a:t>7</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L="15240" algn="ctr">
                        <a:lnSpc>
                          <a:spcPts val="1625"/>
                        </a:lnSpc>
                      </a:pPr>
                      <a:r>
                        <a:rPr sz="1400" dirty="0">
                          <a:latin typeface="Calibri"/>
                          <a:cs typeface="Calibri"/>
                        </a:rPr>
                        <a:t>8</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marL="17145" algn="ctr">
                        <a:lnSpc>
                          <a:spcPts val="1625"/>
                        </a:lnSpc>
                      </a:pPr>
                      <a:r>
                        <a:rPr sz="1400" dirty="0">
                          <a:latin typeface="Calibri"/>
                          <a:cs typeface="Calibri"/>
                        </a:rPr>
                        <a:t>9</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r>
              <a:tr h="247650">
                <a:tc>
                  <a:txBody>
                    <a:bodyPr/>
                    <a:lstStyle/>
                    <a:p>
                      <a:pPr marR="9525" algn="ctr">
                        <a:lnSpc>
                          <a:spcPts val="1664"/>
                        </a:lnSpc>
                      </a:pPr>
                      <a:r>
                        <a:rPr sz="1400" b="1" spc="5" dirty="0">
                          <a:solidFill>
                            <a:srgbClr val="FFFFFF"/>
                          </a:solidFill>
                          <a:latin typeface="Times New Roman"/>
                          <a:cs typeface="Times New Roman"/>
                        </a:rPr>
                        <a:t>18</a:t>
                      </a:r>
                      <a:endParaRPr sz="14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1D5895"/>
                    </a:solidFill>
                  </a:tcPr>
                </a:tc>
                <a:tc gridSpan="9">
                  <a:txBody>
                    <a:bodyPr/>
                    <a:lstStyle/>
                    <a:p>
                      <a:pPr marL="35560">
                        <a:lnSpc>
                          <a:spcPts val="1850"/>
                        </a:lnSpc>
                      </a:pPr>
                      <a:r>
                        <a:rPr sz="1600" spc="-10" dirty="0">
                          <a:solidFill>
                            <a:srgbClr val="FFFFFF"/>
                          </a:solidFill>
                          <a:latin typeface="Times New Roman"/>
                          <a:cs typeface="Times New Roman"/>
                        </a:rPr>
                        <a:t>HSN </a:t>
                      </a:r>
                      <a:r>
                        <a:rPr sz="1600" spc="-20" dirty="0">
                          <a:solidFill>
                            <a:srgbClr val="FFFFFF"/>
                          </a:solidFill>
                          <a:latin typeface="Times New Roman"/>
                          <a:cs typeface="Times New Roman"/>
                        </a:rPr>
                        <a:t>Wise </a:t>
                      </a:r>
                      <a:r>
                        <a:rPr sz="1600" spc="-15" dirty="0">
                          <a:solidFill>
                            <a:srgbClr val="FFFFFF"/>
                          </a:solidFill>
                          <a:latin typeface="Times New Roman"/>
                          <a:cs typeface="Times New Roman"/>
                        </a:rPr>
                        <a:t>Summary </a:t>
                      </a:r>
                      <a:r>
                        <a:rPr sz="1600" spc="-5" dirty="0">
                          <a:solidFill>
                            <a:srgbClr val="FFFFFF"/>
                          </a:solidFill>
                          <a:latin typeface="Times New Roman"/>
                          <a:cs typeface="Times New Roman"/>
                        </a:rPr>
                        <a:t>of Inward</a:t>
                      </a:r>
                      <a:r>
                        <a:rPr sz="1600" spc="105" dirty="0">
                          <a:solidFill>
                            <a:srgbClr val="FFFFFF"/>
                          </a:solidFill>
                          <a:latin typeface="Times New Roman"/>
                          <a:cs typeface="Times New Roman"/>
                        </a:rPr>
                        <a:t> </a:t>
                      </a:r>
                      <a:r>
                        <a:rPr sz="1600" spc="-5" dirty="0">
                          <a:solidFill>
                            <a:srgbClr val="FFFFFF"/>
                          </a:solidFill>
                          <a:latin typeface="Times New Roman"/>
                          <a:cs typeface="Times New Roman"/>
                        </a:rPr>
                        <a:t>supplies</a:t>
                      </a:r>
                      <a:endParaRPr sz="16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1D5895"/>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1819147">
                <a:tc gridSpan="10">
                  <a:txBody>
                    <a:bodyPr/>
                    <a:lstStyle/>
                    <a:p>
                      <a:pPr>
                        <a:lnSpc>
                          <a:spcPct val="100000"/>
                        </a:lnSpc>
                        <a:spcBef>
                          <a:spcPts val="10"/>
                        </a:spcBef>
                      </a:pPr>
                      <a:endParaRPr sz="1650">
                        <a:latin typeface="Times New Roman"/>
                        <a:cs typeface="Times New Roman"/>
                      </a:endParaRPr>
                    </a:p>
                    <a:p>
                      <a:pPr marL="41910" marR="71755" indent="-6350">
                        <a:lnSpc>
                          <a:spcPct val="106900"/>
                        </a:lnSpc>
                      </a:pPr>
                      <a:r>
                        <a:rPr sz="1600" spc="-10" dirty="0">
                          <a:latin typeface="Calibri"/>
                          <a:cs typeface="Calibri"/>
                        </a:rPr>
                        <a:t>Summary </a:t>
                      </a:r>
                      <a:r>
                        <a:rPr sz="1600" spc="-5" dirty="0">
                          <a:latin typeface="Calibri"/>
                          <a:cs typeface="Calibri"/>
                        </a:rPr>
                        <a:t>of supplies </a:t>
                      </a:r>
                      <a:r>
                        <a:rPr sz="1600" spc="-15" dirty="0">
                          <a:latin typeface="Calibri"/>
                          <a:cs typeface="Calibri"/>
                        </a:rPr>
                        <a:t>effected </a:t>
                      </a:r>
                      <a:r>
                        <a:rPr sz="1600" spc="-5" dirty="0">
                          <a:latin typeface="Calibri"/>
                          <a:cs typeface="Calibri"/>
                        </a:rPr>
                        <a:t>and </a:t>
                      </a:r>
                      <a:r>
                        <a:rPr sz="1600" spc="-10" dirty="0">
                          <a:latin typeface="Calibri"/>
                          <a:cs typeface="Calibri"/>
                        </a:rPr>
                        <a:t>received against </a:t>
                      </a:r>
                      <a:r>
                        <a:rPr sz="1600" spc="-5" dirty="0">
                          <a:latin typeface="Calibri"/>
                          <a:cs typeface="Calibri"/>
                        </a:rPr>
                        <a:t>a particular </a:t>
                      </a:r>
                      <a:r>
                        <a:rPr sz="1600" spc="-10" dirty="0">
                          <a:latin typeface="Calibri"/>
                          <a:cs typeface="Calibri"/>
                        </a:rPr>
                        <a:t>HSN code to </a:t>
                      </a:r>
                      <a:r>
                        <a:rPr sz="1600" spc="-5" dirty="0">
                          <a:latin typeface="Calibri"/>
                          <a:cs typeface="Calibri"/>
                        </a:rPr>
                        <a:t>be </a:t>
                      </a:r>
                      <a:r>
                        <a:rPr sz="1600" spc="-10" dirty="0">
                          <a:latin typeface="Calibri"/>
                          <a:cs typeface="Calibri"/>
                        </a:rPr>
                        <a:t>Reported </a:t>
                      </a:r>
                      <a:r>
                        <a:rPr sz="1600" spc="-5" dirty="0">
                          <a:latin typeface="Calibri"/>
                          <a:cs typeface="Calibri"/>
                        </a:rPr>
                        <a:t>only in this table. It will be </a:t>
                      </a:r>
                      <a:r>
                        <a:rPr sz="1600" dirty="0">
                          <a:latin typeface="Calibri"/>
                          <a:cs typeface="Calibri"/>
                        </a:rPr>
                        <a:t>optional </a:t>
                      </a:r>
                      <a:r>
                        <a:rPr sz="1600" spc="-15" dirty="0">
                          <a:latin typeface="Calibri"/>
                          <a:cs typeface="Calibri"/>
                        </a:rPr>
                        <a:t>for </a:t>
                      </a:r>
                      <a:r>
                        <a:rPr sz="1600" spc="-20" dirty="0">
                          <a:latin typeface="Calibri"/>
                          <a:cs typeface="Calibri"/>
                        </a:rPr>
                        <a:t>taxpayers  </a:t>
                      </a:r>
                      <a:r>
                        <a:rPr sz="1600" spc="-10" dirty="0">
                          <a:latin typeface="Calibri"/>
                          <a:cs typeface="Calibri"/>
                        </a:rPr>
                        <a:t>having </a:t>
                      </a:r>
                      <a:r>
                        <a:rPr sz="1600" spc="-5" dirty="0">
                          <a:latin typeface="Calibri"/>
                          <a:cs typeface="Calibri"/>
                        </a:rPr>
                        <a:t>annual </a:t>
                      </a:r>
                      <a:r>
                        <a:rPr sz="1600" spc="-20" dirty="0">
                          <a:latin typeface="Calibri"/>
                          <a:cs typeface="Calibri"/>
                        </a:rPr>
                        <a:t>Turnover </a:t>
                      </a:r>
                      <a:r>
                        <a:rPr sz="1600" spc="-10" dirty="0">
                          <a:latin typeface="Calibri"/>
                          <a:cs typeface="Calibri"/>
                        </a:rPr>
                        <a:t>upto </a:t>
                      </a:r>
                      <a:r>
                        <a:rPr sz="1600" spc="-5" dirty="0">
                          <a:latin typeface="Calibri"/>
                          <a:cs typeface="Calibri"/>
                        </a:rPr>
                        <a:t>₹ 1.50 </a:t>
                      </a:r>
                      <a:r>
                        <a:rPr sz="1600" spc="-60" dirty="0">
                          <a:latin typeface="Calibri"/>
                          <a:cs typeface="Calibri"/>
                        </a:rPr>
                        <a:t>Cr. </a:t>
                      </a:r>
                      <a:r>
                        <a:rPr sz="1600" spc="-5" dirty="0">
                          <a:latin typeface="Calibri"/>
                          <a:cs typeface="Calibri"/>
                        </a:rPr>
                        <a:t>It will be mandatory </a:t>
                      </a:r>
                      <a:r>
                        <a:rPr sz="1600" spc="-10" dirty="0">
                          <a:latin typeface="Calibri"/>
                          <a:cs typeface="Calibri"/>
                        </a:rPr>
                        <a:t>to report HSN code at two </a:t>
                      </a:r>
                      <a:r>
                        <a:rPr sz="1600" spc="-5" dirty="0">
                          <a:latin typeface="Calibri"/>
                          <a:cs typeface="Calibri"/>
                        </a:rPr>
                        <a:t>digits </a:t>
                      </a:r>
                      <a:r>
                        <a:rPr sz="1600" spc="-10" dirty="0">
                          <a:latin typeface="Calibri"/>
                          <a:cs typeface="Calibri"/>
                        </a:rPr>
                        <a:t>level </a:t>
                      </a:r>
                      <a:r>
                        <a:rPr sz="1600" spc="-15" dirty="0">
                          <a:latin typeface="Calibri"/>
                          <a:cs typeface="Calibri"/>
                        </a:rPr>
                        <a:t>for </a:t>
                      </a:r>
                      <a:r>
                        <a:rPr sz="1600" spc="-20" dirty="0">
                          <a:latin typeface="Calibri"/>
                          <a:cs typeface="Calibri"/>
                        </a:rPr>
                        <a:t>taxpayers </a:t>
                      </a:r>
                      <a:r>
                        <a:rPr sz="1600" spc="-10" dirty="0">
                          <a:latin typeface="Calibri"/>
                          <a:cs typeface="Calibri"/>
                        </a:rPr>
                        <a:t>having </a:t>
                      </a:r>
                      <a:r>
                        <a:rPr sz="1600" spc="-5" dirty="0">
                          <a:latin typeface="Calibri"/>
                          <a:cs typeface="Calibri"/>
                        </a:rPr>
                        <a:t>annual </a:t>
                      </a:r>
                      <a:r>
                        <a:rPr sz="1600" spc="-10" dirty="0">
                          <a:latin typeface="Calibri"/>
                          <a:cs typeface="Calibri"/>
                        </a:rPr>
                        <a:t>turnover </a:t>
                      </a:r>
                      <a:r>
                        <a:rPr sz="1600" spc="-5" dirty="0">
                          <a:latin typeface="Calibri"/>
                          <a:cs typeface="Calibri"/>
                        </a:rPr>
                        <a:t>in </a:t>
                      </a:r>
                      <a:r>
                        <a:rPr sz="1600" spc="-10" dirty="0">
                          <a:latin typeface="Calibri"/>
                          <a:cs typeface="Calibri"/>
                        </a:rPr>
                        <a:t>the  preceding year above </a:t>
                      </a:r>
                      <a:r>
                        <a:rPr sz="1600" spc="-5" dirty="0">
                          <a:latin typeface="Calibri"/>
                          <a:cs typeface="Calibri"/>
                        </a:rPr>
                        <a:t>₹ 1.50 Cr </a:t>
                      </a:r>
                      <a:r>
                        <a:rPr sz="1600" spc="-10" dirty="0">
                          <a:latin typeface="Calibri"/>
                          <a:cs typeface="Calibri"/>
                        </a:rPr>
                        <a:t>but upto </a:t>
                      </a:r>
                      <a:r>
                        <a:rPr sz="1600" spc="-5" dirty="0">
                          <a:latin typeface="Calibri"/>
                          <a:cs typeface="Calibri"/>
                        </a:rPr>
                        <a:t>₹ 5.00 Cr and </a:t>
                      </a:r>
                      <a:r>
                        <a:rPr sz="1600" spc="-10" dirty="0">
                          <a:latin typeface="Calibri"/>
                          <a:cs typeface="Calibri"/>
                        </a:rPr>
                        <a:t>at </a:t>
                      </a:r>
                      <a:r>
                        <a:rPr sz="1600" spc="-15" dirty="0">
                          <a:latin typeface="Calibri"/>
                          <a:cs typeface="Calibri"/>
                        </a:rPr>
                        <a:t>four </a:t>
                      </a:r>
                      <a:r>
                        <a:rPr sz="1600" spc="-5" dirty="0">
                          <a:latin typeface="Calibri"/>
                          <a:cs typeface="Calibri"/>
                        </a:rPr>
                        <a:t>digits’ </a:t>
                      </a:r>
                      <a:r>
                        <a:rPr sz="1600" spc="-10" dirty="0">
                          <a:latin typeface="Calibri"/>
                          <a:cs typeface="Calibri"/>
                        </a:rPr>
                        <a:t>level </a:t>
                      </a:r>
                      <a:r>
                        <a:rPr sz="1600" spc="-15" dirty="0">
                          <a:latin typeface="Calibri"/>
                          <a:cs typeface="Calibri"/>
                        </a:rPr>
                        <a:t>for </a:t>
                      </a:r>
                      <a:r>
                        <a:rPr sz="1600" spc="-20" dirty="0">
                          <a:latin typeface="Calibri"/>
                          <a:cs typeface="Calibri"/>
                        </a:rPr>
                        <a:t>taxpayers </a:t>
                      </a:r>
                      <a:r>
                        <a:rPr sz="1600" spc="-10" dirty="0">
                          <a:latin typeface="Calibri"/>
                          <a:cs typeface="Calibri"/>
                        </a:rPr>
                        <a:t>having </a:t>
                      </a:r>
                      <a:r>
                        <a:rPr sz="1600" spc="-5" dirty="0">
                          <a:latin typeface="Calibri"/>
                          <a:cs typeface="Calibri"/>
                        </a:rPr>
                        <a:t>annual </a:t>
                      </a:r>
                      <a:r>
                        <a:rPr sz="1600" spc="-20" dirty="0">
                          <a:latin typeface="Calibri"/>
                          <a:cs typeface="Calibri"/>
                        </a:rPr>
                        <a:t>Turnover </a:t>
                      </a:r>
                      <a:r>
                        <a:rPr sz="1600" spc="-10" dirty="0">
                          <a:latin typeface="Calibri"/>
                          <a:cs typeface="Calibri"/>
                        </a:rPr>
                        <a:t>above </a:t>
                      </a:r>
                      <a:r>
                        <a:rPr sz="1600" spc="-5" dirty="0">
                          <a:latin typeface="Calibri"/>
                          <a:cs typeface="Calibri"/>
                        </a:rPr>
                        <a:t>₹ 5.00 </a:t>
                      </a:r>
                      <a:r>
                        <a:rPr sz="1600" spc="-60" dirty="0">
                          <a:latin typeface="Calibri"/>
                          <a:cs typeface="Calibri"/>
                        </a:rPr>
                        <a:t>Cr. </a:t>
                      </a:r>
                      <a:r>
                        <a:rPr sz="1600" spc="-10" dirty="0">
                          <a:latin typeface="Calibri"/>
                          <a:cs typeface="Calibri"/>
                        </a:rPr>
                        <a:t>UQC details  to </a:t>
                      </a:r>
                      <a:r>
                        <a:rPr sz="1600" spc="-5" dirty="0">
                          <a:latin typeface="Calibri"/>
                          <a:cs typeface="Calibri"/>
                        </a:rPr>
                        <a:t>be </a:t>
                      </a:r>
                      <a:r>
                        <a:rPr sz="1600" spc="-10" dirty="0">
                          <a:latin typeface="Calibri"/>
                          <a:cs typeface="Calibri"/>
                        </a:rPr>
                        <a:t>furnished </a:t>
                      </a:r>
                      <a:r>
                        <a:rPr sz="1600" spc="-5" dirty="0">
                          <a:latin typeface="Calibri"/>
                          <a:cs typeface="Calibri"/>
                        </a:rPr>
                        <a:t>only </a:t>
                      </a:r>
                      <a:r>
                        <a:rPr sz="1600" spc="-15" dirty="0">
                          <a:latin typeface="Calibri"/>
                          <a:cs typeface="Calibri"/>
                        </a:rPr>
                        <a:t>for </a:t>
                      </a:r>
                      <a:r>
                        <a:rPr sz="1600" spc="-5" dirty="0">
                          <a:latin typeface="Calibri"/>
                          <a:cs typeface="Calibri"/>
                        </a:rPr>
                        <a:t>supply of </a:t>
                      </a:r>
                      <a:r>
                        <a:rPr sz="1600" spc="-10" dirty="0">
                          <a:latin typeface="Calibri"/>
                          <a:cs typeface="Calibri"/>
                        </a:rPr>
                        <a:t>goods. </a:t>
                      </a:r>
                      <a:r>
                        <a:rPr sz="1600" spc="-5" dirty="0">
                          <a:latin typeface="Calibri"/>
                          <a:cs typeface="Calibri"/>
                        </a:rPr>
                        <a:t>Quantity is </a:t>
                      </a:r>
                      <a:r>
                        <a:rPr sz="1600" spc="-10" dirty="0">
                          <a:latin typeface="Calibri"/>
                          <a:cs typeface="Calibri"/>
                        </a:rPr>
                        <a:t>to </a:t>
                      </a:r>
                      <a:r>
                        <a:rPr sz="1600" spc="-5" dirty="0">
                          <a:latin typeface="Calibri"/>
                          <a:cs typeface="Calibri"/>
                        </a:rPr>
                        <a:t>be </a:t>
                      </a:r>
                      <a:r>
                        <a:rPr sz="1600" spc="-10" dirty="0">
                          <a:latin typeface="Calibri"/>
                          <a:cs typeface="Calibri"/>
                        </a:rPr>
                        <a:t>reported net </a:t>
                      </a:r>
                      <a:r>
                        <a:rPr sz="1600" spc="-5" dirty="0">
                          <a:latin typeface="Calibri"/>
                          <a:cs typeface="Calibri"/>
                        </a:rPr>
                        <a:t>of </a:t>
                      </a:r>
                      <a:r>
                        <a:rPr sz="1600" spc="-10" dirty="0">
                          <a:latin typeface="Calibri"/>
                          <a:cs typeface="Calibri"/>
                        </a:rPr>
                        <a:t>returns. </a:t>
                      </a:r>
                      <a:r>
                        <a:rPr sz="1600" spc="-25" dirty="0">
                          <a:latin typeface="Calibri"/>
                          <a:cs typeface="Calibri"/>
                        </a:rPr>
                        <a:t>Table </a:t>
                      </a:r>
                      <a:r>
                        <a:rPr sz="1600" spc="-10" dirty="0">
                          <a:latin typeface="Calibri"/>
                          <a:cs typeface="Calibri"/>
                        </a:rPr>
                        <a:t>12 </a:t>
                      </a:r>
                      <a:r>
                        <a:rPr sz="1600" spc="-5" dirty="0">
                          <a:latin typeface="Calibri"/>
                          <a:cs typeface="Calibri"/>
                        </a:rPr>
                        <a:t>of </a:t>
                      </a:r>
                      <a:r>
                        <a:rPr sz="1600" spc="-10" dirty="0">
                          <a:latin typeface="Calibri"/>
                          <a:cs typeface="Calibri"/>
                        </a:rPr>
                        <a:t>FORM GSTR1 </a:t>
                      </a:r>
                      <a:r>
                        <a:rPr sz="1600" spc="-15" dirty="0">
                          <a:latin typeface="Calibri"/>
                          <a:cs typeface="Calibri"/>
                        </a:rPr>
                        <a:t>may </a:t>
                      </a:r>
                      <a:r>
                        <a:rPr sz="1600" spc="-5" dirty="0">
                          <a:latin typeface="Calibri"/>
                          <a:cs typeface="Calibri"/>
                        </a:rPr>
                        <a:t>be used </a:t>
                      </a:r>
                      <a:r>
                        <a:rPr sz="1600" spc="-20" dirty="0">
                          <a:latin typeface="Calibri"/>
                          <a:cs typeface="Calibri"/>
                        </a:rPr>
                        <a:t>for </a:t>
                      </a:r>
                      <a:r>
                        <a:rPr sz="1600" spc="5" dirty="0">
                          <a:latin typeface="Calibri"/>
                          <a:cs typeface="Calibri"/>
                        </a:rPr>
                        <a:t>filling </a:t>
                      </a:r>
                      <a:r>
                        <a:rPr sz="1600" spc="-5" dirty="0">
                          <a:latin typeface="Calibri"/>
                          <a:cs typeface="Calibri"/>
                        </a:rPr>
                        <a:t>up </a:t>
                      </a:r>
                      <a:r>
                        <a:rPr sz="1600" spc="-10" dirty="0">
                          <a:latin typeface="Calibri"/>
                          <a:cs typeface="Calibri"/>
                        </a:rPr>
                        <a:t>details  </a:t>
                      </a:r>
                      <a:r>
                        <a:rPr sz="1600" spc="-5" dirty="0">
                          <a:latin typeface="Calibri"/>
                          <a:cs typeface="Calibri"/>
                        </a:rPr>
                        <a:t>in </a:t>
                      </a:r>
                      <a:r>
                        <a:rPr sz="1600" spc="-30" dirty="0">
                          <a:latin typeface="Calibri"/>
                          <a:cs typeface="Calibri"/>
                        </a:rPr>
                        <a:t>Table</a:t>
                      </a:r>
                      <a:r>
                        <a:rPr sz="1600" spc="-35" dirty="0">
                          <a:latin typeface="Calibri"/>
                          <a:cs typeface="Calibri"/>
                        </a:rPr>
                        <a:t> </a:t>
                      </a:r>
                      <a:r>
                        <a:rPr sz="1600" spc="-5" dirty="0">
                          <a:latin typeface="Calibri"/>
                          <a:cs typeface="Calibri"/>
                        </a:rPr>
                        <a:t>17.</a:t>
                      </a:r>
                      <a:endParaRPr sz="1600">
                        <a:latin typeface="Calibri"/>
                        <a:cs typeface="Calibri"/>
                      </a:endParaRPr>
                    </a:p>
                  </a:txBody>
                  <a:tcPr marL="0" marR="0" marT="12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0" y="6457200"/>
            <a:ext cx="0" cy="401320"/>
          </a:xfrm>
          <a:custGeom>
            <a:avLst/>
            <a:gdLst/>
            <a:ahLst/>
            <a:cxnLst/>
            <a:rect l="l" t="t" r="r" b="b"/>
            <a:pathLst>
              <a:path h="401320">
                <a:moveTo>
                  <a:pt x="0" y="0"/>
                </a:moveTo>
                <a:lnTo>
                  <a:pt x="0" y="400797"/>
                </a:lnTo>
              </a:path>
            </a:pathLst>
          </a:custGeom>
          <a:ln w="12700">
            <a:solidFill>
              <a:srgbClr val="FFFFFF"/>
            </a:solidFill>
          </a:ln>
        </p:spPr>
        <p:txBody>
          <a:bodyPr wrap="square" lIns="0" tIns="0" rIns="0" bIns="0" rtlCol="0"/>
          <a:lstStyle/>
          <a:p>
            <a:endParaRPr/>
          </a:p>
        </p:txBody>
      </p:sp>
      <p:sp>
        <p:nvSpPr>
          <p:cNvPr id="3" name="object 3"/>
          <p:cNvSpPr/>
          <p:nvPr/>
        </p:nvSpPr>
        <p:spPr>
          <a:xfrm>
            <a:off x="317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4" name="object 4"/>
          <p:cNvSpPr/>
          <p:nvPr/>
        </p:nvSpPr>
        <p:spPr>
          <a:xfrm>
            <a:off x="1218882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5" name="object 5"/>
          <p:cNvSpPr/>
          <p:nvPr/>
        </p:nvSpPr>
        <p:spPr>
          <a:xfrm>
            <a:off x="0" y="6463550"/>
            <a:ext cx="12192000" cy="0"/>
          </a:xfrm>
          <a:custGeom>
            <a:avLst/>
            <a:gdLst/>
            <a:ahLst/>
            <a:cxnLst/>
            <a:rect l="l" t="t" r="r" b="b"/>
            <a:pathLst>
              <a:path w="12192000">
                <a:moveTo>
                  <a:pt x="0" y="0"/>
                </a:moveTo>
                <a:lnTo>
                  <a:pt x="12192000" y="0"/>
                </a:lnTo>
              </a:path>
            </a:pathLst>
          </a:custGeom>
          <a:ln w="12700">
            <a:solidFill>
              <a:srgbClr val="FFFFFF"/>
            </a:solidFill>
          </a:ln>
        </p:spPr>
        <p:txBody>
          <a:bodyPr wrap="square" lIns="0" tIns="0" rIns="0" bIns="0" rtlCol="0"/>
          <a:lstStyle/>
          <a:p>
            <a:endParaRPr/>
          </a:p>
        </p:txBody>
      </p:sp>
      <p:sp>
        <p:nvSpPr>
          <p:cNvPr id="6" name="object 6"/>
          <p:cNvSpPr/>
          <p:nvPr/>
        </p:nvSpPr>
        <p:spPr>
          <a:xfrm>
            <a:off x="0" y="6848474"/>
            <a:ext cx="12192000" cy="0"/>
          </a:xfrm>
          <a:custGeom>
            <a:avLst/>
            <a:gdLst/>
            <a:ahLst/>
            <a:cxnLst/>
            <a:rect l="l" t="t" r="r" b="b"/>
            <a:pathLst>
              <a:path w="12192000">
                <a:moveTo>
                  <a:pt x="0" y="0"/>
                </a:moveTo>
                <a:lnTo>
                  <a:pt x="12192000" y="0"/>
                </a:lnTo>
              </a:path>
            </a:pathLst>
          </a:custGeom>
          <a:ln w="19049">
            <a:solidFill>
              <a:srgbClr val="FFFFFF"/>
            </a:solidFill>
          </a:ln>
        </p:spPr>
        <p:txBody>
          <a:bodyPr wrap="square" lIns="0" tIns="0" rIns="0" bIns="0" rtlCol="0"/>
          <a:lstStyle/>
          <a:p>
            <a:endParaRPr/>
          </a:p>
        </p:txBody>
      </p:sp>
      <p:sp>
        <p:nvSpPr>
          <p:cNvPr id="7" name="object 7"/>
          <p:cNvSpPr/>
          <p:nvPr/>
        </p:nvSpPr>
        <p:spPr>
          <a:xfrm>
            <a:off x="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1D5895"/>
          </a:solidFill>
        </p:spPr>
        <p:txBody>
          <a:bodyPr wrap="square" lIns="0" tIns="0" rIns="0" bIns="0" rtlCol="0"/>
          <a:lstStyle/>
          <a:p>
            <a:endParaRPr/>
          </a:p>
        </p:txBody>
      </p:sp>
      <p:sp>
        <p:nvSpPr>
          <p:cNvPr id="8" name="object 8"/>
          <p:cNvSpPr/>
          <p:nvPr/>
        </p:nvSpPr>
        <p:spPr>
          <a:xfrm>
            <a:off x="609600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80FF33"/>
          </a:solidFill>
        </p:spPr>
        <p:txBody>
          <a:bodyPr wrap="square" lIns="0" tIns="0" rIns="0" bIns="0" rtlCol="0"/>
          <a:lstStyle/>
          <a:p>
            <a:endParaRPr/>
          </a:p>
        </p:txBody>
      </p:sp>
      <p:sp>
        <p:nvSpPr>
          <p:cNvPr id="9" name="object 9"/>
          <p:cNvSpPr/>
          <p:nvPr/>
        </p:nvSpPr>
        <p:spPr>
          <a:xfrm>
            <a:off x="6096000" y="0"/>
            <a:ext cx="0" cy="375920"/>
          </a:xfrm>
          <a:custGeom>
            <a:avLst/>
            <a:gdLst/>
            <a:ahLst/>
            <a:cxnLst/>
            <a:rect l="l" t="t" r="r" b="b"/>
            <a:pathLst>
              <a:path h="375920">
                <a:moveTo>
                  <a:pt x="0" y="0"/>
                </a:moveTo>
                <a:lnTo>
                  <a:pt x="0" y="375412"/>
                </a:lnTo>
              </a:path>
            </a:pathLst>
          </a:custGeom>
          <a:ln w="12700">
            <a:solidFill>
              <a:srgbClr val="FFFFFF"/>
            </a:solidFill>
          </a:ln>
        </p:spPr>
        <p:txBody>
          <a:bodyPr wrap="square" lIns="0" tIns="0" rIns="0" bIns="0" rtlCol="0"/>
          <a:lstStyle/>
          <a:p>
            <a:endParaRPr/>
          </a:p>
        </p:txBody>
      </p:sp>
      <p:sp>
        <p:nvSpPr>
          <p:cNvPr id="10" name="object 10"/>
          <p:cNvSpPr/>
          <p:nvPr/>
        </p:nvSpPr>
        <p:spPr>
          <a:xfrm>
            <a:off x="317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1" name="object 11"/>
          <p:cNvSpPr/>
          <p:nvPr/>
        </p:nvSpPr>
        <p:spPr>
          <a:xfrm>
            <a:off x="1218882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2" name="object 12"/>
          <p:cNvSpPr/>
          <p:nvPr/>
        </p:nvSpPr>
        <p:spPr>
          <a:xfrm>
            <a:off x="0" y="3175"/>
            <a:ext cx="12192000" cy="0"/>
          </a:xfrm>
          <a:custGeom>
            <a:avLst/>
            <a:gdLst/>
            <a:ahLst/>
            <a:cxnLst/>
            <a:rect l="l" t="t" r="r" b="b"/>
            <a:pathLst>
              <a:path w="12192000">
                <a:moveTo>
                  <a:pt x="0" y="0"/>
                </a:moveTo>
                <a:lnTo>
                  <a:pt x="12192000" y="0"/>
                </a:lnTo>
              </a:path>
            </a:pathLst>
          </a:custGeom>
          <a:ln w="6350">
            <a:solidFill>
              <a:srgbClr val="FFFFFF"/>
            </a:solidFill>
          </a:ln>
        </p:spPr>
        <p:txBody>
          <a:bodyPr wrap="square" lIns="0" tIns="0" rIns="0" bIns="0" rtlCol="0"/>
          <a:lstStyle/>
          <a:p>
            <a:endParaRPr/>
          </a:p>
        </p:txBody>
      </p:sp>
      <p:sp>
        <p:nvSpPr>
          <p:cNvPr id="13" name="object 13"/>
          <p:cNvSpPr/>
          <p:nvPr/>
        </p:nvSpPr>
        <p:spPr>
          <a:xfrm>
            <a:off x="833627" y="394703"/>
            <a:ext cx="10520934" cy="538746"/>
          </a:xfrm>
          <a:prstGeom prst="rect">
            <a:avLst/>
          </a:prstGeom>
          <a:blipFill>
            <a:blip r:embed="rId2" cstate="print"/>
            <a:stretch>
              <a:fillRect/>
            </a:stretch>
          </a:blipFill>
        </p:spPr>
        <p:txBody>
          <a:bodyPr wrap="square" lIns="0" tIns="0" rIns="0" bIns="0" rtlCol="0"/>
          <a:lstStyle/>
          <a:p>
            <a:endParaRPr/>
          </a:p>
        </p:txBody>
      </p:sp>
      <p:sp>
        <p:nvSpPr>
          <p:cNvPr id="14" name="object 14"/>
          <p:cNvSpPr txBox="1">
            <a:spLocks noGrp="1"/>
          </p:cNvSpPr>
          <p:nvPr>
            <p:ph type="title"/>
          </p:nvPr>
        </p:nvSpPr>
        <p:spPr>
          <a:xfrm>
            <a:off x="2760345" y="285445"/>
            <a:ext cx="6672580" cy="635000"/>
          </a:xfrm>
          <a:prstGeom prst="rect">
            <a:avLst/>
          </a:prstGeom>
        </p:spPr>
        <p:txBody>
          <a:bodyPr vert="horz" wrap="square" lIns="0" tIns="12065" rIns="0" bIns="0" rtlCol="0">
            <a:spAutoFit/>
          </a:bodyPr>
          <a:lstStyle/>
          <a:p>
            <a:pPr marL="12700">
              <a:lnSpc>
                <a:spcPct val="100000"/>
              </a:lnSpc>
              <a:spcBef>
                <a:spcPts val="95"/>
              </a:spcBef>
            </a:pPr>
            <a:r>
              <a:rPr spc="-5" dirty="0"/>
              <a:t>Annual </a:t>
            </a:r>
            <a:r>
              <a:rPr spc="-20" dirty="0"/>
              <a:t>Return Format </a:t>
            </a:r>
            <a:r>
              <a:rPr spc="-5" dirty="0"/>
              <a:t>: </a:t>
            </a:r>
            <a:r>
              <a:rPr spc="-65" dirty="0"/>
              <a:t>Table</a:t>
            </a:r>
            <a:r>
              <a:rPr spc="-25" dirty="0"/>
              <a:t> </a:t>
            </a:r>
            <a:r>
              <a:rPr spc="-5" dirty="0"/>
              <a:t>19</a:t>
            </a:r>
          </a:p>
        </p:txBody>
      </p:sp>
      <p:graphicFrame>
        <p:nvGraphicFramePr>
          <p:cNvPr id="15" name="object 15"/>
          <p:cNvGraphicFramePr>
            <a:graphicFrameLocks noGrp="1"/>
          </p:cNvGraphicFramePr>
          <p:nvPr/>
        </p:nvGraphicFramePr>
        <p:xfrm>
          <a:off x="315620" y="1126997"/>
          <a:ext cx="11211558" cy="3311776"/>
        </p:xfrm>
        <a:graphic>
          <a:graphicData uri="http://schemas.openxmlformats.org/drawingml/2006/table">
            <a:tbl>
              <a:tblPr firstRow="1" bandRow="1">
                <a:tableStyleId>{2D5ABB26-0587-4C30-8999-92F81FD0307C}</a:tableStyleId>
              </a:tblPr>
              <a:tblGrid>
                <a:gridCol w="627380"/>
                <a:gridCol w="3970020"/>
                <a:gridCol w="3307079"/>
                <a:gridCol w="3307079"/>
              </a:tblGrid>
              <a:tr h="873760">
                <a:tc>
                  <a:txBody>
                    <a:bodyPr/>
                    <a:lstStyle/>
                    <a:p>
                      <a:pPr marR="5715" algn="ctr">
                        <a:lnSpc>
                          <a:spcPts val="1660"/>
                        </a:lnSpc>
                      </a:pPr>
                      <a:r>
                        <a:rPr sz="1400" b="1" dirty="0">
                          <a:solidFill>
                            <a:srgbClr val="FFFFFF"/>
                          </a:solidFill>
                          <a:latin typeface="Calibri"/>
                          <a:cs typeface="Calibri"/>
                        </a:rPr>
                        <a:t>Pt.</a:t>
                      </a:r>
                      <a:r>
                        <a:rPr sz="1400" b="1" spc="-30" dirty="0">
                          <a:solidFill>
                            <a:srgbClr val="FFFFFF"/>
                          </a:solidFill>
                          <a:latin typeface="Calibri"/>
                          <a:cs typeface="Calibri"/>
                        </a:rPr>
                        <a:t> </a:t>
                      </a:r>
                      <a:r>
                        <a:rPr sz="1400" b="1" spc="-5" dirty="0">
                          <a:solidFill>
                            <a:srgbClr val="FFFFFF"/>
                          </a:solidFill>
                          <a:latin typeface="Calibri"/>
                          <a:cs typeface="Calibri"/>
                        </a:rPr>
                        <a:t>VI</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gridSpan="3">
                  <a:txBody>
                    <a:bodyPr/>
                    <a:lstStyle/>
                    <a:p>
                      <a:pPr marR="9525" algn="ctr">
                        <a:lnSpc>
                          <a:spcPts val="1889"/>
                        </a:lnSpc>
                      </a:pPr>
                      <a:r>
                        <a:rPr sz="1600" b="1" spc="-5" dirty="0">
                          <a:latin typeface="Times New Roman"/>
                          <a:cs typeface="Times New Roman"/>
                        </a:rPr>
                        <a:t>Other </a:t>
                      </a:r>
                      <a:r>
                        <a:rPr sz="1600" b="1" spc="-10" dirty="0">
                          <a:latin typeface="Times New Roman"/>
                          <a:cs typeface="Times New Roman"/>
                        </a:rPr>
                        <a:t>Information</a:t>
                      </a:r>
                      <a:endParaRPr sz="16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B9BD4"/>
                    </a:solidFill>
                  </a:tcPr>
                </a:tc>
                <a:tc hMerge="1">
                  <a:txBody>
                    <a:bodyPr/>
                    <a:lstStyle/>
                    <a:p>
                      <a:endParaRPr/>
                    </a:p>
                  </a:txBody>
                  <a:tcPr marL="0" marR="0" marT="0" marB="0"/>
                </a:tc>
                <a:tc hMerge="1">
                  <a:txBody>
                    <a:bodyPr/>
                    <a:lstStyle/>
                    <a:p>
                      <a:endParaRPr/>
                    </a:p>
                  </a:txBody>
                  <a:tcPr marL="0" marR="0" marT="0" marB="0"/>
                </a:tc>
              </a:tr>
              <a:tr h="281177">
                <a:tc rowSpan="3">
                  <a:txBody>
                    <a:bodyPr/>
                    <a:lstStyle/>
                    <a:p>
                      <a:pPr>
                        <a:lnSpc>
                          <a:spcPct val="100000"/>
                        </a:lnSpc>
                      </a:pPr>
                      <a:endParaRPr sz="2000">
                        <a:latin typeface="Times New Roman"/>
                        <a:cs typeface="Times New Roman"/>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5B9BD4"/>
                    </a:solidFill>
                  </a:tcPr>
                </a:tc>
                <a:tc>
                  <a:txBody>
                    <a:bodyPr/>
                    <a:lstStyle/>
                    <a:p>
                      <a:pPr>
                        <a:lnSpc>
                          <a:spcPct val="100000"/>
                        </a:lnSpc>
                      </a:pPr>
                      <a:endParaRPr sz="1700">
                        <a:latin typeface="Times New Roman"/>
                        <a:cs typeface="Times New Roman"/>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700">
                        <a:latin typeface="Times New Roman"/>
                        <a:cs typeface="Times New Roman"/>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700">
                        <a:latin typeface="Times New Roman"/>
                        <a:cs typeface="Times New Roman"/>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2DEEE"/>
                    </a:solidFill>
                  </a:tcPr>
                </a:tc>
              </a:tr>
              <a:tr h="879348">
                <a:tc vMerge="1">
                  <a:txBody>
                    <a:bodyPr/>
                    <a:lstStyle/>
                    <a:p>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5B9BD4"/>
                    </a:solidFill>
                  </a:tcPr>
                </a:tc>
                <a:tc>
                  <a:txBody>
                    <a:bodyPr/>
                    <a:lstStyle/>
                    <a:p>
                      <a:pPr marR="6350" algn="ctr">
                        <a:lnSpc>
                          <a:spcPts val="2130"/>
                        </a:lnSpc>
                      </a:pPr>
                      <a:r>
                        <a:rPr sz="1800" spc="-10" dirty="0">
                          <a:latin typeface="Calibri"/>
                          <a:cs typeface="Calibri"/>
                        </a:rPr>
                        <a:t>Description</a:t>
                      </a:r>
                      <a:endParaRPr sz="18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R="6350" algn="ctr">
                        <a:lnSpc>
                          <a:spcPts val="2130"/>
                        </a:lnSpc>
                      </a:pPr>
                      <a:r>
                        <a:rPr sz="1800" spc="-15" dirty="0">
                          <a:latin typeface="Calibri"/>
                          <a:cs typeface="Calibri"/>
                        </a:rPr>
                        <a:t>Payable</a:t>
                      </a:r>
                      <a:endParaRPr sz="18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c>
                  <a:txBody>
                    <a:bodyPr/>
                    <a:lstStyle/>
                    <a:p>
                      <a:pPr marR="4445" algn="ctr">
                        <a:lnSpc>
                          <a:spcPts val="2130"/>
                        </a:lnSpc>
                      </a:pPr>
                      <a:r>
                        <a:rPr sz="1800" spc="-15" dirty="0">
                          <a:latin typeface="Calibri"/>
                          <a:cs typeface="Calibri"/>
                        </a:rPr>
                        <a:t>Paid</a:t>
                      </a:r>
                      <a:endParaRPr sz="18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AEEF7"/>
                    </a:solidFill>
                  </a:tcPr>
                </a:tc>
              </a:tr>
              <a:tr h="316356">
                <a:tc vMerge="1">
                  <a:txBody>
                    <a:bodyPr/>
                    <a:lstStyle/>
                    <a:p>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5B9BD4"/>
                    </a:solidFill>
                  </a:tcPr>
                </a:tc>
                <a:tc>
                  <a:txBody>
                    <a:bodyPr/>
                    <a:lstStyle/>
                    <a:p>
                      <a:pPr marR="5080" algn="ctr">
                        <a:lnSpc>
                          <a:spcPts val="1664"/>
                        </a:lnSpc>
                      </a:pPr>
                      <a:r>
                        <a:rPr sz="1400" dirty="0">
                          <a:latin typeface="Calibri"/>
                          <a:cs typeface="Calibri"/>
                        </a:rPr>
                        <a:t>1</a:t>
                      </a:r>
                      <a:endParaRPr sz="14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9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c>
                  <a:txBody>
                    <a:bodyPr/>
                    <a:lstStyle/>
                    <a:p>
                      <a:pPr>
                        <a:lnSpc>
                          <a:spcPct val="100000"/>
                        </a:lnSpc>
                      </a:pPr>
                      <a:endParaRPr sz="19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2DEEE"/>
                    </a:solidFill>
                  </a:tcPr>
                </a:tc>
              </a:tr>
              <a:tr h="314325">
                <a:tc>
                  <a:txBody>
                    <a:bodyPr/>
                    <a:lstStyle/>
                    <a:p>
                      <a:pPr marR="7620" algn="ctr">
                        <a:lnSpc>
                          <a:spcPts val="1895"/>
                        </a:lnSpc>
                      </a:pPr>
                      <a:r>
                        <a:rPr sz="1600" b="1" dirty="0">
                          <a:solidFill>
                            <a:srgbClr val="FFFFFF"/>
                          </a:solidFill>
                          <a:latin typeface="Times New Roman"/>
                          <a:cs typeface="Times New Roman"/>
                        </a:rPr>
                        <a:t>19</a:t>
                      </a:r>
                      <a:endParaRPr sz="16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1D5895"/>
                    </a:solidFill>
                  </a:tcPr>
                </a:tc>
                <a:tc gridSpan="3">
                  <a:txBody>
                    <a:bodyPr/>
                    <a:lstStyle/>
                    <a:p>
                      <a:pPr marL="35560">
                        <a:lnSpc>
                          <a:spcPts val="1895"/>
                        </a:lnSpc>
                      </a:pPr>
                      <a:r>
                        <a:rPr sz="1600" spc="-5" dirty="0">
                          <a:solidFill>
                            <a:srgbClr val="FFFFFF"/>
                          </a:solidFill>
                          <a:latin typeface="Times New Roman"/>
                          <a:cs typeface="Times New Roman"/>
                        </a:rPr>
                        <a:t>Late </a:t>
                      </a:r>
                      <a:r>
                        <a:rPr sz="1600" dirty="0">
                          <a:solidFill>
                            <a:srgbClr val="FFFFFF"/>
                          </a:solidFill>
                          <a:latin typeface="Times New Roman"/>
                          <a:cs typeface="Times New Roman"/>
                        </a:rPr>
                        <a:t>fee </a:t>
                      </a:r>
                      <a:r>
                        <a:rPr sz="1600" spc="-5" dirty="0">
                          <a:solidFill>
                            <a:srgbClr val="FFFFFF"/>
                          </a:solidFill>
                          <a:latin typeface="Times New Roman"/>
                          <a:cs typeface="Times New Roman"/>
                        </a:rPr>
                        <a:t>payable and</a:t>
                      </a:r>
                      <a:r>
                        <a:rPr sz="1600" spc="40" dirty="0">
                          <a:solidFill>
                            <a:srgbClr val="FFFFFF"/>
                          </a:solidFill>
                          <a:latin typeface="Times New Roman"/>
                          <a:cs typeface="Times New Roman"/>
                        </a:rPr>
                        <a:t> </a:t>
                      </a:r>
                      <a:r>
                        <a:rPr sz="1600" spc="-5" dirty="0">
                          <a:solidFill>
                            <a:srgbClr val="FFFFFF"/>
                          </a:solidFill>
                          <a:latin typeface="Times New Roman"/>
                          <a:cs typeface="Times New Roman"/>
                        </a:rPr>
                        <a:t>paid</a:t>
                      </a:r>
                      <a:endParaRPr sz="16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1D5895"/>
                    </a:solidFill>
                  </a:tcPr>
                </a:tc>
                <a:tc hMerge="1">
                  <a:txBody>
                    <a:bodyPr/>
                    <a:lstStyle/>
                    <a:p>
                      <a:endParaRPr/>
                    </a:p>
                  </a:txBody>
                  <a:tcPr marL="0" marR="0" marT="0" marB="0"/>
                </a:tc>
                <a:tc hMerge="1">
                  <a:txBody>
                    <a:bodyPr/>
                    <a:lstStyle/>
                    <a:p>
                      <a:endParaRPr/>
                    </a:p>
                  </a:txBody>
                  <a:tcPr marL="0" marR="0" marT="0" marB="0"/>
                </a:tc>
              </a:tr>
              <a:tr h="323341">
                <a:tc rowSpan="2">
                  <a:txBody>
                    <a:bodyPr/>
                    <a:lstStyle/>
                    <a:p>
                      <a:pPr>
                        <a:lnSpc>
                          <a:spcPct val="100000"/>
                        </a:lnSpc>
                      </a:pPr>
                      <a:endParaRPr sz="200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5B9BD4"/>
                    </a:solidFill>
                  </a:tcPr>
                </a:tc>
                <a:tc>
                  <a:txBody>
                    <a:bodyPr/>
                    <a:lstStyle/>
                    <a:p>
                      <a:pPr marL="35560">
                        <a:lnSpc>
                          <a:spcPts val="2080"/>
                        </a:lnSpc>
                      </a:pPr>
                      <a:r>
                        <a:rPr sz="1800" spc="-10" dirty="0">
                          <a:latin typeface="Calibri"/>
                          <a:cs typeface="Calibri"/>
                        </a:rPr>
                        <a:t>Central</a:t>
                      </a:r>
                      <a:r>
                        <a:rPr sz="1800" dirty="0">
                          <a:latin typeface="Calibri"/>
                          <a:cs typeface="Calibri"/>
                        </a:rPr>
                        <a:t> </a:t>
                      </a:r>
                      <a:r>
                        <a:rPr sz="1800" spc="-55" dirty="0">
                          <a:latin typeface="Calibri"/>
                          <a:cs typeface="Calibri"/>
                        </a:rPr>
                        <a:t>Tax</a:t>
                      </a:r>
                      <a:endParaRPr sz="18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c rowSpan="2" gridSpan="2">
                  <a:txBody>
                    <a:bodyPr/>
                    <a:lstStyle/>
                    <a:p>
                      <a:pPr marL="36195" marR="979805">
                        <a:lnSpc>
                          <a:spcPct val="107200"/>
                        </a:lnSpc>
                        <a:spcBef>
                          <a:spcPts val="350"/>
                        </a:spcBef>
                      </a:pPr>
                      <a:r>
                        <a:rPr sz="1800" spc="-15" dirty="0">
                          <a:latin typeface="Calibri"/>
                          <a:cs typeface="Calibri"/>
                        </a:rPr>
                        <a:t>Late </a:t>
                      </a:r>
                      <a:r>
                        <a:rPr sz="1800" spc="-20" dirty="0">
                          <a:latin typeface="Calibri"/>
                          <a:cs typeface="Calibri"/>
                        </a:rPr>
                        <a:t>fee </a:t>
                      </a:r>
                      <a:r>
                        <a:rPr sz="1800" spc="-5" dirty="0">
                          <a:latin typeface="Calibri"/>
                          <a:cs typeface="Calibri"/>
                        </a:rPr>
                        <a:t>will be </a:t>
                      </a:r>
                      <a:r>
                        <a:rPr sz="1800" spc="-10" dirty="0">
                          <a:latin typeface="Calibri"/>
                          <a:cs typeface="Calibri"/>
                        </a:rPr>
                        <a:t>payable </a:t>
                      </a:r>
                      <a:r>
                        <a:rPr sz="1800" dirty="0">
                          <a:latin typeface="Calibri"/>
                          <a:cs typeface="Calibri"/>
                        </a:rPr>
                        <a:t>if </a:t>
                      </a:r>
                      <a:r>
                        <a:rPr sz="1800" spc="-5" dirty="0">
                          <a:latin typeface="Calibri"/>
                          <a:cs typeface="Calibri"/>
                        </a:rPr>
                        <a:t>annual </a:t>
                      </a:r>
                      <a:r>
                        <a:rPr sz="1800" spc="-10" dirty="0">
                          <a:latin typeface="Calibri"/>
                          <a:cs typeface="Calibri"/>
                        </a:rPr>
                        <a:t>return </a:t>
                      </a:r>
                      <a:r>
                        <a:rPr sz="1800" spc="-5" dirty="0">
                          <a:latin typeface="Calibri"/>
                          <a:cs typeface="Calibri"/>
                        </a:rPr>
                        <a:t>is filed </a:t>
                      </a:r>
                      <a:r>
                        <a:rPr sz="1800" spc="-10" dirty="0">
                          <a:latin typeface="Calibri"/>
                          <a:cs typeface="Calibri"/>
                        </a:rPr>
                        <a:t>after </a:t>
                      </a:r>
                      <a:r>
                        <a:rPr sz="1800" dirty="0">
                          <a:latin typeface="Calibri"/>
                          <a:cs typeface="Calibri"/>
                        </a:rPr>
                        <a:t>the </a:t>
                      </a:r>
                      <a:r>
                        <a:rPr sz="1800" spc="-5" dirty="0">
                          <a:latin typeface="Calibri"/>
                          <a:cs typeface="Calibri"/>
                        </a:rPr>
                        <a:t>due  </a:t>
                      </a:r>
                      <a:r>
                        <a:rPr sz="1800" spc="-15" dirty="0">
                          <a:latin typeface="Calibri"/>
                          <a:cs typeface="Calibri"/>
                        </a:rPr>
                        <a:t>date</a:t>
                      </a:r>
                      <a:endParaRPr sz="1800">
                        <a:latin typeface="Calibri"/>
                        <a:cs typeface="Calibri"/>
                      </a:endParaRPr>
                    </a:p>
                  </a:txBody>
                  <a:tcPr marL="0" marR="0" marT="444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c rowSpan="2" hMerge="1">
                  <a:txBody>
                    <a:bodyPr/>
                    <a:lstStyle/>
                    <a:p>
                      <a:endParaRPr/>
                    </a:p>
                  </a:txBody>
                  <a:tcPr marL="0" marR="0" marT="0" marB="0"/>
                </a:tc>
              </a:tr>
              <a:tr h="323469">
                <a:tc vMerge="1">
                  <a:txBody>
                    <a:bodyPr/>
                    <a:lstStyle/>
                    <a:p>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5B9BD4"/>
                    </a:solidFill>
                  </a:tcPr>
                </a:tc>
                <a:tc>
                  <a:txBody>
                    <a:bodyPr/>
                    <a:lstStyle/>
                    <a:p>
                      <a:pPr marL="35560">
                        <a:lnSpc>
                          <a:spcPts val="2080"/>
                        </a:lnSpc>
                      </a:pPr>
                      <a:r>
                        <a:rPr sz="1800" spc="-20" dirty="0">
                          <a:latin typeface="Calibri"/>
                          <a:cs typeface="Calibri"/>
                        </a:rPr>
                        <a:t>State</a:t>
                      </a:r>
                      <a:r>
                        <a:rPr sz="1800" spc="-5" dirty="0">
                          <a:latin typeface="Calibri"/>
                          <a:cs typeface="Calibri"/>
                        </a:rPr>
                        <a:t> </a:t>
                      </a:r>
                      <a:r>
                        <a:rPr sz="1800" spc="-55" dirty="0">
                          <a:latin typeface="Calibri"/>
                          <a:cs typeface="Calibri"/>
                        </a:rPr>
                        <a:t>Tax</a:t>
                      </a:r>
                      <a:endParaRPr sz="18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c gridSpan="2" vMerge="1">
                  <a:txBody>
                    <a:bodyPr/>
                    <a:lstStyle/>
                    <a:p>
                      <a:endParaRPr/>
                    </a:p>
                  </a:txBody>
                  <a:tcPr marL="0" marR="0" marT="444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FDFDF"/>
                    </a:solidFill>
                  </a:tcPr>
                </a:tc>
                <a:tc hMerge="1" vMerge="1">
                  <a:txBody>
                    <a:bodyPr/>
                    <a:lstStyle/>
                    <a:p>
                      <a:endParaRPr/>
                    </a:p>
                  </a:txBody>
                  <a:tcPr marL="0" marR="0" marT="0" marB="0"/>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0" y="6457200"/>
            <a:ext cx="0" cy="401320"/>
          </a:xfrm>
          <a:custGeom>
            <a:avLst/>
            <a:gdLst/>
            <a:ahLst/>
            <a:cxnLst/>
            <a:rect l="l" t="t" r="r" b="b"/>
            <a:pathLst>
              <a:path h="401320">
                <a:moveTo>
                  <a:pt x="0" y="0"/>
                </a:moveTo>
                <a:lnTo>
                  <a:pt x="0" y="400797"/>
                </a:lnTo>
              </a:path>
            </a:pathLst>
          </a:custGeom>
          <a:ln w="12700">
            <a:solidFill>
              <a:srgbClr val="FFFFFF"/>
            </a:solidFill>
          </a:ln>
        </p:spPr>
        <p:txBody>
          <a:bodyPr wrap="square" lIns="0" tIns="0" rIns="0" bIns="0" rtlCol="0"/>
          <a:lstStyle/>
          <a:p>
            <a:endParaRPr/>
          </a:p>
        </p:txBody>
      </p:sp>
      <p:sp>
        <p:nvSpPr>
          <p:cNvPr id="3" name="object 3"/>
          <p:cNvSpPr/>
          <p:nvPr/>
        </p:nvSpPr>
        <p:spPr>
          <a:xfrm>
            <a:off x="317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4" name="object 4"/>
          <p:cNvSpPr/>
          <p:nvPr/>
        </p:nvSpPr>
        <p:spPr>
          <a:xfrm>
            <a:off x="1218882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5" name="object 5"/>
          <p:cNvSpPr/>
          <p:nvPr/>
        </p:nvSpPr>
        <p:spPr>
          <a:xfrm>
            <a:off x="0" y="6463550"/>
            <a:ext cx="12192000" cy="0"/>
          </a:xfrm>
          <a:custGeom>
            <a:avLst/>
            <a:gdLst/>
            <a:ahLst/>
            <a:cxnLst/>
            <a:rect l="l" t="t" r="r" b="b"/>
            <a:pathLst>
              <a:path w="12192000">
                <a:moveTo>
                  <a:pt x="0" y="0"/>
                </a:moveTo>
                <a:lnTo>
                  <a:pt x="12192000" y="0"/>
                </a:lnTo>
              </a:path>
            </a:pathLst>
          </a:custGeom>
          <a:ln w="12700">
            <a:solidFill>
              <a:srgbClr val="FFFFFF"/>
            </a:solidFill>
          </a:ln>
        </p:spPr>
        <p:txBody>
          <a:bodyPr wrap="square" lIns="0" tIns="0" rIns="0" bIns="0" rtlCol="0"/>
          <a:lstStyle/>
          <a:p>
            <a:endParaRPr/>
          </a:p>
        </p:txBody>
      </p:sp>
      <p:sp>
        <p:nvSpPr>
          <p:cNvPr id="6" name="object 6"/>
          <p:cNvSpPr/>
          <p:nvPr/>
        </p:nvSpPr>
        <p:spPr>
          <a:xfrm>
            <a:off x="0" y="6848474"/>
            <a:ext cx="12192000" cy="0"/>
          </a:xfrm>
          <a:custGeom>
            <a:avLst/>
            <a:gdLst/>
            <a:ahLst/>
            <a:cxnLst/>
            <a:rect l="l" t="t" r="r" b="b"/>
            <a:pathLst>
              <a:path w="12192000">
                <a:moveTo>
                  <a:pt x="0" y="0"/>
                </a:moveTo>
                <a:lnTo>
                  <a:pt x="12192000" y="0"/>
                </a:lnTo>
              </a:path>
            </a:pathLst>
          </a:custGeom>
          <a:ln w="19049">
            <a:solidFill>
              <a:srgbClr val="FFFFFF"/>
            </a:solidFill>
          </a:ln>
        </p:spPr>
        <p:txBody>
          <a:bodyPr wrap="square" lIns="0" tIns="0" rIns="0" bIns="0" rtlCol="0"/>
          <a:lstStyle/>
          <a:p>
            <a:endParaRPr/>
          </a:p>
        </p:txBody>
      </p:sp>
      <p:sp>
        <p:nvSpPr>
          <p:cNvPr id="7" name="object 7"/>
          <p:cNvSpPr/>
          <p:nvPr/>
        </p:nvSpPr>
        <p:spPr>
          <a:xfrm>
            <a:off x="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1D5895"/>
          </a:solidFill>
        </p:spPr>
        <p:txBody>
          <a:bodyPr wrap="square" lIns="0" tIns="0" rIns="0" bIns="0" rtlCol="0"/>
          <a:lstStyle/>
          <a:p>
            <a:endParaRPr/>
          </a:p>
        </p:txBody>
      </p:sp>
      <p:sp>
        <p:nvSpPr>
          <p:cNvPr id="8" name="object 8"/>
          <p:cNvSpPr/>
          <p:nvPr/>
        </p:nvSpPr>
        <p:spPr>
          <a:xfrm>
            <a:off x="609600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80FF33"/>
          </a:solidFill>
        </p:spPr>
        <p:txBody>
          <a:bodyPr wrap="square" lIns="0" tIns="0" rIns="0" bIns="0" rtlCol="0"/>
          <a:lstStyle/>
          <a:p>
            <a:endParaRPr/>
          </a:p>
        </p:txBody>
      </p:sp>
      <p:sp>
        <p:nvSpPr>
          <p:cNvPr id="9" name="object 9"/>
          <p:cNvSpPr/>
          <p:nvPr/>
        </p:nvSpPr>
        <p:spPr>
          <a:xfrm>
            <a:off x="6096000" y="0"/>
            <a:ext cx="0" cy="375920"/>
          </a:xfrm>
          <a:custGeom>
            <a:avLst/>
            <a:gdLst/>
            <a:ahLst/>
            <a:cxnLst/>
            <a:rect l="l" t="t" r="r" b="b"/>
            <a:pathLst>
              <a:path h="375920">
                <a:moveTo>
                  <a:pt x="0" y="0"/>
                </a:moveTo>
                <a:lnTo>
                  <a:pt x="0" y="375412"/>
                </a:lnTo>
              </a:path>
            </a:pathLst>
          </a:custGeom>
          <a:ln w="12700">
            <a:solidFill>
              <a:srgbClr val="FFFFFF"/>
            </a:solidFill>
          </a:ln>
        </p:spPr>
        <p:txBody>
          <a:bodyPr wrap="square" lIns="0" tIns="0" rIns="0" bIns="0" rtlCol="0"/>
          <a:lstStyle/>
          <a:p>
            <a:endParaRPr/>
          </a:p>
        </p:txBody>
      </p:sp>
      <p:sp>
        <p:nvSpPr>
          <p:cNvPr id="10" name="object 10"/>
          <p:cNvSpPr/>
          <p:nvPr/>
        </p:nvSpPr>
        <p:spPr>
          <a:xfrm>
            <a:off x="317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1" name="object 11"/>
          <p:cNvSpPr/>
          <p:nvPr/>
        </p:nvSpPr>
        <p:spPr>
          <a:xfrm>
            <a:off x="1218882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2" name="object 12"/>
          <p:cNvSpPr/>
          <p:nvPr/>
        </p:nvSpPr>
        <p:spPr>
          <a:xfrm>
            <a:off x="0" y="3175"/>
            <a:ext cx="12192000" cy="0"/>
          </a:xfrm>
          <a:custGeom>
            <a:avLst/>
            <a:gdLst/>
            <a:ahLst/>
            <a:cxnLst/>
            <a:rect l="l" t="t" r="r" b="b"/>
            <a:pathLst>
              <a:path w="12192000">
                <a:moveTo>
                  <a:pt x="0" y="0"/>
                </a:moveTo>
                <a:lnTo>
                  <a:pt x="12192000" y="0"/>
                </a:lnTo>
              </a:path>
            </a:pathLst>
          </a:custGeom>
          <a:ln w="6350">
            <a:solidFill>
              <a:srgbClr val="FFFFFF"/>
            </a:solidFill>
          </a:ln>
        </p:spPr>
        <p:txBody>
          <a:bodyPr wrap="square" lIns="0" tIns="0" rIns="0" bIns="0" rtlCol="0"/>
          <a:lstStyle/>
          <a:p>
            <a:endParaRPr/>
          </a:p>
        </p:txBody>
      </p:sp>
      <p:sp>
        <p:nvSpPr>
          <p:cNvPr id="13" name="object 13"/>
          <p:cNvSpPr/>
          <p:nvPr/>
        </p:nvSpPr>
        <p:spPr>
          <a:xfrm>
            <a:off x="833627" y="394703"/>
            <a:ext cx="10520934" cy="538746"/>
          </a:xfrm>
          <a:prstGeom prst="rect">
            <a:avLst/>
          </a:prstGeom>
          <a:blipFill>
            <a:blip r:embed="rId2" cstate="print"/>
            <a:stretch>
              <a:fillRect/>
            </a:stretch>
          </a:blipFill>
        </p:spPr>
        <p:txBody>
          <a:bodyPr wrap="square" lIns="0" tIns="0" rIns="0" bIns="0" rtlCol="0"/>
          <a:lstStyle/>
          <a:p>
            <a:endParaRPr/>
          </a:p>
        </p:txBody>
      </p:sp>
      <p:sp>
        <p:nvSpPr>
          <p:cNvPr id="14" name="object 14"/>
          <p:cNvSpPr txBox="1">
            <a:spLocks noGrp="1"/>
          </p:cNvSpPr>
          <p:nvPr>
            <p:ph type="title"/>
          </p:nvPr>
        </p:nvSpPr>
        <p:spPr>
          <a:xfrm>
            <a:off x="2441829" y="285445"/>
            <a:ext cx="7308850" cy="635000"/>
          </a:xfrm>
          <a:prstGeom prst="rect">
            <a:avLst/>
          </a:prstGeom>
        </p:spPr>
        <p:txBody>
          <a:bodyPr vert="horz" wrap="square" lIns="0" tIns="12065" rIns="0" bIns="0" rtlCol="0">
            <a:spAutoFit/>
          </a:bodyPr>
          <a:lstStyle/>
          <a:p>
            <a:pPr marL="12700">
              <a:lnSpc>
                <a:spcPct val="100000"/>
              </a:lnSpc>
              <a:spcBef>
                <a:spcPts val="95"/>
              </a:spcBef>
            </a:pPr>
            <a:r>
              <a:rPr spc="-5" dirty="0"/>
              <a:t>Annual </a:t>
            </a:r>
            <a:r>
              <a:rPr spc="-20" dirty="0"/>
              <a:t>Return Format </a:t>
            </a:r>
            <a:r>
              <a:rPr spc="-5" dirty="0"/>
              <a:t>:</a:t>
            </a:r>
            <a:r>
              <a:rPr spc="30" dirty="0"/>
              <a:t> </a:t>
            </a:r>
            <a:r>
              <a:rPr spc="-30" dirty="0"/>
              <a:t>Verification</a:t>
            </a:r>
          </a:p>
        </p:txBody>
      </p:sp>
      <p:sp>
        <p:nvSpPr>
          <p:cNvPr id="15" name="object 15"/>
          <p:cNvSpPr txBox="1"/>
          <p:nvPr/>
        </p:nvSpPr>
        <p:spPr>
          <a:xfrm>
            <a:off x="193547" y="1261872"/>
            <a:ext cx="11882755" cy="3556000"/>
          </a:xfrm>
          <a:prstGeom prst="rect">
            <a:avLst/>
          </a:prstGeom>
          <a:ln w="12192">
            <a:solidFill>
              <a:srgbClr val="000000"/>
            </a:solidFill>
          </a:ln>
        </p:spPr>
        <p:txBody>
          <a:bodyPr vert="horz" wrap="square" lIns="0" tIns="4445" rIns="0" bIns="0" rtlCol="0">
            <a:spAutoFit/>
          </a:bodyPr>
          <a:lstStyle/>
          <a:p>
            <a:pPr>
              <a:lnSpc>
                <a:spcPct val="100000"/>
              </a:lnSpc>
              <a:spcBef>
                <a:spcPts val="35"/>
              </a:spcBef>
            </a:pPr>
            <a:endParaRPr sz="2700">
              <a:latin typeface="Times New Roman"/>
              <a:cs typeface="Times New Roman"/>
            </a:endParaRPr>
          </a:p>
          <a:p>
            <a:pPr marL="297180">
              <a:lnSpc>
                <a:spcPct val="100000"/>
              </a:lnSpc>
              <a:spcBef>
                <a:spcPts val="5"/>
              </a:spcBef>
            </a:pPr>
            <a:r>
              <a:rPr sz="1800" spc="-15" dirty="0">
                <a:latin typeface="Times New Roman"/>
                <a:cs typeface="Times New Roman"/>
              </a:rPr>
              <a:t>Verification:</a:t>
            </a:r>
            <a:endParaRPr sz="1800">
              <a:latin typeface="Times New Roman"/>
              <a:cs typeface="Times New Roman"/>
            </a:endParaRPr>
          </a:p>
          <a:p>
            <a:pPr>
              <a:lnSpc>
                <a:spcPct val="100000"/>
              </a:lnSpc>
              <a:spcBef>
                <a:spcPts val="30"/>
              </a:spcBef>
            </a:pPr>
            <a:endParaRPr sz="1850">
              <a:latin typeface="Times New Roman"/>
              <a:cs typeface="Times New Roman"/>
            </a:endParaRPr>
          </a:p>
          <a:p>
            <a:pPr marL="297180" marR="504825" algn="just">
              <a:lnSpc>
                <a:spcPct val="100000"/>
              </a:lnSpc>
            </a:pPr>
            <a:r>
              <a:rPr sz="1800" dirty="0">
                <a:latin typeface="Times New Roman"/>
                <a:cs typeface="Times New Roman"/>
              </a:rPr>
              <a:t>I </a:t>
            </a:r>
            <a:r>
              <a:rPr sz="1800" spc="-5" dirty="0">
                <a:latin typeface="Times New Roman"/>
                <a:cs typeface="Times New Roman"/>
              </a:rPr>
              <a:t>hereby solemnly </a:t>
            </a:r>
            <a:r>
              <a:rPr sz="1800" spc="-10" dirty="0">
                <a:latin typeface="Times New Roman"/>
                <a:cs typeface="Times New Roman"/>
              </a:rPr>
              <a:t>affirm </a:t>
            </a:r>
            <a:r>
              <a:rPr sz="1800" dirty="0">
                <a:latin typeface="Times New Roman"/>
                <a:cs typeface="Times New Roman"/>
              </a:rPr>
              <a:t>and </a:t>
            </a:r>
            <a:r>
              <a:rPr sz="1800" spc="-5" dirty="0">
                <a:latin typeface="Times New Roman"/>
                <a:cs typeface="Times New Roman"/>
              </a:rPr>
              <a:t>declare </a:t>
            </a:r>
            <a:r>
              <a:rPr sz="1800" dirty="0">
                <a:latin typeface="Times New Roman"/>
                <a:cs typeface="Times New Roman"/>
              </a:rPr>
              <a:t>that </a:t>
            </a:r>
            <a:r>
              <a:rPr sz="1800" spc="-5" dirty="0">
                <a:latin typeface="Times New Roman"/>
                <a:cs typeface="Times New Roman"/>
              </a:rPr>
              <a:t>the information given herein </a:t>
            </a:r>
            <a:r>
              <a:rPr sz="1800" dirty="0">
                <a:latin typeface="Times New Roman"/>
                <a:cs typeface="Times New Roman"/>
              </a:rPr>
              <a:t>above is true and </a:t>
            </a:r>
            <a:r>
              <a:rPr sz="1800" spc="-5" dirty="0">
                <a:latin typeface="Times New Roman"/>
                <a:cs typeface="Times New Roman"/>
              </a:rPr>
              <a:t>correct </a:t>
            </a:r>
            <a:r>
              <a:rPr sz="1800" dirty="0">
                <a:latin typeface="Times New Roman"/>
                <a:cs typeface="Times New Roman"/>
              </a:rPr>
              <a:t>to the best of </a:t>
            </a:r>
            <a:r>
              <a:rPr sz="1800" spc="-25" dirty="0">
                <a:latin typeface="Times New Roman"/>
                <a:cs typeface="Times New Roman"/>
              </a:rPr>
              <a:t>my  </a:t>
            </a:r>
            <a:r>
              <a:rPr sz="1800" dirty="0">
                <a:latin typeface="Times New Roman"/>
                <a:cs typeface="Times New Roman"/>
              </a:rPr>
              <a:t>knowledge and belief and </a:t>
            </a:r>
            <a:r>
              <a:rPr sz="1800" spc="-5" dirty="0">
                <a:latin typeface="Times New Roman"/>
                <a:cs typeface="Times New Roman"/>
              </a:rPr>
              <a:t>nothing </a:t>
            </a:r>
            <a:r>
              <a:rPr sz="1800" dirty="0">
                <a:latin typeface="Times New Roman"/>
                <a:cs typeface="Times New Roman"/>
              </a:rPr>
              <a:t>has been </a:t>
            </a:r>
            <a:r>
              <a:rPr sz="1800" spc="-5" dirty="0">
                <a:latin typeface="Times New Roman"/>
                <a:cs typeface="Times New Roman"/>
              </a:rPr>
              <a:t>concealed </a:t>
            </a:r>
            <a:r>
              <a:rPr sz="1800" dirty="0">
                <a:latin typeface="Times New Roman"/>
                <a:cs typeface="Times New Roman"/>
              </a:rPr>
              <a:t>there </a:t>
            </a:r>
            <a:r>
              <a:rPr sz="1800" spc="-5" dirty="0">
                <a:latin typeface="Times New Roman"/>
                <a:cs typeface="Times New Roman"/>
              </a:rPr>
              <a:t>from </a:t>
            </a:r>
            <a:r>
              <a:rPr sz="1800" dirty="0">
                <a:latin typeface="Times New Roman"/>
                <a:cs typeface="Times New Roman"/>
              </a:rPr>
              <a:t>and in case of </a:t>
            </a:r>
            <a:r>
              <a:rPr sz="1800" spc="-5" dirty="0">
                <a:latin typeface="Times New Roman"/>
                <a:cs typeface="Times New Roman"/>
              </a:rPr>
              <a:t>any reduction in </a:t>
            </a:r>
            <a:r>
              <a:rPr sz="1800" dirty="0">
                <a:latin typeface="Times New Roman"/>
                <a:cs typeface="Times New Roman"/>
              </a:rPr>
              <a:t>output tax </a:t>
            </a:r>
            <a:r>
              <a:rPr sz="1800" spc="-5" dirty="0">
                <a:latin typeface="Times New Roman"/>
                <a:cs typeface="Times New Roman"/>
              </a:rPr>
              <a:t>liability the  </a:t>
            </a:r>
            <a:r>
              <a:rPr sz="1800" dirty="0">
                <a:latin typeface="Times New Roman"/>
                <a:cs typeface="Times New Roman"/>
              </a:rPr>
              <a:t>benefit thereof has been/will be passed on to the recipient of</a:t>
            </a:r>
            <a:r>
              <a:rPr sz="1800" spc="-80" dirty="0">
                <a:latin typeface="Times New Roman"/>
                <a:cs typeface="Times New Roman"/>
              </a:rPr>
              <a:t> </a:t>
            </a:r>
            <a:r>
              <a:rPr sz="1800" spc="-20" dirty="0">
                <a:latin typeface="Times New Roman"/>
                <a:cs typeface="Times New Roman"/>
              </a:rPr>
              <a:t>supply.</a:t>
            </a:r>
            <a:endParaRPr sz="1800">
              <a:latin typeface="Times New Roman"/>
              <a:cs typeface="Times New Roman"/>
            </a:endParaRPr>
          </a:p>
          <a:p>
            <a:pPr marR="1384935" algn="r">
              <a:lnSpc>
                <a:spcPct val="100000"/>
              </a:lnSpc>
            </a:pPr>
            <a:r>
              <a:rPr sz="1800" spc="-5" dirty="0">
                <a:latin typeface="Times New Roman"/>
                <a:cs typeface="Times New Roman"/>
              </a:rPr>
              <a:t>Signa</a:t>
            </a:r>
            <a:r>
              <a:rPr sz="1800" spc="5" dirty="0">
                <a:latin typeface="Times New Roman"/>
                <a:cs typeface="Times New Roman"/>
              </a:rPr>
              <a:t>t</a:t>
            </a:r>
            <a:r>
              <a:rPr sz="1800" dirty="0">
                <a:latin typeface="Times New Roman"/>
                <a:cs typeface="Times New Roman"/>
              </a:rPr>
              <a:t>ure</a:t>
            </a:r>
            <a:endParaRPr sz="1800">
              <a:latin typeface="Times New Roman"/>
              <a:cs typeface="Times New Roman"/>
            </a:endParaRPr>
          </a:p>
          <a:p>
            <a:pPr marL="297180" algn="just">
              <a:lnSpc>
                <a:spcPct val="100000"/>
              </a:lnSpc>
              <a:tabLst>
                <a:tab pos="8527415" algn="l"/>
              </a:tabLst>
            </a:pPr>
            <a:r>
              <a:rPr sz="1800" spc="-5" dirty="0">
                <a:latin typeface="Times New Roman"/>
                <a:cs typeface="Times New Roman"/>
              </a:rPr>
              <a:t>Place	Name </a:t>
            </a:r>
            <a:r>
              <a:rPr sz="1800" dirty="0">
                <a:latin typeface="Times New Roman"/>
                <a:cs typeface="Times New Roman"/>
              </a:rPr>
              <a:t>of </a:t>
            </a:r>
            <a:r>
              <a:rPr sz="1800" spc="-5" dirty="0">
                <a:latin typeface="Times New Roman"/>
                <a:cs typeface="Times New Roman"/>
              </a:rPr>
              <a:t>Authorised</a:t>
            </a:r>
            <a:r>
              <a:rPr sz="1800" spc="-114" dirty="0">
                <a:latin typeface="Times New Roman"/>
                <a:cs typeface="Times New Roman"/>
              </a:rPr>
              <a:t> </a:t>
            </a:r>
            <a:r>
              <a:rPr sz="1800" spc="-5" dirty="0">
                <a:latin typeface="Times New Roman"/>
                <a:cs typeface="Times New Roman"/>
              </a:rPr>
              <a:t>Signatory</a:t>
            </a:r>
            <a:endParaRPr sz="1800">
              <a:latin typeface="Times New Roman"/>
              <a:cs typeface="Times New Roman"/>
            </a:endParaRPr>
          </a:p>
          <a:p>
            <a:pPr marL="297180" algn="just">
              <a:lnSpc>
                <a:spcPct val="100000"/>
              </a:lnSpc>
            </a:pPr>
            <a:r>
              <a:rPr sz="1800" spc="-5" dirty="0">
                <a:latin typeface="Times New Roman"/>
                <a:cs typeface="Times New Roman"/>
              </a:rPr>
              <a:t>Date</a:t>
            </a:r>
            <a:endParaRPr sz="1800">
              <a:latin typeface="Times New Roman"/>
              <a:cs typeface="Times New Roman"/>
            </a:endParaRPr>
          </a:p>
          <a:p>
            <a:pPr marR="876935" algn="r">
              <a:lnSpc>
                <a:spcPct val="100000"/>
              </a:lnSpc>
              <a:spcBef>
                <a:spcPts val="5"/>
              </a:spcBef>
            </a:pPr>
            <a:r>
              <a:rPr sz="1800" spc="-5" dirty="0">
                <a:latin typeface="Times New Roman"/>
                <a:cs typeface="Times New Roman"/>
              </a:rPr>
              <a:t>Designation </a:t>
            </a:r>
            <a:r>
              <a:rPr sz="1800" dirty="0">
                <a:latin typeface="Times New Roman"/>
                <a:cs typeface="Times New Roman"/>
              </a:rPr>
              <a:t>/</a:t>
            </a:r>
            <a:r>
              <a:rPr sz="1800" spc="-50" dirty="0">
                <a:latin typeface="Times New Roman"/>
                <a:cs typeface="Times New Roman"/>
              </a:rPr>
              <a:t> </a:t>
            </a:r>
            <a:r>
              <a:rPr sz="1800" spc="-5" dirty="0">
                <a:latin typeface="Times New Roman"/>
                <a:cs typeface="Times New Roman"/>
              </a:rPr>
              <a:t>Status</a:t>
            </a:r>
            <a:endParaRPr sz="1800">
              <a:latin typeface="Times New Roman"/>
              <a:cs typeface="Times New Roman"/>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3712845" y="2014092"/>
          <a:ext cx="4046854" cy="1097280"/>
        </p:xfrm>
        <a:graphic>
          <a:graphicData uri="http://schemas.openxmlformats.org/drawingml/2006/table">
            <a:tbl>
              <a:tblPr firstRow="1" bandRow="1">
                <a:tableStyleId>{2D5ABB26-0587-4C30-8999-92F81FD0307C}</a:tableStyleId>
              </a:tblPr>
              <a:tblGrid>
                <a:gridCol w="2358390"/>
                <a:gridCol w="1688464"/>
              </a:tblGrid>
              <a:tr h="1097280">
                <a:tc>
                  <a:txBody>
                    <a:bodyPr/>
                    <a:lstStyle/>
                    <a:p>
                      <a:pPr marL="135890">
                        <a:lnSpc>
                          <a:spcPts val="7865"/>
                        </a:lnSpc>
                      </a:pPr>
                      <a:r>
                        <a:rPr sz="6600" b="1" spc="-5" dirty="0">
                          <a:solidFill>
                            <a:srgbClr val="1D5895"/>
                          </a:solidFill>
                          <a:latin typeface="Calibri"/>
                          <a:cs typeface="Calibri"/>
                        </a:rPr>
                        <a:t>Thank</a:t>
                      </a:r>
                      <a:endParaRPr sz="66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80FF33"/>
                    </a:solidFill>
                  </a:tcPr>
                </a:tc>
                <a:tc>
                  <a:txBody>
                    <a:bodyPr/>
                    <a:lstStyle/>
                    <a:p>
                      <a:pPr marL="92075">
                        <a:lnSpc>
                          <a:spcPts val="7865"/>
                        </a:lnSpc>
                      </a:pPr>
                      <a:r>
                        <a:rPr sz="6600" b="1" spc="-175" dirty="0">
                          <a:solidFill>
                            <a:srgbClr val="80FF33"/>
                          </a:solidFill>
                          <a:latin typeface="Calibri"/>
                          <a:cs typeface="Calibri"/>
                        </a:rPr>
                        <a:t>You</a:t>
                      </a:r>
                      <a:endParaRPr sz="66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1D5895"/>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0844" y="2718257"/>
            <a:ext cx="7282815" cy="1764030"/>
          </a:xfrm>
          <a:prstGeom prst="rect">
            <a:avLst/>
          </a:prstGeom>
        </p:spPr>
        <p:txBody>
          <a:bodyPr vert="horz" wrap="square" lIns="0" tIns="116205" rIns="0" bIns="0" rtlCol="0">
            <a:spAutoFit/>
          </a:bodyPr>
          <a:lstStyle/>
          <a:p>
            <a:pPr marL="12700" marR="5080">
              <a:lnSpc>
                <a:spcPts val="6480"/>
              </a:lnSpc>
              <a:spcBef>
                <a:spcPts val="915"/>
              </a:spcBef>
            </a:pPr>
            <a:r>
              <a:rPr sz="6000" b="0" spc="-10" dirty="0">
                <a:solidFill>
                  <a:srgbClr val="000000"/>
                </a:solidFill>
                <a:latin typeface="Calibri Light"/>
                <a:cs typeface="Calibri Light"/>
              </a:rPr>
              <a:t>GSTR </a:t>
            </a:r>
            <a:r>
              <a:rPr sz="6000" b="0" dirty="0">
                <a:solidFill>
                  <a:srgbClr val="000000"/>
                </a:solidFill>
                <a:latin typeface="Calibri Light"/>
                <a:cs typeface="Calibri Light"/>
              </a:rPr>
              <a:t>9 – </a:t>
            </a:r>
            <a:r>
              <a:rPr sz="6000" b="0" spc="-10" dirty="0">
                <a:solidFill>
                  <a:srgbClr val="000000"/>
                </a:solidFill>
                <a:latin typeface="Calibri Light"/>
                <a:cs typeface="Calibri Light"/>
              </a:rPr>
              <a:t>Annual</a:t>
            </a:r>
            <a:r>
              <a:rPr sz="6000" b="0" spc="-95" dirty="0">
                <a:solidFill>
                  <a:srgbClr val="000000"/>
                </a:solidFill>
                <a:latin typeface="Calibri Light"/>
                <a:cs typeface="Calibri Light"/>
              </a:rPr>
              <a:t> </a:t>
            </a:r>
            <a:r>
              <a:rPr sz="6000" b="0" spc="-25" dirty="0">
                <a:solidFill>
                  <a:srgbClr val="000000"/>
                </a:solidFill>
                <a:latin typeface="Calibri Light"/>
                <a:cs typeface="Calibri Light"/>
              </a:rPr>
              <a:t>Return  </a:t>
            </a:r>
            <a:r>
              <a:rPr sz="6000" b="0" spc="-40" dirty="0">
                <a:solidFill>
                  <a:srgbClr val="000000"/>
                </a:solidFill>
                <a:latin typeface="Calibri Light"/>
                <a:cs typeface="Calibri Light"/>
              </a:rPr>
              <a:t>(Registered</a:t>
            </a:r>
            <a:r>
              <a:rPr sz="6000" b="0" spc="-10" dirty="0">
                <a:solidFill>
                  <a:srgbClr val="000000"/>
                </a:solidFill>
                <a:latin typeface="Calibri Light"/>
                <a:cs typeface="Calibri Light"/>
              </a:rPr>
              <a:t> </a:t>
            </a:r>
            <a:r>
              <a:rPr sz="6000" b="0" spc="-40" dirty="0">
                <a:solidFill>
                  <a:srgbClr val="000000"/>
                </a:solidFill>
                <a:latin typeface="Calibri Light"/>
                <a:cs typeface="Calibri Light"/>
              </a:rPr>
              <a:t>Person)</a:t>
            </a:r>
            <a:endParaRPr sz="6000">
              <a:latin typeface="Calibri Light"/>
              <a:cs typeface="Calibri Ligh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half" idx="2"/>
          </p:nvPr>
        </p:nvGraphicFramePr>
        <p:xfrm>
          <a:off x="228600" y="381000"/>
          <a:ext cx="11658600" cy="6248403"/>
        </p:xfrm>
        <a:graphic>
          <a:graphicData uri="http://schemas.openxmlformats.org/drawingml/2006/table">
            <a:tbl>
              <a:tblPr firstRow="1" bandRow="1">
                <a:tableStyleId>{5C22544A-7EE6-4342-B048-85BDC9FD1C3A}</a:tableStyleId>
              </a:tblPr>
              <a:tblGrid>
                <a:gridCol w="945292"/>
                <a:gridCol w="9059047"/>
                <a:gridCol w="1654261"/>
              </a:tblGrid>
              <a:tr h="861573">
                <a:tc>
                  <a:txBody>
                    <a:bodyPr/>
                    <a:lstStyle/>
                    <a:p>
                      <a:pPr algn="l" fontAlgn="b"/>
                      <a:r>
                        <a:rPr lang="en-US" sz="2000" b="1" i="0" u="none" strike="noStrike" dirty="0">
                          <a:solidFill>
                            <a:srgbClr val="000000"/>
                          </a:solidFill>
                          <a:latin typeface="Calibri"/>
                        </a:rPr>
                        <a:t>Part</a:t>
                      </a:r>
                    </a:p>
                  </a:txBody>
                  <a:tcPr marL="9525" marR="9525" marT="9525" marB="0" anchor="b"/>
                </a:tc>
                <a:tc>
                  <a:txBody>
                    <a:bodyPr/>
                    <a:lstStyle/>
                    <a:p>
                      <a:pPr algn="l" fontAlgn="b"/>
                      <a:r>
                        <a:rPr lang="en-US" sz="2000" b="1" i="0" u="none" strike="noStrike" dirty="0" err="1">
                          <a:solidFill>
                            <a:srgbClr val="000000"/>
                          </a:solidFill>
                          <a:latin typeface="Calibri"/>
                        </a:rPr>
                        <a:t>Particulers</a:t>
                      </a:r>
                      <a:endParaRPr lang="en-US" sz="2000" b="1" i="0" u="none" strike="noStrike" dirty="0">
                        <a:solidFill>
                          <a:srgbClr val="000000"/>
                        </a:solidFill>
                        <a:latin typeface="Calibri"/>
                      </a:endParaRPr>
                    </a:p>
                  </a:txBody>
                  <a:tcPr marL="9525" marR="9525" marT="9525" marB="0" anchor="b"/>
                </a:tc>
                <a:tc>
                  <a:txBody>
                    <a:bodyPr/>
                    <a:lstStyle/>
                    <a:p>
                      <a:pPr algn="l" fontAlgn="b"/>
                      <a:r>
                        <a:rPr lang="en-US" sz="2000" b="1" i="0" u="none" strike="noStrike">
                          <a:solidFill>
                            <a:srgbClr val="000000"/>
                          </a:solidFill>
                          <a:latin typeface="Calibri"/>
                        </a:rPr>
                        <a:t>Table</a:t>
                      </a:r>
                    </a:p>
                  </a:txBody>
                  <a:tcPr marL="9525" marR="9525" marT="9525" marB="0" anchor="b"/>
                </a:tc>
              </a:tr>
              <a:tr h="861573">
                <a:tc>
                  <a:txBody>
                    <a:bodyPr/>
                    <a:lstStyle/>
                    <a:p>
                      <a:pPr algn="l" fontAlgn="b"/>
                      <a:r>
                        <a:rPr lang="en-US" sz="2000" b="1" i="0" u="none" strike="noStrike">
                          <a:solidFill>
                            <a:srgbClr val="000000"/>
                          </a:solidFill>
                          <a:latin typeface="Calibri"/>
                        </a:rPr>
                        <a:t>Part - I</a:t>
                      </a:r>
                    </a:p>
                  </a:txBody>
                  <a:tcPr marL="9525" marR="9525" marT="9525" marB="0" anchor="b"/>
                </a:tc>
                <a:tc>
                  <a:txBody>
                    <a:bodyPr/>
                    <a:lstStyle/>
                    <a:p>
                      <a:pPr algn="l" fontAlgn="b"/>
                      <a:r>
                        <a:rPr lang="en-US" sz="2000" b="0" i="0" u="none" strike="noStrike" dirty="0">
                          <a:solidFill>
                            <a:srgbClr val="000000"/>
                          </a:solidFill>
                          <a:latin typeface="Calibri"/>
                        </a:rPr>
                        <a:t>Basic Details </a:t>
                      </a:r>
                    </a:p>
                  </a:txBody>
                  <a:tcPr marL="9525" marR="9525" marT="9525" marB="0" anchor="b"/>
                </a:tc>
                <a:tc>
                  <a:txBody>
                    <a:bodyPr/>
                    <a:lstStyle/>
                    <a:p>
                      <a:pPr algn="l" fontAlgn="b"/>
                      <a:r>
                        <a:rPr lang="en-US" sz="2000" b="1" i="0" u="none" strike="noStrike">
                          <a:solidFill>
                            <a:srgbClr val="000000"/>
                          </a:solidFill>
                          <a:latin typeface="Calibri"/>
                        </a:rPr>
                        <a:t>1,2 &amp; 3</a:t>
                      </a:r>
                    </a:p>
                  </a:txBody>
                  <a:tcPr marL="9525" marR="9525" marT="9525" marB="0" anchor="b"/>
                </a:tc>
              </a:tr>
              <a:tr h="861573">
                <a:tc>
                  <a:txBody>
                    <a:bodyPr/>
                    <a:lstStyle/>
                    <a:p>
                      <a:pPr algn="l" fontAlgn="b"/>
                      <a:r>
                        <a:rPr lang="en-US" sz="2000" b="1" i="0" u="none" strike="noStrike">
                          <a:solidFill>
                            <a:srgbClr val="000000"/>
                          </a:solidFill>
                          <a:latin typeface="Calibri"/>
                        </a:rPr>
                        <a:t>Part - II</a:t>
                      </a:r>
                    </a:p>
                  </a:txBody>
                  <a:tcPr marL="9525" marR="9525" marT="9525" marB="0" anchor="b"/>
                </a:tc>
                <a:tc>
                  <a:txBody>
                    <a:bodyPr/>
                    <a:lstStyle/>
                    <a:p>
                      <a:pPr algn="l" fontAlgn="b"/>
                      <a:r>
                        <a:rPr lang="en-US" sz="2000" b="1" i="0" u="none" strike="noStrike" dirty="0">
                          <a:solidFill>
                            <a:srgbClr val="888888"/>
                          </a:solidFill>
                          <a:latin typeface="Calibri"/>
                        </a:rPr>
                        <a:t>Details of Outward and inward supplies declared during the financial </a:t>
                      </a:r>
                      <a:r>
                        <a:rPr lang="en-US" sz="2000" b="1" i="0" u="none" strike="noStrike" dirty="0" smtClean="0">
                          <a:solidFill>
                            <a:srgbClr val="888888"/>
                          </a:solidFill>
                          <a:latin typeface="Calibri"/>
                        </a:rPr>
                        <a:t>year.</a:t>
                      </a:r>
                      <a:r>
                        <a:rPr lang="en-US" sz="2000" b="1" i="0" u="none" strike="noStrike" dirty="0" smtClean="0">
                          <a:solidFill>
                            <a:srgbClr val="000000"/>
                          </a:solidFill>
                          <a:latin typeface="Calibri"/>
                        </a:rPr>
                        <a:t> </a:t>
                      </a:r>
                      <a:endParaRPr lang="en-US" sz="2000" b="1" i="0" u="none" strike="noStrike" dirty="0">
                        <a:solidFill>
                          <a:srgbClr val="888888"/>
                        </a:solidFill>
                        <a:latin typeface="Calibri"/>
                      </a:endParaRPr>
                    </a:p>
                  </a:txBody>
                  <a:tcPr marL="9525" marR="9525" marT="9525" marB="0" anchor="b"/>
                </a:tc>
                <a:tc>
                  <a:txBody>
                    <a:bodyPr/>
                    <a:lstStyle/>
                    <a:p>
                      <a:pPr algn="l" fontAlgn="b"/>
                      <a:r>
                        <a:rPr lang="en-US" sz="2000" b="1" i="0" u="none" strike="noStrike">
                          <a:solidFill>
                            <a:srgbClr val="000000"/>
                          </a:solidFill>
                          <a:latin typeface="Calibri"/>
                        </a:rPr>
                        <a:t>4 &amp; 5</a:t>
                      </a:r>
                    </a:p>
                  </a:txBody>
                  <a:tcPr marL="9525" marR="9525" marT="9525" marB="0" anchor="b"/>
                </a:tc>
              </a:tr>
              <a:tr h="861573">
                <a:tc>
                  <a:txBody>
                    <a:bodyPr/>
                    <a:lstStyle/>
                    <a:p>
                      <a:pPr algn="l" fontAlgn="b"/>
                      <a:r>
                        <a:rPr lang="en-US" sz="2000" b="1" i="0" u="none" strike="noStrike">
                          <a:solidFill>
                            <a:srgbClr val="000000"/>
                          </a:solidFill>
                          <a:latin typeface="Calibri"/>
                        </a:rPr>
                        <a:t>Part - III</a:t>
                      </a:r>
                    </a:p>
                  </a:txBody>
                  <a:tcPr marL="9525" marR="9525" marT="9525" marB="0" anchor="b"/>
                </a:tc>
                <a:tc>
                  <a:txBody>
                    <a:bodyPr/>
                    <a:lstStyle/>
                    <a:p>
                      <a:pPr algn="l" fontAlgn="b"/>
                      <a:r>
                        <a:rPr lang="en-US" sz="2000" b="1" i="0" u="none" strike="noStrike" dirty="0">
                          <a:solidFill>
                            <a:srgbClr val="888888"/>
                          </a:solidFill>
                          <a:latin typeface="Calibri"/>
                        </a:rPr>
                        <a:t>Details of ITC as declared in returns filed during the financial year</a:t>
                      </a:r>
                      <a:r>
                        <a:rPr lang="en-US" sz="2000" b="1" i="0" u="none" strike="noStrike" dirty="0">
                          <a:solidFill>
                            <a:srgbClr val="000000"/>
                          </a:solidFill>
                          <a:latin typeface="Calibri"/>
                        </a:rPr>
                        <a:t> </a:t>
                      </a:r>
                      <a:r>
                        <a:rPr lang="en-US" sz="2000" b="1" i="0" u="none" strike="noStrike" dirty="0" smtClean="0">
                          <a:solidFill>
                            <a:srgbClr val="000000"/>
                          </a:solidFill>
                          <a:latin typeface="Calibri"/>
                        </a:rPr>
                        <a:t>.</a:t>
                      </a:r>
                      <a:endParaRPr lang="en-US" sz="2000" b="1" i="0" u="none" strike="noStrike" dirty="0">
                        <a:solidFill>
                          <a:srgbClr val="888888"/>
                        </a:solidFill>
                        <a:latin typeface="Calibri"/>
                      </a:endParaRPr>
                    </a:p>
                  </a:txBody>
                  <a:tcPr marL="9525" marR="9525" marT="9525" marB="0" anchor="b"/>
                </a:tc>
                <a:tc>
                  <a:txBody>
                    <a:bodyPr/>
                    <a:lstStyle/>
                    <a:p>
                      <a:pPr algn="l" fontAlgn="b"/>
                      <a:r>
                        <a:rPr lang="en-US" sz="2000" b="1" i="0" u="none" strike="noStrike" dirty="0">
                          <a:solidFill>
                            <a:srgbClr val="000000"/>
                          </a:solidFill>
                          <a:latin typeface="Calibri"/>
                        </a:rPr>
                        <a:t>6,7 &amp; 8</a:t>
                      </a:r>
                    </a:p>
                  </a:txBody>
                  <a:tcPr marL="9525" marR="9525" marT="9525" marB="0" anchor="b"/>
                </a:tc>
              </a:tr>
              <a:tr h="861573">
                <a:tc>
                  <a:txBody>
                    <a:bodyPr/>
                    <a:lstStyle/>
                    <a:p>
                      <a:pPr algn="l" fontAlgn="b"/>
                      <a:r>
                        <a:rPr lang="en-US" sz="2000" b="1" i="0" u="none" strike="noStrike">
                          <a:solidFill>
                            <a:srgbClr val="000000"/>
                          </a:solidFill>
                          <a:latin typeface="Calibri"/>
                        </a:rPr>
                        <a:t>Part - IV</a:t>
                      </a:r>
                    </a:p>
                  </a:txBody>
                  <a:tcPr marL="9525" marR="9525" marT="9525" marB="0" anchor="b"/>
                </a:tc>
                <a:tc>
                  <a:txBody>
                    <a:bodyPr/>
                    <a:lstStyle/>
                    <a:p>
                      <a:pPr algn="l" fontAlgn="b"/>
                      <a:r>
                        <a:rPr lang="en-US" sz="2000" b="1" i="0" u="none" strike="noStrike" dirty="0">
                          <a:solidFill>
                            <a:srgbClr val="888888"/>
                          </a:solidFill>
                          <a:latin typeface="Calibri"/>
                        </a:rPr>
                        <a:t>Details of tax paid as declared in returns filed during the financial </a:t>
                      </a:r>
                      <a:r>
                        <a:rPr lang="en-US" sz="2000" b="1" i="0" u="none" strike="noStrike" dirty="0" smtClean="0">
                          <a:solidFill>
                            <a:srgbClr val="888888"/>
                          </a:solidFill>
                          <a:latin typeface="Calibri"/>
                        </a:rPr>
                        <a:t>year.</a:t>
                      </a:r>
                      <a:r>
                        <a:rPr lang="en-US" sz="2000" b="1" i="0" u="none" strike="noStrike" dirty="0" smtClean="0">
                          <a:solidFill>
                            <a:srgbClr val="000000"/>
                          </a:solidFill>
                          <a:latin typeface="Calibri"/>
                        </a:rPr>
                        <a:t> </a:t>
                      </a:r>
                      <a:endParaRPr lang="en-US" sz="2000" b="1" i="0" u="none" strike="noStrike" dirty="0">
                        <a:solidFill>
                          <a:srgbClr val="888888"/>
                        </a:solidFill>
                        <a:latin typeface="Calibri"/>
                      </a:endParaRPr>
                    </a:p>
                  </a:txBody>
                  <a:tcPr marL="9525" marR="9525" marT="9525" marB="0" anchor="b"/>
                </a:tc>
                <a:tc>
                  <a:txBody>
                    <a:bodyPr/>
                    <a:lstStyle/>
                    <a:p>
                      <a:pPr algn="l" fontAlgn="b"/>
                      <a:r>
                        <a:rPr lang="en-US" sz="2000" b="1" i="0" u="none" strike="noStrike">
                          <a:solidFill>
                            <a:srgbClr val="000000"/>
                          </a:solidFill>
                          <a:latin typeface="Calibri"/>
                        </a:rPr>
                        <a:t>9</a:t>
                      </a:r>
                    </a:p>
                  </a:txBody>
                  <a:tcPr marL="9525" marR="9525" marT="9525" marB="0" anchor="b"/>
                </a:tc>
              </a:tr>
              <a:tr h="1078965">
                <a:tc>
                  <a:txBody>
                    <a:bodyPr/>
                    <a:lstStyle/>
                    <a:p>
                      <a:pPr algn="l" fontAlgn="b"/>
                      <a:r>
                        <a:rPr lang="en-US" sz="2000" b="1" i="0" u="none" strike="noStrike">
                          <a:solidFill>
                            <a:srgbClr val="000000"/>
                          </a:solidFill>
                          <a:latin typeface="Calibri"/>
                        </a:rPr>
                        <a:t>Part - V</a:t>
                      </a:r>
                    </a:p>
                  </a:txBody>
                  <a:tcPr marL="9525" marR="9525" marT="9525" marB="0" anchor="b"/>
                </a:tc>
                <a:tc>
                  <a:txBody>
                    <a:bodyPr/>
                    <a:lstStyle/>
                    <a:p>
                      <a:pPr algn="l" fontAlgn="b"/>
                      <a:r>
                        <a:rPr lang="en-US" sz="2000" b="1" i="0" u="none" strike="noStrike" dirty="0">
                          <a:solidFill>
                            <a:srgbClr val="888888"/>
                          </a:solidFill>
                          <a:latin typeface="Calibri"/>
                        </a:rPr>
                        <a:t>Particulars of the transactions for the previous FY declared in returns of April to  September of current FY or </a:t>
                      </a:r>
                      <a:r>
                        <a:rPr lang="en-US" sz="2000" b="1" i="0" u="none" strike="noStrike" dirty="0" smtClean="0">
                          <a:solidFill>
                            <a:srgbClr val="888888"/>
                          </a:solidFill>
                          <a:latin typeface="Calibri"/>
                        </a:rPr>
                        <a:t>up to </a:t>
                      </a:r>
                      <a:r>
                        <a:rPr lang="en-US" sz="2000" b="1" i="0" u="none" strike="noStrike" dirty="0">
                          <a:solidFill>
                            <a:srgbClr val="888888"/>
                          </a:solidFill>
                          <a:latin typeface="Calibri"/>
                        </a:rPr>
                        <a:t>date of filing of annual return of previous FY  whichever is earlier</a:t>
                      </a:r>
                      <a:r>
                        <a:rPr lang="en-US" sz="2000" b="1" i="0" u="none" strike="noStrike" dirty="0">
                          <a:solidFill>
                            <a:srgbClr val="000000"/>
                          </a:solidFill>
                          <a:latin typeface="Calibri"/>
                        </a:rPr>
                        <a:t> </a:t>
                      </a:r>
                      <a:r>
                        <a:rPr lang="en-US" sz="2000" b="1" i="0" u="none" strike="noStrike" dirty="0" smtClean="0">
                          <a:solidFill>
                            <a:srgbClr val="000000"/>
                          </a:solidFill>
                          <a:latin typeface="Calibri"/>
                        </a:rPr>
                        <a:t>.</a:t>
                      </a:r>
                      <a:endParaRPr lang="en-US" sz="2000" b="1" i="0" u="none" strike="noStrike" dirty="0">
                        <a:solidFill>
                          <a:srgbClr val="888888"/>
                        </a:solidFill>
                        <a:latin typeface="Calibri"/>
                      </a:endParaRPr>
                    </a:p>
                  </a:txBody>
                  <a:tcPr marL="9525" marR="9525" marT="9525" marB="0" anchor="b"/>
                </a:tc>
                <a:tc>
                  <a:txBody>
                    <a:bodyPr/>
                    <a:lstStyle/>
                    <a:p>
                      <a:pPr algn="l" fontAlgn="b"/>
                      <a:r>
                        <a:rPr lang="en-US" sz="2000" b="1" i="0" u="none" strike="noStrike">
                          <a:solidFill>
                            <a:srgbClr val="000000"/>
                          </a:solidFill>
                          <a:latin typeface="Calibri"/>
                        </a:rPr>
                        <a:t>10,11,12,13 &amp; 14</a:t>
                      </a:r>
                    </a:p>
                  </a:txBody>
                  <a:tcPr marL="9525" marR="9525" marT="9525" marB="0" anchor="b"/>
                </a:tc>
              </a:tr>
              <a:tr h="861573">
                <a:tc>
                  <a:txBody>
                    <a:bodyPr/>
                    <a:lstStyle/>
                    <a:p>
                      <a:pPr algn="l" fontAlgn="b"/>
                      <a:r>
                        <a:rPr lang="en-US" sz="2000" b="1" i="0" u="none" strike="noStrike">
                          <a:solidFill>
                            <a:srgbClr val="000000"/>
                          </a:solidFill>
                          <a:latin typeface="Calibri"/>
                        </a:rPr>
                        <a:t>Part -VI</a:t>
                      </a:r>
                    </a:p>
                  </a:txBody>
                  <a:tcPr marL="9525" marR="9525" marT="9525" marB="0" anchor="b"/>
                </a:tc>
                <a:tc>
                  <a:txBody>
                    <a:bodyPr/>
                    <a:lstStyle/>
                    <a:p>
                      <a:pPr algn="l" fontAlgn="b"/>
                      <a:r>
                        <a:rPr lang="en-US" sz="2000" b="1" i="1" u="none" strike="noStrike" dirty="0">
                          <a:solidFill>
                            <a:srgbClr val="888888"/>
                          </a:solidFill>
                          <a:latin typeface="Calibri"/>
                        </a:rPr>
                        <a:t>Other Information</a:t>
                      </a:r>
                      <a:r>
                        <a:rPr lang="en-US" sz="2000" b="1" i="0" u="none" strike="noStrike" dirty="0">
                          <a:solidFill>
                            <a:srgbClr val="000000"/>
                          </a:solidFill>
                          <a:latin typeface="Calibri"/>
                        </a:rPr>
                        <a:t> </a:t>
                      </a:r>
                      <a:r>
                        <a:rPr lang="en-US" sz="2000" b="1" i="0" u="none" strike="noStrike" dirty="0" smtClean="0">
                          <a:solidFill>
                            <a:srgbClr val="000000"/>
                          </a:solidFill>
                          <a:latin typeface="Calibri"/>
                        </a:rPr>
                        <a:t>.</a:t>
                      </a:r>
                      <a:endParaRPr lang="en-US" sz="2000" b="1" i="1" u="none" strike="noStrike" dirty="0">
                        <a:solidFill>
                          <a:srgbClr val="888888"/>
                        </a:solidFill>
                        <a:latin typeface="Calibri"/>
                      </a:endParaRPr>
                    </a:p>
                  </a:txBody>
                  <a:tcPr marL="9525" marR="9525" marT="9525" marB="0" anchor="b"/>
                </a:tc>
                <a:tc>
                  <a:txBody>
                    <a:bodyPr/>
                    <a:lstStyle/>
                    <a:p>
                      <a:pPr algn="l" fontAlgn="b"/>
                      <a:r>
                        <a:rPr lang="en-US" sz="2000" b="1" i="0" u="none" strike="noStrike" dirty="0">
                          <a:solidFill>
                            <a:srgbClr val="000000"/>
                          </a:solidFill>
                          <a:latin typeface="Calibri"/>
                        </a:rPr>
                        <a:t>15,16,17,18 &amp; 19</a:t>
                      </a: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2"/>
          </p:nvPr>
        </p:nvGraphicFramePr>
        <p:xfrm>
          <a:off x="228601" y="533403"/>
          <a:ext cx="11658599" cy="5765253"/>
        </p:xfrm>
        <a:graphic>
          <a:graphicData uri="http://schemas.openxmlformats.org/drawingml/2006/table">
            <a:tbl>
              <a:tblPr firstRow="1" bandRow="1">
                <a:tableStyleId>{5C22544A-7EE6-4342-B048-85BDC9FD1C3A}</a:tableStyleId>
              </a:tblPr>
              <a:tblGrid>
                <a:gridCol w="551420"/>
                <a:gridCol w="1969358"/>
                <a:gridCol w="551420"/>
                <a:gridCol w="8586401"/>
              </a:tblGrid>
              <a:tr h="685437">
                <a:tc>
                  <a:txBody>
                    <a:bodyPr/>
                    <a:lstStyle/>
                    <a:p>
                      <a:pPr algn="l" fontAlgn="b"/>
                      <a:r>
                        <a:rPr lang="en-US" sz="2400" b="1" i="0" u="none" strike="noStrike" dirty="0">
                          <a:solidFill>
                            <a:srgbClr val="000000"/>
                          </a:solidFill>
                          <a:latin typeface="Calibri"/>
                        </a:rPr>
                        <a:t>Part</a:t>
                      </a:r>
                    </a:p>
                  </a:txBody>
                  <a:tcPr marL="9525" marR="9525" marT="9525" marB="0" anchor="b"/>
                </a:tc>
                <a:tc>
                  <a:txBody>
                    <a:bodyPr/>
                    <a:lstStyle/>
                    <a:p>
                      <a:pPr algn="l" fontAlgn="b"/>
                      <a:r>
                        <a:rPr lang="en-US" sz="2400" b="1" i="0" u="none" strike="noStrike">
                          <a:solidFill>
                            <a:srgbClr val="000000"/>
                          </a:solidFill>
                          <a:latin typeface="Calibri"/>
                        </a:rPr>
                        <a:t>Particulers</a:t>
                      </a:r>
                    </a:p>
                  </a:txBody>
                  <a:tcPr marL="9525" marR="9525" marT="9525" marB="0" anchor="b"/>
                </a:tc>
                <a:tc>
                  <a:txBody>
                    <a:bodyPr/>
                    <a:lstStyle/>
                    <a:p>
                      <a:pPr algn="l" fontAlgn="b"/>
                      <a:r>
                        <a:rPr lang="en-US" sz="2400" b="1" i="0" u="none" strike="noStrike" dirty="0">
                          <a:solidFill>
                            <a:srgbClr val="000000"/>
                          </a:solidFill>
                          <a:latin typeface="Calibri"/>
                        </a:rPr>
                        <a:t>Table</a:t>
                      </a:r>
                    </a:p>
                  </a:txBody>
                  <a:tcPr marL="9525" marR="9525" marT="9525" marB="0" anchor="b"/>
                </a:tc>
                <a:tc>
                  <a:txBody>
                    <a:bodyPr/>
                    <a:lstStyle/>
                    <a:p>
                      <a:pPr algn="l" fontAlgn="b"/>
                      <a:r>
                        <a:rPr lang="en-US" sz="2400" b="1" i="0" u="none" strike="noStrike" dirty="0">
                          <a:solidFill>
                            <a:srgbClr val="000000"/>
                          </a:solidFill>
                          <a:latin typeface="Calibri"/>
                        </a:rPr>
                        <a:t>Table</a:t>
                      </a:r>
                    </a:p>
                  </a:txBody>
                  <a:tcPr marL="9525" marR="9525" marT="9525" marB="0" anchor="b"/>
                </a:tc>
              </a:tr>
              <a:tr h="685437">
                <a:tc rowSpan="3">
                  <a:txBody>
                    <a:bodyPr/>
                    <a:lstStyle/>
                    <a:p>
                      <a:pPr algn="ctr" fontAlgn="b"/>
                      <a:r>
                        <a:rPr lang="en-US" sz="2400" b="1" i="0" u="none" strike="noStrike">
                          <a:solidFill>
                            <a:srgbClr val="000000"/>
                          </a:solidFill>
                          <a:latin typeface="Calibri"/>
                        </a:rPr>
                        <a:t>Part - I</a:t>
                      </a:r>
                    </a:p>
                  </a:txBody>
                  <a:tcPr marL="9525" marR="9525" marT="9525" marB="0" anchor="b"/>
                </a:tc>
                <a:tc rowSpan="3">
                  <a:txBody>
                    <a:bodyPr/>
                    <a:lstStyle/>
                    <a:p>
                      <a:pPr algn="ctr" fontAlgn="b"/>
                      <a:r>
                        <a:rPr lang="en-US" sz="2400" b="1" i="0" u="none" strike="noStrike">
                          <a:solidFill>
                            <a:srgbClr val="000000"/>
                          </a:solidFill>
                          <a:latin typeface="Calibri"/>
                        </a:rPr>
                        <a:t>Basic Details </a:t>
                      </a:r>
                    </a:p>
                  </a:txBody>
                  <a:tcPr marL="9525" marR="9525" marT="9525" marB="0" anchor="b"/>
                </a:tc>
                <a:tc>
                  <a:txBody>
                    <a:bodyPr/>
                    <a:lstStyle/>
                    <a:p>
                      <a:pPr algn="l" fontAlgn="b"/>
                      <a:r>
                        <a:rPr lang="en-US" sz="2400" b="1" i="0" u="none" strike="noStrike" dirty="0">
                          <a:solidFill>
                            <a:srgbClr val="000000"/>
                          </a:solidFill>
                          <a:latin typeface="Calibri"/>
                        </a:rPr>
                        <a:t>1</a:t>
                      </a:r>
                    </a:p>
                  </a:txBody>
                  <a:tcPr marL="9525" marR="9525" marT="9525" marB="0" anchor="b"/>
                </a:tc>
                <a:tc>
                  <a:txBody>
                    <a:bodyPr/>
                    <a:lstStyle/>
                    <a:p>
                      <a:pPr algn="l" fontAlgn="b"/>
                      <a:r>
                        <a:rPr lang="en-US" sz="2400" b="1" i="0" u="none" strike="noStrike" dirty="0">
                          <a:solidFill>
                            <a:srgbClr val="000000"/>
                          </a:solidFill>
                          <a:latin typeface="Calibri"/>
                        </a:rPr>
                        <a:t>Financial Year </a:t>
                      </a:r>
                    </a:p>
                  </a:txBody>
                  <a:tcPr marL="9525" marR="9525" marT="9525" marB="0" anchor="b"/>
                </a:tc>
              </a:tr>
              <a:tr h="685437">
                <a:tc vMerge="1">
                  <a:txBody>
                    <a:bodyPr/>
                    <a:lstStyle/>
                    <a:p>
                      <a:endParaRPr lang="en-US"/>
                    </a:p>
                  </a:txBody>
                  <a:tcPr/>
                </a:tc>
                <a:tc vMerge="1">
                  <a:txBody>
                    <a:bodyPr/>
                    <a:lstStyle/>
                    <a:p>
                      <a:endParaRPr lang="en-US"/>
                    </a:p>
                  </a:txBody>
                  <a:tcPr/>
                </a:tc>
                <a:tc>
                  <a:txBody>
                    <a:bodyPr/>
                    <a:lstStyle/>
                    <a:p>
                      <a:pPr algn="l" fontAlgn="b"/>
                      <a:r>
                        <a:rPr lang="en-US" sz="2400" b="1" i="0" u="none" strike="noStrike">
                          <a:solidFill>
                            <a:srgbClr val="000000"/>
                          </a:solidFill>
                          <a:latin typeface="Calibri"/>
                        </a:rPr>
                        <a:t>2</a:t>
                      </a:r>
                    </a:p>
                  </a:txBody>
                  <a:tcPr marL="9525" marR="9525" marT="9525" marB="0" anchor="b"/>
                </a:tc>
                <a:tc>
                  <a:txBody>
                    <a:bodyPr/>
                    <a:lstStyle/>
                    <a:p>
                      <a:pPr algn="l" fontAlgn="b"/>
                      <a:r>
                        <a:rPr lang="en-US" sz="2400" b="1" i="0" u="none" strike="noStrike" dirty="0">
                          <a:solidFill>
                            <a:srgbClr val="000000"/>
                          </a:solidFill>
                          <a:latin typeface="Calibri"/>
                        </a:rPr>
                        <a:t>GSTIN </a:t>
                      </a:r>
                    </a:p>
                  </a:txBody>
                  <a:tcPr marL="9525" marR="9525" marT="9525" marB="0" anchor="b"/>
                </a:tc>
              </a:tr>
              <a:tr h="685437">
                <a:tc vMerge="1">
                  <a:txBody>
                    <a:bodyPr/>
                    <a:lstStyle/>
                    <a:p>
                      <a:endParaRPr lang="en-US"/>
                    </a:p>
                  </a:txBody>
                  <a:tcPr/>
                </a:tc>
                <a:tc vMerge="1">
                  <a:txBody>
                    <a:bodyPr/>
                    <a:lstStyle/>
                    <a:p>
                      <a:endParaRPr lang="en-US"/>
                    </a:p>
                  </a:txBody>
                  <a:tcPr/>
                </a:tc>
                <a:tc>
                  <a:txBody>
                    <a:bodyPr/>
                    <a:lstStyle/>
                    <a:p>
                      <a:pPr algn="l" fontAlgn="b"/>
                      <a:r>
                        <a:rPr lang="en-US" sz="2400" b="1" i="0" u="none" strike="noStrike">
                          <a:solidFill>
                            <a:srgbClr val="000000"/>
                          </a:solidFill>
                          <a:latin typeface="Calibri"/>
                        </a:rPr>
                        <a:t>3</a:t>
                      </a:r>
                    </a:p>
                  </a:txBody>
                  <a:tcPr marL="9525" marR="9525" marT="9525" marB="0" anchor="b"/>
                </a:tc>
                <a:tc>
                  <a:txBody>
                    <a:bodyPr/>
                    <a:lstStyle/>
                    <a:p>
                      <a:pPr algn="l" fontAlgn="b"/>
                      <a:r>
                        <a:rPr lang="en-US" sz="2400" b="1" i="0" u="none" strike="noStrike" dirty="0">
                          <a:solidFill>
                            <a:srgbClr val="000000"/>
                          </a:solidFill>
                          <a:latin typeface="Calibri"/>
                        </a:rPr>
                        <a:t>Legal Name &amp; Trade Name</a:t>
                      </a:r>
                    </a:p>
                  </a:txBody>
                  <a:tcPr marL="9525" marR="9525" marT="9525" marB="0" anchor="b"/>
                </a:tc>
              </a:tr>
              <a:tr h="306249">
                <a:tc>
                  <a:txBody>
                    <a:bodyPr/>
                    <a:lstStyle/>
                    <a:p>
                      <a:pPr algn="ctr" fontAlgn="b"/>
                      <a:r>
                        <a:rPr lang="en-US" sz="2400" b="1" i="0" u="none" strike="noStrike">
                          <a:solidFill>
                            <a:srgbClr val="000000"/>
                          </a:solidFill>
                          <a:latin typeface="Calibri"/>
                        </a:rPr>
                        <a:t> </a:t>
                      </a:r>
                    </a:p>
                  </a:txBody>
                  <a:tcPr marL="9525" marR="9525" marT="9525" marB="0" anchor="b"/>
                </a:tc>
                <a:tc>
                  <a:txBody>
                    <a:bodyPr/>
                    <a:lstStyle/>
                    <a:p>
                      <a:pPr algn="ctr" fontAlgn="b"/>
                      <a:r>
                        <a:rPr lang="en-US" sz="2400" b="1" i="0" u="none" strike="noStrike">
                          <a:solidFill>
                            <a:srgbClr val="000000"/>
                          </a:solidFill>
                          <a:latin typeface="Calibri"/>
                        </a:rPr>
                        <a:t> </a:t>
                      </a:r>
                    </a:p>
                  </a:txBody>
                  <a:tcPr marL="9525" marR="9525" marT="9525" marB="0" anchor="b"/>
                </a:tc>
                <a:tc>
                  <a:txBody>
                    <a:bodyPr/>
                    <a:lstStyle/>
                    <a:p>
                      <a:pPr algn="l" fontAlgn="b"/>
                      <a:r>
                        <a:rPr lang="en-US" sz="2400" b="1" i="0" u="none" strike="noStrike">
                          <a:solidFill>
                            <a:srgbClr val="000000"/>
                          </a:solidFill>
                          <a:latin typeface="Calibri"/>
                        </a:rPr>
                        <a:t> </a:t>
                      </a:r>
                    </a:p>
                  </a:txBody>
                  <a:tcPr marL="9525" marR="9525" marT="9525" marB="0" anchor="b"/>
                </a:tc>
                <a:tc>
                  <a:txBody>
                    <a:bodyPr/>
                    <a:lstStyle/>
                    <a:p>
                      <a:pPr algn="l" fontAlgn="b"/>
                      <a:r>
                        <a:rPr lang="en-US" sz="2400" b="0" i="0" u="none" strike="noStrike">
                          <a:solidFill>
                            <a:srgbClr val="000000"/>
                          </a:solidFill>
                          <a:latin typeface="Calibri"/>
                        </a:rPr>
                        <a:t> </a:t>
                      </a:r>
                    </a:p>
                  </a:txBody>
                  <a:tcPr marL="9525" marR="9525" marT="9525" marB="0" anchor="b"/>
                </a:tc>
              </a:tr>
              <a:tr h="1503290">
                <a:tc rowSpan="2">
                  <a:txBody>
                    <a:bodyPr/>
                    <a:lstStyle/>
                    <a:p>
                      <a:pPr algn="ctr" fontAlgn="b"/>
                      <a:r>
                        <a:rPr lang="en-US" sz="2400" b="1" i="0" u="none" strike="noStrike">
                          <a:solidFill>
                            <a:srgbClr val="000000"/>
                          </a:solidFill>
                          <a:latin typeface="Calibri"/>
                        </a:rPr>
                        <a:t>Part - II</a:t>
                      </a:r>
                    </a:p>
                  </a:txBody>
                  <a:tcPr marL="9525" marR="9525" marT="9525" marB="0" anchor="b"/>
                </a:tc>
                <a:tc rowSpan="2">
                  <a:txBody>
                    <a:bodyPr/>
                    <a:lstStyle/>
                    <a:p>
                      <a:pPr algn="ctr" fontAlgn="b"/>
                      <a:r>
                        <a:rPr lang="en-US" sz="2400" b="1" i="0" u="none" strike="noStrike">
                          <a:solidFill>
                            <a:srgbClr val="888888"/>
                          </a:solidFill>
                          <a:latin typeface="Calibri"/>
                        </a:rPr>
                        <a:t>Details of Outward and inward supplies declared during the financial year</a:t>
                      </a:r>
                      <a:r>
                        <a:rPr lang="en-US" sz="2400" b="1" i="0" u="none" strike="noStrike">
                          <a:solidFill>
                            <a:srgbClr val="000000"/>
                          </a:solidFill>
                          <a:latin typeface="Calibri"/>
                        </a:rPr>
                        <a:t> </a:t>
                      </a:r>
                      <a:endParaRPr lang="en-US" sz="2400" b="1" i="0" u="none" strike="noStrike">
                        <a:solidFill>
                          <a:srgbClr val="888888"/>
                        </a:solidFill>
                        <a:latin typeface="Calibri"/>
                      </a:endParaRPr>
                    </a:p>
                  </a:txBody>
                  <a:tcPr marL="9525" marR="9525" marT="9525" marB="0" anchor="b"/>
                </a:tc>
                <a:tc>
                  <a:txBody>
                    <a:bodyPr/>
                    <a:lstStyle/>
                    <a:p>
                      <a:pPr algn="l" fontAlgn="b"/>
                      <a:r>
                        <a:rPr lang="en-US" sz="2400" b="1" i="0" u="none" strike="noStrike" dirty="0">
                          <a:solidFill>
                            <a:srgbClr val="000000"/>
                          </a:solidFill>
                          <a:latin typeface="Calibri"/>
                        </a:rPr>
                        <a:t>4</a:t>
                      </a:r>
                    </a:p>
                  </a:txBody>
                  <a:tcPr marL="9525" marR="9525" marT="9525" marB="0" anchor="b"/>
                </a:tc>
                <a:tc>
                  <a:txBody>
                    <a:bodyPr/>
                    <a:lstStyle/>
                    <a:p>
                      <a:pPr algn="l" rtl="0" fontAlgn="b"/>
                      <a:r>
                        <a:rPr lang="en-US" sz="2400" b="1" i="0" u="none" strike="noStrike" dirty="0">
                          <a:solidFill>
                            <a:srgbClr val="888888"/>
                          </a:solidFill>
                          <a:latin typeface="Calibri"/>
                        </a:rPr>
                        <a:t>Details of Outward and inward supplies declared during the financial year</a:t>
                      </a:r>
                      <a:r>
                        <a:rPr lang="en-US" sz="2400" b="1" i="0" u="none" strike="noStrike" dirty="0">
                          <a:solidFill>
                            <a:srgbClr val="000000"/>
                          </a:solidFill>
                          <a:latin typeface="Calibri"/>
                        </a:rPr>
                        <a:t> (taxable)</a:t>
                      </a:r>
                      <a:endParaRPr lang="en-US" sz="2400" b="1" i="0" u="none" strike="noStrike" dirty="0">
                        <a:solidFill>
                          <a:srgbClr val="888888"/>
                        </a:solidFill>
                        <a:latin typeface="Calibri"/>
                      </a:endParaRPr>
                    </a:p>
                  </a:txBody>
                  <a:tcPr marL="9525" marR="9525" marT="9525" marB="0" anchor="b"/>
                </a:tc>
              </a:tr>
              <a:tr h="1089322">
                <a:tc vMerge="1">
                  <a:txBody>
                    <a:bodyPr/>
                    <a:lstStyle/>
                    <a:p>
                      <a:endParaRPr lang="en-US"/>
                    </a:p>
                  </a:txBody>
                  <a:tcPr/>
                </a:tc>
                <a:tc vMerge="1">
                  <a:txBody>
                    <a:bodyPr/>
                    <a:lstStyle/>
                    <a:p>
                      <a:endParaRPr lang="en-US"/>
                    </a:p>
                  </a:txBody>
                  <a:tcPr/>
                </a:tc>
                <a:tc>
                  <a:txBody>
                    <a:bodyPr/>
                    <a:lstStyle/>
                    <a:p>
                      <a:pPr algn="l" fontAlgn="b"/>
                      <a:r>
                        <a:rPr lang="en-US" sz="2400" b="1" i="0" u="none" strike="noStrike">
                          <a:solidFill>
                            <a:srgbClr val="000000"/>
                          </a:solidFill>
                          <a:latin typeface="Calibri"/>
                        </a:rPr>
                        <a:t>5</a:t>
                      </a:r>
                    </a:p>
                  </a:txBody>
                  <a:tcPr marL="9525" marR="9525" marT="9525" marB="0" anchor="b"/>
                </a:tc>
                <a:tc>
                  <a:txBody>
                    <a:bodyPr/>
                    <a:lstStyle/>
                    <a:p>
                      <a:pPr algn="l" rtl="0" fontAlgn="b"/>
                      <a:r>
                        <a:rPr lang="en-US" sz="2400" b="1" i="0" u="none" strike="noStrike" dirty="0">
                          <a:solidFill>
                            <a:srgbClr val="888888"/>
                          </a:solidFill>
                          <a:latin typeface="Calibri"/>
                        </a:rPr>
                        <a:t>Details of Outward and inward supplies declared during the financial year</a:t>
                      </a:r>
                      <a:r>
                        <a:rPr lang="en-US" sz="2400" b="1" i="0" u="none" strike="noStrike" dirty="0">
                          <a:solidFill>
                            <a:srgbClr val="000000"/>
                          </a:solidFill>
                          <a:latin typeface="Calibri"/>
                        </a:rPr>
                        <a:t> (Not taxable)</a:t>
                      </a:r>
                      <a:endParaRPr lang="en-US" sz="2400" b="1" i="0" u="none" strike="noStrike" dirty="0">
                        <a:solidFill>
                          <a:srgbClr val="888888"/>
                        </a:solidFill>
                        <a:latin typeface="Calibri"/>
                      </a:endParaRP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2"/>
          </p:nvPr>
        </p:nvGraphicFramePr>
        <p:xfrm>
          <a:off x="228601" y="76200"/>
          <a:ext cx="11963399" cy="6578606"/>
        </p:xfrm>
        <a:graphic>
          <a:graphicData uri="http://schemas.openxmlformats.org/drawingml/2006/table">
            <a:tbl>
              <a:tblPr firstRow="1" bandRow="1">
                <a:tableStyleId>{5C22544A-7EE6-4342-B048-85BDC9FD1C3A}</a:tableStyleId>
              </a:tblPr>
              <a:tblGrid>
                <a:gridCol w="963495"/>
                <a:gridCol w="2649612"/>
                <a:gridCol w="1525534"/>
                <a:gridCol w="6824758"/>
              </a:tblGrid>
              <a:tr h="1152957">
                <a:tc>
                  <a:txBody>
                    <a:bodyPr/>
                    <a:lstStyle/>
                    <a:p>
                      <a:pPr algn="l" fontAlgn="b"/>
                      <a:r>
                        <a:rPr lang="en-US" sz="2400" b="1" i="0" u="none" strike="noStrike" dirty="0">
                          <a:solidFill>
                            <a:srgbClr val="000000"/>
                          </a:solidFill>
                          <a:latin typeface="Calibri"/>
                        </a:rPr>
                        <a:t>Part</a:t>
                      </a:r>
                    </a:p>
                  </a:txBody>
                  <a:tcPr marL="9525" marR="9525" marT="9525" marB="0" anchor="b"/>
                </a:tc>
                <a:tc>
                  <a:txBody>
                    <a:bodyPr/>
                    <a:lstStyle/>
                    <a:p>
                      <a:pPr algn="l" fontAlgn="b"/>
                      <a:r>
                        <a:rPr lang="en-US" sz="2400" b="1" i="0" u="none" strike="noStrike">
                          <a:solidFill>
                            <a:srgbClr val="000000"/>
                          </a:solidFill>
                          <a:latin typeface="Calibri"/>
                        </a:rPr>
                        <a:t>Particulers</a:t>
                      </a:r>
                    </a:p>
                  </a:txBody>
                  <a:tcPr marL="9525" marR="9525" marT="9525" marB="0" anchor="b"/>
                </a:tc>
                <a:tc>
                  <a:txBody>
                    <a:bodyPr/>
                    <a:lstStyle/>
                    <a:p>
                      <a:pPr algn="l" fontAlgn="b"/>
                      <a:r>
                        <a:rPr lang="en-US" sz="2400" b="1" i="0" u="none" strike="noStrike">
                          <a:solidFill>
                            <a:srgbClr val="000000"/>
                          </a:solidFill>
                          <a:latin typeface="Calibri"/>
                        </a:rPr>
                        <a:t>Table</a:t>
                      </a:r>
                    </a:p>
                  </a:txBody>
                  <a:tcPr marL="9525" marR="9525" marT="9525" marB="0" anchor="b"/>
                </a:tc>
                <a:tc>
                  <a:txBody>
                    <a:bodyPr/>
                    <a:lstStyle/>
                    <a:p>
                      <a:pPr algn="l" fontAlgn="b"/>
                      <a:r>
                        <a:rPr lang="en-US" sz="2400" b="1" i="0" u="none" strike="noStrike">
                          <a:solidFill>
                            <a:srgbClr val="000000"/>
                          </a:solidFill>
                          <a:latin typeface="Calibri"/>
                        </a:rPr>
                        <a:t>Table</a:t>
                      </a:r>
                    </a:p>
                  </a:txBody>
                  <a:tcPr marL="9525" marR="9525" marT="9525" marB="0" anchor="b"/>
                </a:tc>
              </a:tr>
              <a:tr h="1152957">
                <a:tc rowSpan="3">
                  <a:txBody>
                    <a:bodyPr/>
                    <a:lstStyle/>
                    <a:p>
                      <a:pPr algn="ctr" fontAlgn="b"/>
                      <a:r>
                        <a:rPr lang="en-US" sz="2400" b="1" i="0" u="none" strike="noStrike">
                          <a:solidFill>
                            <a:srgbClr val="000000"/>
                          </a:solidFill>
                          <a:latin typeface="Calibri"/>
                        </a:rPr>
                        <a:t>Part - III</a:t>
                      </a:r>
                    </a:p>
                  </a:txBody>
                  <a:tcPr marL="9525" marR="9525" marT="9525" marB="0" anchor="b"/>
                </a:tc>
                <a:tc rowSpan="3">
                  <a:txBody>
                    <a:bodyPr/>
                    <a:lstStyle/>
                    <a:p>
                      <a:pPr algn="ctr" fontAlgn="b"/>
                      <a:r>
                        <a:rPr lang="en-US" sz="2400" b="1" i="0" u="none" strike="noStrike" dirty="0">
                          <a:solidFill>
                            <a:srgbClr val="888888"/>
                          </a:solidFill>
                          <a:latin typeface="Calibri"/>
                        </a:rPr>
                        <a:t>Details of ITC as declared in returns filed during the financial year</a:t>
                      </a:r>
                      <a:r>
                        <a:rPr lang="en-US" sz="2400" b="1" i="0" u="none" strike="noStrike" dirty="0">
                          <a:solidFill>
                            <a:srgbClr val="000000"/>
                          </a:solidFill>
                          <a:latin typeface="Calibri"/>
                        </a:rPr>
                        <a:t> </a:t>
                      </a:r>
                      <a:endParaRPr lang="en-US" sz="2400" b="1" i="0" u="none" strike="noStrike" dirty="0">
                        <a:solidFill>
                          <a:srgbClr val="888888"/>
                        </a:solidFill>
                        <a:latin typeface="Calibri"/>
                      </a:endParaRPr>
                    </a:p>
                  </a:txBody>
                  <a:tcPr marL="9525" marR="9525" marT="9525" marB="0" anchor="b"/>
                </a:tc>
                <a:tc>
                  <a:txBody>
                    <a:bodyPr/>
                    <a:lstStyle/>
                    <a:p>
                      <a:pPr algn="l" fontAlgn="b"/>
                      <a:r>
                        <a:rPr lang="en-US" sz="2400" b="1" i="0" u="none" strike="noStrike">
                          <a:solidFill>
                            <a:srgbClr val="000000"/>
                          </a:solidFill>
                          <a:latin typeface="Calibri"/>
                        </a:rPr>
                        <a:t>6</a:t>
                      </a:r>
                    </a:p>
                  </a:txBody>
                  <a:tcPr marL="9525" marR="9525" marT="9525" marB="0" anchor="b"/>
                </a:tc>
                <a:tc>
                  <a:txBody>
                    <a:bodyPr/>
                    <a:lstStyle/>
                    <a:p>
                      <a:pPr algn="ctr" rtl="0" fontAlgn="b"/>
                      <a:r>
                        <a:rPr lang="en-US" sz="2400" b="1" i="0" u="none" strike="noStrike" dirty="0">
                          <a:solidFill>
                            <a:srgbClr val="000000"/>
                          </a:solidFill>
                          <a:latin typeface="Calibri Light"/>
                        </a:rPr>
                        <a:t>Declared as per 3B</a:t>
                      </a:r>
                    </a:p>
                  </a:txBody>
                  <a:tcPr marL="9525" marR="9525" marT="9525" marB="0" anchor="b"/>
                </a:tc>
              </a:tr>
              <a:tr h="1152957">
                <a:tc vMerge="1">
                  <a:txBody>
                    <a:bodyPr/>
                    <a:lstStyle/>
                    <a:p>
                      <a:endParaRPr lang="en-US"/>
                    </a:p>
                  </a:txBody>
                  <a:tcPr/>
                </a:tc>
                <a:tc vMerge="1">
                  <a:txBody>
                    <a:bodyPr/>
                    <a:lstStyle/>
                    <a:p>
                      <a:endParaRPr lang="en-US"/>
                    </a:p>
                  </a:txBody>
                  <a:tcPr/>
                </a:tc>
                <a:tc>
                  <a:txBody>
                    <a:bodyPr/>
                    <a:lstStyle/>
                    <a:p>
                      <a:pPr algn="l" fontAlgn="b"/>
                      <a:r>
                        <a:rPr lang="en-US" sz="2400" b="1" i="0" u="none" strike="noStrike">
                          <a:solidFill>
                            <a:srgbClr val="000000"/>
                          </a:solidFill>
                          <a:latin typeface="Calibri"/>
                        </a:rPr>
                        <a:t>7</a:t>
                      </a:r>
                    </a:p>
                  </a:txBody>
                  <a:tcPr marL="9525" marR="9525" marT="9525" marB="0" anchor="b"/>
                </a:tc>
                <a:tc>
                  <a:txBody>
                    <a:bodyPr/>
                    <a:lstStyle/>
                    <a:p>
                      <a:pPr algn="ctr" rtl="0" fontAlgn="b"/>
                      <a:r>
                        <a:rPr lang="en-US" sz="2400" b="1" i="0" u="none" strike="noStrike">
                          <a:solidFill>
                            <a:srgbClr val="000000"/>
                          </a:solidFill>
                          <a:latin typeface="Calibri Light"/>
                        </a:rPr>
                        <a:t>Reversals as per 3 B</a:t>
                      </a:r>
                    </a:p>
                  </a:txBody>
                  <a:tcPr marL="9525" marR="9525" marT="9525" marB="0" anchor="b"/>
                </a:tc>
              </a:tr>
              <a:tr h="1152957">
                <a:tc vMerge="1">
                  <a:txBody>
                    <a:bodyPr/>
                    <a:lstStyle/>
                    <a:p>
                      <a:endParaRPr lang="en-US"/>
                    </a:p>
                  </a:txBody>
                  <a:tcPr/>
                </a:tc>
                <a:tc vMerge="1">
                  <a:txBody>
                    <a:bodyPr/>
                    <a:lstStyle/>
                    <a:p>
                      <a:endParaRPr lang="en-US"/>
                    </a:p>
                  </a:txBody>
                  <a:tcPr/>
                </a:tc>
                <a:tc>
                  <a:txBody>
                    <a:bodyPr/>
                    <a:lstStyle/>
                    <a:p>
                      <a:pPr algn="l" fontAlgn="b"/>
                      <a:r>
                        <a:rPr lang="en-US" sz="2400" b="1" i="0" u="none" strike="noStrike">
                          <a:solidFill>
                            <a:srgbClr val="000000"/>
                          </a:solidFill>
                          <a:latin typeface="Calibri"/>
                        </a:rPr>
                        <a:t>8</a:t>
                      </a:r>
                    </a:p>
                  </a:txBody>
                  <a:tcPr marL="9525" marR="9525" marT="9525" marB="0" anchor="b"/>
                </a:tc>
                <a:tc>
                  <a:txBody>
                    <a:bodyPr/>
                    <a:lstStyle/>
                    <a:p>
                      <a:pPr algn="ctr" rtl="0" fontAlgn="b"/>
                      <a:r>
                        <a:rPr lang="en-US" sz="2400" b="1" i="0" u="none" strike="noStrike">
                          <a:solidFill>
                            <a:srgbClr val="000000"/>
                          </a:solidFill>
                          <a:latin typeface="Calibri Light"/>
                        </a:rPr>
                        <a:t>Reconciliation 2A</a:t>
                      </a:r>
                    </a:p>
                  </a:txBody>
                  <a:tcPr marL="9525" marR="9525" marT="9525" marB="0" anchor="b"/>
                </a:tc>
              </a:tr>
              <a:tr h="289738">
                <a:tc>
                  <a:txBody>
                    <a:bodyPr/>
                    <a:lstStyle/>
                    <a:p>
                      <a:pPr algn="ctr" fontAlgn="b"/>
                      <a:r>
                        <a:rPr lang="en-US" sz="2400" b="1" i="0" u="none" strike="noStrike">
                          <a:solidFill>
                            <a:srgbClr val="000000"/>
                          </a:solidFill>
                          <a:latin typeface="Calibri"/>
                        </a:rPr>
                        <a:t> </a:t>
                      </a:r>
                    </a:p>
                  </a:txBody>
                  <a:tcPr marL="9525" marR="9525" marT="9525" marB="0" anchor="b"/>
                </a:tc>
                <a:tc>
                  <a:txBody>
                    <a:bodyPr/>
                    <a:lstStyle/>
                    <a:p>
                      <a:pPr algn="ctr" fontAlgn="b"/>
                      <a:r>
                        <a:rPr lang="en-US" sz="2400" b="1" i="0" u="none" strike="noStrike">
                          <a:solidFill>
                            <a:srgbClr val="888888"/>
                          </a:solidFill>
                          <a:latin typeface="Calibri"/>
                        </a:rPr>
                        <a:t> </a:t>
                      </a:r>
                    </a:p>
                  </a:txBody>
                  <a:tcPr marL="9525" marR="9525" marT="9525" marB="0" anchor="b"/>
                </a:tc>
                <a:tc>
                  <a:txBody>
                    <a:bodyPr/>
                    <a:lstStyle/>
                    <a:p>
                      <a:pPr algn="l" fontAlgn="b"/>
                      <a:r>
                        <a:rPr lang="en-US" sz="2400" b="1" i="0" u="none" strike="noStrike">
                          <a:solidFill>
                            <a:srgbClr val="000000"/>
                          </a:solidFill>
                          <a:latin typeface="Calibri"/>
                        </a:rPr>
                        <a:t> </a:t>
                      </a:r>
                    </a:p>
                  </a:txBody>
                  <a:tcPr marL="9525" marR="9525" marT="9525" marB="0" anchor="b"/>
                </a:tc>
                <a:tc>
                  <a:txBody>
                    <a:bodyPr/>
                    <a:lstStyle/>
                    <a:p>
                      <a:pPr algn="ctr" rtl="0" fontAlgn="b"/>
                      <a:r>
                        <a:rPr lang="en-US" sz="2400" b="0" i="0" u="none" strike="noStrike">
                          <a:solidFill>
                            <a:srgbClr val="000000"/>
                          </a:solidFill>
                          <a:latin typeface="Calibri Light"/>
                        </a:rPr>
                        <a:t> </a:t>
                      </a:r>
                    </a:p>
                  </a:txBody>
                  <a:tcPr marL="9525" marR="9525" marT="9525" marB="0" anchor="b"/>
                </a:tc>
              </a:tr>
              <a:tr h="1591493">
                <a:tc>
                  <a:txBody>
                    <a:bodyPr/>
                    <a:lstStyle/>
                    <a:p>
                      <a:pPr algn="l" fontAlgn="b"/>
                      <a:r>
                        <a:rPr lang="en-US" sz="2400" b="1" i="0" u="none" strike="noStrike">
                          <a:solidFill>
                            <a:srgbClr val="000000"/>
                          </a:solidFill>
                          <a:latin typeface="Calibri"/>
                        </a:rPr>
                        <a:t>Part - IV</a:t>
                      </a:r>
                    </a:p>
                  </a:txBody>
                  <a:tcPr marL="9525" marR="9525" marT="9525" marB="0" anchor="b"/>
                </a:tc>
                <a:tc>
                  <a:txBody>
                    <a:bodyPr/>
                    <a:lstStyle/>
                    <a:p>
                      <a:pPr algn="l" fontAlgn="b"/>
                      <a:r>
                        <a:rPr lang="en-US" sz="2400" b="1" i="0" u="none" strike="noStrike">
                          <a:solidFill>
                            <a:srgbClr val="888888"/>
                          </a:solidFill>
                          <a:latin typeface="Calibri"/>
                        </a:rPr>
                        <a:t>Details of tax paid as declared in returns filed during the financial year</a:t>
                      </a:r>
                      <a:r>
                        <a:rPr lang="en-US" sz="2400" b="1" i="0" u="none" strike="noStrike">
                          <a:solidFill>
                            <a:srgbClr val="000000"/>
                          </a:solidFill>
                          <a:latin typeface="Calibri"/>
                        </a:rPr>
                        <a:t> </a:t>
                      </a:r>
                      <a:endParaRPr lang="en-US" sz="2400" b="1" i="0" u="none" strike="noStrike">
                        <a:solidFill>
                          <a:srgbClr val="888888"/>
                        </a:solidFill>
                        <a:latin typeface="Calibri"/>
                      </a:endParaRPr>
                    </a:p>
                  </a:txBody>
                  <a:tcPr marL="9525" marR="9525" marT="9525" marB="0" anchor="b"/>
                </a:tc>
                <a:tc>
                  <a:txBody>
                    <a:bodyPr/>
                    <a:lstStyle/>
                    <a:p>
                      <a:pPr algn="l" fontAlgn="b"/>
                      <a:r>
                        <a:rPr lang="en-US" sz="2400" b="1" i="0" u="none" strike="noStrike">
                          <a:solidFill>
                            <a:srgbClr val="000000"/>
                          </a:solidFill>
                          <a:latin typeface="Calibri"/>
                        </a:rPr>
                        <a:t>9</a:t>
                      </a:r>
                    </a:p>
                  </a:txBody>
                  <a:tcPr marL="9525" marR="9525" marT="9525" marB="0" anchor="b"/>
                </a:tc>
                <a:tc>
                  <a:txBody>
                    <a:bodyPr/>
                    <a:lstStyle/>
                    <a:p>
                      <a:pPr algn="l" fontAlgn="b"/>
                      <a:r>
                        <a:rPr lang="en-US" sz="2400" b="1" i="0" u="none" strike="noStrike" dirty="0">
                          <a:solidFill>
                            <a:srgbClr val="888888"/>
                          </a:solidFill>
                          <a:latin typeface="Calibri"/>
                        </a:rPr>
                        <a:t>Details of tax paid as declared in returns filed during the financial year</a:t>
                      </a:r>
                      <a:r>
                        <a:rPr lang="en-US" sz="2400" b="1" i="0" u="none" strike="noStrike" dirty="0">
                          <a:solidFill>
                            <a:srgbClr val="000000"/>
                          </a:solidFill>
                          <a:latin typeface="Calibri"/>
                        </a:rPr>
                        <a:t> </a:t>
                      </a:r>
                      <a:endParaRPr lang="en-US" sz="2400" b="1" i="0" u="none" strike="noStrike" dirty="0">
                        <a:solidFill>
                          <a:srgbClr val="888888"/>
                        </a:solidFill>
                        <a:latin typeface="Calibri"/>
                      </a:endParaRP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2"/>
          </p:nvPr>
        </p:nvGraphicFramePr>
        <p:xfrm>
          <a:off x="0" y="0"/>
          <a:ext cx="12192000" cy="6696075"/>
        </p:xfrm>
        <a:graphic>
          <a:graphicData uri="http://schemas.openxmlformats.org/drawingml/2006/table">
            <a:tbl>
              <a:tblPr firstRow="1" bandRow="1">
                <a:tableStyleId>{5C22544A-7EE6-4342-B048-85BDC9FD1C3A}</a:tableStyleId>
              </a:tblPr>
              <a:tblGrid>
                <a:gridCol w="914400"/>
                <a:gridCol w="2743200"/>
                <a:gridCol w="533400"/>
                <a:gridCol w="8001000"/>
              </a:tblGrid>
              <a:tr h="571500">
                <a:tc>
                  <a:txBody>
                    <a:bodyPr/>
                    <a:lstStyle/>
                    <a:p>
                      <a:pPr algn="l" fontAlgn="b"/>
                      <a:r>
                        <a:rPr lang="en-US" sz="2000" b="1" i="0" u="none" strike="noStrike" dirty="0">
                          <a:solidFill>
                            <a:srgbClr val="000000"/>
                          </a:solidFill>
                          <a:latin typeface="Calibri"/>
                        </a:rPr>
                        <a:t>Part</a:t>
                      </a:r>
                    </a:p>
                  </a:txBody>
                  <a:tcPr marL="9525" marR="9525" marT="9525" marB="0" anchor="b"/>
                </a:tc>
                <a:tc>
                  <a:txBody>
                    <a:bodyPr/>
                    <a:lstStyle/>
                    <a:p>
                      <a:pPr algn="l" fontAlgn="b"/>
                      <a:r>
                        <a:rPr lang="en-US" sz="2000" b="1" i="0" u="none" strike="noStrike">
                          <a:solidFill>
                            <a:srgbClr val="000000"/>
                          </a:solidFill>
                          <a:latin typeface="Calibri"/>
                        </a:rPr>
                        <a:t>Particulers</a:t>
                      </a:r>
                    </a:p>
                  </a:txBody>
                  <a:tcPr marL="9525" marR="9525" marT="9525" marB="0" anchor="b"/>
                </a:tc>
                <a:tc>
                  <a:txBody>
                    <a:bodyPr/>
                    <a:lstStyle/>
                    <a:p>
                      <a:pPr algn="l" fontAlgn="b"/>
                      <a:r>
                        <a:rPr lang="en-US" sz="2000" b="1" i="0" u="none" strike="noStrike">
                          <a:solidFill>
                            <a:srgbClr val="000000"/>
                          </a:solidFill>
                          <a:latin typeface="Calibri"/>
                        </a:rPr>
                        <a:t>Table</a:t>
                      </a:r>
                    </a:p>
                  </a:txBody>
                  <a:tcPr marL="9525" marR="9525" marT="9525" marB="0" anchor="b"/>
                </a:tc>
                <a:tc>
                  <a:txBody>
                    <a:bodyPr/>
                    <a:lstStyle/>
                    <a:p>
                      <a:pPr algn="l" fontAlgn="b"/>
                      <a:r>
                        <a:rPr lang="en-US" sz="2000" b="1" i="0" u="none" strike="noStrike">
                          <a:solidFill>
                            <a:srgbClr val="000000"/>
                          </a:solidFill>
                          <a:latin typeface="Calibri"/>
                        </a:rPr>
                        <a:t>Table</a:t>
                      </a:r>
                    </a:p>
                  </a:txBody>
                  <a:tcPr marL="9525" marR="9525" marT="9525" marB="0" anchor="b"/>
                </a:tc>
              </a:tr>
              <a:tr h="571500">
                <a:tc rowSpan="5">
                  <a:txBody>
                    <a:bodyPr/>
                    <a:lstStyle/>
                    <a:p>
                      <a:pPr algn="ctr" fontAlgn="b"/>
                      <a:r>
                        <a:rPr lang="en-US" sz="2000" b="1" i="0" u="none" strike="noStrike">
                          <a:solidFill>
                            <a:srgbClr val="000000"/>
                          </a:solidFill>
                          <a:latin typeface="Calibri"/>
                        </a:rPr>
                        <a:t>Part - V</a:t>
                      </a:r>
                    </a:p>
                  </a:txBody>
                  <a:tcPr marL="9525" marR="9525" marT="9525" marB="0" anchor="b"/>
                </a:tc>
                <a:tc rowSpan="5">
                  <a:txBody>
                    <a:bodyPr/>
                    <a:lstStyle/>
                    <a:p>
                      <a:pPr algn="l" fontAlgn="b"/>
                      <a:r>
                        <a:rPr lang="en-US" sz="2000" b="1" i="0" u="none" strike="noStrike">
                          <a:solidFill>
                            <a:srgbClr val="888888"/>
                          </a:solidFill>
                          <a:latin typeface="Calibri"/>
                        </a:rPr>
                        <a:t>Particulars of the transactions for the previous FY declared in returns of April to  September of current FY or upto date of filing of annual return of previous FY  whichever is earlier</a:t>
                      </a:r>
                      <a:r>
                        <a:rPr lang="en-US" sz="2000" b="1" i="0" u="none" strike="noStrike">
                          <a:solidFill>
                            <a:srgbClr val="000000"/>
                          </a:solidFill>
                          <a:latin typeface="Calibri"/>
                        </a:rPr>
                        <a:t> </a:t>
                      </a:r>
                      <a:endParaRPr lang="en-US" sz="2000" b="1" i="0" u="none" strike="noStrike">
                        <a:solidFill>
                          <a:srgbClr val="888888"/>
                        </a:solidFill>
                        <a:latin typeface="Calibri"/>
                      </a:endParaRPr>
                    </a:p>
                  </a:txBody>
                  <a:tcPr marL="9525" marR="9525" marT="9525" marB="0" anchor="b"/>
                </a:tc>
                <a:tc>
                  <a:txBody>
                    <a:bodyPr/>
                    <a:lstStyle/>
                    <a:p>
                      <a:pPr algn="l" fontAlgn="b"/>
                      <a:r>
                        <a:rPr lang="en-US" sz="2000" b="1" i="0" u="none" strike="noStrike">
                          <a:solidFill>
                            <a:srgbClr val="000000"/>
                          </a:solidFill>
                          <a:latin typeface="Calibri"/>
                        </a:rPr>
                        <a:t>10</a:t>
                      </a:r>
                    </a:p>
                  </a:txBody>
                  <a:tcPr marL="9525" marR="9525" marT="9525" marB="0" anchor="b"/>
                </a:tc>
                <a:tc>
                  <a:txBody>
                    <a:bodyPr/>
                    <a:lstStyle/>
                    <a:p>
                      <a:pPr algn="l" fontAlgn="b"/>
                      <a:r>
                        <a:rPr lang="en-US" sz="2000" b="0" i="0" u="none" strike="noStrike">
                          <a:solidFill>
                            <a:srgbClr val="000000"/>
                          </a:solidFill>
                          <a:latin typeface="Calibri Light"/>
                        </a:rPr>
                        <a:t>Supplies / tax declared through Amendments  (+) (net of debit notes) </a:t>
                      </a:r>
                    </a:p>
                  </a:txBody>
                  <a:tcPr marL="9525" marR="9525" marT="9525" marB="0" anchor="b"/>
                </a:tc>
              </a:tr>
              <a:tr h="571500">
                <a:tc vMerge="1">
                  <a:txBody>
                    <a:bodyPr/>
                    <a:lstStyle/>
                    <a:p>
                      <a:endParaRPr lang="en-US"/>
                    </a:p>
                  </a:txBody>
                  <a:tcPr/>
                </a:tc>
                <a:tc vMerge="1">
                  <a:txBody>
                    <a:bodyPr/>
                    <a:lstStyle/>
                    <a:p>
                      <a:endParaRPr lang="en-US"/>
                    </a:p>
                  </a:txBody>
                  <a:tcPr/>
                </a:tc>
                <a:tc>
                  <a:txBody>
                    <a:bodyPr/>
                    <a:lstStyle/>
                    <a:p>
                      <a:pPr algn="l" fontAlgn="b"/>
                      <a:r>
                        <a:rPr lang="en-US" sz="2000" b="1" i="0" u="none" strike="noStrike">
                          <a:solidFill>
                            <a:srgbClr val="000000"/>
                          </a:solidFill>
                          <a:latin typeface="Calibri"/>
                        </a:rPr>
                        <a:t>11</a:t>
                      </a:r>
                    </a:p>
                  </a:txBody>
                  <a:tcPr marL="9525" marR="9525" marT="9525" marB="0" anchor="b"/>
                </a:tc>
                <a:tc>
                  <a:txBody>
                    <a:bodyPr/>
                    <a:lstStyle/>
                    <a:p>
                      <a:pPr algn="l" fontAlgn="b"/>
                      <a:r>
                        <a:rPr lang="en-US" sz="2000" b="0" i="0" u="none" strike="noStrike">
                          <a:solidFill>
                            <a:srgbClr val="000000"/>
                          </a:solidFill>
                          <a:latin typeface="Calibri Light"/>
                        </a:rPr>
                        <a:t>Supplies / tax reduced through Amendments (-)  (net of credit notes) </a:t>
                      </a:r>
                    </a:p>
                  </a:txBody>
                  <a:tcPr marL="9525" marR="9525" marT="9525" marB="0" anchor="b"/>
                </a:tc>
              </a:tr>
              <a:tr h="571500">
                <a:tc vMerge="1">
                  <a:txBody>
                    <a:bodyPr/>
                    <a:lstStyle/>
                    <a:p>
                      <a:endParaRPr lang="en-US"/>
                    </a:p>
                  </a:txBody>
                  <a:tcPr/>
                </a:tc>
                <a:tc vMerge="1">
                  <a:txBody>
                    <a:bodyPr/>
                    <a:lstStyle/>
                    <a:p>
                      <a:endParaRPr lang="en-US"/>
                    </a:p>
                  </a:txBody>
                  <a:tcPr/>
                </a:tc>
                <a:tc>
                  <a:txBody>
                    <a:bodyPr/>
                    <a:lstStyle/>
                    <a:p>
                      <a:pPr algn="l" fontAlgn="b"/>
                      <a:r>
                        <a:rPr lang="en-US" sz="2000" b="1" i="0" u="none" strike="noStrike">
                          <a:solidFill>
                            <a:srgbClr val="000000"/>
                          </a:solidFill>
                          <a:latin typeface="Calibri"/>
                        </a:rPr>
                        <a:t>12</a:t>
                      </a:r>
                    </a:p>
                  </a:txBody>
                  <a:tcPr marL="9525" marR="9525" marT="9525" marB="0" anchor="b"/>
                </a:tc>
                <a:tc>
                  <a:txBody>
                    <a:bodyPr/>
                    <a:lstStyle/>
                    <a:p>
                      <a:pPr algn="l" fontAlgn="b"/>
                      <a:r>
                        <a:rPr lang="en-US" sz="2000" b="0" i="0" u="none" strike="noStrike">
                          <a:solidFill>
                            <a:srgbClr val="000000"/>
                          </a:solidFill>
                          <a:latin typeface="Calibri Light"/>
                        </a:rPr>
                        <a:t>Reversal of ITC availed during previous financial  year </a:t>
                      </a:r>
                    </a:p>
                  </a:txBody>
                  <a:tcPr marL="9525" marR="9525" marT="9525" marB="0" anchor="b"/>
                </a:tc>
              </a:tr>
              <a:tr h="571500">
                <a:tc vMerge="1">
                  <a:txBody>
                    <a:bodyPr/>
                    <a:lstStyle/>
                    <a:p>
                      <a:endParaRPr lang="en-US"/>
                    </a:p>
                  </a:txBody>
                  <a:tcPr/>
                </a:tc>
                <a:tc vMerge="1">
                  <a:txBody>
                    <a:bodyPr/>
                    <a:lstStyle/>
                    <a:p>
                      <a:endParaRPr lang="en-US"/>
                    </a:p>
                  </a:txBody>
                  <a:tcPr/>
                </a:tc>
                <a:tc>
                  <a:txBody>
                    <a:bodyPr/>
                    <a:lstStyle/>
                    <a:p>
                      <a:pPr algn="l" fontAlgn="b"/>
                      <a:r>
                        <a:rPr lang="en-US" sz="2000" b="1" i="0" u="none" strike="noStrike">
                          <a:solidFill>
                            <a:srgbClr val="000000"/>
                          </a:solidFill>
                          <a:latin typeface="Calibri"/>
                        </a:rPr>
                        <a:t>13</a:t>
                      </a:r>
                    </a:p>
                  </a:txBody>
                  <a:tcPr marL="9525" marR="9525" marT="9525" marB="0" anchor="b"/>
                </a:tc>
                <a:tc>
                  <a:txBody>
                    <a:bodyPr/>
                    <a:lstStyle/>
                    <a:p>
                      <a:pPr algn="l" fontAlgn="b"/>
                      <a:r>
                        <a:rPr lang="en-US" sz="2000" b="0" i="0" u="none" strike="noStrike">
                          <a:solidFill>
                            <a:srgbClr val="000000"/>
                          </a:solidFill>
                          <a:latin typeface="Calibri Light"/>
                        </a:rPr>
                        <a:t>ITC availed for the previous financial year </a:t>
                      </a:r>
                    </a:p>
                  </a:txBody>
                  <a:tcPr marL="9525" marR="9525" marT="9525" marB="0" anchor="b"/>
                </a:tc>
              </a:tr>
              <a:tr h="571500">
                <a:tc vMerge="1">
                  <a:txBody>
                    <a:bodyPr/>
                    <a:lstStyle/>
                    <a:p>
                      <a:endParaRPr lang="en-US"/>
                    </a:p>
                  </a:txBody>
                  <a:tcPr/>
                </a:tc>
                <a:tc vMerge="1">
                  <a:txBody>
                    <a:bodyPr/>
                    <a:lstStyle/>
                    <a:p>
                      <a:endParaRPr lang="en-US"/>
                    </a:p>
                  </a:txBody>
                  <a:tcPr/>
                </a:tc>
                <a:tc>
                  <a:txBody>
                    <a:bodyPr/>
                    <a:lstStyle/>
                    <a:p>
                      <a:pPr algn="l" fontAlgn="b"/>
                      <a:r>
                        <a:rPr lang="en-US" sz="2000" b="1" i="0" u="none" strike="noStrike">
                          <a:solidFill>
                            <a:srgbClr val="000000"/>
                          </a:solidFill>
                          <a:latin typeface="Calibri"/>
                        </a:rPr>
                        <a:t>14</a:t>
                      </a:r>
                    </a:p>
                  </a:txBody>
                  <a:tcPr marL="9525" marR="9525" marT="9525" marB="0" anchor="b"/>
                </a:tc>
                <a:tc>
                  <a:txBody>
                    <a:bodyPr/>
                    <a:lstStyle/>
                    <a:p>
                      <a:pPr algn="l" fontAlgn="b"/>
                      <a:r>
                        <a:rPr lang="en-US" sz="2000" b="0" i="0" u="none" strike="noStrike">
                          <a:solidFill>
                            <a:srgbClr val="000000"/>
                          </a:solidFill>
                          <a:latin typeface="Calibri Light"/>
                        </a:rPr>
                        <a:t>Differential tax paid on account of declaration  in 10 &amp; 11 above </a:t>
                      </a:r>
                    </a:p>
                  </a:txBody>
                  <a:tcPr marL="9525" marR="9525" marT="9525" marB="0" anchor="b"/>
                </a:tc>
              </a:tr>
              <a:tr h="295275">
                <a:tc>
                  <a:txBody>
                    <a:bodyPr/>
                    <a:lstStyle/>
                    <a:p>
                      <a:pPr algn="l" fontAlgn="b"/>
                      <a:r>
                        <a:rPr lang="en-US" sz="2000" b="1" i="0" u="none" strike="noStrike">
                          <a:solidFill>
                            <a:srgbClr val="000000"/>
                          </a:solidFill>
                          <a:latin typeface="Calibri"/>
                        </a:rPr>
                        <a:t> </a:t>
                      </a:r>
                    </a:p>
                  </a:txBody>
                  <a:tcPr marL="9525" marR="9525" marT="9525" marB="0" anchor="b"/>
                </a:tc>
                <a:tc>
                  <a:txBody>
                    <a:bodyPr/>
                    <a:lstStyle/>
                    <a:p>
                      <a:pPr algn="l" fontAlgn="b"/>
                      <a:r>
                        <a:rPr lang="en-US" sz="2000" b="1" i="0" u="none" strike="noStrike">
                          <a:solidFill>
                            <a:srgbClr val="888888"/>
                          </a:solidFill>
                          <a:latin typeface="Calibri"/>
                        </a:rPr>
                        <a:t> </a:t>
                      </a:r>
                    </a:p>
                  </a:txBody>
                  <a:tcPr marL="9525" marR="9525" marT="9525" marB="0" anchor="b"/>
                </a:tc>
                <a:tc>
                  <a:txBody>
                    <a:bodyPr/>
                    <a:lstStyle/>
                    <a:p>
                      <a:pPr algn="l" fontAlgn="b"/>
                      <a:r>
                        <a:rPr lang="en-US" sz="2000" b="1" i="0" u="none" strike="noStrike">
                          <a:solidFill>
                            <a:srgbClr val="000000"/>
                          </a:solidFill>
                          <a:latin typeface="Calibri"/>
                        </a:rPr>
                        <a:t> </a:t>
                      </a:r>
                    </a:p>
                  </a:txBody>
                  <a:tcPr marL="9525" marR="9525" marT="9525" marB="0" anchor="b"/>
                </a:tc>
                <a:tc>
                  <a:txBody>
                    <a:bodyPr/>
                    <a:lstStyle/>
                    <a:p>
                      <a:pPr algn="l" fontAlgn="b"/>
                      <a:r>
                        <a:rPr lang="en-US" sz="2000" b="1" i="0" u="none" strike="noStrike">
                          <a:solidFill>
                            <a:srgbClr val="000000"/>
                          </a:solidFill>
                          <a:latin typeface="Calibri"/>
                        </a:rPr>
                        <a:t> </a:t>
                      </a:r>
                    </a:p>
                  </a:txBody>
                  <a:tcPr marL="9525" marR="9525" marT="9525" marB="0" anchor="b"/>
                </a:tc>
              </a:tr>
              <a:tr h="571500">
                <a:tc rowSpan="5">
                  <a:txBody>
                    <a:bodyPr/>
                    <a:lstStyle/>
                    <a:p>
                      <a:pPr algn="ctr" fontAlgn="b"/>
                      <a:r>
                        <a:rPr lang="en-US" sz="2000" b="1" i="0" u="none" strike="noStrike">
                          <a:solidFill>
                            <a:srgbClr val="000000"/>
                          </a:solidFill>
                          <a:latin typeface="Calibri"/>
                        </a:rPr>
                        <a:t>Part -VI</a:t>
                      </a:r>
                    </a:p>
                  </a:txBody>
                  <a:tcPr marL="9525" marR="9525" marT="9525" marB="0" anchor="b"/>
                </a:tc>
                <a:tc rowSpan="5">
                  <a:txBody>
                    <a:bodyPr/>
                    <a:lstStyle/>
                    <a:p>
                      <a:pPr algn="ctr" fontAlgn="b"/>
                      <a:r>
                        <a:rPr lang="en-US" sz="2000" b="1" i="1" u="none" strike="noStrike" dirty="0">
                          <a:solidFill>
                            <a:srgbClr val="888888"/>
                          </a:solidFill>
                          <a:latin typeface="Calibri"/>
                        </a:rPr>
                        <a:t>Other Information</a:t>
                      </a:r>
                      <a:r>
                        <a:rPr lang="en-US" sz="2000" b="1" i="0" u="none" strike="noStrike" dirty="0">
                          <a:solidFill>
                            <a:srgbClr val="000000"/>
                          </a:solidFill>
                          <a:latin typeface="Calibri"/>
                        </a:rPr>
                        <a:t> </a:t>
                      </a:r>
                      <a:endParaRPr lang="en-US" sz="2000" b="1" i="1" u="none" strike="noStrike" dirty="0">
                        <a:solidFill>
                          <a:srgbClr val="888888"/>
                        </a:solidFill>
                        <a:latin typeface="Calibri"/>
                      </a:endParaRPr>
                    </a:p>
                  </a:txBody>
                  <a:tcPr marL="9525" marR="9525" marT="9525" marB="0" anchor="b"/>
                </a:tc>
                <a:tc>
                  <a:txBody>
                    <a:bodyPr/>
                    <a:lstStyle/>
                    <a:p>
                      <a:pPr algn="l" fontAlgn="b"/>
                      <a:r>
                        <a:rPr lang="en-US" sz="2000" b="1" i="0" u="none" strike="noStrike">
                          <a:solidFill>
                            <a:srgbClr val="000000"/>
                          </a:solidFill>
                          <a:latin typeface="Calibri"/>
                        </a:rPr>
                        <a:t>15</a:t>
                      </a:r>
                    </a:p>
                  </a:txBody>
                  <a:tcPr marL="9525" marR="9525" marT="9525" marB="0" anchor="b"/>
                </a:tc>
                <a:tc>
                  <a:txBody>
                    <a:bodyPr/>
                    <a:lstStyle/>
                    <a:p>
                      <a:pPr algn="l" fontAlgn="b"/>
                      <a:r>
                        <a:rPr lang="en-US" sz="2000" b="0" i="0" u="none" strike="noStrike" dirty="0">
                          <a:solidFill>
                            <a:srgbClr val="000000"/>
                          </a:solidFill>
                          <a:latin typeface="Calibri"/>
                        </a:rPr>
                        <a:t>Particulars of Demands and Refunds</a:t>
                      </a:r>
                    </a:p>
                  </a:txBody>
                  <a:tcPr marL="9525" marR="9525" marT="9525" marB="0" anchor="b"/>
                </a:tc>
              </a:tr>
              <a:tr h="571500">
                <a:tc vMerge="1">
                  <a:txBody>
                    <a:bodyPr/>
                    <a:lstStyle/>
                    <a:p>
                      <a:endParaRPr lang="en-US"/>
                    </a:p>
                  </a:txBody>
                  <a:tcPr/>
                </a:tc>
                <a:tc vMerge="1">
                  <a:txBody>
                    <a:bodyPr/>
                    <a:lstStyle/>
                    <a:p>
                      <a:endParaRPr lang="en-US"/>
                    </a:p>
                  </a:txBody>
                  <a:tcPr/>
                </a:tc>
                <a:tc>
                  <a:txBody>
                    <a:bodyPr/>
                    <a:lstStyle/>
                    <a:p>
                      <a:pPr algn="l" fontAlgn="b"/>
                      <a:r>
                        <a:rPr lang="en-US" sz="2000" b="1" i="0" u="none" strike="noStrike">
                          <a:solidFill>
                            <a:srgbClr val="000000"/>
                          </a:solidFill>
                          <a:latin typeface="Calibri"/>
                        </a:rPr>
                        <a:t>16</a:t>
                      </a:r>
                    </a:p>
                  </a:txBody>
                  <a:tcPr marL="9525" marR="9525" marT="9525" marB="0" anchor="b"/>
                </a:tc>
                <a:tc>
                  <a:txBody>
                    <a:bodyPr/>
                    <a:lstStyle/>
                    <a:p>
                      <a:pPr algn="l" fontAlgn="b"/>
                      <a:r>
                        <a:rPr lang="en-US" sz="2000" b="0" i="0" u="none" strike="noStrike">
                          <a:solidFill>
                            <a:srgbClr val="000000"/>
                          </a:solidFill>
                          <a:latin typeface="Times New Roman"/>
                        </a:rPr>
                        <a:t>Information on supplies received from composition taxpayers, deemed supply under section 143 and goods sent on approval basis</a:t>
                      </a:r>
                    </a:p>
                  </a:txBody>
                  <a:tcPr marL="9525" marR="9525" marT="9525" marB="0" anchor="b"/>
                </a:tc>
              </a:tr>
              <a:tr h="571500">
                <a:tc vMerge="1">
                  <a:txBody>
                    <a:bodyPr/>
                    <a:lstStyle/>
                    <a:p>
                      <a:endParaRPr lang="en-US"/>
                    </a:p>
                  </a:txBody>
                  <a:tcPr/>
                </a:tc>
                <a:tc vMerge="1">
                  <a:txBody>
                    <a:bodyPr/>
                    <a:lstStyle/>
                    <a:p>
                      <a:endParaRPr lang="en-US"/>
                    </a:p>
                  </a:txBody>
                  <a:tcPr/>
                </a:tc>
                <a:tc>
                  <a:txBody>
                    <a:bodyPr/>
                    <a:lstStyle/>
                    <a:p>
                      <a:pPr algn="l" fontAlgn="b"/>
                      <a:r>
                        <a:rPr lang="en-US" sz="2000" b="1" i="0" u="none" strike="noStrike">
                          <a:solidFill>
                            <a:srgbClr val="000000"/>
                          </a:solidFill>
                          <a:latin typeface="Calibri"/>
                        </a:rPr>
                        <a:t>17</a:t>
                      </a:r>
                    </a:p>
                  </a:txBody>
                  <a:tcPr marL="9525" marR="9525" marT="9525" marB="0" anchor="b"/>
                </a:tc>
                <a:tc>
                  <a:txBody>
                    <a:bodyPr/>
                    <a:lstStyle/>
                    <a:p>
                      <a:pPr algn="l" fontAlgn="b"/>
                      <a:r>
                        <a:rPr lang="en-US" sz="2000" b="0" i="0" u="none" strike="noStrike">
                          <a:solidFill>
                            <a:srgbClr val="000000"/>
                          </a:solidFill>
                          <a:latin typeface="Calibri"/>
                        </a:rPr>
                        <a:t>HSN Outward Supplies</a:t>
                      </a:r>
                    </a:p>
                  </a:txBody>
                  <a:tcPr marL="9525" marR="9525" marT="9525" marB="0" anchor="b"/>
                </a:tc>
              </a:tr>
              <a:tr h="571500">
                <a:tc vMerge="1">
                  <a:txBody>
                    <a:bodyPr/>
                    <a:lstStyle/>
                    <a:p>
                      <a:endParaRPr lang="en-US"/>
                    </a:p>
                  </a:txBody>
                  <a:tcPr/>
                </a:tc>
                <a:tc vMerge="1">
                  <a:txBody>
                    <a:bodyPr/>
                    <a:lstStyle/>
                    <a:p>
                      <a:endParaRPr lang="en-US"/>
                    </a:p>
                  </a:txBody>
                  <a:tcPr/>
                </a:tc>
                <a:tc>
                  <a:txBody>
                    <a:bodyPr/>
                    <a:lstStyle/>
                    <a:p>
                      <a:pPr algn="l" fontAlgn="b"/>
                      <a:r>
                        <a:rPr lang="en-US" sz="2000" b="1" i="0" u="none" strike="noStrike">
                          <a:solidFill>
                            <a:srgbClr val="000000"/>
                          </a:solidFill>
                          <a:latin typeface="Calibri"/>
                        </a:rPr>
                        <a:t>18</a:t>
                      </a:r>
                    </a:p>
                  </a:txBody>
                  <a:tcPr marL="9525" marR="9525" marT="9525" marB="0" anchor="b"/>
                </a:tc>
                <a:tc>
                  <a:txBody>
                    <a:bodyPr/>
                    <a:lstStyle/>
                    <a:p>
                      <a:pPr algn="l" fontAlgn="b"/>
                      <a:r>
                        <a:rPr lang="en-US" sz="2000" b="0" i="0" u="none" strike="noStrike">
                          <a:solidFill>
                            <a:srgbClr val="000000"/>
                          </a:solidFill>
                          <a:latin typeface="Calibri"/>
                        </a:rPr>
                        <a:t>HSN Inward Supplies</a:t>
                      </a:r>
                    </a:p>
                  </a:txBody>
                  <a:tcPr marL="9525" marR="9525" marT="9525" marB="0" anchor="b"/>
                </a:tc>
              </a:tr>
              <a:tr h="571500">
                <a:tc vMerge="1">
                  <a:txBody>
                    <a:bodyPr/>
                    <a:lstStyle/>
                    <a:p>
                      <a:endParaRPr lang="en-US"/>
                    </a:p>
                  </a:txBody>
                  <a:tcPr/>
                </a:tc>
                <a:tc vMerge="1">
                  <a:txBody>
                    <a:bodyPr/>
                    <a:lstStyle/>
                    <a:p>
                      <a:endParaRPr lang="en-US"/>
                    </a:p>
                  </a:txBody>
                  <a:tcPr/>
                </a:tc>
                <a:tc>
                  <a:txBody>
                    <a:bodyPr/>
                    <a:lstStyle/>
                    <a:p>
                      <a:pPr algn="l" fontAlgn="b"/>
                      <a:r>
                        <a:rPr lang="en-US" sz="2000" b="1" i="0" u="none" strike="noStrike">
                          <a:solidFill>
                            <a:srgbClr val="000000"/>
                          </a:solidFill>
                          <a:latin typeface="Calibri"/>
                        </a:rPr>
                        <a:t>19</a:t>
                      </a:r>
                    </a:p>
                  </a:txBody>
                  <a:tcPr marL="9525" marR="9525" marT="9525" marB="0" anchor="b"/>
                </a:tc>
                <a:tc>
                  <a:txBody>
                    <a:bodyPr/>
                    <a:lstStyle/>
                    <a:p>
                      <a:pPr algn="l" fontAlgn="b"/>
                      <a:r>
                        <a:rPr lang="en-US" sz="2000" b="0" i="0" u="none" strike="noStrike" dirty="0">
                          <a:solidFill>
                            <a:srgbClr val="000000"/>
                          </a:solidFill>
                          <a:latin typeface="Times New Roman"/>
                        </a:rPr>
                        <a:t>Late fee payable and paid </a:t>
                      </a: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0" y="6457200"/>
            <a:ext cx="0" cy="401320"/>
          </a:xfrm>
          <a:custGeom>
            <a:avLst/>
            <a:gdLst/>
            <a:ahLst/>
            <a:cxnLst/>
            <a:rect l="l" t="t" r="r" b="b"/>
            <a:pathLst>
              <a:path h="401320">
                <a:moveTo>
                  <a:pt x="0" y="0"/>
                </a:moveTo>
                <a:lnTo>
                  <a:pt x="0" y="400797"/>
                </a:lnTo>
              </a:path>
            </a:pathLst>
          </a:custGeom>
          <a:ln w="12700">
            <a:solidFill>
              <a:srgbClr val="FFFFFF"/>
            </a:solidFill>
          </a:ln>
        </p:spPr>
        <p:txBody>
          <a:bodyPr wrap="square" lIns="0" tIns="0" rIns="0" bIns="0" rtlCol="0"/>
          <a:lstStyle/>
          <a:p>
            <a:endParaRPr/>
          </a:p>
        </p:txBody>
      </p:sp>
      <p:sp>
        <p:nvSpPr>
          <p:cNvPr id="3" name="object 3"/>
          <p:cNvSpPr/>
          <p:nvPr/>
        </p:nvSpPr>
        <p:spPr>
          <a:xfrm>
            <a:off x="317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4" name="object 4"/>
          <p:cNvSpPr/>
          <p:nvPr/>
        </p:nvSpPr>
        <p:spPr>
          <a:xfrm>
            <a:off x="12188825" y="6457200"/>
            <a:ext cx="0" cy="401320"/>
          </a:xfrm>
          <a:custGeom>
            <a:avLst/>
            <a:gdLst/>
            <a:ahLst/>
            <a:cxnLst/>
            <a:rect l="l" t="t" r="r" b="b"/>
            <a:pathLst>
              <a:path h="401320">
                <a:moveTo>
                  <a:pt x="0" y="0"/>
                </a:moveTo>
                <a:lnTo>
                  <a:pt x="0" y="400797"/>
                </a:lnTo>
              </a:path>
            </a:pathLst>
          </a:custGeom>
          <a:ln w="6350">
            <a:solidFill>
              <a:srgbClr val="FFFFFF"/>
            </a:solidFill>
          </a:ln>
        </p:spPr>
        <p:txBody>
          <a:bodyPr wrap="square" lIns="0" tIns="0" rIns="0" bIns="0" rtlCol="0"/>
          <a:lstStyle/>
          <a:p>
            <a:endParaRPr/>
          </a:p>
        </p:txBody>
      </p:sp>
      <p:sp>
        <p:nvSpPr>
          <p:cNvPr id="5" name="object 5"/>
          <p:cNvSpPr/>
          <p:nvPr/>
        </p:nvSpPr>
        <p:spPr>
          <a:xfrm>
            <a:off x="0" y="6463550"/>
            <a:ext cx="12192000" cy="0"/>
          </a:xfrm>
          <a:custGeom>
            <a:avLst/>
            <a:gdLst/>
            <a:ahLst/>
            <a:cxnLst/>
            <a:rect l="l" t="t" r="r" b="b"/>
            <a:pathLst>
              <a:path w="12192000">
                <a:moveTo>
                  <a:pt x="0" y="0"/>
                </a:moveTo>
                <a:lnTo>
                  <a:pt x="12192000" y="0"/>
                </a:lnTo>
              </a:path>
            </a:pathLst>
          </a:custGeom>
          <a:ln w="12700">
            <a:solidFill>
              <a:srgbClr val="FFFFFF"/>
            </a:solidFill>
          </a:ln>
        </p:spPr>
        <p:txBody>
          <a:bodyPr wrap="square" lIns="0" tIns="0" rIns="0" bIns="0" rtlCol="0"/>
          <a:lstStyle/>
          <a:p>
            <a:endParaRPr/>
          </a:p>
        </p:txBody>
      </p:sp>
      <p:sp>
        <p:nvSpPr>
          <p:cNvPr id="6" name="object 6"/>
          <p:cNvSpPr/>
          <p:nvPr/>
        </p:nvSpPr>
        <p:spPr>
          <a:xfrm>
            <a:off x="0" y="6848474"/>
            <a:ext cx="12192000" cy="0"/>
          </a:xfrm>
          <a:custGeom>
            <a:avLst/>
            <a:gdLst/>
            <a:ahLst/>
            <a:cxnLst/>
            <a:rect l="l" t="t" r="r" b="b"/>
            <a:pathLst>
              <a:path w="12192000">
                <a:moveTo>
                  <a:pt x="0" y="0"/>
                </a:moveTo>
                <a:lnTo>
                  <a:pt x="12192000" y="0"/>
                </a:lnTo>
              </a:path>
            </a:pathLst>
          </a:custGeom>
          <a:ln w="19049">
            <a:solidFill>
              <a:srgbClr val="FFFFFF"/>
            </a:solidFill>
          </a:ln>
        </p:spPr>
        <p:txBody>
          <a:bodyPr wrap="square" lIns="0" tIns="0" rIns="0" bIns="0" rtlCol="0"/>
          <a:lstStyle/>
          <a:p>
            <a:endParaRPr/>
          </a:p>
        </p:txBody>
      </p:sp>
      <p:sp>
        <p:nvSpPr>
          <p:cNvPr id="7" name="object 7"/>
          <p:cNvSpPr/>
          <p:nvPr/>
        </p:nvSpPr>
        <p:spPr>
          <a:xfrm>
            <a:off x="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1D5895"/>
          </a:solidFill>
        </p:spPr>
        <p:txBody>
          <a:bodyPr wrap="square" lIns="0" tIns="0" rIns="0" bIns="0" rtlCol="0"/>
          <a:lstStyle/>
          <a:p>
            <a:endParaRPr/>
          </a:p>
        </p:txBody>
      </p:sp>
      <p:sp>
        <p:nvSpPr>
          <p:cNvPr id="8" name="object 8"/>
          <p:cNvSpPr/>
          <p:nvPr/>
        </p:nvSpPr>
        <p:spPr>
          <a:xfrm>
            <a:off x="6096000" y="12"/>
            <a:ext cx="6096000" cy="375920"/>
          </a:xfrm>
          <a:custGeom>
            <a:avLst/>
            <a:gdLst/>
            <a:ahLst/>
            <a:cxnLst/>
            <a:rect l="l" t="t" r="r" b="b"/>
            <a:pathLst>
              <a:path w="6096000" h="375920">
                <a:moveTo>
                  <a:pt x="0" y="375399"/>
                </a:moveTo>
                <a:lnTo>
                  <a:pt x="6096000" y="375399"/>
                </a:lnTo>
                <a:lnTo>
                  <a:pt x="6096000" y="0"/>
                </a:lnTo>
                <a:lnTo>
                  <a:pt x="0" y="0"/>
                </a:lnTo>
                <a:lnTo>
                  <a:pt x="0" y="375399"/>
                </a:lnTo>
                <a:close/>
              </a:path>
            </a:pathLst>
          </a:custGeom>
          <a:solidFill>
            <a:srgbClr val="80FF33"/>
          </a:solidFill>
        </p:spPr>
        <p:txBody>
          <a:bodyPr wrap="square" lIns="0" tIns="0" rIns="0" bIns="0" rtlCol="0"/>
          <a:lstStyle/>
          <a:p>
            <a:endParaRPr/>
          </a:p>
        </p:txBody>
      </p:sp>
      <p:sp>
        <p:nvSpPr>
          <p:cNvPr id="9" name="object 9"/>
          <p:cNvSpPr/>
          <p:nvPr/>
        </p:nvSpPr>
        <p:spPr>
          <a:xfrm>
            <a:off x="6096000" y="0"/>
            <a:ext cx="0" cy="375920"/>
          </a:xfrm>
          <a:custGeom>
            <a:avLst/>
            <a:gdLst/>
            <a:ahLst/>
            <a:cxnLst/>
            <a:rect l="l" t="t" r="r" b="b"/>
            <a:pathLst>
              <a:path h="375920">
                <a:moveTo>
                  <a:pt x="0" y="0"/>
                </a:moveTo>
                <a:lnTo>
                  <a:pt x="0" y="375412"/>
                </a:lnTo>
              </a:path>
            </a:pathLst>
          </a:custGeom>
          <a:ln w="12700">
            <a:solidFill>
              <a:srgbClr val="FFFFFF"/>
            </a:solidFill>
          </a:ln>
        </p:spPr>
        <p:txBody>
          <a:bodyPr wrap="square" lIns="0" tIns="0" rIns="0" bIns="0" rtlCol="0"/>
          <a:lstStyle/>
          <a:p>
            <a:endParaRPr/>
          </a:p>
        </p:txBody>
      </p:sp>
      <p:sp>
        <p:nvSpPr>
          <p:cNvPr id="10" name="object 10"/>
          <p:cNvSpPr/>
          <p:nvPr/>
        </p:nvSpPr>
        <p:spPr>
          <a:xfrm>
            <a:off x="317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1" name="object 11"/>
          <p:cNvSpPr/>
          <p:nvPr/>
        </p:nvSpPr>
        <p:spPr>
          <a:xfrm>
            <a:off x="12188825" y="0"/>
            <a:ext cx="0" cy="375920"/>
          </a:xfrm>
          <a:custGeom>
            <a:avLst/>
            <a:gdLst/>
            <a:ahLst/>
            <a:cxnLst/>
            <a:rect l="l" t="t" r="r" b="b"/>
            <a:pathLst>
              <a:path h="375920">
                <a:moveTo>
                  <a:pt x="0" y="0"/>
                </a:moveTo>
                <a:lnTo>
                  <a:pt x="0" y="375412"/>
                </a:lnTo>
              </a:path>
            </a:pathLst>
          </a:custGeom>
          <a:ln w="6350">
            <a:solidFill>
              <a:srgbClr val="FFFFFF"/>
            </a:solidFill>
          </a:ln>
        </p:spPr>
        <p:txBody>
          <a:bodyPr wrap="square" lIns="0" tIns="0" rIns="0" bIns="0" rtlCol="0"/>
          <a:lstStyle/>
          <a:p>
            <a:endParaRPr/>
          </a:p>
        </p:txBody>
      </p:sp>
      <p:sp>
        <p:nvSpPr>
          <p:cNvPr id="12" name="object 12"/>
          <p:cNvSpPr/>
          <p:nvPr/>
        </p:nvSpPr>
        <p:spPr>
          <a:xfrm>
            <a:off x="0" y="3175"/>
            <a:ext cx="12192000" cy="0"/>
          </a:xfrm>
          <a:custGeom>
            <a:avLst/>
            <a:gdLst/>
            <a:ahLst/>
            <a:cxnLst/>
            <a:rect l="l" t="t" r="r" b="b"/>
            <a:pathLst>
              <a:path w="12192000">
                <a:moveTo>
                  <a:pt x="0" y="0"/>
                </a:moveTo>
                <a:lnTo>
                  <a:pt x="12192000" y="0"/>
                </a:lnTo>
              </a:path>
            </a:pathLst>
          </a:custGeom>
          <a:ln w="6350">
            <a:solidFill>
              <a:srgbClr val="FFFFFF"/>
            </a:solidFill>
          </a:ln>
        </p:spPr>
        <p:txBody>
          <a:bodyPr wrap="square" lIns="0" tIns="0" rIns="0" bIns="0" rtlCol="0"/>
          <a:lstStyle/>
          <a:p>
            <a:endParaRPr/>
          </a:p>
        </p:txBody>
      </p:sp>
      <p:sp>
        <p:nvSpPr>
          <p:cNvPr id="13" name="object 13"/>
          <p:cNvSpPr/>
          <p:nvPr/>
        </p:nvSpPr>
        <p:spPr>
          <a:xfrm>
            <a:off x="833627" y="394703"/>
            <a:ext cx="10520934" cy="538746"/>
          </a:xfrm>
          <a:prstGeom prst="rect">
            <a:avLst/>
          </a:prstGeom>
          <a:blipFill>
            <a:blip r:embed="rId2" cstate="print"/>
            <a:stretch>
              <a:fillRect/>
            </a:stretch>
          </a:blipFill>
        </p:spPr>
        <p:txBody>
          <a:bodyPr wrap="square" lIns="0" tIns="0" rIns="0" bIns="0" rtlCol="0"/>
          <a:lstStyle/>
          <a:p>
            <a:endParaRPr/>
          </a:p>
        </p:txBody>
      </p:sp>
      <p:sp>
        <p:nvSpPr>
          <p:cNvPr id="14" name="object 14"/>
          <p:cNvSpPr txBox="1">
            <a:spLocks noGrp="1"/>
          </p:cNvSpPr>
          <p:nvPr>
            <p:ph type="title"/>
          </p:nvPr>
        </p:nvSpPr>
        <p:spPr>
          <a:xfrm>
            <a:off x="2009013" y="285445"/>
            <a:ext cx="8175625" cy="635000"/>
          </a:xfrm>
          <a:prstGeom prst="rect">
            <a:avLst/>
          </a:prstGeom>
        </p:spPr>
        <p:txBody>
          <a:bodyPr vert="horz" wrap="square" lIns="0" tIns="12065" rIns="0" bIns="0" rtlCol="0">
            <a:spAutoFit/>
          </a:bodyPr>
          <a:lstStyle/>
          <a:p>
            <a:pPr marL="12700">
              <a:lnSpc>
                <a:spcPct val="100000"/>
              </a:lnSpc>
              <a:spcBef>
                <a:spcPts val="95"/>
              </a:spcBef>
            </a:pPr>
            <a:r>
              <a:rPr spc="-5" dirty="0"/>
              <a:t>Annual </a:t>
            </a:r>
            <a:r>
              <a:rPr spc="-20" dirty="0"/>
              <a:t>Return Format </a:t>
            </a:r>
            <a:r>
              <a:rPr spc="-5" dirty="0"/>
              <a:t>: </a:t>
            </a:r>
            <a:r>
              <a:rPr spc="-65" dirty="0"/>
              <a:t>Table </a:t>
            </a:r>
            <a:r>
              <a:rPr spc="-5" dirty="0"/>
              <a:t>1, 2 and</a:t>
            </a:r>
            <a:r>
              <a:rPr spc="45" dirty="0"/>
              <a:t> </a:t>
            </a:r>
            <a:r>
              <a:rPr spc="-5" dirty="0"/>
              <a:t>3</a:t>
            </a:r>
          </a:p>
        </p:txBody>
      </p:sp>
      <p:graphicFrame>
        <p:nvGraphicFramePr>
          <p:cNvPr id="15" name="object 15"/>
          <p:cNvGraphicFramePr>
            <a:graphicFrameLocks noGrp="1"/>
          </p:cNvGraphicFramePr>
          <p:nvPr/>
        </p:nvGraphicFramePr>
        <p:xfrm>
          <a:off x="1097622" y="1365250"/>
          <a:ext cx="9823449" cy="3467986"/>
        </p:xfrm>
        <a:graphic>
          <a:graphicData uri="http://schemas.openxmlformats.org/drawingml/2006/table">
            <a:tbl>
              <a:tblPr firstRow="1" bandRow="1">
                <a:tableStyleId>{2D5ABB26-0587-4C30-8999-92F81FD0307C}</a:tableStyleId>
              </a:tblPr>
              <a:tblGrid>
                <a:gridCol w="702310"/>
                <a:gridCol w="2881629"/>
                <a:gridCol w="6239510"/>
              </a:tblGrid>
              <a:tr h="1126616">
                <a:tc>
                  <a:txBody>
                    <a:bodyPr/>
                    <a:lstStyle/>
                    <a:p>
                      <a:pPr>
                        <a:lnSpc>
                          <a:spcPct val="100000"/>
                        </a:lnSpc>
                      </a:pPr>
                      <a:endParaRPr sz="2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gridSpan="2">
                  <a:txBody>
                    <a:bodyPr/>
                    <a:lstStyle/>
                    <a:p>
                      <a:pPr marR="462915" algn="ctr">
                        <a:lnSpc>
                          <a:spcPct val="100000"/>
                        </a:lnSpc>
                        <a:spcBef>
                          <a:spcPts val="1225"/>
                        </a:spcBef>
                      </a:pPr>
                      <a:r>
                        <a:rPr sz="2000" dirty="0">
                          <a:latin typeface="Calibri"/>
                          <a:cs typeface="Calibri"/>
                        </a:rPr>
                        <a:t>FORM</a:t>
                      </a:r>
                      <a:r>
                        <a:rPr sz="2000" spc="-100" dirty="0">
                          <a:latin typeface="Calibri"/>
                          <a:cs typeface="Calibri"/>
                        </a:rPr>
                        <a:t> </a:t>
                      </a:r>
                      <a:r>
                        <a:rPr sz="2000" spc="-5" dirty="0">
                          <a:latin typeface="Calibri"/>
                          <a:cs typeface="Calibri"/>
                        </a:rPr>
                        <a:t>GSTR-9</a:t>
                      </a:r>
                      <a:endParaRPr sz="2000">
                        <a:latin typeface="Calibri"/>
                        <a:cs typeface="Calibri"/>
                      </a:endParaRPr>
                    </a:p>
                    <a:p>
                      <a:pPr marL="3580129" marR="4044315" indent="635" algn="ctr">
                        <a:lnSpc>
                          <a:spcPct val="107000"/>
                        </a:lnSpc>
                        <a:spcBef>
                          <a:spcPts val="5"/>
                        </a:spcBef>
                      </a:pPr>
                      <a:r>
                        <a:rPr sz="2000" dirty="0">
                          <a:latin typeface="Calibri"/>
                          <a:cs typeface="Calibri"/>
                        </a:rPr>
                        <a:t>(See rule 80)  Annual</a:t>
                      </a:r>
                      <a:r>
                        <a:rPr sz="2000" spc="-105" dirty="0">
                          <a:latin typeface="Calibri"/>
                          <a:cs typeface="Calibri"/>
                        </a:rPr>
                        <a:t> </a:t>
                      </a:r>
                      <a:r>
                        <a:rPr sz="2000" spc="-5" dirty="0">
                          <a:latin typeface="Calibri"/>
                          <a:cs typeface="Calibri"/>
                        </a:rPr>
                        <a:t>Return</a:t>
                      </a:r>
                      <a:endParaRPr sz="2000">
                        <a:latin typeface="Calibri"/>
                        <a:cs typeface="Calibri"/>
                      </a:endParaRPr>
                    </a:p>
                  </a:txBody>
                  <a:tcPr marL="0" marR="0" marT="15557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r>
              <a:tr h="297434">
                <a:tc>
                  <a:txBody>
                    <a:bodyPr/>
                    <a:lstStyle/>
                    <a:p>
                      <a:pPr marR="201930" algn="r">
                        <a:lnSpc>
                          <a:spcPct val="100000"/>
                        </a:lnSpc>
                        <a:spcBef>
                          <a:spcPts val="10"/>
                        </a:spcBef>
                      </a:pPr>
                      <a:r>
                        <a:rPr sz="1400" dirty="0">
                          <a:latin typeface="Calibri"/>
                          <a:cs typeface="Calibri"/>
                        </a:rPr>
                        <a:t>Pt.</a:t>
                      </a:r>
                      <a:r>
                        <a:rPr sz="1400" spc="-95" dirty="0">
                          <a:latin typeface="Calibri"/>
                          <a:cs typeface="Calibri"/>
                        </a:rPr>
                        <a:t> </a:t>
                      </a:r>
                      <a:r>
                        <a:rPr sz="1400" dirty="0">
                          <a:latin typeface="Calibri"/>
                          <a:cs typeface="Calibri"/>
                        </a:rPr>
                        <a:t>I</a:t>
                      </a:r>
                      <a:endParaRPr sz="1400">
                        <a:latin typeface="Calibri"/>
                        <a:cs typeface="Calibri"/>
                      </a:endParaRPr>
                    </a:p>
                  </a:txBody>
                  <a:tcPr marL="0" marR="0" marT="12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gridSpan="2">
                  <a:txBody>
                    <a:bodyPr/>
                    <a:lstStyle/>
                    <a:p>
                      <a:pPr algn="ctr">
                        <a:lnSpc>
                          <a:spcPct val="100000"/>
                        </a:lnSpc>
                        <a:spcBef>
                          <a:spcPts val="5"/>
                        </a:spcBef>
                      </a:pPr>
                      <a:r>
                        <a:rPr sz="1600" spc="-5" dirty="0">
                          <a:latin typeface="Calibri"/>
                          <a:cs typeface="Calibri"/>
                        </a:rPr>
                        <a:t>Basic </a:t>
                      </a:r>
                      <a:r>
                        <a:rPr sz="1600" spc="-10" dirty="0">
                          <a:latin typeface="Calibri"/>
                          <a:cs typeface="Calibri"/>
                        </a:rPr>
                        <a:t>Details </a:t>
                      </a:r>
                      <a:r>
                        <a:rPr sz="1600" spc="-5" dirty="0">
                          <a:solidFill>
                            <a:srgbClr val="FF0000"/>
                          </a:solidFill>
                          <a:latin typeface="Calibri"/>
                          <a:cs typeface="Calibri"/>
                        </a:rPr>
                        <a:t>&lt;&lt;Auto</a:t>
                      </a:r>
                      <a:r>
                        <a:rPr sz="1600" spc="25" dirty="0">
                          <a:solidFill>
                            <a:srgbClr val="FF0000"/>
                          </a:solidFill>
                          <a:latin typeface="Calibri"/>
                          <a:cs typeface="Calibri"/>
                        </a:rPr>
                        <a:t> </a:t>
                      </a:r>
                      <a:r>
                        <a:rPr sz="1600" spc="-10" dirty="0">
                          <a:solidFill>
                            <a:srgbClr val="FF0000"/>
                          </a:solidFill>
                          <a:latin typeface="Calibri"/>
                          <a:cs typeface="Calibri"/>
                        </a:rPr>
                        <a:t>Populated&gt;&gt;</a:t>
                      </a:r>
                      <a:endParaRPr sz="1600">
                        <a:latin typeface="Calibri"/>
                        <a:cs typeface="Calibri"/>
                      </a:endParaRPr>
                    </a:p>
                  </a:txBody>
                  <a:tcPr marL="0" marR="0" marT="6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r>
              <a:tr h="500125">
                <a:tc>
                  <a:txBody>
                    <a:bodyPr/>
                    <a:lstStyle/>
                    <a:p>
                      <a:pPr algn="ctr">
                        <a:lnSpc>
                          <a:spcPct val="100000"/>
                        </a:lnSpc>
                        <a:spcBef>
                          <a:spcPts val="10"/>
                        </a:spcBef>
                      </a:pPr>
                      <a:r>
                        <a:rPr sz="1400" dirty="0">
                          <a:latin typeface="Calibri"/>
                          <a:cs typeface="Calibri"/>
                        </a:rPr>
                        <a:t>1</a:t>
                      </a:r>
                      <a:endParaRPr sz="1400">
                        <a:latin typeface="Calibri"/>
                        <a:cs typeface="Calibri"/>
                      </a:endParaRPr>
                    </a:p>
                  </a:txBody>
                  <a:tcPr marL="0" marR="0" marT="12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7945">
                        <a:lnSpc>
                          <a:spcPct val="100000"/>
                        </a:lnSpc>
                        <a:spcBef>
                          <a:spcPts val="5"/>
                        </a:spcBef>
                      </a:pPr>
                      <a:r>
                        <a:rPr sz="1600" spc="-5" dirty="0">
                          <a:latin typeface="Calibri"/>
                          <a:cs typeface="Calibri"/>
                        </a:rPr>
                        <a:t>Financial</a:t>
                      </a:r>
                      <a:r>
                        <a:rPr sz="1600" spc="-40" dirty="0">
                          <a:latin typeface="Calibri"/>
                          <a:cs typeface="Calibri"/>
                        </a:rPr>
                        <a:t> </a:t>
                      </a:r>
                      <a:r>
                        <a:rPr sz="1600" spc="-35" dirty="0">
                          <a:latin typeface="Calibri"/>
                          <a:cs typeface="Calibri"/>
                        </a:rPr>
                        <a:t>Year</a:t>
                      </a:r>
                      <a:endParaRPr sz="1600">
                        <a:latin typeface="Calibri"/>
                        <a:cs typeface="Calibri"/>
                      </a:endParaRPr>
                    </a:p>
                  </a:txBody>
                  <a:tcPr marL="0" marR="0" marT="6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75030" algn="ctr">
                        <a:lnSpc>
                          <a:spcPct val="100000"/>
                        </a:lnSpc>
                        <a:spcBef>
                          <a:spcPts val="5"/>
                        </a:spcBef>
                      </a:pPr>
                      <a:r>
                        <a:rPr sz="1600" spc="-10" dirty="0">
                          <a:latin typeface="Calibri"/>
                          <a:cs typeface="Calibri"/>
                        </a:rPr>
                        <a:t>&lt;&lt;2017-18</a:t>
                      </a:r>
                      <a:r>
                        <a:rPr sz="1600" spc="45" dirty="0">
                          <a:latin typeface="Calibri"/>
                          <a:cs typeface="Calibri"/>
                        </a:rPr>
                        <a:t> </a:t>
                      </a:r>
                      <a:r>
                        <a:rPr sz="1600" spc="-10" dirty="0">
                          <a:latin typeface="Calibri"/>
                          <a:cs typeface="Calibri"/>
                        </a:rPr>
                        <a:t>&gt;&gt;</a:t>
                      </a:r>
                      <a:endParaRPr sz="1600">
                        <a:latin typeface="Calibri"/>
                        <a:cs typeface="Calibri"/>
                      </a:endParaRPr>
                    </a:p>
                  </a:txBody>
                  <a:tcPr marL="0" marR="0" marT="6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297434">
                <a:tc>
                  <a:txBody>
                    <a:bodyPr/>
                    <a:lstStyle/>
                    <a:p>
                      <a:pPr algn="ctr">
                        <a:lnSpc>
                          <a:spcPct val="100000"/>
                        </a:lnSpc>
                        <a:spcBef>
                          <a:spcPts val="10"/>
                        </a:spcBef>
                      </a:pPr>
                      <a:r>
                        <a:rPr sz="1400" dirty="0">
                          <a:latin typeface="Calibri"/>
                          <a:cs typeface="Calibri"/>
                        </a:rPr>
                        <a:t>2</a:t>
                      </a:r>
                      <a:endParaRPr sz="1400">
                        <a:latin typeface="Calibri"/>
                        <a:cs typeface="Calibri"/>
                      </a:endParaRPr>
                    </a:p>
                  </a:txBody>
                  <a:tcPr marL="0" marR="0" marT="127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7945">
                        <a:lnSpc>
                          <a:spcPct val="100000"/>
                        </a:lnSpc>
                        <a:spcBef>
                          <a:spcPts val="5"/>
                        </a:spcBef>
                      </a:pPr>
                      <a:r>
                        <a:rPr sz="1600" spc="-5" dirty="0">
                          <a:latin typeface="Calibri"/>
                          <a:cs typeface="Calibri"/>
                        </a:rPr>
                        <a:t>GSTIN</a:t>
                      </a:r>
                      <a:endParaRPr sz="1600">
                        <a:latin typeface="Calibri"/>
                        <a:cs typeface="Calibri"/>
                      </a:endParaRPr>
                    </a:p>
                  </a:txBody>
                  <a:tcPr marL="0" marR="0" marT="6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785495" algn="ctr">
                        <a:lnSpc>
                          <a:spcPct val="100000"/>
                        </a:lnSpc>
                        <a:spcBef>
                          <a:spcPts val="5"/>
                        </a:spcBef>
                      </a:pPr>
                      <a:r>
                        <a:rPr sz="1600" spc="-10" dirty="0">
                          <a:latin typeface="Calibri"/>
                          <a:cs typeface="Calibri"/>
                        </a:rPr>
                        <a:t>&lt;&lt;Each </a:t>
                      </a:r>
                      <a:r>
                        <a:rPr sz="1600" spc="-5" dirty="0">
                          <a:latin typeface="Calibri"/>
                          <a:cs typeface="Calibri"/>
                        </a:rPr>
                        <a:t>GSTIN </a:t>
                      </a:r>
                      <a:r>
                        <a:rPr sz="1600" spc="-15" dirty="0">
                          <a:latin typeface="Calibri"/>
                          <a:cs typeface="Calibri"/>
                        </a:rPr>
                        <a:t>Separate</a:t>
                      </a:r>
                      <a:r>
                        <a:rPr sz="1600" spc="40" dirty="0">
                          <a:latin typeface="Calibri"/>
                          <a:cs typeface="Calibri"/>
                        </a:rPr>
                        <a:t> </a:t>
                      </a:r>
                      <a:r>
                        <a:rPr sz="1600" spc="-5" dirty="0">
                          <a:latin typeface="Calibri"/>
                          <a:cs typeface="Calibri"/>
                        </a:rPr>
                        <a:t>Filing&gt;&gt;</a:t>
                      </a:r>
                      <a:endParaRPr sz="1600">
                        <a:latin typeface="Calibri"/>
                        <a:cs typeface="Calibri"/>
                      </a:endParaRPr>
                    </a:p>
                  </a:txBody>
                  <a:tcPr marL="0" marR="0" marT="6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498601">
                <a:tc>
                  <a:txBody>
                    <a:bodyPr/>
                    <a:lstStyle/>
                    <a:p>
                      <a:pPr marR="248920" algn="r">
                        <a:lnSpc>
                          <a:spcPct val="100000"/>
                        </a:lnSpc>
                        <a:spcBef>
                          <a:spcPts val="15"/>
                        </a:spcBef>
                      </a:pPr>
                      <a:r>
                        <a:rPr sz="1400" spc="-10" dirty="0">
                          <a:latin typeface="Calibri"/>
                          <a:cs typeface="Calibri"/>
                        </a:rPr>
                        <a:t>3</a:t>
                      </a:r>
                      <a:r>
                        <a:rPr sz="1400" dirty="0">
                          <a:latin typeface="Calibri"/>
                          <a:cs typeface="Calibri"/>
                        </a:rPr>
                        <a:t>A</a:t>
                      </a:r>
                      <a:endParaRPr sz="1400">
                        <a:latin typeface="Calibri"/>
                        <a:cs typeface="Calibri"/>
                      </a:endParaRPr>
                    </a:p>
                  </a:txBody>
                  <a:tcPr marL="0" marR="0" marT="19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7945">
                        <a:lnSpc>
                          <a:spcPct val="100000"/>
                        </a:lnSpc>
                        <a:spcBef>
                          <a:spcPts val="5"/>
                        </a:spcBef>
                      </a:pPr>
                      <a:r>
                        <a:rPr sz="1600" spc="-10" dirty="0">
                          <a:latin typeface="Calibri"/>
                          <a:cs typeface="Calibri"/>
                        </a:rPr>
                        <a:t>Legal</a:t>
                      </a:r>
                      <a:r>
                        <a:rPr sz="1600" spc="-15" dirty="0">
                          <a:latin typeface="Calibri"/>
                          <a:cs typeface="Calibri"/>
                        </a:rPr>
                        <a:t> </a:t>
                      </a:r>
                      <a:r>
                        <a:rPr sz="1600" spc="-5" dirty="0">
                          <a:latin typeface="Calibri"/>
                          <a:cs typeface="Calibri"/>
                        </a:rPr>
                        <a:t>Name</a:t>
                      </a:r>
                      <a:endParaRPr sz="1600">
                        <a:latin typeface="Calibri"/>
                        <a:cs typeface="Calibri"/>
                      </a:endParaRPr>
                    </a:p>
                  </a:txBody>
                  <a:tcPr marL="0" marR="0" marT="6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75030" algn="ctr">
                        <a:lnSpc>
                          <a:spcPct val="100000"/>
                        </a:lnSpc>
                        <a:spcBef>
                          <a:spcPts val="5"/>
                        </a:spcBef>
                      </a:pPr>
                      <a:r>
                        <a:rPr sz="1600" spc="-5" dirty="0">
                          <a:latin typeface="Calibri"/>
                          <a:cs typeface="Calibri"/>
                        </a:rPr>
                        <a:t>&lt;&lt; AS </a:t>
                      </a:r>
                      <a:r>
                        <a:rPr sz="1600" spc="-10" dirty="0">
                          <a:latin typeface="Calibri"/>
                          <a:cs typeface="Calibri"/>
                        </a:rPr>
                        <a:t>per</a:t>
                      </a:r>
                      <a:r>
                        <a:rPr sz="1600" spc="20" dirty="0">
                          <a:latin typeface="Calibri"/>
                          <a:cs typeface="Calibri"/>
                        </a:rPr>
                        <a:t> </a:t>
                      </a:r>
                      <a:r>
                        <a:rPr sz="1600" spc="-15" dirty="0">
                          <a:latin typeface="Calibri"/>
                          <a:cs typeface="Calibri"/>
                        </a:rPr>
                        <a:t>PAN/GSTIN&gt;&gt;</a:t>
                      </a:r>
                      <a:endParaRPr sz="1600">
                        <a:latin typeface="Calibri"/>
                        <a:cs typeface="Calibri"/>
                      </a:endParaRPr>
                    </a:p>
                  </a:txBody>
                  <a:tcPr marL="0" marR="0" marT="6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747776">
                <a:tc>
                  <a:txBody>
                    <a:bodyPr/>
                    <a:lstStyle/>
                    <a:p>
                      <a:pPr algn="ctr">
                        <a:lnSpc>
                          <a:spcPct val="100000"/>
                        </a:lnSpc>
                        <a:spcBef>
                          <a:spcPts val="15"/>
                        </a:spcBef>
                      </a:pPr>
                      <a:r>
                        <a:rPr sz="1400" spc="-5" dirty="0">
                          <a:latin typeface="Calibri"/>
                          <a:cs typeface="Calibri"/>
                        </a:rPr>
                        <a:t>3B</a:t>
                      </a:r>
                      <a:endParaRPr sz="1400">
                        <a:latin typeface="Calibri"/>
                        <a:cs typeface="Calibri"/>
                      </a:endParaRPr>
                    </a:p>
                  </a:txBody>
                  <a:tcPr marL="0" marR="0" marT="190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7945">
                        <a:lnSpc>
                          <a:spcPct val="100000"/>
                        </a:lnSpc>
                        <a:spcBef>
                          <a:spcPts val="5"/>
                        </a:spcBef>
                      </a:pPr>
                      <a:r>
                        <a:rPr sz="1600" spc="-30" dirty="0">
                          <a:latin typeface="Calibri"/>
                          <a:cs typeface="Calibri"/>
                        </a:rPr>
                        <a:t>Trade </a:t>
                      </a:r>
                      <a:r>
                        <a:rPr sz="1600" spc="-5" dirty="0">
                          <a:latin typeface="Calibri"/>
                          <a:cs typeface="Calibri"/>
                        </a:rPr>
                        <a:t>Name (if</a:t>
                      </a:r>
                      <a:r>
                        <a:rPr sz="1600" spc="25" dirty="0">
                          <a:latin typeface="Calibri"/>
                          <a:cs typeface="Calibri"/>
                        </a:rPr>
                        <a:t> </a:t>
                      </a:r>
                      <a:r>
                        <a:rPr sz="1600" spc="-10" dirty="0">
                          <a:latin typeface="Calibri"/>
                          <a:cs typeface="Calibri"/>
                        </a:rPr>
                        <a:t>any)</a:t>
                      </a:r>
                      <a:endParaRPr sz="1600">
                        <a:latin typeface="Calibri"/>
                        <a:cs typeface="Calibri"/>
                      </a:endParaRPr>
                    </a:p>
                  </a:txBody>
                  <a:tcPr marL="0" marR="0" marT="6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pPr>
                      <a:r>
                        <a:rPr lang="en-US" sz="2000" dirty="0" smtClean="0">
                          <a:latin typeface="Times New Roman"/>
                          <a:cs typeface="Times New Roman"/>
                        </a:rPr>
                        <a:t>XYZ Co</a:t>
                      </a:r>
                      <a:endParaRPr sz="2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462C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350</TotalTime>
  <Words>3354</Words>
  <Application>Microsoft Office PowerPoint</Application>
  <PresentationFormat>Custom</PresentationFormat>
  <Paragraphs>768</Paragraphs>
  <Slides>38</Slides>
  <Notes>1</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Slide 1</vt:lpstr>
      <vt:lpstr>Annual Returns Sec 44(1)</vt:lpstr>
      <vt:lpstr>Annual Return – GSTR-9ABC</vt:lpstr>
      <vt:lpstr>GSTR 9 – Annual Return  (Registered Person)</vt:lpstr>
      <vt:lpstr>Slide 5</vt:lpstr>
      <vt:lpstr>Slide 6</vt:lpstr>
      <vt:lpstr>Slide 7</vt:lpstr>
      <vt:lpstr>Slide 8</vt:lpstr>
      <vt:lpstr>Annual Return Format : Table 1, 2 and 3</vt:lpstr>
      <vt:lpstr>Slide 10</vt:lpstr>
      <vt:lpstr>GSTR 1 Relevant Table</vt:lpstr>
      <vt:lpstr>comparison</vt:lpstr>
      <vt:lpstr>comparison</vt:lpstr>
      <vt:lpstr>Details of Outward supplies on which tax is not payable as declared in returns filed  during the financial year</vt:lpstr>
      <vt:lpstr>Part IV Summary 5N</vt:lpstr>
      <vt:lpstr>Slide 16</vt:lpstr>
      <vt:lpstr>Annual Return – ITC</vt:lpstr>
      <vt:lpstr>3B Filing – Table 4</vt:lpstr>
      <vt:lpstr>compa</vt:lpstr>
      <vt:lpstr>compa</vt:lpstr>
      <vt:lpstr>Details of ITC Reversed and Ineligible ITC as  declared in returns filed during the financial year</vt:lpstr>
      <vt:lpstr>Reconciliation with GSTR 2A</vt:lpstr>
      <vt:lpstr>Slide 23</vt:lpstr>
      <vt:lpstr>Annual Return Format : Table 9</vt:lpstr>
      <vt:lpstr>Slide 25</vt:lpstr>
      <vt:lpstr>Disclosed in Ap</vt:lpstr>
      <vt:lpstr>Annual Return Format : Table 10 &amp; 11</vt:lpstr>
      <vt:lpstr>Annual Return Format : Table 12 &amp; 13</vt:lpstr>
      <vt:lpstr>Annual Return Format : Table 14</vt:lpstr>
      <vt:lpstr>Slide 30</vt:lpstr>
      <vt:lpstr>Annual Return Format : Table 15</vt:lpstr>
      <vt:lpstr>Table 15 : Particulars of Demands and Refunds</vt:lpstr>
      <vt:lpstr>Table 16 – Other information</vt:lpstr>
      <vt:lpstr>Table 17 : HSN Outward Supplies</vt:lpstr>
      <vt:lpstr>Table 18 : HSN Inward Supplies</vt:lpstr>
      <vt:lpstr>Annual Return Format : Table 19</vt:lpstr>
      <vt:lpstr>Annual Return Format : Verification</vt:lpstr>
      <vt:lpstr>Slide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GST Annual Returns</dc:title>
  <dc:subject>9 9A 9C</dc:subject>
  <dc:creator>CA Venugopal Gella</dc:creator>
  <cp:keywords>GST</cp:keywords>
  <cp:lastModifiedBy>Vijay Lohan</cp:lastModifiedBy>
  <cp:revision>49</cp:revision>
  <dcterms:created xsi:type="dcterms:W3CDTF">2018-10-11T07:52:34Z</dcterms:created>
  <dcterms:modified xsi:type="dcterms:W3CDTF">2019-03-20T06:57:12Z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2018-09-17T00:00:00Z</vt:filetime>
  </property>
  <property fmtid="{D5CDD505-2E9C-101B-9397-08002B2CF9AE}" pid="3" name="Creator">
    <vt:lpwstr>Microsoft® PowerPoint® 2016</vt:lpwstr>
  </property>
  <property fmtid="{D5CDD505-2E9C-101B-9397-08002B2CF9AE}" pid="4" name="LastSaved">
    <vt:filetime>2018-10-11T00:00:00Z</vt:filetime>
  </property>
</Properties>
</file>