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handoutMasterIdLst>
    <p:handoutMasterId r:id="rId20"/>
  </p:handoutMasterIdLst>
  <p:sldIdLst>
    <p:sldId id="256" r:id="rId2"/>
    <p:sldId id="333" r:id="rId3"/>
    <p:sldId id="334" r:id="rId4"/>
    <p:sldId id="335" r:id="rId5"/>
    <p:sldId id="336" r:id="rId6"/>
    <p:sldId id="339" r:id="rId7"/>
    <p:sldId id="338" r:id="rId8"/>
    <p:sldId id="316" r:id="rId9"/>
    <p:sldId id="340" r:id="rId10"/>
    <p:sldId id="327" r:id="rId11"/>
    <p:sldId id="343" r:id="rId12"/>
    <p:sldId id="341" r:id="rId13"/>
    <p:sldId id="342" r:id="rId14"/>
    <p:sldId id="337" r:id="rId15"/>
    <p:sldId id="328" r:id="rId16"/>
    <p:sldId id="302" r:id="rId17"/>
    <p:sldId id="28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122" autoAdjust="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AA2340-D96E-4BB9-ADBB-CFCF4AF6F1AA}" type="datetimeFigureOut">
              <a:rPr lang="en-US" smtClean="0"/>
              <a:pPr/>
              <a:t>3/19/2019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666DE4-1BBC-46AA-8818-C1176F8D1406}"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4A986D-5F0E-4CE3-9979-2FC4917C3D7D}" type="datetimeFigureOut">
              <a:rPr lang="en-US" smtClean="0"/>
              <a:pPr/>
              <a:t>3/19/2019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59B7FC-15FA-4677-B9E2-689A9BF1F7A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EE7ED1-E924-4B2D-BD28-3290D5824D49}" type="slidenum">
              <a:rPr lang="en-US" smtClean="0"/>
              <a:pPr/>
              <a:t>17</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8FBD82-4754-41B5-8FE1-A967A486D21D}" type="datetimeFigureOut">
              <a:rPr lang="en-US" smtClean="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ECC4F-EF15-4BFB-AD69-981D7460198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FBD82-4754-41B5-8FE1-A967A486D21D}" type="datetimeFigureOut">
              <a:rPr lang="en-US" smtClean="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ECC4F-EF15-4BFB-AD69-981D7460198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FBD82-4754-41B5-8FE1-A967A486D21D}" type="datetimeFigureOut">
              <a:rPr lang="en-US" smtClean="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ECC4F-EF15-4BFB-AD69-981D7460198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FBD82-4754-41B5-8FE1-A967A486D21D}" type="datetimeFigureOut">
              <a:rPr lang="en-US" smtClean="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ECC4F-EF15-4BFB-AD69-981D7460198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8FBD82-4754-41B5-8FE1-A967A486D21D}" type="datetimeFigureOut">
              <a:rPr lang="en-US" smtClean="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ECC4F-EF15-4BFB-AD69-981D7460198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8FBD82-4754-41B5-8FE1-A967A486D21D}" type="datetimeFigureOut">
              <a:rPr lang="en-US" smtClean="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EECC4F-EF15-4BFB-AD69-981D7460198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8FBD82-4754-41B5-8FE1-A967A486D21D}" type="datetimeFigureOut">
              <a:rPr lang="en-US" smtClean="0"/>
              <a:pPr/>
              <a:t>3/19/2019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EECC4F-EF15-4BFB-AD69-981D7460198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8FBD82-4754-41B5-8FE1-A967A486D21D}" type="datetimeFigureOut">
              <a:rPr lang="en-US" smtClean="0"/>
              <a:pPr/>
              <a:t>3/19/2019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EECC4F-EF15-4BFB-AD69-981D7460198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FBD82-4754-41B5-8FE1-A967A486D21D}" type="datetimeFigureOut">
              <a:rPr lang="en-US" smtClean="0"/>
              <a:pPr/>
              <a:t>3/19/2019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EECC4F-EF15-4BFB-AD69-981D7460198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FBD82-4754-41B5-8FE1-A967A486D21D}" type="datetimeFigureOut">
              <a:rPr lang="en-US" smtClean="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EECC4F-EF15-4BFB-AD69-981D7460198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FBD82-4754-41B5-8FE1-A967A486D21D}" type="datetimeFigureOut">
              <a:rPr lang="en-US" smtClean="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EECC4F-EF15-4BFB-AD69-981D7460198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FBD82-4754-41B5-8FE1-A967A486D21D}" type="datetimeFigureOut">
              <a:rPr lang="en-US" smtClean="0"/>
              <a:pPr/>
              <a:t>3/19/2019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ECC4F-EF15-4BFB-AD69-981D7460198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1"/>
            <a:ext cx="9144000" cy="1524000"/>
          </a:xfrm>
          <a:ln>
            <a:noFill/>
          </a:ln>
          <a:effectLst/>
          <a:scene3d>
            <a:camera prst="orthographicFront">
              <a:rot lat="0" lon="0" rev="0"/>
            </a:camera>
            <a:lightRig rig="chilly" dir="t">
              <a:rot lat="0" lon="0" rev="18480000"/>
            </a:lightRig>
          </a:scene3d>
          <a:sp3d prstMaterial="clear">
            <a:bevelT h="63500"/>
          </a:sp3d>
        </p:spPr>
        <p:txBody>
          <a:bodyPr>
            <a:normAutofit/>
          </a:bodyPr>
          <a:lstStyle/>
          <a:p>
            <a:r>
              <a:rPr lang="en-US" sz="4000" b="1" cap="all" dirty="0" smtClean="0">
                <a:ln w="9000" cmpd="sng">
                  <a:solidFill>
                    <a:schemeClr val="accent4">
                      <a:shade val="50000"/>
                      <a:satMod val="120000"/>
                    </a:schemeClr>
                  </a:solidFill>
                  <a:prstDash val="solid"/>
                </a:ln>
                <a:solidFill>
                  <a:schemeClr val="accent4">
                    <a:lumMod val="50000"/>
                  </a:schemeClr>
                </a:solidFill>
                <a:effectLst>
                  <a:reflection blurRad="12700" stA="28000" endPos="45000" dist="1000" dir="5400000" sy="-100000" algn="bl" rotWithShape="0"/>
                </a:effectLst>
              </a:rPr>
              <a:t>Goods and services tax act</a:t>
            </a:r>
            <a:endParaRPr lang="en-US" b="1" cap="all" dirty="0">
              <a:ln w="9000" cmpd="sng">
                <a:solidFill>
                  <a:schemeClr val="accent4">
                    <a:shade val="50000"/>
                    <a:satMod val="120000"/>
                  </a:schemeClr>
                </a:solidFill>
                <a:prstDash val="solid"/>
              </a:ln>
              <a:solidFill>
                <a:schemeClr val="accent4">
                  <a:lumMod val="50000"/>
                </a:schemeClr>
              </a:solidFill>
              <a:effectLst>
                <a:reflection blurRad="12700" stA="28000" endPos="45000" dist="1000" dir="5400000" sy="-100000" algn="bl" rotWithShape="0"/>
              </a:effectLst>
            </a:endParaRPr>
          </a:p>
        </p:txBody>
      </p:sp>
      <p:sp>
        <p:nvSpPr>
          <p:cNvPr id="4" name="Subtitle 2"/>
          <p:cNvSpPr txBox="1">
            <a:spLocks/>
          </p:cNvSpPr>
          <p:nvPr/>
        </p:nvSpPr>
        <p:spPr>
          <a:xfrm>
            <a:off x="3276600" y="4876800"/>
            <a:ext cx="5562600" cy="1323439"/>
          </a:xfrm>
          <a:prstGeom prst="rect">
            <a:avLst/>
          </a:prstGeom>
        </p:spPr>
        <p:txBody>
          <a:bodyPr vert="horz" wrap="square" lIns="91440" tIns="45720" rIns="91440" bIns="45720" rtlCol="0">
            <a:spAutoFit/>
          </a:bodyPr>
          <a:lstStyle/>
          <a:p>
            <a:pPr marL="0" marR="0" lvl="0" indent="0" algn="just" defTabSz="914400" rtl="0" eaLnBrk="1" fontAlgn="auto" latinLnBrk="0" hangingPunct="1">
              <a:lnSpc>
                <a:spcPct val="100000"/>
              </a:lnSpc>
              <a:spcAft>
                <a:spcPts val="0"/>
              </a:spcAft>
              <a:buClrTx/>
              <a:buSzTx/>
              <a:buFont typeface="Wingdings" pitchFamily="2" charset="2"/>
              <a:buChar char="Ø"/>
              <a:tabLst/>
              <a:defRPr/>
            </a:pPr>
            <a:r>
              <a:rPr kumimoji="0" lang="en-US" sz="2400" i="0" u="none" strike="noStrike" kern="1200" normalizeH="0" baseline="0" noProof="0" dirty="0" smtClean="0">
                <a:ln w="12700">
                  <a:solidFill>
                    <a:schemeClr val="tx2">
                      <a:satMod val="155000"/>
                    </a:schemeClr>
                  </a:solidFill>
                  <a:prstDash val="solid"/>
                </a:ln>
                <a:effectLst>
                  <a:outerShdw blurRad="41275" dist="20320" dir="1800000" algn="tl" rotWithShape="0">
                    <a:srgbClr val="000000">
                      <a:alpha val="40000"/>
                    </a:srgbClr>
                  </a:outerShdw>
                </a:effectLst>
                <a:uLnTx/>
                <a:uFillTx/>
                <a:latin typeface="Maiandra GD" pitchFamily="34" charset="0"/>
              </a:rPr>
              <a:t> </a:t>
            </a:r>
            <a:r>
              <a:rPr lang="en-US" sz="3200" dirty="0" smtClean="0">
                <a:ln w="12700">
                  <a:solidFill>
                    <a:schemeClr val="tx2">
                      <a:satMod val="155000"/>
                    </a:schemeClr>
                  </a:solidFill>
                  <a:prstDash val="solid"/>
                </a:ln>
                <a:solidFill>
                  <a:srgbClr val="002060"/>
                </a:solidFill>
                <a:effectLst>
                  <a:outerShdw blurRad="38100" dist="38100" dir="2700000" algn="tl">
                    <a:srgbClr val="000000">
                      <a:alpha val="43137"/>
                    </a:srgbClr>
                  </a:outerShdw>
                </a:effectLst>
                <a:latin typeface="Maiandra GD" pitchFamily="34" charset="0"/>
              </a:rPr>
              <a:t> </a:t>
            </a:r>
            <a:r>
              <a:rPr kumimoji="0" lang="en-US" sz="2800" i="0" u="none" strike="noStrike" kern="1200" normalizeH="0" baseline="0" noProof="0" dirty="0" smtClean="0">
                <a:ln w="12700">
                  <a:solidFill>
                    <a:schemeClr val="accent4"/>
                  </a:solidFill>
                  <a:prstDash val="solid"/>
                </a:ln>
                <a:solidFill>
                  <a:schemeClr val="accent4"/>
                </a:solidFill>
                <a:effectLst>
                  <a:outerShdw blurRad="38100" dist="38100" dir="2700000" algn="tl">
                    <a:srgbClr val="000000">
                      <a:alpha val="43137"/>
                    </a:srgbClr>
                  </a:outerShdw>
                </a:effectLst>
                <a:uLnTx/>
                <a:uFillTx/>
                <a:latin typeface="Maiandra GD" pitchFamily="34" charset="0"/>
              </a:rPr>
              <a:t>SUNEEL KUMAR MANNEM</a:t>
            </a:r>
            <a:endParaRPr kumimoji="0" lang="en-US" sz="2400" i="0" u="none" strike="noStrike" kern="1200" normalizeH="0" baseline="0" noProof="0" dirty="0" smtClean="0">
              <a:ln w="12700">
                <a:solidFill>
                  <a:schemeClr val="accent4"/>
                </a:solidFill>
                <a:prstDash val="solid"/>
              </a:ln>
              <a:solidFill>
                <a:schemeClr val="accent4"/>
              </a:solidFill>
              <a:effectLst>
                <a:outerShdw blurRad="38100" dist="38100" dir="2700000" algn="tl">
                  <a:srgbClr val="000000">
                    <a:alpha val="43137"/>
                  </a:srgbClr>
                </a:outerShdw>
              </a:effectLst>
              <a:uLnTx/>
              <a:uFillTx/>
              <a:latin typeface="Maiandra GD" pitchFamily="34" charset="0"/>
            </a:endParaRPr>
          </a:p>
          <a:p>
            <a:pPr marL="0" marR="0" lvl="0" indent="0" algn="just" defTabSz="914400" rtl="0" eaLnBrk="1" fontAlgn="auto" latinLnBrk="0" hangingPunct="1">
              <a:lnSpc>
                <a:spcPct val="100000"/>
              </a:lnSpc>
              <a:spcAft>
                <a:spcPts val="0"/>
              </a:spcAft>
              <a:buClrTx/>
              <a:buSzTx/>
              <a:tabLst/>
              <a:defRPr/>
            </a:pPr>
            <a:r>
              <a:rPr lang="en-US" sz="2400" noProof="0" dirty="0" smtClean="0">
                <a:ln w="12700">
                  <a:solidFill>
                    <a:schemeClr val="tx2">
                      <a:satMod val="155000"/>
                    </a:schemeClr>
                  </a:solidFill>
                  <a:prstDash val="solid"/>
                </a:ln>
                <a:solidFill>
                  <a:srgbClr val="002060"/>
                </a:solidFill>
                <a:effectLst>
                  <a:outerShdw blurRad="38100" dist="38100" dir="2700000" algn="tl">
                    <a:srgbClr val="000000">
                      <a:alpha val="43137"/>
                    </a:srgbClr>
                  </a:outerShdw>
                </a:effectLst>
                <a:latin typeface="Maiandra GD" pitchFamily="34" charset="0"/>
              </a:rPr>
              <a:t>                               </a:t>
            </a:r>
            <a:r>
              <a:rPr lang="en-US" sz="2400" noProof="0" dirty="0" smtClean="0">
                <a:ln w="12700">
                  <a:solidFill>
                    <a:srgbClr val="92D050"/>
                  </a:solidFill>
                  <a:prstDash val="solid"/>
                </a:ln>
                <a:solidFill>
                  <a:srgbClr val="92D050"/>
                </a:solidFill>
                <a:effectLst>
                  <a:outerShdw blurRad="38100" dist="38100" dir="2700000" algn="tl">
                    <a:srgbClr val="000000">
                      <a:alpha val="43137"/>
                    </a:srgbClr>
                  </a:outerShdw>
                </a:effectLst>
                <a:latin typeface="Maiandra GD" pitchFamily="34" charset="0"/>
              </a:rPr>
              <a:t>B.COM.,ACMA</a:t>
            </a:r>
            <a:endParaRPr kumimoji="0" lang="en-US" sz="2400" i="0" u="none" strike="noStrike" kern="1200" normalizeH="0" baseline="0" noProof="0" dirty="0" smtClean="0">
              <a:ln w="12700">
                <a:solidFill>
                  <a:srgbClr val="92D050"/>
                </a:solidFill>
                <a:prstDash val="solid"/>
              </a:ln>
              <a:solidFill>
                <a:srgbClr val="92D050"/>
              </a:solidFill>
              <a:effectLst>
                <a:outerShdw blurRad="38100" dist="38100" dir="2700000" algn="tl">
                  <a:srgbClr val="000000">
                    <a:alpha val="43137"/>
                  </a:srgbClr>
                </a:outerShdw>
              </a:effectLst>
              <a:uLnTx/>
              <a:uFillTx/>
              <a:latin typeface="Maiandra GD" pitchFamily="34" charset="0"/>
            </a:endParaRPr>
          </a:p>
          <a:p>
            <a:pPr marL="280988" marR="0" lvl="0" indent="-4445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400" i="0" u="none" strike="noStrike" kern="1200" normalizeH="0" baseline="0" noProof="0" dirty="0" smtClean="0">
                <a:ln w="12700">
                  <a:solidFill>
                    <a:schemeClr val="tx2">
                      <a:satMod val="155000"/>
                    </a:schemeClr>
                  </a:solidFill>
                  <a:prstDash val="solid"/>
                </a:ln>
                <a:solidFill>
                  <a:srgbClr val="002060"/>
                </a:solidFill>
                <a:effectLst>
                  <a:outerShdw blurRad="38100" dist="38100" dir="2700000" algn="tl">
                    <a:srgbClr val="000000">
                      <a:alpha val="43137"/>
                    </a:srgbClr>
                  </a:outerShdw>
                </a:effectLst>
                <a:uLnTx/>
                <a:uFillTx/>
                <a:latin typeface="Maiandra GD" pitchFamily="34" charset="0"/>
              </a:rPr>
              <a:t>- </a:t>
            </a:r>
            <a:r>
              <a:rPr kumimoji="0" lang="en-US" sz="2400" i="0" u="none" strike="noStrike" kern="1200" normalizeH="0" baseline="0" noProof="0" dirty="0" smtClean="0">
                <a:ln w="12700">
                  <a:solidFill>
                    <a:schemeClr val="tx2">
                      <a:satMod val="155000"/>
                    </a:schemeClr>
                  </a:solidFill>
                  <a:prstDash val="solid"/>
                </a:ln>
                <a:solidFill>
                  <a:srgbClr val="00B0F0"/>
                </a:solidFill>
                <a:effectLst>
                  <a:outerShdw blurRad="38100" dist="38100" dir="2700000" algn="tl">
                    <a:srgbClr val="000000">
                      <a:alpha val="43137"/>
                    </a:srgbClr>
                  </a:outerShdw>
                </a:effectLst>
                <a:uLnTx/>
                <a:uFillTx/>
                <a:latin typeface="Maiandra GD" pitchFamily="34" charset="0"/>
              </a:rPr>
              <a:t>PRACTICING COST ACCOUNTANT</a:t>
            </a:r>
            <a:endParaRPr kumimoji="0" lang="en-US" sz="2400" i="0" u="none" strike="noStrike" kern="1200" normalizeH="0" baseline="0" noProof="0" dirty="0">
              <a:ln w="12700">
                <a:solidFill>
                  <a:schemeClr val="tx2">
                    <a:satMod val="155000"/>
                  </a:schemeClr>
                </a:solidFill>
                <a:prstDash val="solid"/>
              </a:ln>
              <a:solidFill>
                <a:srgbClr val="00B0F0"/>
              </a:solidFill>
              <a:effectLst>
                <a:outerShdw blurRad="38100" dist="38100" dir="2700000" algn="tl">
                  <a:srgbClr val="000000">
                    <a:alpha val="43137"/>
                  </a:srgbClr>
                </a:outerShdw>
              </a:effectLst>
              <a:uLnTx/>
              <a:uFillTx/>
              <a:latin typeface="Maiandra GD" pitchFamily="34" charset="0"/>
            </a:endParaRPr>
          </a:p>
        </p:txBody>
      </p:sp>
      <p:graphicFrame>
        <p:nvGraphicFramePr>
          <p:cNvPr id="6" name="Table 5"/>
          <p:cNvGraphicFramePr>
            <a:graphicFrameLocks noGrp="1"/>
          </p:cNvGraphicFramePr>
          <p:nvPr/>
        </p:nvGraphicFramePr>
        <p:xfrm>
          <a:off x="3446585" y="2082018"/>
          <a:ext cx="5486400" cy="2032782"/>
        </p:xfrm>
        <a:graphic>
          <a:graphicData uri="http://schemas.openxmlformats.org/drawingml/2006/table">
            <a:tbl>
              <a:tblPr/>
              <a:tblGrid>
                <a:gridCol w="5486400"/>
              </a:tblGrid>
              <a:tr h="2032782">
                <a:tc>
                  <a:txBody>
                    <a:bodyPr/>
                    <a:lstStyle/>
                    <a:p>
                      <a:r>
                        <a:rPr lang="en-US" sz="4000" b="1" kern="1200"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mj-cs"/>
                        </a:rPr>
                        <a:t>Overview of GST                   </a:t>
                      </a:r>
                    </a:p>
                    <a:p>
                      <a:r>
                        <a:rPr lang="en-US" sz="4000" b="1" kern="1200"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mj-cs"/>
                        </a:rPr>
                        <a:t>              and </a:t>
                      </a:r>
                    </a:p>
                    <a:p>
                      <a:r>
                        <a:rPr lang="en-US" sz="4000" b="1" kern="1200"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mj-cs"/>
                        </a:rPr>
                        <a:t>PRACTICAL</a:t>
                      </a:r>
                      <a:r>
                        <a:rPr lang="en-US" sz="4000" b="1" kern="1200" cap="all" baseline="0"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mj-cs"/>
                        </a:rPr>
                        <a:t> DIFFICULTIES </a:t>
                      </a:r>
                      <a:endParaRPr lang="en-US" sz="4000" b="1" kern="1200"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j-ea"/>
                        <a:cs typeface="+mj-cs"/>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7" name="object 6"/>
          <p:cNvSpPr/>
          <p:nvPr/>
        </p:nvSpPr>
        <p:spPr>
          <a:xfrm>
            <a:off x="-828" y="52323"/>
            <a:ext cx="9145590" cy="901826"/>
          </a:xfrm>
          <a:prstGeom prst="rect">
            <a:avLst/>
          </a:prstGeom>
          <a:blipFill>
            <a:blip r:embed="rId2" cstate="print"/>
            <a:stretch>
              <a:fillRect/>
            </a:stretch>
          </a:blipFill>
        </p:spPr>
        <p:txBody>
          <a:bodyPr wrap="square" lIns="0" tIns="0" rIns="0" bIns="0" rtlCol="0"/>
          <a:lstStyle/>
          <a:p>
            <a:endParaRPr dirty="0"/>
          </a:p>
        </p:txBody>
      </p:sp>
      <p:pic>
        <p:nvPicPr>
          <p:cNvPr id="10" name="Picture 9" descr="top-gst-issues.jpg"/>
          <p:cNvPicPr>
            <a:picLocks noChangeAspect="1"/>
          </p:cNvPicPr>
          <p:nvPr/>
        </p:nvPicPr>
        <p:blipFill>
          <a:blip r:embed="rId3" cstate="print"/>
          <a:stretch>
            <a:fillRect/>
          </a:stretch>
        </p:blipFill>
        <p:spPr>
          <a:xfrm>
            <a:off x="228600" y="1905000"/>
            <a:ext cx="2743199" cy="4800600"/>
          </a:xfrm>
          <a:prstGeom prst="rect">
            <a:avLst/>
          </a:prstGeom>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to="" calcmode="lin" valueType="num">
                                      <p:cBhvr>
                                        <p:cTn id="11" dur="1" fill="hold"/>
                                        <p:tgtEl>
                                          <p:spTgt spid="4">
                                            <p:txEl>
                                              <p:pRg st="1" end="1"/>
                                            </p:txEl>
                                          </p:spTgt>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to="" calcmode="lin" valueType="num">
                                      <p:cBhvr>
                                        <p:cTn id="15"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rgbClr val="00B0F0"/>
                </a:solidFill>
              </a:rPr>
              <a:t>Recent Amendments</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lstStyle/>
          <a:p>
            <a:endParaRPr lang="en-US" dirty="0" smtClean="0"/>
          </a:p>
          <a:p>
            <a:pPr algn="r">
              <a:buNone/>
            </a:pPr>
            <a:endParaRPr lang="en-US" sz="2000" dirty="0" smtClean="0"/>
          </a:p>
          <a:p>
            <a:pPr>
              <a:buNone/>
            </a:pPr>
            <a:endParaRPr lang="en-US" sz="2000" dirty="0" smtClean="0"/>
          </a:p>
          <a:p>
            <a:pPr>
              <a:buNone/>
            </a:pPr>
            <a:endParaRPr lang="en-US" sz="2000" dirty="0" smtClean="0"/>
          </a:p>
          <a:p>
            <a:pPr>
              <a:buNone/>
            </a:pPr>
            <a:endParaRPr lang="en-US" sz="2000" dirty="0" smtClean="0"/>
          </a:p>
          <a:p>
            <a:pPr algn="r">
              <a:buNone/>
            </a:pPr>
            <a:endParaRPr lang="en-US" dirty="0"/>
          </a:p>
        </p:txBody>
      </p:sp>
      <p:pic>
        <p:nvPicPr>
          <p:cNvPr id="4" name="Picture 3" descr="Taxation of Housing.jpg"/>
          <p:cNvPicPr>
            <a:picLocks noChangeAspect="1"/>
          </p:cNvPicPr>
          <p:nvPr/>
        </p:nvPicPr>
        <p:blipFill>
          <a:blip r:embed="rId2" cstate="print"/>
          <a:stretch>
            <a:fillRect/>
          </a:stretch>
        </p:blipFill>
        <p:spPr>
          <a:xfrm>
            <a:off x="538642" y="914400"/>
            <a:ext cx="8605357" cy="5562600"/>
          </a:xfrm>
          <a:prstGeom prst="rect">
            <a:avLst/>
          </a:prstGeom>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accent3">
              <a:lumMod val="75000"/>
            </a:schemeClr>
          </a:solidFill>
        </p:spPr>
        <p:txBody>
          <a:bodyPr/>
          <a:lstStyle/>
          <a:p>
            <a:r>
              <a:rPr lang="en-US" dirty="0" smtClean="0"/>
              <a:t>Other Amendments</a:t>
            </a:r>
            <a:endParaRPr lang="en-US" dirty="0"/>
          </a:p>
        </p:txBody>
      </p:sp>
      <p:sp>
        <p:nvSpPr>
          <p:cNvPr id="3" name="Content Placeholder 2"/>
          <p:cNvSpPr>
            <a:spLocks noGrp="1"/>
          </p:cNvSpPr>
          <p:nvPr>
            <p:ph idx="1"/>
          </p:nvPr>
        </p:nvSpPr>
        <p:spPr>
          <a:xfrm>
            <a:off x="304800" y="1600200"/>
            <a:ext cx="8686800" cy="4525963"/>
          </a:xfrm>
        </p:spPr>
        <p:txBody>
          <a:bodyPr/>
          <a:lstStyle/>
          <a:p>
            <a:r>
              <a:rPr lang="en-US" dirty="0" smtClean="0"/>
              <a:t>Threshold limit- 40Lakhs ( Only for goods)</a:t>
            </a:r>
          </a:p>
          <a:p>
            <a:r>
              <a:rPr lang="en-US" dirty="0" smtClean="0"/>
              <a:t>Threshold- Composition – 1.5 </a:t>
            </a:r>
            <a:r>
              <a:rPr lang="en-US" dirty="0" err="1" smtClean="0"/>
              <a:t>cr</a:t>
            </a:r>
            <a:endParaRPr lang="en-US" dirty="0" smtClean="0"/>
          </a:p>
          <a:p>
            <a:r>
              <a:rPr lang="en-US" dirty="0" smtClean="0"/>
              <a:t>Composition for Service providers- 50 lakshs-6%</a:t>
            </a:r>
          </a:p>
          <a:p>
            <a:r>
              <a:rPr lang="en-US" dirty="0" smtClean="0"/>
              <a:t>Return for composition- Payment Quarterly, payment monthly</a:t>
            </a:r>
          </a:p>
          <a:p>
            <a:endParaRPr lang="en-US" dirty="0" smtClean="0"/>
          </a:p>
          <a:p>
            <a:r>
              <a:rPr lang="en-US" smtClean="0"/>
              <a:t>Effective Date- 01-04-2019</a:t>
            </a: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086600" cy="715962"/>
          </a:xfrm>
          <a:solidFill>
            <a:srgbClr val="92D050"/>
          </a:solidFill>
        </p:spPr>
        <p:style>
          <a:lnRef idx="2">
            <a:schemeClr val="dk1"/>
          </a:lnRef>
          <a:fillRef idx="1">
            <a:schemeClr val="lt1"/>
          </a:fillRef>
          <a:effectRef idx="0">
            <a:schemeClr val="dk1"/>
          </a:effectRef>
          <a:fontRef idx="minor">
            <a:schemeClr val="dk1"/>
          </a:fontRef>
        </p:style>
        <p:txBody>
          <a:bodyPr>
            <a:normAutofit fontScale="90000"/>
          </a:bodyPr>
          <a:lstStyle/>
          <a:p>
            <a:r>
              <a:rPr lang="en-US" dirty="0" smtClean="0"/>
              <a:t>ITC Set off</a:t>
            </a:r>
            <a:endParaRPr lang="en-US" dirty="0"/>
          </a:p>
        </p:txBody>
      </p:sp>
      <p:pic>
        <p:nvPicPr>
          <p:cNvPr id="4" name="Content Placeholder 3" descr="ITC Set off 1.jpg"/>
          <p:cNvPicPr>
            <a:picLocks noGrp="1" noChangeAspect="1"/>
          </p:cNvPicPr>
          <p:nvPr>
            <p:ph idx="1"/>
          </p:nvPr>
        </p:nvPicPr>
        <p:blipFill>
          <a:blip r:embed="rId2" cstate="print"/>
          <a:stretch>
            <a:fillRect/>
          </a:stretch>
        </p:blipFill>
        <p:spPr>
          <a:xfrm>
            <a:off x="1295400" y="990600"/>
            <a:ext cx="7010399" cy="5715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solidFill>
            <a:schemeClr val="tx2">
              <a:lumMod val="40000"/>
              <a:lumOff val="60000"/>
            </a:schemeClr>
          </a:solidFill>
        </p:spPr>
        <p:txBody>
          <a:bodyPr>
            <a:normAutofit fontScale="90000"/>
          </a:bodyPr>
          <a:lstStyle/>
          <a:p>
            <a:r>
              <a:rPr lang="en-US" dirty="0" smtClean="0"/>
              <a:t>ITC Claim amendment</a:t>
            </a:r>
            <a:endParaRPr lang="en-US" dirty="0"/>
          </a:p>
        </p:txBody>
      </p:sp>
      <p:pic>
        <p:nvPicPr>
          <p:cNvPr id="4" name="Content Placeholder 3" descr="Calculation.jpg"/>
          <p:cNvPicPr>
            <a:picLocks noGrp="1" noChangeAspect="1"/>
          </p:cNvPicPr>
          <p:nvPr>
            <p:ph idx="1"/>
          </p:nvPr>
        </p:nvPicPr>
        <p:blipFill>
          <a:blip r:embed="rId2" cstate="print"/>
          <a:stretch>
            <a:fillRect/>
          </a:stretch>
        </p:blipFill>
        <p:spPr>
          <a:xfrm>
            <a:off x="457200" y="914400"/>
            <a:ext cx="8001000" cy="70866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solidFill>
            <a:schemeClr val="accent6"/>
          </a:solidFill>
        </p:spPr>
        <p:style>
          <a:lnRef idx="2">
            <a:schemeClr val="dk1"/>
          </a:lnRef>
          <a:fillRef idx="1">
            <a:schemeClr val="lt1"/>
          </a:fillRef>
          <a:effectRef idx="0">
            <a:schemeClr val="dk1"/>
          </a:effectRef>
          <a:fontRef idx="minor">
            <a:schemeClr val="dk1"/>
          </a:fontRef>
        </p:style>
        <p:txBody>
          <a:bodyPr>
            <a:normAutofit fontScale="90000"/>
          </a:bodyPr>
          <a:lstStyle/>
          <a:p>
            <a:r>
              <a:rPr lang="en-US" dirty="0" smtClean="0"/>
              <a:t>Cost Audit Para 6B</a:t>
            </a:r>
            <a:endParaRPr lang="en-US" dirty="0"/>
          </a:p>
        </p:txBody>
      </p:sp>
      <p:pic>
        <p:nvPicPr>
          <p:cNvPr id="4" name="Content Placeholder 3" descr="6B.png"/>
          <p:cNvPicPr>
            <a:picLocks noGrp="1" noChangeAspect="1"/>
          </p:cNvPicPr>
          <p:nvPr>
            <p:ph idx="1"/>
          </p:nvPr>
        </p:nvPicPr>
        <p:blipFill>
          <a:blip r:embed="rId2" cstate="print"/>
          <a:stretch>
            <a:fillRect/>
          </a:stretch>
        </p:blipFill>
        <p:spPr>
          <a:xfrm>
            <a:off x="304800" y="1219200"/>
            <a:ext cx="8686800" cy="4952999"/>
          </a:xfrm>
        </p:spPr>
      </p:pic>
      <p:sp>
        <p:nvSpPr>
          <p:cNvPr id="5" name="Rectangle 4"/>
          <p:cNvSpPr/>
          <p:nvPr/>
        </p:nvSpPr>
        <p:spPr>
          <a:xfrm>
            <a:off x="8001000" y="914400"/>
            <a:ext cx="76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How to enroll for GSTP</a:t>
            </a:r>
            <a:endParaRPr lang="en-US" dirty="0">
              <a:solidFill>
                <a:srgbClr val="FFC000"/>
              </a:solidFill>
            </a:endParaRPr>
          </a:p>
        </p:txBody>
      </p:sp>
      <p:sp>
        <p:nvSpPr>
          <p:cNvPr id="3" name="Content Placeholder 2"/>
          <p:cNvSpPr>
            <a:spLocks noGrp="1"/>
          </p:cNvSpPr>
          <p:nvPr>
            <p:ph idx="1"/>
          </p:nvPr>
        </p:nvSpPr>
        <p:spPr/>
        <p:txBody>
          <a:bodyPr>
            <a:normAutofit/>
          </a:bodyPr>
          <a:lstStyle/>
          <a:p>
            <a:endParaRPr lang="en-US" dirty="0" smtClean="0"/>
          </a:p>
          <a:p>
            <a:r>
              <a:rPr lang="en-US" dirty="0" smtClean="0"/>
              <a:t>Online Exam conducting By </a:t>
            </a:r>
            <a:r>
              <a:rPr lang="en-US" sz="4000" dirty="0" smtClean="0">
                <a:solidFill>
                  <a:srgbClr val="FF0000"/>
                </a:solidFill>
              </a:rPr>
              <a:t>CBIC (NACIN)</a:t>
            </a:r>
            <a:endParaRPr lang="en-US" sz="4000" dirty="0" smtClean="0"/>
          </a:p>
          <a:p>
            <a:r>
              <a:rPr lang="en-US" sz="4000" dirty="0" smtClean="0"/>
              <a:t>Minimum Qualification – Any recognized degree. </a:t>
            </a:r>
          </a:p>
          <a:p>
            <a:r>
              <a:rPr lang="en-US" sz="4000" dirty="0" smtClean="0"/>
              <a:t>Web Link- </a:t>
            </a:r>
            <a:r>
              <a:rPr lang="en-US" sz="3900" dirty="0" smtClean="0">
                <a:solidFill>
                  <a:schemeClr val="tx2">
                    <a:lumMod val="60000"/>
                    <a:lumOff val="40000"/>
                  </a:schemeClr>
                </a:solidFill>
              </a:rPr>
              <a:t>https://www.gst.gov.in/</a:t>
            </a:r>
            <a:endParaRPr lang="en-US"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5486400" cy="685800"/>
          </a:xfrm>
          <a:ln>
            <a:noFill/>
          </a:ln>
          <a:effectLst/>
          <a:scene3d>
            <a:camera prst="orthographicFront">
              <a:rot lat="0" lon="0" rev="0"/>
            </a:camera>
            <a:lightRig rig="chilly" dir="t">
              <a:rot lat="0" lon="0" rev="18480000"/>
            </a:lightRig>
          </a:scene3d>
          <a:sp3d prstMaterial="clear">
            <a:bevelT h="63500"/>
          </a:sp3d>
        </p:spPr>
        <p:txBody>
          <a:bodyPr>
            <a:noAutofit/>
          </a:bodyPr>
          <a:lstStyle/>
          <a:p>
            <a:pPr algn="l"/>
            <a:r>
              <a:rPr lang="en-US" sz="4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lgerian" pitchFamily="82" charset="0"/>
              </a:rPr>
              <a:t>OPPORTUNITY TO US</a:t>
            </a:r>
            <a:endParaRPr lang="en-US"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lgerian" pitchFamily="82" charset="0"/>
            </a:endParaRPr>
          </a:p>
        </p:txBody>
      </p:sp>
      <p:sp>
        <p:nvSpPr>
          <p:cNvPr id="3" name="Content Placeholder 2"/>
          <p:cNvSpPr>
            <a:spLocks noGrp="1"/>
          </p:cNvSpPr>
          <p:nvPr>
            <p:ph idx="1"/>
          </p:nvPr>
        </p:nvSpPr>
        <p:spPr>
          <a:xfrm>
            <a:off x="0" y="990600"/>
            <a:ext cx="5410200" cy="5715000"/>
          </a:xfrm>
        </p:spPr>
        <p:txBody>
          <a:bodyPr>
            <a:normAutofit/>
          </a:bodyPr>
          <a:lstStyle/>
          <a:p>
            <a:r>
              <a:rPr lang="en-US" sz="2600" dirty="0" smtClean="0">
                <a:latin typeface="Comic Sans MS" pitchFamily="66" charset="0"/>
              </a:rPr>
              <a:t>GST Returns</a:t>
            </a:r>
          </a:p>
          <a:p>
            <a:r>
              <a:rPr lang="en-US" sz="2600" dirty="0" smtClean="0">
                <a:latin typeface="Comic Sans MS" pitchFamily="66" charset="0"/>
              </a:rPr>
              <a:t>GST audit</a:t>
            </a:r>
          </a:p>
          <a:p>
            <a:r>
              <a:rPr lang="en-US" sz="2600" dirty="0" smtClean="0">
                <a:latin typeface="Comic Sans MS" pitchFamily="66" charset="0"/>
              </a:rPr>
              <a:t>Anti Profiteering</a:t>
            </a:r>
          </a:p>
          <a:p>
            <a:r>
              <a:rPr lang="en-US" sz="2600" dirty="0" smtClean="0">
                <a:latin typeface="Comic Sans MS" pitchFamily="66" charset="0"/>
              </a:rPr>
              <a:t>Scrutiny cases</a:t>
            </a:r>
          </a:p>
          <a:p>
            <a:r>
              <a:rPr lang="en-US" sz="2600" dirty="0" smtClean="0">
                <a:latin typeface="Comic Sans MS" pitchFamily="66" charset="0"/>
              </a:rPr>
              <a:t>Appeals  </a:t>
            </a:r>
          </a:p>
          <a:p>
            <a:endParaRPr lang="en-US" sz="2600" dirty="0" smtClean="0">
              <a:latin typeface="Comic Sans MS" pitchFamily="66" charset="0"/>
            </a:endParaRPr>
          </a:p>
          <a:p>
            <a:pPr>
              <a:buNone/>
            </a:pPr>
            <a:endParaRPr lang="en-US" dirty="0"/>
          </a:p>
        </p:txBody>
      </p:sp>
      <p:sp>
        <p:nvSpPr>
          <p:cNvPr id="6" name="Footer Placeholder 4"/>
          <p:cNvSpPr>
            <a:spLocks noGrp="1"/>
          </p:cNvSpPr>
          <p:nvPr>
            <p:ph type="ftr" sz="quarter" idx="11"/>
          </p:nvPr>
        </p:nvSpPr>
        <p:spPr>
          <a:xfrm>
            <a:off x="6248400" y="6477000"/>
            <a:ext cx="2895600" cy="304800"/>
          </a:xfrm>
        </p:spPr>
        <p:txBody>
          <a:bodyPr/>
          <a:lstStyle/>
          <a:p>
            <a:r>
              <a:rPr lang="en-US" sz="1000" b="1" i="1" dirty="0" smtClean="0">
                <a:solidFill>
                  <a:schemeClr val="tx1"/>
                </a:solidFill>
              </a:rPr>
              <a:t>CMA SUNEEL KUMAR MANNEM </a:t>
            </a:r>
          </a:p>
          <a:p>
            <a:r>
              <a:rPr lang="en-US" sz="1000" b="1" i="1" dirty="0" smtClean="0">
                <a:solidFill>
                  <a:schemeClr val="tx1"/>
                </a:solidFill>
              </a:rPr>
              <a:t>PRACTICING COST ACCOUNTANT</a:t>
            </a:r>
            <a:endParaRPr lang="en-US" sz="1000" b="1" i="1" dirty="0">
              <a:solidFill>
                <a:schemeClr val="tx1"/>
              </a:solidFill>
            </a:endParaRPr>
          </a:p>
        </p:txBody>
      </p:sp>
      <p:pic>
        <p:nvPicPr>
          <p:cNvPr id="3075" name="Picture 3" descr="C:\Documents and Settings\system4\Desktop\IMAGE\shutterstock_116109379.jpg"/>
          <p:cNvPicPr>
            <a:picLocks noChangeAspect="1" noChangeArrowheads="1"/>
          </p:cNvPicPr>
          <p:nvPr/>
        </p:nvPicPr>
        <p:blipFill>
          <a:blip r:embed="rId2" cstate="print"/>
          <a:srcRect/>
          <a:stretch>
            <a:fillRect/>
          </a:stretch>
        </p:blipFill>
        <p:spPr bwMode="auto">
          <a:xfrm>
            <a:off x="5486400" y="0"/>
            <a:ext cx="3657600" cy="6477000"/>
          </a:xfrm>
          <a:prstGeom prst="rect">
            <a:avLst/>
          </a:prstGeom>
          <a:ln>
            <a:noFill/>
          </a:ln>
          <a:effectLst>
            <a:softEdge rad="112500"/>
          </a:effectLst>
        </p:spPr>
      </p:pic>
    </p:spTree>
  </p:cSld>
  <p:clrMapOvr>
    <a:masterClrMapping/>
  </p:clrMapOvr>
  <p:transition spd="slow">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2057400"/>
            <a:ext cx="5943600" cy="2514600"/>
          </a:xfrm>
        </p:spPr>
        <p:txBody>
          <a:bodyPr>
            <a:normAutofit/>
          </a:bodyPr>
          <a:lstStyle/>
          <a:p>
            <a:pPr algn="ctr">
              <a:buFontTx/>
              <a:buNone/>
              <a:defRPr/>
            </a:pPr>
            <a:r>
              <a:rPr lang="en-US" sz="6600" dirty="0" smtClean="0">
                <a:solidFill>
                  <a:schemeClr val="tx2">
                    <a:lumMod val="75000"/>
                  </a:schemeClr>
                </a:solidFill>
                <a:effectLst>
                  <a:outerShdw blurRad="38100" dist="38100" dir="2700000" algn="tl">
                    <a:srgbClr val="000000">
                      <a:alpha val="43137"/>
                    </a:srgbClr>
                  </a:outerShdw>
                </a:effectLst>
                <a:latin typeface="Bernard MT Condensed" pitchFamily="18" charset="0"/>
              </a:rPr>
              <a:t>      					   Thank You …</a:t>
            </a:r>
            <a:endParaRPr lang="en-US" sz="6600" dirty="0">
              <a:solidFill>
                <a:schemeClr val="tx2">
                  <a:lumMod val="75000"/>
                </a:schemeClr>
              </a:solidFill>
              <a:effectLst>
                <a:outerShdw blurRad="38100" dist="38100" dir="2700000" algn="tl">
                  <a:srgbClr val="000000">
                    <a:alpha val="43137"/>
                  </a:srgbClr>
                </a:outerShdw>
              </a:effectLst>
              <a:latin typeface="Bernard MT Condensed" pitchFamily="18" charset="0"/>
            </a:endParaRPr>
          </a:p>
        </p:txBody>
      </p:sp>
      <p:sp>
        <p:nvSpPr>
          <p:cNvPr id="8" name="Slide Number Placeholder 2"/>
          <p:cNvSpPr txBox="1">
            <a:spLocks/>
          </p:cNvSpPr>
          <p:nvPr/>
        </p:nvSpPr>
        <p:spPr>
          <a:xfrm>
            <a:off x="8763000" y="6553200"/>
            <a:ext cx="457200" cy="30480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A3A0DB1-2EC1-4659-BE50-573323633F50}"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838200"/>
          </a:xfrm>
          <a:ln>
            <a:noFill/>
          </a:ln>
          <a:effectLst/>
          <a:scene3d>
            <a:camera prst="orthographicFront">
              <a:rot lat="0" lon="0" rev="0"/>
            </a:camera>
            <a:lightRig rig="chilly" dir="t">
              <a:rot lat="0" lon="0" rev="18480000"/>
            </a:lightRig>
          </a:scene3d>
          <a:sp3d prstMaterial="clear">
            <a:bevelT h="63500"/>
          </a:sp3d>
        </p:spPr>
        <p:txBody>
          <a:bodyPr>
            <a:normAutofit/>
          </a:bodyPr>
          <a:lstStyle/>
          <a:p>
            <a:r>
              <a:rPr lang="en-US" sz="4800" b="1" dirty="0" smtClean="0"/>
              <a:t>At Registration </a:t>
            </a:r>
            <a:endParaRPr lang="en-US" sz="48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6" name="Footer Placeholder 4"/>
          <p:cNvSpPr>
            <a:spLocks noGrp="1"/>
          </p:cNvSpPr>
          <p:nvPr>
            <p:ph type="ftr" sz="quarter" idx="11"/>
          </p:nvPr>
        </p:nvSpPr>
        <p:spPr>
          <a:xfrm>
            <a:off x="6248400" y="6477000"/>
            <a:ext cx="2895600" cy="304800"/>
          </a:xfrm>
        </p:spPr>
        <p:txBody>
          <a:bodyPr/>
          <a:lstStyle/>
          <a:p>
            <a:r>
              <a:rPr lang="en-US" sz="1000" b="1" i="1" dirty="0" smtClean="0">
                <a:solidFill>
                  <a:schemeClr val="tx1"/>
                </a:solidFill>
              </a:rPr>
              <a:t>CMA SUNEEL KUMAR MANNEM </a:t>
            </a:r>
          </a:p>
          <a:p>
            <a:r>
              <a:rPr lang="en-US" sz="1000" b="1" i="1" dirty="0" smtClean="0">
                <a:solidFill>
                  <a:schemeClr val="tx1"/>
                </a:solidFill>
              </a:rPr>
              <a:t>PRACTICING COST ACCOUNTANT</a:t>
            </a:r>
            <a:endParaRPr lang="en-US" sz="1000" b="1" i="1" dirty="0">
              <a:solidFill>
                <a:schemeClr val="tx1"/>
              </a:solidFill>
            </a:endParaRPr>
          </a:p>
        </p:txBody>
      </p:sp>
      <p:sp>
        <p:nvSpPr>
          <p:cNvPr id="7" name="Content Placeholder 6"/>
          <p:cNvSpPr>
            <a:spLocks noGrp="1"/>
          </p:cNvSpPr>
          <p:nvPr>
            <p:ph idx="1"/>
          </p:nvPr>
        </p:nvSpPr>
        <p:spPr/>
        <p:txBody>
          <a:bodyPr/>
          <a:lstStyle/>
          <a:p>
            <a:r>
              <a:rPr lang="en-US" dirty="0" smtClean="0"/>
              <a:t>Anyone can register with PAN, Rental agreement .. No field visit..</a:t>
            </a:r>
          </a:p>
          <a:p>
            <a:r>
              <a:rPr lang="en-US" dirty="0" smtClean="0"/>
              <a:t> Recently sent notice for not displaying registration certificate in premises.</a:t>
            </a:r>
          </a:p>
          <a:p>
            <a:r>
              <a:rPr lang="en-US" dirty="0" smtClean="0"/>
              <a:t>Tax payer can select the Ward..</a:t>
            </a:r>
          </a:p>
          <a:p>
            <a:r>
              <a:rPr lang="en-US" dirty="0" smtClean="0"/>
              <a:t>Rejection- without </a:t>
            </a:r>
            <a:r>
              <a:rPr lang="en-US" dirty="0" err="1" smtClean="0"/>
              <a:t>D.No</a:t>
            </a:r>
            <a:r>
              <a:rPr lang="en-US" dirty="0" smtClean="0"/>
              <a:t>. in EB, GST registration for companies in other states.</a:t>
            </a:r>
          </a:p>
          <a:p>
            <a:r>
              <a:rPr lang="en-US" dirty="0" smtClean="0"/>
              <a:t>Place of business for construction business.  </a:t>
            </a:r>
            <a:endParaRPr lang="en-US" dirty="0"/>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a:ln>
            <a:noFill/>
          </a:ln>
          <a:effectLst/>
          <a:scene3d>
            <a:camera prst="orthographicFront">
              <a:rot lat="0" lon="0" rev="0"/>
            </a:camera>
            <a:lightRig rig="chilly" dir="t">
              <a:rot lat="0" lon="0" rev="18480000"/>
            </a:lightRig>
          </a:scene3d>
          <a:sp3d prstMaterial="clear">
            <a:bevelT h="63500"/>
          </a:sp3d>
        </p:spPr>
        <p:txBody>
          <a:bodyPr>
            <a:normAutofit/>
          </a:bodyPr>
          <a:lstStyle/>
          <a:p>
            <a:r>
              <a:rPr lang="en-US" b="1" dirty="0" smtClean="0">
                <a:solidFill>
                  <a:schemeClr val="accent6">
                    <a:lumMod val="75000"/>
                  </a:schemeClr>
                </a:solidFill>
              </a:rPr>
              <a:t>GST Returns</a:t>
            </a:r>
            <a:endParaRPr lang="en-US" sz="18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Algerian" pitchFamily="82" charset="0"/>
            </a:endParaRPr>
          </a:p>
        </p:txBody>
      </p:sp>
      <p:sp>
        <p:nvSpPr>
          <p:cNvPr id="3" name="Content Placeholder 2"/>
          <p:cNvSpPr>
            <a:spLocks noGrp="1"/>
          </p:cNvSpPr>
          <p:nvPr>
            <p:ph idx="1"/>
          </p:nvPr>
        </p:nvSpPr>
        <p:spPr>
          <a:xfrm>
            <a:off x="0" y="1066800"/>
            <a:ext cx="9144000" cy="5257800"/>
          </a:xfrm>
        </p:spPr>
        <p:style>
          <a:lnRef idx="1">
            <a:schemeClr val="accent1"/>
          </a:lnRef>
          <a:fillRef idx="2">
            <a:schemeClr val="accent1"/>
          </a:fillRef>
          <a:effectRef idx="1">
            <a:schemeClr val="accent1"/>
          </a:effectRef>
          <a:fontRef idx="minor">
            <a:schemeClr val="dk1"/>
          </a:fontRef>
        </p:style>
        <p:txBody>
          <a:bodyPr>
            <a:normAutofit/>
          </a:bodyPr>
          <a:lstStyle/>
          <a:p>
            <a:pPr marL="236538" indent="-236538" algn="just"/>
            <a:endParaRPr lang="en-US" sz="2400" dirty="0" smtClean="0">
              <a:latin typeface="Comic Sans MS" pitchFamily="66" charset="0"/>
            </a:endParaRPr>
          </a:p>
          <a:p>
            <a:pPr marL="236538" indent="-236538" algn="just"/>
            <a:r>
              <a:rPr lang="en-US" sz="2800" dirty="0" smtClean="0">
                <a:latin typeface="Comic Sans MS" pitchFamily="66" charset="0"/>
              </a:rPr>
              <a:t>GSTR 1</a:t>
            </a:r>
          </a:p>
          <a:p>
            <a:pPr marL="636588" lvl="1" indent="-236538" algn="just"/>
            <a:r>
              <a:rPr lang="en-US" sz="2400" dirty="0" smtClean="0">
                <a:latin typeface="Comic Sans MS" pitchFamily="66" charset="0"/>
              </a:rPr>
              <a:t>Purpose of Quarterly Return</a:t>
            </a:r>
          </a:p>
          <a:p>
            <a:pPr marL="636588" lvl="1" indent="-236538" algn="just"/>
            <a:r>
              <a:rPr lang="en-US" sz="2400" dirty="0" smtClean="0">
                <a:latin typeface="Comic Sans MS" pitchFamily="66" charset="0"/>
              </a:rPr>
              <a:t>No penalty for late filing/ non filing</a:t>
            </a:r>
          </a:p>
          <a:p>
            <a:pPr marL="636588" lvl="1" indent="-236538" algn="just"/>
            <a:endParaRPr lang="en-US" sz="2400" dirty="0" smtClean="0">
              <a:latin typeface="Comic Sans MS" pitchFamily="66" charset="0"/>
            </a:endParaRPr>
          </a:p>
          <a:p>
            <a:pPr marL="636588" lvl="1" indent="-236538" algn="just"/>
            <a:endParaRPr lang="en-US" sz="2400" dirty="0" smtClean="0">
              <a:latin typeface="Comic Sans MS" pitchFamily="66" charset="0"/>
            </a:endParaRPr>
          </a:p>
          <a:p>
            <a:pPr marL="636588" lvl="1" indent="-236538" algn="just">
              <a:buNone/>
            </a:pPr>
            <a:endParaRPr lang="en-US" sz="2400" dirty="0" smtClean="0">
              <a:latin typeface="Comic Sans MS" pitchFamily="66" charset="0"/>
            </a:endParaRPr>
          </a:p>
          <a:p>
            <a:pPr marL="636588" lvl="1" indent="-236538" algn="just"/>
            <a:endParaRPr lang="en-US" sz="2400" dirty="0" smtClean="0">
              <a:latin typeface="Comic Sans MS" pitchFamily="66" charset="0"/>
            </a:endParaRPr>
          </a:p>
          <a:p>
            <a:pPr marL="636588" lvl="1" indent="-236538" algn="just"/>
            <a:endParaRPr lang="en-US" sz="2400" dirty="0" smtClean="0">
              <a:latin typeface="Comic Sans MS" pitchFamily="66" charset="0"/>
            </a:endParaRPr>
          </a:p>
          <a:p>
            <a:pPr marL="236538" indent="-236538" algn="just"/>
            <a:endParaRPr lang="en-US" sz="2800" dirty="0" smtClean="0">
              <a:latin typeface="Comic Sans MS" pitchFamily="66" charset="0"/>
            </a:endParaRPr>
          </a:p>
          <a:p>
            <a:pPr marL="236538" indent="-236538" algn="just">
              <a:buNone/>
            </a:pPr>
            <a:endParaRPr lang="en-US" sz="2800" dirty="0" smtClean="0">
              <a:latin typeface="Comic Sans MS" pitchFamily="66" charset="0"/>
            </a:endParaRPr>
          </a:p>
        </p:txBody>
      </p:sp>
      <p:sp>
        <p:nvSpPr>
          <p:cNvPr id="5" name="Footer Placeholder 4"/>
          <p:cNvSpPr>
            <a:spLocks noGrp="1"/>
          </p:cNvSpPr>
          <p:nvPr>
            <p:ph type="ftr" sz="quarter" idx="11"/>
          </p:nvPr>
        </p:nvSpPr>
        <p:spPr>
          <a:xfrm>
            <a:off x="6248400" y="6400800"/>
            <a:ext cx="2895600" cy="381000"/>
          </a:xfrm>
        </p:spPr>
        <p:txBody>
          <a:bodyPr/>
          <a:lstStyle/>
          <a:p>
            <a:r>
              <a:rPr lang="en-US" sz="1000" b="1" i="1" dirty="0" smtClean="0">
                <a:solidFill>
                  <a:schemeClr val="tx1"/>
                </a:solidFill>
              </a:rPr>
              <a:t>CMA SUNEEL KUMAR MANNEM </a:t>
            </a:r>
          </a:p>
          <a:p>
            <a:r>
              <a:rPr lang="en-US" sz="1000" b="1" i="1" dirty="0" smtClean="0">
                <a:solidFill>
                  <a:schemeClr val="tx1"/>
                </a:solidFill>
              </a:rPr>
              <a:t>PRACTICING COST ACCOUNTANT</a:t>
            </a:r>
            <a:endParaRPr lang="en-US" sz="1000" b="1" i="1" dirty="0">
              <a:solidFill>
                <a:schemeClr val="tx1"/>
              </a:solidFill>
            </a:endParaRPr>
          </a:p>
        </p:txBody>
      </p:sp>
    </p:spTree>
  </p:cSld>
  <p:clrMapOvr>
    <a:masterClrMapping/>
  </p:clrMapOvr>
  <p:transition spd="slow">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a:ln>
            <a:noFill/>
          </a:ln>
          <a:effectLst/>
          <a:scene3d>
            <a:camera prst="orthographicFront">
              <a:rot lat="0" lon="0" rev="0"/>
            </a:camera>
            <a:lightRig rig="chilly" dir="t">
              <a:rot lat="0" lon="0" rev="18480000"/>
            </a:lightRig>
          </a:scene3d>
          <a:sp3d prstMaterial="clear">
            <a:bevelT h="63500"/>
          </a:sp3d>
        </p:spPr>
        <p:txBody>
          <a:bodyPr>
            <a:normAutofit/>
          </a:bodyPr>
          <a:lstStyle/>
          <a:p>
            <a:r>
              <a:rPr lang="en-US" b="1" dirty="0" smtClean="0">
                <a:solidFill>
                  <a:schemeClr val="accent6">
                    <a:lumMod val="75000"/>
                  </a:schemeClr>
                </a:solidFill>
              </a:rPr>
              <a:t>GST Returns</a:t>
            </a:r>
            <a:endParaRPr lang="en-US" sz="18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Algerian" pitchFamily="82" charset="0"/>
            </a:endParaRPr>
          </a:p>
        </p:txBody>
      </p:sp>
      <p:sp>
        <p:nvSpPr>
          <p:cNvPr id="3" name="Content Placeholder 2"/>
          <p:cNvSpPr>
            <a:spLocks noGrp="1"/>
          </p:cNvSpPr>
          <p:nvPr>
            <p:ph idx="1"/>
          </p:nvPr>
        </p:nvSpPr>
        <p:spPr>
          <a:xfrm>
            <a:off x="0" y="1066800"/>
            <a:ext cx="9144000" cy="5257800"/>
          </a:xfrm>
        </p:spPr>
        <p:style>
          <a:lnRef idx="1">
            <a:schemeClr val="accent1"/>
          </a:lnRef>
          <a:fillRef idx="2">
            <a:schemeClr val="accent1"/>
          </a:fillRef>
          <a:effectRef idx="1">
            <a:schemeClr val="accent1"/>
          </a:effectRef>
          <a:fontRef idx="minor">
            <a:schemeClr val="dk1"/>
          </a:fontRef>
        </p:style>
        <p:txBody>
          <a:bodyPr>
            <a:normAutofit/>
          </a:bodyPr>
          <a:lstStyle/>
          <a:p>
            <a:pPr marL="236538" indent="-236538" algn="just">
              <a:buNone/>
            </a:pPr>
            <a:endParaRPr lang="en-US" sz="2800" dirty="0" smtClean="0">
              <a:latin typeface="Comic Sans MS" pitchFamily="66" charset="0"/>
            </a:endParaRPr>
          </a:p>
          <a:p>
            <a:pPr marL="236538" indent="-236538" algn="just"/>
            <a:r>
              <a:rPr lang="en-US" sz="2800" dirty="0" smtClean="0">
                <a:latin typeface="Comic Sans MS" pitchFamily="66" charset="0"/>
              </a:rPr>
              <a:t>GSTR 3B</a:t>
            </a:r>
          </a:p>
          <a:p>
            <a:pPr marL="636588" lvl="1" indent="-236538" algn="just"/>
            <a:r>
              <a:rPr lang="en-US" sz="2400" dirty="0" smtClean="0">
                <a:latin typeface="Comic Sans MS" pitchFamily="66" charset="0"/>
              </a:rPr>
              <a:t>Interest to be calculated and not automatic.</a:t>
            </a:r>
          </a:p>
          <a:p>
            <a:pPr marL="636588" lvl="1" indent="-236538" algn="just"/>
            <a:r>
              <a:rPr lang="en-US" sz="2400" dirty="0" smtClean="0"/>
              <a:t>Values of exempt, nil-rated and non-GST inward supplies details</a:t>
            </a:r>
          </a:p>
          <a:p>
            <a:pPr marL="636588" lvl="1" indent="-236538" algn="just"/>
            <a:r>
              <a:rPr lang="en-US" sz="2400" dirty="0" smtClean="0"/>
              <a:t>Server problems at due dates.</a:t>
            </a:r>
          </a:p>
          <a:p>
            <a:pPr marL="636588" lvl="1" indent="-236538" algn="just"/>
            <a:r>
              <a:rPr lang="en-US" sz="2400" dirty="0" smtClean="0"/>
              <a:t>Registered persons rejecting </a:t>
            </a:r>
            <a:r>
              <a:rPr lang="en-US" sz="2400" dirty="0" err="1" smtClean="0"/>
              <a:t>gst</a:t>
            </a:r>
            <a:r>
              <a:rPr lang="en-US" sz="2400" dirty="0" smtClean="0"/>
              <a:t> invoices after filing return of 3B by supplier. </a:t>
            </a:r>
          </a:p>
          <a:p>
            <a:pPr marL="636588" lvl="1" indent="-236538" algn="just"/>
            <a:r>
              <a:rPr lang="en-US" sz="2400" dirty="0" smtClean="0"/>
              <a:t>No matching with GSTR 1 and GSTR 2A.</a:t>
            </a:r>
            <a:endParaRPr lang="en-US" sz="2400" dirty="0" smtClean="0">
              <a:latin typeface="Comic Sans MS" pitchFamily="66" charset="0"/>
            </a:endParaRPr>
          </a:p>
          <a:p>
            <a:pPr marL="636588" lvl="1" indent="-236538" algn="just"/>
            <a:endParaRPr lang="en-US" sz="2400" dirty="0" smtClean="0">
              <a:latin typeface="Comic Sans MS" pitchFamily="66" charset="0"/>
            </a:endParaRPr>
          </a:p>
        </p:txBody>
      </p:sp>
      <p:sp>
        <p:nvSpPr>
          <p:cNvPr id="5" name="Footer Placeholder 4"/>
          <p:cNvSpPr>
            <a:spLocks noGrp="1"/>
          </p:cNvSpPr>
          <p:nvPr>
            <p:ph type="ftr" sz="quarter" idx="11"/>
          </p:nvPr>
        </p:nvSpPr>
        <p:spPr>
          <a:xfrm>
            <a:off x="6248400" y="6400800"/>
            <a:ext cx="2895600" cy="381000"/>
          </a:xfrm>
        </p:spPr>
        <p:txBody>
          <a:bodyPr/>
          <a:lstStyle/>
          <a:p>
            <a:r>
              <a:rPr lang="en-US" sz="1000" b="1" i="1" dirty="0" smtClean="0">
                <a:solidFill>
                  <a:schemeClr val="tx1"/>
                </a:solidFill>
              </a:rPr>
              <a:t>CMA SUNEEL KUMAR MANNEM </a:t>
            </a:r>
          </a:p>
          <a:p>
            <a:r>
              <a:rPr lang="en-US" sz="1000" b="1" i="1" dirty="0" smtClean="0">
                <a:solidFill>
                  <a:schemeClr val="tx1"/>
                </a:solidFill>
              </a:rPr>
              <a:t>PRACTICING COST ACCOUNTANT</a:t>
            </a:r>
            <a:endParaRPr lang="en-US" sz="1000" b="1" i="1" dirty="0">
              <a:solidFill>
                <a:schemeClr val="tx1"/>
              </a:solidFill>
            </a:endParaRPr>
          </a:p>
        </p:txBody>
      </p:sp>
    </p:spTree>
  </p:cSld>
  <p:clrMapOvr>
    <a:masterClrMapping/>
  </p:clrMapOvr>
  <p:transition spd="slow">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r>
              <a:rPr lang="en-US" dirty="0" smtClean="0"/>
              <a:t>ITC Credit Claimed and Due</a:t>
            </a:r>
            <a:endParaRPr lang="en-US" dirty="0"/>
          </a:p>
        </p:txBody>
      </p:sp>
      <p:pic>
        <p:nvPicPr>
          <p:cNvPr id="6" name="Content Placeholder 5" descr="Reconciliation.png"/>
          <p:cNvPicPr>
            <a:picLocks noGrp="1" noChangeAspect="1"/>
          </p:cNvPicPr>
          <p:nvPr>
            <p:ph idx="1"/>
          </p:nvPr>
        </p:nvPicPr>
        <p:blipFill>
          <a:blip r:embed="rId2" cstate="print"/>
          <a:stretch>
            <a:fillRect/>
          </a:stretch>
        </p:blipFill>
        <p:spPr>
          <a:xfrm>
            <a:off x="152400" y="1981200"/>
            <a:ext cx="8839200" cy="3433973"/>
          </a:xfr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a:ln>
            <a:noFill/>
          </a:ln>
          <a:effectLst/>
          <a:scene3d>
            <a:camera prst="orthographicFront">
              <a:rot lat="0" lon="0" rev="0"/>
            </a:camera>
            <a:lightRig rig="chilly" dir="t">
              <a:rot lat="0" lon="0" rev="18480000"/>
            </a:lightRig>
          </a:scene3d>
          <a:sp3d prstMaterial="clear">
            <a:bevelT h="63500"/>
          </a:sp3d>
        </p:spPr>
        <p:txBody>
          <a:bodyPr>
            <a:normAutofit/>
          </a:bodyPr>
          <a:lstStyle/>
          <a:p>
            <a:r>
              <a:rPr lang="en-US" b="1" dirty="0" smtClean="0">
                <a:solidFill>
                  <a:schemeClr val="accent6">
                    <a:lumMod val="75000"/>
                  </a:schemeClr>
                </a:solidFill>
              </a:rPr>
              <a:t>GST Returns</a:t>
            </a:r>
            <a:endParaRPr lang="en-US" sz="18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Algerian" pitchFamily="82" charset="0"/>
            </a:endParaRPr>
          </a:p>
        </p:txBody>
      </p:sp>
      <p:sp>
        <p:nvSpPr>
          <p:cNvPr id="3" name="Content Placeholder 2"/>
          <p:cNvSpPr>
            <a:spLocks noGrp="1"/>
          </p:cNvSpPr>
          <p:nvPr>
            <p:ph idx="1"/>
          </p:nvPr>
        </p:nvSpPr>
        <p:spPr>
          <a:xfrm>
            <a:off x="0" y="1066800"/>
            <a:ext cx="9144000" cy="5257800"/>
          </a:xfrm>
        </p:spPr>
        <p:style>
          <a:lnRef idx="1">
            <a:schemeClr val="accent1"/>
          </a:lnRef>
          <a:fillRef idx="2">
            <a:schemeClr val="accent1"/>
          </a:fillRef>
          <a:effectRef idx="1">
            <a:schemeClr val="accent1"/>
          </a:effectRef>
          <a:fontRef idx="minor">
            <a:schemeClr val="dk1"/>
          </a:fontRef>
        </p:style>
        <p:txBody>
          <a:bodyPr>
            <a:normAutofit/>
          </a:bodyPr>
          <a:lstStyle/>
          <a:p>
            <a:pPr marL="236538" indent="-236538" algn="just">
              <a:buNone/>
            </a:pPr>
            <a:endParaRPr lang="en-US" sz="2800" dirty="0" smtClean="0">
              <a:latin typeface="Comic Sans MS" pitchFamily="66" charset="0"/>
            </a:endParaRPr>
          </a:p>
          <a:p>
            <a:pPr marL="236538" indent="-236538" algn="just"/>
            <a:r>
              <a:rPr lang="en-US" sz="2800" dirty="0" smtClean="0">
                <a:latin typeface="Comic Sans MS" pitchFamily="66" charset="0"/>
              </a:rPr>
              <a:t>GSTR 9</a:t>
            </a:r>
          </a:p>
          <a:p>
            <a:pPr marL="636588" lvl="1" indent="-236538" algn="just"/>
            <a:r>
              <a:rPr lang="en-US" sz="2400" dirty="0" smtClean="0">
                <a:latin typeface="Comic Sans MS" pitchFamily="66" charset="0"/>
              </a:rPr>
              <a:t>Due date for FY 2017-18- 30-06-2019.</a:t>
            </a:r>
          </a:p>
          <a:p>
            <a:pPr marL="636588" lvl="1" indent="-236538" algn="just"/>
            <a:endParaRPr lang="en-US" sz="2400" dirty="0" smtClean="0">
              <a:latin typeface="Comic Sans MS" pitchFamily="66" charset="0"/>
            </a:endParaRPr>
          </a:p>
          <a:p>
            <a:pPr marL="636588" lvl="1" indent="-236538" algn="just">
              <a:buNone/>
            </a:pPr>
            <a:r>
              <a:rPr lang="en-US" sz="2400" dirty="0" smtClean="0">
                <a:latin typeface="Comic Sans MS" pitchFamily="66" charset="0"/>
              </a:rPr>
              <a:t>GSTR 9C</a:t>
            </a:r>
          </a:p>
          <a:p>
            <a:pPr marL="636588" lvl="1" indent="-236538" algn="just">
              <a:buNone/>
            </a:pPr>
            <a:r>
              <a:rPr lang="en-US" sz="2400" dirty="0" smtClean="0">
                <a:latin typeface="Comic Sans MS" pitchFamily="66" charset="0"/>
              </a:rPr>
              <a:t>	GST Audit</a:t>
            </a:r>
          </a:p>
          <a:p>
            <a:pPr marL="636588" lvl="1" indent="-236538" algn="just"/>
            <a:endParaRPr lang="en-US" sz="2400" dirty="0" smtClean="0">
              <a:latin typeface="Comic Sans MS" pitchFamily="66" charset="0"/>
            </a:endParaRPr>
          </a:p>
          <a:p>
            <a:pPr marL="636588" lvl="1" indent="-236538" algn="just"/>
            <a:endParaRPr lang="en-US" sz="2400" dirty="0" smtClean="0">
              <a:latin typeface="Comic Sans MS" pitchFamily="66" charset="0"/>
            </a:endParaRPr>
          </a:p>
          <a:p>
            <a:pPr marL="636588" lvl="1" indent="-236538" algn="just">
              <a:buNone/>
            </a:pPr>
            <a:endParaRPr lang="en-US" sz="2400" dirty="0" smtClean="0">
              <a:latin typeface="Comic Sans MS" pitchFamily="66" charset="0"/>
            </a:endParaRPr>
          </a:p>
        </p:txBody>
      </p:sp>
      <p:sp>
        <p:nvSpPr>
          <p:cNvPr id="5" name="Footer Placeholder 4"/>
          <p:cNvSpPr>
            <a:spLocks noGrp="1"/>
          </p:cNvSpPr>
          <p:nvPr>
            <p:ph type="ftr" sz="quarter" idx="11"/>
          </p:nvPr>
        </p:nvSpPr>
        <p:spPr>
          <a:xfrm>
            <a:off x="6248400" y="6400800"/>
            <a:ext cx="2895600" cy="381000"/>
          </a:xfrm>
        </p:spPr>
        <p:txBody>
          <a:bodyPr/>
          <a:lstStyle/>
          <a:p>
            <a:r>
              <a:rPr lang="en-US" sz="1000" b="1" i="1" dirty="0" smtClean="0">
                <a:solidFill>
                  <a:schemeClr val="tx1"/>
                </a:solidFill>
              </a:rPr>
              <a:t>CMA SUNEEL KUMAR MANNEM </a:t>
            </a:r>
          </a:p>
          <a:p>
            <a:r>
              <a:rPr lang="en-US" sz="1000" b="1" i="1" dirty="0" smtClean="0">
                <a:solidFill>
                  <a:schemeClr val="tx1"/>
                </a:solidFill>
              </a:rPr>
              <a:t>PRACTICING COST ACCOUNTANT</a:t>
            </a:r>
            <a:endParaRPr lang="en-US" sz="1000" b="1" i="1" dirty="0">
              <a:solidFill>
                <a:schemeClr val="tx1"/>
              </a:solidFill>
            </a:endParaRPr>
          </a:p>
        </p:txBody>
      </p:sp>
    </p:spTree>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600"/>
          </a:xfrm>
          <a:ln>
            <a:noFill/>
          </a:ln>
          <a:effectLst/>
          <a:scene3d>
            <a:camera prst="orthographicFront">
              <a:rot lat="0" lon="0" rev="0"/>
            </a:camera>
            <a:lightRig rig="chilly" dir="t">
              <a:rot lat="0" lon="0" rev="18480000"/>
            </a:lightRig>
          </a:scene3d>
          <a:sp3d prstMaterial="clear">
            <a:bevelT h="63500"/>
          </a:sp3d>
        </p:spPr>
        <p:txBody>
          <a:bodyPr>
            <a:normAutofit fontScale="90000"/>
          </a:bodyPr>
          <a:lstStyle/>
          <a:p>
            <a:r>
              <a:rPr lang="en-US" b="1" dirty="0" smtClean="0">
                <a:solidFill>
                  <a:schemeClr val="accent6">
                    <a:lumMod val="75000"/>
                  </a:schemeClr>
                </a:solidFill>
              </a:rPr>
              <a:t>GSTR 9</a:t>
            </a:r>
            <a:endParaRPr lang="en-US" sz="18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Algerian" pitchFamily="82" charset="0"/>
            </a:endParaRPr>
          </a:p>
        </p:txBody>
      </p:sp>
      <p:pic>
        <p:nvPicPr>
          <p:cNvPr id="7" name="Content Placeholder 6" descr="GSTR 9 &amp; 9C.jpg"/>
          <p:cNvPicPr>
            <a:picLocks noGrp="1" noChangeAspect="1"/>
          </p:cNvPicPr>
          <p:nvPr>
            <p:ph idx="1"/>
          </p:nvPr>
        </p:nvPicPr>
        <p:blipFill>
          <a:blip r:embed="rId2" cstate="print"/>
          <a:stretch>
            <a:fillRect/>
          </a:stretch>
        </p:blipFill>
        <p:spPr>
          <a:xfrm>
            <a:off x="1752600" y="914400"/>
            <a:ext cx="4156498" cy="5791200"/>
          </a:xfrm>
        </p:spPr>
        <p:style>
          <a:lnRef idx="1">
            <a:schemeClr val="accent1"/>
          </a:lnRef>
          <a:fillRef idx="2">
            <a:schemeClr val="accent1"/>
          </a:fillRef>
          <a:effectRef idx="1">
            <a:schemeClr val="accent1"/>
          </a:effectRef>
          <a:fontRef idx="minor">
            <a:schemeClr val="dk1"/>
          </a:fontRef>
        </p:style>
      </p:pic>
      <p:sp>
        <p:nvSpPr>
          <p:cNvPr id="5" name="Footer Placeholder 4"/>
          <p:cNvSpPr>
            <a:spLocks noGrp="1"/>
          </p:cNvSpPr>
          <p:nvPr>
            <p:ph type="ftr" sz="quarter" idx="11"/>
          </p:nvPr>
        </p:nvSpPr>
        <p:spPr>
          <a:xfrm>
            <a:off x="6248400" y="6400800"/>
            <a:ext cx="2895600" cy="381000"/>
          </a:xfrm>
        </p:spPr>
        <p:txBody>
          <a:bodyPr/>
          <a:lstStyle/>
          <a:p>
            <a:r>
              <a:rPr lang="en-US" sz="1000" b="1" i="1" dirty="0" smtClean="0">
                <a:solidFill>
                  <a:schemeClr val="tx1"/>
                </a:solidFill>
              </a:rPr>
              <a:t>CMA SUNEEL KUMAR MANNEM </a:t>
            </a:r>
          </a:p>
          <a:p>
            <a:r>
              <a:rPr lang="en-US" sz="1000" b="1" i="1" dirty="0" smtClean="0">
                <a:solidFill>
                  <a:schemeClr val="tx1"/>
                </a:solidFill>
              </a:rPr>
              <a:t>PRACTICING COST ACCOUNTANT</a:t>
            </a:r>
            <a:endParaRPr lang="en-US" sz="1000" b="1" i="1" dirty="0">
              <a:solidFill>
                <a:schemeClr val="tx1"/>
              </a:solidFill>
            </a:endParaRPr>
          </a:p>
        </p:txBody>
      </p:sp>
    </p:spTree>
  </p:cSld>
  <p:clrMapOvr>
    <a:masterClrMapping/>
  </p:clrMapOvr>
  <p:transition spd="slow">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a:ln>
            <a:noFill/>
          </a:ln>
          <a:effectLst/>
          <a:scene3d>
            <a:camera prst="orthographicFront">
              <a:rot lat="0" lon="0" rev="0"/>
            </a:camera>
            <a:lightRig rig="chilly" dir="t">
              <a:rot lat="0" lon="0" rev="18480000"/>
            </a:lightRig>
          </a:scene3d>
          <a:sp3d prstMaterial="clear">
            <a:bevelT h="63500"/>
          </a:sp3d>
        </p:spPr>
        <p:txBody>
          <a:bodyPr>
            <a:normAutofit/>
          </a:bodyPr>
          <a:lstStyle/>
          <a:p>
            <a:r>
              <a:rPr lang="en-US" sz="3200" dirty="0" smtClean="0"/>
              <a:t>Anti Profiteering (Sec.171)</a:t>
            </a:r>
            <a:endParaRPr lang="en-US" sz="32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lgerian" pitchFamily="82" charset="0"/>
            </a:endParaRPr>
          </a:p>
        </p:txBody>
      </p:sp>
      <p:sp>
        <p:nvSpPr>
          <p:cNvPr id="3" name="Content Placeholder 2"/>
          <p:cNvSpPr>
            <a:spLocks noGrp="1"/>
          </p:cNvSpPr>
          <p:nvPr>
            <p:ph idx="1"/>
          </p:nvPr>
        </p:nvSpPr>
        <p:spPr>
          <a:xfrm>
            <a:off x="228600" y="1066800"/>
            <a:ext cx="6477000" cy="5486400"/>
          </a:xfrm>
        </p:spPr>
        <p:style>
          <a:lnRef idx="1">
            <a:schemeClr val="accent2"/>
          </a:lnRef>
          <a:fillRef idx="2">
            <a:schemeClr val="accent2"/>
          </a:fillRef>
          <a:effectRef idx="1">
            <a:schemeClr val="accent2"/>
          </a:effectRef>
          <a:fontRef idx="minor">
            <a:schemeClr val="dk1"/>
          </a:fontRef>
        </p:style>
        <p:txBody>
          <a:bodyPr>
            <a:normAutofit/>
          </a:bodyPr>
          <a:lstStyle/>
          <a:p>
            <a:r>
              <a:rPr lang="en-US" sz="2800" dirty="0" smtClean="0"/>
              <a:t>“Any reduction in rate of tax on any supply of goods or services or the benefit of input tax credit shall be passed on to the recipient by way of commensurate reduction in prices.”</a:t>
            </a:r>
          </a:p>
          <a:p>
            <a:r>
              <a:rPr lang="en-US" sz="2800" dirty="0" smtClean="0">
                <a:latin typeface="Comic Sans MS" pitchFamily="66" charset="0"/>
              </a:rPr>
              <a:t>Can appoint auditors to measure.</a:t>
            </a:r>
          </a:p>
        </p:txBody>
      </p:sp>
      <p:sp>
        <p:nvSpPr>
          <p:cNvPr id="6" name="Footer Placeholder 4"/>
          <p:cNvSpPr>
            <a:spLocks noGrp="1"/>
          </p:cNvSpPr>
          <p:nvPr>
            <p:ph type="ftr" sz="quarter" idx="11"/>
          </p:nvPr>
        </p:nvSpPr>
        <p:spPr>
          <a:xfrm>
            <a:off x="6248400" y="6477000"/>
            <a:ext cx="2895600" cy="304800"/>
          </a:xfrm>
        </p:spPr>
        <p:txBody>
          <a:bodyPr/>
          <a:lstStyle/>
          <a:p>
            <a:r>
              <a:rPr lang="en-US" sz="1000" b="1" i="1" dirty="0" smtClean="0">
                <a:solidFill>
                  <a:schemeClr val="tx1"/>
                </a:solidFill>
              </a:rPr>
              <a:t>CMA SUNEEL KUMAR MANNEM </a:t>
            </a:r>
          </a:p>
          <a:p>
            <a:r>
              <a:rPr lang="en-US" sz="1000" b="1" i="1" dirty="0" smtClean="0">
                <a:solidFill>
                  <a:schemeClr val="tx1"/>
                </a:solidFill>
              </a:rPr>
              <a:t>PRACTICING COST ACCOUNTANT</a:t>
            </a:r>
            <a:endParaRPr lang="en-US" sz="1000" b="1" i="1" dirty="0">
              <a:solidFill>
                <a:schemeClr val="tx1"/>
              </a:solidFill>
            </a:endParaRPr>
          </a:p>
        </p:txBody>
      </p:sp>
      <p:pic>
        <p:nvPicPr>
          <p:cNvPr id="15361" name="Picture 1" descr="Z:\INSOLVENCY\IMAGE\images.png"/>
          <p:cNvPicPr>
            <a:picLocks noChangeAspect="1" noChangeArrowheads="1"/>
          </p:cNvPicPr>
          <p:nvPr/>
        </p:nvPicPr>
        <p:blipFill>
          <a:blip r:embed="rId2" cstate="print"/>
          <a:srcRect/>
          <a:stretch>
            <a:fillRect/>
          </a:stretch>
        </p:blipFill>
        <p:spPr bwMode="auto">
          <a:xfrm>
            <a:off x="6705601" y="990600"/>
            <a:ext cx="2209799" cy="5562600"/>
          </a:xfrm>
          <a:prstGeom prst="rect">
            <a:avLst/>
          </a:prstGeom>
          <a:ln>
            <a:noFill/>
          </a:ln>
          <a:effectLst>
            <a:softEdge rad="112500"/>
          </a:effectLst>
        </p:spPr>
      </p:pic>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dirty="0" smtClean="0"/>
              <a:t>Some other issues</a:t>
            </a:r>
            <a:endParaRPr lang="en-US" dirty="0"/>
          </a:p>
        </p:txBody>
      </p:sp>
      <p:sp>
        <p:nvSpPr>
          <p:cNvPr id="3" name="Content Placeholder 2"/>
          <p:cNvSpPr>
            <a:spLocks noGrp="1"/>
          </p:cNvSpPr>
          <p:nvPr>
            <p:ph idx="1"/>
          </p:nvPr>
        </p:nvSpPr>
        <p:spPr/>
        <p:txBody>
          <a:bodyPr/>
          <a:lstStyle/>
          <a:p>
            <a:r>
              <a:rPr lang="en-US" dirty="0" smtClean="0"/>
              <a:t>Petrol- Non </a:t>
            </a:r>
            <a:r>
              <a:rPr lang="en-US" dirty="0" err="1" smtClean="0"/>
              <a:t>Gst</a:t>
            </a:r>
            <a:r>
              <a:rPr lang="en-US" dirty="0" smtClean="0"/>
              <a:t> Good</a:t>
            </a:r>
          </a:p>
          <a:p>
            <a:r>
              <a:rPr lang="en-US" dirty="0" smtClean="0"/>
              <a:t>Valuation of Natural stocks</a:t>
            </a:r>
          </a:p>
          <a:p>
            <a:r>
              <a:rPr lang="en-US" dirty="0" smtClean="0"/>
              <a:t>RCM- EOU- ITC</a:t>
            </a:r>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3540</TotalTime>
  <Words>362</Words>
  <Application>Microsoft Office PowerPoint</Application>
  <PresentationFormat>On-screen Show (4:3)</PresentationFormat>
  <Paragraphs>91</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Goods and services tax act</vt:lpstr>
      <vt:lpstr>At Registration </vt:lpstr>
      <vt:lpstr>GST Returns</vt:lpstr>
      <vt:lpstr>GST Returns</vt:lpstr>
      <vt:lpstr>ITC Credit Claimed and Due</vt:lpstr>
      <vt:lpstr>GST Returns</vt:lpstr>
      <vt:lpstr>GSTR 9</vt:lpstr>
      <vt:lpstr>Anti Profiteering (Sec.171)</vt:lpstr>
      <vt:lpstr>Some other issues</vt:lpstr>
      <vt:lpstr>Recent Amendments</vt:lpstr>
      <vt:lpstr>Other Amendments</vt:lpstr>
      <vt:lpstr>ITC Set off</vt:lpstr>
      <vt:lpstr>ITC Claim amendment</vt:lpstr>
      <vt:lpstr>Cost Audit Para 6B</vt:lpstr>
      <vt:lpstr>How to enroll for GSTP</vt:lpstr>
      <vt:lpstr>OPPORTUNITY TO US</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INSOLVENCY AND BANKRUPTCY CODE, 2016</dc:title>
  <dc:creator>anil</dc:creator>
  <cp:lastModifiedBy>Vijay Lohan</cp:lastModifiedBy>
  <cp:revision>655</cp:revision>
  <dcterms:created xsi:type="dcterms:W3CDTF">2016-07-02T07:36:11Z</dcterms:created>
  <dcterms:modified xsi:type="dcterms:W3CDTF">2019-03-19T08:00:50Z</dcterms:modified>
</cp:coreProperties>
</file>