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080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691-4261-4281-A58F-336B3ED7ED02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64A9202-8DA0-4BA1-8B1F-FB95F9980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580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691-4261-4281-A58F-336B3ED7ED02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4A9202-8DA0-4BA1-8B1F-FB95F9980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744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691-4261-4281-A58F-336B3ED7ED02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4A9202-8DA0-4BA1-8B1F-FB95F9980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2826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691-4261-4281-A58F-336B3ED7ED02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4A9202-8DA0-4BA1-8B1F-FB95F9980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5765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691-4261-4281-A58F-336B3ED7ED02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4A9202-8DA0-4BA1-8B1F-FB95F9980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86473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691-4261-4281-A58F-336B3ED7ED02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4A9202-8DA0-4BA1-8B1F-FB95F9980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5761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691-4261-4281-A58F-336B3ED7ED02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9202-8DA0-4BA1-8B1F-FB95F9980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563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691-4261-4281-A58F-336B3ED7ED02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9202-8DA0-4BA1-8B1F-FB95F9980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596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691-4261-4281-A58F-336B3ED7ED02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9202-8DA0-4BA1-8B1F-FB95F9980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148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691-4261-4281-A58F-336B3ED7ED02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4A9202-8DA0-4BA1-8B1F-FB95F9980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137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691-4261-4281-A58F-336B3ED7ED02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4A9202-8DA0-4BA1-8B1F-FB95F9980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056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691-4261-4281-A58F-336B3ED7ED02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4A9202-8DA0-4BA1-8B1F-FB95F9980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96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691-4261-4281-A58F-336B3ED7ED02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9202-8DA0-4BA1-8B1F-FB95F9980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0837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691-4261-4281-A58F-336B3ED7ED02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9202-8DA0-4BA1-8B1F-FB95F9980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237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691-4261-4281-A58F-336B3ED7ED02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9202-8DA0-4BA1-8B1F-FB95F9980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881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691-4261-4281-A58F-336B3ED7ED02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4A9202-8DA0-4BA1-8B1F-FB95F9980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153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2691-4261-4281-A58F-336B3ED7ED02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64A9202-8DA0-4BA1-8B1F-FB95F9980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538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Maharashtra Settlement of Arrears of Tax, Interest, Penalty or Late </a:t>
            </a:r>
            <a:r>
              <a:rPr lang="en-US" sz="3200" dirty="0"/>
              <a:t>F</a:t>
            </a:r>
            <a:r>
              <a:rPr lang="en-US" sz="3200" dirty="0" smtClean="0"/>
              <a:t>ee Ordinance ,2019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:</a:t>
            </a:r>
            <a:endParaRPr lang="en-US" dirty="0"/>
          </a:p>
          <a:p>
            <a:r>
              <a:rPr lang="en-US" dirty="0" smtClean="0"/>
              <a:t>Nitesh Bhandare</a:t>
            </a:r>
          </a:p>
          <a:p>
            <a:r>
              <a:rPr lang="en-US" dirty="0" smtClean="0"/>
              <a:t>( Assistant Commissioner of State Tax ) </a:t>
            </a:r>
          </a:p>
        </p:txBody>
      </p:sp>
    </p:spTree>
    <p:extLst>
      <p:ext uri="{BB962C8B-B14F-4D97-AF65-F5344CB8AC3E}">
        <p14:creationId xmlns:p14="http://schemas.microsoft.com/office/powerpoint/2010/main" xmlns="" val="202719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Salient features  of the Act .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No appeal required . </a:t>
            </a:r>
          </a:p>
          <a:p>
            <a:r>
              <a:rPr lang="en-US" sz="2000" b="1" dirty="0" smtClean="0"/>
              <a:t>Much wider in scope :Dues covered :  Statutory dues , return dues , asked to pay , Late fees , Unassessed dues . </a:t>
            </a:r>
          </a:p>
          <a:p>
            <a:r>
              <a:rPr lang="en-US" sz="2000" b="1" dirty="0" smtClean="0"/>
              <a:t>URD eligible to apply . </a:t>
            </a:r>
          </a:p>
          <a:p>
            <a:r>
              <a:rPr lang="en-US" sz="2000" b="1" dirty="0" smtClean="0"/>
              <a:t>Two phases . </a:t>
            </a:r>
          </a:p>
          <a:p>
            <a:r>
              <a:rPr lang="en-US" sz="2000" b="1" dirty="0" smtClean="0"/>
              <a:t>Covers pending assessments as well . </a:t>
            </a:r>
          </a:p>
          <a:p>
            <a:r>
              <a:rPr lang="en-US" sz="2000" b="1" dirty="0" smtClean="0"/>
              <a:t>Covers all Tax statutes governed by hitherto MSTD  for all the periods prior to GST 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292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Important Definitions -2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891" y="2133600"/>
            <a:ext cx="10160721" cy="377762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i="1" dirty="0" smtClean="0">
                <a:solidFill>
                  <a:srgbClr val="FF0000"/>
                </a:solidFill>
              </a:rPr>
              <a:t>Disputed Tax </a:t>
            </a:r>
            <a:r>
              <a:rPr lang="en-US" sz="2400" b="1" dirty="0" smtClean="0"/>
              <a:t>: the tax other than un-disputed tax as defined in clause (q)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i="1" dirty="0" smtClean="0">
                <a:solidFill>
                  <a:srgbClr val="FF0000"/>
                </a:solidFill>
              </a:rPr>
              <a:t>Arrears of tax ,interest , penalty or late fee</a:t>
            </a:r>
            <a:r>
              <a:rPr lang="en-US" sz="2400" b="1" dirty="0" smtClean="0"/>
              <a:t>. :  </a:t>
            </a:r>
          </a:p>
          <a:p>
            <a:pPr marL="0" indent="0">
              <a:buNone/>
            </a:pPr>
            <a:r>
              <a:rPr lang="en-US" sz="2400" b="1" dirty="0" smtClean="0"/>
              <a:t>    a) amt. payable as per statutory order . 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b) admitted in return but remains un-paid wholly or partly . 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c) Recommended to be payable by the auditor in audit report. </a:t>
            </a:r>
          </a:p>
          <a:p>
            <a:pPr marL="0" indent="0">
              <a:buNone/>
            </a:pPr>
            <a:r>
              <a:rPr lang="en-US" sz="2400" b="1" dirty="0"/>
              <a:t>  </a:t>
            </a:r>
            <a:r>
              <a:rPr lang="en-US" sz="2400" b="1" dirty="0" smtClean="0"/>
              <a:t>  d) Dues out of notice under any proceeding . 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e) Determined to be payable by the assesse where no notice issued.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318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Important Definitions -3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509" y="2133600"/>
            <a:ext cx="10410103" cy="3777622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sz="2000" b="1" dirty="0" smtClean="0"/>
              <a:t>. </a:t>
            </a:r>
            <a:r>
              <a:rPr lang="en-US" sz="2400" b="1" i="1" dirty="0" smtClean="0">
                <a:solidFill>
                  <a:srgbClr val="FF0000"/>
                </a:solidFill>
              </a:rPr>
              <a:t>Un-disputed tax: 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) Taxes collected separately or allowed as tax deduction in AO or        		    deduction as per rule 57 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ii) Taxes shown as payable in Return or revised return 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iii) Asked to pay accepted by the dealer 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iv) Amount forfeited under the statutory order or excess tax collection as  		      per 704 .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v) TDS and TCS amount . 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411706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Important </a:t>
            </a:r>
            <a:r>
              <a:rPr lang="en-US" b="1" dirty="0"/>
              <a:t>Definitions </a:t>
            </a:r>
            <a:r>
              <a:rPr lang="en-US" b="1" dirty="0" smtClean="0"/>
              <a:t>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i="1" dirty="0" smtClean="0">
                <a:solidFill>
                  <a:srgbClr val="FF0000"/>
                </a:solidFill>
              </a:rPr>
              <a:t>Requisite amount </a:t>
            </a:r>
            <a:r>
              <a:rPr lang="en-US" b="1" dirty="0" smtClean="0"/>
              <a:t>:  Amount required to be paid for settlement as per Annexure A and Annexure B .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A)  amount paid between 1.04.2019 to 30.06.2019 for Phase I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B)</a:t>
            </a:r>
            <a:r>
              <a:rPr lang="en-US" b="1" dirty="0"/>
              <a:t> amount paid between </a:t>
            </a:r>
            <a:r>
              <a:rPr lang="en-US" b="1" dirty="0" smtClean="0"/>
              <a:t>1.07.2019 </a:t>
            </a:r>
            <a:r>
              <a:rPr lang="en-US" b="1" dirty="0"/>
              <a:t>to </a:t>
            </a:r>
            <a:r>
              <a:rPr lang="en-US" b="1" dirty="0" smtClean="0"/>
              <a:t>31.07.2019 </a:t>
            </a:r>
            <a:r>
              <a:rPr lang="en-US" b="1" dirty="0"/>
              <a:t>for Phase </a:t>
            </a:r>
            <a:r>
              <a:rPr lang="en-US" b="1" dirty="0" smtClean="0"/>
              <a:t>II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54604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important provisions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509" y="1905001"/>
            <a:ext cx="10410103" cy="40062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Payment Adjustment :   Payment made before 01.04.2019  to be adjusted as per section 5 ( TIPL)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Partial payment of Requisite Amount allowed.. proportionate benefit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to be allowed 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For statutory dues and return dues : Orders passed and returns filed or revised before 15.07.2019 are eligible for waiver.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Statutory dues generated out of Set off disallowance and additional demand on account of declarations /certificates  are to be treated as “ Disputed Tax “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Statutory Order dues generated out of considering “Un-disputed Tax “ are not eligible for waiver 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200209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important </a:t>
            </a:r>
            <a:r>
              <a:rPr lang="en-US" dirty="0" smtClean="0"/>
              <a:t>features.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782" y="2133600"/>
            <a:ext cx="10340830" cy="377762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Statutory dues generated out of Set off disallowance and additional demand on account of declarations /certificates  are to be treated as “ Disputed Tax “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Statutory Order dues generated out of considering “Un-disputed Tax “ are not eligible for waiver </a:t>
            </a:r>
            <a:r>
              <a:rPr lang="en-US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No waiver in case of revised returns  filed after commencement of the Act resulting into reduction of tax payable due to adjustment  of ITC.   Reduction due to actual tax payment allowed .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Pending Remand Back cases (Section 7(5) 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GST Transitional credit to be reversed before applying for amnesty with respect of the period from which credit flowed to GST Credit ledger 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39046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451</TotalTime>
  <Words>470</Words>
  <Application>Microsoft Office PowerPoint</Application>
  <PresentationFormat>Custom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Wisp</vt:lpstr>
      <vt:lpstr>Maharashtra Settlement of Arrears of Tax, Interest, Penalty or Late Fee Ordinance ,2019 </vt:lpstr>
      <vt:lpstr>Salient features  of the Act . </vt:lpstr>
      <vt:lpstr>Important Definitions -2 </vt:lpstr>
      <vt:lpstr>Important Definitions -3</vt:lpstr>
      <vt:lpstr>Important Definitions -4</vt:lpstr>
      <vt:lpstr>Other important provisions </vt:lpstr>
      <vt:lpstr>Other important features.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Nitesh S Bhandare</dc:creator>
  <cp:lastModifiedBy>Vijay Lohan</cp:lastModifiedBy>
  <cp:revision>14</cp:revision>
  <dcterms:created xsi:type="dcterms:W3CDTF">2019-03-15T06:57:14Z</dcterms:created>
  <dcterms:modified xsi:type="dcterms:W3CDTF">2019-03-20T08:53:02Z</dcterms:modified>
</cp:coreProperties>
</file>