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281" r:id="rId3"/>
    <p:sldId id="280" r:id="rId4"/>
    <p:sldId id="275" r:id="rId5"/>
    <p:sldId id="278" r:id="rId6"/>
    <p:sldId id="279" r:id="rId7"/>
    <p:sldId id="277" r:id="rId8"/>
    <p:sldId id="259" r:id="rId9"/>
    <p:sldId id="258" r:id="rId10"/>
    <p:sldId id="261" r:id="rId11"/>
    <p:sldId id="262" r:id="rId12"/>
    <p:sldId id="264" r:id="rId13"/>
    <p:sldId id="268" r:id="rId14"/>
    <p:sldId id="265" r:id="rId15"/>
    <p:sldId id="266" r:id="rId16"/>
    <p:sldId id="267" r:id="rId17"/>
    <p:sldId id="269" r:id="rId18"/>
    <p:sldId id="270" r:id="rId19"/>
    <p:sldId id="271" r:id="rId20"/>
    <p:sldId id="272" r:id="rId21"/>
    <p:sldId id="273" r:id="rId22"/>
    <p:sldId id="274"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88" autoAdjust="0"/>
    <p:restoredTop sz="94624" autoAdjust="0"/>
  </p:normalViewPr>
  <p:slideViewPr>
    <p:cSldViewPr>
      <p:cViewPr varScale="1">
        <p:scale>
          <a:sx n="69" d="100"/>
          <a:sy n="69" d="100"/>
        </p:scale>
        <p:origin x="-141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EEE9049-CA70-4FAC-AF42-50685E3E95FB}" type="datetimeFigureOut">
              <a:rPr lang="en-US" smtClean="0"/>
              <a:pPr/>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95FC10-A05B-433C-A404-E11E941B285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EE9049-CA70-4FAC-AF42-50685E3E95FB}" type="datetimeFigureOut">
              <a:rPr lang="en-US" smtClean="0"/>
              <a:pPr/>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95FC10-A05B-433C-A404-E11E941B285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EE9049-CA70-4FAC-AF42-50685E3E95FB}" type="datetimeFigureOut">
              <a:rPr lang="en-US" smtClean="0"/>
              <a:pPr/>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95FC10-A05B-433C-A404-E11E941B285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EE9049-CA70-4FAC-AF42-50685E3E95FB}" type="datetimeFigureOut">
              <a:rPr lang="en-US" smtClean="0"/>
              <a:pPr/>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95FC10-A05B-433C-A404-E11E941B285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EEE9049-CA70-4FAC-AF42-50685E3E95FB}" type="datetimeFigureOut">
              <a:rPr lang="en-US" smtClean="0"/>
              <a:pPr/>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95FC10-A05B-433C-A404-E11E941B285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EEE9049-CA70-4FAC-AF42-50685E3E95FB}" type="datetimeFigureOut">
              <a:rPr lang="en-US" smtClean="0"/>
              <a:pPr/>
              <a:t>8/21/2019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95FC10-A05B-433C-A404-E11E941B285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EEE9049-CA70-4FAC-AF42-50685E3E95FB}" type="datetimeFigureOut">
              <a:rPr lang="en-US" smtClean="0"/>
              <a:pPr/>
              <a:t>8/21/2019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F95FC10-A05B-433C-A404-E11E941B285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EEE9049-CA70-4FAC-AF42-50685E3E95FB}" type="datetimeFigureOut">
              <a:rPr lang="en-US" smtClean="0"/>
              <a:pPr/>
              <a:t>8/21/2019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95FC10-A05B-433C-A404-E11E941B285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EE9049-CA70-4FAC-AF42-50685E3E95FB}" type="datetimeFigureOut">
              <a:rPr lang="en-US" smtClean="0"/>
              <a:pPr/>
              <a:t>8/21/2019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F95FC10-A05B-433C-A404-E11E941B285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EE9049-CA70-4FAC-AF42-50685E3E95FB}" type="datetimeFigureOut">
              <a:rPr lang="en-US" smtClean="0"/>
              <a:pPr/>
              <a:t>8/21/2019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95FC10-A05B-433C-A404-E11E941B285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EE9049-CA70-4FAC-AF42-50685E3E95FB}" type="datetimeFigureOut">
              <a:rPr lang="en-US" smtClean="0"/>
              <a:pPr/>
              <a:t>8/21/2019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95FC10-A05B-433C-A404-E11E941B285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EE9049-CA70-4FAC-AF42-50685E3E95FB}" type="datetimeFigureOut">
              <a:rPr lang="en-US" smtClean="0"/>
              <a:pPr/>
              <a:t>8/21/2019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95FC10-A05B-433C-A404-E11E941B285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hyperlink" Target="https://www.incometaxindiaefiling.gov.in/home"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incometaxindiaefiling.gov.in/downloads/schema"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incometaxindiaefiling.gov.in/main/contactUs?lang=eng"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incometaxindiaefiling.gov.in/downloads/schema"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incometaxindiaefiling.gov.in/EVC/?lang=eng"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www.incometaxindiaefiling.gov.in/downloads/incomeTaxReturnUtilities" TargetMode="External"/><Relationship Id="rId2" Type="http://schemas.openxmlformats.org/officeDocument/2006/relationships/hyperlink" Target="https://www.incometaxindiaefiling.gov.in/main/ListOfITRsAndOtherForm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34400" cy="6126162"/>
          </a:xfrm>
        </p:spPr>
        <p:txBody>
          <a:bodyPr>
            <a:normAutofit/>
          </a:bodyPr>
          <a:lstStyle/>
          <a:p>
            <a:r>
              <a:rPr lang="en-US" b="1" dirty="0" smtClean="0">
                <a:solidFill>
                  <a:srgbClr val="00B050"/>
                </a:solidFill>
              </a:rPr>
              <a:t>Practical Approach to Income Tax Return Filing</a:t>
            </a:r>
            <a:r>
              <a:rPr lang="en-US" b="1" dirty="0" smtClean="0"/>
              <a:t/>
            </a:r>
            <a:br>
              <a:rPr lang="en-US" b="1" dirty="0" smtClean="0"/>
            </a:br>
            <a:r>
              <a:rPr lang="en-US" b="1" dirty="0" smtClean="0"/>
              <a:t>By</a:t>
            </a:r>
            <a:br>
              <a:rPr lang="en-US" b="1" dirty="0" smtClean="0"/>
            </a:br>
            <a:r>
              <a:rPr lang="en-US" b="1" dirty="0" err="1" smtClean="0">
                <a:solidFill>
                  <a:srgbClr val="0070C0"/>
                </a:solidFill>
              </a:rPr>
              <a:t>Dinesh</a:t>
            </a:r>
            <a:r>
              <a:rPr lang="en-US" b="1" dirty="0" smtClean="0">
                <a:solidFill>
                  <a:srgbClr val="0070C0"/>
                </a:solidFill>
              </a:rPr>
              <a:t> J. </a:t>
            </a:r>
            <a:r>
              <a:rPr lang="en-US" b="1" dirty="0" err="1" smtClean="0">
                <a:solidFill>
                  <a:srgbClr val="0070C0"/>
                </a:solidFill>
              </a:rPr>
              <a:t>Agrawal</a:t>
            </a:r>
            <a:r>
              <a:rPr lang="en-US" b="1" dirty="0" smtClean="0"/>
              <a:t/>
            </a:r>
            <a:br>
              <a:rPr lang="en-US" b="1" dirty="0" smtClean="0"/>
            </a:br>
            <a:r>
              <a:rPr lang="en-US" sz="2400" b="1" dirty="0" smtClean="0"/>
              <a:t>(FCMA, FCS, LLB, M.COM, GDCA)</a:t>
            </a:r>
            <a:r>
              <a:rPr lang="en-US" sz="2800" b="1" dirty="0" smtClean="0"/>
              <a:t> </a:t>
            </a:r>
            <a:br>
              <a:rPr lang="en-US" sz="2800" b="1" dirty="0" smtClean="0"/>
            </a:br>
            <a:endParaRPr lang="en-US" sz="2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049962"/>
          </a:xfrm>
        </p:spPr>
        <p:txBody>
          <a:bodyPr>
            <a:normAutofit/>
          </a:bodyPr>
          <a:lstStyle/>
          <a:p>
            <a:r>
              <a:rPr lang="en-US" dirty="0" smtClean="0"/>
              <a:t>​</a:t>
            </a:r>
            <a:br>
              <a:rPr lang="en-US" dirty="0" smtClean="0"/>
            </a:br>
            <a:r>
              <a:rPr lang="en-US" dirty="0" smtClean="0"/>
              <a:t>What are the different modes of filing the return of income?</a:t>
            </a:r>
            <a:br>
              <a:rPr lang="en-US" dirty="0" smtClean="0"/>
            </a:br>
            <a:r>
              <a:rPr lang="en-US" dirty="0" smtClean="0"/>
              <a:t/>
            </a:r>
            <a:br>
              <a:rPr lang="en-US" dirty="0" smtClean="0"/>
            </a:br>
            <a:r>
              <a:rPr lang="en-US" dirty="0" smtClean="0">
                <a:hlinkClick r:id="rId2"/>
              </a:rPr>
              <a:t> https://www.incometaxindiaefiling.gov.in/home </a:t>
            </a: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6477000"/>
          </a:xfrm>
        </p:spPr>
        <p:txBody>
          <a:bodyPr>
            <a:normAutofit fontScale="90000"/>
          </a:bodyPr>
          <a:lstStyle/>
          <a:p>
            <a:r>
              <a:rPr lang="en-US" dirty="0" smtClean="0"/>
              <a:t/>
            </a:r>
            <a:br>
              <a:rPr lang="en-US" dirty="0" smtClean="0"/>
            </a:br>
            <a:r>
              <a:rPr lang="en-US" sz="3600" b="1" dirty="0" smtClean="0">
                <a:solidFill>
                  <a:srgbClr val="92D050"/>
                </a:solidFill>
              </a:rPr>
              <a:t>What is e-filing utility provided by the Income-tax Department?</a:t>
            </a:r>
            <a:r>
              <a:rPr lang="en-US" sz="2700" b="1" dirty="0" smtClean="0">
                <a:solidFill>
                  <a:srgbClr val="92D050"/>
                </a:solidFill>
              </a:rPr>
              <a:t/>
            </a:r>
            <a:br>
              <a:rPr lang="en-US" sz="2700" b="1" dirty="0" smtClean="0">
                <a:solidFill>
                  <a:srgbClr val="92D050"/>
                </a:solidFill>
              </a:rPr>
            </a:br>
            <a:r>
              <a:rPr lang="en-US" sz="2700" dirty="0" smtClean="0"/>
              <a:t/>
            </a:r>
            <a:br>
              <a:rPr lang="en-US" sz="2700" dirty="0" smtClean="0"/>
            </a:br>
            <a:r>
              <a:rPr lang="en-US" sz="2700" dirty="0" smtClean="0"/>
              <a:t> The Income-tax Department has provided free e-filing utility (i.e., Java &amp; excel) to generate e-return and furnishing of return electronically. </a:t>
            </a:r>
            <a:br>
              <a:rPr lang="en-US" sz="2700" dirty="0" smtClean="0"/>
            </a:br>
            <a:r>
              <a:rPr lang="en-US" sz="2700" dirty="0" smtClean="0"/>
              <a:t/>
            </a:r>
            <a:br>
              <a:rPr lang="en-US" sz="2700" dirty="0" smtClean="0"/>
            </a:br>
            <a:r>
              <a:rPr lang="en-US" sz="2700" dirty="0" smtClean="0"/>
              <a:t>The e-filing utility provided by Department is simple, easy to use and also contains instructions on how to use it. </a:t>
            </a:r>
            <a:br>
              <a:rPr lang="en-US" sz="2700" dirty="0" smtClean="0"/>
            </a:br>
            <a:r>
              <a:rPr lang="en-US" sz="2700" dirty="0" smtClean="0"/>
              <a:t/>
            </a:r>
            <a:br>
              <a:rPr lang="en-US" sz="2700" dirty="0" smtClean="0"/>
            </a:br>
            <a:r>
              <a:rPr lang="en-US" sz="2700" dirty="0" smtClean="0"/>
              <a:t>By using the e-filing utility, the taxpayers can easily file their returns of income. Utility can be downloaded from </a:t>
            </a:r>
            <a:r>
              <a:rPr lang="en-US" sz="2800" dirty="0" smtClean="0">
                <a:hlinkClick r:id="rId2"/>
              </a:rPr>
              <a:t>https://www.incometaxindiaefiling.gov.in/downloads/schema </a:t>
            </a:r>
            <a:r>
              <a:rPr lang="en-US" sz="2700" dirty="0" smtClean="0"/>
              <a:t>​</a:t>
            </a:r>
            <a:endParaRPr lang="en-US" sz="27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6354762"/>
          </a:xfrm>
        </p:spPr>
        <p:txBody>
          <a:bodyPr/>
          <a:lstStyle/>
          <a:p>
            <a:r>
              <a:rPr lang="en-US" b="1" dirty="0" smtClean="0">
                <a:solidFill>
                  <a:srgbClr val="FF0000"/>
                </a:solidFill>
              </a:rPr>
              <a:t>Income Tax Department Help Desk Numbers:-</a:t>
            </a:r>
            <a:r>
              <a:rPr lang="en-US" dirty="0" smtClean="0"/>
              <a:t/>
            </a:r>
            <a:br>
              <a:rPr lang="en-US" dirty="0" smtClean="0"/>
            </a:br>
            <a:r>
              <a:rPr lang="en-US" dirty="0" smtClean="0"/>
              <a:t> </a:t>
            </a:r>
            <a:br>
              <a:rPr lang="en-US" dirty="0" smtClean="0"/>
            </a:br>
            <a:r>
              <a:rPr lang="en-US" dirty="0" smtClean="0">
                <a:hlinkClick r:id="rId2"/>
              </a:rPr>
              <a:t>https://www.incometaxindiaefiling.gov.in/main/contactUs?lang=eng</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7999"/>
          </a:xfrm>
        </p:spPr>
        <p:txBody>
          <a:bodyPr/>
          <a:lstStyle/>
          <a:p>
            <a:endParaRPr lang="en-US" dirty="0"/>
          </a:p>
        </p:txBody>
      </p:sp>
      <p:sp>
        <p:nvSpPr>
          <p:cNvPr id="11266" name="AutoShape 2" descr="Image result for https://www.incometaxindiaefiling.gov.in/main/contactUs?lang=e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1267" name="Picture 3" descr="C:\Users\Dinesh\Desktop\income tax presentation icmai\contact to income tax.jpg"/>
          <p:cNvPicPr>
            <a:picLocks noChangeAspect="1" noChangeArrowheads="1"/>
          </p:cNvPicPr>
          <p:nvPr/>
        </p:nvPicPr>
        <p:blipFill>
          <a:blip r:embed="rId2"/>
          <a:srcRect/>
          <a:stretch>
            <a:fillRect/>
          </a:stretch>
        </p:blipFill>
        <p:spPr bwMode="auto">
          <a:xfrm>
            <a:off x="-95250" y="0"/>
            <a:ext cx="9239250" cy="68580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02362"/>
          </a:xfrm>
        </p:spPr>
        <p:txBody>
          <a:bodyPr/>
          <a:lstStyle/>
          <a:p>
            <a:r>
              <a:rPr lang="en-US" b="1" dirty="0" smtClean="0">
                <a:solidFill>
                  <a:srgbClr val="00B050"/>
                </a:solidFill>
              </a:rPr>
              <a:t>Income Tax Filing Process At a Glance </a:t>
            </a:r>
            <a:endParaRPr lang="en-US" b="1" dirty="0">
              <a:solidFill>
                <a:srgbClr val="00B05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78562"/>
          </a:xfrm>
        </p:spPr>
        <p:txBody>
          <a:bodyPr/>
          <a:lstStyle/>
          <a:p>
            <a:r>
              <a:rPr lang="en-US" dirty="0" smtClean="0"/>
              <a:t>Step 1</a:t>
            </a:r>
            <a:br>
              <a:rPr lang="en-US" dirty="0" smtClean="0"/>
            </a:br>
            <a:r>
              <a:rPr lang="en-US" dirty="0" smtClean="0">
                <a:solidFill>
                  <a:srgbClr val="00B050"/>
                </a:solidFill>
              </a:rPr>
              <a:t>Download the ITR preparation software for the relevant assessment year to your PC / Laptop from the "Downloads" page.</a:t>
            </a:r>
            <a:r>
              <a:rPr lang="en-US" dirty="0" smtClean="0">
                <a:solidFill>
                  <a:srgbClr val="0070C0"/>
                </a:solidFill>
              </a:rPr>
              <a:t/>
            </a:r>
            <a:br>
              <a:rPr lang="en-US" dirty="0" smtClean="0">
                <a:solidFill>
                  <a:srgbClr val="0070C0"/>
                </a:solidFill>
              </a:rPr>
            </a:br>
            <a:r>
              <a:rPr lang="en-US" sz="3200" dirty="0" smtClean="0">
                <a:solidFill>
                  <a:srgbClr val="C00000"/>
                </a:solidFill>
                <a:hlinkClick r:id="rId2"/>
              </a:rPr>
              <a:t>https://www.incometaxindiaefiling.gov.in/downloads/schema</a:t>
            </a: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91600" cy="6477000"/>
          </a:xfrm>
        </p:spPr>
        <p:txBody>
          <a:bodyPr>
            <a:normAutofit fontScale="90000"/>
          </a:bodyPr>
          <a:lstStyle/>
          <a:p>
            <a:r>
              <a:rPr lang="en-US" dirty="0" smtClean="0">
                <a:solidFill>
                  <a:srgbClr val="0070C0"/>
                </a:solidFill>
              </a:rPr>
              <a:t>Step 2</a:t>
            </a:r>
            <a:r>
              <a:rPr lang="en-US" dirty="0" smtClean="0"/>
              <a:t/>
            </a:r>
            <a:br>
              <a:rPr lang="en-US" dirty="0" smtClean="0"/>
            </a:br>
            <a:r>
              <a:rPr lang="en-US" sz="2800" dirty="0" smtClean="0">
                <a:solidFill>
                  <a:srgbClr val="FF0000"/>
                </a:solidFill>
              </a:rPr>
              <a:t>Prepare the Return using the downloaded Software</a:t>
            </a:r>
            <a:br>
              <a:rPr lang="en-US" sz="2800" dirty="0" smtClean="0">
                <a:solidFill>
                  <a:srgbClr val="FF0000"/>
                </a:solidFill>
              </a:rPr>
            </a:br>
            <a:r>
              <a:rPr lang="en-US" sz="2800" dirty="0" smtClean="0">
                <a:solidFill>
                  <a:srgbClr val="FF0000"/>
                </a:solidFill>
              </a:rPr>
              <a:t>Gather all the information regarding your income, tax payments, deductions etc</a:t>
            </a:r>
            <a:r>
              <a:rPr lang="en-US" sz="2800" dirty="0" smtClean="0"/>
              <a:t>.</a:t>
            </a:r>
            <a:br>
              <a:rPr lang="en-US" sz="2800" dirty="0" smtClean="0"/>
            </a:br>
            <a:r>
              <a:rPr lang="en-US" sz="2800" dirty="0" smtClean="0"/>
              <a:t>Pre-populate the personal details and tax payments/TDS by clicking on the 'Pre-fill' button. Compare with the information you have to ensure that nothing is left out.</a:t>
            </a:r>
            <a:br>
              <a:rPr lang="en-US" sz="2800" dirty="0" smtClean="0"/>
            </a:br>
            <a:r>
              <a:rPr lang="en-US" sz="2800" dirty="0" smtClean="0"/>
              <a:t>Enter all data and click on 'Calculate' to compute the tax and interest liability and final figure of Refund or Tax payable</a:t>
            </a:r>
            <a:br>
              <a:rPr lang="en-US" sz="2800" dirty="0" smtClean="0"/>
            </a:br>
            <a:r>
              <a:rPr lang="en-US" sz="2800" dirty="0" smtClean="0"/>
              <a:t>If Tax is payable- remember to pay immediately and enter the details in appropriate schedule. Repeat above step so that tax payable becomes zero</a:t>
            </a:r>
            <a:br>
              <a:rPr lang="en-US" sz="2800" dirty="0" smtClean="0"/>
            </a:br>
            <a:r>
              <a:rPr lang="en-US" sz="2800" dirty="0" smtClean="0">
                <a:solidFill>
                  <a:srgbClr val="FF0000"/>
                </a:solidFill>
              </a:rPr>
              <a:t>Generate and save the Income Tax Return data in XML format in the desired path/place on your PC/Laptop</a:t>
            </a:r>
            <a:r>
              <a:rPr lang="en-US" sz="2800" dirty="0" smtClean="0"/>
              <a:t/>
            </a:r>
            <a:br>
              <a:rPr lang="en-US" sz="2800" dirty="0" smtClean="0"/>
            </a:br>
            <a:endParaRPr lang="en-US" sz="28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54762"/>
          </a:xfrm>
        </p:spPr>
        <p:txBody>
          <a:bodyPr/>
          <a:lstStyle/>
          <a:p>
            <a:pPr algn="l"/>
            <a:r>
              <a:rPr lang="en-US" dirty="0" smtClean="0">
                <a:solidFill>
                  <a:srgbClr val="FF0000"/>
                </a:solidFill>
              </a:rPr>
              <a:t>                          Step 3</a:t>
            </a:r>
            <a:r>
              <a:rPr lang="en-US" dirty="0" smtClean="0"/>
              <a:t/>
            </a:r>
            <a:br>
              <a:rPr lang="en-US" dirty="0" smtClean="0"/>
            </a:br>
            <a:r>
              <a:rPr lang="en-US" dirty="0" smtClean="0"/>
              <a:t>Login to e-Filing website with </a:t>
            </a:r>
            <a:br>
              <a:rPr lang="en-US" dirty="0" smtClean="0"/>
            </a:br>
            <a:r>
              <a:rPr lang="en-US" dirty="0" smtClean="0"/>
              <a:t>User ID, </a:t>
            </a:r>
            <a:br>
              <a:rPr lang="en-US" dirty="0" smtClean="0"/>
            </a:br>
            <a:r>
              <a:rPr lang="en-US" dirty="0" smtClean="0"/>
              <a:t>Password, </a:t>
            </a:r>
            <a:br>
              <a:rPr lang="en-US" dirty="0" smtClean="0"/>
            </a:br>
            <a:r>
              <a:rPr lang="en-US" dirty="0" smtClean="0"/>
              <a:t>Date of Birth /Date of Incorporation and </a:t>
            </a:r>
            <a:br>
              <a:rPr lang="en-US" dirty="0" smtClean="0"/>
            </a:br>
            <a:r>
              <a:rPr lang="en-US" dirty="0" smtClean="0"/>
              <a:t>enter the </a:t>
            </a:r>
            <a:r>
              <a:rPr lang="en-US" dirty="0" err="1" smtClean="0"/>
              <a:t>Captcha</a:t>
            </a:r>
            <a:r>
              <a:rPr lang="en-US" dirty="0" smtClean="0"/>
              <a:t> code</a:t>
            </a:r>
            <a:br>
              <a:rPr lang="en-US" dirty="0" smtClean="0"/>
            </a:b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54762"/>
          </a:xfrm>
        </p:spPr>
        <p:txBody>
          <a:bodyPr/>
          <a:lstStyle/>
          <a:p>
            <a:r>
              <a:rPr lang="en-US" dirty="0" smtClean="0">
                <a:solidFill>
                  <a:srgbClr val="0070C0"/>
                </a:solidFill>
              </a:rPr>
              <a:t>Step 4</a:t>
            </a:r>
            <a:r>
              <a:rPr lang="en-US" dirty="0" smtClean="0"/>
              <a:t/>
            </a:r>
            <a:br>
              <a:rPr lang="en-US" dirty="0" smtClean="0"/>
            </a:br>
            <a:r>
              <a:rPr lang="en-US" dirty="0" smtClean="0"/>
              <a:t>Go to </a:t>
            </a:r>
            <a:r>
              <a:rPr lang="en-US" b="1" dirty="0" smtClean="0"/>
              <a:t>e-File</a:t>
            </a:r>
            <a:r>
              <a:rPr lang="en-US" dirty="0" smtClean="0"/>
              <a:t> and click on </a:t>
            </a:r>
            <a:r>
              <a:rPr lang="en-US" b="1" dirty="0" smtClean="0"/>
              <a:t>"Upload Return“</a:t>
            </a:r>
            <a:br>
              <a:rPr lang="en-US" b="1" dirty="0" smtClean="0"/>
            </a:b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54762"/>
          </a:xfrm>
        </p:spPr>
        <p:txBody>
          <a:bodyPr/>
          <a:lstStyle/>
          <a:p>
            <a:r>
              <a:rPr lang="en-US" dirty="0" smtClean="0">
                <a:solidFill>
                  <a:srgbClr val="00B050"/>
                </a:solidFill>
              </a:rPr>
              <a:t>Step 5</a:t>
            </a:r>
            <a:r>
              <a:rPr lang="en-US" dirty="0" smtClean="0"/>
              <a:t/>
            </a:r>
            <a:br>
              <a:rPr lang="en-US" dirty="0" smtClean="0"/>
            </a:br>
            <a:r>
              <a:rPr lang="en-US" dirty="0" smtClean="0"/>
              <a:t>Select the appropriate ITR, Assessment Year and XML file previously saved in Step 2 (using browse button).</a:t>
            </a:r>
            <a:br>
              <a:rPr lang="en-US" dirty="0" smtClean="0"/>
            </a:b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54762"/>
          </a:xfrm>
        </p:spPr>
        <p:txBody>
          <a:bodyPr/>
          <a:lstStyle/>
          <a:p>
            <a:r>
              <a:rPr lang="en-US" sz="8000" u="sng" dirty="0" smtClean="0"/>
              <a:t>Income Tax </a:t>
            </a:r>
            <a:r>
              <a:rPr lang="en-US" dirty="0" smtClean="0"/>
              <a:t/>
            </a:r>
            <a:br>
              <a:rPr lang="en-US" dirty="0" smtClean="0"/>
            </a:br>
            <a:r>
              <a:rPr lang="en-US" dirty="0" smtClean="0"/>
              <a:t/>
            </a:r>
            <a:br>
              <a:rPr lang="en-US" dirty="0" smtClean="0"/>
            </a:br>
            <a:r>
              <a:rPr lang="en-US" b="1" dirty="0" smtClean="0">
                <a:solidFill>
                  <a:srgbClr val="FF0000"/>
                </a:solidFill>
              </a:rPr>
              <a:t>298 sections </a:t>
            </a:r>
            <a:r>
              <a:rPr lang="en-US" b="1" dirty="0" smtClean="0"/>
              <a:t>(+)</a:t>
            </a:r>
            <a:r>
              <a:rPr lang="en-US" b="1" dirty="0" smtClean="0">
                <a:solidFill>
                  <a:srgbClr val="FF0000"/>
                </a:solidFill>
              </a:rPr>
              <a:t> </a:t>
            </a:r>
            <a:r>
              <a:rPr lang="en-US" b="1" dirty="0" smtClean="0">
                <a:solidFill>
                  <a:srgbClr val="00B050"/>
                </a:solidFill>
              </a:rPr>
              <a:t>14 Schedules</a:t>
            </a:r>
            <a:endParaRPr lang="en-US" b="1" dirty="0">
              <a:solidFill>
                <a:srgbClr val="00B05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54762"/>
          </a:xfrm>
        </p:spPr>
        <p:txBody>
          <a:bodyPr/>
          <a:lstStyle/>
          <a:p>
            <a:r>
              <a:rPr lang="en-US" dirty="0" smtClean="0">
                <a:solidFill>
                  <a:srgbClr val="FF0000"/>
                </a:solidFill>
              </a:rPr>
              <a:t>Step 6</a:t>
            </a:r>
            <a:r>
              <a:rPr lang="en-US" dirty="0" smtClean="0"/>
              <a:t/>
            </a:r>
            <a:br>
              <a:rPr lang="en-US" dirty="0" smtClean="0"/>
            </a:br>
            <a:r>
              <a:rPr lang="en-US" dirty="0" smtClean="0"/>
              <a:t/>
            </a:r>
            <a:br>
              <a:rPr lang="en-US" dirty="0" smtClean="0"/>
            </a:br>
            <a:r>
              <a:rPr lang="en-US" dirty="0" smtClean="0"/>
              <a:t>Click on "</a:t>
            </a:r>
            <a:r>
              <a:rPr lang="en-US" b="1" dirty="0" smtClean="0"/>
              <a:t>Submit"</a:t>
            </a:r>
            <a:r>
              <a:rPr lang="en-US" dirty="0" smtClean="0"/>
              <a:t> button.</a:t>
            </a:r>
            <a:br>
              <a:rPr lang="en-US" dirty="0" smtClean="0"/>
            </a:b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54762"/>
          </a:xfrm>
        </p:spPr>
        <p:txBody>
          <a:bodyPr/>
          <a:lstStyle/>
          <a:p>
            <a:r>
              <a:rPr lang="en-US" dirty="0" smtClean="0">
                <a:solidFill>
                  <a:srgbClr val="00B050"/>
                </a:solidFill>
                <a:hlinkClick r:id="rId2"/>
              </a:rPr>
              <a:t>E-verify Returns</a:t>
            </a:r>
            <a:br>
              <a:rPr lang="en-US" dirty="0" smtClean="0">
                <a:solidFill>
                  <a:srgbClr val="00B050"/>
                </a:solidFill>
                <a:hlinkClick r:id="rId2"/>
              </a:rPr>
            </a:br>
            <a:r>
              <a:rPr lang="en-US" dirty="0" smtClean="0">
                <a:solidFill>
                  <a:srgbClr val="00B050"/>
                </a:solidFill>
                <a:hlinkClick r:id="rId2"/>
              </a:rPr>
              <a:t> </a:t>
            </a:r>
            <a:r>
              <a:rPr lang="en-US" dirty="0" smtClean="0">
                <a:hlinkClick r:id="rId2"/>
              </a:rPr>
              <a:t/>
            </a:r>
            <a:br>
              <a:rPr lang="en-US" dirty="0" smtClean="0">
                <a:hlinkClick r:id="rId2"/>
              </a:rPr>
            </a:br>
            <a:r>
              <a:rPr lang="en-US" dirty="0" smtClean="0">
                <a:hlinkClick r:id="rId2"/>
              </a:rPr>
              <a:t>https://www.incometaxindiaefiling.gov.in/EVC/?lang=eng</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54762"/>
          </a:xfrm>
        </p:spPr>
        <p:txBody>
          <a:bodyPr/>
          <a:lstStyle/>
          <a:p>
            <a:r>
              <a:rPr lang="en-US" dirty="0" smtClean="0">
                <a:solidFill>
                  <a:srgbClr val="FF0000"/>
                </a:solidFill>
              </a:rPr>
              <a:t>Thanking You.</a:t>
            </a:r>
            <a:r>
              <a:rPr lang="en-US" dirty="0" smtClean="0"/>
              <a:t/>
            </a:r>
            <a:br>
              <a:rPr lang="en-US" dirty="0" smtClean="0"/>
            </a:br>
            <a:r>
              <a:rPr lang="en-US" dirty="0" smtClean="0"/>
              <a:t/>
            </a:r>
            <a:br>
              <a:rPr lang="en-US" dirty="0" smtClean="0"/>
            </a:br>
            <a:r>
              <a:rPr lang="en-US" dirty="0" err="1" smtClean="0">
                <a:solidFill>
                  <a:srgbClr val="00B050"/>
                </a:solidFill>
              </a:rPr>
              <a:t>Dinesh</a:t>
            </a:r>
            <a:r>
              <a:rPr lang="en-US" dirty="0" smtClean="0">
                <a:solidFill>
                  <a:srgbClr val="00B050"/>
                </a:solidFill>
              </a:rPr>
              <a:t> </a:t>
            </a:r>
            <a:r>
              <a:rPr lang="en-US" dirty="0" err="1" smtClean="0">
                <a:solidFill>
                  <a:srgbClr val="00B050"/>
                </a:solidFill>
              </a:rPr>
              <a:t>Jyotiprakash</a:t>
            </a:r>
            <a:r>
              <a:rPr lang="en-US" dirty="0" smtClean="0">
                <a:solidFill>
                  <a:srgbClr val="00B050"/>
                </a:solidFill>
              </a:rPr>
              <a:t> </a:t>
            </a:r>
            <a:r>
              <a:rPr lang="en-US" dirty="0" err="1" smtClean="0">
                <a:solidFill>
                  <a:srgbClr val="00B050"/>
                </a:solidFill>
              </a:rPr>
              <a:t>Agrawal</a:t>
            </a:r>
            <a:r>
              <a:rPr lang="en-US" dirty="0" smtClean="0"/>
              <a:t/>
            </a:r>
            <a:br>
              <a:rPr lang="en-US" dirty="0" smtClean="0"/>
            </a:br>
            <a:r>
              <a:rPr lang="en-US" sz="2800" dirty="0" smtClean="0">
                <a:solidFill>
                  <a:srgbClr val="0070C0"/>
                </a:solidFill>
              </a:rPr>
              <a:t>(FCMA, FCS, LL.B, M.COM, GDCA)</a:t>
            </a:r>
            <a:br>
              <a:rPr lang="en-US" sz="2800" dirty="0" smtClean="0">
                <a:solidFill>
                  <a:srgbClr val="0070C0"/>
                </a:solidFill>
              </a:rPr>
            </a:br>
            <a:r>
              <a:rPr lang="en-US" sz="2800" dirty="0" smtClean="0"/>
              <a:t>(M) 9860471376</a:t>
            </a:r>
            <a:br>
              <a:rPr lang="en-US" sz="2800" dirty="0" smtClean="0"/>
            </a:br>
            <a:r>
              <a:rPr lang="en-US" sz="2800" dirty="0" smtClean="0"/>
              <a:t>Email:- Dineshjagrawal@gmail.com</a:t>
            </a:r>
            <a:endParaRPr lang="en-US" sz="2800" dirty="0">
              <a:solidFill>
                <a:srgbClr val="0070C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54762"/>
          </a:xfrm>
        </p:spPr>
        <p:txBody>
          <a:bodyPr>
            <a:normAutofit fontScale="90000"/>
          </a:bodyPr>
          <a:lstStyle/>
          <a:p>
            <a:pPr algn="l"/>
            <a:r>
              <a:rPr lang="en-US" b="1" u="sng" dirty="0" smtClean="0"/>
              <a:t>HEADS OF INCOME</a:t>
            </a:r>
            <a:r>
              <a:rPr lang="en-US" dirty="0" smtClean="0"/>
              <a:t/>
            </a:r>
            <a:br>
              <a:rPr lang="en-US" dirty="0" smtClean="0"/>
            </a:br>
            <a:r>
              <a:rPr lang="en-US" dirty="0" smtClean="0"/>
              <a:t>1) </a:t>
            </a:r>
            <a:r>
              <a:rPr lang="en-US" dirty="0" smtClean="0">
                <a:solidFill>
                  <a:srgbClr val="FF0000"/>
                </a:solidFill>
              </a:rPr>
              <a:t>SALARIES</a:t>
            </a:r>
            <a:br>
              <a:rPr lang="en-US" dirty="0" smtClean="0">
                <a:solidFill>
                  <a:srgbClr val="FF0000"/>
                </a:solidFill>
              </a:rPr>
            </a:br>
            <a:r>
              <a:rPr lang="en-US" dirty="0" smtClean="0"/>
              <a:t>2)</a:t>
            </a:r>
            <a:r>
              <a:rPr lang="en-US" dirty="0" smtClean="0">
                <a:solidFill>
                  <a:srgbClr val="FF0000"/>
                </a:solidFill>
              </a:rPr>
              <a:t>INCOME FROM HOUSE PROPERTY</a:t>
            </a:r>
            <a:br>
              <a:rPr lang="en-US" dirty="0" smtClean="0">
                <a:solidFill>
                  <a:srgbClr val="FF0000"/>
                </a:solidFill>
              </a:rPr>
            </a:br>
            <a:r>
              <a:rPr lang="en-US" dirty="0" smtClean="0"/>
              <a:t>3)</a:t>
            </a:r>
            <a:r>
              <a:rPr lang="en-US" dirty="0" smtClean="0">
                <a:solidFill>
                  <a:srgbClr val="FF0000"/>
                </a:solidFill>
              </a:rPr>
              <a:t>PROFITS AND GAINS FROM        	BUSINESS OR PROFESSION</a:t>
            </a:r>
            <a:br>
              <a:rPr lang="en-US" dirty="0" smtClean="0">
                <a:solidFill>
                  <a:srgbClr val="FF0000"/>
                </a:solidFill>
              </a:rPr>
            </a:br>
            <a:r>
              <a:rPr lang="en-US" dirty="0" smtClean="0"/>
              <a:t>4)</a:t>
            </a:r>
            <a:r>
              <a:rPr lang="en-US" dirty="0" smtClean="0">
                <a:solidFill>
                  <a:srgbClr val="FF0000"/>
                </a:solidFill>
              </a:rPr>
              <a:t>CAPITAL GAINS</a:t>
            </a:r>
            <a:br>
              <a:rPr lang="en-US" dirty="0" smtClean="0">
                <a:solidFill>
                  <a:srgbClr val="FF0000"/>
                </a:solidFill>
              </a:rPr>
            </a:br>
            <a:r>
              <a:rPr lang="en-US" dirty="0" smtClean="0"/>
              <a:t>5)</a:t>
            </a:r>
            <a:r>
              <a:rPr lang="en-US" dirty="0" smtClean="0">
                <a:solidFill>
                  <a:srgbClr val="FF0000"/>
                </a:solidFill>
              </a:rPr>
              <a:t> INCOME FROM OTHER SOURCES</a:t>
            </a:r>
            <a:r>
              <a:rPr lang="en-US" dirty="0" smtClean="0"/>
              <a:t/>
            </a:r>
            <a:br>
              <a:rPr lang="en-US" dirty="0" smtClean="0"/>
            </a:b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54762"/>
          </a:xfrm>
        </p:spPr>
        <p:txBody>
          <a:bodyPr>
            <a:normAutofit/>
          </a:bodyPr>
          <a:lstStyle/>
          <a:p>
            <a:pPr marL="914400" marR="683895" algn="l">
              <a:lnSpc>
                <a:spcPct val="93000"/>
              </a:lnSpc>
              <a:spcBef>
                <a:spcPts val="520"/>
              </a:spcBef>
              <a:spcAft>
                <a:spcPts val="0"/>
              </a:spcAft>
            </a:pPr>
            <a:r>
              <a:rPr lang="en-US" sz="1800" dirty="0" smtClean="0">
                <a:solidFill>
                  <a:srgbClr val="00B050"/>
                </a:solidFill>
                <a:latin typeface="Arial Black"/>
                <a:ea typeface="Arial Black"/>
                <a:cs typeface="Arial Black"/>
              </a:rPr>
              <a:t>The First Schedule to the Finance Act contains four parts which specify the rates of tax –</a:t>
            </a:r>
            <a:br>
              <a:rPr lang="en-US" sz="1800" dirty="0" smtClean="0">
                <a:solidFill>
                  <a:srgbClr val="00B050"/>
                </a:solidFill>
                <a:latin typeface="Arial Black"/>
                <a:ea typeface="Arial Black"/>
                <a:cs typeface="Arial Black"/>
              </a:rPr>
            </a:br>
            <a:r>
              <a:rPr lang="en-US" sz="1800" dirty="0" smtClean="0">
                <a:solidFill>
                  <a:srgbClr val="00B050"/>
                </a:solidFill>
                <a:latin typeface="Arial Black"/>
                <a:ea typeface="Arial Black"/>
                <a:cs typeface="Arial Black"/>
              </a:rPr>
              <a:t/>
            </a:r>
            <a:br>
              <a:rPr lang="en-US" sz="1800" dirty="0" smtClean="0">
                <a:solidFill>
                  <a:srgbClr val="00B050"/>
                </a:solidFill>
                <a:latin typeface="Arial Black"/>
                <a:ea typeface="Arial Black"/>
                <a:cs typeface="Arial Black"/>
              </a:rPr>
            </a:br>
            <a:r>
              <a:rPr lang="en-US" sz="1800" spc="10" dirty="0" smtClean="0">
                <a:solidFill>
                  <a:srgbClr val="00B050"/>
                </a:solidFill>
                <a:latin typeface="Arial"/>
                <a:ea typeface="Symbol"/>
                <a:cs typeface="Arial Black"/>
              </a:rPr>
              <a:t>Part </a:t>
            </a:r>
            <a:r>
              <a:rPr lang="en-US" sz="1800" dirty="0" smtClean="0">
                <a:solidFill>
                  <a:srgbClr val="00B050"/>
                </a:solidFill>
                <a:latin typeface="Arial"/>
                <a:ea typeface="Symbol"/>
                <a:cs typeface="Arial Black"/>
              </a:rPr>
              <a:t>I </a:t>
            </a:r>
            <a:br>
              <a:rPr lang="en-US" sz="1800" dirty="0" smtClean="0">
                <a:solidFill>
                  <a:srgbClr val="00B050"/>
                </a:solidFill>
                <a:latin typeface="Arial"/>
                <a:ea typeface="Symbol"/>
                <a:cs typeface="Arial Black"/>
              </a:rPr>
            </a:br>
            <a:r>
              <a:rPr lang="en-US" sz="1800" dirty="0" smtClean="0">
                <a:solidFill>
                  <a:srgbClr val="00B050"/>
                </a:solidFill>
                <a:latin typeface="Arial"/>
                <a:ea typeface="Symbol"/>
                <a:cs typeface="Arial Black"/>
              </a:rPr>
              <a:t>          </a:t>
            </a:r>
            <a:r>
              <a:rPr lang="en-US" sz="1800" dirty="0" smtClean="0">
                <a:solidFill>
                  <a:srgbClr val="0070C0"/>
                </a:solidFill>
                <a:latin typeface="Arial Black"/>
                <a:ea typeface="Symbol"/>
                <a:cs typeface="Symbol"/>
              </a:rPr>
              <a:t>of </a:t>
            </a:r>
            <a:r>
              <a:rPr lang="en-US" sz="1800" spc="10" dirty="0" smtClean="0">
                <a:solidFill>
                  <a:srgbClr val="0070C0"/>
                </a:solidFill>
                <a:latin typeface="Arial Black"/>
                <a:ea typeface="Symbol"/>
                <a:cs typeface="Symbol"/>
              </a:rPr>
              <a:t>the First Schedule </a:t>
            </a:r>
            <a:r>
              <a:rPr lang="en-US" sz="1800" dirty="0" smtClean="0">
                <a:solidFill>
                  <a:srgbClr val="0070C0"/>
                </a:solidFill>
                <a:latin typeface="Arial Black"/>
                <a:ea typeface="Symbol"/>
                <a:cs typeface="Symbol"/>
              </a:rPr>
              <a:t>to </a:t>
            </a:r>
            <a:r>
              <a:rPr lang="en-US" sz="1800" spc="10" dirty="0" smtClean="0">
                <a:solidFill>
                  <a:srgbClr val="0070C0"/>
                </a:solidFill>
                <a:latin typeface="Arial Black"/>
                <a:ea typeface="Symbol"/>
                <a:cs typeface="Symbol"/>
              </a:rPr>
              <a:t>the Finance </a:t>
            </a:r>
            <a:r>
              <a:rPr lang="en-US" sz="1800" dirty="0" smtClean="0">
                <a:solidFill>
                  <a:srgbClr val="0070C0"/>
                </a:solidFill>
                <a:latin typeface="Arial Black"/>
                <a:ea typeface="Symbol"/>
                <a:cs typeface="Symbol"/>
              </a:rPr>
              <a:t>Act </a:t>
            </a:r>
            <a:r>
              <a:rPr lang="en-US" sz="1800" spc="15" dirty="0" smtClean="0">
                <a:solidFill>
                  <a:srgbClr val="0070C0"/>
                </a:solidFill>
                <a:latin typeface="Arial Black"/>
                <a:ea typeface="Symbol"/>
                <a:cs typeface="Symbol"/>
              </a:rPr>
              <a:t>specifies </a:t>
            </a:r>
            <a:r>
              <a:rPr lang="en-US" sz="1800" spc="10" dirty="0" smtClean="0">
                <a:solidFill>
                  <a:srgbClr val="0070C0"/>
                </a:solidFill>
                <a:latin typeface="Arial Black"/>
                <a:ea typeface="Symbol"/>
                <a:cs typeface="Symbol"/>
              </a:rPr>
              <a:t>the rates of</a:t>
            </a:r>
            <a:r>
              <a:rPr lang="en-US" sz="1800" spc="-80" dirty="0" smtClean="0">
                <a:solidFill>
                  <a:srgbClr val="0070C0"/>
                </a:solidFill>
                <a:latin typeface="Arial Black"/>
                <a:ea typeface="Symbol"/>
                <a:cs typeface="Symbol"/>
              </a:rPr>
              <a:t> </a:t>
            </a:r>
            <a:r>
              <a:rPr lang="en-US" sz="1800" spc="10" dirty="0" smtClean="0">
                <a:solidFill>
                  <a:srgbClr val="0070C0"/>
                </a:solidFill>
                <a:latin typeface="Arial Black"/>
                <a:ea typeface="Symbol"/>
                <a:cs typeface="Symbol"/>
              </a:rPr>
              <a:t>tax </a:t>
            </a:r>
            <a:r>
              <a:rPr lang="en-US" sz="1800" spc="15" dirty="0" smtClean="0">
                <a:solidFill>
                  <a:srgbClr val="0070C0"/>
                </a:solidFill>
                <a:latin typeface="Arial Black"/>
                <a:ea typeface="Symbol"/>
                <a:cs typeface="Symbol"/>
              </a:rPr>
              <a:t>applicable</a:t>
            </a:r>
            <a:r>
              <a:rPr lang="en-US" sz="1800" spc="-50" dirty="0" smtClean="0">
                <a:solidFill>
                  <a:srgbClr val="0070C0"/>
                </a:solidFill>
                <a:latin typeface="Arial Black"/>
                <a:ea typeface="Symbol"/>
                <a:cs typeface="Symbol"/>
              </a:rPr>
              <a:t> </a:t>
            </a:r>
            <a:r>
              <a:rPr lang="en-US" sz="1800" spc="10" dirty="0" smtClean="0">
                <a:solidFill>
                  <a:srgbClr val="0070C0"/>
                </a:solidFill>
                <a:latin typeface="Arial Black"/>
                <a:ea typeface="Symbol"/>
                <a:cs typeface="Symbol"/>
              </a:rPr>
              <a:t>for</a:t>
            </a:r>
            <a:r>
              <a:rPr lang="en-US" sz="1800" spc="-45" dirty="0" smtClean="0">
                <a:solidFill>
                  <a:srgbClr val="0070C0"/>
                </a:solidFill>
                <a:latin typeface="Arial Black"/>
                <a:ea typeface="Symbol"/>
                <a:cs typeface="Symbol"/>
              </a:rPr>
              <a:t> </a:t>
            </a:r>
            <a:r>
              <a:rPr lang="en-US" sz="1800" spc="10" dirty="0" smtClean="0">
                <a:solidFill>
                  <a:srgbClr val="0070C0"/>
                </a:solidFill>
                <a:latin typeface="Arial Black"/>
                <a:ea typeface="Symbol"/>
                <a:cs typeface="Symbol"/>
              </a:rPr>
              <a:t>the</a:t>
            </a:r>
            <a:r>
              <a:rPr lang="en-US" sz="1800" spc="-35" dirty="0" smtClean="0">
                <a:solidFill>
                  <a:srgbClr val="0070C0"/>
                </a:solidFill>
                <a:latin typeface="Arial Black"/>
                <a:ea typeface="Symbol"/>
                <a:cs typeface="Symbol"/>
              </a:rPr>
              <a:t> </a:t>
            </a:r>
            <a:r>
              <a:rPr lang="en-US" sz="1800" spc="10" dirty="0" smtClean="0">
                <a:solidFill>
                  <a:srgbClr val="0070C0"/>
                </a:solidFill>
                <a:latin typeface="Arial Black"/>
                <a:ea typeface="Symbol"/>
                <a:cs typeface="Symbol"/>
              </a:rPr>
              <a:t>current</a:t>
            </a:r>
            <a:r>
              <a:rPr lang="en-US" sz="1800" spc="-35" dirty="0" smtClean="0">
                <a:solidFill>
                  <a:srgbClr val="0070C0"/>
                </a:solidFill>
                <a:latin typeface="Arial Black"/>
                <a:ea typeface="Symbol"/>
                <a:cs typeface="Symbol"/>
              </a:rPr>
              <a:t> </a:t>
            </a:r>
            <a:r>
              <a:rPr lang="en-US" sz="1800" spc="10" dirty="0" smtClean="0">
                <a:solidFill>
                  <a:srgbClr val="0070C0"/>
                </a:solidFill>
                <a:latin typeface="Arial Black"/>
                <a:ea typeface="Symbol"/>
                <a:cs typeface="Symbol"/>
              </a:rPr>
              <a:t>Assessment</a:t>
            </a:r>
            <a:r>
              <a:rPr lang="en-US" sz="1800" spc="-45" dirty="0" smtClean="0">
                <a:solidFill>
                  <a:srgbClr val="0070C0"/>
                </a:solidFill>
                <a:latin typeface="Arial Black"/>
                <a:ea typeface="Symbol"/>
                <a:cs typeface="Symbol"/>
              </a:rPr>
              <a:t> </a:t>
            </a:r>
            <a:r>
              <a:rPr lang="en-US" sz="1800" spc="10" dirty="0" smtClean="0">
                <a:solidFill>
                  <a:srgbClr val="0070C0"/>
                </a:solidFill>
                <a:latin typeface="Arial Black"/>
                <a:ea typeface="Symbol"/>
                <a:cs typeface="Symbol"/>
              </a:rPr>
              <a:t>Year.</a:t>
            </a:r>
            <a:r>
              <a:rPr lang="en-US" sz="1800" spc="10" dirty="0" smtClean="0">
                <a:solidFill>
                  <a:srgbClr val="00B050"/>
                </a:solidFill>
                <a:latin typeface="Arial Black"/>
                <a:ea typeface="Symbol"/>
                <a:cs typeface="Symbol"/>
              </a:rPr>
              <a:t/>
            </a:r>
            <a:br>
              <a:rPr lang="en-US" sz="1800" spc="10" dirty="0" smtClean="0">
                <a:solidFill>
                  <a:srgbClr val="00B050"/>
                </a:solidFill>
                <a:latin typeface="Arial Black"/>
                <a:ea typeface="Symbol"/>
                <a:cs typeface="Symbol"/>
              </a:rPr>
            </a:br>
            <a:r>
              <a:rPr lang="en-US" sz="1800" dirty="0" smtClean="0">
                <a:solidFill>
                  <a:srgbClr val="00B050"/>
                </a:solidFill>
                <a:latin typeface="Arial Black"/>
                <a:ea typeface="Symbol"/>
                <a:cs typeface="Symbol"/>
              </a:rPr>
              <a:t/>
            </a:r>
            <a:br>
              <a:rPr lang="en-US" sz="1800" dirty="0" smtClean="0">
                <a:solidFill>
                  <a:srgbClr val="00B050"/>
                </a:solidFill>
                <a:latin typeface="Arial Black"/>
                <a:ea typeface="Symbol"/>
                <a:cs typeface="Symbol"/>
              </a:rPr>
            </a:br>
            <a:r>
              <a:rPr lang="en-US" sz="1800" spc="10" dirty="0" smtClean="0">
                <a:solidFill>
                  <a:srgbClr val="00B050"/>
                </a:solidFill>
                <a:latin typeface="Arial"/>
                <a:ea typeface="Symbol"/>
                <a:cs typeface="Arial Black"/>
              </a:rPr>
              <a:t>Part</a:t>
            </a:r>
            <a:r>
              <a:rPr lang="en-US" sz="1800" spc="20" dirty="0" smtClean="0">
                <a:solidFill>
                  <a:srgbClr val="00B050"/>
                </a:solidFill>
                <a:latin typeface="Arial"/>
                <a:ea typeface="Symbol"/>
                <a:cs typeface="Arial Black"/>
              </a:rPr>
              <a:t> </a:t>
            </a:r>
            <a:r>
              <a:rPr lang="en-US" sz="1800" dirty="0" smtClean="0">
                <a:solidFill>
                  <a:srgbClr val="00B050"/>
                </a:solidFill>
                <a:latin typeface="Arial"/>
                <a:ea typeface="Symbol"/>
                <a:cs typeface="Arial Black"/>
              </a:rPr>
              <a:t>II</a:t>
            </a:r>
            <a:r>
              <a:rPr lang="en-US" sz="1800" spc="10" dirty="0" smtClean="0">
                <a:solidFill>
                  <a:srgbClr val="00B050"/>
                </a:solidFill>
                <a:latin typeface="Arial"/>
                <a:ea typeface="Symbol"/>
                <a:cs typeface="Arial Black"/>
              </a:rPr>
              <a:t> </a:t>
            </a:r>
            <a:br>
              <a:rPr lang="en-US" sz="1800" spc="10" dirty="0" smtClean="0">
                <a:solidFill>
                  <a:srgbClr val="00B050"/>
                </a:solidFill>
                <a:latin typeface="Arial"/>
                <a:ea typeface="Symbol"/>
                <a:cs typeface="Arial Black"/>
              </a:rPr>
            </a:br>
            <a:r>
              <a:rPr lang="en-US" sz="1800" spc="10" dirty="0" smtClean="0">
                <a:solidFill>
                  <a:srgbClr val="00B050"/>
                </a:solidFill>
                <a:latin typeface="Arial"/>
                <a:ea typeface="Symbol"/>
                <a:cs typeface="Arial Black"/>
              </a:rPr>
              <a:t>          </a:t>
            </a:r>
            <a:r>
              <a:rPr lang="en-US" sz="1800" spc="10" dirty="0" smtClean="0">
                <a:solidFill>
                  <a:srgbClr val="0070C0"/>
                </a:solidFill>
                <a:latin typeface="Arial Black"/>
                <a:ea typeface="Symbol"/>
                <a:cs typeface="Symbol"/>
              </a:rPr>
              <a:t>specifies</a:t>
            </a:r>
            <a:r>
              <a:rPr lang="en-US" sz="1800" spc="-40" dirty="0" smtClean="0">
                <a:solidFill>
                  <a:srgbClr val="0070C0"/>
                </a:solidFill>
                <a:latin typeface="Arial Black"/>
                <a:ea typeface="Symbol"/>
                <a:cs typeface="Symbol"/>
              </a:rPr>
              <a:t> </a:t>
            </a:r>
            <a:r>
              <a:rPr lang="en-US" sz="1800" spc="10" dirty="0" smtClean="0">
                <a:solidFill>
                  <a:srgbClr val="0070C0"/>
                </a:solidFill>
                <a:latin typeface="Arial Black"/>
                <a:ea typeface="Symbol"/>
                <a:cs typeface="Symbol"/>
              </a:rPr>
              <a:t>the</a:t>
            </a:r>
            <a:r>
              <a:rPr lang="en-US" sz="1800" spc="-45" dirty="0" smtClean="0">
                <a:solidFill>
                  <a:srgbClr val="0070C0"/>
                </a:solidFill>
                <a:latin typeface="Arial Black"/>
                <a:ea typeface="Symbol"/>
                <a:cs typeface="Symbol"/>
              </a:rPr>
              <a:t> </a:t>
            </a:r>
            <a:r>
              <a:rPr lang="en-US" sz="1800" spc="15" dirty="0" smtClean="0">
                <a:solidFill>
                  <a:srgbClr val="0070C0"/>
                </a:solidFill>
                <a:latin typeface="Arial Black"/>
                <a:ea typeface="Symbol"/>
                <a:cs typeface="Symbol"/>
              </a:rPr>
              <a:t>rates</a:t>
            </a:r>
            <a:r>
              <a:rPr lang="en-US" sz="1800" spc="-40" dirty="0" smtClean="0">
                <a:solidFill>
                  <a:srgbClr val="0070C0"/>
                </a:solidFill>
                <a:latin typeface="Arial Black"/>
                <a:ea typeface="Symbol"/>
                <a:cs typeface="Symbol"/>
              </a:rPr>
              <a:t> </a:t>
            </a:r>
            <a:r>
              <a:rPr lang="en-US" sz="1800" spc="10" dirty="0" smtClean="0">
                <a:solidFill>
                  <a:srgbClr val="0070C0"/>
                </a:solidFill>
                <a:latin typeface="Arial Black"/>
                <a:ea typeface="Symbol"/>
                <a:cs typeface="Symbol"/>
              </a:rPr>
              <a:t>at</a:t>
            </a:r>
            <a:r>
              <a:rPr lang="en-US" sz="1800" spc="-40" dirty="0" smtClean="0">
                <a:solidFill>
                  <a:srgbClr val="0070C0"/>
                </a:solidFill>
                <a:latin typeface="Arial Black"/>
                <a:ea typeface="Symbol"/>
                <a:cs typeface="Symbol"/>
              </a:rPr>
              <a:t> </a:t>
            </a:r>
            <a:r>
              <a:rPr lang="en-US" sz="1800" spc="10" dirty="0" smtClean="0">
                <a:solidFill>
                  <a:srgbClr val="0070C0"/>
                </a:solidFill>
                <a:latin typeface="Arial Black"/>
                <a:ea typeface="Symbol"/>
                <a:cs typeface="Symbol"/>
              </a:rPr>
              <a:t>which</a:t>
            </a:r>
            <a:r>
              <a:rPr lang="en-US" sz="1800" spc="-40" dirty="0" smtClean="0">
                <a:solidFill>
                  <a:srgbClr val="0070C0"/>
                </a:solidFill>
                <a:latin typeface="Arial Black"/>
                <a:ea typeface="Symbol"/>
                <a:cs typeface="Symbol"/>
              </a:rPr>
              <a:t> </a:t>
            </a:r>
            <a:r>
              <a:rPr lang="en-US" sz="1800" spc="10" dirty="0" smtClean="0">
                <a:solidFill>
                  <a:srgbClr val="0070C0"/>
                </a:solidFill>
                <a:latin typeface="Arial Black"/>
                <a:ea typeface="Symbol"/>
                <a:cs typeface="Symbol"/>
              </a:rPr>
              <a:t>tax</a:t>
            </a:r>
            <a:r>
              <a:rPr lang="en-US" sz="1800" spc="-35" dirty="0" smtClean="0">
                <a:solidFill>
                  <a:srgbClr val="0070C0"/>
                </a:solidFill>
                <a:latin typeface="Arial Black"/>
                <a:ea typeface="Symbol"/>
                <a:cs typeface="Symbol"/>
              </a:rPr>
              <a:t> </a:t>
            </a:r>
            <a:r>
              <a:rPr lang="en-US" sz="1800" dirty="0" smtClean="0">
                <a:solidFill>
                  <a:srgbClr val="0070C0"/>
                </a:solidFill>
                <a:latin typeface="Arial Black"/>
                <a:ea typeface="Symbol"/>
                <a:cs typeface="Symbol"/>
              </a:rPr>
              <a:t>is</a:t>
            </a:r>
            <a:r>
              <a:rPr lang="en-US" sz="1800" spc="-40" dirty="0" smtClean="0">
                <a:solidFill>
                  <a:srgbClr val="0070C0"/>
                </a:solidFill>
                <a:latin typeface="Arial Black"/>
                <a:ea typeface="Symbol"/>
                <a:cs typeface="Symbol"/>
              </a:rPr>
              <a:t> </a:t>
            </a:r>
            <a:r>
              <a:rPr lang="en-US" sz="1800" spc="15" dirty="0" smtClean="0">
                <a:solidFill>
                  <a:srgbClr val="0070C0"/>
                </a:solidFill>
                <a:latin typeface="Arial Black"/>
                <a:ea typeface="Symbol"/>
                <a:cs typeface="Symbol"/>
              </a:rPr>
              <a:t>deductible</a:t>
            </a:r>
            <a:r>
              <a:rPr lang="en-US" sz="1800" spc="-50" dirty="0" smtClean="0">
                <a:solidFill>
                  <a:srgbClr val="0070C0"/>
                </a:solidFill>
                <a:latin typeface="Arial Black"/>
                <a:ea typeface="Symbol"/>
                <a:cs typeface="Symbol"/>
              </a:rPr>
              <a:t> </a:t>
            </a:r>
            <a:r>
              <a:rPr lang="en-US" sz="1800" spc="10" dirty="0" smtClean="0">
                <a:solidFill>
                  <a:srgbClr val="0070C0"/>
                </a:solidFill>
                <a:latin typeface="Arial Black"/>
                <a:ea typeface="Symbol"/>
                <a:cs typeface="Symbol"/>
              </a:rPr>
              <a:t>at</a:t>
            </a:r>
            <a:r>
              <a:rPr lang="en-US" sz="1800" spc="-45" dirty="0" smtClean="0">
                <a:solidFill>
                  <a:srgbClr val="0070C0"/>
                </a:solidFill>
                <a:latin typeface="Arial Black"/>
                <a:ea typeface="Symbol"/>
                <a:cs typeface="Symbol"/>
              </a:rPr>
              <a:t> </a:t>
            </a:r>
            <a:r>
              <a:rPr lang="en-US" sz="1800" spc="10" dirty="0" smtClean="0">
                <a:solidFill>
                  <a:srgbClr val="0070C0"/>
                </a:solidFill>
                <a:latin typeface="Arial Black"/>
                <a:ea typeface="Symbol"/>
                <a:cs typeface="Symbol"/>
              </a:rPr>
              <a:t>source</a:t>
            </a:r>
            <a:r>
              <a:rPr lang="en-US" sz="1800" spc="-40" dirty="0" smtClean="0">
                <a:solidFill>
                  <a:srgbClr val="0070C0"/>
                </a:solidFill>
                <a:latin typeface="Arial Black"/>
                <a:ea typeface="Symbol"/>
                <a:cs typeface="Symbol"/>
              </a:rPr>
              <a:t> </a:t>
            </a:r>
            <a:r>
              <a:rPr lang="en-US" sz="1800" spc="10" dirty="0" smtClean="0">
                <a:solidFill>
                  <a:srgbClr val="0070C0"/>
                </a:solidFill>
                <a:latin typeface="Arial Black"/>
                <a:ea typeface="Symbol"/>
                <a:cs typeface="Symbol"/>
              </a:rPr>
              <a:t>for</a:t>
            </a:r>
            <a:r>
              <a:rPr lang="en-US" sz="1800" spc="-40" dirty="0" smtClean="0">
                <a:solidFill>
                  <a:srgbClr val="0070C0"/>
                </a:solidFill>
                <a:latin typeface="Arial Black"/>
                <a:ea typeface="Symbol"/>
                <a:cs typeface="Symbol"/>
              </a:rPr>
              <a:t> </a:t>
            </a:r>
            <a:r>
              <a:rPr lang="en-US" sz="1800" spc="10" dirty="0" smtClean="0">
                <a:solidFill>
                  <a:srgbClr val="0070C0"/>
                </a:solidFill>
                <a:latin typeface="Arial Black"/>
                <a:ea typeface="Symbol"/>
                <a:cs typeface="Symbol"/>
              </a:rPr>
              <a:t>the</a:t>
            </a:r>
            <a:r>
              <a:rPr lang="en-US" sz="1800" spc="-45" dirty="0" smtClean="0">
                <a:solidFill>
                  <a:srgbClr val="0070C0"/>
                </a:solidFill>
                <a:latin typeface="Arial Black"/>
                <a:ea typeface="Symbol"/>
                <a:cs typeface="Symbol"/>
              </a:rPr>
              <a:t> </a:t>
            </a:r>
            <a:r>
              <a:rPr lang="en-US" sz="1800" spc="15" dirty="0" smtClean="0">
                <a:solidFill>
                  <a:srgbClr val="0070C0"/>
                </a:solidFill>
                <a:latin typeface="Arial Black"/>
                <a:ea typeface="Symbol"/>
                <a:cs typeface="Symbol"/>
              </a:rPr>
              <a:t>current Financial</a:t>
            </a:r>
            <a:r>
              <a:rPr lang="en-US" sz="1800" spc="-35" dirty="0" smtClean="0">
                <a:solidFill>
                  <a:srgbClr val="0070C0"/>
                </a:solidFill>
                <a:latin typeface="Arial Black"/>
                <a:ea typeface="Symbol"/>
                <a:cs typeface="Symbol"/>
              </a:rPr>
              <a:t> </a:t>
            </a:r>
            <a:r>
              <a:rPr lang="en-US" sz="1800" spc="10" dirty="0" smtClean="0">
                <a:solidFill>
                  <a:srgbClr val="0070C0"/>
                </a:solidFill>
                <a:latin typeface="Arial Black"/>
                <a:ea typeface="Symbol"/>
                <a:cs typeface="Symbol"/>
              </a:rPr>
              <a:t>Year.</a:t>
            </a:r>
            <a:br>
              <a:rPr lang="en-US" sz="1800" spc="10" dirty="0" smtClean="0">
                <a:solidFill>
                  <a:srgbClr val="0070C0"/>
                </a:solidFill>
                <a:latin typeface="Arial Black"/>
                <a:ea typeface="Symbol"/>
                <a:cs typeface="Symbol"/>
              </a:rPr>
            </a:br>
            <a:r>
              <a:rPr lang="en-US" sz="1800" dirty="0" smtClean="0">
                <a:solidFill>
                  <a:srgbClr val="00B050"/>
                </a:solidFill>
                <a:latin typeface="Arial Black"/>
                <a:ea typeface="Symbol"/>
                <a:cs typeface="Symbol"/>
              </a:rPr>
              <a:t/>
            </a:r>
            <a:br>
              <a:rPr lang="en-US" sz="1800" dirty="0" smtClean="0">
                <a:solidFill>
                  <a:srgbClr val="00B050"/>
                </a:solidFill>
                <a:latin typeface="Arial Black"/>
                <a:ea typeface="Symbol"/>
                <a:cs typeface="Symbol"/>
              </a:rPr>
            </a:br>
            <a:r>
              <a:rPr lang="en-US" sz="1800" dirty="0" smtClean="0">
                <a:solidFill>
                  <a:srgbClr val="00B050"/>
                </a:solidFill>
                <a:latin typeface="Arial"/>
                <a:ea typeface="Symbol"/>
                <a:cs typeface="Arial Black"/>
              </a:rPr>
              <a:t>Part</a:t>
            </a:r>
            <a:r>
              <a:rPr lang="en-US" sz="1800" spc="-55" dirty="0" smtClean="0">
                <a:solidFill>
                  <a:srgbClr val="00B050"/>
                </a:solidFill>
                <a:latin typeface="Arial"/>
                <a:ea typeface="Symbol"/>
                <a:cs typeface="Arial Black"/>
              </a:rPr>
              <a:t> </a:t>
            </a:r>
            <a:r>
              <a:rPr lang="en-US" sz="1800" dirty="0" smtClean="0">
                <a:solidFill>
                  <a:srgbClr val="0070C0"/>
                </a:solidFill>
                <a:latin typeface="Arial"/>
                <a:ea typeface="Symbol"/>
                <a:cs typeface="Arial Black"/>
              </a:rPr>
              <a:t>III</a:t>
            </a:r>
            <a:r>
              <a:rPr lang="en-US" sz="1800" spc="-55" dirty="0" smtClean="0">
                <a:solidFill>
                  <a:srgbClr val="0070C0"/>
                </a:solidFill>
                <a:latin typeface="Arial"/>
                <a:ea typeface="Symbol"/>
                <a:cs typeface="Arial Black"/>
              </a:rPr>
              <a:t> </a:t>
            </a:r>
            <a:br>
              <a:rPr lang="en-US" sz="1800" spc="-55" dirty="0" smtClean="0">
                <a:solidFill>
                  <a:srgbClr val="0070C0"/>
                </a:solidFill>
                <a:latin typeface="Arial"/>
                <a:ea typeface="Symbol"/>
                <a:cs typeface="Arial Black"/>
              </a:rPr>
            </a:br>
            <a:r>
              <a:rPr lang="en-US" sz="1800" spc="-55" dirty="0" smtClean="0">
                <a:solidFill>
                  <a:srgbClr val="0070C0"/>
                </a:solidFill>
                <a:latin typeface="Arial"/>
                <a:ea typeface="Symbol"/>
                <a:cs typeface="Arial Black"/>
              </a:rPr>
              <a:t>            </a:t>
            </a:r>
            <a:r>
              <a:rPr lang="en-US" sz="1800" dirty="0" smtClean="0">
                <a:solidFill>
                  <a:srgbClr val="0070C0"/>
                </a:solidFill>
                <a:latin typeface="Arial Black"/>
                <a:ea typeface="Symbol"/>
                <a:cs typeface="Symbol"/>
              </a:rPr>
              <a:t>gives</a:t>
            </a:r>
            <a:r>
              <a:rPr lang="en-US" sz="1800" spc="-105" dirty="0" smtClean="0">
                <a:solidFill>
                  <a:srgbClr val="0070C0"/>
                </a:solidFill>
                <a:latin typeface="Arial Black"/>
                <a:ea typeface="Symbol"/>
                <a:cs typeface="Symbol"/>
              </a:rPr>
              <a:t> </a:t>
            </a:r>
            <a:r>
              <a:rPr lang="en-US" sz="1800" dirty="0" smtClean="0">
                <a:solidFill>
                  <a:srgbClr val="0070C0"/>
                </a:solidFill>
                <a:latin typeface="Arial Black"/>
                <a:ea typeface="Symbol"/>
                <a:cs typeface="Symbol"/>
              </a:rPr>
              <a:t>the</a:t>
            </a:r>
            <a:r>
              <a:rPr lang="en-US" sz="1800" spc="-110" dirty="0" smtClean="0">
                <a:solidFill>
                  <a:srgbClr val="0070C0"/>
                </a:solidFill>
                <a:latin typeface="Arial Black"/>
                <a:ea typeface="Symbol"/>
                <a:cs typeface="Symbol"/>
              </a:rPr>
              <a:t> </a:t>
            </a:r>
            <a:r>
              <a:rPr lang="en-US" sz="1800" dirty="0" smtClean="0">
                <a:solidFill>
                  <a:srgbClr val="0070C0"/>
                </a:solidFill>
                <a:latin typeface="Arial Black"/>
                <a:ea typeface="Symbol"/>
                <a:cs typeface="Symbol"/>
              </a:rPr>
              <a:t>rates</a:t>
            </a:r>
            <a:r>
              <a:rPr lang="en-US" sz="1800" spc="-105" dirty="0" smtClean="0">
                <a:solidFill>
                  <a:srgbClr val="0070C0"/>
                </a:solidFill>
                <a:latin typeface="Arial Black"/>
                <a:ea typeface="Symbol"/>
                <a:cs typeface="Symbol"/>
              </a:rPr>
              <a:t> </a:t>
            </a:r>
            <a:r>
              <a:rPr lang="en-US" sz="1800" dirty="0" smtClean="0">
                <a:solidFill>
                  <a:srgbClr val="0070C0"/>
                </a:solidFill>
                <a:latin typeface="Arial Black"/>
                <a:ea typeface="Symbol"/>
                <a:cs typeface="Symbol"/>
              </a:rPr>
              <a:t>for</a:t>
            </a:r>
            <a:r>
              <a:rPr lang="en-US" sz="1800" spc="-105" dirty="0" smtClean="0">
                <a:solidFill>
                  <a:srgbClr val="0070C0"/>
                </a:solidFill>
                <a:latin typeface="Arial Black"/>
                <a:ea typeface="Symbol"/>
                <a:cs typeface="Symbol"/>
              </a:rPr>
              <a:t> </a:t>
            </a:r>
            <a:r>
              <a:rPr lang="en-US" sz="1800" dirty="0" smtClean="0">
                <a:solidFill>
                  <a:srgbClr val="0070C0"/>
                </a:solidFill>
                <a:latin typeface="Arial Black"/>
                <a:ea typeface="Symbol"/>
                <a:cs typeface="Symbol"/>
              </a:rPr>
              <a:t>calculating</a:t>
            </a:r>
            <a:r>
              <a:rPr lang="en-US" sz="1800" spc="-110" dirty="0" smtClean="0">
                <a:solidFill>
                  <a:srgbClr val="0070C0"/>
                </a:solidFill>
                <a:latin typeface="Arial Black"/>
                <a:ea typeface="Symbol"/>
                <a:cs typeface="Symbol"/>
              </a:rPr>
              <a:t> </a:t>
            </a:r>
            <a:r>
              <a:rPr lang="en-US" sz="1800" dirty="0" smtClean="0">
                <a:solidFill>
                  <a:srgbClr val="0070C0"/>
                </a:solidFill>
                <a:latin typeface="Arial Black"/>
                <a:ea typeface="Symbol"/>
                <a:cs typeface="Symbol"/>
              </a:rPr>
              <a:t>income-tax</a:t>
            </a:r>
            <a:r>
              <a:rPr lang="en-US" sz="1800" spc="-105" dirty="0" smtClean="0">
                <a:solidFill>
                  <a:srgbClr val="0070C0"/>
                </a:solidFill>
                <a:latin typeface="Arial Black"/>
                <a:ea typeface="Symbol"/>
                <a:cs typeface="Symbol"/>
              </a:rPr>
              <a:t> </a:t>
            </a:r>
            <a:r>
              <a:rPr lang="en-US" sz="1800" dirty="0" smtClean="0">
                <a:solidFill>
                  <a:srgbClr val="0070C0"/>
                </a:solidFill>
                <a:latin typeface="Arial Black"/>
                <a:ea typeface="Symbol"/>
                <a:cs typeface="Symbol"/>
              </a:rPr>
              <a:t>for</a:t>
            </a:r>
            <a:r>
              <a:rPr lang="en-US" sz="1800" spc="-105" dirty="0" smtClean="0">
                <a:solidFill>
                  <a:srgbClr val="0070C0"/>
                </a:solidFill>
                <a:latin typeface="Arial Black"/>
                <a:ea typeface="Symbol"/>
                <a:cs typeface="Symbol"/>
              </a:rPr>
              <a:t> </a:t>
            </a:r>
            <a:r>
              <a:rPr lang="en-US" sz="1800" dirty="0" smtClean="0">
                <a:solidFill>
                  <a:srgbClr val="0070C0"/>
                </a:solidFill>
                <a:latin typeface="Arial Black"/>
                <a:ea typeface="Symbol"/>
                <a:cs typeface="Symbol"/>
              </a:rPr>
              <a:t>deducting</a:t>
            </a:r>
            <a:r>
              <a:rPr lang="en-US" sz="1800" spc="-110" dirty="0" smtClean="0">
                <a:solidFill>
                  <a:srgbClr val="0070C0"/>
                </a:solidFill>
                <a:latin typeface="Arial Black"/>
                <a:ea typeface="Symbol"/>
                <a:cs typeface="Symbol"/>
              </a:rPr>
              <a:t> </a:t>
            </a:r>
            <a:r>
              <a:rPr lang="en-US" sz="1800" dirty="0" smtClean="0">
                <a:solidFill>
                  <a:srgbClr val="0070C0"/>
                </a:solidFill>
                <a:latin typeface="Arial Black"/>
                <a:ea typeface="Symbol"/>
                <a:cs typeface="Symbol"/>
              </a:rPr>
              <a:t>tax</a:t>
            </a:r>
            <a:r>
              <a:rPr lang="en-US" sz="1800" spc="-105" dirty="0" smtClean="0">
                <a:solidFill>
                  <a:srgbClr val="0070C0"/>
                </a:solidFill>
                <a:latin typeface="Arial Black"/>
                <a:ea typeface="Symbol"/>
                <a:cs typeface="Symbol"/>
              </a:rPr>
              <a:t> </a:t>
            </a:r>
            <a:r>
              <a:rPr lang="en-US" sz="1800" dirty="0" smtClean="0">
                <a:solidFill>
                  <a:srgbClr val="0070C0"/>
                </a:solidFill>
                <a:latin typeface="Arial Black"/>
                <a:ea typeface="Symbol"/>
                <a:cs typeface="Symbol"/>
              </a:rPr>
              <a:t>from</a:t>
            </a:r>
            <a:r>
              <a:rPr lang="en-US" sz="1800" spc="-105" dirty="0" smtClean="0">
                <a:solidFill>
                  <a:srgbClr val="0070C0"/>
                </a:solidFill>
                <a:latin typeface="Arial Black"/>
                <a:ea typeface="Symbol"/>
                <a:cs typeface="Symbol"/>
              </a:rPr>
              <a:t> </a:t>
            </a:r>
            <a:r>
              <a:rPr lang="en-US" sz="1800" dirty="0" smtClean="0">
                <a:solidFill>
                  <a:srgbClr val="0070C0"/>
                </a:solidFill>
                <a:latin typeface="Arial Black"/>
                <a:ea typeface="Symbol"/>
                <a:cs typeface="Symbol"/>
              </a:rPr>
              <a:t>income chargeable</a:t>
            </a:r>
            <a:r>
              <a:rPr lang="en-US" sz="1800" spc="-190" dirty="0" smtClean="0">
                <a:solidFill>
                  <a:srgbClr val="0070C0"/>
                </a:solidFill>
                <a:latin typeface="Arial Black"/>
                <a:ea typeface="Symbol"/>
                <a:cs typeface="Symbol"/>
              </a:rPr>
              <a:t> </a:t>
            </a:r>
            <a:r>
              <a:rPr lang="en-US" sz="1800" dirty="0" smtClean="0">
                <a:solidFill>
                  <a:srgbClr val="0070C0"/>
                </a:solidFill>
                <a:latin typeface="Arial Black"/>
                <a:ea typeface="Symbol"/>
                <a:cs typeface="Symbol"/>
              </a:rPr>
              <a:t>under</a:t>
            </a:r>
            <a:r>
              <a:rPr lang="en-US" sz="1800" spc="-190" dirty="0" smtClean="0">
                <a:solidFill>
                  <a:srgbClr val="0070C0"/>
                </a:solidFill>
                <a:latin typeface="Arial Black"/>
                <a:ea typeface="Symbol"/>
                <a:cs typeface="Symbol"/>
              </a:rPr>
              <a:t> </a:t>
            </a:r>
            <a:r>
              <a:rPr lang="en-US" sz="1800" dirty="0" smtClean="0">
                <a:solidFill>
                  <a:srgbClr val="0070C0"/>
                </a:solidFill>
                <a:latin typeface="Arial Black"/>
                <a:ea typeface="Symbol"/>
                <a:cs typeface="Symbol"/>
              </a:rPr>
              <a:t>the</a:t>
            </a:r>
            <a:r>
              <a:rPr lang="en-US" sz="1800" spc="-185" dirty="0" smtClean="0">
                <a:solidFill>
                  <a:srgbClr val="0070C0"/>
                </a:solidFill>
                <a:latin typeface="Arial Black"/>
                <a:ea typeface="Symbol"/>
                <a:cs typeface="Symbol"/>
              </a:rPr>
              <a:t> </a:t>
            </a:r>
            <a:r>
              <a:rPr lang="en-US" sz="1800" dirty="0" smtClean="0">
                <a:solidFill>
                  <a:srgbClr val="0070C0"/>
                </a:solidFill>
                <a:latin typeface="Arial Black"/>
                <a:ea typeface="Symbol"/>
                <a:cs typeface="Symbol"/>
              </a:rPr>
              <a:t>head</a:t>
            </a:r>
            <a:r>
              <a:rPr lang="en-US" sz="1800" spc="-190" dirty="0" smtClean="0">
                <a:solidFill>
                  <a:srgbClr val="0070C0"/>
                </a:solidFill>
                <a:latin typeface="Arial Black"/>
                <a:ea typeface="Symbol"/>
                <a:cs typeface="Symbol"/>
              </a:rPr>
              <a:t> </a:t>
            </a:r>
            <a:r>
              <a:rPr lang="en-US" sz="1800" dirty="0" smtClean="0">
                <a:solidFill>
                  <a:srgbClr val="0070C0"/>
                </a:solidFill>
                <a:latin typeface="Arial Black"/>
                <a:ea typeface="Symbol"/>
                <a:cs typeface="Symbol"/>
              </a:rPr>
              <a:t>“Salaries”</a:t>
            </a:r>
            <a:r>
              <a:rPr lang="en-US" sz="1800" spc="-185" dirty="0" smtClean="0">
                <a:solidFill>
                  <a:srgbClr val="0070C0"/>
                </a:solidFill>
                <a:latin typeface="Arial Black"/>
                <a:ea typeface="Symbol"/>
                <a:cs typeface="Symbol"/>
              </a:rPr>
              <a:t> </a:t>
            </a:r>
            <a:r>
              <a:rPr lang="en-US" sz="1800" dirty="0" smtClean="0">
                <a:solidFill>
                  <a:srgbClr val="0070C0"/>
                </a:solidFill>
                <a:latin typeface="Arial Black"/>
                <a:ea typeface="Symbol"/>
                <a:cs typeface="Symbol"/>
              </a:rPr>
              <a:t>and</a:t>
            </a:r>
            <a:r>
              <a:rPr lang="en-US" sz="1800" spc="-185" dirty="0" smtClean="0">
                <a:solidFill>
                  <a:srgbClr val="0070C0"/>
                </a:solidFill>
                <a:latin typeface="Arial Black"/>
                <a:ea typeface="Symbol"/>
                <a:cs typeface="Symbol"/>
              </a:rPr>
              <a:t> </a:t>
            </a:r>
            <a:r>
              <a:rPr lang="en-US" sz="1800" dirty="0" smtClean="0">
                <a:solidFill>
                  <a:srgbClr val="0070C0"/>
                </a:solidFill>
                <a:latin typeface="Arial Black"/>
                <a:ea typeface="Symbol"/>
                <a:cs typeface="Symbol"/>
              </a:rPr>
              <a:t>computation</a:t>
            </a:r>
            <a:r>
              <a:rPr lang="en-US" sz="1800" spc="-190" dirty="0" smtClean="0">
                <a:solidFill>
                  <a:srgbClr val="0070C0"/>
                </a:solidFill>
                <a:latin typeface="Arial Black"/>
                <a:ea typeface="Symbol"/>
                <a:cs typeface="Symbol"/>
              </a:rPr>
              <a:t> </a:t>
            </a:r>
            <a:r>
              <a:rPr lang="en-US" sz="1800" dirty="0" smtClean="0">
                <a:solidFill>
                  <a:srgbClr val="0070C0"/>
                </a:solidFill>
                <a:latin typeface="Arial Black"/>
                <a:ea typeface="Symbol"/>
                <a:cs typeface="Symbol"/>
              </a:rPr>
              <a:t>of</a:t>
            </a:r>
            <a:r>
              <a:rPr lang="en-US" sz="1800" spc="-185" dirty="0" smtClean="0">
                <a:solidFill>
                  <a:srgbClr val="0070C0"/>
                </a:solidFill>
                <a:latin typeface="Arial Black"/>
                <a:ea typeface="Symbol"/>
                <a:cs typeface="Symbol"/>
              </a:rPr>
              <a:t> </a:t>
            </a:r>
            <a:r>
              <a:rPr lang="en-US" sz="1800" dirty="0" smtClean="0">
                <a:solidFill>
                  <a:srgbClr val="0070C0"/>
                </a:solidFill>
                <a:latin typeface="Arial Black"/>
                <a:ea typeface="Symbol"/>
                <a:cs typeface="Symbol"/>
              </a:rPr>
              <a:t>advance</a:t>
            </a:r>
            <a:r>
              <a:rPr lang="en-US" sz="1800" spc="-190" dirty="0" smtClean="0">
                <a:solidFill>
                  <a:srgbClr val="0070C0"/>
                </a:solidFill>
                <a:latin typeface="Arial Black"/>
                <a:ea typeface="Symbol"/>
                <a:cs typeface="Symbol"/>
              </a:rPr>
              <a:t> </a:t>
            </a:r>
            <a:r>
              <a:rPr lang="en-US" sz="1800" dirty="0" smtClean="0">
                <a:solidFill>
                  <a:srgbClr val="0070C0"/>
                </a:solidFill>
                <a:latin typeface="Arial Black"/>
                <a:ea typeface="Symbol"/>
                <a:cs typeface="Symbol"/>
              </a:rPr>
              <a:t>tax.</a:t>
            </a:r>
            <a:br>
              <a:rPr lang="en-US" sz="1800" dirty="0" smtClean="0">
                <a:solidFill>
                  <a:srgbClr val="0070C0"/>
                </a:solidFill>
                <a:latin typeface="Arial Black"/>
                <a:ea typeface="Symbol"/>
                <a:cs typeface="Symbol"/>
              </a:rPr>
            </a:br>
            <a:r>
              <a:rPr lang="en-US" sz="1800" dirty="0" smtClean="0">
                <a:solidFill>
                  <a:srgbClr val="00B050"/>
                </a:solidFill>
                <a:latin typeface="Arial Black"/>
                <a:ea typeface="Symbol"/>
                <a:cs typeface="Symbol"/>
              </a:rPr>
              <a:t/>
            </a:r>
            <a:br>
              <a:rPr lang="en-US" sz="1800" dirty="0" smtClean="0">
                <a:solidFill>
                  <a:srgbClr val="00B050"/>
                </a:solidFill>
                <a:latin typeface="Arial Black"/>
                <a:ea typeface="Symbol"/>
                <a:cs typeface="Symbol"/>
              </a:rPr>
            </a:br>
            <a:r>
              <a:rPr lang="en-US" sz="1800" spc="10" dirty="0" smtClean="0">
                <a:solidFill>
                  <a:srgbClr val="00B050"/>
                </a:solidFill>
                <a:latin typeface="Arial"/>
                <a:ea typeface="Symbol"/>
                <a:cs typeface="Arial Black"/>
              </a:rPr>
              <a:t>Part</a:t>
            </a:r>
            <a:r>
              <a:rPr lang="en-US" sz="1800" spc="-30" dirty="0" smtClean="0">
                <a:solidFill>
                  <a:srgbClr val="00B050"/>
                </a:solidFill>
                <a:latin typeface="Arial"/>
                <a:ea typeface="Symbol"/>
                <a:cs typeface="Arial Black"/>
              </a:rPr>
              <a:t> </a:t>
            </a:r>
            <a:r>
              <a:rPr lang="en-US" sz="1800" dirty="0" smtClean="0">
                <a:solidFill>
                  <a:srgbClr val="00B050"/>
                </a:solidFill>
                <a:latin typeface="Arial"/>
                <a:ea typeface="Symbol"/>
                <a:cs typeface="Arial Black"/>
              </a:rPr>
              <a:t>IV</a:t>
            </a:r>
            <a:r>
              <a:rPr lang="en-US" sz="1800" spc="-35" dirty="0" smtClean="0">
                <a:solidFill>
                  <a:srgbClr val="00B050"/>
                </a:solidFill>
                <a:latin typeface="Arial"/>
                <a:ea typeface="Symbol"/>
                <a:cs typeface="Arial Black"/>
              </a:rPr>
              <a:t> </a:t>
            </a:r>
            <a:r>
              <a:rPr lang="en-US" sz="1800" spc="-35" dirty="0" smtClean="0">
                <a:solidFill>
                  <a:srgbClr val="0070C0"/>
                </a:solidFill>
                <a:latin typeface="Arial"/>
                <a:ea typeface="Symbol"/>
                <a:cs typeface="Arial Black"/>
              </a:rPr>
              <a:t/>
            </a:r>
            <a:br>
              <a:rPr lang="en-US" sz="1800" spc="-35" dirty="0" smtClean="0">
                <a:solidFill>
                  <a:srgbClr val="0070C0"/>
                </a:solidFill>
                <a:latin typeface="Arial"/>
                <a:ea typeface="Symbol"/>
                <a:cs typeface="Arial Black"/>
              </a:rPr>
            </a:br>
            <a:r>
              <a:rPr lang="en-US" sz="1800" spc="-35" dirty="0" smtClean="0">
                <a:solidFill>
                  <a:srgbClr val="0070C0"/>
                </a:solidFill>
                <a:latin typeface="Arial"/>
                <a:ea typeface="Symbol"/>
                <a:cs typeface="Arial Black"/>
              </a:rPr>
              <a:t>             </a:t>
            </a:r>
            <a:r>
              <a:rPr lang="en-US" sz="1800" spc="10" dirty="0" smtClean="0">
                <a:solidFill>
                  <a:srgbClr val="0070C0"/>
                </a:solidFill>
                <a:latin typeface="Arial Black"/>
                <a:ea typeface="Symbol"/>
                <a:cs typeface="Symbol"/>
              </a:rPr>
              <a:t>gives</a:t>
            </a:r>
            <a:r>
              <a:rPr lang="en-US" sz="1800" spc="-85" dirty="0" smtClean="0">
                <a:solidFill>
                  <a:srgbClr val="0070C0"/>
                </a:solidFill>
                <a:latin typeface="Arial Black"/>
                <a:ea typeface="Symbol"/>
                <a:cs typeface="Symbol"/>
              </a:rPr>
              <a:t> </a:t>
            </a:r>
            <a:r>
              <a:rPr lang="en-US" sz="1800" spc="10" dirty="0" smtClean="0">
                <a:solidFill>
                  <a:srgbClr val="0070C0"/>
                </a:solidFill>
                <a:latin typeface="Arial Black"/>
                <a:ea typeface="Symbol"/>
                <a:cs typeface="Symbol"/>
              </a:rPr>
              <a:t>the</a:t>
            </a:r>
            <a:r>
              <a:rPr lang="en-US" sz="1800" spc="-95" dirty="0" smtClean="0">
                <a:solidFill>
                  <a:srgbClr val="0070C0"/>
                </a:solidFill>
                <a:latin typeface="Arial Black"/>
                <a:ea typeface="Symbol"/>
                <a:cs typeface="Symbol"/>
              </a:rPr>
              <a:t> </a:t>
            </a:r>
            <a:r>
              <a:rPr lang="en-US" sz="1800" spc="10" dirty="0" smtClean="0">
                <a:solidFill>
                  <a:srgbClr val="0070C0"/>
                </a:solidFill>
                <a:latin typeface="Arial Black"/>
                <a:ea typeface="Symbol"/>
                <a:cs typeface="Symbol"/>
              </a:rPr>
              <a:t>rules</a:t>
            </a:r>
            <a:r>
              <a:rPr lang="en-US" sz="1800" spc="-95" dirty="0" smtClean="0">
                <a:solidFill>
                  <a:srgbClr val="0070C0"/>
                </a:solidFill>
                <a:latin typeface="Arial Black"/>
                <a:ea typeface="Symbol"/>
                <a:cs typeface="Symbol"/>
              </a:rPr>
              <a:t> </a:t>
            </a:r>
            <a:r>
              <a:rPr lang="en-US" sz="1800" spc="10" dirty="0" smtClean="0">
                <a:solidFill>
                  <a:srgbClr val="0070C0"/>
                </a:solidFill>
                <a:latin typeface="Arial Black"/>
                <a:ea typeface="Symbol"/>
                <a:cs typeface="Symbol"/>
              </a:rPr>
              <a:t>for</a:t>
            </a:r>
            <a:r>
              <a:rPr lang="en-US" sz="1800" spc="-85" dirty="0" smtClean="0">
                <a:solidFill>
                  <a:srgbClr val="0070C0"/>
                </a:solidFill>
                <a:latin typeface="Arial Black"/>
                <a:ea typeface="Symbol"/>
                <a:cs typeface="Symbol"/>
              </a:rPr>
              <a:t> </a:t>
            </a:r>
            <a:r>
              <a:rPr lang="en-US" sz="1800" spc="10" dirty="0" smtClean="0">
                <a:solidFill>
                  <a:srgbClr val="0070C0"/>
                </a:solidFill>
                <a:latin typeface="Arial Black"/>
                <a:ea typeface="Symbol"/>
                <a:cs typeface="Symbol"/>
              </a:rPr>
              <a:t>computing</a:t>
            </a:r>
            <a:r>
              <a:rPr lang="en-US" sz="1800" spc="-95" dirty="0" smtClean="0">
                <a:solidFill>
                  <a:srgbClr val="0070C0"/>
                </a:solidFill>
                <a:latin typeface="Arial Black"/>
                <a:ea typeface="Symbol"/>
                <a:cs typeface="Symbol"/>
              </a:rPr>
              <a:t> </a:t>
            </a:r>
            <a:r>
              <a:rPr lang="en-US" sz="1800" spc="10" dirty="0" smtClean="0">
                <a:solidFill>
                  <a:srgbClr val="0070C0"/>
                </a:solidFill>
                <a:latin typeface="Arial Black"/>
                <a:ea typeface="Symbol"/>
                <a:cs typeface="Symbol"/>
              </a:rPr>
              <a:t>net</a:t>
            </a:r>
            <a:r>
              <a:rPr lang="en-US" sz="1800" spc="-95" dirty="0" smtClean="0">
                <a:solidFill>
                  <a:srgbClr val="0070C0"/>
                </a:solidFill>
                <a:latin typeface="Arial Black"/>
                <a:ea typeface="Symbol"/>
                <a:cs typeface="Symbol"/>
              </a:rPr>
              <a:t> </a:t>
            </a:r>
            <a:r>
              <a:rPr lang="en-US" sz="1800" spc="15" dirty="0" smtClean="0">
                <a:solidFill>
                  <a:srgbClr val="0070C0"/>
                </a:solidFill>
                <a:latin typeface="Arial Black"/>
                <a:ea typeface="Symbol"/>
                <a:cs typeface="Symbol"/>
              </a:rPr>
              <a:t>agricultural</a:t>
            </a:r>
            <a:r>
              <a:rPr lang="en-US" sz="1800" spc="-85" dirty="0" smtClean="0">
                <a:solidFill>
                  <a:srgbClr val="0070C0"/>
                </a:solidFill>
                <a:latin typeface="Arial Black"/>
                <a:ea typeface="Symbol"/>
                <a:cs typeface="Symbol"/>
              </a:rPr>
              <a:t> </a:t>
            </a:r>
            <a:r>
              <a:rPr lang="en-US" sz="1800" spc="10" dirty="0" smtClean="0">
                <a:solidFill>
                  <a:srgbClr val="0070C0"/>
                </a:solidFill>
                <a:latin typeface="Arial Black"/>
                <a:ea typeface="Symbol"/>
                <a:cs typeface="Symbol"/>
              </a:rPr>
              <a:t>income.</a:t>
            </a:r>
            <a:r>
              <a:rPr lang="en-US" sz="1800" dirty="0" smtClean="0">
                <a:latin typeface="Arial Black"/>
                <a:ea typeface="Symbol"/>
                <a:cs typeface="Symbol"/>
              </a:rPr>
              <a:t/>
            </a:r>
            <a:br>
              <a:rPr lang="en-US" sz="1800" dirty="0" smtClean="0">
                <a:latin typeface="Arial Black"/>
                <a:ea typeface="Symbol"/>
                <a:cs typeface="Symbol"/>
              </a:rPr>
            </a:br>
            <a:endParaRPr lang="en-US" sz="1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54762"/>
          </a:xfrm>
        </p:spPr>
        <p:txBody>
          <a:bodyPr/>
          <a:lstStyle/>
          <a:p>
            <a:endParaRPr lang="en-US" dirty="0"/>
          </a:p>
        </p:txBody>
      </p:sp>
      <p:grpSp>
        <p:nvGrpSpPr>
          <p:cNvPr id="4158" name="Group 62"/>
          <p:cNvGrpSpPr>
            <a:grpSpLocks/>
          </p:cNvGrpSpPr>
          <p:nvPr/>
        </p:nvGrpSpPr>
        <p:grpSpPr bwMode="auto">
          <a:xfrm>
            <a:off x="958850" y="304800"/>
            <a:ext cx="7727950" cy="5867400"/>
            <a:chOff x="1510" y="1070"/>
            <a:chExt cx="8095" cy="9746"/>
          </a:xfrm>
        </p:grpSpPr>
        <p:sp>
          <p:nvSpPr>
            <p:cNvPr id="4159" name="Line 63"/>
            <p:cNvSpPr>
              <a:spLocks noChangeShapeType="1"/>
            </p:cNvSpPr>
            <p:nvPr/>
          </p:nvSpPr>
          <p:spPr bwMode="auto">
            <a:xfrm>
              <a:off x="5580" y="2741"/>
              <a:ext cx="0" cy="212"/>
            </a:xfrm>
            <a:prstGeom prst="line">
              <a:avLst/>
            </a:prstGeom>
            <a:noFill/>
            <a:ln w="9538">
              <a:solidFill>
                <a:srgbClr val="00B05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60" name="Freeform 64"/>
            <p:cNvSpPr>
              <a:spLocks/>
            </p:cNvSpPr>
            <p:nvPr/>
          </p:nvSpPr>
          <p:spPr bwMode="auto">
            <a:xfrm>
              <a:off x="5520" y="2933"/>
              <a:ext cx="120" cy="120"/>
            </a:xfrm>
            <a:custGeom>
              <a:avLst/>
              <a:gdLst/>
              <a:ahLst/>
              <a:cxnLst>
                <a:cxn ang="0">
                  <a:pos x="120" y="0"/>
                </a:cxn>
                <a:cxn ang="0">
                  <a:pos x="0" y="0"/>
                </a:cxn>
                <a:cxn ang="0">
                  <a:pos x="60" y="120"/>
                </a:cxn>
                <a:cxn ang="0">
                  <a:pos x="120" y="0"/>
                </a:cxn>
              </a:cxnLst>
              <a:rect l="0" t="0" r="r" b="b"/>
              <a:pathLst>
                <a:path w="120" h="120">
                  <a:moveTo>
                    <a:pt x="120" y="0"/>
                  </a:moveTo>
                  <a:lnTo>
                    <a:pt x="0" y="0"/>
                  </a:lnTo>
                  <a:lnTo>
                    <a:pt x="60" y="120"/>
                  </a:lnTo>
                  <a:lnTo>
                    <a:pt x="120" y="0"/>
                  </a:lnTo>
                  <a:close/>
                </a:path>
              </a:pathLst>
            </a:custGeom>
            <a:solidFill>
              <a:srgbClr val="00B05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61" name="Line 65"/>
            <p:cNvSpPr>
              <a:spLocks noChangeShapeType="1"/>
            </p:cNvSpPr>
            <p:nvPr/>
          </p:nvSpPr>
          <p:spPr bwMode="auto">
            <a:xfrm>
              <a:off x="5580" y="1666"/>
              <a:ext cx="0" cy="196"/>
            </a:xfrm>
            <a:prstGeom prst="line">
              <a:avLst/>
            </a:prstGeom>
            <a:noFill/>
            <a:ln w="9538">
              <a:solidFill>
                <a:srgbClr val="00B05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62" name="Freeform 66"/>
            <p:cNvSpPr>
              <a:spLocks/>
            </p:cNvSpPr>
            <p:nvPr/>
          </p:nvSpPr>
          <p:spPr bwMode="auto">
            <a:xfrm>
              <a:off x="5520" y="1842"/>
              <a:ext cx="120" cy="120"/>
            </a:xfrm>
            <a:custGeom>
              <a:avLst/>
              <a:gdLst/>
              <a:ahLst/>
              <a:cxnLst>
                <a:cxn ang="0">
                  <a:pos x="120" y="0"/>
                </a:cxn>
                <a:cxn ang="0">
                  <a:pos x="0" y="0"/>
                </a:cxn>
                <a:cxn ang="0">
                  <a:pos x="60" y="120"/>
                </a:cxn>
                <a:cxn ang="0">
                  <a:pos x="120" y="0"/>
                </a:cxn>
              </a:cxnLst>
              <a:rect l="0" t="0" r="r" b="b"/>
              <a:pathLst>
                <a:path w="120" h="120">
                  <a:moveTo>
                    <a:pt x="120" y="0"/>
                  </a:moveTo>
                  <a:lnTo>
                    <a:pt x="0" y="0"/>
                  </a:lnTo>
                  <a:lnTo>
                    <a:pt x="60" y="120"/>
                  </a:lnTo>
                  <a:lnTo>
                    <a:pt x="120" y="0"/>
                  </a:lnTo>
                  <a:close/>
                </a:path>
              </a:pathLst>
            </a:custGeom>
            <a:solidFill>
              <a:srgbClr val="00B05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63" name="Rectangle 67"/>
            <p:cNvSpPr>
              <a:spLocks noChangeArrowheads="1"/>
            </p:cNvSpPr>
            <p:nvPr/>
          </p:nvSpPr>
          <p:spPr bwMode="auto">
            <a:xfrm>
              <a:off x="3177" y="1090"/>
              <a:ext cx="4712" cy="577"/>
            </a:xfrm>
            <a:prstGeom prst="rect">
              <a:avLst/>
            </a:prstGeom>
            <a:solidFill>
              <a:srgbClr val="C3D69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64" name="AutoShape 68"/>
            <p:cNvSpPr>
              <a:spLocks/>
            </p:cNvSpPr>
            <p:nvPr/>
          </p:nvSpPr>
          <p:spPr bwMode="auto">
            <a:xfrm>
              <a:off x="3157" y="1070"/>
              <a:ext cx="4752" cy="617"/>
            </a:xfrm>
            <a:custGeom>
              <a:avLst/>
              <a:gdLst/>
              <a:ahLst/>
              <a:cxnLst>
                <a:cxn ang="0">
                  <a:pos x="20" y="0"/>
                </a:cxn>
                <a:cxn ang="0">
                  <a:pos x="15" y="0"/>
                </a:cxn>
                <a:cxn ang="0">
                  <a:pos x="10" y="2"/>
                </a:cxn>
                <a:cxn ang="0">
                  <a:pos x="2" y="10"/>
                </a:cxn>
                <a:cxn ang="0">
                  <a:pos x="0" y="15"/>
                </a:cxn>
                <a:cxn ang="0">
                  <a:pos x="0" y="602"/>
                </a:cxn>
                <a:cxn ang="0">
                  <a:pos x="2" y="607"/>
                </a:cxn>
                <a:cxn ang="0">
                  <a:pos x="10" y="614"/>
                </a:cxn>
                <a:cxn ang="0">
                  <a:pos x="15" y="616"/>
                </a:cxn>
                <a:cxn ang="0">
                  <a:pos x="4737" y="616"/>
                </a:cxn>
                <a:cxn ang="0">
                  <a:pos x="4742" y="614"/>
                </a:cxn>
                <a:cxn ang="0">
                  <a:pos x="4750" y="607"/>
                </a:cxn>
                <a:cxn ang="0">
                  <a:pos x="4752" y="602"/>
                </a:cxn>
                <a:cxn ang="0">
                  <a:pos x="4752" y="576"/>
                </a:cxn>
                <a:cxn ang="0">
                  <a:pos x="40" y="576"/>
                </a:cxn>
                <a:cxn ang="0">
                  <a:pos x="40" y="40"/>
                </a:cxn>
                <a:cxn ang="0">
                  <a:pos x="20" y="40"/>
                </a:cxn>
                <a:cxn ang="0">
                  <a:pos x="20" y="0"/>
                </a:cxn>
                <a:cxn ang="0">
                  <a:pos x="4752" y="20"/>
                </a:cxn>
                <a:cxn ang="0">
                  <a:pos x="40" y="20"/>
                </a:cxn>
                <a:cxn ang="0">
                  <a:pos x="40" y="40"/>
                </a:cxn>
                <a:cxn ang="0">
                  <a:pos x="4712" y="40"/>
                </a:cxn>
                <a:cxn ang="0">
                  <a:pos x="4712" y="576"/>
                </a:cxn>
                <a:cxn ang="0">
                  <a:pos x="4752" y="576"/>
                </a:cxn>
                <a:cxn ang="0">
                  <a:pos x="4752" y="20"/>
                </a:cxn>
                <a:cxn ang="0">
                  <a:pos x="4737" y="0"/>
                </a:cxn>
                <a:cxn ang="0">
                  <a:pos x="20" y="0"/>
                </a:cxn>
                <a:cxn ang="0">
                  <a:pos x="20" y="40"/>
                </a:cxn>
                <a:cxn ang="0">
                  <a:pos x="40" y="40"/>
                </a:cxn>
                <a:cxn ang="0">
                  <a:pos x="40" y="20"/>
                </a:cxn>
                <a:cxn ang="0">
                  <a:pos x="4752" y="20"/>
                </a:cxn>
                <a:cxn ang="0">
                  <a:pos x="4752" y="15"/>
                </a:cxn>
                <a:cxn ang="0">
                  <a:pos x="4750" y="10"/>
                </a:cxn>
                <a:cxn ang="0">
                  <a:pos x="4742" y="2"/>
                </a:cxn>
                <a:cxn ang="0">
                  <a:pos x="4737" y="0"/>
                </a:cxn>
              </a:cxnLst>
              <a:rect l="0" t="0" r="r" b="b"/>
              <a:pathLst>
                <a:path w="4752" h="617">
                  <a:moveTo>
                    <a:pt x="20" y="0"/>
                  </a:moveTo>
                  <a:lnTo>
                    <a:pt x="15" y="0"/>
                  </a:lnTo>
                  <a:lnTo>
                    <a:pt x="10" y="2"/>
                  </a:lnTo>
                  <a:lnTo>
                    <a:pt x="2" y="10"/>
                  </a:lnTo>
                  <a:lnTo>
                    <a:pt x="0" y="15"/>
                  </a:lnTo>
                  <a:lnTo>
                    <a:pt x="0" y="602"/>
                  </a:lnTo>
                  <a:lnTo>
                    <a:pt x="2" y="607"/>
                  </a:lnTo>
                  <a:lnTo>
                    <a:pt x="10" y="614"/>
                  </a:lnTo>
                  <a:lnTo>
                    <a:pt x="15" y="616"/>
                  </a:lnTo>
                  <a:lnTo>
                    <a:pt x="4737" y="616"/>
                  </a:lnTo>
                  <a:lnTo>
                    <a:pt x="4742" y="614"/>
                  </a:lnTo>
                  <a:lnTo>
                    <a:pt x="4750" y="607"/>
                  </a:lnTo>
                  <a:lnTo>
                    <a:pt x="4752" y="602"/>
                  </a:lnTo>
                  <a:lnTo>
                    <a:pt x="4752" y="576"/>
                  </a:lnTo>
                  <a:lnTo>
                    <a:pt x="40" y="576"/>
                  </a:lnTo>
                  <a:lnTo>
                    <a:pt x="40" y="40"/>
                  </a:lnTo>
                  <a:lnTo>
                    <a:pt x="20" y="40"/>
                  </a:lnTo>
                  <a:lnTo>
                    <a:pt x="20" y="0"/>
                  </a:lnTo>
                  <a:close/>
                  <a:moveTo>
                    <a:pt x="4752" y="20"/>
                  </a:moveTo>
                  <a:lnTo>
                    <a:pt x="40" y="20"/>
                  </a:lnTo>
                  <a:lnTo>
                    <a:pt x="40" y="40"/>
                  </a:lnTo>
                  <a:lnTo>
                    <a:pt x="4712" y="40"/>
                  </a:lnTo>
                  <a:lnTo>
                    <a:pt x="4712" y="576"/>
                  </a:lnTo>
                  <a:lnTo>
                    <a:pt x="4752" y="576"/>
                  </a:lnTo>
                  <a:lnTo>
                    <a:pt x="4752" y="20"/>
                  </a:lnTo>
                  <a:close/>
                  <a:moveTo>
                    <a:pt x="4737" y="0"/>
                  </a:moveTo>
                  <a:lnTo>
                    <a:pt x="20" y="0"/>
                  </a:lnTo>
                  <a:lnTo>
                    <a:pt x="20" y="40"/>
                  </a:lnTo>
                  <a:lnTo>
                    <a:pt x="40" y="40"/>
                  </a:lnTo>
                  <a:lnTo>
                    <a:pt x="40" y="20"/>
                  </a:lnTo>
                  <a:lnTo>
                    <a:pt x="4752" y="20"/>
                  </a:lnTo>
                  <a:lnTo>
                    <a:pt x="4752" y="15"/>
                  </a:lnTo>
                  <a:lnTo>
                    <a:pt x="4750" y="10"/>
                  </a:lnTo>
                  <a:lnTo>
                    <a:pt x="4742" y="2"/>
                  </a:lnTo>
                  <a:lnTo>
                    <a:pt x="4737" y="0"/>
                  </a:lnTo>
                  <a:close/>
                </a:path>
              </a:pathLst>
            </a:custGeom>
            <a:solidFill>
              <a:srgbClr val="00B05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4165" name="Picture 69"/>
            <p:cNvPicPr>
              <a:picLocks noChangeAspect="1" noChangeArrowheads="1"/>
            </p:cNvPicPr>
            <p:nvPr/>
          </p:nvPicPr>
          <p:blipFill>
            <a:blip r:embed="rId2"/>
            <a:srcRect/>
            <a:stretch>
              <a:fillRect/>
            </a:stretch>
          </p:blipFill>
          <p:spPr bwMode="auto">
            <a:xfrm>
              <a:off x="3197" y="1182"/>
              <a:ext cx="4672" cy="392"/>
            </a:xfrm>
            <a:prstGeom prst="rect">
              <a:avLst/>
            </a:prstGeom>
            <a:noFill/>
            <a:ln w="9525">
              <a:noFill/>
              <a:miter lim="800000"/>
              <a:headEnd/>
              <a:tailEnd/>
            </a:ln>
          </p:spPr>
        </p:pic>
        <p:pic>
          <p:nvPicPr>
            <p:cNvPr id="4166" name="Picture 70"/>
            <p:cNvPicPr>
              <a:picLocks noChangeAspect="1" noChangeArrowheads="1"/>
            </p:cNvPicPr>
            <p:nvPr/>
          </p:nvPicPr>
          <p:blipFill>
            <a:blip r:embed="rId3"/>
            <a:srcRect/>
            <a:stretch>
              <a:fillRect/>
            </a:stretch>
          </p:blipFill>
          <p:spPr bwMode="auto">
            <a:xfrm>
              <a:off x="3955" y="1973"/>
              <a:ext cx="3227" cy="788"/>
            </a:xfrm>
            <a:prstGeom prst="rect">
              <a:avLst/>
            </a:prstGeom>
            <a:noFill/>
            <a:ln w="9525">
              <a:noFill/>
              <a:miter lim="800000"/>
              <a:headEnd/>
              <a:tailEnd/>
            </a:ln>
          </p:spPr>
        </p:pic>
        <p:pic>
          <p:nvPicPr>
            <p:cNvPr id="4167" name="Picture 71"/>
            <p:cNvPicPr>
              <a:picLocks noChangeAspect="1" noChangeArrowheads="1"/>
            </p:cNvPicPr>
            <p:nvPr/>
          </p:nvPicPr>
          <p:blipFill>
            <a:blip r:embed="rId4"/>
            <a:srcRect/>
            <a:stretch>
              <a:fillRect/>
            </a:stretch>
          </p:blipFill>
          <p:spPr bwMode="auto">
            <a:xfrm>
              <a:off x="4218" y="3033"/>
              <a:ext cx="2759" cy="897"/>
            </a:xfrm>
            <a:prstGeom prst="rect">
              <a:avLst/>
            </a:prstGeom>
            <a:noFill/>
            <a:ln w="9525">
              <a:noFill/>
              <a:miter lim="800000"/>
              <a:headEnd/>
              <a:tailEnd/>
            </a:ln>
          </p:spPr>
        </p:pic>
        <p:sp>
          <p:nvSpPr>
            <p:cNvPr id="4168" name="Line 72"/>
            <p:cNvSpPr>
              <a:spLocks noChangeShapeType="1"/>
            </p:cNvSpPr>
            <p:nvPr/>
          </p:nvSpPr>
          <p:spPr bwMode="auto">
            <a:xfrm>
              <a:off x="5610" y="3910"/>
              <a:ext cx="0" cy="305"/>
            </a:xfrm>
            <a:prstGeom prst="line">
              <a:avLst/>
            </a:prstGeom>
            <a:noFill/>
            <a:ln w="9525">
              <a:solidFill>
                <a:srgbClr val="00B05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69" name="Freeform 73"/>
            <p:cNvSpPr>
              <a:spLocks/>
            </p:cNvSpPr>
            <p:nvPr/>
          </p:nvSpPr>
          <p:spPr bwMode="auto">
            <a:xfrm>
              <a:off x="5550" y="4194"/>
              <a:ext cx="120" cy="120"/>
            </a:xfrm>
            <a:custGeom>
              <a:avLst/>
              <a:gdLst/>
              <a:ahLst/>
              <a:cxnLst>
                <a:cxn ang="0">
                  <a:pos x="120" y="0"/>
                </a:cxn>
                <a:cxn ang="0">
                  <a:pos x="0" y="0"/>
                </a:cxn>
                <a:cxn ang="0">
                  <a:pos x="60" y="120"/>
                </a:cxn>
                <a:cxn ang="0">
                  <a:pos x="120" y="0"/>
                </a:cxn>
              </a:cxnLst>
              <a:rect l="0" t="0" r="r" b="b"/>
              <a:pathLst>
                <a:path w="120" h="120">
                  <a:moveTo>
                    <a:pt x="120" y="0"/>
                  </a:moveTo>
                  <a:lnTo>
                    <a:pt x="0" y="0"/>
                  </a:lnTo>
                  <a:lnTo>
                    <a:pt x="60" y="120"/>
                  </a:lnTo>
                  <a:lnTo>
                    <a:pt x="120" y="0"/>
                  </a:lnTo>
                  <a:close/>
                </a:path>
              </a:pathLst>
            </a:custGeom>
            <a:solidFill>
              <a:srgbClr val="00B05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70" name="Line 74"/>
            <p:cNvSpPr>
              <a:spLocks noChangeShapeType="1"/>
            </p:cNvSpPr>
            <p:nvPr/>
          </p:nvSpPr>
          <p:spPr bwMode="auto">
            <a:xfrm>
              <a:off x="1935" y="4315"/>
              <a:ext cx="6975" cy="0"/>
            </a:xfrm>
            <a:prstGeom prst="line">
              <a:avLst/>
            </a:prstGeom>
            <a:noFill/>
            <a:ln w="9525">
              <a:solidFill>
                <a:srgbClr val="00B05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71" name="Line 75"/>
            <p:cNvSpPr>
              <a:spLocks noChangeShapeType="1"/>
            </p:cNvSpPr>
            <p:nvPr/>
          </p:nvSpPr>
          <p:spPr bwMode="auto">
            <a:xfrm>
              <a:off x="1935" y="4315"/>
              <a:ext cx="0" cy="367"/>
            </a:xfrm>
            <a:prstGeom prst="line">
              <a:avLst/>
            </a:prstGeom>
            <a:noFill/>
            <a:ln w="9525">
              <a:solidFill>
                <a:srgbClr val="00B05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72" name="Freeform 76"/>
            <p:cNvSpPr>
              <a:spLocks/>
            </p:cNvSpPr>
            <p:nvPr/>
          </p:nvSpPr>
          <p:spPr bwMode="auto">
            <a:xfrm>
              <a:off x="1918" y="5164"/>
              <a:ext cx="3709" cy="989"/>
            </a:xfrm>
            <a:custGeom>
              <a:avLst/>
              <a:gdLst/>
              <a:ahLst/>
              <a:cxnLst>
                <a:cxn ang="0">
                  <a:pos x="4" y="0"/>
                </a:cxn>
                <a:cxn ang="0">
                  <a:pos x="0" y="15"/>
                </a:cxn>
                <a:cxn ang="0">
                  <a:pos x="3705" y="989"/>
                </a:cxn>
                <a:cxn ang="0">
                  <a:pos x="3709" y="974"/>
                </a:cxn>
                <a:cxn ang="0">
                  <a:pos x="4" y="0"/>
                </a:cxn>
              </a:cxnLst>
              <a:rect l="0" t="0" r="r" b="b"/>
              <a:pathLst>
                <a:path w="3709" h="989">
                  <a:moveTo>
                    <a:pt x="4" y="0"/>
                  </a:moveTo>
                  <a:lnTo>
                    <a:pt x="0" y="15"/>
                  </a:lnTo>
                  <a:lnTo>
                    <a:pt x="3705" y="989"/>
                  </a:lnTo>
                  <a:lnTo>
                    <a:pt x="3709" y="974"/>
                  </a:lnTo>
                  <a:lnTo>
                    <a:pt x="4" y="0"/>
                  </a:lnTo>
                  <a:close/>
                </a:path>
              </a:pathLst>
            </a:custGeom>
            <a:solidFill>
              <a:srgbClr val="00B05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73" name="Freeform 77"/>
            <p:cNvSpPr>
              <a:spLocks/>
            </p:cNvSpPr>
            <p:nvPr/>
          </p:nvSpPr>
          <p:spPr bwMode="auto">
            <a:xfrm>
              <a:off x="3701" y="5273"/>
              <a:ext cx="1912" cy="880"/>
            </a:xfrm>
            <a:custGeom>
              <a:avLst/>
              <a:gdLst/>
              <a:ahLst/>
              <a:cxnLst>
                <a:cxn ang="0">
                  <a:pos x="6" y="0"/>
                </a:cxn>
                <a:cxn ang="0">
                  <a:pos x="0" y="13"/>
                </a:cxn>
                <a:cxn ang="0">
                  <a:pos x="1905" y="879"/>
                </a:cxn>
                <a:cxn ang="0">
                  <a:pos x="1911" y="865"/>
                </a:cxn>
                <a:cxn ang="0">
                  <a:pos x="6" y="0"/>
                </a:cxn>
              </a:cxnLst>
              <a:rect l="0" t="0" r="r" b="b"/>
              <a:pathLst>
                <a:path w="1912" h="880">
                  <a:moveTo>
                    <a:pt x="6" y="0"/>
                  </a:moveTo>
                  <a:lnTo>
                    <a:pt x="0" y="13"/>
                  </a:lnTo>
                  <a:lnTo>
                    <a:pt x="1905" y="879"/>
                  </a:lnTo>
                  <a:lnTo>
                    <a:pt x="1911" y="865"/>
                  </a:lnTo>
                  <a:lnTo>
                    <a:pt x="6" y="0"/>
                  </a:lnTo>
                  <a:close/>
                </a:path>
              </a:pathLst>
            </a:custGeom>
            <a:solidFill>
              <a:srgbClr val="00B05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74" name="Freeform 78"/>
            <p:cNvSpPr>
              <a:spLocks/>
            </p:cNvSpPr>
            <p:nvPr/>
          </p:nvSpPr>
          <p:spPr bwMode="auto">
            <a:xfrm>
              <a:off x="5622" y="5538"/>
              <a:ext cx="1693" cy="614"/>
            </a:xfrm>
            <a:custGeom>
              <a:avLst/>
              <a:gdLst/>
              <a:ahLst/>
              <a:cxnLst>
                <a:cxn ang="0">
                  <a:pos x="1688" y="0"/>
                </a:cxn>
                <a:cxn ang="0">
                  <a:pos x="0" y="599"/>
                </a:cxn>
                <a:cxn ang="0">
                  <a:pos x="6" y="613"/>
                </a:cxn>
                <a:cxn ang="0">
                  <a:pos x="1693" y="14"/>
                </a:cxn>
                <a:cxn ang="0">
                  <a:pos x="1688" y="0"/>
                </a:cxn>
              </a:cxnLst>
              <a:rect l="0" t="0" r="r" b="b"/>
              <a:pathLst>
                <a:path w="1693" h="614">
                  <a:moveTo>
                    <a:pt x="1688" y="0"/>
                  </a:moveTo>
                  <a:lnTo>
                    <a:pt x="0" y="599"/>
                  </a:lnTo>
                  <a:lnTo>
                    <a:pt x="6" y="613"/>
                  </a:lnTo>
                  <a:lnTo>
                    <a:pt x="1693" y="14"/>
                  </a:lnTo>
                  <a:lnTo>
                    <a:pt x="1688" y="0"/>
                  </a:lnTo>
                  <a:close/>
                </a:path>
              </a:pathLst>
            </a:custGeom>
            <a:solidFill>
              <a:srgbClr val="00B05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75" name="Freeform 79"/>
            <p:cNvSpPr>
              <a:spLocks/>
            </p:cNvSpPr>
            <p:nvPr/>
          </p:nvSpPr>
          <p:spPr bwMode="auto">
            <a:xfrm>
              <a:off x="5623" y="5506"/>
              <a:ext cx="3288" cy="647"/>
            </a:xfrm>
            <a:custGeom>
              <a:avLst/>
              <a:gdLst/>
              <a:ahLst/>
              <a:cxnLst>
                <a:cxn ang="0">
                  <a:pos x="3285" y="0"/>
                </a:cxn>
                <a:cxn ang="0">
                  <a:pos x="0" y="631"/>
                </a:cxn>
                <a:cxn ang="0">
                  <a:pos x="2" y="646"/>
                </a:cxn>
                <a:cxn ang="0">
                  <a:pos x="3287" y="15"/>
                </a:cxn>
                <a:cxn ang="0">
                  <a:pos x="3285" y="0"/>
                </a:cxn>
              </a:cxnLst>
              <a:rect l="0" t="0" r="r" b="b"/>
              <a:pathLst>
                <a:path w="3288" h="647">
                  <a:moveTo>
                    <a:pt x="3285" y="0"/>
                  </a:moveTo>
                  <a:lnTo>
                    <a:pt x="0" y="631"/>
                  </a:lnTo>
                  <a:lnTo>
                    <a:pt x="2" y="646"/>
                  </a:lnTo>
                  <a:lnTo>
                    <a:pt x="3287" y="15"/>
                  </a:lnTo>
                  <a:lnTo>
                    <a:pt x="3285" y="0"/>
                  </a:lnTo>
                  <a:close/>
                </a:path>
              </a:pathLst>
            </a:custGeom>
            <a:solidFill>
              <a:srgbClr val="00B05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4176" name="Picture 80"/>
            <p:cNvPicPr>
              <a:picLocks noChangeAspect="1" noChangeArrowheads="1"/>
            </p:cNvPicPr>
            <p:nvPr/>
          </p:nvPicPr>
          <p:blipFill>
            <a:blip r:embed="rId5"/>
            <a:srcRect/>
            <a:stretch>
              <a:fillRect/>
            </a:stretch>
          </p:blipFill>
          <p:spPr bwMode="auto">
            <a:xfrm>
              <a:off x="1510" y="4793"/>
              <a:ext cx="1075" cy="539"/>
            </a:xfrm>
            <a:prstGeom prst="rect">
              <a:avLst/>
            </a:prstGeom>
            <a:noFill/>
            <a:ln w="9525">
              <a:noFill/>
              <a:miter lim="800000"/>
              <a:headEnd/>
              <a:tailEnd/>
            </a:ln>
          </p:spPr>
        </p:pic>
        <p:pic>
          <p:nvPicPr>
            <p:cNvPr id="4177" name="Picture 81"/>
            <p:cNvPicPr>
              <a:picLocks noChangeAspect="1" noChangeArrowheads="1"/>
            </p:cNvPicPr>
            <p:nvPr/>
          </p:nvPicPr>
          <p:blipFill>
            <a:blip r:embed="rId6"/>
            <a:srcRect/>
            <a:stretch>
              <a:fillRect/>
            </a:stretch>
          </p:blipFill>
          <p:spPr bwMode="auto">
            <a:xfrm>
              <a:off x="3025" y="4762"/>
              <a:ext cx="1735" cy="679"/>
            </a:xfrm>
            <a:prstGeom prst="rect">
              <a:avLst/>
            </a:prstGeom>
            <a:noFill/>
            <a:ln w="9525">
              <a:noFill/>
              <a:miter lim="800000"/>
              <a:headEnd/>
              <a:tailEnd/>
            </a:ln>
          </p:spPr>
        </p:pic>
        <p:pic>
          <p:nvPicPr>
            <p:cNvPr id="4178" name="Picture 82"/>
            <p:cNvPicPr>
              <a:picLocks noChangeAspect="1" noChangeArrowheads="1"/>
            </p:cNvPicPr>
            <p:nvPr/>
          </p:nvPicPr>
          <p:blipFill>
            <a:blip r:embed="rId7"/>
            <a:srcRect/>
            <a:stretch>
              <a:fillRect/>
            </a:stretch>
          </p:blipFill>
          <p:spPr bwMode="auto">
            <a:xfrm>
              <a:off x="4825" y="4762"/>
              <a:ext cx="1840" cy="1006"/>
            </a:xfrm>
            <a:prstGeom prst="rect">
              <a:avLst/>
            </a:prstGeom>
            <a:noFill/>
            <a:ln w="9525">
              <a:noFill/>
              <a:miter lim="800000"/>
              <a:headEnd/>
              <a:tailEnd/>
            </a:ln>
          </p:spPr>
        </p:pic>
        <p:pic>
          <p:nvPicPr>
            <p:cNvPr id="4179" name="Picture 83"/>
            <p:cNvPicPr>
              <a:picLocks noChangeAspect="1" noChangeArrowheads="1"/>
            </p:cNvPicPr>
            <p:nvPr/>
          </p:nvPicPr>
          <p:blipFill>
            <a:blip r:embed="rId8"/>
            <a:srcRect/>
            <a:stretch>
              <a:fillRect/>
            </a:stretch>
          </p:blipFill>
          <p:spPr bwMode="auto">
            <a:xfrm>
              <a:off x="6805" y="4809"/>
              <a:ext cx="1015" cy="757"/>
            </a:xfrm>
            <a:prstGeom prst="rect">
              <a:avLst/>
            </a:prstGeom>
            <a:noFill/>
            <a:ln w="9525">
              <a:noFill/>
              <a:miter lim="800000"/>
              <a:headEnd/>
              <a:tailEnd/>
            </a:ln>
          </p:spPr>
        </p:pic>
        <p:pic>
          <p:nvPicPr>
            <p:cNvPr id="4180" name="Picture 84"/>
            <p:cNvPicPr>
              <a:picLocks noChangeAspect="1" noChangeArrowheads="1"/>
            </p:cNvPicPr>
            <p:nvPr/>
          </p:nvPicPr>
          <p:blipFill>
            <a:blip r:embed="rId9"/>
            <a:srcRect/>
            <a:stretch>
              <a:fillRect/>
            </a:stretch>
          </p:blipFill>
          <p:spPr bwMode="auto">
            <a:xfrm>
              <a:off x="8020" y="4793"/>
              <a:ext cx="1585" cy="819"/>
            </a:xfrm>
            <a:prstGeom prst="rect">
              <a:avLst/>
            </a:prstGeom>
            <a:noFill/>
            <a:ln w="9525">
              <a:noFill/>
              <a:miter lim="800000"/>
              <a:headEnd/>
              <a:tailEnd/>
            </a:ln>
          </p:spPr>
        </p:pic>
        <p:sp>
          <p:nvSpPr>
            <p:cNvPr id="4181" name="Freeform 85"/>
            <p:cNvSpPr>
              <a:spLocks/>
            </p:cNvSpPr>
            <p:nvPr/>
          </p:nvSpPr>
          <p:spPr bwMode="auto">
            <a:xfrm>
              <a:off x="1875" y="4662"/>
              <a:ext cx="120" cy="120"/>
            </a:xfrm>
            <a:custGeom>
              <a:avLst/>
              <a:gdLst/>
              <a:ahLst/>
              <a:cxnLst>
                <a:cxn ang="0">
                  <a:pos x="120" y="0"/>
                </a:cxn>
                <a:cxn ang="0">
                  <a:pos x="0" y="0"/>
                </a:cxn>
                <a:cxn ang="0">
                  <a:pos x="60" y="120"/>
                </a:cxn>
                <a:cxn ang="0">
                  <a:pos x="120" y="0"/>
                </a:cxn>
              </a:cxnLst>
              <a:rect l="0" t="0" r="r" b="b"/>
              <a:pathLst>
                <a:path w="120" h="120">
                  <a:moveTo>
                    <a:pt x="120" y="0"/>
                  </a:moveTo>
                  <a:lnTo>
                    <a:pt x="0" y="0"/>
                  </a:lnTo>
                  <a:lnTo>
                    <a:pt x="60" y="120"/>
                  </a:lnTo>
                  <a:lnTo>
                    <a:pt x="120" y="0"/>
                  </a:lnTo>
                  <a:close/>
                </a:path>
              </a:pathLst>
            </a:custGeom>
            <a:solidFill>
              <a:srgbClr val="00B05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82" name="Line 86"/>
            <p:cNvSpPr>
              <a:spLocks noChangeShapeType="1"/>
            </p:cNvSpPr>
            <p:nvPr/>
          </p:nvSpPr>
          <p:spPr bwMode="auto">
            <a:xfrm>
              <a:off x="3720" y="4315"/>
              <a:ext cx="0" cy="367"/>
            </a:xfrm>
            <a:prstGeom prst="line">
              <a:avLst/>
            </a:prstGeom>
            <a:noFill/>
            <a:ln w="9525">
              <a:solidFill>
                <a:srgbClr val="00B05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83" name="Freeform 87"/>
            <p:cNvSpPr>
              <a:spLocks/>
            </p:cNvSpPr>
            <p:nvPr/>
          </p:nvSpPr>
          <p:spPr bwMode="auto">
            <a:xfrm>
              <a:off x="3660" y="4662"/>
              <a:ext cx="120" cy="120"/>
            </a:xfrm>
            <a:custGeom>
              <a:avLst/>
              <a:gdLst/>
              <a:ahLst/>
              <a:cxnLst>
                <a:cxn ang="0">
                  <a:pos x="120" y="0"/>
                </a:cxn>
                <a:cxn ang="0">
                  <a:pos x="0" y="0"/>
                </a:cxn>
                <a:cxn ang="0">
                  <a:pos x="60" y="120"/>
                </a:cxn>
                <a:cxn ang="0">
                  <a:pos x="120" y="0"/>
                </a:cxn>
              </a:cxnLst>
              <a:rect l="0" t="0" r="r" b="b"/>
              <a:pathLst>
                <a:path w="120" h="120">
                  <a:moveTo>
                    <a:pt x="120" y="0"/>
                  </a:moveTo>
                  <a:lnTo>
                    <a:pt x="0" y="0"/>
                  </a:lnTo>
                  <a:lnTo>
                    <a:pt x="60" y="120"/>
                  </a:lnTo>
                  <a:lnTo>
                    <a:pt x="120" y="0"/>
                  </a:lnTo>
                  <a:close/>
                </a:path>
              </a:pathLst>
            </a:custGeom>
            <a:solidFill>
              <a:srgbClr val="00B05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84" name="Line 88"/>
            <p:cNvSpPr>
              <a:spLocks noChangeShapeType="1"/>
            </p:cNvSpPr>
            <p:nvPr/>
          </p:nvSpPr>
          <p:spPr bwMode="auto">
            <a:xfrm>
              <a:off x="5625" y="4315"/>
              <a:ext cx="0" cy="367"/>
            </a:xfrm>
            <a:prstGeom prst="line">
              <a:avLst/>
            </a:prstGeom>
            <a:noFill/>
            <a:ln w="9525">
              <a:solidFill>
                <a:srgbClr val="00B05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85" name="Freeform 89"/>
            <p:cNvSpPr>
              <a:spLocks/>
            </p:cNvSpPr>
            <p:nvPr/>
          </p:nvSpPr>
          <p:spPr bwMode="auto">
            <a:xfrm>
              <a:off x="5565" y="4662"/>
              <a:ext cx="120" cy="120"/>
            </a:xfrm>
            <a:custGeom>
              <a:avLst/>
              <a:gdLst/>
              <a:ahLst/>
              <a:cxnLst>
                <a:cxn ang="0">
                  <a:pos x="120" y="0"/>
                </a:cxn>
                <a:cxn ang="0">
                  <a:pos x="0" y="0"/>
                </a:cxn>
                <a:cxn ang="0">
                  <a:pos x="60" y="120"/>
                </a:cxn>
                <a:cxn ang="0">
                  <a:pos x="120" y="0"/>
                </a:cxn>
              </a:cxnLst>
              <a:rect l="0" t="0" r="r" b="b"/>
              <a:pathLst>
                <a:path w="120" h="120">
                  <a:moveTo>
                    <a:pt x="120" y="0"/>
                  </a:moveTo>
                  <a:lnTo>
                    <a:pt x="0" y="0"/>
                  </a:lnTo>
                  <a:lnTo>
                    <a:pt x="60" y="120"/>
                  </a:lnTo>
                  <a:lnTo>
                    <a:pt x="120" y="0"/>
                  </a:lnTo>
                  <a:close/>
                </a:path>
              </a:pathLst>
            </a:custGeom>
            <a:solidFill>
              <a:srgbClr val="00B05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86" name="Line 90"/>
            <p:cNvSpPr>
              <a:spLocks noChangeShapeType="1"/>
            </p:cNvSpPr>
            <p:nvPr/>
          </p:nvSpPr>
          <p:spPr bwMode="auto">
            <a:xfrm>
              <a:off x="7305" y="4315"/>
              <a:ext cx="0" cy="367"/>
            </a:xfrm>
            <a:prstGeom prst="line">
              <a:avLst/>
            </a:prstGeom>
            <a:noFill/>
            <a:ln w="9525">
              <a:solidFill>
                <a:srgbClr val="00B05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87" name="Freeform 91"/>
            <p:cNvSpPr>
              <a:spLocks/>
            </p:cNvSpPr>
            <p:nvPr/>
          </p:nvSpPr>
          <p:spPr bwMode="auto">
            <a:xfrm>
              <a:off x="7245" y="4662"/>
              <a:ext cx="120" cy="120"/>
            </a:xfrm>
            <a:custGeom>
              <a:avLst/>
              <a:gdLst/>
              <a:ahLst/>
              <a:cxnLst>
                <a:cxn ang="0">
                  <a:pos x="120" y="0"/>
                </a:cxn>
                <a:cxn ang="0">
                  <a:pos x="0" y="0"/>
                </a:cxn>
                <a:cxn ang="0">
                  <a:pos x="60" y="120"/>
                </a:cxn>
                <a:cxn ang="0">
                  <a:pos x="120" y="0"/>
                </a:cxn>
              </a:cxnLst>
              <a:rect l="0" t="0" r="r" b="b"/>
              <a:pathLst>
                <a:path w="120" h="120">
                  <a:moveTo>
                    <a:pt x="120" y="0"/>
                  </a:moveTo>
                  <a:lnTo>
                    <a:pt x="0" y="0"/>
                  </a:lnTo>
                  <a:lnTo>
                    <a:pt x="60" y="120"/>
                  </a:lnTo>
                  <a:lnTo>
                    <a:pt x="120" y="0"/>
                  </a:lnTo>
                  <a:close/>
                </a:path>
              </a:pathLst>
            </a:custGeom>
            <a:solidFill>
              <a:srgbClr val="00B05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88" name="Line 92"/>
            <p:cNvSpPr>
              <a:spLocks noChangeShapeType="1"/>
            </p:cNvSpPr>
            <p:nvPr/>
          </p:nvSpPr>
          <p:spPr bwMode="auto">
            <a:xfrm>
              <a:off x="8910" y="4331"/>
              <a:ext cx="0" cy="367"/>
            </a:xfrm>
            <a:prstGeom prst="line">
              <a:avLst/>
            </a:prstGeom>
            <a:noFill/>
            <a:ln w="9525">
              <a:solidFill>
                <a:srgbClr val="00B05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89" name="Freeform 93"/>
            <p:cNvSpPr>
              <a:spLocks/>
            </p:cNvSpPr>
            <p:nvPr/>
          </p:nvSpPr>
          <p:spPr bwMode="auto">
            <a:xfrm>
              <a:off x="8850" y="4677"/>
              <a:ext cx="120" cy="120"/>
            </a:xfrm>
            <a:custGeom>
              <a:avLst/>
              <a:gdLst/>
              <a:ahLst/>
              <a:cxnLst>
                <a:cxn ang="0">
                  <a:pos x="120" y="0"/>
                </a:cxn>
                <a:cxn ang="0">
                  <a:pos x="0" y="0"/>
                </a:cxn>
                <a:cxn ang="0">
                  <a:pos x="60" y="120"/>
                </a:cxn>
                <a:cxn ang="0">
                  <a:pos x="120" y="0"/>
                </a:cxn>
              </a:cxnLst>
              <a:rect l="0" t="0" r="r" b="b"/>
              <a:pathLst>
                <a:path w="120" h="120">
                  <a:moveTo>
                    <a:pt x="120" y="0"/>
                  </a:moveTo>
                  <a:lnTo>
                    <a:pt x="0" y="0"/>
                  </a:lnTo>
                  <a:lnTo>
                    <a:pt x="60" y="120"/>
                  </a:lnTo>
                  <a:lnTo>
                    <a:pt x="120" y="0"/>
                  </a:lnTo>
                  <a:close/>
                </a:path>
              </a:pathLst>
            </a:custGeom>
            <a:solidFill>
              <a:srgbClr val="00B05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90" name="Line 94"/>
            <p:cNvSpPr>
              <a:spLocks noChangeShapeType="1"/>
            </p:cNvSpPr>
            <p:nvPr/>
          </p:nvSpPr>
          <p:spPr bwMode="auto">
            <a:xfrm>
              <a:off x="5625" y="5733"/>
              <a:ext cx="0" cy="507"/>
            </a:xfrm>
            <a:prstGeom prst="line">
              <a:avLst/>
            </a:prstGeom>
            <a:noFill/>
            <a:ln w="9525">
              <a:solidFill>
                <a:srgbClr val="00B050"/>
              </a:solid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4191" name="Picture 95"/>
            <p:cNvPicPr>
              <a:picLocks noChangeAspect="1" noChangeArrowheads="1"/>
            </p:cNvPicPr>
            <p:nvPr/>
          </p:nvPicPr>
          <p:blipFill>
            <a:blip r:embed="rId10"/>
            <a:srcRect/>
            <a:stretch>
              <a:fillRect/>
            </a:stretch>
          </p:blipFill>
          <p:spPr bwMode="auto">
            <a:xfrm>
              <a:off x="3375" y="6351"/>
              <a:ext cx="4685" cy="901"/>
            </a:xfrm>
            <a:prstGeom prst="rect">
              <a:avLst/>
            </a:prstGeom>
            <a:noFill/>
            <a:ln w="9525">
              <a:noFill/>
              <a:miter lim="800000"/>
              <a:headEnd/>
              <a:tailEnd/>
            </a:ln>
          </p:spPr>
        </p:pic>
        <p:sp>
          <p:nvSpPr>
            <p:cNvPr id="4192" name="Line 96"/>
            <p:cNvSpPr>
              <a:spLocks noChangeShapeType="1"/>
            </p:cNvSpPr>
            <p:nvPr/>
          </p:nvSpPr>
          <p:spPr bwMode="auto">
            <a:xfrm>
              <a:off x="5618" y="7223"/>
              <a:ext cx="0" cy="212"/>
            </a:xfrm>
            <a:prstGeom prst="line">
              <a:avLst/>
            </a:prstGeom>
            <a:noFill/>
            <a:ln w="9525">
              <a:solidFill>
                <a:srgbClr val="00B050"/>
              </a:solid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4193" name="Picture 97"/>
            <p:cNvPicPr>
              <a:picLocks noChangeAspect="1" noChangeArrowheads="1"/>
            </p:cNvPicPr>
            <p:nvPr/>
          </p:nvPicPr>
          <p:blipFill>
            <a:blip r:embed="rId11"/>
            <a:srcRect/>
            <a:stretch>
              <a:fillRect/>
            </a:stretch>
          </p:blipFill>
          <p:spPr bwMode="auto">
            <a:xfrm>
              <a:off x="3820" y="7508"/>
              <a:ext cx="3565" cy="446"/>
            </a:xfrm>
            <a:prstGeom prst="rect">
              <a:avLst/>
            </a:prstGeom>
            <a:noFill/>
            <a:ln w="9525">
              <a:noFill/>
              <a:miter lim="800000"/>
              <a:headEnd/>
              <a:tailEnd/>
            </a:ln>
          </p:spPr>
        </p:pic>
        <p:sp>
          <p:nvSpPr>
            <p:cNvPr id="4194" name="Freeform 98"/>
            <p:cNvSpPr>
              <a:spLocks/>
            </p:cNvSpPr>
            <p:nvPr/>
          </p:nvSpPr>
          <p:spPr bwMode="auto">
            <a:xfrm>
              <a:off x="5558" y="7414"/>
              <a:ext cx="120" cy="120"/>
            </a:xfrm>
            <a:custGeom>
              <a:avLst/>
              <a:gdLst/>
              <a:ahLst/>
              <a:cxnLst>
                <a:cxn ang="0">
                  <a:pos x="120" y="0"/>
                </a:cxn>
                <a:cxn ang="0">
                  <a:pos x="0" y="0"/>
                </a:cxn>
                <a:cxn ang="0">
                  <a:pos x="60" y="120"/>
                </a:cxn>
                <a:cxn ang="0">
                  <a:pos x="120" y="0"/>
                </a:cxn>
              </a:cxnLst>
              <a:rect l="0" t="0" r="r" b="b"/>
              <a:pathLst>
                <a:path w="120" h="120">
                  <a:moveTo>
                    <a:pt x="120" y="0"/>
                  </a:moveTo>
                  <a:lnTo>
                    <a:pt x="0" y="0"/>
                  </a:lnTo>
                  <a:lnTo>
                    <a:pt x="60" y="120"/>
                  </a:lnTo>
                  <a:lnTo>
                    <a:pt x="120" y="0"/>
                  </a:lnTo>
                  <a:close/>
                </a:path>
              </a:pathLst>
            </a:custGeom>
            <a:solidFill>
              <a:srgbClr val="00B05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95" name="Line 99"/>
            <p:cNvSpPr>
              <a:spLocks noChangeShapeType="1"/>
            </p:cNvSpPr>
            <p:nvPr/>
          </p:nvSpPr>
          <p:spPr bwMode="auto">
            <a:xfrm>
              <a:off x="5625" y="7934"/>
              <a:ext cx="0" cy="180"/>
            </a:xfrm>
            <a:prstGeom prst="line">
              <a:avLst/>
            </a:prstGeom>
            <a:noFill/>
            <a:ln w="9525">
              <a:solidFill>
                <a:srgbClr val="00B050"/>
              </a:solid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4196" name="Picture 100"/>
            <p:cNvPicPr>
              <a:picLocks noChangeAspect="1" noChangeArrowheads="1"/>
            </p:cNvPicPr>
            <p:nvPr/>
          </p:nvPicPr>
          <p:blipFill>
            <a:blip r:embed="rId12"/>
            <a:srcRect/>
            <a:stretch>
              <a:fillRect/>
            </a:stretch>
          </p:blipFill>
          <p:spPr bwMode="auto">
            <a:xfrm>
              <a:off x="3490" y="8193"/>
              <a:ext cx="4480" cy="651"/>
            </a:xfrm>
            <a:prstGeom prst="rect">
              <a:avLst/>
            </a:prstGeom>
            <a:noFill/>
            <a:ln w="9525">
              <a:noFill/>
              <a:miter lim="800000"/>
              <a:headEnd/>
              <a:tailEnd/>
            </a:ln>
          </p:spPr>
        </p:pic>
        <p:sp>
          <p:nvSpPr>
            <p:cNvPr id="4197" name="Freeform 101"/>
            <p:cNvSpPr>
              <a:spLocks/>
            </p:cNvSpPr>
            <p:nvPr/>
          </p:nvSpPr>
          <p:spPr bwMode="auto">
            <a:xfrm>
              <a:off x="5565" y="8094"/>
              <a:ext cx="120" cy="120"/>
            </a:xfrm>
            <a:custGeom>
              <a:avLst/>
              <a:gdLst/>
              <a:ahLst/>
              <a:cxnLst>
                <a:cxn ang="0">
                  <a:pos x="120" y="0"/>
                </a:cxn>
                <a:cxn ang="0">
                  <a:pos x="0" y="0"/>
                </a:cxn>
                <a:cxn ang="0">
                  <a:pos x="60" y="120"/>
                </a:cxn>
                <a:cxn ang="0">
                  <a:pos x="120" y="0"/>
                </a:cxn>
              </a:cxnLst>
              <a:rect l="0" t="0" r="r" b="b"/>
              <a:pathLst>
                <a:path w="120" h="120">
                  <a:moveTo>
                    <a:pt x="120" y="0"/>
                  </a:moveTo>
                  <a:lnTo>
                    <a:pt x="0" y="0"/>
                  </a:lnTo>
                  <a:lnTo>
                    <a:pt x="60" y="120"/>
                  </a:lnTo>
                  <a:lnTo>
                    <a:pt x="120" y="0"/>
                  </a:lnTo>
                  <a:close/>
                </a:path>
              </a:pathLst>
            </a:custGeom>
            <a:solidFill>
              <a:srgbClr val="00B05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98" name="Line 102"/>
            <p:cNvSpPr>
              <a:spLocks noChangeShapeType="1"/>
            </p:cNvSpPr>
            <p:nvPr/>
          </p:nvSpPr>
          <p:spPr bwMode="auto">
            <a:xfrm>
              <a:off x="5625" y="8835"/>
              <a:ext cx="0" cy="162"/>
            </a:xfrm>
            <a:prstGeom prst="line">
              <a:avLst/>
            </a:prstGeom>
            <a:noFill/>
            <a:ln w="9525">
              <a:solidFill>
                <a:srgbClr val="00B050"/>
              </a:solid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4199" name="Picture 103"/>
            <p:cNvPicPr>
              <a:picLocks noChangeAspect="1" noChangeArrowheads="1"/>
            </p:cNvPicPr>
            <p:nvPr/>
          </p:nvPicPr>
          <p:blipFill>
            <a:blip r:embed="rId13"/>
            <a:srcRect/>
            <a:stretch>
              <a:fillRect/>
            </a:stretch>
          </p:blipFill>
          <p:spPr bwMode="auto">
            <a:xfrm>
              <a:off x="4055" y="9073"/>
              <a:ext cx="3450" cy="446"/>
            </a:xfrm>
            <a:prstGeom prst="rect">
              <a:avLst/>
            </a:prstGeom>
            <a:noFill/>
            <a:ln w="9525">
              <a:noFill/>
              <a:miter lim="800000"/>
              <a:headEnd/>
              <a:tailEnd/>
            </a:ln>
          </p:spPr>
        </p:pic>
        <p:sp>
          <p:nvSpPr>
            <p:cNvPr id="4200" name="Freeform 104"/>
            <p:cNvSpPr>
              <a:spLocks/>
            </p:cNvSpPr>
            <p:nvPr/>
          </p:nvSpPr>
          <p:spPr bwMode="auto">
            <a:xfrm>
              <a:off x="5565" y="8977"/>
              <a:ext cx="120" cy="120"/>
            </a:xfrm>
            <a:custGeom>
              <a:avLst/>
              <a:gdLst/>
              <a:ahLst/>
              <a:cxnLst>
                <a:cxn ang="0">
                  <a:pos x="120" y="0"/>
                </a:cxn>
                <a:cxn ang="0">
                  <a:pos x="0" y="0"/>
                </a:cxn>
                <a:cxn ang="0">
                  <a:pos x="60" y="120"/>
                </a:cxn>
                <a:cxn ang="0">
                  <a:pos x="120" y="0"/>
                </a:cxn>
              </a:cxnLst>
              <a:rect l="0" t="0" r="r" b="b"/>
              <a:pathLst>
                <a:path w="120" h="120">
                  <a:moveTo>
                    <a:pt x="120" y="0"/>
                  </a:moveTo>
                  <a:lnTo>
                    <a:pt x="0" y="0"/>
                  </a:lnTo>
                  <a:lnTo>
                    <a:pt x="60" y="120"/>
                  </a:lnTo>
                  <a:lnTo>
                    <a:pt x="120" y="0"/>
                  </a:lnTo>
                  <a:close/>
                </a:path>
              </a:pathLst>
            </a:custGeom>
            <a:solidFill>
              <a:srgbClr val="00B05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01" name="Line 105"/>
            <p:cNvSpPr>
              <a:spLocks noChangeShapeType="1"/>
            </p:cNvSpPr>
            <p:nvPr/>
          </p:nvSpPr>
          <p:spPr bwMode="auto">
            <a:xfrm>
              <a:off x="5625" y="9503"/>
              <a:ext cx="0" cy="165"/>
            </a:xfrm>
            <a:prstGeom prst="line">
              <a:avLst/>
            </a:prstGeom>
            <a:noFill/>
            <a:ln w="9525">
              <a:solidFill>
                <a:srgbClr val="00B050"/>
              </a:solid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4202" name="Picture 106"/>
            <p:cNvPicPr>
              <a:picLocks noChangeAspect="1" noChangeArrowheads="1"/>
            </p:cNvPicPr>
            <p:nvPr/>
          </p:nvPicPr>
          <p:blipFill>
            <a:blip r:embed="rId14"/>
            <a:srcRect/>
            <a:stretch>
              <a:fillRect/>
            </a:stretch>
          </p:blipFill>
          <p:spPr bwMode="auto">
            <a:xfrm>
              <a:off x="3539" y="9677"/>
              <a:ext cx="4164" cy="689"/>
            </a:xfrm>
            <a:prstGeom prst="rect">
              <a:avLst/>
            </a:prstGeom>
            <a:noFill/>
            <a:ln w="9525">
              <a:noFill/>
              <a:miter lim="800000"/>
              <a:headEnd/>
              <a:tailEnd/>
            </a:ln>
          </p:spPr>
        </p:pic>
        <p:sp>
          <p:nvSpPr>
            <p:cNvPr id="4203" name="Freeform 107"/>
            <p:cNvSpPr>
              <a:spLocks/>
            </p:cNvSpPr>
            <p:nvPr/>
          </p:nvSpPr>
          <p:spPr bwMode="auto">
            <a:xfrm>
              <a:off x="5565" y="9647"/>
              <a:ext cx="120" cy="120"/>
            </a:xfrm>
            <a:custGeom>
              <a:avLst/>
              <a:gdLst/>
              <a:ahLst/>
              <a:cxnLst>
                <a:cxn ang="0">
                  <a:pos x="120" y="0"/>
                </a:cxn>
                <a:cxn ang="0">
                  <a:pos x="0" y="0"/>
                </a:cxn>
                <a:cxn ang="0">
                  <a:pos x="60" y="120"/>
                </a:cxn>
                <a:cxn ang="0">
                  <a:pos x="120" y="0"/>
                </a:cxn>
              </a:cxnLst>
              <a:rect l="0" t="0" r="r" b="b"/>
              <a:pathLst>
                <a:path w="120" h="120">
                  <a:moveTo>
                    <a:pt x="120" y="0"/>
                  </a:moveTo>
                  <a:lnTo>
                    <a:pt x="0" y="0"/>
                  </a:lnTo>
                  <a:lnTo>
                    <a:pt x="60" y="120"/>
                  </a:lnTo>
                  <a:lnTo>
                    <a:pt x="120" y="0"/>
                  </a:lnTo>
                  <a:close/>
                </a:path>
              </a:pathLst>
            </a:custGeom>
            <a:solidFill>
              <a:srgbClr val="00B05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04" name="Line 108"/>
            <p:cNvSpPr>
              <a:spLocks noChangeShapeType="1"/>
            </p:cNvSpPr>
            <p:nvPr/>
          </p:nvSpPr>
          <p:spPr bwMode="auto">
            <a:xfrm>
              <a:off x="5625" y="10173"/>
              <a:ext cx="0" cy="118"/>
            </a:xfrm>
            <a:prstGeom prst="line">
              <a:avLst/>
            </a:prstGeom>
            <a:noFill/>
            <a:ln w="9525">
              <a:solidFill>
                <a:srgbClr val="00B050"/>
              </a:solid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4205" name="Picture 109"/>
            <p:cNvPicPr>
              <a:picLocks noChangeAspect="1" noChangeArrowheads="1"/>
            </p:cNvPicPr>
            <p:nvPr/>
          </p:nvPicPr>
          <p:blipFill>
            <a:blip r:embed="rId15"/>
            <a:srcRect/>
            <a:stretch>
              <a:fillRect/>
            </a:stretch>
          </p:blipFill>
          <p:spPr bwMode="auto">
            <a:xfrm>
              <a:off x="4390" y="10370"/>
              <a:ext cx="2357" cy="446"/>
            </a:xfrm>
            <a:prstGeom prst="rect">
              <a:avLst/>
            </a:prstGeom>
            <a:noFill/>
            <a:ln w="9525">
              <a:noFill/>
              <a:miter lim="800000"/>
              <a:headEnd/>
              <a:tailEnd/>
            </a:ln>
          </p:spPr>
        </p:pic>
        <p:sp>
          <p:nvSpPr>
            <p:cNvPr id="4206" name="Freeform 110"/>
            <p:cNvSpPr>
              <a:spLocks/>
            </p:cNvSpPr>
            <p:nvPr/>
          </p:nvSpPr>
          <p:spPr bwMode="auto">
            <a:xfrm>
              <a:off x="5565" y="10270"/>
              <a:ext cx="120" cy="120"/>
            </a:xfrm>
            <a:custGeom>
              <a:avLst/>
              <a:gdLst/>
              <a:ahLst/>
              <a:cxnLst>
                <a:cxn ang="0">
                  <a:pos x="120" y="0"/>
                </a:cxn>
                <a:cxn ang="0">
                  <a:pos x="0" y="0"/>
                </a:cxn>
                <a:cxn ang="0">
                  <a:pos x="60" y="120"/>
                </a:cxn>
                <a:cxn ang="0">
                  <a:pos x="120" y="0"/>
                </a:cxn>
              </a:cxnLst>
              <a:rect l="0" t="0" r="r" b="b"/>
              <a:pathLst>
                <a:path w="120" h="120">
                  <a:moveTo>
                    <a:pt x="120" y="0"/>
                  </a:moveTo>
                  <a:lnTo>
                    <a:pt x="0" y="0"/>
                  </a:lnTo>
                  <a:lnTo>
                    <a:pt x="60" y="120"/>
                  </a:lnTo>
                  <a:lnTo>
                    <a:pt x="120" y="0"/>
                  </a:lnTo>
                  <a:close/>
                </a:path>
              </a:pathLst>
            </a:custGeom>
            <a:solidFill>
              <a:srgbClr val="00B05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07" name="Freeform 111"/>
            <p:cNvSpPr>
              <a:spLocks/>
            </p:cNvSpPr>
            <p:nvPr/>
          </p:nvSpPr>
          <p:spPr bwMode="auto">
            <a:xfrm>
              <a:off x="5565" y="6220"/>
              <a:ext cx="120" cy="120"/>
            </a:xfrm>
            <a:custGeom>
              <a:avLst/>
              <a:gdLst/>
              <a:ahLst/>
              <a:cxnLst>
                <a:cxn ang="0">
                  <a:pos x="120" y="0"/>
                </a:cxn>
                <a:cxn ang="0">
                  <a:pos x="0" y="0"/>
                </a:cxn>
                <a:cxn ang="0">
                  <a:pos x="60" y="120"/>
                </a:cxn>
                <a:cxn ang="0">
                  <a:pos x="120" y="0"/>
                </a:cxn>
              </a:cxnLst>
              <a:rect l="0" t="0" r="r" b="b"/>
              <a:pathLst>
                <a:path w="120" h="120">
                  <a:moveTo>
                    <a:pt x="120" y="0"/>
                  </a:moveTo>
                  <a:lnTo>
                    <a:pt x="0" y="0"/>
                  </a:lnTo>
                  <a:lnTo>
                    <a:pt x="60" y="120"/>
                  </a:lnTo>
                  <a:lnTo>
                    <a:pt x="120" y="0"/>
                  </a:lnTo>
                  <a:close/>
                </a:path>
              </a:pathLst>
            </a:custGeom>
            <a:solidFill>
              <a:srgbClr val="00B05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08" name="Text Box 112"/>
            <p:cNvSpPr txBox="1">
              <a:spLocks noChangeArrowheads="1"/>
            </p:cNvSpPr>
            <p:nvPr/>
          </p:nvSpPr>
          <p:spPr bwMode="auto">
            <a:xfrm>
              <a:off x="4101" y="2179"/>
              <a:ext cx="2948" cy="26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6000"/>
                </a:lnSpc>
                <a:spcBef>
                  <a:spcPct val="0"/>
                </a:spcBef>
                <a:spcAft>
                  <a:spcPts val="1000"/>
                </a:spcAft>
                <a:buClrTx/>
                <a:buSzTx/>
                <a:buFontTx/>
                <a:buNone/>
                <a:tabLst/>
              </a:pPr>
              <a:r>
                <a:rPr kumimoji="0" lang="en-US" sz="1000" b="0" i="0" u="none" strike="noStrike" cap="none" normalizeH="0" baseline="0" dirty="0" smtClean="0">
                  <a:ln>
                    <a:noFill/>
                  </a:ln>
                  <a:solidFill>
                    <a:schemeClr val="tx1"/>
                  </a:solidFill>
                  <a:effectLst/>
                  <a:latin typeface="Calibri" pitchFamily="34" charset="0"/>
                  <a:cs typeface="Arial" pitchFamily="34" charset="0"/>
                </a:rPr>
                <a:t>                Determine the residential status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209" name="Text Box 113"/>
            <p:cNvSpPr txBox="1">
              <a:spLocks noChangeArrowheads="1"/>
            </p:cNvSpPr>
            <p:nvPr/>
          </p:nvSpPr>
          <p:spPr bwMode="auto">
            <a:xfrm>
              <a:off x="4396" y="3153"/>
              <a:ext cx="2417" cy="54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457200" marR="0" lvl="1" indent="0" algn="l" defTabSz="914400" rtl="0" eaLnBrk="1" fontAlgn="base" latinLnBrk="0" hangingPunct="1">
                <a:lnSpc>
                  <a:spcPct val="100000"/>
                </a:lnSpc>
                <a:spcBef>
                  <a:spcPct val="0"/>
                </a:spcBef>
                <a:spcAft>
                  <a:spcPts val="1000"/>
                </a:spcAft>
                <a:buClrTx/>
                <a:buSzTx/>
                <a:buFontTx/>
                <a:buNone/>
                <a:tabLst/>
              </a:pPr>
              <a:r>
                <a:rPr kumimoji="0" lang="en-US" sz="1000" b="0" i="0" u="none" strike="noStrike" cap="none" normalizeH="0" baseline="0" smtClean="0">
                  <a:ln>
                    <a:noFill/>
                  </a:ln>
                  <a:solidFill>
                    <a:schemeClr val="tx1"/>
                  </a:solidFill>
                  <a:effectLst/>
                  <a:latin typeface="Calibri" pitchFamily="34" charset="0"/>
                  <a:cs typeface="Arial" pitchFamily="34" charset="0"/>
                </a:rPr>
                <a:t>Classify income under five heads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210" name="Text Box 114"/>
            <p:cNvSpPr txBox="1">
              <a:spLocks noChangeArrowheads="1"/>
            </p:cNvSpPr>
            <p:nvPr/>
          </p:nvSpPr>
          <p:spPr bwMode="auto">
            <a:xfrm>
              <a:off x="1665" y="4855"/>
              <a:ext cx="782" cy="29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17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pitchFamily="34" charset="0"/>
                </a:rPr>
                <a:t>Salaries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211" name="Text Box 115"/>
            <p:cNvSpPr txBox="1">
              <a:spLocks noChangeArrowheads="1"/>
            </p:cNvSpPr>
            <p:nvPr/>
          </p:nvSpPr>
          <p:spPr bwMode="auto">
            <a:xfrm>
              <a:off x="3122" y="4795"/>
              <a:ext cx="1556" cy="58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lvl="0" indent="0" eaLnBrk="1" fontAlgn="base" latinLnBrk="0" hangingPunct="1">
                <a:lnSpc>
                  <a:spcPct val="100000"/>
                </a:lnSpc>
                <a:spcBef>
                  <a:spcPts val="50"/>
                </a:spcBef>
                <a:spcAft>
                  <a:spcPts val="1000"/>
                </a:spcAft>
                <a:tabLst/>
              </a:pPr>
              <a:r>
                <a:rPr kumimoji="0" lang="en-US" sz="1100" b="0" i="0" u="none" strike="noStrike" cap="none" normalizeH="0" baseline="0" smtClean="0">
                  <a:ln>
                    <a:noFill/>
                  </a:ln>
                  <a:solidFill>
                    <a:schemeClr val="tx1"/>
                  </a:solidFill>
                  <a:effectLst/>
                  <a:latin typeface="Calibri" pitchFamily="34" charset="0"/>
                  <a:cs typeface="Arial" pitchFamily="34" charset="0"/>
                </a:rPr>
                <a:t>Income from house property</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212" name="Text Box 116"/>
            <p:cNvSpPr txBox="1">
              <a:spLocks noChangeArrowheads="1"/>
            </p:cNvSpPr>
            <p:nvPr/>
          </p:nvSpPr>
          <p:spPr bwMode="auto">
            <a:xfrm>
              <a:off x="4900" y="4795"/>
              <a:ext cx="1704" cy="88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28575" lvl="0" indent="0" algn="ctr" defTabSz="914400" rtl="0" eaLnBrk="1" fontAlgn="base" latinLnBrk="0" hangingPunct="1">
                <a:lnSpc>
                  <a:spcPct val="100000"/>
                </a:lnSpc>
                <a:spcBef>
                  <a:spcPts val="50"/>
                </a:spcBef>
                <a:spcAft>
                  <a:spcPts val="100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pitchFamily="34" charset="0"/>
                </a:rPr>
                <a:t>Profits and gains from business or profession</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213" name="Text Box 117"/>
            <p:cNvSpPr txBox="1">
              <a:spLocks noChangeArrowheads="1"/>
            </p:cNvSpPr>
            <p:nvPr/>
          </p:nvSpPr>
          <p:spPr bwMode="auto">
            <a:xfrm>
              <a:off x="6811" y="4843"/>
              <a:ext cx="958" cy="58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457200" marR="0" lvl="1" indent="0" algn="l" defTabSz="914400" rtl="0" eaLnBrk="1" fontAlgn="base" latinLnBrk="0" hangingPunct="1">
                <a:lnSpc>
                  <a:spcPct val="100000"/>
                </a:lnSpc>
                <a:spcBef>
                  <a:spcPts val="50"/>
                </a:spcBef>
                <a:spcAft>
                  <a:spcPts val="100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cs typeface="Arial" pitchFamily="34" charset="0"/>
                </a:rPr>
                <a:t>Capital gains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214" name="Text Box 118"/>
            <p:cNvSpPr txBox="1">
              <a:spLocks noChangeArrowheads="1"/>
            </p:cNvSpPr>
            <p:nvPr/>
          </p:nvSpPr>
          <p:spPr bwMode="auto">
            <a:xfrm>
              <a:off x="8128" y="4843"/>
              <a:ext cx="1388" cy="59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lvl="0" indent="0" eaLnBrk="1" fontAlgn="base" latinLnBrk="0" hangingPunct="1">
                <a:lnSpc>
                  <a:spcPct val="100000"/>
                </a:lnSpc>
                <a:spcBef>
                  <a:spcPts val="25"/>
                </a:spcBef>
                <a:spcAft>
                  <a:spcPts val="1000"/>
                </a:spcAft>
                <a:tabLst/>
              </a:pPr>
              <a:r>
                <a:rPr kumimoji="0" lang="en-US" sz="1100" b="0" i="0" u="none" strike="noStrike" cap="none" normalizeH="0" baseline="0" smtClean="0">
                  <a:ln>
                    <a:noFill/>
                  </a:ln>
                  <a:solidFill>
                    <a:schemeClr val="tx1"/>
                  </a:solidFill>
                  <a:effectLst/>
                  <a:latin typeface="Calibri" pitchFamily="34" charset="0"/>
                  <a:cs typeface="Arial" pitchFamily="34" charset="0"/>
                </a:rPr>
                <a:t>Income from other sources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215" name="Text Box 119"/>
            <p:cNvSpPr txBox="1">
              <a:spLocks noChangeArrowheads="1"/>
            </p:cNvSpPr>
            <p:nvPr/>
          </p:nvSpPr>
          <p:spPr bwMode="auto">
            <a:xfrm>
              <a:off x="3439" y="6403"/>
              <a:ext cx="4571" cy="150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28575" lvl="0" indent="0" algn="ctr" defTabSz="914400" rtl="0" eaLnBrk="1" fontAlgn="base" latinLnBrk="0" hangingPunct="1">
                <a:lnSpc>
                  <a:spcPct val="100000"/>
                </a:lnSpc>
                <a:spcBef>
                  <a:spcPct val="0"/>
                </a:spcBef>
                <a:spcAft>
                  <a:spcPts val="1000"/>
                </a:spcAft>
                <a:buClrTx/>
                <a:buSzTx/>
                <a:buFontTx/>
                <a:buNone/>
                <a:tabLst/>
              </a:pPr>
              <a:r>
                <a:rPr kumimoji="0" lang="en-US" sz="1000" b="0" i="0" u="none" strike="noStrike" cap="none" normalizeH="0" baseline="0" dirty="0" smtClean="0">
                  <a:ln>
                    <a:noFill/>
                  </a:ln>
                  <a:solidFill>
                    <a:schemeClr val="tx1"/>
                  </a:solidFill>
                  <a:effectLst/>
                  <a:latin typeface="Calibri" pitchFamily="34" charset="0"/>
                  <a:cs typeface="Arial" pitchFamily="34" charset="0"/>
                </a:rPr>
                <a:t>Compute income under each head applying the charging &amp; deeming provisions and providing for permissible deductions/ exemptions </a:t>
              </a:r>
              <a:r>
                <a:rPr kumimoji="0" lang="en-US" sz="1000" b="0" i="0" u="none" strike="noStrike" cap="none" normalizeH="0" baseline="0" dirty="0" err="1" smtClean="0">
                  <a:ln>
                    <a:noFill/>
                  </a:ln>
                  <a:solidFill>
                    <a:schemeClr val="tx1"/>
                  </a:solidFill>
                  <a:effectLst/>
                  <a:latin typeface="Calibri" pitchFamily="34" charset="0"/>
                  <a:cs typeface="Arial" pitchFamily="34" charset="0"/>
                </a:rPr>
                <a:t>thereunder</a:t>
              </a:r>
              <a:endParaRPr kumimoji="0" lang="en-US" sz="10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ts val="50"/>
                </a:spcBef>
                <a:spcAft>
                  <a:spcPts val="1000"/>
                </a:spcAft>
                <a:buClrTx/>
                <a:buSzTx/>
                <a:buFontTx/>
                <a:buNone/>
                <a:tabLst/>
              </a:pPr>
              <a:endParaRPr kumimoji="0" lang="en-US" sz="1000" b="0" i="0" u="none" strike="noStrike" cap="none" normalizeH="0" baseline="0" dirty="0" smtClean="0">
                <a:ln>
                  <a:noFill/>
                </a:ln>
                <a:solidFill>
                  <a:schemeClr val="tx1"/>
                </a:solidFill>
                <a:effectLst/>
                <a:latin typeface="Times New Roman" pitchFamily="18" charset="0"/>
                <a:cs typeface="Arial" pitchFamily="34" charset="0"/>
              </a:endParaRPr>
            </a:p>
            <a:p>
              <a:pPr marL="914400" marR="0" lvl="2" indent="0" algn="l" defTabSz="914400" rtl="0" eaLnBrk="1" fontAlgn="base" latinLnBrk="0" hangingPunct="1">
                <a:lnSpc>
                  <a:spcPct val="108000"/>
                </a:lnSpc>
                <a:spcBef>
                  <a:spcPct val="0"/>
                </a:spcBef>
                <a:spcAft>
                  <a:spcPts val="1000"/>
                </a:spcAft>
                <a:buClrTx/>
                <a:buSzTx/>
                <a:buFontTx/>
                <a:buNone/>
                <a:tabLst/>
              </a:pPr>
              <a:r>
                <a:rPr kumimoji="0" lang="en-US" sz="1000" b="0" i="0" u="none" strike="noStrike" cap="none" normalizeH="0" baseline="0" dirty="0" smtClean="0">
                  <a:ln>
                    <a:noFill/>
                  </a:ln>
                  <a:solidFill>
                    <a:schemeClr val="tx1"/>
                  </a:solidFill>
                  <a:effectLst/>
                  <a:latin typeface="Calibri" pitchFamily="34" charset="0"/>
                  <a:cs typeface="Arial" pitchFamily="34" charset="0"/>
                </a:rPr>
                <a:t>                     Apply clubbing provisions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216" name="Text Box 120"/>
            <p:cNvSpPr txBox="1">
              <a:spLocks noChangeArrowheads="1"/>
            </p:cNvSpPr>
            <p:nvPr/>
          </p:nvSpPr>
          <p:spPr bwMode="auto">
            <a:xfrm>
              <a:off x="3532" y="8246"/>
              <a:ext cx="4409" cy="143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R="15875" algn="ctr" fontAlgn="base">
                <a:lnSpc>
                  <a:spcPct val="110000"/>
                </a:lnSpc>
                <a:spcBef>
                  <a:spcPct val="0"/>
                </a:spcBef>
                <a:spcAft>
                  <a:spcPts val="1000"/>
                </a:spcAft>
              </a:pPr>
              <a:r>
                <a:rPr kumimoji="0" lang="en-US" sz="1000" b="0" i="0" u="none" strike="noStrike" cap="none" normalizeH="0" baseline="0" dirty="0" smtClean="0">
                  <a:ln>
                    <a:noFill/>
                  </a:ln>
                  <a:solidFill>
                    <a:schemeClr val="tx1"/>
                  </a:solidFill>
                  <a:effectLst/>
                  <a:latin typeface="Calibri" pitchFamily="34" charset="0"/>
                  <a:cs typeface="Arial" pitchFamily="34" charset="0"/>
                </a:rPr>
                <a:t>Set-off/carry forward and </a:t>
              </a:r>
              <a:r>
                <a:rPr lang="en-US" sz="1000" dirty="0" smtClean="0">
                  <a:latin typeface="Calibri" pitchFamily="34" charset="0"/>
                  <a:cs typeface="Arial" pitchFamily="34" charset="0"/>
                </a:rPr>
                <a:t>set-off of losses as per the provisions of the Act</a:t>
              </a:r>
              <a:endParaRPr lang="en-US" sz="1000" dirty="0" smtClean="0">
                <a:latin typeface="Times New Roman" pitchFamily="18" charset="0"/>
                <a:cs typeface="Arial" pitchFamily="34" charset="0"/>
              </a:endParaRPr>
            </a:p>
            <a:p>
              <a:pPr marL="0" marR="15875" lvl="0" indent="0" algn="ctr" defTabSz="914400" rtl="0" eaLnBrk="1" fontAlgn="base" latinLnBrk="0" hangingPunct="1">
                <a:lnSpc>
                  <a:spcPct val="110000"/>
                </a:lnSpc>
                <a:spcBef>
                  <a:spcPct val="0"/>
                </a:spcBef>
                <a:spcAft>
                  <a:spcPts val="1000"/>
                </a:spcAft>
                <a:buClrTx/>
                <a:buSzTx/>
                <a:buFontTx/>
                <a:buNone/>
                <a:tabLst/>
              </a:pPr>
              <a:endParaRPr kumimoji="0" lang="en-US" sz="1000" b="0" i="0" u="none" strike="noStrike" cap="none" normalizeH="0" baseline="0" dirty="0" smtClean="0">
                <a:ln>
                  <a:noFill/>
                </a:ln>
                <a:solidFill>
                  <a:schemeClr val="tx1"/>
                </a:solidFill>
                <a:effectLst/>
                <a:latin typeface="Times New Roman" pitchFamily="18" charset="0"/>
                <a:cs typeface="Arial" pitchFamily="34" charset="0"/>
              </a:endParaRPr>
            </a:p>
          </p:txBody>
        </p:sp>
        <p:sp>
          <p:nvSpPr>
            <p:cNvPr id="4217" name="Text Box 121"/>
            <p:cNvSpPr txBox="1">
              <a:spLocks noChangeArrowheads="1"/>
            </p:cNvSpPr>
            <p:nvPr/>
          </p:nvSpPr>
          <p:spPr bwMode="auto">
            <a:xfrm>
              <a:off x="4476" y="9801"/>
              <a:ext cx="2894" cy="88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cs typeface="Arial" pitchFamily="34" charset="0"/>
              </a:endParaRPr>
            </a:p>
            <a:p>
              <a:pPr marL="0" marR="320675" lvl="0" indent="0" algn="ctr" defTabSz="914400" rtl="0" eaLnBrk="1" fontAlgn="base" latinLnBrk="0" hangingPunct="1">
                <a:lnSpc>
                  <a:spcPct val="108000"/>
                </a:lnSpc>
                <a:spcBef>
                  <a:spcPct val="0"/>
                </a:spcBef>
                <a:spcAft>
                  <a:spcPts val="1000"/>
                </a:spcAft>
                <a:buClrTx/>
                <a:buSzTx/>
                <a:buFontTx/>
                <a:buNone/>
                <a:tabLst/>
              </a:pPr>
              <a:r>
                <a:rPr kumimoji="0" lang="en-US" sz="1000" b="0" i="0" u="none" strike="noStrike" cap="none" normalizeH="0" baseline="0" dirty="0" smtClean="0">
                  <a:ln>
                    <a:noFill/>
                  </a:ln>
                  <a:solidFill>
                    <a:schemeClr val="tx1"/>
                  </a:solidFill>
                  <a:effectLst/>
                  <a:latin typeface="Calibri" pitchFamily="34" charset="0"/>
                  <a:cs typeface="Arial" pitchFamily="34" charset="0"/>
                </a:rPr>
                <a:t>Total Income (TI)</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218" name="Text Box 122"/>
            <p:cNvSpPr txBox="1">
              <a:spLocks noChangeArrowheads="1"/>
            </p:cNvSpPr>
            <p:nvPr/>
          </p:nvSpPr>
          <p:spPr bwMode="auto">
            <a:xfrm>
              <a:off x="3177" y="1090"/>
              <a:ext cx="4712" cy="57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457200" marR="0" lvl="1" indent="0" algn="l" defTabSz="914400" rtl="0" eaLnBrk="1" fontAlgn="base" latinLnBrk="0" hangingPunct="1">
                <a:lnSpc>
                  <a:spcPct val="100000"/>
                </a:lnSpc>
                <a:spcBef>
                  <a:spcPts val="613"/>
                </a:spcBef>
                <a:spcAft>
                  <a:spcPts val="1000"/>
                </a:spcAft>
                <a:buClrTx/>
                <a:buSzTx/>
                <a:buFontTx/>
                <a:buNone/>
                <a:tabLst/>
              </a:pPr>
              <a:r>
                <a:rPr kumimoji="0" lang="en-US" sz="1200" b="1" i="0" u="none" strike="noStrike" cap="none" normalizeH="0" baseline="0" dirty="0" smtClean="0">
                  <a:ln>
                    <a:noFill/>
                  </a:ln>
                  <a:solidFill>
                    <a:schemeClr val="tx1"/>
                  </a:solidFill>
                  <a:effectLst/>
                  <a:latin typeface="Arial" pitchFamily="34" charset="0"/>
                  <a:cs typeface="Arial" pitchFamily="34" charset="0"/>
                </a:rPr>
                <a:t>                 COMPUTATION OF TOTAL INCOME</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126" name="Rectangle 125"/>
          <p:cNvSpPr/>
          <p:nvPr/>
        </p:nvSpPr>
        <p:spPr>
          <a:xfrm>
            <a:off x="3505200" y="5105400"/>
            <a:ext cx="2465740" cy="258532"/>
          </a:xfrm>
          <a:prstGeom prst="rect">
            <a:avLst/>
          </a:prstGeom>
        </p:spPr>
        <p:txBody>
          <a:bodyPr wrap="none">
            <a:spAutoFit/>
          </a:bodyPr>
          <a:lstStyle/>
          <a:p>
            <a:pPr marR="28575" lvl="1" algn="ctr" fontAlgn="base">
              <a:lnSpc>
                <a:spcPct val="108000"/>
              </a:lnSpc>
              <a:spcBef>
                <a:spcPct val="0"/>
              </a:spcBef>
              <a:spcAft>
                <a:spcPts val="1000"/>
              </a:spcAft>
            </a:pPr>
            <a:r>
              <a:rPr lang="en-US" sz="1000" dirty="0" smtClean="0">
                <a:latin typeface="Calibri" pitchFamily="34" charset="0"/>
                <a:cs typeface="Arial" pitchFamily="34" charset="0"/>
              </a:rPr>
              <a:t>Compute Gross Total Income (GTI)</a:t>
            </a:r>
            <a:endParaRPr lang="en-US" dirty="0" smtClean="0">
              <a:latin typeface="Arial" pitchFamily="34" charset="0"/>
              <a:cs typeface="Arial" pitchFamily="34" charset="0"/>
            </a:endParaRPr>
          </a:p>
        </p:txBody>
      </p:sp>
      <p:sp>
        <p:nvSpPr>
          <p:cNvPr id="127" name="Rectangle 126"/>
          <p:cNvSpPr/>
          <p:nvPr/>
        </p:nvSpPr>
        <p:spPr>
          <a:xfrm>
            <a:off x="2438400" y="5562600"/>
            <a:ext cx="4191000" cy="862800"/>
          </a:xfrm>
          <a:prstGeom prst="rect">
            <a:avLst/>
          </a:prstGeom>
        </p:spPr>
        <p:txBody>
          <a:bodyPr wrap="square">
            <a:spAutoFit/>
          </a:bodyPr>
          <a:lstStyle/>
          <a:p>
            <a:pPr marR="28575" lvl="0" algn="ctr" fontAlgn="base">
              <a:lnSpc>
                <a:spcPct val="112000"/>
              </a:lnSpc>
              <a:spcBef>
                <a:spcPct val="0"/>
              </a:spcBef>
              <a:spcAft>
                <a:spcPts val="1000"/>
              </a:spcAft>
            </a:pPr>
            <a:r>
              <a:rPr lang="en-US" sz="1000" i="1" dirty="0" smtClean="0">
                <a:solidFill>
                  <a:prstClr val="black"/>
                </a:solidFill>
                <a:latin typeface="Arial" pitchFamily="34" charset="0"/>
                <a:cs typeface="Arial" pitchFamily="34" charset="0"/>
              </a:rPr>
              <a:t>Less: </a:t>
            </a:r>
            <a:r>
              <a:rPr lang="en-US" sz="1000" dirty="0" smtClean="0">
                <a:solidFill>
                  <a:prstClr val="black"/>
                </a:solidFill>
                <a:latin typeface="Calibri" pitchFamily="34" charset="0"/>
                <a:cs typeface="Arial" pitchFamily="34" charset="0"/>
              </a:rPr>
              <a:t>Deductions from GTI</a:t>
            </a:r>
            <a:endParaRPr lang="en-US" sz="1000" dirty="0" smtClean="0">
              <a:solidFill>
                <a:prstClr val="black"/>
              </a:solidFill>
              <a:latin typeface="Times New Roman" pitchFamily="18" charset="0"/>
              <a:cs typeface="Arial" pitchFamily="34" charset="0"/>
            </a:endParaRPr>
          </a:p>
          <a:p>
            <a:pPr marR="28575" lvl="0" algn="ctr" fontAlgn="base">
              <a:lnSpc>
                <a:spcPct val="112000"/>
              </a:lnSpc>
              <a:spcBef>
                <a:spcPct val="0"/>
              </a:spcBef>
              <a:spcAft>
                <a:spcPts val="1000"/>
              </a:spcAft>
            </a:pPr>
            <a:endParaRPr lang="en-US" sz="1000" dirty="0" smtClean="0">
              <a:solidFill>
                <a:prstClr val="black"/>
              </a:solidFill>
              <a:latin typeface="Calibri" pitchFamily="34" charset="0"/>
              <a:cs typeface="Arial" pitchFamily="34" charset="0"/>
            </a:endParaRPr>
          </a:p>
          <a:p>
            <a:pPr lvl="0" fontAlgn="base">
              <a:spcBef>
                <a:spcPts val="25"/>
              </a:spcBef>
              <a:spcAft>
                <a:spcPts val="1000"/>
              </a:spcAft>
            </a:pPr>
            <a:endParaRPr lang="en-US" sz="1100" dirty="0" smtClean="0">
              <a:solidFill>
                <a:prstClr val="black"/>
              </a:solidFill>
              <a:latin typeface="Times New Roman" pitchFamily="18"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54762"/>
          </a:xfrm>
        </p:spPr>
        <p:txBody>
          <a:bodyPr/>
          <a:lstStyle/>
          <a:p>
            <a:endParaRPr lang="en-US" dirty="0"/>
          </a:p>
        </p:txBody>
      </p:sp>
      <p:pic>
        <p:nvPicPr>
          <p:cNvPr id="3" name="image9.png"/>
          <p:cNvPicPr/>
          <p:nvPr/>
        </p:nvPicPr>
        <p:blipFill>
          <a:blip r:embed="rId2" cstate="print"/>
          <a:stretch>
            <a:fillRect/>
          </a:stretch>
        </p:blipFill>
        <p:spPr>
          <a:xfrm>
            <a:off x="609600" y="457200"/>
            <a:ext cx="7924800" cy="6019799"/>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54762"/>
          </a:xfrm>
        </p:spPr>
        <p:txBody>
          <a:bodyPr/>
          <a:lstStyle/>
          <a:p>
            <a:endParaRPr lang="en-US" dirty="0"/>
          </a:p>
        </p:txBody>
      </p:sp>
      <p:pic>
        <p:nvPicPr>
          <p:cNvPr id="5189" name="Picture 69"/>
          <p:cNvPicPr>
            <a:picLocks noChangeAspect="1" noChangeArrowheads="1"/>
          </p:cNvPicPr>
          <p:nvPr/>
        </p:nvPicPr>
        <p:blipFill>
          <a:blip r:embed="rId2"/>
          <a:srcRect/>
          <a:stretch>
            <a:fillRect/>
          </a:stretch>
        </p:blipFill>
        <p:spPr bwMode="auto">
          <a:xfrm>
            <a:off x="533400" y="609600"/>
            <a:ext cx="8077200" cy="6019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1"/>
            <a:ext cx="7772400" cy="1371599"/>
          </a:xfrm>
        </p:spPr>
        <p:txBody>
          <a:bodyPr/>
          <a:lstStyle/>
          <a:p>
            <a:r>
              <a:rPr lang="en-US" b="0" i="0" u="none" strike="noStrike" dirty="0" smtClean="0">
                <a:latin typeface="Arial"/>
              </a:rPr>
              <a:t>What is a return of income?</a:t>
            </a:r>
            <a:endParaRPr lang="en-US" dirty="0"/>
          </a:p>
        </p:txBody>
      </p:sp>
      <p:sp>
        <p:nvSpPr>
          <p:cNvPr id="3" name="Subtitle 2"/>
          <p:cNvSpPr>
            <a:spLocks noGrp="1"/>
          </p:cNvSpPr>
          <p:nvPr>
            <p:ph type="subTitle" idx="1"/>
          </p:nvPr>
        </p:nvSpPr>
        <p:spPr>
          <a:xfrm>
            <a:off x="304800" y="1600200"/>
            <a:ext cx="8686800" cy="4038600"/>
          </a:xfrm>
        </p:spPr>
        <p:txBody>
          <a:bodyPr>
            <a:normAutofit fontScale="25000" lnSpcReduction="20000"/>
          </a:bodyPr>
          <a:lstStyle/>
          <a:p>
            <a:pPr>
              <a:spcBef>
                <a:spcPct val="0"/>
              </a:spcBef>
            </a:pPr>
            <a:r>
              <a:rPr lang="en-US" dirty="0">
                <a:solidFill>
                  <a:srgbClr val="0070C0"/>
                </a:solidFill>
              </a:rPr>
              <a:t>​</a:t>
            </a:r>
            <a:r>
              <a:rPr lang="en-US" sz="9300" dirty="0">
                <a:solidFill>
                  <a:srgbClr val="0070C0"/>
                </a:solidFill>
                <a:latin typeface="Arial"/>
                <a:ea typeface="+mj-ea"/>
                <a:cs typeface="+mj-cs"/>
              </a:rPr>
              <a:t>ITR stands for Income Tax Return​. </a:t>
            </a:r>
            <a:endParaRPr lang="en-US" sz="9300" dirty="0" smtClean="0">
              <a:solidFill>
                <a:srgbClr val="0070C0"/>
              </a:solidFill>
              <a:latin typeface="Arial"/>
              <a:ea typeface="+mj-ea"/>
              <a:cs typeface="+mj-cs"/>
            </a:endParaRPr>
          </a:p>
          <a:p>
            <a:pPr>
              <a:spcBef>
                <a:spcPct val="0"/>
              </a:spcBef>
            </a:pPr>
            <a:r>
              <a:rPr lang="en-US" sz="9300" dirty="0" smtClean="0">
                <a:solidFill>
                  <a:srgbClr val="0070C0"/>
                </a:solidFill>
                <a:latin typeface="Arial"/>
                <a:ea typeface="+mj-ea"/>
                <a:cs typeface="+mj-cs"/>
              </a:rPr>
              <a:t>It </a:t>
            </a:r>
            <a:r>
              <a:rPr lang="en-US" sz="9300" dirty="0">
                <a:solidFill>
                  <a:srgbClr val="0070C0"/>
                </a:solidFill>
                <a:latin typeface="Arial"/>
                <a:ea typeface="+mj-ea"/>
                <a:cs typeface="+mj-cs"/>
              </a:rPr>
              <a:t>is a prescribed form through which the particulars of income earned by a person in a financial year and taxes paid on such income are communicated to the Income-tax Department. </a:t>
            </a:r>
            <a:endParaRPr lang="en-US" sz="9300" dirty="0" smtClean="0">
              <a:solidFill>
                <a:srgbClr val="0070C0"/>
              </a:solidFill>
              <a:latin typeface="Arial"/>
              <a:ea typeface="+mj-ea"/>
              <a:cs typeface="+mj-cs"/>
            </a:endParaRPr>
          </a:p>
          <a:p>
            <a:pPr>
              <a:spcBef>
                <a:spcPct val="0"/>
              </a:spcBef>
            </a:pPr>
            <a:endParaRPr lang="en-US" sz="9300" dirty="0" smtClean="0">
              <a:solidFill>
                <a:srgbClr val="0070C0"/>
              </a:solidFill>
              <a:latin typeface="Arial"/>
              <a:ea typeface="+mj-ea"/>
              <a:cs typeface="+mj-cs"/>
            </a:endParaRPr>
          </a:p>
          <a:p>
            <a:pPr>
              <a:spcBef>
                <a:spcPct val="0"/>
              </a:spcBef>
            </a:pPr>
            <a:r>
              <a:rPr lang="en-US" sz="9300" dirty="0" smtClean="0">
                <a:solidFill>
                  <a:srgbClr val="0070C0"/>
                </a:solidFill>
                <a:latin typeface="Arial"/>
                <a:ea typeface="+mj-ea"/>
                <a:cs typeface="+mj-cs"/>
              </a:rPr>
              <a:t>It </a:t>
            </a:r>
            <a:r>
              <a:rPr lang="en-US" sz="9300" dirty="0">
                <a:solidFill>
                  <a:srgbClr val="0070C0"/>
                </a:solidFill>
                <a:latin typeface="Arial"/>
                <a:ea typeface="+mj-ea"/>
                <a:cs typeface="+mj-cs"/>
              </a:rPr>
              <a:t>also allows carry -forward of loss and claim refund from income tax department.</a:t>
            </a:r>
            <a:r>
              <a:rPr lang="en-US" sz="9300" dirty="0" smtClean="0">
                <a:solidFill>
                  <a:srgbClr val="0070C0"/>
                </a:solidFill>
                <a:latin typeface="Arial"/>
                <a:ea typeface="+mj-ea"/>
                <a:cs typeface="+mj-cs"/>
              </a:rPr>
              <a:t>​</a:t>
            </a:r>
          </a:p>
          <a:p>
            <a:pPr>
              <a:spcBef>
                <a:spcPct val="0"/>
              </a:spcBef>
            </a:pPr>
            <a:endParaRPr lang="en-US" sz="9300" dirty="0" smtClean="0">
              <a:solidFill>
                <a:srgbClr val="0070C0"/>
              </a:solidFill>
              <a:latin typeface="Arial"/>
              <a:ea typeface="+mj-ea"/>
              <a:cs typeface="+mj-cs"/>
            </a:endParaRPr>
          </a:p>
          <a:p>
            <a:pPr>
              <a:spcBef>
                <a:spcPct val="0"/>
              </a:spcBef>
            </a:pPr>
            <a:r>
              <a:rPr lang="en-US" sz="9300" dirty="0" smtClean="0">
                <a:solidFill>
                  <a:srgbClr val="0070C0"/>
                </a:solidFill>
                <a:latin typeface="Arial"/>
                <a:ea typeface="+mj-ea"/>
                <a:cs typeface="+mj-cs"/>
              </a:rPr>
              <a:t>Different </a:t>
            </a:r>
            <a:r>
              <a:rPr lang="en-US" sz="9300" dirty="0">
                <a:solidFill>
                  <a:srgbClr val="0070C0"/>
                </a:solidFill>
                <a:latin typeface="Arial"/>
                <a:ea typeface="+mj-ea"/>
                <a:cs typeface="+mj-cs"/>
              </a:rPr>
              <a:t>forms of returns of income are prescribed for filing of </a:t>
            </a:r>
            <a:r>
              <a:rPr lang="en-US" sz="9300" dirty="0" smtClean="0">
                <a:solidFill>
                  <a:srgbClr val="0070C0"/>
                </a:solidFill>
                <a:latin typeface="Arial"/>
                <a:ea typeface="+mj-ea"/>
                <a:cs typeface="+mj-cs"/>
              </a:rPr>
              <a:t>returns </a:t>
            </a:r>
            <a:r>
              <a:rPr lang="en-US" sz="9300" dirty="0">
                <a:solidFill>
                  <a:srgbClr val="0070C0"/>
                </a:solidFill>
                <a:latin typeface="Arial"/>
                <a:ea typeface="+mj-ea"/>
                <a:cs typeface="+mj-cs"/>
              </a:rPr>
              <a:t>for different Status and Nature of income. </a:t>
            </a:r>
            <a:endParaRPr lang="en-US" sz="9300" dirty="0" smtClean="0">
              <a:solidFill>
                <a:srgbClr val="0070C0"/>
              </a:solidFill>
              <a:latin typeface="Arial"/>
              <a:ea typeface="+mj-ea"/>
              <a:cs typeface="+mj-cs"/>
            </a:endParaRPr>
          </a:p>
          <a:p>
            <a:pPr>
              <a:spcBef>
                <a:spcPct val="0"/>
              </a:spcBef>
            </a:pPr>
            <a:endParaRPr lang="en-US" sz="9300" dirty="0" smtClean="0">
              <a:solidFill>
                <a:srgbClr val="0070C0"/>
              </a:solidFill>
              <a:latin typeface="Arial"/>
              <a:ea typeface="+mj-ea"/>
              <a:cs typeface="+mj-cs"/>
            </a:endParaRPr>
          </a:p>
          <a:p>
            <a:pPr>
              <a:spcBef>
                <a:spcPct val="0"/>
              </a:spcBef>
            </a:pPr>
            <a:r>
              <a:rPr lang="en-US" sz="9300" dirty="0" smtClean="0">
                <a:solidFill>
                  <a:srgbClr val="0070C0"/>
                </a:solidFill>
                <a:latin typeface="Arial"/>
                <a:ea typeface="+mj-ea"/>
                <a:cs typeface="+mj-cs"/>
              </a:rPr>
              <a:t>These </a:t>
            </a:r>
            <a:r>
              <a:rPr lang="en-US" sz="9300" dirty="0">
                <a:solidFill>
                  <a:srgbClr val="0070C0"/>
                </a:solidFill>
                <a:latin typeface="Arial"/>
                <a:ea typeface="+mj-ea"/>
                <a:cs typeface="+mj-cs"/>
              </a:rPr>
              <a:t>forms can be downloaded </a:t>
            </a:r>
            <a:r>
              <a:rPr lang="en-US" sz="9300" dirty="0" smtClean="0">
                <a:solidFill>
                  <a:srgbClr val="0070C0"/>
                </a:solidFill>
                <a:latin typeface="Arial"/>
                <a:ea typeface="+mj-ea"/>
                <a:cs typeface="+mj-cs"/>
              </a:rPr>
              <a:t>from </a:t>
            </a:r>
            <a:r>
              <a:rPr lang="en-US" sz="9300" dirty="0" smtClean="0">
                <a:solidFill>
                  <a:schemeClr val="tx1"/>
                </a:solidFill>
                <a:latin typeface="Arial"/>
                <a:ea typeface="+mj-ea"/>
                <a:cs typeface="+mj-cs"/>
              </a:rPr>
              <a:t>https://www.incometaxindiaefiling.gov.in/home </a:t>
            </a:r>
            <a:endParaRPr lang="en-US" sz="9300" dirty="0">
              <a:solidFill>
                <a:schemeClr val="tx1"/>
              </a:solidFill>
              <a:latin typeface="Arial"/>
              <a:ea typeface="+mj-ea"/>
              <a:cs typeface="+mj-cs"/>
            </a:endParaRPr>
          </a:p>
          <a:p>
            <a:pPr>
              <a:spcBef>
                <a:spcPct val="0"/>
              </a:spcBef>
            </a:pPr>
            <a:r>
              <a:rPr lang="en-US" sz="9300" dirty="0">
                <a:solidFill>
                  <a:srgbClr val="327BB0"/>
                </a:solidFill>
                <a:latin typeface="Arial"/>
                <a:ea typeface="+mj-ea"/>
                <a:cs typeface="+mj-cs"/>
              </a:rPr>
              <a: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763000" cy="6354762"/>
          </a:xfrm>
        </p:spPr>
        <p:txBody>
          <a:bodyPr>
            <a:normAutofit fontScale="90000"/>
          </a:bodyPr>
          <a:lstStyle/>
          <a:p>
            <a:r>
              <a:rPr lang="en-US" dirty="0" smtClean="0"/>
              <a:t>​</a:t>
            </a:r>
            <a:br>
              <a:rPr lang="en-US" dirty="0" smtClean="0"/>
            </a:br>
            <a:r>
              <a:rPr lang="en-US" dirty="0" smtClean="0"/>
              <a:t>What are the forms of return prescribed under the Income-tax Law?</a:t>
            </a:r>
            <a:br>
              <a:rPr lang="en-US" dirty="0" smtClean="0"/>
            </a:br>
            <a:r>
              <a:rPr lang="en-US" dirty="0" smtClean="0">
                <a:hlinkClick r:id="rId2"/>
              </a:rPr>
              <a:t>https://www.incometaxindiaefiling.gov.in/main/ListOfITRsAndOtherForms</a:t>
            </a:r>
            <a:r>
              <a:rPr lang="en-US" dirty="0" smtClean="0"/>
              <a:t/>
            </a:r>
            <a:br>
              <a:rPr lang="en-US" dirty="0" smtClean="0"/>
            </a:br>
            <a:r>
              <a:rPr lang="en-US" dirty="0" smtClean="0"/>
              <a:t/>
            </a:r>
            <a:br>
              <a:rPr lang="en-US" dirty="0" smtClean="0"/>
            </a:br>
            <a:r>
              <a:rPr lang="en-US" dirty="0" smtClean="0">
                <a:hlinkClick r:id="rId3"/>
              </a:rPr>
              <a:t>https://www.incometaxindiaefiling.gov.in/downloads/incomeTaxReturnUtilities</a:t>
            </a:r>
            <a:r>
              <a:rPr lang="en-US" dirty="0" smtClean="0"/>
              <a:t/>
            </a:r>
            <a:br>
              <a:rPr lang="en-US" dirty="0" smtClean="0"/>
            </a:b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245</TotalTime>
  <Words>165</Words>
  <Application>Microsoft Office PowerPoint</Application>
  <PresentationFormat>On-screen Show (4:3)</PresentationFormat>
  <Paragraphs>44</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Practical Approach to Income Tax Return Filing By Dinesh J. Agrawal (FCMA, FCS, LLB, M.COM, GDCA)  </vt:lpstr>
      <vt:lpstr>Income Tax   298 sections (+) 14 Schedules</vt:lpstr>
      <vt:lpstr>HEADS OF INCOME 1) SALARIES 2)INCOME FROM HOUSE PROPERTY 3)PROFITS AND GAINS FROM         BUSINESS OR PROFESSION 4)CAPITAL GAINS 5) INCOME FROM OTHER SOURCES  </vt:lpstr>
      <vt:lpstr>The First Schedule to the Finance Act contains four parts which specify the rates of tax –  Part I            of the First Schedule to the Finance Act specifies the rates of tax applicable for the current Assessment Year.  Part II            specifies the rates at which tax is deductible at source for the current Financial Year.  Part III              gives the rates for calculating income-tax for deducting tax from income chargeable under the head “Salaries” and computation of advance tax.  Part IV               gives the rules for computing net agricultural income. </vt:lpstr>
      <vt:lpstr>Slide 5</vt:lpstr>
      <vt:lpstr>Slide 6</vt:lpstr>
      <vt:lpstr>Slide 7</vt:lpstr>
      <vt:lpstr>What is a return of income?</vt:lpstr>
      <vt:lpstr>​ What are the forms of return prescribed under the Income-tax Law? https://www.incometaxindiaefiling.gov.in/main/ListOfITRsAndOtherForms  https://www.incometaxindiaefiling.gov.in/downloads/incomeTaxReturnUtilities  </vt:lpstr>
      <vt:lpstr>​ What are the different modes of filing the return of income?   https://www.incometaxindiaefiling.gov.in/home  </vt:lpstr>
      <vt:lpstr> What is e-filing utility provided by the Income-tax Department?   The Income-tax Department has provided free e-filing utility (i.e., Java &amp; excel) to generate e-return and furnishing of return electronically.   The e-filing utility provided by Department is simple, easy to use and also contains instructions on how to use it.   By using the e-filing utility, the taxpayers can easily file their returns of income. Utility can be downloaded from https://www.incometaxindiaefiling.gov.in/downloads/schema ​</vt:lpstr>
      <vt:lpstr>Income Tax Department Help Desk Numbers:-   https://www.incometaxindiaefiling.gov.in/main/contactUs?lang=eng</vt:lpstr>
      <vt:lpstr>Slide 13</vt:lpstr>
      <vt:lpstr>Income Tax Filing Process At a Glance </vt:lpstr>
      <vt:lpstr>Step 1 Download the ITR preparation software for the relevant assessment year to your PC / Laptop from the "Downloads" page. https://www.incometaxindiaefiling.gov.in/downloads/schema </vt:lpstr>
      <vt:lpstr>Step 2 Prepare the Return using the downloaded Software Gather all the information regarding your income, tax payments, deductions etc. Pre-populate the personal details and tax payments/TDS by clicking on the 'Pre-fill' button. Compare with the information you have to ensure that nothing is left out. Enter all data and click on 'Calculate' to compute the tax and interest liability and final figure of Refund or Tax payable If Tax is payable- remember to pay immediately and enter the details in appropriate schedule. Repeat above step so that tax payable becomes zero Generate and save the Income Tax Return data in XML format in the desired path/place on your PC/Laptop </vt:lpstr>
      <vt:lpstr>                          Step 3 Login to e-Filing website with  User ID,  Password,  Date of Birth /Date of Incorporation and  enter the Captcha code </vt:lpstr>
      <vt:lpstr>Step 4 Go to e-File and click on "Upload Return“ </vt:lpstr>
      <vt:lpstr>Step 5 Select the appropriate ITR, Assessment Year and XML file previously saved in Step 2 (using browse button). </vt:lpstr>
      <vt:lpstr>Step 6  Click on "Submit" button. </vt:lpstr>
      <vt:lpstr>E-verify Returns   https://www.incometaxindiaefiling.gov.in/EVC/?lang=eng</vt:lpstr>
      <vt:lpstr>Thanking You.  Dinesh Jyotiprakash Agrawal (FCMA, FCS, LL.B, M.COM, GDCA) (M) 9860471376 Email:- Dineshjagrawal@gmail.com</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Dinesh</dc:creator>
  <cp:lastModifiedBy>Vijay Lohan</cp:lastModifiedBy>
  <cp:revision>44</cp:revision>
  <dcterms:created xsi:type="dcterms:W3CDTF">2019-08-09T06:09:09Z</dcterms:created>
  <dcterms:modified xsi:type="dcterms:W3CDTF">2019-08-21T06:20:53Z</dcterms:modified>
</cp:coreProperties>
</file>