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86" r:id="rId2"/>
    <p:sldId id="391" r:id="rId3"/>
    <p:sldId id="399" r:id="rId4"/>
    <p:sldId id="376" r:id="rId5"/>
    <p:sldId id="372" r:id="rId6"/>
    <p:sldId id="444" r:id="rId7"/>
    <p:sldId id="400" r:id="rId8"/>
    <p:sldId id="373" r:id="rId9"/>
    <p:sldId id="350" r:id="rId10"/>
    <p:sldId id="398" r:id="rId11"/>
    <p:sldId id="351" r:id="rId12"/>
    <p:sldId id="353" r:id="rId13"/>
    <p:sldId id="434" r:id="rId14"/>
    <p:sldId id="406" r:id="rId15"/>
    <p:sldId id="433" r:id="rId16"/>
    <p:sldId id="435" r:id="rId17"/>
    <p:sldId id="436" r:id="rId18"/>
    <p:sldId id="437" r:id="rId19"/>
    <p:sldId id="440" r:id="rId20"/>
    <p:sldId id="438" r:id="rId21"/>
    <p:sldId id="442" r:id="rId22"/>
    <p:sldId id="443" r:id="rId23"/>
    <p:sldId id="402" r:id="rId24"/>
    <p:sldId id="404" r:id="rId25"/>
  </p:sldIdLst>
  <p:sldSz cx="9144000" cy="6858000" type="screen4x3"/>
  <p:notesSz cx="6815138" cy="9823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lang="en-SG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Where Rupee Comes From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Income Tax - 16 P</c:v>
                </c:pt>
                <c:pt idx="1">
                  <c:v>Corporation Tax - 19 P</c:v>
                </c:pt>
                <c:pt idx="2">
                  <c:v>Excise Duty - 8 P</c:v>
                </c:pt>
                <c:pt idx="3">
                  <c:v>Customs - 4 P</c:v>
                </c:pt>
                <c:pt idx="4">
                  <c:v>GST - 23 P</c:v>
                </c:pt>
                <c:pt idx="5">
                  <c:v>Non Tax Revenue - 8 P</c:v>
                </c:pt>
                <c:pt idx="6">
                  <c:v>Non Debt Capital Receipts - 3 P</c:v>
                </c:pt>
                <c:pt idx="7">
                  <c:v>Borrowings &amp; Other Liabilities - 19 P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16</c:v>
                </c:pt>
                <c:pt idx="1">
                  <c:v>19</c:v>
                </c:pt>
                <c:pt idx="2">
                  <c:v>8</c:v>
                </c:pt>
                <c:pt idx="3">
                  <c:v>4</c:v>
                </c:pt>
                <c:pt idx="4">
                  <c:v>23</c:v>
                </c:pt>
                <c:pt idx="5">
                  <c:v>8</c:v>
                </c:pt>
                <c:pt idx="6">
                  <c:v>3</c:v>
                </c:pt>
                <c:pt idx="7">
                  <c:v>19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lang="en-SG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Composition of  Tax Revenue</a:t>
            </a:r>
            <a:r>
              <a:rPr lang="en-US" baseline="0" dirty="0" smtClean="0"/>
              <a:t> Budget Estimates 2019-20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Corporation Tax 30P</c:v>
                </c:pt>
                <c:pt idx="1">
                  <c:v>Income Tax 24P</c:v>
                </c:pt>
                <c:pt idx="2">
                  <c:v>Customs 6P</c:v>
                </c:pt>
                <c:pt idx="3">
                  <c:v>Excise Duties 10P</c:v>
                </c:pt>
                <c:pt idx="4">
                  <c:v>GST 30P</c:v>
                </c:pt>
                <c:pt idx="5">
                  <c:v>Taxes on UT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760000</c:v>
                </c:pt>
                <c:pt idx="1">
                  <c:v>620000</c:v>
                </c:pt>
                <c:pt idx="2">
                  <c:v>145388</c:v>
                </c:pt>
                <c:pt idx="3">
                  <c:v>259600</c:v>
                </c:pt>
                <c:pt idx="4">
                  <c:v>761200</c:v>
                </c:pt>
                <c:pt idx="5">
                  <c:v>5943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Corporation Tax 30P</c:v>
                </c:pt>
                <c:pt idx="1">
                  <c:v>Income Tax 24P</c:v>
                </c:pt>
                <c:pt idx="2">
                  <c:v>Customs 6P</c:v>
                </c:pt>
                <c:pt idx="3">
                  <c:v>Excise Duties 10P</c:v>
                </c:pt>
                <c:pt idx="4">
                  <c:v>GST 30P</c:v>
                </c:pt>
                <c:pt idx="5">
                  <c:v>Taxes on UT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0.2977903563727724</c:v>
                </c:pt>
                <c:pt idx="1">
                  <c:v>0.2429342380935775</c:v>
                </c:pt>
                <c:pt idx="2">
                  <c:v>5.6967295174111372E-2</c:v>
                </c:pt>
                <c:pt idx="3">
                  <c:v>0.10171891646627859</c:v>
                </c:pt>
                <c:pt idx="4">
                  <c:v>0.29826055167230836</c:v>
                </c:pt>
                <c:pt idx="5">
                  <c:v>2.3286422209518238E-3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2502416885389331"/>
          <c:y val="0.13410542432195977"/>
          <c:w val="0.21386472003499565"/>
          <c:h val="0.7880207057451151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0" cy="68580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1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1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BDAB8-C9D7-41DB-9476-669A4F1A9E5A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736600"/>
            <a:ext cx="4911725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666139"/>
            <a:ext cx="5452110" cy="4420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30572"/>
            <a:ext cx="2953226" cy="491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330572"/>
            <a:ext cx="2953226" cy="491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481EB-A83C-49DF-A469-BE166041E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53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915B-A011-45A0-AAC4-A187C6CC6731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606D-C90A-42A4-B290-0B1219664274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499F-9334-471C-A072-CD9D683128F2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EF1E-700A-4FB8-BD6F-88D5C40A3BAB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7699-CD53-42F3-B6AE-A7E998D91369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AB67-0392-4A84-90F1-CD930EFA1418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0E4A-CC05-4BEF-9AD3-7740AB85CA0D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BF75-5B79-405E-9B9B-CCCFAAF2CB5E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22E8-E9C3-43DD-977A-6AF14D167E53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58F2-452C-44F8-8B83-3E1C28510814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92CF-CD62-4552-97D9-AC7B7B4BF887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9426FC-6ADC-4C51-B37F-D888311D6A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5E4B00-928C-43FB-BF24-B1887513DD94}" type="datetime1">
              <a:rPr lang="en-US" smtClean="0"/>
              <a:pPr/>
              <a:t>2/21/2019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9426FC-6ADC-4C51-B37F-D888311D6A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5334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 </a:t>
            </a:r>
            <a:endParaRPr lang="en-US" sz="11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33400"/>
            <a:ext cx="7696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INSTITUTE OF COST ACCOUNTANTS OF INDIA</a:t>
            </a:r>
          </a:p>
          <a:p>
            <a:pPr algn="ctr"/>
            <a:r>
              <a:rPr lang="en-US" b="1" dirty="0" smtClean="0"/>
              <a:t>JAIPUR CHAPTER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2400" b="1" u="sng" dirty="0" smtClean="0"/>
              <a:t>UNION BUDGET 2019</a:t>
            </a:r>
          </a:p>
          <a:p>
            <a:pPr algn="ctr"/>
            <a:r>
              <a:rPr lang="en-US" sz="1600" dirty="0" smtClean="0"/>
              <a:t>Saturday, 06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February, 2019</a:t>
            </a:r>
          </a:p>
          <a:p>
            <a:pPr algn="ctr"/>
            <a:endParaRPr lang="en-US" sz="2400" dirty="0" smtClean="0"/>
          </a:p>
          <a:p>
            <a:endParaRPr lang="en-US" dirty="0"/>
          </a:p>
        </p:txBody>
      </p:sp>
      <p:pic>
        <p:nvPicPr>
          <p:cNvPr id="1029" name="Picture 5" descr="C:\Users\server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133600"/>
            <a:ext cx="5088203" cy="286769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00600" y="525780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/>
              <a:t>By:</a:t>
            </a:r>
          </a:p>
          <a:p>
            <a:pPr algn="r"/>
            <a:r>
              <a:rPr lang="en-US" b="1" dirty="0" err="1" smtClean="0"/>
              <a:t>Tanuj</a:t>
            </a:r>
            <a:r>
              <a:rPr lang="en-US" b="1" dirty="0" smtClean="0"/>
              <a:t> </a:t>
            </a:r>
            <a:r>
              <a:rPr lang="en-US" b="1" dirty="0" err="1" smtClean="0"/>
              <a:t>Agrawal</a:t>
            </a:r>
            <a:r>
              <a:rPr lang="en-US" b="1" dirty="0" smtClean="0"/>
              <a:t>, Advocate</a:t>
            </a:r>
          </a:p>
          <a:p>
            <a:pPr algn="r"/>
            <a:r>
              <a:rPr lang="en-US" sz="1200" dirty="0" err="1" smtClean="0"/>
              <a:t>B.Com</a:t>
            </a:r>
            <a:r>
              <a:rPr lang="en-US" sz="1200" dirty="0" smtClean="0"/>
              <a:t>, LL.M, ACMA, FCA, CS, PGDFAC, PGDTL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8305800" cy="2953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UNION BUDGET 2019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DIRECT TAX PROPOSALS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INCOME TAX SLABS (A.Y. 2020-21)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 change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Individual, HUF, AOP, BOI &amp; AJP :-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Nil </a:t>
            </a:r>
            <a:r>
              <a:rPr lang="en-US" dirty="0" err="1" smtClean="0"/>
              <a:t>Upto</a:t>
            </a:r>
            <a:r>
              <a:rPr lang="en-US" dirty="0" smtClean="0"/>
              <a:t> Rs.2,50,000  (3 </a:t>
            </a:r>
            <a:r>
              <a:rPr lang="en-US" dirty="0" err="1" smtClean="0"/>
              <a:t>lakhs</a:t>
            </a:r>
            <a:r>
              <a:rPr lang="en-US" dirty="0" smtClean="0"/>
              <a:t> for senior citizen &amp; 5 </a:t>
            </a:r>
            <a:r>
              <a:rPr lang="en-US" dirty="0" err="1" smtClean="0"/>
              <a:t>lakhs</a:t>
            </a:r>
            <a:r>
              <a:rPr lang="en-US" dirty="0" smtClean="0"/>
              <a:t> for super senior citizens)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Rs.2,50,000 to 5,00,000 to be taxed @ 5%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Rs.5,00,001 to 10,00,000 to be taxed @ 20%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Above Rs.10,00,001 to be taxed @ 30%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Surcharge 10% on income between 50 </a:t>
            </a:r>
            <a:r>
              <a:rPr lang="en-US" dirty="0" err="1" smtClean="0"/>
              <a:t>lakhs</a:t>
            </a:r>
            <a:r>
              <a:rPr lang="en-US" dirty="0" smtClean="0"/>
              <a:t> to 1 </a:t>
            </a:r>
            <a:r>
              <a:rPr lang="en-US" dirty="0" err="1" smtClean="0"/>
              <a:t>crore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Surcharge 15% on income above 1 crore.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Heath And Education </a:t>
            </a:r>
            <a:r>
              <a:rPr lang="en-US" dirty="0" err="1" smtClean="0"/>
              <a:t>Cess</a:t>
            </a:r>
            <a:r>
              <a:rPr lang="en-US" dirty="0" smtClean="0"/>
              <a:t> 4%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Rebate u/s 87A : Modified (discussed later)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Firms &amp; Local Authority : 30%, 12% surcharge above 1 </a:t>
            </a:r>
            <a:r>
              <a:rPr lang="en-US" dirty="0" err="1" smtClean="0"/>
              <a:t>crore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TAX RATES FOR DOMESTIC COMPANY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A.Y. 2019-20 : </a:t>
            </a:r>
            <a:r>
              <a:rPr lang="en-US" dirty="0" err="1" smtClean="0"/>
              <a:t>Reporterd</a:t>
            </a:r>
            <a:r>
              <a:rPr lang="en-US" dirty="0" smtClean="0"/>
              <a:t> Turnover for FY 16-17 </a:t>
            </a:r>
            <a:r>
              <a:rPr lang="en-US" dirty="0" err="1" smtClean="0"/>
              <a:t>upto</a:t>
            </a:r>
            <a:r>
              <a:rPr lang="en-US" dirty="0" smtClean="0"/>
              <a:t> 250 </a:t>
            </a:r>
            <a:r>
              <a:rPr lang="en-US" dirty="0" err="1" smtClean="0"/>
              <a:t>crores</a:t>
            </a:r>
            <a:r>
              <a:rPr lang="en-US" dirty="0" smtClean="0"/>
              <a:t>  : Tax @ 25%</a:t>
            </a:r>
          </a:p>
          <a:p>
            <a:endParaRPr lang="en-US" dirty="0" smtClean="0"/>
          </a:p>
          <a:p>
            <a:r>
              <a:rPr lang="en-US" dirty="0" smtClean="0"/>
              <a:t>A.Y. 2018-19 : Turnover </a:t>
            </a:r>
            <a:r>
              <a:rPr lang="en-US" dirty="0" err="1" smtClean="0"/>
              <a:t>upto</a:t>
            </a:r>
            <a:r>
              <a:rPr lang="en-US" dirty="0" smtClean="0"/>
              <a:t> 50 </a:t>
            </a:r>
            <a:r>
              <a:rPr lang="en-US" dirty="0" err="1" smtClean="0"/>
              <a:t>crores</a:t>
            </a:r>
            <a:r>
              <a:rPr lang="en-US" dirty="0" smtClean="0"/>
              <a:t>  : Tax @ 25%</a:t>
            </a:r>
          </a:p>
          <a:p>
            <a:endParaRPr lang="en-US" dirty="0" smtClean="0"/>
          </a:p>
          <a:p>
            <a:r>
              <a:rPr lang="en-US" dirty="0" smtClean="0"/>
              <a:t>A.Y. 2017-18 : Turnover </a:t>
            </a:r>
            <a:r>
              <a:rPr lang="en-US" dirty="0" err="1" smtClean="0"/>
              <a:t>upto</a:t>
            </a:r>
            <a:r>
              <a:rPr lang="en-US" dirty="0" smtClean="0"/>
              <a:t> 5 </a:t>
            </a:r>
            <a:r>
              <a:rPr lang="en-US" dirty="0" err="1" smtClean="0"/>
              <a:t>crores</a:t>
            </a:r>
            <a:r>
              <a:rPr lang="en-US" dirty="0" smtClean="0"/>
              <a:t> : Tax @ 29%</a:t>
            </a:r>
          </a:p>
          <a:p>
            <a:endParaRPr lang="en-US" dirty="0" smtClean="0"/>
          </a:p>
          <a:p>
            <a:r>
              <a:rPr lang="en-US" dirty="0" smtClean="0"/>
              <a:t>Other Domestic Companies : 30%</a:t>
            </a:r>
          </a:p>
          <a:p>
            <a:endParaRPr lang="en-US" dirty="0" smtClean="0"/>
          </a:p>
          <a:p>
            <a:r>
              <a:rPr lang="en-US" dirty="0" smtClean="0"/>
              <a:t>Surcharge @ 7% (1 to 10 crores) and 12% (above 10 crores)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Rebate u/s 87A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Only resident individuals</a:t>
            </a:r>
          </a:p>
          <a:p>
            <a:r>
              <a:rPr lang="en-US" dirty="0" smtClean="0"/>
              <a:t>Present limit – Rs.2,500/- </a:t>
            </a:r>
            <a:r>
              <a:rPr lang="en-US" dirty="0" err="1" smtClean="0"/>
              <a:t>upto</a:t>
            </a:r>
            <a:r>
              <a:rPr lang="en-US" dirty="0" smtClean="0"/>
              <a:t> Total Income of Rs.3,50,000/-</a:t>
            </a:r>
          </a:p>
          <a:p>
            <a:r>
              <a:rPr lang="en-US" dirty="0" smtClean="0"/>
              <a:t>Limit proposed to be increased to Rs.12,500/- </a:t>
            </a:r>
            <a:r>
              <a:rPr lang="en-US" dirty="0" err="1" smtClean="0"/>
              <a:t>upto</a:t>
            </a:r>
            <a:r>
              <a:rPr lang="en-US" dirty="0" smtClean="0"/>
              <a:t> Total Income of Rs.5,00,000/-</a:t>
            </a:r>
          </a:p>
          <a:p>
            <a:r>
              <a:rPr lang="en-US" dirty="0" smtClean="0"/>
              <a:t>Revenue Cost </a:t>
            </a:r>
            <a:r>
              <a:rPr lang="en-US" dirty="0" err="1" smtClean="0"/>
              <a:t>Rs</a:t>
            </a:r>
            <a:r>
              <a:rPr lang="en-US" dirty="0" smtClean="0"/>
              <a:t>. 18,500 crores</a:t>
            </a:r>
          </a:p>
          <a:p>
            <a:r>
              <a:rPr lang="en-US" dirty="0" smtClean="0"/>
              <a:t>3 crores middle class tax payers to be benefitted</a:t>
            </a:r>
          </a:p>
          <a:p>
            <a:r>
              <a:rPr lang="en-US" dirty="0" smtClean="0"/>
              <a:t>Smart move</a:t>
            </a:r>
          </a:p>
          <a:p>
            <a:r>
              <a:rPr lang="en-US" dirty="0" smtClean="0"/>
              <a:t>To be considered for TDS by employer</a:t>
            </a:r>
          </a:p>
          <a:p>
            <a:r>
              <a:rPr lang="en-US" dirty="0" smtClean="0"/>
              <a:t>Returns need to be filed u/s 139 for persons claiming rebate u/s 87A.</a:t>
            </a:r>
          </a:p>
          <a:p>
            <a:r>
              <a:rPr lang="en-US" dirty="0" smtClean="0"/>
              <a:t>Practically, no difference w.r.t. tax liability of normal/senior citizens/super senior citizens having total income </a:t>
            </a:r>
            <a:r>
              <a:rPr lang="en-US" dirty="0" err="1" smtClean="0"/>
              <a:t>upto</a:t>
            </a:r>
            <a:r>
              <a:rPr lang="en-US" dirty="0" smtClean="0"/>
              <a:t> 5 lakhs.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2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Deduction – Salaried		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 raised to Rs.50,000/- from existing Rs.40,000/- </a:t>
            </a:r>
          </a:p>
          <a:p>
            <a:r>
              <a:rPr lang="en-US" dirty="0" smtClean="0"/>
              <a:t>U/s section 16(</a:t>
            </a:r>
            <a:r>
              <a:rPr lang="en-US" dirty="0" err="1" smtClean="0"/>
              <a:t>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Benefit also available to pensioners</a:t>
            </a:r>
          </a:p>
          <a:p>
            <a:r>
              <a:rPr lang="en-US" dirty="0" smtClean="0"/>
              <a:t>Revenue cost Rs.4,500 crores</a:t>
            </a:r>
          </a:p>
          <a:p>
            <a:r>
              <a:rPr lang="en-US" dirty="0" smtClean="0"/>
              <a:t>3 crores </a:t>
            </a:r>
            <a:r>
              <a:rPr lang="en-US" dirty="0" err="1" smtClean="0"/>
              <a:t>assessee</a:t>
            </a:r>
            <a:r>
              <a:rPr lang="en-US" dirty="0" smtClean="0"/>
              <a:t> will benefit</a:t>
            </a:r>
          </a:p>
          <a:p>
            <a:r>
              <a:rPr lang="en-US" dirty="0" err="1" smtClean="0"/>
              <a:t>Wef</a:t>
            </a:r>
            <a:r>
              <a:rPr lang="en-US" dirty="0" smtClean="0"/>
              <a:t> 01.04.2020 i.e. AY 2020-21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382000" cy="1313688"/>
          </a:xfrm>
        </p:spPr>
        <p:txBody>
          <a:bodyPr>
            <a:noAutofit/>
          </a:bodyPr>
          <a:lstStyle/>
          <a:p>
            <a:r>
              <a:rPr lang="en-US" sz="4400" dirty="0" smtClean="0"/>
              <a:t>Real Estate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3505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Section 23</a:t>
            </a:r>
          </a:p>
          <a:p>
            <a:r>
              <a:rPr lang="en-US" dirty="0" smtClean="0"/>
              <a:t>Section 24</a:t>
            </a:r>
          </a:p>
          <a:p>
            <a:r>
              <a:rPr lang="en-US" dirty="0" smtClean="0"/>
              <a:t>Section 54</a:t>
            </a:r>
          </a:p>
          <a:p>
            <a:r>
              <a:rPr lang="en-US" dirty="0" smtClean="0"/>
              <a:t>Section 80IBA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23 - ALV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ALV of one more house (now two) can be claimed as NIL as SOP</a:t>
            </a:r>
          </a:p>
          <a:p>
            <a:r>
              <a:rPr lang="en-US" dirty="0" smtClean="0"/>
              <a:t>Maintain families at two locations :</a:t>
            </a:r>
          </a:p>
          <a:p>
            <a:pPr lvl="2"/>
            <a:r>
              <a:rPr lang="en-US" dirty="0" smtClean="0"/>
              <a:t>Job</a:t>
            </a:r>
          </a:p>
          <a:p>
            <a:pPr lvl="2"/>
            <a:r>
              <a:rPr lang="en-US" dirty="0" smtClean="0"/>
              <a:t>Education of Children</a:t>
            </a:r>
          </a:p>
          <a:p>
            <a:pPr lvl="2"/>
            <a:r>
              <a:rPr lang="en-US" dirty="0" smtClean="0"/>
              <a:t>Care of Parents</a:t>
            </a:r>
          </a:p>
          <a:p>
            <a:endParaRPr lang="en-US" dirty="0" smtClean="0"/>
          </a:p>
          <a:p>
            <a:r>
              <a:rPr lang="en-US" dirty="0" smtClean="0"/>
              <a:t>Stock in trade – Now ALV nil for two years (from existing one year) from the end of the FY in which the construction completion certificate obtained from the competent authority</a:t>
            </a:r>
          </a:p>
          <a:p>
            <a:r>
              <a:rPr lang="en-US" dirty="0" smtClean="0"/>
              <a:t>To boost real estate sector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0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24 – </a:t>
            </a:r>
            <a:r>
              <a:rPr lang="en-US" sz="3100" dirty="0" smtClean="0"/>
              <a:t>Interest on Borrowed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“Aggregate amounts of deduction” substituted for “the amount of deduction”</a:t>
            </a:r>
          </a:p>
          <a:p>
            <a:endParaRPr lang="en-US" dirty="0" smtClean="0"/>
          </a:p>
          <a:p>
            <a:r>
              <a:rPr lang="en-US" dirty="0" smtClean="0"/>
              <a:t>Interest deduction on both SOP restricted to 2 lakhs</a:t>
            </a:r>
          </a:p>
          <a:p>
            <a:endParaRPr lang="en-US" dirty="0"/>
          </a:p>
          <a:p>
            <a:r>
              <a:rPr lang="en-US" dirty="0" smtClean="0"/>
              <a:t>Interest in case of rented property – no limit subject to section 71(3A)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54 – </a:t>
            </a:r>
            <a:r>
              <a:rPr lang="en-US" sz="3600" dirty="0" smtClean="0"/>
              <a:t>Rollover of capital gains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Residential House Property to Residential House Property</a:t>
            </a:r>
          </a:p>
          <a:p>
            <a:r>
              <a:rPr lang="en-US" dirty="0" smtClean="0"/>
              <a:t>“A” substituted for “one” by Finance Act, 2014</a:t>
            </a:r>
          </a:p>
          <a:p>
            <a:r>
              <a:rPr lang="en-US" dirty="0" smtClean="0"/>
              <a:t>Deduction proposed to be extended to purchase of two house properties :-</a:t>
            </a:r>
          </a:p>
          <a:p>
            <a:pPr lvl="2"/>
            <a:r>
              <a:rPr lang="en-US" dirty="0" smtClean="0"/>
              <a:t>Capital Gains does not exceed 2 crores</a:t>
            </a:r>
          </a:p>
          <a:p>
            <a:pPr lvl="2"/>
            <a:r>
              <a:rPr lang="en-US" dirty="0" smtClean="0"/>
              <a:t>Option – “may at his option”</a:t>
            </a:r>
          </a:p>
          <a:p>
            <a:pPr lvl="2"/>
            <a:r>
              <a:rPr lang="en-US" dirty="0" smtClean="0"/>
              <a:t>Once in life time</a:t>
            </a:r>
          </a:p>
          <a:p>
            <a:r>
              <a:rPr lang="en-US" dirty="0" smtClean="0"/>
              <a:t>WEF 01.04.2020 (AY 2020-21) – No retrospective application</a:t>
            </a:r>
          </a:p>
          <a:p>
            <a:r>
              <a:rPr lang="en-US" dirty="0" smtClean="0"/>
              <a:t>No similar benefit in Section 54F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0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081030"/>
              </p:ext>
            </p:extLst>
          </p:nvPr>
        </p:nvGraphicFramePr>
        <p:xfrm>
          <a:off x="0" y="1397000"/>
          <a:ext cx="9067800" cy="4894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524000"/>
                <a:gridCol w="1905000"/>
                <a:gridCol w="1676400"/>
                <a:gridCol w="1905000"/>
              </a:tblGrid>
              <a:tr h="977395"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</a:t>
                      </a:r>
                      <a:r>
                        <a:rPr lang="en-US" baseline="0" dirty="0" smtClean="0"/>
                        <a:t> on Borrowed Capital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SOP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SOP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Rented</a:t>
                      </a:r>
                    </a:p>
                    <a:p>
                      <a:pPr algn="ctr"/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Deduction under</a:t>
                      </a:r>
                      <a:r>
                        <a:rPr lang="en-US" baseline="0" dirty="0" smtClean="0"/>
                        <a:t> House Property u/s 24</a:t>
                      </a:r>
                      <a:endParaRPr lang="en-US" dirty="0"/>
                    </a:p>
                  </a:txBody>
                  <a:tcPr/>
                </a:tc>
              </a:tr>
              <a:tr h="977395">
                <a:tc>
                  <a:txBody>
                    <a:bodyPr/>
                    <a:lstStyle/>
                    <a:p>
                      <a:r>
                        <a:rPr lang="en-US" dirty="0" smtClean="0"/>
                        <a:t>Case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200000</a:t>
                      </a:r>
                      <a:endParaRPr lang="en-US" dirty="0"/>
                    </a:p>
                  </a:txBody>
                  <a:tcPr/>
                </a:tc>
              </a:tr>
              <a:tr h="977395">
                <a:tc>
                  <a:txBody>
                    <a:bodyPr/>
                    <a:lstStyle/>
                    <a:p>
                      <a:r>
                        <a:rPr lang="en-US" dirty="0" smtClean="0"/>
                        <a:t>Case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200000</a:t>
                      </a:r>
                      <a:endParaRPr lang="en-US" dirty="0"/>
                    </a:p>
                  </a:txBody>
                  <a:tcPr/>
                </a:tc>
              </a:tr>
              <a:tr h="566268">
                <a:tc>
                  <a:txBody>
                    <a:bodyPr/>
                    <a:lstStyle/>
                    <a:p>
                      <a:r>
                        <a:rPr lang="en-US" dirty="0" smtClean="0"/>
                        <a:t>Case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200000</a:t>
                      </a:r>
                      <a:endParaRPr lang="en-US" dirty="0"/>
                    </a:p>
                  </a:txBody>
                  <a:tcPr/>
                </a:tc>
              </a:tr>
              <a:tr h="1396278">
                <a:tc>
                  <a:txBody>
                    <a:bodyPr/>
                    <a:lstStyle/>
                    <a:p>
                      <a:r>
                        <a:rPr lang="en-US" dirty="0" smtClean="0"/>
                        <a:t>Case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400000</a:t>
                      </a:r>
                    </a:p>
                    <a:p>
                      <a:pPr algn="ctr"/>
                      <a:r>
                        <a:rPr lang="en-US" dirty="0" smtClean="0"/>
                        <a:t>Subject to 71(3A)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838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Interest on Borrowed Capital Comparative Analysis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3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Interim Election Budget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Budget of NDA Govt.</a:t>
            </a:r>
          </a:p>
          <a:p>
            <a:r>
              <a:rPr lang="en-US" dirty="0" smtClean="0"/>
              <a:t>Presented by a professional</a:t>
            </a:r>
          </a:p>
          <a:p>
            <a:r>
              <a:rPr lang="en-US" dirty="0" smtClean="0"/>
              <a:t>Report Card of the Government</a:t>
            </a:r>
          </a:p>
          <a:p>
            <a:r>
              <a:rPr lang="en-US" dirty="0" smtClean="0"/>
              <a:t>Thanked the taxpayers</a:t>
            </a:r>
          </a:p>
          <a:p>
            <a:r>
              <a:rPr lang="en-US" dirty="0" smtClean="0"/>
              <a:t>Very few amendments proposed in direct taxes (8)</a:t>
            </a:r>
          </a:p>
          <a:p>
            <a:r>
              <a:rPr lang="en-US" dirty="0" smtClean="0"/>
              <a:t>All amendments proposed beneficial for tax payers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BE0F-38DB-4D14-95A5-BB135A0DE84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80IBA – Affordable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Benefit extended for one more year </a:t>
            </a:r>
            <a:r>
              <a:rPr lang="en-US" dirty="0" err="1" smtClean="0"/>
              <a:t>upto</a:t>
            </a:r>
            <a:r>
              <a:rPr lang="en-US" dirty="0" smtClean="0"/>
              <a:t> 31.03.2020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Housing project approved by competent authority after 01.06.2016 but on or before 31.03.</a:t>
            </a:r>
            <a:r>
              <a:rPr lang="en-US" b="1" dirty="0" smtClean="0"/>
              <a:t>2019 (now 2020)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Other conditions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7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TDS </a:t>
            </a:r>
            <a:r>
              <a:rPr lang="en-US" sz="3600" dirty="0" smtClean="0"/>
              <a:t>(tedious)</a:t>
            </a:r>
            <a:endParaRPr lang="en-S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194A – TDS limit increased from 1000o to 40000 in case of other than senior citizens</a:t>
            </a:r>
          </a:p>
          <a:p>
            <a:r>
              <a:rPr lang="en-US" dirty="0" smtClean="0"/>
              <a:t>In case of senior citizens, TDS limit already increased to 50000 by Finance Act, 2018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194I – TDS on rent, limit increased to 240000 from 180000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All returns processing within 24 hours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Within next two years, scrutiny assessments will be electronically with </a:t>
            </a:r>
            <a:r>
              <a:rPr lang="en-US" dirty="0" err="1" smtClean="0"/>
              <a:t>anonymised</a:t>
            </a:r>
            <a:r>
              <a:rPr lang="en-US" dirty="0" smtClean="0"/>
              <a:t> back office without and physical interface between tax payers and tax officers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8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Queries</a:t>
            </a:r>
            <a:endParaRPr lang="en-US" dirty="0"/>
          </a:p>
        </p:txBody>
      </p:sp>
      <p:pic>
        <p:nvPicPr>
          <p:cNvPr id="6" name="Content Placeholder 5" descr="Question Mark 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6225" y="1935163"/>
            <a:ext cx="3511550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BE0F-38DB-4D14-95A5-BB135A0DE84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6600" dirty="0" smtClean="0"/>
          </a:p>
          <a:p>
            <a:pPr algn="ctr">
              <a:buNone/>
            </a:pPr>
            <a:r>
              <a:rPr lang="en-US" sz="6600" dirty="0" smtClean="0"/>
              <a:t>Thank You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BE0F-38DB-4D14-95A5-BB135A0DE84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Regards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209800"/>
            <a:ext cx="1190625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India – 6</a:t>
            </a:r>
            <a:r>
              <a:rPr lang="en-US" baseline="30000" dirty="0" smtClean="0"/>
              <a:t>th</a:t>
            </a:r>
            <a:r>
              <a:rPr lang="en-US" dirty="0" smtClean="0"/>
              <a:t> Largest Economy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SG" dirty="0" smtClean="0"/>
              <a:t>5 trillion dollar economy in next 5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G" dirty="0" smtClean="0"/>
              <a:t>10 trillion </a:t>
            </a:r>
            <a:r>
              <a:rPr lang="en-SG" dirty="0"/>
              <a:t>dollar economy in next </a:t>
            </a:r>
            <a:r>
              <a:rPr lang="en-SG" dirty="0" smtClean="0"/>
              <a:t>8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G" dirty="0" smtClean="0"/>
              <a:t>Average Inflation rate down to 4.6%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G" dirty="0" smtClean="0"/>
              <a:t>FDI investment attracted $239 billion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G" dirty="0" smtClean="0"/>
              <a:t>RERA &amp; </a:t>
            </a:r>
            <a:r>
              <a:rPr lang="en-SG" dirty="0" err="1" smtClean="0"/>
              <a:t>Benami</a:t>
            </a:r>
            <a:r>
              <a:rPr lang="en-SG" dirty="0" smtClean="0"/>
              <a:t> Laws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G" dirty="0" smtClean="0"/>
              <a:t>Focus on Farmers, Unorganised sector workers and Middle Class</a:t>
            </a:r>
          </a:p>
          <a:p>
            <a:pPr marL="0" indent="0">
              <a:buNone/>
            </a:pPr>
            <a:endParaRPr lang="en-SG" dirty="0" smtClean="0"/>
          </a:p>
          <a:p>
            <a:pPr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for 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SG" dirty="0"/>
              <a:t>To build physical and social Infrastructure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SG" dirty="0"/>
              <a:t>To create a Digital India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SG" dirty="0"/>
              <a:t>To make India Pollution Free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SG" dirty="0"/>
              <a:t>To expand Rural Industrialisation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SG" dirty="0"/>
              <a:t>To clean rivers and water bodies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SG" dirty="0"/>
              <a:t>To develop inland coastline and ocean water ways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SG" dirty="0"/>
              <a:t>To increase space program and place Indian Astronaut in space by 2022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SG" dirty="0"/>
              <a:t>To make India self sufficient in food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SG" dirty="0"/>
              <a:t>To make healthy India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SG" dirty="0"/>
              <a:t>To deliver these visions through minimum government and maximum governance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7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41010223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0832751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TAX PROPOSALS</a:t>
            </a:r>
            <a:br>
              <a:rPr lang="en-US" sz="6600" dirty="0" smtClean="0"/>
            </a:b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26FC-6ADC-4C51-B37F-D888311D6AB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tax tim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62124"/>
            <a:ext cx="9143999" cy="509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</TotalTime>
  <Words>909</Words>
  <Application>Microsoft Office PowerPoint</Application>
  <PresentationFormat>On-screen Show (4:3)</PresentationFormat>
  <Paragraphs>188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BUDGET 2019</vt:lpstr>
      <vt:lpstr>India – 6th Largest Economy</vt:lpstr>
      <vt:lpstr>Vision for 2030</vt:lpstr>
      <vt:lpstr>Slide 5</vt:lpstr>
      <vt:lpstr>Slide 6</vt:lpstr>
      <vt:lpstr>Slide 7</vt:lpstr>
      <vt:lpstr>Slide 8</vt:lpstr>
      <vt:lpstr>TAX PROPOSALS </vt:lpstr>
      <vt:lpstr>       UNION BUDGET 2019  DIRECT TAX PROPOSALS </vt:lpstr>
      <vt:lpstr>INCOME TAX SLABS (A.Y. 2020-21)</vt:lpstr>
      <vt:lpstr>TAX RATES FOR DOMESTIC COMPANY</vt:lpstr>
      <vt:lpstr>Rebate u/s 87A </vt:lpstr>
      <vt:lpstr>Standard Deduction – Salaried  </vt:lpstr>
      <vt:lpstr>Real Estate</vt:lpstr>
      <vt:lpstr>Section 23 - ALV</vt:lpstr>
      <vt:lpstr>Section 24 – Interest on Borrowed Capital</vt:lpstr>
      <vt:lpstr>Section 54 – Rollover of capital gains</vt:lpstr>
      <vt:lpstr>Slide 19</vt:lpstr>
      <vt:lpstr>Section 80IBA – Affordable Housing</vt:lpstr>
      <vt:lpstr>TDS (tedious)</vt:lpstr>
      <vt:lpstr>Administrative Front</vt:lpstr>
      <vt:lpstr>Queries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server</dc:creator>
  <cp:lastModifiedBy>Vijay Lohan</cp:lastModifiedBy>
  <cp:revision>733</cp:revision>
  <dcterms:created xsi:type="dcterms:W3CDTF">2017-01-28T09:39:20Z</dcterms:created>
  <dcterms:modified xsi:type="dcterms:W3CDTF">2019-02-21T05:27:52Z</dcterms:modified>
</cp:coreProperties>
</file>