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62" r:id="rId3"/>
    <p:sldId id="257" r:id="rId4"/>
    <p:sldId id="311" r:id="rId5"/>
    <p:sldId id="258" r:id="rId6"/>
    <p:sldId id="313" r:id="rId7"/>
    <p:sldId id="264" r:id="rId8"/>
    <p:sldId id="260" r:id="rId9"/>
    <p:sldId id="314" r:id="rId10"/>
    <p:sldId id="315" r:id="rId11"/>
    <p:sldId id="267" r:id="rId12"/>
    <p:sldId id="316" r:id="rId13"/>
    <p:sldId id="271" r:id="rId14"/>
    <p:sldId id="317" r:id="rId15"/>
    <p:sldId id="270" r:id="rId16"/>
    <p:sldId id="318" r:id="rId17"/>
    <p:sldId id="319" r:id="rId18"/>
    <p:sldId id="273" r:id="rId19"/>
    <p:sldId id="274" r:id="rId20"/>
    <p:sldId id="275" r:id="rId21"/>
    <p:sldId id="277" r:id="rId22"/>
    <p:sldId id="278" r:id="rId23"/>
    <p:sldId id="279" r:id="rId24"/>
    <p:sldId id="280" r:id="rId25"/>
    <p:sldId id="320" r:id="rId26"/>
    <p:sldId id="321" r:id="rId27"/>
    <p:sldId id="284" r:id="rId28"/>
    <p:sldId id="285" r:id="rId29"/>
    <p:sldId id="286" r:id="rId30"/>
    <p:sldId id="287" r:id="rId31"/>
    <p:sldId id="288" r:id="rId32"/>
    <p:sldId id="289" r:id="rId33"/>
    <p:sldId id="290" r:id="rId34"/>
    <p:sldId id="291" r:id="rId35"/>
    <p:sldId id="292" r:id="rId36"/>
    <p:sldId id="293" r:id="rId37"/>
    <p:sldId id="294" r:id="rId38"/>
    <p:sldId id="296" r:id="rId39"/>
    <p:sldId id="297" r:id="rId40"/>
    <p:sldId id="330" r:id="rId41"/>
    <p:sldId id="329" r:id="rId42"/>
    <p:sldId id="333" r:id="rId43"/>
    <p:sldId id="328" r:id="rId44"/>
    <p:sldId id="300" r:id="rId45"/>
    <p:sldId id="302" r:id="rId46"/>
    <p:sldId id="303" r:id="rId47"/>
    <p:sldId id="322" r:id="rId48"/>
    <p:sldId id="305" r:id="rId49"/>
    <p:sldId id="332" r:id="rId50"/>
    <p:sldId id="306" r:id="rId51"/>
    <p:sldId id="324" r:id="rId52"/>
    <p:sldId id="325" r:id="rId53"/>
    <p:sldId id="323"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xmlns=""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3C726-72A7-46AA-B78F-F7E74BFC9166}"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D57AA575-E4FF-436D-A381-0D357F312F0D}" type="pres">
      <dgm:prSet presAssocID="{E923C726-72A7-46AA-B78F-F7E74BFC9166}" presName="diagram" presStyleCnt="0">
        <dgm:presLayoutVars>
          <dgm:dir/>
          <dgm:resizeHandles val="exact"/>
        </dgm:presLayoutVars>
      </dgm:prSet>
      <dgm:spPr/>
      <dgm:t>
        <a:bodyPr/>
        <a:lstStyle/>
        <a:p>
          <a:endParaRPr lang="en-IN"/>
        </a:p>
      </dgm:t>
    </dgm:pt>
  </dgm:ptLst>
  <dgm:cxnLst>
    <dgm:cxn modelId="{6FA6862D-A0B1-4378-953F-8766669C749E}" type="presOf" srcId="{E923C726-72A7-46AA-B78F-F7E74BFC9166}" destId="{D57AA575-E4FF-436D-A381-0D357F312F0D}" srcOrd="0"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F9C94-1AD1-44C0-BEEE-E302C63C59D2}" type="datetimeFigureOut">
              <a:rPr lang="en-IN" smtClean="0"/>
              <a:pPr/>
              <a:t>21-02-2019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5BD4B-9AEC-4C9C-A090-C9AD1D43FDB6}" type="slidenum">
              <a:rPr lang="en-IN" smtClean="0"/>
              <a:pPr/>
              <a:t>‹#›</a:t>
            </a:fld>
            <a:endParaRPr lang="en-IN"/>
          </a:p>
        </p:txBody>
      </p:sp>
    </p:spTree>
    <p:extLst>
      <p:ext uri="{BB962C8B-B14F-4D97-AF65-F5344CB8AC3E}">
        <p14:creationId xmlns:p14="http://schemas.microsoft.com/office/powerpoint/2010/main" xmlns="" val="159843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ED5BD4B-9AEC-4C9C-A090-C9AD1D43FDB6}" type="slidenum">
              <a:rPr lang="en-IN" smtClean="0"/>
              <a:pPr/>
              <a:t>3</a:t>
            </a:fld>
            <a:endParaRPr lang="en-IN"/>
          </a:p>
        </p:txBody>
      </p:sp>
    </p:spTree>
    <p:extLst>
      <p:ext uri="{BB962C8B-B14F-4D97-AF65-F5344CB8AC3E}">
        <p14:creationId xmlns:p14="http://schemas.microsoft.com/office/powerpoint/2010/main" xmlns="" val="27351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ED5BD4B-9AEC-4C9C-A090-C9AD1D43FDB6}" type="slidenum">
              <a:rPr lang="en-IN" smtClean="0"/>
              <a:pPr/>
              <a:t>8</a:t>
            </a:fld>
            <a:endParaRPr lang="en-IN"/>
          </a:p>
        </p:txBody>
      </p:sp>
    </p:spTree>
    <p:extLst>
      <p:ext uri="{BB962C8B-B14F-4D97-AF65-F5344CB8AC3E}">
        <p14:creationId xmlns:p14="http://schemas.microsoft.com/office/powerpoint/2010/main" xmlns="" val="3794849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ED5BD4B-9AEC-4C9C-A090-C9AD1D43FDB6}" type="slidenum">
              <a:rPr lang="en-IN" smtClean="0"/>
              <a:pPr/>
              <a:t>20</a:t>
            </a:fld>
            <a:endParaRPr lang="en-IN"/>
          </a:p>
        </p:txBody>
      </p:sp>
    </p:spTree>
    <p:extLst>
      <p:ext uri="{BB962C8B-B14F-4D97-AF65-F5344CB8AC3E}">
        <p14:creationId xmlns:p14="http://schemas.microsoft.com/office/powerpoint/2010/main" xmlns="" val="290313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08A074-8241-44B8-8000-32201868060E}" type="datetime1">
              <a:rPr lang="en-IN" smtClean="0"/>
              <a:pPr/>
              <a:t>21-02-2019</a:t>
            </a:fld>
            <a:endParaRPr lang="en-IN"/>
          </a:p>
        </p:txBody>
      </p:sp>
      <p:sp>
        <p:nvSpPr>
          <p:cNvPr id="5" name="Footer Placeholder 4"/>
          <p:cNvSpPr>
            <a:spLocks noGrp="1"/>
          </p:cNvSpPr>
          <p:nvPr>
            <p:ph type="ftr" sz="quarter" idx="11"/>
          </p:nvPr>
        </p:nvSpPr>
        <p:spPr/>
        <p:txBody>
          <a:bodyPr/>
          <a:lstStyle/>
          <a:p>
            <a:r>
              <a:rPr lang="en-IN" smtClean="0"/>
              <a:t>© RANJAN MEHTA &amp; ASSOCIATES</a:t>
            </a:r>
            <a:endParaRPr lang="en-IN"/>
          </a:p>
        </p:txBody>
      </p:sp>
      <p:sp>
        <p:nvSpPr>
          <p:cNvPr id="6" name="Slide Number Placeholder 5"/>
          <p:cNvSpPr>
            <a:spLocks noGrp="1"/>
          </p:cNvSpPr>
          <p:nvPr>
            <p:ph type="sldNum" sz="quarter" idx="12"/>
          </p:nvPr>
        </p:nvSpPr>
        <p:spPr/>
        <p:txBody>
          <a:bodyPr/>
          <a:lstStyle/>
          <a:p>
            <a:fld id="{30DF82CF-B178-411E-9435-6DAB6956C41A}"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4963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B20240-753E-4B97-8554-865CBCAAE6E6}" type="datetime1">
              <a:rPr lang="en-IN" smtClean="0"/>
              <a:pPr/>
              <a:t>21-02-2019</a:t>
            </a:fld>
            <a:endParaRPr lang="en-IN"/>
          </a:p>
        </p:txBody>
      </p:sp>
      <p:sp>
        <p:nvSpPr>
          <p:cNvPr id="5" name="Footer Placeholder 4"/>
          <p:cNvSpPr>
            <a:spLocks noGrp="1"/>
          </p:cNvSpPr>
          <p:nvPr>
            <p:ph type="ftr" sz="quarter" idx="11"/>
          </p:nvPr>
        </p:nvSpPr>
        <p:spPr/>
        <p:txBody>
          <a:bodyPr/>
          <a:lstStyle/>
          <a:p>
            <a:r>
              <a:rPr lang="en-IN" smtClean="0"/>
              <a:t>© RANJAN MEHTA &amp; ASSOCIATES</a:t>
            </a:r>
            <a:endParaRPr lang="en-IN"/>
          </a:p>
        </p:txBody>
      </p:sp>
      <p:sp>
        <p:nvSpPr>
          <p:cNvPr id="6" name="Slide Number Placeholder 5"/>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174808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AE2E1F-AA96-45F5-82CB-C37683E3B2E0}" type="datetime1">
              <a:rPr lang="en-IN" smtClean="0"/>
              <a:pPr/>
              <a:t>21-02-2019</a:t>
            </a:fld>
            <a:endParaRPr lang="en-IN"/>
          </a:p>
        </p:txBody>
      </p:sp>
      <p:sp>
        <p:nvSpPr>
          <p:cNvPr id="5" name="Footer Placeholder 4"/>
          <p:cNvSpPr>
            <a:spLocks noGrp="1"/>
          </p:cNvSpPr>
          <p:nvPr>
            <p:ph type="ftr" sz="quarter" idx="11"/>
          </p:nvPr>
        </p:nvSpPr>
        <p:spPr/>
        <p:txBody>
          <a:bodyPr/>
          <a:lstStyle/>
          <a:p>
            <a:r>
              <a:rPr lang="en-IN" smtClean="0"/>
              <a:t>© RANJAN MEHTA &amp; ASSOCIATES</a:t>
            </a:r>
            <a:endParaRPr lang="en-IN"/>
          </a:p>
        </p:txBody>
      </p:sp>
      <p:sp>
        <p:nvSpPr>
          <p:cNvPr id="6" name="Slide Number Placeholder 5"/>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29523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75277-17DB-4180-995C-B8F1B8560FE1}" type="datetime1">
              <a:rPr lang="en-IN" smtClean="0"/>
              <a:pPr/>
              <a:t>21-02-2019</a:t>
            </a:fld>
            <a:endParaRPr lang="en-IN"/>
          </a:p>
        </p:txBody>
      </p:sp>
      <p:sp>
        <p:nvSpPr>
          <p:cNvPr id="5" name="Footer Placeholder 4"/>
          <p:cNvSpPr>
            <a:spLocks noGrp="1"/>
          </p:cNvSpPr>
          <p:nvPr>
            <p:ph type="ftr" sz="quarter" idx="11"/>
          </p:nvPr>
        </p:nvSpPr>
        <p:spPr/>
        <p:txBody>
          <a:bodyPr/>
          <a:lstStyle/>
          <a:p>
            <a:r>
              <a:rPr lang="en-IN" smtClean="0"/>
              <a:t>© RANJAN MEHTA &amp; ASSOCIATES</a:t>
            </a:r>
            <a:endParaRPr lang="en-IN"/>
          </a:p>
        </p:txBody>
      </p:sp>
      <p:sp>
        <p:nvSpPr>
          <p:cNvPr id="6" name="Slide Number Placeholder 5"/>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379068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AFEBF-9261-4AFF-BD56-6850A37321B4}" type="datetime1">
              <a:rPr lang="en-IN" smtClean="0"/>
              <a:pPr/>
              <a:t>21-02-2019</a:t>
            </a:fld>
            <a:endParaRPr lang="en-IN"/>
          </a:p>
        </p:txBody>
      </p:sp>
      <p:sp>
        <p:nvSpPr>
          <p:cNvPr id="5" name="Footer Placeholder 4"/>
          <p:cNvSpPr>
            <a:spLocks noGrp="1"/>
          </p:cNvSpPr>
          <p:nvPr>
            <p:ph type="ftr" sz="quarter" idx="11"/>
          </p:nvPr>
        </p:nvSpPr>
        <p:spPr/>
        <p:txBody>
          <a:bodyPr/>
          <a:lstStyle/>
          <a:p>
            <a:r>
              <a:rPr lang="en-IN" smtClean="0"/>
              <a:t>© RANJAN MEHTA &amp; ASSOCIATES</a:t>
            </a:r>
            <a:endParaRPr lang="en-IN"/>
          </a:p>
        </p:txBody>
      </p:sp>
      <p:sp>
        <p:nvSpPr>
          <p:cNvPr id="6" name="Slide Number Placeholder 5"/>
          <p:cNvSpPr>
            <a:spLocks noGrp="1"/>
          </p:cNvSpPr>
          <p:nvPr>
            <p:ph type="sldNum" sz="quarter" idx="12"/>
          </p:nvPr>
        </p:nvSpPr>
        <p:spPr/>
        <p:txBody>
          <a:bodyPr/>
          <a:lstStyle/>
          <a:p>
            <a:fld id="{30DF82CF-B178-411E-9435-6DAB6956C41A}"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597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B5C807-8E29-4C39-9367-63E188DC301D}" type="datetime1">
              <a:rPr lang="en-IN" smtClean="0"/>
              <a:pPr/>
              <a:t>21-02-2019</a:t>
            </a:fld>
            <a:endParaRPr lang="en-IN"/>
          </a:p>
        </p:txBody>
      </p:sp>
      <p:sp>
        <p:nvSpPr>
          <p:cNvPr id="6" name="Footer Placeholder 5"/>
          <p:cNvSpPr>
            <a:spLocks noGrp="1"/>
          </p:cNvSpPr>
          <p:nvPr>
            <p:ph type="ftr" sz="quarter" idx="11"/>
          </p:nvPr>
        </p:nvSpPr>
        <p:spPr/>
        <p:txBody>
          <a:bodyPr/>
          <a:lstStyle/>
          <a:p>
            <a:r>
              <a:rPr lang="en-IN" smtClean="0"/>
              <a:t>© RANJAN MEHTA &amp; ASSOCIATES</a:t>
            </a:r>
            <a:endParaRPr lang="en-IN"/>
          </a:p>
        </p:txBody>
      </p:sp>
      <p:sp>
        <p:nvSpPr>
          <p:cNvPr id="7" name="Slide Number Placeholder 6"/>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147905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CA903-5D0D-4A03-889D-5C1BABEFDA26}" type="datetime1">
              <a:rPr lang="en-IN" smtClean="0"/>
              <a:pPr/>
              <a:t>21-02-2019</a:t>
            </a:fld>
            <a:endParaRPr lang="en-IN"/>
          </a:p>
        </p:txBody>
      </p:sp>
      <p:sp>
        <p:nvSpPr>
          <p:cNvPr id="8" name="Footer Placeholder 7"/>
          <p:cNvSpPr>
            <a:spLocks noGrp="1"/>
          </p:cNvSpPr>
          <p:nvPr>
            <p:ph type="ftr" sz="quarter" idx="11"/>
          </p:nvPr>
        </p:nvSpPr>
        <p:spPr/>
        <p:txBody>
          <a:bodyPr/>
          <a:lstStyle/>
          <a:p>
            <a:r>
              <a:rPr lang="en-IN" smtClean="0"/>
              <a:t>© RANJAN MEHTA &amp; ASSOCIATES</a:t>
            </a:r>
            <a:endParaRPr lang="en-IN"/>
          </a:p>
        </p:txBody>
      </p:sp>
      <p:sp>
        <p:nvSpPr>
          <p:cNvPr id="9" name="Slide Number Placeholder 8"/>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43473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FE25C9-E72B-4D8F-8B09-ACDEE6B63753}" type="datetime1">
              <a:rPr lang="en-IN" smtClean="0"/>
              <a:pPr/>
              <a:t>21-02-2019</a:t>
            </a:fld>
            <a:endParaRPr lang="en-IN"/>
          </a:p>
        </p:txBody>
      </p:sp>
      <p:sp>
        <p:nvSpPr>
          <p:cNvPr id="4" name="Footer Placeholder 3"/>
          <p:cNvSpPr>
            <a:spLocks noGrp="1"/>
          </p:cNvSpPr>
          <p:nvPr>
            <p:ph type="ftr" sz="quarter" idx="11"/>
          </p:nvPr>
        </p:nvSpPr>
        <p:spPr/>
        <p:txBody>
          <a:bodyPr/>
          <a:lstStyle/>
          <a:p>
            <a:r>
              <a:rPr lang="en-IN" smtClean="0"/>
              <a:t>© RANJAN MEHTA &amp; ASSOCIATES</a:t>
            </a:r>
            <a:endParaRPr lang="en-IN"/>
          </a:p>
        </p:txBody>
      </p:sp>
      <p:sp>
        <p:nvSpPr>
          <p:cNvPr id="5" name="Slide Number Placeholder 4"/>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179934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CC5254-97C2-4C19-8682-43A41EC516AE}" type="datetime1">
              <a:rPr lang="en-IN" smtClean="0"/>
              <a:pPr/>
              <a:t>21-02-2019</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IN" smtClean="0"/>
              <a:t>© RANJAN MEHTA &amp; ASSOCIATES</a:t>
            </a:r>
            <a:endParaRPr lang="en-IN"/>
          </a:p>
        </p:txBody>
      </p:sp>
      <p:sp>
        <p:nvSpPr>
          <p:cNvPr id="9" name="Slide Number Placeholder 8"/>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59922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760A8D-BDC0-4C68-BC06-AA8623616BB6}" type="datetime1">
              <a:rPr lang="en-IN" smtClean="0"/>
              <a:pPr/>
              <a:t>21-02-2019</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IN" smtClean="0"/>
              <a:t>© RANJAN MEHTA &amp; ASSOCIATES</a:t>
            </a:r>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299681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F2ED5-2129-44D2-8209-22A625FA3876}" type="datetime1">
              <a:rPr lang="en-IN" smtClean="0"/>
              <a:pPr/>
              <a:t>21-02-2019</a:t>
            </a:fld>
            <a:endParaRPr lang="en-IN"/>
          </a:p>
        </p:txBody>
      </p:sp>
      <p:sp>
        <p:nvSpPr>
          <p:cNvPr id="6" name="Footer Placeholder 5"/>
          <p:cNvSpPr>
            <a:spLocks noGrp="1"/>
          </p:cNvSpPr>
          <p:nvPr>
            <p:ph type="ftr" sz="quarter" idx="11"/>
          </p:nvPr>
        </p:nvSpPr>
        <p:spPr/>
        <p:txBody>
          <a:bodyPr/>
          <a:lstStyle/>
          <a:p>
            <a:r>
              <a:rPr lang="en-IN" smtClean="0"/>
              <a:t>© RANJAN MEHTA &amp; ASSOCIATES</a:t>
            </a:r>
            <a:endParaRPr lang="en-IN"/>
          </a:p>
        </p:txBody>
      </p:sp>
      <p:sp>
        <p:nvSpPr>
          <p:cNvPr id="7" name="Slide Number Placeholder 6"/>
          <p:cNvSpPr>
            <a:spLocks noGrp="1"/>
          </p:cNvSpPr>
          <p:nvPr>
            <p:ph type="sldNum" sz="quarter" idx="12"/>
          </p:nvPr>
        </p:nvSpPr>
        <p:spPr/>
        <p:txBody>
          <a:bodyPr/>
          <a:lstStyle/>
          <a:p>
            <a:fld id="{30DF82CF-B178-411E-9435-6DAB6956C41A}" type="slidenum">
              <a:rPr lang="en-IN" smtClean="0"/>
              <a:pPr/>
              <a:t>‹#›</a:t>
            </a:fld>
            <a:endParaRPr lang="en-IN"/>
          </a:p>
        </p:txBody>
      </p:sp>
    </p:spTree>
    <p:extLst>
      <p:ext uri="{BB962C8B-B14F-4D97-AF65-F5344CB8AC3E}">
        <p14:creationId xmlns:p14="http://schemas.microsoft.com/office/powerpoint/2010/main" xmlns="" val="232202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EC45A42-CE33-4CFF-A482-C351FDF70ABE}" type="datetime1">
              <a:rPr lang="en-IN" smtClean="0"/>
              <a:pPr/>
              <a:t>21-02-2019</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IN" smtClean="0"/>
              <a:t>© RANJAN MEHTA &amp; ASSOCIATES</a:t>
            </a:r>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0DF82CF-B178-411E-9435-6DAB6956C41A}" type="slidenum">
              <a:rPr lang="en-IN" smtClean="0"/>
              <a:pPr/>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653553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898" y="556735"/>
            <a:ext cx="11368585" cy="3594455"/>
          </a:xfrm>
        </p:spPr>
        <p:txBody>
          <a:bodyPr>
            <a:normAutofit/>
          </a:bodyPr>
          <a:lstStyle/>
          <a:p>
            <a:pPr algn="ctr"/>
            <a:r>
              <a:rPr lang="en-IN" sz="6700" dirty="0" smtClean="0"/>
              <a:t>GST Seminar</a:t>
            </a:r>
            <a:r>
              <a:rPr lang="en-IN" dirty="0"/>
              <a:t/>
            </a:r>
            <a:br>
              <a:rPr lang="en-IN" dirty="0"/>
            </a:br>
            <a:r>
              <a:rPr lang="en-IN" sz="4900" dirty="0" smtClean="0"/>
              <a:t>Topic “ Amendments/clarification in GST</a:t>
            </a:r>
            <a:r>
              <a:rPr lang="en-IN" dirty="0" smtClean="0"/>
              <a:t>” </a:t>
            </a:r>
            <a:br>
              <a:rPr lang="en-IN" dirty="0" smtClean="0"/>
            </a:br>
            <a:r>
              <a:rPr lang="en-IN" sz="4900" dirty="0" smtClean="0"/>
              <a:t>Date : 06</a:t>
            </a:r>
            <a:r>
              <a:rPr lang="en-IN" sz="4900" baseline="30000" dirty="0" smtClean="0"/>
              <a:t>th</a:t>
            </a:r>
            <a:r>
              <a:rPr lang="en-IN" sz="4900" dirty="0" smtClean="0"/>
              <a:t> February, 2019</a:t>
            </a:r>
            <a:br>
              <a:rPr lang="en-IN" sz="4900" dirty="0" smtClean="0"/>
            </a:br>
            <a:r>
              <a:rPr lang="en-IN" sz="4900" dirty="0" smtClean="0"/>
              <a:t>Venue : CMA </a:t>
            </a:r>
            <a:r>
              <a:rPr lang="en-IN" sz="4900" dirty="0" err="1" smtClean="0"/>
              <a:t>Bhawan</a:t>
            </a:r>
            <a:r>
              <a:rPr lang="en-IN" sz="4900" dirty="0" smtClean="0"/>
              <a:t>, Jaipur</a:t>
            </a:r>
            <a:endParaRPr lang="en-IN" sz="4900" dirty="0"/>
          </a:p>
        </p:txBody>
      </p:sp>
      <p:sp>
        <p:nvSpPr>
          <p:cNvPr id="8" name="TextBox 7"/>
          <p:cNvSpPr txBox="1"/>
          <p:nvPr/>
        </p:nvSpPr>
        <p:spPr>
          <a:xfrm>
            <a:off x="859808" y="4455620"/>
            <a:ext cx="3780429" cy="1200329"/>
          </a:xfrm>
          <a:prstGeom prst="rect">
            <a:avLst/>
          </a:prstGeom>
          <a:noFill/>
        </p:spPr>
        <p:txBody>
          <a:bodyPr wrap="square" rtlCol="0">
            <a:spAutoFit/>
          </a:bodyPr>
          <a:lstStyle/>
          <a:p>
            <a:r>
              <a:rPr lang="en-IN" dirty="0" smtClean="0"/>
              <a:t>CA RANJAN MEHTA</a:t>
            </a:r>
          </a:p>
          <a:p>
            <a:r>
              <a:rPr lang="en-IN" dirty="0" smtClean="0"/>
              <a:t>B.com, FCA</a:t>
            </a:r>
          </a:p>
          <a:p>
            <a:endParaRPr lang="en-IN" dirty="0" smtClean="0"/>
          </a:p>
          <a:p>
            <a:endParaRPr lang="en-IN" dirty="0" smtClean="0"/>
          </a:p>
        </p:txBody>
      </p:sp>
    </p:spTree>
    <p:extLst>
      <p:ext uri="{BB962C8B-B14F-4D97-AF65-F5344CB8AC3E}">
        <p14:creationId xmlns:p14="http://schemas.microsoft.com/office/powerpoint/2010/main" xmlns="" val="174691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libri" panose="020F0502020204030204" pitchFamily="34" charset="0"/>
                <a:ea typeface="Calibri" panose="020F0502020204030204" pitchFamily="34" charset="0"/>
              </a:rPr>
              <a:t/>
            </a:r>
            <a:br>
              <a:rPr lang="en-US" b="1" dirty="0" smtClean="0">
                <a:latin typeface="Calibri" panose="020F0502020204030204" pitchFamily="34" charset="0"/>
                <a:ea typeface="Calibri" panose="020F0502020204030204" pitchFamily="34" charset="0"/>
              </a:rPr>
            </a:br>
            <a:r>
              <a:rPr lang="en-US" b="1" dirty="0" smtClean="0">
                <a:latin typeface="Calibri" panose="020F0502020204030204" pitchFamily="34" charset="0"/>
                <a:ea typeface="Calibri" panose="020F0502020204030204" pitchFamily="34" charset="0"/>
              </a:rPr>
              <a:t>S-37 </a:t>
            </a:r>
            <a:r>
              <a:rPr lang="en-US" b="1" spc="-15" dirty="0">
                <a:latin typeface="Calibri" panose="020F0502020204030204" pitchFamily="34" charset="0"/>
                <a:ea typeface="Calibri" panose="020F0502020204030204" pitchFamily="34" charset="0"/>
              </a:rPr>
              <a:t>Furnishing details </a:t>
            </a:r>
            <a:r>
              <a:rPr lang="en-US" b="1" dirty="0">
                <a:latin typeface="Calibri" panose="020F0502020204030204" pitchFamily="34" charset="0"/>
                <a:ea typeface="Calibri" panose="020F0502020204030204" pitchFamily="34" charset="0"/>
              </a:rPr>
              <a:t>of </a:t>
            </a:r>
            <a:r>
              <a:rPr lang="en-US" b="1" spc="-25" dirty="0">
                <a:latin typeface="Calibri" panose="020F0502020204030204" pitchFamily="34" charset="0"/>
                <a:ea typeface="Calibri" panose="020F0502020204030204" pitchFamily="34" charset="0"/>
              </a:rPr>
              <a:t>outward</a:t>
            </a:r>
            <a:r>
              <a:rPr lang="en-US" b="1" spc="-350" dirty="0">
                <a:latin typeface="Calibri" panose="020F0502020204030204" pitchFamily="34" charset="0"/>
                <a:ea typeface="Calibri" panose="020F0502020204030204" pitchFamily="34" charset="0"/>
              </a:rPr>
              <a:t> </a:t>
            </a:r>
            <a:r>
              <a:rPr lang="en-US" b="1" dirty="0" smtClean="0">
                <a:latin typeface="Calibri" panose="020F0502020204030204" pitchFamily="34" charset="0"/>
                <a:ea typeface="Calibri" panose="020F0502020204030204" pitchFamily="34" charset="0"/>
              </a:rPr>
              <a:t>supplies</a:t>
            </a:r>
            <a:r>
              <a:rPr lang="en-IN" b="1" dirty="0" smtClean="0"/>
              <a:t/>
            </a:r>
            <a:br>
              <a:rPr lang="en-IN" b="1" dirty="0" smtClean="0"/>
            </a:br>
            <a:endParaRPr lang="en-IN" dirty="0"/>
          </a:p>
        </p:txBody>
      </p:sp>
      <p:sp>
        <p:nvSpPr>
          <p:cNvPr id="3" name="Content Placeholder 2"/>
          <p:cNvSpPr>
            <a:spLocks noGrp="1"/>
          </p:cNvSpPr>
          <p:nvPr>
            <p:ph idx="1"/>
          </p:nvPr>
        </p:nvSpPr>
        <p:spPr/>
        <p:txBody>
          <a:bodyPr/>
          <a:lstStyle/>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rPr>
              <a:t>Time limit </a:t>
            </a:r>
            <a:r>
              <a:rPr lang="en-US" spc="-20" dirty="0">
                <a:latin typeface="Calibri" panose="020F0502020204030204" pitchFamily="34" charset="0"/>
                <a:ea typeface="Calibri" panose="020F0502020204030204" pitchFamily="34" charset="0"/>
              </a:rPr>
              <a:t>for </a:t>
            </a:r>
            <a:r>
              <a:rPr lang="en-US" dirty="0">
                <a:latin typeface="Calibri" panose="020F0502020204030204" pitchFamily="34" charset="0"/>
                <a:ea typeface="Calibri" panose="020F0502020204030204" pitchFamily="34" charset="0"/>
              </a:rPr>
              <a:t>rectification in outward supply details: </a:t>
            </a:r>
            <a:r>
              <a:rPr lang="en-US" spc="10" dirty="0">
                <a:latin typeface="Calibri" panose="020F0502020204030204" pitchFamily="34" charset="0"/>
                <a:ea typeface="Calibri" panose="020F0502020204030204" pitchFamily="34" charset="0"/>
              </a:rPr>
              <a:t>as </a:t>
            </a:r>
            <a:r>
              <a:rPr lang="en-US" dirty="0">
                <a:latin typeface="Calibri" panose="020F0502020204030204" pitchFamily="34" charset="0"/>
                <a:ea typeface="Calibri" panose="020F0502020204030204" pitchFamily="34" charset="0"/>
              </a:rPr>
              <a:t>per section 37(3) </a:t>
            </a:r>
            <a:r>
              <a:rPr lang="en-US" spc="-15" dirty="0">
                <a:latin typeface="Calibri" panose="020F0502020204030204" pitchFamily="34" charset="0"/>
                <a:ea typeface="Calibri" panose="020F0502020204030204" pitchFamily="34" charset="0"/>
              </a:rPr>
              <a:t>Any </a:t>
            </a:r>
            <a:r>
              <a:rPr lang="en-US" dirty="0">
                <a:latin typeface="Calibri" panose="020F0502020204030204" pitchFamily="34" charset="0"/>
                <a:ea typeface="Calibri" panose="020F0502020204030204" pitchFamily="34" charset="0"/>
              </a:rPr>
              <a:t>registered person, who has furnished the details under sub-section (1) </a:t>
            </a:r>
            <a:r>
              <a:rPr lang="en-US" spc="-25" dirty="0">
                <a:latin typeface="Calibri" panose="020F0502020204030204" pitchFamily="34" charset="0"/>
                <a:ea typeface="Calibri" panose="020F0502020204030204" pitchFamily="34" charset="0"/>
              </a:rPr>
              <a:t>for </a:t>
            </a:r>
            <a:r>
              <a:rPr lang="en-US" dirty="0">
                <a:latin typeface="Calibri" panose="020F0502020204030204" pitchFamily="34" charset="0"/>
                <a:ea typeface="Calibri" panose="020F0502020204030204" pitchFamily="34" charset="0"/>
              </a:rPr>
              <a:t>any </a:t>
            </a:r>
            <a:r>
              <a:rPr lang="en-US" spc="-15" dirty="0">
                <a:latin typeface="Calibri" panose="020F0502020204030204" pitchFamily="34" charset="0"/>
                <a:ea typeface="Calibri" panose="020F0502020204030204" pitchFamily="34" charset="0"/>
              </a:rPr>
              <a:t>tax </a:t>
            </a:r>
            <a:r>
              <a:rPr lang="en-US" dirty="0">
                <a:latin typeface="Calibri" panose="020F0502020204030204" pitchFamily="34" charset="0"/>
                <a:ea typeface="Calibri" panose="020F0502020204030204" pitchFamily="34" charset="0"/>
              </a:rPr>
              <a:t>period and which </a:t>
            </a:r>
            <a:r>
              <a:rPr lang="en-US" spc="-20" dirty="0">
                <a:latin typeface="Calibri" panose="020F0502020204030204" pitchFamily="34" charset="0"/>
                <a:ea typeface="Calibri" panose="020F0502020204030204" pitchFamily="34" charset="0"/>
              </a:rPr>
              <a:t>have </a:t>
            </a:r>
            <a:r>
              <a:rPr lang="en-US" dirty="0">
                <a:latin typeface="Calibri" panose="020F0502020204030204" pitchFamily="34" charset="0"/>
                <a:ea typeface="Calibri" panose="020F0502020204030204" pitchFamily="34" charset="0"/>
              </a:rPr>
              <a:t>remained unmatched under section 42 or section 43, shall, </a:t>
            </a:r>
            <a:r>
              <a:rPr lang="en-US" u="heavy" dirty="0">
                <a:latin typeface="Calibri" panose="020F0502020204030204" pitchFamily="34" charset="0"/>
                <a:ea typeface="Calibri" panose="020F0502020204030204" pitchFamily="34" charset="0"/>
              </a:rPr>
              <a:t>upon discovery of </a:t>
            </a:r>
            <a:r>
              <a:rPr lang="en-US" u="heavy" spc="-20" dirty="0">
                <a:latin typeface="Calibri" panose="020F0502020204030204" pitchFamily="34" charset="0"/>
                <a:ea typeface="Calibri" panose="020F0502020204030204" pitchFamily="34" charset="0"/>
              </a:rPr>
              <a:t>any </a:t>
            </a:r>
            <a:r>
              <a:rPr lang="en-US" u="heavy" dirty="0">
                <a:latin typeface="Calibri" panose="020F0502020204030204" pitchFamily="34" charset="0"/>
                <a:ea typeface="Calibri" panose="020F0502020204030204" pitchFamily="34" charset="0"/>
              </a:rPr>
              <a:t>error or omission therein, rectify such error or omission in such manner </a:t>
            </a:r>
            <a:r>
              <a:rPr lang="en-US" u="heavy" spc="10" dirty="0">
                <a:latin typeface="Calibri" panose="020F0502020204030204" pitchFamily="34" charset="0"/>
                <a:ea typeface="Calibri" panose="020F0502020204030204" pitchFamily="34" charset="0"/>
              </a:rPr>
              <a:t>as </a:t>
            </a:r>
            <a:r>
              <a:rPr lang="en-US" u="heavy" spc="-20" dirty="0">
                <a:latin typeface="Calibri" panose="020F0502020204030204" pitchFamily="34" charset="0"/>
                <a:ea typeface="Calibri" panose="020F0502020204030204" pitchFamily="34" charset="0"/>
              </a:rPr>
              <a:t>may </a:t>
            </a:r>
            <a:r>
              <a:rPr lang="en-US" u="heavy" spc="15" dirty="0">
                <a:latin typeface="Calibri" panose="020F0502020204030204" pitchFamily="34" charset="0"/>
                <a:ea typeface="Calibri" panose="020F0502020204030204" pitchFamily="34" charset="0"/>
              </a:rPr>
              <a:t>be </a:t>
            </a:r>
            <a:r>
              <a:rPr lang="en-US" u="heavy" dirty="0">
                <a:latin typeface="Calibri" panose="020F0502020204030204" pitchFamily="34" charset="0"/>
                <a:ea typeface="Calibri" panose="020F0502020204030204" pitchFamily="34" charset="0"/>
              </a:rPr>
              <a:t>prescribed, and shall </a:t>
            </a:r>
            <a:r>
              <a:rPr lang="en-US" u="heavy" spc="-15" dirty="0">
                <a:latin typeface="Calibri" panose="020F0502020204030204" pitchFamily="34" charset="0"/>
                <a:ea typeface="Calibri" panose="020F0502020204030204" pitchFamily="34" charset="0"/>
              </a:rPr>
              <a:t>pay </a:t>
            </a:r>
            <a:r>
              <a:rPr lang="en-US" u="heavy" dirty="0">
                <a:latin typeface="Calibri" panose="020F0502020204030204" pitchFamily="34" charset="0"/>
                <a:ea typeface="Calibri" panose="020F0502020204030204" pitchFamily="34" charset="0"/>
              </a:rPr>
              <a:t>the </a:t>
            </a:r>
            <a:r>
              <a:rPr lang="en-US" u="heavy" spc="-15" dirty="0">
                <a:latin typeface="Calibri" panose="020F0502020204030204" pitchFamily="34" charset="0"/>
                <a:ea typeface="Calibri" panose="020F0502020204030204" pitchFamily="34" charset="0"/>
              </a:rPr>
              <a:t>tax </a:t>
            </a:r>
            <a:r>
              <a:rPr lang="en-US" u="heavy" dirty="0">
                <a:latin typeface="Calibri" panose="020F0502020204030204" pitchFamily="34" charset="0"/>
                <a:ea typeface="Calibri" panose="020F0502020204030204" pitchFamily="34" charset="0"/>
              </a:rPr>
              <a:t>and interest, if </a:t>
            </a:r>
            <a:r>
              <a:rPr lang="en-US" u="heavy" spc="-45" dirty="0">
                <a:latin typeface="Calibri" panose="020F0502020204030204" pitchFamily="34" charset="0"/>
                <a:ea typeface="Calibri" panose="020F0502020204030204" pitchFamily="34" charset="0"/>
              </a:rPr>
              <a:t>any, </a:t>
            </a:r>
            <a:r>
              <a:rPr lang="en-US" u="heavy" dirty="0">
                <a:latin typeface="Calibri" panose="020F0502020204030204" pitchFamily="34" charset="0"/>
                <a:ea typeface="Calibri" panose="020F0502020204030204" pitchFamily="34" charset="0"/>
              </a:rPr>
              <a:t>in case there is a short payment of </a:t>
            </a:r>
            <a:r>
              <a:rPr lang="en-US" u="heavy" spc="-15" dirty="0">
                <a:latin typeface="Calibri" panose="020F0502020204030204" pitchFamily="34" charset="0"/>
                <a:ea typeface="Calibri" panose="020F0502020204030204" pitchFamily="34" charset="0"/>
              </a:rPr>
              <a:t>tax </a:t>
            </a:r>
            <a:r>
              <a:rPr lang="en-US" u="heavy" dirty="0">
                <a:latin typeface="Calibri" panose="020F0502020204030204" pitchFamily="34" charset="0"/>
                <a:ea typeface="Calibri" panose="020F0502020204030204" pitchFamily="34" charset="0"/>
              </a:rPr>
              <a:t>on account of such error or omission, in the return to be furnished </a:t>
            </a:r>
            <a:r>
              <a:rPr lang="en-US" u="heavy" spc="-20" dirty="0">
                <a:latin typeface="Calibri" panose="020F0502020204030204" pitchFamily="34" charset="0"/>
                <a:ea typeface="Calibri" panose="020F0502020204030204" pitchFamily="34" charset="0"/>
              </a:rPr>
              <a:t>for </a:t>
            </a:r>
            <a:r>
              <a:rPr lang="en-US" u="heavy" dirty="0">
                <a:latin typeface="Calibri" panose="020F0502020204030204" pitchFamily="34" charset="0"/>
                <a:ea typeface="Calibri" panose="020F0502020204030204" pitchFamily="34" charset="0"/>
              </a:rPr>
              <a:t>such </a:t>
            </a:r>
            <a:r>
              <a:rPr lang="en-US" u="heavy" spc="-15" dirty="0">
                <a:latin typeface="Calibri" panose="020F0502020204030204" pitchFamily="34" charset="0"/>
                <a:ea typeface="Calibri" panose="020F0502020204030204" pitchFamily="34" charset="0"/>
              </a:rPr>
              <a:t>tax</a:t>
            </a:r>
            <a:r>
              <a:rPr lang="en-US" u="heavy" spc="80" dirty="0">
                <a:latin typeface="Calibri" panose="020F0502020204030204" pitchFamily="34" charset="0"/>
                <a:ea typeface="Calibri" panose="020F0502020204030204" pitchFamily="34" charset="0"/>
              </a:rPr>
              <a:t> </a:t>
            </a:r>
            <a:r>
              <a:rPr lang="en-US" u="heavy" dirty="0">
                <a:latin typeface="Calibri" panose="020F0502020204030204" pitchFamily="34" charset="0"/>
                <a:ea typeface="Calibri" panose="020F0502020204030204" pitchFamily="34" charset="0"/>
              </a:rPr>
              <a:t>period:</a:t>
            </a:r>
          </a:p>
          <a:p>
            <a:pPr marL="285750" indent="-285750" algn="just">
              <a:buFont typeface="Arial" panose="020B0604020202020204" pitchFamily="34" charset="0"/>
              <a:buChar char="•"/>
            </a:pPr>
            <a:r>
              <a:rPr lang="en-US" u="heavy" dirty="0">
                <a:latin typeface="Calibri" panose="020F0502020204030204" pitchFamily="34" charset="0"/>
              </a:rPr>
              <a:t> </a:t>
            </a:r>
            <a:r>
              <a:rPr lang="en-US" b="1" dirty="0"/>
              <a:t>Provided </a:t>
            </a:r>
            <a:r>
              <a:rPr lang="en-US" dirty="0"/>
              <a:t>that </a:t>
            </a:r>
            <a:r>
              <a:rPr lang="en-US" b="1" dirty="0"/>
              <a:t>no rectification </a:t>
            </a:r>
            <a:r>
              <a:rPr lang="en-US" dirty="0"/>
              <a:t>of error or omission in respect of the details furnished under sub-section (1) shall be allowed </a:t>
            </a:r>
            <a:r>
              <a:rPr lang="en-US" u="heavy" dirty="0"/>
              <a:t>after furnishing of the return under section 39 for the month of September following the end of the financial year to which such details pertain,</a:t>
            </a:r>
            <a:r>
              <a:rPr lang="en-US" dirty="0"/>
              <a:t> or </a:t>
            </a:r>
            <a:r>
              <a:rPr lang="en-US" u="heavy" dirty="0"/>
              <a:t>furnishing of the relevant annual return, whichever is </a:t>
            </a:r>
            <a:r>
              <a:rPr lang="en-US" b="1" u="heavy" dirty="0"/>
              <a:t>earlier.</a:t>
            </a:r>
            <a:endParaRPr lang="en-IN" dirty="0"/>
          </a:p>
          <a:p>
            <a:pPr marL="285750" indent="-285750" algn="just">
              <a:buFont typeface="Arial" panose="020B0604020202020204" pitchFamily="34" charset="0"/>
              <a:buChar char="•"/>
            </a:pPr>
            <a:r>
              <a:rPr lang="en-IN" dirty="0"/>
              <a:t> </a:t>
            </a:r>
            <a:r>
              <a:rPr lang="en-US" u="heavy" dirty="0"/>
              <a:t>Note: here due date of September return or annual return is not relevant date but </a:t>
            </a:r>
            <a:r>
              <a:rPr lang="en-US" b="1" u="heavy" dirty="0"/>
              <a:t>actual date </a:t>
            </a:r>
            <a:r>
              <a:rPr lang="en-US" u="heavy" dirty="0"/>
              <a:t>of details of outward or annual return is relevant.</a:t>
            </a:r>
            <a:endParaRPr lang="en-IN" dirty="0"/>
          </a:p>
          <a:p>
            <a:pPr marL="285750" indent="-285750">
              <a:buFont typeface="Arial" panose="020B0604020202020204" pitchFamily="34" charset="0"/>
              <a:buChar char="•"/>
            </a:pPr>
            <a:endParaRPr lang="en-IN" dirty="0"/>
          </a:p>
          <a:p>
            <a:endParaRPr lang="en-IN" dirty="0"/>
          </a:p>
        </p:txBody>
      </p:sp>
    </p:spTree>
    <p:extLst>
      <p:ext uri="{BB962C8B-B14F-4D97-AF65-F5344CB8AC3E}">
        <p14:creationId xmlns:p14="http://schemas.microsoft.com/office/powerpoint/2010/main" xmlns="" val="57946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1910"/>
            <a:ext cx="10396025" cy="1557867"/>
          </a:xfrm>
        </p:spPr>
        <p:txBody>
          <a:bodyPr>
            <a:noAutofit/>
          </a:bodyPr>
          <a:lstStyle/>
          <a:p>
            <a:pPr algn="just"/>
            <a:r>
              <a:rPr lang="en-US" sz="3200" b="1" dirty="0"/>
              <a:t>After the existing proviso in section 37(3), the following proviso </a:t>
            </a:r>
            <a:r>
              <a:rPr lang="en-US" sz="3200" b="1" dirty="0" smtClean="0"/>
              <a:t>shall be </a:t>
            </a:r>
            <a:r>
              <a:rPr lang="en-US" sz="2800" dirty="0" smtClean="0"/>
              <a:t>inserted</a:t>
            </a:r>
            <a:r>
              <a:rPr lang="en-US" sz="2800" b="1" dirty="0" smtClean="0"/>
              <a:t> [</a:t>
            </a:r>
            <a:r>
              <a:rPr lang="en-US" sz="2800" dirty="0" smtClean="0"/>
              <a:t>ORDER </a:t>
            </a:r>
            <a:r>
              <a:rPr lang="en-US" sz="2800" dirty="0"/>
              <a:t>2/2018 dated </a:t>
            </a:r>
            <a:r>
              <a:rPr lang="en-US" sz="2800" dirty="0" smtClean="0"/>
              <a:t>31-12-2018]</a:t>
            </a:r>
            <a:br>
              <a:rPr lang="en-US" sz="2800" dirty="0" smtClean="0"/>
            </a:br>
            <a:endParaRPr lang="en-IN" sz="2800" dirty="0"/>
          </a:p>
        </p:txBody>
      </p:sp>
      <p:sp>
        <p:nvSpPr>
          <p:cNvPr id="3" name="Content Placeholder 2"/>
          <p:cNvSpPr>
            <a:spLocks noGrp="1"/>
          </p:cNvSpPr>
          <p:nvPr>
            <p:ph idx="1"/>
          </p:nvPr>
        </p:nvSpPr>
        <p:spPr/>
        <p:txBody>
          <a:bodyPr>
            <a:normAutofit/>
          </a:bodyPr>
          <a:lstStyle/>
          <a:p>
            <a:pPr algn="just"/>
            <a:r>
              <a:rPr lang="en-US" sz="2400" dirty="0"/>
              <a:t>“Provided further that the rectification of error or omission in respect of the details furnished under sub-section (1) </a:t>
            </a:r>
            <a:r>
              <a:rPr lang="en-US" sz="2400" i="1" dirty="0"/>
              <a:t>of section 37 </a:t>
            </a:r>
            <a:r>
              <a:rPr lang="en-US" sz="2400" dirty="0"/>
              <a:t>shall be allowed </a:t>
            </a:r>
            <a:r>
              <a:rPr lang="en-US" sz="2400" b="1" dirty="0"/>
              <a:t>after furnishing of the return </a:t>
            </a:r>
            <a:r>
              <a:rPr lang="en-US" sz="2400" dirty="0"/>
              <a:t>under section 39 for the month of September, 2018 till the </a:t>
            </a:r>
            <a:r>
              <a:rPr lang="en-US" sz="2400" b="1" dirty="0"/>
              <a:t>due date </a:t>
            </a:r>
            <a:r>
              <a:rPr lang="en-US" sz="2400" dirty="0"/>
              <a:t>for furnishing the details under subsection (1) </a:t>
            </a:r>
            <a:r>
              <a:rPr lang="en-US" sz="2400" i="1" dirty="0"/>
              <a:t>of section 37 </a:t>
            </a:r>
            <a:r>
              <a:rPr lang="en-US" sz="2400" dirty="0"/>
              <a:t>for the month of March, 2019 or for the quarter January, 2019 to March, 2019.”</a:t>
            </a:r>
            <a:endParaRPr lang="en-IN" sz="2400" dirty="0"/>
          </a:p>
          <a:p>
            <a:pPr algn="just"/>
            <a:r>
              <a:rPr lang="en-US" sz="2400" i="1" dirty="0"/>
              <a:t>Note: earlier it was linked to date of annual return also but not now,</a:t>
            </a:r>
            <a:endParaRPr lang="en-IN" sz="2400" dirty="0"/>
          </a:p>
          <a:p>
            <a:pPr algn="just"/>
            <a:r>
              <a:rPr lang="en-US" sz="2400" i="1" dirty="0"/>
              <a:t>date of annual return increased also.</a:t>
            </a:r>
            <a:endParaRPr lang="en-IN" sz="2400" dirty="0"/>
          </a:p>
          <a:p>
            <a:pPr algn="just"/>
            <a:r>
              <a:rPr lang="en-US" sz="2400" i="1" dirty="0"/>
              <a:t>Note:	</a:t>
            </a:r>
            <a:r>
              <a:rPr lang="en-US" sz="2400" i="1" dirty="0" smtClean="0"/>
              <a:t>general  mistake  </a:t>
            </a:r>
            <a:r>
              <a:rPr lang="en-US" sz="2400" i="1" dirty="0"/>
              <a:t>cross  charge </a:t>
            </a:r>
            <a:r>
              <a:rPr lang="en-US" sz="2400" i="1" dirty="0" smtClean="0"/>
              <a:t>–</a:t>
            </a:r>
            <a:r>
              <a:rPr lang="en-US" sz="2400" i="1" dirty="0"/>
              <a:t>neither issued </a:t>
            </a:r>
            <a:r>
              <a:rPr lang="en-US" sz="2400" i="1" dirty="0" smtClean="0"/>
              <a:t>,tax </a:t>
            </a:r>
            <a:r>
              <a:rPr lang="en-US" sz="2400" i="1" dirty="0" err="1" smtClean="0"/>
              <a:t>paid,ITC</a:t>
            </a:r>
            <a:r>
              <a:rPr lang="en-IN" sz="2400" dirty="0"/>
              <a:t> </a:t>
            </a:r>
            <a:r>
              <a:rPr lang="en-US" sz="2400" i="1" dirty="0" smtClean="0"/>
              <a:t>taken </a:t>
            </a:r>
            <a:r>
              <a:rPr lang="en-US" sz="2400" i="1" dirty="0"/>
              <a:t>by recipient branch</a:t>
            </a:r>
            <a:endParaRPr lang="en-IN" sz="2400" dirty="0"/>
          </a:p>
          <a:p>
            <a:endParaRPr lang="en-IN" dirty="0"/>
          </a:p>
        </p:txBody>
      </p:sp>
    </p:spTree>
    <p:extLst>
      <p:ext uri="{BB962C8B-B14F-4D97-AF65-F5344CB8AC3E}">
        <p14:creationId xmlns:p14="http://schemas.microsoft.com/office/powerpoint/2010/main" xmlns="" val="153222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More time for Annual Return</a:t>
            </a:r>
            <a:br>
              <a:rPr lang="en-IN" dirty="0" smtClean="0"/>
            </a:b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276275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 y="1027149"/>
            <a:ext cx="11826240" cy="4262577"/>
          </a:xfrm>
          <a:prstGeom prst="rect">
            <a:avLst/>
          </a:prstGeom>
        </p:spPr>
        <p:txBody>
          <a:bodyPr wrap="square">
            <a:spAutoFit/>
          </a:bodyPr>
          <a:lstStyle/>
          <a:p>
            <a:pPr marL="3535680">
              <a:lnSpc>
                <a:spcPts val="4035"/>
              </a:lnSpc>
              <a:spcAft>
                <a:spcPts val="0"/>
              </a:spcAft>
            </a:pPr>
            <a:r>
              <a:rPr lang="en-US" sz="3200" b="1" kern="0" dirty="0" smtClean="0">
                <a:latin typeface="Calibri Light" panose="020F0302020204030204" pitchFamily="34" charset="0"/>
                <a:ea typeface="Calibri Light" panose="020F0302020204030204" pitchFamily="34" charset="0"/>
              </a:rPr>
              <a:t>		 Annual return</a:t>
            </a:r>
            <a:endParaRPr lang="en-IN" sz="3200" b="1" kern="0" dirty="0">
              <a:latin typeface="Calibri Light" panose="020F0302020204030204" pitchFamily="34" charset="0"/>
              <a:ea typeface="Calibri Light" panose="020F0302020204030204" pitchFamily="34" charset="0"/>
            </a:endParaRPr>
          </a:p>
          <a:p>
            <a:pPr marL="962660" marR="422275" algn="just">
              <a:lnSpc>
                <a:spcPct val="92000"/>
              </a:lnSpc>
              <a:spcBef>
                <a:spcPts val="895"/>
              </a:spcBef>
              <a:spcAft>
                <a:spcPts val="0"/>
              </a:spcAft>
            </a:pPr>
            <a:r>
              <a:rPr lang="en-US" sz="2000" b="1" dirty="0">
                <a:latin typeface="Calibri" panose="020F0502020204030204" pitchFamily="34" charset="0"/>
                <a:ea typeface="Calibri" panose="020F0502020204030204" pitchFamily="34" charset="0"/>
              </a:rPr>
              <a:t>S-44. </a:t>
            </a:r>
            <a:r>
              <a:rPr lang="en-US" sz="2000" dirty="0">
                <a:latin typeface="Bookman Old Style" panose="02050604050505020204" pitchFamily="18" charset="0"/>
                <a:ea typeface="Calibri" panose="020F0502020204030204" pitchFamily="34" charset="0"/>
              </a:rPr>
              <a:t>(</a:t>
            </a:r>
            <a:r>
              <a:rPr lang="en-US" dirty="0">
                <a:latin typeface="Bookman Old Style" panose="02050604050505020204" pitchFamily="18" charset="0"/>
                <a:ea typeface="Calibri" panose="020F0502020204030204" pitchFamily="34" charset="0"/>
              </a:rPr>
              <a:t>1) Every registered person, other than an Input Service Distributor, a person paying tax under section 51 or section 52, a casual taxable person and a non-resident taxable person, shall furnish an annual return for every financial year electronically in such form and manner as may be prescribed on or before the </a:t>
            </a:r>
            <a:r>
              <a:rPr lang="en-US" b="1" dirty="0">
                <a:latin typeface="Bookman Old Style" panose="02050604050505020204" pitchFamily="18" charset="0"/>
                <a:ea typeface="Calibri" panose="020F0502020204030204" pitchFamily="34" charset="0"/>
              </a:rPr>
              <a:t>31st day of December </a:t>
            </a:r>
            <a:r>
              <a:rPr lang="en-US" dirty="0">
                <a:latin typeface="Bookman Old Style" panose="02050604050505020204" pitchFamily="18" charset="0"/>
                <a:ea typeface="Calibri" panose="020F0502020204030204" pitchFamily="34" charset="0"/>
              </a:rPr>
              <a:t>following the end of such financial</a:t>
            </a:r>
            <a:r>
              <a:rPr lang="en-US" spc="-10" dirty="0">
                <a:latin typeface="Bookman Old Style" panose="02050604050505020204" pitchFamily="18" charset="0"/>
                <a:ea typeface="Calibri" panose="020F0502020204030204" pitchFamily="34" charset="0"/>
              </a:rPr>
              <a:t> </a:t>
            </a:r>
            <a:r>
              <a:rPr lang="en-US" dirty="0">
                <a:latin typeface="Bookman Old Style" panose="02050604050505020204" pitchFamily="18" charset="0"/>
                <a:ea typeface="Calibri" panose="020F0502020204030204" pitchFamily="34" charset="0"/>
              </a:rPr>
              <a:t>year.</a:t>
            </a:r>
            <a:endParaRPr lang="en-IN" sz="1050" dirty="0">
              <a:latin typeface="Calibri" panose="020F0502020204030204" pitchFamily="34" charset="0"/>
              <a:ea typeface="Calibri" panose="020F0502020204030204" pitchFamily="34" charset="0"/>
            </a:endParaRPr>
          </a:p>
          <a:p>
            <a:pPr marL="962660" marR="424180" algn="just">
              <a:lnSpc>
                <a:spcPct val="92000"/>
              </a:lnSpc>
              <a:spcBef>
                <a:spcPts val="1325"/>
              </a:spcBef>
              <a:spcAft>
                <a:spcPts val="0"/>
              </a:spcAft>
            </a:pPr>
            <a:r>
              <a:rPr lang="en-US" b="1" dirty="0">
                <a:latin typeface="Bookman Old Style" panose="02050604050505020204" pitchFamily="18" charset="0"/>
                <a:ea typeface="Calibri" panose="020F0502020204030204" pitchFamily="34" charset="0"/>
              </a:rPr>
              <a:t>*[</a:t>
            </a:r>
            <a:r>
              <a:rPr lang="en-US" dirty="0">
                <a:latin typeface="Bookman Old Style" panose="02050604050505020204" pitchFamily="18" charset="0"/>
                <a:ea typeface="Calibri" panose="020F0502020204030204" pitchFamily="34" charset="0"/>
              </a:rPr>
              <a:t>Explanation.—</a:t>
            </a:r>
            <a:r>
              <a:rPr lang="en-US" i="1" dirty="0">
                <a:latin typeface="Bookman Old Style" panose="02050604050505020204" pitchFamily="18" charset="0"/>
                <a:ea typeface="Calibri" panose="020F0502020204030204" pitchFamily="34" charset="0"/>
              </a:rPr>
              <a:t>For the purposes </a:t>
            </a:r>
            <a:r>
              <a:rPr lang="en-US" i="1" spc="-25" dirty="0">
                <a:latin typeface="Bookman Old Style" panose="02050604050505020204" pitchFamily="18" charset="0"/>
                <a:ea typeface="Calibri" panose="020F0502020204030204" pitchFamily="34" charset="0"/>
              </a:rPr>
              <a:t>of </a:t>
            </a:r>
            <a:r>
              <a:rPr lang="en-US" i="1" spc="-15" dirty="0">
                <a:latin typeface="Bookman Old Style" panose="02050604050505020204" pitchFamily="18" charset="0"/>
                <a:ea typeface="Calibri" panose="020F0502020204030204" pitchFamily="34" charset="0"/>
              </a:rPr>
              <a:t>this</a:t>
            </a:r>
            <a:r>
              <a:rPr lang="en-US" i="1" spc="565" dirty="0">
                <a:latin typeface="Bookman Old Style" panose="02050604050505020204" pitchFamily="18" charset="0"/>
                <a:ea typeface="Calibri" panose="020F0502020204030204" pitchFamily="34" charset="0"/>
              </a:rPr>
              <a:t> </a:t>
            </a:r>
            <a:r>
              <a:rPr lang="en-US" i="1" dirty="0">
                <a:latin typeface="Bookman Old Style" panose="02050604050505020204" pitchFamily="18" charset="0"/>
                <a:ea typeface="Calibri" panose="020F0502020204030204" pitchFamily="34" charset="0"/>
              </a:rPr>
              <a:t>section, it is hereby declared that </a:t>
            </a:r>
            <a:r>
              <a:rPr lang="en-US" i="1" spc="-15" dirty="0">
                <a:latin typeface="Bookman Old Style" panose="02050604050505020204" pitchFamily="18" charset="0"/>
                <a:ea typeface="Calibri" panose="020F0502020204030204" pitchFamily="34" charset="0"/>
              </a:rPr>
              <a:t>the </a:t>
            </a:r>
            <a:r>
              <a:rPr lang="en-US" i="1" dirty="0">
                <a:latin typeface="Bookman Old Style" panose="02050604050505020204" pitchFamily="18" charset="0"/>
                <a:ea typeface="Calibri" panose="020F0502020204030204" pitchFamily="34" charset="0"/>
              </a:rPr>
              <a:t>annual return </a:t>
            </a:r>
            <a:r>
              <a:rPr lang="en-US" i="1" spc="15" dirty="0">
                <a:latin typeface="Bookman Old Style" panose="02050604050505020204" pitchFamily="18" charset="0"/>
                <a:ea typeface="Calibri" panose="020F0502020204030204" pitchFamily="34" charset="0"/>
              </a:rPr>
              <a:t>for </a:t>
            </a:r>
            <a:r>
              <a:rPr lang="en-US" i="1" spc="-15" dirty="0">
                <a:latin typeface="Bookman Old Style" panose="02050604050505020204" pitchFamily="18" charset="0"/>
                <a:ea typeface="Calibri" panose="020F0502020204030204" pitchFamily="34" charset="0"/>
              </a:rPr>
              <a:t>the </a:t>
            </a:r>
            <a:r>
              <a:rPr lang="en-US" i="1" dirty="0">
                <a:latin typeface="Bookman Old Style" panose="02050604050505020204" pitchFamily="18" charset="0"/>
                <a:ea typeface="Calibri" panose="020F0502020204030204" pitchFamily="34" charset="0"/>
              </a:rPr>
              <a:t>period </a:t>
            </a:r>
            <a:r>
              <a:rPr lang="en-US" i="1" spc="10" dirty="0">
                <a:latin typeface="Bookman Old Style" panose="02050604050505020204" pitchFamily="18" charset="0"/>
                <a:ea typeface="Calibri" panose="020F0502020204030204" pitchFamily="34" charset="0"/>
              </a:rPr>
              <a:t>from </a:t>
            </a:r>
            <a:r>
              <a:rPr lang="en-US" i="1" dirty="0">
                <a:latin typeface="Bookman Old Style" panose="02050604050505020204" pitchFamily="18" charset="0"/>
                <a:ea typeface="Calibri" panose="020F0502020204030204" pitchFamily="34" charset="0"/>
              </a:rPr>
              <a:t>the 1st July, 2017 </a:t>
            </a:r>
            <a:r>
              <a:rPr lang="en-US" i="1" spc="-15" dirty="0">
                <a:latin typeface="Bookman Old Style" panose="02050604050505020204" pitchFamily="18" charset="0"/>
                <a:ea typeface="Calibri" panose="020F0502020204030204" pitchFamily="34" charset="0"/>
              </a:rPr>
              <a:t>to </a:t>
            </a:r>
            <a:r>
              <a:rPr lang="en-US" i="1" dirty="0">
                <a:latin typeface="Bookman Old Style" panose="02050604050505020204" pitchFamily="18" charset="0"/>
                <a:ea typeface="Calibri" panose="020F0502020204030204" pitchFamily="34" charset="0"/>
              </a:rPr>
              <a:t>the 31st March, 2018 shall be furnished on or before </a:t>
            </a:r>
            <a:r>
              <a:rPr lang="en-US" i="1" spc="-15" dirty="0">
                <a:latin typeface="Bookman Old Style" panose="02050604050505020204" pitchFamily="18" charset="0"/>
                <a:ea typeface="Calibri" panose="020F0502020204030204" pitchFamily="34" charset="0"/>
              </a:rPr>
              <a:t>the </a:t>
            </a:r>
            <a:r>
              <a:rPr lang="en-US" i="1" dirty="0">
                <a:latin typeface="Bookman Old Style" panose="02050604050505020204" pitchFamily="18" charset="0"/>
                <a:ea typeface="Calibri" panose="020F0502020204030204" pitchFamily="34" charset="0"/>
              </a:rPr>
              <a:t>31st </a:t>
            </a:r>
            <a:r>
              <a:rPr lang="en-US" i="1" spc="-15" dirty="0">
                <a:latin typeface="Bookman Old Style" panose="02050604050505020204" pitchFamily="18" charset="0"/>
                <a:ea typeface="Calibri" panose="020F0502020204030204" pitchFamily="34" charset="0"/>
              </a:rPr>
              <a:t>March, </a:t>
            </a:r>
            <a:r>
              <a:rPr lang="en-US" i="1" dirty="0">
                <a:latin typeface="Bookman Old Style" panose="02050604050505020204" pitchFamily="18" charset="0"/>
                <a:ea typeface="Calibri" panose="020F0502020204030204" pitchFamily="34" charset="0"/>
              </a:rPr>
              <a:t>2019</a:t>
            </a:r>
            <a:r>
              <a:rPr lang="en-US" dirty="0">
                <a:latin typeface="Bookman Old Style" panose="02050604050505020204" pitchFamily="18" charset="0"/>
                <a:ea typeface="Calibri" panose="020F0502020204030204" pitchFamily="34" charset="0"/>
              </a:rPr>
              <a:t>.</a:t>
            </a:r>
            <a:r>
              <a:rPr lang="en-US" b="1" dirty="0">
                <a:latin typeface="Bookman Old Style" panose="02050604050505020204" pitchFamily="18" charset="0"/>
                <a:ea typeface="Calibri" panose="020F0502020204030204" pitchFamily="34" charset="0"/>
              </a:rPr>
              <a:t>]</a:t>
            </a:r>
            <a:endParaRPr lang="en-IN" sz="1050" dirty="0">
              <a:latin typeface="Calibri" panose="020F0502020204030204" pitchFamily="34" charset="0"/>
              <a:ea typeface="Calibri" panose="020F0502020204030204" pitchFamily="34" charset="0"/>
            </a:endParaRPr>
          </a:p>
          <a:p>
            <a:pPr marL="962660">
              <a:lnSpc>
                <a:spcPts val="2255"/>
              </a:lnSpc>
              <a:spcBef>
                <a:spcPts val="830"/>
              </a:spcBef>
              <a:spcAft>
                <a:spcPts val="0"/>
              </a:spcAft>
              <a:tabLst>
                <a:tab pos="2322195" algn="l"/>
                <a:tab pos="2844165" algn="l"/>
                <a:tab pos="3987165" algn="l"/>
                <a:tab pos="4990465" algn="l"/>
                <a:tab pos="5691505" algn="l"/>
                <a:tab pos="6935470" algn="l"/>
                <a:tab pos="7606665" algn="l"/>
                <a:tab pos="8963025" algn="l"/>
              </a:tabLst>
            </a:pPr>
            <a:r>
              <a:rPr lang="en-US" b="1" dirty="0">
                <a:latin typeface="Bookman Old Style" panose="02050604050505020204" pitchFamily="18" charset="0"/>
                <a:ea typeface="Calibri" panose="020F0502020204030204" pitchFamily="34" charset="0"/>
              </a:rPr>
              <a:t>*</a:t>
            </a:r>
            <a:r>
              <a:rPr lang="en-US" dirty="0">
                <a:latin typeface="Bookman Old Style" panose="02050604050505020204" pitchFamily="18" charset="0"/>
                <a:ea typeface="Calibri" panose="020F0502020204030204" pitchFamily="34" charset="0"/>
              </a:rPr>
              <a:t>Inserted	by	Central	Goods	and	Services	Tax	(Removal	</a:t>
            </a:r>
            <a:r>
              <a:rPr lang="en-US" spc="-15" dirty="0" smtClean="0">
                <a:latin typeface="Bookman Old Style" panose="02050604050505020204" pitchFamily="18" charset="0"/>
                <a:ea typeface="Calibri" panose="020F0502020204030204" pitchFamily="34" charset="0"/>
              </a:rPr>
              <a:t>of </a:t>
            </a:r>
            <a:r>
              <a:rPr lang="en-US" dirty="0" smtClean="0">
                <a:latin typeface="Bookman Old Style" panose="02050604050505020204" pitchFamily="18" charset="0"/>
                <a:ea typeface="Calibri" panose="020F0502020204030204" pitchFamily="34" charset="0"/>
              </a:rPr>
              <a:t>Difficulties</a:t>
            </a:r>
            <a:r>
              <a:rPr lang="en-US" dirty="0">
                <a:latin typeface="Bookman Old Style" panose="02050604050505020204" pitchFamily="18" charset="0"/>
                <a:ea typeface="Calibri" panose="020F0502020204030204" pitchFamily="34" charset="0"/>
              </a:rPr>
              <a:t>) Order, 2018, </a:t>
            </a:r>
            <a:r>
              <a:rPr lang="en-US" dirty="0" err="1">
                <a:latin typeface="Bookman Old Style" panose="02050604050505020204" pitchFamily="18" charset="0"/>
                <a:ea typeface="Calibri" panose="020F0502020204030204" pitchFamily="34" charset="0"/>
              </a:rPr>
              <a:t>w.e.f</a:t>
            </a:r>
            <a:r>
              <a:rPr lang="en-US" dirty="0">
                <a:latin typeface="Bookman Old Style" panose="02050604050505020204" pitchFamily="18" charset="0"/>
                <a:ea typeface="Calibri" panose="020F0502020204030204" pitchFamily="34" charset="0"/>
              </a:rPr>
              <a:t>. </a:t>
            </a:r>
            <a:r>
              <a:rPr lang="en-US" b="1" dirty="0">
                <a:latin typeface="Bookman Old Style" panose="02050604050505020204" pitchFamily="18" charset="0"/>
                <a:ea typeface="Calibri" panose="020F0502020204030204" pitchFamily="34" charset="0"/>
              </a:rPr>
              <a:t>11-12-2018.</a:t>
            </a:r>
            <a:endParaRPr lang="en-IN" sz="1050" dirty="0">
              <a:latin typeface="Calibri" panose="020F0502020204030204" pitchFamily="34" charset="0"/>
              <a:ea typeface="Calibri" panose="020F0502020204030204" pitchFamily="34" charset="0"/>
            </a:endParaRPr>
          </a:p>
          <a:p>
            <a:pPr marL="962660" marR="426720" algn="just">
              <a:lnSpc>
                <a:spcPct val="88000"/>
              </a:lnSpc>
              <a:spcBef>
                <a:spcPts val="990"/>
              </a:spcBef>
              <a:spcAft>
                <a:spcPts val="0"/>
              </a:spcAft>
            </a:pPr>
            <a:r>
              <a:rPr lang="en-US" dirty="0">
                <a:latin typeface="Calibri" panose="020F0502020204030204" pitchFamily="34" charset="0"/>
                <a:ea typeface="Calibri" panose="020F0502020204030204" pitchFamily="34" charset="0"/>
              </a:rPr>
              <a:t>now, in the Explanation, for the figures, letters and word “31st March, 2019”, the figures, letters and word </a:t>
            </a:r>
            <a:r>
              <a:rPr lang="en-US" b="1" dirty="0">
                <a:latin typeface="Calibri" panose="020F0502020204030204" pitchFamily="34" charset="0"/>
                <a:ea typeface="Calibri" panose="020F0502020204030204" pitchFamily="34" charset="0"/>
              </a:rPr>
              <a:t>“30th June, 2019” </a:t>
            </a:r>
            <a:r>
              <a:rPr lang="en-US" dirty="0">
                <a:latin typeface="Calibri" panose="020F0502020204030204" pitchFamily="34" charset="0"/>
                <a:ea typeface="Calibri" panose="020F0502020204030204" pitchFamily="34" charset="0"/>
              </a:rPr>
              <a:t>shall be substituted.[ order 3/2018 dated 31-12-2018]</a:t>
            </a:r>
            <a:endParaRPr lang="en-IN" sz="105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3798701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6600" dirty="0" smtClean="0"/>
              <a:t>More time for filing TCS return by e-commerce operator</a:t>
            </a:r>
            <a:br>
              <a:rPr lang="en-IN" sz="6600" dirty="0" smtClean="0"/>
            </a:br>
            <a:r>
              <a:rPr lang="en-IN" sz="6600" dirty="0"/>
              <a:t/>
            </a:r>
            <a:br>
              <a:rPr lang="en-IN" sz="6600" dirty="0"/>
            </a:br>
            <a:endParaRPr lang="en-IN" sz="6600"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1054956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0166" y="534572"/>
            <a:ext cx="11465169" cy="4708981"/>
          </a:xfrm>
          <a:prstGeom prst="rect">
            <a:avLst/>
          </a:prstGeom>
        </p:spPr>
        <p:txBody>
          <a:bodyPr wrap="square">
            <a:spAutoFit/>
          </a:bodyPr>
          <a:lstStyle/>
          <a:p>
            <a:pPr algn="just"/>
            <a:r>
              <a:rPr lang="en-US" sz="4400" b="1" dirty="0" smtClean="0"/>
              <a:t>Collection </a:t>
            </a:r>
            <a:r>
              <a:rPr lang="en-US" sz="4400" b="1" dirty="0"/>
              <a:t>of tax at source[S-52]</a:t>
            </a:r>
            <a:endParaRPr lang="en-US" sz="4400" b="1" dirty="0" smtClean="0">
              <a:latin typeface="Calibri" panose="020F0502020204030204" pitchFamily="34" charset="0"/>
              <a:ea typeface="Calibri" panose="020F0502020204030204" pitchFamily="34" charset="0"/>
            </a:endParaRPr>
          </a:p>
          <a:p>
            <a:pPr algn="just"/>
            <a:endParaRPr lang="en-US" sz="3200" dirty="0" smtClean="0">
              <a:latin typeface="Calibri" panose="020F0502020204030204" pitchFamily="34" charset="0"/>
              <a:ea typeface="Calibri" panose="020F0502020204030204" pitchFamily="34" charset="0"/>
            </a:endParaRPr>
          </a:p>
          <a:p>
            <a:pPr algn="just"/>
            <a:r>
              <a:rPr lang="en-US" sz="3200" dirty="0" smtClean="0">
                <a:latin typeface="Calibri" panose="020F0502020204030204" pitchFamily="34" charset="0"/>
                <a:ea typeface="Calibri" panose="020F0502020204030204" pitchFamily="34" charset="0"/>
              </a:rPr>
              <a:t>52(4</a:t>
            </a:r>
            <a:r>
              <a:rPr lang="en-US" sz="3200" dirty="0">
                <a:latin typeface="Calibri" panose="020F0502020204030204" pitchFamily="34" charset="0"/>
                <a:ea typeface="Calibri" panose="020F0502020204030204" pitchFamily="34" charset="0"/>
              </a:rPr>
              <a:t>) </a:t>
            </a:r>
            <a:r>
              <a:rPr lang="en-US" sz="3200" spc="-20" dirty="0">
                <a:latin typeface="Calibri" panose="020F0502020204030204" pitchFamily="34" charset="0"/>
                <a:ea typeface="Calibri" panose="020F0502020204030204" pitchFamily="34" charset="0"/>
              </a:rPr>
              <a:t>Every operator </a:t>
            </a:r>
            <a:r>
              <a:rPr lang="en-US" sz="3200" dirty="0">
                <a:latin typeface="Calibri" panose="020F0502020204030204" pitchFamily="34" charset="0"/>
                <a:ea typeface="Calibri" panose="020F0502020204030204" pitchFamily="34" charset="0"/>
              </a:rPr>
              <a:t>who collects the amount specified in sub-section (1) shall furnish a </a:t>
            </a:r>
            <a:r>
              <a:rPr lang="en-US" sz="3200" spc="-20" dirty="0">
                <a:latin typeface="Calibri" panose="020F0502020204030204" pitchFamily="34" charset="0"/>
                <a:ea typeface="Calibri" panose="020F0502020204030204" pitchFamily="34" charset="0"/>
              </a:rPr>
              <a:t>statement, electronically, </a:t>
            </a:r>
            <a:r>
              <a:rPr lang="en-US" sz="3200" spc="-15" dirty="0">
                <a:latin typeface="Calibri" panose="020F0502020204030204" pitchFamily="34" charset="0"/>
                <a:ea typeface="Calibri" panose="020F0502020204030204" pitchFamily="34" charset="0"/>
              </a:rPr>
              <a:t>containing </a:t>
            </a:r>
            <a:r>
              <a:rPr lang="en-US" sz="3200" dirty="0">
                <a:latin typeface="Calibri" panose="020F0502020204030204" pitchFamily="34" charset="0"/>
                <a:ea typeface="Calibri" panose="020F0502020204030204" pitchFamily="34" charset="0"/>
              </a:rPr>
              <a:t>the </a:t>
            </a:r>
            <a:r>
              <a:rPr lang="en-US" sz="3200" spc="-15" dirty="0">
                <a:latin typeface="Calibri" panose="020F0502020204030204" pitchFamily="34" charset="0"/>
                <a:ea typeface="Calibri" panose="020F0502020204030204" pitchFamily="34" charset="0"/>
              </a:rPr>
              <a:t>details </a:t>
            </a:r>
            <a:r>
              <a:rPr lang="en-US" sz="3200" dirty="0">
                <a:latin typeface="Calibri" panose="020F0502020204030204" pitchFamily="34" charset="0"/>
                <a:ea typeface="Calibri" panose="020F0502020204030204" pitchFamily="34" charset="0"/>
              </a:rPr>
              <a:t>of </a:t>
            </a:r>
            <a:r>
              <a:rPr lang="en-US" sz="3200" spc="-15" dirty="0">
                <a:latin typeface="Calibri" panose="020F0502020204030204" pitchFamily="34" charset="0"/>
                <a:ea typeface="Calibri" panose="020F0502020204030204" pitchFamily="34" charset="0"/>
              </a:rPr>
              <a:t>outward </a:t>
            </a:r>
            <a:r>
              <a:rPr lang="en-US" sz="3200" dirty="0">
                <a:latin typeface="Calibri" panose="020F0502020204030204" pitchFamily="34" charset="0"/>
                <a:ea typeface="Calibri" panose="020F0502020204030204" pitchFamily="34" charset="0"/>
              </a:rPr>
              <a:t>supplies of </a:t>
            </a:r>
            <a:r>
              <a:rPr lang="en-US" sz="3200" spc="-15" dirty="0">
                <a:latin typeface="Calibri" panose="020F0502020204030204" pitchFamily="34" charset="0"/>
                <a:ea typeface="Calibri" panose="020F0502020204030204" pitchFamily="34" charset="0"/>
              </a:rPr>
              <a:t>goods </a:t>
            </a:r>
            <a:r>
              <a:rPr lang="en-US" sz="3200" dirty="0">
                <a:latin typeface="Calibri" panose="020F0502020204030204" pitchFamily="34" charset="0"/>
                <a:ea typeface="Calibri" panose="020F0502020204030204" pitchFamily="34" charset="0"/>
              </a:rPr>
              <a:t>or services or both </a:t>
            </a:r>
            <a:r>
              <a:rPr lang="en-US" sz="3200" spc="-25" dirty="0">
                <a:latin typeface="Calibri" panose="020F0502020204030204" pitchFamily="34" charset="0"/>
                <a:ea typeface="Calibri" panose="020F0502020204030204" pitchFamily="34" charset="0"/>
              </a:rPr>
              <a:t>effected </a:t>
            </a:r>
            <a:r>
              <a:rPr lang="en-US" sz="3200" spc="-15" dirty="0">
                <a:latin typeface="Calibri" panose="020F0502020204030204" pitchFamily="34" charset="0"/>
                <a:ea typeface="Calibri" panose="020F0502020204030204" pitchFamily="34" charset="0"/>
              </a:rPr>
              <a:t>through </a:t>
            </a:r>
            <a:r>
              <a:rPr lang="en-US" sz="3200" dirty="0">
                <a:latin typeface="Calibri" panose="020F0502020204030204" pitchFamily="34" charset="0"/>
                <a:ea typeface="Calibri" panose="020F0502020204030204" pitchFamily="34" charset="0"/>
              </a:rPr>
              <a:t>it, including the supplies of </a:t>
            </a:r>
            <a:r>
              <a:rPr lang="en-US" sz="3200" spc="-15" dirty="0">
                <a:latin typeface="Calibri" panose="020F0502020204030204" pitchFamily="34" charset="0"/>
                <a:ea typeface="Calibri" panose="020F0502020204030204" pitchFamily="34" charset="0"/>
              </a:rPr>
              <a:t>goods </a:t>
            </a:r>
            <a:r>
              <a:rPr lang="en-US" sz="3200" dirty="0">
                <a:latin typeface="Calibri" panose="020F0502020204030204" pitchFamily="34" charset="0"/>
                <a:ea typeface="Calibri" panose="020F0502020204030204" pitchFamily="34" charset="0"/>
              </a:rPr>
              <a:t>or services or both returned through it, and the </a:t>
            </a:r>
            <a:r>
              <a:rPr lang="en-US" sz="3200" spc="-15" dirty="0">
                <a:latin typeface="Calibri" panose="020F0502020204030204" pitchFamily="34" charset="0"/>
                <a:ea typeface="Calibri" panose="020F0502020204030204" pitchFamily="34" charset="0"/>
              </a:rPr>
              <a:t>amount collected </a:t>
            </a:r>
            <a:r>
              <a:rPr lang="en-US" sz="3200" dirty="0">
                <a:latin typeface="Calibri" panose="020F0502020204030204" pitchFamily="34" charset="0"/>
                <a:ea typeface="Calibri" panose="020F0502020204030204" pitchFamily="34" charset="0"/>
              </a:rPr>
              <a:t>under sub-section (1) during a month, in such </a:t>
            </a:r>
            <a:r>
              <a:rPr lang="en-US" sz="3200" spc="-25" dirty="0">
                <a:latin typeface="Calibri" panose="020F0502020204030204" pitchFamily="34" charset="0"/>
                <a:ea typeface="Calibri" panose="020F0502020204030204" pitchFamily="34" charset="0"/>
              </a:rPr>
              <a:t>form </a:t>
            </a:r>
            <a:r>
              <a:rPr lang="en-US" sz="3200" dirty="0">
                <a:latin typeface="Calibri" panose="020F0502020204030204" pitchFamily="34" charset="0"/>
                <a:ea typeface="Calibri" panose="020F0502020204030204" pitchFamily="34" charset="0"/>
              </a:rPr>
              <a:t>[GSTR-8] and manner as </a:t>
            </a:r>
            <a:r>
              <a:rPr lang="en-US" sz="3200" spc="-25" dirty="0">
                <a:latin typeface="Calibri" panose="020F0502020204030204" pitchFamily="34" charset="0"/>
                <a:ea typeface="Calibri" panose="020F0502020204030204" pitchFamily="34" charset="0"/>
              </a:rPr>
              <a:t>may </a:t>
            </a:r>
            <a:r>
              <a:rPr lang="en-US" sz="3200" dirty="0">
                <a:latin typeface="Calibri" panose="020F0502020204030204" pitchFamily="34" charset="0"/>
                <a:ea typeface="Calibri" panose="020F0502020204030204" pitchFamily="34" charset="0"/>
              </a:rPr>
              <a:t>be prescribed, </a:t>
            </a:r>
            <a:r>
              <a:rPr lang="en-US" sz="3200" b="1" dirty="0">
                <a:latin typeface="Calibri" panose="020F0502020204030204" pitchFamily="34" charset="0"/>
                <a:ea typeface="Calibri" panose="020F0502020204030204" pitchFamily="34" charset="0"/>
              </a:rPr>
              <a:t>within 10 days </a:t>
            </a:r>
            <a:r>
              <a:rPr lang="en-US" sz="3200" b="1" spc="-15" dirty="0">
                <a:latin typeface="Calibri" panose="020F0502020204030204" pitchFamily="34" charset="0"/>
                <a:ea typeface="Calibri" panose="020F0502020204030204" pitchFamily="34" charset="0"/>
              </a:rPr>
              <a:t>after </a:t>
            </a:r>
            <a:r>
              <a:rPr lang="en-US" sz="3200" b="1" dirty="0">
                <a:latin typeface="Calibri" panose="020F0502020204030204" pitchFamily="34" charset="0"/>
                <a:ea typeface="Calibri" panose="020F0502020204030204" pitchFamily="34" charset="0"/>
              </a:rPr>
              <a:t>the end of such</a:t>
            </a:r>
            <a:r>
              <a:rPr lang="en-US" sz="3200" b="1" spc="-105" dirty="0">
                <a:latin typeface="Calibri" panose="020F0502020204030204" pitchFamily="34" charset="0"/>
                <a:ea typeface="Calibri" panose="020F0502020204030204" pitchFamily="34" charset="0"/>
              </a:rPr>
              <a:t> </a:t>
            </a:r>
            <a:r>
              <a:rPr lang="en-US" sz="3200" b="1" dirty="0">
                <a:latin typeface="Calibri" panose="020F0502020204030204" pitchFamily="34" charset="0"/>
                <a:ea typeface="Calibri" panose="020F0502020204030204" pitchFamily="34" charset="0"/>
              </a:rPr>
              <a:t>month.</a:t>
            </a:r>
            <a:endParaRPr lang="en-IN" sz="3200" dirty="0"/>
          </a:p>
        </p:txBody>
      </p:sp>
    </p:spTree>
    <p:extLst>
      <p:ext uri="{BB962C8B-B14F-4D97-AF65-F5344CB8AC3E}">
        <p14:creationId xmlns:p14="http://schemas.microsoft.com/office/powerpoint/2010/main" xmlns="" val="3904523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Relaxation in time limit by order 4/2018 dated 31-12-2018</a:t>
            </a:r>
            <a:endParaRPr lang="en-IN"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
            </a:pPr>
            <a:r>
              <a:rPr lang="en-US" sz="2400" dirty="0"/>
              <a:t>certain operators, were unable to obtain registration because of technical issues being faced by them on the common portal but they collected the amount for the months of October, November and December 2018, as a result whereof, the statement under subsection (4) of section 52 of the said Act could not be furnished and because of that certain difficulties have arisen in giving effect to the provisions of the said sub-section; </a:t>
            </a:r>
          </a:p>
          <a:p>
            <a:pPr algn="just">
              <a:buFont typeface="Wingdings" panose="05000000000000000000" pitchFamily="2" charset="2"/>
              <a:buChar char="§"/>
            </a:pPr>
            <a:r>
              <a:rPr lang="en-US" sz="2400" b="1" u="sng" dirty="0" smtClean="0"/>
              <a:t>following </a:t>
            </a:r>
            <a:r>
              <a:rPr lang="en-US" sz="2400" b="1" u="sng" dirty="0"/>
              <a:t>Explanation shall be inserted, namely</a:t>
            </a:r>
            <a:r>
              <a:rPr lang="en-US" sz="2400" b="1" u="sng" dirty="0" smtClean="0"/>
              <a:t>:-</a:t>
            </a:r>
          </a:p>
          <a:p>
            <a:pPr algn="just"/>
            <a:r>
              <a:rPr lang="en-US" sz="2400" dirty="0" smtClean="0"/>
              <a:t> </a:t>
            </a:r>
            <a:r>
              <a:rPr lang="en-US" sz="2400" dirty="0"/>
              <a:t>–– “Explanation: - For the purposes of this sub-section 52(4) , it is hereby declared that the due date for furnishing the said statement for the months of October, November and December, 2018 shall be the 31st January, 2019.”. </a:t>
            </a:r>
            <a:endParaRPr lang="en-IN" sz="2400" dirty="0"/>
          </a:p>
        </p:txBody>
      </p:sp>
    </p:spTree>
    <p:extLst>
      <p:ext uri="{BB962C8B-B14F-4D97-AF65-F5344CB8AC3E}">
        <p14:creationId xmlns:p14="http://schemas.microsoft.com/office/powerpoint/2010/main" xmlns="" val="494164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5" y="758952"/>
            <a:ext cx="11243733" cy="3566160"/>
          </a:xfrm>
        </p:spPr>
        <p:txBody>
          <a:bodyPr>
            <a:normAutofit fontScale="90000"/>
          </a:bodyPr>
          <a:lstStyle/>
          <a:p>
            <a:r>
              <a:rPr lang="en-IN" dirty="0" smtClean="0"/>
              <a:t>Clarifications through Circulars</a:t>
            </a:r>
            <a:br>
              <a:rPr lang="en-IN" dirty="0" smtClean="0"/>
            </a:br>
            <a:r>
              <a:rPr lang="en-IN" sz="7200" dirty="0" smtClean="0"/>
              <a:t/>
            </a:r>
            <a:br>
              <a:rPr lang="en-IN" sz="7200" dirty="0" smtClean="0"/>
            </a:br>
            <a:endParaRPr lang="en-IN" sz="7200"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157093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8807" y="407962"/>
            <a:ext cx="10761784" cy="5324535"/>
          </a:xfrm>
          <a:prstGeom prst="rect">
            <a:avLst/>
          </a:prstGeom>
        </p:spPr>
        <p:txBody>
          <a:bodyPr wrap="square">
            <a:spAutoFit/>
          </a:bodyPr>
          <a:lstStyle/>
          <a:p>
            <a:r>
              <a:rPr lang="en-US" sz="3200" b="1" u="heavy" spc="-15" dirty="0">
                <a:latin typeface="Calibri" panose="020F0502020204030204" pitchFamily="34" charset="0"/>
                <a:ea typeface="Calibri" panose="020F0502020204030204" pitchFamily="34" charset="0"/>
              </a:rPr>
              <a:t>Recent </a:t>
            </a:r>
            <a:r>
              <a:rPr lang="en-US" sz="3200" b="1" u="heavy" dirty="0">
                <a:latin typeface="Calibri" panose="020F0502020204030204" pitchFamily="34" charset="0"/>
                <a:ea typeface="Calibri" panose="020F0502020204030204" pitchFamily="34" charset="0"/>
              </a:rPr>
              <a:t>Amendment in Circulars as per</a:t>
            </a:r>
            <a:r>
              <a:rPr lang="en-US" sz="3200" b="1" u="heavy" spc="-90" dirty="0">
                <a:latin typeface="Calibri" panose="020F0502020204030204" pitchFamily="34" charset="0"/>
                <a:ea typeface="Calibri" panose="020F0502020204030204" pitchFamily="34" charset="0"/>
              </a:rPr>
              <a:t> </a:t>
            </a:r>
            <a:r>
              <a:rPr lang="en-US" sz="3200" b="1" u="heavy" spc="-15" dirty="0">
                <a:latin typeface="Calibri" panose="020F0502020204030204" pitchFamily="34" charset="0"/>
                <a:ea typeface="Calibri" panose="020F0502020204030204" pitchFamily="34" charset="0"/>
              </a:rPr>
              <a:t>GST</a:t>
            </a:r>
            <a:r>
              <a:rPr lang="en-US" sz="3200" b="1" u="heavy" dirty="0">
                <a:latin typeface="Calibri" panose="020F0502020204030204" pitchFamily="34" charset="0"/>
                <a:ea typeface="Calibri" panose="020F0502020204030204" pitchFamily="34" charset="0"/>
              </a:rPr>
              <a:t> </a:t>
            </a:r>
            <a:r>
              <a:rPr lang="en-US" sz="3200" b="1" u="heavy" dirty="0" smtClean="0">
                <a:latin typeface="Calibri" panose="020F0502020204030204" pitchFamily="34" charset="0"/>
                <a:ea typeface="Calibri" panose="020F0502020204030204" pitchFamily="34" charset="0"/>
              </a:rPr>
              <a:t>Council in </a:t>
            </a:r>
            <a:r>
              <a:rPr lang="en-US" sz="3200" b="1" u="heavy" spc="-25" dirty="0">
                <a:latin typeface="Calibri" panose="020F0502020204030204" pitchFamily="34" charset="0"/>
                <a:ea typeface="Calibri" panose="020F0502020204030204" pitchFamily="34" charset="0"/>
              </a:rPr>
              <a:t>its</a:t>
            </a:r>
            <a:r>
              <a:rPr lang="en-US" sz="3200" b="1" spc="-25" dirty="0">
                <a:latin typeface="Calibri" panose="020F0502020204030204" pitchFamily="34" charset="0"/>
                <a:ea typeface="Calibri" panose="020F0502020204030204" pitchFamily="34" charset="0"/>
              </a:rPr>
              <a:t> </a:t>
            </a:r>
            <a:r>
              <a:rPr lang="en-US" sz="3200" b="1" u="heavy" spc="-15" dirty="0">
                <a:latin typeface="Calibri" panose="020F0502020204030204" pitchFamily="34" charset="0"/>
                <a:ea typeface="Calibri" panose="020F0502020204030204" pitchFamily="34" charset="0"/>
              </a:rPr>
              <a:t>31st</a:t>
            </a:r>
            <a:r>
              <a:rPr lang="en-US" sz="3200" b="1" u="heavy" spc="10" dirty="0">
                <a:latin typeface="Calibri" panose="020F0502020204030204" pitchFamily="34" charset="0"/>
                <a:ea typeface="Calibri" panose="020F0502020204030204" pitchFamily="34" charset="0"/>
              </a:rPr>
              <a:t> </a:t>
            </a:r>
            <a:r>
              <a:rPr lang="en-US" sz="3200" b="1" u="heavy" dirty="0" smtClean="0">
                <a:latin typeface="Calibri" panose="020F0502020204030204" pitchFamily="34" charset="0"/>
                <a:ea typeface="Calibri" panose="020F0502020204030204" pitchFamily="34" charset="0"/>
              </a:rPr>
              <a:t>meeting</a:t>
            </a:r>
          </a:p>
          <a:p>
            <a:pPr algn="just"/>
            <a:endParaRPr lang="en-US" b="1" u="heavy" dirty="0">
              <a:latin typeface="Calibri" panose="020F0502020204030204" pitchFamily="34" charset="0"/>
            </a:endParaRPr>
          </a:p>
          <a:p>
            <a:pPr marL="342900" lvl="0" indent="-342900" algn="just">
              <a:buFont typeface="Wingdings" panose="05000000000000000000" pitchFamily="2" charset="2"/>
              <a:buChar char="Ø"/>
            </a:pPr>
            <a:r>
              <a:rPr lang="en-US" sz="2000" dirty="0"/>
              <a:t>Circular No. 76/50/2018-GST : Clarification on certain issues (sale by government departments to unregistered person; </a:t>
            </a:r>
            <a:r>
              <a:rPr lang="en-US" sz="2000" dirty="0" err="1"/>
              <a:t>leviability</a:t>
            </a:r>
            <a:r>
              <a:rPr lang="en-US" sz="2000" dirty="0"/>
              <a:t> of penalty under section 73(11) of the CGST Act; rate of tax in case of debit notes / credit notes issued under section 142(2) of the CGST Act; applicability of notification No. 50/2018-Central Tax; valuation methodology in case of TCS under Income Tax Act and definition  of owner of goods) related to GST.</a:t>
            </a:r>
            <a:endParaRPr lang="en-IN" sz="2000" dirty="0"/>
          </a:p>
          <a:p>
            <a:pPr marL="342900" lvl="0" indent="-342900" algn="just">
              <a:buFont typeface="Wingdings" panose="05000000000000000000" pitchFamily="2" charset="2"/>
              <a:buChar char="Ø"/>
            </a:pPr>
            <a:r>
              <a:rPr lang="en-US" sz="2000" dirty="0"/>
              <a:t>Circular  No. 77/51/2018 </a:t>
            </a:r>
            <a:r>
              <a:rPr lang="en-US" sz="2000" dirty="0" smtClean="0"/>
              <a:t>:Denial </a:t>
            </a:r>
            <a:r>
              <a:rPr lang="en-US" sz="2000" dirty="0"/>
              <a:t>of composition option by tax authorities </a:t>
            </a:r>
            <a:r>
              <a:rPr lang="en-US" sz="2000" dirty="0" smtClean="0"/>
              <a:t>and effective </a:t>
            </a:r>
            <a:r>
              <a:rPr lang="en-US" sz="2000" dirty="0"/>
              <a:t>date thereof.</a:t>
            </a:r>
            <a:endParaRPr lang="en-IN" sz="2000" dirty="0"/>
          </a:p>
          <a:p>
            <a:pPr marL="342900" lvl="0" indent="-342900" algn="just">
              <a:buFont typeface="Wingdings" panose="05000000000000000000" pitchFamily="2" charset="2"/>
              <a:buChar char="Ø"/>
            </a:pPr>
            <a:r>
              <a:rPr lang="en-US" sz="2000" dirty="0"/>
              <a:t>Circular No. 78/52/2018 : Clarification on export of services under GST.</a:t>
            </a:r>
            <a:endParaRPr lang="en-IN" sz="2000" dirty="0"/>
          </a:p>
          <a:p>
            <a:pPr marL="342900" lvl="0" indent="-342900" algn="just">
              <a:buFont typeface="Wingdings" panose="05000000000000000000" pitchFamily="2" charset="2"/>
              <a:buChar char="Ø"/>
            </a:pPr>
            <a:r>
              <a:rPr lang="en-US" sz="2000" dirty="0"/>
              <a:t>Circular No. 79/53/2018 : Clarification on refund related issues.</a:t>
            </a:r>
            <a:endParaRPr lang="en-IN" sz="2000" dirty="0"/>
          </a:p>
          <a:p>
            <a:pPr marL="342900" lvl="0" indent="-342900" algn="just">
              <a:buFont typeface="Wingdings" panose="05000000000000000000" pitchFamily="2" charset="2"/>
              <a:buChar char="Ø"/>
            </a:pPr>
            <a:r>
              <a:rPr lang="en-US" sz="2000" dirty="0"/>
              <a:t>Circular No. 80/54/2018-GST : Clarification regarding GST rates &amp; </a:t>
            </a:r>
            <a:r>
              <a:rPr lang="en-US" sz="2000" dirty="0" smtClean="0"/>
              <a:t>classification (</a:t>
            </a:r>
            <a:r>
              <a:rPr lang="en-US" sz="2000" dirty="0"/>
              <a:t>goods).</a:t>
            </a:r>
            <a:endParaRPr lang="en-IN" sz="2000" dirty="0"/>
          </a:p>
          <a:p>
            <a:pPr marL="342900" lvl="0" indent="-342900" algn="just">
              <a:buFont typeface="Wingdings" panose="05000000000000000000" pitchFamily="2" charset="2"/>
              <a:buChar char="Ø"/>
            </a:pPr>
            <a:r>
              <a:rPr lang="en-US" sz="2000" dirty="0"/>
              <a:t>Circular No. 81/55/2018-GST : Seeks to clarify GST rate for Sprinkler and </a:t>
            </a:r>
            <a:r>
              <a:rPr lang="en-US" sz="2000" dirty="0" smtClean="0"/>
              <a:t>Drip irrigation </a:t>
            </a:r>
            <a:r>
              <a:rPr lang="en-US" sz="2000" dirty="0"/>
              <a:t>System including laterals.</a:t>
            </a:r>
            <a:endParaRPr lang="en-IN" sz="2000" dirty="0"/>
          </a:p>
          <a:p>
            <a:pPr lvl="0"/>
            <a:endParaRPr lang="en-IN" dirty="0"/>
          </a:p>
        </p:txBody>
      </p:sp>
    </p:spTree>
    <p:extLst>
      <p:ext uri="{BB962C8B-B14F-4D97-AF65-F5344CB8AC3E}">
        <p14:creationId xmlns:p14="http://schemas.microsoft.com/office/powerpoint/2010/main" xmlns="" val="1875435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8807" y="407962"/>
            <a:ext cx="10761784" cy="5447645"/>
          </a:xfrm>
          <a:prstGeom prst="rect">
            <a:avLst/>
          </a:prstGeom>
        </p:spPr>
        <p:txBody>
          <a:bodyPr wrap="square">
            <a:spAutoFit/>
          </a:bodyPr>
          <a:lstStyle/>
          <a:p>
            <a:r>
              <a:rPr lang="en-US" sz="3200" b="1" u="heavy" spc="-15" dirty="0">
                <a:latin typeface="Calibri" panose="020F0502020204030204" pitchFamily="34" charset="0"/>
                <a:ea typeface="Calibri" panose="020F0502020204030204" pitchFamily="34" charset="0"/>
              </a:rPr>
              <a:t>Recent </a:t>
            </a:r>
            <a:r>
              <a:rPr lang="en-US" sz="3200" b="1" u="heavy" dirty="0">
                <a:latin typeface="Calibri" panose="020F0502020204030204" pitchFamily="34" charset="0"/>
                <a:ea typeface="Calibri" panose="020F0502020204030204" pitchFamily="34" charset="0"/>
              </a:rPr>
              <a:t>Amendment in Circulars as per</a:t>
            </a:r>
            <a:r>
              <a:rPr lang="en-US" sz="3200" b="1" u="heavy" spc="-90" dirty="0">
                <a:latin typeface="Calibri" panose="020F0502020204030204" pitchFamily="34" charset="0"/>
                <a:ea typeface="Calibri" panose="020F0502020204030204" pitchFamily="34" charset="0"/>
              </a:rPr>
              <a:t> </a:t>
            </a:r>
            <a:r>
              <a:rPr lang="en-US" sz="3200" b="1" u="heavy" spc="-15" dirty="0">
                <a:latin typeface="Calibri" panose="020F0502020204030204" pitchFamily="34" charset="0"/>
                <a:ea typeface="Calibri" panose="020F0502020204030204" pitchFamily="34" charset="0"/>
              </a:rPr>
              <a:t>GST</a:t>
            </a:r>
            <a:r>
              <a:rPr lang="en-US" sz="3200" b="1" u="heavy" dirty="0">
                <a:latin typeface="Calibri" panose="020F0502020204030204" pitchFamily="34" charset="0"/>
                <a:ea typeface="Calibri" panose="020F0502020204030204" pitchFamily="34" charset="0"/>
              </a:rPr>
              <a:t> </a:t>
            </a:r>
            <a:r>
              <a:rPr lang="en-US" sz="3200" b="1" u="heavy" dirty="0" smtClean="0">
                <a:latin typeface="Calibri" panose="020F0502020204030204" pitchFamily="34" charset="0"/>
                <a:ea typeface="Calibri" panose="020F0502020204030204" pitchFamily="34" charset="0"/>
              </a:rPr>
              <a:t>Council in </a:t>
            </a:r>
            <a:r>
              <a:rPr lang="en-US" sz="3200" b="1" u="heavy" spc="-25" dirty="0">
                <a:latin typeface="Calibri" panose="020F0502020204030204" pitchFamily="34" charset="0"/>
                <a:ea typeface="Calibri" panose="020F0502020204030204" pitchFamily="34" charset="0"/>
              </a:rPr>
              <a:t>its</a:t>
            </a:r>
            <a:r>
              <a:rPr lang="en-US" sz="3200" b="1" spc="-25" dirty="0">
                <a:latin typeface="Calibri" panose="020F0502020204030204" pitchFamily="34" charset="0"/>
                <a:ea typeface="Calibri" panose="020F0502020204030204" pitchFamily="34" charset="0"/>
              </a:rPr>
              <a:t> </a:t>
            </a:r>
            <a:r>
              <a:rPr lang="en-US" sz="3200" b="1" u="heavy" spc="-15" dirty="0">
                <a:latin typeface="Calibri" panose="020F0502020204030204" pitchFamily="34" charset="0"/>
                <a:ea typeface="Calibri" panose="020F0502020204030204" pitchFamily="34" charset="0"/>
              </a:rPr>
              <a:t>31st</a:t>
            </a:r>
            <a:r>
              <a:rPr lang="en-US" sz="3200" b="1" u="heavy" spc="10" dirty="0">
                <a:latin typeface="Calibri" panose="020F0502020204030204" pitchFamily="34" charset="0"/>
                <a:ea typeface="Calibri" panose="020F0502020204030204" pitchFamily="34" charset="0"/>
              </a:rPr>
              <a:t> </a:t>
            </a:r>
            <a:r>
              <a:rPr lang="en-US" sz="3200" b="1" u="heavy" dirty="0" smtClean="0">
                <a:latin typeface="Calibri" panose="020F0502020204030204" pitchFamily="34" charset="0"/>
                <a:ea typeface="Calibri" panose="020F0502020204030204" pitchFamily="34" charset="0"/>
              </a:rPr>
              <a:t>meeting</a:t>
            </a:r>
          </a:p>
          <a:p>
            <a:pPr algn="just"/>
            <a:endParaRPr lang="en-US" sz="3200" b="1" u="heavy" dirty="0" smtClean="0">
              <a:latin typeface="Calibri" panose="020F0502020204030204" pitchFamily="34" charset="0"/>
              <a:ea typeface="Calibri" panose="020F0502020204030204" pitchFamily="34" charset="0"/>
            </a:endParaRPr>
          </a:p>
          <a:p>
            <a:pPr marL="285750" indent="-285750" algn="just">
              <a:buFont typeface="Wingdings" panose="05000000000000000000" pitchFamily="2" charset="2"/>
              <a:buChar char="Ø"/>
            </a:pPr>
            <a:r>
              <a:rPr lang="en-US" dirty="0" smtClean="0"/>
              <a:t>Circular No. 82/01/2019-GST  : Applicability of GST</a:t>
            </a:r>
            <a:r>
              <a:rPr lang="en-US" dirty="0"/>
              <a:t> </a:t>
            </a:r>
            <a:r>
              <a:rPr lang="en-US" dirty="0" smtClean="0"/>
              <a:t>on</a:t>
            </a:r>
            <a:r>
              <a:rPr lang="en-US" dirty="0"/>
              <a:t> </a:t>
            </a:r>
            <a:r>
              <a:rPr lang="en-US" dirty="0" smtClean="0"/>
              <a:t>various </a:t>
            </a:r>
            <a:r>
              <a:rPr lang="en-US" dirty="0" err="1" smtClean="0"/>
              <a:t>programmes</a:t>
            </a:r>
            <a:r>
              <a:rPr lang="en-US" dirty="0" smtClean="0"/>
              <a:t> conducted by</a:t>
            </a:r>
            <a:r>
              <a:rPr lang="en-US" dirty="0"/>
              <a:t> </a:t>
            </a:r>
            <a:r>
              <a:rPr lang="en-US" dirty="0" smtClean="0"/>
              <a:t>the Indian Institutes</a:t>
            </a:r>
            <a:r>
              <a:rPr lang="en-US" dirty="0"/>
              <a:t> </a:t>
            </a:r>
            <a:r>
              <a:rPr lang="en-US" dirty="0" smtClean="0"/>
              <a:t>of</a:t>
            </a:r>
            <a:r>
              <a:rPr lang="en-US" dirty="0"/>
              <a:t> </a:t>
            </a:r>
            <a:r>
              <a:rPr lang="en-US" dirty="0" smtClean="0"/>
              <a:t>Managements </a:t>
            </a:r>
            <a:r>
              <a:rPr lang="en-US" dirty="0"/>
              <a:t>(IIMs</a:t>
            </a:r>
            <a:r>
              <a:rPr lang="en-US" dirty="0" smtClean="0"/>
              <a:t>).</a:t>
            </a:r>
          </a:p>
          <a:p>
            <a:pPr marL="285750" indent="-285750" algn="just">
              <a:buFont typeface="Wingdings" panose="05000000000000000000" pitchFamily="2" charset="2"/>
              <a:buChar char="Ø"/>
            </a:pPr>
            <a:r>
              <a:rPr lang="en-US" dirty="0" smtClean="0"/>
              <a:t>Circular</a:t>
            </a:r>
            <a:r>
              <a:rPr lang="en-US" dirty="0"/>
              <a:t> </a:t>
            </a:r>
            <a:r>
              <a:rPr lang="en-US" dirty="0" smtClean="0"/>
              <a:t>No. 83/02/2019-GST : Applicability of</a:t>
            </a:r>
            <a:r>
              <a:rPr lang="en-US" dirty="0"/>
              <a:t>	</a:t>
            </a:r>
            <a:r>
              <a:rPr lang="en-US" dirty="0" smtClean="0"/>
              <a:t>GST on</a:t>
            </a:r>
            <a:r>
              <a:rPr lang="en-US" dirty="0"/>
              <a:t> </a:t>
            </a:r>
            <a:r>
              <a:rPr lang="en-US" dirty="0" smtClean="0"/>
              <a:t>Asian</a:t>
            </a:r>
            <a:r>
              <a:rPr lang="en-IN" dirty="0"/>
              <a:t> </a:t>
            </a:r>
            <a:r>
              <a:rPr lang="en-US" dirty="0" smtClean="0"/>
              <a:t>Development </a:t>
            </a:r>
            <a:r>
              <a:rPr lang="en-US" dirty="0"/>
              <a:t>Bank (ADB) and International Finance Corporation (IFC</a:t>
            </a:r>
            <a:r>
              <a:rPr lang="en-US" dirty="0" smtClean="0"/>
              <a:t>). </a:t>
            </a:r>
          </a:p>
          <a:p>
            <a:pPr marL="285750" indent="-285750" algn="just">
              <a:buFont typeface="Wingdings" panose="05000000000000000000" pitchFamily="2" charset="2"/>
              <a:buChar char="Ø"/>
            </a:pPr>
            <a:r>
              <a:rPr lang="en-US" dirty="0" smtClean="0"/>
              <a:t>Circular </a:t>
            </a:r>
            <a:r>
              <a:rPr lang="en-US" dirty="0"/>
              <a:t>No. 84/03/2019-GST : Clarification on issue of classification </a:t>
            </a:r>
            <a:r>
              <a:rPr lang="en-US" dirty="0" smtClean="0"/>
              <a:t>of service </a:t>
            </a:r>
            <a:r>
              <a:rPr lang="en-US" dirty="0"/>
              <a:t>of printing of pictures covered under 998386.</a:t>
            </a:r>
            <a:endParaRPr lang="en-IN" sz="1000" dirty="0"/>
          </a:p>
          <a:p>
            <a:pPr marL="285750" indent="-285750" algn="just">
              <a:buFont typeface="Wingdings" panose="05000000000000000000" pitchFamily="2" charset="2"/>
              <a:buChar char="Ø"/>
            </a:pPr>
            <a:r>
              <a:rPr lang="en-US" dirty="0"/>
              <a:t>Circular No. 85/04/2019-GST : Clarification on GST rate applicable on supply of food and beverage services by educational institution.</a:t>
            </a:r>
            <a:endParaRPr lang="en-IN" sz="1000" dirty="0"/>
          </a:p>
          <a:p>
            <a:pPr marL="285750" indent="-285750" algn="just">
              <a:buFont typeface="Wingdings" panose="05000000000000000000" pitchFamily="2" charset="2"/>
              <a:buChar char="Ø"/>
            </a:pPr>
            <a:r>
              <a:rPr lang="en-US" dirty="0"/>
              <a:t>Circular No. 86/05/2019-GST : GST on Services of Business Facilitator (BF) or a Business Correspondent (BC) to Banking Company</a:t>
            </a:r>
            <a:r>
              <a:rPr lang="en-US" dirty="0" smtClean="0"/>
              <a:t>.</a:t>
            </a:r>
          </a:p>
          <a:p>
            <a:pPr marL="285750" indent="-285750" algn="just">
              <a:buFont typeface="Wingdings" panose="05000000000000000000" pitchFamily="2" charset="2"/>
              <a:buChar char="Ø"/>
            </a:pPr>
            <a:r>
              <a:rPr lang="en-US" dirty="0"/>
              <a:t>Circular No. 87/07/2019-GST : Clarification regarding availability of Service Tax Credit as </a:t>
            </a:r>
            <a:r>
              <a:rPr lang="en-US" dirty="0" smtClean="0"/>
              <a:t>transitional </a:t>
            </a:r>
            <a:r>
              <a:rPr lang="en-US" dirty="0"/>
              <a:t>credits as per to be amendments </a:t>
            </a:r>
            <a:r>
              <a:rPr lang="en-US" dirty="0" smtClean="0"/>
              <a:t>in CGST (Amendment) Act, 2018</a:t>
            </a:r>
            <a:endParaRPr lang="en-IN" dirty="0"/>
          </a:p>
          <a:p>
            <a:endParaRPr lang="en-US" b="1" u="heavy" dirty="0">
              <a:latin typeface="Calibri" panose="020F0502020204030204" pitchFamily="34" charset="0"/>
            </a:endParaRPr>
          </a:p>
          <a:p>
            <a:pPr lvl="0"/>
            <a:endParaRPr lang="en-IN" dirty="0"/>
          </a:p>
        </p:txBody>
      </p:sp>
    </p:spTree>
    <p:extLst>
      <p:ext uri="{BB962C8B-B14F-4D97-AF65-F5344CB8AC3E}">
        <p14:creationId xmlns:p14="http://schemas.microsoft.com/office/powerpoint/2010/main" xmlns="" val="201608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781092" y="2978438"/>
            <a:ext cx="10972799" cy="1322268"/>
          </a:xfrm>
        </p:spPr>
        <p:txBody>
          <a:bodyPr>
            <a:noAutofit/>
          </a:bodyPr>
          <a:lstStyle/>
          <a:p>
            <a:pPr algn="just"/>
            <a:r>
              <a:rPr lang="en-US" sz="5400" i="1" dirty="0">
                <a:effectLst>
                  <a:outerShdw blurRad="38100" dist="38100" dir="2700000" algn="tl">
                    <a:srgbClr val="000000">
                      <a:alpha val="43137"/>
                    </a:srgbClr>
                  </a:outerShdw>
                </a:effectLst>
              </a:rPr>
              <a:t>Amendment made in GST law through </a:t>
            </a:r>
            <a:r>
              <a:rPr lang="en-US" sz="5400" i="1" dirty="0" smtClean="0">
                <a:effectLst>
                  <a:outerShdw blurRad="38100" dist="38100" dir="2700000" algn="tl">
                    <a:srgbClr val="000000">
                      <a:alpha val="43137"/>
                    </a:srgbClr>
                  </a:outerShdw>
                </a:effectLst>
              </a:rPr>
              <a:t>various notifications, circulars  </a:t>
            </a:r>
            <a:r>
              <a:rPr lang="en-US" sz="5400" i="1" dirty="0">
                <a:effectLst>
                  <a:outerShdw blurRad="38100" dist="38100" dir="2700000" algn="tl">
                    <a:srgbClr val="000000">
                      <a:alpha val="43137"/>
                    </a:srgbClr>
                  </a:outerShdw>
                </a:effectLst>
              </a:rPr>
              <a:t>and order issued to implement 31st GST council meeting recommendation held on 22-12-2018</a:t>
            </a:r>
            <a:endParaRPr lang="en-IN"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53966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4716" y="122831"/>
            <a:ext cx="11832610" cy="6432530"/>
          </a:xfrm>
          <a:prstGeom prst="rect">
            <a:avLst/>
          </a:prstGeom>
        </p:spPr>
        <p:txBody>
          <a:bodyPr wrap="square">
            <a:spAutoFit/>
          </a:bodyPr>
          <a:lstStyle/>
          <a:p>
            <a:pPr algn="ctr"/>
            <a:r>
              <a:rPr lang="en-US" sz="3200" b="1" dirty="0">
                <a:latin typeface="Calibri Light" panose="020F0302020204030204" pitchFamily="34" charset="0"/>
                <a:ea typeface="Calibri" panose="020F0502020204030204" pitchFamily="34" charset="0"/>
                <a:cs typeface="Calibri" panose="020F0502020204030204" pitchFamily="34" charset="0"/>
              </a:rPr>
              <a:t>Penalty for late filing of form 3B [Circular No. </a:t>
            </a:r>
            <a:r>
              <a:rPr lang="en-US" sz="3200" b="1" dirty="0" smtClean="0">
                <a:latin typeface="Calibri Light" panose="020F0302020204030204" pitchFamily="34" charset="0"/>
                <a:ea typeface="Calibri" panose="020F0502020204030204" pitchFamily="34" charset="0"/>
                <a:cs typeface="Calibri" panose="020F0502020204030204" pitchFamily="34" charset="0"/>
              </a:rPr>
              <a:t>76/50/2018-GST</a:t>
            </a:r>
            <a:endParaRPr lang="en-US" sz="3200" b="1" dirty="0">
              <a:latin typeface="Calibri Light" panose="020F0302020204030204" pitchFamily="34" charset="0"/>
              <a:cs typeface="Calibri" panose="020F0502020204030204" pitchFamily="34" charset="0"/>
            </a:endParaRPr>
          </a:p>
          <a:p>
            <a:pPr algn="just"/>
            <a:r>
              <a:rPr lang="en-US" sz="2000" dirty="0"/>
              <a:t>Whether penalty in accordance with section 73 (11) of the CGST Act should be levied in cases where the return in FORM GSTR-3B has been filed after the due date of filing such return?</a:t>
            </a:r>
            <a:endParaRPr lang="en-IN" sz="2000" dirty="0"/>
          </a:p>
          <a:p>
            <a:pPr algn="just"/>
            <a:r>
              <a:rPr lang="en-US" sz="2000" dirty="0"/>
              <a:t>As per section 73(11) Notwithstanding anything contained in sub-section (6)or sub-section (8)</a:t>
            </a:r>
            <a:r>
              <a:rPr lang="en-US" sz="2000" i="1" dirty="0"/>
              <a:t>, </a:t>
            </a:r>
            <a:r>
              <a:rPr lang="en-US" sz="2000" dirty="0"/>
              <a:t>penalty under sub-section (9)shall be payable where any amount of self-assessed tax or any amount collected as tax has not been paid within a period of 30 days from the due date of payment of such tax. u/ s 73(9) penalty equivalent to 10% of tax or ₹10000/-, whichever  is </a:t>
            </a:r>
            <a:r>
              <a:rPr lang="en-US" sz="2000" dirty="0" smtClean="0"/>
              <a:t>higher.</a:t>
            </a:r>
          </a:p>
          <a:p>
            <a:pPr algn="just"/>
            <a:endParaRPr lang="en-IN" sz="2000" dirty="0"/>
          </a:p>
          <a:p>
            <a:pPr algn="just"/>
            <a:r>
              <a:rPr lang="en-US" sz="2000" dirty="0"/>
              <a:t>Section 73 is applicable for determination of tax not paid or short paid or erroneously refunded or input tax credit wrongly availed or </a:t>
            </a:r>
            <a:r>
              <a:rPr lang="en-US" sz="2000" dirty="0" err="1"/>
              <a:t>utilised</a:t>
            </a:r>
            <a:r>
              <a:rPr lang="en-US" sz="2000" dirty="0"/>
              <a:t> for any reason other than fraud or any </a:t>
            </a:r>
            <a:r>
              <a:rPr lang="en-US" sz="2000" dirty="0" err="1"/>
              <a:t>wilful</a:t>
            </a:r>
            <a:r>
              <a:rPr lang="en-US" sz="2000" dirty="0"/>
              <a:t> misstatement or suppression of facts</a:t>
            </a:r>
            <a:r>
              <a:rPr lang="en-US" sz="2000" dirty="0" smtClean="0"/>
              <a:t>.</a:t>
            </a:r>
            <a:endParaRPr lang="en-IN" sz="2000" dirty="0"/>
          </a:p>
          <a:p>
            <a:pPr algn="just"/>
            <a:r>
              <a:rPr lang="en-US" sz="2000" dirty="0"/>
              <a:t>The provisions of section 73 of the CGST Act are generally not invoked in case of delayed filing of the return in FORM GSTR-3B because tax along with applicable interest has already been paid but after the due date for payment of such tax</a:t>
            </a:r>
            <a:r>
              <a:rPr lang="en-US" sz="2000" dirty="0" smtClean="0"/>
              <a:t>.</a:t>
            </a:r>
          </a:p>
          <a:p>
            <a:pPr algn="just"/>
            <a:endParaRPr lang="en-IN" sz="2000" dirty="0"/>
          </a:p>
          <a:p>
            <a:pPr algn="just"/>
            <a:r>
              <a:rPr lang="en-US" sz="2000" dirty="0"/>
              <a:t>It is accordingly clarified that penalty under the provisions of section 73(11) of the CGST Act is not payable in such cases. It is further clarified that since the tax has been paid late in contravention of the provisions of the CGST Act, a general penalty under section 125 of the CGST Act may be imposed after following the due process of law.</a:t>
            </a:r>
            <a:endParaRPr lang="en-IN" sz="2000" dirty="0"/>
          </a:p>
          <a:p>
            <a:pPr algn="just"/>
            <a:endParaRPr lang="en-IN" sz="2000" dirty="0"/>
          </a:p>
        </p:txBody>
      </p:sp>
    </p:spTree>
    <p:extLst>
      <p:ext uri="{BB962C8B-B14F-4D97-AF65-F5344CB8AC3E}">
        <p14:creationId xmlns:p14="http://schemas.microsoft.com/office/powerpoint/2010/main" xmlns="" val="54144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 RANJAN MEHTA &amp; ASSOCIATES</a:t>
            </a:r>
            <a:endParaRPr lang="en-IN" dirty="0"/>
          </a:p>
        </p:txBody>
      </p:sp>
      <p:sp>
        <p:nvSpPr>
          <p:cNvPr id="3" name="Rectangle 2"/>
          <p:cNvSpPr/>
          <p:nvPr/>
        </p:nvSpPr>
        <p:spPr>
          <a:xfrm>
            <a:off x="423080" y="712803"/>
            <a:ext cx="11668835" cy="4812536"/>
          </a:xfrm>
          <a:prstGeom prst="rect">
            <a:avLst/>
          </a:prstGeom>
        </p:spPr>
        <p:txBody>
          <a:bodyPr wrap="square">
            <a:spAutoFit/>
          </a:bodyPr>
          <a:lstStyle/>
          <a:p>
            <a:pPr marL="575945" marR="570230" algn="just">
              <a:lnSpc>
                <a:spcPct val="88000"/>
              </a:lnSpc>
              <a:spcBef>
                <a:spcPts val="265"/>
              </a:spcBef>
              <a:spcAft>
                <a:spcPts val="0"/>
              </a:spcAft>
            </a:pPr>
            <a:r>
              <a:rPr lang="en-US" sz="2400" b="1" dirty="0">
                <a:latin typeface="Calibri Light" panose="020F0302020204030204" pitchFamily="34" charset="0"/>
                <a:ea typeface="Calibri" panose="020F0502020204030204" pitchFamily="34" charset="0"/>
                <a:cs typeface="Calibri" panose="020F0502020204030204" pitchFamily="34" charset="0"/>
              </a:rPr>
              <a:t>Whether the supply of used vehicles, seized and confiscated goods, old and used goods, waste and scrap by Government departments are taxable under GST? [Circular No. 76/50/2018-GST ]</a:t>
            </a:r>
            <a:endParaRPr lang="en-IN" sz="2400" b="1" dirty="0">
              <a:latin typeface="Calibri" panose="020F0502020204030204" pitchFamily="34" charset="0"/>
              <a:ea typeface="Calibri" panose="020F0502020204030204" pitchFamily="34" charset="0"/>
            </a:endParaRPr>
          </a:p>
          <a:p>
            <a:pPr marL="342900" lvl="0" indent="-342900" algn="just">
              <a:spcBef>
                <a:spcPts val="2050"/>
              </a:spcBef>
              <a:spcAft>
                <a:spcPts val="0"/>
              </a:spcAft>
              <a:buSzPts val="2000"/>
              <a:buFont typeface="Arial" panose="020B0604020202020204" pitchFamily="34" charset="0"/>
              <a:buChar char="•"/>
              <a:tabLst>
                <a:tab pos="813435" algn="l"/>
                <a:tab pos="814705" algn="l"/>
              </a:tabLst>
            </a:pPr>
            <a:r>
              <a:rPr lang="en-US" sz="2000" dirty="0">
                <a:latin typeface="Bookman Old Style" panose="02050604050505020204" pitchFamily="18" charset="0"/>
                <a:ea typeface="Arial" panose="020B0604020202020204" pitchFamily="34" charset="0"/>
              </a:rPr>
              <a:t>Such supply is taxable supply under</a:t>
            </a:r>
            <a:r>
              <a:rPr lang="en-US" sz="2000" spc="150" dirty="0">
                <a:latin typeface="Bookman Old Style" panose="02050604050505020204" pitchFamily="18" charset="0"/>
                <a:ea typeface="Arial" panose="020B0604020202020204" pitchFamily="34" charset="0"/>
              </a:rPr>
              <a:t> </a:t>
            </a:r>
            <a:r>
              <a:rPr lang="en-US" sz="2000" dirty="0">
                <a:latin typeface="Bookman Old Style" panose="02050604050505020204" pitchFamily="18" charset="0"/>
                <a:ea typeface="Arial" panose="020B0604020202020204" pitchFamily="34" charset="0"/>
              </a:rPr>
              <a:t>GST</a:t>
            </a:r>
            <a:endParaRPr lang="en-IN" sz="2000" dirty="0">
              <a:latin typeface="Calibri" panose="020F0502020204030204" pitchFamily="34" charset="0"/>
              <a:ea typeface="Arial" panose="020B0604020202020204" pitchFamily="34" charset="0"/>
            </a:endParaRPr>
          </a:p>
          <a:p>
            <a:pPr marL="342900" marR="573405" lvl="0" indent="-342900" algn="just">
              <a:lnSpc>
                <a:spcPct val="91000"/>
              </a:lnSpc>
              <a:spcBef>
                <a:spcPts val="970"/>
              </a:spcBef>
              <a:spcAft>
                <a:spcPts val="0"/>
              </a:spcAft>
              <a:buSzPts val="2000"/>
              <a:buFont typeface="Arial" panose="020B0604020202020204" pitchFamily="34" charset="0"/>
              <a:buChar char="•"/>
              <a:tabLst>
                <a:tab pos="896620" algn="l"/>
              </a:tabLst>
            </a:pPr>
            <a:r>
              <a:rPr lang="en-US" sz="2000" dirty="0">
                <a:latin typeface="Calibri" panose="020F0502020204030204" pitchFamily="34" charset="0"/>
                <a:ea typeface="Arial" panose="020B0604020202020204" pitchFamily="34" charset="0"/>
              </a:rPr>
              <a:t>	</a:t>
            </a:r>
            <a:r>
              <a:rPr lang="en-US" sz="2000" dirty="0">
                <a:latin typeface="Bookman Old Style" panose="02050604050505020204" pitchFamily="18" charset="0"/>
                <a:ea typeface="Arial" panose="020B0604020202020204" pitchFamily="34" charset="0"/>
              </a:rPr>
              <a:t>such supply to any registered person, would be subject to GST on reverse charge basis as per which tax is payable by the recipient of such supplies.[notification No. 36/2017-Central </a:t>
            </a:r>
            <a:r>
              <a:rPr lang="en-US" sz="2000" spc="15" dirty="0">
                <a:latin typeface="Bookman Old Style" panose="02050604050505020204" pitchFamily="18" charset="0"/>
                <a:ea typeface="Arial" panose="020B0604020202020204" pitchFamily="34" charset="0"/>
              </a:rPr>
              <a:t>tax </a:t>
            </a:r>
            <a:r>
              <a:rPr lang="en-US" sz="2000" dirty="0">
                <a:latin typeface="Bookman Old Style" panose="02050604050505020204" pitchFamily="18" charset="0"/>
                <a:ea typeface="Arial" panose="020B0604020202020204" pitchFamily="34" charset="0"/>
              </a:rPr>
              <a:t>rate]</a:t>
            </a:r>
            <a:endParaRPr lang="en-IN" sz="2000" dirty="0">
              <a:latin typeface="Calibri" panose="020F0502020204030204" pitchFamily="34" charset="0"/>
              <a:ea typeface="Arial" panose="020B0604020202020204" pitchFamily="34" charset="0"/>
            </a:endParaRPr>
          </a:p>
          <a:p>
            <a:pPr marL="342900" marR="574040" lvl="0" indent="-342900" algn="just">
              <a:lnSpc>
                <a:spcPct val="91000"/>
              </a:lnSpc>
              <a:spcBef>
                <a:spcPts val="1015"/>
              </a:spcBef>
              <a:spcAft>
                <a:spcPts val="0"/>
              </a:spcAft>
              <a:buSzPts val="2000"/>
              <a:buFont typeface="Arial" panose="020B0604020202020204" pitchFamily="34" charset="0"/>
              <a:buChar char="•"/>
              <a:tabLst>
                <a:tab pos="814705" algn="l"/>
              </a:tabLst>
            </a:pPr>
            <a:r>
              <a:rPr lang="en-US" sz="2000" dirty="0">
                <a:latin typeface="Bookman Old Style" panose="02050604050505020204" pitchFamily="18" charset="0"/>
                <a:ea typeface="Arial" panose="020B0604020202020204" pitchFamily="34" charset="0"/>
              </a:rPr>
              <a:t>It was noted that such supply to an unregistered person is also a taxable supply under GST but is not covered under notification No. 36/2017-Central Tax (Rate) and notification No. 37/2017- Integrated Tax (Rate) both dated</a:t>
            </a:r>
            <a:r>
              <a:rPr lang="en-US" sz="2000" spc="45" dirty="0">
                <a:latin typeface="Bookman Old Style" panose="02050604050505020204" pitchFamily="18" charset="0"/>
                <a:ea typeface="Arial" panose="020B0604020202020204" pitchFamily="34" charset="0"/>
              </a:rPr>
              <a:t> </a:t>
            </a:r>
            <a:r>
              <a:rPr lang="en-US" sz="2000" dirty="0">
                <a:latin typeface="Bookman Old Style" panose="02050604050505020204" pitchFamily="18" charset="0"/>
                <a:ea typeface="Arial" panose="020B0604020202020204" pitchFamily="34" charset="0"/>
              </a:rPr>
              <a:t>13.10.2017.</a:t>
            </a:r>
            <a:endParaRPr lang="en-IN" sz="2000" dirty="0">
              <a:latin typeface="Calibri" panose="020F0502020204030204" pitchFamily="34" charset="0"/>
              <a:ea typeface="Arial" panose="020B0604020202020204" pitchFamily="34" charset="0"/>
            </a:endParaRPr>
          </a:p>
          <a:p>
            <a:pPr marL="342900" indent="-342900" algn="just">
              <a:buFont typeface="Arial" panose="020B0604020202020204" pitchFamily="34" charset="0"/>
              <a:buChar char="•"/>
            </a:pPr>
            <a:r>
              <a:rPr lang="en-US" sz="2000" dirty="0">
                <a:latin typeface="Bookman Old Style" panose="02050604050505020204" pitchFamily="18" charset="0"/>
                <a:ea typeface="Calibri" panose="020F0502020204030204" pitchFamily="34" charset="0"/>
                <a:cs typeface="Calibri" panose="020F0502020204030204" pitchFamily="34" charset="0"/>
              </a:rPr>
              <a:t>it is clarified that the respective Government departments (i.e. Central Government, State Government, Union territory or a local authority) shall be liable to get registered and pay GST by them if such supply to an unregistered person subject to the provisions of sections 22 and 24 of the CGST</a:t>
            </a:r>
            <a:r>
              <a:rPr lang="en-US" sz="2000" spc="100" dirty="0">
                <a:latin typeface="Bookman Old Style" panose="02050604050505020204" pitchFamily="18" charset="0"/>
                <a:ea typeface="Calibri" panose="020F0502020204030204" pitchFamily="34" charset="0"/>
                <a:cs typeface="Calibri" panose="020F0502020204030204" pitchFamily="34" charset="0"/>
              </a:rPr>
              <a:t> </a:t>
            </a:r>
            <a:r>
              <a:rPr lang="en-US" sz="2000" dirty="0">
                <a:latin typeface="Bookman Old Style" panose="02050604050505020204" pitchFamily="18" charset="0"/>
                <a:ea typeface="Calibri" panose="020F0502020204030204" pitchFamily="34" charset="0"/>
                <a:cs typeface="Calibri" panose="020F0502020204030204" pitchFamily="34" charset="0"/>
              </a:rPr>
              <a:t>Act.</a:t>
            </a:r>
            <a:endParaRPr lang="en-IN" sz="2000" dirty="0"/>
          </a:p>
        </p:txBody>
      </p:sp>
    </p:spTree>
    <p:extLst>
      <p:ext uri="{BB962C8B-B14F-4D97-AF65-F5344CB8AC3E}">
        <p14:creationId xmlns:p14="http://schemas.microsoft.com/office/powerpoint/2010/main" xmlns="" val="3389860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6301853"/>
          </a:xfrm>
          <a:prstGeom prst="rect">
            <a:avLst/>
          </a:prstGeom>
        </p:spPr>
        <p:txBody>
          <a:bodyPr wrap="square">
            <a:spAutoFit/>
          </a:bodyPr>
          <a:lstStyle/>
          <a:p>
            <a:pPr marL="1353820">
              <a:spcBef>
                <a:spcPts val="90"/>
              </a:spcBef>
              <a:spcAft>
                <a:spcPts val="0"/>
              </a:spcAft>
            </a:pPr>
            <a:r>
              <a:rPr lang="en-US" sz="3200" b="1" spc="-15" dirty="0" smtClean="0">
                <a:latin typeface="Calibri Light" panose="020F0302020204030204" pitchFamily="34" charset="0"/>
                <a:ea typeface="Calibri" panose="020F0502020204030204" pitchFamily="34" charset="0"/>
                <a:cs typeface="Calibri" panose="020F0502020204030204" pitchFamily="34" charset="0"/>
              </a:rPr>
              <a:t>Upward/ downward </a:t>
            </a:r>
            <a:r>
              <a:rPr lang="en-US" sz="3200" b="1" dirty="0" smtClean="0">
                <a:latin typeface="Calibri Light" panose="020F0302020204030204" pitchFamily="34" charset="0"/>
                <a:ea typeface="Calibri" panose="020F0502020204030204" pitchFamily="34" charset="0"/>
                <a:cs typeface="Calibri" panose="020F0502020204030204" pitchFamily="34" charset="0"/>
              </a:rPr>
              <a:t>revision of price of supply </a:t>
            </a:r>
            <a:r>
              <a:rPr lang="en-US" sz="3200" b="1" spc="-15" dirty="0" smtClean="0">
                <a:latin typeface="Calibri Light" panose="020F0302020204030204" pitchFamily="34" charset="0"/>
                <a:ea typeface="Calibri" panose="020F0502020204030204" pitchFamily="34" charset="0"/>
                <a:cs typeface="Calibri" panose="020F0502020204030204" pitchFamily="34" charset="0"/>
              </a:rPr>
              <a:t>before </a:t>
            </a:r>
            <a:r>
              <a:rPr lang="en-US" sz="3200" b="1" dirty="0" smtClean="0">
                <a:latin typeface="Calibri Light" panose="020F0302020204030204" pitchFamily="34" charset="0"/>
                <a:ea typeface="Calibri" panose="020F0502020204030204" pitchFamily="34" charset="0"/>
                <a:cs typeface="Calibri" panose="020F0502020204030204" pitchFamily="34" charset="0"/>
              </a:rPr>
              <a:t>appointed</a:t>
            </a:r>
            <a:r>
              <a:rPr lang="en-US" sz="3200" b="1" spc="-295" dirty="0" smtClean="0">
                <a:latin typeface="Calibri Light" panose="020F0302020204030204" pitchFamily="34" charset="0"/>
                <a:ea typeface="Calibri" panose="020F0502020204030204" pitchFamily="34" charset="0"/>
                <a:cs typeface="Calibri" panose="020F0502020204030204" pitchFamily="34" charset="0"/>
              </a:rPr>
              <a:t> </a:t>
            </a:r>
            <a:r>
              <a:rPr lang="en-US" sz="3200" b="1" dirty="0" smtClean="0">
                <a:latin typeface="Calibri Light" panose="020F0302020204030204" pitchFamily="34" charset="0"/>
                <a:ea typeface="Calibri" panose="020F0502020204030204" pitchFamily="34" charset="0"/>
                <a:cs typeface="Calibri" panose="020F0502020204030204" pitchFamily="34" charset="0"/>
              </a:rPr>
              <a:t>day</a:t>
            </a:r>
            <a:endParaRPr lang="en-IN" sz="3200" b="1" dirty="0" smtClean="0">
              <a:latin typeface="Calibri" panose="020F0502020204030204" pitchFamily="34" charset="0"/>
              <a:ea typeface="Calibri" panose="020F0502020204030204" pitchFamily="34" charset="0"/>
            </a:endParaRPr>
          </a:p>
          <a:p>
            <a:pPr marL="653415" marR="497205" algn="just">
              <a:lnSpc>
                <a:spcPct val="88000"/>
              </a:lnSpc>
              <a:spcBef>
                <a:spcPts val="1250"/>
              </a:spcBef>
              <a:spcAft>
                <a:spcPts val="0"/>
              </a:spcAft>
            </a:pPr>
            <a:r>
              <a:rPr lang="en-US" sz="2800" dirty="0" smtClean="0">
                <a:latin typeface="Calibri" panose="020F0502020204030204" pitchFamily="34" charset="0"/>
                <a:ea typeface="Calibri" panose="020F0502020204030204" pitchFamily="34" charset="0"/>
              </a:rPr>
              <a:t>In </a:t>
            </a:r>
            <a:r>
              <a:rPr lang="en-US" sz="2800" dirty="0">
                <a:latin typeface="Calibri" panose="020F0502020204030204" pitchFamily="34" charset="0"/>
                <a:ea typeface="Calibri" panose="020F0502020204030204" pitchFamily="34" charset="0"/>
              </a:rPr>
              <a:t>case a debit note is to be issued under section 142(2)(a) of the CGST Act or a credit note under section 142(2)(b) of the CGST Act, what will be the tax rate applicable – the rate in the pre-GST regime or the rate applicable under GST?</a:t>
            </a:r>
            <a:endParaRPr lang="en-IN" sz="2800" dirty="0">
              <a:latin typeface="Calibri" panose="020F0502020204030204" pitchFamily="34" charset="0"/>
              <a:ea typeface="Calibri" panose="020F0502020204030204" pitchFamily="34" charset="0"/>
            </a:endParaRPr>
          </a:p>
          <a:p>
            <a:pPr marL="653415" marR="493395" algn="just">
              <a:lnSpc>
                <a:spcPct val="88000"/>
              </a:lnSpc>
              <a:spcBef>
                <a:spcPts val="975"/>
              </a:spcBef>
              <a:spcAft>
                <a:spcPts val="0"/>
              </a:spcAft>
            </a:pPr>
            <a:r>
              <a:rPr lang="en-US" sz="2800" dirty="0">
                <a:latin typeface="Calibri" panose="020F0502020204030204" pitchFamily="34" charset="0"/>
                <a:ea typeface="Calibri" panose="020F0502020204030204" pitchFamily="34" charset="0"/>
              </a:rPr>
              <a:t>It is accordingly clarified that in case of revision of prices, after the appointed date, of </a:t>
            </a:r>
            <a:r>
              <a:rPr lang="en-US" sz="2800" spc="-15" dirty="0">
                <a:latin typeface="Calibri" panose="020F0502020204030204" pitchFamily="34" charset="0"/>
                <a:ea typeface="Calibri" panose="020F0502020204030204" pitchFamily="34" charset="0"/>
              </a:rPr>
              <a:t>any </a:t>
            </a:r>
            <a:r>
              <a:rPr lang="en-US" sz="2800" dirty="0">
                <a:latin typeface="Calibri" panose="020F0502020204030204" pitchFamily="34" charset="0"/>
                <a:ea typeface="Calibri" panose="020F0502020204030204" pitchFamily="34" charset="0"/>
              </a:rPr>
              <a:t>goods or services supplied </a:t>
            </a:r>
            <a:r>
              <a:rPr lang="en-US" sz="2800" spc="-15" dirty="0">
                <a:latin typeface="Calibri" panose="020F0502020204030204" pitchFamily="34" charset="0"/>
                <a:ea typeface="Calibri" panose="020F0502020204030204" pitchFamily="34" charset="0"/>
              </a:rPr>
              <a:t>before </a:t>
            </a:r>
            <a:r>
              <a:rPr lang="en-US" sz="2800" spc="10" dirty="0">
                <a:latin typeface="Calibri" panose="020F0502020204030204" pitchFamily="34" charset="0"/>
                <a:ea typeface="Calibri" panose="020F0502020204030204" pitchFamily="34" charset="0"/>
              </a:rPr>
              <a:t>the </a:t>
            </a:r>
            <a:r>
              <a:rPr lang="en-US" sz="2800" dirty="0">
                <a:latin typeface="Calibri" panose="020F0502020204030204" pitchFamily="34" charset="0"/>
                <a:ea typeface="Calibri" panose="020F0502020204030204" pitchFamily="34" charset="0"/>
              </a:rPr>
              <a:t>appointed </a:t>
            </a:r>
            <a:r>
              <a:rPr lang="en-US" sz="2800" spc="-15" dirty="0">
                <a:latin typeface="Calibri" panose="020F0502020204030204" pitchFamily="34" charset="0"/>
                <a:ea typeface="Calibri" panose="020F0502020204030204" pitchFamily="34" charset="0"/>
              </a:rPr>
              <a:t>day </a:t>
            </a:r>
            <a:r>
              <a:rPr lang="en-US" sz="2800" dirty="0">
                <a:latin typeface="Calibri" panose="020F0502020204030204" pitchFamily="34" charset="0"/>
                <a:ea typeface="Calibri" panose="020F0502020204030204" pitchFamily="34" charset="0"/>
              </a:rPr>
              <a:t>thereby requiring issuance of </a:t>
            </a:r>
            <a:r>
              <a:rPr lang="en-US" sz="2800" spc="-15" dirty="0">
                <a:latin typeface="Calibri" panose="020F0502020204030204" pitchFamily="34" charset="0"/>
                <a:ea typeface="Calibri" panose="020F0502020204030204" pitchFamily="34" charset="0"/>
              </a:rPr>
              <a:t>any </a:t>
            </a:r>
            <a:r>
              <a:rPr lang="en-US" sz="2800" dirty="0">
                <a:latin typeface="Calibri" panose="020F0502020204030204" pitchFamily="34" charset="0"/>
                <a:ea typeface="Calibri" panose="020F0502020204030204" pitchFamily="34" charset="0"/>
              </a:rPr>
              <a:t>supplementary </a:t>
            </a:r>
            <a:r>
              <a:rPr lang="en-US" sz="2800" spc="-15" dirty="0">
                <a:latin typeface="Calibri" panose="020F0502020204030204" pitchFamily="34" charset="0"/>
                <a:ea typeface="Calibri" panose="020F0502020204030204" pitchFamily="34" charset="0"/>
              </a:rPr>
              <a:t>invoice, </a:t>
            </a:r>
            <a:r>
              <a:rPr lang="en-US" sz="2800" dirty="0">
                <a:latin typeface="Calibri" panose="020F0502020204030204" pitchFamily="34" charset="0"/>
                <a:ea typeface="Calibri" panose="020F0502020204030204" pitchFamily="34" charset="0"/>
              </a:rPr>
              <a:t>debit note or credit note, the </a:t>
            </a:r>
            <a:r>
              <a:rPr lang="en-US" sz="2800" b="1" spc="-25" dirty="0">
                <a:latin typeface="Calibri" panose="020F0502020204030204" pitchFamily="34" charset="0"/>
                <a:ea typeface="Calibri" panose="020F0502020204030204" pitchFamily="34" charset="0"/>
              </a:rPr>
              <a:t>rate </a:t>
            </a:r>
            <a:r>
              <a:rPr lang="en-US" sz="2800" b="1" dirty="0">
                <a:latin typeface="Calibri" panose="020F0502020204030204" pitchFamily="34" charset="0"/>
                <a:ea typeface="Calibri" panose="020F0502020204030204" pitchFamily="34" charset="0"/>
              </a:rPr>
              <a:t>as per the provisions of the </a:t>
            </a:r>
            <a:r>
              <a:rPr lang="en-US" sz="2800" b="1" spc="-15" dirty="0">
                <a:latin typeface="Calibri" panose="020F0502020204030204" pitchFamily="34" charset="0"/>
                <a:ea typeface="Calibri" panose="020F0502020204030204" pitchFamily="34" charset="0"/>
              </a:rPr>
              <a:t>GST </a:t>
            </a:r>
            <a:r>
              <a:rPr lang="en-US" sz="2800" b="1" dirty="0">
                <a:latin typeface="Calibri" panose="020F0502020204030204" pitchFamily="34" charset="0"/>
                <a:ea typeface="Calibri" panose="020F0502020204030204" pitchFamily="34" charset="0"/>
              </a:rPr>
              <a:t>Acts </a:t>
            </a:r>
            <a:r>
              <a:rPr lang="en-US" sz="2800" dirty="0">
                <a:latin typeface="Calibri" panose="020F0502020204030204" pitchFamily="34" charset="0"/>
                <a:ea typeface="Calibri" panose="020F0502020204030204" pitchFamily="34" charset="0"/>
              </a:rPr>
              <a:t>(both </a:t>
            </a:r>
            <a:r>
              <a:rPr lang="en-US" sz="2800" spc="-15" dirty="0">
                <a:latin typeface="Calibri" panose="020F0502020204030204" pitchFamily="34" charset="0"/>
                <a:ea typeface="Calibri" panose="020F0502020204030204" pitchFamily="34" charset="0"/>
              </a:rPr>
              <a:t>CGST </a:t>
            </a:r>
            <a:r>
              <a:rPr lang="en-US" sz="2800" spc="10" dirty="0">
                <a:latin typeface="Calibri" panose="020F0502020204030204" pitchFamily="34" charset="0"/>
                <a:ea typeface="Calibri" panose="020F0502020204030204" pitchFamily="34" charset="0"/>
              </a:rPr>
              <a:t>and </a:t>
            </a:r>
            <a:r>
              <a:rPr lang="en-US" sz="2800" dirty="0">
                <a:latin typeface="Calibri" panose="020F0502020204030204" pitchFamily="34" charset="0"/>
                <a:ea typeface="Calibri" panose="020F0502020204030204" pitchFamily="34" charset="0"/>
              </a:rPr>
              <a:t>SGST or IGST) </a:t>
            </a:r>
            <a:r>
              <a:rPr lang="en-US" sz="2800" b="1" dirty="0">
                <a:latin typeface="Calibri" panose="020F0502020204030204" pitchFamily="34" charset="0"/>
                <a:ea typeface="Calibri" panose="020F0502020204030204" pitchFamily="34" charset="0"/>
              </a:rPr>
              <a:t>would  be applicable </a:t>
            </a:r>
            <a:r>
              <a:rPr lang="en-US" sz="2800" dirty="0">
                <a:latin typeface="Calibri" panose="020F0502020204030204" pitchFamily="34" charset="0"/>
                <a:ea typeface="Calibri" panose="020F0502020204030204" pitchFamily="34" charset="0"/>
              </a:rPr>
              <a:t>since </a:t>
            </a:r>
            <a:r>
              <a:rPr lang="en-US" sz="2800" spc="10" dirty="0">
                <a:latin typeface="Calibri" panose="020F0502020204030204" pitchFamily="34" charset="0"/>
                <a:ea typeface="Calibri" panose="020F0502020204030204" pitchFamily="34" charset="0"/>
              </a:rPr>
              <a:t>as </a:t>
            </a:r>
            <a:r>
              <a:rPr lang="en-US" sz="2800" dirty="0">
                <a:latin typeface="Calibri" panose="020F0502020204030204" pitchFamily="34" charset="0"/>
                <a:ea typeface="Calibri" panose="020F0502020204030204" pitchFamily="34" charset="0"/>
              </a:rPr>
              <a:t>per </a:t>
            </a:r>
            <a:r>
              <a:rPr lang="en-US" sz="2800" spc="10" dirty="0">
                <a:latin typeface="Calibri" panose="020F0502020204030204" pitchFamily="34" charset="0"/>
                <a:ea typeface="Calibri" panose="020F0502020204030204" pitchFamily="34" charset="0"/>
              </a:rPr>
              <a:t>the </a:t>
            </a:r>
            <a:r>
              <a:rPr lang="en-US" sz="2800" dirty="0">
                <a:latin typeface="Calibri" panose="020F0502020204030204" pitchFamily="34" charset="0"/>
                <a:ea typeface="Calibri" panose="020F0502020204030204" pitchFamily="34" charset="0"/>
              </a:rPr>
              <a:t>provisions of section 142(2) of the CGST Act, in case </a:t>
            </a:r>
            <a:r>
              <a:rPr lang="en-US" sz="2800" spc="10" dirty="0">
                <a:latin typeface="Calibri" panose="020F0502020204030204" pitchFamily="34" charset="0"/>
                <a:ea typeface="Calibri" panose="020F0502020204030204" pitchFamily="34" charset="0"/>
              </a:rPr>
              <a:t>of </a:t>
            </a:r>
            <a:r>
              <a:rPr lang="en-US" sz="2800" dirty="0">
                <a:latin typeface="Calibri" panose="020F0502020204030204" pitchFamily="34" charset="0"/>
                <a:ea typeface="Calibri" panose="020F0502020204030204" pitchFamily="34" charset="0"/>
              </a:rPr>
              <a:t>revision of prices of </a:t>
            </a:r>
            <a:r>
              <a:rPr lang="en-US" sz="2800" spc="-15" dirty="0">
                <a:latin typeface="Calibri" panose="020F0502020204030204" pitchFamily="34" charset="0"/>
                <a:ea typeface="Calibri" panose="020F0502020204030204" pitchFamily="34" charset="0"/>
              </a:rPr>
              <a:t>any </a:t>
            </a:r>
            <a:r>
              <a:rPr lang="en-US" sz="2800" dirty="0">
                <a:latin typeface="Calibri" panose="020F0502020204030204" pitchFamily="34" charset="0"/>
                <a:ea typeface="Calibri" panose="020F0502020204030204" pitchFamily="34" charset="0"/>
              </a:rPr>
              <a:t>goods or services or both on or after the appointed </a:t>
            </a:r>
            <a:r>
              <a:rPr lang="en-US" sz="2800" spc="-15" dirty="0">
                <a:latin typeface="Calibri" panose="020F0502020204030204" pitchFamily="34" charset="0"/>
                <a:ea typeface="Calibri" panose="020F0502020204030204" pitchFamily="34" charset="0"/>
              </a:rPr>
              <a:t>day </a:t>
            </a:r>
            <a:r>
              <a:rPr lang="en-US" sz="2800" dirty="0">
                <a:latin typeface="Calibri" panose="020F0502020204030204" pitchFamily="34" charset="0"/>
                <a:ea typeface="Calibri" panose="020F0502020204030204" pitchFamily="34" charset="0"/>
              </a:rPr>
              <a:t>(i.e., 01.07.2017), a </a:t>
            </a:r>
            <a:r>
              <a:rPr lang="en-US" sz="2800" i="1" u="heavy" dirty="0">
                <a:latin typeface="Calibri" panose="020F0502020204030204" pitchFamily="34" charset="0"/>
                <a:ea typeface="Calibri" panose="020F0502020204030204" pitchFamily="34" charset="0"/>
              </a:rPr>
              <a:t>supplementary invoice or debit/credit note</a:t>
            </a:r>
            <a:r>
              <a:rPr lang="en-US" sz="2800" i="1" u="heavy" spc="-155" dirty="0">
                <a:latin typeface="Calibri" panose="020F0502020204030204" pitchFamily="34" charset="0"/>
                <a:ea typeface="Calibri" panose="020F0502020204030204" pitchFamily="34" charset="0"/>
              </a:rPr>
              <a:t> </a:t>
            </a:r>
            <a:r>
              <a:rPr lang="en-US" sz="2800" i="1" u="heavy" dirty="0">
                <a:latin typeface="Calibri" panose="020F0502020204030204" pitchFamily="34" charset="0"/>
                <a:ea typeface="Calibri" panose="020F0502020204030204" pitchFamily="34" charset="0"/>
              </a:rPr>
              <a:t>may</a:t>
            </a:r>
            <a:r>
              <a:rPr lang="en-US" sz="2800" i="1" dirty="0">
                <a:latin typeface="Calibri" panose="020F0502020204030204" pitchFamily="34" charset="0"/>
                <a:ea typeface="Calibri" panose="020F0502020204030204" pitchFamily="34" charset="0"/>
              </a:rPr>
              <a:t> </a:t>
            </a:r>
            <a:r>
              <a:rPr lang="en-US" sz="2800" i="1" u="heavy" dirty="0">
                <a:latin typeface="Calibri" panose="020F0502020204030204" pitchFamily="34" charset="0"/>
                <a:ea typeface="Calibri" panose="020F0502020204030204" pitchFamily="34" charset="0"/>
              </a:rPr>
              <a:t>be issued which shall be deemed to have been issued in respect of an outward</a:t>
            </a:r>
            <a:r>
              <a:rPr lang="en-US" sz="2800" i="1" dirty="0">
                <a:latin typeface="Calibri" panose="020F0502020204030204" pitchFamily="34" charset="0"/>
                <a:ea typeface="Calibri" panose="020F0502020204030204" pitchFamily="34" charset="0"/>
              </a:rPr>
              <a:t> </a:t>
            </a:r>
            <a:r>
              <a:rPr lang="en-US" sz="2800" i="1" u="heavy" dirty="0">
                <a:latin typeface="Calibri" panose="020F0502020204030204" pitchFamily="34" charset="0"/>
                <a:ea typeface="Calibri" panose="020F0502020204030204" pitchFamily="34" charset="0"/>
              </a:rPr>
              <a:t>supply made under the </a:t>
            </a:r>
            <a:r>
              <a:rPr lang="en-US" sz="2800" i="1" u="heavy" spc="-15" dirty="0">
                <a:latin typeface="Calibri" panose="020F0502020204030204" pitchFamily="34" charset="0"/>
                <a:ea typeface="Calibri" panose="020F0502020204030204" pitchFamily="34" charset="0"/>
              </a:rPr>
              <a:t>CGST</a:t>
            </a:r>
            <a:r>
              <a:rPr lang="en-US" sz="2800" i="1" u="heavy" spc="-20" dirty="0">
                <a:latin typeface="Calibri" panose="020F0502020204030204" pitchFamily="34" charset="0"/>
                <a:ea typeface="Calibri" panose="020F0502020204030204" pitchFamily="34" charset="0"/>
              </a:rPr>
              <a:t> </a:t>
            </a:r>
            <a:r>
              <a:rPr lang="en-US" sz="2800" i="1" u="heavy" dirty="0">
                <a:latin typeface="Calibri" panose="020F0502020204030204" pitchFamily="34" charset="0"/>
                <a:ea typeface="Calibri" panose="020F0502020204030204" pitchFamily="34" charset="0"/>
              </a:rPr>
              <a:t>Act.</a:t>
            </a:r>
            <a:endParaRPr lang="en-IN"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2605065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501763"/>
          </a:xfrm>
          <a:prstGeom prst="rect">
            <a:avLst/>
          </a:prstGeom>
        </p:spPr>
        <p:txBody>
          <a:bodyPr wrap="square">
            <a:spAutoFit/>
          </a:bodyPr>
          <a:lstStyle/>
          <a:p>
            <a:pPr marL="3249930">
              <a:lnSpc>
                <a:spcPts val="4175"/>
              </a:lnSpc>
              <a:spcAft>
                <a:spcPts val="0"/>
              </a:spcAft>
            </a:pPr>
            <a:r>
              <a:rPr lang="en-US" sz="3600" b="1" kern="0" dirty="0" smtClean="0">
                <a:latin typeface="Calibri Light" panose="020F0302020204030204" pitchFamily="34" charset="0"/>
                <a:ea typeface="Calibri Light" panose="020F0302020204030204" pitchFamily="34" charset="0"/>
              </a:rPr>
              <a:t>        Valuation </a:t>
            </a:r>
            <a:r>
              <a:rPr lang="en-US" sz="3600" b="1" kern="0" dirty="0">
                <a:latin typeface="Calibri Light" panose="020F0302020204030204" pitchFamily="34" charset="0"/>
                <a:ea typeface="Calibri Light" panose="020F0302020204030204" pitchFamily="34" charset="0"/>
              </a:rPr>
              <a:t>for TCS</a:t>
            </a:r>
            <a:endParaRPr lang="en-IN" sz="3600" b="1" kern="0" dirty="0">
              <a:latin typeface="Calibri Light" panose="020F0302020204030204" pitchFamily="34" charset="0"/>
              <a:ea typeface="Calibri Light" panose="020F0302020204030204" pitchFamily="34" charset="0"/>
            </a:endParaRPr>
          </a:p>
          <a:p>
            <a:pPr marL="742950" marR="498475" lvl="1" indent="-285750" algn="just">
              <a:lnSpc>
                <a:spcPct val="87000"/>
              </a:lnSpc>
              <a:spcBef>
                <a:spcPts val="675"/>
              </a:spcBef>
              <a:spcAft>
                <a:spcPts val="0"/>
              </a:spcAft>
              <a:buSzPts val="2000"/>
              <a:buFont typeface="Arial" panose="020B0604020202020204" pitchFamily="34" charset="0"/>
              <a:buChar char="•"/>
              <a:tabLst>
                <a:tab pos="891540" algn="l"/>
              </a:tabLst>
            </a:pPr>
            <a:r>
              <a:rPr lang="en-US" sz="2800" dirty="0">
                <a:latin typeface="Calibri" panose="020F0502020204030204" pitchFamily="34" charset="0"/>
                <a:ea typeface="Arial" panose="020B0604020202020204" pitchFamily="34" charset="0"/>
              </a:rPr>
              <a:t>What is the correct valuation methodology </a:t>
            </a:r>
            <a:r>
              <a:rPr lang="en-US" sz="2800" spc="-20" dirty="0">
                <a:latin typeface="Calibri" panose="020F0502020204030204" pitchFamily="34" charset="0"/>
                <a:ea typeface="Arial" panose="020B0604020202020204" pitchFamily="34" charset="0"/>
              </a:rPr>
              <a:t>for </a:t>
            </a:r>
            <a:r>
              <a:rPr lang="en-US" sz="2800" dirty="0">
                <a:latin typeface="Calibri" panose="020F0502020204030204" pitchFamily="34" charset="0"/>
                <a:ea typeface="Arial" panose="020B0604020202020204" pitchFamily="34" charset="0"/>
              </a:rPr>
              <a:t>ascertainment of GST on </a:t>
            </a:r>
            <a:r>
              <a:rPr lang="en-US" sz="2800" spc="-60" dirty="0">
                <a:latin typeface="Calibri" panose="020F0502020204030204" pitchFamily="34" charset="0"/>
                <a:ea typeface="Arial" panose="020B0604020202020204" pitchFamily="34" charset="0"/>
              </a:rPr>
              <a:t>Tax </a:t>
            </a:r>
            <a:r>
              <a:rPr lang="en-US" sz="2800" dirty="0">
                <a:latin typeface="Calibri" panose="020F0502020204030204" pitchFamily="34" charset="0"/>
                <a:ea typeface="Arial" panose="020B0604020202020204" pitchFamily="34" charset="0"/>
              </a:rPr>
              <a:t>collected at source </a:t>
            </a:r>
            <a:r>
              <a:rPr lang="en-US" sz="2800" spc="-20" dirty="0">
                <a:latin typeface="Calibri" panose="020F0502020204030204" pitchFamily="34" charset="0"/>
                <a:ea typeface="Arial" panose="020B0604020202020204" pitchFamily="34" charset="0"/>
              </a:rPr>
              <a:t>(TCS) </a:t>
            </a:r>
            <a:r>
              <a:rPr lang="en-US" sz="2800" dirty="0">
                <a:latin typeface="Calibri" panose="020F0502020204030204" pitchFamily="34" charset="0"/>
                <a:ea typeface="Arial" panose="020B0604020202020204" pitchFamily="34" charset="0"/>
              </a:rPr>
              <a:t>under the provisions of the Income </a:t>
            </a:r>
            <a:r>
              <a:rPr lang="en-US" sz="2800" spc="-70" dirty="0">
                <a:latin typeface="Calibri" panose="020F0502020204030204" pitchFamily="34" charset="0"/>
                <a:ea typeface="Arial" panose="020B0604020202020204" pitchFamily="34" charset="0"/>
              </a:rPr>
              <a:t>Tax </a:t>
            </a:r>
            <a:r>
              <a:rPr lang="en-US" sz="2800" dirty="0">
                <a:latin typeface="Calibri" panose="020F0502020204030204" pitchFamily="34" charset="0"/>
                <a:ea typeface="Arial" panose="020B0604020202020204" pitchFamily="34" charset="0"/>
              </a:rPr>
              <a:t>Act,</a:t>
            </a:r>
            <a:r>
              <a:rPr lang="en-US" sz="2800" spc="110" dirty="0">
                <a:latin typeface="Calibri" panose="020F0502020204030204" pitchFamily="34" charset="0"/>
                <a:ea typeface="Arial" panose="020B0604020202020204" pitchFamily="34" charset="0"/>
              </a:rPr>
              <a:t> </a:t>
            </a:r>
            <a:r>
              <a:rPr lang="en-US" sz="2800" dirty="0">
                <a:latin typeface="Calibri" panose="020F0502020204030204" pitchFamily="34" charset="0"/>
                <a:ea typeface="Arial" panose="020B0604020202020204" pitchFamily="34" charset="0"/>
              </a:rPr>
              <a:t>1961?</a:t>
            </a:r>
            <a:endParaRPr lang="en-IN" sz="2800" dirty="0">
              <a:latin typeface="Calibri" panose="020F0502020204030204" pitchFamily="34" charset="0"/>
              <a:ea typeface="Arial" panose="020B0604020202020204" pitchFamily="34" charset="0"/>
            </a:endParaRPr>
          </a:p>
          <a:p>
            <a:pPr marL="742950" marR="495935" lvl="1" indent="-285750" algn="just">
              <a:lnSpc>
                <a:spcPct val="88000"/>
              </a:lnSpc>
              <a:spcBef>
                <a:spcPts val="1015"/>
              </a:spcBef>
              <a:spcAft>
                <a:spcPts val="0"/>
              </a:spcAft>
              <a:buSzPts val="2000"/>
              <a:buFont typeface="Arial" panose="020B0604020202020204" pitchFamily="34" charset="0"/>
              <a:buChar char="•"/>
              <a:tabLst>
                <a:tab pos="891540" algn="l"/>
              </a:tabLst>
            </a:pPr>
            <a:r>
              <a:rPr lang="en-US" sz="2800" dirty="0">
                <a:latin typeface="Calibri" panose="020F0502020204030204" pitchFamily="34" charset="0"/>
                <a:ea typeface="Arial" panose="020B0604020202020204" pitchFamily="34" charset="0"/>
              </a:rPr>
              <a:t>Section 15(2) of CGST Act specifies that the value of supply shall include </a:t>
            </a:r>
            <a:r>
              <a:rPr lang="en-US" sz="2800" spc="-20" dirty="0">
                <a:latin typeface="Calibri" panose="020F0502020204030204" pitchFamily="34" charset="0"/>
                <a:ea typeface="Arial" panose="020B0604020202020204" pitchFamily="34" charset="0"/>
              </a:rPr>
              <a:t>“any taxes, </a:t>
            </a:r>
            <a:r>
              <a:rPr lang="en-US" sz="2800" dirty="0">
                <a:latin typeface="Calibri" panose="020F0502020204030204" pitchFamily="34" charset="0"/>
                <a:ea typeface="Arial" panose="020B0604020202020204" pitchFamily="34" charset="0"/>
              </a:rPr>
              <a:t>duties </a:t>
            </a:r>
            <a:r>
              <a:rPr lang="en-US" sz="2800" dirty="0" err="1">
                <a:latin typeface="Calibri" panose="020F0502020204030204" pitchFamily="34" charset="0"/>
                <a:ea typeface="Arial" panose="020B0604020202020204" pitchFamily="34" charset="0"/>
              </a:rPr>
              <a:t>cesses</a:t>
            </a:r>
            <a:r>
              <a:rPr lang="en-US" sz="2800" dirty="0">
                <a:latin typeface="Calibri" panose="020F0502020204030204" pitchFamily="34" charset="0"/>
                <a:ea typeface="Arial" panose="020B0604020202020204" pitchFamily="34" charset="0"/>
              </a:rPr>
              <a:t>, fees and charges levied under any law </a:t>
            </a:r>
            <a:r>
              <a:rPr lang="en-US" sz="2800" spc="-15" dirty="0">
                <a:latin typeface="Calibri" panose="020F0502020204030204" pitchFamily="34" charset="0"/>
                <a:ea typeface="Arial" panose="020B0604020202020204" pitchFamily="34" charset="0"/>
              </a:rPr>
              <a:t>for </a:t>
            </a:r>
            <a:r>
              <a:rPr lang="en-US" sz="2800" dirty="0">
                <a:latin typeface="Calibri" panose="020F0502020204030204" pitchFamily="34" charset="0"/>
                <a:ea typeface="Arial" panose="020B0604020202020204" pitchFamily="34" charset="0"/>
              </a:rPr>
              <a:t>the time being </a:t>
            </a:r>
            <a:r>
              <a:rPr lang="en-US" sz="2800" spc="20" dirty="0">
                <a:latin typeface="Calibri" panose="020F0502020204030204" pitchFamily="34" charset="0"/>
                <a:ea typeface="Arial" panose="020B0604020202020204" pitchFamily="34" charset="0"/>
              </a:rPr>
              <a:t>in </a:t>
            </a:r>
            <a:r>
              <a:rPr lang="en-US" sz="2800" spc="-15" dirty="0">
                <a:latin typeface="Calibri" panose="020F0502020204030204" pitchFamily="34" charset="0"/>
                <a:ea typeface="Arial" panose="020B0604020202020204" pitchFamily="34" charset="0"/>
              </a:rPr>
              <a:t>force </a:t>
            </a:r>
            <a:r>
              <a:rPr lang="en-US" sz="2800" dirty="0">
                <a:latin typeface="Calibri" panose="020F0502020204030204" pitchFamily="34" charset="0"/>
                <a:ea typeface="Arial" panose="020B0604020202020204" pitchFamily="34" charset="0"/>
              </a:rPr>
              <a:t>other than this Act, the SGST Act, the UTGST Act and the GST (Compensation to </a:t>
            </a:r>
            <a:r>
              <a:rPr lang="en-US" sz="2800" spc="-15" dirty="0">
                <a:latin typeface="Calibri" panose="020F0502020204030204" pitchFamily="34" charset="0"/>
                <a:ea typeface="Arial" panose="020B0604020202020204" pitchFamily="34" charset="0"/>
              </a:rPr>
              <a:t>States) </a:t>
            </a:r>
            <a:r>
              <a:rPr lang="en-US" sz="2800" dirty="0">
                <a:latin typeface="Calibri" panose="020F0502020204030204" pitchFamily="34" charset="0"/>
                <a:ea typeface="Arial" panose="020B0604020202020204" pitchFamily="34" charset="0"/>
              </a:rPr>
              <a:t>Act, if charged </a:t>
            </a:r>
            <a:r>
              <a:rPr lang="en-US" sz="2800" spc="-15" dirty="0">
                <a:latin typeface="Calibri" panose="020F0502020204030204" pitchFamily="34" charset="0"/>
                <a:ea typeface="Arial" panose="020B0604020202020204" pitchFamily="34" charset="0"/>
              </a:rPr>
              <a:t>separately </a:t>
            </a:r>
            <a:r>
              <a:rPr lang="en-US" sz="2800" dirty="0">
                <a:latin typeface="Calibri" panose="020F0502020204030204" pitchFamily="34" charset="0"/>
                <a:ea typeface="Arial" panose="020B0604020202020204" pitchFamily="34" charset="0"/>
              </a:rPr>
              <a:t>by the</a:t>
            </a:r>
            <a:r>
              <a:rPr lang="en-US" sz="2800" spc="210" dirty="0">
                <a:latin typeface="Calibri" panose="020F0502020204030204" pitchFamily="34" charset="0"/>
                <a:ea typeface="Arial" panose="020B0604020202020204" pitchFamily="34" charset="0"/>
              </a:rPr>
              <a:t> </a:t>
            </a:r>
            <a:r>
              <a:rPr lang="en-US" sz="2800" spc="-35" dirty="0">
                <a:latin typeface="Calibri" panose="020F0502020204030204" pitchFamily="34" charset="0"/>
                <a:ea typeface="Arial" panose="020B0604020202020204" pitchFamily="34" charset="0"/>
              </a:rPr>
              <a:t>supplier.”</a:t>
            </a:r>
            <a:endParaRPr lang="en-IN" sz="2800" dirty="0">
              <a:latin typeface="Calibri" panose="020F0502020204030204" pitchFamily="34" charset="0"/>
              <a:ea typeface="Arial" panose="020B0604020202020204" pitchFamily="34" charset="0"/>
            </a:endParaRPr>
          </a:p>
          <a:p>
            <a:pPr marL="742950" marR="492760" lvl="1" indent="-285750" algn="just">
              <a:lnSpc>
                <a:spcPct val="88000"/>
              </a:lnSpc>
              <a:spcBef>
                <a:spcPts val="935"/>
              </a:spcBef>
              <a:spcAft>
                <a:spcPts val="0"/>
              </a:spcAft>
              <a:buSzPts val="2000"/>
              <a:buFont typeface="Arial" panose="020B0604020202020204" pitchFamily="34" charset="0"/>
              <a:buChar char="•"/>
              <a:tabLst>
                <a:tab pos="891540" algn="l"/>
              </a:tabLst>
            </a:pPr>
            <a:r>
              <a:rPr lang="en-US" sz="2800" dirty="0">
                <a:latin typeface="Calibri" panose="020F0502020204030204" pitchFamily="34" charset="0"/>
                <a:ea typeface="Arial" panose="020B0604020202020204" pitchFamily="34" charset="0"/>
              </a:rPr>
              <a:t>It is clarified that </a:t>
            </a:r>
            <a:r>
              <a:rPr lang="en-US" sz="2800" spc="10" dirty="0">
                <a:latin typeface="Calibri" panose="020F0502020204030204" pitchFamily="34" charset="0"/>
                <a:ea typeface="Arial" panose="020B0604020202020204" pitchFamily="34" charset="0"/>
              </a:rPr>
              <a:t>as </a:t>
            </a:r>
            <a:r>
              <a:rPr lang="en-US" sz="2800" dirty="0">
                <a:latin typeface="Calibri" panose="020F0502020204030204" pitchFamily="34" charset="0"/>
                <a:ea typeface="Arial" panose="020B0604020202020204" pitchFamily="34" charset="0"/>
              </a:rPr>
              <a:t>per the above provisions, taxable value </a:t>
            </a:r>
            <a:r>
              <a:rPr lang="en-US" sz="2800" spc="-25" dirty="0">
                <a:latin typeface="Calibri" panose="020F0502020204030204" pitchFamily="34" charset="0"/>
                <a:ea typeface="Arial" panose="020B0604020202020204" pitchFamily="34" charset="0"/>
              </a:rPr>
              <a:t>for </a:t>
            </a:r>
            <a:r>
              <a:rPr lang="en-US" sz="2800" dirty="0">
                <a:latin typeface="Calibri" panose="020F0502020204030204" pitchFamily="34" charset="0"/>
                <a:ea typeface="Arial" panose="020B0604020202020204" pitchFamily="34" charset="0"/>
              </a:rPr>
              <a:t>the purposes </a:t>
            </a:r>
            <a:r>
              <a:rPr lang="en-US" sz="2800" spc="25" dirty="0">
                <a:latin typeface="Calibri" panose="020F0502020204030204" pitchFamily="34" charset="0"/>
                <a:ea typeface="Arial" panose="020B0604020202020204" pitchFamily="34" charset="0"/>
              </a:rPr>
              <a:t>of </a:t>
            </a:r>
            <a:r>
              <a:rPr lang="en-US" sz="2800" dirty="0">
                <a:latin typeface="Calibri" panose="020F0502020204030204" pitchFamily="34" charset="0"/>
                <a:ea typeface="Arial" panose="020B0604020202020204" pitchFamily="34" charset="0"/>
              </a:rPr>
              <a:t>GST shall include the </a:t>
            </a:r>
            <a:r>
              <a:rPr lang="en-US" sz="2800" spc="-15" dirty="0">
                <a:latin typeface="Calibri" panose="020F0502020204030204" pitchFamily="34" charset="0"/>
                <a:ea typeface="Arial" panose="020B0604020202020204" pitchFamily="34" charset="0"/>
              </a:rPr>
              <a:t>TCS </a:t>
            </a:r>
            <a:r>
              <a:rPr lang="en-US" sz="2800" dirty="0">
                <a:latin typeface="Calibri" panose="020F0502020204030204" pitchFamily="34" charset="0"/>
                <a:ea typeface="Arial" panose="020B0604020202020204" pitchFamily="34" charset="0"/>
              </a:rPr>
              <a:t>amount collected under </a:t>
            </a:r>
            <a:r>
              <a:rPr lang="en-US" sz="2800" spc="10" dirty="0">
                <a:latin typeface="Calibri" panose="020F0502020204030204" pitchFamily="34" charset="0"/>
                <a:ea typeface="Arial" panose="020B0604020202020204" pitchFamily="34" charset="0"/>
              </a:rPr>
              <a:t>the </a:t>
            </a:r>
            <a:r>
              <a:rPr lang="en-US" sz="2800" dirty="0">
                <a:latin typeface="Calibri" panose="020F0502020204030204" pitchFamily="34" charset="0"/>
                <a:ea typeface="Arial" panose="020B0604020202020204" pitchFamily="34" charset="0"/>
              </a:rPr>
              <a:t>provisions of the Income </a:t>
            </a:r>
            <a:r>
              <a:rPr lang="en-US" sz="2800" spc="-70" dirty="0">
                <a:latin typeface="Calibri" panose="020F0502020204030204" pitchFamily="34" charset="0"/>
                <a:ea typeface="Arial" panose="020B0604020202020204" pitchFamily="34" charset="0"/>
              </a:rPr>
              <a:t>Tax </a:t>
            </a:r>
            <a:r>
              <a:rPr lang="en-US" sz="2800" dirty="0">
                <a:latin typeface="Calibri" panose="020F0502020204030204" pitchFamily="34" charset="0"/>
                <a:ea typeface="Arial" panose="020B0604020202020204" pitchFamily="34" charset="0"/>
              </a:rPr>
              <a:t>Act since the value to be paid to the supplier by the buyer is inclusive of the said</a:t>
            </a:r>
            <a:r>
              <a:rPr lang="en-US" sz="2800" spc="35" dirty="0">
                <a:latin typeface="Calibri" panose="020F0502020204030204" pitchFamily="34" charset="0"/>
                <a:ea typeface="Arial" panose="020B0604020202020204" pitchFamily="34" charset="0"/>
              </a:rPr>
              <a:t> </a:t>
            </a:r>
            <a:r>
              <a:rPr lang="en-US" sz="2800" spc="-20" dirty="0">
                <a:latin typeface="Calibri" panose="020F0502020204030204" pitchFamily="34" charset="0"/>
                <a:ea typeface="Arial" panose="020B0604020202020204" pitchFamily="34" charset="0"/>
              </a:rPr>
              <a:t>TCS.</a:t>
            </a:r>
            <a:endParaRPr lang="en-IN" sz="2800" dirty="0">
              <a:effectLst/>
              <a:latin typeface="Calibri" panose="020F0502020204030204" pitchFamily="34" charset="0"/>
              <a:ea typeface="Arial" panose="020B0604020202020204" pitchFamily="34" charset="0"/>
            </a:endParaRPr>
          </a:p>
        </p:txBody>
      </p:sp>
    </p:spTree>
    <p:extLst>
      <p:ext uri="{BB962C8B-B14F-4D97-AF65-F5344CB8AC3E}">
        <p14:creationId xmlns:p14="http://schemas.microsoft.com/office/powerpoint/2010/main" xmlns="" val="2239590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pSp>
        <p:nvGrpSpPr>
          <p:cNvPr id="5" name="Group 1"/>
          <p:cNvGrpSpPr>
            <a:grpSpLocks/>
          </p:cNvGrpSpPr>
          <p:nvPr/>
        </p:nvGrpSpPr>
        <p:grpSpPr bwMode="auto">
          <a:xfrm>
            <a:off x="1726370" y="364390"/>
            <a:ext cx="9039370" cy="516340"/>
            <a:chOff x="0" y="0"/>
            <a:chExt cx="13253" cy="753"/>
          </a:xfrm>
        </p:grpSpPr>
        <p:sp>
          <p:nvSpPr>
            <p:cNvPr id="6" name="Freeform 4"/>
            <p:cNvSpPr>
              <a:spLocks/>
            </p:cNvSpPr>
            <p:nvPr/>
          </p:nvSpPr>
          <p:spPr bwMode="auto">
            <a:xfrm>
              <a:off x="9" y="9"/>
              <a:ext cx="13244" cy="744"/>
            </a:xfrm>
            <a:custGeom>
              <a:avLst/>
              <a:gdLst>
                <a:gd name="T0" fmla="+- 0 13129 10"/>
                <a:gd name="T1" fmla="*/ T0 w 13244"/>
                <a:gd name="T2" fmla="+- 0 10 10"/>
                <a:gd name="T3" fmla="*/ 10 h 744"/>
                <a:gd name="T4" fmla="+- 0 134 10"/>
                <a:gd name="T5" fmla="*/ T4 w 13244"/>
                <a:gd name="T6" fmla="+- 0 10 10"/>
                <a:gd name="T7" fmla="*/ 10 h 744"/>
                <a:gd name="T8" fmla="+- 0 85 10"/>
                <a:gd name="T9" fmla="*/ T8 w 13244"/>
                <a:gd name="T10" fmla="+- 0 19 10"/>
                <a:gd name="T11" fmla="*/ 19 h 744"/>
                <a:gd name="T12" fmla="+- 0 46 10"/>
                <a:gd name="T13" fmla="*/ T12 w 13244"/>
                <a:gd name="T14" fmla="+- 0 46 10"/>
                <a:gd name="T15" fmla="*/ 46 h 744"/>
                <a:gd name="T16" fmla="+- 0 19 10"/>
                <a:gd name="T17" fmla="*/ T16 w 13244"/>
                <a:gd name="T18" fmla="+- 0 85 10"/>
                <a:gd name="T19" fmla="*/ 85 h 744"/>
                <a:gd name="T20" fmla="+- 0 10 10"/>
                <a:gd name="T21" fmla="*/ T20 w 13244"/>
                <a:gd name="T22" fmla="+- 0 134 10"/>
                <a:gd name="T23" fmla="*/ 134 h 744"/>
                <a:gd name="T24" fmla="+- 0 10 10"/>
                <a:gd name="T25" fmla="*/ T24 w 13244"/>
                <a:gd name="T26" fmla="+- 0 630 10"/>
                <a:gd name="T27" fmla="*/ 630 h 744"/>
                <a:gd name="T28" fmla="+- 0 19 10"/>
                <a:gd name="T29" fmla="*/ T28 w 13244"/>
                <a:gd name="T30" fmla="+- 0 678 10"/>
                <a:gd name="T31" fmla="*/ 678 h 744"/>
                <a:gd name="T32" fmla="+- 0 46 10"/>
                <a:gd name="T33" fmla="*/ T32 w 13244"/>
                <a:gd name="T34" fmla="+- 0 717 10"/>
                <a:gd name="T35" fmla="*/ 717 h 744"/>
                <a:gd name="T36" fmla="+- 0 85 10"/>
                <a:gd name="T37" fmla="*/ T36 w 13244"/>
                <a:gd name="T38" fmla="+- 0 744 10"/>
                <a:gd name="T39" fmla="*/ 744 h 744"/>
                <a:gd name="T40" fmla="+- 0 134 10"/>
                <a:gd name="T41" fmla="*/ T40 w 13244"/>
                <a:gd name="T42" fmla="+- 0 754 10"/>
                <a:gd name="T43" fmla="*/ 754 h 744"/>
                <a:gd name="T44" fmla="+- 0 13129 10"/>
                <a:gd name="T45" fmla="*/ T44 w 13244"/>
                <a:gd name="T46" fmla="+- 0 754 10"/>
                <a:gd name="T47" fmla="*/ 754 h 744"/>
                <a:gd name="T48" fmla="+- 0 13177 10"/>
                <a:gd name="T49" fmla="*/ T48 w 13244"/>
                <a:gd name="T50" fmla="+- 0 744 10"/>
                <a:gd name="T51" fmla="*/ 744 h 744"/>
                <a:gd name="T52" fmla="+- 0 13216 10"/>
                <a:gd name="T53" fmla="*/ T52 w 13244"/>
                <a:gd name="T54" fmla="+- 0 717 10"/>
                <a:gd name="T55" fmla="*/ 717 h 744"/>
                <a:gd name="T56" fmla="+- 0 13243 10"/>
                <a:gd name="T57" fmla="*/ T56 w 13244"/>
                <a:gd name="T58" fmla="+- 0 678 10"/>
                <a:gd name="T59" fmla="*/ 678 h 744"/>
                <a:gd name="T60" fmla="+- 0 13253 10"/>
                <a:gd name="T61" fmla="*/ T60 w 13244"/>
                <a:gd name="T62" fmla="+- 0 630 10"/>
                <a:gd name="T63" fmla="*/ 630 h 744"/>
                <a:gd name="T64" fmla="+- 0 13253 10"/>
                <a:gd name="T65" fmla="*/ T64 w 13244"/>
                <a:gd name="T66" fmla="+- 0 134 10"/>
                <a:gd name="T67" fmla="*/ 134 h 744"/>
                <a:gd name="T68" fmla="+- 0 13243 10"/>
                <a:gd name="T69" fmla="*/ T68 w 13244"/>
                <a:gd name="T70" fmla="+- 0 85 10"/>
                <a:gd name="T71" fmla="*/ 85 h 744"/>
                <a:gd name="T72" fmla="+- 0 13216 10"/>
                <a:gd name="T73" fmla="*/ T72 w 13244"/>
                <a:gd name="T74" fmla="+- 0 46 10"/>
                <a:gd name="T75" fmla="*/ 46 h 744"/>
                <a:gd name="T76" fmla="+- 0 13177 10"/>
                <a:gd name="T77" fmla="*/ T76 w 13244"/>
                <a:gd name="T78" fmla="+- 0 19 10"/>
                <a:gd name="T79" fmla="*/ 19 h 744"/>
                <a:gd name="T80" fmla="+- 0 13129 10"/>
                <a:gd name="T81" fmla="*/ T80 w 13244"/>
                <a:gd name="T82" fmla="+- 0 10 10"/>
                <a:gd name="T83" fmla="*/ 10 h 7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244" h="744">
                  <a:moveTo>
                    <a:pt x="13119" y="0"/>
                  </a:moveTo>
                  <a:lnTo>
                    <a:pt x="124" y="0"/>
                  </a:lnTo>
                  <a:lnTo>
                    <a:pt x="75" y="9"/>
                  </a:lnTo>
                  <a:lnTo>
                    <a:pt x="36" y="36"/>
                  </a:lnTo>
                  <a:lnTo>
                    <a:pt x="9" y="75"/>
                  </a:lnTo>
                  <a:lnTo>
                    <a:pt x="0" y="124"/>
                  </a:lnTo>
                  <a:lnTo>
                    <a:pt x="0" y="620"/>
                  </a:lnTo>
                  <a:lnTo>
                    <a:pt x="9" y="668"/>
                  </a:lnTo>
                  <a:lnTo>
                    <a:pt x="36" y="707"/>
                  </a:lnTo>
                  <a:lnTo>
                    <a:pt x="75" y="734"/>
                  </a:lnTo>
                  <a:lnTo>
                    <a:pt x="124" y="744"/>
                  </a:lnTo>
                  <a:lnTo>
                    <a:pt x="13119" y="744"/>
                  </a:lnTo>
                  <a:lnTo>
                    <a:pt x="13167" y="734"/>
                  </a:lnTo>
                  <a:lnTo>
                    <a:pt x="13206" y="707"/>
                  </a:lnTo>
                  <a:lnTo>
                    <a:pt x="13233" y="668"/>
                  </a:lnTo>
                  <a:lnTo>
                    <a:pt x="13243" y="620"/>
                  </a:lnTo>
                  <a:lnTo>
                    <a:pt x="13243" y="124"/>
                  </a:lnTo>
                  <a:lnTo>
                    <a:pt x="13233" y="75"/>
                  </a:lnTo>
                  <a:lnTo>
                    <a:pt x="13206" y="36"/>
                  </a:lnTo>
                  <a:lnTo>
                    <a:pt x="13167" y="9"/>
                  </a:lnTo>
                  <a:lnTo>
                    <a:pt x="13119" y="0"/>
                  </a:lnTo>
                  <a:close/>
                </a:path>
              </a:pathLst>
            </a:custGeom>
            <a:solidFill>
              <a:srgbClr val="A4A4A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 name="Freeform 3"/>
            <p:cNvSpPr>
              <a:spLocks/>
            </p:cNvSpPr>
            <p:nvPr/>
          </p:nvSpPr>
          <p:spPr bwMode="auto">
            <a:xfrm>
              <a:off x="9" y="9"/>
              <a:ext cx="13244" cy="744"/>
            </a:xfrm>
            <a:custGeom>
              <a:avLst/>
              <a:gdLst>
                <a:gd name="T0" fmla="+- 0 10 10"/>
                <a:gd name="T1" fmla="*/ T0 w 13244"/>
                <a:gd name="T2" fmla="+- 0 134 10"/>
                <a:gd name="T3" fmla="*/ 134 h 744"/>
                <a:gd name="T4" fmla="+- 0 19 10"/>
                <a:gd name="T5" fmla="*/ T4 w 13244"/>
                <a:gd name="T6" fmla="+- 0 85 10"/>
                <a:gd name="T7" fmla="*/ 85 h 744"/>
                <a:gd name="T8" fmla="+- 0 46 10"/>
                <a:gd name="T9" fmla="*/ T8 w 13244"/>
                <a:gd name="T10" fmla="+- 0 46 10"/>
                <a:gd name="T11" fmla="*/ 46 h 744"/>
                <a:gd name="T12" fmla="+- 0 85 10"/>
                <a:gd name="T13" fmla="*/ T12 w 13244"/>
                <a:gd name="T14" fmla="+- 0 19 10"/>
                <a:gd name="T15" fmla="*/ 19 h 744"/>
                <a:gd name="T16" fmla="+- 0 134 10"/>
                <a:gd name="T17" fmla="*/ T16 w 13244"/>
                <a:gd name="T18" fmla="+- 0 10 10"/>
                <a:gd name="T19" fmla="*/ 10 h 744"/>
                <a:gd name="T20" fmla="+- 0 13129 10"/>
                <a:gd name="T21" fmla="*/ T20 w 13244"/>
                <a:gd name="T22" fmla="+- 0 10 10"/>
                <a:gd name="T23" fmla="*/ 10 h 744"/>
                <a:gd name="T24" fmla="+- 0 13177 10"/>
                <a:gd name="T25" fmla="*/ T24 w 13244"/>
                <a:gd name="T26" fmla="+- 0 19 10"/>
                <a:gd name="T27" fmla="*/ 19 h 744"/>
                <a:gd name="T28" fmla="+- 0 13216 10"/>
                <a:gd name="T29" fmla="*/ T28 w 13244"/>
                <a:gd name="T30" fmla="+- 0 46 10"/>
                <a:gd name="T31" fmla="*/ 46 h 744"/>
                <a:gd name="T32" fmla="+- 0 13243 10"/>
                <a:gd name="T33" fmla="*/ T32 w 13244"/>
                <a:gd name="T34" fmla="+- 0 85 10"/>
                <a:gd name="T35" fmla="*/ 85 h 744"/>
                <a:gd name="T36" fmla="+- 0 13253 10"/>
                <a:gd name="T37" fmla="*/ T36 w 13244"/>
                <a:gd name="T38" fmla="+- 0 134 10"/>
                <a:gd name="T39" fmla="*/ 134 h 744"/>
                <a:gd name="T40" fmla="+- 0 13253 10"/>
                <a:gd name="T41" fmla="*/ T40 w 13244"/>
                <a:gd name="T42" fmla="+- 0 630 10"/>
                <a:gd name="T43" fmla="*/ 630 h 744"/>
                <a:gd name="T44" fmla="+- 0 13243 10"/>
                <a:gd name="T45" fmla="*/ T44 w 13244"/>
                <a:gd name="T46" fmla="+- 0 678 10"/>
                <a:gd name="T47" fmla="*/ 678 h 744"/>
                <a:gd name="T48" fmla="+- 0 13216 10"/>
                <a:gd name="T49" fmla="*/ T48 w 13244"/>
                <a:gd name="T50" fmla="+- 0 717 10"/>
                <a:gd name="T51" fmla="*/ 717 h 744"/>
                <a:gd name="T52" fmla="+- 0 13177 10"/>
                <a:gd name="T53" fmla="*/ T52 w 13244"/>
                <a:gd name="T54" fmla="+- 0 744 10"/>
                <a:gd name="T55" fmla="*/ 744 h 744"/>
                <a:gd name="T56" fmla="+- 0 13129 10"/>
                <a:gd name="T57" fmla="*/ T56 w 13244"/>
                <a:gd name="T58" fmla="+- 0 754 10"/>
                <a:gd name="T59" fmla="*/ 754 h 744"/>
                <a:gd name="T60" fmla="+- 0 134 10"/>
                <a:gd name="T61" fmla="*/ T60 w 13244"/>
                <a:gd name="T62" fmla="+- 0 754 10"/>
                <a:gd name="T63" fmla="*/ 754 h 744"/>
                <a:gd name="T64" fmla="+- 0 85 10"/>
                <a:gd name="T65" fmla="*/ T64 w 13244"/>
                <a:gd name="T66" fmla="+- 0 744 10"/>
                <a:gd name="T67" fmla="*/ 744 h 744"/>
                <a:gd name="T68" fmla="+- 0 46 10"/>
                <a:gd name="T69" fmla="*/ T68 w 13244"/>
                <a:gd name="T70" fmla="+- 0 717 10"/>
                <a:gd name="T71" fmla="*/ 717 h 744"/>
                <a:gd name="T72" fmla="+- 0 19 10"/>
                <a:gd name="T73" fmla="*/ T72 w 13244"/>
                <a:gd name="T74" fmla="+- 0 678 10"/>
                <a:gd name="T75" fmla="*/ 678 h 744"/>
                <a:gd name="T76" fmla="+- 0 10 10"/>
                <a:gd name="T77" fmla="*/ T76 w 13244"/>
                <a:gd name="T78" fmla="+- 0 630 10"/>
                <a:gd name="T79" fmla="*/ 630 h 744"/>
                <a:gd name="T80" fmla="+- 0 10 10"/>
                <a:gd name="T81" fmla="*/ T80 w 13244"/>
                <a:gd name="T82" fmla="+- 0 134 10"/>
                <a:gd name="T83" fmla="*/ 134 h 7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3244" h="744">
                  <a:moveTo>
                    <a:pt x="0" y="124"/>
                  </a:moveTo>
                  <a:lnTo>
                    <a:pt x="9" y="75"/>
                  </a:lnTo>
                  <a:lnTo>
                    <a:pt x="36" y="36"/>
                  </a:lnTo>
                  <a:lnTo>
                    <a:pt x="75" y="9"/>
                  </a:lnTo>
                  <a:lnTo>
                    <a:pt x="124" y="0"/>
                  </a:lnTo>
                  <a:lnTo>
                    <a:pt x="13119" y="0"/>
                  </a:lnTo>
                  <a:lnTo>
                    <a:pt x="13167" y="9"/>
                  </a:lnTo>
                  <a:lnTo>
                    <a:pt x="13206" y="36"/>
                  </a:lnTo>
                  <a:lnTo>
                    <a:pt x="13233" y="75"/>
                  </a:lnTo>
                  <a:lnTo>
                    <a:pt x="13243" y="124"/>
                  </a:lnTo>
                  <a:lnTo>
                    <a:pt x="13243" y="620"/>
                  </a:lnTo>
                  <a:lnTo>
                    <a:pt x="13233" y="668"/>
                  </a:lnTo>
                  <a:lnTo>
                    <a:pt x="13206" y="707"/>
                  </a:lnTo>
                  <a:lnTo>
                    <a:pt x="13167" y="734"/>
                  </a:lnTo>
                  <a:lnTo>
                    <a:pt x="13119" y="744"/>
                  </a:lnTo>
                  <a:lnTo>
                    <a:pt x="124" y="744"/>
                  </a:lnTo>
                  <a:lnTo>
                    <a:pt x="75" y="734"/>
                  </a:lnTo>
                  <a:lnTo>
                    <a:pt x="36" y="707"/>
                  </a:lnTo>
                  <a:lnTo>
                    <a:pt x="9" y="668"/>
                  </a:lnTo>
                  <a:lnTo>
                    <a:pt x="0" y="620"/>
                  </a:lnTo>
                  <a:lnTo>
                    <a:pt x="0" y="124"/>
                  </a:lnTo>
                  <a:close/>
                </a:path>
              </a:pathLst>
            </a:custGeom>
            <a:noFill/>
            <a:ln w="12192">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Text Box 2"/>
            <p:cNvSpPr txBox="1">
              <a:spLocks noChangeArrowheads="1"/>
            </p:cNvSpPr>
            <p:nvPr/>
          </p:nvSpPr>
          <p:spPr bwMode="auto">
            <a:xfrm>
              <a:off x="0" y="0"/>
              <a:ext cx="12252" cy="7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rPr>
                <a:t>Detention, seizure and release of goods and conveyances in transit, Sec-129.</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18" name="Rectangle 17"/>
          <p:cNvSpPr/>
          <p:nvPr/>
        </p:nvSpPr>
        <p:spPr>
          <a:xfrm>
            <a:off x="152400" y="1050877"/>
            <a:ext cx="12039600" cy="2057999"/>
          </a:xfrm>
          <a:prstGeom prst="rect">
            <a:avLst/>
          </a:prstGeom>
        </p:spPr>
        <p:txBody>
          <a:bodyPr wrap="square">
            <a:spAutoFit/>
          </a:bodyPr>
          <a:lstStyle/>
          <a:p>
            <a:pPr marL="1143000" lvl="2" indent="-228600">
              <a:spcBef>
                <a:spcPts val="500"/>
              </a:spcBef>
              <a:buSzPts val="1800"/>
              <a:buFont typeface="Wingdings" panose="05000000000000000000" pitchFamily="2" charset="2"/>
              <a:buChar char=""/>
              <a:tabLst>
                <a:tab pos="1139825" algn="l"/>
              </a:tabLst>
            </a:pPr>
            <a:r>
              <a:rPr lang="en-US" sz="1900" spc="5" dirty="0">
                <a:latin typeface="Garamond" panose="02020404030301010803" pitchFamily="18" charset="0"/>
                <a:ea typeface="Wingdings" panose="05000000000000000000" pitchFamily="2" charset="2"/>
                <a:cs typeface="Wingdings" panose="05000000000000000000" pitchFamily="2" charset="2"/>
              </a:rPr>
              <a:t>Any person </a:t>
            </a:r>
            <a:r>
              <a:rPr lang="en-US" sz="1900" b="1" spc="5" dirty="0">
                <a:latin typeface="Garamond" panose="02020404030301010803" pitchFamily="18" charset="0"/>
                <a:ea typeface="Wingdings" panose="05000000000000000000" pitchFamily="2" charset="2"/>
                <a:cs typeface="Wingdings" panose="05000000000000000000" pitchFamily="2" charset="2"/>
              </a:rPr>
              <a:t>transports any goods</a:t>
            </a:r>
            <a:r>
              <a:rPr lang="en-US" sz="1900" spc="5" dirty="0">
                <a:latin typeface="Garamond" panose="02020404030301010803" pitchFamily="18" charset="0"/>
                <a:ea typeface="Wingdings" panose="05000000000000000000" pitchFamily="2" charset="2"/>
                <a:cs typeface="Wingdings" panose="05000000000000000000" pitchFamily="2" charset="2"/>
              </a:rPr>
              <a:t>/stores any</a:t>
            </a:r>
            <a:r>
              <a:rPr lang="en-US" sz="1900" spc="-10" dirty="0">
                <a:latin typeface="Garamond" panose="02020404030301010803" pitchFamily="18" charset="0"/>
                <a:ea typeface="Wingdings" panose="05000000000000000000" pitchFamily="2" charset="2"/>
                <a:cs typeface="Wingdings" panose="05000000000000000000" pitchFamily="2" charset="2"/>
              </a:rPr>
              <a:t> </a:t>
            </a:r>
            <a:r>
              <a:rPr lang="en-US" sz="1900" spc="5" dirty="0">
                <a:latin typeface="Garamond" panose="02020404030301010803" pitchFamily="18" charset="0"/>
                <a:ea typeface="Wingdings" panose="05000000000000000000" pitchFamily="2" charset="2"/>
                <a:cs typeface="Wingdings" panose="05000000000000000000" pitchFamily="2" charset="2"/>
              </a:rPr>
              <a:t>goods</a:t>
            </a:r>
            <a:endParaRPr lang="en-IN" sz="1100" spc="5" dirty="0">
              <a:latin typeface="Calibri" panose="020F0502020204030204" pitchFamily="34" charset="0"/>
              <a:ea typeface="Wingdings" panose="05000000000000000000" pitchFamily="2" charset="2"/>
              <a:cs typeface="Wingdings" panose="05000000000000000000" pitchFamily="2" charset="2"/>
            </a:endParaRPr>
          </a:p>
          <a:p>
            <a:pPr marL="1143000" lvl="2" indent="-228600">
              <a:spcBef>
                <a:spcPts val="70"/>
              </a:spcBef>
              <a:buSzPts val="1800"/>
              <a:buFont typeface="Wingdings" panose="05000000000000000000" pitchFamily="2" charset="2"/>
              <a:buChar char=""/>
              <a:tabLst>
                <a:tab pos="1200785" algn="l"/>
              </a:tabLst>
            </a:pPr>
            <a:r>
              <a:rPr lang="en-US" sz="1900" spc="5" dirty="0">
                <a:latin typeface="Garamond" panose="02020404030301010803" pitchFamily="18" charset="0"/>
                <a:ea typeface="Wingdings" panose="05000000000000000000" pitchFamily="2" charset="2"/>
                <a:cs typeface="Wingdings" panose="05000000000000000000" pitchFamily="2" charset="2"/>
              </a:rPr>
              <a:t>They are in </a:t>
            </a:r>
            <a:r>
              <a:rPr lang="en-US" sz="1900" b="1" spc="5" dirty="0">
                <a:latin typeface="Garamond" panose="02020404030301010803" pitchFamily="18" charset="0"/>
                <a:ea typeface="Wingdings" panose="05000000000000000000" pitchFamily="2" charset="2"/>
                <a:cs typeface="Wingdings" panose="05000000000000000000" pitchFamily="2" charset="2"/>
              </a:rPr>
              <a:t>transit in contravention </a:t>
            </a:r>
            <a:r>
              <a:rPr lang="en-US" sz="1900" spc="5" dirty="0">
                <a:latin typeface="Garamond" panose="02020404030301010803" pitchFamily="18" charset="0"/>
                <a:ea typeface="Wingdings" panose="05000000000000000000" pitchFamily="2" charset="2"/>
                <a:cs typeface="Wingdings" panose="05000000000000000000" pitchFamily="2" charset="2"/>
              </a:rPr>
              <a:t>of the provisions of this</a:t>
            </a:r>
            <a:r>
              <a:rPr lang="en-US" sz="1900" spc="60" dirty="0">
                <a:latin typeface="Garamond" panose="02020404030301010803" pitchFamily="18" charset="0"/>
                <a:ea typeface="Wingdings" panose="05000000000000000000" pitchFamily="2" charset="2"/>
                <a:cs typeface="Wingdings" panose="05000000000000000000" pitchFamily="2" charset="2"/>
              </a:rPr>
              <a:t> </a:t>
            </a:r>
            <a:r>
              <a:rPr lang="en-US" sz="1900" spc="5" dirty="0">
                <a:latin typeface="Garamond" panose="02020404030301010803" pitchFamily="18" charset="0"/>
                <a:ea typeface="Wingdings" panose="05000000000000000000" pitchFamily="2" charset="2"/>
                <a:cs typeface="Wingdings" panose="05000000000000000000" pitchFamily="2" charset="2"/>
              </a:rPr>
              <a:t>Act/Rules</a:t>
            </a:r>
            <a:endParaRPr lang="en-IN" sz="1100" spc="5" dirty="0">
              <a:latin typeface="Calibri" panose="020F0502020204030204" pitchFamily="34" charset="0"/>
              <a:ea typeface="Wingdings" panose="05000000000000000000" pitchFamily="2" charset="2"/>
              <a:cs typeface="Wingdings" panose="05000000000000000000" pitchFamily="2" charset="2"/>
            </a:endParaRPr>
          </a:p>
          <a:p>
            <a:pPr marL="1143000" marR="1136650" lvl="2" indent="-228600">
              <a:lnSpc>
                <a:spcPct val="105000"/>
              </a:lnSpc>
              <a:spcBef>
                <a:spcPts val="75"/>
              </a:spcBef>
              <a:buSzPts val="1800"/>
              <a:buFont typeface="Wingdings" panose="05000000000000000000" pitchFamily="2" charset="2"/>
              <a:buChar char=""/>
              <a:tabLst>
                <a:tab pos="1200785" algn="l"/>
              </a:tabLst>
            </a:pPr>
            <a:r>
              <a:rPr lang="en-US" sz="1900" spc="5" dirty="0">
                <a:latin typeface="Garamond" panose="02020404030301010803" pitchFamily="18" charset="0"/>
                <a:ea typeface="Wingdings" panose="05000000000000000000" pitchFamily="2" charset="2"/>
                <a:cs typeface="Wingdings" panose="05000000000000000000" pitchFamily="2" charset="2"/>
              </a:rPr>
              <a:t>All such </a:t>
            </a:r>
            <a:r>
              <a:rPr lang="en-US" sz="1900" b="1" spc="5" dirty="0">
                <a:latin typeface="Garamond" panose="02020404030301010803" pitchFamily="18" charset="0"/>
                <a:ea typeface="Wingdings" panose="05000000000000000000" pitchFamily="2" charset="2"/>
                <a:cs typeface="Wingdings" panose="05000000000000000000" pitchFamily="2" charset="2"/>
              </a:rPr>
              <a:t>goods and conveyance used as a means of transport </a:t>
            </a:r>
            <a:r>
              <a:rPr lang="en-US" sz="1900" spc="5" dirty="0">
                <a:latin typeface="Garamond" panose="02020404030301010803" pitchFamily="18" charset="0"/>
                <a:ea typeface="Wingdings" panose="05000000000000000000" pitchFamily="2" charset="2"/>
                <a:cs typeface="Wingdings" panose="05000000000000000000" pitchFamily="2" charset="2"/>
              </a:rPr>
              <a:t>for carrying the said goods and documents relating to such goods and</a:t>
            </a:r>
            <a:r>
              <a:rPr lang="en-US" sz="1900" spc="-35" dirty="0">
                <a:latin typeface="Garamond" panose="02020404030301010803" pitchFamily="18" charset="0"/>
                <a:ea typeface="Wingdings" panose="05000000000000000000" pitchFamily="2" charset="2"/>
                <a:cs typeface="Wingdings" panose="05000000000000000000" pitchFamily="2" charset="2"/>
              </a:rPr>
              <a:t> </a:t>
            </a:r>
            <a:r>
              <a:rPr lang="en-US" sz="1900" spc="5" dirty="0">
                <a:latin typeface="Garamond" panose="02020404030301010803" pitchFamily="18" charset="0"/>
                <a:ea typeface="Wingdings" panose="05000000000000000000" pitchFamily="2" charset="2"/>
                <a:cs typeface="Wingdings" panose="05000000000000000000" pitchFamily="2" charset="2"/>
              </a:rPr>
              <a:t>conveyance</a:t>
            </a:r>
            <a:endParaRPr lang="en-IN" sz="1100" spc="5" dirty="0">
              <a:latin typeface="Calibri" panose="020F0502020204030204" pitchFamily="34" charset="0"/>
              <a:ea typeface="Wingdings" panose="05000000000000000000" pitchFamily="2" charset="2"/>
              <a:cs typeface="Wingdings" panose="05000000000000000000" pitchFamily="2" charset="2"/>
            </a:endParaRPr>
          </a:p>
          <a:p>
            <a:pPr marL="1143000" lvl="2" indent="-228600">
              <a:lnSpc>
                <a:spcPts val="2165"/>
              </a:lnSpc>
              <a:buSzPts val="1800"/>
              <a:buFont typeface="Wingdings" panose="05000000000000000000" pitchFamily="2" charset="2"/>
              <a:buChar char=""/>
              <a:tabLst>
                <a:tab pos="1200785" algn="l"/>
              </a:tabLst>
            </a:pPr>
            <a:r>
              <a:rPr lang="en-US" sz="1900" spc="5" dirty="0">
                <a:latin typeface="Garamond" panose="02020404030301010803" pitchFamily="18" charset="0"/>
                <a:ea typeface="Wingdings" panose="05000000000000000000" pitchFamily="2" charset="2"/>
                <a:cs typeface="Wingdings" panose="05000000000000000000" pitchFamily="2" charset="2"/>
              </a:rPr>
              <a:t>Shall be liable to </a:t>
            </a:r>
            <a:r>
              <a:rPr lang="en-US" sz="1900" b="1" spc="5" dirty="0">
                <a:latin typeface="Garamond" panose="02020404030301010803" pitchFamily="18" charset="0"/>
                <a:ea typeface="Wingdings" panose="05000000000000000000" pitchFamily="2" charset="2"/>
                <a:cs typeface="Wingdings" panose="05000000000000000000" pitchFamily="2" charset="2"/>
              </a:rPr>
              <a:t>detention or seizure</a:t>
            </a:r>
            <a:r>
              <a:rPr lang="en-US" sz="1900" b="1" spc="50" dirty="0">
                <a:latin typeface="Garamond" panose="02020404030301010803" pitchFamily="18" charset="0"/>
                <a:ea typeface="Wingdings" panose="05000000000000000000" pitchFamily="2" charset="2"/>
                <a:cs typeface="Wingdings" panose="05000000000000000000" pitchFamily="2" charset="2"/>
              </a:rPr>
              <a:t> </a:t>
            </a:r>
            <a:r>
              <a:rPr lang="en-US" sz="1900" spc="5" dirty="0">
                <a:latin typeface="Garamond" panose="02020404030301010803" pitchFamily="18" charset="0"/>
                <a:ea typeface="Wingdings" panose="05000000000000000000" pitchFamily="2" charset="2"/>
                <a:cs typeface="Wingdings" panose="05000000000000000000" pitchFamily="2" charset="2"/>
              </a:rPr>
              <a:t>and</a:t>
            </a:r>
            <a:endParaRPr lang="en-IN" sz="1100" spc="5" dirty="0">
              <a:latin typeface="Calibri" panose="020F0502020204030204" pitchFamily="34" charset="0"/>
              <a:ea typeface="Wingdings" panose="05000000000000000000" pitchFamily="2" charset="2"/>
              <a:cs typeface="Wingdings" panose="05000000000000000000" pitchFamily="2" charset="2"/>
            </a:endParaRPr>
          </a:p>
          <a:p>
            <a:pPr marL="1143000" lvl="2" indent="-228600">
              <a:spcBef>
                <a:spcPts val="75"/>
              </a:spcBef>
              <a:buSzPts val="1800"/>
              <a:buFont typeface="Wingdings" panose="05000000000000000000" pitchFamily="2" charset="2"/>
              <a:buChar char=""/>
              <a:tabLst>
                <a:tab pos="1200785" algn="l"/>
              </a:tabLst>
            </a:pPr>
            <a:r>
              <a:rPr lang="en-US" sz="1900" spc="5" dirty="0">
                <a:latin typeface="Garamond" panose="02020404030301010803" pitchFamily="18" charset="0"/>
                <a:ea typeface="Wingdings" panose="05000000000000000000" pitchFamily="2" charset="2"/>
                <a:cs typeface="Wingdings" panose="05000000000000000000" pitchFamily="2" charset="2"/>
              </a:rPr>
              <a:t>After detention or seizure, shall </a:t>
            </a:r>
            <a:r>
              <a:rPr lang="en-US" sz="1900" b="1" spc="5" dirty="0">
                <a:solidFill>
                  <a:srgbClr val="FF0000"/>
                </a:solidFill>
                <a:latin typeface="Garamond" panose="02020404030301010803" pitchFamily="18" charset="0"/>
                <a:ea typeface="Wingdings" panose="05000000000000000000" pitchFamily="2" charset="2"/>
                <a:cs typeface="Wingdings" panose="05000000000000000000" pitchFamily="2" charset="2"/>
              </a:rPr>
              <a:t>be released on payment of tax and</a:t>
            </a:r>
            <a:r>
              <a:rPr lang="en-US" sz="1900" b="1" spc="-245" dirty="0">
                <a:solidFill>
                  <a:srgbClr val="FF0000"/>
                </a:solidFill>
                <a:latin typeface="Garamond" panose="02020404030301010803" pitchFamily="18" charset="0"/>
                <a:ea typeface="Wingdings" panose="05000000000000000000" pitchFamily="2" charset="2"/>
                <a:cs typeface="Wingdings" panose="05000000000000000000" pitchFamily="2" charset="2"/>
              </a:rPr>
              <a:t> </a:t>
            </a:r>
            <a:r>
              <a:rPr lang="en-US" sz="1900" b="1" spc="5" dirty="0">
                <a:solidFill>
                  <a:srgbClr val="FF0000"/>
                </a:solidFill>
                <a:latin typeface="Garamond" panose="02020404030301010803" pitchFamily="18" charset="0"/>
                <a:ea typeface="Wingdings" panose="05000000000000000000" pitchFamily="2" charset="2"/>
                <a:cs typeface="Wingdings" panose="05000000000000000000" pitchFamily="2" charset="2"/>
              </a:rPr>
              <a:t>penalty</a:t>
            </a:r>
            <a:endParaRPr lang="en-IN" sz="1100" spc="5" dirty="0">
              <a:latin typeface="Calibri" panose="020F0502020204030204" pitchFamily="34" charset="0"/>
              <a:ea typeface="Wingdings" panose="05000000000000000000" pitchFamily="2" charset="2"/>
              <a:cs typeface="Wingdings" panose="05000000000000000000" pitchFamily="2" charset="2"/>
            </a:endParaRPr>
          </a:p>
          <a:p>
            <a:pPr>
              <a:spcAft>
                <a:spcPts val="0"/>
              </a:spcAft>
            </a:pPr>
            <a:r>
              <a:rPr lang="en-US" sz="1000" b="1" dirty="0">
                <a:latin typeface="Garamond" panose="02020404030301010803" pitchFamily="18" charset="0"/>
                <a:ea typeface="Calibri" panose="020F0502020204030204" pitchFamily="34" charset="0"/>
              </a:rPr>
              <a:t> </a:t>
            </a:r>
            <a:endParaRPr lang="en-IN" dirty="0">
              <a:latin typeface="Calibri" panose="020F0502020204030204" pitchFamily="34" charset="0"/>
              <a:ea typeface="Calibri" panose="020F0502020204030204" pitchFamily="34" charset="0"/>
            </a:endParaRPr>
          </a:p>
        </p:txBody>
      </p:sp>
      <p:sp>
        <p:nvSpPr>
          <p:cNvPr id="19" name="Text Box 20"/>
          <p:cNvSpPr txBox="1">
            <a:spLocks noChangeArrowheads="1"/>
          </p:cNvSpPr>
          <p:nvPr/>
        </p:nvSpPr>
        <p:spPr bwMode="auto">
          <a:xfrm>
            <a:off x="2462828" y="3480651"/>
            <a:ext cx="1994304" cy="750034"/>
          </a:xfrm>
          <a:prstGeom prst="rect">
            <a:avLst/>
          </a:prstGeom>
          <a:solidFill>
            <a:srgbClr val="A9D18E"/>
          </a:solidFill>
          <a:ln w="12192">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rPr>
              <a:t>Owner of the goods comes forward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20" name="Group 21"/>
          <p:cNvGrpSpPr>
            <a:grpSpLocks/>
          </p:cNvGrpSpPr>
          <p:nvPr/>
        </p:nvGrpSpPr>
        <p:grpSpPr bwMode="auto">
          <a:xfrm>
            <a:off x="3460615" y="3030804"/>
            <a:ext cx="4827587" cy="395288"/>
            <a:chOff x="3327" y="171"/>
            <a:chExt cx="7603" cy="622"/>
          </a:xfrm>
        </p:grpSpPr>
        <p:sp>
          <p:nvSpPr>
            <p:cNvPr id="21" name="Line 25"/>
            <p:cNvSpPr>
              <a:spLocks noChangeShapeType="1"/>
            </p:cNvSpPr>
            <p:nvPr/>
          </p:nvSpPr>
          <p:spPr bwMode="auto">
            <a:xfrm>
              <a:off x="6811" y="171"/>
              <a:ext cx="0" cy="248"/>
            </a:xfrm>
            <a:prstGeom prst="line">
              <a:avLst/>
            </a:prstGeom>
            <a:noFill/>
            <a:ln w="6096">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2" name="Line 24"/>
            <p:cNvSpPr>
              <a:spLocks noChangeShapeType="1"/>
            </p:cNvSpPr>
            <p:nvPr/>
          </p:nvSpPr>
          <p:spPr bwMode="auto">
            <a:xfrm>
              <a:off x="3408" y="420"/>
              <a:ext cx="7443" cy="0"/>
            </a:xfrm>
            <a:prstGeom prst="line">
              <a:avLst/>
            </a:prstGeom>
            <a:noFill/>
            <a:ln w="6096">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71" name="Picture 2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26" y="420"/>
              <a:ext cx="163" cy="373"/>
            </a:xfrm>
            <a:prstGeom prst="rect">
              <a:avLst/>
            </a:prstGeom>
            <a:noFill/>
            <a:extLst>
              <a:ext uri="{909E8E84-426E-40DD-AFC4-6F175D3DCCD1}">
                <a14:hiddenFill xmlns:a14="http://schemas.microsoft.com/office/drawing/2010/main" xmlns="">
                  <a:solidFill>
                    <a:srgbClr val="FFFFFF"/>
                  </a:solidFill>
                </a14:hiddenFill>
              </a:ext>
            </a:extLst>
          </p:spPr>
        </p:pic>
        <p:pic>
          <p:nvPicPr>
            <p:cNvPr id="2070" name="Picture 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66" y="420"/>
              <a:ext cx="163" cy="373"/>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3" name="Rectangle 26"/>
          <p:cNvSpPr>
            <a:spLocks noChangeArrowheads="1"/>
          </p:cNvSpPr>
          <p:nvPr/>
        </p:nvSpPr>
        <p:spPr bwMode="auto">
          <a:xfrm>
            <a:off x="1296538" y="269051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4" name="Rectangle 27"/>
          <p:cNvSpPr>
            <a:spLocks noChangeArrowheads="1"/>
          </p:cNvSpPr>
          <p:nvPr/>
        </p:nvSpPr>
        <p:spPr bwMode="auto">
          <a:xfrm>
            <a:off x="1296538" y="3149298"/>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br>
            <a:endParaRPr kumimoji="0" lang="en-US" altLang="en-US"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Text Box 29"/>
          <p:cNvSpPr txBox="1">
            <a:spLocks noChangeArrowheads="1"/>
          </p:cNvSpPr>
          <p:nvPr/>
        </p:nvSpPr>
        <p:spPr bwMode="auto">
          <a:xfrm>
            <a:off x="7064087" y="3445509"/>
            <a:ext cx="2239963" cy="711200"/>
          </a:xfrm>
          <a:prstGeom prst="rect">
            <a:avLst/>
          </a:prstGeom>
          <a:solidFill>
            <a:srgbClr val="A9D18E"/>
          </a:solidFill>
          <a:ln w="12192">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rPr>
              <a:t>Owner of the goods  does not comes forward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35"/>
          <p:cNvSpPr>
            <a:spLocks noChangeArrowheads="1"/>
          </p:cNvSpPr>
          <p:nvPr/>
        </p:nvSpPr>
        <p:spPr bwMode="auto">
          <a:xfrm>
            <a:off x="6951807" y="3289351"/>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30" name="Rectangle 36"/>
          <p:cNvSpPr>
            <a:spLocks noChangeArrowheads="1"/>
          </p:cNvSpPr>
          <p:nvPr/>
        </p:nvSpPr>
        <p:spPr bwMode="auto">
          <a:xfrm>
            <a:off x="6951807" y="3748139"/>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br>
            <a:endParaRPr kumimoji="0" lang="en-US" altLang="en-US"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30"/>
          <p:cNvSpPr/>
          <p:nvPr/>
        </p:nvSpPr>
        <p:spPr>
          <a:xfrm>
            <a:off x="980049" y="4456099"/>
            <a:ext cx="4471182" cy="2422266"/>
          </a:xfrm>
          <a:prstGeom prst="rect">
            <a:avLst/>
          </a:prstGeom>
        </p:spPr>
        <p:txBody>
          <a:bodyPr wrap="square">
            <a:spAutoFit/>
          </a:bodyPr>
          <a:lstStyle/>
          <a:p>
            <a:pPr marL="400050" marR="17780" lvl="0" indent="-400050">
              <a:lnSpc>
                <a:spcPct val="106000"/>
              </a:lnSpc>
              <a:spcBef>
                <a:spcPts val="365"/>
              </a:spcBef>
              <a:spcAft>
                <a:spcPts val="0"/>
              </a:spcAft>
              <a:buFont typeface="+mj-lt"/>
              <a:buAutoNum type="romanLcPeriod"/>
              <a:tabLst>
                <a:tab pos="913130" algn="l"/>
                <a:tab pos="914400" algn="l"/>
              </a:tabLst>
            </a:pPr>
            <a:r>
              <a:rPr lang="en-US" spc="-15" dirty="0">
                <a:latin typeface="Garamond" panose="02020404030301010803" pitchFamily="18" charset="0"/>
                <a:ea typeface="Calibri" panose="020F0502020204030204" pitchFamily="34" charset="0"/>
              </a:rPr>
              <a:t>Payment </a:t>
            </a:r>
            <a:r>
              <a:rPr lang="en-US" spc="-5" dirty="0">
                <a:latin typeface="Garamond" panose="02020404030301010803" pitchFamily="18" charset="0"/>
                <a:ea typeface="Calibri" panose="020F0502020204030204" pitchFamily="34" charset="0"/>
              </a:rPr>
              <a:t>of the applicable </a:t>
            </a:r>
            <a:r>
              <a:rPr lang="en-US" spc="-5" dirty="0" smtClean="0">
                <a:latin typeface="Garamond" panose="02020404030301010803" pitchFamily="18" charset="0"/>
                <a:ea typeface="Calibri" panose="020F0502020204030204" pitchFamily="34" charset="0"/>
              </a:rPr>
              <a:t>tax and </a:t>
            </a:r>
            <a:r>
              <a:rPr lang="en-US" spc="-5" dirty="0">
                <a:latin typeface="Garamond" panose="02020404030301010803" pitchFamily="18" charset="0"/>
                <a:ea typeface="Calibri" panose="020F0502020204030204" pitchFamily="34" charset="0"/>
              </a:rPr>
              <a:t>penalty = 100% of the </a:t>
            </a:r>
            <a:r>
              <a:rPr lang="en-US" b="1" spc="-5" dirty="0">
                <a:solidFill>
                  <a:srgbClr val="FF0000"/>
                </a:solidFill>
                <a:latin typeface="Garamond" panose="02020404030301010803" pitchFamily="18" charset="0"/>
                <a:ea typeface="Calibri" panose="020F0502020204030204" pitchFamily="34" charset="0"/>
              </a:rPr>
              <a:t>tax payable </a:t>
            </a:r>
            <a:r>
              <a:rPr lang="en-US" spc="-5" dirty="0">
                <a:latin typeface="Garamond" panose="02020404030301010803" pitchFamily="18" charset="0"/>
                <a:ea typeface="Calibri" panose="020F0502020204030204" pitchFamily="34" charset="0"/>
              </a:rPr>
              <a:t>on such</a:t>
            </a:r>
            <a:r>
              <a:rPr lang="en-US" spc="-35" dirty="0">
                <a:latin typeface="Garamond" panose="02020404030301010803" pitchFamily="18" charset="0"/>
                <a:ea typeface="Calibri" panose="020F0502020204030204" pitchFamily="34" charset="0"/>
              </a:rPr>
              <a:t> </a:t>
            </a:r>
            <a:r>
              <a:rPr lang="en-US" spc="-5" dirty="0" smtClean="0">
                <a:latin typeface="Garamond" panose="02020404030301010803" pitchFamily="18" charset="0"/>
                <a:ea typeface="Calibri" panose="020F0502020204030204" pitchFamily="34" charset="0"/>
              </a:rPr>
              <a:t>goods</a:t>
            </a:r>
          </a:p>
          <a:p>
            <a:pPr marL="400050" marR="17780" lvl="0" indent="-400050">
              <a:lnSpc>
                <a:spcPct val="106000"/>
              </a:lnSpc>
              <a:spcBef>
                <a:spcPts val="365"/>
              </a:spcBef>
              <a:spcAft>
                <a:spcPts val="0"/>
              </a:spcAft>
              <a:buFont typeface="+mj-lt"/>
              <a:buAutoNum type="romanLcPeriod"/>
              <a:tabLst>
                <a:tab pos="913130" algn="l"/>
                <a:tab pos="914400" algn="l"/>
              </a:tabLst>
            </a:pPr>
            <a:r>
              <a:rPr lang="en-US" b="1" spc="-5" dirty="0" smtClean="0">
                <a:latin typeface="Garamond" panose="02020404030301010803" pitchFamily="18" charset="0"/>
                <a:ea typeface="Calibri" panose="020F0502020204030204" pitchFamily="34" charset="0"/>
              </a:rPr>
              <a:t>In case </a:t>
            </a:r>
            <a:r>
              <a:rPr lang="en-US" b="1" spc="-5" dirty="0">
                <a:latin typeface="Garamond" panose="02020404030301010803" pitchFamily="18" charset="0"/>
                <a:ea typeface="Calibri" panose="020F0502020204030204" pitchFamily="34" charset="0"/>
              </a:rPr>
              <a:t>of  exempted</a:t>
            </a:r>
            <a:r>
              <a:rPr lang="en-US" b="1" spc="-285" dirty="0">
                <a:latin typeface="Garamond" panose="02020404030301010803" pitchFamily="18" charset="0"/>
                <a:ea typeface="Calibri" panose="020F0502020204030204" pitchFamily="34" charset="0"/>
              </a:rPr>
              <a:t> </a:t>
            </a:r>
            <a:r>
              <a:rPr lang="en-US" b="1" spc="-5" dirty="0">
                <a:latin typeface="Garamond" panose="02020404030301010803" pitchFamily="18" charset="0"/>
                <a:ea typeface="Calibri" panose="020F0502020204030204" pitchFamily="34" charset="0"/>
              </a:rPr>
              <a:t>goods</a:t>
            </a:r>
            <a:endParaRPr lang="en-IN" sz="1050" spc="-5" dirty="0">
              <a:latin typeface="Calibri" panose="020F0502020204030204" pitchFamily="34" charset="0"/>
              <a:ea typeface="Calibri" panose="020F0502020204030204" pitchFamily="34" charset="0"/>
            </a:endParaRPr>
          </a:p>
          <a:p>
            <a:pPr marL="977265">
              <a:spcBef>
                <a:spcPts val="145"/>
              </a:spcBef>
              <a:spcAft>
                <a:spcPts val="0"/>
              </a:spcAft>
            </a:pPr>
            <a:r>
              <a:rPr lang="en-US" spc="-15" dirty="0">
                <a:latin typeface="Garamond" panose="02020404030301010803" pitchFamily="18" charset="0"/>
                <a:ea typeface="Calibri" panose="020F0502020204030204" pitchFamily="34" charset="0"/>
              </a:rPr>
              <a:t>Payment </a:t>
            </a:r>
            <a:r>
              <a:rPr lang="en-US" dirty="0">
                <a:latin typeface="Garamond" panose="02020404030301010803" pitchFamily="18" charset="0"/>
                <a:ea typeface="Calibri" panose="020F0502020204030204" pitchFamily="34" charset="0"/>
              </a:rPr>
              <a:t>= 2% of  the </a:t>
            </a:r>
            <a:r>
              <a:rPr lang="en-US" b="1" dirty="0">
                <a:latin typeface="Garamond" panose="02020404030301010803" pitchFamily="18" charset="0"/>
                <a:ea typeface="Calibri" panose="020F0502020204030204" pitchFamily="34" charset="0"/>
              </a:rPr>
              <a:t>value of</a:t>
            </a:r>
            <a:r>
              <a:rPr lang="en-US" b="1" spc="20" dirty="0">
                <a:latin typeface="Garamond" panose="02020404030301010803" pitchFamily="18" charset="0"/>
                <a:ea typeface="Calibri" panose="020F0502020204030204" pitchFamily="34" charset="0"/>
              </a:rPr>
              <a:t> </a:t>
            </a:r>
            <a:r>
              <a:rPr lang="en-US" b="1" dirty="0" smtClean="0">
                <a:latin typeface="Garamond" panose="02020404030301010803" pitchFamily="18" charset="0"/>
                <a:ea typeface="Calibri" panose="020F0502020204030204" pitchFamily="34" charset="0"/>
              </a:rPr>
              <a:t>goods </a:t>
            </a:r>
            <a:r>
              <a:rPr lang="en-US" dirty="0" smtClean="0">
                <a:latin typeface="Garamond" panose="02020404030301010803" pitchFamily="18" charset="0"/>
                <a:ea typeface="Calibri" panose="020F0502020204030204" pitchFamily="34" charset="0"/>
              </a:rPr>
              <a:t>Or </a:t>
            </a:r>
            <a:r>
              <a:rPr lang="en-US" dirty="0" err="1" smtClean="0">
                <a:latin typeface="Garamond" panose="02020404030301010803" pitchFamily="18" charset="0"/>
                <a:ea typeface="Calibri" panose="020F0502020204030204" pitchFamily="34" charset="0"/>
              </a:rPr>
              <a:t>Rs</a:t>
            </a:r>
            <a:r>
              <a:rPr lang="en-US" dirty="0">
                <a:latin typeface="Garamond" panose="02020404030301010803" pitchFamily="18" charset="0"/>
                <a:ea typeface="Calibri" panose="020F0502020204030204" pitchFamily="34" charset="0"/>
              </a:rPr>
              <a:t>. 25,000</a:t>
            </a:r>
            <a:r>
              <a:rPr lang="en-US" dirty="0" smtClean="0">
                <a:latin typeface="Garamond" panose="02020404030301010803" pitchFamily="18" charset="0"/>
                <a:ea typeface="Calibri" panose="020F0502020204030204" pitchFamily="34" charset="0"/>
              </a:rPr>
              <a:t>/-</a:t>
            </a:r>
            <a:r>
              <a:rPr lang="en-US" b="1" dirty="0" smtClean="0">
                <a:latin typeface="Garamond" panose="02020404030301010803" pitchFamily="18" charset="0"/>
                <a:ea typeface="Calibri" panose="020F0502020204030204" pitchFamily="34" charset="0"/>
              </a:rPr>
              <a:t>whichever </a:t>
            </a:r>
            <a:r>
              <a:rPr lang="en-US" b="1" dirty="0">
                <a:latin typeface="Garamond" panose="02020404030301010803" pitchFamily="18" charset="0"/>
                <a:ea typeface="Calibri" panose="020F0502020204030204" pitchFamily="34" charset="0"/>
              </a:rPr>
              <a:t>is less</a:t>
            </a:r>
            <a:endParaRPr lang="en-IN" sz="1050" dirty="0">
              <a:latin typeface="Calibri" panose="020F0502020204030204" pitchFamily="34" charset="0"/>
              <a:ea typeface="Calibri" panose="020F0502020204030204" pitchFamily="34" charset="0"/>
            </a:endParaRPr>
          </a:p>
          <a:p>
            <a:r>
              <a:rPr lang="en-US" spc="-60" dirty="0">
                <a:latin typeface="Garamond" panose="02020404030301010803" pitchFamily="18" charset="0"/>
                <a:ea typeface="Calibri" panose="020F0502020204030204" pitchFamily="34" charset="0"/>
                <a:cs typeface="Calibri" panose="020F0502020204030204" pitchFamily="34" charset="0"/>
              </a:rPr>
              <a:t/>
            </a:r>
            <a:br>
              <a:rPr lang="en-US" spc="-60" dirty="0">
                <a:latin typeface="Garamond" panose="02020404030301010803" pitchFamily="18" charset="0"/>
                <a:ea typeface="Calibri" panose="020F0502020204030204" pitchFamily="34" charset="0"/>
                <a:cs typeface="Calibri" panose="020F0502020204030204" pitchFamily="34" charset="0"/>
              </a:rPr>
            </a:br>
            <a:endParaRPr lang="en-IN" dirty="0"/>
          </a:p>
        </p:txBody>
      </p:sp>
      <p:sp>
        <p:nvSpPr>
          <p:cNvPr id="32" name="Rectangle 31"/>
          <p:cNvSpPr/>
          <p:nvPr/>
        </p:nvSpPr>
        <p:spPr>
          <a:xfrm>
            <a:off x="6246055" y="4230685"/>
            <a:ext cx="5641146" cy="2170915"/>
          </a:xfrm>
          <a:prstGeom prst="rect">
            <a:avLst/>
          </a:prstGeom>
        </p:spPr>
        <p:txBody>
          <a:bodyPr wrap="square">
            <a:spAutoFit/>
          </a:bodyPr>
          <a:lstStyle/>
          <a:p>
            <a:pPr marL="669925" marR="774700" lvl="5" indent="-400050">
              <a:lnSpc>
                <a:spcPct val="106000"/>
              </a:lnSpc>
              <a:spcBef>
                <a:spcPts val="365"/>
              </a:spcBef>
              <a:buFont typeface="+mj-lt"/>
              <a:buAutoNum type="romanLcPeriod"/>
              <a:tabLst>
                <a:tab pos="629285" algn="l"/>
                <a:tab pos="629920" algn="l"/>
              </a:tabLst>
            </a:pPr>
            <a:r>
              <a:rPr lang="en-US" spc="-15" dirty="0" smtClean="0">
                <a:latin typeface="Garamond" panose="02020404030301010803" pitchFamily="18" charset="0"/>
                <a:ea typeface="Calibri" panose="020F0502020204030204" pitchFamily="34" charset="0"/>
              </a:rPr>
              <a:t>Payment </a:t>
            </a:r>
            <a:r>
              <a:rPr lang="en-US" spc="-5" dirty="0">
                <a:latin typeface="Garamond" panose="02020404030301010803" pitchFamily="18" charset="0"/>
                <a:ea typeface="Calibri" panose="020F0502020204030204" pitchFamily="34" charset="0"/>
              </a:rPr>
              <a:t>of the applicable tax and penalty =(50% of the </a:t>
            </a:r>
            <a:r>
              <a:rPr lang="en-US" b="1" spc="-5" dirty="0">
                <a:solidFill>
                  <a:srgbClr val="FF0000"/>
                </a:solidFill>
                <a:latin typeface="Garamond" panose="02020404030301010803" pitchFamily="18" charset="0"/>
                <a:ea typeface="Calibri" panose="020F0502020204030204" pitchFamily="34" charset="0"/>
              </a:rPr>
              <a:t>value of</a:t>
            </a:r>
            <a:r>
              <a:rPr lang="en-US" b="1" spc="-35" dirty="0">
                <a:solidFill>
                  <a:srgbClr val="FF0000"/>
                </a:solidFill>
                <a:latin typeface="Garamond" panose="02020404030301010803" pitchFamily="18" charset="0"/>
                <a:ea typeface="Calibri" panose="020F0502020204030204" pitchFamily="34" charset="0"/>
              </a:rPr>
              <a:t> </a:t>
            </a:r>
            <a:r>
              <a:rPr lang="en-US" b="1" spc="-5" dirty="0" smtClean="0">
                <a:solidFill>
                  <a:srgbClr val="FF0000"/>
                </a:solidFill>
                <a:latin typeface="Garamond" panose="02020404030301010803" pitchFamily="18" charset="0"/>
                <a:ea typeface="Calibri" panose="020F0502020204030204" pitchFamily="34" charset="0"/>
              </a:rPr>
              <a:t>goods </a:t>
            </a:r>
            <a:r>
              <a:rPr lang="en-US" dirty="0" smtClean="0">
                <a:latin typeface="Garamond" panose="02020404030301010803" pitchFamily="18" charset="0"/>
                <a:ea typeface="Calibri" panose="020F0502020204030204" pitchFamily="34" charset="0"/>
              </a:rPr>
              <a:t>- </a:t>
            </a:r>
            <a:r>
              <a:rPr lang="en-US" dirty="0">
                <a:latin typeface="Garamond" panose="02020404030301010803" pitchFamily="18" charset="0"/>
                <a:ea typeface="Calibri" panose="020F0502020204030204" pitchFamily="34" charset="0"/>
              </a:rPr>
              <a:t>Tax </a:t>
            </a:r>
            <a:r>
              <a:rPr lang="en-US" dirty="0" smtClean="0">
                <a:latin typeface="Garamond" panose="02020404030301010803" pitchFamily="18" charset="0"/>
                <a:ea typeface="Calibri" panose="020F0502020204030204" pitchFamily="34" charset="0"/>
              </a:rPr>
              <a:t>paid)</a:t>
            </a:r>
            <a:endParaRPr lang="en-IN" sz="1050" dirty="0" smtClean="0">
              <a:latin typeface="Calibri" panose="020F0502020204030204" pitchFamily="34" charset="0"/>
              <a:ea typeface="Calibri" panose="020F0502020204030204" pitchFamily="34" charset="0"/>
            </a:endParaRPr>
          </a:p>
          <a:p>
            <a:pPr marL="269875" marR="774700" lvl="5">
              <a:lnSpc>
                <a:spcPct val="106000"/>
              </a:lnSpc>
              <a:spcBef>
                <a:spcPts val="365"/>
              </a:spcBef>
              <a:buAutoNum type="romanLcPeriod"/>
              <a:tabLst>
                <a:tab pos="629285" algn="l"/>
                <a:tab pos="629920" algn="l"/>
              </a:tabLst>
            </a:pPr>
            <a:r>
              <a:rPr lang="en-US" b="1" spc="-5" dirty="0" smtClean="0">
                <a:latin typeface="Garamond" panose="02020404030301010803" pitchFamily="18" charset="0"/>
                <a:ea typeface="Calibri" panose="020F0502020204030204" pitchFamily="34" charset="0"/>
              </a:rPr>
              <a:t>    In </a:t>
            </a:r>
            <a:r>
              <a:rPr lang="en-US" b="1" spc="-5" dirty="0">
                <a:latin typeface="Garamond" panose="02020404030301010803" pitchFamily="18" charset="0"/>
                <a:ea typeface="Calibri" panose="020F0502020204030204" pitchFamily="34" charset="0"/>
              </a:rPr>
              <a:t>case of exempted</a:t>
            </a:r>
            <a:r>
              <a:rPr lang="en-US" b="1" spc="-230" dirty="0">
                <a:latin typeface="Garamond" panose="02020404030301010803" pitchFamily="18" charset="0"/>
                <a:ea typeface="Calibri" panose="020F0502020204030204" pitchFamily="34" charset="0"/>
              </a:rPr>
              <a:t> </a:t>
            </a:r>
            <a:r>
              <a:rPr lang="en-US" b="1" spc="-5" dirty="0">
                <a:latin typeface="Garamond" panose="02020404030301010803" pitchFamily="18" charset="0"/>
                <a:ea typeface="Calibri" panose="020F0502020204030204" pitchFamily="34" charset="0"/>
              </a:rPr>
              <a:t>goods</a:t>
            </a:r>
            <a:endParaRPr lang="en-IN" sz="1050" spc="-5" dirty="0">
              <a:latin typeface="Calibri" panose="020F0502020204030204" pitchFamily="34" charset="0"/>
              <a:ea typeface="Calibri" panose="020F0502020204030204" pitchFamily="34" charset="0"/>
            </a:endParaRPr>
          </a:p>
          <a:p>
            <a:pPr marL="269875">
              <a:spcBef>
                <a:spcPts val="140"/>
              </a:spcBef>
              <a:spcAft>
                <a:spcPts val="0"/>
              </a:spcAft>
            </a:pPr>
            <a:r>
              <a:rPr lang="en-US" dirty="0">
                <a:latin typeface="Garamond" panose="02020404030301010803" pitchFamily="18" charset="0"/>
                <a:ea typeface="Calibri" panose="020F0502020204030204" pitchFamily="34" charset="0"/>
              </a:rPr>
              <a:t> </a:t>
            </a:r>
            <a:r>
              <a:rPr lang="en-US" dirty="0" smtClean="0">
                <a:latin typeface="Garamond" panose="02020404030301010803" pitchFamily="18" charset="0"/>
                <a:ea typeface="Calibri" panose="020F0502020204030204" pitchFamily="34" charset="0"/>
              </a:rPr>
              <a:t>      Payment </a:t>
            </a:r>
            <a:r>
              <a:rPr lang="en-US" dirty="0">
                <a:latin typeface="Garamond" panose="02020404030301010803" pitchFamily="18" charset="0"/>
                <a:ea typeface="Calibri" panose="020F0502020204030204" pitchFamily="34" charset="0"/>
              </a:rPr>
              <a:t>= 5% of the </a:t>
            </a:r>
            <a:r>
              <a:rPr lang="en-US" b="1" dirty="0">
                <a:latin typeface="Garamond" panose="02020404030301010803" pitchFamily="18" charset="0"/>
                <a:ea typeface="Calibri" panose="020F0502020204030204" pitchFamily="34" charset="0"/>
              </a:rPr>
              <a:t>value of goods</a:t>
            </a:r>
            <a:endParaRPr lang="en-IN" sz="1050" dirty="0">
              <a:latin typeface="Calibri" panose="020F0502020204030204" pitchFamily="34" charset="0"/>
              <a:ea typeface="Calibri" panose="020F0502020204030204" pitchFamily="34" charset="0"/>
            </a:endParaRPr>
          </a:p>
          <a:p>
            <a:pPr marL="269875" marR="1419860" algn="ctr">
              <a:spcBef>
                <a:spcPts val="145"/>
              </a:spcBef>
              <a:spcAft>
                <a:spcPts val="0"/>
              </a:spcAft>
            </a:pPr>
            <a:r>
              <a:rPr lang="en-US" dirty="0">
                <a:latin typeface="Garamond" panose="02020404030301010803" pitchFamily="18" charset="0"/>
                <a:ea typeface="Calibri" panose="020F0502020204030204" pitchFamily="34" charset="0"/>
              </a:rPr>
              <a:t>Or</a:t>
            </a:r>
            <a:endParaRPr lang="en-IN" sz="1050" dirty="0">
              <a:latin typeface="Calibri" panose="020F0502020204030204" pitchFamily="34" charset="0"/>
              <a:ea typeface="Calibri" panose="020F0502020204030204" pitchFamily="34" charset="0"/>
            </a:endParaRPr>
          </a:p>
          <a:p>
            <a:pPr marL="269875" marR="1426210" algn="ctr">
              <a:spcBef>
                <a:spcPts val="145"/>
              </a:spcBef>
              <a:spcAft>
                <a:spcPts val="0"/>
              </a:spcAft>
            </a:pPr>
            <a:r>
              <a:rPr lang="en-US" dirty="0" err="1">
                <a:latin typeface="Garamond" panose="02020404030301010803" pitchFamily="18" charset="0"/>
                <a:ea typeface="Calibri" panose="020F0502020204030204" pitchFamily="34" charset="0"/>
              </a:rPr>
              <a:t>Rs</a:t>
            </a:r>
            <a:r>
              <a:rPr lang="en-US" dirty="0">
                <a:latin typeface="Garamond" panose="02020404030301010803" pitchFamily="18" charset="0"/>
                <a:ea typeface="Calibri" panose="020F0502020204030204" pitchFamily="34" charset="0"/>
              </a:rPr>
              <a:t>. 25,000/-</a:t>
            </a:r>
            <a:endParaRPr lang="en-IN" sz="1050" dirty="0">
              <a:latin typeface="Calibri" panose="020F0502020204030204" pitchFamily="34" charset="0"/>
              <a:ea typeface="Calibri" panose="020F0502020204030204" pitchFamily="34" charset="0"/>
            </a:endParaRPr>
          </a:p>
          <a:p>
            <a:pPr marL="269875"/>
            <a:endParaRPr lang="en-IN" dirty="0"/>
          </a:p>
        </p:txBody>
      </p:sp>
    </p:spTree>
    <p:extLst>
      <p:ext uri="{BB962C8B-B14F-4D97-AF65-F5344CB8AC3E}">
        <p14:creationId xmlns:p14="http://schemas.microsoft.com/office/powerpoint/2010/main" xmlns="" val="3748420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46138" indent="-846138">
              <a:lnSpc>
                <a:spcPts val="3165"/>
              </a:lnSpc>
              <a:spcAft>
                <a:spcPts val="0"/>
              </a:spcAft>
            </a:pPr>
            <a:r>
              <a:rPr lang="en-US" sz="3600" b="1" dirty="0">
                <a:latin typeface="Calibri Light" panose="020F0302020204030204" pitchFamily="34" charset="0"/>
                <a:ea typeface="Calibri" panose="020F0502020204030204" pitchFamily="34" charset="0"/>
                <a:cs typeface="Calibri" panose="020F0502020204030204" pitchFamily="34" charset="0"/>
              </a:rPr>
              <a:t>Who will be considered as the „owner of the goods‟ for</a:t>
            </a:r>
            <a:r>
              <a:rPr lang="en-IN" sz="1300" b="1" dirty="0">
                <a:latin typeface="Calibri" panose="020F0502020204030204" pitchFamily="34" charset="0"/>
                <a:ea typeface="Calibri" panose="020F0502020204030204" pitchFamily="34" charset="0"/>
              </a:rPr>
              <a:t/>
            </a:r>
            <a:br>
              <a:rPr lang="en-IN" sz="1300" b="1" dirty="0">
                <a:latin typeface="Calibri" panose="020F0502020204030204" pitchFamily="34" charset="0"/>
                <a:ea typeface="Calibri" panose="020F0502020204030204" pitchFamily="34" charset="0"/>
              </a:rPr>
            </a:br>
            <a:r>
              <a:rPr lang="en-US" sz="3600" b="1" dirty="0">
                <a:latin typeface="Calibri Light" panose="020F0302020204030204" pitchFamily="34" charset="0"/>
                <a:ea typeface="Calibri" panose="020F0502020204030204" pitchFamily="34" charset="0"/>
                <a:cs typeface="Calibri" panose="020F0502020204030204" pitchFamily="34" charset="0"/>
              </a:rPr>
              <a:t>the purposes of section 129(1) of the CGST Act?</a:t>
            </a:r>
            <a:r>
              <a:rPr lang="en-IN" sz="2000" b="1" dirty="0">
                <a:latin typeface="Calibri" panose="020F0502020204030204" pitchFamily="34" charset="0"/>
                <a:ea typeface="Calibri" panose="020F0502020204030204" pitchFamily="34" charset="0"/>
              </a:rPr>
              <a:t/>
            </a:r>
            <a:br>
              <a:rPr lang="en-IN" sz="2000" b="1" dirty="0">
                <a:latin typeface="Calibri" panose="020F0502020204030204" pitchFamily="34" charset="0"/>
                <a:ea typeface="Calibri" panose="020F0502020204030204" pitchFamily="34" charset="0"/>
              </a:rPr>
            </a:br>
            <a:endParaRPr lang="en-IN" dirty="0"/>
          </a:p>
        </p:txBody>
      </p:sp>
      <p:sp>
        <p:nvSpPr>
          <p:cNvPr id="3" name="Content Placeholder 2"/>
          <p:cNvSpPr>
            <a:spLocks noGrp="1"/>
          </p:cNvSpPr>
          <p:nvPr>
            <p:ph idx="1"/>
          </p:nvPr>
        </p:nvSpPr>
        <p:spPr/>
        <p:txBody>
          <a:bodyPr/>
          <a:lstStyle/>
          <a:p>
            <a:pPr marL="2667000" indent="-2395538">
              <a:lnSpc>
                <a:spcPts val="3220"/>
              </a:lnSpc>
              <a:spcAft>
                <a:spcPts val="0"/>
              </a:spcAft>
              <a:buNone/>
            </a:pPr>
            <a:r>
              <a:rPr lang="en-US" sz="2800" b="1" dirty="0" smtClean="0">
                <a:latin typeface="Calibri Light" panose="020F0302020204030204" pitchFamily="34" charset="0"/>
                <a:ea typeface="Calibri" panose="020F0502020204030204" pitchFamily="34" charset="0"/>
                <a:cs typeface="Calibri" panose="020F0502020204030204" pitchFamily="34" charset="0"/>
              </a:rPr>
              <a:t>Circular </a:t>
            </a:r>
            <a:r>
              <a:rPr lang="en-US" sz="2800" b="1" dirty="0">
                <a:latin typeface="Calibri Light" panose="020F0302020204030204" pitchFamily="34" charset="0"/>
                <a:ea typeface="Calibri" panose="020F0502020204030204" pitchFamily="34" charset="0"/>
                <a:cs typeface="Calibri" panose="020F0502020204030204" pitchFamily="34" charset="0"/>
              </a:rPr>
              <a:t>No. 76/50/2018-GST</a:t>
            </a:r>
            <a:endParaRPr lang="en-IN" sz="1100" b="1" dirty="0">
              <a:latin typeface="Calibri" panose="020F0502020204030204" pitchFamily="34" charset="0"/>
              <a:ea typeface="Calibri" panose="020F0502020204030204" pitchFamily="34" charset="0"/>
            </a:endParaRPr>
          </a:p>
          <a:p>
            <a:pPr marL="450850" marR="570230" lvl="1" indent="-450850" algn="just">
              <a:lnSpc>
                <a:spcPct val="87000"/>
              </a:lnSpc>
              <a:spcBef>
                <a:spcPts val="820"/>
              </a:spcBef>
              <a:spcAft>
                <a:spcPts val="0"/>
              </a:spcAft>
              <a:buFont typeface="Arial" panose="020B0604020202020204" pitchFamily="34" charset="0"/>
              <a:buChar char="•"/>
              <a:tabLst>
                <a:tab pos="814705" algn="l"/>
              </a:tabLst>
            </a:pPr>
            <a:r>
              <a:rPr lang="en-US" sz="2900" dirty="0">
                <a:latin typeface="Calibri" panose="020F0502020204030204" pitchFamily="34" charset="0"/>
                <a:ea typeface="Calibri" panose="020F0502020204030204" pitchFamily="34" charset="0"/>
              </a:rPr>
              <a:t>It is </a:t>
            </a:r>
            <a:r>
              <a:rPr lang="en-US" sz="2900" spc="-15" dirty="0">
                <a:latin typeface="Calibri" panose="020F0502020204030204" pitchFamily="34" charset="0"/>
                <a:ea typeface="Calibri" panose="020F0502020204030204" pitchFamily="34" charset="0"/>
              </a:rPr>
              <a:t>hereby </a:t>
            </a:r>
            <a:r>
              <a:rPr lang="en-US" sz="2900" dirty="0">
                <a:latin typeface="Calibri" panose="020F0502020204030204" pitchFamily="34" charset="0"/>
                <a:ea typeface="Calibri" panose="020F0502020204030204" pitchFamily="34" charset="0"/>
              </a:rPr>
              <a:t>clarified that if the </a:t>
            </a:r>
            <a:r>
              <a:rPr lang="en-US" sz="2900" spc="-20" dirty="0">
                <a:latin typeface="Calibri" panose="020F0502020204030204" pitchFamily="34" charset="0"/>
                <a:ea typeface="Calibri" panose="020F0502020204030204" pitchFamily="34" charset="0"/>
              </a:rPr>
              <a:t>invoice </a:t>
            </a:r>
            <a:r>
              <a:rPr lang="en-US" sz="2900" dirty="0">
                <a:latin typeface="Calibri" panose="020F0502020204030204" pitchFamily="34" charset="0"/>
                <a:ea typeface="Calibri" panose="020F0502020204030204" pitchFamily="34" charset="0"/>
              </a:rPr>
              <a:t>or </a:t>
            </a:r>
            <a:r>
              <a:rPr lang="en-US" sz="2900" spc="-15" dirty="0">
                <a:latin typeface="Calibri" panose="020F0502020204030204" pitchFamily="34" charset="0"/>
                <a:ea typeface="Calibri" panose="020F0502020204030204" pitchFamily="34" charset="0"/>
              </a:rPr>
              <a:t>any </a:t>
            </a:r>
            <a:r>
              <a:rPr lang="en-US" sz="2900" dirty="0">
                <a:latin typeface="Calibri" panose="020F0502020204030204" pitchFamily="34" charset="0"/>
                <a:ea typeface="Calibri" panose="020F0502020204030204" pitchFamily="34" charset="0"/>
              </a:rPr>
              <a:t>other specified </a:t>
            </a:r>
            <a:r>
              <a:rPr lang="en-US" sz="2900" spc="-15" dirty="0">
                <a:latin typeface="Calibri" panose="020F0502020204030204" pitchFamily="34" charset="0"/>
                <a:ea typeface="Calibri" panose="020F0502020204030204" pitchFamily="34" charset="0"/>
              </a:rPr>
              <a:t>document </a:t>
            </a:r>
            <a:r>
              <a:rPr lang="en-US" sz="2900" dirty="0">
                <a:latin typeface="Calibri" panose="020F0502020204030204" pitchFamily="34" charset="0"/>
                <a:ea typeface="Calibri" panose="020F0502020204030204" pitchFamily="34" charset="0"/>
              </a:rPr>
              <a:t>is accompanying the consignment of goods, then either the consignor or the consignee should be deemed to be the</a:t>
            </a:r>
            <a:r>
              <a:rPr lang="en-US" sz="2900" spc="-185" dirty="0">
                <a:latin typeface="Calibri" panose="020F0502020204030204" pitchFamily="34" charset="0"/>
                <a:ea typeface="Calibri" panose="020F0502020204030204" pitchFamily="34" charset="0"/>
              </a:rPr>
              <a:t> </a:t>
            </a:r>
            <a:r>
              <a:rPr lang="en-US" sz="2900" spc="-50" dirty="0">
                <a:latin typeface="Calibri" panose="020F0502020204030204" pitchFamily="34" charset="0"/>
                <a:ea typeface="Calibri" panose="020F0502020204030204" pitchFamily="34" charset="0"/>
              </a:rPr>
              <a:t>owner.</a:t>
            </a:r>
            <a:endParaRPr lang="en-IN" sz="1100" dirty="0">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r>
              <a:rPr lang="en-US" sz="2900" dirty="0">
                <a:latin typeface="Calibri" panose="020F0502020204030204" pitchFamily="34" charset="0"/>
                <a:ea typeface="Calibri" panose="020F0502020204030204" pitchFamily="34" charset="0"/>
              </a:rPr>
              <a:t>If the </a:t>
            </a:r>
            <a:r>
              <a:rPr lang="en-US" sz="2900" spc="-15" dirty="0">
                <a:latin typeface="Calibri" panose="020F0502020204030204" pitchFamily="34" charset="0"/>
                <a:ea typeface="Calibri" panose="020F0502020204030204" pitchFamily="34" charset="0"/>
              </a:rPr>
              <a:t>invoice </a:t>
            </a:r>
            <a:r>
              <a:rPr lang="en-US" sz="2900" dirty="0">
                <a:latin typeface="Calibri" panose="020F0502020204030204" pitchFamily="34" charset="0"/>
                <a:ea typeface="Calibri" panose="020F0502020204030204" pitchFamily="34" charset="0"/>
              </a:rPr>
              <a:t>or </a:t>
            </a:r>
            <a:r>
              <a:rPr lang="en-US" sz="2900" spc="-30" dirty="0">
                <a:latin typeface="Calibri" panose="020F0502020204030204" pitchFamily="34" charset="0"/>
                <a:ea typeface="Calibri" panose="020F0502020204030204" pitchFamily="34" charset="0"/>
              </a:rPr>
              <a:t>any </a:t>
            </a:r>
            <a:r>
              <a:rPr lang="en-US" sz="2900" dirty="0">
                <a:latin typeface="Calibri" panose="020F0502020204030204" pitchFamily="34" charset="0"/>
                <a:ea typeface="Calibri" panose="020F0502020204030204" pitchFamily="34" charset="0"/>
              </a:rPr>
              <a:t>other specified </a:t>
            </a:r>
            <a:r>
              <a:rPr lang="en-US" sz="2900" spc="-15" dirty="0">
                <a:latin typeface="Calibri" panose="020F0502020204030204" pitchFamily="34" charset="0"/>
                <a:ea typeface="Calibri" panose="020F0502020204030204" pitchFamily="34" charset="0"/>
              </a:rPr>
              <a:t>document </a:t>
            </a:r>
            <a:r>
              <a:rPr lang="en-US" sz="2900" dirty="0">
                <a:latin typeface="Calibri" panose="020F0502020204030204" pitchFamily="34" charset="0"/>
                <a:ea typeface="Calibri" panose="020F0502020204030204" pitchFamily="34" charset="0"/>
              </a:rPr>
              <a:t>is not </a:t>
            </a:r>
            <a:r>
              <a:rPr lang="en-US" sz="2900" spc="-15" dirty="0">
                <a:latin typeface="Calibri" panose="020F0502020204030204" pitchFamily="34" charset="0"/>
                <a:ea typeface="Calibri" panose="020F0502020204030204" pitchFamily="34" charset="0"/>
              </a:rPr>
              <a:t>accompanying </a:t>
            </a:r>
            <a:r>
              <a:rPr lang="en-US" sz="2900" dirty="0">
                <a:latin typeface="Calibri" panose="020F0502020204030204" pitchFamily="34" charset="0"/>
                <a:ea typeface="Calibri" panose="020F0502020204030204" pitchFamily="34" charset="0"/>
              </a:rPr>
              <a:t>the </a:t>
            </a:r>
            <a:r>
              <a:rPr lang="en-US" sz="2900" spc="-15" dirty="0">
                <a:latin typeface="Calibri" panose="020F0502020204030204" pitchFamily="34" charset="0"/>
                <a:ea typeface="Calibri" panose="020F0502020204030204" pitchFamily="34" charset="0"/>
              </a:rPr>
              <a:t>consignment </a:t>
            </a:r>
            <a:r>
              <a:rPr lang="en-US" sz="2900" dirty="0">
                <a:latin typeface="Calibri" panose="020F0502020204030204" pitchFamily="34" charset="0"/>
                <a:ea typeface="Calibri" panose="020F0502020204030204" pitchFamily="34" charset="0"/>
              </a:rPr>
              <a:t>of </a:t>
            </a:r>
            <a:r>
              <a:rPr lang="en-US" sz="2900" spc="-15" dirty="0">
                <a:latin typeface="Calibri" panose="020F0502020204030204" pitchFamily="34" charset="0"/>
                <a:ea typeface="Calibri" panose="020F0502020204030204" pitchFamily="34" charset="0"/>
              </a:rPr>
              <a:t>goods, </a:t>
            </a:r>
            <a:r>
              <a:rPr lang="en-US" sz="2900" dirty="0">
                <a:latin typeface="Calibri" panose="020F0502020204030204" pitchFamily="34" charset="0"/>
                <a:ea typeface="Calibri" panose="020F0502020204030204" pitchFamily="34" charset="0"/>
              </a:rPr>
              <a:t>then in such cases, the </a:t>
            </a:r>
            <a:r>
              <a:rPr lang="en-US" sz="2900" u="heavy" dirty="0">
                <a:latin typeface="Calibri" panose="020F0502020204030204" pitchFamily="34" charset="0"/>
                <a:ea typeface="Calibri" panose="020F0502020204030204" pitchFamily="34" charset="0"/>
              </a:rPr>
              <a:t>proper officer should </a:t>
            </a:r>
            <a:r>
              <a:rPr lang="en-US" sz="2900" u="heavy" spc="-15" dirty="0">
                <a:latin typeface="Calibri" panose="020F0502020204030204" pitchFamily="34" charset="0"/>
                <a:ea typeface="Calibri" panose="020F0502020204030204" pitchFamily="34" charset="0"/>
              </a:rPr>
              <a:t>determine </a:t>
            </a:r>
            <a:r>
              <a:rPr lang="en-US" sz="2900" u="heavy" dirty="0">
                <a:latin typeface="Calibri" panose="020F0502020204030204" pitchFamily="34" charset="0"/>
                <a:ea typeface="Calibri" panose="020F0502020204030204" pitchFamily="34" charset="0"/>
              </a:rPr>
              <a:t>who should be declared as the owner of the</a:t>
            </a:r>
            <a:r>
              <a:rPr lang="en-US" sz="2900" u="heavy" spc="-210" dirty="0">
                <a:latin typeface="Calibri" panose="020F0502020204030204" pitchFamily="34" charset="0"/>
                <a:ea typeface="Calibri" panose="020F0502020204030204" pitchFamily="34" charset="0"/>
              </a:rPr>
              <a:t> </a:t>
            </a:r>
            <a:r>
              <a:rPr lang="en-US" sz="2900" u="heavy" dirty="0">
                <a:latin typeface="Calibri" panose="020F0502020204030204" pitchFamily="34" charset="0"/>
                <a:ea typeface="Calibri" panose="020F0502020204030204" pitchFamily="34" charset="0"/>
              </a:rPr>
              <a:t>goods.</a:t>
            </a:r>
            <a:endParaRPr lang="en-IN" dirty="0"/>
          </a:p>
          <a:p>
            <a:endParaRPr lang="en-IN" dirty="0"/>
          </a:p>
        </p:txBody>
      </p:sp>
    </p:spTree>
    <p:extLst>
      <p:ext uri="{BB962C8B-B14F-4D97-AF65-F5344CB8AC3E}">
        <p14:creationId xmlns:p14="http://schemas.microsoft.com/office/powerpoint/2010/main" xmlns="" val="4178922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Composition Option</a:t>
            </a:r>
            <a:br>
              <a:rPr lang="en-IN" dirty="0" smtClean="0"/>
            </a:br>
            <a:endParaRPr lang="en-IN" dirty="0"/>
          </a:p>
        </p:txBody>
      </p:sp>
      <p:sp>
        <p:nvSpPr>
          <p:cNvPr id="3" name="Text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3280149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 RANJAN MEHTA &amp; ASSOCIATES</a:t>
            </a:r>
            <a:endParaRPr lang="en-IN" dirty="0"/>
          </a:p>
        </p:txBody>
      </p:sp>
      <p:sp>
        <p:nvSpPr>
          <p:cNvPr id="4127" name="TextBox 4126"/>
          <p:cNvSpPr txBox="1"/>
          <p:nvPr/>
        </p:nvSpPr>
        <p:spPr>
          <a:xfrm>
            <a:off x="4599296" y="2415654"/>
            <a:ext cx="1812869" cy="646331"/>
          </a:xfrm>
          <a:prstGeom prst="rect">
            <a:avLst/>
          </a:prstGeom>
          <a:noFill/>
        </p:spPr>
        <p:txBody>
          <a:bodyPr wrap="none" rtlCol="0">
            <a:spAutoFit/>
          </a:bodyPr>
          <a:lstStyle/>
          <a:p>
            <a:r>
              <a:rPr lang="en-IN" dirty="0" smtClean="0"/>
              <a:t>Page no. 31 chart</a:t>
            </a:r>
          </a:p>
          <a:p>
            <a:endParaRPr lang="en-IN" dirty="0"/>
          </a:p>
        </p:txBody>
      </p:sp>
      <p:pic>
        <p:nvPicPr>
          <p:cNvPr id="3" name="Picture 2"/>
          <p:cNvPicPr>
            <a:picLocks noChangeAspect="1"/>
          </p:cNvPicPr>
          <p:nvPr/>
        </p:nvPicPr>
        <p:blipFill>
          <a:blip r:embed="rId2"/>
          <a:stretch>
            <a:fillRect/>
          </a:stretch>
        </p:blipFill>
        <p:spPr>
          <a:xfrm>
            <a:off x="0" y="0"/>
            <a:ext cx="12218906" cy="6824910"/>
          </a:xfrm>
          <a:prstGeom prst="rect">
            <a:avLst/>
          </a:prstGeom>
        </p:spPr>
      </p:pic>
    </p:spTree>
    <p:extLst>
      <p:ext uri="{BB962C8B-B14F-4D97-AF65-F5344CB8AC3E}">
        <p14:creationId xmlns:p14="http://schemas.microsoft.com/office/powerpoint/2010/main" xmlns="" val="3366533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534" y="0"/>
            <a:ext cx="11969088" cy="6463308"/>
          </a:xfrm>
          <a:prstGeom prst="rect">
            <a:avLst/>
          </a:prstGeom>
        </p:spPr>
        <p:txBody>
          <a:bodyPr wrap="square">
            <a:spAutoFit/>
          </a:bodyPr>
          <a:lstStyle/>
          <a:p>
            <a:pPr algn="ctr"/>
            <a:r>
              <a:rPr lang="en-US" sz="3000" dirty="0">
                <a:latin typeface="Calibri" panose="020F0502020204030204" pitchFamily="34" charset="0"/>
                <a:ea typeface="Calibri" panose="020F0502020204030204" pitchFamily="34" charset="0"/>
              </a:rPr>
              <a:t>Effective date of denial of composition </a:t>
            </a:r>
            <a:r>
              <a:rPr lang="en-US" sz="3000" dirty="0" smtClean="0">
                <a:latin typeface="Calibri" panose="020F0502020204030204" pitchFamily="34" charset="0"/>
                <a:ea typeface="Calibri" panose="020F0502020204030204" pitchFamily="34" charset="0"/>
              </a:rPr>
              <a:t>option</a:t>
            </a:r>
          </a:p>
          <a:p>
            <a:pPr algn="ctr"/>
            <a:r>
              <a:rPr lang="en-US" sz="3000" dirty="0"/>
              <a:t>Circular No. 77/51/2018-GST dated </a:t>
            </a:r>
            <a:r>
              <a:rPr lang="en-US" sz="3000" dirty="0" smtClean="0"/>
              <a:t>31-12-2018</a:t>
            </a:r>
          </a:p>
          <a:p>
            <a:pPr marL="800100" lvl="1" indent="-342900" algn="just">
              <a:buFont typeface="Arial" panose="020B0604020202020204" pitchFamily="34" charset="0"/>
              <a:buChar char="•"/>
            </a:pPr>
            <a:r>
              <a:rPr lang="en-US" sz="2400" dirty="0" smtClean="0"/>
              <a:t>It </a:t>
            </a:r>
            <a:r>
              <a:rPr lang="en-US" sz="2400" dirty="0"/>
              <a:t>is clarified that in a case where the </a:t>
            </a:r>
            <a:r>
              <a:rPr lang="en-US" sz="2400" u="heavy" dirty="0"/>
              <a:t>taxpayer has sought withdrawal</a:t>
            </a:r>
            <a:r>
              <a:rPr lang="en-US" sz="2400" dirty="0"/>
              <a:t> from the composition scheme, the effective date shall be the </a:t>
            </a:r>
            <a:r>
              <a:rPr lang="en-US" sz="2400" u="heavy" dirty="0"/>
              <a:t>date indicated by him in his intimation</a:t>
            </a:r>
            <a:r>
              <a:rPr lang="en-US" sz="2400" dirty="0"/>
              <a:t>/application filed in FORM GST CMP- 04 but such date may not be prior to the commencement of the financial year in which such intimation/application for withdrawal is being filed.</a:t>
            </a:r>
            <a:endParaRPr lang="en-IN" sz="2400" dirty="0"/>
          </a:p>
          <a:p>
            <a:pPr marL="800100" lvl="1" indent="-342900" algn="just">
              <a:buFont typeface="Arial" panose="020B0604020202020204" pitchFamily="34" charset="0"/>
              <a:buChar char="•"/>
            </a:pPr>
            <a:r>
              <a:rPr lang="en-US" sz="2400" dirty="0"/>
              <a:t>In case of </a:t>
            </a:r>
            <a:r>
              <a:rPr lang="en-US" sz="2400" u="heavy" dirty="0"/>
              <a:t>denial of option by the tax authorities</a:t>
            </a:r>
            <a:r>
              <a:rPr lang="en-US" sz="2400" dirty="0"/>
              <a:t>, the effective date of such denial shall be from a date, including any </a:t>
            </a:r>
            <a:r>
              <a:rPr lang="en-US" sz="2400" u="heavy" dirty="0"/>
              <a:t>retrospective date as may be determined by tax authorities</a:t>
            </a:r>
            <a:r>
              <a:rPr lang="en-US" sz="2400" dirty="0"/>
              <a:t>, but shall not be prior to the date of contravention of the provisions of the CGST Act or the CGST Rules.</a:t>
            </a:r>
            <a:endParaRPr lang="en-IN" sz="2400" dirty="0"/>
          </a:p>
          <a:p>
            <a:pPr marL="800100" lvl="1" indent="-342900" algn="just">
              <a:buFont typeface="Arial" panose="020B0604020202020204" pitchFamily="34" charset="0"/>
              <a:buChar char="•"/>
            </a:pPr>
            <a:r>
              <a:rPr lang="en-US" sz="2400" dirty="0"/>
              <a:t>It is also clarified that the registered person shall be liable to pay tax under section 9 of the CGST Act from the date of issue of the order in FORM GST CMP-07.</a:t>
            </a:r>
            <a:endParaRPr lang="en-IN" sz="2400" dirty="0"/>
          </a:p>
          <a:p>
            <a:pPr marL="800100" lvl="1" indent="-342900" algn="just">
              <a:buFont typeface="Arial" panose="020B0604020202020204" pitchFamily="34" charset="0"/>
              <a:buChar char="•"/>
            </a:pPr>
            <a:r>
              <a:rPr lang="en-US" sz="2400" dirty="0"/>
              <a:t>Provisions of section 18(1)(c) for claiming credit on inputs held in stock, inputs contained in semi-finished or finished goods held in stock and on capital goods on the </a:t>
            </a:r>
            <a:r>
              <a:rPr lang="en-US" sz="2400" u="heavy" dirty="0"/>
              <a:t>date immediately preceding the date of issue of the order.</a:t>
            </a:r>
            <a:endParaRPr lang="en-IN" sz="2400" dirty="0"/>
          </a:p>
          <a:p>
            <a:endParaRPr lang="en-IN" dirty="0"/>
          </a:p>
        </p:txBody>
      </p:sp>
    </p:spTree>
    <p:extLst>
      <p:ext uri="{BB962C8B-B14F-4D97-AF65-F5344CB8AC3E}">
        <p14:creationId xmlns:p14="http://schemas.microsoft.com/office/powerpoint/2010/main" xmlns="" val="17326159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006" y="0"/>
            <a:ext cx="11868804" cy="6001643"/>
          </a:xfrm>
          <a:prstGeom prst="rect">
            <a:avLst/>
          </a:prstGeom>
        </p:spPr>
        <p:txBody>
          <a:bodyPr wrap="square">
            <a:spAutoFit/>
          </a:bodyPr>
          <a:lstStyle/>
          <a:p>
            <a:pPr algn="ctr"/>
            <a:r>
              <a:rPr lang="en-US" sz="3200" b="1" dirty="0" smtClean="0">
                <a:latin typeface="Calibri Light" panose="020F0302020204030204" pitchFamily="34" charset="0"/>
                <a:ea typeface="Calibri" panose="020F0502020204030204" pitchFamily="34" charset="0"/>
                <a:cs typeface="Calibri" panose="020F0502020204030204" pitchFamily="34" charset="0"/>
              </a:rPr>
              <a:t>Refund</a:t>
            </a:r>
          </a:p>
          <a:p>
            <a:pPr algn="ctr"/>
            <a:r>
              <a:rPr lang="en-US" sz="2800" dirty="0"/>
              <a:t>Circular No. 79/53/2018-GST</a:t>
            </a:r>
            <a:endParaRPr lang="en-IN" sz="2800" dirty="0"/>
          </a:p>
          <a:p>
            <a:r>
              <a:rPr lang="en-US" b="1" dirty="0"/>
              <a:t>Physical submission of refund claims with jurisdictional proper officer:</a:t>
            </a:r>
            <a:endParaRPr lang="en-IN" dirty="0"/>
          </a:p>
          <a:p>
            <a:pPr marL="285750" lvl="0" indent="-285750">
              <a:buFont typeface="Wingdings" panose="05000000000000000000" pitchFamily="2" charset="2"/>
              <a:buChar char="Ø"/>
            </a:pPr>
            <a:r>
              <a:rPr lang="en-US" dirty="0"/>
              <a:t>Neither the application in FORM GST RFD-01A, nor any of the supporting documents, shall be required to be submitted physically in the office of the jurisdictional proper officer.</a:t>
            </a:r>
            <a:endParaRPr lang="en-IN" dirty="0"/>
          </a:p>
          <a:p>
            <a:pPr marL="285750" lvl="0" indent="-285750">
              <a:buFont typeface="Wingdings" panose="05000000000000000000" pitchFamily="2" charset="2"/>
              <a:buChar char="Ø"/>
            </a:pPr>
            <a:r>
              <a:rPr lang="en-US" dirty="0"/>
              <a:t>taxpayer will still </a:t>
            </a:r>
            <a:r>
              <a:rPr lang="en-US" u="sng" dirty="0"/>
              <a:t>have the option to physically submit the refund application to the jurisdictional </a:t>
            </a:r>
            <a:r>
              <a:rPr lang="en-US" u="sng" dirty="0" smtClean="0"/>
              <a:t>proper officer </a:t>
            </a:r>
            <a:r>
              <a:rPr lang="en-US" dirty="0"/>
              <a:t>in FORM GST RFD-01A, along with supporting documents, if he so chooses.</a:t>
            </a:r>
            <a:endParaRPr lang="en-IN" dirty="0"/>
          </a:p>
          <a:p>
            <a:pPr marL="285750" lvl="0" indent="-285750">
              <a:buFont typeface="Wingdings" panose="05000000000000000000" pitchFamily="2" charset="2"/>
              <a:buChar char="Ø"/>
            </a:pPr>
            <a:r>
              <a:rPr lang="en-US" dirty="0"/>
              <a:t>A taxpayer who still remains unallocated to the Central or State Tax Authority will necessarily have to submit the refund application physically. They can choose to do so before the jurisdictional proper officer of either the State or the Central tax authority,</a:t>
            </a:r>
            <a:endParaRPr lang="en-IN" dirty="0"/>
          </a:p>
          <a:p>
            <a:pPr marL="285750" lvl="0" indent="-285750">
              <a:buFont typeface="Wingdings" panose="05000000000000000000" pitchFamily="2" charset="2"/>
              <a:buChar char="Ø"/>
            </a:pPr>
            <a:r>
              <a:rPr lang="en-US" dirty="0"/>
              <a:t>ARN will be generated only after the claimant has completed the process of filing the refund application in FORM GST RFD-01A, and has completed uploading of all the supporting documents/undertaking/statements/invoices and, where required, the amount has been debited from  the electronic credit/cash ledger.</a:t>
            </a:r>
            <a:endParaRPr lang="en-IN" dirty="0"/>
          </a:p>
          <a:p>
            <a:pPr marL="285750" lvl="0" indent="-285750">
              <a:buFont typeface="Wingdings" panose="05000000000000000000" pitchFamily="2" charset="2"/>
              <a:buChar char="Ø"/>
            </a:pPr>
            <a:r>
              <a:rPr lang="en-US" dirty="0"/>
              <a:t>ARN is generated, the refund application along with all the supporting documents shall be transferred electronically to the jurisdictional proper officer</a:t>
            </a:r>
            <a:endParaRPr lang="en-IN" dirty="0"/>
          </a:p>
          <a:p>
            <a:pPr marL="285750" lvl="0" indent="-285750">
              <a:buFont typeface="Wingdings" panose="05000000000000000000" pitchFamily="2" charset="2"/>
              <a:buChar char="Ø"/>
            </a:pPr>
            <a:r>
              <a:rPr lang="en-US" dirty="0"/>
              <a:t>acknowledgement or deficiency memo shall continue to be issued manually</a:t>
            </a:r>
            <a:endParaRPr lang="en-IN" dirty="0"/>
          </a:p>
          <a:p>
            <a:pPr marL="285750" lvl="0" indent="-285750">
              <a:buFont typeface="Wingdings" panose="05000000000000000000" pitchFamily="2" charset="2"/>
              <a:buChar char="Ø"/>
            </a:pPr>
            <a:r>
              <a:rPr lang="en-US" dirty="0"/>
              <a:t>after the issuance of a deficiency memo, taxpayers would be required to submit the rectified refund application under the earlier Application Reference Number (ARN) only. It is further clarified that the rectified application, which is to be treated as a fresh refund application, will be submitted  manually in  the office of the jurisdictional proper officer.</a:t>
            </a:r>
            <a:endParaRPr lang="en-IN" dirty="0"/>
          </a:p>
          <a:p>
            <a:endParaRPr lang="en-IN" dirty="0"/>
          </a:p>
        </p:txBody>
      </p:sp>
    </p:spTree>
    <p:extLst>
      <p:ext uri="{BB962C8B-B14F-4D97-AF65-F5344CB8AC3E}">
        <p14:creationId xmlns:p14="http://schemas.microsoft.com/office/powerpoint/2010/main" xmlns="" val="1338233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68863"/>
          </a:xfrm>
        </p:spPr>
        <p:txBody>
          <a:bodyPr/>
          <a:lstStyle/>
          <a:p>
            <a:r>
              <a:rPr lang="en-IN" b="1" dirty="0"/>
              <a:t>Latest Notifications &amp; </a:t>
            </a:r>
            <a:r>
              <a:rPr lang="en-IN" b="1" dirty="0" smtClean="0"/>
              <a:t>Circulars</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43582696"/>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005052367"/>
              </p:ext>
            </p:extLst>
          </p:nvPr>
        </p:nvGraphicFramePr>
        <p:xfrm>
          <a:off x="1241947" y="1846262"/>
          <a:ext cx="10194878" cy="4456630"/>
        </p:xfrm>
        <a:graphic>
          <a:graphicData uri="http://schemas.openxmlformats.org/drawingml/2006/table">
            <a:tbl>
              <a:tblPr firstRow="1" bandRow="1">
                <a:tableStyleId>{5C22544A-7EE6-4342-B048-85BDC9FD1C3A}</a:tableStyleId>
              </a:tblPr>
              <a:tblGrid>
                <a:gridCol w="796360"/>
                <a:gridCol w="1837937"/>
                <a:gridCol w="3627879"/>
                <a:gridCol w="3042020"/>
                <a:gridCol w="890682"/>
              </a:tblGrid>
              <a:tr h="9397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lt1"/>
                          </a:solidFill>
                          <a:latin typeface="+mn-lt"/>
                          <a:ea typeface="+mn-ea"/>
                          <a:cs typeface="+mn-cs"/>
                        </a:rPr>
                        <a:t>S. No</a:t>
                      </a:r>
                      <a:r>
                        <a:rPr lang="en-IN" sz="1800" b="0" i="0" u="none" strike="noStrike" kern="1200" baseline="0" dirty="0" smtClean="0">
                          <a:solidFill>
                            <a:schemeClr val="lt1"/>
                          </a:solidFill>
                          <a:latin typeface="+mn-lt"/>
                          <a:ea typeface="+mn-ea"/>
                          <a:cs typeface="+mn-cs"/>
                        </a:rPr>
                        <a:t>	</a:t>
                      </a:r>
                    </a:p>
                    <a:p>
                      <a:pPr algn="ct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lt1"/>
                          </a:solidFill>
                          <a:latin typeface="+mn-lt"/>
                          <a:ea typeface="+mn-ea"/>
                          <a:cs typeface="+mn-cs"/>
                        </a:rPr>
                        <a:t>Particulars</a:t>
                      </a:r>
                      <a:r>
                        <a:rPr lang="en-IN" sz="1800" b="0" i="0" u="none" strike="noStrike" kern="1200" baseline="0" dirty="0" smtClean="0">
                          <a:solidFill>
                            <a:schemeClr val="lt1"/>
                          </a:solidFill>
                          <a:latin typeface="+mn-lt"/>
                          <a:ea typeface="+mn-ea"/>
                          <a:cs typeface="+mn-cs"/>
                        </a:rPr>
                        <a:t>	</a:t>
                      </a:r>
                    </a:p>
                    <a:p>
                      <a:pPr algn="ct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lt1"/>
                          </a:solidFill>
                          <a:latin typeface="+mn-lt"/>
                          <a:ea typeface="+mn-ea"/>
                          <a:cs typeface="+mn-cs"/>
                        </a:rPr>
                        <a:t>From</a:t>
                      </a:r>
                      <a:r>
                        <a:rPr lang="en-IN" sz="1800" b="0" i="0" u="none" strike="noStrike" kern="1200" baseline="0" dirty="0" smtClean="0">
                          <a:solidFill>
                            <a:schemeClr val="lt1"/>
                          </a:solidFill>
                          <a:latin typeface="+mn-lt"/>
                          <a:ea typeface="+mn-ea"/>
                          <a:cs typeface="+mn-cs"/>
                        </a:rPr>
                        <a:t>	</a:t>
                      </a:r>
                    </a:p>
                    <a:p>
                      <a:pPr algn="ct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lt1"/>
                          </a:solidFill>
                          <a:latin typeface="+mn-lt"/>
                          <a:ea typeface="+mn-ea"/>
                          <a:cs typeface="+mn-cs"/>
                        </a:rPr>
                        <a:t>To</a:t>
                      </a:r>
                      <a:r>
                        <a:rPr lang="en-IN" sz="1800" b="0" i="0" u="none" strike="noStrike" kern="1200" baseline="0" dirty="0" smtClean="0">
                          <a:solidFill>
                            <a:schemeClr val="lt1"/>
                          </a:solidFill>
                          <a:latin typeface="+mn-lt"/>
                          <a:ea typeface="+mn-ea"/>
                          <a:cs typeface="+mn-cs"/>
                        </a:rPr>
                        <a:t>	</a:t>
                      </a:r>
                    </a:p>
                    <a:p>
                      <a:pPr algn="ctr"/>
                      <a:endParaRPr lang="en-IN" dirty="0"/>
                    </a:p>
                  </a:txBody>
                  <a:tcPr/>
                </a:tc>
                <a:tc>
                  <a:txBody>
                    <a:bodyPr/>
                    <a:lstStyle/>
                    <a:p>
                      <a:pPr algn="ctr"/>
                      <a:r>
                        <a:rPr lang="en-IN" dirty="0" smtClean="0"/>
                        <a:t>Numbers</a:t>
                      </a:r>
                      <a:endParaRPr lang="en-IN" dirty="0"/>
                    </a:p>
                  </a:txBody>
                  <a:tcPr/>
                </a:tc>
              </a:tr>
              <a:tr h="871570">
                <a:tc>
                  <a:txBody>
                    <a:bodyPr/>
                    <a:lstStyle/>
                    <a:p>
                      <a:r>
                        <a:rPr lang="en-IN" dirty="0" smtClean="0"/>
                        <a:t>1</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Central Tax</a:t>
                      </a:r>
                      <a:r>
                        <a:rPr lang="en-IN" sz="1800" b="0" i="0" u="none" strike="noStrike" kern="1200" baseline="0" dirty="0" smtClean="0">
                          <a:solidFill>
                            <a:schemeClr val="dk1"/>
                          </a:solidFill>
                          <a:latin typeface="+mn-lt"/>
                          <a:ea typeface="+mn-ea"/>
                          <a:cs typeface="+mn-cs"/>
                        </a:rPr>
                        <a:t>	</a:t>
                      </a:r>
                    </a:p>
                    <a:p>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Central Tax ,Dt.31-12-2018</a:t>
                      </a:r>
                      <a:r>
                        <a:rPr lang="en-IN" sz="1800" b="0" i="0" u="none" strike="noStrike" kern="1200" baseline="0" dirty="0" smtClean="0">
                          <a:solidFill>
                            <a:schemeClr val="dk1"/>
                          </a:solidFill>
                          <a:latin typeface="+mn-lt"/>
                          <a:ea typeface="+mn-ea"/>
                          <a:cs typeface="+mn-cs"/>
                        </a:rPr>
                        <a:t>	</a:t>
                      </a:r>
                      <a:r>
                        <a:rPr lang="en-IN" sz="1800" b="1" i="0" u="none" strike="noStrike" kern="1200" baseline="0" dirty="0" smtClean="0">
                          <a:solidFill>
                            <a:schemeClr val="dk1"/>
                          </a:solidFill>
                          <a:latin typeface="+mn-lt"/>
                          <a:ea typeface="+mn-ea"/>
                          <a:cs typeface="+mn-cs"/>
                        </a:rPr>
                        <a:t>79/2018-Central </a:t>
                      </a: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Central Tax ,Dt.31-12-2018</a:t>
                      </a:r>
                      <a:r>
                        <a:rPr lang="en-IN" sz="1800" b="0" i="0" u="none" strike="noStrike" kern="1200" baseline="0" dirty="0" smtClean="0">
                          <a:solidFill>
                            <a:schemeClr val="dk1"/>
                          </a:solidFill>
                          <a:latin typeface="+mn-lt"/>
                          <a:ea typeface="+mn-ea"/>
                          <a:cs typeface="+mn-cs"/>
                        </a:rPr>
                        <a:t>	</a:t>
                      </a:r>
                      <a:r>
                        <a:rPr lang="en-IN" sz="1800" b="1" i="0" u="none" strike="noStrike" kern="1200" baseline="0" dirty="0" smtClean="0">
                          <a:solidFill>
                            <a:schemeClr val="dk1"/>
                          </a:solidFill>
                          <a:latin typeface="+mn-lt"/>
                          <a:ea typeface="+mn-ea"/>
                          <a:cs typeface="+mn-cs"/>
                        </a:rPr>
                        <a:t>79/2018-Central </a:t>
                      </a:r>
                      <a:endParaRPr lang="en-IN" dirty="0"/>
                    </a:p>
                  </a:txBody>
                  <a:tcPr/>
                </a:tc>
                <a:tc>
                  <a:txBody>
                    <a:bodyPr/>
                    <a:lstStyle/>
                    <a:p>
                      <a:pPr algn="ctr"/>
                      <a:r>
                        <a:rPr lang="en-IN" dirty="0" smtClean="0"/>
                        <a:t>13</a:t>
                      </a:r>
                      <a:endParaRPr lang="en-IN" dirty="0"/>
                    </a:p>
                  </a:txBody>
                  <a:tcPr/>
                </a:tc>
              </a:tr>
              <a:tr h="830627">
                <a:tc>
                  <a:txBody>
                    <a:bodyPr/>
                    <a:lstStyle/>
                    <a:p>
                      <a:r>
                        <a:rPr lang="en-IN" dirty="0" smtClean="0"/>
                        <a:t>2</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Central Tax Rate </a:t>
                      </a:r>
                      <a:r>
                        <a:rPr lang="en-IN" sz="1800" b="0" i="0" u="none" strike="noStrike" kern="1200" baseline="0" dirty="0" smtClean="0">
                          <a:solidFill>
                            <a:schemeClr val="dk1"/>
                          </a:solidFill>
                          <a:latin typeface="+mn-lt"/>
                          <a:ea typeface="+mn-ea"/>
                          <a:cs typeface="+mn-cs"/>
                        </a:rPr>
                        <a:t>	</a:t>
                      </a:r>
                    </a:p>
                    <a:p>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24/2018-Central Tax (Rate), Dt.31-12-2018</a:t>
                      </a:r>
                      <a:endParaRPr lang="en-US" sz="1800" b="0" i="0" u="none" strike="noStrike" kern="1200" baseline="0" dirty="0" smtClean="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30/2018-Central Tax (Rate), Dt.31-12-2018</a:t>
                      </a:r>
                      <a:r>
                        <a:rPr lang="en-IN" sz="1800" b="0" i="0" u="none" strike="noStrike" kern="1200" baseline="0" dirty="0" smtClean="0">
                          <a:solidFill>
                            <a:schemeClr val="dk1"/>
                          </a:solidFill>
                          <a:latin typeface="+mn-lt"/>
                          <a:ea typeface="+mn-ea"/>
                          <a:cs typeface="+mn-cs"/>
                        </a:rPr>
                        <a:t>	</a:t>
                      </a:r>
                    </a:p>
                    <a:p>
                      <a:pPr algn="ctr"/>
                      <a:endParaRPr lang="en-IN" dirty="0"/>
                    </a:p>
                  </a:txBody>
                  <a:tcPr/>
                </a:tc>
                <a:tc>
                  <a:txBody>
                    <a:bodyPr/>
                    <a:lstStyle/>
                    <a:p>
                      <a:pPr algn="ctr"/>
                      <a:r>
                        <a:rPr lang="en-IN" dirty="0" smtClean="0"/>
                        <a:t>07</a:t>
                      </a:r>
                      <a:endParaRPr lang="en-IN" dirty="0"/>
                    </a:p>
                  </a:txBody>
                  <a:tcPr/>
                </a:tc>
              </a:tr>
              <a:tr h="666854">
                <a:tc>
                  <a:txBody>
                    <a:bodyPr/>
                    <a:lstStyle/>
                    <a:p>
                      <a:r>
                        <a:rPr lang="en-IN" dirty="0" smtClean="0"/>
                        <a:t>3</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Circulars</a:t>
                      </a:r>
                      <a:r>
                        <a:rPr lang="en-IN" sz="1800" b="0" i="0" u="none" strike="noStrike" kern="1200" baseline="0" dirty="0" smtClean="0">
                          <a:solidFill>
                            <a:schemeClr val="dk1"/>
                          </a:solidFill>
                          <a:latin typeface="+mn-lt"/>
                          <a:ea typeface="+mn-ea"/>
                          <a:cs typeface="+mn-cs"/>
                        </a:rPr>
                        <a:t>	</a:t>
                      </a:r>
                    </a:p>
                    <a:p>
                      <a:endParaRPr lang="en-IN" dirty="0"/>
                    </a:p>
                  </a:txBody>
                  <a:tcPr/>
                </a:tc>
                <a:tc>
                  <a:txBody>
                    <a:bodyPr/>
                    <a:lstStyle/>
                    <a:p>
                      <a:pPr algn="ctr"/>
                      <a:r>
                        <a:rPr lang="en-IN" sz="1800" b="1" i="0" u="none" strike="noStrike" kern="1200" baseline="0" dirty="0" smtClean="0">
                          <a:solidFill>
                            <a:schemeClr val="dk1"/>
                          </a:solidFill>
                          <a:latin typeface="+mn-lt"/>
                          <a:ea typeface="+mn-ea"/>
                          <a:cs typeface="+mn-cs"/>
                        </a:rPr>
                        <a:t>76/50/2018 Date 31-12-2018</a:t>
                      </a:r>
                      <a:r>
                        <a:rPr lang="en-IN" sz="1800" b="0" i="0" u="none" strike="noStrike" kern="1200" baseline="0" dirty="0" smtClean="0">
                          <a:solidFill>
                            <a:schemeClr val="dk1"/>
                          </a:solidFill>
                          <a:latin typeface="+mn-lt"/>
                          <a:ea typeface="+mn-ea"/>
                          <a:cs typeface="+mn-cs"/>
                        </a:rPr>
                        <a:t>	</a:t>
                      </a:r>
                    </a:p>
                    <a:p>
                      <a:pPr algn="ctr"/>
                      <a:endParaRPr lang="en-IN" dirty="0"/>
                    </a:p>
                  </a:txBody>
                  <a:tcPr/>
                </a:tc>
                <a:tc>
                  <a:txBody>
                    <a:bodyPr/>
                    <a:lstStyle/>
                    <a:p>
                      <a:pPr algn="ctr"/>
                      <a:r>
                        <a:rPr lang="en-IN" sz="1800" b="1" i="0" u="none" strike="noStrike" kern="1200" baseline="0" dirty="0" smtClean="0">
                          <a:solidFill>
                            <a:schemeClr val="dk1"/>
                          </a:solidFill>
                          <a:latin typeface="+mn-lt"/>
                          <a:ea typeface="+mn-ea"/>
                          <a:cs typeface="+mn-cs"/>
                        </a:rPr>
                        <a:t>87/06/2019 Date 31-12-2018</a:t>
                      </a:r>
                      <a:endParaRPr lang="en-IN" sz="1800" b="0" i="0" u="none" strike="noStrike" kern="1200" baseline="0" dirty="0" smtClean="0">
                        <a:solidFill>
                          <a:schemeClr val="dk1"/>
                        </a:solidFill>
                        <a:latin typeface="+mn-lt"/>
                        <a:ea typeface="+mn-ea"/>
                        <a:cs typeface="+mn-cs"/>
                      </a:endParaRPr>
                    </a:p>
                  </a:txBody>
                  <a:tcPr/>
                </a:tc>
                <a:tc>
                  <a:txBody>
                    <a:bodyPr/>
                    <a:lstStyle/>
                    <a:p>
                      <a:pPr algn="ctr"/>
                      <a:r>
                        <a:rPr lang="en-IN" dirty="0" smtClean="0"/>
                        <a:t>12</a:t>
                      </a:r>
                      <a:endParaRPr lang="en-IN" dirty="0"/>
                    </a:p>
                  </a:txBody>
                  <a:tcPr/>
                </a:tc>
              </a:tr>
              <a:tr h="532262">
                <a:tc>
                  <a:txBody>
                    <a:bodyPr/>
                    <a:lstStyle/>
                    <a:p>
                      <a:r>
                        <a:rPr lang="en-IN" dirty="0" smtClean="0"/>
                        <a:t>4</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Orders</a:t>
                      </a:r>
                      <a:endParaRPr lang="en-IN" sz="1800" b="0" i="0" u="none" strike="noStrike" kern="1200" baseline="0" dirty="0" smtClean="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dk1"/>
                          </a:solidFill>
                          <a:latin typeface="+mn-lt"/>
                          <a:ea typeface="+mn-ea"/>
                          <a:cs typeface="+mn-cs"/>
                        </a:rPr>
                        <a:t>02/2018/31.12.2018</a:t>
                      </a:r>
                      <a:r>
                        <a:rPr lang="en-IN" sz="1800" b="0" i="0" u="none" strike="noStrike" kern="1200" baseline="0" dirty="0" smtClean="0">
                          <a:solidFill>
                            <a:schemeClr val="dk1"/>
                          </a:solidFill>
                          <a:latin typeface="+mn-lt"/>
                          <a:ea typeface="+mn-ea"/>
                          <a:cs typeface="+mn-cs"/>
                        </a:rPr>
                        <a:t>	</a:t>
                      </a:r>
                    </a:p>
                    <a:p>
                      <a:pPr algn="ctr"/>
                      <a:endParaRPr lang="en-IN" dirty="0"/>
                    </a:p>
                  </a:txBody>
                  <a:tcPr/>
                </a:tc>
                <a:tc>
                  <a:txBody>
                    <a:bodyPr/>
                    <a:lstStyle/>
                    <a:p>
                      <a:pPr algn="ctr"/>
                      <a:r>
                        <a:rPr lang="en-IN" sz="1800" b="1" i="0" u="none" strike="noStrike" kern="1200" baseline="0" dirty="0" smtClean="0">
                          <a:solidFill>
                            <a:schemeClr val="dk1"/>
                          </a:solidFill>
                          <a:latin typeface="+mn-lt"/>
                          <a:ea typeface="+mn-ea"/>
                          <a:cs typeface="+mn-cs"/>
                        </a:rPr>
                        <a:t>04/2018/31.12.2018</a:t>
                      </a:r>
                      <a:r>
                        <a:rPr lang="en-IN" sz="1800" b="0" i="0" u="none" strike="noStrike" kern="1200" baseline="0" dirty="0" smtClean="0">
                          <a:solidFill>
                            <a:schemeClr val="dk1"/>
                          </a:solidFill>
                          <a:latin typeface="+mn-lt"/>
                          <a:ea typeface="+mn-ea"/>
                          <a:cs typeface="+mn-cs"/>
                        </a:rPr>
                        <a:t>	</a:t>
                      </a:r>
                    </a:p>
                  </a:txBody>
                  <a:tcPr/>
                </a:tc>
                <a:tc>
                  <a:txBody>
                    <a:bodyPr/>
                    <a:lstStyle/>
                    <a:p>
                      <a:pPr algn="ctr"/>
                      <a:r>
                        <a:rPr lang="en-IN" dirty="0" smtClean="0"/>
                        <a:t>03</a:t>
                      </a:r>
                      <a:endParaRPr lang="en-IN" dirty="0"/>
                    </a:p>
                  </a:txBody>
                  <a:tcPr/>
                </a:tc>
              </a:tr>
              <a:tr h="381128">
                <a:tc>
                  <a:txBody>
                    <a:bodyPr/>
                    <a:lstStyle/>
                    <a:p>
                      <a:endParaRPr lang="en-IN" dirty="0"/>
                    </a:p>
                  </a:txBody>
                  <a:tcPr/>
                </a:tc>
                <a:tc>
                  <a:txBody>
                    <a:bodyPr/>
                    <a:lstStyle/>
                    <a:p>
                      <a:endParaRPr lang="en-IN" dirty="0"/>
                    </a:p>
                  </a:txBody>
                  <a:tcPr/>
                </a:tc>
                <a:tc>
                  <a:txBody>
                    <a:bodyPr/>
                    <a:lstStyle/>
                    <a:p>
                      <a:pPr algn="ctr"/>
                      <a:r>
                        <a:rPr lang="en-IN" dirty="0" smtClean="0"/>
                        <a:t>Total</a:t>
                      </a:r>
                      <a:endParaRPr lang="en-IN" dirty="0"/>
                    </a:p>
                  </a:txBody>
                  <a:tcPr/>
                </a:tc>
                <a:tc>
                  <a:txBody>
                    <a:bodyPr/>
                    <a:lstStyle/>
                    <a:p>
                      <a:pPr algn="ctr"/>
                      <a:endParaRPr lang="en-IN" dirty="0"/>
                    </a:p>
                  </a:txBody>
                  <a:tcPr/>
                </a:tc>
                <a:tc>
                  <a:txBody>
                    <a:bodyPr/>
                    <a:lstStyle/>
                    <a:p>
                      <a:pPr algn="ctr"/>
                      <a:r>
                        <a:rPr lang="en-IN" dirty="0" smtClean="0"/>
                        <a:t>35</a:t>
                      </a:r>
                      <a:endParaRPr lang="en-IN" dirty="0"/>
                    </a:p>
                  </a:txBody>
                  <a:tcPr/>
                </a:tc>
              </a:tr>
            </a:tbl>
          </a:graphicData>
        </a:graphic>
      </p:graphicFrame>
    </p:spTree>
    <p:extLst>
      <p:ext uri="{BB962C8B-B14F-4D97-AF65-F5344CB8AC3E}">
        <p14:creationId xmlns:p14="http://schemas.microsoft.com/office/powerpoint/2010/main" xmlns="" val="2290155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006" y="0"/>
            <a:ext cx="11868804" cy="5293757"/>
          </a:xfrm>
          <a:prstGeom prst="rect">
            <a:avLst/>
          </a:prstGeom>
        </p:spPr>
        <p:txBody>
          <a:bodyPr wrap="square">
            <a:spAutoFit/>
          </a:bodyPr>
          <a:lstStyle/>
          <a:p>
            <a:r>
              <a:rPr lang="en-US" sz="3200" b="1" dirty="0"/>
              <a:t>Calculation of refund amount in the case of inverted duty structure</a:t>
            </a:r>
            <a:endParaRPr lang="en-IN" sz="3200" b="1" dirty="0"/>
          </a:p>
          <a:p>
            <a:r>
              <a:rPr lang="en-US" dirty="0"/>
              <a:t> </a:t>
            </a:r>
            <a:endParaRPr lang="en-IN" sz="1050" dirty="0"/>
          </a:p>
          <a:p>
            <a:pPr marL="800100" lvl="1" indent="-342900" algn="just">
              <a:buFont typeface="Wingdings" panose="05000000000000000000" pitchFamily="2" charset="2"/>
              <a:buChar char="Ø"/>
            </a:pPr>
            <a:r>
              <a:rPr lang="en-US" sz="2400" dirty="0"/>
              <a:t>Representations have been received stating that while processing the refund of unutilized ITC on account of inverted tax structure, the departmental officers are denying the refund of ITC of GST paid on those inputs which are procured at equal or lower rate of GST than the rate of GST on outward supply, by not including the amount of such ITC while calculating the maximum refund amount as specified in rule 89(5) of the CGST Rules.</a:t>
            </a:r>
            <a:endParaRPr lang="en-IN" sz="2400" dirty="0"/>
          </a:p>
          <a:p>
            <a:pPr marL="342900" indent="-342900" algn="just">
              <a:buFont typeface="Wingdings" panose="05000000000000000000" pitchFamily="2" charset="2"/>
              <a:buChar char="Ø"/>
            </a:pPr>
            <a:r>
              <a:rPr lang="en-US" sz="2400" dirty="0"/>
              <a:t>The matter has been examined and the following issues are clarified: Refund of unutilized ITC in case of inverted tax structure, as provided in section 54(3) of the CGST Act, is available where ITC remains unutilized even after setting off of available ITC for the payment of output tax liability. Where there are multiple inputs attracting different rates of tax, in the formula provided in rule 89(5) of the CGST Rules, the term „</a:t>
            </a:r>
            <a:r>
              <a:rPr lang="en-US" sz="2400" u="heavy" dirty="0"/>
              <a:t>Net ITC‟ covers the ITC availed on all inputs in the relevant period, irrespective of their rate of tax.</a:t>
            </a:r>
            <a:endParaRPr lang="en-IN" sz="2400" dirty="0"/>
          </a:p>
        </p:txBody>
      </p:sp>
    </p:spTree>
    <p:extLst>
      <p:ext uri="{BB962C8B-B14F-4D97-AF65-F5344CB8AC3E}">
        <p14:creationId xmlns:p14="http://schemas.microsoft.com/office/powerpoint/2010/main" xmlns="" val="3024371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006" y="0"/>
            <a:ext cx="11868804" cy="6124754"/>
          </a:xfrm>
          <a:prstGeom prst="rect">
            <a:avLst/>
          </a:prstGeom>
        </p:spPr>
        <p:txBody>
          <a:bodyPr wrap="square">
            <a:spAutoFit/>
          </a:bodyPr>
          <a:lstStyle/>
          <a:p>
            <a:pPr algn="ctr"/>
            <a:r>
              <a:rPr lang="en-US" sz="3200" dirty="0"/>
              <a:t>Disbursal of refund amounts after sanction</a:t>
            </a:r>
            <a:endParaRPr lang="en-IN" sz="3200" dirty="0"/>
          </a:p>
          <a:p>
            <a:pPr marL="1200150" lvl="2" indent="-285750" algn="just">
              <a:buFont typeface="Arial" panose="020B0604020202020204" pitchFamily="34" charset="0"/>
              <a:buChar char="•"/>
            </a:pPr>
            <a:r>
              <a:rPr lang="en-US" sz="2400" dirty="0"/>
              <a:t>Section 56 of the CGST Act clearly states that if any tax ordered to be refunded is not refunded </a:t>
            </a:r>
            <a:r>
              <a:rPr lang="en-US" sz="2400" b="1" dirty="0"/>
              <a:t>within 60 days of the date of receipt of application</a:t>
            </a:r>
            <a:r>
              <a:rPr lang="en-US" sz="2400" dirty="0"/>
              <a:t>, interest at the rate of 6 per cent (notified vide notification No. 13/2017-Central Tax dated 28.06.2017) on the refund amount starting </a:t>
            </a:r>
            <a:r>
              <a:rPr lang="en-US" sz="2400" u="heavy" dirty="0"/>
              <a:t>from the date immediately after the expiry of 60 days from the date of receipt of application (ARN) till the date of refund of such tax shall have to be paid to the claimant.</a:t>
            </a:r>
            <a:endParaRPr lang="en-IN" sz="2400" dirty="0"/>
          </a:p>
          <a:p>
            <a:pPr marL="1200150" lvl="2" indent="-285750" algn="just">
              <a:buFont typeface="Arial" panose="020B0604020202020204" pitchFamily="34" charset="0"/>
              <a:buChar char="•"/>
            </a:pPr>
            <a:r>
              <a:rPr lang="en-US" sz="2400" dirty="0"/>
              <a:t>It may be noted that any </a:t>
            </a:r>
            <a:r>
              <a:rPr lang="en-US" sz="2400" u="heavy" dirty="0"/>
              <a:t>tax shall be considered to have been </a:t>
            </a:r>
            <a:r>
              <a:rPr lang="en-US" sz="2400" b="1" u="heavy" dirty="0"/>
              <a:t>refunded only when </a:t>
            </a:r>
            <a:r>
              <a:rPr lang="en-US" sz="2400" b="1" u="heavy" dirty="0" smtClean="0"/>
              <a:t>the amount </a:t>
            </a:r>
            <a:r>
              <a:rPr lang="en-US" sz="2400" b="1" u="heavy" dirty="0"/>
              <a:t>has been credited to the bank account of the claimant</a:t>
            </a:r>
            <a:r>
              <a:rPr lang="en-US" sz="2400" b="1" dirty="0"/>
              <a:t>.</a:t>
            </a:r>
            <a:endParaRPr lang="en-IN" sz="2400" dirty="0"/>
          </a:p>
          <a:p>
            <a:pPr marL="1200150" lvl="2" indent="-285750" algn="just">
              <a:buFont typeface="Arial" panose="020B0604020202020204" pitchFamily="34" charset="0"/>
              <a:buChar char="•"/>
            </a:pPr>
            <a:r>
              <a:rPr lang="en-US" sz="2400" dirty="0"/>
              <a:t>Therefore, interest will be calculated starting from the date immediately after the expiry of 60 days from the date of receipt of the application till the date on which the amount is credited to the bank account of the claimant.</a:t>
            </a:r>
            <a:endParaRPr lang="en-IN" sz="2400" dirty="0"/>
          </a:p>
          <a:p>
            <a:pPr marL="1200150" lvl="2" indent="-285750" algn="just">
              <a:buFont typeface="Arial" panose="020B0604020202020204" pitchFamily="34" charset="0"/>
              <a:buChar char="•"/>
            </a:pPr>
            <a:r>
              <a:rPr lang="en-US" sz="2400" dirty="0"/>
              <a:t>all tax authorities are advised to issue the final sanction orders in FORM GST RFD-06 </a:t>
            </a:r>
            <a:r>
              <a:rPr lang="en-US" sz="2400" b="1" dirty="0"/>
              <a:t>within 45 days of the date of generation of ARN</a:t>
            </a:r>
            <a:r>
              <a:rPr lang="en-US" sz="2400" dirty="0"/>
              <a:t>, so that the disbursement is completed within 60 days by both Central and State Tax Authorities for CGST / IGST / UTGST / Compensation </a:t>
            </a:r>
            <a:r>
              <a:rPr lang="en-US" sz="2400" dirty="0" err="1"/>
              <a:t>Cess</a:t>
            </a:r>
            <a:r>
              <a:rPr lang="en-US" sz="2400" dirty="0"/>
              <a:t> and SGST respectively</a:t>
            </a:r>
            <a:r>
              <a:rPr lang="en-US" dirty="0"/>
              <a:t>.</a:t>
            </a:r>
            <a:endParaRPr lang="en-IN" sz="1100" dirty="0"/>
          </a:p>
        </p:txBody>
      </p:sp>
    </p:spTree>
    <p:extLst>
      <p:ext uri="{BB962C8B-B14F-4D97-AF65-F5344CB8AC3E}">
        <p14:creationId xmlns:p14="http://schemas.microsoft.com/office/powerpoint/2010/main" xmlns="" val="1394772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006" y="0"/>
            <a:ext cx="11868804" cy="6247864"/>
          </a:xfrm>
          <a:prstGeom prst="rect">
            <a:avLst/>
          </a:prstGeom>
        </p:spPr>
        <p:txBody>
          <a:bodyPr wrap="square">
            <a:spAutoFit/>
          </a:bodyPr>
          <a:lstStyle/>
          <a:p>
            <a:r>
              <a:rPr lang="en-US" sz="3200" dirty="0"/>
              <a:t>Refund applications that have been generated on the portal but not</a:t>
            </a:r>
            <a:endParaRPr lang="en-IN" sz="3200" dirty="0"/>
          </a:p>
          <a:p>
            <a:r>
              <a:rPr lang="en-US" sz="3200" dirty="0"/>
              <a:t>physically received in the jurisdictional tax offices:</a:t>
            </a:r>
            <a:endParaRPr lang="en-IN" sz="3200" dirty="0"/>
          </a:p>
          <a:p>
            <a:pPr marL="914400" lvl="1" indent="-457200" algn="just">
              <a:buFont typeface="Arial" panose="020B0604020202020204" pitchFamily="34" charset="0"/>
              <a:buChar char="•"/>
            </a:pPr>
            <a:r>
              <a:rPr lang="en-US" sz="2400" dirty="0"/>
              <a:t>All refund applications in which the amount claimed is less than the statutory limit of </a:t>
            </a:r>
            <a:r>
              <a:rPr lang="en-US" sz="2400" dirty="0" err="1"/>
              <a:t>Rs</a:t>
            </a:r>
            <a:r>
              <a:rPr lang="en-US" sz="2400" dirty="0"/>
              <a:t>. 1,000/- should be rejected and the amount re-credited to the electronic credit ledger of the applicant through the issuance of FORM GST RFD-01B.</a:t>
            </a:r>
            <a:endParaRPr lang="en-IN" sz="2400" dirty="0"/>
          </a:p>
          <a:p>
            <a:pPr marL="914400" lvl="1" indent="-457200" algn="just">
              <a:buFont typeface="Arial" panose="020B0604020202020204" pitchFamily="34" charset="0"/>
              <a:buChar char="•"/>
            </a:pPr>
            <a:r>
              <a:rPr lang="en-US" sz="2400" dirty="0"/>
              <a:t>all applications wherein an amount greater than </a:t>
            </a:r>
            <a:r>
              <a:rPr lang="en-US" sz="2400" dirty="0" err="1"/>
              <a:t>Rs</a:t>
            </a:r>
            <a:r>
              <a:rPr lang="en-US" sz="2400" dirty="0"/>
              <a:t>. 1000/- has been claimed, a list of applications which have not been received in the jurisdictional tax office within a period of 60 days starting from the date of generation of ARN may be compiled.</a:t>
            </a:r>
            <a:endParaRPr lang="en-IN" sz="2400" dirty="0"/>
          </a:p>
          <a:p>
            <a:pPr marL="914400" lvl="1" indent="-457200" algn="just">
              <a:buFont typeface="Arial" panose="020B0604020202020204" pitchFamily="34" charset="0"/>
              <a:buChar char="•"/>
            </a:pPr>
            <a:r>
              <a:rPr lang="en-US" sz="2400" dirty="0"/>
              <a:t>A </a:t>
            </a:r>
            <a:r>
              <a:rPr lang="en-US" sz="2400" b="1" dirty="0"/>
              <a:t>communication may be sent </a:t>
            </a:r>
            <a:r>
              <a:rPr lang="en-US" sz="2400" dirty="0"/>
              <a:t>to all such claimants on their </a:t>
            </a:r>
            <a:r>
              <a:rPr lang="en-US" sz="2400" b="1" dirty="0"/>
              <a:t>registered email ids</a:t>
            </a:r>
            <a:r>
              <a:rPr lang="en-US" sz="2400" dirty="0"/>
              <a:t>, informing that the application needs to be physical submitted to the jurisdictional tax office within 15 days of the date of the email. The </a:t>
            </a:r>
            <a:r>
              <a:rPr lang="en-US" sz="2400" u="heavy" dirty="0"/>
              <a:t>contact details and the address of the jurisdictional officer may also be provided in the said communication.</a:t>
            </a:r>
            <a:endParaRPr lang="en-IN" sz="2400" dirty="0"/>
          </a:p>
          <a:p>
            <a:pPr marL="914400" lvl="1" indent="-457200" algn="just">
              <a:buFont typeface="Arial" panose="020B0604020202020204" pitchFamily="34" charset="0"/>
              <a:buChar char="•"/>
            </a:pPr>
            <a:r>
              <a:rPr lang="en-US" sz="2400" dirty="0"/>
              <a:t>The claimant may be further informed that if he/she fails to physically submit the application within 15 days of the date of the email, the application shall be summarily rejected and the debited amount, if any, shall be re-credited to the electronic credit ledger.</a:t>
            </a:r>
            <a:endParaRPr lang="en-IN" sz="2400" dirty="0"/>
          </a:p>
        </p:txBody>
      </p:sp>
    </p:spTree>
    <p:extLst>
      <p:ext uri="{BB962C8B-B14F-4D97-AF65-F5344CB8AC3E}">
        <p14:creationId xmlns:p14="http://schemas.microsoft.com/office/powerpoint/2010/main" xmlns="" val="3257024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006" y="0"/>
            <a:ext cx="11868804" cy="6740307"/>
          </a:xfrm>
          <a:prstGeom prst="rect">
            <a:avLst/>
          </a:prstGeom>
        </p:spPr>
        <p:txBody>
          <a:bodyPr wrap="square">
            <a:spAutoFit/>
          </a:bodyPr>
          <a:lstStyle/>
          <a:p>
            <a:r>
              <a:rPr lang="en-US" sz="2400" b="1" dirty="0"/>
              <a:t>Non-consideration of ITC of GST paid on invoices of earlier tax period availed in subsequent tax </a:t>
            </a:r>
            <a:r>
              <a:rPr lang="en-US" sz="2400" b="1" dirty="0" smtClean="0"/>
              <a:t>period</a:t>
            </a:r>
          </a:p>
          <a:p>
            <a:pPr marL="342900" lvl="0" indent="-342900" algn="just">
              <a:buFont typeface="Arial" panose="020B0604020202020204" pitchFamily="34" charset="0"/>
              <a:buChar char="•"/>
            </a:pPr>
            <a:r>
              <a:rPr lang="en-US" sz="2000" dirty="0"/>
              <a:t>“Net ITC” as defined in rule 89(4) of the CGST Rules means input tax credit availed on inputs and </a:t>
            </a:r>
            <a:r>
              <a:rPr lang="en-US" sz="2000" dirty="0" smtClean="0"/>
              <a:t>input services </a:t>
            </a:r>
            <a:r>
              <a:rPr lang="en-US" sz="2000" b="1" dirty="0"/>
              <a:t>during the relevant period</a:t>
            </a:r>
            <a:r>
              <a:rPr lang="en-US" sz="2000" dirty="0"/>
              <a:t>.</a:t>
            </a:r>
            <a:endParaRPr lang="en-IN" sz="2000" dirty="0"/>
          </a:p>
          <a:p>
            <a:pPr marL="342900" lvl="0" indent="-342900" algn="just">
              <a:buFont typeface="Arial" panose="020B0604020202020204" pitchFamily="34" charset="0"/>
              <a:buChar char="•"/>
            </a:pPr>
            <a:r>
              <a:rPr lang="en-US" sz="2000" dirty="0"/>
              <a:t>Relevant period means the </a:t>
            </a:r>
            <a:r>
              <a:rPr lang="en-US" sz="2000" b="1" dirty="0"/>
              <a:t>period for which the refund claim has been filed</a:t>
            </a:r>
            <a:r>
              <a:rPr lang="en-US" sz="2000" dirty="0"/>
              <a:t>. Input tax credit can be said to have been „availed‟ when it is entered into the electronic credit ledger of the registered person. Under the current dispensation, this happens when the said taxable person files his/her monthly return in FORM GSTR-3B.</a:t>
            </a:r>
            <a:endParaRPr lang="en-IN" sz="2000" dirty="0"/>
          </a:p>
          <a:p>
            <a:pPr marL="342900" lvl="0" indent="-342900" algn="just">
              <a:buFont typeface="Arial" panose="020B0604020202020204" pitchFamily="34" charset="0"/>
              <a:buChar char="•"/>
            </a:pPr>
            <a:r>
              <a:rPr lang="en-US" sz="2000" dirty="0"/>
              <a:t>Further, credit is available if goods or services or both has received . Generally goods are received in next month if invoice issued at the end of month, accordingly ITC can be availed in next month only.  For example in cases where the supplier raises an invoice, say in August, 2017, and the goods reach  the recipient's premises in September, 2017. Since section 16(2)mandates that ITC can be availed only after the goods are received, the recipient can only avail the ITC on such goods in the FORM GSTR-3B filed for the month of September, 2017. </a:t>
            </a:r>
            <a:r>
              <a:rPr lang="en-US" sz="2000" i="1" u="sng" dirty="0"/>
              <a:t>However, it has been observed that field officers are excluding such invoices from the calculation of refund of unutilized ITC filed for the month of September, 2017.</a:t>
            </a:r>
            <a:endParaRPr lang="en-IN" sz="2000" dirty="0"/>
          </a:p>
          <a:p>
            <a:pPr marL="342900" lvl="0" indent="-342900" algn="just">
              <a:buFont typeface="Arial" panose="020B0604020202020204" pitchFamily="34" charset="0"/>
              <a:buChar char="•"/>
            </a:pPr>
            <a:r>
              <a:rPr lang="en-US" sz="2000" dirty="0"/>
              <a:t>further section 16(4) of the CGST Act stipulates that ITC may be claimed on or before the due date of filing of the return for the month of September following the financial year to which the invoice pertains or the date of filing of annual return, whichever is earlier.</a:t>
            </a:r>
            <a:endParaRPr lang="en-IN" sz="2000" dirty="0"/>
          </a:p>
          <a:p>
            <a:pPr marL="342900" lvl="0" indent="-342900" algn="just">
              <a:buFont typeface="Arial" panose="020B0604020202020204" pitchFamily="34" charset="0"/>
              <a:buChar char="•"/>
            </a:pPr>
            <a:r>
              <a:rPr lang="en-US" sz="2000" dirty="0"/>
              <a:t>Therefore, the input tax credit of invoices issued in August, 2017, „availed‟ in September, 2017 </a:t>
            </a:r>
            <a:r>
              <a:rPr lang="en-US" sz="2000" dirty="0" smtClean="0"/>
              <a:t>cannot be </a:t>
            </a:r>
            <a:r>
              <a:rPr lang="en-US" sz="2000" dirty="0"/>
              <a:t>excluded from the calculation of the refund amount for the month of September, 2017.</a:t>
            </a:r>
            <a:endParaRPr lang="en-IN" sz="2000" dirty="0"/>
          </a:p>
          <a:p>
            <a:endParaRPr lang="en-IN" sz="2400" dirty="0"/>
          </a:p>
        </p:txBody>
      </p:sp>
    </p:spTree>
    <p:extLst>
      <p:ext uri="{BB962C8B-B14F-4D97-AF65-F5344CB8AC3E}">
        <p14:creationId xmlns:p14="http://schemas.microsoft.com/office/powerpoint/2010/main" xmlns="" val="3400520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7755969"/>
          </a:xfrm>
          <a:prstGeom prst="rect">
            <a:avLst/>
          </a:prstGeom>
        </p:spPr>
        <p:txBody>
          <a:bodyPr wrap="square">
            <a:spAutoFit/>
          </a:bodyPr>
          <a:lstStyle/>
          <a:p>
            <a:pPr algn="ctr"/>
            <a:r>
              <a:rPr lang="en-US" sz="2800" b="1" dirty="0">
                <a:latin typeface="Calibri" panose="020F0502020204030204" pitchFamily="34" charset="0"/>
                <a:ea typeface="Calibri" panose="020F0502020204030204" pitchFamily="34" charset="0"/>
              </a:rPr>
              <a:t>Misinterpretation of the meaning of the term “inputs</a:t>
            </a:r>
            <a:r>
              <a:rPr lang="en-US" sz="2800" b="1" dirty="0" smtClean="0">
                <a:latin typeface="Calibri" panose="020F0502020204030204" pitchFamily="34" charset="0"/>
                <a:ea typeface="Calibri" panose="020F0502020204030204" pitchFamily="34" charset="0"/>
              </a:rPr>
              <a:t>”:</a:t>
            </a:r>
          </a:p>
          <a:p>
            <a:pPr algn="ctr"/>
            <a:endParaRPr lang="en-US" b="1" dirty="0" smtClean="0">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dirty="0"/>
              <a:t>Meaning of </a:t>
            </a:r>
            <a:r>
              <a:rPr lang="en-US" dirty="0" err="1"/>
              <a:t>inputs:"input</a:t>
            </a:r>
            <a:r>
              <a:rPr lang="en-US" dirty="0"/>
              <a:t>" means any goods other than capital goods used or </a:t>
            </a:r>
            <a:r>
              <a:rPr lang="en-US" dirty="0" smtClean="0"/>
              <a:t>intended to </a:t>
            </a:r>
            <a:r>
              <a:rPr lang="en-US" dirty="0"/>
              <a:t>be used by a supplier in the course or furtherance of business;[s-2(59)]</a:t>
            </a:r>
            <a:endParaRPr lang="en-IN" dirty="0"/>
          </a:p>
          <a:p>
            <a:pPr marL="742950" lvl="1" indent="-285750">
              <a:buFont typeface="Arial" panose="020B0604020202020204" pitchFamily="34" charset="0"/>
              <a:buChar char="•"/>
            </a:pPr>
            <a:r>
              <a:rPr lang="en-US" dirty="0"/>
              <a:t>Meaning of capital </a:t>
            </a:r>
            <a:r>
              <a:rPr lang="en-US" dirty="0" smtClean="0"/>
              <a:t>goods: Capital </a:t>
            </a:r>
            <a:r>
              <a:rPr lang="en-US" dirty="0"/>
              <a:t>goods" means </a:t>
            </a:r>
            <a:r>
              <a:rPr lang="en-US" u="heavy" dirty="0"/>
              <a:t>goods, the value of which is capitalized in the books of account</a:t>
            </a:r>
            <a:r>
              <a:rPr lang="en-US" dirty="0"/>
              <a:t> of the person claiming the input tax credit and which are used or intended to be used in the course or furtherance of business</a:t>
            </a:r>
            <a:r>
              <a:rPr lang="en-US" dirty="0" smtClean="0"/>
              <a:t>;</a:t>
            </a:r>
          </a:p>
          <a:p>
            <a:pPr marL="742950" lvl="1" indent="-285750">
              <a:buFont typeface="Arial" panose="020B0604020202020204" pitchFamily="34" charset="0"/>
              <a:buChar char="•"/>
            </a:pPr>
            <a:endParaRPr lang="en-US" dirty="0" smtClean="0"/>
          </a:p>
          <a:p>
            <a:pPr algn="just"/>
            <a:r>
              <a:rPr lang="en-US" b="1" dirty="0" err="1" smtClean="0"/>
              <a:t>Issue:</a:t>
            </a:r>
            <a:r>
              <a:rPr lang="en-US" u="heavy" dirty="0" err="1" smtClean="0"/>
              <a:t>It</a:t>
            </a:r>
            <a:r>
              <a:rPr lang="en-US" u="heavy" dirty="0" smtClean="0"/>
              <a:t> </a:t>
            </a:r>
            <a:r>
              <a:rPr lang="en-US" u="heavy" dirty="0"/>
              <a:t>has been represented that on certain occasions, departmental officers do not</a:t>
            </a:r>
            <a:r>
              <a:rPr lang="en-US" dirty="0"/>
              <a:t> </a:t>
            </a:r>
            <a:r>
              <a:rPr lang="en-US" u="heavy" dirty="0"/>
              <a:t>consider ITC on </a:t>
            </a:r>
            <a:r>
              <a:rPr lang="en-US" u="heavy" dirty="0" smtClean="0"/>
              <a:t>stores </a:t>
            </a:r>
            <a:r>
              <a:rPr lang="en-US" u="heavy" dirty="0"/>
              <a:t>and </a:t>
            </a:r>
            <a:r>
              <a:rPr lang="en-US" u="heavy" dirty="0" smtClean="0"/>
              <a:t>spares</a:t>
            </a:r>
            <a:r>
              <a:rPr lang="en-US" u="heavy" dirty="0"/>
              <a:t>, packing </a:t>
            </a:r>
            <a:r>
              <a:rPr lang="en-US" u="heavy" dirty="0" smtClean="0"/>
              <a:t>materials</a:t>
            </a:r>
            <a:r>
              <a:rPr lang="en-US" u="heavy" dirty="0"/>
              <a:t>, materials purchased for machinery</a:t>
            </a:r>
            <a:r>
              <a:rPr lang="en-US" dirty="0"/>
              <a:t> </a:t>
            </a:r>
            <a:r>
              <a:rPr lang="en-US" u="heavy" dirty="0"/>
              <a:t>repairs, printing and stationery items, as part of Net ITC </a:t>
            </a:r>
            <a:r>
              <a:rPr lang="en-US" u="heavy" dirty="0" smtClean="0"/>
              <a:t>on </a:t>
            </a:r>
            <a:r>
              <a:rPr lang="en-US" u="heavy" dirty="0"/>
              <a:t>the grounds that </a:t>
            </a:r>
            <a:r>
              <a:rPr lang="en-US" b="1" u="heavy" dirty="0"/>
              <a:t>these are</a:t>
            </a:r>
            <a:r>
              <a:rPr lang="en-US" b="1" dirty="0"/>
              <a:t> </a:t>
            </a:r>
            <a:r>
              <a:rPr lang="en-US" b="1" u="heavy" dirty="0"/>
              <a:t>not directly consumed in the manufacturing process and therefore, do not qualify as</a:t>
            </a:r>
            <a:r>
              <a:rPr lang="en-US" b="1" dirty="0"/>
              <a:t> </a:t>
            </a:r>
            <a:r>
              <a:rPr lang="en-US" b="1" u="heavy" dirty="0" smtClean="0"/>
              <a:t>input</a:t>
            </a:r>
            <a:r>
              <a:rPr lang="en-US" b="1" u="heavy" dirty="0"/>
              <a:t>. </a:t>
            </a:r>
            <a:r>
              <a:rPr lang="en-US" dirty="0"/>
              <a:t>There are also instances </a:t>
            </a:r>
            <a:r>
              <a:rPr lang="en-US" u="heavy" dirty="0"/>
              <a:t>where stores and spares charged to revenue are</a:t>
            </a:r>
            <a:r>
              <a:rPr lang="en-US" dirty="0"/>
              <a:t> </a:t>
            </a:r>
            <a:r>
              <a:rPr lang="en-US" u="heavy" dirty="0"/>
              <a:t>considered as capital goods and </a:t>
            </a:r>
            <a:r>
              <a:rPr lang="en-US" u="heavy" dirty="0" smtClean="0"/>
              <a:t>therefore </a:t>
            </a:r>
            <a:r>
              <a:rPr lang="en-US" u="heavy" dirty="0"/>
              <a:t>the ITC availed on them is not included in Net</a:t>
            </a:r>
            <a:r>
              <a:rPr lang="en-US" dirty="0"/>
              <a:t> </a:t>
            </a:r>
            <a:r>
              <a:rPr lang="en-US" u="heavy" dirty="0"/>
              <a:t>ITC, even though the value of these goods has not been </a:t>
            </a:r>
            <a:r>
              <a:rPr lang="en-US" u="heavy" dirty="0" smtClean="0"/>
              <a:t>capitalized </a:t>
            </a:r>
            <a:r>
              <a:rPr lang="en-US" u="heavy" dirty="0"/>
              <a:t>in his books of</a:t>
            </a:r>
            <a:r>
              <a:rPr lang="en-US" dirty="0"/>
              <a:t> account by the claimant.</a:t>
            </a:r>
            <a:endParaRPr lang="en-IN" dirty="0"/>
          </a:p>
          <a:p>
            <a:pPr algn="just"/>
            <a:r>
              <a:rPr lang="en-US" b="1" dirty="0" smtClean="0"/>
              <a:t>Clarification</a:t>
            </a:r>
            <a:r>
              <a:rPr lang="en-US" b="1" dirty="0"/>
              <a:t>: </a:t>
            </a:r>
            <a:r>
              <a:rPr lang="en-US" dirty="0"/>
              <a:t>The GST paid on inward supplies of stores and spares, packing materials etc. shall be available as ITC as long as these inputs are used for the purpose of the business and/or for effecting taxable supplies, including zero-rated supplies, and the ITC for such inputs is not restricted under section 17(5) of the CGST Act.</a:t>
            </a:r>
            <a:endParaRPr lang="en-IN" dirty="0"/>
          </a:p>
          <a:p>
            <a:pPr algn="just"/>
            <a:r>
              <a:rPr lang="en-US" dirty="0"/>
              <a:t>Stores and spares, the expenditure on which has been charged as a revenue expense in the books of account, </a:t>
            </a:r>
            <a:r>
              <a:rPr lang="en-US" i="1" dirty="0"/>
              <a:t>cannot be held to be capital goods. So refund of ITC shall be </a:t>
            </a:r>
            <a:r>
              <a:rPr lang="en-US" i="1" u="heavy" dirty="0"/>
              <a:t>available</a:t>
            </a:r>
            <a:r>
              <a:rPr lang="en-US" i="1" u="heavy" dirty="0" smtClean="0"/>
              <a:t>.</a:t>
            </a:r>
          </a:p>
          <a:p>
            <a:pPr algn="just"/>
            <a:endParaRPr lang="en-US" i="1" u="heavy" dirty="0" smtClean="0"/>
          </a:p>
          <a:p>
            <a:pPr algn="just"/>
            <a:r>
              <a:rPr lang="en-US" b="1" dirty="0"/>
              <a:t>Clarification: </a:t>
            </a:r>
            <a:r>
              <a:rPr lang="en-US" dirty="0"/>
              <a:t>The GST paid on inward supplies of stores and spares, packing materials etc. shall be available as ITC as long as these inputs are used for the purpose of the business and/or for effecting taxable supplies, including zero-rated supplies, and the ITC for such inputs is not restricted under section 17(5) of the CGST Act.</a:t>
            </a:r>
            <a:endParaRPr lang="en-IN" dirty="0"/>
          </a:p>
          <a:p>
            <a:pPr algn="just"/>
            <a:r>
              <a:rPr lang="en-US" dirty="0"/>
              <a:t>Stores and spares, the expenditure on which has been charged as a revenue expense in the books of account, </a:t>
            </a:r>
            <a:r>
              <a:rPr lang="en-US" i="1" dirty="0"/>
              <a:t>cannot be held to be capital goods. So refund of ITC shall be </a:t>
            </a:r>
            <a:r>
              <a:rPr lang="en-US" i="1" u="heavy" dirty="0"/>
              <a:t>available.</a:t>
            </a:r>
            <a:endParaRPr lang="en-IN" dirty="0"/>
          </a:p>
          <a:p>
            <a:pPr algn="just"/>
            <a:endParaRPr lang="en-IN" sz="2000" dirty="0"/>
          </a:p>
          <a:p>
            <a:endParaRPr lang="en-US" dirty="0">
              <a:latin typeface="Calibri" panose="020F0502020204030204" pitchFamily="34" charset="0"/>
            </a:endParaRPr>
          </a:p>
          <a:p>
            <a:endParaRPr lang="en-IN" dirty="0"/>
          </a:p>
        </p:txBody>
      </p:sp>
    </p:spTree>
    <p:extLst>
      <p:ext uri="{BB962C8B-B14F-4D97-AF65-F5344CB8AC3E}">
        <p14:creationId xmlns:p14="http://schemas.microsoft.com/office/powerpoint/2010/main" xmlns="" val="1197661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5955476"/>
          </a:xfrm>
          <a:prstGeom prst="rect">
            <a:avLst/>
          </a:prstGeom>
        </p:spPr>
        <p:txBody>
          <a:bodyPr wrap="square">
            <a:spAutoFit/>
          </a:bodyPr>
          <a:lstStyle/>
          <a:p>
            <a:pPr algn="just"/>
            <a:r>
              <a:rPr lang="en-US" sz="2000" b="1" dirty="0"/>
              <a:t>Whether Refund of accumulated ITC of input services and capital goods arising on account of inverted duty structure allowed</a:t>
            </a:r>
            <a:r>
              <a:rPr lang="en-US" sz="2000" b="1" dirty="0" smtClean="0"/>
              <a:t>?</a:t>
            </a:r>
          </a:p>
          <a:p>
            <a:pPr marL="742950" lvl="1" indent="-285750" algn="just">
              <a:buFont typeface="Arial" panose="020B0604020202020204" pitchFamily="34" charset="0"/>
              <a:buChar char="•"/>
            </a:pPr>
            <a:r>
              <a:rPr lang="en-US" dirty="0"/>
              <a:t>No, since as per section 54(3) a registered person may claim refund of any </a:t>
            </a:r>
            <a:r>
              <a:rPr lang="en-US" dirty="0" err="1"/>
              <a:t>unutilised</a:t>
            </a:r>
            <a:r>
              <a:rPr lang="en-US" dirty="0"/>
              <a:t> input tax credit at the end of any tax period “where the credit has accumulated on account of rate of tax on </a:t>
            </a:r>
            <a:r>
              <a:rPr lang="en-US" b="1" dirty="0"/>
              <a:t>inputs </a:t>
            </a:r>
            <a:r>
              <a:rPr lang="en-US" dirty="0"/>
              <a:t>being higher than the rate of tax on output supplies (other than </a:t>
            </a:r>
            <a:r>
              <a:rPr lang="en-US" i="1" dirty="0"/>
              <a:t>nil </a:t>
            </a:r>
            <a:r>
              <a:rPr lang="en-US" dirty="0"/>
              <a:t>rated or fully exempt supplies), except supplies of goods or services or both as may be notified</a:t>
            </a:r>
            <a:r>
              <a:rPr lang="en-US" sz="1200" dirty="0"/>
              <a:t>50 </a:t>
            </a:r>
            <a:r>
              <a:rPr lang="en-US" dirty="0"/>
              <a:t>by the Government on the recommendations of the Council</a:t>
            </a:r>
            <a:r>
              <a:rPr lang="en-US" dirty="0" smtClean="0"/>
              <a:t>.</a:t>
            </a:r>
          </a:p>
          <a:p>
            <a:pPr marL="742950" lvl="1" indent="-285750">
              <a:buFont typeface="Arial" panose="020B0604020202020204" pitchFamily="34" charset="0"/>
              <a:buChar char="•"/>
            </a:pPr>
            <a:endParaRPr lang="en-IN" sz="1100" dirty="0"/>
          </a:p>
          <a:p>
            <a:pPr marL="742950" lvl="1" indent="-285750" algn="just">
              <a:buFont typeface="Arial" panose="020B0604020202020204" pitchFamily="34" charset="0"/>
              <a:buChar char="•"/>
            </a:pPr>
            <a:r>
              <a:rPr lang="en-US" dirty="0"/>
              <a:t>Since section 2(59) of the CGST Act defines inputs as any goods </a:t>
            </a:r>
            <a:r>
              <a:rPr lang="en-US" b="1" dirty="0"/>
              <a:t>other than capital goods </a:t>
            </a:r>
            <a:r>
              <a:rPr lang="en-US" dirty="0"/>
              <a:t>used or intended to be used by a supplier in the course or furtherance of business. Further input service is defined u/s 2(</a:t>
            </a:r>
            <a:r>
              <a:rPr lang="en-US" i="1" dirty="0"/>
              <a:t>60</a:t>
            </a:r>
            <a:r>
              <a:rPr lang="en-US" dirty="0"/>
              <a:t>) as "input service" means any service used or intended to be used by a supplier in the course or furtherance of business</a:t>
            </a:r>
            <a:r>
              <a:rPr lang="en-US" dirty="0" smtClean="0"/>
              <a:t>;</a:t>
            </a:r>
          </a:p>
          <a:p>
            <a:pPr marL="742950" lvl="1" indent="-285750">
              <a:buFont typeface="Arial" panose="020B0604020202020204" pitchFamily="34" charset="0"/>
              <a:buChar char="•"/>
            </a:pPr>
            <a:endParaRPr lang="en-IN" sz="1100" dirty="0"/>
          </a:p>
          <a:p>
            <a:pPr marL="742950" lvl="1" indent="-285750">
              <a:buFont typeface="Arial" panose="020B0604020202020204" pitchFamily="34" charset="0"/>
              <a:buChar char="•"/>
            </a:pPr>
            <a:r>
              <a:rPr lang="en-US" b="1" dirty="0"/>
              <a:t>Thus, inputs do not include services or capital goods</a:t>
            </a:r>
            <a:r>
              <a:rPr lang="en-US" b="1" dirty="0" smtClean="0"/>
              <a:t>.</a:t>
            </a:r>
          </a:p>
          <a:p>
            <a:pPr marL="742950" lvl="1" indent="-285750">
              <a:buFont typeface="Arial" panose="020B0604020202020204" pitchFamily="34" charset="0"/>
              <a:buChar char="•"/>
            </a:pPr>
            <a:endParaRPr lang="en-IN" sz="1100" dirty="0"/>
          </a:p>
          <a:p>
            <a:pPr marL="742950" lvl="1" indent="-285750" algn="just">
              <a:buFont typeface="Arial" panose="020B0604020202020204" pitchFamily="34" charset="0"/>
              <a:buChar char="•"/>
            </a:pPr>
            <a:r>
              <a:rPr lang="en-US" dirty="0"/>
              <a:t>Therefore, clearly, the intent of the law is not to allow refund of </a:t>
            </a:r>
            <a:r>
              <a:rPr lang="en-US" i="1" u="heavy" dirty="0"/>
              <a:t>tax paid on input services or capital goods as part of refund of unutilized input tax credit</a:t>
            </a:r>
            <a:r>
              <a:rPr lang="en-US" dirty="0"/>
              <a:t>. Accordingly, in order to align the CGST Rules with the CGST Act, notification 26/2018-Central Tax dated 13.06.2018 was issued wherein it was stated that the term Net ITC, as used in the formula for calculating the maximum refund amount under rule 89(5) of the CGST Rules, shall mean input tax credit availed on inputs during the relevant period.</a:t>
            </a:r>
            <a:endParaRPr lang="en-IN" sz="1100" dirty="0"/>
          </a:p>
          <a:p>
            <a:pPr marL="742950" lvl="1" indent="-285750">
              <a:buFont typeface="Arial" panose="020B0604020202020204" pitchFamily="34" charset="0"/>
              <a:buChar char="•"/>
            </a:pPr>
            <a:r>
              <a:rPr lang="en-US" dirty="0"/>
              <a:t>Note: if mistake of taking credit of tax reverse credit and take depreciation in </a:t>
            </a:r>
            <a:r>
              <a:rPr lang="en-US" dirty="0" smtClean="0"/>
              <a:t>revised return</a:t>
            </a:r>
            <a:r>
              <a:rPr lang="en-US" dirty="0"/>
              <a:t>.</a:t>
            </a:r>
            <a:endParaRPr lang="en-IN" dirty="0"/>
          </a:p>
          <a:p>
            <a:pPr algn="just"/>
            <a:endParaRPr lang="en-IN" sz="2000" dirty="0"/>
          </a:p>
          <a:p>
            <a:endParaRPr lang="en-US" dirty="0">
              <a:latin typeface="Calibri" panose="020F0502020204030204" pitchFamily="34" charset="0"/>
            </a:endParaRPr>
          </a:p>
          <a:p>
            <a:endParaRPr lang="en-IN" dirty="0"/>
          </a:p>
        </p:txBody>
      </p:sp>
    </p:spTree>
    <p:extLst>
      <p:ext uri="{BB962C8B-B14F-4D97-AF65-F5344CB8AC3E}">
        <p14:creationId xmlns:p14="http://schemas.microsoft.com/office/powerpoint/2010/main" xmlns="" val="22302526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6217087"/>
          </a:xfrm>
          <a:prstGeom prst="rect">
            <a:avLst/>
          </a:prstGeom>
        </p:spPr>
        <p:txBody>
          <a:bodyPr wrap="square">
            <a:spAutoFit/>
          </a:bodyPr>
          <a:lstStyle/>
          <a:p>
            <a:pPr algn="ctr"/>
            <a:r>
              <a:rPr lang="en-US" sz="3600" b="1" dirty="0"/>
              <a:t>export of services under </a:t>
            </a:r>
            <a:r>
              <a:rPr lang="en-US" sz="3600" b="1" dirty="0" smtClean="0"/>
              <a:t>GST</a:t>
            </a:r>
          </a:p>
          <a:p>
            <a:endParaRPr lang="en-US" dirty="0">
              <a:latin typeface="Calibri" panose="020F0502020204030204" pitchFamily="34" charset="0"/>
            </a:endParaRPr>
          </a:p>
          <a:p>
            <a:pPr algn="just"/>
            <a:r>
              <a:rPr lang="en-US" sz="2800" b="1" dirty="0"/>
              <a:t>Meaning of export of service</a:t>
            </a:r>
            <a:r>
              <a:rPr lang="en-US" sz="2800" dirty="0"/>
              <a:t>: as per section 2(6) of IGST,</a:t>
            </a:r>
            <a:endParaRPr lang="en-IN" sz="2800" dirty="0"/>
          </a:p>
          <a:p>
            <a:pPr algn="just"/>
            <a:r>
              <a:rPr lang="en-US" sz="2800" dirty="0"/>
              <a:t>export of services" means the supply of any service when,—</a:t>
            </a:r>
            <a:endParaRPr lang="en-IN" sz="2800" dirty="0"/>
          </a:p>
          <a:p>
            <a:pPr marL="571500" lvl="0" indent="-571500" algn="just">
              <a:buFont typeface="+mj-lt"/>
              <a:buAutoNum type="romanUcPeriod"/>
            </a:pPr>
            <a:r>
              <a:rPr lang="en-US" sz="2800" dirty="0" smtClean="0"/>
              <a:t>the </a:t>
            </a:r>
            <a:r>
              <a:rPr lang="en-US" sz="2800" dirty="0"/>
              <a:t>supplier of service is located in India;</a:t>
            </a:r>
            <a:endParaRPr lang="en-IN" sz="2800" dirty="0"/>
          </a:p>
          <a:p>
            <a:pPr marL="571500" lvl="0" indent="-571500" algn="just">
              <a:buFont typeface="+mj-lt"/>
              <a:buAutoNum type="romanUcPeriod"/>
            </a:pPr>
            <a:r>
              <a:rPr lang="en-US" sz="2800" dirty="0" smtClean="0"/>
              <a:t>the </a:t>
            </a:r>
            <a:r>
              <a:rPr lang="en-US" sz="2800" dirty="0"/>
              <a:t>recipient of service is located outside India;</a:t>
            </a:r>
            <a:endParaRPr lang="en-IN" sz="2800" dirty="0"/>
          </a:p>
          <a:p>
            <a:pPr marL="571500" lvl="0" indent="-571500" algn="just">
              <a:buFont typeface="+mj-lt"/>
              <a:buAutoNum type="romanUcPeriod"/>
            </a:pPr>
            <a:r>
              <a:rPr lang="en-US" sz="2800" dirty="0"/>
              <a:t>the place of supply of service is outside India;</a:t>
            </a:r>
            <a:endParaRPr lang="en-IN" sz="2800" dirty="0"/>
          </a:p>
          <a:p>
            <a:pPr marL="571500" lvl="0" indent="-571500" algn="just">
              <a:buFont typeface="+mj-lt"/>
              <a:buAutoNum type="romanUcPeriod"/>
            </a:pPr>
            <a:r>
              <a:rPr lang="en-US" sz="2800" dirty="0"/>
              <a:t>the </a:t>
            </a:r>
            <a:r>
              <a:rPr lang="en-US" sz="2800" u="heavy" dirty="0"/>
              <a:t>payment for such service has been received by the supplier of service</a:t>
            </a:r>
            <a:r>
              <a:rPr lang="en-US" sz="2800" dirty="0"/>
              <a:t> in convertible foreign exchange 4</a:t>
            </a:r>
            <a:r>
              <a:rPr lang="en-US" sz="2800" b="1" dirty="0"/>
              <a:t>[</a:t>
            </a:r>
            <a:r>
              <a:rPr lang="en-US" sz="2800" i="1" dirty="0"/>
              <a:t>or in Indian rupees wherever permitted by the Reserve Bank of India</a:t>
            </a:r>
            <a:r>
              <a:rPr lang="en-US" sz="2800" b="1" dirty="0"/>
              <a:t>]</a:t>
            </a:r>
            <a:r>
              <a:rPr lang="en-US" sz="2800" dirty="0"/>
              <a:t>; and</a:t>
            </a:r>
            <a:endParaRPr lang="en-IN" sz="2800" dirty="0"/>
          </a:p>
          <a:p>
            <a:pPr marL="571500" lvl="0" indent="-571500" algn="just">
              <a:buFont typeface="+mj-lt"/>
              <a:buAutoNum type="romanUcPeriod"/>
            </a:pPr>
            <a:r>
              <a:rPr lang="en-US" sz="2800" dirty="0"/>
              <a:t>the supplier of service and the recipient of service are not merely establishments of a distinct person in accordance with </a:t>
            </a:r>
            <a:r>
              <a:rPr lang="en-US" sz="2800" i="1" dirty="0"/>
              <a:t>Explanation 1 </a:t>
            </a:r>
            <a:r>
              <a:rPr lang="en-US" sz="2800" dirty="0"/>
              <a:t>in section 8;</a:t>
            </a:r>
            <a:endParaRPr lang="en-IN" sz="2800" dirty="0"/>
          </a:p>
          <a:p>
            <a:endParaRPr lang="en-US" dirty="0">
              <a:latin typeface="Calibri" panose="020F0502020204030204" pitchFamily="34" charset="0"/>
            </a:endParaRPr>
          </a:p>
          <a:p>
            <a:endParaRPr lang="en-IN" dirty="0"/>
          </a:p>
        </p:txBody>
      </p:sp>
    </p:spTree>
    <p:extLst>
      <p:ext uri="{BB962C8B-B14F-4D97-AF65-F5344CB8AC3E}">
        <p14:creationId xmlns:p14="http://schemas.microsoft.com/office/powerpoint/2010/main" xmlns="" val="377123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646331"/>
          </a:xfrm>
          <a:prstGeom prst="rect">
            <a:avLst/>
          </a:prstGeom>
        </p:spPr>
        <p:txBody>
          <a:bodyPr wrap="square">
            <a:spAutoFit/>
          </a:bodyPr>
          <a:lstStyle/>
          <a:p>
            <a:endParaRPr lang="en-US" dirty="0">
              <a:latin typeface="Calibri" panose="020F0502020204030204" pitchFamily="34" charset="0"/>
            </a:endParaRPr>
          </a:p>
          <a:p>
            <a:endParaRPr lang="en-IN" dirty="0"/>
          </a:p>
        </p:txBody>
      </p:sp>
      <p:sp>
        <p:nvSpPr>
          <p:cNvPr id="3" name="Rectangle 2"/>
          <p:cNvSpPr/>
          <p:nvPr/>
        </p:nvSpPr>
        <p:spPr>
          <a:xfrm>
            <a:off x="0" y="1"/>
            <a:ext cx="12191999" cy="4503797"/>
          </a:xfrm>
          <a:prstGeom prst="rect">
            <a:avLst/>
          </a:prstGeom>
        </p:spPr>
        <p:txBody>
          <a:bodyPr wrap="square">
            <a:spAutoFit/>
          </a:bodyPr>
          <a:lstStyle/>
          <a:p>
            <a:pPr marL="1844675">
              <a:lnSpc>
                <a:spcPts val="3760"/>
              </a:lnSpc>
              <a:spcAft>
                <a:spcPts val="0"/>
              </a:spcAft>
            </a:pPr>
            <a:endParaRPr lang="en-US" sz="4400" b="1" dirty="0" smtClean="0">
              <a:latin typeface="Calibri Light" panose="020F0302020204030204" pitchFamily="34" charset="0"/>
              <a:ea typeface="Calibri Light" panose="020F0302020204030204" pitchFamily="34" charset="0"/>
            </a:endParaRPr>
          </a:p>
          <a:p>
            <a:pPr marL="1844675">
              <a:lnSpc>
                <a:spcPts val="3760"/>
              </a:lnSpc>
              <a:spcAft>
                <a:spcPts val="0"/>
              </a:spcAft>
            </a:pPr>
            <a:r>
              <a:rPr lang="en-US" sz="4400" b="1" dirty="0" smtClean="0">
                <a:latin typeface="Calibri Light" panose="020F0302020204030204" pitchFamily="34" charset="0"/>
                <a:ea typeface="Calibri Light" panose="020F0302020204030204" pitchFamily="34" charset="0"/>
              </a:rPr>
              <a:t>IMPORT </a:t>
            </a:r>
            <a:r>
              <a:rPr lang="en-US" sz="4400" b="1" dirty="0">
                <a:latin typeface="Calibri Light" panose="020F0302020204030204" pitchFamily="34" charset="0"/>
                <a:ea typeface="Calibri Light" panose="020F0302020204030204" pitchFamily="34" charset="0"/>
              </a:rPr>
              <a:t>OF SERVICE[s-2(11) of IGST</a:t>
            </a:r>
            <a:r>
              <a:rPr lang="en-US" sz="4400" b="1" dirty="0" smtClean="0">
                <a:latin typeface="Calibri Light" panose="020F0302020204030204" pitchFamily="34" charset="0"/>
                <a:ea typeface="Calibri Light" panose="020F0302020204030204" pitchFamily="34" charset="0"/>
              </a:rPr>
              <a:t>]</a:t>
            </a:r>
          </a:p>
          <a:p>
            <a:pPr marL="1844675">
              <a:lnSpc>
                <a:spcPts val="3760"/>
              </a:lnSpc>
              <a:spcAft>
                <a:spcPts val="0"/>
              </a:spcAft>
            </a:pPr>
            <a:endParaRPr lang="en-US" b="1" dirty="0" smtClean="0">
              <a:effectLst/>
              <a:latin typeface="Calibri Light" panose="020F0302020204030204" pitchFamily="34" charset="0"/>
              <a:ea typeface="Calibri Light" panose="020F0302020204030204" pitchFamily="34" charset="0"/>
            </a:endParaRPr>
          </a:p>
          <a:p>
            <a:pPr lvl="2"/>
            <a:endParaRPr lang="en-US" sz="3200" b="1" dirty="0" smtClean="0">
              <a:latin typeface="Calibri Light" panose="020F0302020204030204" pitchFamily="34" charset="0"/>
            </a:endParaRPr>
          </a:p>
          <a:p>
            <a:pPr marL="1371600" lvl="2" indent="-457200">
              <a:buFont typeface="Arial" panose="020B0604020202020204" pitchFamily="34" charset="0"/>
              <a:buChar char="•"/>
            </a:pPr>
            <a:r>
              <a:rPr lang="en-US" sz="3200" dirty="0" smtClean="0"/>
              <a:t>import </a:t>
            </a:r>
            <a:r>
              <a:rPr lang="en-US" sz="3200" dirty="0"/>
              <a:t>of services" means the supply of any service, where—</a:t>
            </a:r>
            <a:endParaRPr lang="en-IN" sz="3200" dirty="0"/>
          </a:p>
          <a:p>
            <a:pPr lvl="1"/>
            <a:r>
              <a:rPr lang="en-US" sz="3200" dirty="0" smtClean="0"/>
              <a:t>	</a:t>
            </a:r>
            <a:r>
              <a:rPr lang="en-US" sz="3200" dirty="0" err="1" smtClean="0"/>
              <a:t>i</a:t>
            </a:r>
            <a:r>
              <a:rPr lang="en-US" sz="3200" dirty="0" smtClean="0"/>
              <a:t>.	the </a:t>
            </a:r>
            <a:r>
              <a:rPr lang="en-US" sz="3200" b="1" dirty="0"/>
              <a:t>supplier </a:t>
            </a:r>
            <a:r>
              <a:rPr lang="en-US" sz="3200" dirty="0"/>
              <a:t>of service is </a:t>
            </a:r>
            <a:r>
              <a:rPr lang="en-US" sz="3200" b="1" dirty="0"/>
              <a:t>located outside India</a:t>
            </a:r>
            <a:r>
              <a:rPr lang="en-US" sz="3200" dirty="0"/>
              <a:t>;</a:t>
            </a:r>
            <a:endParaRPr lang="en-IN" sz="3200" dirty="0"/>
          </a:p>
          <a:p>
            <a:pPr lvl="1"/>
            <a:r>
              <a:rPr lang="en-US" sz="3200" dirty="0" smtClean="0"/>
              <a:t>	ii.	the </a:t>
            </a:r>
            <a:r>
              <a:rPr lang="en-US" sz="3200" b="1" dirty="0"/>
              <a:t>recipient </a:t>
            </a:r>
            <a:r>
              <a:rPr lang="en-US" sz="3200" dirty="0"/>
              <a:t>of service is </a:t>
            </a:r>
            <a:r>
              <a:rPr lang="en-US" sz="3200" b="1" dirty="0"/>
              <a:t>located in India</a:t>
            </a:r>
            <a:r>
              <a:rPr lang="en-US" sz="3200" dirty="0"/>
              <a:t>; and</a:t>
            </a:r>
            <a:endParaRPr lang="en-IN" sz="3200" dirty="0"/>
          </a:p>
          <a:p>
            <a:pPr lvl="1"/>
            <a:r>
              <a:rPr lang="en-US" sz="3200" dirty="0"/>
              <a:t>	</a:t>
            </a:r>
            <a:r>
              <a:rPr lang="en-US" sz="3200" dirty="0" smtClean="0"/>
              <a:t>iii.	the </a:t>
            </a:r>
            <a:r>
              <a:rPr lang="en-US" sz="3200" b="1" dirty="0"/>
              <a:t>place of supply of service is in India</a:t>
            </a:r>
            <a:r>
              <a:rPr lang="en-US" sz="3200" dirty="0"/>
              <a:t>;</a:t>
            </a:r>
            <a:endParaRPr lang="en-IN" sz="3200" dirty="0"/>
          </a:p>
          <a:p>
            <a:pPr marL="1844675">
              <a:lnSpc>
                <a:spcPts val="3760"/>
              </a:lnSpc>
              <a:spcAft>
                <a:spcPts val="0"/>
              </a:spcAft>
            </a:pPr>
            <a:endParaRPr lang="en-IN"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xmlns="" val="5840949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646331"/>
          </a:xfrm>
          <a:prstGeom prst="rect">
            <a:avLst/>
          </a:prstGeom>
        </p:spPr>
        <p:txBody>
          <a:bodyPr wrap="square">
            <a:spAutoFit/>
          </a:bodyPr>
          <a:lstStyle/>
          <a:p>
            <a:endParaRPr lang="en-US" dirty="0">
              <a:latin typeface="Calibri" panose="020F0502020204030204" pitchFamily="34" charset="0"/>
            </a:endParaRPr>
          </a:p>
          <a:p>
            <a:endParaRPr lang="en-IN" dirty="0"/>
          </a:p>
        </p:txBody>
      </p:sp>
      <p:sp>
        <p:nvSpPr>
          <p:cNvPr id="3" name="Rectangle 2"/>
          <p:cNvSpPr/>
          <p:nvPr/>
        </p:nvSpPr>
        <p:spPr>
          <a:xfrm>
            <a:off x="0" y="1"/>
            <a:ext cx="12191999" cy="6217087"/>
          </a:xfrm>
          <a:prstGeom prst="rect">
            <a:avLst/>
          </a:prstGeom>
        </p:spPr>
        <p:txBody>
          <a:bodyPr wrap="square">
            <a:spAutoFit/>
          </a:bodyPr>
          <a:lstStyle/>
          <a:p>
            <a:pPr algn="ctr"/>
            <a:r>
              <a:rPr lang="en-US" sz="2800" b="1" dirty="0" smtClean="0"/>
              <a:t>Clarification </a:t>
            </a:r>
            <a:r>
              <a:rPr lang="en-US" sz="2800" b="1" dirty="0"/>
              <a:t>on export of services under </a:t>
            </a:r>
            <a:r>
              <a:rPr lang="en-US" sz="2800" b="1" dirty="0" smtClean="0"/>
              <a:t>GST</a:t>
            </a:r>
          </a:p>
          <a:p>
            <a:pPr algn="ctr"/>
            <a:endParaRPr lang="en-IN" sz="2800" b="1" dirty="0"/>
          </a:p>
          <a:p>
            <a:pPr algn="just"/>
            <a:r>
              <a:rPr lang="en-US" dirty="0"/>
              <a:t>ISSUE: In case an exporter of services outsources a portion of the services contract to another person located outside India, </a:t>
            </a:r>
            <a:r>
              <a:rPr lang="en-US" i="1" u="sng" dirty="0"/>
              <a:t>where the full consideration for the outsourced services is not received by the</a:t>
            </a:r>
            <a:r>
              <a:rPr lang="en-US" i="1" dirty="0"/>
              <a:t> </a:t>
            </a:r>
            <a:r>
              <a:rPr lang="en-US" i="1" u="sng" dirty="0"/>
              <a:t>exporter in India.</a:t>
            </a:r>
            <a:r>
              <a:rPr lang="en-US" i="1" dirty="0"/>
              <a:t> </a:t>
            </a:r>
            <a:r>
              <a:rPr lang="en-US" dirty="0"/>
              <a:t>what would be the tax treatment of the said portion of the contract at the hands of the exporter</a:t>
            </a:r>
            <a:r>
              <a:rPr lang="en-US" dirty="0" smtClean="0"/>
              <a:t>?</a:t>
            </a:r>
          </a:p>
          <a:p>
            <a:pPr algn="just"/>
            <a:endParaRPr lang="en-IN" dirty="0"/>
          </a:p>
          <a:p>
            <a:r>
              <a:rPr lang="en-US" b="1" dirty="0"/>
              <a:t>CLARIFICATION</a:t>
            </a:r>
            <a:r>
              <a:rPr lang="en-US" b="1" dirty="0" smtClean="0"/>
              <a:t>:</a:t>
            </a:r>
          </a:p>
          <a:p>
            <a:endParaRPr lang="en-IN" b="1" dirty="0"/>
          </a:p>
          <a:p>
            <a:pPr marL="285750" lvl="0" indent="-285750">
              <a:buFont typeface="Wingdings" panose="05000000000000000000" pitchFamily="2" charset="2"/>
              <a:buChar char="q"/>
            </a:pPr>
            <a:r>
              <a:rPr lang="en-US" dirty="0"/>
              <a:t>It is clarified that the supplier of services located in India would be liable to pay integrated tax on reverse charge basis on the import of services on that portion of services which has been  provided by the supplier located outside India to the recipient of services located outside India. Furthermore, the said supplier of services located in India would be eligible for taking input tax credit of the integrated tax so paid</a:t>
            </a:r>
            <a:r>
              <a:rPr lang="en-US" dirty="0" smtClean="0"/>
              <a:t>.</a:t>
            </a:r>
          </a:p>
          <a:p>
            <a:pPr marL="285750" lvl="0" indent="-285750">
              <a:buFont typeface="Wingdings" panose="05000000000000000000" pitchFamily="2" charset="2"/>
              <a:buChar char="q"/>
            </a:pPr>
            <a:r>
              <a:rPr lang="en-US" dirty="0"/>
              <a:t> </a:t>
            </a:r>
            <a:r>
              <a:rPr lang="en-US" dirty="0" smtClean="0"/>
              <a:t>Thus</a:t>
            </a:r>
            <a:r>
              <a:rPr lang="en-US" dirty="0"/>
              <a:t>, even if the full consideration for the services as per the contract value is not received in convertible foreign exchange in India due to the fact that the recipient of services located outside India has directly paid to the supplier of services located outside India (for the outsourced part of the services), that portion of the consideration shall also be treated as  receipt of consideration  for export of services, provided the:</a:t>
            </a:r>
            <a:endParaRPr lang="en-IN" dirty="0"/>
          </a:p>
          <a:p>
            <a:pPr lvl="0"/>
            <a:r>
              <a:rPr lang="en-US" dirty="0" smtClean="0"/>
              <a:t>	</a:t>
            </a:r>
            <a:r>
              <a:rPr lang="en-US" dirty="0" err="1" smtClean="0"/>
              <a:t>i</a:t>
            </a:r>
            <a:r>
              <a:rPr lang="en-US" dirty="0" smtClean="0"/>
              <a:t>. integrated </a:t>
            </a:r>
            <a:r>
              <a:rPr lang="en-US" dirty="0"/>
              <a:t>tax has been paid by the supplier located in India for import of services on that portion of the services </a:t>
            </a:r>
            <a:r>
              <a:rPr lang="en-US" dirty="0" smtClean="0"/>
              <a:t>		   which </a:t>
            </a:r>
            <a:r>
              <a:rPr lang="en-US" dirty="0"/>
              <a:t>has been directly provided by the supplier located outside India to the recipient of services located outside </a:t>
            </a:r>
            <a:r>
              <a:rPr lang="en-US" dirty="0" smtClean="0"/>
              <a:t>          	India</a:t>
            </a:r>
            <a:r>
              <a:rPr lang="en-US" dirty="0"/>
              <a:t>; and</a:t>
            </a:r>
            <a:endParaRPr lang="en-IN" dirty="0"/>
          </a:p>
          <a:p>
            <a:r>
              <a:rPr lang="en-US" dirty="0" smtClean="0"/>
              <a:t>	ii. RBI </a:t>
            </a:r>
            <a:r>
              <a:rPr lang="en-US" dirty="0"/>
              <a:t>by general instruction or by specific approval has allowed that a part of the consideration for such exports can be </a:t>
            </a:r>
            <a:r>
              <a:rPr lang="en-US" dirty="0" smtClean="0"/>
              <a:t>	retained </a:t>
            </a:r>
            <a:r>
              <a:rPr lang="en-US" dirty="0"/>
              <a:t>outside India.</a:t>
            </a:r>
            <a:endParaRPr lang="en-IN" b="1" dirty="0">
              <a:effectLst/>
              <a:latin typeface="Calibri Light" panose="020F0302020204030204" pitchFamily="34" charset="0"/>
              <a:ea typeface="Calibri Light" panose="020F0302020204030204" pitchFamily="34" charset="0"/>
            </a:endParaRPr>
          </a:p>
        </p:txBody>
      </p:sp>
    </p:spTree>
    <p:extLst>
      <p:ext uri="{BB962C8B-B14F-4D97-AF65-F5344CB8AC3E}">
        <p14:creationId xmlns:p14="http://schemas.microsoft.com/office/powerpoint/2010/main" xmlns="" val="23123583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64621" cy="5386090"/>
          </a:xfrm>
          <a:prstGeom prst="rect">
            <a:avLst/>
          </a:prstGeom>
        </p:spPr>
        <p:txBody>
          <a:bodyPr wrap="square">
            <a:spAutoFit/>
          </a:bodyPr>
          <a:lstStyle/>
          <a:p>
            <a:pPr algn="ctr"/>
            <a:r>
              <a:rPr lang="en-US" sz="2800" b="1" dirty="0"/>
              <a:t>Change in notification No. 50/2018 Central Tax dated the </a:t>
            </a:r>
            <a:r>
              <a:rPr lang="en-US" sz="2800" b="1" dirty="0" smtClean="0"/>
              <a:t>13</a:t>
            </a:r>
            <a:r>
              <a:rPr lang="en-US" sz="2800" b="1" baseline="30000" dirty="0" smtClean="0"/>
              <a:t>th</a:t>
            </a:r>
          </a:p>
          <a:p>
            <a:pPr algn="ctr"/>
            <a:r>
              <a:rPr lang="en-US" sz="2800" b="1" dirty="0" smtClean="0"/>
              <a:t>September</a:t>
            </a:r>
            <a:r>
              <a:rPr lang="en-US" sz="2800" b="1" dirty="0"/>
              <a:t>, 2018-	making applicable TDS</a:t>
            </a:r>
            <a:r>
              <a:rPr lang="en-US" sz="2800" b="1" dirty="0" smtClean="0"/>
              <a:t>.</a:t>
            </a:r>
          </a:p>
          <a:p>
            <a:pPr algn="ctr"/>
            <a:endParaRPr lang="en-IN" sz="2800" b="1" dirty="0"/>
          </a:p>
          <a:p>
            <a:pPr marL="742950" lvl="1" indent="-285750" algn="just">
              <a:buFont typeface="Arial" panose="020B0604020202020204" pitchFamily="34" charset="0"/>
              <a:buChar char="•"/>
            </a:pPr>
            <a:r>
              <a:rPr lang="en-US" sz="2000" dirty="0"/>
              <a:t>3rd proviso at the end of notification</a:t>
            </a:r>
            <a:r>
              <a:rPr lang="en-US" sz="2000" u="heavy" dirty="0"/>
              <a:t> </a:t>
            </a:r>
            <a:r>
              <a:rPr lang="en-US" sz="2000" i="1" u="heavy" dirty="0"/>
              <a:t>“Provided also that nothing in this notification shall apply to the supply of goods or services or both which takes place between one person to another person specified under clauses (a), (b), (c) and (d) of sub-section (1) of section 51 of the said Act.”[Notification </a:t>
            </a:r>
            <a:r>
              <a:rPr lang="en-US" sz="2000" i="1" u="heavy" dirty="0" smtClean="0"/>
              <a:t>No.73/2018 </a:t>
            </a:r>
            <a:r>
              <a:rPr lang="en-US" sz="2000" u="heavy" dirty="0" smtClean="0"/>
              <a:t> </a:t>
            </a:r>
            <a:r>
              <a:rPr lang="en-US" sz="2000" i="1" u="heavy" dirty="0"/>
              <a:t>– Central Tax DATED 31st December, 2018 </a:t>
            </a:r>
            <a:r>
              <a:rPr lang="en-US" sz="2000" i="1" u="heavy" dirty="0" smtClean="0"/>
              <a:t>]</a:t>
            </a:r>
          </a:p>
          <a:p>
            <a:pPr marL="742950" lvl="1" indent="-285750" algn="just">
              <a:buFont typeface="Arial" panose="020B0604020202020204" pitchFamily="34" charset="0"/>
              <a:buChar char="•"/>
            </a:pPr>
            <a:endParaRPr lang="en-IN" sz="2000" dirty="0"/>
          </a:p>
          <a:p>
            <a:pPr marL="742950" lvl="1" indent="-285750" algn="just">
              <a:buFont typeface="Arial" panose="020B0604020202020204" pitchFamily="34" charset="0"/>
              <a:buChar char="•"/>
            </a:pPr>
            <a:r>
              <a:rPr lang="en-US" sz="2000" dirty="0"/>
              <a:t>such persons are </a:t>
            </a:r>
            <a:r>
              <a:rPr lang="en-US" sz="2000" i="1" dirty="0"/>
              <a:t>a</a:t>
            </a:r>
            <a:r>
              <a:rPr lang="en-US" sz="2000" dirty="0"/>
              <a:t>) a department or establishment of the Central </a:t>
            </a:r>
            <a:r>
              <a:rPr lang="en-US" sz="2000" dirty="0" smtClean="0"/>
              <a:t>Government or </a:t>
            </a:r>
            <a:r>
              <a:rPr lang="en-US" sz="2000" dirty="0"/>
              <a:t>State Government; or(</a:t>
            </a:r>
            <a:r>
              <a:rPr lang="en-US" sz="2000" i="1" dirty="0"/>
              <a:t>b</a:t>
            </a:r>
            <a:r>
              <a:rPr lang="en-US" sz="2000" dirty="0"/>
              <a:t>) local authority; or(</a:t>
            </a:r>
            <a:r>
              <a:rPr lang="en-US" sz="2000" i="1" dirty="0"/>
              <a:t>c</a:t>
            </a:r>
            <a:r>
              <a:rPr lang="en-US" sz="2000" dirty="0"/>
              <a:t>) Governmental agencies; or(</a:t>
            </a:r>
            <a:r>
              <a:rPr lang="en-US" sz="2000" i="1" dirty="0"/>
              <a:t>d</a:t>
            </a:r>
            <a:r>
              <a:rPr lang="en-US" sz="2000" dirty="0"/>
              <a:t>) such persons or category of persons as may be notified by the Government on the recommendations of the Council to whom TDS provision applicable.</a:t>
            </a:r>
            <a:endParaRPr lang="en-IN" sz="2000" dirty="0"/>
          </a:p>
          <a:p>
            <a:pPr marL="742950" lvl="1" indent="-285750" algn="just">
              <a:buFont typeface="Arial" panose="020B0604020202020204" pitchFamily="34" charset="0"/>
              <a:buChar char="•"/>
            </a:pPr>
            <a:r>
              <a:rPr lang="en-US" sz="2000" dirty="0"/>
              <a:t>In other words if supply by outsiders to any of these 4 , TDS shall be </a:t>
            </a:r>
            <a:r>
              <a:rPr lang="en-US" sz="2000" dirty="0" smtClean="0"/>
              <a:t>applicable but </a:t>
            </a:r>
            <a:r>
              <a:rPr lang="en-US" sz="2000" dirty="0"/>
              <a:t>if supply between any of them no TDS.</a:t>
            </a:r>
            <a:endParaRPr lang="en-IN" sz="2000" dirty="0"/>
          </a:p>
          <a:p>
            <a:pPr marL="742950" lvl="1" indent="-285750" algn="just">
              <a:buFont typeface="Arial" panose="020B0604020202020204" pitchFamily="34" charset="0"/>
              <a:buChar char="•"/>
            </a:pPr>
            <a:r>
              <a:rPr lang="en-US" sz="2000" dirty="0"/>
              <a:t>Note: earlier relaxation from TDS where </a:t>
            </a:r>
            <a:r>
              <a:rPr lang="en-US" sz="2000" i="1" dirty="0"/>
              <a:t>supply of goods or services or both from a public sector undertaking to another public sector undertaking, some of the authorities under the Ministry of </a:t>
            </a:r>
            <a:r>
              <a:rPr lang="en-US" sz="2000" i="1" dirty="0" err="1"/>
              <a:t>Defence</a:t>
            </a:r>
            <a:r>
              <a:rPr lang="en-US" sz="2000" i="1" dirty="0"/>
              <a:t> excluded from TDS</a:t>
            </a:r>
            <a:r>
              <a:rPr lang="en-US" i="1" dirty="0"/>
              <a:t>,</a:t>
            </a:r>
            <a:endParaRPr lang="en-IN" sz="1050" dirty="0"/>
          </a:p>
        </p:txBody>
      </p:sp>
    </p:spTree>
    <p:extLst>
      <p:ext uri="{BB962C8B-B14F-4D97-AF65-F5344CB8AC3E}">
        <p14:creationId xmlns:p14="http://schemas.microsoft.com/office/powerpoint/2010/main" xmlns="" val="14106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a:latin typeface="Arial" panose="020B0604020202020204" pitchFamily="34" charset="0"/>
                <a:cs typeface="Arial" panose="020B0604020202020204" pitchFamily="34" charset="0"/>
              </a:rPr>
              <a:t>Order u/s </a:t>
            </a:r>
            <a:r>
              <a:rPr lang="en-IN" u="sng" dirty="0" smtClean="0">
                <a:latin typeface="Arial" panose="020B0604020202020204" pitchFamily="34" charset="0"/>
                <a:cs typeface="Arial" panose="020B0604020202020204" pitchFamily="34" charset="0"/>
              </a:rPr>
              <a:t>172</a:t>
            </a:r>
            <a:endParaRPr lang="en-IN" dirty="0"/>
          </a:p>
        </p:txBody>
      </p:sp>
      <p:sp>
        <p:nvSpPr>
          <p:cNvPr id="3" name="Content Placeholder 2"/>
          <p:cNvSpPr>
            <a:spLocks noGrp="1"/>
          </p:cNvSpPr>
          <p:nvPr>
            <p:ph idx="1"/>
          </p:nvPr>
        </p:nvSpPr>
        <p:spPr/>
        <p:txBody>
          <a:bodyPr>
            <a:normAutofit/>
          </a:bodyPr>
          <a:lstStyle/>
          <a:p>
            <a:pPr algn="just"/>
            <a:r>
              <a:rPr lang="en-IN" b="1" dirty="0" smtClean="0"/>
              <a:t>Removal </a:t>
            </a:r>
            <a:r>
              <a:rPr lang="en-IN" b="1" dirty="0"/>
              <a:t>of difficulties.</a:t>
            </a:r>
            <a:endParaRPr lang="en-IN" dirty="0"/>
          </a:p>
          <a:p>
            <a:pPr algn="just"/>
            <a:r>
              <a:rPr lang="en-US" b="1" dirty="0" smtClean="0"/>
              <a:t>172</a:t>
            </a:r>
            <a:r>
              <a:rPr lang="en-US" b="1" dirty="0"/>
              <a:t>. </a:t>
            </a:r>
            <a:r>
              <a:rPr lang="en-US" dirty="0"/>
              <a:t>(1) If any difficulty arises in giving effect to any provisions of this Act, the Government may, on the recommendations of the Council, by a general or a special order published in the Official Gazette, make such provisions not inconsistent with the provisions of this Act or the rules or regulations made thereunder, as may be necessary or expedient for the purpose of removing the said difficulty:</a:t>
            </a:r>
            <a:endParaRPr lang="en-IN" dirty="0"/>
          </a:p>
          <a:p>
            <a:pPr algn="just"/>
            <a:r>
              <a:rPr lang="en-US" b="1" dirty="0"/>
              <a:t>Provided </a:t>
            </a:r>
            <a:r>
              <a:rPr lang="en-US" dirty="0"/>
              <a:t>that no such order shall be made after the expiry of a period of</a:t>
            </a:r>
            <a:endParaRPr lang="en-IN" dirty="0"/>
          </a:p>
          <a:p>
            <a:pPr algn="just"/>
            <a:r>
              <a:rPr lang="en-US" b="1" dirty="0"/>
              <a:t>3years </a:t>
            </a:r>
            <a:r>
              <a:rPr lang="en-US" dirty="0"/>
              <a:t>from the date of commencement of this Act.</a:t>
            </a:r>
            <a:endParaRPr lang="en-IN" dirty="0"/>
          </a:p>
          <a:p>
            <a:pPr marL="90488" indent="0">
              <a:buNone/>
            </a:pPr>
            <a:r>
              <a:rPr lang="en-US" dirty="0" smtClean="0"/>
              <a:t>Every </a:t>
            </a:r>
            <a:r>
              <a:rPr lang="en-US" dirty="0"/>
              <a:t>order made under this section shall be laid, as soon as may be, after it is made</a:t>
            </a:r>
            <a:r>
              <a:rPr lang="en-US" b="1" dirty="0"/>
              <a:t>, before each House of Parliament.</a:t>
            </a:r>
            <a:r>
              <a:rPr lang="en-IN" sz="1100" dirty="0"/>
              <a:t/>
            </a:r>
            <a:br>
              <a:rPr lang="en-IN" sz="1100" dirty="0"/>
            </a:br>
            <a:r>
              <a:rPr lang="en-US" dirty="0"/>
              <a:t>Note: similar provision under state GST for laid down in state legislature.</a:t>
            </a:r>
            <a:endParaRPr lang="en-IN" dirty="0"/>
          </a:p>
        </p:txBody>
      </p:sp>
    </p:spTree>
    <p:extLst>
      <p:ext uri="{BB962C8B-B14F-4D97-AF65-F5344CB8AC3E}">
        <p14:creationId xmlns:p14="http://schemas.microsoft.com/office/powerpoint/2010/main" xmlns="" val="2904791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 80/54/2018</a:t>
            </a:r>
            <a:br>
              <a:rPr lang="en-IN" dirty="0" smtClean="0"/>
            </a:br>
            <a:r>
              <a:rPr lang="en-IN" dirty="0" smtClean="0"/>
              <a:t>Clarifications in rate of Goods</a:t>
            </a:r>
            <a:endParaRPr lang="en-IN" dirty="0"/>
          </a:p>
        </p:txBody>
      </p:sp>
      <p:sp>
        <p:nvSpPr>
          <p:cNvPr id="3" name="Content Placeholder 2"/>
          <p:cNvSpPr>
            <a:spLocks noGrp="1"/>
          </p:cNvSpPr>
          <p:nvPr>
            <p:ph idx="1"/>
          </p:nvPr>
        </p:nvSpPr>
        <p:spPr/>
        <p:txBody>
          <a:bodyPr/>
          <a:lstStyle/>
          <a:p>
            <a:pPr algn="just"/>
            <a:r>
              <a:rPr lang="en-IN" b="1" u="sng" dirty="0" smtClean="0"/>
              <a:t>Embroidered Fabric sold in 3 piece suits</a:t>
            </a:r>
          </a:p>
          <a:p>
            <a:pPr algn="just"/>
            <a:r>
              <a:rPr lang="en-IN" dirty="0" smtClean="0"/>
              <a:t>It has been clarified that suits cut in pieces Without stitching even though embroidered shall be classified as fabrics under chapter 50 to 55 and rate of tax shall be applied accordingly.</a:t>
            </a:r>
          </a:p>
          <a:p>
            <a:pPr algn="just"/>
            <a:endParaRPr lang="en-IN" b="1" u="sng" dirty="0"/>
          </a:p>
          <a:p>
            <a:pPr algn="just"/>
            <a:r>
              <a:rPr lang="en-IN" b="1" u="sng" dirty="0" smtClean="0"/>
              <a:t>Rigs, tools &amp; Spares moving inter-state for provisions of services</a:t>
            </a:r>
          </a:p>
          <a:p>
            <a:pPr algn="just"/>
            <a:r>
              <a:rPr lang="en-IN" dirty="0" smtClean="0"/>
              <a:t>Such equipment which are not on wheels and transferred to other location (inter-state) shall not be treated as supply of service. It should satisfy following conditions:-</a:t>
            </a:r>
          </a:p>
          <a:p>
            <a:pPr algn="just">
              <a:buFont typeface="Wingdings" panose="05000000000000000000" pitchFamily="2" charset="2"/>
              <a:buChar char="q"/>
            </a:pPr>
            <a:r>
              <a:rPr lang="en-IN" dirty="0" smtClean="0"/>
              <a:t>No transfer of title of Goods</a:t>
            </a:r>
          </a:p>
          <a:p>
            <a:pPr algn="just">
              <a:buFont typeface="Wingdings" panose="05000000000000000000" pitchFamily="2" charset="2"/>
              <a:buChar char="q"/>
            </a:pPr>
            <a:r>
              <a:rPr lang="en-IN" dirty="0" smtClean="0"/>
              <a:t>No transfer to distinct person</a:t>
            </a:r>
          </a:p>
        </p:txBody>
      </p:sp>
    </p:spTree>
    <p:extLst>
      <p:ext uri="{BB962C8B-B14F-4D97-AF65-F5344CB8AC3E}">
        <p14:creationId xmlns:p14="http://schemas.microsoft.com/office/powerpoint/2010/main" xmlns="" val="33793289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Circulars</a:t>
            </a:r>
            <a:endParaRPr lang="en-IN" dirty="0"/>
          </a:p>
        </p:txBody>
      </p:sp>
      <p:sp>
        <p:nvSpPr>
          <p:cNvPr id="3" name="Content Placeholder 2"/>
          <p:cNvSpPr>
            <a:spLocks noGrp="1"/>
          </p:cNvSpPr>
          <p:nvPr>
            <p:ph idx="1"/>
          </p:nvPr>
        </p:nvSpPr>
        <p:spPr/>
        <p:txBody>
          <a:bodyPr/>
          <a:lstStyle/>
          <a:p>
            <a:r>
              <a:rPr lang="en-IN" dirty="0" smtClean="0"/>
              <a:t>Circular 81/54/2018</a:t>
            </a:r>
            <a:endParaRPr lang="en-IN" b="1" u="sng" dirty="0" smtClean="0"/>
          </a:p>
          <a:p>
            <a:pPr algn="just"/>
            <a:r>
              <a:rPr lang="en-IN" b="1" u="sng" dirty="0" smtClean="0"/>
              <a:t>Rate of Tax on Sprinkler Irrigation system laterals</a:t>
            </a:r>
          </a:p>
          <a:p>
            <a:pPr algn="just"/>
            <a:r>
              <a:rPr lang="en-IN" dirty="0" smtClean="0"/>
              <a:t>Sprinkler covers sprinkler irrigation system. Accordingly, sprinkler system consisting nozzles, lateral and other component would attract 12% GST Rate.</a:t>
            </a:r>
          </a:p>
          <a:p>
            <a:pPr algn="just"/>
            <a:endParaRPr lang="en-IN" dirty="0"/>
          </a:p>
          <a:p>
            <a:pPr algn="just"/>
            <a:r>
              <a:rPr lang="en-IN" dirty="0" smtClean="0"/>
              <a:t>Circulars 84/03/2019</a:t>
            </a:r>
          </a:p>
          <a:p>
            <a:pPr algn="just"/>
            <a:r>
              <a:rPr lang="en-IN" dirty="0" smtClean="0"/>
              <a:t>Printing of pictures service which are recorded on media would fall under entry 998912 and thus would attract 18% GST.</a:t>
            </a:r>
          </a:p>
        </p:txBody>
      </p:sp>
    </p:spTree>
    <p:extLst>
      <p:ext uri="{BB962C8B-B14F-4D97-AF65-F5344CB8AC3E}">
        <p14:creationId xmlns:p14="http://schemas.microsoft.com/office/powerpoint/2010/main" xmlns="" val="465550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Circulars</a:t>
            </a:r>
            <a:endParaRPr lang="en-IN" dirty="0"/>
          </a:p>
        </p:txBody>
      </p:sp>
      <p:sp>
        <p:nvSpPr>
          <p:cNvPr id="3" name="Content Placeholder 2"/>
          <p:cNvSpPr>
            <a:spLocks noGrp="1"/>
          </p:cNvSpPr>
          <p:nvPr>
            <p:ph idx="1"/>
          </p:nvPr>
        </p:nvSpPr>
        <p:spPr/>
        <p:txBody>
          <a:bodyPr/>
          <a:lstStyle/>
          <a:p>
            <a:r>
              <a:rPr lang="en-IN" b="1" u="sng" dirty="0" smtClean="0"/>
              <a:t>Circular 85/04/2019</a:t>
            </a:r>
          </a:p>
          <a:p>
            <a:r>
              <a:rPr lang="en-IN" dirty="0" smtClean="0"/>
              <a:t>Supply of Food and Beverages by Educational Institution – </a:t>
            </a:r>
            <a:r>
              <a:rPr lang="en-IN" b="1" u="sng" dirty="0" smtClean="0"/>
              <a:t>Exempt</a:t>
            </a:r>
          </a:p>
          <a:p>
            <a:r>
              <a:rPr lang="en-IN" dirty="0" smtClean="0"/>
              <a:t>Supply of food and Beverages by a Contractor under Contractual arrangement in an educational establishment  – </a:t>
            </a:r>
            <a:r>
              <a:rPr lang="en-IN" b="1" u="sng" dirty="0" smtClean="0"/>
              <a:t>Taxable @ 5%</a:t>
            </a:r>
          </a:p>
          <a:p>
            <a:endParaRPr lang="en-IN" b="1" u="sng" dirty="0" smtClean="0"/>
          </a:p>
          <a:p>
            <a:pPr marL="0" indent="0">
              <a:buNone/>
            </a:pPr>
            <a:r>
              <a:rPr lang="en-IN" b="1" u="sng" dirty="0" smtClean="0"/>
              <a:t>Circular 87/07/2019</a:t>
            </a:r>
          </a:p>
          <a:p>
            <a:pPr marL="0" indent="0">
              <a:buNone/>
            </a:pPr>
            <a:r>
              <a:rPr lang="en-IN" dirty="0" smtClean="0"/>
              <a:t>Availability of Service Tax as transitional credit under GST </a:t>
            </a:r>
            <a:r>
              <a:rPr lang="en-IN" smtClean="0"/>
              <a:t>remains intact.</a:t>
            </a:r>
            <a:endParaRPr lang="en-IN" dirty="0"/>
          </a:p>
        </p:txBody>
      </p:sp>
    </p:spTree>
    <p:extLst>
      <p:ext uri="{BB962C8B-B14F-4D97-AF65-F5344CB8AC3E}">
        <p14:creationId xmlns:p14="http://schemas.microsoft.com/office/powerpoint/2010/main" xmlns="" val="1584745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Notifications</a:t>
            </a:r>
            <a:endParaRPr lang="en-IN" dirty="0"/>
          </a:p>
        </p:txBody>
      </p:sp>
      <p:sp>
        <p:nvSpPr>
          <p:cNvPr id="3" name="Text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220276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478" y="276051"/>
            <a:ext cx="11624255" cy="6478697"/>
          </a:xfrm>
          <a:prstGeom prst="rect">
            <a:avLst/>
          </a:prstGeom>
        </p:spPr>
        <p:txBody>
          <a:bodyPr wrap="square">
            <a:spAutoFit/>
          </a:bodyPr>
          <a:lstStyle/>
          <a:p>
            <a:pPr algn="ctr"/>
            <a:r>
              <a:rPr lang="en-US" sz="3200" dirty="0" smtClean="0"/>
              <a:t>Late </a:t>
            </a:r>
            <a:r>
              <a:rPr lang="en-US" sz="3200" dirty="0"/>
              <a:t>fee waiver[Notification No. 75/2018</a:t>
            </a:r>
            <a:endParaRPr lang="en-IN" sz="3200" dirty="0"/>
          </a:p>
          <a:p>
            <a:pPr algn="just"/>
            <a:r>
              <a:rPr lang="en-US" sz="2800" dirty="0" smtClean="0"/>
              <a:t>			</a:t>
            </a:r>
            <a:r>
              <a:rPr lang="en-US" sz="2400" dirty="0" smtClean="0"/>
              <a:t>Central </a:t>
            </a:r>
            <a:r>
              <a:rPr lang="en-US" sz="2400" dirty="0"/>
              <a:t>Tax dated 31st December, 2018 </a:t>
            </a:r>
            <a:r>
              <a:rPr lang="en-US" sz="2400" dirty="0" smtClean="0"/>
              <a:t>]</a:t>
            </a:r>
          </a:p>
          <a:p>
            <a:pPr algn="just"/>
            <a:endParaRPr lang="en-IN" sz="2400" dirty="0"/>
          </a:p>
          <a:p>
            <a:pPr marL="1200150" lvl="2" indent="-285750" algn="just">
              <a:buFont typeface="Arial" panose="020B0604020202020204" pitchFamily="34" charset="0"/>
              <a:buChar char="•"/>
            </a:pPr>
            <a:r>
              <a:rPr lang="en-US" dirty="0"/>
              <a:t>Amendment in No. 4/2018– Central Tax, dated the 23rd January, 2018</a:t>
            </a:r>
            <a:r>
              <a:rPr lang="en-US" dirty="0" smtClean="0"/>
              <a:t>,</a:t>
            </a:r>
          </a:p>
          <a:p>
            <a:pPr marL="1200150" lvl="2" indent="-285750" algn="just">
              <a:buFont typeface="Arial" panose="020B0604020202020204" pitchFamily="34" charset="0"/>
              <a:buChar char="•"/>
            </a:pPr>
            <a:endParaRPr lang="en-IN" sz="1100" dirty="0"/>
          </a:p>
          <a:p>
            <a:pPr marL="1200150" lvl="2" indent="-285750" algn="just">
              <a:buFont typeface="Arial" panose="020B0604020202020204" pitchFamily="34" charset="0"/>
              <a:buChar char="•"/>
            </a:pPr>
            <a:r>
              <a:rPr lang="en-US" dirty="0"/>
              <a:t>In exercise of the powers conferred by section 128 of the Central Goods and Services Tax Act, 2017 (12 of 2017) (hereafter in this notification referred to as the said Act), the Central Government, on the recommendations of the Council, hereby </a:t>
            </a:r>
            <a:r>
              <a:rPr lang="en-US" i="1" u="heavy" dirty="0"/>
              <a:t>waives the amount of late fee payable by any registered person for failure to furnish the details of outward supplies for any month/quarter in </a:t>
            </a:r>
            <a:r>
              <a:rPr lang="en-US" b="1" i="1" u="heavy" dirty="0"/>
              <a:t>FORM GSTR-1</a:t>
            </a:r>
            <a:r>
              <a:rPr lang="en-US" b="1" i="1" dirty="0"/>
              <a:t> </a:t>
            </a:r>
            <a:r>
              <a:rPr lang="en-US" dirty="0"/>
              <a:t>by the due date under section 47 of the said Act, which is in excess of an amount of ₹25 /-for every day during which such failure continues</a:t>
            </a:r>
            <a:r>
              <a:rPr lang="en-US" dirty="0" smtClean="0"/>
              <a:t>:</a:t>
            </a:r>
          </a:p>
          <a:p>
            <a:pPr lvl="2" algn="just"/>
            <a:endParaRPr lang="en-IN" sz="1100" dirty="0"/>
          </a:p>
          <a:p>
            <a:pPr marL="1200150" lvl="2" indent="-285750" algn="just">
              <a:buFont typeface="Arial" panose="020B0604020202020204" pitchFamily="34" charset="0"/>
              <a:buChar char="•"/>
            </a:pPr>
            <a:r>
              <a:rPr lang="en-US" b="1" dirty="0"/>
              <a:t>Provided </a:t>
            </a:r>
            <a:r>
              <a:rPr lang="en-US" dirty="0"/>
              <a:t>that where there are no outward supplies in any month/quarter, the amount of late fee payable by such registered person for failure to furnish the said details by the due date under section 47 of the said Act shall stand waived to the extent which is in excess of an amount of ₹10/-for every day during which such failure continues</a:t>
            </a:r>
            <a:r>
              <a:rPr lang="en-US" dirty="0" smtClean="0"/>
              <a:t>.</a:t>
            </a:r>
          </a:p>
          <a:p>
            <a:pPr marL="1200150" lvl="2" indent="-285750" algn="just">
              <a:buFont typeface="Arial" panose="020B0604020202020204" pitchFamily="34" charset="0"/>
              <a:buChar char="•"/>
            </a:pPr>
            <a:endParaRPr lang="en-IN" sz="1100" dirty="0"/>
          </a:p>
          <a:p>
            <a:pPr marL="1200150" lvl="2" indent="-285750" algn="just">
              <a:buFont typeface="Arial" panose="020B0604020202020204" pitchFamily="34" charset="0"/>
              <a:buChar char="•"/>
            </a:pPr>
            <a:r>
              <a:rPr lang="en-US" u="heavy" dirty="0"/>
              <a:t> </a:t>
            </a:r>
            <a:r>
              <a:rPr lang="en-US" i="1" u="heavy" dirty="0"/>
              <a:t>“Provided further that the amount of late fee payable under section 47 of the said Act shall stand waived for the registered persons who failed to furnish the details of outward supplies in FORM GSTR-1 for the months/quarters from July, 2017 to September, 2018 by the due date but furnishes the said details in FORM GSTR-1 between the period from 22nd December, 2018 to 31st March, 2019.”.</a:t>
            </a:r>
            <a:endParaRPr lang="en-IN" sz="1100" dirty="0"/>
          </a:p>
          <a:p>
            <a:pPr algn="just"/>
            <a:endParaRPr lang="en-IN" sz="2800" dirty="0"/>
          </a:p>
        </p:txBody>
      </p:sp>
    </p:spTree>
    <p:extLst>
      <p:ext uri="{BB962C8B-B14F-4D97-AF65-F5344CB8AC3E}">
        <p14:creationId xmlns:p14="http://schemas.microsoft.com/office/powerpoint/2010/main" xmlns="" val="16948183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303" y="310494"/>
            <a:ext cx="12064522" cy="6432530"/>
          </a:xfrm>
          <a:prstGeom prst="rect">
            <a:avLst/>
          </a:prstGeom>
        </p:spPr>
        <p:txBody>
          <a:bodyPr wrap="square">
            <a:spAutoFit/>
          </a:bodyPr>
          <a:lstStyle/>
          <a:p>
            <a:pPr algn="ctr"/>
            <a:r>
              <a:rPr lang="en-US" sz="3200" dirty="0"/>
              <a:t>Late fee waiver for composition scheme taxable person	filing </a:t>
            </a:r>
            <a:r>
              <a:rPr lang="en-US" sz="3200" dirty="0" smtClean="0"/>
              <a:t>GSTR-4</a:t>
            </a:r>
          </a:p>
          <a:p>
            <a:pPr algn="ctr"/>
            <a:endParaRPr lang="en-US" sz="3200" dirty="0"/>
          </a:p>
          <a:p>
            <a:pPr marL="1257300" lvl="2" indent="-342900">
              <a:buFont typeface="Arial" panose="020B0604020202020204" pitchFamily="34" charset="0"/>
              <a:buChar char="•"/>
            </a:pPr>
            <a:r>
              <a:rPr lang="en-US" sz="2000" b="1" dirty="0"/>
              <a:t>Part waiver of late fee-</a:t>
            </a:r>
            <a:r>
              <a:rPr lang="en-US" dirty="0"/>
              <a:t>Notification No. 73/2017 – Central Tax New Delhi, the </a:t>
            </a:r>
            <a:r>
              <a:rPr lang="en-US" dirty="0" smtClean="0"/>
              <a:t>29</a:t>
            </a:r>
            <a:r>
              <a:rPr lang="en-US" baseline="30000" dirty="0" smtClean="0"/>
              <a:t>th</a:t>
            </a:r>
            <a:r>
              <a:rPr lang="en-US" dirty="0" smtClean="0"/>
              <a:t> December</a:t>
            </a:r>
            <a:r>
              <a:rPr lang="en-US" dirty="0"/>
              <a:t>, </a:t>
            </a:r>
            <a:r>
              <a:rPr lang="en-US" dirty="0" smtClean="0"/>
              <a:t>2017 AMENDED </a:t>
            </a:r>
            <a:r>
              <a:rPr lang="en-US" dirty="0"/>
              <a:t>BY Notification No. 77/2018 – Central Tax DT 31</a:t>
            </a:r>
            <a:r>
              <a:rPr lang="en-US" sz="1200" dirty="0"/>
              <a:t>st </a:t>
            </a:r>
            <a:r>
              <a:rPr lang="en-US" dirty="0"/>
              <a:t>dec2018</a:t>
            </a:r>
            <a:r>
              <a:rPr lang="en-US" dirty="0" smtClean="0"/>
              <a:t>.</a:t>
            </a:r>
          </a:p>
          <a:p>
            <a:pPr lvl="2"/>
            <a:endParaRPr lang="en-IN" dirty="0"/>
          </a:p>
          <a:p>
            <a:pPr algn="just"/>
            <a:r>
              <a:rPr lang="en-US" sz="2000" dirty="0" smtClean="0"/>
              <a:t>	G.S.R</a:t>
            </a:r>
            <a:r>
              <a:rPr lang="en-US" sz="2000" dirty="0"/>
              <a:t>……(E):- In exercise of the powers conferred by section 128 of the Central Goods and Services Tax Act, </a:t>
            </a:r>
            <a:r>
              <a:rPr lang="en-US" sz="2000" dirty="0" smtClean="0"/>
              <a:t>	2017 </a:t>
            </a:r>
            <a:r>
              <a:rPr lang="en-US" sz="2000" dirty="0"/>
              <a:t>(12 of 2017) (hereafter in this notification referred to as the said Act), the Central Government, on </a:t>
            </a:r>
            <a:r>
              <a:rPr lang="en-US" sz="2000" dirty="0" smtClean="0"/>
              <a:t>	the </a:t>
            </a:r>
            <a:r>
              <a:rPr lang="en-US" sz="2000" dirty="0"/>
              <a:t>recommendations of the Council, hereby waives the amount of late fee payable under section 47 of </a:t>
            </a:r>
            <a:r>
              <a:rPr lang="en-US" sz="2000" dirty="0" smtClean="0"/>
              <a:t>	the </a:t>
            </a:r>
            <a:r>
              <a:rPr lang="en-US" sz="2000" dirty="0"/>
              <a:t>said Act, by any registered person for failure to furnish the return in FORM GSTR-4 by the due date, </a:t>
            </a:r>
            <a:r>
              <a:rPr lang="en-US" sz="2000" dirty="0" smtClean="0"/>
              <a:t>	which </a:t>
            </a:r>
            <a:r>
              <a:rPr lang="en-US" sz="2000" dirty="0"/>
              <a:t>is in excess of an amount of </a:t>
            </a:r>
            <a:r>
              <a:rPr lang="en-US" sz="2000" dirty="0" err="1"/>
              <a:t>Rs</a:t>
            </a:r>
            <a:r>
              <a:rPr lang="en-US" sz="2000" dirty="0"/>
              <a:t>. 25/- for every day during which such failure continues:</a:t>
            </a:r>
            <a:endParaRPr lang="en-IN" sz="2000" dirty="0"/>
          </a:p>
          <a:p>
            <a:pPr algn="just"/>
            <a:r>
              <a:rPr lang="en-US" sz="2000" dirty="0" smtClean="0"/>
              <a:t>	Provided </a:t>
            </a:r>
            <a:r>
              <a:rPr lang="en-US" sz="2000" dirty="0"/>
              <a:t>that where the total amount payable in lieu of central tax in the said return is nil, the amount of </a:t>
            </a:r>
            <a:r>
              <a:rPr lang="en-US" sz="2000" dirty="0" smtClean="0"/>
              <a:t>	late </a:t>
            </a:r>
            <a:r>
              <a:rPr lang="en-US" sz="2000" dirty="0"/>
              <a:t>fee payable under section 47 of the said Act, by any registered person for failure to furnish the said </a:t>
            </a:r>
            <a:r>
              <a:rPr lang="en-US" sz="2000" dirty="0" smtClean="0"/>
              <a:t>	return </a:t>
            </a:r>
            <a:r>
              <a:rPr lang="en-US" sz="2000" dirty="0"/>
              <a:t>by the due date shall stand waived to the extent which is in excess of an amount of </a:t>
            </a:r>
            <a:r>
              <a:rPr lang="en-US" sz="2000" dirty="0" err="1"/>
              <a:t>Rs</a:t>
            </a:r>
            <a:r>
              <a:rPr lang="en-US" sz="2000" dirty="0"/>
              <a:t>. 10/- for </a:t>
            </a:r>
            <a:r>
              <a:rPr lang="en-US" sz="2000" dirty="0" smtClean="0"/>
              <a:t>	every </a:t>
            </a:r>
            <a:r>
              <a:rPr lang="en-US" sz="2000" dirty="0"/>
              <a:t>day during which such  failure continues.</a:t>
            </a:r>
            <a:endParaRPr lang="en-IN" sz="2000" dirty="0"/>
          </a:p>
          <a:p>
            <a:pPr marL="892175" algn="just"/>
            <a:r>
              <a:rPr lang="en-US" sz="2000" u="heavy" dirty="0"/>
              <a:t> </a:t>
            </a:r>
            <a:r>
              <a:rPr lang="en-US" sz="2000" u="heavy" dirty="0" smtClean="0"/>
              <a:t>“</a:t>
            </a:r>
            <a:r>
              <a:rPr lang="en-US" sz="2000" u="heavy" dirty="0"/>
              <a:t>Provided further the amount of late fee payable under section 47 of the said Act shall</a:t>
            </a:r>
            <a:r>
              <a:rPr lang="en-US" sz="2000" dirty="0"/>
              <a:t> </a:t>
            </a:r>
            <a:r>
              <a:rPr lang="en-US" sz="2000" u="heavy" dirty="0" smtClean="0"/>
              <a:t>stand </a:t>
            </a:r>
            <a:r>
              <a:rPr lang="en-US" sz="2000" u="heavy" dirty="0"/>
              <a:t>waived for the registered persons who failed to furnish the return in FORM GSTR-</a:t>
            </a:r>
            <a:r>
              <a:rPr lang="en-US" sz="2000" dirty="0"/>
              <a:t> </a:t>
            </a:r>
            <a:r>
              <a:rPr lang="en-US" sz="2000" u="heavy" dirty="0"/>
              <a:t>4 for the </a:t>
            </a:r>
            <a:r>
              <a:rPr lang="en-US" sz="2000" u="heavy" dirty="0" smtClean="0"/>
              <a:t>quarters </a:t>
            </a:r>
            <a:r>
              <a:rPr lang="en-US" sz="2000" u="heavy" dirty="0"/>
              <a:t>from July, 2017 to September, 2018 by the due date but furnishes the</a:t>
            </a:r>
            <a:r>
              <a:rPr lang="en-US" sz="2000" dirty="0"/>
              <a:t> </a:t>
            </a:r>
            <a:r>
              <a:rPr lang="en-US" sz="2000" u="heavy" dirty="0"/>
              <a:t>said return </a:t>
            </a:r>
            <a:r>
              <a:rPr lang="en-US" sz="2000" u="heavy" dirty="0" smtClean="0"/>
              <a:t>between </a:t>
            </a:r>
            <a:r>
              <a:rPr lang="en-US" sz="2000" u="heavy" dirty="0"/>
              <a:t>the period from 22nd December, 2018 to 31st March, 2019.”.</a:t>
            </a:r>
            <a:endParaRPr lang="en-IN" sz="2000" dirty="0"/>
          </a:p>
          <a:p>
            <a:pPr algn="ctr"/>
            <a:endParaRPr lang="en-IN" sz="3200" dirty="0"/>
          </a:p>
        </p:txBody>
      </p:sp>
    </p:spTree>
    <p:extLst>
      <p:ext uri="{BB962C8B-B14F-4D97-AF65-F5344CB8AC3E}">
        <p14:creationId xmlns:p14="http://schemas.microsoft.com/office/powerpoint/2010/main" xmlns="" val="32039546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 y="281819"/>
            <a:ext cx="12064522" cy="6278642"/>
          </a:xfrm>
          <a:prstGeom prst="rect">
            <a:avLst/>
          </a:prstGeom>
        </p:spPr>
        <p:txBody>
          <a:bodyPr wrap="square">
            <a:spAutoFit/>
          </a:bodyPr>
          <a:lstStyle/>
          <a:p>
            <a:pPr algn="ctr"/>
            <a:r>
              <a:rPr lang="en-US" sz="4400" dirty="0"/>
              <a:t>Ext of time limit of filing of </a:t>
            </a:r>
            <a:r>
              <a:rPr lang="en-US" sz="4400" dirty="0" smtClean="0"/>
              <a:t>ITC-04</a:t>
            </a:r>
          </a:p>
          <a:p>
            <a:pPr algn="ctr"/>
            <a:endParaRPr lang="en-IN" sz="4400" dirty="0"/>
          </a:p>
          <a:p>
            <a:r>
              <a:rPr lang="en-US" dirty="0"/>
              <a:t> </a:t>
            </a:r>
            <a:endParaRPr lang="en-IN" sz="900" dirty="0"/>
          </a:p>
          <a:p>
            <a:pPr marL="742950" lvl="1" indent="-285750" algn="just">
              <a:buFont typeface="Arial" panose="020B0604020202020204" pitchFamily="34" charset="0"/>
              <a:buChar char="•"/>
            </a:pPr>
            <a:r>
              <a:rPr lang="en-US" sz="2400" dirty="0"/>
              <a:t>G.S.R… (E). - In pursuance of section 168 of the Central Goods and Services Tax Act, 2017 (12 of 2017) and sub-rule (3) of rule 45 of the Central Goods and Services Tax Rules, 2017 (hereinafter referred to as the said rules), and in </a:t>
            </a:r>
            <a:r>
              <a:rPr lang="en-US" sz="2400" dirty="0" err="1"/>
              <a:t>supercession</a:t>
            </a:r>
            <a:r>
              <a:rPr lang="en-US" sz="2400" dirty="0"/>
              <a:t> of the notification of the Government of India in the Ministry of Finance, Department of Revenue No. 59/2018Central Tax, dated the 26th October, 2018, published in the Gazette of India, Extraordinary, Part II, Section 3, Sub-section (</a:t>
            </a:r>
            <a:r>
              <a:rPr lang="en-US" sz="2400" dirty="0" err="1"/>
              <a:t>i</a:t>
            </a:r>
            <a:r>
              <a:rPr lang="en-US" sz="2400" dirty="0"/>
              <a:t>) vide number G.S.R.1071(E), dated the 26th October, 2018, except as respects things done or omitted to be done before such </a:t>
            </a:r>
            <a:r>
              <a:rPr lang="en-US" sz="2400" dirty="0" err="1"/>
              <a:t>supercession</a:t>
            </a:r>
            <a:r>
              <a:rPr lang="en-US" sz="2400" dirty="0"/>
              <a:t>, the </a:t>
            </a:r>
            <a:r>
              <a:rPr lang="en-US" sz="2400" u="heavy" dirty="0"/>
              <a:t>Commissioner, hereby extends the time limit for furnishing the declaration in FORM GST ITC-04 of the said rules, in respect of goods dispatched to a job worker or received from a job worker, during the period from July, 2017 to December, 2018 till the 31st day of March, 2019.</a:t>
            </a:r>
            <a:endParaRPr lang="en-IN" sz="2400" dirty="0"/>
          </a:p>
          <a:p>
            <a:pPr algn="ctr"/>
            <a:endParaRPr lang="en-IN" sz="3200" dirty="0"/>
          </a:p>
        </p:txBody>
      </p:sp>
    </p:spTree>
    <p:extLst>
      <p:ext uri="{BB962C8B-B14F-4D97-AF65-F5344CB8AC3E}">
        <p14:creationId xmlns:p14="http://schemas.microsoft.com/office/powerpoint/2010/main" xmlns="" val="11444549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Changes in Tax Rate</a:t>
            </a:r>
            <a:br>
              <a:rPr lang="en-IN" dirty="0" smtClean="0"/>
            </a:b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616609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1505063" cy="5355312"/>
          </a:xfrm>
          <a:prstGeom prst="rect">
            <a:avLst/>
          </a:prstGeom>
        </p:spPr>
        <p:txBody>
          <a:bodyPr wrap="square">
            <a:spAutoFit/>
          </a:bodyPr>
          <a:lstStyle/>
          <a:p>
            <a:pPr algn="ctr"/>
            <a:r>
              <a:rPr lang="en-US" sz="3200" b="1" u="heavy" spc="-20" dirty="0">
                <a:latin typeface="Calibri" panose="020F0502020204030204" pitchFamily="34" charset="0"/>
                <a:ea typeface="Calibri" panose="020F0502020204030204" pitchFamily="34" charset="0"/>
              </a:rPr>
              <a:t>Recent </a:t>
            </a:r>
            <a:r>
              <a:rPr lang="en-US" sz="3200" b="1" u="heavy" spc="-15" dirty="0">
                <a:latin typeface="Calibri" panose="020F0502020204030204" pitchFamily="34" charset="0"/>
                <a:ea typeface="Calibri" panose="020F0502020204030204" pitchFamily="34" charset="0"/>
              </a:rPr>
              <a:t>Amendment </a:t>
            </a:r>
            <a:r>
              <a:rPr lang="en-US" sz="3200" b="1" u="heavy" dirty="0">
                <a:latin typeface="Calibri" panose="020F0502020204030204" pitchFamily="34" charset="0"/>
                <a:ea typeface="Calibri" panose="020F0502020204030204" pitchFamily="34" charset="0"/>
              </a:rPr>
              <a:t>in Notifications </a:t>
            </a:r>
            <a:r>
              <a:rPr lang="en-US" sz="3200" b="1" u="heavy" spc="-20" dirty="0">
                <a:latin typeface="Calibri" panose="020F0502020204030204" pitchFamily="34" charset="0"/>
                <a:ea typeface="Calibri" panose="020F0502020204030204" pitchFamily="34" charset="0"/>
              </a:rPr>
              <a:t>Central </a:t>
            </a:r>
            <a:r>
              <a:rPr lang="en-US" sz="3200" b="1" u="heavy" spc="-95" dirty="0">
                <a:latin typeface="Calibri" panose="020F0502020204030204" pitchFamily="34" charset="0"/>
                <a:ea typeface="Calibri" panose="020F0502020204030204" pitchFamily="34" charset="0"/>
              </a:rPr>
              <a:t>Tax </a:t>
            </a:r>
            <a:r>
              <a:rPr lang="en-US" sz="3200" b="1" u="heavy" spc="-20" dirty="0">
                <a:latin typeface="Calibri" panose="020F0502020204030204" pitchFamily="34" charset="0"/>
                <a:ea typeface="Calibri" panose="020F0502020204030204" pitchFamily="34" charset="0"/>
              </a:rPr>
              <a:t>Rate</a:t>
            </a:r>
            <a:r>
              <a:rPr lang="en-US" sz="3200" b="1" spc="-20" dirty="0">
                <a:latin typeface="Calibri" panose="020F0502020204030204" pitchFamily="34" charset="0"/>
                <a:ea typeface="Calibri" panose="020F0502020204030204" pitchFamily="34" charset="0"/>
              </a:rPr>
              <a:t> </a:t>
            </a:r>
            <a:r>
              <a:rPr lang="en-US" sz="3200" b="1" dirty="0" smtClean="0">
                <a:latin typeface="Calibri" panose="020F0502020204030204" pitchFamily="34" charset="0"/>
                <a:ea typeface="Calibri" panose="020F0502020204030204" pitchFamily="34" charset="0"/>
              </a:rPr>
              <a:t>as per GST Council in its 31</a:t>
            </a:r>
            <a:r>
              <a:rPr lang="en-US" sz="3200" b="1" baseline="30000" dirty="0" smtClean="0">
                <a:latin typeface="Calibri" panose="020F0502020204030204" pitchFamily="34" charset="0"/>
                <a:ea typeface="Calibri" panose="020F0502020204030204" pitchFamily="34" charset="0"/>
              </a:rPr>
              <a:t>st</a:t>
            </a:r>
            <a:r>
              <a:rPr lang="en-US" sz="3200" b="1" dirty="0" smtClean="0">
                <a:latin typeface="Calibri" panose="020F0502020204030204" pitchFamily="34" charset="0"/>
                <a:ea typeface="Calibri" panose="020F0502020204030204" pitchFamily="34" charset="0"/>
              </a:rPr>
              <a:t> </a:t>
            </a:r>
            <a:r>
              <a:rPr lang="en-US" sz="3200" b="1" spc="-25" dirty="0" smtClean="0">
                <a:latin typeface="Calibri" panose="020F0502020204030204" pitchFamily="34" charset="0"/>
                <a:ea typeface="Calibri" panose="020F0502020204030204" pitchFamily="34" charset="0"/>
              </a:rPr>
              <a:t>meeting</a:t>
            </a:r>
          </a:p>
          <a:p>
            <a:endParaRPr lang="en-US" b="1" spc="-25" dirty="0">
              <a:latin typeface="Calibri" panose="020F0502020204030204" pitchFamily="34" charset="0"/>
            </a:endParaRPr>
          </a:p>
          <a:p>
            <a:pPr marL="285750" lvl="0" indent="-285750" algn="just">
              <a:buFont typeface="Wingdings" panose="05000000000000000000" pitchFamily="2" charset="2"/>
              <a:buChar char="Ø"/>
            </a:pPr>
            <a:r>
              <a:rPr lang="en-US" sz="2000" dirty="0"/>
              <a:t>24/2018-Central Tax (Rate) : Seeks to further amend notification No. 1/2017- Central Tax (Rate) dated 28.06.2017 to change GST rates on goods as per recommendations of the GST Council in its 31st meeting</a:t>
            </a:r>
            <a:r>
              <a:rPr lang="en-US" sz="2000" dirty="0" smtClean="0"/>
              <a:t>.</a:t>
            </a:r>
          </a:p>
          <a:p>
            <a:pPr lvl="0" algn="just"/>
            <a:endParaRPr lang="en-IN" sz="2000" dirty="0"/>
          </a:p>
          <a:p>
            <a:pPr marL="285750" lvl="0" indent="-285750" algn="just">
              <a:buFont typeface="Wingdings" panose="05000000000000000000" pitchFamily="2" charset="2"/>
              <a:buChar char="Ø"/>
            </a:pPr>
            <a:r>
              <a:rPr lang="en-US" sz="2000" dirty="0"/>
              <a:t>25/2018-Central Tax (Rate) : Seeks to further amend notification No. 2/2017- Central Tax (Rate) dated 28.06.2017 to exempt GST on goods as per recommendations of the GST Council in its 31st meeting</a:t>
            </a:r>
            <a:r>
              <a:rPr lang="en-US" sz="2000" dirty="0" smtClean="0"/>
              <a:t>.</a:t>
            </a:r>
          </a:p>
          <a:p>
            <a:pPr lvl="0" algn="just"/>
            <a:endParaRPr lang="en-IN" sz="2000" dirty="0"/>
          </a:p>
          <a:p>
            <a:pPr marL="285750" lvl="0" indent="-285750" algn="just">
              <a:buFont typeface="Wingdings" panose="05000000000000000000" pitchFamily="2" charset="2"/>
              <a:buChar char="Ø"/>
            </a:pPr>
            <a:r>
              <a:rPr lang="en-US" sz="2000" dirty="0"/>
              <a:t>26/2018-Central Tax (Rate) : Seeks to exempt central tax on supply of gold by nominated agencies to registered persons</a:t>
            </a:r>
            <a:r>
              <a:rPr lang="en-US" sz="2000" dirty="0" smtClean="0"/>
              <a:t>.</a:t>
            </a:r>
          </a:p>
          <a:p>
            <a:pPr marL="285750" lvl="0" indent="-285750" algn="just">
              <a:buFont typeface="Wingdings" panose="05000000000000000000" pitchFamily="2" charset="2"/>
              <a:buChar char="Ø"/>
            </a:pPr>
            <a:endParaRPr lang="en-IN" sz="2000" dirty="0"/>
          </a:p>
          <a:p>
            <a:pPr marL="285750" lvl="0" indent="-285750" algn="just">
              <a:buFont typeface="Wingdings" panose="05000000000000000000" pitchFamily="2" charset="2"/>
              <a:buChar char="Ø"/>
            </a:pPr>
            <a:r>
              <a:rPr lang="en-US" sz="2000" dirty="0"/>
              <a:t>27/2018-Central Tax (Rate) : Seeks to amend notification No. 11/2017- Central Tax (Rate) so as to notify CGST rates of various services as recommended by Goods and Services Tax Council in its 31st meeting held on 22.12.2018.</a:t>
            </a:r>
            <a:endParaRPr lang="en-IN" sz="2000" dirty="0"/>
          </a:p>
          <a:p>
            <a:endParaRPr lang="en-IN" sz="2000" dirty="0"/>
          </a:p>
        </p:txBody>
      </p:sp>
    </p:spTree>
    <p:extLst>
      <p:ext uri="{BB962C8B-B14F-4D97-AF65-F5344CB8AC3E}">
        <p14:creationId xmlns:p14="http://schemas.microsoft.com/office/powerpoint/2010/main" xmlns="" val="2477230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Change in Solar Power devices related installation and their SITC contracts</a:t>
            </a:r>
            <a:endParaRPr lang="en-IN" dirty="0"/>
          </a:p>
        </p:txBody>
      </p:sp>
      <p:sp>
        <p:nvSpPr>
          <p:cNvPr id="3" name="Content Placeholder 2"/>
          <p:cNvSpPr>
            <a:spLocks noGrp="1"/>
          </p:cNvSpPr>
          <p:nvPr>
            <p:ph idx="1"/>
          </p:nvPr>
        </p:nvSpPr>
        <p:spPr/>
        <p:txBody>
          <a:bodyPr/>
          <a:lstStyle/>
          <a:p>
            <a:r>
              <a:rPr lang="en-US" dirty="0"/>
              <a:t>(vii) against S. No. 234, in the entry in column (3), the following Explanation shall be inserted in the end, namely: - </a:t>
            </a:r>
            <a:endParaRPr lang="en-US" dirty="0" smtClean="0"/>
          </a:p>
          <a:p>
            <a:pPr algn="just"/>
            <a:r>
              <a:rPr lang="en-US" b="1" dirty="0" smtClean="0"/>
              <a:t>“</a:t>
            </a:r>
            <a:r>
              <a:rPr lang="en-US" b="1" dirty="0"/>
              <a:t>Explanation: If the goods specified in this entry are supplied, by a supplier, along with supplies of other goods and services, one of which being a taxable service specified in the entry at S. No. 38 of the Table mentioned in the notification No. 11/2017-Central Tax (Rate), dated 28th June, 2017 [G.S.R. 690(E)], the value of supply of goods for the purposes of this entry shall be deemed as seventy per cent. of the gross consideration charged for all such supplies, and the remaining thirty per cent. of the gross consideration charged shall be deemed as value of the said taxable service.”;</a:t>
            </a:r>
            <a:endParaRPr lang="en-IN" b="1" dirty="0"/>
          </a:p>
        </p:txBody>
      </p:sp>
    </p:spTree>
    <p:extLst>
      <p:ext uri="{BB962C8B-B14F-4D97-AF65-F5344CB8AC3E}">
        <p14:creationId xmlns:p14="http://schemas.microsoft.com/office/powerpoint/2010/main" xmlns="" val="86529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71264"/>
          </a:xfrm>
        </p:spPr>
        <p:txBody>
          <a:bodyPr>
            <a:normAutofit/>
          </a:bodyPr>
          <a:lstStyle/>
          <a:p>
            <a:r>
              <a:rPr lang="en-US" sz="3200" b="1" u="sng" dirty="0"/>
              <a:t>Recent Amendment in Orders as per GST </a:t>
            </a:r>
            <a:r>
              <a:rPr lang="en-US" sz="3200" b="1" u="sng" dirty="0" smtClean="0"/>
              <a:t>Council in </a:t>
            </a:r>
            <a:r>
              <a:rPr lang="en-US" sz="3200" b="1" u="sng" dirty="0"/>
              <a:t>its 31st </a:t>
            </a:r>
            <a:r>
              <a:rPr lang="en-US" sz="3200" b="1" u="sng" dirty="0" smtClean="0"/>
              <a:t>meeting</a:t>
            </a:r>
            <a:endParaRPr lang="en-IN" sz="3200" b="1" u="sng" dirty="0"/>
          </a:p>
        </p:txBody>
      </p:sp>
      <p:sp>
        <p:nvSpPr>
          <p:cNvPr id="3" name="Content Placeholder 2"/>
          <p:cNvSpPr>
            <a:spLocks noGrp="1"/>
          </p:cNvSpPr>
          <p:nvPr>
            <p:ph idx="1"/>
          </p:nvPr>
        </p:nvSpPr>
        <p:spPr/>
        <p:txBody>
          <a:bodyPr/>
          <a:lstStyle/>
          <a:p>
            <a:pPr marL="0" indent="0">
              <a:buNone/>
            </a:pPr>
            <a:endParaRPr lang="en-IN" dirty="0" smtClean="0"/>
          </a:p>
          <a:p>
            <a:pPr>
              <a:buFont typeface="Wingdings" panose="05000000000000000000" pitchFamily="2" charset="2"/>
              <a:buChar char="Ø"/>
            </a:pP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xmlns="" val="3014963967"/>
              </p:ext>
            </p:extLst>
          </p:nvPr>
        </p:nvGraphicFramePr>
        <p:xfrm>
          <a:off x="1296538" y="1845734"/>
          <a:ext cx="10385946" cy="3998976"/>
        </p:xfrm>
        <a:graphic>
          <a:graphicData uri="http://schemas.openxmlformats.org/drawingml/2006/table">
            <a:tbl>
              <a:tblPr firstRow="1" firstCol="1" lastRow="1" lastCol="1" bandRow="1" bandCol="1">
                <a:tableStyleId>{5C22544A-7EE6-4342-B048-85BDC9FD1C3A}</a:tableStyleId>
              </a:tblPr>
              <a:tblGrid>
                <a:gridCol w="1092651"/>
                <a:gridCol w="1782749"/>
                <a:gridCol w="7510546"/>
              </a:tblGrid>
              <a:tr h="302955">
                <a:tc>
                  <a:txBody>
                    <a:bodyPr/>
                    <a:lstStyle/>
                    <a:p>
                      <a:pPr marL="31750" algn="ctr">
                        <a:lnSpc>
                          <a:spcPts val="2165"/>
                        </a:lnSpc>
                        <a:spcBef>
                          <a:spcPts val="330"/>
                        </a:spcBef>
                        <a:spcAft>
                          <a:spcPts val="0"/>
                        </a:spcAft>
                      </a:pPr>
                      <a:r>
                        <a:rPr lang="en-US" sz="2000" b="1" dirty="0">
                          <a:solidFill>
                            <a:schemeClr val="tx1"/>
                          </a:solidFill>
                        </a:rPr>
                        <a:t>04/2018</a:t>
                      </a:r>
                      <a:endParaRPr lang="en-IN" sz="2000" b="1" dirty="0">
                        <a:solidFill>
                          <a:schemeClr val="tx1"/>
                        </a:solidFill>
                      </a:endParaRPr>
                    </a:p>
                  </a:txBody>
                  <a:tcPr marL="0" marR="0" marT="0" marB="0"/>
                </a:tc>
                <a:tc>
                  <a:txBody>
                    <a:bodyPr/>
                    <a:lstStyle/>
                    <a:p>
                      <a:pPr marL="137795" marR="71120" algn="ctr">
                        <a:lnSpc>
                          <a:spcPts val="2165"/>
                        </a:lnSpc>
                        <a:spcBef>
                          <a:spcPts val="330"/>
                        </a:spcBef>
                        <a:spcAft>
                          <a:spcPts val="0"/>
                        </a:spcAft>
                      </a:pPr>
                      <a:r>
                        <a:rPr lang="en-US" sz="2000" b="1" dirty="0" smtClean="0">
                          <a:solidFill>
                            <a:schemeClr val="tx1"/>
                          </a:solidFill>
                        </a:rPr>
                        <a:t>31.12.2018</a:t>
                      </a:r>
                      <a:endParaRPr lang="en-IN" sz="2000" b="1" dirty="0">
                        <a:solidFill>
                          <a:schemeClr val="tx1"/>
                        </a:solidFill>
                      </a:endParaRPr>
                    </a:p>
                  </a:txBody>
                  <a:tcPr marL="0" marR="0" marT="0" marB="0"/>
                </a:tc>
                <a:tc>
                  <a:txBody>
                    <a:bodyPr/>
                    <a:lstStyle/>
                    <a:p>
                      <a:pPr marL="83820" algn="ctr">
                        <a:spcBef>
                          <a:spcPts val="15"/>
                        </a:spcBef>
                        <a:spcAft>
                          <a:spcPts val="0"/>
                        </a:spcAft>
                      </a:pPr>
                      <a:r>
                        <a:rPr lang="en-US" sz="2000" b="1" dirty="0">
                          <a:solidFill>
                            <a:schemeClr val="tx1"/>
                          </a:solidFill>
                          <a:effectLst/>
                        </a:rPr>
                        <a:t>Seeks to extend the due date for furnishing the statement </a:t>
                      </a:r>
                      <a:r>
                        <a:rPr lang="en-US" sz="2000" b="1" dirty="0" smtClean="0">
                          <a:solidFill>
                            <a:schemeClr val="tx1"/>
                          </a:solidFill>
                          <a:effectLst/>
                        </a:rPr>
                        <a:t>in FORM GSTR-8 by e-commerce companies for the months of October to December, 2018 till 31.01.2019.</a:t>
                      </a:r>
                      <a:endParaRPr lang="en-IN" sz="2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3820" algn="ctr">
                        <a:lnSpc>
                          <a:spcPts val="2165"/>
                        </a:lnSpc>
                        <a:spcBef>
                          <a:spcPts val="330"/>
                        </a:spcBef>
                        <a:spcAft>
                          <a:spcPts val="0"/>
                        </a:spcAft>
                      </a:pPr>
                      <a:endParaRPr lang="en-IN"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45914">
                <a:tc>
                  <a:txBody>
                    <a:bodyPr/>
                    <a:lstStyle/>
                    <a:p>
                      <a:pPr algn="ctr">
                        <a:spcBef>
                          <a:spcPts val="55"/>
                        </a:spcBef>
                        <a:spcAft>
                          <a:spcPts val="0"/>
                        </a:spcAft>
                      </a:pPr>
                      <a:r>
                        <a:rPr lang="en-US" sz="2000" b="1" dirty="0">
                          <a:solidFill>
                            <a:schemeClr val="tx1"/>
                          </a:solidFill>
                        </a:rPr>
                        <a:t> </a:t>
                      </a:r>
                      <a:endParaRPr lang="en-IN" sz="2000" b="1" dirty="0">
                        <a:solidFill>
                          <a:schemeClr val="tx1"/>
                        </a:solidFill>
                      </a:endParaRPr>
                    </a:p>
                    <a:p>
                      <a:pPr marL="31750" algn="ctr">
                        <a:lnSpc>
                          <a:spcPts val="2165"/>
                        </a:lnSpc>
                        <a:spcAft>
                          <a:spcPts val="0"/>
                        </a:spcAft>
                      </a:pPr>
                      <a:r>
                        <a:rPr lang="en-US" sz="2000" b="1" dirty="0">
                          <a:solidFill>
                            <a:schemeClr val="tx1"/>
                          </a:solidFill>
                        </a:rPr>
                        <a:t>03/2018</a:t>
                      </a:r>
                      <a:endParaRPr lang="en-IN" sz="2000" b="1" dirty="0">
                        <a:solidFill>
                          <a:schemeClr val="tx1"/>
                        </a:solidFill>
                      </a:endParaRPr>
                    </a:p>
                  </a:txBody>
                  <a:tcPr marL="0" marR="0" marT="0" marB="0"/>
                </a:tc>
                <a:tc>
                  <a:txBody>
                    <a:bodyPr/>
                    <a:lstStyle/>
                    <a:p>
                      <a:pPr algn="ctr">
                        <a:spcBef>
                          <a:spcPts val="55"/>
                        </a:spcBef>
                        <a:spcAft>
                          <a:spcPts val="0"/>
                        </a:spcAft>
                      </a:pPr>
                      <a:r>
                        <a:rPr lang="en-US" sz="2000" b="1" dirty="0">
                          <a:solidFill>
                            <a:schemeClr val="tx1"/>
                          </a:solidFill>
                        </a:rPr>
                        <a:t> </a:t>
                      </a:r>
                      <a:endParaRPr lang="en-IN" sz="2000" b="1" dirty="0">
                        <a:solidFill>
                          <a:schemeClr val="tx1"/>
                        </a:solidFill>
                      </a:endParaRPr>
                    </a:p>
                    <a:p>
                      <a:pPr marL="137795" marR="71120" algn="ctr">
                        <a:lnSpc>
                          <a:spcPts val="2165"/>
                        </a:lnSpc>
                        <a:spcAft>
                          <a:spcPts val="0"/>
                        </a:spcAft>
                      </a:pPr>
                      <a:r>
                        <a:rPr lang="en-US" sz="2000" b="1" dirty="0" smtClean="0">
                          <a:solidFill>
                            <a:schemeClr val="tx1"/>
                          </a:solidFill>
                        </a:rPr>
                        <a:t>31.12.2018</a:t>
                      </a:r>
                      <a:endParaRPr lang="en-IN" sz="2000" b="1" dirty="0">
                        <a:solidFill>
                          <a:schemeClr val="tx1"/>
                        </a:solidFill>
                      </a:endParaRPr>
                    </a:p>
                  </a:txBody>
                  <a:tcPr marL="0" marR="0" marT="0" marB="0">
                    <a:solidFill>
                      <a:schemeClr val="accent1"/>
                    </a:solidFill>
                  </a:tcPr>
                </a:tc>
                <a:tc>
                  <a:txBody>
                    <a:bodyPr/>
                    <a:lstStyle/>
                    <a:p>
                      <a:pPr marL="83820" algn="ctr">
                        <a:lnSpc>
                          <a:spcPct val="103000"/>
                        </a:lnSpc>
                        <a:spcBef>
                          <a:spcPts val="15"/>
                        </a:spcBef>
                        <a:spcAft>
                          <a:spcPts val="0"/>
                        </a:spcAft>
                      </a:pPr>
                      <a:r>
                        <a:rPr lang="en-US" sz="2000" b="1" dirty="0">
                          <a:solidFill>
                            <a:schemeClr val="tx1"/>
                          </a:solidFill>
                          <a:effectLst/>
                        </a:rPr>
                        <a:t> </a:t>
                      </a:r>
                      <a:r>
                        <a:rPr lang="en-US" sz="2000" b="1" dirty="0" smtClean="0">
                          <a:solidFill>
                            <a:schemeClr val="tx1"/>
                          </a:solidFill>
                          <a:effectLst/>
                        </a:rPr>
                        <a:t>Seeks </a:t>
                      </a:r>
                      <a:r>
                        <a:rPr lang="en-US" sz="2000" b="1" dirty="0">
                          <a:solidFill>
                            <a:schemeClr val="tx1"/>
                          </a:solidFill>
                          <a:effectLst/>
                        </a:rPr>
                        <a:t>to amend Removal of Difficulty Order No. </a:t>
                      </a:r>
                      <a:r>
                        <a:rPr lang="en-US" sz="2000" b="1" dirty="0" smtClean="0">
                          <a:solidFill>
                            <a:schemeClr val="tx1"/>
                          </a:solidFill>
                          <a:effectLst/>
                        </a:rPr>
                        <a:t>1/2018 dated 11.12.2018 so as to extend the due date for furnishing of annual returns in FORM GSTR-9, FORM GSTR-9A and reconciliation statement in FORM GSTR-9C for the FY</a:t>
                      </a:r>
                      <a:endParaRPr lang="en-IN" sz="2000" b="1" dirty="0" smtClean="0">
                        <a:solidFill>
                          <a:schemeClr val="tx1"/>
                        </a:solidFill>
                        <a:effectLst/>
                      </a:endParaRPr>
                    </a:p>
                    <a:p>
                      <a:pPr marL="83820" algn="ctr">
                        <a:spcBef>
                          <a:spcPts val="25"/>
                        </a:spcBef>
                        <a:spcAft>
                          <a:spcPts val="0"/>
                        </a:spcAft>
                      </a:pPr>
                      <a:r>
                        <a:rPr lang="en-US" sz="2000" b="1" dirty="0" smtClean="0">
                          <a:solidFill>
                            <a:schemeClr val="tx1"/>
                          </a:solidFill>
                          <a:effectLst/>
                        </a:rPr>
                        <a:t>2017-2018 till 30.06.2019.</a:t>
                      </a:r>
                      <a:endParaRPr lang="en-IN" sz="2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55"/>
                        </a:spcBef>
                        <a:spcAft>
                          <a:spcPts val="0"/>
                        </a:spcAft>
                      </a:pPr>
                      <a:endParaRPr lang="en-IN"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47780">
                <a:tc>
                  <a:txBody>
                    <a:bodyPr/>
                    <a:lstStyle/>
                    <a:p>
                      <a:pPr algn="ctr">
                        <a:spcBef>
                          <a:spcPts val="55"/>
                        </a:spcBef>
                        <a:spcAft>
                          <a:spcPts val="0"/>
                        </a:spcAft>
                      </a:pPr>
                      <a:r>
                        <a:rPr lang="en-US" sz="2000" b="1" dirty="0">
                          <a:solidFill>
                            <a:schemeClr val="tx1"/>
                          </a:solidFill>
                        </a:rPr>
                        <a:t> </a:t>
                      </a:r>
                      <a:endParaRPr lang="en-IN" sz="2000" b="1" dirty="0">
                        <a:solidFill>
                          <a:schemeClr val="tx1"/>
                        </a:solidFill>
                      </a:endParaRPr>
                    </a:p>
                    <a:p>
                      <a:pPr marL="31750" algn="ctr">
                        <a:lnSpc>
                          <a:spcPts val="2165"/>
                        </a:lnSpc>
                        <a:spcAft>
                          <a:spcPts val="0"/>
                        </a:spcAft>
                      </a:pPr>
                      <a:r>
                        <a:rPr lang="en-US" sz="2000" b="1" dirty="0">
                          <a:solidFill>
                            <a:schemeClr val="tx1"/>
                          </a:solidFill>
                        </a:rPr>
                        <a:t>02/2018</a:t>
                      </a:r>
                      <a:endParaRPr lang="en-IN" sz="2000" b="1" dirty="0">
                        <a:solidFill>
                          <a:schemeClr val="tx1"/>
                        </a:solidFill>
                      </a:endParaRPr>
                    </a:p>
                  </a:txBody>
                  <a:tcPr marL="0" marR="0" marT="0" marB="0"/>
                </a:tc>
                <a:tc>
                  <a:txBody>
                    <a:bodyPr/>
                    <a:lstStyle/>
                    <a:p>
                      <a:pPr algn="ctr">
                        <a:spcBef>
                          <a:spcPts val="55"/>
                        </a:spcBef>
                        <a:spcAft>
                          <a:spcPts val="0"/>
                        </a:spcAft>
                      </a:pPr>
                      <a:r>
                        <a:rPr lang="en-US" sz="2000" b="1" dirty="0">
                          <a:solidFill>
                            <a:schemeClr val="tx1"/>
                          </a:solidFill>
                        </a:rPr>
                        <a:t> </a:t>
                      </a:r>
                      <a:endParaRPr lang="en-IN" sz="2000" b="1" dirty="0">
                        <a:solidFill>
                          <a:schemeClr val="tx1"/>
                        </a:solidFill>
                      </a:endParaRPr>
                    </a:p>
                    <a:p>
                      <a:pPr marL="137795" marR="71120" algn="ctr">
                        <a:lnSpc>
                          <a:spcPts val="2165"/>
                        </a:lnSpc>
                        <a:spcAft>
                          <a:spcPts val="0"/>
                        </a:spcAft>
                      </a:pPr>
                      <a:r>
                        <a:rPr lang="en-US" sz="2000" b="1" dirty="0" smtClean="0">
                          <a:solidFill>
                            <a:schemeClr val="tx1"/>
                          </a:solidFill>
                        </a:rPr>
                        <a:t>31.12.2018</a:t>
                      </a:r>
                      <a:endParaRPr lang="en-IN" sz="2000" b="1" dirty="0">
                        <a:solidFill>
                          <a:schemeClr val="tx1"/>
                        </a:solidFill>
                      </a:endParaRPr>
                    </a:p>
                  </a:txBody>
                  <a:tcPr marL="0" marR="0" marT="0" marB="0">
                    <a:solidFill>
                      <a:schemeClr val="accent1"/>
                    </a:solidFill>
                  </a:tcPr>
                </a:tc>
                <a:tc>
                  <a:txBody>
                    <a:bodyPr/>
                    <a:lstStyle/>
                    <a:p>
                      <a:pPr marL="83820" algn="ctr">
                        <a:spcBef>
                          <a:spcPts val="15"/>
                        </a:spcBef>
                        <a:spcAft>
                          <a:spcPts val="0"/>
                        </a:spcAft>
                      </a:pPr>
                      <a:r>
                        <a:rPr lang="en-US" sz="2000" b="1" dirty="0" smtClean="0">
                          <a:solidFill>
                            <a:schemeClr val="tx1"/>
                          </a:solidFill>
                          <a:effectLst/>
                        </a:rPr>
                        <a:t>Seeks </a:t>
                      </a:r>
                      <a:r>
                        <a:rPr lang="en-US" sz="2000" b="1" dirty="0">
                          <a:solidFill>
                            <a:schemeClr val="tx1"/>
                          </a:solidFill>
                          <a:effectLst/>
                        </a:rPr>
                        <a:t>to extend the due date for availing ITC on </a:t>
                      </a:r>
                      <a:r>
                        <a:rPr lang="en-US" sz="2000" b="1" dirty="0" smtClean="0">
                          <a:solidFill>
                            <a:schemeClr val="tx1"/>
                          </a:solidFill>
                          <a:effectLst/>
                        </a:rPr>
                        <a:t>the invoices or debit notes relating to such invoices issued during the FY 2017-18</a:t>
                      </a:r>
                      <a:endParaRPr lang="en-IN" sz="2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3820" algn="ctr">
                        <a:lnSpc>
                          <a:spcPts val="2165"/>
                        </a:lnSpc>
                        <a:spcAft>
                          <a:spcPts val="0"/>
                        </a:spcAft>
                      </a:pPr>
                      <a:endParaRPr lang="en-IN"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xmlns="" val="17944700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064818500"/>
              </p:ext>
            </p:extLst>
          </p:nvPr>
        </p:nvGraphicFramePr>
        <p:xfrm>
          <a:off x="457200" y="558124"/>
          <a:ext cx="11134164" cy="5567363"/>
        </p:xfrm>
        <a:graphic>
          <a:graphicData uri="http://schemas.openxmlformats.org/drawingml/2006/table">
            <a:tbl>
              <a:tblPr firstRow="1" firstCol="1" lastRow="1" lastCol="1" bandRow="1" bandCol="1">
                <a:tableStyleId>{5C22544A-7EE6-4342-B048-85BDC9FD1C3A}</a:tableStyleId>
              </a:tblPr>
              <a:tblGrid>
                <a:gridCol w="1019181"/>
                <a:gridCol w="4547491"/>
                <a:gridCol w="2783746"/>
                <a:gridCol w="2783746"/>
              </a:tblGrid>
              <a:tr h="158756">
                <a:tc>
                  <a:txBody>
                    <a:bodyPr/>
                    <a:lstStyle/>
                    <a:p>
                      <a:pPr marL="71755">
                        <a:spcBef>
                          <a:spcPts val="220"/>
                        </a:spcBef>
                        <a:spcAft>
                          <a:spcPts val="0"/>
                        </a:spcAft>
                      </a:pPr>
                      <a:r>
                        <a:rPr lang="en-US" sz="1800" dirty="0">
                          <a:effectLst/>
                        </a:rPr>
                        <a:t>Sl. No.</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260985">
                        <a:spcBef>
                          <a:spcPts val="220"/>
                        </a:spcBef>
                        <a:spcAft>
                          <a:spcPts val="0"/>
                        </a:spcAft>
                      </a:pPr>
                      <a:r>
                        <a:rPr lang="en-US" sz="1800" dirty="0">
                          <a:effectLst/>
                        </a:rPr>
                        <a:t>Category of Supply of Services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158115">
                        <a:spcBef>
                          <a:spcPts val="220"/>
                        </a:spcBef>
                        <a:spcAft>
                          <a:spcPts val="0"/>
                        </a:spcAft>
                      </a:pPr>
                      <a:r>
                        <a:rPr lang="en-US" sz="1800">
                          <a:effectLst/>
                        </a:rPr>
                        <a:t>Supplier of service</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97790">
                        <a:spcBef>
                          <a:spcPts val="220"/>
                        </a:spcBef>
                        <a:spcAft>
                          <a:spcPts val="0"/>
                        </a:spcAft>
                      </a:pPr>
                      <a:r>
                        <a:rPr lang="en-US" sz="1800">
                          <a:effectLst/>
                        </a:rPr>
                        <a:t>Recipient of Service</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r>
              <a:tr h="348895">
                <a:tc>
                  <a:txBody>
                    <a:bodyPr/>
                    <a:lstStyle/>
                    <a:p>
                      <a:pPr marL="91440" algn="l">
                        <a:spcBef>
                          <a:spcPts val="200"/>
                        </a:spcBef>
                        <a:spcAft>
                          <a:spcPts val="0"/>
                        </a:spcAft>
                      </a:pPr>
                      <a:r>
                        <a:rPr lang="en-US" sz="1600" dirty="0">
                          <a:solidFill>
                            <a:schemeClr val="tx1"/>
                          </a:solidFill>
                          <a:effectLst/>
                        </a:rPr>
                        <a:t>12</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1440" algn="l">
                        <a:lnSpc>
                          <a:spcPts val="1455"/>
                        </a:lnSpc>
                        <a:spcBef>
                          <a:spcPts val="200"/>
                        </a:spcBef>
                        <a:spcAft>
                          <a:spcPts val="0"/>
                        </a:spcAft>
                      </a:pPr>
                      <a:endParaRPr lang="en-US" sz="1600" dirty="0" smtClean="0">
                        <a:solidFill>
                          <a:schemeClr val="tx1"/>
                        </a:solidFill>
                        <a:effectLst/>
                      </a:endParaRPr>
                    </a:p>
                    <a:p>
                      <a:pPr marL="91440" algn="l">
                        <a:lnSpc>
                          <a:spcPts val="1455"/>
                        </a:lnSpc>
                        <a:spcBef>
                          <a:spcPts val="200"/>
                        </a:spcBef>
                        <a:spcAft>
                          <a:spcPts val="0"/>
                        </a:spcAft>
                      </a:pPr>
                      <a:r>
                        <a:rPr lang="en-US" sz="1600" dirty="0" smtClean="0">
                          <a:solidFill>
                            <a:schemeClr val="tx1"/>
                          </a:solidFill>
                          <a:effectLst/>
                        </a:rPr>
                        <a:t>Services </a:t>
                      </a:r>
                      <a:r>
                        <a:rPr lang="en-US" sz="1600" dirty="0">
                          <a:solidFill>
                            <a:schemeClr val="tx1"/>
                          </a:solidFill>
                          <a:effectLst/>
                        </a:rPr>
                        <a:t>provided by business facilitator (BF) to a</a:t>
                      </a:r>
                      <a:endParaRPr lang="en-IN" sz="1600" dirty="0">
                        <a:solidFill>
                          <a:schemeClr val="tx1"/>
                        </a:solidFill>
                        <a:effectLst/>
                      </a:endParaRPr>
                    </a:p>
                    <a:p>
                      <a:pPr marL="91440" algn="l">
                        <a:lnSpc>
                          <a:spcPts val="1455"/>
                        </a:lnSpc>
                        <a:spcAft>
                          <a:spcPts val="0"/>
                        </a:spcAft>
                      </a:pPr>
                      <a:r>
                        <a:rPr lang="en-US" sz="1600" dirty="0">
                          <a:solidFill>
                            <a:schemeClr val="tx1"/>
                          </a:solidFill>
                          <a:effectLst/>
                        </a:rPr>
                        <a:t>banking company</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2710" algn="l">
                        <a:spcBef>
                          <a:spcPts val="200"/>
                        </a:spcBef>
                        <a:spcAft>
                          <a:spcPts val="0"/>
                        </a:spcAft>
                      </a:pPr>
                      <a:endParaRPr lang="en-US" sz="1600" dirty="0" smtClean="0">
                        <a:solidFill>
                          <a:schemeClr val="tx1"/>
                        </a:solidFill>
                        <a:effectLst/>
                      </a:endParaRPr>
                    </a:p>
                    <a:p>
                      <a:pPr marL="92710" algn="l">
                        <a:spcBef>
                          <a:spcPts val="200"/>
                        </a:spcBef>
                        <a:spcAft>
                          <a:spcPts val="0"/>
                        </a:spcAft>
                      </a:pPr>
                      <a:r>
                        <a:rPr lang="en-US" sz="1600" dirty="0" smtClean="0">
                          <a:solidFill>
                            <a:schemeClr val="tx1"/>
                          </a:solidFill>
                          <a:effectLst/>
                        </a:rPr>
                        <a:t>Business </a:t>
                      </a:r>
                      <a:r>
                        <a:rPr lang="en-US" sz="1600" dirty="0">
                          <a:solidFill>
                            <a:schemeClr val="tx1"/>
                          </a:solidFill>
                          <a:effectLst/>
                        </a:rPr>
                        <a:t>facilitator (BF)</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3345" algn="l">
                        <a:lnSpc>
                          <a:spcPts val="1455"/>
                        </a:lnSpc>
                        <a:spcBef>
                          <a:spcPts val="200"/>
                        </a:spcBef>
                        <a:spcAft>
                          <a:spcPts val="0"/>
                        </a:spcAft>
                      </a:pPr>
                      <a:endParaRPr lang="en-US" sz="1600" dirty="0" smtClean="0">
                        <a:solidFill>
                          <a:schemeClr val="tx1"/>
                        </a:solidFill>
                        <a:effectLst/>
                      </a:endParaRPr>
                    </a:p>
                    <a:p>
                      <a:pPr marL="93345" algn="l">
                        <a:lnSpc>
                          <a:spcPts val="1455"/>
                        </a:lnSpc>
                        <a:spcBef>
                          <a:spcPts val="200"/>
                        </a:spcBef>
                        <a:spcAft>
                          <a:spcPts val="0"/>
                        </a:spcAft>
                      </a:pPr>
                      <a:r>
                        <a:rPr lang="en-US" sz="1600" dirty="0" smtClean="0">
                          <a:solidFill>
                            <a:schemeClr val="tx1"/>
                          </a:solidFill>
                          <a:effectLst/>
                        </a:rPr>
                        <a:t>A </a:t>
                      </a:r>
                      <a:r>
                        <a:rPr lang="en-US" sz="1600" dirty="0">
                          <a:solidFill>
                            <a:schemeClr val="tx1"/>
                          </a:solidFill>
                          <a:effectLst/>
                        </a:rPr>
                        <a:t>banking company, located in</a:t>
                      </a:r>
                      <a:endParaRPr lang="en-IN" sz="1600" dirty="0">
                        <a:solidFill>
                          <a:schemeClr val="tx1"/>
                        </a:solidFill>
                        <a:effectLst/>
                      </a:endParaRPr>
                    </a:p>
                    <a:p>
                      <a:pPr marL="93345" algn="l">
                        <a:lnSpc>
                          <a:spcPts val="1455"/>
                        </a:lnSpc>
                        <a:spcAft>
                          <a:spcPts val="0"/>
                        </a:spcAft>
                      </a:pPr>
                      <a:r>
                        <a:rPr lang="en-US" sz="1600" dirty="0">
                          <a:solidFill>
                            <a:schemeClr val="tx1"/>
                          </a:solidFill>
                          <a:effectLst/>
                        </a:rPr>
                        <a:t>the taxable territory</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r>
              <a:tr h="356245">
                <a:tc>
                  <a:txBody>
                    <a:bodyPr/>
                    <a:lstStyle/>
                    <a:p>
                      <a:pPr marL="91440" algn="l">
                        <a:spcBef>
                          <a:spcPts val="300"/>
                        </a:spcBef>
                        <a:spcAft>
                          <a:spcPts val="0"/>
                        </a:spcAft>
                      </a:pPr>
                      <a:r>
                        <a:rPr lang="en-US" sz="1600" dirty="0">
                          <a:solidFill>
                            <a:schemeClr val="tx1"/>
                          </a:solidFill>
                          <a:effectLst/>
                        </a:rPr>
                        <a:t>13</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1440" algn="l">
                        <a:lnSpc>
                          <a:spcPts val="1455"/>
                        </a:lnSpc>
                        <a:spcBef>
                          <a:spcPts val="300"/>
                        </a:spcBef>
                        <a:spcAft>
                          <a:spcPts val="0"/>
                        </a:spcAft>
                      </a:pPr>
                      <a:endParaRPr lang="en-US" sz="1600" dirty="0" smtClean="0">
                        <a:solidFill>
                          <a:schemeClr val="tx1"/>
                        </a:solidFill>
                        <a:effectLst/>
                      </a:endParaRPr>
                    </a:p>
                    <a:p>
                      <a:pPr marL="91440" algn="l">
                        <a:lnSpc>
                          <a:spcPts val="1455"/>
                        </a:lnSpc>
                        <a:spcBef>
                          <a:spcPts val="300"/>
                        </a:spcBef>
                        <a:spcAft>
                          <a:spcPts val="0"/>
                        </a:spcAft>
                      </a:pPr>
                      <a:r>
                        <a:rPr lang="en-US" sz="1600" dirty="0" smtClean="0">
                          <a:solidFill>
                            <a:schemeClr val="tx1"/>
                          </a:solidFill>
                          <a:effectLst/>
                        </a:rPr>
                        <a:t>Services </a:t>
                      </a:r>
                      <a:r>
                        <a:rPr lang="en-US" sz="1600" dirty="0">
                          <a:solidFill>
                            <a:schemeClr val="tx1"/>
                          </a:solidFill>
                          <a:effectLst/>
                        </a:rPr>
                        <a:t>provided by an agent of business</a:t>
                      </a:r>
                      <a:endParaRPr lang="en-IN" sz="1600" dirty="0">
                        <a:solidFill>
                          <a:schemeClr val="tx1"/>
                        </a:solidFill>
                        <a:effectLst/>
                      </a:endParaRPr>
                    </a:p>
                    <a:p>
                      <a:pPr marL="91440" algn="l">
                        <a:lnSpc>
                          <a:spcPts val="1455"/>
                        </a:lnSpc>
                        <a:spcAft>
                          <a:spcPts val="0"/>
                        </a:spcAft>
                      </a:pPr>
                      <a:r>
                        <a:rPr lang="en-US" sz="1600" dirty="0">
                          <a:solidFill>
                            <a:schemeClr val="tx1"/>
                          </a:solidFill>
                          <a:effectLst/>
                        </a:rPr>
                        <a:t>correspondent (BC) to business correspondent (BC)</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2710" algn="l">
                        <a:lnSpc>
                          <a:spcPts val="1455"/>
                        </a:lnSpc>
                        <a:spcBef>
                          <a:spcPts val="300"/>
                        </a:spcBef>
                        <a:spcAft>
                          <a:spcPts val="0"/>
                        </a:spcAft>
                      </a:pPr>
                      <a:endParaRPr lang="en-US" sz="1600" dirty="0" smtClean="0">
                        <a:solidFill>
                          <a:schemeClr val="tx1"/>
                        </a:solidFill>
                        <a:effectLst/>
                      </a:endParaRPr>
                    </a:p>
                    <a:p>
                      <a:pPr marL="92710" algn="l">
                        <a:lnSpc>
                          <a:spcPts val="1455"/>
                        </a:lnSpc>
                        <a:spcBef>
                          <a:spcPts val="300"/>
                        </a:spcBef>
                        <a:spcAft>
                          <a:spcPts val="0"/>
                        </a:spcAft>
                      </a:pPr>
                      <a:r>
                        <a:rPr lang="en-US" sz="1600" dirty="0" smtClean="0">
                          <a:solidFill>
                            <a:schemeClr val="tx1"/>
                          </a:solidFill>
                          <a:effectLst/>
                        </a:rPr>
                        <a:t>An </a:t>
                      </a:r>
                      <a:r>
                        <a:rPr lang="en-US" sz="1600" dirty="0">
                          <a:solidFill>
                            <a:schemeClr val="tx1"/>
                          </a:solidFill>
                          <a:effectLst/>
                        </a:rPr>
                        <a:t>agent of business</a:t>
                      </a:r>
                      <a:endParaRPr lang="en-IN" sz="1600" dirty="0">
                        <a:solidFill>
                          <a:schemeClr val="tx1"/>
                        </a:solidFill>
                        <a:effectLst/>
                      </a:endParaRPr>
                    </a:p>
                    <a:p>
                      <a:pPr marL="92710" algn="l">
                        <a:lnSpc>
                          <a:spcPts val="1455"/>
                        </a:lnSpc>
                        <a:spcAft>
                          <a:spcPts val="0"/>
                        </a:spcAft>
                      </a:pPr>
                      <a:r>
                        <a:rPr lang="en-US" sz="1600" dirty="0">
                          <a:solidFill>
                            <a:schemeClr val="tx1"/>
                          </a:solidFill>
                          <a:effectLst/>
                        </a:rPr>
                        <a:t>correspondent (BC)</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3345" algn="l">
                        <a:lnSpc>
                          <a:spcPts val="1455"/>
                        </a:lnSpc>
                        <a:spcBef>
                          <a:spcPts val="300"/>
                        </a:spcBef>
                        <a:spcAft>
                          <a:spcPts val="0"/>
                        </a:spcAft>
                      </a:pPr>
                      <a:endParaRPr lang="en-US" sz="1600" dirty="0" smtClean="0">
                        <a:solidFill>
                          <a:schemeClr val="tx1"/>
                        </a:solidFill>
                        <a:effectLst/>
                      </a:endParaRPr>
                    </a:p>
                    <a:p>
                      <a:pPr marL="93345" algn="l">
                        <a:lnSpc>
                          <a:spcPts val="1455"/>
                        </a:lnSpc>
                        <a:spcBef>
                          <a:spcPts val="300"/>
                        </a:spcBef>
                        <a:spcAft>
                          <a:spcPts val="0"/>
                        </a:spcAft>
                      </a:pPr>
                      <a:r>
                        <a:rPr lang="en-US" sz="1600" dirty="0" smtClean="0">
                          <a:solidFill>
                            <a:schemeClr val="tx1"/>
                          </a:solidFill>
                          <a:effectLst/>
                        </a:rPr>
                        <a:t>A </a:t>
                      </a:r>
                      <a:r>
                        <a:rPr lang="en-US" sz="1600" dirty="0">
                          <a:solidFill>
                            <a:schemeClr val="tx1"/>
                          </a:solidFill>
                          <a:effectLst/>
                        </a:rPr>
                        <a:t>business correspondent,</a:t>
                      </a:r>
                      <a:endParaRPr lang="en-IN" sz="1600" dirty="0">
                        <a:solidFill>
                          <a:schemeClr val="tx1"/>
                        </a:solidFill>
                        <a:effectLst/>
                      </a:endParaRPr>
                    </a:p>
                    <a:p>
                      <a:pPr marL="93345" algn="l">
                        <a:lnSpc>
                          <a:spcPts val="1455"/>
                        </a:lnSpc>
                        <a:spcAft>
                          <a:spcPts val="0"/>
                        </a:spcAft>
                      </a:pPr>
                      <a:r>
                        <a:rPr lang="en-US" sz="1600" dirty="0">
                          <a:solidFill>
                            <a:schemeClr val="tx1"/>
                          </a:solidFill>
                          <a:effectLst/>
                        </a:rPr>
                        <a:t>located in the taxable territory.</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r>
              <a:tr h="2091204">
                <a:tc>
                  <a:txBody>
                    <a:bodyPr/>
                    <a:lstStyle/>
                    <a:p>
                      <a:pPr marL="91440" algn="l">
                        <a:spcBef>
                          <a:spcPts val="305"/>
                        </a:spcBef>
                        <a:spcAft>
                          <a:spcPts val="0"/>
                        </a:spcAft>
                      </a:pPr>
                      <a:r>
                        <a:rPr lang="en-US" sz="1600" dirty="0">
                          <a:solidFill>
                            <a:schemeClr val="tx1"/>
                          </a:solidFill>
                          <a:effectLst/>
                        </a:rPr>
                        <a:t>14</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1440" marR="95250" algn="l">
                        <a:lnSpc>
                          <a:spcPct val="97000"/>
                        </a:lnSpc>
                        <a:spcBef>
                          <a:spcPts val="325"/>
                        </a:spcBef>
                        <a:spcAft>
                          <a:spcPts val="0"/>
                        </a:spcAft>
                      </a:pPr>
                      <a:endParaRPr lang="en-US" sz="1600" dirty="0" smtClean="0">
                        <a:solidFill>
                          <a:schemeClr val="tx1"/>
                        </a:solidFill>
                        <a:effectLst/>
                      </a:endParaRPr>
                    </a:p>
                    <a:p>
                      <a:pPr marL="91440" marR="95250" algn="just">
                        <a:lnSpc>
                          <a:spcPct val="97000"/>
                        </a:lnSpc>
                        <a:spcBef>
                          <a:spcPts val="325"/>
                        </a:spcBef>
                        <a:spcAft>
                          <a:spcPts val="0"/>
                        </a:spcAft>
                      </a:pPr>
                      <a:r>
                        <a:rPr lang="en-US" sz="1600" dirty="0" smtClean="0">
                          <a:solidFill>
                            <a:schemeClr val="tx1"/>
                          </a:solidFill>
                          <a:effectLst/>
                        </a:rPr>
                        <a:t>Security </a:t>
                      </a:r>
                      <a:r>
                        <a:rPr lang="en-US" sz="1600" dirty="0">
                          <a:solidFill>
                            <a:schemeClr val="tx1"/>
                          </a:solidFill>
                          <a:effectLst/>
                        </a:rPr>
                        <a:t>services (services provided by way of supply of security personnel) provided to a registered person:</a:t>
                      </a:r>
                      <a:endParaRPr lang="en-IN" sz="1600" dirty="0">
                        <a:solidFill>
                          <a:schemeClr val="tx1"/>
                        </a:solidFill>
                        <a:effectLst/>
                      </a:endParaRPr>
                    </a:p>
                    <a:p>
                      <a:pPr algn="just">
                        <a:spcBef>
                          <a:spcPts val="50"/>
                        </a:spcBef>
                        <a:spcAft>
                          <a:spcPts val="0"/>
                        </a:spcAft>
                      </a:pPr>
                      <a:r>
                        <a:rPr lang="en-US" sz="1600" dirty="0">
                          <a:solidFill>
                            <a:schemeClr val="tx1"/>
                          </a:solidFill>
                          <a:effectLst/>
                        </a:rPr>
                        <a:t> </a:t>
                      </a:r>
                      <a:endParaRPr lang="en-IN" sz="1600" dirty="0">
                        <a:solidFill>
                          <a:schemeClr val="tx1"/>
                        </a:solidFill>
                        <a:effectLst/>
                      </a:endParaRPr>
                    </a:p>
                    <a:p>
                      <a:pPr marL="91440" marR="95250" algn="just">
                        <a:lnSpc>
                          <a:spcPct val="97000"/>
                        </a:lnSpc>
                        <a:spcBef>
                          <a:spcPts val="5"/>
                        </a:spcBef>
                        <a:spcAft>
                          <a:spcPts val="0"/>
                        </a:spcAft>
                      </a:pPr>
                      <a:r>
                        <a:rPr lang="en-US" sz="1600" dirty="0">
                          <a:solidFill>
                            <a:schemeClr val="tx1"/>
                          </a:solidFill>
                          <a:effectLst/>
                        </a:rPr>
                        <a:t>Provided that nothing contained in this entry shall apply </a:t>
                      </a:r>
                      <a:r>
                        <a:rPr lang="en-US" sz="1600" spc="-15" dirty="0">
                          <a:solidFill>
                            <a:schemeClr val="tx1"/>
                          </a:solidFill>
                          <a:effectLst/>
                        </a:rPr>
                        <a:t>to, </a:t>
                      </a:r>
                      <a:r>
                        <a:rPr lang="en-US" sz="1600" dirty="0">
                          <a:solidFill>
                            <a:schemeClr val="tx1"/>
                          </a:solidFill>
                          <a:effectLst/>
                        </a:rPr>
                        <a:t>- (</a:t>
                      </a:r>
                      <a:r>
                        <a:rPr lang="en-US" sz="1600" dirty="0" err="1">
                          <a:solidFill>
                            <a:schemeClr val="tx1"/>
                          </a:solidFill>
                          <a:effectLst/>
                        </a:rPr>
                        <a:t>i</a:t>
                      </a:r>
                      <a:r>
                        <a:rPr lang="en-US" sz="1600" dirty="0">
                          <a:solidFill>
                            <a:schemeClr val="tx1"/>
                          </a:solidFill>
                          <a:effectLst/>
                        </a:rPr>
                        <a:t>)(a) a Department or Establishment of the Central Government or State Government or Union territory; or (b) local authority; or (c) Governmental agencies; which has </a:t>
                      </a:r>
                      <a:r>
                        <a:rPr lang="en-US" sz="1600" spc="-15" dirty="0">
                          <a:solidFill>
                            <a:schemeClr val="tx1"/>
                          </a:solidFill>
                          <a:effectLst/>
                        </a:rPr>
                        <a:t>taken </a:t>
                      </a:r>
                      <a:r>
                        <a:rPr lang="en-US" sz="1600" dirty="0">
                          <a:solidFill>
                            <a:schemeClr val="tx1"/>
                          </a:solidFill>
                          <a:effectLst/>
                        </a:rPr>
                        <a:t>registration under the Central Goods and Services </a:t>
                      </a:r>
                      <a:r>
                        <a:rPr lang="en-US" sz="1600" spc="-40" dirty="0">
                          <a:solidFill>
                            <a:schemeClr val="tx1"/>
                          </a:solidFill>
                          <a:effectLst/>
                        </a:rPr>
                        <a:t>Tax </a:t>
                      </a:r>
                      <a:r>
                        <a:rPr lang="en-US" sz="1600" dirty="0">
                          <a:solidFill>
                            <a:schemeClr val="tx1"/>
                          </a:solidFill>
                          <a:effectLst/>
                        </a:rPr>
                        <a:t>Act, 2017 (12 of 2017) only </a:t>
                      </a:r>
                      <a:r>
                        <a:rPr lang="en-US" sz="1600" spc="-15" dirty="0">
                          <a:solidFill>
                            <a:schemeClr val="tx1"/>
                          </a:solidFill>
                          <a:effectLst/>
                        </a:rPr>
                        <a:t>for </a:t>
                      </a:r>
                      <a:r>
                        <a:rPr lang="en-US" sz="1600" dirty="0">
                          <a:solidFill>
                            <a:schemeClr val="tx1"/>
                          </a:solidFill>
                          <a:effectLst/>
                        </a:rPr>
                        <a:t>the purpose of deducting tax under section 51 of the said Act and not </a:t>
                      </a:r>
                      <a:r>
                        <a:rPr lang="en-US" sz="1600" spc="-15" dirty="0">
                          <a:solidFill>
                            <a:schemeClr val="tx1"/>
                          </a:solidFill>
                          <a:effectLst/>
                        </a:rPr>
                        <a:t>for </a:t>
                      </a:r>
                      <a:r>
                        <a:rPr lang="en-US" sz="1600" dirty="0">
                          <a:solidFill>
                            <a:schemeClr val="tx1"/>
                          </a:solidFill>
                          <a:effectLst/>
                        </a:rPr>
                        <a:t>making a taxable supply of goods or services; or (ii) a </a:t>
                      </a:r>
                      <a:r>
                        <a:rPr lang="en-US" sz="1600" spc="-15" dirty="0">
                          <a:solidFill>
                            <a:schemeClr val="tx1"/>
                          </a:solidFill>
                          <a:effectLst/>
                        </a:rPr>
                        <a:t>registered </a:t>
                      </a:r>
                      <a:r>
                        <a:rPr lang="en-US" sz="1600" dirty="0">
                          <a:solidFill>
                            <a:schemeClr val="tx1"/>
                          </a:solidFill>
                          <a:effectLst/>
                        </a:rPr>
                        <a:t>person paying tax under section 10 of the said Act.</a:t>
                      </a:r>
                      <a:endParaRPr lang="en-IN" sz="1600" dirty="0">
                        <a:solidFill>
                          <a:schemeClr val="tx1"/>
                        </a:solidFill>
                        <a:effectLst/>
                      </a:endParaRPr>
                    </a:p>
                    <a:p>
                      <a:pPr marL="91440" algn="just">
                        <a:spcBef>
                          <a:spcPts val="25"/>
                        </a:spcBef>
                        <a:spcAft>
                          <a:spcPts val="0"/>
                        </a:spcAft>
                      </a:pPr>
                      <a:r>
                        <a:rPr lang="en-US" sz="1600" dirty="0">
                          <a:solidFill>
                            <a:schemeClr val="tx1"/>
                          </a:solidFill>
                          <a:effectLst/>
                        </a:rPr>
                        <a:t>Any</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2710" algn="l">
                        <a:lnSpc>
                          <a:spcPts val="1450"/>
                        </a:lnSpc>
                        <a:spcBef>
                          <a:spcPts val="305"/>
                        </a:spcBef>
                        <a:spcAft>
                          <a:spcPts val="0"/>
                        </a:spcAft>
                      </a:pPr>
                      <a:endParaRPr lang="en-US" sz="1600" dirty="0" smtClean="0">
                        <a:solidFill>
                          <a:schemeClr val="tx1"/>
                        </a:solidFill>
                        <a:effectLst/>
                      </a:endParaRPr>
                    </a:p>
                    <a:p>
                      <a:pPr marL="92710" algn="l">
                        <a:lnSpc>
                          <a:spcPts val="1450"/>
                        </a:lnSpc>
                        <a:spcBef>
                          <a:spcPts val="305"/>
                        </a:spcBef>
                        <a:spcAft>
                          <a:spcPts val="0"/>
                        </a:spcAft>
                      </a:pPr>
                      <a:r>
                        <a:rPr lang="en-US" sz="1600" dirty="0" smtClean="0">
                          <a:solidFill>
                            <a:schemeClr val="tx1"/>
                          </a:solidFill>
                          <a:effectLst/>
                        </a:rPr>
                        <a:t>Any </a:t>
                      </a:r>
                      <a:r>
                        <a:rPr lang="en-US" sz="1600" dirty="0">
                          <a:solidFill>
                            <a:schemeClr val="tx1"/>
                          </a:solidFill>
                          <a:effectLst/>
                        </a:rPr>
                        <a:t>person other than a body</a:t>
                      </a:r>
                      <a:endParaRPr lang="en-IN" sz="1600" dirty="0">
                        <a:solidFill>
                          <a:schemeClr val="tx1"/>
                        </a:solidFill>
                        <a:effectLst/>
                      </a:endParaRPr>
                    </a:p>
                    <a:p>
                      <a:pPr marL="92710" algn="l">
                        <a:lnSpc>
                          <a:spcPts val="1450"/>
                        </a:lnSpc>
                        <a:spcAft>
                          <a:spcPts val="0"/>
                        </a:spcAft>
                      </a:pPr>
                      <a:r>
                        <a:rPr lang="en-US" sz="1600" dirty="0">
                          <a:solidFill>
                            <a:schemeClr val="tx1"/>
                          </a:solidFill>
                          <a:effectLst/>
                        </a:rPr>
                        <a:t>corporate</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c>
                  <a:txBody>
                    <a:bodyPr/>
                    <a:lstStyle/>
                    <a:p>
                      <a:pPr marL="93345" algn="l">
                        <a:lnSpc>
                          <a:spcPts val="1450"/>
                        </a:lnSpc>
                        <a:spcBef>
                          <a:spcPts val="305"/>
                        </a:spcBef>
                        <a:spcAft>
                          <a:spcPts val="0"/>
                        </a:spcAft>
                      </a:pPr>
                      <a:endParaRPr lang="en-US" sz="1600" dirty="0" smtClean="0">
                        <a:solidFill>
                          <a:schemeClr val="tx1"/>
                        </a:solidFill>
                        <a:effectLst/>
                      </a:endParaRPr>
                    </a:p>
                    <a:p>
                      <a:pPr marL="93345" algn="l">
                        <a:lnSpc>
                          <a:spcPts val="1450"/>
                        </a:lnSpc>
                        <a:spcBef>
                          <a:spcPts val="305"/>
                        </a:spcBef>
                        <a:spcAft>
                          <a:spcPts val="0"/>
                        </a:spcAft>
                      </a:pPr>
                      <a:r>
                        <a:rPr lang="en-US" sz="1600" dirty="0" smtClean="0">
                          <a:solidFill>
                            <a:schemeClr val="tx1"/>
                          </a:solidFill>
                          <a:effectLst/>
                        </a:rPr>
                        <a:t>A </a:t>
                      </a:r>
                      <a:r>
                        <a:rPr lang="en-US" sz="1600" dirty="0">
                          <a:solidFill>
                            <a:schemeClr val="tx1"/>
                          </a:solidFill>
                          <a:effectLst/>
                        </a:rPr>
                        <a:t>registered person, located in</a:t>
                      </a:r>
                      <a:endParaRPr lang="en-IN" sz="1600" dirty="0">
                        <a:solidFill>
                          <a:schemeClr val="tx1"/>
                        </a:solidFill>
                        <a:effectLst/>
                      </a:endParaRPr>
                    </a:p>
                    <a:p>
                      <a:pPr marL="93345" algn="l">
                        <a:lnSpc>
                          <a:spcPts val="1450"/>
                        </a:lnSpc>
                        <a:spcAft>
                          <a:spcPts val="0"/>
                        </a:spcAft>
                      </a:pPr>
                      <a:r>
                        <a:rPr lang="en-US" sz="1600" dirty="0">
                          <a:solidFill>
                            <a:schemeClr val="tx1"/>
                          </a:solidFill>
                          <a:effectLst/>
                        </a:rPr>
                        <a:t>the taxable territory.”</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noFill/>
                  </a:tcPr>
                </a:tc>
              </a:tr>
            </a:tbl>
          </a:graphicData>
        </a:graphic>
      </p:graphicFrame>
      <p:sp>
        <p:nvSpPr>
          <p:cNvPr id="6" name="Rectangle 5"/>
          <p:cNvSpPr/>
          <p:nvPr/>
        </p:nvSpPr>
        <p:spPr>
          <a:xfrm>
            <a:off x="2416736" y="295435"/>
            <a:ext cx="7590539" cy="461665"/>
          </a:xfrm>
          <a:prstGeom prst="rect">
            <a:avLst/>
          </a:prstGeom>
        </p:spPr>
        <p:txBody>
          <a:bodyPr wrap="none">
            <a:spAutoFit/>
          </a:bodyPr>
          <a:lstStyle/>
          <a:p>
            <a:r>
              <a:rPr lang="en-US" sz="2400" b="1" dirty="0" smtClean="0">
                <a:latin typeface="Calibri Light" panose="020F0302020204030204" pitchFamily="34" charset="0"/>
                <a:ea typeface="Calibri" panose="020F0502020204030204" pitchFamily="34" charset="0"/>
                <a:cs typeface="Calibri" panose="020F0502020204030204" pitchFamily="34" charset="0"/>
              </a:rPr>
              <a:t>CHANGES IN </a:t>
            </a:r>
            <a:r>
              <a:rPr lang="en-US" sz="2400" b="1" dirty="0">
                <a:latin typeface="Calibri Light" panose="020F0302020204030204" pitchFamily="34" charset="0"/>
                <a:ea typeface="Calibri" panose="020F0502020204030204" pitchFamily="34" charset="0"/>
                <a:cs typeface="Calibri" panose="020F0502020204030204" pitchFamily="34" charset="0"/>
              </a:rPr>
              <a:t>RCM[Notification No. 29/2018- </a:t>
            </a:r>
            <a:r>
              <a:rPr lang="en-US" sz="2400" b="1" spc="-15" dirty="0">
                <a:latin typeface="Calibri Light" panose="020F0302020204030204" pitchFamily="34" charset="0"/>
                <a:ea typeface="Calibri" panose="020F0502020204030204" pitchFamily="34" charset="0"/>
                <a:cs typeface="Calibri" panose="020F0502020204030204" pitchFamily="34" charset="0"/>
              </a:rPr>
              <a:t>Central </a:t>
            </a:r>
            <a:r>
              <a:rPr lang="en-US" sz="2400" b="1" spc="-80" dirty="0">
                <a:latin typeface="Calibri Light" panose="020F0302020204030204" pitchFamily="34" charset="0"/>
                <a:ea typeface="Calibri" panose="020F0502020204030204" pitchFamily="34" charset="0"/>
                <a:cs typeface="Calibri" panose="020F0502020204030204" pitchFamily="34" charset="0"/>
              </a:rPr>
              <a:t>Tax</a:t>
            </a:r>
            <a:r>
              <a:rPr lang="en-US" sz="2400" b="1" spc="-115" dirty="0">
                <a:latin typeface="Calibri Light" panose="020F0302020204030204" pitchFamily="34" charset="0"/>
                <a:ea typeface="Calibri" panose="020F0502020204030204" pitchFamily="34" charset="0"/>
                <a:cs typeface="Calibri" panose="020F0502020204030204" pitchFamily="34" charset="0"/>
              </a:rPr>
              <a:t> </a:t>
            </a:r>
            <a:r>
              <a:rPr lang="en-US" sz="2400" b="1" spc="-15" dirty="0">
                <a:latin typeface="Calibri Light" panose="020F0302020204030204" pitchFamily="34" charset="0"/>
                <a:ea typeface="Calibri" panose="020F0502020204030204" pitchFamily="34" charset="0"/>
                <a:cs typeface="Calibri" panose="020F0502020204030204" pitchFamily="34" charset="0"/>
              </a:rPr>
              <a:t>(Rate)</a:t>
            </a:r>
            <a:endParaRPr lang="en-IN" sz="2400" b="1" dirty="0"/>
          </a:p>
        </p:txBody>
      </p:sp>
    </p:spTree>
    <p:extLst>
      <p:ext uri="{BB962C8B-B14F-4D97-AF65-F5344CB8AC3E}">
        <p14:creationId xmlns:p14="http://schemas.microsoft.com/office/powerpoint/2010/main" xmlns="" val="36735232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24089" y="162237"/>
            <a:ext cx="10272889" cy="6159541"/>
          </a:xfrm>
          <a:prstGeom prst="rect">
            <a:avLst/>
          </a:prstGeom>
        </p:spPr>
      </p:pic>
    </p:spTree>
    <p:extLst>
      <p:ext uri="{BB962C8B-B14F-4D97-AF65-F5344CB8AC3E}">
        <p14:creationId xmlns:p14="http://schemas.microsoft.com/office/powerpoint/2010/main" xmlns="" val="13953526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14401" y="130709"/>
            <a:ext cx="10272888" cy="5773380"/>
          </a:xfrm>
          <a:prstGeom prst="rect">
            <a:avLst/>
          </a:prstGeom>
        </p:spPr>
      </p:pic>
      <p:sp>
        <p:nvSpPr>
          <p:cNvPr id="4" name="TextBox 3"/>
          <p:cNvSpPr txBox="1"/>
          <p:nvPr/>
        </p:nvSpPr>
        <p:spPr>
          <a:xfrm>
            <a:off x="4086578" y="5812605"/>
            <a:ext cx="1207911" cy="369332"/>
          </a:xfrm>
          <a:prstGeom prst="rect">
            <a:avLst/>
          </a:prstGeom>
          <a:noFill/>
        </p:spPr>
        <p:txBody>
          <a:bodyPr wrap="square" rtlCol="0">
            <a:spAutoFit/>
          </a:bodyPr>
          <a:lstStyle/>
          <a:p>
            <a:r>
              <a:rPr lang="en-IN" b="1" dirty="0" err="1" smtClean="0"/>
              <a:t>Crore</a:t>
            </a:r>
            <a:r>
              <a:rPr lang="en-IN" b="1" dirty="0" smtClean="0"/>
              <a:t>.</a:t>
            </a:r>
            <a:endParaRPr lang="en-IN" b="1" dirty="0"/>
          </a:p>
        </p:txBody>
      </p:sp>
    </p:spTree>
    <p:extLst>
      <p:ext uri="{BB962C8B-B14F-4D97-AF65-F5344CB8AC3E}">
        <p14:creationId xmlns:p14="http://schemas.microsoft.com/office/powerpoint/2010/main" xmlns="" val="31280432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45066" y="134254"/>
            <a:ext cx="10690577" cy="6176236"/>
          </a:xfrm>
          <a:prstGeom prst="rect">
            <a:avLst/>
          </a:prstGeom>
        </p:spPr>
      </p:pic>
    </p:spTree>
    <p:extLst>
      <p:ext uri="{BB962C8B-B14F-4D97-AF65-F5344CB8AC3E}">
        <p14:creationId xmlns:p14="http://schemas.microsoft.com/office/powerpoint/2010/main" xmlns="" val="212688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Changes in Input Tax Credit</a:t>
            </a:r>
            <a:br>
              <a:rPr lang="en-IN" dirty="0" smtClean="0"/>
            </a:br>
            <a:r>
              <a:rPr lang="en-IN" dirty="0"/>
              <a:t/>
            </a:r>
            <a:br>
              <a:rPr lang="en-IN" dirty="0"/>
            </a:b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180793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853" y="300252"/>
            <a:ext cx="10058400" cy="846329"/>
          </a:xfrm>
        </p:spPr>
        <p:txBody>
          <a:bodyPr>
            <a:normAutofit fontScale="90000"/>
          </a:bodyPr>
          <a:lstStyle/>
          <a:p>
            <a:r>
              <a:rPr lang="en-US" dirty="0"/>
              <a:t>Time limit for availing credit of ITC[S-16(4)]</a:t>
            </a:r>
            <a:endParaRPr lang="en-IN" dirty="0"/>
          </a:p>
        </p:txBody>
      </p:sp>
      <p:sp>
        <p:nvSpPr>
          <p:cNvPr id="3" name="Content Placeholder 2"/>
          <p:cNvSpPr>
            <a:spLocks noGrp="1"/>
          </p:cNvSpPr>
          <p:nvPr>
            <p:ph idx="1"/>
          </p:nvPr>
        </p:nvSpPr>
        <p:spPr>
          <a:xfrm>
            <a:off x="1097280" y="1845734"/>
            <a:ext cx="10058400" cy="4172930"/>
          </a:xfrm>
        </p:spPr>
        <p:txBody>
          <a:bodyPr>
            <a:normAutofit lnSpcReduction="10000"/>
          </a:bodyPr>
          <a:lstStyle/>
          <a:p>
            <a:pPr algn="just"/>
            <a:r>
              <a:rPr lang="en-US" sz="2800" dirty="0"/>
              <a:t>A registered person shall not be entitled to take input tax credit in respect of any invoice or debit note for supply of goods or services or both </a:t>
            </a:r>
            <a:r>
              <a:rPr lang="en-US" sz="2800" b="1" dirty="0"/>
              <a:t>after the due date of furnishing of the return under section 39 </a:t>
            </a:r>
            <a:r>
              <a:rPr lang="en-US" sz="2800" dirty="0"/>
              <a:t>for the month of </a:t>
            </a:r>
            <a:r>
              <a:rPr lang="en-US" sz="2800" b="1" dirty="0"/>
              <a:t>September following the end of financial year </a:t>
            </a:r>
            <a:r>
              <a:rPr lang="en-US" sz="2800" dirty="0"/>
              <a:t>to which such invoice or invoice relating to such debit note pertains </a:t>
            </a:r>
            <a:r>
              <a:rPr lang="en-US" sz="2800" b="1" dirty="0"/>
              <a:t>or furnishing of the relevant annual return, </a:t>
            </a:r>
            <a:r>
              <a:rPr lang="en-US" sz="2800" dirty="0"/>
              <a:t>whichever is </a:t>
            </a:r>
            <a:r>
              <a:rPr lang="en-US" sz="2800" dirty="0">
                <a:solidFill>
                  <a:srgbClr val="FF0000"/>
                </a:solidFill>
              </a:rPr>
              <a:t>earlier.</a:t>
            </a:r>
            <a:endParaRPr lang="en-IN" sz="2800" dirty="0">
              <a:solidFill>
                <a:srgbClr val="FF0000"/>
              </a:solidFill>
            </a:endParaRPr>
          </a:p>
          <a:p>
            <a:pPr algn="just"/>
            <a:r>
              <a:rPr lang="en-US" sz="2800" dirty="0">
                <a:solidFill>
                  <a:srgbClr val="FF0000"/>
                </a:solidFill>
              </a:rPr>
              <a:t>Note: actual date of furnishing return 3B is not relevant . Suppose for any reason Form 3B of September could not filed by due date whether </a:t>
            </a:r>
            <a:r>
              <a:rPr lang="en-US" sz="2800" dirty="0" err="1">
                <a:solidFill>
                  <a:srgbClr val="FF0000"/>
                </a:solidFill>
              </a:rPr>
              <a:t>unavailed</a:t>
            </a:r>
            <a:r>
              <a:rPr lang="en-US" sz="2800" dirty="0">
                <a:solidFill>
                  <a:srgbClr val="FF0000"/>
                </a:solidFill>
              </a:rPr>
              <a:t> credit would lapse. Yes, as per sec 16(4).</a:t>
            </a:r>
            <a:endParaRPr lang="en-IN" sz="2800" dirty="0">
              <a:solidFill>
                <a:srgbClr val="FF0000"/>
              </a:solidFill>
            </a:endParaRPr>
          </a:p>
          <a:p>
            <a:pPr algn="just"/>
            <a:r>
              <a:rPr lang="en-US" sz="2800" dirty="0">
                <a:solidFill>
                  <a:srgbClr val="FF0000"/>
                </a:solidFill>
              </a:rPr>
              <a:t>Note: no time limit for re-credit on making payment</a:t>
            </a:r>
            <a:r>
              <a:rPr lang="en-US" dirty="0">
                <a:solidFill>
                  <a:srgbClr val="FF0000"/>
                </a:solidFill>
              </a:rPr>
              <a:t>.</a:t>
            </a:r>
            <a:endParaRPr lang="en-IN" dirty="0">
              <a:solidFill>
                <a:srgbClr val="FF0000"/>
              </a:solidFill>
            </a:endParaRPr>
          </a:p>
          <a:p>
            <a:pPr marL="0" indent="0">
              <a:buNone/>
            </a:pPr>
            <a:endParaRPr lang="en-IN" dirty="0" smtClean="0"/>
          </a:p>
          <a:p>
            <a:pPr>
              <a:buFont typeface="Wingdings" panose="05000000000000000000" pitchFamily="2" charset="2"/>
              <a:buChar char="Ø"/>
            </a:pPr>
            <a:endParaRPr lang="en-IN" dirty="0" smtClean="0"/>
          </a:p>
          <a:p>
            <a:pPr>
              <a:buFont typeface="Wingdings" panose="05000000000000000000" pitchFamily="2" charset="2"/>
              <a:buChar char="Ø"/>
            </a:pPr>
            <a:endParaRPr lang="en-IN" dirty="0" smtClean="0"/>
          </a:p>
          <a:p>
            <a:pPr>
              <a:buFont typeface="Wingdings" panose="05000000000000000000" pitchFamily="2" charset="2"/>
              <a:buChar char="Ø"/>
            </a:pPr>
            <a:endParaRPr lang="en-IN" dirty="0" smtClean="0"/>
          </a:p>
          <a:p>
            <a:pPr lvl="1">
              <a:buFont typeface="Wingdings" panose="05000000000000000000" pitchFamily="2" charset="2"/>
              <a:buChar char="Ø"/>
            </a:pPr>
            <a:endParaRPr lang="en-IN" dirty="0"/>
          </a:p>
        </p:txBody>
      </p:sp>
    </p:spTree>
    <p:extLst>
      <p:ext uri="{BB962C8B-B14F-4D97-AF65-F5344CB8AC3E}">
        <p14:creationId xmlns:p14="http://schemas.microsoft.com/office/powerpoint/2010/main" xmlns="" val="3980069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14819"/>
          </a:xfrm>
        </p:spPr>
        <p:txBody>
          <a:bodyPr>
            <a:normAutofit/>
          </a:bodyPr>
          <a:lstStyle/>
          <a:p>
            <a:r>
              <a:rPr lang="en-US" sz="4000" dirty="0"/>
              <a:t>New provision to sec 16(4) by order no 2/2018 dated 31st December, 2018</a:t>
            </a:r>
            <a:endParaRPr lang="en-IN" sz="4000" dirty="0"/>
          </a:p>
        </p:txBody>
      </p:sp>
      <p:sp>
        <p:nvSpPr>
          <p:cNvPr id="3" name="Content Placeholder 2"/>
          <p:cNvSpPr>
            <a:spLocks noGrp="1"/>
          </p:cNvSpPr>
          <p:nvPr>
            <p:ph idx="1"/>
          </p:nvPr>
        </p:nvSpPr>
        <p:spPr/>
        <p:txBody>
          <a:bodyPr>
            <a:normAutofit fontScale="92500" lnSpcReduction="10000"/>
          </a:bodyPr>
          <a:lstStyle/>
          <a:p>
            <a:pPr algn="just"/>
            <a:r>
              <a:rPr lang="en-US" sz="2800" dirty="0"/>
              <a:t>“Provided that the registered person shall be entitled to take input tax credit after the due date of furnishing of the return under section 39 for the month of September, 2018 </a:t>
            </a:r>
            <a:r>
              <a:rPr lang="en-US" sz="2800" i="1" u="heavy" dirty="0"/>
              <a:t>till the due date of furnishing of the return under the said</a:t>
            </a:r>
            <a:r>
              <a:rPr lang="en-US" sz="2800" i="1" dirty="0"/>
              <a:t> </a:t>
            </a:r>
            <a:r>
              <a:rPr lang="en-US" sz="2800" i="1" u="heavy" dirty="0"/>
              <a:t>section for the month of March, 2019 </a:t>
            </a:r>
            <a:r>
              <a:rPr lang="en-US" sz="2800" dirty="0"/>
              <a:t>in respect of any invoice or invoice relating to such debit note for supply of goods or services or both made during the financial year 2017-18, the </a:t>
            </a:r>
            <a:r>
              <a:rPr lang="en-US" sz="2800" u="heavy" dirty="0"/>
              <a:t>details of which have been uploaded by the</a:t>
            </a:r>
            <a:r>
              <a:rPr lang="en-US" sz="2800" dirty="0"/>
              <a:t> </a:t>
            </a:r>
            <a:r>
              <a:rPr lang="en-US" sz="2800" u="heavy" dirty="0"/>
              <a:t>supplier under sub-section (1) of section 37 till the due date for furnishing the</a:t>
            </a:r>
            <a:r>
              <a:rPr lang="en-US" sz="2800" dirty="0"/>
              <a:t> </a:t>
            </a:r>
            <a:r>
              <a:rPr lang="en-US" sz="2800" u="heavy" dirty="0"/>
              <a:t>details under sub-section (1) of said section for the month of March, 2019.”</a:t>
            </a:r>
            <a:endParaRPr lang="en-IN" sz="2800" dirty="0"/>
          </a:p>
          <a:p>
            <a:pPr algn="just"/>
            <a:r>
              <a:rPr lang="en-US" sz="2800" i="1" u="heavy" dirty="0"/>
              <a:t>Note: credit can be taken </a:t>
            </a:r>
            <a:r>
              <a:rPr lang="en-US" sz="2800" i="1" u="heavy" dirty="0" err="1"/>
              <a:t>upto</a:t>
            </a:r>
            <a:r>
              <a:rPr lang="en-US" sz="2800" i="1" u="heavy" dirty="0"/>
              <a:t> due date of return of march 2018.</a:t>
            </a:r>
            <a:r>
              <a:rPr lang="en-US" sz="2800" i="1" dirty="0"/>
              <a:t> </a:t>
            </a:r>
            <a:r>
              <a:rPr lang="en-US" sz="2800" i="1" u="heavy" dirty="0" err="1"/>
              <a:t>i.e</a:t>
            </a:r>
            <a:r>
              <a:rPr lang="en-US" sz="2800" i="1" u="heavy" dirty="0"/>
              <a:t> 20th April 2019</a:t>
            </a:r>
            <a:endParaRPr lang="en-IN" sz="2800" dirty="0"/>
          </a:p>
          <a:p>
            <a:pPr>
              <a:buFont typeface="Wingdings" panose="05000000000000000000" pitchFamily="2" charset="2"/>
              <a:buChar char="Ø"/>
            </a:pPr>
            <a:endParaRPr lang="en-IN" dirty="0" smtClean="0"/>
          </a:p>
          <a:p>
            <a:pPr>
              <a:buFont typeface="Wingdings" panose="05000000000000000000" pitchFamily="2" charset="2"/>
              <a:buChar char="Ø"/>
            </a:pPr>
            <a:endParaRPr lang="en-IN" dirty="0" smtClean="0"/>
          </a:p>
          <a:p>
            <a:pPr>
              <a:buFont typeface="Wingdings" panose="05000000000000000000" pitchFamily="2" charset="2"/>
              <a:buChar char="Ø"/>
            </a:pPr>
            <a:endParaRPr lang="en-IN" dirty="0"/>
          </a:p>
        </p:txBody>
      </p:sp>
    </p:spTree>
    <p:extLst>
      <p:ext uri="{BB962C8B-B14F-4D97-AF65-F5344CB8AC3E}">
        <p14:creationId xmlns:p14="http://schemas.microsoft.com/office/powerpoint/2010/main" xmlns="" val="106836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Time Limit for changes in GSTR-1</a:t>
            </a:r>
            <a:br>
              <a:rPr lang="en-IN" dirty="0" smtClean="0"/>
            </a:br>
            <a:r>
              <a:rPr lang="en-IN" dirty="0"/>
              <a:t/>
            </a:r>
            <a:br>
              <a:rPr lang="en-IN" dirty="0"/>
            </a:b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363436408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1510</TotalTime>
  <Words>5298</Words>
  <Application>Microsoft Office PowerPoint</Application>
  <PresentationFormat>Custom</PresentationFormat>
  <Paragraphs>345</Paragraphs>
  <Slides>53</Slides>
  <Notes>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Retrospect</vt:lpstr>
      <vt:lpstr>GST Seminar Topic “ Amendments/clarification in GST”  Date : 06th February, 2019 Venue : CMA Bhawan, Jaipur</vt:lpstr>
      <vt:lpstr>Amendment made in GST law through various notifications, circulars  and order issued to implement 31st GST council meeting recommendation held on 22-12-2018</vt:lpstr>
      <vt:lpstr>Latest Notifications &amp; Circulars</vt:lpstr>
      <vt:lpstr>Order u/s 172</vt:lpstr>
      <vt:lpstr>Recent Amendment in Orders as per GST Council in its 31st meeting</vt:lpstr>
      <vt:lpstr>Changes in Input Tax Credit  </vt:lpstr>
      <vt:lpstr>Time limit for availing credit of ITC[S-16(4)]</vt:lpstr>
      <vt:lpstr>New provision to sec 16(4) by order no 2/2018 dated 31st December, 2018</vt:lpstr>
      <vt:lpstr>Time Limit for changes in GSTR-1  </vt:lpstr>
      <vt:lpstr> S-37 Furnishing details of outward supplies </vt:lpstr>
      <vt:lpstr>After the existing proviso in section 37(3), the following proviso shall be inserted [ORDER 2/2018 dated 31-12-2018] </vt:lpstr>
      <vt:lpstr>More time for Annual Return </vt:lpstr>
      <vt:lpstr>Slide 13</vt:lpstr>
      <vt:lpstr>More time for filing TCS return by e-commerce operator  </vt:lpstr>
      <vt:lpstr>Slide 15</vt:lpstr>
      <vt:lpstr>Relaxation in time limit by order 4/2018 dated 31-12-2018</vt:lpstr>
      <vt:lpstr>Clarifications through Circulars  </vt:lpstr>
      <vt:lpstr>Slide 18</vt:lpstr>
      <vt:lpstr>Slide 19</vt:lpstr>
      <vt:lpstr>Slide 20</vt:lpstr>
      <vt:lpstr>Slide 21</vt:lpstr>
      <vt:lpstr>Slide 22</vt:lpstr>
      <vt:lpstr>Slide 23</vt:lpstr>
      <vt:lpstr>Slide 24</vt:lpstr>
      <vt:lpstr>Who will be considered as the „owner of the goods‟ for the purposes of section 129(1) of the CGST Act? </vt:lpstr>
      <vt:lpstr>Composition Option </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Circular 80/54/2018 Clarifications in rate of Goods</vt:lpstr>
      <vt:lpstr>Circulars</vt:lpstr>
      <vt:lpstr>Circulars</vt:lpstr>
      <vt:lpstr>Notifications</vt:lpstr>
      <vt:lpstr>Slide 44</vt:lpstr>
      <vt:lpstr>Slide 45</vt:lpstr>
      <vt:lpstr>Slide 46</vt:lpstr>
      <vt:lpstr>Changes in Tax Rate </vt:lpstr>
      <vt:lpstr>Slide 48</vt:lpstr>
      <vt:lpstr>Change in Solar Power devices related installation and their SITC contracts</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Review Proposal</dc:title>
  <dc:creator>Windows User</dc:creator>
  <cp:lastModifiedBy>Vijay Lohan</cp:lastModifiedBy>
  <cp:revision>252</cp:revision>
  <dcterms:created xsi:type="dcterms:W3CDTF">2018-12-27T16:12:38Z</dcterms:created>
  <dcterms:modified xsi:type="dcterms:W3CDTF">2019-02-21T05:22:44Z</dcterms:modified>
</cp:coreProperties>
</file>