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59" r:id="rId8"/>
    <p:sldId id="263" r:id="rId9"/>
    <p:sldId id="264" r:id="rId10"/>
    <p:sldId id="293" r:id="rId11"/>
    <p:sldId id="265" r:id="rId12"/>
    <p:sldId id="291" r:id="rId13"/>
    <p:sldId id="292" r:id="rId14"/>
    <p:sldId id="294" r:id="rId15"/>
    <p:sldId id="295" r:id="rId16"/>
    <p:sldId id="266" r:id="rId17"/>
    <p:sldId id="267" r:id="rId18"/>
    <p:sldId id="268" r:id="rId19"/>
    <p:sldId id="270"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8/14/2019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iconspng.com/png-images/welcome-png" TargetMode="External"/><Relationship Id="rId2" Type="http://schemas.openxmlformats.org/officeDocument/2006/relationships/hyperlink" Target="mailto:catvijay@yahoo.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axmann.com/Onesolution/"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BD49504-4E57-4949-A461-93311DD324E0}"/>
              </a:ext>
            </a:extLst>
          </p:cNvPr>
          <p:cNvSpPr/>
          <p:nvPr/>
        </p:nvSpPr>
        <p:spPr>
          <a:xfrm>
            <a:off x="3332086" y="3109404"/>
            <a:ext cx="6096000" cy="3539430"/>
          </a:xfrm>
          <a:prstGeom prst="rect">
            <a:avLst/>
          </a:prstGeom>
        </p:spPr>
        <p:txBody>
          <a:bodyPr>
            <a:spAutoFit/>
          </a:bodyPr>
          <a:lstStyle/>
          <a:p>
            <a:r>
              <a:rPr lang="en-IN" sz="3200" dirty="0">
                <a:solidFill>
                  <a:srgbClr val="0070C0"/>
                </a:solidFill>
              </a:rPr>
              <a:t>Presented by:</a:t>
            </a:r>
          </a:p>
          <a:p>
            <a:r>
              <a:rPr lang="en-IN" sz="3600" b="1" dirty="0">
                <a:solidFill>
                  <a:srgbClr val="C00000"/>
                </a:solidFill>
              </a:rPr>
              <a:t>CA Vijay Kr Agrawal, JAIPUR</a:t>
            </a:r>
          </a:p>
          <a:p>
            <a:r>
              <a:rPr lang="en-US" sz="2800" b="1" dirty="0" err="1">
                <a:solidFill>
                  <a:srgbClr val="C00000"/>
                </a:solidFill>
              </a:rPr>
              <a:t>MCOM,FCA,DISA,DIRM,LLB,NDDY</a:t>
            </a:r>
            <a:r>
              <a:rPr lang="en-US" sz="2800" b="1" dirty="0">
                <a:solidFill>
                  <a:srgbClr val="C00000"/>
                </a:solidFill>
              </a:rPr>
              <a:t>, </a:t>
            </a:r>
            <a:r>
              <a:rPr lang="en-US" sz="2800" b="1" dirty="0" err="1">
                <a:solidFill>
                  <a:srgbClr val="C00000"/>
                </a:solidFill>
              </a:rPr>
              <a:t>CCCA</a:t>
            </a:r>
            <a:r>
              <a:rPr lang="en-US" sz="2800" b="1" dirty="0">
                <a:solidFill>
                  <a:srgbClr val="C00000"/>
                </a:solidFill>
              </a:rPr>
              <a:t>, </a:t>
            </a:r>
            <a:r>
              <a:rPr lang="en-US" sz="2800" b="1" dirty="0" err="1">
                <a:solidFill>
                  <a:srgbClr val="C00000"/>
                </a:solidFill>
              </a:rPr>
              <a:t>CCFAFD</a:t>
            </a:r>
            <a:r>
              <a:rPr lang="en-US" sz="2800" b="1" dirty="0">
                <a:solidFill>
                  <a:srgbClr val="C00000"/>
                </a:solidFill>
              </a:rPr>
              <a:t>, DAT</a:t>
            </a:r>
            <a:endParaRPr lang="en-IN" sz="2800" b="1" dirty="0">
              <a:solidFill>
                <a:srgbClr val="C00000"/>
              </a:solidFill>
            </a:endParaRPr>
          </a:p>
          <a:p>
            <a:r>
              <a:rPr lang="en-US" sz="3200" b="1" dirty="0">
                <a:solidFill>
                  <a:srgbClr val="C00000"/>
                </a:solidFill>
              </a:rPr>
              <a:t>Phone: +91 9828149043 </a:t>
            </a:r>
            <a:endParaRPr lang="en-IN" sz="3200" b="1" dirty="0">
              <a:solidFill>
                <a:srgbClr val="C00000"/>
              </a:solidFill>
            </a:endParaRPr>
          </a:p>
          <a:p>
            <a:r>
              <a:rPr lang="en-US" sz="3200" dirty="0">
                <a:solidFill>
                  <a:srgbClr val="0070C0"/>
                </a:solidFill>
              </a:rPr>
              <a:t>Email: </a:t>
            </a:r>
            <a:r>
              <a:rPr lang="en-US" sz="3200" u="sng" dirty="0" err="1">
                <a:solidFill>
                  <a:srgbClr val="0070C0"/>
                </a:solidFill>
                <a:hlinkClick r:id="rId2"/>
              </a:rPr>
              <a:t>catvijay@yahoo.com</a:t>
            </a:r>
            <a:endParaRPr lang="en-IN" sz="3200" dirty="0">
              <a:solidFill>
                <a:srgbClr val="0070C0"/>
              </a:solidFill>
            </a:endParaRPr>
          </a:p>
        </p:txBody>
      </p:sp>
      <p:pic>
        <p:nvPicPr>
          <p:cNvPr id="5" name="Picture 2" descr="Image result for WELCOME">
            <a:hlinkClick r:id="rId3"/>
            <a:extLst>
              <a:ext uri="{FF2B5EF4-FFF2-40B4-BE49-F238E27FC236}">
                <a16:creationId xmlns:a16="http://schemas.microsoft.com/office/drawing/2014/main" xmlns="" id="{A0DB5F64-79FA-4475-B16B-72AAFB5CA803}"/>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97150" y="-62144"/>
            <a:ext cx="8930936" cy="39150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4745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73E66356-0BE6-4EFA-B189-A9EEAB35B40C}"/>
              </a:ext>
            </a:extLst>
          </p:cNvPr>
          <p:cNvPicPr>
            <a:picLocks noChangeAspect="1"/>
          </p:cNvPicPr>
          <p:nvPr/>
        </p:nvPicPr>
        <p:blipFill>
          <a:blip r:embed="rId2"/>
          <a:stretch>
            <a:fillRect/>
          </a:stretch>
        </p:blipFill>
        <p:spPr>
          <a:xfrm>
            <a:off x="122620" y="1553593"/>
            <a:ext cx="11924378" cy="5215390"/>
          </a:xfrm>
          <a:prstGeom prst="rect">
            <a:avLst/>
          </a:prstGeom>
        </p:spPr>
      </p:pic>
      <p:sp>
        <p:nvSpPr>
          <p:cNvPr id="5" name="Round Diagonal Corner Rectangle 5">
            <a:extLst>
              <a:ext uri="{FF2B5EF4-FFF2-40B4-BE49-F238E27FC236}">
                <a16:creationId xmlns:a16="http://schemas.microsoft.com/office/drawing/2014/main" xmlns="" id="{48F6D8A5-876A-4FB9-9D7F-1CD9FAC00A28}"/>
              </a:ext>
            </a:extLst>
          </p:cNvPr>
          <p:cNvSpPr/>
          <p:nvPr/>
        </p:nvSpPr>
        <p:spPr>
          <a:xfrm>
            <a:off x="711185" y="89017"/>
            <a:ext cx="8429684" cy="1214446"/>
          </a:xfrm>
          <a:prstGeom prst="round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latin typeface="Bookman Old Style" pitchFamily="18" charset="0"/>
              </a:rPr>
              <a:t>NON-RESIDENTS</a:t>
            </a:r>
          </a:p>
        </p:txBody>
      </p:sp>
    </p:spTree>
    <p:extLst>
      <p:ext uri="{BB962C8B-B14F-4D97-AF65-F5344CB8AC3E}">
        <p14:creationId xmlns:p14="http://schemas.microsoft.com/office/powerpoint/2010/main" xmlns="" val="394927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963540C-764B-412E-91AC-E05D1C9A2FB6}"/>
              </a:ext>
            </a:extLst>
          </p:cNvPr>
          <p:cNvSpPr/>
          <p:nvPr/>
        </p:nvSpPr>
        <p:spPr>
          <a:xfrm>
            <a:off x="399494" y="230819"/>
            <a:ext cx="11372295" cy="6247864"/>
          </a:xfrm>
          <a:prstGeom prst="rect">
            <a:avLst/>
          </a:prstGeom>
        </p:spPr>
        <p:txBody>
          <a:bodyPr wrap="square">
            <a:spAutoFit/>
          </a:bodyPr>
          <a:lstStyle/>
          <a:p>
            <a:pPr algn="ctr"/>
            <a:r>
              <a:rPr lang="en-US" sz="4000" b="1" u="sng" dirty="0">
                <a:solidFill>
                  <a:srgbClr val="FF0000"/>
                </a:solidFill>
                <a:latin typeface="Tahoma" panose="020B0604030504040204" pitchFamily="34" charset="0"/>
                <a:ea typeface="Tahoma" panose="020B0604030504040204" pitchFamily="34" charset="0"/>
                <a:cs typeface="Tahoma" panose="020B0604030504040204" pitchFamily="34" charset="0"/>
              </a:rPr>
              <a:t>Nature of Residuary Income</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pPr algn="ctr"/>
            <a:r>
              <a:rPr lang="en-US" sz="3200" b="1" i="1" dirty="0">
                <a:latin typeface="Tahoma" panose="020B0604030504040204" pitchFamily="34" charset="0"/>
                <a:ea typeface="Tahoma" panose="020B0604030504040204" pitchFamily="34" charset="0"/>
                <a:cs typeface="Tahoma" panose="020B0604030504040204" pitchFamily="34" charset="0"/>
              </a:rPr>
              <a:t>[</a:t>
            </a:r>
            <a:r>
              <a:rPr lang="en-US" sz="3200" b="1" i="1" dirty="0" err="1">
                <a:latin typeface="Tahoma" panose="020B0604030504040204" pitchFamily="34" charset="0"/>
                <a:ea typeface="Tahoma" panose="020B0604030504040204" pitchFamily="34" charset="0"/>
                <a:cs typeface="Tahoma" panose="020B0604030504040204" pitchFamily="34" charset="0"/>
              </a:rPr>
              <a:t>ITR</a:t>
            </a:r>
            <a:r>
              <a:rPr lang="en-US" sz="3200" b="1" i="1" dirty="0">
                <a:latin typeface="Tahoma" panose="020B0604030504040204" pitchFamily="34" charset="0"/>
                <a:ea typeface="Tahoma" panose="020B0604030504040204" pitchFamily="34" charset="0"/>
                <a:cs typeface="Tahoma" panose="020B0604030504040204" pitchFamily="34" charset="0"/>
              </a:rPr>
              <a:t> 1 and </a:t>
            </a:r>
            <a:r>
              <a:rPr lang="en-US" sz="3200" b="1" i="1" dirty="0" err="1">
                <a:latin typeface="Tahoma" panose="020B0604030504040204" pitchFamily="34" charset="0"/>
                <a:ea typeface="Tahoma" panose="020B0604030504040204" pitchFamily="34" charset="0"/>
                <a:cs typeface="Tahoma" panose="020B0604030504040204" pitchFamily="34" charset="0"/>
              </a:rPr>
              <a:t>ITR</a:t>
            </a:r>
            <a:r>
              <a:rPr lang="en-US" sz="3200" b="1" i="1" dirty="0">
                <a:latin typeface="Tahoma" panose="020B0604030504040204" pitchFamily="34" charset="0"/>
                <a:ea typeface="Tahoma" panose="020B0604030504040204" pitchFamily="34" charset="0"/>
                <a:cs typeface="Tahoma" panose="020B0604030504040204" pitchFamily="34" charset="0"/>
              </a:rPr>
              <a:t> 4]</a:t>
            </a:r>
          </a:p>
          <a:p>
            <a:pPr algn="ctr"/>
            <a:endParaRPr lang="en-US" sz="4000" b="1" i="1" dirty="0">
              <a:latin typeface="Tahoma" panose="020B0604030504040204" pitchFamily="34" charset="0"/>
              <a:ea typeface="Tahoma" panose="020B0604030504040204" pitchFamily="34" charset="0"/>
              <a:cs typeface="Tahoma" panose="020B0604030504040204" pitchFamily="34" charset="0"/>
            </a:endParaRPr>
          </a:p>
          <a:p>
            <a:pPr algn="just"/>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From AY 2019-20, Income Taxable Under the Head Income From Other Sources and the Deductions Claimed in respect of Family Pension in accordance with Section 57. Such Extra Disclosures have been asked by the Dept. to check that the Ineligible Persons are not using the </a:t>
            </a:r>
            <a:r>
              <a:rPr lang="en-US" sz="4000" dirty="0" err="1">
                <a:solidFill>
                  <a:srgbClr val="002060"/>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xmlns="" val="tx"/>
                    </a:ext>
                  </a:extLst>
                </a:hlinkClick>
              </a:rPr>
              <a:t>ITR</a:t>
            </a:r>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xmlns="" val="tx"/>
                    </a:ext>
                  </a:extLst>
                </a:hlinkClick>
              </a:rPr>
              <a:t> 1 and </a:t>
            </a:r>
            <a:r>
              <a:rPr lang="en-US" sz="4000" dirty="0" err="1">
                <a:solidFill>
                  <a:srgbClr val="002060"/>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xmlns="" val="tx"/>
                    </a:ext>
                  </a:extLst>
                </a:hlinkClick>
              </a:rPr>
              <a:t>ITR</a:t>
            </a:r>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xmlns="" val="tx"/>
                    </a:ext>
                  </a:extLst>
                </a:hlinkClick>
              </a:rPr>
              <a:t> 4 for Filing of Return</a:t>
            </a:r>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xmlns="" val="322088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A6DBE3A-63B6-4259-B006-FAFD95786E43}"/>
              </a:ext>
            </a:extLst>
          </p:cNvPr>
          <p:cNvSpPr/>
          <p:nvPr/>
        </p:nvSpPr>
        <p:spPr>
          <a:xfrm>
            <a:off x="159798" y="239697"/>
            <a:ext cx="11088210" cy="7232749"/>
          </a:xfrm>
          <a:prstGeom prst="rect">
            <a:avLst/>
          </a:prstGeom>
        </p:spPr>
        <p:txBody>
          <a:bodyPr wrap="square">
            <a:spAutoFit/>
          </a:bodyPr>
          <a:lstStyle/>
          <a:p>
            <a:pPr algn="ctr"/>
            <a:r>
              <a:rPr lang="en-US" sz="4400" b="1" u="sng" dirty="0">
                <a:solidFill>
                  <a:srgbClr val="FF0000"/>
                </a:solidFill>
                <a:latin typeface="Tahoma" panose="020B0604030504040204" pitchFamily="34" charset="0"/>
                <a:ea typeface="Tahoma" panose="020B0604030504040204" pitchFamily="34" charset="0"/>
                <a:cs typeface="Tahoma" panose="020B0604030504040204" pitchFamily="34" charset="0"/>
              </a:rPr>
              <a:t>AGRICULTURE INCOME</a:t>
            </a:r>
            <a:r>
              <a:rPr lang="en-US" sz="44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pPr algn="ctr"/>
            <a:r>
              <a:rPr lang="en-US" sz="2400" b="1" i="1" dirty="0">
                <a:latin typeface="Tahoma" panose="020B0604030504040204" pitchFamily="34" charset="0"/>
                <a:ea typeface="Tahoma" panose="020B0604030504040204" pitchFamily="34" charset="0"/>
                <a:cs typeface="Tahoma" panose="020B0604030504040204" pitchFamily="34" charset="0"/>
              </a:rPr>
              <a:t>[</a:t>
            </a:r>
            <a:r>
              <a:rPr lang="en-US" sz="2400" b="1" i="1" dirty="0" err="1">
                <a:latin typeface="Tahoma" panose="020B0604030504040204" pitchFamily="34" charset="0"/>
                <a:ea typeface="Tahoma" panose="020B0604030504040204" pitchFamily="34" charset="0"/>
                <a:cs typeface="Tahoma" panose="020B0604030504040204" pitchFamily="34" charset="0"/>
              </a:rPr>
              <a:t>ITR</a:t>
            </a:r>
            <a:r>
              <a:rPr lang="en-US" sz="2400" b="1" i="1" dirty="0">
                <a:latin typeface="Tahoma" panose="020B0604030504040204" pitchFamily="34" charset="0"/>
                <a:ea typeface="Tahoma" panose="020B0604030504040204" pitchFamily="34" charset="0"/>
                <a:cs typeface="Tahoma" panose="020B0604030504040204" pitchFamily="34" charset="0"/>
              </a:rPr>
              <a:t> 2,3,4 and </a:t>
            </a:r>
            <a:r>
              <a:rPr lang="en-US" sz="2400" b="1" i="1" dirty="0" err="1">
                <a:latin typeface="Tahoma" panose="020B0604030504040204" pitchFamily="34" charset="0"/>
                <a:ea typeface="Tahoma" panose="020B0604030504040204" pitchFamily="34" charset="0"/>
                <a:cs typeface="Tahoma" panose="020B0604030504040204" pitchFamily="34" charset="0"/>
              </a:rPr>
              <a:t>ITR</a:t>
            </a:r>
            <a:r>
              <a:rPr lang="en-US" sz="2400" b="1" i="1" dirty="0">
                <a:latin typeface="Tahoma" panose="020B0604030504040204" pitchFamily="34" charset="0"/>
                <a:ea typeface="Tahoma" panose="020B0604030504040204" pitchFamily="34" charset="0"/>
                <a:cs typeface="Tahoma" panose="020B0604030504040204" pitchFamily="34" charset="0"/>
              </a:rPr>
              <a:t> 5]</a:t>
            </a:r>
          </a:p>
          <a:p>
            <a:pPr algn="ctr"/>
            <a:endParaRPr lang="en-US" b="1" i="1" dirty="0">
              <a:latin typeface="Tahoma" panose="020B0604030504040204" pitchFamily="34" charset="0"/>
              <a:ea typeface="Tahoma" panose="020B0604030504040204" pitchFamily="34" charset="0"/>
              <a:cs typeface="Tahoma" panose="020B0604030504040204" pitchFamily="34" charset="0"/>
            </a:endParaRPr>
          </a:p>
          <a:p>
            <a:pPr lvl="0" algn="just"/>
            <a:r>
              <a:rPr lang="en-US" sz="3600" b="1" dirty="0">
                <a:latin typeface="Bookman Old Style" pitchFamily="18" charset="0"/>
              </a:rPr>
              <a:t>If Agricultural Income exceeds Rs. 5 Lakh</a:t>
            </a:r>
          </a:p>
          <a:p>
            <a:pPr lvl="0"/>
            <a:r>
              <a:rPr lang="en-US" dirty="0">
                <a:solidFill>
                  <a:schemeClr val="bg1"/>
                </a:solidFill>
                <a:latin typeface="Bookman Old Style" pitchFamily="18" charset="0"/>
              </a:rPr>
              <a:t>Furnish:</a:t>
            </a:r>
            <a:endParaRPr lang="en-US" dirty="0">
              <a:solidFill>
                <a:srgbClr val="002060"/>
              </a:solidFill>
              <a:latin typeface="Bookman Old Style" pitchFamily="18" charset="0"/>
            </a:endParaRPr>
          </a:p>
          <a:p>
            <a:pPr lvl="0"/>
            <a:r>
              <a:rPr lang="en-US" sz="3600" dirty="0">
                <a:solidFill>
                  <a:srgbClr val="002060"/>
                </a:solidFill>
                <a:latin typeface="Bookman Old Style" pitchFamily="18" charset="0"/>
              </a:rPr>
              <a:t>Furnish:</a:t>
            </a:r>
          </a:p>
          <a:p>
            <a:pPr marL="268288" lvl="0" indent="-268288"/>
            <a:r>
              <a:rPr lang="en-US" sz="3600" dirty="0">
                <a:solidFill>
                  <a:srgbClr val="002060"/>
                </a:solidFill>
                <a:latin typeface="Bookman Old Style" pitchFamily="18" charset="0"/>
              </a:rPr>
              <a:t>1. Name of District (with PIN Code) where Agricultural Land is Located</a:t>
            </a:r>
          </a:p>
          <a:p>
            <a:pPr lvl="0"/>
            <a:r>
              <a:rPr lang="en-US" sz="3600" dirty="0">
                <a:solidFill>
                  <a:srgbClr val="002060"/>
                </a:solidFill>
                <a:latin typeface="Bookman Old Style" pitchFamily="18" charset="0"/>
              </a:rPr>
              <a:t>2. Measurement of agricultural land in acre</a:t>
            </a:r>
          </a:p>
          <a:p>
            <a:pPr lvl="0"/>
            <a:r>
              <a:rPr lang="en-US" sz="3600" dirty="0">
                <a:solidFill>
                  <a:srgbClr val="002060"/>
                </a:solidFill>
                <a:latin typeface="Bookman Old Style" pitchFamily="18" charset="0"/>
              </a:rPr>
              <a:t>3. Whether Agricultural Land is Owned or Held on Lease</a:t>
            </a:r>
          </a:p>
          <a:p>
            <a:pPr lvl="0"/>
            <a:r>
              <a:rPr lang="en-US" sz="3600" dirty="0">
                <a:solidFill>
                  <a:srgbClr val="002060"/>
                </a:solidFill>
                <a:latin typeface="Bookman Old Style" pitchFamily="18" charset="0"/>
              </a:rPr>
              <a:t>4. Whether Agricultural Land is Irrigated or Rain-fed</a:t>
            </a:r>
          </a:p>
          <a:p>
            <a:pPr lvl="0"/>
            <a:endParaRPr lang="en-US" dirty="0">
              <a:solidFill>
                <a:srgbClr val="002060"/>
              </a:solidFill>
              <a:latin typeface="Bookman Old Style" pitchFamily="18" charset="0"/>
            </a:endParaRPr>
          </a:p>
          <a:p>
            <a:pPr lvl="0" algn="ctr"/>
            <a:endParaRPr lang="en-US" b="1" dirty="0">
              <a:latin typeface="Bookman Old Style" pitchFamily="18" charset="0"/>
            </a:endParaRPr>
          </a:p>
        </p:txBody>
      </p:sp>
    </p:spTree>
    <p:extLst>
      <p:ext uri="{BB962C8B-B14F-4D97-AF65-F5344CB8AC3E}">
        <p14:creationId xmlns:p14="http://schemas.microsoft.com/office/powerpoint/2010/main" xmlns="" val="4020479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F499C2D-EB79-4D69-88EA-C78221659CED}"/>
              </a:ext>
            </a:extLst>
          </p:cNvPr>
          <p:cNvSpPr/>
          <p:nvPr/>
        </p:nvSpPr>
        <p:spPr>
          <a:xfrm>
            <a:off x="177553" y="204186"/>
            <a:ext cx="11949344" cy="6555641"/>
          </a:xfrm>
          <a:prstGeom prst="rect">
            <a:avLst/>
          </a:prstGeom>
        </p:spPr>
        <p:txBody>
          <a:bodyPr wrap="square">
            <a:spAutoFit/>
          </a:bodyPr>
          <a:lstStyle/>
          <a:p>
            <a:pPr algn="ctr"/>
            <a:r>
              <a:rPr lang="en-US" sz="4000" b="1" u="sng" dirty="0">
                <a:solidFill>
                  <a:srgbClr val="FF0000"/>
                </a:solidFill>
                <a:latin typeface="Tahoma" panose="020B0604030504040204" pitchFamily="34" charset="0"/>
                <a:ea typeface="Tahoma" panose="020B0604030504040204" pitchFamily="34" charset="0"/>
                <a:cs typeface="Tahoma" panose="020B0604030504040204" pitchFamily="34" charset="0"/>
              </a:rPr>
              <a:t>START </a:t>
            </a:r>
            <a:r>
              <a:rPr lang="en-US" sz="4000" b="1" u="sng" dirty="0" err="1">
                <a:solidFill>
                  <a:srgbClr val="FF0000"/>
                </a:solidFill>
                <a:latin typeface="Tahoma" panose="020B0604030504040204" pitchFamily="34" charset="0"/>
                <a:ea typeface="Tahoma" panose="020B0604030504040204" pitchFamily="34" charset="0"/>
                <a:cs typeface="Tahoma" panose="020B0604030504040204" pitchFamily="34" charset="0"/>
              </a:rPr>
              <a:t>UPs</a:t>
            </a:r>
            <a:r>
              <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pPr algn="ctr"/>
            <a:r>
              <a:rPr lang="en-US" b="1" i="1" dirty="0">
                <a:latin typeface="Tahoma" panose="020B0604030504040204" pitchFamily="34" charset="0"/>
                <a:ea typeface="Tahoma" panose="020B0604030504040204" pitchFamily="34" charset="0"/>
                <a:cs typeface="Tahoma" panose="020B0604030504040204" pitchFamily="34" charset="0"/>
              </a:rPr>
              <a:t>[</a:t>
            </a:r>
            <a:r>
              <a:rPr lang="en-US" b="1" i="1" dirty="0" err="1">
                <a:latin typeface="Tahoma" panose="020B0604030504040204" pitchFamily="34" charset="0"/>
                <a:ea typeface="Tahoma" panose="020B0604030504040204" pitchFamily="34" charset="0"/>
                <a:cs typeface="Tahoma" panose="020B0604030504040204" pitchFamily="34" charset="0"/>
              </a:rPr>
              <a:t>ITR</a:t>
            </a:r>
            <a:r>
              <a:rPr lang="en-US" b="1" i="1" dirty="0">
                <a:latin typeface="Tahoma" panose="020B0604030504040204" pitchFamily="34" charset="0"/>
                <a:ea typeface="Tahoma" panose="020B0604030504040204" pitchFamily="34" charset="0"/>
                <a:cs typeface="Tahoma" panose="020B0604030504040204" pitchFamily="34" charset="0"/>
              </a:rPr>
              <a:t> 5 and </a:t>
            </a:r>
            <a:r>
              <a:rPr lang="en-US" b="1" i="1" dirty="0" err="1">
                <a:latin typeface="Tahoma" panose="020B0604030504040204" pitchFamily="34" charset="0"/>
                <a:ea typeface="Tahoma" panose="020B0604030504040204" pitchFamily="34" charset="0"/>
                <a:cs typeface="Tahoma" panose="020B0604030504040204" pitchFamily="34" charset="0"/>
              </a:rPr>
              <a:t>ITR</a:t>
            </a:r>
            <a:r>
              <a:rPr lang="en-US" b="1" i="1" dirty="0">
                <a:latin typeface="Tahoma" panose="020B0604030504040204" pitchFamily="34" charset="0"/>
                <a:ea typeface="Tahoma" panose="020B0604030504040204" pitchFamily="34" charset="0"/>
                <a:cs typeface="Tahoma" panose="020B0604030504040204" pitchFamily="34" charset="0"/>
              </a:rPr>
              <a:t> 6]</a:t>
            </a:r>
          </a:p>
          <a:p>
            <a:endParaRPr lang="en-US" b="1" i="1" dirty="0">
              <a:latin typeface="Tahoma" panose="020B0604030504040204" pitchFamily="34" charset="0"/>
              <a:ea typeface="Tahoma" panose="020B0604030504040204" pitchFamily="34" charset="0"/>
              <a:cs typeface="Tahoma" panose="020B0604030504040204" pitchFamily="34" charset="0"/>
            </a:endParaRPr>
          </a:p>
          <a:p>
            <a:r>
              <a:rPr lang="en-US" sz="2800" b="1" dirty="0">
                <a:latin typeface="Bookman Old Style" pitchFamily="18" charset="0"/>
              </a:rPr>
              <a:t>To Check the </a:t>
            </a:r>
            <a:r>
              <a:rPr lang="en-US" sz="2800" b="1" dirty="0" err="1">
                <a:latin typeface="Bookman Old Style" pitchFamily="18" charset="0"/>
              </a:rPr>
              <a:t>80IAC</a:t>
            </a:r>
            <a:r>
              <a:rPr lang="en-US" sz="2800" b="1" dirty="0">
                <a:latin typeface="Bookman Old Style" pitchFamily="18" charset="0"/>
              </a:rPr>
              <a:t> Deduction Eligibility:</a:t>
            </a:r>
          </a:p>
          <a:p>
            <a:pPr lvl="0"/>
            <a:r>
              <a:rPr lang="en-US" dirty="0">
                <a:solidFill>
                  <a:schemeClr val="bg1"/>
                </a:solidFill>
                <a:latin typeface="Bookman Old Style" pitchFamily="18" charset="0"/>
              </a:rPr>
              <a:t>Furnish:</a:t>
            </a:r>
          </a:p>
          <a:p>
            <a:endParaRPr lang="en-IN" dirty="0"/>
          </a:p>
          <a:p>
            <a:r>
              <a:rPr lang="en-IN" dirty="0"/>
              <a:t> </a:t>
            </a:r>
            <a:r>
              <a:rPr lang="en-US" sz="2800" b="1" dirty="0"/>
              <a:t>Whether you are recognized as start up by </a:t>
            </a:r>
            <a:r>
              <a:rPr lang="en-US" sz="2800" b="1" dirty="0" err="1"/>
              <a:t>DPIIT</a:t>
            </a:r>
            <a:r>
              <a:rPr lang="en-US" sz="2800" b="1" dirty="0"/>
              <a:t> </a:t>
            </a:r>
            <a:r>
              <a:rPr lang="en-US" sz="2800" dirty="0"/>
              <a:t>			 Yes  No 	</a:t>
            </a:r>
          </a:p>
          <a:p>
            <a:r>
              <a:rPr lang="en-US" sz="2800" b="1" dirty="0"/>
              <a:t>1 </a:t>
            </a:r>
            <a:r>
              <a:rPr lang="en-US" sz="2800" dirty="0"/>
              <a:t>	</a:t>
            </a:r>
            <a:r>
              <a:rPr lang="en-US" sz="2800" b="1" dirty="0"/>
              <a:t>If yes, please provide start up recognition number allotted by the 	</a:t>
            </a:r>
            <a:r>
              <a:rPr lang="en-US" sz="2800" b="1" dirty="0" err="1"/>
              <a:t>DPIIT</a:t>
            </a:r>
            <a:r>
              <a:rPr lang="en-US" sz="2800" b="1" dirty="0"/>
              <a:t> </a:t>
            </a:r>
            <a:r>
              <a:rPr lang="en-US" sz="2800" dirty="0"/>
              <a:t>	</a:t>
            </a:r>
          </a:p>
          <a:p>
            <a:r>
              <a:rPr lang="en-US" sz="2800" b="1" dirty="0"/>
              <a:t>2 </a:t>
            </a:r>
            <a:r>
              <a:rPr lang="en-US" sz="2800" dirty="0"/>
              <a:t>	</a:t>
            </a:r>
            <a:r>
              <a:rPr lang="en-US" sz="2800" b="1" dirty="0"/>
              <a:t>Whether certificate from inter-ministerial board for certification is 	received? 															</a:t>
            </a:r>
            <a:r>
              <a:rPr lang="en-US" sz="2800" dirty="0"/>
              <a:t>	 Yes  No 	</a:t>
            </a:r>
          </a:p>
          <a:p>
            <a:r>
              <a:rPr lang="en-US" sz="2800" b="1" dirty="0"/>
              <a:t>3 </a:t>
            </a:r>
            <a:r>
              <a:rPr lang="en-US" sz="2800" dirty="0"/>
              <a:t>	</a:t>
            </a:r>
            <a:r>
              <a:rPr lang="en-US" sz="2800" b="1" dirty="0"/>
              <a:t>If yes provide the certification number </a:t>
            </a:r>
            <a:r>
              <a:rPr lang="en-US" sz="2800" dirty="0"/>
              <a:t>	</a:t>
            </a:r>
          </a:p>
          <a:p>
            <a:r>
              <a:rPr lang="en-US" sz="2800" b="1" dirty="0"/>
              <a:t>4 </a:t>
            </a:r>
            <a:r>
              <a:rPr lang="en-US" sz="2800" dirty="0"/>
              <a:t>	</a:t>
            </a:r>
            <a:r>
              <a:rPr lang="en-US" sz="2800" b="1" dirty="0"/>
              <a:t>Whether declaration in Form-2 in accordance with para 5 of </a:t>
            </a:r>
            <a:r>
              <a:rPr lang="en-US" sz="2800" b="1" dirty="0" err="1"/>
              <a:t>DPIIT</a:t>
            </a:r>
            <a:r>
              <a:rPr lang="en-US" sz="2800" b="1" dirty="0"/>
              <a:t> 	notification dated 19/02/2019 has been filed before filing of the 	return? 																</a:t>
            </a:r>
            <a:r>
              <a:rPr lang="en-US" sz="2800" dirty="0"/>
              <a:t>	 Yes  No 	</a:t>
            </a:r>
          </a:p>
          <a:p>
            <a:r>
              <a:rPr lang="en-US" sz="2800" b="1" dirty="0"/>
              <a:t>If yes, provide date of filing Form-2 	</a:t>
            </a:r>
            <a:endParaRPr lang="en-US" dirty="0">
              <a:solidFill>
                <a:srgbClr val="002060"/>
              </a:solidFill>
              <a:latin typeface="Bookman Old Style" pitchFamily="18" charset="0"/>
            </a:endParaRPr>
          </a:p>
        </p:txBody>
      </p:sp>
    </p:spTree>
    <p:extLst>
      <p:ext uri="{BB962C8B-B14F-4D97-AF65-F5344CB8AC3E}">
        <p14:creationId xmlns:p14="http://schemas.microsoft.com/office/powerpoint/2010/main" xmlns="" val="1243680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Manual Operation 4">
            <a:extLst>
              <a:ext uri="{FF2B5EF4-FFF2-40B4-BE49-F238E27FC236}">
                <a16:creationId xmlns:a16="http://schemas.microsoft.com/office/drawing/2014/main" xmlns="" id="{EF97A391-E6D5-4A9D-855E-CDEA13A7D65D}"/>
              </a:ext>
            </a:extLst>
          </p:cNvPr>
          <p:cNvSpPr/>
          <p:nvPr/>
        </p:nvSpPr>
        <p:spPr>
          <a:xfrm rot="16200000">
            <a:off x="4456991" y="-2783508"/>
            <a:ext cx="1988598" cy="10350555"/>
          </a:xfrm>
          <a:prstGeom prst="flowChartManualOperation">
            <a:avLst/>
          </a:prstGeom>
          <a:solidFill>
            <a:srgbClr val="0099CC"/>
          </a:solidFill>
        </p:spPr>
        <p:style>
          <a:lnRef idx="0">
            <a:schemeClr val="lt1">
              <a:hueOff val="0"/>
              <a:satOff val="0"/>
              <a:lumOff val="0"/>
              <a:alphaOff val="0"/>
            </a:schemeClr>
          </a:lnRef>
          <a:fillRef idx="3">
            <a:scrgbClr r="0" g="0" b="0"/>
          </a:fillRef>
          <a:effectRef idx="3">
            <a:schemeClr val="accent3">
              <a:hueOff val="5625132"/>
              <a:satOff val="-8440"/>
              <a:lumOff val="-1373"/>
              <a:alphaOff val="0"/>
            </a:schemeClr>
          </a:effectRef>
          <a:fontRef idx="minor">
            <a:schemeClr val="lt1"/>
          </a:fontRef>
        </p:style>
      </p:sp>
      <p:sp>
        <p:nvSpPr>
          <p:cNvPr id="7" name="Round Diagonal Corner Rectangle 5">
            <a:extLst>
              <a:ext uri="{FF2B5EF4-FFF2-40B4-BE49-F238E27FC236}">
                <a16:creationId xmlns:a16="http://schemas.microsoft.com/office/drawing/2014/main" xmlns="" id="{7B17D795-753C-454F-8C0A-A9F6C7443928}"/>
              </a:ext>
            </a:extLst>
          </p:cNvPr>
          <p:cNvSpPr/>
          <p:nvPr/>
        </p:nvSpPr>
        <p:spPr>
          <a:xfrm>
            <a:off x="583660" y="216525"/>
            <a:ext cx="10484389" cy="928694"/>
          </a:xfrm>
          <a:prstGeom prst="round2Diag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400" b="1" dirty="0">
                <a:solidFill>
                  <a:schemeClr val="tx1"/>
                </a:solidFill>
                <a:latin typeface="Bookman Old Style" pitchFamily="18" charset="0"/>
              </a:rPr>
              <a:t>Changes Related to Business Head</a:t>
            </a:r>
            <a:r>
              <a:rPr lang="en-US" sz="4000" dirty="0">
                <a:latin typeface="Bookman Old Style" pitchFamily="18" charset="0"/>
              </a:rPr>
              <a:t> </a:t>
            </a:r>
          </a:p>
        </p:txBody>
      </p:sp>
      <p:sp>
        <p:nvSpPr>
          <p:cNvPr id="12" name="Flowchart: Manual Operation 11">
            <a:extLst>
              <a:ext uri="{FF2B5EF4-FFF2-40B4-BE49-F238E27FC236}">
                <a16:creationId xmlns:a16="http://schemas.microsoft.com/office/drawing/2014/main" xmlns="" id="{23AF6B77-5FD0-4968-A7CA-56C3BB5FBCD3}"/>
              </a:ext>
            </a:extLst>
          </p:cNvPr>
          <p:cNvSpPr/>
          <p:nvPr/>
        </p:nvSpPr>
        <p:spPr>
          <a:xfrm rot="16200000">
            <a:off x="4837900" y="-1148463"/>
            <a:ext cx="1191269" cy="10350555"/>
          </a:xfrm>
          <a:prstGeom prst="flowChartManualOperation">
            <a:avLst/>
          </a:prstGeom>
          <a:solidFill>
            <a:srgbClr val="0099CC"/>
          </a:solidFill>
        </p:spPr>
        <p:style>
          <a:lnRef idx="0">
            <a:schemeClr val="lt1">
              <a:hueOff val="0"/>
              <a:satOff val="0"/>
              <a:lumOff val="0"/>
              <a:alphaOff val="0"/>
            </a:schemeClr>
          </a:lnRef>
          <a:fillRef idx="3">
            <a:scrgbClr r="0" g="0" b="0"/>
          </a:fillRef>
          <a:effectRef idx="3">
            <a:schemeClr val="accent3">
              <a:hueOff val="5625132"/>
              <a:satOff val="-8440"/>
              <a:lumOff val="-1373"/>
              <a:alphaOff val="0"/>
            </a:schemeClr>
          </a:effectRef>
          <a:fontRef idx="minor">
            <a:schemeClr val="lt1"/>
          </a:fontRef>
        </p:style>
      </p:sp>
      <p:sp>
        <p:nvSpPr>
          <p:cNvPr id="15" name="Flowchart: Manual Operation 14">
            <a:extLst>
              <a:ext uri="{FF2B5EF4-FFF2-40B4-BE49-F238E27FC236}">
                <a16:creationId xmlns:a16="http://schemas.microsoft.com/office/drawing/2014/main" xmlns="" id="{54CD0E22-45EB-4D63-8EEB-FDDCC3EA28BF}"/>
              </a:ext>
            </a:extLst>
          </p:cNvPr>
          <p:cNvSpPr/>
          <p:nvPr/>
        </p:nvSpPr>
        <p:spPr>
          <a:xfrm rot="16200000">
            <a:off x="4329434" y="578622"/>
            <a:ext cx="2190441" cy="10368314"/>
          </a:xfrm>
          <a:prstGeom prst="flowChartManualOperation">
            <a:avLst/>
          </a:prstGeom>
          <a:solidFill>
            <a:srgbClr val="0099CC"/>
          </a:solidFill>
        </p:spPr>
        <p:style>
          <a:lnRef idx="0">
            <a:schemeClr val="lt1">
              <a:hueOff val="0"/>
              <a:satOff val="0"/>
              <a:lumOff val="0"/>
              <a:alphaOff val="0"/>
            </a:schemeClr>
          </a:lnRef>
          <a:fillRef idx="3">
            <a:scrgbClr r="0" g="0" b="0"/>
          </a:fillRef>
          <a:effectRef idx="3">
            <a:schemeClr val="accent3">
              <a:hueOff val="5625132"/>
              <a:satOff val="-8440"/>
              <a:lumOff val="-1373"/>
              <a:alphaOff val="0"/>
            </a:schemeClr>
          </a:effectRef>
          <a:fontRef idx="minor">
            <a:schemeClr val="lt1"/>
          </a:fontRef>
        </p:style>
      </p:sp>
      <p:sp>
        <p:nvSpPr>
          <p:cNvPr id="22" name="TextBox 21">
            <a:extLst>
              <a:ext uri="{FF2B5EF4-FFF2-40B4-BE49-F238E27FC236}">
                <a16:creationId xmlns:a16="http://schemas.microsoft.com/office/drawing/2014/main" xmlns="" id="{80962AB5-7BC0-45BA-9342-71883BF0F149}"/>
              </a:ext>
            </a:extLst>
          </p:cNvPr>
          <p:cNvSpPr txBox="1"/>
          <p:nvPr/>
        </p:nvSpPr>
        <p:spPr>
          <a:xfrm>
            <a:off x="338156" y="1837158"/>
            <a:ext cx="10190760" cy="13740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just" defTabSz="622300">
              <a:lnSpc>
                <a:spcPct val="90000"/>
              </a:lnSpc>
              <a:spcBef>
                <a:spcPct val="0"/>
              </a:spcBef>
              <a:spcAft>
                <a:spcPct val="35000"/>
              </a:spcAft>
              <a:buNone/>
            </a:pPr>
            <a:r>
              <a:rPr lang="en-US" sz="2800" b="1" kern="1200" dirty="0">
                <a:latin typeface="Bookman Old Style" pitchFamily="18" charset="0"/>
              </a:rPr>
              <a:t>If</a:t>
            </a:r>
            <a:r>
              <a:rPr lang="en-US" sz="2800" b="1" kern="1200" baseline="0" dirty="0">
                <a:latin typeface="Bookman Old Style" pitchFamily="18" charset="0"/>
              </a:rPr>
              <a:t> an assessee is liable to Audit under any act other than the Income-Tax Act, then assessee has to mention the Act, Section and Date of furnishing the Audit Report</a:t>
            </a:r>
            <a:endParaRPr lang="en-US" sz="2800" b="1" kern="1200" dirty="0">
              <a:latin typeface="Bookman Old Style" pitchFamily="18" charset="0"/>
            </a:endParaRPr>
          </a:p>
        </p:txBody>
      </p:sp>
      <p:sp>
        <p:nvSpPr>
          <p:cNvPr id="23" name="Rectangle 22">
            <a:extLst>
              <a:ext uri="{FF2B5EF4-FFF2-40B4-BE49-F238E27FC236}">
                <a16:creationId xmlns:a16="http://schemas.microsoft.com/office/drawing/2014/main" xmlns="" id="{0734C1CC-327F-4AA1-B894-498CC23CCFFC}"/>
              </a:ext>
            </a:extLst>
          </p:cNvPr>
          <p:cNvSpPr/>
          <p:nvPr/>
        </p:nvSpPr>
        <p:spPr>
          <a:xfrm>
            <a:off x="258256" y="3638320"/>
            <a:ext cx="10190761" cy="867930"/>
          </a:xfrm>
          <a:prstGeom prst="rect">
            <a:avLst/>
          </a:prstGeom>
        </p:spPr>
        <p:txBody>
          <a:bodyPr wrap="square">
            <a:spAutoFit/>
          </a:bodyPr>
          <a:lstStyle/>
          <a:p>
            <a:pPr lvl="0" algn="just" defTabSz="800100">
              <a:lnSpc>
                <a:spcPct val="90000"/>
              </a:lnSpc>
              <a:spcBef>
                <a:spcPct val="0"/>
              </a:spcBef>
              <a:spcAft>
                <a:spcPct val="35000"/>
              </a:spcAft>
            </a:pPr>
            <a:r>
              <a:rPr lang="en-US" sz="2800" b="1" dirty="0">
                <a:solidFill>
                  <a:schemeClr val="bg1"/>
                </a:solidFill>
                <a:latin typeface="Bookman Old Style" pitchFamily="18" charset="0"/>
              </a:rPr>
              <a:t>Reporting of Name, Address  and PAN of the Debtor in case of Bad Debt (More than Rs. 1,00,000/- </a:t>
            </a:r>
            <a:r>
              <a:rPr lang="en-US" sz="2400" b="1" dirty="0">
                <a:solidFill>
                  <a:schemeClr val="bg1"/>
                </a:solidFill>
                <a:latin typeface="Bookman Old Style" pitchFamily="18" charset="0"/>
              </a:rPr>
              <a:t>)</a:t>
            </a:r>
          </a:p>
        </p:txBody>
      </p:sp>
      <p:sp>
        <p:nvSpPr>
          <p:cNvPr id="26" name="Flowchart: Manual Operation 4">
            <a:extLst>
              <a:ext uri="{FF2B5EF4-FFF2-40B4-BE49-F238E27FC236}">
                <a16:creationId xmlns:a16="http://schemas.microsoft.com/office/drawing/2014/main" xmlns="" id="{4CE7B7BD-7AD2-42D3-AC3F-894BE03A391D}"/>
              </a:ext>
            </a:extLst>
          </p:cNvPr>
          <p:cNvSpPr txBox="1"/>
          <p:nvPr/>
        </p:nvSpPr>
        <p:spPr>
          <a:xfrm>
            <a:off x="329273" y="5033639"/>
            <a:ext cx="10190761" cy="175517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0" tIns="0" rIns="114300" bIns="0" numCol="1" spcCol="1270" anchor="ctr" anchorCtr="0">
            <a:noAutofit/>
          </a:bodyPr>
          <a:lstStyle/>
          <a:p>
            <a:pPr marL="0" lvl="0" indent="0" algn="just" defTabSz="800100">
              <a:lnSpc>
                <a:spcPct val="90000"/>
              </a:lnSpc>
              <a:spcBef>
                <a:spcPct val="0"/>
              </a:spcBef>
              <a:spcAft>
                <a:spcPct val="35000"/>
              </a:spcAft>
              <a:buNone/>
            </a:pPr>
            <a:r>
              <a:rPr lang="en-US" sz="2400" b="1" kern="1200" dirty="0">
                <a:latin typeface="Bookman Old Style" pitchFamily="18" charset="0"/>
              </a:rPr>
              <a:t>In new ITR forms, in place of existing Part A P&amp;L, following new Parts have been inserted: </a:t>
            </a:r>
          </a:p>
          <a:p>
            <a:pPr marL="0" lvl="0" indent="0" algn="just" defTabSz="800100">
              <a:lnSpc>
                <a:spcPct val="100000"/>
              </a:lnSpc>
              <a:spcBef>
                <a:spcPct val="0"/>
              </a:spcBef>
              <a:spcAft>
                <a:spcPct val="35000"/>
              </a:spcAft>
              <a:buNone/>
            </a:pPr>
            <a:r>
              <a:rPr lang="en-US" sz="2400" b="1" kern="1200" dirty="0">
                <a:latin typeface="Bookman Old Style" pitchFamily="18" charset="0"/>
              </a:rPr>
              <a:t>a) Manufacturing Account, b) Trading Account, c) Profit &amp; Loss Account </a:t>
            </a:r>
          </a:p>
        </p:txBody>
      </p:sp>
    </p:spTree>
    <p:extLst>
      <p:ext uri="{BB962C8B-B14F-4D97-AF65-F5344CB8AC3E}">
        <p14:creationId xmlns:p14="http://schemas.microsoft.com/office/powerpoint/2010/main" xmlns="" val="217350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5">
            <a:extLst>
              <a:ext uri="{FF2B5EF4-FFF2-40B4-BE49-F238E27FC236}">
                <a16:creationId xmlns:a16="http://schemas.microsoft.com/office/drawing/2014/main" xmlns="" id="{AC17A9E5-B4B3-4159-AC16-8B20F9948014}"/>
              </a:ext>
            </a:extLst>
          </p:cNvPr>
          <p:cNvSpPr/>
          <p:nvPr/>
        </p:nvSpPr>
        <p:spPr>
          <a:xfrm>
            <a:off x="583660" y="216525"/>
            <a:ext cx="10484389" cy="928694"/>
          </a:xfrm>
          <a:prstGeom prst="round2DiagRect">
            <a:avLst/>
          </a:prstGeom>
          <a:solidFill>
            <a:srgbClr val="FFFF00"/>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400" b="1" dirty="0">
                <a:solidFill>
                  <a:schemeClr val="tx1"/>
                </a:solidFill>
                <a:latin typeface="Bookman Old Style" pitchFamily="18" charset="0"/>
              </a:rPr>
              <a:t>Changes Related to Other Sources</a:t>
            </a:r>
            <a:endParaRPr lang="en-US" sz="4000" dirty="0">
              <a:latin typeface="Bookman Old Style" pitchFamily="18" charset="0"/>
            </a:endParaRPr>
          </a:p>
        </p:txBody>
      </p:sp>
      <p:sp>
        <p:nvSpPr>
          <p:cNvPr id="13" name="TextBox 12">
            <a:extLst>
              <a:ext uri="{FF2B5EF4-FFF2-40B4-BE49-F238E27FC236}">
                <a16:creationId xmlns:a16="http://schemas.microsoft.com/office/drawing/2014/main" xmlns="" id="{D8C885E1-FE15-4F74-AB1F-EAD01CAD2A8D}"/>
              </a:ext>
            </a:extLst>
          </p:cNvPr>
          <p:cNvSpPr txBox="1"/>
          <p:nvPr/>
        </p:nvSpPr>
        <p:spPr>
          <a:xfrm>
            <a:off x="583660" y="3338004"/>
            <a:ext cx="10016278" cy="319596"/>
          </a:xfrm>
          <a:prstGeom prst="rect">
            <a:avLst/>
          </a:prstGeom>
          <a:scene3d>
            <a:camera prst="orthographicFront"/>
            <a:lightRig rig="flat" dir="t"/>
          </a:scene3d>
          <a:sp3d/>
        </p:spPr>
        <p:style>
          <a:lnRef idx="0">
            <a:scrgbClr r="0" g="0" b="0"/>
          </a:lnRef>
          <a:fillRef idx="0">
            <a:scrgbClr r="0" g="0" b="0"/>
          </a:fillRef>
          <a:effectRef idx="0">
            <a:scrgbClr r="0" g="0" b="0"/>
          </a:effectRef>
          <a:fontRef idx="minor">
            <a:schemeClr val="dk1"/>
          </a:fontRef>
        </p:style>
        <p:txBody>
          <a:bodyPr spcFirstLastPara="0" vert="horz" wrap="square" lIns="60960" tIns="60960" rIns="60960" bIns="60960" numCol="1" spcCol="1270" anchor="ctr" anchorCtr="0">
            <a:noAutofit/>
          </a:bodyPr>
          <a:lstStyle/>
          <a:p>
            <a:pPr algn="just"/>
            <a:r>
              <a:rPr lang="en-US" sz="3200" dirty="0">
                <a:latin typeface="Bookman Old Style" pitchFamily="18" charset="0"/>
              </a:rPr>
              <a:t>Separate Reporting of Interest Income:</a:t>
            </a:r>
          </a:p>
          <a:p>
            <a:pPr marL="342900" indent="-342900" algn="just">
              <a:buAutoNum type="alphaLcParenR"/>
            </a:pPr>
            <a:r>
              <a:rPr lang="en-US" sz="3200" dirty="0">
                <a:latin typeface="Bookman Old Style" pitchFamily="18" charset="0"/>
              </a:rPr>
              <a:t>Saving bank deposits</a:t>
            </a:r>
          </a:p>
          <a:p>
            <a:pPr marL="342900" indent="-342900" algn="just">
              <a:buFontTx/>
              <a:buAutoNum type="alphaLcParenR"/>
            </a:pPr>
            <a:r>
              <a:rPr lang="en-US" sz="3200" dirty="0">
                <a:latin typeface="Bookman Old Style" pitchFamily="18" charset="0"/>
              </a:rPr>
              <a:t>Deposits (i.e., fixed deposits, etc.) </a:t>
            </a:r>
          </a:p>
          <a:p>
            <a:pPr marL="342900" indent="-342900" algn="just">
              <a:buFontTx/>
              <a:buAutoNum type="alphaLcParenR"/>
            </a:pPr>
            <a:r>
              <a:rPr lang="en-US" sz="3200" dirty="0">
                <a:latin typeface="Bookman Old Style" pitchFamily="18" charset="0"/>
              </a:rPr>
              <a:t>Income-tax Refund</a:t>
            </a:r>
          </a:p>
          <a:p>
            <a:pPr marL="342900" indent="-342900" algn="just">
              <a:buFontTx/>
              <a:buAutoNum type="alphaLcParenR"/>
            </a:pPr>
            <a:r>
              <a:rPr lang="en-US" sz="3200" dirty="0">
                <a:latin typeface="Bookman Old Style" pitchFamily="18" charset="0"/>
              </a:rPr>
              <a:t>In the nature of pass through income </a:t>
            </a:r>
          </a:p>
          <a:p>
            <a:pPr marL="342900" indent="-342900" algn="just">
              <a:buFontTx/>
              <a:buAutoNum type="alphaLcParenR"/>
            </a:pPr>
            <a:r>
              <a:rPr lang="en-US" sz="3200" dirty="0">
                <a:latin typeface="Bookman Old Style" pitchFamily="18" charset="0"/>
              </a:rPr>
              <a:t> Others </a:t>
            </a:r>
          </a:p>
          <a:p>
            <a:pPr algn="just"/>
            <a:endParaRPr lang="en-US" sz="3200" dirty="0">
              <a:latin typeface="Bookman Old Style" pitchFamily="18" charset="0"/>
            </a:endParaRPr>
          </a:p>
          <a:p>
            <a:pPr algn="just"/>
            <a:endParaRPr lang="en-US" sz="3200" dirty="0">
              <a:latin typeface="Bookman Old Style" pitchFamily="18" charset="0"/>
            </a:endParaRPr>
          </a:p>
          <a:p>
            <a:pPr lvl="0" algn="ctr" defTabSz="889000">
              <a:lnSpc>
                <a:spcPct val="90000"/>
              </a:lnSpc>
              <a:spcBef>
                <a:spcPct val="0"/>
              </a:spcBef>
              <a:spcAft>
                <a:spcPct val="35000"/>
              </a:spcAft>
            </a:pPr>
            <a:endParaRPr lang="en-US" sz="1600" b="1" dirty="0">
              <a:latin typeface="Bookman Old Style" pitchFamily="18" charset="0"/>
            </a:endParaRPr>
          </a:p>
        </p:txBody>
      </p:sp>
    </p:spTree>
    <p:extLst>
      <p:ext uri="{BB962C8B-B14F-4D97-AF65-F5344CB8AC3E}">
        <p14:creationId xmlns:p14="http://schemas.microsoft.com/office/powerpoint/2010/main" xmlns="" val="3362153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EE5ED780-781F-4CAB-A023-1551F76ABC2C}"/>
              </a:ext>
            </a:extLst>
          </p:cNvPr>
          <p:cNvSpPr/>
          <p:nvPr/>
        </p:nvSpPr>
        <p:spPr>
          <a:xfrm>
            <a:off x="301841" y="177553"/>
            <a:ext cx="11709646" cy="6863417"/>
          </a:xfrm>
          <a:prstGeom prst="rect">
            <a:avLst/>
          </a:prstGeom>
        </p:spPr>
        <p:txBody>
          <a:bodyPr wrap="square">
            <a:spAutoFit/>
          </a:bodyPr>
          <a:lstStyle/>
          <a:p>
            <a:pPr algn="ctr"/>
            <a:r>
              <a:rPr lang="en-IN" sz="4000" dirty="0" err="1">
                <a:solidFill>
                  <a:srgbClr val="C00000"/>
                </a:solidFill>
                <a:latin typeface="Tahoma" panose="020B0604030504040204" pitchFamily="34" charset="0"/>
                <a:ea typeface="Tahoma" panose="020B0604030504040204" pitchFamily="34" charset="0"/>
                <a:cs typeface="Tahoma" panose="020B0604030504040204" pitchFamily="34" charset="0"/>
              </a:rPr>
              <a:t>ITR</a:t>
            </a:r>
            <a:r>
              <a:rPr lang="en-IN" sz="4000" dirty="0">
                <a:solidFill>
                  <a:srgbClr val="C00000"/>
                </a:solidFill>
                <a:latin typeface="Tahoma" panose="020B0604030504040204" pitchFamily="34" charset="0"/>
                <a:ea typeface="Tahoma" panose="020B0604030504040204" pitchFamily="34" charset="0"/>
                <a:cs typeface="Tahoma" panose="020B0604030504040204" pitchFamily="34" charset="0"/>
              </a:rPr>
              <a:t>-1</a:t>
            </a:r>
            <a:endParaRPr lang="en-IN" sz="20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just"/>
            <a:r>
              <a:rPr lang="en-US" sz="3600" b="1" dirty="0">
                <a:solidFill>
                  <a:srgbClr val="002060"/>
                </a:solidFill>
                <a:latin typeface="Tahoma" panose="020B0604030504040204" pitchFamily="34" charset="0"/>
                <a:ea typeface="Tahoma" panose="020B0604030504040204" pitchFamily="34" charset="0"/>
                <a:cs typeface="Tahoma" panose="020B0604030504040204" pitchFamily="34" charset="0"/>
              </a:rPr>
              <a:t>Who is not eligible to use this Return Form </a:t>
            </a:r>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b="1" dirty="0">
                <a:solidFill>
                  <a:srgbClr val="002060"/>
                </a:solidFill>
                <a:latin typeface="Tahoma" panose="020B0604030504040204" pitchFamily="34" charset="0"/>
                <a:ea typeface="Tahoma" panose="020B0604030504040204" pitchFamily="34" charset="0"/>
                <a:cs typeface="Tahoma" panose="020B0604030504040204" pitchFamily="34" charset="0"/>
              </a:rPr>
              <a:t>A</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This Return Form should not be used by an individual who –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(a) is a Director in a company;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(b) has held any unlisted equity shares at any time during the previous year;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(c) has any asset (including financial interest in any entity) located outside India;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(d) has signing authority in any account located outside India; or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(e) has income from any source outside India. </a:t>
            </a:r>
          </a:p>
        </p:txBody>
      </p:sp>
    </p:spTree>
    <p:extLst>
      <p:ext uri="{BB962C8B-B14F-4D97-AF65-F5344CB8AC3E}">
        <p14:creationId xmlns:p14="http://schemas.microsoft.com/office/powerpoint/2010/main" xmlns="" val="1263256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859A566-7BA1-4E2D-812C-2C4F445BAE55}"/>
              </a:ext>
            </a:extLst>
          </p:cNvPr>
          <p:cNvSpPr/>
          <p:nvPr/>
        </p:nvSpPr>
        <p:spPr>
          <a:xfrm>
            <a:off x="204186" y="177553"/>
            <a:ext cx="11851690" cy="6740307"/>
          </a:xfrm>
          <a:prstGeom prst="rect">
            <a:avLst/>
          </a:prstGeom>
        </p:spPr>
        <p:txBody>
          <a:bodyPr wrap="square">
            <a:spAutoFit/>
          </a:bodyPr>
          <a:lstStyle/>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(f)  Profits and gains from business and professions; </a:t>
            </a:r>
          </a:p>
          <a:p>
            <a:pPr algn="just"/>
            <a:r>
              <a:rPr lang="en-IN" sz="3600" dirty="0">
                <a:solidFill>
                  <a:srgbClr val="002060"/>
                </a:solidFill>
                <a:latin typeface="Tahoma" panose="020B0604030504040204" pitchFamily="34" charset="0"/>
                <a:ea typeface="Tahoma" panose="020B0604030504040204" pitchFamily="34" charset="0"/>
                <a:cs typeface="Tahoma" panose="020B0604030504040204" pitchFamily="34" charset="0"/>
              </a:rPr>
              <a:t>(g) Capital gains;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(h) Income from more than one house property;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Income under the head other sources of following nature:- </a:t>
            </a:r>
          </a:p>
          <a:p>
            <a:pPr algn="just"/>
            <a:r>
              <a:rPr lang="en-IN" sz="36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IN" sz="3600" dirty="0" err="1">
                <a:solidFill>
                  <a:srgbClr val="002060"/>
                </a:solidFill>
                <a:latin typeface="Tahoma" panose="020B0604030504040204" pitchFamily="34" charset="0"/>
                <a:ea typeface="Tahoma" panose="020B0604030504040204" pitchFamily="34" charset="0"/>
                <a:cs typeface="Tahoma" panose="020B0604030504040204" pitchFamily="34" charset="0"/>
              </a:rPr>
              <a:t>i</a:t>
            </a:r>
            <a:r>
              <a:rPr lang="en-IN" sz="3600" dirty="0">
                <a:solidFill>
                  <a:srgbClr val="002060"/>
                </a:solidFill>
                <a:latin typeface="Tahoma" panose="020B0604030504040204" pitchFamily="34" charset="0"/>
                <a:ea typeface="Tahoma" panose="020B0604030504040204" pitchFamily="34" charset="0"/>
                <a:cs typeface="Tahoma" panose="020B0604030504040204" pitchFamily="34" charset="0"/>
              </a:rPr>
              <a:t>) winnings from lottery;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(ii) activity of owning and maintaining race horses;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(iii) income taxable at special rates U/s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115BBDA</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115BBE</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(j) income to be apportioned in accordance with provisions of section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5A</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or </a:t>
            </a: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(k) agricultural income in excess of ₹5,000. </a:t>
            </a:r>
            <a:endParaRPr lang="en-IN" sz="2000"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1685017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6C8A0A2-26E9-407B-B0D9-CC2EE0215F65}"/>
              </a:ext>
            </a:extLst>
          </p:cNvPr>
          <p:cNvSpPr/>
          <p:nvPr/>
        </p:nvSpPr>
        <p:spPr>
          <a:xfrm>
            <a:off x="301841" y="159798"/>
            <a:ext cx="11638625" cy="6740307"/>
          </a:xfrm>
          <a:prstGeom prst="rect">
            <a:avLst/>
          </a:prstGeom>
        </p:spPr>
        <p:txBody>
          <a:bodyPr wrap="square">
            <a:spAutoFit/>
          </a:bodyPr>
          <a:lstStyle/>
          <a:p>
            <a:pPr marL="742950" indent="-742950" algn="just">
              <a:buAutoNum type="alphaLcParenBoth" startAt="12"/>
            </a:pP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any brought forward loss or loss to be carried forward under Income from house property‘; </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(m) loss under the head Income from other sources‘; </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(n) any claim of relief U/s 90 and/or section 91; </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(o) any claim of deduction under section 57, Except </a:t>
            </a:r>
            <a:r>
              <a:rPr lang="en-US" sz="3600" i="1" dirty="0">
                <a:solidFill>
                  <a:srgbClr val="002060"/>
                </a:solidFill>
                <a:latin typeface="Tahoma" panose="020B0604030504040204" pitchFamily="34" charset="0"/>
                <a:ea typeface="Tahoma" panose="020B0604030504040204" pitchFamily="34" charset="0"/>
                <a:cs typeface="Tahoma" panose="020B0604030504040204" pitchFamily="34" charset="0"/>
              </a:rPr>
              <a:t>relating to family pension</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(p) any claim of credit of tax deducted at source in the hands of any other person. </a:t>
            </a:r>
          </a:p>
        </p:txBody>
      </p:sp>
    </p:spTree>
    <p:extLst>
      <p:ext uri="{BB962C8B-B14F-4D97-AF65-F5344CB8AC3E}">
        <p14:creationId xmlns:p14="http://schemas.microsoft.com/office/powerpoint/2010/main" xmlns="" val="1787680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42088E1-D8F7-4644-8992-87FF0429EE67}"/>
              </a:ext>
            </a:extLst>
          </p:cNvPr>
          <p:cNvSpPr/>
          <p:nvPr/>
        </p:nvSpPr>
        <p:spPr>
          <a:xfrm>
            <a:off x="124287" y="88777"/>
            <a:ext cx="11949344" cy="6678751"/>
          </a:xfrm>
          <a:prstGeom prst="rect">
            <a:avLst/>
          </a:prstGeom>
        </p:spPr>
        <p:txBody>
          <a:bodyPr wrap="square">
            <a:spAutoFit/>
          </a:bodyPr>
          <a:lstStyle/>
          <a:p>
            <a:pPr algn="ctr"/>
            <a:r>
              <a:rPr lang="en-IN" sz="4000" b="1" dirty="0" err="1">
                <a:solidFill>
                  <a:srgbClr val="C00000"/>
                </a:solidFill>
                <a:latin typeface="Tahoma" panose="020B0604030504040204" pitchFamily="34" charset="0"/>
                <a:ea typeface="Tahoma" panose="020B0604030504040204" pitchFamily="34" charset="0"/>
                <a:cs typeface="Tahoma" panose="020B0604030504040204" pitchFamily="34" charset="0"/>
              </a:rPr>
              <a:t>ITR</a:t>
            </a:r>
            <a:r>
              <a:rPr lang="en-IN" sz="4000" b="1" dirty="0">
                <a:solidFill>
                  <a:srgbClr val="C00000"/>
                </a:solidFill>
                <a:latin typeface="Tahoma" panose="020B0604030504040204" pitchFamily="34" charset="0"/>
                <a:ea typeface="Tahoma" panose="020B0604030504040204" pitchFamily="34" charset="0"/>
                <a:cs typeface="Tahoma" panose="020B0604030504040204" pitchFamily="34" charset="0"/>
              </a:rPr>
              <a:t>-2</a:t>
            </a:r>
            <a:endParaRPr lang="en-IN" sz="20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endParaRPr lang="en-IN" dirty="0"/>
          </a:p>
          <a:p>
            <a:r>
              <a:rPr lang="en-IN" dirty="0"/>
              <a:t> </a:t>
            </a:r>
          </a:p>
          <a:p>
            <a:r>
              <a:rPr lang="en-US" sz="3200" b="1" dirty="0">
                <a:latin typeface="Tahoma" panose="020B0604030504040204" pitchFamily="34" charset="0"/>
                <a:ea typeface="Tahoma" panose="020B0604030504040204" pitchFamily="34" charset="0"/>
                <a:cs typeface="Tahoma" panose="020B0604030504040204" pitchFamily="34" charset="0"/>
              </a:rPr>
              <a:t>Who is eligible to use this Return Form? </a:t>
            </a:r>
          </a:p>
          <a:p>
            <a:endParaRPr lang="en-US" sz="3200" dirty="0">
              <a:latin typeface="Tahoma" panose="020B0604030504040204" pitchFamily="34" charset="0"/>
              <a:ea typeface="Tahoma" panose="020B0604030504040204" pitchFamily="34" charset="0"/>
              <a:cs typeface="Tahoma" panose="020B0604030504040204" pitchFamily="34" charset="0"/>
            </a:endParaRPr>
          </a:p>
          <a:p>
            <a:pPr algn="just"/>
            <a:r>
              <a:rPr lang="en-US" sz="3200" dirty="0">
                <a:latin typeface="Tahoma" panose="020B0604030504040204" pitchFamily="34" charset="0"/>
                <a:ea typeface="Tahoma" panose="020B0604030504040204" pitchFamily="34" charset="0"/>
                <a:cs typeface="Tahoma" panose="020B0604030504040204" pitchFamily="34" charset="0"/>
              </a:rPr>
              <a:t>This Return Form is to be used by an individual or HUF who is not eligible to file Form </a:t>
            </a:r>
            <a:r>
              <a:rPr lang="en-US" sz="3200" dirty="0" err="1">
                <a:latin typeface="Tahoma" panose="020B0604030504040204" pitchFamily="34" charset="0"/>
                <a:ea typeface="Tahoma" panose="020B0604030504040204" pitchFamily="34" charset="0"/>
                <a:cs typeface="Tahoma" panose="020B0604030504040204" pitchFamily="34" charset="0"/>
              </a:rPr>
              <a:t>ITR</a:t>
            </a:r>
            <a:r>
              <a:rPr lang="en-US" sz="3200" dirty="0">
                <a:latin typeface="Tahoma" panose="020B0604030504040204" pitchFamily="34" charset="0"/>
                <a:ea typeface="Tahoma" panose="020B0604030504040204" pitchFamily="34" charset="0"/>
                <a:cs typeface="Tahoma" panose="020B0604030504040204" pitchFamily="34" charset="0"/>
              </a:rPr>
              <a:t>-1 and who is not having any income under the head ―Profits or gains of business or profession.</a:t>
            </a:r>
          </a:p>
          <a:p>
            <a:endParaRPr lang="en-US" sz="3200" dirty="0">
              <a:latin typeface="Tahoma" panose="020B0604030504040204" pitchFamily="34" charset="0"/>
              <a:ea typeface="Tahoma" panose="020B0604030504040204" pitchFamily="34" charset="0"/>
              <a:cs typeface="Tahoma" panose="020B0604030504040204" pitchFamily="34" charset="0"/>
            </a:endParaRPr>
          </a:p>
          <a:p>
            <a:r>
              <a:rPr lang="en-US" sz="3200" b="1" dirty="0">
                <a:latin typeface="Tahoma" panose="020B0604030504040204" pitchFamily="34" charset="0"/>
                <a:ea typeface="Tahoma" panose="020B0604030504040204" pitchFamily="34" charset="0"/>
                <a:cs typeface="Tahoma" panose="020B0604030504040204" pitchFamily="34" charset="0"/>
              </a:rPr>
              <a:t>3. Who is not eligible to use this Return Form? </a:t>
            </a:r>
            <a:endParaRPr lang="en-US" sz="3200" dirty="0">
              <a:latin typeface="Tahoma" panose="020B0604030504040204" pitchFamily="34" charset="0"/>
              <a:ea typeface="Tahoma" panose="020B0604030504040204" pitchFamily="34" charset="0"/>
              <a:cs typeface="Tahoma" panose="020B0604030504040204" pitchFamily="34" charset="0"/>
            </a:endParaRPr>
          </a:p>
          <a:p>
            <a:endParaRPr lang="en-IN" sz="3200" dirty="0">
              <a:latin typeface="Tahoma" panose="020B0604030504040204" pitchFamily="34" charset="0"/>
              <a:ea typeface="Tahoma" panose="020B0604030504040204" pitchFamily="34" charset="0"/>
              <a:cs typeface="Tahoma" panose="020B0604030504040204" pitchFamily="34" charset="0"/>
            </a:endParaRPr>
          </a:p>
          <a:p>
            <a:pPr algn="just"/>
            <a:r>
              <a:rPr lang="en-US" sz="3200" dirty="0">
                <a:latin typeface="Tahoma" panose="020B0604030504040204" pitchFamily="34" charset="0"/>
                <a:ea typeface="Tahoma" panose="020B0604030504040204" pitchFamily="34" charset="0"/>
                <a:cs typeface="Tahoma" panose="020B0604030504040204" pitchFamily="34" charset="0"/>
              </a:rPr>
              <a:t>This Return Form should not be used by an individual whose total income for the Assessment Year 2019-20 includes Income under the head ―Profits or Gains of Business or Profession. </a:t>
            </a:r>
            <a:endParaRPr lang="en-IN"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261445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Admin\Downloads\Income-Tax-Return-min.jpg">
            <a:extLst>
              <a:ext uri="{FF2B5EF4-FFF2-40B4-BE49-F238E27FC236}">
                <a16:creationId xmlns:a16="http://schemas.microsoft.com/office/drawing/2014/main" xmlns="" id="{78FB1E3C-CF62-4074-8410-F727BF879F46}"/>
              </a:ext>
            </a:extLst>
          </p:cNvPr>
          <p:cNvPicPr>
            <a:picLocks noChangeAspect="1" noChangeArrowheads="1"/>
          </p:cNvPicPr>
          <p:nvPr/>
        </p:nvPicPr>
        <p:blipFill>
          <a:blip r:embed="rId2"/>
          <a:srcRect/>
          <a:stretch>
            <a:fillRect/>
          </a:stretch>
        </p:blipFill>
        <p:spPr bwMode="auto">
          <a:xfrm>
            <a:off x="468689" y="2554677"/>
            <a:ext cx="9873796" cy="4054748"/>
          </a:xfrm>
          <a:prstGeom prst="rect">
            <a:avLst/>
          </a:prstGeom>
          <a:noFill/>
        </p:spPr>
      </p:pic>
      <p:sp>
        <p:nvSpPr>
          <p:cNvPr id="4" name="Rectangle 3">
            <a:extLst>
              <a:ext uri="{FF2B5EF4-FFF2-40B4-BE49-F238E27FC236}">
                <a16:creationId xmlns:a16="http://schemas.microsoft.com/office/drawing/2014/main" xmlns="" id="{C89A62BE-5266-4060-8E90-133275D00C52}"/>
              </a:ext>
            </a:extLst>
          </p:cNvPr>
          <p:cNvSpPr/>
          <p:nvPr/>
        </p:nvSpPr>
        <p:spPr>
          <a:xfrm>
            <a:off x="790113" y="691109"/>
            <a:ext cx="8708994" cy="1569660"/>
          </a:xfrm>
          <a:prstGeom prst="rect">
            <a:avLst/>
          </a:prstGeom>
        </p:spPr>
        <p:txBody>
          <a:bodyPr wrap="square">
            <a:spAutoFit/>
          </a:bodyPr>
          <a:lstStyle/>
          <a:p>
            <a:pPr algn="ctr"/>
            <a:r>
              <a:rPr lang="en-US" sz="4800" b="1" dirty="0">
                <a:solidFill>
                  <a:srgbClr val="0070C0"/>
                </a:solidFill>
                <a:latin typeface="Bookman Old Style" pitchFamily="18" charset="0"/>
              </a:rPr>
              <a:t>KEY CHANGES IN </a:t>
            </a:r>
            <a:r>
              <a:rPr lang="en-US" sz="4800" b="1" dirty="0" err="1">
                <a:solidFill>
                  <a:srgbClr val="0070C0"/>
                </a:solidFill>
                <a:latin typeface="Bookman Old Style" pitchFamily="18" charset="0"/>
              </a:rPr>
              <a:t>ITR</a:t>
            </a:r>
            <a:r>
              <a:rPr lang="en-US" sz="4800" b="1" dirty="0">
                <a:solidFill>
                  <a:srgbClr val="0070C0"/>
                </a:solidFill>
                <a:latin typeface="Bookman Old Style" pitchFamily="18" charset="0"/>
              </a:rPr>
              <a:t> FORM FOR </a:t>
            </a:r>
            <a:r>
              <a:rPr lang="en-US" sz="4800" b="1" dirty="0" err="1">
                <a:solidFill>
                  <a:srgbClr val="0070C0"/>
                </a:solidFill>
                <a:latin typeface="Bookman Old Style" pitchFamily="18" charset="0"/>
              </a:rPr>
              <a:t>A.Y</a:t>
            </a:r>
            <a:r>
              <a:rPr lang="en-US" sz="4800" b="1" dirty="0">
                <a:solidFill>
                  <a:srgbClr val="0070C0"/>
                </a:solidFill>
                <a:latin typeface="Bookman Old Style" pitchFamily="18" charset="0"/>
              </a:rPr>
              <a:t>. 2019-20</a:t>
            </a:r>
            <a:endParaRPr lang="en-IN" sz="4800" dirty="0">
              <a:solidFill>
                <a:srgbClr val="0070C0"/>
              </a:solidFill>
            </a:endParaRPr>
          </a:p>
        </p:txBody>
      </p:sp>
    </p:spTree>
    <p:extLst>
      <p:ext uri="{BB962C8B-B14F-4D97-AF65-F5344CB8AC3E}">
        <p14:creationId xmlns:p14="http://schemas.microsoft.com/office/powerpoint/2010/main" xmlns="" val="559621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5BB1347-C423-4687-96CA-0BF3B24587C5}"/>
              </a:ext>
            </a:extLst>
          </p:cNvPr>
          <p:cNvSpPr/>
          <p:nvPr/>
        </p:nvSpPr>
        <p:spPr>
          <a:xfrm>
            <a:off x="763480" y="1020931"/>
            <a:ext cx="8495930" cy="4339650"/>
          </a:xfrm>
          <a:prstGeom prst="rect">
            <a:avLst/>
          </a:prstGeom>
          <a:noFill/>
        </p:spPr>
        <p:txBody>
          <a:bodyPr wrap="square" lIns="91440" tIns="45720" rIns="91440" bIns="45720">
            <a:spAutoFit/>
          </a:bodyPr>
          <a:lstStyle/>
          <a:p>
            <a:pPr algn="ctr"/>
            <a:r>
              <a:rPr lang="en-US" sz="13800" b="1" cap="none" spc="0" dirty="0">
                <a:ln w="22225">
                  <a:solidFill>
                    <a:schemeClr val="accent2"/>
                  </a:solidFill>
                  <a:prstDash val="solid"/>
                </a:ln>
                <a:solidFill>
                  <a:schemeClr val="accent2">
                    <a:lumMod val="40000"/>
                    <a:lumOff val="60000"/>
                  </a:schemeClr>
                </a:solidFill>
                <a:effectLst/>
              </a:rPr>
              <a:t>Thank You</a:t>
            </a:r>
          </a:p>
        </p:txBody>
      </p:sp>
    </p:spTree>
    <p:extLst>
      <p:ext uri="{BB962C8B-B14F-4D97-AF65-F5344CB8AC3E}">
        <p14:creationId xmlns:p14="http://schemas.microsoft.com/office/powerpoint/2010/main" xmlns="" val="144879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A0E1801-C423-4E0C-AF85-7685E22D4FF3}"/>
              </a:ext>
            </a:extLst>
          </p:cNvPr>
          <p:cNvSpPr/>
          <p:nvPr/>
        </p:nvSpPr>
        <p:spPr>
          <a:xfrm>
            <a:off x="248575" y="186431"/>
            <a:ext cx="11745157" cy="6740307"/>
          </a:xfrm>
          <a:prstGeom prst="rect">
            <a:avLst/>
          </a:prstGeom>
        </p:spPr>
        <p:txBody>
          <a:bodyPr wrap="square">
            <a:spAutoFit/>
          </a:bodyPr>
          <a:lstStyle/>
          <a:p>
            <a:pPr algn="ctr"/>
            <a:r>
              <a:rPr lang="en-US" sz="3600" b="1" u="sng" dirty="0">
                <a:solidFill>
                  <a:srgbClr val="FF0000"/>
                </a:solidFill>
                <a:latin typeface="Tahoma" panose="020B0604030504040204" pitchFamily="34" charset="0"/>
                <a:ea typeface="Tahoma" panose="020B0604030504040204" pitchFamily="34" charset="0"/>
                <a:cs typeface="Tahoma" panose="020B0604030504040204" pitchFamily="34" charset="0"/>
              </a:rPr>
              <a:t>Identification of Ghost Directors and Shell Companies</a:t>
            </a:r>
            <a:r>
              <a:rPr lang="en-US" sz="3600" b="1" dirty="0">
                <a:solidFill>
                  <a:srgbClr val="FF0000"/>
                </a:solidFill>
                <a:latin typeface="Tahoma" panose="020B0604030504040204" pitchFamily="34" charset="0"/>
                <a:ea typeface="Tahoma" panose="020B0604030504040204" pitchFamily="34" charset="0"/>
                <a:cs typeface="Tahoma" panose="020B0604030504040204" pitchFamily="34" charset="0"/>
              </a:rPr>
              <a:t>:</a:t>
            </a:r>
          </a:p>
          <a:p>
            <a:pPr algn="ctr"/>
            <a:r>
              <a:rPr lang="en-US" sz="3600" b="1" i="1"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600" b="1" i="1" dirty="0" err="1">
                <a:solidFill>
                  <a:srgbClr val="00B050"/>
                </a:solidFill>
                <a:latin typeface="Tahoma" panose="020B0604030504040204" pitchFamily="34" charset="0"/>
                <a:ea typeface="Tahoma" panose="020B0604030504040204" pitchFamily="34" charset="0"/>
                <a:cs typeface="Tahoma" panose="020B0604030504040204" pitchFamily="34" charset="0"/>
              </a:rPr>
              <a:t>ITR</a:t>
            </a:r>
            <a:r>
              <a:rPr lang="en-US" sz="3600" b="1" i="1" dirty="0">
                <a:solidFill>
                  <a:srgbClr val="00B050"/>
                </a:solidFill>
                <a:latin typeface="Tahoma" panose="020B0604030504040204" pitchFamily="34" charset="0"/>
                <a:ea typeface="Tahoma" panose="020B0604030504040204" pitchFamily="34" charset="0"/>
                <a:cs typeface="Tahoma" panose="020B0604030504040204" pitchFamily="34" charset="0"/>
              </a:rPr>
              <a:t> 2, 3, 4 ]</a:t>
            </a:r>
            <a:endPar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endParaRPr lang="en-US" sz="3600" dirty="0">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The Government has taken many Initiatives to Curb the Black Money and Shell companies. One of such Initiatives is to Identify the Ghost Directors Who do not Even Know that they are Directors in Companies. </a:t>
            </a:r>
          </a:p>
          <a:p>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Accordingly, the Government has made Changes in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ITR</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 forms to Identify the Shell Companies and Ghost Directors. </a:t>
            </a:r>
          </a:p>
        </p:txBody>
      </p:sp>
    </p:spTree>
    <p:extLst>
      <p:ext uri="{BB962C8B-B14F-4D97-AF65-F5344CB8AC3E}">
        <p14:creationId xmlns:p14="http://schemas.microsoft.com/office/powerpoint/2010/main" xmlns="" val="506554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FCD695D-B110-4C0B-BBFF-58FC3FB4C8F1}"/>
              </a:ext>
            </a:extLst>
          </p:cNvPr>
          <p:cNvSpPr/>
          <p:nvPr/>
        </p:nvSpPr>
        <p:spPr>
          <a:xfrm>
            <a:off x="230819" y="150920"/>
            <a:ext cx="11771791" cy="6801862"/>
          </a:xfrm>
          <a:prstGeom prst="rect">
            <a:avLst/>
          </a:prstGeom>
        </p:spPr>
        <p:txBody>
          <a:bodyPr wrap="square">
            <a:spAutoFit/>
          </a:bodyPr>
          <a:lstStyle/>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A Person who is a Director in a Company shall not be able to use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ITR</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-1 and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ITR</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-4 for Filing of Return of Income and he has to use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ITR</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-2 or </a:t>
            </a:r>
            <a:r>
              <a:rPr lang="en-US" sz="3600" dirty="0" err="1">
                <a:solidFill>
                  <a:srgbClr val="002060"/>
                </a:solidFill>
                <a:latin typeface="Tahoma" panose="020B0604030504040204" pitchFamily="34" charset="0"/>
                <a:ea typeface="Tahoma" panose="020B0604030504040204" pitchFamily="34" charset="0"/>
                <a:cs typeface="Tahoma" panose="020B0604030504040204" pitchFamily="34" charset="0"/>
              </a:rPr>
              <a:t>ITR</a:t>
            </a: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-3, as the case may be. </a:t>
            </a:r>
          </a:p>
          <a:p>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Further, if an Individual has been Director in a Company at any During the Previous Year, he has to provide the following information:</a:t>
            </a:r>
          </a:p>
          <a:p>
            <a:r>
              <a:rPr lang="en-US" sz="3600" dirty="0">
                <a:latin typeface="Tahoma" panose="020B0604030504040204" pitchFamily="34" charset="0"/>
                <a:ea typeface="Tahoma" panose="020B0604030504040204" pitchFamily="34" charset="0"/>
                <a:cs typeface="Tahoma" panose="020B0604030504040204" pitchFamily="34" charset="0"/>
              </a:rPr>
              <a:t/>
            </a:r>
            <a:br>
              <a:rPr lang="en-US" sz="3600" dirty="0">
                <a:latin typeface="Tahoma" panose="020B0604030504040204" pitchFamily="34" charset="0"/>
                <a:ea typeface="Tahoma" panose="020B0604030504040204" pitchFamily="34" charset="0"/>
                <a:cs typeface="Tahoma" panose="020B0604030504040204" pitchFamily="34" charset="0"/>
              </a:rPr>
            </a:br>
            <a:r>
              <a:rPr lang="en-US" sz="2800" b="1" dirty="0">
                <a:solidFill>
                  <a:srgbClr val="7030A0"/>
                </a:solidFill>
                <a:latin typeface="Tahoma" panose="020B0604030504040204" pitchFamily="34" charset="0"/>
                <a:ea typeface="Tahoma" panose="020B0604030504040204" pitchFamily="34" charset="0"/>
                <a:cs typeface="Tahoma" panose="020B0604030504040204" pitchFamily="34" charset="0"/>
              </a:rPr>
              <a:t>a) Name of Company</a:t>
            </a:r>
          </a:p>
          <a:p>
            <a:r>
              <a:rPr lang="en-US" sz="2800" b="1" dirty="0">
                <a:solidFill>
                  <a:srgbClr val="7030A0"/>
                </a:solidFill>
                <a:latin typeface="Tahoma" panose="020B0604030504040204" pitchFamily="34" charset="0"/>
                <a:ea typeface="Tahoma" panose="020B0604030504040204" pitchFamily="34" charset="0"/>
                <a:cs typeface="Tahoma" panose="020B0604030504040204" pitchFamily="34" charset="0"/>
              </a:rPr>
              <a:t>b) PAN</a:t>
            </a:r>
          </a:p>
          <a:p>
            <a:r>
              <a:rPr lang="en-US" sz="2800" b="1" dirty="0">
                <a:solidFill>
                  <a:srgbClr val="7030A0"/>
                </a:solidFill>
                <a:latin typeface="Tahoma" panose="020B0604030504040204" pitchFamily="34" charset="0"/>
                <a:ea typeface="Tahoma" panose="020B0604030504040204" pitchFamily="34" charset="0"/>
                <a:cs typeface="Tahoma" panose="020B0604030504040204" pitchFamily="34" charset="0"/>
              </a:rPr>
              <a:t>c) Whether Shares of the Company are Listed or Unlisted?</a:t>
            </a:r>
          </a:p>
          <a:p>
            <a:r>
              <a:rPr lang="en-US" sz="2800" b="1" dirty="0">
                <a:solidFill>
                  <a:srgbClr val="7030A0"/>
                </a:solidFill>
                <a:latin typeface="Tahoma" panose="020B0604030504040204" pitchFamily="34" charset="0"/>
                <a:ea typeface="Tahoma" panose="020B0604030504040204" pitchFamily="34" charset="0"/>
                <a:cs typeface="Tahoma" panose="020B0604030504040204" pitchFamily="34" charset="0"/>
              </a:rPr>
              <a:t>d) DIN</a:t>
            </a:r>
          </a:p>
        </p:txBody>
      </p:sp>
    </p:spTree>
    <p:extLst>
      <p:ext uri="{BB962C8B-B14F-4D97-AF65-F5344CB8AC3E}">
        <p14:creationId xmlns:p14="http://schemas.microsoft.com/office/powerpoint/2010/main" xmlns="" val="188460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0D0BF5C-9278-46D4-8225-BF1D1D7D974E}"/>
              </a:ext>
            </a:extLst>
          </p:cNvPr>
          <p:cNvSpPr/>
          <p:nvPr/>
        </p:nvSpPr>
        <p:spPr>
          <a:xfrm>
            <a:off x="337351" y="335846"/>
            <a:ext cx="11656381" cy="6617196"/>
          </a:xfrm>
          <a:prstGeom prst="rect">
            <a:avLst/>
          </a:prstGeom>
        </p:spPr>
        <p:txBody>
          <a:bodyPr wrap="square">
            <a:spAutoFit/>
          </a:bodyPr>
          <a:lstStyle/>
          <a:p>
            <a:pPr algn="ctr"/>
            <a:r>
              <a:rPr lang="en-US" sz="4000" b="1" u="sng" dirty="0">
                <a:solidFill>
                  <a:srgbClr val="FF0000"/>
                </a:solidFill>
                <a:latin typeface="Tahoma" panose="020B0604030504040204" pitchFamily="34" charset="0"/>
                <a:ea typeface="Tahoma" panose="020B0604030504040204" pitchFamily="34" charset="0"/>
                <a:cs typeface="Tahoma" panose="020B0604030504040204" pitchFamily="34" charset="0"/>
              </a:rPr>
              <a:t>Investment in unlisted companies</a:t>
            </a:r>
            <a:endParaRPr lang="en-US" sz="4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en-US" sz="2800" b="1" i="1" dirty="0">
                <a:latin typeface="Tahoma" panose="020B0604030504040204" pitchFamily="34" charset="0"/>
                <a:ea typeface="Tahoma" panose="020B0604030504040204" pitchFamily="34" charset="0"/>
                <a:cs typeface="Tahoma" panose="020B0604030504040204" pitchFamily="34" charset="0"/>
              </a:rPr>
              <a:t>[ </a:t>
            </a:r>
            <a:r>
              <a:rPr lang="en-US" sz="2800" b="1" i="1" dirty="0" err="1">
                <a:latin typeface="Tahoma" panose="020B0604030504040204" pitchFamily="34" charset="0"/>
                <a:ea typeface="Tahoma" panose="020B0604030504040204" pitchFamily="34" charset="0"/>
                <a:cs typeface="Tahoma" panose="020B0604030504040204" pitchFamily="34" charset="0"/>
              </a:rPr>
              <a:t>ITR</a:t>
            </a:r>
            <a:r>
              <a:rPr lang="en-US" sz="2800" b="1" i="1" dirty="0">
                <a:latin typeface="Tahoma" panose="020B0604030504040204" pitchFamily="34" charset="0"/>
                <a:ea typeface="Tahoma" panose="020B0604030504040204" pitchFamily="34" charset="0"/>
                <a:cs typeface="Tahoma" panose="020B0604030504040204" pitchFamily="34" charset="0"/>
              </a:rPr>
              <a:t> 2, 3, 5 ]</a:t>
            </a:r>
          </a:p>
          <a:p>
            <a:pPr algn="just"/>
            <a:endParaRPr lang="en-US" sz="3600" dirty="0">
              <a:latin typeface="Tahoma" panose="020B0604030504040204" pitchFamily="34" charset="0"/>
              <a:ea typeface="Tahoma" panose="020B0604030504040204" pitchFamily="34" charset="0"/>
              <a:cs typeface="Tahoma" panose="020B0604030504040204" pitchFamily="34" charset="0"/>
            </a:endParaRPr>
          </a:p>
          <a:p>
            <a:pPr algn="just"/>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To Keep Check on Issue of Shares by a Closely Held Companies and Investment made therein, the Following Details in respect of Unlisted Equity Shares held at any time during the Previous Year has been asked:</a:t>
            </a:r>
          </a:p>
          <a:p>
            <a:pPr algn="just"/>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4000" dirty="0">
                <a:solidFill>
                  <a:srgbClr val="7030A0"/>
                </a:solidFill>
                <a:latin typeface="Tahoma" panose="020B0604030504040204" pitchFamily="34" charset="0"/>
                <a:ea typeface="Tahoma" panose="020B0604030504040204" pitchFamily="34" charset="0"/>
                <a:cs typeface="Tahoma" panose="020B0604030504040204" pitchFamily="34" charset="0"/>
              </a:rPr>
              <a:t>a) Name of the Company</a:t>
            </a:r>
          </a:p>
          <a:p>
            <a:pPr algn="just"/>
            <a:r>
              <a:rPr lang="en-US" sz="4000" dirty="0">
                <a:solidFill>
                  <a:srgbClr val="7030A0"/>
                </a:solidFill>
                <a:latin typeface="Tahoma" panose="020B0604030504040204" pitchFamily="34" charset="0"/>
                <a:ea typeface="Tahoma" panose="020B0604030504040204" pitchFamily="34" charset="0"/>
                <a:cs typeface="Tahoma" panose="020B0604030504040204" pitchFamily="34" charset="0"/>
              </a:rPr>
              <a:t>b) PAN of the Company</a:t>
            </a:r>
          </a:p>
        </p:txBody>
      </p:sp>
    </p:spTree>
    <p:extLst>
      <p:ext uri="{BB962C8B-B14F-4D97-AF65-F5344CB8AC3E}">
        <p14:creationId xmlns:p14="http://schemas.microsoft.com/office/powerpoint/2010/main" xmlns="" val="175421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01B5C83-D216-4EA4-871C-91F862578234}"/>
              </a:ext>
            </a:extLst>
          </p:cNvPr>
          <p:cNvSpPr/>
          <p:nvPr/>
        </p:nvSpPr>
        <p:spPr>
          <a:xfrm>
            <a:off x="408371" y="117693"/>
            <a:ext cx="10724225" cy="6740307"/>
          </a:xfrm>
          <a:prstGeom prst="rect">
            <a:avLst/>
          </a:prstGeom>
        </p:spPr>
        <p:txBody>
          <a:bodyPr wrap="square">
            <a:spAutoFit/>
          </a:bodyPr>
          <a:lstStyle/>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c) No. and Cost of Acquisition of Shares held at the Beginning of the year</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d) No. of Shares, Face Value, Issue Price/Purchase Price and Date of Purchase of Shares Acquired During the Year</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e) No. and Sale Consideration of Shares Sold during the year</a:t>
            </a:r>
          </a:p>
          <a:p>
            <a:pPr algn="just"/>
            <a:endPar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f) No. and Cost of Acquisition of Shares held at the End of the Previous Year</a:t>
            </a:r>
          </a:p>
        </p:txBody>
      </p:sp>
    </p:spTree>
    <p:extLst>
      <p:ext uri="{BB962C8B-B14F-4D97-AF65-F5344CB8AC3E}">
        <p14:creationId xmlns:p14="http://schemas.microsoft.com/office/powerpoint/2010/main" xmlns="" val="3851691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60A0277-B35C-4310-B889-D8C5520A3BD5}"/>
              </a:ext>
            </a:extLst>
          </p:cNvPr>
          <p:cNvSpPr>
            <a:spLocks noChangeArrowheads="1"/>
          </p:cNvSpPr>
          <p:nvPr/>
        </p:nvSpPr>
        <p:spPr bwMode="auto">
          <a:xfrm>
            <a:off x="441590" y="276999"/>
            <a:ext cx="11308820" cy="6370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1" i="0" u="sng" strike="noStrike" cap="none" normalizeH="0" baseline="0" dirty="0">
                <a:ln>
                  <a:noFill/>
                </a:ln>
                <a:solidFill>
                  <a:srgbClr val="FF0000"/>
                </a:solidFill>
                <a:effectLst/>
                <a:latin typeface="Tahoma" panose="020B0604030504040204" pitchFamily="34" charset="0"/>
                <a:ea typeface="Tahoma" panose="020B0604030504040204" pitchFamily="34" charset="0"/>
                <a:cs typeface="Tahoma" panose="020B0604030504040204" pitchFamily="34" charset="0"/>
              </a:rPr>
              <a:t>Reporting of Salary </a:t>
            </a:r>
            <a:r>
              <a:rPr lang="en-US" altLang="en-US" sz="3600" b="1" u="sng" dirty="0">
                <a:solidFill>
                  <a:srgbClr val="FF0000"/>
                </a:solidFill>
                <a:latin typeface="Tahoma" panose="020B0604030504040204" pitchFamily="34" charset="0"/>
                <a:ea typeface="Tahoma" panose="020B0604030504040204" pitchFamily="34" charset="0"/>
                <a:cs typeface="Tahoma" panose="020B0604030504040204" pitchFamily="34" charset="0"/>
              </a:rPr>
              <a:t>I</a:t>
            </a:r>
            <a:r>
              <a:rPr kumimoji="0" lang="en-US" altLang="en-US" sz="3600" b="1" i="0" u="sng" strike="noStrike" cap="none" normalizeH="0" baseline="0" dirty="0">
                <a:ln>
                  <a:noFill/>
                </a:ln>
                <a:solidFill>
                  <a:srgbClr val="FF0000"/>
                </a:solidFill>
                <a:effectLst/>
                <a:latin typeface="Tahoma" panose="020B0604030504040204" pitchFamily="34" charset="0"/>
                <a:ea typeface="Tahoma" panose="020B0604030504040204" pitchFamily="34" charset="0"/>
                <a:cs typeface="Tahoma" panose="020B0604030504040204" pitchFamily="34" charset="0"/>
              </a:rPr>
              <a:t>ncome in Detail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1"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a:t>
            </a:r>
            <a:r>
              <a:rPr kumimoji="0" lang="en-US" altLang="en-US" sz="2000" b="1" i="1" u="none" strike="noStrike" cap="none" normalizeH="0" baseline="0" dirty="0" err="1">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ITR</a:t>
            </a:r>
            <a:r>
              <a:rPr kumimoji="0" lang="en-US" altLang="en-US" sz="2000" b="1" i="1"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rPr>
              <a:t> 1, 2, 3, 4 ]</a:t>
            </a:r>
            <a:endParaRPr kumimoji="0" lang="en-US" altLang="en-US" sz="54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44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The New </a:t>
            </a:r>
            <a:r>
              <a:rPr kumimoji="0" lang="en-US" altLang="en-US" sz="4000" b="0" i="0" u="none" strike="noStrike" cap="none" normalizeH="0" baseline="0" dirty="0" err="1">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ITR</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 Forms is now in Sync with Form 16, from AY 2019-20, an Individual has to mention his Gross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S</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alary, Exempt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A</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llowances, Perquisites &amp; Profit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I</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n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L</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ieu of Salary, Other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I</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tems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De</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ducted or Added. Further, Separate </a:t>
            </a:r>
            <a:r>
              <a:rPr lang="en-US" alt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R</a:t>
            </a:r>
            <a:r>
              <a:rPr kumimoji="0" lang="en-US" altLang="en-US" sz="4000" b="0" i="0" u="none" strike="noStrike" cap="none" normalizeH="0" baseline="0" dirty="0">
                <a:ln>
                  <a:noFill/>
                </a:ln>
                <a:solidFill>
                  <a:srgbClr val="002060"/>
                </a:solidFill>
                <a:effectLst/>
                <a:latin typeface="Tahoma" panose="020B0604030504040204" pitchFamily="34" charset="0"/>
                <a:ea typeface="Tahoma" panose="020B0604030504040204" pitchFamily="34" charset="0"/>
                <a:cs typeface="Tahoma" panose="020B0604030504040204" pitchFamily="34" charset="0"/>
              </a:rPr>
              <a:t>eporting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030A0"/>
                </a:solidFill>
                <a:effectLst/>
                <a:latin typeface="Tahoma" panose="020B0604030504040204" pitchFamily="34" charset="0"/>
                <a:ea typeface="Tahoma" panose="020B0604030504040204" pitchFamily="34" charset="0"/>
                <a:cs typeface="Tahoma" panose="020B0604030504040204" pitchFamily="34" charset="0"/>
              </a:rPr>
              <a:t>a) Standard deduction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030A0"/>
                </a:solidFill>
                <a:effectLst/>
                <a:latin typeface="Tahoma" panose="020B0604030504040204" pitchFamily="34" charset="0"/>
                <a:ea typeface="Tahoma" panose="020B0604030504040204" pitchFamily="34" charset="0"/>
                <a:cs typeface="Tahoma" panose="020B0604030504040204" pitchFamily="34" charset="0"/>
              </a:rPr>
              <a:t>b) Entertainment allowance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030A0"/>
                </a:solidFill>
                <a:effectLst/>
                <a:latin typeface="Tahoma" panose="020B0604030504040204" pitchFamily="34" charset="0"/>
                <a:ea typeface="Tahoma" panose="020B0604030504040204" pitchFamily="34" charset="0"/>
                <a:cs typeface="Tahoma" panose="020B0604030504040204" pitchFamily="34" charset="0"/>
              </a:rPr>
              <a:t>c) Professional tax</a:t>
            </a:r>
          </a:p>
        </p:txBody>
      </p:sp>
    </p:spTree>
    <p:extLst>
      <p:ext uri="{BB962C8B-B14F-4D97-AF65-F5344CB8AC3E}">
        <p14:creationId xmlns:p14="http://schemas.microsoft.com/office/powerpoint/2010/main" xmlns="" val="267687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A31FAB0-D192-4BB1-8CDD-2F239ABA35C7}"/>
              </a:ext>
            </a:extLst>
          </p:cNvPr>
          <p:cNvSpPr/>
          <p:nvPr/>
        </p:nvSpPr>
        <p:spPr>
          <a:xfrm>
            <a:off x="239697" y="266331"/>
            <a:ext cx="11505460" cy="6186309"/>
          </a:xfrm>
          <a:prstGeom prst="rect">
            <a:avLst/>
          </a:prstGeom>
        </p:spPr>
        <p:txBody>
          <a:bodyPr wrap="square">
            <a:spAutoFit/>
          </a:bodyPr>
          <a:lstStyle/>
          <a:p>
            <a:pPr algn="ctr"/>
            <a:r>
              <a:rPr lang="en-US" sz="3600" b="1" u="sng" dirty="0">
                <a:solidFill>
                  <a:srgbClr val="FF0000"/>
                </a:solidFill>
                <a:latin typeface="Georgia" panose="02040502050405020303" pitchFamily="18" charset="0"/>
              </a:rPr>
              <a:t>Buyer’s Information in Case of Transfer of Immovable Property</a:t>
            </a:r>
            <a:endParaRPr lang="en-US" sz="3600" b="1" dirty="0">
              <a:solidFill>
                <a:srgbClr val="FF0000"/>
              </a:solidFill>
            </a:endParaRPr>
          </a:p>
          <a:p>
            <a:pPr algn="ctr"/>
            <a:r>
              <a:rPr lang="en-US" sz="3600" b="1" i="1" dirty="0">
                <a:latin typeface="Georgia" panose="02040502050405020303" pitchFamily="18" charset="0"/>
              </a:rPr>
              <a:t>[ </a:t>
            </a:r>
            <a:r>
              <a:rPr lang="en-US" sz="3600" b="1" i="1" dirty="0" err="1">
                <a:latin typeface="Georgia" panose="02040502050405020303" pitchFamily="18" charset="0"/>
              </a:rPr>
              <a:t>ITR</a:t>
            </a:r>
            <a:r>
              <a:rPr lang="en-US" sz="3600" b="1" i="1" dirty="0">
                <a:latin typeface="Georgia" panose="02040502050405020303" pitchFamily="18" charset="0"/>
              </a:rPr>
              <a:t> 2, 3, 5, 6 ]</a:t>
            </a:r>
            <a:endParaRPr lang="en-US" sz="3600" dirty="0"/>
          </a:p>
          <a:p>
            <a:pPr algn="just"/>
            <a:r>
              <a:rPr lang="en-US" sz="3600" dirty="0">
                <a:latin typeface="Georgia" panose="02040502050405020303" pitchFamily="18" charset="0"/>
              </a:rPr>
              <a:t>If Assessee Reports Capital Gain, from Transfer of an Immovable Property, it would be Mandatory to furnish the following information:</a:t>
            </a:r>
            <a:endParaRPr lang="en-US" sz="3600" dirty="0"/>
          </a:p>
          <a:p>
            <a:endParaRPr lang="en-US" sz="3600" dirty="0">
              <a:latin typeface="Georgia" panose="02040502050405020303" pitchFamily="18" charset="0"/>
            </a:endParaRPr>
          </a:p>
          <a:p>
            <a:r>
              <a:rPr lang="en-US" sz="3600" dirty="0">
                <a:latin typeface="Georgia" panose="02040502050405020303" pitchFamily="18" charset="0"/>
              </a:rPr>
              <a:t>a) Name of Buyer</a:t>
            </a:r>
            <a:endParaRPr lang="en-US" sz="3600" dirty="0"/>
          </a:p>
          <a:p>
            <a:r>
              <a:rPr lang="en-US" sz="3600" dirty="0">
                <a:latin typeface="Georgia" panose="02040502050405020303" pitchFamily="18" charset="0"/>
              </a:rPr>
              <a:t>b) PAN of Buyer</a:t>
            </a:r>
            <a:endParaRPr lang="en-US" sz="3600" dirty="0"/>
          </a:p>
          <a:p>
            <a:r>
              <a:rPr lang="en-US" sz="3600" dirty="0">
                <a:latin typeface="Georgia" panose="02040502050405020303" pitchFamily="18" charset="0"/>
              </a:rPr>
              <a:t>c) Percentage Share</a:t>
            </a:r>
            <a:endParaRPr lang="en-US" sz="3600" dirty="0"/>
          </a:p>
          <a:p>
            <a:r>
              <a:rPr lang="en-US" sz="3600" dirty="0">
                <a:latin typeface="Georgia" panose="02040502050405020303" pitchFamily="18" charset="0"/>
              </a:rPr>
              <a:t>d) Amount</a:t>
            </a:r>
            <a:endParaRPr lang="en-US" sz="3600" dirty="0"/>
          </a:p>
        </p:txBody>
      </p:sp>
    </p:spTree>
    <p:extLst>
      <p:ext uri="{BB962C8B-B14F-4D97-AF65-F5344CB8AC3E}">
        <p14:creationId xmlns:p14="http://schemas.microsoft.com/office/powerpoint/2010/main" xmlns="" val="2980649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F9DE929-1033-4C46-80F8-DFEF7752C06E}"/>
              </a:ext>
            </a:extLst>
          </p:cNvPr>
          <p:cNvSpPr/>
          <p:nvPr/>
        </p:nvSpPr>
        <p:spPr>
          <a:xfrm>
            <a:off x="355107" y="275208"/>
            <a:ext cx="11052699" cy="4401205"/>
          </a:xfrm>
          <a:prstGeom prst="rect">
            <a:avLst/>
          </a:prstGeom>
        </p:spPr>
        <p:txBody>
          <a:bodyPr wrap="square">
            <a:spAutoFit/>
          </a:bodyPr>
          <a:lstStyle/>
          <a:p>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e) Address of Property</a:t>
            </a:r>
          </a:p>
          <a:p>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f) Pin Code</a:t>
            </a:r>
          </a:p>
          <a:p>
            <a:endPar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just"/>
            <a:r>
              <a:rPr lang="en-US" sz="4000" dirty="0">
                <a:solidFill>
                  <a:srgbClr val="002060"/>
                </a:solidFill>
                <a:latin typeface="Tahoma" panose="020B0604030504040204" pitchFamily="34" charset="0"/>
                <a:ea typeface="Tahoma" panose="020B0604030504040204" pitchFamily="34" charset="0"/>
                <a:cs typeface="Tahoma" panose="020B0604030504040204" pitchFamily="34" charset="0"/>
              </a:rPr>
              <a:t>Mandatory to Furnish the PAN if Tax has been Deduced U/s 194-IA or PAN is Quoted in the Registry. PAN is otherwise mandatory if the Stamp Duty Value Exceeds Rs. 10 Lakhs.</a:t>
            </a:r>
          </a:p>
        </p:txBody>
      </p:sp>
    </p:spTree>
    <p:extLst>
      <p:ext uri="{BB962C8B-B14F-4D97-AF65-F5344CB8AC3E}">
        <p14:creationId xmlns:p14="http://schemas.microsoft.com/office/powerpoint/2010/main" xmlns="" val="32247535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548</TotalTime>
  <Words>1140</Words>
  <Application>Microsoft Office PowerPoint</Application>
  <PresentationFormat>Custom</PresentationFormat>
  <Paragraphs>129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catvi</dc:creator>
  <cp:lastModifiedBy>Vijay Lohan</cp:lastModifiedBy>
  <cp:revision>33</cp:revision>
  <dcterms:created xsi:type="dcterms:W3CDTF">2019-06-11T15:15:35Z</dcterms:created>
  <dcterms:modified xsi:type="dcterms:W3CDTF">2019-08-14T09:35:43Z</dcterms:modified>
</cp:coreProperties>
</file>