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sldIdLst>
    <p:sldId id="256" r:id="rId2"/>
    <p:sldId id="257" r:id="rId3"/>
    <p:sldId id="278" r:id="rId4"/>
    <p:sldId id="258" r:id="rId5"/>
    <p:sldId id="279" r:id="rId6"/>
    <p:sldId id="280" r:id="rId7"/>
    <p:sldId id="281" r:id="rId8"/>
    <p:sldId id="282" r:id="rId9"/>
    <p:sldId id="283" r:id="rId10"/>
    <p:sldId id="284" r:id="rId11"/>
    <p:sldId id="285" r:id="rId12"/>
    <p:sldId id="286" r:id="rId13"/>
    <p:sldId id="288" r:id="rId14"/>
    <p:sldId id="289" r:id="rId15"/>
    <p:sldId id="290" r:id="rId16"/>
    <p:sldId id="291" r:id="rId17"/>
    <p:sldId id="293" r:id="rId18"/>
    <p:sldId id="320" r:id="rId19"/>
    <p:sldId id="261" r:id="rId20"/>
    <p:sldId id="262" r:id="rId21"/>
    <p:sldId id="267" r:id="rId22"/>
    <p:sldId id="319" r:id="rId23"/>
    <p:sldId id="321" r:id="rId24"/>
    <p:sldId id="322" r:id="rId25"/>
    <p:sldId id="268" r:id="rId26"/>
    <p:sldId id="269" r:id="rId27"/>
    <p:sldId id="270" r:id="rId28"/>
    <p:sldId id="271" r:id="rId29"/>
    <p:sldId id="272" r:id="rId30"/>
    <p:sldId id="273" r:id="rId31"/>
    <p:sldId id="274" r:id="rId32"/>
    <p:sldId id="275" r:id="rId33"/>
    <p:sldId id="276" r:id="rId34"/>
    <p:sldId id="277"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23" r:id="rId61"/>
    <p:sldId id="324" r:id="rId62"/>
    <p:sldId id="326" r:id="rId63"/>
    <p:sldId id="325" r:id="rId64"/>
    <p:sldId id="327"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7991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1105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806656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74801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317078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10941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56163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766777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27724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8762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36391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9179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4167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395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10311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06633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9165107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freeiconspng.com/png-images/welcome-png" TargetMode="External"/><Relationship Id="rId1" Type="http://schemas.openxmlformats.org/officeDocument/2006/relationships/slideLayout" Target="../slideLayouts/slideLayout1.xml"/><Relationship Id="rId4" Type="http://schemas.openxmlformats.org/officeDocument/2006/relationships/hyperlink" Target="mailto:catvijay@yahoo.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WELCOME">
            <a:hlinkClick r:id="rId2"/>
            <a:extLst>
              <a:ext uri="{FF2B5EF4-FFF2-40B4-BE49-F238E27FC236}">
                <a16:creationId xmlns:a16="http://schemas.microsoft.com/office/drawing/2014/main" xmlns="" id="{A0EEA637-1BCE-4260-9EE6-A918E5772A1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097022" y="-62144"/>
            <a:ext cx="7331063" cy="3213717"/>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a:extLst>
              <a:ext uri="{FF2B5EF4-FFF2-40B4-BE49-F238E27FC236}">
                <a16:creationId xmlns:a16="http://schemas.microsoft.com/office/drawing/2014/main" xmlns="" id="{E62839B1-8AF8-4B13-A63E-BF2F976DB9DA}"/>
              </a:ext>
            </a:extLst>
          </p:cNvPr>
          <p:cNvSpPr/>
          <p:nvPr/>
        </p:nvSpPr>
        <p:spPr>
          <a:xfrm>
            <a:off x="2097022" y="3828495"/>
            <a:ext cx="6096000" cy="2616101"/>
          </a:xfrm>
          <a:prstGeom prst="rect">
            <a:avLst/>
          </a:prstGeom>
        </p:spPr>
        <p:txBody>
          <a:bodyPr>
            <a:spAutoFit/>
          </a:bodyPr>
          <a:lstStyle/>
          <a:p>
            <a:r>
              <a:rPr lang="en-IN" sz="2800" dirty="0">
                <a:solidFill>
                  <a:srgbClr val="0070C0"/>
                </a:solidFill>
              </a:rPr>
              <a:t>Presented by:</a:t>
            </a:r>
          </a:p>
          <a:p>
            <a:r>
              <a:rPr lang="en-IN" sz="3200" b="1" dirty="0">
                <a:solidFill>
                  <a:srgbClr val="C00000"/>
                </a:solidFill>
              </a:rPr>
              <a:t>CA Vijay Kr Agrawal, JAIPUR</a:t>
            </a:r>
          </a:p>
          <a:p>
            <a:r>
              <a:rPr lang="en-US" sz="2400" b="1" dirty="0" err="1">
                <a:solidFill>
                  <a:srgbClr val="C00000"/>
                </a:solidFill>
              </a:rPr>
              <a:t>MCOM,FCA,DISA,DIRM,LLB,NDDY</a:t>
            </a:r>
            <a:r>
              <a:rPr lang="en-US" sz="2400" b="1" dirty="0">
                <a:solidFill>
                  <a:srgbClr val="C00000"/>
                </a:solidFill>
              </a:rPr>
              <a:t>, </a:t>
            </a:r>
            <a:r>
              <a:rPr lang="en-US" sz="2400" b="1" dirty="0" err="1">
                <a:solidFill>
                  <a:srgbClr val="C00000"/>
                </a:solidFill>
              </a:rPr>
              <a:t>CCCA</a:t>
            </a:r>
            <a:r>
              <a:rPr lang="en-US" sz="2400" b="1" dirty="0">
                <a:solidFill>
                  <a:srgbClr val="C00000"/>
                </a:solidFill>
              </a:rPr>
              <a:t>, </a:t>
            </a:r>
            <a:r>
              <a:rPr lang="en-US" sz="2400" b="1" dirty="0" err="1">
                <a:solidFill>
                  <a:srgbClr val="C00000"/>
                </a:solidFill>
              </a:rPr>
              <a:t>CCFAFD</a:t>
            </a:r>
            <a:r>
              <a:rPr lang="en-US" sz="2400" b="1" dirty="0">
                <a:solidFill>
                  <a:srgbClr val="C00000"/>
                </a:solidFill>
              </a:rPr>
              <a:t>, DAT</a:t>
            </a:r>
            <a:endParaRPr lang="en-IN" sz="2400" b="1" dirty="0">
              <a:solidFill>
                <a:srgbClr val="C00000"/>
              </a:solidFill>
            </a:endParaRPr>
          </a:p>
          <a:p>
            <a:r>
              <a:rPr lang="en-US" sz="2800" b="1" dirty="0">
                <a:solidFill>
                  <a:srgbClr val="C00000"/>
                </a:solidFill>
              </a:rPr>
              <a:t>Phone: +91 9828149043 </a:t>
            </a:r>
            <a:endParaRPr lang="en-IN" sz="2800" b="1" dirty="0">
              <a:solidFill>
                <a:srgbClr val="C00000"/>
              </a:solidFill>
            </a:endParaRPr>
          </a:p>
          <a:p>
            <a:r>
              <a:rPr lang="en-US" sz="2800" dirty="0">
                <a:solidFill>
                  <a:srgbClr val="0070C0"/>
                </a:solidFill>
              </a:rPr>
              <a:t>Email: </a:t>
            </a:r>
            <a:r>
              <a:rPr lang="en-US" sz="2800" u="sng" dirty="0" err="1">
                <a:solidFill>
                  <a:srgbClr val="0070C0"/>
                </a:solidFill>
                <a:hlinkClick r:id="rId4"/>
              </a:rPr>
              <a:t>catvijay@yahoo.com</a:t>
            </a:r>
            <a:endParaRPr lang="en-IN" sz="2800" dirty="0">
              <a:solidFill>
                <a:srgbClr val="0070C0"/>
              </a:solidFill>
            </a:endParaRPr>
          </a:p>
        </p:txBody>
      </p:sp>
    </p:spTree>
    <p:extLst>
      <p:ext uri="{BB962C8B-B14F-4D97-AF65-F5344CB8AC3E}">
        <p14:creationId xmlns:p14="http://schemas.microsoft.com/office/powerpoint/2010/main" xmlns="" val="2620074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269507" y="333173"/>
            <a:ext cx="10395751" cy="7242560"/>
          </a:xfrm>
          <a:prstGeom prst="rect">
            <a:avLst/>
          </a:prstGeom>
        </p:spPr>
        <p:txBody>
          <a:bodyPr wrap="square">
            <a:spAutoFit/>
          </a:bodyPr>
          <a:lstStyle/>
          <a:p>
            <a:pPr algn="just">
              <a:lnSpc>
                <a:spcPct val="107000"/>
              </a:lnSpc>
            </a:pPr>
            <a:r>
              <a:rPr lang="en-IN" sz="2400" dirty="0">
                <a:latin typeface="ArialMT"/>
              </a:rPr>
              <a:t>105. Amendment of section 102.</a:t>
            </a:r>
          </a:p>
          <a:p>
            <a:pPr algn="just">
              <a:lnSpc>
                <a:spcPct val="107000"/>
              </a:lnSpc>
            </a:pPr>
            <a:r>
              <a:rPr lang="en-IN" sz="2400" dirty="0">
                <a:latin typeface="ArialMT"/>
              </a:rPr>
              <a:t>106. Amendment of section 103.</a:t>
            </a:r>
          </a:p>
          <a:p>
            <a:pPr algn="just">
              <a:lnSpc>
                <a:spcPct val="107000"/>
              </a:lnSpc>
            </a:pPr>
            <a:r>
              <a:rPr lang="en-IN" sz="2400" dirty="0">
                <a:latin typeface="ArialMT"/>
              </a:rPr>
              <a:t>107. Amendment of </a:t>
            </a:r>
            <a:r>
              <a:rPr lang="en-IN" sz="2400" dirty="0" err="1">
                <a:latin typeface="ArialMT"/>
              </a:rPr>
              <a:t>section104</a:t>
            </a:r>
            <a:r>
              <a:rPr lang="en-IN" sz="2400" dirty="0">
                <a:latin typeface="ArialMT"/>
              </a:rPr>
              <a:t>.</a:t>
            </a:r>
          </a:p>
          <a:p>
            <a:pPr algn="just">
              <a:lnSpc>
                <a:spcPct val="107000"/>
              </a:lnSpc>
            </a:pPr>
            <a:r>
              <a:rPr lang="en-IN" sz="2400" dirty="0">
                <a:latin typeface="ArialMT"/>
              </a:rPr>
              <a:t>108. Amendment of </a:t>
            </a:r>
            <a:r>
              <a:rPr lang="en-IN" sz="2400" dirty="0" err="1">
                <a:latin typeface="ArialMT"/>
              </a:rPr>
              <a:t>section105</a:t>
            </a:r>
            <a:r>
              <a:rPr lang="en-IN" sz="2400" dirty="0">
                <a:latin typeface="ArialMT"/>
              </a:rPr>
              <a:t>.</a:t>
            </a:r>
          </a:p>
          <a:p>
            <a:pPr algn="just">
              <a:lnSpc>
                <a:spcPct val="107000"/>
              </a:lnSpc>
            </a:pPr>
            <a:r>
              <a:rPr lang="en-IN" sz="2400" dirty="0">
                <a:latin typeface="ArialMT"/>
              </a:rPr>
              <a:t>109. Amendment of section 106.</a:t>
            </a:r>
          </a:p>
          <a:p>
            <a:pPr algn="just">
              <a:lnSpc>
                <a:spcPct val="107000"/>
              </a:lnSpc>
            </a:pPr>
            <a:r>
              <a:rPr lang="en-IN" sz="2400" dirty="0">
                <a:latin typeface="ArialMT"/>
              </a:rPr>
              <a:t>110. Amendment of section 168.</a:t>
            </a:r>
          </a:p>
          <a:p>
            <a:pPr algn="just">
              <a:lnSpc>
                <a:spcPct val="107000"/>
              </a:lnSpc>
            </a:pPr>
            <a:r>
              <a:rPr lang="en-IN" sz="2400" dirty="0">
                <a:latin typeface="ArialMT"/>
              </a:rPr>
              <a:t>111. Amendment of section 171.</a:t>
            </a:r>
          </a:p>
          <a:p>
            <a:pPr algn="just">
              <a:lnSpc>
                <a:spcPct val="107000"/>
              </a:lnSpc>
            </a:pPr>
            <a:r>
              <a:rPr lang="en-IN" sz="2400" dirty="0">
                <a:latin typeface="ArialMT"/>
              </a:rPr>
              <a:t>112. Amendment of notification number </a:t>
            </a:r>
            <a:r>
              <a:rPr lang="en-IN" sz="2400" dirty="0" err="1">
                <a:latin typeface="ArialMT"/>
              </a:rPr>
              <a:t>G.S.R</a:t>
            </a:r>
            <a:r>
              <a:rPr lang="en-IN" sz="2400" dirty="0">
                <a:latin typeface="ArialMT"/>
              </a:rPr>
              <a:t>. 674(E) issued under sub-section (1) of section 11 of the Central Goods and Services Tax Act, retrospectively.</a:t>
            </a:r>
          </a:p>
          <a:p>
            <a:pPr algn="just">
              <a:lnSpc>
                <a:spcPct val="107000"/>
              </a:lnSpc>
            </a:pPr>
            <a:r>
              <a:rPr lang="en-IN" sz="2800" b="1" dirty="0">
                <a:solidFill>
                  <a:srgbClr val="FF0000"/>
                </a:solidFill>
                <a:latin typeface="ArialMT"/>
              </a:rPr>
              <a:t>Integrated Goods and Services tax</a:t>
            </a:r>
          </a:p>
          <a:p>
            <a:pPr algn="just">
              <a:lnSpc>
                <a:spcPct val="107000"/>
              </a:lnSpc>
            </a:pPr>
            <a:r>
              <a:rPr lang="en-IN" sz="2400" dirty="0">
                <a:latin typeface="ArialMT"/>
              </a:rPr>
              <a:t>113. Insertion of new section </a:t>
            </a:r>
            <a:r>
              <a:rPr lang="en-IN" sz="2400" dirty="0" err="1">
                <a:latin typeface="ArialMT"/>
              </a:rPr>
              <a:t>17A</a:t>
            </a:r>
            <a:r>
              <a:rPr lang="en-IN" sz="2400" dirty="0">
                <a:latin typeface="ArialMT"/>
              </a:rPr>
              <a:t>.</a:t>
            </a:r>
          </a:p>
          <a:p>
            <a:pPr algn="just">
              <a:lnSpc>
                <a:spcPct val="107000"/>
              </a:lnSpc>
            </a:pPr>
            <a:r>
              <a:rPr lang="en-IN" sz="2400" dirty="0">
                <a:latin typeface="ArialMT"/>
              </a:rPr>
              <a:t>114. Amendment of notification number </a:t>
            </a:r>
            <a:r>
              <a:rPr lang="en-IN" sz="2400" dirty="0" err="1">
                <a:latin typeface="ArialMT"/>
              </a:rPr>
              <a:t>G.S.R</a:t>
            </a:r>
            <a:r>
              <a:rPr lang="en-IN" sz="2400" dirty="0">
                <a:latin typeface="ArialMT"/>
              </a:rPr>
              <a:t>. 667(E) issued under sub-section (1) of section 6 of Integrated Goods and Services Tax Act, retrospectively</a:t>
            </a:r>
            <a:r>
              <a:rPr lang="en-IN" sz="2400" dirty="0"/>
              <a:t>.</a:t>
            </a:r>
          </a:p>
          <a:p>
            <a:pPr algn="just">
              <a:lnSpc>
                <a:spcPct val="107000"/>
              </a:lnSpc>
            </a:pPr>
            <a:endParaRPr lang="en-IN" sz="2400" dirty="0">
              <a:latin typeface="ArialMT"/>
            </a:endParaRP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652266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736847" y="333173"/>
            <a:ext cx="10928411" cy="6188810"/>
          </a:xfrm>
          <a:prstGeom prst="rect">
            <a:avLst/>
          </a:prstGeom>
        </p:spPr>
        <p:txBody>
          <a:bodyPr wrap="square">
            <a:spAutoFit/>
          </a:bodyPr>
          <a:lstStyle/>
          <a:p>
            <a:pPr algn="just">
              <a:lnSpc>
                <a:spcPct val="107000"/>
              </a:lnSpc>
            </a:pPr>
            <a:r>
              <a:rPr lang="en-IN" sz="2800" b="1" dirty="0">
                <a:solidFill>
                  <a:srgbClr val="FF0000"/>
                </a:solidFill>
                <a:latin typeface="ArialMT"/>
              </a:rPr>
              <a:t>Union Territory Goods and Services tax</a:t>
            </a:r>
          </a:p>
          <a:p>
            <a:pPr algn="just">
              <a:lnSpc>
                <a:spcPct val="107000"/>
              </a:lnSpc>
            </a:pPr>
            <a:r>
              <a:rPr lang="en-IN" sz="2400" dirty="0">
                <a:latin typeface="ArialMT"/>
              </a:rPr>
              <a:t>115. Amendment of notification number </a:t>
            </a:r>
            <a:r>
              <a:rPr lang="en-IN" sz="2400" dirty="0" err="1">
                <a:latin typeface="ArialMT"/>
              </a:rPr>
              <a:t>G.S.R</a:t>
            </a:r>
            <a:r>
              <a:rPr lang="en-IN" sz="2400" dirty="0">
                <a:latin typeface="ArialMT"/>
              </a:rPr>
              <a:t>. 711(E) issued under sub-section (1) of section 8 of Union Territory Goods and Services Tax Act, retrospectively.</a:t>
            </a:r>
          </a:p>
          <a:p>
            <a:pPr algn="just">
              <a:lnSpc>
                <a:spcPct val="107000"/>
              </a:lnSpc>
            </a:pPr>
            <a:r>
              <a:rPr lang="en-IN" sz="3200" b="1" dirty="0">
                <a:solidFill>
                  <a:srgbClr val="FF0000"/>
                </a:solidFill>
                <a:latin typeface="ArialMT"/>
              </a:rPr>
              <a:t>Service tax</a:t>
            </a:r>
          </a:p>
          <a:p>
            <a:pPr algn="just">
              <a:lnSpc>
                <a:spcPct val="107000"/>
              </a:lnSpc>
            </a:pPr>
            <a:r>
              <a:rPr lang="en-IN" sz="2400" dirty="0">
                <a:latin typeface="ArialMT"/>
              </a:rPr>
              <a:t>116. Special provision for retrospective exemption from service tax on service by way of grant of liquor licence.</a:t>
            </a:r>
          </a:p>
          <a:p>
            <a:pPr algn="just">
              <a:lnSpc>
                <a:spcPct val="107000"/>
              </a:lnSpc>
            </a:pPr>
            <a:r>
              <a:rPr lang="en-IN" sz="2400" dirty="0">
                <a:latin typeface="ArialMT"/>
              </a:rPr>
              <a:t>117. Special provision for retrospective exemption from service tax in certain cases relating to services provided by Indian Institutes of Management to students.</a:t>
            </a:r>
          </a:p>
          <a:p>
            <a:pPr algn="just">
              <a:lnSpc>
                <a:spcPct val="107000"/>
              </a:lnSpc>
            </a:pPr>
            <a:r>
              <a:rPr lang="en-IN" sz="2400" dirty="0">
                <a:latin typeface="ArialMT"/>
              </a:rPr>
              <a:t>118. Special provision for retrospective exemption from service tax in certain cases relating to long term lease of plots for development of infrastructure for financial business.</a:t>
            </a:r>
          </a:p>
          <a:p>
            <a:pPr algn="just">
              <a:lnSpc>
                <a:spcPct val="107000"/>
              </a:lnSpc>
            </a:pPr>
            <a:endParaRPr lang="en-IN" sz="2400" dirty="0">
              <a:latin typeface="ArialMT"/>
            </a:endParaRP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427916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003178" y="0"/>
            <a:ext cx="10644326" cy="8098756"/>
          </a:xfrm>
          <a:prstGeom prst="rect">
            <a:avLst/>
          </a:prstGeom>
        </p:spPr>
        <p:txBody>
          <a:bodyPr wrap="square">
            <a:spAutoFit/>
          </a:bodyPr>
          <a:lstStyle/>
          <a:p>
            <a:pPr algn="just">
              <a:lnSpc>
                <a:spcPct val="107000"/>
              </a:lnSpc>
            </a:pPr>
            <a:r>
              <a:rPr lang="en-IN" sz="2800" b="1" dirty="0" err="1">
                <a:solidFill>
                  <a:srgbClr val="FF0000"/>
                </a:solidFill>
                <a:latin typeface="ArialMT"/>
              </a:rPr>
              <a:t>SABKA</a:t>
            </a:r>
            <a:r>
              <a:rPr lang="en-IN" sz="2800" b="1" dirty="0">
                <a:solidFill>
                  <a:srgbClr val="FF0000"/>
                </a:solidFill>
                <a:latin typeface="ArialMT"/>
              </a:rPr>
              <a:t> VISHWAS LEGACY DISPUTE RESOLUTION SCHEME, 2019</a:t>
            </a:r>
          </a:p>
          <a:p>
            <a:pPr algn="just">
              <a:lnSpc>
                <a:spcPct val="107000"/>
              </a:lnSpc>
            </a:pPr>
            <a:r>
              <a:rPr lang="en-IN" sz="2400" dirty="0">
                <a:latin typeface="ArialMT"/>
              </a:rPr>
              <a:t>119. Short title and commencement.</a:t>
            </a:r>
          </a:p>
          <a:p>
            <a:pPr algn="just">
              <a:lnSpc>
                <a:spcPct val="107000"/>
              </a:lnSpc>
            </a:pPr>
            <a:r>
              <a:rPr lang="en-IN" sz="2400" dirty="0">
                <a:latin typeface="ArialMT"/>
              </a:rPr>
              <a:t>120. Definitions.</a:t>
            </a:r>
          </a:p>
          <a:p>
            <a:pPr algn="just">
              <a:lnSpc>
                <a:spcPct val="107000"/>
              </a:lnSpc>
            </a:pPr>
            <a:r>
              <a:rPr lang="en-IN" sz="2400" dirty="0">
                <a:latin typeface="ArialMT"/>
              </a:rPr>
              <a:t>121. Application of Scheme to indirect tax enactments.</a:t>
            </a:r>
          </a:p>
          <a:p>
            <a:pPr algn="just">
              <a:lnSpc>
                <a:spcPct val="107000"/>
              </a:lnSpc>
            </a:pPr>
            <a:r>
              <a:rPr lang="en-IN" sz="2400" dirty="0">
                <a:latin typeface="ArialMT"/>
              </a:rPr>
              <a:t>122. Tax Dues.</a:t>
            </a:r>
          </a:p>
          <a:p>
            <a:pPr algn="just">
              <a:lnSpc>
                <a:spcPct val="107000"/>
              </a:lnSpc>
            </a:pPr>
            <a:r>
              <a:rPr lang="en-IN" sz="2400" dirty="0">
                <a:latin typeface="ArialMT"/>
              </a:rPr>
              <a:t>123. Relief available under Scheme.</a:t>
            </a:r>
          </a:p>
          <a:p>
            <a:pPr algn="just">
              <a:lnSpc>
                <a:spcPct val="107000"/>
              </a:lnSpc>
            </a:pPr>
            <a:r>
              <a:rPr lang="en-IN" sz="2400" dirty="0">
                <a:latin typeface="ArialMT"/>
              </a:rPr>
              <a:t>124. Declaration under Scheme.</a:t>
            </a:r>
          </a:p>
          <a:p>
            <a:pPr algn="just">
              <a:lnSpc>
                <a:spcPct val="107000"/>
              </a:lnSpc>
            </a:pPr>
            <a:r>
              <a:rPr lang="en-IN" sz="2400" dirty="0">
                <a:latin typeface="ArialMT"/>
              </a:rPr>
              <a:t>125. Verification of declaration by designated committee.</a:t>
            </a:r>
          </a:p>
          <a:p>
            <a:pPr algn="just">
              <a:lnSpc>
                <a:spcPct val="107000"/>
              </a:lnSpc>
            </a:pPr>
            <a:r>
              <a:rPr lang="en-IN" sz="2400" dirty="0">
                <a:latin typeface="ArialMT"/>
              </a:rPr>
              <a:t>126. Issue of statement by designated committee.</a:t>
            </a:r>
          </a:p>
          <a:p>
            <a:pPr algn="just">
              <a:lnSpc>
                <a:spcPct val="107000"/>
              </a:lnSpc>
            </a:pPr>
            <a:r>
              <a:rPr lang="en-IN" sz="2400" dirty="0">
                <a:latin typeface="ArialMT"/>
              </a:rPr>
              <a:t>127. Rectification of errors.</a:t>
            </a:r>
          </a:p>
          <a:p>
            <a:pPr algn="just">
              <a:lnSpc>
                <a:spcPct val="107000"/>
              </a:lnSpc>
            </a:pPr>
            <a:r>
              <a:rPr lang="en-IN" sz="2400" dirty="0">
                <a:latin typeface="ArialMT"/>
              </a:rPr>
              <a:t>128. Issue of discharge certificate to be conclusive of matter and time period.</a:t>
            </a:r>
          </a:p>
          <a:p>
            <a:pPr algn="just">
              <a:lnSpc>
                <a:spcPct val="107000"/>
              </a:lnSpc>
            </a:pPr>
            <a:r>
              <a:rPr lang="en-IN" sz="2400" dirty="0">
                <a:latin typeface="ArialMT"/>
              </a:rPr>
              <a:t>129. Restriction of Scheme.</a:t>
            </a:r>
          </a:p>
          <a:p>
            <a:pPr algn="just">
              <a:lnSpc>
                <a:spcPct val="107000"/>
              </a:lnSpc>
            </a:pPr>
            <a:r>
              <a:rPr lang="en-IN" sz="2400" dirty="0">
                <a:latin typeface="ArialMT"/>
              </a:rPr>
              <a:t>130. Removal of doubts.</a:t>
            </a:r>
          </a:p>
          <a:p>
            <a:pPr algn="just">
              <a:lnSpc>
                <a:spcPct val="107000"/>
              </a:lnSpc>
            </a:pPr>
            <a:r>
              <a:rPr lang="en-IN" sz="2400" dirty="0">
                <a:latin typeface="ArialMT"/>
              </a:rPr>
              <a:t>131. Power to make rules.</a:t>
            </a:r>
          </a:p>
          <a:p>
            <a:pPr algn="just">
              <a:lnSpc>
                <a:spcPct val="107000"/>
              </a:lnSpc>
            </a:pPr>
            <a:r>
              <a:rPr lang="en-IN" sz="2400" dirty="0">
                <a:latin typeface="ArialMT"/>
              </a:rPr>
              <a:t>132. Power to issue orders, instructions, etc.</a:t>
            </a:r>
          </a:p>
          <a:p>
            <a:pPr algn="just">
              <a:lnSpc>
                <a:spcPct val="107000"/>
              </a:lnSpc>
            </a:pPr>
            <a:r>
              <a:rPr lang="en-IN" sz="2400" dirty="0">
                <a:latin typeface="ArialMT"/>
              </a:rPr>
              <a:t>133. Removal of difficulties.</a:t>
            </a:r>
          </a:p>
          <a:p>
            <a:pPr algn="just">
              <a:lnSpc>
                <a:spcPct val="107000"/>
              </a:lnSpc>
            </a:pPr>
            <a:endParaRPr lang="en-IN" sz="2400" dirty="0">
              <a:latin typeface="ArialMT"/>
            </a:endParaRP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538231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861134" y="66843"/>
            <a:ext cx="10342485" cy="6445611"/>
          </a:xfrm>
          <a:prstGeom prst="rect">
            <a:avLst/>
          </a:prstGeom>
        </p:spPr>
        <p:txBody>
          <a:bodyPr wrap="square">
            <a:spAutoFit/>
          </a:bodyPr>
          <a:lstStyle/>
          <a:p>
            <a:pPr algn="just">
              <a:lnSpc>
                <a:spcPct val="107000"/>
              </a:lnSpc>
            </a:pPr>
            <a:r>
              <a:rPr lang="en-IN" sz="2400" dirty="0">
                <a:latin typeface="ArialMT"/>
              </a:rPr>
              <a:t>134. Protection to officers.</a:t>
            </a:r>
          </a:p>
          <a:p>
            <a:pPr algn="just">
              <a:lnSpc>
                <a:spcPct val="107000"/>
              </a:lnSpc>
            </a:pPr>
            <a:r>
              <a:rPr lang="en-IN" sz="2400" b="1" dirty="0">
                <a:solidFill>
                  <a:srgbClr val="FF0000"/>
                </a:solidFill>
                <a:latin typeface="ArialMT"/>
              </a:rPr>
              <a:t>AMENDMENTS TO THE RESERVE BANK OF INDIA ACT, 1934</a:t>
            </a:r>
          </a:p>
          <a:p>
            <a:pPr algn="just">
              <a:lnSpc>
                <a:spcPct val="107000"/>
              </a:lnSpc>
            </a:pPr>
            <a:r>
              <a:rPr lang="en-IN" sz="2400" dirty="0">
                <a:latin typeface="ArialMT"/>
              </a:rPr>
              <a:t>135. Commencement of this Part.</a:t>
            </a:r>
          </a:p>
          <a:p>
            <a:r>
              <a:rPr lang="en-IN" sz="2400" dirty="0">
                <a:latin typeface="ArialMT"/>
              </a:rPr>
              <a:t>136. Amendment of section 45-IA.</a:t>
            </a:r>
          </a:p>
          <a:p>
            <a:r>
              <a:rPr lang="en-IN" sz="2400" dirty="0">
                <a:latin typeface="ArialMT"/>
              </a:rPr>
              <a:t>137. Insertion of new sections 45-ID and 45-IE.</a:t>
            </a:r>
          </a:p>
          <a:p>
            <a:r>
              <a:rPr lang="en-IN" sz="2400" dirty="0">
                <a:latin typeface="ArialMT"/>
              </a:rPr>
              <a:t>138. Insertion of new section </a:t>
            </a:r>
            <a:r>
              <a:rPr lang="en-IN" sz="2400" dirty="0" err="1">
                <a:latin typeface="ArialMT"/>
              </a:rPr>
              <a:t>45MAA</a:t>
            </a:r>
            <a:r>
              <a:rPr lang="en-IN" sz="2400" dirty="0">
                <a:latin typeface="ArialMT"/>
              </a:rPr>
              <a:t>.</a:t>
            </a:r>
          </a:p>
          <a:p>
            <a:r>
              <a:rPr lang="en-IN" sz="2400" dirty="0">
                <a:latin typeface="ArialMT"/>
              </a:rPr>
              <a:t>139. Insertion of new section </a:t>
            </a:r>
            <a:r>
              <a:rPr lang="en-IN" sz="2400" dirty="0" err="1">
                <a:latin typeface="ArialMT"/>
              </a:rPr>
              <a:t>45MBA</a:t>
            </a:r>
            <a:r>
              <a:rPr lang="en-IN" sz="2400" dirty="0">
                <a:latin typeface="ArialMT"/>
              </a:rPr>
              <a:t>.</a:t>
            </a:r>
          </a:p>
          <a:p>
            <a:r>
              <a:rPr lang="en-IN" sz="2400" dirty="0">
                <a:latin typeface="ArialMT"/>
              </a:rPr>
              <a:t>140. Insertion of new section </a:t>
            </a:r>
            <a:r>
              <a:rPr lang="en-IN" sz="2400" dirty="0" err="1">
                <a:latin typeface="ArialMT"/>
              </a:rPr>
              <a:t>45NAA</a:t>
            </a:r>
            <a:r>
              <a:rPr lang="en-IN" sz="2400" dirty="0">
                <a:latin typeface="ArialMT"/>
              </a:rPr>
              <a:t>.</a:t>
            </a:r>
          </a:p>
          <a:p>
            <a:r>
              <a:rPr lang="en-IN" sz="2400" dirty="0">
                <a:latin typeface="ArialMT"/>
              </a:rPr>
              <a:t>141. Amendment of section </a:t>
            </a:r>
            <a:r>
              <a:rPr lang="en-IN" sz="2400" dirty="0" err="1">
                <a:latin typeface="ArialMT"/>
              </a:rPr>
              <a:t>58B</a:t>
            </a:r>
            <a:r>
              <a:rPr lang="en-IN" sz="2400" dirty="0">
                <a:latin typeface="ArialMT"/>
              </a:rPr>
              <a:t>.</a:t>
            </a:r>
          </a:p>
          <a:p>
            <a:r>
              <a:rPr lang="en-IN" sz="2400" dirty="0">
                <a:latin typeface="ArialMT"/>
              </a:rPr>
              <a:t>142. Amendment of section </a:t>
            </a:r>
            <a:r>
              <a:rPr lang="en-IN" sz="2400" dirty="0" err="1">
                <a:latin typeface="ArialMT"/>
              </a:rPr>
              <a:t>58G</a:t>
            </a:r>
            <a:r>
              <a:rPr lang="en-IN" sz="2400" dirty="0">
                <a:latin typeface="ArialMT"/>
              </a:rPr>
              <a:t>.</a:t>
            </a:r>
          </a:p>
          <a:p>
            <a:r>
              <a:rPr lang="en-IN" sz="2400" b="1" dirty="0">
                <a:solidFill>
                  <a:srgbClr val="FF0000"/>
                </a:solidFill>
                <a:latin typeface="ArialMT"/>
              </a:rPr>
              <a:t>AMENDMENT TO THE INSURANCE ACT, 1938</a:t>
            </a:r>
          </a:p>
          <a:p>
            <a:r>
              <a:rPr lang="en-IN" sz="2400" dirty="0">
                <a:latin typeface="ArialMT"/>
              </a:rPr>
              <a:t>143. Amendment of Act 4 of 193</a:t>
            </a:r>
          </a:p>
          <a:p>
            <a:r>
              <a:rPr lang="en-IN" sz="2400" b="1" dirty="0">
                <a:solidFill>
                  <a:srgbClr val="FF0000"/>
                </a:solidFill>
                <a:latin typeface="ArialMT"/>
              </a:rPr>
              <a:t>AMENDMENTS TO THE SECURITIES CONTRACTS (REGULATION) ACT, 1956</a:t>
            </a:r>
          </a:p>
          <a:p>
            <a:r>
              <a:rPr lang="en-IN" sz="2400" dirty="0">
                <a:latin typeface="ArialMT"/>
              </a:rPr>
              <a:t>144. Commencement of this Part.</a:t>
            </a:r>
          </a:p>
          <a:p>
            <a:r>
              <a:rPr lang="en-IN" sz="2400" dirty="0">
                <a:latin typeface="ArialMT"/>
              </a:rPr>
              <a:t>145. Amendment of Act 42 of 1956.</a:t>
            </a: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4206108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953087" y="-838679"/>
            <a:ext cx="10662081" cy="7501925"/>
          </a:xfrm>
          <a:prstGeom prst="rect">
            <a:avLst/>
          </a:prstGeom>
        </p:spPr>
        <p:txBody>
          <a:bodyPr wrap="square">
            <a:spAutoFit/>
          </a:bodyPr>
          <a:lstStyle/>
          <a:p>
            <a:r>
              <a:rPr lang="en-IN" sz="2400" b="1" dirty="0">
                <a:solidFill>
                  <a:srgbClr val="FF0000"/>
                </a:solidFill>
                <a:latin typeface="ArialMT"/>
              </a:rPr>
              <a:t>AMENDMENTS TO THE BANKING COMPANIES (ACQUISITION AND TRANSFER OF UNDERTAKINGS) ACT, 1970</a:t>
            </a:r>
          </a:p>
          <a:p>
            <a:r>
              <a:rPr lang="en-IN" sz="2400" dirty="0">
                <a:latin typeface="ArialMT"/>
              </a:rPr>
              <a:t>146. Commencement of this Part.</a:t>
            </a:r>
          </a:p>
          <a:p>
            <a:r>
              <a:rPr lang="en-IN" sz="2400" dirty="0">
                <a:latin typeface="ArialMT"/>
              </a:rPr>
              <a:t>147. Amendment of Act 5 of 1970.</a:t>
            </a:r>
          </a:p>
          <a:p>
            <a:r>
              <a:rPr lang="en-IN" sz="2400" b="1" dirty="0">
                <a:solidFill>
                  <a:srgbClr val="FF0000"/>
                </a:solidFill>
                <a:latin typeface="ArialMT"/>
              </a:rPr>
              <a:t>AMENDMENT TO THE GENERAL INSURANCE BUSINESS (NATIONALISATION) ACT, 1972</a:t>
            </a:r>
          </a:p>
          <a:p>
            <a:r>
              <a:rPr lang="en-IN" sz="2400" dirty="0">
                <a:latin typeface="ArialMT"/>
              </a:rPr>
              <a:t>149. Commencement of this Part.</a:t>
            </a:r>
          </a:p>
          <a:p>
            <a:r>
              <a:rPr lang="en-IN" sz="2400" dirty="0">
                <a:latin typeface="ArialMT"/>
              </a:rPr>
              <a:t>150. Amendment of Act 40 of 1980.</a:t>
            </a:r>
          </a:p>
          <a:p>
            <a:r>
              <a:rPr lang="en-IN" sz="2400" b="1" dirty="0">
                <a:solidFill>
                  <a:srgbClr val="FF0000"/>
                </a:solidFill>
                <a:latin typeface="ArialMT"/>
              </a:rPr>
              <a:t>AMENDMENTS TO THE NATIONAL HOUSING BANK ACT, 1987</a:t>
            </a:r>
          </a:p>
          <a:p>
            <a:r>
              <a:rPr lang="en-IN" sz="2400" dirty="0">
                <a:latin typeface="ArialMT"/>
              </a:rPr>
              <a:t>151. Commencement of this Part.</a:t>
            </a:r>
          </a:p>
          <a:p>
            <a:r>
              <a:rPr lang="en-IN" sz="2400" dirty="0">
                <a:latin typeface="ArialMT"/>
              </a:rPr>
              <a:t>152. Substitution of heading of Chapter V.</a:t>
            </a:r>
          </a:p>
          <a:p>
            <a:r>
              <a:rPr lang="en-IN" sz="2400" dirty="0">
                <a:latin typeface="ArialMT"/>
              </a:rPr>
              <a:t>153. Amendment of section </a:t>
            </a:r>
            <a:r>
              <a:rPr lang="en-IN" sz="2400" dirty="0" err="1">
                <a:latin typeface="ArialMT"/>
              </a:rPr>
              <a:t>29A</a:t>
            </a:r>
            <a:r>
              <a:rPr lang="en-IN" sz="2400" dirty="0">
                <a:latin typeface="ArialMT"/>
              </a:rPr>
              <a:t>.</a:t>
            </a:r>
          </a:p>
          <a:p>
            <a:r>
              <a:rPr lang="en-IN" sz="2400" dirty="0">
                <a:latin typeface="ArialMT"/>
              </a:rPr>
              <a:t>154. Amendment of section </a:t>
            </a:r>
            <a:r>
              <a:rPr lang="en-IN" sz="2400" dirty="0" err="1">
                <a:latin typeface="ArialMT"/>
              </a:rPr>
              <a:t>29B</a:t>
            </a:r>
            <a:r>
              <a:rPr lang="en-IN" sz="2400" dirty="0">
                <a:latin typeface="ArialMT"/>
              </a:rPr>
              <a:t>.</a:t>
            </a:r>
          </a:p>
          <a:p>
            <a:r>
              <a:rPr lang="en-IN" sz="2400" dirty="0">
                <a:latin typeface="ArialMT"/>
              </a:rPr>
              <a:t>155. Amendment of section </a:t>
            </a:r>
            <a:r>
              <a:rPr lang="en-IN" sz="2400" dirty="0" err="1">
                <a:latin typeface="ArialMT"/>
              </a:rPr>
              <a:t>29C</a:t>
            </a:r>
            <a:r>
              <a:rPr lang="en-IN" sz="2400" dirty="0">
                <a:latin typeface="ArialMT"/>
              </a:rPr>
              <a:t>.</a:t>
            </a:r>
          </a:p>
          <a:p>
            <a:r>
              <a:rPr lang="en-IN" sz="2400" dirty="0">
                <a:latin typeface="ArialMT"/>
              </a:rPr>
              <a:t>156. Substitution of section 30.</a:t>
            </a:r>
          </a:p>
          <a:p>
            <a:r>
              <a:rPr lang="en-IN" sz="2400" dirty="0">
                <a:latin typeface="ArialMT"/>
              </a:rPr>
              <a:t>157. Substitution of section </a:t>
            </a:r>
            <a:r>
              <a:rPr lang="en-IN" sz="2400" dirty="0" err="1">
                <a:latin typeface="ArialMT"/>
              </a:rPr>
              <a:t>30A</a:t>
            </a:r>
            <a:r>
              <a:rPr lang="en-IN" sz="2400" dirty="0">
                <a:latin typeface="ArialMT"/>
              </a:rPr>
              <a:t>.</a:t>
            </a:r>
          </a:p>
          <a:p>
            <a:r>
              <a:rPr lang="en-IN" sz="2400" dirty="0">
                <a:latin typeface="ArialMT"/>
              </a:rPr>
              <a:t>158. Substitution of section 31.</a:t>
            </a:r>
          </a:p>
          <a:p>
            <a:endParaRPr lang="en-IN" sz="2400" dirty="0">
              <a:latin typeface="ArialMT"/>
            </a:endParaRP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1934708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118586" y="333173"/>
            <a:ext cx="10546672" cy="5655266"/>
          </a:xfrm>
          <a:prstGeom prst="rect">
            <a:avLst/>
          </a:prstGeom>
        </p:spPr>
        <p:txBody>
          <a:bodyPr wrap="square">
            <a:spAutoFit/>
          </a:bodyPr>
          <a:lstStyle/>
          <a:p>
            <a:r>
              <a:rPr lang="en-IN" sz="2400" dirty="0">
                <a:latin typeface="ArialMT"/>
              </a:rPr>
              <a:t>159. Substitution of section 32.</a:t>
            </a:r>
          </a:p>
          <a:p>
            <a:r>
              <a:rPr lang="en-IN" sz="2400" dirty="0">
                <a:latin typeface="ArialMT"/>
              </a:rPr>
              <a:t>160. Amendment of section 33.</a:t>
            </a:r>
          </a:p>
          <a:p>
            <a:r>
              <a:rPr lang="en-IN" sz="2400" dirty="0">
                <a:latin typeface="ArialMT"/>
              </a:rPr>
              <a:t>161. Substitution of section </a:t>
            </a:r>
            <a:r>
              <a:rPr lang="en-IN" sz="2400" dirty="0" err="1">
                <a:latin typeface="ArialMT"/>
              </a:rPr>
              <a:t>33A</a:t>
            </a:r>
            <a:r>
              <a:rPr lang="en-IN" sz="2400" dirty="0">
                <a:latin typeface="ArialMT"/>
              </a:rPr>
              <a:t>.</a:t>
            </a:r>
          </a:p>
          <a:p>
            <a:r>
              <a:rPr lang="en-IN" sz="2400" dirty="0">
                <a:latin typeface="ArialMT"/>
              </a:rPr>
              <a:t>162. Amendment of section </a:t>
            </a:r>
            <a:r>
              <a:rPr lang="en-IN" sz="2400" dirty="0" err="1">
                <a:latin typeface="ArialMT"/>
              </a:rPr>
              <a:t>33B</a:t>
            </a:r>
            <a:r>
              <a:rPr lang="en-IN" sz="2400" dirty="0">
                <a:latin typeface="ArialMT"/>
              </a:rPr>
              <a:t>.</a:t>
            </a:r>
          </a:p>
          <a:p>
            <a:r>
              <a:rPr lang="en-IN" sz="2400" dirty="0">
                <a:latin typeface="ArialMT"/>
              </a:rPr>
              <a:t>163. Amendment of section 34.</a:t>
            </a:r>
          </a:p>
          <a:p>
            <a:r>
              <a:rPr lang="en-IN" sz="2400" dirty="0">
                <a:latin typeface="ArialMT"/>
              </a:rPr>
              <a:t>164. Amendment of section 35.</a:t>
            </a:r>
          </a:p>
          <a:p>
            <a:r>
              <a:rPr lang="en-IN" sz="2400" dirty="0">
                <a:latin typeface="ArialMT"/>
              </a:rPr>
              <a:t>165. Amendment of section </a:t>
            </a:r>
            <a:r>
              <a:rPr lang="en-IN" sz="2400" dirty="0" err="1">
                <a:latin typeface="ArialMT"/>
              </a:rPr>
              <a:t>35A</a:t>
            </a:r>
            <a:r>
              <a:rPr lang="en-IN" sz="2400" dirty="0">
                <a:latin typeface="ArialMT"/>
              </a:rPr>
              <a:t>.</a:t>
            </a:r>
          </a:p>
          <a:p>
            <a:r>
              <a:rPr lang="en-IN" sz="2400" dirty="0">
                <a:latin typeface="ArialMT"/>
              </a:rPr>
              <a:t>166. Substitution of section </a:t>
            </a:r>
            <a:r>
              <a:rPr lang="en-IN" sz="2400" dirty="0" err="1">
                <a:latin typeface="ArialMT"/>
              </a:rPr>
              <a:t>35B</a:t>
            </a:r>
            <a:r>
              <a:rPr lang="en-IN" sz="2400" dirty="0">
                <a:latin typeface="ArialMT"/>
              </a:rPr>
              <a:t>.</a:t>
            </a:r>
          </a:p>
          <a:p>
            <a:r>
              <a:rPr lang="en-IN" sz="2400" dirty="0">
                <a:latin typeface="ArialMT"/>
              </a:rPr>
              <a:t>167. Amendment of section 44.</a:t>
            </a:r>
          </a:p>
          <a:p>
            <a:r>
              <a:rPr lang="en-IN" sz="2400" dirty="0">
                <a:latin typeface="ArialMT"/>
              </a:rPr>
              <a:t>168. Amendment of section 46.</a:t>
            </a:r>
          </a:p>
          <a:p>
            <a:r>
              <a:rPr lang="en-IN" sz="2400" dirty="0">
                <a:latin typeface="ArialMT"/>
              </a:rPr>
              <a:t>169. Amendment of section 49.</a:t>
            </a:r>
          </a:p>
          <a:p>
            <a:r>
              <a:rPr lang="en-IN" sz="2400" dirty="0">
                <a:latin typeface="ArialMT"/>
              </a:rPr>
              <a:t>170. Amendment of section 51.</a:t>
            </a:r>
          </a:p>
          <a:p>
            <a:r>
              <a:rPr lang="en-IN" sz="2400" dirty="0">
                <a:latin typeface="ArialMT"/>
              </a:rPr>
              <a:t>171. Substitution of section </a:t>
            </a:r>
            <a:r>
              <a:rPr lang="en-IN" sz="2400" dirty="0" err="1">
                <a:latin typeface="ArialMT"/>
              </a:rPr>
              <a:t>52A</a:t>
            </a:r>
            <a:r>
              <a:rPr lang="en-IN" sz="2400" dirty="0">
                <a:latin typeface="ArialMT"/>
              </a:rPr>
              <a:t>.</a:t>
            </a: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1932200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807868" y="0"/>
            <a:ext cx="10884023" cy="8240589"/>
          </a:xfrm>
          <a:prstGeom prst="rect">
            <a:avLst/>
          </a:prstGeom>
        </p:spPr>
        <p:txBody>
          <a:bodyPr wrap="square">
            <a:spAutoFit/>
          </a:bodyPr>
          <a:lstStyle/>
          <a:p>
            <a:r>
              <a:rPr lang="en-IN" sz="2400" b="1" dirty="0">
                <a:solidFill>
                  <a:srgbClr val="FF0000"/>
                </a:solidFill>
                <a:latin typeface="ArialMT"/>
              </a:rPr>
              <a:t>AMENDMENTS TO THE PROHIBITION OF BENAMI PROPERTY TRANSACTIONS ACT, 1988</a:t>
            </a:r>
          </a:p>
          <a:p>
            <a:r>
              <a:rPr lang="en-IN" sz="2400" dirty="0">
                <a:latin typeface="ArialMT"/>
              </a:rPr>
              <a:t>172. Amendment of section 23.</a:t>
            </a:r>
          </a:p>
          <a:p>
            <a:r>
              <a:rPr lang="en-IN" sz="2400" dirty="0">
                <a:latin typeface="ArialMT"/>
              </a:rPr>
              <a:t>173. Amendment of section 24.</a:t>
            </a:r>
          </a:p>
          <a:p>
            <a:r>
              <a:rPr lang="en-IN" sz="2400" dirty="0">
                <a:latin typeface="ArialMT"/>
              </a:rPr>
              <a:t>174. Amendment of section 26.</a:t>
            </a:r>
          </a:p>
          <a:p>
            <a:r>
              <a:rPr lang="en-IN" sz="2400" dirty="0">
                <a:latin typeface="ArialMT"/>
              </a:rPr>
              <a:t>175. Insertion of new sections </a:t>
            </a:r>
            <a:r>
              <a:rPr lang="en-IN" sz="2400" dirty="0" err="1">
                <a:latin typeface="ArialMT"/>
              </a:rPr>
              <a:t>54A</a:t>
            </a:r>
            <a:r>
              <a:rPr lang="en-IN" sz="2400" dirty="0">
                <a:latin typeface="ArialMT"/>
              </a:rPr>
              <a:t> and </a:t>
            </a:r>
            <a:r>
              <a:rPr lang="en-IN" sz="2400" dirty="0" err="1">
                <a:latin typeface="ArialMT"/>
              </a:rPr>
              <a:t>54B</a:t>
            </a:r>
            <a:r>
              <a:rPr lang="en-IN" sz="2400" dirty="0">
                <a:latin typeface="ArialMT"/>
              </a:rPr>
              <a:t>.</a:t>
            </a:r>
          </a:p>
          <a:p>
            <a:r>
              <a:rPr lang="en-IN" sz="2400" dirty="0">
                <a:latin typeface="ArialMT"/>
              </a:rPr>
              <a:t>176. Amendment of section 55.</a:t>
            </a:r>
          </a:p>
          <a:p>
            <a:r>
              <a:rPr lang="en-IN" sz="2400" b="1" dirty="0">
                <a:solidFill>
                  <a:srgbClr val="FF0000"/>
                </a:solidFill>
                <a:latin typeface="ArialMT"/>
              </a:rPr>
              <a:t>AMENDMENTS TO THE </a:t>
            </a:r>
            <a:r>
              <a:rPr lang="en-IN" sz="2400" b="1" dirty="0" err="1">
                <a:solidFill>
                  <a:srgbClr val="FF0000"/>
                </a:solidFill>
                <a:latin typeface="ArialMT"/>
              </a:rPr>
              <a:t>SEBI</a:t>
            </a:r>
            <a:r>
              <a:rPr lang="en-IN" sz="2400" b="1" dirty="0">
                <a:solidFill>
                  <a:srgbClr val="FF0000"/>
                </a:solidFill>
                <a:latin typeface="ArialMT"/>
              </a:rPr>
              <a:t> ACT, 1992</a:t>
            </a:r>
          </a:p>
          <a:p>
            <a:r>
              <a:rPr lang="en-IN" sz="2400" dirty="0">
                <a:latin typeface="ArialMT"/>
              </a:rPr>
              <a:t>177. Commencement of this Part.</a:t>
            </a:r>
          </a:p>
          <a:p>
            <a:r>
              <a:rPr lang="en-IN" sz="2400" dirty="0">
                <a:latin typeface="ArialMT"/>
              </a:rPr>
              <a:t>178. Amendment of section 14.</a:t>
            </a:r>
          </a:p>
          <a:p>
            <a:r>
              <a:rPr lang="en-IN" sz="2400" dirty="0">
                <a:latin typeface="ArialMT"/>
              </a:rPr>
              <a:t>179. Amendment of section </a:t>
            </a:r>
            <a:r>
              <a:rPr lang="en-IN" sz="2400" dirty="0" err="1">
                <a:latin typeface="ArialMT"/>
              </a:rPr>
              <a:t>15C</a:t>
            </a:r>
            <a:r>
              <a:rPr lang="en-IN" sz="2400" dirty="0">
                <a:latin typeface="ArialMT"/>
              </a:rPr>
              <a:t>.</a:t>
            </a:r>
          </a:p>
          <a:p>
            <a:r>
              <a:rPr lang="en-IN" sz="2400" dirty="0">
                <a:latin typeface="ArialMT"/>
              </a:rPr>
              <a:t>180. Amendment of section </a:t>
            </a:r>
            <a:r>
              <a:rPr lang="en-IN" sz="2400" dirty="0" err="1">
                <a:latin typeface="ArialMT"/>
              </a:rPr>
              <a:t>15F</a:t>
            </a:r>
            <a:r>
              <a:rPr lang="en-IN" sz="2400" dirty="0">
                <a:latin typeface="ArialMT"/>
              </a:rPr>
              <a:t>.</a:t>
            </a:r>
          </a:p>
          <a:p>
            <a:r>
              <a:rPr lang="en-IN" sz="2400" dirty="0">
                <a:latin typeface="ArialMT"/>
              </a:rPr>
              <a:t>181. Insertion of new section </a:t>
            </a:r>
            <a:r>
              <a:rPr lang="en-IN" sz="2400" dirty="0" err="1">
                <a:latin typeface="ArialMT"/>
              </a:rPr>
              <a:t>15HAA</a:t>
            </a:r>
            <a:r>
              <a:rPr lang="en-IN" sz="2400" dirty="0">
                <a:latin typeface="ArialMT"/>
              </a:rPr>
              <a:t>.</a:t>
            </a:r>
          </a:p>
          <a:p>
            <a:r>
              <a:rPr lang="en-IN" sz="2400" b="1" dirty="0">
                <a:solidFill>
                  <a:srgbClr val="FF0000"/>
                </a:solidFill>
                <a:latin typeface="ArialMT"/>
              </a:rPr>
              <a:t>AMENDMENTS TO THE CENTRAL ROAD AND INFRASTRUCTURE FUND ACT, 2000</a:t>
            </a:r>
          </a:p>
          <a:p>
            <a:r>
              <a:rPr lang="en-IN" sz="2400" dirty="0">
                <a:latin typeface="ArialMT"/>
              </a:rPr>
              <a:t>182. Amendment of section 10.</a:t>
            </a:r>
          </a:p>
          <a:p>
            <a:r>
              <a:rPr lang="en-IN" sz="2400" dirty="0">
                <a:latin typeface="ArialMT"/>
              </a:rPr>
              <a:t>183. Amendment of section 11.</a:t>
            </a:r>
          </a:p>
          <a:p>
            <a:r>
              <a:rPr lang="en-IN" sz="2400" dirty="0">
                <a:latin typeface="ArialMT"/>
              </a:rPr>
              <a:t>184. Amendment of section 12.</a:t>
            </a:r>
          </a:p>
          <a:p>
            <a:endParaRPr lang="en-IN" sz="2400" dirty="0">
              <a:latin typeface="ArialMT"/>
            </a:endParaRPr>
          </a:p>
          <a:p>
            <a:endParaRPr lang="en-IN" sz="2400" dirty="0">
              <a:latin typeface="ArialMT"/>
            </a:endParaRP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1847816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716132" y="0"/>
            <a:ext cx="10759736" cy="8979253"/>
          </a:xfrm>
          <a:prstGeom prst="rect">
            <a:avLst/>
          </a:prstGeom>
        </p:spPr>
        <p:txBody>
          <a:bodyPr wrap="square">
            <a:spAutoFit/>
          </a:bodyPr>
          <a:lstStyle/>
          <a:p>
            <a:r>
              <a:rPr lang="en-IN" sz="2400" b="1" dirty="0">
                <a:solidFill>
                  <a:srgbClr val="FF0000"/>
                </a:solidFill>
                <a:latin typeface="ArialMT"/>
              </a:rPr>
              <a:t>AMENDMENT TO </a:t>
            </a:r>
            <a:r>
              <a:rPr lang="en-IN" sz="2400" b="1" dirty="0" err="1">
                <a:solidFill>
                  <a:srgbClr val="FF0000"/>
                </a:solidFill>
                <a:latin typeface="ArialMT"/>
              </a:rPr>
              <a:t>UTI</a:t>
            </a:r>
            <a:r>
              <a:rPr lang="en-IN" sz="2400" b="1" dirty="0">
                <a:solidFill>
                  <a:srgbClr val="FF0000"/>
                </a:solidFill>
                <a:latin typeface="ArialMT"/>
              </a:rPr>
              <a:t> (TRANSFER OF UNDERTAKING AND REPEAL) ACT, 2002</a:t>
            </a:r>
          </a:p>
          <a:p>
            <a:r>
              <a:rPr lang="en-IN" sz="2400" dirty="0">
                <a:latin typeface="ArialMT"/>
              </a:rPr>
              <a:t>186. Amendment of Act 58 of 2002.</a:t>
            </a:r>
          </a:p>
          <a:p>
            <a:r>
              <a:rPr lang="en-IN" sz="2400" b="1" dirty="0">
                <a:solidFill>
                  <a:srgbClr val="FF0000"/>
                </a:solidFill>
                <a:latin typeface="ArialMT"/>
              </a:rPr>
              <a:t>AMENDMENTS TO </a:t>
            </a:r>
            <a:r>
              <a:rPr lang="en-IN" sz="2400" b="1" dirty="0" err="1">
                <a:solidFill>
                  <a:srgbClr val="FF0000"/>
                </a:solidFill>
                <a:latin typeface="ArialMT"/>
              </a:rPr>
              <a:t>PMLA</a:t>
            </a:r>
            <a:r>
              <a:rPr lang="en-IN" sz="2400" b="1" dirty="0">
                <a:solidFill>
                  <a:srgbClr val="FF0000"/>
                </a:solidFill>
                <a:latin typeface="ArialMT"/>
              </a:rPr>
              <a:t> ACT, 2002</a:t>
            </a:r>
          </a:p>
          <a:p>
            <a:r>
              <a:rPr lang="en-IN" sz="2400" dirty="0">
                <a:latin typeface="ArialMT"/>
              </a:rPr>
              <a:t>187. Amendment of section 2.</a:t>
            </a:r>
          </a:p>
          <a:p>
            <a:r>
              <a:rPr lang="en-IN" sz="2400" dirty="0">
                <a:latin typeface="ArialMT"/>
              </a:rPr>
              <a:t>188. Amendment of section </a:t>
            </a:r>
            <a:r>
              <a:rPr lang="en-IN" sz="2400" dirty="0" err="1">
                <a:latin typeface="ArialMT"/>
              </a:rPr>
              <a:t>12A</a:t>
            </a:r>
            <a:r>
              <a:rPr lang="en-IN" sz="2400" dirty="0">
                <a:latin typeface="ArialMT"/>
              </a:rPr>
              <a:t>.</a:t>
            </a:r>
          </a:p>
          <a:p>
            <a:r>
              <a:rPr lang="en-IN" sz="2400" dirty="0">
                <a:latin typeface="ArialMT"/>
              </a:rPr>
              <a:t>189. Insertion of new section </a:t>
            </a:r>
            <a:r>
              <a:rPr lang="en-IN" sz="2400" dirty="0" err="1">
                <a:latin typeface="ArialMT"/>
              </a:rPr>
              <a:t>12AA</a:t>
            </a:r>
            <a:r>
              <a:rPr lang="en-IN" sz="2400" dirty="0">
                <a:latin typeface="ArialMT"/>
              </a:rPr>
              <a:t>.</a:t>
            </a:r>
          </a:p>
          <a:p>
            <a:r>
              <a:rPr lang="en-IN" sz="2400" dirty="0">
                <a:latin typeface="ArialMT"/>
              </a:rPr>
              <a:t>190. Amendment of section 15.</a:t>
            </a:r>
          </a:p>
          <a:p>
            <a:r>
              <a:rPr lang="en-IN" sz="2400" dirty="0">
                <a:latin typeface="ArialMT"/>
              </a:rPr>
              <a:t>191. Insertion of new section </a:t>
            </a:r>
            <a:r>
              <a:rPr lang="en-IN" sz="2400" dirty="0" err="1">
                <a:latin typeface="ArialMT"/>
              </a:rPr>
              <a:t>72A</a:t>
            </a:r>
            <a:r>
              <a:rPr lang="en-IN" sz="2400" dirty="0">
                <a:latin typeface="ArialMT"/>
              </a:rPr>
              <a:t>.</a:t>
            </a:r>
          </a:p>
          <a:p>
            <a:r>
              <a:rPr lang="en-IN" sz="2400" dirty="0">
                <a:latin typeface="ArialMT"/>
              </a:rPr>
              <a:t>192. Amendment of section 73.</a:t>
            </a:r>
          </a:p>
          <a:p>
            <a:r>
              <a:rPr lang="en-IN" sz="2400" b="1" dirty="0">
                <a:solidFill>
                  <a:srgbClr val="FF0000"/>
                </a:solidFill>
                <a:latin typeface="ArialMT"/>
              </a:rPr>
              <a:t>AMENDMENT TO THE PAYMENT AND SETTLEMENT SYS ACT, 2007</a:t>
            </a:r>
          </a:p>
          <a:p>
            <a:r>
              <a:rPr lang="en-IN" sz="2400" dirty="0">
                <a:latin typeface="ArialMT"/>
              </a:rPr>
              <a:t>194. Amendment of Act 51 of 2007.</a:t>
            </a:r>
          </a:p>
          <a:p>
            <a:r>
              <a:rPr lang="en-IN" sz="2400" b="1" dirty="0">
                <a:solidFill>
                  <a:srgbClr val="FF0000"/>
                </a:solidFill>
                <a:latin typeface="ArialMT"/>
              </a:rPr>
              <a:t>AMENDMENTS TO THE BLACK MONEY (UNDISCLOSED FOREIGN INCOME AND ASSETS) AND IMPOSITION OF TAX ACT, 2015</a:t>
            </a:r>
          </a:p>
          <a:p>
            <a:r>
              <a:rPr lang="en-IN" sz="2400" dirty="0">
                <a:latin typeface="ArialMT"/>
              </a:rPr>
              <a:t>195. Amendment of section 2.</a:t>
            </a:r>
          </a:p>
          <a:p>
            <a:r>
              <a:rPr lang="en-IN" sz="2400" dirty="0">
                <a:latin typeface="ArialMT"/>
              </a:rPr>
              <a:t>196. Amendment of section 10.</a:t>
            </a:r>
          </a:p>
          <a:p>
            <a:r>
              <a:rPr lang="en-IN" sz="2400" dirty="0">
                <a:latin typeface="ArialMT"/>
              </a:rPr>
              <a:t>197. Amendment of section 17.</a:t>
            </a:r>
          </a:p>
          <a:p>
            <a:r>
              <a:rPr lang="en-IN" sz="2400" dirty="0">
                <a:latin typeface="ArialMT"/>
              </a:rPr>
              <a:t>198. Amendment of section 84.</a:t>
            </a:r>
          </a:p>
          <a:p>
            <a:endParaRPr lang="en-IN" sz="2400" dirty="0">
              <a:latin typeface="ArialMT"/>
            </a:endParaRPr>
          </a:p>
          <a:p>
            <a:endParaRPr lang="en-IN" sz="2400" dirty="0">
              <a:latin typeface="ArialMT"/>
            </a:endParaRPr>
          </a:p>
          <a:p>
            <a:endParaRPr lang="en-IN" sz="2400" dirty="0">
              <a:latin typeface="ArialMT"/>
            </a:endParaRPr>
          </a:p>
          <a:p>
            <a:endParaRPr lang="en-IN" sz="2400" dirty="0">
              <a:latin typeface="ArialMT"/>
            </a:endParaRP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4200578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A0AFAB6-6901-47E4-86BC-638A47C98D45}"/>
              </a:ext>
            </a:extLst>
          </p:cNvPr>
          <p:cNvSpPr>
            <a:spLocks noGrp="1"/>
          </p:cNvSpPr>
          <p:nvPr>
            <p:ph idx="1"/>
          </p:nvPr>
        </p:nvSpPr>
        <p:spPr>
          <a:xfrm>
            <a:off x="260082" y="225257"/>
            <a:ext cx="11520585" cy="3880773"/>
          </a:xfrm>
        </p:spPr>
        <p:txBody>
          <a:bodyPr>
            <a:normAutofit fontScale="92500" lnSpcReduction="10000"/>
          </a:bodyPr>
          <a:lstStyle/>
          <a:p>
            <a:pPr marL="0" indent="0" algn="ctr">
              <a:buNone/>
            </a:pPr>
            <a:r>
              <a:rPr lang="en-IN" sz="3600" dirty="0">
                <a:solidFill>
                  <a:srgbClr val="FF0000"/>
                </a:solidFill>
              </a:rPr>
              <a:t>Changes In TAX Rates</a:t>
            </a:r>
          </a:p>
          <a:p>
            <a:pPr marL="0" indent="0" algn="just">
              <a:buNone/>
            </a:pPr>
            <a:r>
              <a:rPr lang="en-IN" sz="3600" dirty="0"/>
              <a:t>In case of Domestic Companies – The Concessional Tax Rate of 25% which was applicable to the Companies having Turnover up to Rs 250 Crores , This benefit has been extended to Companies having Turnover up to Rs 400 Crores</a:t>
            </a:r>
          </a:p>
          <a:p>
            <a:pPr marL="0" indent="0" algn="just">
              <a:buNone/>
            </a:pPr>
            <a:endParaRPr lang="en-IN" sz="3600" dirty="0"/>
          </a:p>
          <a:p>
            <a:pPr marL="0" indent="0" algn="just">
              <a:buNone/>
            </a:pPr>
            <a:r>
              <a:rPr lang="en-IN" sz="3600" dirty="0"/>
              <a:t>Change in the Surcharges</a:t>
            </a:r>
          </a:p>
        </p:txBody>
      </p:sp>
    </p:spTree>
    <p:extLst>
      <p:ext uri="{BB962C8B-B14F-4D97-AF65-F5344CB8AC3E}">
        <p14:creationId xmlns:p14="http://schemas.microsoft.com/office/powerpoint/2010/main" xmlns="" val="330659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a:extLst>
              <a:ext uri="{FF2B5EF4-FFF2-40B4-BE49-F238E27FC236}">
                <a16:creationId xmlns:a16="http://schemas.microsoft.com/office/drawing/2014/main" xmlns="" id="{2237B481-7DF0-46D0-93B9-174D257CCBDC}"/>
              </a:ext>
            </a:extLst>
          </p:cNvPr>
          <p:cNvSpPr>
            <a:spLocks noChangeArrowheads="1"/>
          </p:cNvSpPr>
          <p:nvPr/>
        </p:nvSpPr>
        <p:spPr bwMode="auto">
          <a:xfrm>
            <a:off x="-800100" y="785813"/>
            <a:ext cx="46037" cy="66675"/>
          </a:xfrm>
          <a:prstGeom prst="flowChartConnector">
            <a:avLst/>
          </a:prstGeom>
          <a:solidFill>
            <a:srgbClr val="000000"/>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IN"/>
          </a:p>
        </p:txBody>
      </p:sp>
      <p:sp>
        <p:nvSpPr>
          <p:cNvPr id="3" name="Flowchart: Connector 2">
            <a:extLst>
              <a:ext uri="{FF2B5EF4-FFF2-40B4-BE49-F238E27FC236}">
                <a16:creationId xmlns:a16="http://schemas.microsoft.com/office/drawing/2014/main" xmlns="" id="{27C70AE3-186E-46F3-898B-5FC77627292C}"/>
              </a:ext>
            </a:extLst>
          </p:cNvPr>
          <p:cNvSpPr>
            <a:spLocks noChangeArrowheads="1"/>
          </p:cNvSpPr>
          <p:nvPr/>
        </p:nvSpPr>
        <p:spPr bwMode="auto">
          <a:xfrm>
            <a:off x="-752475" y="768350"/>
            <a:ext cx="46037" cy="57150"/>
          </a:xfrm>
          <a:prstGeom prst="flowChartConnector">
            <a:avLst/>
          </a:prstGeom>
          <a:solidFill>
            <a:srgbClr val="000000"/>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IN"/>
          </a:p>
        </p:txBody>
      </p:sp>
      <p:sp>
        <p:nvSpPr>
          <p:cNvPr id="4" name="Flowchart: Connector 3">
            <a:extLst>
              <a:ext uri="{FF2B5EF4-FFF2-40B4-BE49-F238E27FC236}">
                <a16:creationId xmlns:a16="http://schemas.microsoft.com/office/drawing/2014/main" xmlns="" id="{4E3AF5EE-B350-46C3-BA15-CE7CC68CF763}"/>
              </a:ext>
            </a:extLst>
          </p:cNvPr>
          <p:cNvSpPr>
            <a:spLocks noChangeArrowheads="1"/>
          </p:cNvSpPr>
          <p:nvPr/>
        </p:nvSpPr>
        <p:spPr bwMode="auto">
          <a:xfrm>
            <a:off x="-736600" y="765175"/>
            <a:ext cx="47625" cy="47625"/>
          </a:xfrm>
          <a:prstGeom prst="flowChartConnector">
            <a:avLst/>
          </a:prstGeom>
          <a:solidFill>
            <a:srgbClr val="000000"/>
          </a:solidFill>
          <a:ln w="127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IN"/>
          </a:p>
        </p:txBody>
      </p:sp>
      <p:sp>
        <p:nvSpPr>
          <p:cNvPr id="7" name="Rectangle 6">
            <a:extLst>
              <a:ext uri="{FF2B5EF4-FFF2-40B4-BE49-F238E27FC236}">
                <a16:creationId xmlns:a16="http://schemas.microsoft.com/office/drawing/2014/main" xmlns="" id="{C84E23FA-0A0B-4132-9351-6BF092D1019F}"/>
              </a:ext>
            </a:extLst>
          </p:cNvPr>
          <p:cNvSpPr/>
          <p:nvPr/>
        </p:nvSpPr>
        <p:spPr>
          <a:xfrm>
            <a:off x="630315" y="204187"/>
            <a:ext cx="11561685" cy="6946838"/>
          </a:xfrm>
          <a:prstGeom prst="rect">
            <a:avLst/>
          </a:prstGeom>
        </p:spPr>
        <p:txBody>
          <a:bodyPr wrap="square">
            <a:spAutoFit/>
          </a:bodyPr>
          <a:lstStyle/>
          <a:p>
            <a:pPr algn="ctr">
              <a:lnSpc>
                <a:spcPct val="107000"/>
              </a:lnSpc>
              <a:spcAft>
                <a:spcPts val="800"/>
              </a:spcAft>
            </a:pPr>
            <a:r>
              <a:rPr lang="en-US" sz="28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TDS On Payment made by Individuals or HUF to Contactors and professionals</a:t>
            </a:r>
            <a:endParaRPr lang="en-IN" sz="14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marL="457200" algn="just">
              <a:lnSpc>
                <a:spcPct val="107000"/>
              </a:lnSpc>
              <a:spcAft>
                <a:spcPts val="0"/>
              </a:spcAft>
            </a:pPr>
            <a:endParaRPr lang="en-IN" sz="14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Aft>
                <a:spcPts val="80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Mangal" panose="02040503050203030202" pitchFamily="18" charset="0"/>
              </a:rPr>
              <a:t>It is proposed to insert a new section </a:t>
            </a:r>
            <a:r>
              <a:rPr lang="en-US" sz="2800" dirty="0" err="1">
                <a:latin typeface="Calibri" panose="020F0502020204030204" pitchFamily="34" charset="0"/>
                <a:ea typeface="Calibri" panose="020F0502020204030204" pitchFamily="34" charset="0"/>
                <a:cs typeface="Mangal" panose="02040503050203030202" pitchFamily="18" charset="0"/>
              </a:rPr>
              <a:t>194M</a:t>
            </a:r>
            <a:r>
              <a:rPr lang="en-US" sz="2800" dirty="0">
                <a:latin typeface="Calibri" panose="020F0502020204030204" pitchFamily="34" charset="0"/>
                <a:ea typeface="Calibri" panose="020F0502020204030204" pitchFamily="34" charset="0"/>
                <a:cs typeface="Mangal" panose="02040503050203030202" pitchFamily="18" charset="0"/>
              </a:rPr>
              <a:t>. The said proposal provides that where any amount is paid or payable by an individual or HUF (which are not covered u/s </a:t>
            </a:r>
            <a:r>
              <a:rPr lang="en-US" sz="2800" dirty="0" err="1">
                <a:latin typeface="Calibri" panose="020F0502020204030204" pitchFamily="34" charset="0"/>
                <a:ea typeface="Calibri" panose="020F0502020204030204" pitchFamily="34" charset="0"/>
                <a:cs typeface="Mangal" panose="02040503050203030202" pitchFamily="18" charset="0"/>
              </a:rPr>
              <a:t>194C</a:t>
            </a:r>
            <a:r>
              <a:rPr lang="en-US" sz="2800" dirty="0">
                <a:latin typeface="Calibri" panose="020F0502020204030204" pitchFamily="34" charset="0"/>
                <a:ea typeface="Calibri" panose="020F0502020204030204" pitchFamily="34" charset="0"/>
                <a:cs typeface="Mangal" panose="02040503050203030202" pitchFamily="18" charset="0"/>
              </a:rPr>
              <a:t> or </a:t>
            </a:r>
            <a:r>
              <a:rPr lang="en-US" sz="2800" dirty="0" err="1">
                <a:latin typeface="Calibri" panose="020F0502020204030204" pitchFamily="34" charset="0"/>
                <a:ea typeface="Calibri" panose="020F0502020204030204" pitchFamily="34" charset="0"/>
                <a:cs typeface="Mangal" panose="02040503050203030202" pitchFamily="18" charset="0"/>
              </a:rPr>
              <a:t>194J</a:t>
            </a:r>
            <a:r>
              <a:rPr lang="en-US" sz="2800" dirty="0">
                <a:latin typeface="Calibri" panose="020F0502020204030204" pitchFamily="34" charset="0"/>
                <a:ea typeface="Calibri" panose="020F0502020204030204" pitchFamily="34" charset="0"/>
                <a:cs typeface="Mangal" panose="02040503050203030202" pitchFamily="18" charset="0"/>
              </a:rPr>
              <a:t>) to a resident for carrying  out any contractual work or for any professional services then the payer is liable To deduct TDS @5% where the sum exceeds Rs. 50,00,000/- during a financial year.</a:t>
            </a:r>
          </a:p>
          <a:p>
            <a:pPr marL="342900" lvl="0" indent="-342900" algn="just">
              <a:lnSpc>
                <a:spcPct val="107000"/>
              </a:lnSpc>
              <a:spcAft>
                <a:spcPts val="800"/>
              </a:spcAft>
              <a:buFont typeface="Symbol" panose="05050102010706020507" pitchFamily="18" charset="2"/>
              <a:buChar char=""/>
            </a:pPr>
            <a:r>
              <a:rPr lang="en-US" sz="2800" dirty="0"/>
              <a:t>It is also proposed to amend Section 197 that in aforesaid cases of tax deduction, the recipient of income shall be eligible to get the certificate for deduction at lower rate.</a:t>
            </a:r>
            <a:endParaRPr lang="en-IN" sz="2800" dirty="0"/>
          </a:p>
          <a:p>
            <a:pPr marL="342900" lvl="0" indent="-342900" algn="just">
              <a:lnSpc>
                <a:spcPct val="107000"/>
              </a:lnSpc>
              <a:spcAft>
                <a:spcPts val="800"/>
              </a:spcAft>
              <a:buFont typeface="Symbol" panose="05050102010706020507" pitchFamily="18" charset="2"/>
              <a:buChar char=""/>
            </a:pPr>
            <a:r>
              <a:rPr lang="en-US" sz="2800" dirty="0"/>
              <a:t>However, for the purpose of this Section, it is proposed that tax can be deducted by the payer using their Permanent Account Number (PAN) itself and there’s no need to obtain TAN in order to reduce the )compliance burden thereon.		(W.e.f. 01.09.2019)</a:t>
            </a:r>
            <a:endParaRPr lang="en-IN" sz="2800" dirty="0"/>
          </a:p>
          <a:p>
            <a:pPr marL="342900" lvl="0" indent="-342900" algn="just">
              <a:lnSpc>
                <a:spcPct val="107000"/>
              </a:lnSpc>
              <a:spcAft>
                <a:spcPts val="800"/>
              </a:spcAft>
              <a:buFont typeface="Symbol" panose="05050102010706020507" pitchFamily="18" charset="2"/>
              <a:buChar char=""/>
            </a:pP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1489432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AA0C8BB-55A5-4915-A429-33596EE8C5E3}"/>
              </a:ext>
            </a:extLst>
          </p:cNvPr>
          <p:cNvSpPr/>
          <p:nvPr/>
        </p:nvSpPr>
        <p:spPr>
          <a:xfrm>
            <a:off x="1642369" y="70870"/>
            <a:ext cx="9889724" cy="6889258"/>
          </a:xfrm>
          <a:prstGeom prst="rect">
            <a:avLst/>
          </a:prstGeom>
        </p:spPr>
        <p:txBody>
          <a:bodyPr wrap="square">
            <a:spAutoFit/>
          </a:bodyPr>
          <a:lstStyle/>
          <a:p>
            <a:pPr algn="ctr">
              <a:lnSpc>
                <a:spcPct val="107000"/>
              </a:lnSpc>
              <a:spcAft>
                <a:spcPts val="0"/>
              </a:spcAft>
            </a:pPr>
            <a:r>
              <a:rPr lang="en-IN" sz="3200" dirty="0">
                <a:latin typeface="Calibri" panose="020F0502020204030204" pitchFamily="34" charset="0"/>
                <a:ea typeface="Calibri" panose="020F0502020204030204" pitchFamily="34" charset="0"/>
                <a:cs typeface="Calibri" panose="020F0502020204030204" pitchFamily="34" charset="0"/>
              </a:rPr>
              <a:t>D</a:t>
            </a:r>
            <a:r>
              <a:rPr lang="en-IN" sz="2400" dirty="0">
                <a:latin typeface="Calibri" panose="020F0502020204030204" pitchFamily="34" charset="0"/>
                <a:ea typeface="Calibri" panose="020F0502020204030204" pitchFamily="34" charset="0"/>
                <a:cs typeface="Calibri" panose="020F0502020204030204" pitchFamily="34" charset="0"/>
              </a:rPr>
              <a:t>IRECT TAXES</a:t>
            </a:r>
            <a:endParaRPr lang="en-IN"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IN" sz="1400" b="1" dirty="0">
                <a:latin typeface="Arial-BoldMT"/>
                <a:ea typeface="Calibri" panose="020F0502020204030204" pitchFamily="34" charset="0"/>
                <a:cs typeface="Arial-BoldMT"/>
              </a:rPr>
              <a:t>B</a:t>
            </a:r>
            <a:r>
              <a:rPr lang="en-IN" sz="1200" b="1" dirty="0">
                <a:latin typeface="Arial-BoldMT"/>
                <a:ea typeface="Calibri" panose="020F0502020204030204" pitchFamily="34" charset="0"/>
                <a:cs typeface="Arial-BoldMT"/>
              </a:rPr>
              <a:t>ILL </a:t>
            </a:r>
            <a:r>
              <a:rPr lang="en-IN" sz="1400" b="1" dirty="0">
                <a:latin typeface="Arial-BoldMT"/>
                <a:ea typeface="Calibri" panose="020F0502020204030204" pitchFamily="34" charset="0"/>
                <a:cs typeface="Arial-BoldMT"/>
              </a:rPr>
              <a:t>No. 55 </a:t>
            </a:r>
            <a:r>
              <a:rPr lang="en-IN" sz="1200" b="1" dirty="0">
                <a:latin typeface="Arial-BoldMT"/>
                <a:ea typeface="Calibri" panose="020F0502020204030204" pitchFamily="34" charset="0"/>
                <a:cs typeface="Arial-BoldMT"/>
              </a:rPr>
              <a:t>OF </a:t>
            </a:r>
            <a:r>
              <a:rPr lang="en-IN" sz="1400" b="1" dirty="0">
                <a:latin typeface="Arial-BoldMT"/>
                <a:ea typeface="Calibri" panose="020F0502020204030204" pitchFamily="34" charset="0"/>
                <a:cs typeface="Arial-BoldMT"/>
              </a:rPr>
              <a:t>2019</a:t>
            </a:r>
            <a:endParaRPr lang="en-IN"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IN" sz="2000" b="1" dirty="0">
                <a:latin typeface="Arial-BoldMT"/>
                <a:ea typeface="Calibri" panose="020F0502020204030204" pitchFamily="34" charset="0"/>
                <a:cs typeface="Arial-BoldMT"/>
              </a:rPr>
              <a:t>THE FINANCE (</a:t>
            </a:r>
            <a:r>
              <a:rPr lang="en-IN" sz="2000" b="1" dirty="0" err="1">
                <a:latin typeface="Arial-BoldMT"/>
                <a:ea typeface="Calibri" panose="020F0502020204030204" pitchFamily="34" charset="0"/>
                <a:cs typeface="Arial-BoldMT"/>
              </a:rPr>
              <a:t>NO.2</a:t>
            </a:r>
            <a:r>
              <a:rPr lang="en-IN" sz="2000" b="1" dirty="0">
                <a:latin typeface="Arial-BoldMT"/>
                <a:ea typeface="Calibri" panose="020F0502020204030204" pitchFamily="34" charset="0"/>
                <a:cs typeface="Arial-BoldMT"/>
              </a:rPr>
              <a:t>) BILL, 2019</a:t>
            </a:r>
            <a:endParaRPr lang="en-IN" sz="105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3600" b="1" i="1" dirty="0">
                <a:solidFill>
                  <a:srgbClr val="FF0000"/>
                </a:solidFill>
                <a:latin typeface="Arial" panose="020B0604020202020204" pitchFamily="34" charset="0"/>
                <a:ea typeface="Calibri" panose="020F0502020204030204" pitchFamily="34" charset="0"/>
                <a:cs typeface="Times New Roman" panose="02020603050405020304" pitchFamily="18" charset="0"/>
              </a:rPr>
              <a:t>Income-tax</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3. Amendment of section 2.</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4. Amendment of section 9.</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5. Amendment of section </a:t>
            </a:r>
            <a:r>
              <a:rPr lang="en-IN" sz="2400" dirty="0" err="1">
                <a:latin typeface="ArialMT"/>
                <a:ea typeface="Calibri" panose="020F0502020204030204" pitchFamily="34" charset="0"/>
                <a:cs typeface="ArialMT"/>
              </a:rPr>
              <a:t>9A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6. Amendment of section 10.</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7. Amendment of section </a:t>
            </a:r>
            <a:r>
              <a:rPr lang="en-IN" sz="2400" dirty="0" err="1">
                <a:latin typeface="ArialMT"/>
                <a:ea typeface="Calibri" panose="020F0502020204030204" pitchFamily="34" charset="0"/>
                <a:cs typeface="ArialMT"/>
              </a:rPr>
              <a:t>12AA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8. Amendment of section </a:t>
            </a:r>
            <a:r>
              <a:rPr lang="en-IN" sz="2400" dirty="0" err="1">
                <a:latin typeface="ArialMT"/>
                <a:ea typeface="Calibri" panose="020F0502020204030204" pitchFamily="34" charset="0"/>
                <a:cs typeface="ArialMT"/>
              </a:rPr>
              <a:t>13A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9. Amendment of section </a:t>
            </a:r>
            <a:r>
              <a:rPr lang="en-IN" sz="2400" dirty="0" err="1">
                <a:latin typeface="ArialMT"/>
                <a:ea typeface="Calibri" panose="020F0502020204030204" pitchFamily="34" charset="0"/>
                <a:cs typeface="ArialMT"/>
              </a:rPr>
              <a:t>35AD</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10. Amendment of section 40.</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11. Amendment of section </a:t>
            </a:r>
            <a:r>
              <a:rPr lang="en-IN" sz="2400" dirty="0" err="1">
                <a:latin typeface="ArialMT"/>
                <a:ea typeface="Calibri" panose="020F0502020204030204" pitchFamily="34" charset="0"/>
                <a:cs typeface="ArialMT"/>
              </a:rPr>
              <a:t>40A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12. Amendment of section 43.</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13. Amendment of section </a:t>
            </a:r>
            <a:r>
              <a:rPr lang="en-IN" sz="2400" dirty="0" err="1">
                <a:latin typeface="ArialMT"/>
                <a:ea typeface="Calibri" panose="020F0502020204030204" pitchFamily="34" charset="0"/>
                <a:cs typeface="ArialMT"/>
              </a:rPr>
              <a:t>43B</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14. Amendment of section </a:t>
            </a:r>
            <a:r>
              <a:rPr lang="en-IN" sz="2400" dirty="0" err="1">
                <a:latin typeface="ArialMT"/>
                <a:ea typeface="Calibri" panose="020F0502020204030204" pitchFamily="34" charset="0"/>
                <a:cs typeface="ArialMT"/>
              </a:rPr>
              <a:t>43CA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15. Amendment of section </a:t>
            </a:r>
            <a:r>
              <a:rPr lang="en-IN" sz="2400" dirty="0" err="1">
                <a:latin typeface="ArialMT"/>
                <a:ea typeface="Calibri" panose="020F0502020204030204" pitchFamily="34" charset="0"/>
                <a:cs typeface="ArialMT"/>
              </a:rPr>
              <a:t>43D</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042402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EB8B9FD-EA0B-4CF9-AC5E-BDD5F735A4FE}"/>
              </a:ext>
            </a:extLst>
          </p:cNvPr>
          <p:cNvSpPr/>
          <p:nvPr/>
        </p:nvSpPr>
        <p:spPr>
          <a:xfrm>
            <a:off x="630315" y="-115410"/>
            <a:ext cx="11292395" cy="7322454"/>
          </a:xfrm>
          <a:prstGeom prst="rect">
            <a:avLst/>
          </a:prstGeom>
        </p:spPr>
        <p:txBody>
          <a:bodyPr wrap="square">
            <a:spAutoFit/>
          </a:bodyPr>
          <a:lstStyle/>
          <a:p>
            <a:pPr marL="1371600" indent="457200" algn="ctr">
              <a:lnSpc>
                <a:spcPct val="107000"/>
              </a:lnSpc>
              <a:spcAft>
                <a:spcPts val="0"/>
              </a:spcAft>
            </a:pPr>
            <a:r>
              <a:rPr lang="en-US" sz="3600" b="1" dirty="0">
                <a:solidFill>
                  <a:srgbClr val="FF0000"/>
                </a:solidFill>
                <a:latin typeface="Calibri" panose="020F0502020204030204" pitchFamily="34" charset="0"/>
                <a:ea typeface="Calibri" panose="020F0502020204030204" pitchFamily="34" charset="0"/>
                <a:cs typeface="Mangal" panose="02040503050203030202" pitchFamily="18" charset="0"/>
              </a:rPr>
              <a:t>TDS on Cash Withdrawals</a:t>
            </a:r>
            <a:r>
              <a:rPr lang="en-US" sz="2000" dirty="0">
                <a:latin typeface="Calibri" panose="020F0502020204030204" pitchFamily="34" charset="0"/>
                <a:ea typeface="Calibri" panose="020F0502020204030204" pitchFamily="34" charset="0"/>
                <a:cs typeface="Mangal" panose="02040503050203030202" pitchFamily="18" charset="0"/>
              </a:rPr>
              <a:t> </a:t>
            </a:r>
            <a:endParaRPr lang="en-IN" sz="16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Mangal" panose="02040503050203030202" pitchFamily="18" charset="0"/>
              </a:rPr>
              <a:t>A new Section </a:t>
            </a:r>
            <a:r>
              <a:rPr lang="en-US" sz="2800" dirty="0" err="1">
                <a:latin typeface="Calibri" panose="020F0502020204030204" pitchFamily="34" charset="0"/>
                <a:ea typeface="Calibri" panose="020F0502020204030204" pitchFamily="34" charset="0"/>
                <a:cs typeface="Mangal" panose="02040503050203030202" pitchFamily="18" charset="0"/>
              </a:rPr>
              <a:t>194N</a:t>
            </a:r>
            <a:r>
              <a:rPr lang="en-US" sz="2800" dirty="0">
                <a:latin typeface="Calibri" panose="020F0502020204030204" pitchFamily="34" charset="0"/>
                <a:ea typeface="Calibri" panose="020F0502020204030204" pitchFamily="34" charset="0"/>
                <a:cs typeface="Mangal" panose="02040503050203030202" pitchFamily="18" charset="0"/>
              </a:rPr>
              <a:t> has been proposed to be inserted to provide for deduction of tax at source @2% on the payment made by any banking company, co-operative society or a post office to any person from the account maintained by such person, where the amount exceeds Rs 1 crores during a financial year.</a:t>
            </a:r>
          </a:p>
          <a:p>
            <a:pPr lvl="0" algn="just">
              <a:lnSpc>
                <a:spcPct val="107000"/>
              </a:lnSpc>
              <a:spcAft>
                <a:spcPts val="0"/>
              </a:spcAft>
            </a:pPr>
            <a:endParaRPr lang="en-IN" sz="20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Mangal" panose="02040503050203030202" pitchFamily="18" charset="0"/>
              </a:rPr>
              <a:t>However, the said section will not be applicable on the payments made to the government, any banking company, co- operative society, post office, business correspondent of a banking company or co-operative society, any white </a:t>
            </a:r>
            <a:r>
              <a:rPr lang="en-US" sz="2800" dirty="0" err="1">
                <a:latin typeface="Calibri" panose="020F0502020204030204" pitchFamily="34" charset="0"/>
                <a:ea typeface="Calibri" panose="020F0502020204030204" pitchFamily="34" charset="0"/>
                <a:cs typeface="Mangal" panose="02040503050203030202" pitchFamily="18" charset="0"/>
              </a:rPr>
              <a:t>lable</a:t>
            </a:r>
            <a:r>
              <a:rPr lang="en-US" sz="2800" dirty="0">
                <a:latin typeface="Calibri" panose="020F0502020204030204" pitchFamily="34" charset="0"/>
                <a:ea typeface="Calibri" panose="020F0502020204030204" pitchFamily="34" charset="0"/>
                <a:cs typeface="Mangal" panose="02040503050203030202" pitchFamily="18" charset="0"/>
              </a:rPr>
              <a:t> automated teller machine operator of a banking company or co-operative society, or other persons as are specified by Central Government in consultation with RBI.</a:t>
            </a:r>
          </a:p>
          <a:p>
            <a:pPr marL="342900" lvl="0" indent="-342900" algn="just">
              <a:lnSpc>
                <a:spcPct val="107000"/>
              </a:lnSpc>
              <a:spcAft>
                <a:spcPts val="0"/>
              </a:spcAft>
              <a:buFont typeface="Symbol" panose="05050102010706020507" pitchFamily="18" charset="2"/>
              <a:buChar char=""/>
            </a:pPr>
            <a:r>
              <a:rPr lang="en-US" sz="2800" dirty="0">
                <a:latin typeface="Calibri" panose="020F0502020204030204" pitchFamily="34" charset="0"/>
                <a:cs typeface="Mangal" panose="02040503050203030202" pitchFamily="18" charset="0"/>
              </a:rPr>
              <a:t>TDS is required to be deducted @2% on payment made to any person exceeding Rs. 1 crores from any account maintained.   	(W.e.f. 01.09.2019)</a:t>
            </a:r>
            <a:endParaRPr lang="en-IN" sz="2800" dirty="0">
              <a:latin typeface="Calibri" panose="020F0502020204030204" pitchFamily="34" charset="0"/>
              <a:cs typeface="Mangal" panose="02040503050203030202" pitchFamily="18" charset="0"/>
            </a:endParaRPr>
          </a:p>
          <a:p>
            <a:pPr marL="342900" lvl="0" indent="-342900" algn="just">
              <a:lnSpc>
                <a:spcPct val="107000"/>
              </a:lnSpc>
              <a:spcAft>
                <a:spcPts val="0"/>
              </a:spcAft>
              <a:buFont typeface="Symbol" panose="05050102010706020507" pitchFamily="18" charset="2"/>
              <a:buChar char=""/>
            </a:pP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148746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3019C66-EBB1-4CB5-9CF6-BBF6FAD3B88E}"/>
              </a:ext>
            </a:extLst>
          </p:cNvPr>
          <p:cNvSpPr/>
          <p:nvPr/>
        </p:nvSpPr>
        <p:spPr>
          <a:xfrm>
            <a:off x="745725" y="97654"/>
            <a:ext cx="11319028" cy="6303457"/>
          </a:xfrm>
          <a:prstGeom prst="rect">
            <a:avLst/>
          </a:prstGeom>
        </p:spPr>
        <p:txBody>
          <a:bodyPr wrap="square">
            <a:spAutoFit/>
          </a:bodyPr>
          <a:lstStyle/>
          <a:p>
            <a:pPr algn="ctr">
              <a:lnSpc>
                <a:spcPct val="107000"/>
              </a:lnSpc>
              <a:spcAft>
                <a:spcPts val="800"/>
              </a:spcAft>
            </a:pPr>
            <a:r>
              <a:rPr lang="en-US" sz="3200" b="1" u="sng" dirty="0">
                <a:solidFill>
                  <a:srgbClr val="FF0000"/>
                </a:solidFill>
                <a:latin typeface="Calibri" panose="020F0502020204030204" pitchFamily="34" charset="0"/>
                <a:ea typeface="Calibri" panose="020F0502020204030204" pitchFamily="34" charset="0"/>
                <a:cs typeface="Mangal" panose="02040503050203030202" pitchFamily="18" charset="0"/>
              </a:rPr>
              <a:t>194-IA : Charges Included in the Consideration for Immovable Property</a:t>
            </a:r>
          </a:p>
          <a:p>
            <a:pPr algn="ctr">
              <a:lnSpc>
                <a:spcPct val="107000"/>
              </a:lnSpc>
              <a:spcAft>
                <a:spcPts val="800"/>
              </a:spcAft>
            </a:pPr>
            <a:endParaRPr lang="en-IN"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Mangal" panose="02040503050203030202" pitchFamily="18" charset="0"/>
              </a:rPr>
              <a:t>Section 194-IA provides for  deduction of tax at source on transfer of immovable property other than agriculture land where the consideration paid for transfer of an immovable property exceeds Rs. 50,00,000/-.</a:t>
            </a:r>
          </a:p>
          <a:p>
            <a:pPr marL="342900" lvl="0" indent="-342900" algn="just">
              <a:lnSpc>
                <a:spcPct val="107000"/>
              </a:lnSpc>
              <a:spcAft>
                <a:spcPts val="0"/>
              </a:spcAft>
              <a:buFont typeface="Wingdings" panose="05000000000000000000" pitchFamily="2" charset="2"/>
              <a:buChar char=""/>
            </a:pPr>
            <a:endParaRPr lang="en-IN" sz="16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Mangal" panose="02040503050203030202" pitchFamily="18" charset="0"/>
              </a:rPr>
              <a:t>By virtue of the proposed amendment “consideration for immovable property” is explained to include all charges of the nature of club membership fee, car parking fee, electricity or water facility fee, maintenance fee, advance fee or any other charges of similar nature, which are incidental to transfer of the immovable property.</a:t>
            </a:r>
          </a:p>
          <a:p>
            <a:pPr marL="342900" lvl="0" indent="-342900" algn="just">
              <a:lnSpc>
                <a:spcPct val="107000"/>
              </a:lnSpc>
              <a:spcAft>
                <a:spcPts val="0"/>
              </a:spcAft>
              <a:buFont typeface="Wingdings" panose="05000000000000000000" pitchFamily="2" charset="2"/>
              <a:buChar char=""/>
            </a:pPr>
            <a:endParaRPr lang="en-IN" sz="1600" dirty="0">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Aft>
                <a:spcPts val="80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Mangal" panose="02040503050203030202" pitchFamily="18" charset="0"/>
              </a:rPr>
              <a:t>W.e.f. 01.09.2019</a:t>
            </a:r>
            <a:endParaRPr lang="en-IN" sz="16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56099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3019C66-EBB1-4CB5-9CF6-BBF6FAD3B88E}"/>
              </a:ext>
            </a:extLst>
          </p:cNvPr>
          <p:cNvSpPr/>
          <p:nvPr/>
        </p:nvSpPr>
        <p:spPr>
          <a:xfrm>
            <a:off x="745725" y="97654"/>
            <a:ext cx="11319028" cy="6986528"/>
          </a:xfrm>
          <a:prstGeom prst="rect">
            <a:avLst/>
          </a:prstGeom>
        </p:spPr>
        <p:txBody>
          <a:bodyPr wrap="square">
            <a:spAutoFit/>
          </a:bodyPr>
          <a:lstStyle/>
          <a:p>
            <a:pPr algn="ctr"/>
            <a:r>
              <a:rPr lang="en-US" sz="4400" b="1" i="1" u="sng" dirty="0">
                <a:solidFill>
                  <a:srgbClr val="FF0000"/>
                </a:solidFill>
              </a:rPr>
              <a:t>Tax deduction on insurance payment on net basis</a:t>
            </a:r>
            <a:endParaRPr lang="en-IN" sz="4400" dirty="0">
              <a:solidFill>
                <a:srgbClr val="FF0000"/>
              </a:solidFill>
            </a:endParaRPr>
          </a:p>
          <a:p>
            <a:pPr algn="just"/>
            <a:r>
              <a:rPr lang="en-US" sz="4000" dirty="0"/>
              <a:t>Existing provisions u/s </a:t>
            </a:r>
            <a:r>
              <a:rPr lang="en-US" sz="4000" dirty="0" err="1"/>
              <a:t>194DA</a:t>
            </a:r>
            <a:r>
              <a:rPr lang="en-US" sz="4000" dirty="0"/>
              <a:t> provides for deduction of tax at source at 1% of amount paid under life insurance policy.</a:t>
            </a:r>
          </a:p>
          <a:p>
            <a:pPr algn="just"/>
            <a:endParaRPr lang="en-IN" sz="4000" dirty="0"/>
          </a:p>
          <a:p>
            <a:pPr algn="just"/>
            <a:r>
              <a:rPr lang="en-US" sz="4000" dirty="0"/>
              <a:t>Amendment is proposed in the said section to provide TDS at the rate of 5% on the amount of income comprised in the sum payable to resident under life insurance policy. </a:t>
            </a:r>
            <a:endParaRPr lang="en-IN" sz="4000" dirty="0"/>
          </a:p>
          <a:p>
            <a:pPr algn="just"/>
            <a:r>
              <a:rPr lang="en-US" sz="4000" dirty="0"/>
              <a:t>w.e.f. 01.09.2019.</a:t>
            </a:r>
            <a:endParaRPr lang="en-IN" sz="4000" dirty="0"/>
          </a:p>
        </p:txBody>
      </p:sp>
    </p:spTree>
    <p:extLst>
      <p:ext uri="{BB962C8B-B14F-4D97-AF65-F5344CB8AC3E}">
        <p14:creationId xmlns:p14="http://schemas.microsoft.com/office/powerpoint/2010/main" xmlns="" val="3688302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ADC940E-14FA-4095-B1EA-AA14C24C477A}"/>
              </a:ext>
            </a:extLst>
          </p:cNvPr>
          <p:cNvSpPr/>
          <p:nvPr/>
        </p:nvSpPr>
        <p:spPr>
          <a:xfrm>
            <a:off x="642151" y="238974"/>
            <a:ext cx="11369335" cy="6831742"/>
          </a:xfrm>
          <a:prstGeom prst="rect">
            <a:avLst/>
          </a:prstGeom>
        </p:spPr>
        <p:txBody>
          <a:bodyPr wrap="square">
            <a:spAutoFit/>
          </a:bodyPr>
          <a:lstStyle/>
          <a:p>
            <a:pPr algn="ctr">
              <a:lnSpc>
                <a:spcPct val="107000"/>
              </a:lnSpc>
              <a:spcAft>
                <a:spcPts val="800"/>
              </a:spcAft>
            </a:pPr>
            <a:r>
              <a:rPr lang="en-US" sz="4000" b="1" dirty="0">
                <a:solidFill>
                  <a:srgbClr val="FF0000"/>
                </a:solidFill>
                <a:latin typeface="Calibri" panose="020F0502020204030204" pitchFamily="34" charset="0"/>
                <a:ea typeface="Calibri" panose="020F0502020204030204" pitchFamily="34" charset="0"/>
                <a:cs typeface="Mangal" panose="02040503050203030202" pitchFamily="18" charset="0"/>
              </a:rPr>
              <a:t>Widening the Scope of </a:t>
            </a:r>
            <a:r>
              <a:rPr lang="en-US" sz="4000" b="1" dirty="0" err="1">
                <a:solidFill>
                  <a:srgbClr val="FF0000"/>
                </a:solidFill>
                <a:latin typeface="Calibri" panose="020F0502020204030204" pitchFamily="34" charset="0"/>
                <a:ea typeface="Calibri" panose="020F0502020204030204" pitchFamily="34" charset="0"/>
                <a:cs typeface="Mangal" panose="02040503050203030202" pitchFamily="18" charset="0"/>
              </a:rPr>
              <a:t>SFT</a:t>
            </a:r>
            <a:endParaRPr lang="en-US" sz="40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Section </a:t>
            </a:r>
            <a:r>
              <a:rPr lang="en-US" sz="3200" dirty="0" err="1">
                <a:latin typeface="Calibri" panose="020F0502020204030204" pitchFamily="34" charset="0"/>
                <a:ea typeface="Calibri" panose="020F0502020204030204" pitchFamily="34" charset="0"/>
                <a:cs typeface="Mangal" panose="02040503050203030202" pitchFamily="18" charset="0"/>
              </a:rPr>
              <a:t>285BA</a:t>
            </a:r>
            <a:r>
              <a:rPr lang="en-US" sz="3200" dirty="0">
                <a:latin typeface="Calibri" panose="020F0502020204030204" pitchFamily="34" charset="0"/>
                <a:ea typeface="Calibri" panose="020F0502020204030204" pitchFamily="34" charset="0"/>
                <a:cs typeface="Mangal" panose="02040503050203030202" pitchFamily="18" charset="0"/>
              </a:rPr>
              <a:t> (1)  provides for an obligation of various persons, who are required to furnish </a:t>
            </a:r>
            <a:r>
              <a:rPr lang="en-US" sz="3200" dirty="0" err="1">
                <a:latin typeface="Calibri" panose="020F0502020204030204" pitchFamily="34" charset="0"/>
                <a:ea typeface="Calibri" panose="020F0502020204030204" pitchFamily="34" charset="0"/>
                <a:cs typeface="Mangal" panose="02040503050203030202" pitchFamily="18" charset="0"/>
              </a:rPr>
              <a:t>SFT</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In order to enable the auto populated returns of income, it is propose to amend the aforesaid </a:t>
            </a:r>
            <a:r>
              <a:rPr lang="en-US" sz="3200" dirty="0" err="1">
                <a:latin typeface="Calibri" panose="020F0502020204030204" pitchFamily="34" charset="0"/>
                <a:ea typeface="Calibri" panose="020F0502020204030204" pitchFamily="34" charset="0"/>
                <a:cs typeface="Mangal" panose="02040503050203030202" pitchFamily="18" charset="0"/>
              </a:rPr>
              <a:t>secton</a:t>
            </a:r>
            <a:r>
              <a:rPr lang="en-US" sz="3200" dirty="0">
                <a:latin typeface="Calibri" panose="020F0502020204030204" pitchFamily="34" charset="0"/>
                <a:ea typeface="Calibri" panose="020F0502020204030204" pitchFamily="34" charset="0"/>
                <a:cs typeface="Mangal" panose="02040503050203030202" pitchFamily="18" charset="0"/>
              </a:rPr>
              <a:t> by inserting a new clause (I) which will impose the aforesaid obligation to a  person, other than those referred to in clause (a) to (K) of Section </a:t>
            </a:r>
            <a:r>
              <a:rPr lang="en-US" sz="3200" dirty="0" err="1">
                <a:latin typeface="Calibri" panose="020F0502020204030204" pitchFamily="34" charset="0"/>
                <a:ea typeface="Calibri" panose="020F0502020204030204" pitchFamily="34" charset="0"/>
                <a:cs typeface="Mangal" panose="02040503050203030202" pitchFamily="18" charset="0"/>
              </a:rPr>
              <a:t>258BA</a:t>
            </a:r>
            <a:r>
              <a:rPr lang="en-US" sz="3200" dirty="0">
                <a:latin typeface="Calibri" panose="020F0502020204030204" pitchFamily="34" charset="0"/>
                <a:ea typeface="Calibri" panose="020F0502020204030204" pitchFamily="34" charset="0"/>
                <a:cs typeface="Mangal" panose="02040503050203030202" pitchFamily="18" charset="0"/>
              </a:rPr>
              <a:t>(1), as may by prescribed. </a:t>
            </a:r>
            <a:r>
              <a:rPr lang="en-US" sz="3200" b="1" dirty="0">
                <a:solidFill>
                  <a:srgbClr val="0070C0"/>
                </a:solidFill>
                <a:latin typeface="Calibri" panose="020F0502020204030204" pitchFamily="34" charset="0"/>
                <a:ea typeface="Calibri" panose="020F0502020204030204" pitchFamily="34" charset="0"/>
                <a:cs typeface="Mangal" panose="02040503050203030202" pitchFamily="18" charset="0"/>
              </a:rPr>
              <a:t>(Means by some other Persons also)</a:t>
            </a:r>
            <a:endParaRPr lang="en-IN" sz="2400" b="1" dirty="0">
              <a:solidFill>
                <a:srgbClr val="0070C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Further amendment  is also proposed to omit the limit of Rs. 50,000/- for reporting specified financial transaction so that small transactions are also reported to enable auto populated returns of income.</a:t>
            </a:r>
            <a:endParaRPr lang="en-IN" sz="24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927755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ADC940E-14FA-4095-B1EA-AA14C24C477A}"/>
              </a:ext>
            </a:extLst>
          </p:cNvPr>
          <p:cNvSpPr/>
          <p:nvPr/>
        </p:nvSpPr>
        <p:spPr>
          <a:xfrm>
            <a:off x="642151" y="238974"/>
            <a:ext cx="11369335" cy="6372963"/>
          </a:xfrm>
          <a:prstGeom prst="rect">
            <a:avLst/>
          </a:prstGeom>
        </p:spPr>
        <p:txBody>
          <a:bodyPr wrap="square">
            <a:spAutoFit/>
          </a:bodyPr>
          <a:lstStyle/>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Further, Section </a:t>
            </a:r>
            <a:r>
              <a:rPr lang="en-US" sz="2800" dirty="0" err="1">
                <a:latin typeface="Calibri" panose="020F0502020204030204" pitchFamily="34" charset="0"/>
                <a:ea typeface="Calibri" panose="020F0502020204030204" pitchFamily="34" charset="0"/>
                <a:cs typeface="Mangal" panose="02040503050203030202" pitchFamily="18" charset="0"/>
              </a:rPr>
              <a:t>285BA</a:t>
            </a:r>
            <a:r>
              <a:rPr lang="en-US" sz="2800" dirty="0">
                <a:latin typeface="Calibri" panose="020F0502020204030204" pitchFamily="34" charset="0"/>
                <a:ea typeface="Calibri" panose="020F0502020204030204" pitchFamily="34" charset="0"/>
                <a:cs typeface="Mangal" panose="02040503050203030202" pitchFamily="18" charset="0"/>
              </a:rPr>
              <a:t>(4) provides that where the income-tax authority considers the aforementioned statement to be defective, he may intimate the said defect to the assesses, and if the same is not rectified within the prescribed time, the statement so submitted shall be treated as invalid and the provisions of IT Act will apply as if no statement is being filed by the assesses.</a:t>
            </a: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It has been proposed that if any defective statement is filed, the provisions of the Act shall apply as if the assesses has submitted the inaccurate information, instead of treating it to be invalid.</a:t>
            </a: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Consequent amendments in Section </a:t>
            </a:r>
            <a:r>
              <a:rPr lang="en-US" sz="2800" dirty="0" err="1">
                <a:latin typeface="Calibri" panose="020F0502020204030204" pitchFamily="34" charset="0"/>
                <a:ea typeface="Calibri" panose="020F0502020204030204" pitchFamily="34" charset="0"/>
                <a:cs typeface="Mangal" panose="02040503050203030202" pitchFamily="18" charset="0"/>
              </a:rPr>
              <a:t>271FAA</a:t>
            </a:r>
            <a:r>
              <a:rPr lang="en-US" sz="2800" dirty="0">
                <a:latin typeface="Calibri" panose="020F0502020204030204" pitchFamily="34" charset="0"/>
                <a:ea typeface="Calibri" panose="020F0502020204030204" pitchFamily="34" charset="0"/>
                <a:cs typeface="Mangal" panose="02040503050203030202" pitchFamily="18" charset="0"/>
              </a:rPr>
              <a:t> is also  made to widen the scope of imposition of penalty of Rs. 50,000/- if the </a:t>
            </a:r>
            <a:r>
              <a:rPr lang="en-US" sz="2800" dirty="0" err="1">
                <a:latin typeface="Calibri" panose="020F0502020204030204" pitchFamily="34" charset="0"/>
                <a:ea typeface="Calibri" panose="020F0502020204030204" pitchFamily="34" charset="0"/>
                <a:cs typeface="Mangal" panose="02040503050203030202" pitchFamily="18" charset="0"/>
              </a:rPr>
              <a:t>assessee</a:t>
            </a:r>
            <a:r>
              <a:rPr lang="en-US" sz="2800" dirty="0">
                <a:latin typeface="Calibri" panose="020F0502020204030204" pitchFamily="34" charset="0"/>
                <a:ea typeface="Calibri" panose="020F0502020204030204" pitchFamily="34" charset="0"/>
                <a:cs typeface="Mangal" panose="02040503050203030202" pitchFamily="18" charset="0"/>
              </a:rPr>
              <a:t> furnishes the said statement with inaccurate information. 			</a:t>
            </a: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w.e.f. 01.09.2019.</a:t>
            </a:r>
            <a:endParaRPr lang="en-IN" sz="28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74737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44283E1-A55A-43D1-ADAD-847A6D3A1AC1}"/>
              </a:ext>
            </a:extLst>
          </p:cNvPr>
          <p:cNvSpPr/>
          <p:nvPr/>
        </p:nvSpPr>
        <p:spPr>
          <a:xfrm>
            <a:off x="674703" y="315615"/>
            <a:ext cx="11354539" cy="6233694"/>
          </a:xfrm>
          <a:prstGeom prst="rect">
            <a:avLst/>
          </a:prstGeom>
        </p:spPr>
        <p:txBody>
          <a:bodyPr wrap="square">
            <a:spAutoFit/>
          </a:bodyPr>
          <a:lstStyle/>
          <a:p>
            <a:pPr algn="ctr">
              <a:lnSpc>
                <a:spcPct val="107000"/>
              </a:lnSpc>
              <a:spcAft>
                <a:spcPts val="800"/>
              </a:spcAft>
            </a:pPr>
            <a:r>
              <a:rPr lang="en-US" sz="32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Scope of Income Deemed to </a:t>
            </a:r>
            <a:r>
              <a:rPr lang="en-US" sz="3200" b="1" i="1" u="sng" dirty="0" err="1">
                <a:solidFill>
                  <a:srgbClr val="FF0000"/>
                </a:solidFill>
                <a:latin typeface="Calibri" panose="020F0502020204030204" pitchFamily="34" charset="0"/>
                <a:ea typeface="Calibri" panose="020F0502020204030204" pitchFamily="34" charset="0"/>
                <a:cs typeface="Mangal" panose="02040503050203030202" pitchFamily="18" charset="0"/>
              </a:rPr>
              <a:t>Accure</a:t>
            </a:r>
            <a:r>
              <a:rPr lang="en-US" sz="32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 or Arise in India</a:t>
            </a:r>
            <a:endParaRPr lang="en-IN" sz="16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Mangal" panose="02040503050203030202" pitchFamily="18" charset="0"/>
              </a:rPr>
              <a:t>Section 9 deals with the income of an </a:t>
            </a:r>
            <a:r>
              <a:rPr lang="en-US" sz="2800" dirty="0" err="1">
                <a:latin typeface="Calibri" panose="020F0502020204030204" pitchFamily="34" charset="0"/>
                <a:ea typeface="Calibri" panose="020F0502020204030204" pitchFamily="34" charset="0"/>
                <a:cs typeface="Mangal" panose="02040503050203030202" pitchFamily="18" charset="0"/>
              </a:rPr>
              <a:t>assessee</a:t>
            </a:r>
            <a:r>
              <a:rPr lang="en-US" sz="2800" dirty="0">
                <a:latin typeface="Calibri" panose="020F0502020204030204" pitchFamily="34" charset="0"/>
                <a:ea typeface="Calibri" panose="020F0502020204030204" pitchFamily="34" charset="0"/>
                <a:cs typeface="Mangal" panose="02040503050203030202" pitchFamily="18" charset="0"/>
              </a:rPr>
              <a:t> which shall be deemed to accrue or  arise in India. It is proposed to insert a new clause(viii) in the said section in order to include the income referred u/s 2(24)(</a:t>
            </a:r>
            <a:r>
              <a:rPr lang="en-US" sz="2800" dirty="0" err="1">
                <a:latin typeface="Calibri" panose="020F0502020204030204" pitchFamily="34" charset="0"/>
                <a:ea typeface="Calibri" panose="020F0502020204030204" pitchFamily="34" charset="0"/>
                <a:cs typeface="Mangal" panose="02040503050203030202" pitchFamily="18" charset="0"/>
              </a:rPr>
              <a:t>xviia</a:t>
            </a:r>
            <a:r>
              <a:rPr lang="en-US" sz="2800" dirty="0">
                <a:latin typeface="Calibri" panose="020F0502020204030204" pitchFamily="34" charset="0"/>
                <a:ea typeface="Calibri" panose="020F0502020204030204" pitchFamily="34" charset="0"/>
                <a:cs typeface="Mangal" panose="02040503050203030202" pitchFamily="18" charset="0"/>
              </a:rPr>
              <a:t>) received by person resident outside India from person resident in India after  05.07.2019.</a:t>
            </a:r>
          </a:p>
          <a:p>
            <a:pPr marL="342900" lvl="0" indent="-342900" algn="just">
              <a:lnSpc>
                <a:spcPct val="107000"/>
              </a:lnSpc>
              <a:spcAft>
                <a:spcPts val="0"/>
              </a:spcAft>
              <a:buFont typeface="Wingdings" panose="05000000000000000000" pitchFamily="2" charset="2"/>
              <a:buChar char=""/>
            </a:pPr>
            <a:endParaRPr lang="en-US" sz="2800" dirty="0">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Mangal" panose="02040503050203030202" pitchFamily="18" charset="0"/>
              </a:rPr>
              <a:t>Section 2(24) (</a:t>
            </a:r>
            <a:r>
              <a:rPr lang="en-US" sz="2800" dirty="0" err="1">
                <a:latin typeface="Calibri" panose="020F0502020204030204" pitchFamily="34" charset="0"/>
                <a:ea typeface="Calibri" panose="020F0502020204030204" pitchFamily="34" charset="0"/>
                <a:cs typeface="Mangal" panose="02040503050203030202" pitchFamily="18" charset="0"/>
              </a:rPr>
              <a:t>xviia</a:t>
            </a:r>
            <a:r>
              <a:rPr lang="en-US" sz="2800" dirty="0">
                <a:latin typeface="Calibri" panose="020F0502020204030204" pitchFamily="34" charset="0"/>
                <a:ea typeface="Calibri" panose="020F0502020204030204" pitchFamily="34" charset="0"/>
                <a:cs typeface="Mangal" panose="02040503050203030202" pitchFamily="18" charset="0"/>
              </a:rPr>
              <a:t>) covers within its scope the income which are referred u/s 56(2)(x). Following sums are listed under the said section:</a:t>
            </a:r>
            <a:endParaRPr lang="en-IN" sz="1600" dirty="0">
              <a:latin typeface="Calibri" panose="020F0502020204030204" pitchFamily="34" charset="0"/>
              <a:ea typeface="Calibri" panose="020F0502020204030204" pitchFamily="34" charset="0"/>
              <a:cs typeface="Mangal" panose="02040503050203030202" pitchFamily="18" charset="0"/>
            </a:endParaRPr>
          </a:p>
          <a:p>
            <a:pPr marL="742950" lvl="1" indent="-285750" algn="just">
              <a:lnSpc>
                <a:spcPct val="107000"/>
              </a:lnSpc>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Mangal" panose="02040503050203030202" pitchFamily="18" charset="0"/>
              </a:rPr>
              <a:t>Any sum of money received by an </a:t>
            </a:r>
            <a:r>
              <a:rPr lang="en-US" sz="2800" dirty="0" err="1">
                <a:latin typeface="Calibri" panose="020F0502020204030204" pitchFamily="34" charset="0"/>
                <a:ea typeface="Calibri" panose="020F0502020204030204" pitchFamily="34" charset="0"/>
                <a:cs typeface="Mangal" panose="02040503050203030202" pitchFamily="18" charset="0"/>
              </a:rPr>
              <a:t>assessee</a:t>
            </a:r>
            <a:r>
              <a:rPr lang="en-US" sz="2800" dirty="0">
                <a:latin typeface="Calibri" panose="020F0502020204030204" pitchFamily="34" charset="0"/>
                <a:ea typeface="Calibri" panose="020F0502020204030204" pitchFamily="34" charset="0"/>
                <a:cs typeface="Mangal" panose="02040503050203030202" pitchFamily="18" charset="0"/>
              </a:rPr>
              <a:t> in excess of Rs. 50,000 without any consideration.</a:t>
            </a:r>
          </a:p>
          <a:p>
            <a:pPr marL="742950" lvl="1" indent="-285750" algn="just">
              <a:lnSpc>
                <a:spcPct val="107000"/>
              </a:lnSpc>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Mangal" panose="02040503050203030202" pitchFamily="18" charset="0"/>
              </a:rPr>
              <a:t>Any Property: </a:t>
            </a:r>
            <a:endParaRPr lang="en-IN" sz="1600" dirty="0">
              <a:latin typeface="Calibri" panose="020F0502020204030204" pitchFamily="34" charset="0"/>
              <a:ea typeface="Calibri" panose="020F0502020204030204" pitchFamily="34" charset="0"/>
              <a:cs typeface="Mangal" panose="02040503050203030202" pitchFamily="18" charset="0"/>
            </a:endParaRPr>
          </a:p>
          <a:p>
            <a:pPr marL="1143000" lvl="2" indent="-228600" algn="just">
              <a:lnSpc>
                <a:spcPct val="107000"/>
              </a:lnSpc>
              <a:spcAft>
                <a:spcPts val="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Mangal" panose="02040503050203030202" pitchFamily="18" charset="0"/>
              </a:rPr>
              <a:t>Received without consideration and </a:t>
            </a:r>
            <a:r>
              <a:rPr lang="en-US" sz="2800" dirty="0" err="1">
                <a:latin typeface="Calibri" panose="020F0502020204030204" pitchFamily="34" charset="0"/>
                <a:ea typeface="Calibri" panose="020F0502020204030204" pitchFamily="34" charset="0"/>
                <a:cs typeface="Mangal" panose="02040503050203030202" pitchFamily="18" charset="0"/>
              </a:rPr>
              <a:t>SDV</a:t>
            </a:r>
            <a:r>
              <a:rPr lang="en-US" sz="2800" dirty="0">
                <a:latin typeface="Calibri" panose="020F0502020204030204" pitchFamily="34" charset="0"/>
                <a:ea typeface="Calibri" panose="020F0502020204030204" pitchFamily="34" charset="0"/>
                <a:cs typeface="Mangal" panose="02040503050203030202" pitchFamily="18" charset="0"/>
              </a:rPr>
              <a:t>/</a:t>
            </a:r>
            <a:r>
              <a:rPr lang="en-US" sz="2800" dirty="0" err="1">
                <a:latin typeface="Calibri" panose="020F0502020204030204" pitchFamily="34" charset="0"/>
                <a:ea typeface="Calibri" panose="020F0502020204030204" pitchFamily="34" charset="0"/>
                <a:cs typeface="Mangal" panose="02040503050203030202" pitchFamily="18" charset="0"/>
              </a:rPr>
              <a:t>FMV</a:t>
            </a:r>
            <a:r>
              <a:rPr lang="en-US" sz="2800" dirty="0">
                <a:latin typeface="Calibri" panose="020F0502020204030204" pitchFamily="34" charset="0"/>
                <a:ea typeface="Calibri" panose="020F0502020204030204" pitchFamily="34" charset="0"/>
                <a:cs typeface="Mangal" panose="02040503050203030202" pitchFamily="18" charset="0"/>
              </a:rPr>
              <a:t> exceeds Rs. 50,000; or,</a:t>
            </a:r>
          </a:p>
        </p:txBody>
      </p:sp>
    </p:spTree>
    <p:extLst>
      <p:ext uri="{BB962C8B-B14F-4D97-AF65-F5344CB8AC3E}">
        <p14:creationId xmlns:p14="http://schemas.microsoft.com/office/powerpoint/2010/main" xmlns="" val="3292996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5958D77-936C-4297-9368-4A7E678E0EB4}"/>
              </a:ext>
            </a:extLst>
          </p:cNvPr>
          <p:cNvSpPr/>
          <p:nvPr/>
        </p:nvSpPr>
        <p:spPr>
          <a:xfrm>
            <a:off x="736847" y="64136"/>
            <a:ext cx="11354539" cy="5722016"/>
          </a:xfrm>
          <a:prstGeom prst="rect">
            <a:avLst/>
          </a:prstGeom>
        </p:spPr>
        <p:txBody>
          <a:bodyPr wrap="square">
            <a:spAutoFit/>
          </a:bodyPr>
          <a:lstStyle/>
          <a:p>
            <a:pPr marL="742950" lvl="1" indent="-285750" algn="just">
              <a:lnSpc>
                <a:spcPct val="107000"/>
              </a:lnSpc>
              <a:spcAft>
                <a:spcPts val="0"/>
              </a:spcAft>
              <a:buFont typeface="Wingdings" panose="05000000000000000000" pitchFamily="2" charset="2"/>
              <a:buChar char=""/>
            </a:pPr>
            <a:endParaRPr lang="en-IN" sz="1600" dirty="0">
              <a:latin typeface="Calibri" panose="020F0502020204030204" pitchFamily="34" charset="0"/>
              <a:ea typeface="Calibri" panose="020F0502020204030204" pitchFamily="34" charset="0"/>
              <a:cs typeface="Mangal" panose="02040503050203030202" pitchFamily="18" charset="0"/>
            </a:endParaRPr>
          </a:p>
          <a:p>
            <a:pPr marL="1143000" lvl="2" indent="-228600" algn="just">
              <a:lnSpc>
                <a:spcPct val="107000"/>
              </a:lnSpc>
              <a:spcAft>
                <a:spcPts val="800"/>
              </a:spcAft>
              <a:buFont typeface="Wingdings" panose="05000000000000000000" pitchFamily="2" charset="2"/>
              <a:buChar char=""/>
            </a:pPr>
            <a:endParaRPr lang="en-IN" sz="16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Received for a consideration, but the </a:t>
            </a:r>
            <a:r>
              <a:rPr lang="en-US" sz="2800" dirty="0" err="1">
                <a:latin typeface="Calibri" panose="020F0502020204030204" pitchFamily="34" charset="0"/>
                <a:ea typeface="Calibri" panose="020F0502020204030204" pitchFamily="34" charset="0"/>
                <a:cs typeface="Mangal" panose="02040503050203030202" pitchFamily="18" charset="0"/>
              </a:rPr>
              <a:t>SDV</a:t>
            </a:r>
            <a:r>
              <a:rPr lang="en-US" sz="2800" dirty="0">
                <a:latin typeface="Calibri" panose="020F0502020204030204" pitchFamily="34" charset="0"/>
                <a:ea typeface="Calibri" panose="020F0502020204030204" pitchFamily="34" charset="0"/>
                <a:cs typeface="Mangal" panose="02040503050203030202" pitchFamily="18" charset="0"/>
              </a:rPr>
              <a:t>/ </a:t>
            </a:r>
            <a:r>
              <a:rPr lang="en-US" sz="2800" dirty="0" err="1">
                <a:latin typeface="Calibri" panose="020F0502020204030204" pitchFamily="34" charset="0"/>
                <a:ea typeface="Calibri" panose="020F0502020204030204" pitchFamily="34" charset="0"/>
                <a:cs typeface="Mangal" panose="02040503050203030202" pitchFamily="18" charset="0"/>
              </a:rPr>
              <a:t>FMV</a:t>
            </a:r>
            <a:r>
              <a:rPr lang="en-US" sz="2800" dirty="0">
                <a:latin typeface="Calibri" panose="020F0502020204030204" pitchFamily="34" charset="0"/>
                <a:ea typeface="Calibri" panose="020F0502020204030204" pitchFamily="34" charset="0"/>
                <a:cs typeface="Mangal" panose="02040503050203030202" pitchFamily="18" charset="0"/>
              </a:rPr>
              <a:t> exceeds the consideration by an amount equal to 5% of the consideration or Rs. 50,000/- , whichever is higher.</a:t>
            </a:r>
          </a:p>
          <a:p>
            <a:pPr algn="just">
              <a:lnSpc>
                <a:spcPct val="107000"/>
              </a:lnSpc>
              <a:spcAft>
                <a:spcPts val="800"/>
              </a:spcAft>
            </a:pPr>
            <a:endParaRPr lang="en-US" sz="2800" dirty="0">
              <a:latin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cs typeface="Mangal" panose="02040503050203030202" pitchFamily="18" charset="0"/>
              </a:rPr>
              <a:t>Therefore, where any of the afore-mentioned sum of money or property as referred u/s 56(2)(x), is received by person resident outside India from it shall by the income deemed to accrue or arise in India for the purpose of Section 9.</a:t>
            </a:r>
          </a:p>
          <a:p>
            <a:pPr algn="just">
              <a:lnSpc>
                <a:spcPct val="107000"/>
              </a:lnSpc>
              <a:spcAft>
                <a:spcPts val="800"/>
              </a:spcAft>
            </a:pPr>
            <a:endParaRPr lang="en-IN" sz="2800" dirty="0">
              <a:latin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cs typeface="Mangal" panose="02040503050203030202" pitchFamily="18" charset="0"/>
              </a:rPr>
              <a:t>w.e.f. 01.04.2019.</a:t>
            </a:r>
            <a:endParaRPr lang="en-IN" sz="2800" dirty="0">
              <a:latin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1883966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89814FC-9C81-4B20-ABD7-2144740A01A1}"/>
              </a:ext>
            </a:extLst>
          </p:cNvPr>
          <p:cNvSpPr/>
          <p:nvPr/>
        </p:nvSpPr>
        <p:spPr>
          <a:xfrm>
            <a:off x="553375" y="368906"/>
            <a:ext cx="11191782" cy="6055184"/>
          </a:xfrm>
          <a:prstGeom prst="rect">
            <a:avLst/>
          </a:prstGeom>
        </p:spPr>
        <p:txBody>
          <a:bodyPr wrap="square">
            <a:spAutoFit/>
          </a:bodyPr>
          <a:lstStyle/>
          <a:p>
            <a:pPr algn="ctr">
              <a:lnSpc>
                <a:spcPct val="107000"/>
              </a:lnSpc>
              <a:spcAft>
                <a:spcPts val="800"/>
              </a:spcAft>
            </a:pPr>
            <a:r>
              <a:rPr lang="en-US" sz="3200" b="1" dirty="0">
                <a:solidFill>
                  <a:srgbClr val="FF0000"/>
                </a:solidFill>
                <a:latin typeface="Calibri" panose="020F0502020204030204" pitchFamily="34" charset="0"/>
                <a:cs typeface="Mangal" panose="02040503050203030202" pitchFamily="18" charset="0"/>
              </a:rPr>
              <a:t>Measure for Promoting Cashless Economy</a:t>
            </a:r>
          </a:p>
          <a:p>
            <a:pPr algn="just">
              <a:lnSpc>
                <a:spcPct val="107000"/>
              </a:lnSpc>
              <a:spcAft>
                <a:spcPts val="800"/>
              </a:spcAft>
            </a:pPr>
            <a:r>
              <a:rPr lang="en-US" sz="3600" dirty="0">
                <a:latin typeface="Calibri" panose="020F0502020204030204" pitchFamily="34" charset="0"/>
                <a:cs typeface="Mangal" panose="02040503050203030202" pitchFamily="18" charset="0"/>
              </a:rPr>
              <a:t>In order to encourage the other Electronic Mode of Payment like Digital Wallets, IMPS </a:t>
            </a:r>
            <a:r>
              <a:rPr lang="en-US" sz="3600" dirty="0" err="1">
                <a:latin typeface="Calibri" panose="020F0502020204030204" pitchFamily="34" charset="0"/>
                <a:cs typeface="Mangal" panose="02040503050203030202" pitchFamily="18" charset="0"/>
              </a:rPr>
              <a:t>etc</a:t>
            </a:r>
            <a:r>
              <a:rPr lang="en-US" sz="3600" dirty="0">
                <a:latin typeface="Calibri" panose="020F0502020204030204" pitchFamily="34" charset="0"/>
                <a:cs typeface="Mangal" panose="02040503050203030202" pitchFamily="18" charset="0"/>
              </a:rPr>
              <a:t> , amendment has been made in the sections </a:t>
            </a:r>
            <a:r>
              <a:rPr lang="en-US" sz="3600" dirty="0" err="1">
                <a:latin typeface="Calibri" panose="020F0502020204030204" pitchFamily="34" charset="0"/>
                <a:cs typeface="Mangal" panose="02040503050203030202" pitchFamily="18" charset="0"/>
              </a:rPr>
              <a:t>13A</a:t>
            </a:r>
            <a:r>
              <a:rPr lang="en-US" sz="3600" dirty="0">
                <a:latin typeface="Calibri" panose="020F0502020204030204" pitchFamily="34" charset="0"/>
                <a:cs typeface="Mangal" panose="02040503050203030202" pitchFamily="18" charset="0"/>
              </a:rPr>
              <a:t>, </a:t>
            </a:r>
            <a:r>
              <a:rPr lang="en-US" sz="3600" dirty="0" err="1">
                <a:latin typeface="Calibri" panose="020F0502020204030204" pitchFamily="34" charset="0"/>
                <a:cs typeface="Mangal" panose="02040503050203030202" pitchFamily="18" charset="0"/>
              </a:rPr>
              <a:t>35AD</a:t>
            </a:r>
            <a:r>
              <a:rPr lang="en-US" sz="3600" dirty="0">
                <a:latin typeface="Calibri" panose="020F0502020204030204" pitchFamily="34" charset="0"/>
                <a:cs typeface="Mangal" panose="02040503050203030202" pitchFamily="18" charset="0"/>
              </a:rPr>
              <a:t>, </a:t>
            </a:r>
            <a:r>
              <a:rPr lang="en-US" sz="3600" dirty="0" err="1">
                <a:latin typeface="Calibri" panose="020F0502020204030204" pitchFamily="34" charset="0"/>
                <a:cs typeface="Mangal" panose="02040503050203030202" pitchFamily="18" charset="0"/>
              </a:rPr>
              <a:t>40A</a:t>
            </a:r>
            <a:r>
              <a:rPr lang="en-US" sz="3600" dirty="0">
                <a:latin typeface="Calibri" panose="020F0502020204030204" pitchFamily="34" charset="0"/>
                <a:cs typeface="Mangal" panose="02040503050203030202" pitchFamily="18" charset="0"/>
              </a:rPr>
              <a:t>, 43(1), </a:t>
            </a:r>
            <a:r>
              <a:rPr lang="en-US" sz="3600" dirty="0" err="1">
                <a:latin typeface="Calibri" panose="020F0502020204030204" pitchFamily="34" charset="0"/>
                <a:cs typeface="Mangal" panose="02040503050203030202" pitchFamily="18" charset="0"/>
              </a:rPr>
              <a:t>43CA</a:t>
            </a:r>
            <a:r>
              <a:rPr lang="en-US" sz="3600" dirty="0">
                <a:latin typeface="Calibri" panose="020F0502020204030204" pitchFamily="34" charset="0"/>
                <a:cs typeface="Mangal" panose="02040503050203030202" pitchFamily="18" charset="0"/>
              </a:rPr>
              <a:t>, </a:t>
            </a:r>
            <a:r>
              <a:rPr lang="en-US" sz="3600" dirty="0" err="1">
                <a:latin typeface="Calibri" panose="020F0502020204030204" pitchFamily="34" charset="0"/>
                <a:cs typeface="Mangal" panose="02040503050203030202" pitchFamily="18" charset="0"/>
              </a:rPr>
              <a:t>50C</a:t>
            </a:r>
            <a:r>
              <a:rPr lang="en-US" sz="3600" dirty="0">
                <a:latin typeface="Calibri" panose="020F0502020204030204" pitchFamily="34" charset="0"/>
                <a:cs typeface="Mangal" panose="02040503050203030202" pitchFamily="18" charset="0"/>
              </a:rPr>
              <a:t>, 56(2)(x)(b), </a:t>
            </a:r>
            <a:r>
              <a:rPr lang="en-US" sz="3600" dirty="0" err="1">
                <a:latin typeface="Calibri" panose="020F0502020204030204" pitchFamily="34" charset="0"/>
                <a:cs typeface="Mangal" panose="02040503050203030202" pitchFamily="18" charset="0"/>
              </a:rPr>
              <a:t>44AD</a:t>
            </a:r>
            <a:r>
              <a:rPr lang="en-US" sz="3600" dirty="0">
                <a:latin typeface="Calibri" panose="020F0502020204030204" pitchFamily="34" charset="0"/>
                <a:cs typeface="Mangal" panose="02040503050203030202" pitchFamily="18" charset="0"/>
              </a:rPr>
              <a:t>, </a:t>
            </a:r>
            <a:r>
              <a:rPr lang="en-US" sz="3600" dirty="0" err="1">
                <a:latin typeface="Calibri" panose="020F0502020204030204" pitchFamily="34" charset="0"/>
                <a:cs typeface="Mangal" panose="02040503050203030202" pitchFamily="18" charset="0"/>
              </a:rPr>
              <a:t>80JJAA</a:t>
            </a:r>
            <a:r>
              <a:rPr lang="en-US" sz="3600" dirty="0">
                <a:latin typeface="Calibri" panose="020F0502020204030204" pitchFamily="34" charset="0"/>
                <a:cs typeface="Mangal" panose="02040503050203030202" pitchFamily="18" charset="0"/>
              </a:rPr>
              <a:t>,  so as to include other mode of electronic payment in addition to the existing ones.</a:t>
            </a:r>
          </a:p>
          <a:p>
            <a:pPr algn="just">
              <a:lnSpc>
                <a:spcPct val="107000"/>
              </a:lnSpc>
              <a:spcAft>
                <a:spcPts val="800"/>
              </a:spcAft>
            </a:pPr>
            <a:endParaRPr lang="en-US" sz="3600" dirty="0">
              <a:latin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cs typeface="Mangal" panose="02040503050203030202" pitchFamily="18" charset="0"/>
              </a:rPr>
              <a:t>w.e.f. 01.04.2020</a:t>
            </a:r>
          </a:p>
          <a:p>
            <a:pPr algn="just">
              <a:lnSpc>
                <a:spcPct val="107000"/>
              </a:lnSpc>
              <a:spcAft>
                <a:spcPts val="800"/>
              </a:spcAft>
            </a:pPr>
            <a:endParaRPr lang="en-IN" dirty="0">
              <a:latin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970753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CF97F18-A375-4AC1-A15F-03E241AEDEEA}"/>
              </a:ext>
            </a:extLst>
          </p:cNvPr>
          <p:cNvSpPr/>
          <p:nvPr/>
        </p:nvSpPr>
        <p:spPr>
          <a:xfrm>
            <a:off x="221943" y="107272"/>
            <a:ext cx="11807300" cy="6043770"/>
          </a:xfrm>
          <a:prstGeom prst="rect">
            <a:avLst/>
          </a:prstGeom>
        </p:spPr>
        <p:txBody>
          <a:bodyPr wrap="square">
            <a:spAutoFit/>
          </a:bodyPr>
          <a:lstStyle/>
          <a:p>
            <a:pPr algn="ctr">
              <a:lnSpc>
                <a:spcPct val="107000"/>
              </a:lnSpc>
              <a:spcAft>
                <a:spcPts val="800"/>
              </a:spcAft>
            </a:pPr>
            <a:r>
              <a:rPr lang="en-US" sz="32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Underreporting of Income where Return of Income filed u/s 148 for the first time, covered in Section </a:t>
            </a:r>
            <a:r>
              <a:rPr lang="en-US" sz="3200" b="1" i="1" u="sng" dirty="0" err="1">
                <a:solidFill>
                  <a:srgbClr val="FF0000"/>
                </a:solidFill>
                <a:latin typeface="Calibri" panose="020F0502020204030204" pitchFamily="34" charset="0"/>
                <a:ea typeface="Calibri" panose="020F0502020204030204" pitchFamily="34" charset="0"/>
                <a:cs typeface="Mangal" panose="02040503050203030202" pitchFamily="18" charset="0"/>
              </a:rPr>
              <a:t>270A</a:t>
            </a:r>
            <a:endParaRPr lang="en-IN" sz="24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Section </a:t>
            </a:r>
            <a:r>
              <a:rPr lang="en-US" sz="2800" dirty="0" err="1">
                <a:latin typeface="Calibri" panose="020F0502020204030204" pitchFamily="34" charset="0"/>
                <a:ea typeface="Calibri" panose="020F0502020204030204" pitchFamily="34" charset="0"/>
                <a:cs typeface="Mangal" panose="02040503050203030202" pitchFamily="18" charset="0"/>
              </a:rPr>
              <a:t>270A</a:t>
            </a:r>
            <a:r>
              <a:rPr lang="en-US" sz="2800" dirty="0">
                <a:latin typeface="Calibri" panose="020F0502020204030204" pitchFamily="34" charset="0"/>
                <a:ea typeface="Calibri" panose="020F0502020204030204" pitchFamily="34" charset="0"/>
                <a:cs typeface="Mangal" panose="02040503050203030202" pitchFamily="18" charset="0"/>
              </a:rPr>
              <a:t> provides for penalty in case of under reporting and misreporting of income. The existing provisions provide for various situations for the purpose of levy of penalty under this section. However, these provisions do not levied in the case where the person has under-reported income and furnished the return of income for the first time u/s 148.</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In order to cover the cases of under reporting of income where the  person has  furnished the return of income for the first time u/s 148, provision of section </a:t>
            </a:r>
            <a:r>
              <a:rPr lang="en-US" sz="2800" dirty="0" err="1">
                <a:latin typeface="Calibri" panose="020F0502020204030204" pitchFamily="34" charset="0"/>
                <a:ea typeface="Calibri" panose="020F0502020204030204" pitchFamily="34" charset="0"/>
                <a:cs typeface="Mangal" panose="02040503050203030202" pitchFamily="18" charset="0"/>
              </a:rPr>
              <a:t>270A</a:t>
            </a:r>
            <a:r>
              <a:rPr lang="en-US" sz="2800" dirty="0">
                <a:latin typeface="Calibri" panose="020F0502020204030204" pitchFamily="34" charset="0"/>
                <a:ea typeface="Calibri" panose="020F0502020204030204" pitchFamily="34" charset="0"/>
                <a:cs typeface="Mangal" panose="02040503050203030202" pitchFamily="18" charset="0"/>
              </a:rPr>
              <a:t> is proposed to be amended. In such cases, penalty shall be computed in the same manner as computed in case of furnishing of no return of income.</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err="1">
                <a:latin typeface="Calibri" panose="020F0502020204030204" pitchFamily="34" charset="0"/>
                <a:ea typeface="Calibri" panose="020F0502020204030204" pitchFamily="34" charset="0"/>
                <a:cs typeface="Mangal" panose="02040503050203030202" pitchFamily="18" charset="0"/>
              </a:rPr>
              <a:t>w.r.e.f</a:t>
            </a:r>
            <a:r>
              <a:rPr lang="en-US" sz="2800" dirty="0">
                <a:latin typeface="Calibri" panose="020F0502020204030204" pitchFamily="34" charset="0"/>
                <a:ea typeface="Calibri" panose="020F0502020204030204" pitchFamily="34" charset="0"/>
                <a:cs typeface="Mangal" panose="02040503050203030202" pitchFamily="18" charset="0"/>
              </a:rPr>
              <a:t>. 01.04.2017(</a:t>
            </a:r>
            <a:r>
              <a:rPr lang="en-US" sz="2800" dirty="0" err="1">
                <a:latin typeface="Calibri" panose="020F0502020204030204" pitchFamily="34" charset="0"/>
                <a:ea typeface="Calibri" panose="020F0502020204030204" pitchFamily="34" charset="0"/>
                <a:cs typeface="Mangal" panose="02040503050203030202" pitchFamily="18" charset="0"/>
              </a:rPr>
              <a:t>A.Y</a:t>
            </a:r>
            <a:r>
              <a:rPr lang="en-US" sz="2800" dirty="0">
                <a:latin typeface="Calibri" panose="020F0502020204030204" pitchFamily="34" charset="0"/>
                <a:ea typeface="Calibri" panose="020F0502020204030204" pitchFamily="34" charset="0"/>
                <a:cs typeface="Mangal" panose="02040503050203030202" pitchFamily="18" charset="0"/>
              </a:rPr>
              <a:t>. 2017-18 onwards)</a:t>
            </a: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17544893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05E1A83-63BB-4CFD-B150-B659BE4A2D04}"/>
              </a:ext>
            </a:extLst>
          </p:cNvPr>
          <p:cNvSpPr/>
          <p:nvPr/>
        </p:nvSpPr>
        <p:spPr>
          <a:xfrm>
            <a:off x="834501" y="139664"/>
            <a:ext cx="11256885" cy="6136360"/>
          </a:xfrm>
          <a:prstGeom prst="rect">
            <a:avLst/>
          </a:prstGeom>
        </p:spPr>
        <p:txBody>
          <a:bodyPr wrap="square">
            <a:spAutoFit/>
          </a:bodyPr>
          <a:lstStyle/>
          <a:p>
            <a:pPr algn="ctr">
              <a:lnSpc>
                <a:spcPct val="107000"/>
              </a:lnSpc>
              <a:spcAft>
                <a:spcPts val="800"/>
              </a:spcAft>
            </a:pPr>
            <a:r>
              <a:rPr lang="en-US" sz="3600" b="1" dirty="0">
                <a:solidFill>
                  <a:srgbClr val="FF0000"/>
                </a:solidFill>
                <a:latin typeface="Calibri" panose="020F0502020204030204" pitchFamily="34" charset="0"/>
                <a:ea typeface="Calibri" panose="020F0502020204030204" pitchFamily="34" charset="0"/>
                <a:cs typeface="Mangal" panose="02040503050203030202" pitchFamily="18" charset="0"/>
              </a:rPr>
              <a:t>Mandatory Furnishing of Return of Income</a:t>
            </a:r>
            <a:endParaRPr lang="en-IN" sz="28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Now, return of income is required to be filed by the said assesses where the total income of a previous year exceeds the maximum amount chargeable to income-tax without giving effect to the provision of section 10(38) or </a:t>
            </a:r>
            <a:r>
              <a:rPr lang="en-US" sz="3200" dirty="0" err="1">
                <a:latin typeface="Calibri" panose="020F0502020204030204" pitchFamily="34" charset="0"/>
                <a:ea typeface="Calibri" panose="020F0502020204030204" pitchFamily="34" charset="0"/>
                <a:cs typeface="Mangal" panose="02040503050203030202" pitchFamily="18" charset="0"/>
              </a:rPr>
              <a:t>10A</a:t>
            </a:r>
            <a:r>
              <a:rPr lang="en-US" sz="3200" dirty="0">
                <a:latin typeface="Calibri" panose="020F0502020204030204" pitchFamily="34" charset="0"/>
                <a:ea typeface="Calibri" panose="020F0502020204030204" pitchFamily="34" charset="0"/>
                <a:cs typeface="Mangal" panose="02040503050203030202" pitchFamily="18" charset="0"/>
              </a:rPr>
              <a:t> or </a:t>
            </a:r>
            <a:r>
              <a:rPr lang="en-US" sz="3200" dirty="0" err="1">
                <a:latin typeface="Calibri" panose="020F0502020204030204" pitchFamily="34" charset="0"/>
                <a:ea typeface="Calibri" panose="020F0502020204030204" pitchFamily="34" charset="0"/>
                <a:cs typeface="Mangal" panose="02040503050203030202" pitchFamily="18" charset="0"/>
              </a:rPr>
              <a:t>10B</a:t>
            </a:r>
            <a:r>
              <a:rPr lang="en-US" sz="3200" dirty="0">
                <a:latin typeface="Calibri" panose="020F0502020204030204" pitchFamily="34" charset="0"/>
                <a:ea typeface="Calibri" panose="020F0502020204030204" pitchFamily="34" charset="0"/>
                <a:cs typeface="Mangal" panose="02040503050203030202" pitchFamily="18" charset="0"/>
              </a:rPr>
              <a:t> or </a:t>
            </a:r>
            <a:r>
              <a:rPr lang="en-US" sz="3200" dirty="0" err="1">
                <a:latin typeface="Calibri" panose="020F0502020204030204" pitchFamily="34" charset="0"/>
                <a:ea typeface="Calibri" panose="020F0502020204030204" pitchFamily="34" charset="0"/>
                <a:cs typeface="Mangal" panose="02040503050203030202" pitchFamily="18" charset="0"/>
              </a:rPr>
              <a:t>10BA</a:t>
            </a:r>
            <a:r>
              <a:rPr lang="en-US" sz="3200" dirty="0">
                <a:latin typeface="Calibri" panose="020F0502020204030204" pitchFamily="34" charset="0"/>
                <a:ea typeface="Calibri" panose="020F0502020204030204" pitchFamily="34" charset="0"/>
                <a:cs typeface="Mangal" panose="02040503050203030202" pitchFamily="18" charset="0"/>
              </a:rPr>
              <a:t> or 54 or </a:t>
            </a:r>
            <a:r>
              <a:rPr lang="en-US" sz="3200" dirty="0" err="1">
                <a:latin typeface="Calibri" panose="020F0502020204030204" pitchFamily="34" charset="0"/>
                <a:ea typeface="Calibri" panose="020F0502020204030204" pitchFamily="34" charset="0"/>
                <a:cs typeface="Mangal" panose="02040503050203030202" pitchFamily="18" charset="0"/>
              </a:rPr>
              <a:t>54B</a:t>
            </a:r>
            <a:r>
              <a:rPr lang="en-US" sz="3200" dirty="0">
                <a:latin typeface="Calibri" panose="020F0502020204030204" pitchFamily="34" charset="0"/>
                <a:ea typeface="Calibri" panose="020F0502020204030204" pitchFamily="34" charset="0"/>
                <a:cs typeface="Mangal" panose="02040503050203030202" pitchFamily="18" charset="0"/>
              </a:rPr>
              <a:t> or </a:t>
            </a:r>
            <a:r>
              <a:rPr lang="en-US" sz="3200" dirty="0" err="1">
                <a:latin typeface="Calibri" panose="020F0502020204030204" pitchFamily="34" charset="0"/>
                <a:ea typeface="Calibri" panose="020F0502020204030204" pitchFamily="34" charset="0"/>
                <a:cs typeface="Mangal" panose="02040503050203030202" pitchFamily="18" charset="0"/>
              </a:rPr>
              <a:t>54D</a:t>
            </a:r>
            <a:r>
              <a:rPr lang="en-US" sz="3200" dirty="0">
                <a:latin typeface="Calibri" panose="020F0502020204030204" pitchFamily="34" charset="0"/>
                <a:ea typeface="Calibri" panose="020F0502020204030204" pitchFamily="34" charset="0"/>
                <a:cs typeface="Mangal" panose="02040503050203030202" pitchFamily="18" charset="0"/>
              </a:rPr>
              <a:t> or </a:t>
            </a:r>
            <a:r>
              <a:rPr lang="en-US" sz="3200" dirty="0" err="1">
                <a:latin typeface="Calibri" panose="020F0502020204030204" pitchFamily="34" charset="0"/>
                <a:ea typeface="Calibri" panose="020F0502020204030204" pitchFamily="34" charset="0"/>
                <a:cs typeface="Mangal" panose="02040503050203030202" pitchFamily="18" charset="0"/>
              </a:rPr>
              <a:t>54EC</a:t>
            </a:r>
            <a:r>
              <a:rPr lang="en-US" sz="3200" dirty="0">
                <a:latin typeface="Calibri" panose="020F0502020204030204" pitchFamily="34" charset="0"/>
                <a:ea typeface="Calibri" panose="020F0502020204030204" pitchFamily="34" charset="0"/>
                <a:cs typeface="Mangal" panose="02040503050203030202" pitchFamily="18" charset="0"/>
              </a:rPr>
              <a:t> or </a:t>
            </a:r>
            <a:r>
              <a:rPr lang="en-US" sz="3200" dirty="0" err="1">
                <a:latin typeface="Calibri" panose="020F0502020204030204" pitchFamily="34" charset="0"/>
                <a:ea typeface="Calibri" panose="020F0502020204030204" pitchFamily="34" charset="0"/>
                <a:cs typeface="Mangal" panose="02040503050203030202" pitchFamily="18" charset="0"/>
              </a:rPr>
              <a:t>54F</a:t>
            </a:r>
            <a:r>
              <a:rPr lang="en-US" sz="3200" dirty="0">
                <a:latin typeface="Calibri" panose="020F0502020204030204" pitchFamily="34" charset="0"/>
                <a:ea typeface="Calibri" panose="020F0502020204030204" pitchFamily="34" charset="0"/>
                <a:cs typeface="Mangal" panose="02040503050203030202" pitchFamily="18" charset="0"/>
              </a:rPr>
              <a:t> or </a:t>
            </a:r>
            <a:r>
              <a:rPr lang="en-US" sz="3200" dirty="0" err="1">
                <a:latin typeface="Calibri" panose="020F0502020204030204" pitchFamily="34" charset="0"/>
                <a:ea typeface="Calibri" panose="020F0502020204030204" pitchFamily="34" charset="0"/>
                <a:cs typeface="Mangal" panose="02040503050203030202" pitchFamily="18" charset="0"/>
              </a:rPr>
              <a:t>54G</a:t>
            </a:r>
            <a:r>
              <a:rPr lang="en-US" sz="3200" dirty="0">
                <a:latin typeface="Calibri" panose="020F0502020204030204" pitchFamily="34" charset="0"/>
                <a:ea typeface="Calibri" panose="020F0502020204030204" pitchFamily="34" charset="0"/>
                <a:cs typeface="Mangal" panose="02040503050203030202" pitchFamily="18" charset="0"/>
              </a:rPr>
              <a:t> or </a:t>
            </a:r>
            <a:r>
              <a:rPr lang="en-US" sz="3200" dirty="0" err="1">
                <a:latin typeface="Calibri" panose="020F0502020204030204" pitchFamily="34" charset="0"/>
                <a:ea typeface="Calibri" panose="020F0502020204030204" pitchFamily="34" charset="0"/>
                <a:cs typeface="Mangal" panose="02040503050203030202" pitchFamily="18" charset="0"/>
              </a:rPr>
              <a:t>54GA</a:t>
            </a:r>
            <a:r>
              <a:rPr lang="en-US" sz="3200" dirty="0">
                <a:latin typeface="Calibri" panose="020F0502020204030204" pitchFamily="34" charset="0"/>
                <a:ea typeface="Calibri" panose="020F0502020204030204" pitchFamily="34" charset="0"/>
                <a:cs typeface="Mangal" panose="02040503050203030202" pitchFamily="18" charset="0"/>
              </a:rPr>
              <a:t> or </a:t>
            </a:r>
            <a:r>
              <a:rPr lang="en-US" sz="3200" dirty="0" err="1">
                <a:latin typeface="Calibri" panose="020F0502020204030204" pitchFamily="34" charset="0"/>
                <a:ea typeface="Calibri" panose="020F0502020204030204" pitchFamily="34" charset="0"/>
                <a:cs typeface="Mangal" panose="02040503050203030202" pitchFamily="18" charset="0"/>
              </a:rPr>
              <a:t>54GB</a:t>
            </a:r>
            <a:r>
              <a:rPr lang="en-US" sz="3200" dirty="0">
                <a:latin typeface="Calibri" panose="020F0502020204030204" pitchFamily="34" charset="0"/>
                <a:ea typeface="Calibri" panose="020F0502020204030204" pitchFamily="34" charset="0"/>
                <a:cs typeface="Mangal" panose="02040503050203030202" pitchFamily="18" charset="0"/>
              </a:rPr>
              <a:t> Chapter VI-A.</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Further, it is proposed to insert a new proviso after sixth proviso to </a:t>
            </a:r>
            <a:r>
              <a:rPr lang="en-US" sz="3200" dirty="0" err="1">
                <a:latin typeface="Calibri" panose="020F0502020204030204" pitchFamily="34" charset="0"/>
                <a:ea typeface="Calibri" panose="020F0502020204030204" pitchFamily="34" charset="0"/>
                <a:cs typeface="Mangal" panose="02040503050203030202" pitchFamily="18" charset="0"/>
              </a:rPr>
              <a:t>section139</a:t>
            </a:r>
            <a:r>
              <a:rPr lang="en-US" sz="3200" dirty="0">
                <a:latin typeface="Calibri" panose="020F0502020204030204" pitchFamily="34" charset="0"/>
                <a:ea typeface="Calibri" panose="020F0502020204030204" pitchFamily="34" charset="0"/>
                <a:cs typeface="Mangal" panose="02040503050203030202" pitchFamily="18" charset="0"/>
              </a:rPr>
              <a:t>(1) to provide that if the person is not required to file the return of income u/s 139(1)(b) then also he shell be liable to file its return of income where the assesses has entered into any of the below – mentioned high value transactions: </a:t>
            </a:r>
            <a:endParaRPr lang="en-IN" sz="24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148819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660124" y="333173"/>
            <a:ext cx="10005134" cy="6000040"/>
          </a:xfrm>
          <a:prstGeom prst="rect">
            <a:avLst/>
          </a:prstGeom>
        </p:spPr>
        <p:txBody>
          <a:bodyPr wrap="square">
            <a:spAutoFit/>
          </a:bodyPr>
          <a:lstStyle/>
          <a:p>
            <a:pPr algn="just">
              <a:lnSpc>
                <a:spcPct val="107000"/>
              </a:lnSpc>
              <a:spcAft>
                <a:spcPts val="0"/>
              </a:spcAft>
            </a:pPr>
            <a:r>
              <a:rPr lang="en-IN" sz="2400" dirty="0">
                <a:latin typeface="ArialMT"/>
                <a:ea typeface="Calibri" panose="020F0502020204030204" pitchFamily="34" charset="0"/>
                <a:cs typeface="ArialMT"/>
              </a:rPr>
              <a:t>16. Amendment of section </a:t>
            </a:r>
            <a:r>
              <a:rPr lang="en-IN" sz="2400" dirty="0" err="1">
                <a:latin typeface="ArialMT"/>
                <a:ea typeface="Calibri" panose="020F0502020204030204" pitchFamily="34" charset="0"/>
                <a:cs typeface="ArialMT"/>
              </a:rPr>
              <a:t>44AD</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17. Amendment of section 47.</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18. Amendment of section </a:t>
            </a:r>
            <a:r>
              <a:rPr lang="en-IN" sz="2400" dirty="0" err="1">
                <a:latin typeface="ArialMT"/>
                <a:ea typeface="Calibri" panose="020F0502020204030204" pitchFamily="34" charset="0"/>
                <a:cs typeface="ArialMT"/>
              </a:rPr>
              <a:t>50C</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19. Amendment of section </a:t>
            </a:r>
            <a:r>
              <a:rPr lang="en-IN" sz="2400" dirty="0" err="1">
                <a:latin typeface="ArialMT"/>
                <a:ea typeface="Calibri" panose="020F0502020204030204" pitchFamily="34" charset="0"/>
                <a:cs typeface="ArialMT"/>
              </a:rPr>
              <a:t>50CA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20. Amendment of section </a:t>
            </a:r>
            <a:r>
              <a:rPr lang="en-IN" sz="2400" dirty="0" err="1">
                <a:latin typeface="ArialMT"/>
                <a:ea typeface="Calibri" panose="020F0502020204030204" pitchFamily="34" charset="0"/>
                <a:cs typeface="ArialMT"/>
              </a:rPr>
              <a:t>54GB</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21. Amendment of section 56.</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22. Substitution of section 79.</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23. Amendment of section </a:t>
            </a:r>
            <a:r>
              <a:rPr lang="en-IN" sz="2400" dirty="0" err="1">
                <a:latin typeface="ArialMT"/>
                <a:ea typeface="Calibri" panose="020F0502020204030204" pitchFamily="34" charset="0"/>
                <a:cs typeface="ArialMT"/>
              </a:rPr>
              <a:t>80C</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24. Amendment of section </a:t>
            </a:r>
            <a:r>
              <a:rPr lang="en-IN" sz="2400" dirty="0" err="1">
                <a:latin typeface="ArialMT"/>
                <a:ea typeface="Calibri" panose="020F0502020204030204" pitchFamily="34" charset="0"/>
                <a:cs typeface="ArialMT"/>
              </a:rPr>
              <a:t>80CCD</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25. Insertion New sections </a:t>
            </a:r>
            <a:r>
              <a:rPr lang="en-IN" sz="2400" dirty="0" err="1">
                <a:latin typeface="ArialMT"/>
                <a:ea typeface="Calibri" panose="020F0502020204030204" pitchFamily="34" charset="0"/>
                <a:cs typeface="ArialMT"/>
              </a:rPr>
              <a:t>80EEA</a:t>
            </a:r>
            <a:r>
              <a:rPr lang="en-IN" sz="2400" dirty="0">
                <a:latin typeface="ArialMT"/>
                <a:ea typeface="Calibri" panose="020F0502020204030204" pitchFamily="34" charset="0"/>
                <a:cs typeface="ArialMT"/>
              </a:rPr>
              <a:t> &amp; </a:t>
            </a:r>
            <a:r>
              <a:rPr lang="en-IN" sz="2400" dirty="0" err="1">
                <a:latin typeface="ArialMT"/>
                <a:ea typeface="Calibri" panose="020F0502020204030204" pitchFamily="34" charset="0"/>
                <a:cs typeface="ArialMT"/>
              </a:rPr>
              <a:t>80EEB</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26. Amendment of section 80-</a:t>
            </a:r>
            <a:r>
              <a:rPr lang="en-IN" sz="2400" dirty="0" err="1">
                <a:latin typeface="ArialMT"/>
                <a:ea typeface="Calibri" panose="020F0502020204030204" pitchFamily="34" charset="0"/>
                <a:cs typeface="ArialMT"/>
              </a:rPr>
              <a:t>IBA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27. Amendment of section </a:t>
            </a:r>
            <a:r>
              <a:rPr lang="en-IN" sz="2400" dirty="0" err="1">
                <a:latin typeface="ArialMT"/>
                <a:ea typeface="Calibri" panose="020F0502020204030204" pitchFamily="34" charset="0"/>
                <a:cs typeface="ArialMT"/>
              </a:rPr>
              <a:t>80JJAA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28. Amendment of section </a:t>
            </a:r>
            <a:r>
              <a:rPr lang="en-IN" sz="2400" dirty="0" err="1">
                <a:latin typeface="ArialMT"/>
                <a:ea typeface="Calibri" panose="020F0502020204030204" pitchFamily="34" charset="0"/>
                <a:cs typeface="ArialMT"/>
              </a:rPr>
              <a:t>80LA</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29. Amendment of section </a:t>
            </a:r>
            <a:r>
              <a:rPr lang="en-IN" sz="2400" dirty="0" err="1">
                <a:latin typeface="ArialMT"/>
                <a:ea typeface="Calibri" panose="020F0502020204030204" pitchFamily="34" charset="0"/>
                <a:cs typeface="ArialMT"/>
              </a:rPr>
              <a:t>92CD</a:t>
            </a:r>
            <a:r>
              <a:rPr lang="en-IN" sz="2400" dirty="0">
                <a:latin typeface="ArialMT"/>
                <a:ea typeface="Calibri" panose="020F0502020204030204" pitchFamily="34" charset="0"/>
                <a:cs typeface="ArialMT"/>
              </a:rPr>
              <a:t>.</a:t>
            </a:r>
            <a:endParaRPr lang="en-IN"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IN" sz="2400" dirty="0">
                <a:latin typeface="ArialMT"/>
                <a:ea typeface="Calibri" panose="020F0502020204030204" pitchFamily="34" charset="0"/>
                <a:cs typeface="ArialMT"/>
              </a:rPr>
              <a:t>30. Amendment of section </a:t>
            </a:r>
            <a:r>
              <a:rPr lang="en-IN" sz="2400" dirty="0" err="1">
                <a:latin typeface="ArialMT"/>
                <a:ea typeface="Calibri" panose="020F0502020204030204" pitchFamily="34" charset="0"/>
                <a:cs typeface="ArialMT"/>
              </a:rPr>
              <a:t>92CE</a:t>
            </a:r>
            <a:r>
              <a:rPr lang="en-IN" sz="2400" dirty="0">
                <a:latin typeface="ArialMT"/>
                <a:ea typeface="Calibri" panose="020F0502020204030204" pitchFamily="34" charset="0"/>
                <a:cs typeface="ArialMT"/>
              </a:rPr>
              <a:t>.</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587584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F9174F-CD8C-4922-BC53-87B5E907D4FA}"/>
              </a:ext>
            </a:extLst>
          </p:cNvPr>
          <p:cNvSpPr/>
          <p:nvPr/>
        </p:nvSpPr>
        <p:spPr>
          <a:xfrm>
            <a:off x="887766" y="142043"/>
            <a:ext cx="10404629" cy="5092484"/>
          </a:xfrm>
          <a:prstGeom prst="rect">
            <a:avLst/>
          </a:prstGeom>
        </p:spPr>
        <p:txBody>
          <a:bodyPr wrap="square">
            <a:spAutoFit/>
          </a:bodyPr>
          <a:lstStyle/>
          <a:p>
            <a:pPr marL="457200" indent="-457200" algn="just">
              <a:lnSpc>
                <a:spcPct val="107000"/>
              </a:lnSpc>
              <a:spcAft>
                <a:spcPts val="800"/>
              </a:spcAft>
              <a:buFontTx/>
              <a:buChar char="-"/>
            </a:pPr>
            <a:r>
              <a:rPr lang="en-US" sz="2800" dirty="0" err="1">
                <a:latin typeface="Calibri" panose="020F0502020204030204" pitchFamily="34" charset="0"/>
                <a:ea typeface="Calibri" panose="020F0502020204030204" pitchFamily="34" charset="0"/>
                <a:cs typeface="Mangal" panose="02040503050203030202" pitchFamily="18" charset="0"/>
              </a:rPr>
              <a:t>Assessees</a:t>
            </a:r>
            <a:r>
              <a:rPr lang="en-US" sz="2800" dirty="0">
                <a:latin typeface="Calibri" panose="020F0502020204030204" pitchFamily="34" charset="0"/>
                <a:ea typeface="Calibri" panose="020F0502020204030204" pitchFamily="34" charset="0"/>
                <a:cs typeface="Mangal" panose="02040503050203030202" pitchFamily="18" charset="0"/>
              </a:rPr>
              <a:t> has deposited any amount in aggregate exceeding </a:t>
            </a:r>
            <a:r>
              <a:rPr lang="en-US" sz="2800" dirty="0" err="1">
                <a:latin typeface="Calibri" panose="020F0502020204030204" pitchFamily="34" charset="0"/>
                <a:ea typeface="Calibri" panose="020F0502020204030204" pitchFamily="34" charset="0"/>
                <a:cs typeface="Mangal" panose="02040503050203030202" pitchFamily="18" charset="0"/>
              </a:rPr>
              <a:t>Rs.1</a:t>
            </a:r>
            <a:r>
              <a:rPr lang="en-US" sz="2800" dirty="0">
                <a:latin typeface="Calibri" panose="020F0502020204030204" pitchFamily="34" charset="0"/>
                <a:ea typeface="Calibri" panose="020F0502020204030204" pitchFamily="34" charset="0"/>
                <a:cs typeface="Mangal" panose="02040503050203030202" pitchFamily="18" charset="0"/>
              </a:rPr>
              <a:t> Crores in one or more current accounts as maintained with banking company or a co-operative bank.</a:t>
            </a:r>
            <a:endParaRPr lang="en-IN" sz="2000" dirty="0">
              <a:latin typeface="Calibri" panose="020F0502020204030204" pitchFamily="34" charset="0"/>
              <a:ea typeface="Calibri" panose="020F0502020204030204" pitchFamily="34" charset="0"/>
              <a:cs typeface="Mangal" panose="02040503050203030202" pitchFamily="18" charset="0"/>
            </a:endParaRPr>
          </a:p>
          <a:p>
            <a:pPr marL="457200" indent="-457200" algn="just">
              <a:lnSpc>
                <a:spcPct val="107000"/>
              </a:lnSpc>
              <a:spcAft>
                <a:spcPts val="800"/>
              </a:spcAft>
              <a:buFontTx/>
              <a:buChar char="-"/>
            </a:pPr>
            <a:r>
              <a:rPr lang="en-US" sz="2800" dirty="0">
                <a:latin typeface="Calibri" panose="020F0502020204030204" pitchFamily="34" charset="0"/>
                <a:ea typeface="Calibri" panose="020F0502020204030204" pitchFamily="34" charset="0"/>
                <a:cs typeface="Mangal" panose="02040503050203030202" pitchFamily="18" charset="0"/>
              </a:rPr>
              <a:t>Assesses has incurred any expenditure towards for travel to a foreign country for himself or any other person in excess of </a:t>
            </a:r>
            <a:r>
              <a:rPr lang="en-US" sz="2800" dirty="0" err="1">
                <a:latin typeface="Calibri" panose="020F0502020204030204" pitchFamily="34" charset="0"/>
                <a:ea typeface="Calibri" panose="020F0502020204030204" pitchFamily="34" charset="0"/>
                <a:cs typeface="Mangal" panose="02040503050203030202" pitchFamily="18" charset="0"/>
              </a:rPr>
              <a:t>Rs.2</a:t>
            </a:r>
            <a:r>
              <a:rPr lang="en-US" sz="2800" dirty="0">
                <a:latin typeface="Calibri" panose="020F0502020204030204" pitchFamily="34" charset="0"/>
                <a:ea typeface="Calibri" panose="020F0502020204030204" pitchFamily="34" charset="0"/>
                <a:cs typeface="Mangal" panose="02040503050203030202" pitchFamily="18" charset="0"/>
              </a:rPr>
              <a:t> lakhs in aggregate.</a:t>
            </a:r>
            <a:endParaRPr lang="en-IN" sz="2000" dirty="0">
              <a:latin typeface="Calibri" panose="020F0502020204030204" pitchFamily="34" charset="0"/>
              <a:ea typeface="Calibri" panose="020F0502020204030204" pitchFamily="34" charset="0"/>
              <a:cs typeface="Mangal" panose="02040503050203030202" pitchFamily="18" charset="0"/>
            </a:endParaRPr>
          </a:p>
          <a:p>
            <a:pPr marL="457200" indent="-457200" algn="just">
              <a:lnSpc>
                <a:spcPct val="107000"/>
              </a:lnSpc>
              <a:spcAft>
                <a:spcPts val="800"/>
              </a:spcAft>
              <a:buFontTx/>
              <a:buChar char="-"/>
            </a:pPr>
            <a:r>
              <a:rPr lang="en-US" sz="2800" dirty="0">
                <a:latin typeface="Calibri" panose="020F0502020204030204" pitchFamily="34" charset="0"/>
                <a:ea typeface="Calibri" panose="020F0502020204030204" pitchFamily="34" charset="0"/>
                <a:cs typeface="Mangal" panose="02040503050203030202" pitchFamily="18" charset="0"/>
              </a:rPr>
              <a:t>Assesses has incurred expenditure towards consumption of electricity exceeding </a:t>
            </a:r>
            <a:r>
              <a:rPr lang="en-US" sz="2800" dirty="0" err="1">
                <a:latin typeface="Calibri" panose="020F0502020204030204" pitchFamily="34" charset="0"/>
                <a:ea typeface="Calibri" panose="020F0502020204030204" pitchFamily="34" charset="0"/>
                <a:cs typeface="Mangal" panose="02040503050203030202" pitchFamily="18" charset="0"/>
              </a:rPr>
              <a:t>Rs.1</a:t>
            </a:r>
            <a:r>
              <a:rPr lang="en-US" sz="2800" dirty="0">
                <a:latin typeface="Calibri" panose="020F0502020204030204" pitchFamily="34" charset="0"/>
                <a:ea typeface="Calibri" panose="020F0502020204030204" pitchFamily="34" charset="0"/>
                <a:cs typeface="Mangal" panose="02040503050203030202" pitchFamily="18" charset="0"/>
              </a:rPr>
              <a:t> lakh in aggregate.</a:t>
            </a:r>
            <a:endParaRPr lang="en-IN" sz="2000" dirty="0">
              <a:latin typeface="Calibri" panose="020F0502020204030204" pitchFamily="34" charset="0"/>
              <a:ea typeface="Calibri" panose="020F0502020204030204" pitchFamily="34" charset="0"/>
              <a:cs typeface="Mangal" panose="02040503050203030202" pitchFamily="18" charset="0"/>
            </a:endParaRPr>
          </a:p>
          <a:p>
            <a:pPr marL="457200" indent="-457200" algn="just">
              <a:lnSpc>
                <a:spcPct val="107000"/>
              </a:lnSpc>
              <a:spcAft>
                <a:spcPts val="800"/>
              </a:spcAft>
              <a:buFontTx/>
              <a:buChar char="-"/>
            </a:pPr>
            <a:r>
              <a:rPr lang="en-US" sz="2800" dirty="0">
                <a:latin typeface="Calibri" panose="020F0502020204030204" pitchFamily="34" charset="0"/>
                <a:ea typeface="Calibri" panose="020F0502020204030204" pitchFamily="34" charset="0"/>
                <a:cs typeface="Mangal" panose="02040503050203030202" pitchFamily="18" charset="0"/>
              </a:rPr>
              <a:t>Assesses fulfils any other conditions as may be prescribe.</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w.e.f. 01.04.2019.</a:t>
            </a:r>
            <a:endParaRPr lang="en-IN" sz="12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2208445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0A6E62-477D-43C0-B0A5-4EAE03971578}"/>
              </a:ext>
            </a:extLst>
          </p:cNvPr>
          <p:cNvSpPr/>
          <p:nvPr/>
        </p:nvSpPr>
        <p:spPr>
          <a:xfrm>
            <a:off x="606640" y="75551"/>
            <a:ext cx="11333825" cy="5860194"/>
          </a:xfrm>
          <a:prstGeom prst="rect">
            <a:avLst/>
          </a:prstGeom>
        </p:spPr>
        <p:txBody>
          <a:bodyPr wrap="square">
            <a:spAutoFit/>
          </a:bodyPr>
          <a:lstStyle/>
          <a:p>
            <a:pPr algn="ctr">
              <a:lnSpc>
                <a:spcPct val="107000"/>
              </a:lnSpc>
              <a:spcAft>
                <a:spcPts val="800"/>
              </a:spcAft>
            </a:pPr>
            <a:r>
              <a:rPr lang="en-US" sz="3200" b="1" dirty="0">
                <a:solidFill>
                  <a:srgbClr val="FF0000"/>
                </a:solidFill>
                <a:latin typeface="Calibri" panose="020F0502020204030204" pitchFamily="34" charset="0"/>
                <a:ea typeface="Calibri" panose="020F0502020204030204" pitchFamily="34" charset="0"/>
                <a:cs typeface="Mangal" panose="02040503050203030202" pitchFamily="18" charset="0"/>
              </a:rPr>
              <a:t>Inter- changeability of Pan and Aadhaar</a:t>
            </a:r>
            <a:endParaRPr lang="en-IN" sz="24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It is proposed to insert a new sub-section(</a:t>
            </a:r>
            <a:r>
              <a:rPr lang="en-US" sz="2800" dirty="0" err="1">
                <a:latin typeface="Calibri" panose="020F0502020204030204" pitchFamily="34" charset="0"/>
                <a:ea typeface="Calibri" panose="020F0502020204030204" pitchFamily="34" charset="0"/>
                <a:cs typeface="Mangal" panose="02040503050203030202" pitchFamily="18" charset="0"/>
              </a:rPr>
              <a:t>5E</a:t>
            </a:r>
            <a:r>
              <a:rPr lang="en-US" sz="2800" dirty="0">
                <a:latin typeface="Calibri" panose="020F0502020204030204" pitchFamily="34" charset="0"/>
                <a:ea typeface="Calibri" panose="020F0502020204030204" pitchFamily="34" charset="0"/>
                <a:cs typeface="Mangal" panose="02040503050203030202" pitchFamily="18" charset="0"/>
              </a:rPr>
              <a:t>) to section </a:t>
            </a:r>
            <a:r>
              <a:rPr lang="en-US" sz="2800" dirty="0" err="1">
                <a:latin typeface="Calibri" panose="020F0502020204030204" pitchFamily="34" charset="0"/>
                <a:ea typeface="Calibri" panose="020F0502020204030204" pitchFamily="34" charset="0"/>
                <a:cs typeface="Mangal" panose="02040503050203030202" pitchFamily="18" charset="0"/>
              </a:rPr>
              <a:t>139A</a:t>
            </a:r>
            <a:r>
              <a:rPr lang="en-US" sz="2800" dirty="0">
                <a:latin typeface="Calibri" panose="020F0502020204030204" pitchFamily="34" charset="0"/>
                <a:ea typeface="Calibri" panose="020F0502020204030204" pitchFamily="34" charset="0"/>
                <a:cs typeface="Mangal" panose="02040503050203030202" pitchFamily="18" charset="0"/>
              </a:rPr>
              <a:t> to provide that any person who is required to furnish/ intimate/Quote PAN under provisions of  the Act can furnish Aadhaar number instead of PAN where the person has not been allotted a PAN but possesses Aadhar and also where the person has been allotted a PAN and he has intimated his Aadhaar number as per Section </a:t>
            </a:r>
            <a:r>
              <a:rPr lang="en-US" sz="2800" dirty="0" err="1">
                <a:latin typeface="Calibri" panose="020F0502020204030204" pitchFamily="34" charset="0"/>
                <a:ea typeface="Calibri" panose="020F0502020204030204" pitchFamily="34" charset="0"/>
                <a:cs typeface="Mangal" panose="02040503050203030202" pitchFamily="18" charset="0"/>
              </a:rPr>
              <a:t>139AA</a:t>
            </a:r>
            <a:r>
              <a:rPr lang="en-US" sz="2800" dirty="0">
                <a:latin typeface="Calibri" panose="020F0502020204030204" pitchFamily="34" charset="0"/>
                <a:ea typeface="Calibri" panose="020F0502020204030204" pitchFamily="34" charset="0"/>
                <a:cs typeface="Mangal" panose="02040503050203030202" pitchFamily="18" charset="0"/>
              </a:rPr>
              <a:t>(2).</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Consequently, where any person is required to quote PAN or General Index number in any document under </a:t>
            </a:r>
            <a:r>
              <a:rPr lang="en-US" sz="2800" dirty="0" err="1">
                <a:latin typeface="Calibri" panose="020F0502020204030204" pitchFamily="34" charset="0"/>
                <a:ea typeface="Calibri" panose="020F0502020204030204" pitchFamily="34" charset="0"/>
                <a:cs typeface="Mangal" panose="02040503050203030202" pitchFamily="18" charset="0"/>
              </a:rPr>
              <a:t>section139</a:t>
            </a:r>
            <a:r>
              <a:rPr lang="en-US" sz="2800" dirty="0">
                <a:latin typeface="Calibri" panose="020F0502020204030204" pitchFamily="34" charset="0"/>
                <a:ea typeface="Calibri" panose="020F0502020204030204" pitchFamily="34" charset="0"/>
                <a:cs typeface="Mangal" panose="02040503050203030202" pitchFamily="18" charset="0"/>
              </a:rPr>
              <a:t>(6) and 139(8) , it will be valid if Aadhaar number is quoted in lieu of PAN or  General Index Number.</a:t>
            </a: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w.e.f. 01.09.2019</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864476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69CACB2-C057-4288-8754-30E8FB42205F}"/>
              </a:ext>
            </a:extLst>
          </p:cNvPr>
          <p:cNvSpPr/>
          <p:nvPr/>
        </p:nvSpPr>
        <p:spPr>
          <a:xfrm>
            <a:off x="562252" y="112152"/>
            <a:ext cx="11422601" cy="6491842"/>
          </a:xfrm>
          <a:prstGeom prst="rect">
            <a:avLst/>
          </a:prstGeom>
        </p:spPr>
        <p:txBody>
          <a:bodyPr wrap="square">
            <a:spAutoFit/>
          </a:bodyPr>
          <a:lstStyle/>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It is also proposed to insert a new Section 139(</a:t>
            </a:r>
            <a:r>
              <a:rPr lang="en-US" sz="3200" dirty="0" err="1">
                <a:latin typeface="Calibri" panose="020F0502020204030204" pitchFamily="34" charset="0"/>
                <a:ea typeface="Calibri" panose="020F0502020204030204" pitchFamily="34" charset="0"/>
                <a:cs typeface="Mangal" panose="02040503050203030202" pitchFamily="18" charset="0"/>
              </a:rPr>
              <a:t>6A</a:t>
            </a:r>
            <a:r>
              <a:rPr lang="en-US" sz="3200" dirty="0">
                <a:latin typeface="Calibri" panose="020F0502020204030204" pitchFamily="34" charset="0"/>
                <a:ea typeface="Calibri" panose="020F0502020204030204" pitchFamily="34" charset="0"/>
                <a:cs typeface="Mangal" panose="02040503050203030202" pitchFamily="18" charset="0"/>
              </a:rPr>
              <a:t>) to provide that any person entering into any transaction as may be prescribed shall quote his PAN or Aadhaar number, in the documents therein shall also authenticate the same. It is also proposed to insert a new section 139(</a:t>
            </a:r>
            <a:r>
              <a:rPr lang="en-US" sz="3200" dirty="0" err="1">
                <a:latin typeface="Calibri" panose="020F0502020204030204" pitchFamily="34" charset="0"/>
                <a:ea typeface="Calibri" panose="020F0502020204030204" pitchFamily="34" charset="0"/>
                <a:cs typeface="Mangal" panose="02040503050203030202" pitchFamily="18" charset="0"/>
              </a:rPr>
              <a:t>6B</a:t>
            </a:r>
            <a:r>
              <a:rPr lang="en-US" sz="3200" dirty="0">
                <a:latin typeface="Calibri" panose="020F0502020204030204" pitchFamily="34" charset="0"/>
                <a:ea typeface="Calibri" panose="020F0502020204030204" pitchFamily="34" charset="0"/>
                <a:cs typeface="Mangal" panose="02040503050203030202" pitchFamily="18" charset="0"/>
              </a:rPr>
              <a:t>) to impose an obligation on the receiver of the said document to ensure that PAN or Aadhaar Number is duly Quoted and is authentic. </a:t>
            </a: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Further, in Section 25 of </a:t>
            </a:r>
            <a:r>
              <a:rPr lang="en-US" sz="3200" dirty="0" err="1">
                <a:latin typeface="Calibri" panose="020F0502020204030204" pitchFamily="34" charset="0"/>
                <a:ea typeface="Calibri" panose="020F0502020204030204" pitchFamily="34" charset="0"/>
                <a:cs typeface="Mangal" panose="02040503050203030202" pitchFamily="18" charset="0"/>
              </a:rPr>
              <a:t>CGST</a:t>
            </a:r>
            <a:r>
              <a:rPr lang="en-US" sz="3200" dirty="0">
                <a:latin typeface="Calibri" panose="020F0502020204030204" pitchFamily="34" charset="0"/>
                <a:ea typeface="Calibri" panose="020F0502020204030204" pitchFamily="34" charset="0"/>
                <a:cs typeface="Mangal" panose="02040503050203030202" pitchFamily="18" charset="0"/>
              </a:rPr>
              <a:t> Act it is proposed to insert that every registered person in order to be eligible for grant of registration, who have taken or intend to take registration under the said Act, shall undergo the mandatory submission or authentication process of the Aadhaar.			(W.e.f. 01.09.2019)</a:t>
            </a:r>
            <a:endParaRPr lang="en-IN" sz="3200" dirty="0"/>
          </a:p>
        </p:txBody>
      </p:sp>
    </p:spTree>
    <p:extLst>
      <p:ext uri="{BB962C8B-B14F-4D97-AF65-F5344CB8AC3E}">
        <p14:creationId xmlns:p14="http://schemas.microsoft.com/office/powerpoint/2010/main" xmlns="" val="2262533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FDD1AC4-6D4A-45C7-9C25-721FB9100E97}"/>
              </a:ext>
            </a:extLst>
          </p:cNvPr>
          <p:cNvSpPr/>
          <p:nvPr/>
        </p:nvSpPr>
        <p:spPr>
          <a:xfrm>
            <a:off x="571130" y="97625"/>
            <a:ext cx="11538012" cy="6736716"/>
          </a:xfrm>
          <a:prstGeom prst="rect">
            <a:avLst/>
          </a:prstGeom>
        </p:spPr>
        <p:txBody>
          <a:bodyPr wrap="square">
            <a:spAutoFit/>
          </a:bodyPr>
          <a:lstStyle/>
          <a:p>
            <a:pPr algn="ctr">
              <a:lnSpc>
                <a:spcPct val="107000"/>
              </a:lnSpc>
              <a:spcAft>
                <a:spcPts val="800"/>
              </a:spcAft>
            </a:pPr>
            <a:r>
              <a:rPr lang="en-US" sz="3600" b="1" dirty="0">
                <a:solidFill>
                  <a:srgbClr val="FF0000"/>
                </a:solidFill>
                <a:latin typeface="Calibri" panose="020F0502020204030204" pitchFamily="34" charset="0"/>
                <a:ea typeface="Calibri" panose="020F0502020204030204" pitchFamily="34" charset="0"/>
                <a:cs typeface="Mangal" panose="02040503050203030202" pitchFamily="18" charset="0"/>
              </a:rPr>
              <a:t>Validity of PAN if not linked to Aadhaar</a:t>
            </a:r>
            <a:endParaRPr lang="en-IN" sz="28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Section </a:t>
            </a:r>
            <a:r>
              <a:rPr lang="en-US" sz="3200" dirty="0" err="1">
                <a:latin typeface="Calibri" panose="020F0502020204030204" pitchFamily="34" charset="0"/>
                <a:ea typeface="Calibri" panose="020F0502020204030204" pitchFamily="34" charset="0"/>
                <a:cs typeface="Mangal" panose="02040503050203030202" pitchFamily="18" charset="0"/>
              </a:rPr>
              <a:t>139AA</a:t>
            </a:r>
            <a:r>
              <a:rPr lang="en-US" sz="3200" dirty="0">
                <a:latin typeface="Calibri" panose="020F0502020204030204" pitchFamily="34" charset="0"/>
                <a:ea typeface="Calibri" panose="020F0502020204030204" pitchFamily="34" charset="0"/>
                <a:cs typeface="Mangal" panose="02040503050203030202" pitchFamily="18" charset="0"/>
              </a:rPr>
              <a:t>(2) provides that where the person has been allotted a PAN, he shall intimate his Aadhaar Number to the prescribed authorities. However, where the Aadhaar is not intimated to the said authority the PAN allotted to the said person shall be deemed to be invalid and other provisions of the Act shall apply as if the person has not applied for the PAN.</a:t>
            </a:r>
          </a:p>
          <a:p>
            <a:pPr algn="just">
              <a:lnSpc>
                <a:spcPct val="107000"/>
              </a:lnSpc>
              <a:spcAft>
                <a:spcPts val="800"/>
              </a:spcAft>
            </a:pP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It is proposed to amend the provision of the aforesaid section by making the PAN inoperative after the date to be notified instead of making PAN  invalid.</a:t>
            </a: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w.e.f. 01.09.2019.</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146875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E145413-8253-4698-B10E-8085E0D799ED}"/>
              </a:ext>
            </a:extLst>
          </p:cNvPr>
          <p:cNvSpPr/>
          <p:nvPr/>
        </p:nvSpPr>
        <p:spPr>
          <a:xfrm>
            <a:off x="390618" y="112520"/>
            <a:ext cx="11647502" cy="6709978"/>
          </a:xfrm>
          <a:prstGeom prst="rect">
            <a:avLst/>
          </a:prstGeom>
        </p:spPr>
        <p:txBody>
          <a:bodyPr wrap="square">
            <a:spAutoFit/>
          </a:bodyPr>
          <a:lstStyle/>
          <a:p>
            <a:pPr algn="ctr">
              <a:lnSpc>
                <a:spcPct val="107000"/>
              </a:lnSpc>
              <a:spcAft>
                <a:spcPts val="800"/>
              </a:spcAft>
            </a:pPr>
            <a:r>
              <a:rPr lang="en-US" sz="3200" b="1" dirty="0">
                <a:solidFill>
                  <a:srgbClr val="FF0000"/>
                </a:solidFill>
                <a:latin typeface="Calibri" panose="020F0502020204030204" pitchFamily="34" charset="0"/>
                <a:ea typeface="Calibri" panose="020F0502020204030204" pitchFamily="34" charset="0"/>
                <a:cs typeface="Mangal" panose="02040503050203030202" pitchFamily="18" charset="0"/>
              </a:rPr>
              <a:t>Mandating Acceptance of Payments Through prescribed Electronic Modes</a:t>
            </a:r>
            <a:endParaRPr lang="en-IN" sz="24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New section </a:t>
            </a:r>
            <a:r>
              <a:rPr lang="en-US" sz="2800" dirty="0" err="1">
                <a:latin typeface="Calibri" panose="020F0502020204030204" pitchFamily="34" charset="0"/>
                <a:ea typeface="Calibri" panose="020F0502020204030204" pitchFamily="34" charset="0"/>
                <a:cs typeface="Mangal" panose="02040503050203030202" pitchFamily="18" charset="0"/>
              </a:rPr>
              <a:t>269SU</a:t>
            </a:r>
            <a:r>
              <a:rPr lang="en-US" sz="2800" dirty="0">
                <a:latin typeface="Calibri" panose="020F0502020204030204" pitchFamily="34" charset="0"/>
                <a:ea typeface="Calibri" panose="020F0502020204030204" pitchFamily="34" charset="0"/>
                <a:cs typeface="Mangal" panose="02040503050203030202" pitchFamily="18" charset="0"/>
              </a:rPr>
              <a:t> has been proposed to be inserted with an objective to reduce generation and circulation of black money and to promote digital economy.</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As per the said section, every person  carrying on the business and having total sales, turnover or gross receipt of more than Rs. 50 crore, shall provide the facility for accepting payment through the prescribed electronic modes. The said facility shall be in addition to the other electronic mode, if any. </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A new section </a:t>
            </a:r>
            <a:r>
              <a:rPr lang="en-US" sz="2800" dirty="0" err="1">
                <a:latin typeface="Calibri" panose="020F0502020204030204" pitchFamily="34" charset="0"/>
                <a:ea typeface="Calibri" panose="020F0502020204030204" pitchFamily="34" charset="0"/>
                <a:cs typeface="Mangal" panose="02040503050203030202" pitchFamily="18" charset="0"/>
              </a:rPr>
              <a:t>271DB</a:t>
            </a:r>
            <a:r>
              <a:rPr lang="en-US" sz="2800" dirty="0">
                <a:latin typeface="Calibri" panose="020F0502020204030204" pitchFamily="34" charset="0"/>
                <a:ea typeface="Calibri" panose="020F0502020204030204" pitchFamily="34" charset="0"/>
                <a:cs typeface="Mangal" panose="02040503050203030202" pitchFamily="18" charset="0"/>
              </a:rPr>
              <a:t> has been proposed to be inserted to impose a penalty for failure to company section </a:t>
            </a:r>
            <a:r>
              <a:rPr lang="en-US" sz="2800" dirty="0" err="1">
                <a:latin typeface="Calibri" panose="020F0502020204030204" pitchFamily="34" charset="0"/>
                <a:ea typeface="Calibri" panose="020F0502020204030204" pitchFamily="34" charset="0"/>
                <a:cs typeface="Mangal" panose="02040503050203030202" pitchFamily="18" charset="0"/>
              </a:rPr>
              <a:t>269SU</a:t>
            </a:r>
            <a:r>
              <a:rPr lang="en-US" sz="2800" dirty="0">
                <a:latin typeface="Calibri" panose="020F0502020204030204" pitchFamily="34" charset="0"/>
                <a:ea typeface="Calibri" panose="020F0502020204030204" pitchFamily="34" charset="0"/>
                <a:cs typeface="Mangal" panose="02040503050203030202" pitchFamily="18" charset="0"/>
              </a:rPr>
              <a:t>.</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The penalty of Rs. 5,000- for every day during which such failure Continue</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W.e.f. 01.11.2019.</a:t>
            </a: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602569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A4B4D84-9BC0-4BC1-BFE9-BE7C39F38066}"/>
              </a:ext>
            </a:extLst>
          </p:cNvPr>
          <p:cNvSpPr/>
          <p:nvPr/>
        </p:nvSpPr>
        <p:spPr>
          <a:xfrm>
            <a:off x="757561" y="142134"/>
            <a:ext cx="11049739" cy="6169959"/>
          </a:xfrm>
          <a:prstGeom prst="rect">
            <a:avLst/>
          </a:prstGeom>
        </p:spPr>
        <p:txBody>
          <a:bodyPr wrap="square">
            <a:spAutoFit/>
          </a:bodyPr>
          <a:lstStyle/>
          <a:p>
            <a:pPr algn="ctr">
              <a:lnSpc>
                <a:spcPct val="107000"/>
              </a:lnSpc>
              <a:spcAft>
                <a:spcPts val="800"/>
              </a:spcAft>
            </a:pPr>
            <a:r>
              <a:rPr lang="en-US" sz="3600" b="1" dirty="0">
                <a:solidFill>
                  <a:srgbClr val="FF0000"/>
                </a:solidFill>
                <a:latin typeface="Calibri" panose="020F0502020204030204" pitchFamily="34" charset="0"/>
                <a:ea typeface="Calibri" panose="020F0502020204030204" pitchFamily="34" charset="0"/>
                <a:cs typeface="Mangal" panose="02040503050203030202" pitchFamily="18" charset="0"/>
              </a:rPr>
              <a:t>Consequential Amendment in Payment and Settlement Act, 2007</a:t>
            </a:r>
            <a:endParaRPr lang="en-IN" sz="28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In consequence to section </a:t>
            </a:r>
            <a:r>
              <a:rPr lang="en-US" sz="3600" dirty="0" err="1">
                <a:latin typeface="Calibri" panose="020F0502020204030204" pitchFamily="34" charset="0"/>
                <a:ea typeface="Calibri" panose="020F0502020204030204" pitchFamily="34" charset="0"/>
                <a:cs typeface="Mangal" panose="02040503050203030202" pitchFamily="18" charset="0"/>
              </a:rPr>
              <a:t>269SU</a:t>
            </a:r>
            <a:r>
              <a:rPr lang="en-US" sz="3600" dirty="0">
                <a:latin typeface="Calibri" panose="020F0502020204030204" pitchFamily="34" charset="0"/>
                <a:ea typeface="Calibri" panose="020F0502020204030204" pitchFamily="34" charset="0"/>
                <a:cs typeface="Mangal" panose="02040503050203030202" pitchFamily="18" charset="0"/>
              </a:rPr>
              <a:t>, it has been proposed to amend the Payment and settlement Act, 2007 by inserting new section </a:t>
            </a:r>
            <a:r>
              <a:rPr lang="en-US" sz="3600" dirty="0" err="1">
                <a:latin typeface="Calibri" panose="020F0502020204030204" pitchFamily="34" charset="0"/>
                <a:ea typeface="Calibri" panose="020F0502020204030204" pitchFamily="34" charset="0"/>
                <a:cs typeface="Mangal" panose="02040503050203030202" pitchFamily="18" charset="0"/>
              </a:rPr>
              <a:t>10A</a:t>
            </a:r>
            <a:r>
              <a:rPr lang="en-US" sz="3600" dirty="0">
                <a:latin typeface="Calibri" panose="020F0502020204030204" pitchFamily="34" charset="0"/>
                <a:ea typeface="Calibri" panose="020F0502020204030204" pitchFamily="34" charset="0"/>
                <a:cs typeface="Mangal" panose="02040503050203030202" pitchFamily="18" charset="0"/>
              </a:rPr>
              <a:t> therein.</a:t>
            </a:r>
          </a:p>
          <a:p>
            <a:pPr algn="just">
              <a:lnSpc>
                <a:spcPct val="107000"/>
              </a:lnSpc>
              <a:spcAft>
                <a:spcPts val="800"/>
              </a:spcAft>
            </a:pP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As per the said section bank and other system provider shall not impose any charge upon anyone, either directly for using the electronic modes of payment prescribed under section </a:t>
            </a:r>
            <a:r>
              <a:rPr lang="en-US" sz="3600" dirty="0" err="1">
                <a:latin typeface="Calibri" panose="020F0502020204030204" pitchFamily="34" charset="0"/>
                <a:ea typeface="Calibri" panose="020F0502020204030204" pitchFamily="34" charset="0"/>
                <a:cs typeface="Mangal" panose="02040503050203030202" pitchFamily="18" charset="0"/>
              </a:rPr>
              <a:t>269SU</a:t>
            </a:r>
            <a:r>
              <a:rPr lang="en-US" sz="3600" dirty="0">
                <a:latin typeface="Calibri" panose="020F0502020204030204" pitchFamily="34" charset="0"/>
                <a:ea typeface="Calibri" panose="020F0502020204030204" pitchFamily="34" charset="0"/>
                <a:cs typeface="Mangal" panose="02040503050203030202" pitchFamily="18" charset="0"/>
              </a:rPr>
              <a:t>.</a:t>
            </a:r>
            <a:endParaRPr lang="en-IN" sz="2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703139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E5364FC-256A-47AD-8097-BF4FC9227199}"/>
              </a:ext>
            </a:extLst>
          </p:cNvPr>
          <p:cNvSpPr/>
          <p:nvPr/>
        </p:nvSpPr>
        <p:spPr>
          <a:xfrm>
            <a:off x="343270" y="124350"/>
            <a:ext cx="11505460" cy="6246518"/>
          </a:xfrm>
          <a:prstGeom prst="rect">
            <a:avLst/>
          </a:prstGeom>
        </p:spPr>
        <p:txBody>
          <a:bodyPr wrap="square">
            <a:spAutoFit/>
          </a:bodyPr>
          <a:lstStyle/>
          <a:p>
            <a:pPr algn="ctr">
              <a:lnSpc>
                <a:spcPct val="107000"/>
              </a:lnSpc>
              <a:spcAft>
                <a:spcPts val="800"/>
              </a:spcAft>
            </a:pPr>
            <a:r>
              <a:rPr lang="en-US" sz="3200" b="1" dirty="0">
                <a:solidFill>
                  <a:srgbClr val="FF0000"/>
                </a:solidFill>
                <a:latin typeface="Calibri" panose="020F0502020204030204" pitchFamily="34" charset="0"/>
                <a:ea typeface="Calibri" panose="020F0502020204030204" pitchFamily="34" charset="0"/>
                <a:cs typeface="Mangal" panose="02040503050203030202" pitchFamily="18" charset="0"/>
              </a:rPr>
              <a:t>Electronic Modes of Accepting Deposits</a:t>
            </a:r>
            <a:endParaRPr lang="en-IN" sz="24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Section </a:t>
            </a:r>
            <a:r>
              <a:rPr lang="en-US" sz="3200" dirty="0" err="1">
                <a:latin typeface="Calibri" panose="020F0502020204030204" pitchFamily="34" charset="0"/>
                <a:ea typeface="Calibri" panose="020F0502020204030204" pitchFamily="34" charset="0"/>
                <a:cs typeface="Mangal" panose="02040503050203030202" pitchFamily="18" charset="0"/>
              </a:rPr>
              <a:t>269SS</a:t>
            </a:r>
            <a:r>
              <a:rPr lang="en-US" sz="3200" dirty="0">
                <a:latin typeface="Calibri" panose="020F0502020204030204" pitchFamily="34" charset="0"/>
                <a:ea typeface="Calibri" panose="020F0502020204030204" pitchFamily="34" charset="0"/>
                <a:cs typeface="Mangal" panose="02040503050203030202" pitchFamily="18" charset="0"/>
              </a:rPr>
              <a:t> prohibits the person from taking or accepting loans, deposits or any specified sum equal to Rs. 20,000/- or more, otherwise than the specified banking channels. Now, the said section as been proposed to be amended to empower the Board to make rules for accepting loans, deposits or any specified sum is received through any electronic mode.</a:t>
            </a:r>
          </a:p>
          <a:p>
            <a:pPr algn="just">
              <a:lnSpc>
                <a:spcPct val="107000"/>
              </a:lnSpc>
              <a:spcAft>
                <a:spcPts val="800"/>
              </a:spcAft>
            </a:pP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Same Changes in Section </a:t>
            </a:r>
            <a:r>
              <a:rPr lang="en-US" sz="3200" dirty="0" err="1">
                <a:latin typeface="Calibri" panose="020F0502020204030204" pitchFamily="34" charset="0"/>
                <a:ea typeface="Calibri" panose="020F0502020204030204" pitchFamily="34" charset="0"/>
                <a:cs typeface="Mangal" panose="02040503050203030202" pitchFamily="18" charset="0"/>
              </a:rPr>
              <a:t>269ST</a:t>
            </a:r>
            <a:r>
              <a:rPr lang="en-US" sz="3200" dirty="0">
                <a:latin typeface="Calibri" panose="020F0502020204030204" pitchFamily="34" charset="0"/>
                <a:ea typeface="Calibri" panose="020F0502020204030204" pitchFamily="34" charset="0"/>
                <a:cs typeface="Mangal" panose="02040503050203030202" pitchFamily="18" charset="0"/>
              </a:rPr>
              <a:t>, Section </a:t>
            </a:r>
            <a:r>
              <a:rPr lang="en-US" sz="3200" dirty="0" err="1">
                <a:latin typeface="Calibri" panose="020F0502020204030204" pitchFamily="34" charset="0"/>
                <a:ea typeface="Calibri" panose="020F0502020204030204" pitchFamily="34" charset="0"/>
                <a:cs typeface="Mangal" panose="02040503050203030202" pitchFamily="18" charset="0"/>
              </a:rPr>
              <a:t>269ST</a:t>
            </a:r>
            <a:r>
              <a:rPr lang="en-US" sz="3200" dirty="0">
                <a:latin typeface="Calibri" panose="020F0502020204030204" pitchFamily="34" charset="0"/>
                <a:ea typeface="Calibri" panose="020F0502020204030204" pitchFamily="34" charset="0"/>
                <a:cs typeface="Mangal" panose="02040503050203030202" pitchFamily="18" charset="0"/>
              </a:rPr>
              <a:t> </a:t>
            </a:r>
          </a:p>
          <a:p>
            <a:pPr algn="just">
              <a:lnSpc>
                <a:spcPct val="107000"/>
              </a:lnSpc>
              <a:spcAft>
                <a:spcPts val="800"/>
              </a:spcAft>
            </a:pPr>
            <a:endParaRPr lang="en-US" sz="32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w.e.f. 01.09.2019.</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7231662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908687F-C7D0-4FDD-B659-377D4A9A171B}"/>
              </a:ext>
            </a:extLst>
          </p:cNvPr>
          <p:cNvSpPr/>
          <p:nvPr/>
        </p:nvSpPr>
        <p:spPr>
          <a:xfrm>
            <a:off x="674703" y="220590"/>
            <a:ext cx="11265763" cy="5948744"/>
          </a:xfrm>
          <a:prstGeom prst="rect">
            <a:avLst/>
          </a:prstGeom>
        </p:spPr>
        <p:txBody>
          <a:bodyPr wrap="square">
            <a:spAutoFit/>
          </a:bodyPr>
          <a:lstStyle/>
          <a:p>
            <a:pPr algn="ctr">
              <a:lnSpc>
                <a:spcPct val="107000"/>
              </a:lnSpc>
              <a:spcAft>
                <a:spcPts val="800"/>
              </a:spcAft>
            </a:pPr>
            <a:r>
              <a:rPr lang="en-US" sz="3200" b="1" dirty="0">
                <a:solidFill>
                  <a:srgbClr val="FF0000"/>
                </a:solidFill>
                <a:latin typeface="Calibri" panose="020F0502020204030204" pitchFamily="34" charset="0"/>
                <a:ea typeface="Calibri" panose="020F0502020204030204" pitchFamily="34" charset="0"/>
                <a:cs typeface="Mangal" panose="02040503050203030202" pitchFamily="18" charset="0"/>
              </a:rPr>
              <a:t>Section </a:t>
            </a:r>
            <a:r>
              <a:rPr lang="en-US" sz="3200" b="1" dirty="0" err="1">
                <a:solidFill>
                  <a:srgbClr val="FF0000"/>
                </a:solidFill>
                <a:latin typeface="Calibri" panose="020F0502020204030204" pitchFamily="34" charset="0"/>
                <a:ea typeface="Calibri" panose="020F0502020204030204" pitchFamily="34" charset="0"/>
                <a:cs typeface="Mangal" panose="02040503050203030202" pitchFamily="18" charset="0"/>
              </a:rPr>
              <a:t>80EEB</a:t>
            </a:r>
            <a:r>
              <a:rPr lang="en-US" sz="3200" b="1" dirty="0">
                <a:solidFill>
                  <a:srgbClr val="FF0000"/>
                </a:solidFill>
                <a:latin typeface="Calibri" panose="020F0502020204030204" pitchFamily="34" charset="0"/>
                <a:ea typeface="Calibri" panose="020F0502020204030204" pitchFamily="34" charset="0"/>
                <a:cs typeface="Mangal" panose="02040503050203030202" pitchFamily="18" charset="0"/>
              </a:rPr>
              <a:t>: Deduction for Purchase of Electric Vehicles</a:t>
            </a:r>
            <a:endParaRPr lang="en-IN" sz="24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With a view to promote electronic vehicles in order to reduce vehicular pollution, it is proposed to insert a new section </a:t>
            </a:r>
            <a:r>
              <a:rPr lang="en-US" sz="2800" dirty="0" err="1">
                <a:latin typeface="Calibri" panose="020F0502020204030204" pitchFamily="34" charset="0"/>
                <a:ea typeface="Calibri" panose="020F0502020204030204" pitchFamily="34" charset="0"/>
                <a:cs typeface="Mangal" panose="02040503050203030202" pitchFamily="18" charset="0"/>
              </a:rPr>
              <a:t>80EEB</a:t>
            </a:r>
            <a:r>
              <a:rPr lang="en-US" sz="2800" dirty="0">
                <a:latin typeface="Calibri" panose="020F0502020204030204" pitchFamily="34" charset="0"/>
                <a:ea typeface="Calibri" panose="020F0502020204030204" pitchFamily="34" charset="0"/>
                <a:cs typeface="Mangal" panose="02040503050203030202" pitchFamily="18" charset="0"/>
              </a:rPr>
              <a:t> so as to provide for a deduction to an individual, in respect of interest on loan taken for purchase of an electric vehicle from any financial institution up to </a:t>
            </a:r>
            <a:r>
              <a:rPr lang="en-US" sz="2800" dirty="0" err="1">
                <a:latin typeface="Calibri" panose="020F0502020204030204" pitchFamily="34" charset="0"/>
                <a:ea typeface="Calibri" panose="020F0502020204030204" pitchFamily="34" charset="0"/>
                <a:cs typeface="Mangal" panose="02040503050203030202" pitchFamily="18" charset="0"/>
              </a:rPr>
              <a:t>Rs.1,50,000</a:t>
            </a:r>
            <a:r>
              <a:rPr lang="en-US" sz="2800" dirty="0">
                <a:latin typeface="Calibri" panose="020F0502020204030204" pitchFamily="34" charset="0"/>
                <a:ea typeface="Calibri" panose="020F0502020204030204" pitchFamily="34" charset="0"/>
                <a:cs typeface="Mangal" panose="02040503050203030202" pitchFamily="18" charset="0"/>
              </a:rPr>
              <a:t>/- subject to the condition that the loan has been sanctioned by the financial institution during the period ranging from 01.04.2019 to 31.03.2019.</a:t>
            </a:r>
          </a:p>
          <a:p>
            <a:pPr algn="just">
              <a:lnSpc>
                <a:spcPct val="107000"/>
              </a:lnSpc>
              <a:spcAft>
                <a:spcPts val="800"/>
              </a:spcAft>
            </a:pP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It has been further proposed that where a deduction is allowed under the said section for any interest, then deduction shall not be allowed in respect of such interest under any other provisions of the IT Act.</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w.e.f. 01.04.2020 (</a:t>
            </a:r>
            <a:r>
              <a:rPr lang="en-US" sz="2800" dirty="0" err="1">
                <a:latin typeface="Calibri" panose="020F0502020204030204" pitchFamily="34" charset="0"/>
                <a:ea typeface="Calibri" panose="020F0502020204030204" pitchFamily="34" charset="0"/>
                <a:cs typeface="Mangal" panose="02040503050203030202" pitchFamily="18" charset="0"/>
              </a:rPr>
              <a:t>A.Y.2020</a:t>
            </a:r>
            <a:r>
              <a:rPr lang="en-US" sz="2800" dirty="0">
                <a:latin typeface="Calibri" panose="020F0502020204030204" pitchFamily="34" charset="0"/>
                <a:ea typeface="Calibri" panose="020F0502020204030204" pitchFamily="34" charset="0"/>
                <a:cs typeface="Mangal" panose="02040503050203030202" pitchFamily="18" charset="0"/>
              </a:rPr>
              <a:t>-21 onwards)</a:t>
            </a: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2420262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6C26E5A-5B2F-4418-816A-B8D2799151F1}"/>
              </a:ext>
            </a:extLst>
          </p:cNvPr>
          <p:cNvSpPr/>
          <p:nvPr/>
        </p:nvSpPr>
        <p:spPr>
          <a:xfrm>
            <a:off x="383219" y="0"/>
            <a:ext cx="11425561" cy="6849247"/>
          </a:xfrm>
          <a:prstGeom prst="rect">
            <a:avLst/>
          </a:prstGeom>
        </p:spPr>
        <p:txBody>
          <a:bodyPr wrap="square">
            <a:spAutoFit/>
          </a:bodyPr>
          <a:lstStyle/>
          <a:p>
            <a:pPr algn="ctr">
              <a:lnSpc>
                <a:spcPct val="107000"/>
              </a:lnSpc>
              <a:spcAft>
                <a:spcPts val="800"/>
              </a:spcAft>
            </a:pPr>
            <a:r>
              <a:rPr lang="en-US" sz="32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Deduction Of Interest on Affordable Housing for Individuals</a:t>
            </a:r>
            <a:endParaRPr lang="en-IN" sz="24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New deduction u/s </a:t>
            </a:r>
            <a:r>
              <a:rPr lang="en-US" sz="2800" dirty="0" err="1">
                <a:latin typeface="Calibri" panose="020F0502020204030204" pitchFamily="34" charset="0"/>
                <a:ea typeface="Calibri" panose="020F0502020204030204" pitchFamily="34" charset="0"/>
                <a:cs typeface="Mangal" panose="02040503050203030202" pitchFamily="18" charset="0"/>
              </a:rPr>
              <a:t>80EEA</a:t>
            </a:r>
            <a:r>
              <a:rPr lang="en-US" sz="2800" dirty="0">
                <a:latin typeface="Calibri" panose="020F0502020204030204" pitchFamily="34" charset="0"/>
                <a:ea typeface="Calibri" panose="020F0502020204030204" pitchFamily="34" charset="0"/>
                <a:cs typeface="Mangal" panose="02040503050203030202" pitchFamily="18" charset="0"/>
              </a:rPr>
              <a:t> is proposed for an individual </a:t>
            </a:r>
            <a:r>
              <a:rPr lang="en-US" sz="2800" dirty="0" err="1">
                <a:latin typeface="Calibri" panose="020F0502020204030204" pitchFamily="34" charset="0"/>
                <a:ea typeface="Calibri" panose="020F0502020204030204" pitchFamily="34" charset="0"/>
                <a:cs typeface="Mangal" panose="02040503050203030202" pitchFamily="18" charset="0"/>
              </a:rPr>
              <a:t>assesse</a:t>
            </a:r>
            <a:r>
              <a:rPr lang="en-US" sz="2800" dirty="0">
                <a:latin typeface="Calibri" panose="020F0502020204030204" pitchFamily="34" charset="0"/>
                <a:ea typeface="Calibri" panose="020F0502020204030204" pitchFamily="34" charset="0"/>
                <a:cs typeface="Mangal" panose="02040503050203030202" pitchFamily="18" charset="0"/>
              </a:rPr>
              <a:t> on interest payable by him to financial institutions on loan taken for the purpose of acquisition of a residential house property. The deduction of interest payable from the gross total income is allowable subject to the following conditions:</a:t>
            </a:r>
            <a:endParaRPr lang="en-IN" sz="2000" dirty="0">
              <a:latin typeface="Calibri" panose="020F0502020204030204" pitchFamily="34" charset="0"/>
              <a:ea typeface="Calibri" panose="020F0502020204030204" pitchFamily="34" charset="0"/>
              <a:cs typeface="Mangal" panose="02040503050203030202" pitchFamily="18" charset="0"/>
            </a:endParaRPr>
          </a:p>
          <a:p>
            <a:pPr marL="457200" indent="-457200" algn="just">
              <a:lnSpc>
                <a:spcPct val="107000"/>
              </a:lnSpc>
              <a:spcAft>
                <a:spcPts val="800"/>
              </a:spcAft>
              <a:buFontTx/>
              <a:buChar char="-"/>
            </a:pPr>
            <a:r>
              <a:rPr lang="en-US" sz="2800" dirty="0">
                <a:latin typeface="Calibri" panose="020F0502020204030204" pitchFamily="34" charset="0"/>
                <a:ea typeface="Calibri" panose="020F0502020204030204" pitchFamily="34" charset="0"/>
                <a:cs typeface="Mangal" panose="02040503050203030202" pitchFamily="18" charset="0"/>
              </a:rPr>
              <a:t>The loan is sanctioned between 01.04.19 to 31.03.19</a:t>
            </a:r>
            <a:endParaRPr lang="en-IN" sz="2000" dirty="0">
              <a:latin typeface="Calibri" panose="020F0502020204030204" pitchFamily="34" charset="0"/>
              <a:ea typeface="Calibri" panose="020F0502020204030204" pitchFamily="34" charset="0"/>
              <a:cs typeface="Mangal" panose="02040503050203030202" pitchFamily="18" charset="0"/>
            </a:endParaRPr>
          </a:p>
          <a:p>
            <a:pPr marL="457200" indent="-457200" algn="just">
              <a:lnSpc>
                <a:spcPct val="107000"/>
              </a:lnSpc>
              <a:spcAft>
                <a:spcPts val="800"/>
              </a:spcAft>
              <a:buFontTx/>
              <a:buChar char="-"/>
            </a:pPr>
            <a:r>
              <a:rPr lang="en-US" sz="2800" dirty="0">
                <a:latin typeface="Calibri" panose="020F0502020204030204" pitchFamily="34" charset="0"/>
                <a:ea typeface="Calibri" panose="020F0502020204030204" pitchFamily="34" charset="0"/>
                <a:cs typeface="Mangal" panose="02040503050203030202" pitchFamily="18" charset="0"/>
              </a:rPr>
              <a:t>Stamp duty value of the property does not exceed </a:t>
            </a:r>
            <a:r>
              <a:rPr lang="en-US" sz="2800" dirty="0" err="1">
                <a:latin typeface="Calibri" panose="020F0502020204030204" pitchFamily="34" charset="0"/>
                <a:ea typeface="Calibri" panose="020F0502020204030204" pitchFamily="34" charset="0"/>
                <a:cs typeface="Mangal" panose="02040503050203030202" pitchFamily="18" charset="0"/>
              </a:rPr>
              <a:t>Rs.45</a:t>
            </a:r>
            <a:r>
              <a:rPr lang="en-US" sz="2800" dirty="0">
                <a:latin typeface="Calibri" panose="020F0502020204030204" pitchFamily="34" charset="0"/>
                <a:ea typeface="Calibri" panose="020F0502020204030204" pitchFamily="34" charset="0"/>
                <a:cs typeface="Mangal" panose="02040503050203030202" pitchFamily="18" charset="0"/>
              </a:rPr>
              <a:t> lakh; and</a:t>
            </a:r>
            <a:endParaRPr lang="en-IN" sz="2000" dirty="0">
              <a:latin typeface="Calibri" panose="020F0502020204030204" pitchFamily="34" charset="0"/>
              <a:ea typeface="Calibri" panose="020F0502020204030204" pitchFamily="34" charset="0"/>
              <a:cs typeface="Mangal" panose="02040503050203030202" pitchFamily="18" charset="0"/>
            </a:endParaRPr>
          </a:p>
          <a:p>
            <a:pPr marL="457200" indent="-457200" algn="just">
              <a:lnSpc>
                <a:spcPct val="107000"/>
              </a:lnSpc>
              <a:spcAft>
                <a:spcPts val="800"/>
              </a:spcAft>
              <a:buFontTx/>
              <a:buChar char="-"/>
            </a:pPr>
            <a:r>
              <a:rPr lang="en-US" sz="2800" dirty="0">
                <a:latin typeface="Calibri" panose="020F0502020204030204" pitchFamily="34" charset="0"/>
                <a:ea typeface="Calibri" panose="020F0502020204030204" pitchFamily="34" charset="0"/>
                <a:cs typeface="Mangal" panose="02040503050203030202" pitchFamily="18" charset="0"/>
              </a:rPr>
              <a:t>The </a:t>
            </a:r>
            <a:r>
              <a:rPr lang="en-US" sz="2800" dirty="0" err="1">
                <a:latin typeface="Calibri" panose="020F0502020204030204" pitchFamily="34" charset="0"/>
                <a:ea typeface="Calibri" panose="020F0502020204030204" pitchFamily="34" charset="0"/>
                <a:cs typeface="Mangal" panose="02040503050203030202" pitchFamily="18" charset="0"/>
              </a:rPr>
              <a:t>assesse</a:t>
            </a:r>
            <a:r>
              <a:rPr lang="en-US" sz="2800" dirty="0">
                <a:latin typeface="Calibri" panose="020F0502020204030204" pitchFamily="34" charset="0"/>
                <a:ea typeface="Calibri" panose="020F0502020204030204" pitchFamily="34" charset="0"/>
                <a:cs typeface="Mangal" panose="02040503050203030202" pitchFamily="18" charset="0"/>
              </a:rPr>
              <a:t> does not own any residential house property on the date of sanction of loan.</a:t>
            </a:r>
            <a:endParaRPr lang="en-IN" sz="2000" dirty="0">
              <a:latin typeface="Calibri" panose="020F0502020204030204" pitchFamily="34" charset="0"/>
              <a:ea typeface="Calibri" panose="020F0502020204030204" pitchFamily="34" charset="0"/>
              <a:cs typeface="Mangal" panose="02040503050203030202" pitchFamily="18" charset="0"/>
            </a:endParaRPr>
          </a:p>
          <a:p>
            <a:pPr marL="457200" indent="-457200" algn="just">
              <a:lnSpc>
                <a:spcPct val="107000"/>
              </a:lnSpc>
              <a:spcAft>
                <a:spcPts val="800"/>
              </a:spcAft>
              <a:buFontTx/>
              <a:buChar char="-"/>
            </a:pPr>
            <a:r>
              <a:rPr lang="en-US" sz="2800" dirty="0">
                <a:latin typeface="Calibri" panose="020F0502020204030204" pitchFamily="34" charset="0"/>
                <a:ea typeface="Calibri" panose="020F0502020204030204" pitchFamily="34" charset="0"/>
                <a:cs typeface="Mangal" panose="02040503050203030202" pitchFamily="18" charset="0"/>
              </a:rPr>
              <a:t>The limit of deduction allowed is Rs. 1.5 lakh.</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The deduction is also available for loan taken form a Housing finance company.</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w.e.f. 01.04.2020 (</a:t>
            </a:r>
            <a:r>
              <a:rPr lang="en-US" sz="2800" dirty="0" err="1">
                <a:latin typeface="Calibri" panose="020F0502020204030204" pitchFamily="34" charset="0"/>
                <a:ea typeface="Calibri" panose="020F0502020204030204" pitchFamily="34" charset="0"/>
                <a:cs typeface="Mangal" panose="02040503050203030202" pitchFamily="18" charset="0"/>
              </a:rPr>
              <a:t>A.Y.2020</a:t>
            </a:r>
            <a:r>
              <a:rPr lang="en-US" sz="2800" dirty="0">
                <a:latin typeface="Calibri" panose="020F0502020204030204" pitchFamily="34" charset="0"/>
                <a:ea typeface="Calibri" panose="020F0502020204030204" pitchFamily="34" charset="0"/>
                <a:cs typeface="Mangal" panose="02040503050203030202" pitchFamily="18" charset="0"/>
              </a:rPr>
              <a:t>-21 onwards)</a:t>
            </a:r>
            <a:endParaRPr lang="en-IN" sz="1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989869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5D088A1-7C80-452C-93CC-F8672D8B09E4}"/>
              </a:ext>
            </a:extLst>
          </p:cNvPr>
          <p:cNvSpPr/>
          <p:nvPr/>
        </p:nvSpPr>
        <p:spPr>
          <a:xfrm>
            <a:off x="466345" y="0"/>
            <a:ext cx="11466575" cy="6822573"/>
          </a:xfrm>
          <a:prstGeom prst="rect">
            <a:avLst/>
          </a:prstGeom>
        </p:spPr>
        <p:txBody>
          <a:bodyPr wrap="square">
            <a:spAutoFit/>
          </a:bodyPr>
          <a:lstStyle/>
          <a:p>
            <a:pPr algn="ctr">
              <a:lnSpc>
                <a:spcPct val="107000"/>
              </a:lnSpc>
              <a:spcAft>
                <a:spcPts val="800"/>
              </a:spcAft>
            </a:pPr>
            <a:r>
              <a:rPr lang="en-US" sz="36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Alignment of definition of “Affordable Housing “with GST Act</a:t>
            </a:r>
          </a:p>
          <a:p>
            <a:pPr algn="ctr">
              <a:lnSpc>
                <a:spcPct val="107000"/>
              </a:lnSpc>
              <a:spcAft>
                <a:spcPts val="800"/>
              </a:spcAft>
            </a:pPr>
            <a:r>
              <a:rPr lang="en-US" sz="3600" b="1" i="1" u="sng" dirty="0">
                <a:solidFill>
                  <a:srgbClr val="FF0000"/>
                </a:solidFill>
              </a:rPr>
              <a:t>Incentives for Start-ups</a:t>
            </a:r>
            <a:endParaRPr lang="en-IN" sz="3600" b="1" dirty="0">
              <a:solidFill>
                <a:srgbClr val="FF0000"/>
              </a:solidFill>
            </a:endParaRPr>
          </a:p>
          <a:p>
            <a:pPr algn="just"/>
            <a:r>
              <a:rPr lang="en-US" sz="3200" dirty="0"/>
              <a:t>Under the existing provision of section 79(b), a company being an eligible start-up, but not a public company, can carry forward and set off the loss incurred in any year prior to the previous year, if all the shareholders of such company, continue to hold those shares on the last day of such pervious year.</a:t>
            </a:r>
          </a:p>
          <a:p>
            <a:pPr algn="just"/>
            <a:r>
              <a:rPr lang="en-US" sz="3200" dirty="0"/>
              <a:t>Now from All the Shareholders, it is 51%</a:t>
            </a:r>
            <a:endParaRPr lang="en-IN" sz="3200" dirty="0"/>
          </a:p>
          <a:p>
            <a:pPr algn="just"/>
            <a:endParaRPr lang="en-US" sz="3200" dirty="0"/>
          </a:p>
          <a:p>
            <a:pPr algn="just"/>
            <a:r>
              <a:rPr lang="en-US" sz="3200" dirty="0"/>
              <a:t>w.e.f. 01.04.2020 (</a:t>
            </a:r>
            <a:r>
              <a:rPr lang="en-US" sz="3200" dirty="0" err="1"/>
              <a:t>A.Y</a:t>
            </a:r>
            <a:r>
              <a:rPr lang="en-US" sz="3200" dirty="0"/>
              <a:t>. 2020-21 onwards)</a:t>
            </a:r>
            <a:endParaRPr lang="en-IN" sz="3200" dirty="0"/>
          </a:p>
          <a:p>
            <a:pPr>
              <a:lnSpc>
                <a:spcPct val="107000"/>
              </a:lnSpc>
              <a:spcAft>
                <a:spcPts val="800"/>
              </a:spcAft>
            </a:pPr>
            <a:endParaRPr lang="en-IN" sz="2000" dirty="0">
              <a:solidFill>
                <a:srgbClr val="FF0000"/>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2578332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571348" y="333173"/>
            <a:ext cx="10093910" cy="5991192"/>
          </a:xfrm>
          <a:prstGeom prst="rect">
            <a:avLst/>
          </a:prstGeom>
        </p:spPr>
        <p:txBody>
          <a:bodyPr wrap="square">
            <a:spAutoFit/>
          </a:bodyPr>
          <a:lstStyle/>
          <a:p>
            <a:pPr algn="just">
              <a:lnSpc>
                <a:spcPct val="107000"/>
              </a:lnSpc>
            </a:pPr>
            <a:r>
              <a:rPr lang="en-IN" sz="2400" dirty="0">
                <a:latin typeface="ArialMT"/>
              </a:rPr>
              <a:t>31. Substitution of section </a:t>
            </a:r>
            <a:r>
              <a:rPr lang="en-IN" sz="2400" dirty="0" err="1">
                <a:latin typeface="ArialMT"/>
              </a:rPr>
              <a:t>92D</a:t>
            </a:r>
            <a:r>
              <a:rPr lang="en-IN" sz="2400" dirty="0">
                <a:latin typeface="ArialMT"/>
              </a:rPr>
              <a:t>.</a:t>
            </a:r>
          </a:p>
          <a:p>
            <a:pPr algn="just">
              <a:lnSpc>
                <a:spcPct val="107000"/>
              </a:lnSpc>
            </a:pPr>
            <a:r>
              <a:rPr lang="en-IN" sz="2400" dirty="0">
                <a:latin typeface="ArialMT"/>
              </a:rPr>
              <a:t>32. Amendment of section </a:t>
            </a:r>
            <a:r>
              <a:rPr lang="en-IN" sz="2400" dirty="0" err="1">
                <a:latin typeface="ArialMT"/>
              </a:rPr>
              <a:t>111A</a:t>
            </a:r>
            <a:r>
              <a:rPr lang="en-IN" sz="2400" dirty="0">
                <a:latin typeface="ArialMT"/>
              </a:rPr>
              <a:t>.</a:t>
            </a:r>
          </a:p>
          <a:p>
            <a:pPr algn="just">
              <a:lnSpc>
                <a:spcPct val="107000"/>
              </a:lnSpc>
            </a:pPr>
            <a:r>
              <a:rPr lang="en-IN" sz="2400" dirty="0">
                <a:latin typeface="ArialMT"/>
              </a:rPr>
              <a:t>33. Amendment of section </a:t>
            </a:r>
            <a:r>
              <a:rPr lang="en-IN" sz="2400" dirty="0" err="1">
                <a:latin typeface="ArialMT"/>
              </a:rPr>
              <a:t>115A</a:t>
            </a:r>
            <a:r>
              <a:rPr lang="en-IN" sz="2400" dirty="0">
                <a:latin typeface="ArialMT"/>
              </a:rPr>
              <a:t>.</a:t>
            </a:r>
          </a:p>
          <a:p>
            <a:pPr algn="just">
              <a:lnSpc>
                <a:spcPct val="107000"/>
              </a:lnSpc>
            </a:pPr>
            <a:r>
              <a:rPr lang="en-IN" sz="2400" dirty="0">
                <a:latin typeface="ArialMT"/>
              </a:rPr>
              <a:t>34. Amendment of section </a:t>
            </a:r>
            <a:r>
              <a:rPr lang="en-IN" sz="2400" dirty="0" err="1">
                <a:latin typeface="ArialMT"/>
              </a:rPr>
              <a:t>115JB</a:t>
            </a:r>
            <a:r>
              <a:rPr lang="en-IN" sz="2400" dirty="0">
                <a:latin typeface="ArialMT"/>
              </a:rPr>
              <a:t>.</a:t>
            </a:r>
          </a:p>
          <a:p>
            <a:pPr algn="just">
              <a:lnSpc>
                <a:spcPct val="107000"/>
              </a:lnSpc>
            </a:pPr>
            <a:r>
              <a:rPr lang="en-IN" sz="2400" dirty="0">
                <a:latin typeface="ArialMT"/>
              </a:rPr>
              <a:t>35. Amendment of section 115-O.</a:t>
            </a:r>
          </a:p>
          <a:p>
            <a:pPr algn="just">
              <a:lnSpc>
                <a:spcPct val="107000"/>
              </a:lnSpc>
            </a:pPr>
            <a:r>
              <a:rPr lang="en-IN" sz="2400" dirty="0">
                <a:latin typeface="ArialMT"/>
              </a:rPr>
              <a:t>36. Amendment of section </a:t>
            </a:r>
            <a:r>
              <a:rPr lang="en-IN" sz="2400" dirty="0" err="1">
                <a:latin typeface="ArialMT"/>
              </a:rPr>
              <a:t>115QA</a:t>
            </a:r>
            <a:r>
              <a:rPr lang="en-IN" sz="2400" dirty="0">
                <a:latin typeface="ArialMT"/>
              </a:rPr>
              <a:t>.</a:t>
            </a:r>
          </a:p>
          <a:p>
            <a:pPr algn="just">
              <a:lnSpc>
                <a:spcPct val="107000"/>
              </a:lnSpc>
            </a:pPr>
            <a:r>
              <a:rPr lang="en-IN" sz="2400" dirty="0">
                <a:latin typeface="ArialMT"/>
              </a:rPr>
              <a:t>37. Amendment of section </a:t>
            </a:r>
            <a:r>
              <a:rPr lang="en-IN" sz="2400" dirty="0" err="1">
                <a:latin typeface="ArialMT"/>
              </a:rPr>
              <a:t>115R</a:t>
            </a:r>
            <a:r>
              <a:rPr lang="en-IN" sz="2400" dirty="0">
                <a:latin typeface="ArialMT"/>
              </a:rPr>
              <a:t>.</a:t>
            </a:r>
          </a:p>
          <a:p>
            <a:pPr algn="just">
              <a:lnSpc>
                <a:spcPct val="107000"/>
              </a:lnSpc>
            </a:pPr>
            <a:r>
              <a:rPr lang="en-IN" sz="2400" dirty="0">
                <a:latin typeface="ArialMT"/>
              </a:rPr>
              <a:t>38. Amendment of section </a:t>
            </a:r>
            <a:r>
              <a:rPr lang="en-IN" sz="2400" dirty="0" err="1">
                <a:latin typeface="ArialMT"/>
              </a:rPr>
              <a:t>115UB</a:t>
            </a:r>
            <a:r>
              <a:rPr lang="en-IN" sz="2400" dirty="0">
                <a:latin typeface="ArialMT"/>
              </a:rPr>
              <a:t>.</a:t>
            </a:r>
          </a:p>
          <a:p>
            <a:pPr algn="just">
              <a:lnSpc>
                <a:spcPct val="107000"/>
              </a:lnSpc>
            </a:pPr>
            <a:r>
              <a:rPr lang="en-IN" sz="2400" dirty="0">
                <a:latin typeface="ArialMT"/>
              </a:rPr>
              <a:t>39. Amendment of section 139.</a:t>
            </a:r>
          </a:p>
          <a:p>
            <a:pPr algn="just">
              <a:lnSpc>
                <a:spcPct val="107000"/>
              </a:lnSpc>
            </a:pPr>
            <a:r>
              <a:rPr lang="en-IN" sz="2400" dirty="0">
                <a:latin typeface="ArialMT"/>
              </a:rPr>
              <a:t>40. Amendment of section </a:t>
            </a:r>
            <a:r>
              <a:rPr lang="en-IN" sz="2400" dirty="0" err="1">
                <a:latin typeface="ArialMT"/>
              </a:rPr>
              <a:t>139A</a:t>
            </a:r>
            <a:r>
              <a:rPr lang="en-IN" sz="2400" dirty="0">
                <a:latin typeface="ArialMT"/>
              </a:rPr>
              <a:t>.</a:t>
            </a:r>
          </a:p>
          <a:p>
            <a:pPr algn="just">
              <a:lnSpc>
                <a:spcPct val="107000"/>
              </a:lnSpc>
            </a:pPr>
            <a:r>
              <a:rPr lang="en-IN" sz="2400" dirty="0">
                <a:latin typeface="ArialMT"/>
              </a:rPr>
              <a:t>41. Amendment of section </a:t>
            </a:r>
            <a:r>
              <a:rPr lang="en-IN" sz="2400" dirty="0" err="1">
                <a:latin typeface="ArialMT"/>
              </a:rPr>
              <a:t>139AA</a:t>
            </a:r>
            <a:r>
              <a:rPr lang="en-IN" sz="2400" dirty="0">
                <a:latin typeface="ArialMT"/>
              </a:rPr>
              <a:t>.</a:t>
            </a:r>
          </a:p>
          <a:p>
            <a:pPr algn="just">
              <a:lnSpc>
                <a:spcPct val="107000"/>
              </a:lnSpc>
            </a:pPr>
            <a:r>
              <a:rPr lang="en-IN" sz="2400" dirty="0">
                <a:latin typeface="ArialMT"/>
              </a:rPr>
              <a:t>42. Amendment of section </a:t>
            </a:r>
            <a:r>
              <a:rPr lang="en-IN" sz="2400" dirty="0" err="1">
                <a:latin typeface="ArialMT"/>
              </a:rPr>
              <a:t>140A</a:t>
            </a:r>
            <a:r>
              <a:rPr lang="en-IN" sz="2400" dirty="0">
                <a:latin typeface="ArialMT"/>
              </a:rPr>
              <a:t>.</a:t>
            </a:r>
          </a:p>
          <a:p>
            <a:pPr algn="just">
              <a:lnSpc>
                <a:spcPct val="107000"/>
              </a:lnSpc>
            </a:pPr>
            <a:r>
              <a:rPr lang="en-IN" sz="2400" dirty="0">
                <a:latin typeface="ArialMT"/>
              </a:rPr>
              <a:t>43. Amendment of section 143.</a:t>
            </a:r>
          </a:p>
          <a:p>
            <a:pPr algn="just">
              <a:lnSpc>
                <a:spcPct val="107000"/>
              </a:lnSpc>
            </a:pPr>
            <a:r>
              <a:rPr lang="en-IN" sz="2400" dirty="0">
                <a:latin typeface="ArialMT"/>
              </a:rPr>
              <a:t>44. Amendment of section </a:t>
            </a:r>
            <a:r>
              <a:rPr lang="en-IN" sz="2400" dirty="0" err="1">
                <a:latin typeface="ArialMT"/>
              </a:rPr>
              <a:t>194DA</a:t>
            </a:r>
            <a:r>
              <a:rPr lang="en-IN" sz="2400" dirty="0">
                <a:latin typeface="ArialMT"/>
              </a:rPr>
              <a:t>.</a:t>
            </a:r>
          </a:p>
          <a:p>
            <a:pPr algn="just">
              <a:lnSpc>
                <a:spcPct val="107000"/>
              </a:lnSpc>
            </a:pPr>
            <a:r>
              <a:rPr lang="en-IN" sz="2400" dirty="0">
                <a:latin typeface="ArialMT"/>
              </a:rPr>
              <a:t>45. Amendment of section 194-IA.</a:t>
            </a:r>
          </a:p>
        </p:txBody>
      </p:sp>
    </p:spTree>
    <p:extLst>
      <p:ext uri="{BB962C8B-B14F-4D97-AF65-F5344CB8AC3E}">
        <p14:creationId xmlns:p14="http://schemas.microsoft.com/office/powerpoint/2010/main" xmlns="" val="185004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22BBDD4-1686-4A4C-B207-3D3ED7AEA4A6}"/>
              </a:ext>
            </a:extLst>
          </p:cNvPr>
          <p:cNvSpPr/>
          <p:nvPr/>
        </p:nvSpPr>
        <p:spPr>
          <a:xfrm>
            <a:off x="763480" y="80381"/>
            <a:ext cx="11052699" cy="6636497"/>
          </a:xfrm>
          <a:prstGeom prst="rect">
            <a:avLst/>
          </a:prstGeom>
        </p:spPr>
        <p:txBody>
          <a:bodyPr wrap="square">
            <a:spAutoFit/>
          </a:bodyPr>
          <a:lstStyle/>
          <a:p>
            <a:pPr algn="ctr">
              <a:lnSpc>
                <a:spcPct val="107000"/>
              </a:lnSpc>
              <a:spcAft>
                <a:spcPts val="800"/>
              </a:spcAft>
            </a:pPr>
            <a:r>
              <a:rPr lang="en-US" sz="36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Proposed amendments in Section </a:t>
            </a:r>
            <a:r>
              <a:rPr lang="en-US" sz="3600" b="1" i="1" u="sng" dirty="0" err="1">
                <a:solidFill>
                  <a:srgbClr val="FF0000"/>
                </a:solidFill>
                <a:latin typeface="Calibri" panose="020F0502020204030204" pitchFamily="34" charset="0"/>
                <a:ea typeface="Calibri" panose="020F0502020204030204" pitchFamily="34" charset="0"/>
                <a:cs typeface="Mangal" panose="02040503050203030202" pitchFamily="18" charset="0"/>
              </a:rPr>
              <a:t>54GB</a:t>
            </a:r>
            <a:r>
              <a:rPr lang="en-US" sz="36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 to incentivize eligible start-ups</a:t>
            </a:r>
            <a:endParaRPr lang="en-IN" sz="28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As per the existing provisions capital gains on transfer of a residential property by an individual or HUF, is not chargeable, in case the said </a:t>
            </a:r>
            <a:r>
              <a:rPr lang="en-US" sz="2800" dirty="0" err="1">
                <a:latin typeface="Calibri" panose="020F0502020204030204" pitchFamily="34" charset="0"/>
                <a:ea typeface="Calibri" panose="020F0502020204030204" pitchFamily="34" charset="0"/>
                <a:cs typeface="Mangal" panose="02040503050203030202" pitchFamily="18" charset="0"/>
              </a:rPr>
              <a:t>assesse</a:t>
            </a:r>
            <a:r>
              <a:rPr lang="en-US" sz="2800" dirty="0">
                <a:latin typeface="Calibri" panose="020F0502020204030204" pitchFamily="34" charset="0"/>
                <a:ea typeface="Calibri" panose="020F0502020204030204" pitchFamily="34" charset="0"/>
                <a:cs typeface="Mangal" panose="02040503050203030202" pitchFamily="18" charset="0"/>
              </a:rPr>
              <a:t>(s) </a:t>
            </a:r>
            <a:r>
              <a:rPr lang="en-US" sz="2800" dirty="0" err="1">
                <a:latin typeface="Calibri" panose="020F0502020204030204" pitchFamily="34" charset="0"/>
                <a:ea typeface="Calibri" panose="020F0502020204030204" pitchFamily="34" charset="0"/>
                <a:cs typeface="Mangal" panose="02040503050203030202" pitchFamily="18" charset="0"/>
              </a:rPr>
              <a:t>utilise</a:t>
            </a:r>
            <a:r>
              <a:rPr lang="en-US" sz="2800" dirty="0">
                <a:latin typeface="Calibri" panose="020F0502020204030204" pitchFamily="34" charset="0"/>
                <a:ea typeface="Calibri" panose="020F0502020204030204" pitchFamily="34" charset="0"/>
                <a:cs typeface="Mangal" panose="02040503050203030202" pitchFamily="18" charset="0"/>
              </a:rPr>
              <a:t> the net consideration for subscription in the equity shares of an eligible company, and the eligible company further, within a period of 1 year from the date of subscription in equity shares, utilizes this amount for purchases of new asset.</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A pre- requisite condition was that, the </a:t>
            </a:r>
            <a:r>
              <a:rPr lang="en-US" sz="2800" dirty="0" err="1">
                <a:latin typeface="Calibri" panose="020F0502020204030204" pitchFamily="34" charset="0"/>
                <a:ea typeface="Calibri" panose="020F0502020204030204" pitchFamily="34" charset="0"/>
                <a:cs typeface="Mangal" panose="02040503050203030202" pitchFamily="18" charset="0"/>
              </a:rPr>
              <a:t>assesse</a:t>
            </a:r>
            <a:r>
              <a:rPr lang="en-US" sz="2800" dirty="0">
                <a:latin typeface="Calibri" panose="020F0502020204030204" pitchFamily="34" charset="0"/>
                <a:ea typeface="Calibri" panose="020F0502020204030204" pitchFamily="34" charset="0"/>
                <a:cs typeface="Mangal" panose="02040503050203030202" pitchFamily="18" charset="0"/>
              </a:rPr>
              <a:t> shall hold more then 51% share capital/ voting rights. Other conditions was that the new asset acquired by the company shall not be transferred </a:t>
            </a:r>
            <a:r>
              <a:rPr lang="en-US" sz="2800" dirty="0" err="1">
                <a:latin typeface="Calibri" panose="020F0502020204030204" pitchFamily="34" charset="0"/>
                <a:ea typeface="Calibri" panose="020F0502020204030204" pitchFamily="34" charset="0"/>
                <a:cs typeface="Mangal" panose="02040503050203030202" pitchFamily="18" charset="0"/>
              </a:rPr>
              <a:t>upto</a:t>
            </a:r>
            <a:r>
              <a:rPr lang="en-US" sz="2800" dirty="0">
                <a:latin typeface="Calibri" panose="020F0502020204030204" pitchFamily="34" charset="0"/>
                <a:ea typeface="Calibri" panose="020F0502020204030204" pitchFamily="34" charset="0"/>
                <a:cs typeface="Mangal" panose="02040503050203030202" pitchFamily="18" charset="0"/>
              </a:rPr>
              <a:t> 5 years from the date of their acquisition.</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The sun set date for said exemption to invest in start-ups was 31.03.2019.</a:t>
            </a:r>
            <a:endParaRPr lang="en-IN" sz="20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65068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ABE6B0B-1132-4976-8DDF-F889FFF8B4B6}"/>
              </a:ext>
            </a:extLst>
          </p:cNvPr>
          <p:cNvSpPr/>
          <p:nvPr/>
        </p:nvSpPr>
        <p:spPr>
          <a:xfrm>
            <a:off x="606640" y="133135"/>
            <a:ext cx="11387092" cy="6404317"/>
          </a:xfrm>
          <a:prstGeom prst="rect">
            <a:avLst/>
          </a:prstGeom>
        </p:spPr>
        <p:txBody>
          <a:bodyPr wrap="square">
            <a:spAutoFit/>
          </a:bodyPr>
          <a:lstStyle/>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Now, it is proposed to amend Section </a:t>
            </a:r>
            <a:r>
              <a:rPr lang="en-US" sz="3600" dirty="0" err="1">
                <a:latin typeface="Calibri" panose="020F0502020204030204" pitchFamily="34" charset="0"/>
                <a:ea typeface="Calibri" panose="020F0502020204030204" pitchFamily="34" charset="0"/>
                <a:cs typeface="Mangal" panose="02040503050203030202" pitchFamily="18" charset="0"/>
              </a:rPr>
              <a:t>54GB</a:t>
            </a:r>
            <a:r>
              <a:rPr lang="en-US" sz="3600" dirty="0">
                <a:latin typeface="Calibri" panose="020F0502020204030204" pitchFamily="34" charset="0"/>
                <a:ea typeface="Calibri" panose="020F0502020204030204" pitchFamily="34" charset="0"/>
                <a:cs typeface="Mangal" panose="02040503050203030202" pitchFamily="18" charset="0"/>
              </a:rPr>
              <a:t> as under:</a:t>
            </a: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The sun set date has been extended to 31.03.2021 if the said capital gains are invested in an eligible start-up; </a:t>
            </a: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The condition of minimum shareholding of 51% of share capital or voting rights as mentioned above, is proposed to be reduced to 25%;</a:t>
            </a: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Restriction on transfer of new asset within 5 years to be reduced to 3 years in case of a new asset being computer or computer software acquired by an eligible start-up.</a:t>
            </a: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w.e.f. 01.04.2020 (</a:t>
            </a:r>
            <a:r>
              <a:rPr lang="en-US" sz="3600" dirty="0" err="1">
                <a:latin typeface="Calibri" panose="020F0502020204030204" pitchFamily="34" charset="0"/>
                <a:ea typeface="Calibri" panose="020F0502020204030204" pitchFamily="34" charset="0"/>
                <a:cs typeface="Mangal" panose="02040503050203030202" pitchFamily="18" charset="0"/>
              </a:rPr>
              <a:t>A.Y.2020</a:t>
            </a:r>
            <a:r>
              <a:rPr lang="en-US" sz="3600" dirty="0">
                <a:latin typeface="Calibri" panose="020F0502020204030204" pitchFamily="34" charset="0"/>
                <a:ea typeface="Calibri" panose="020F0502020204030204" pitchFamily="34" charset="0"/>
                <a:cs typeface="Mangal" panose="02040503050203030202" pitchFamily="18" charset="0"/>
              </a:rPr>
              <a:t>-21 onwards)</a:t>
            </a:r>
            <a:endParaRPr lang="en-IN" sz="28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110442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D8BD232-0791-481A-9CE0-0C05FF3A37A5}"/>
              </a:ext>
            </a:extLst>
          </p:cNvPr>
          <p:cNvSpPr/>
          <p:nvPr/>
        </p:nvSpPr>
        <p:spPr>
          <a:xfrm>
            <a:off x="614038" y="86845"/>
            <a:ext cx="10963923" cy="6541471"/>
          </a:xfrm>
          <a:prstGeom prst="rect">
            <a:avLst/>
          </a:prstGeom>
        </p:spPr>
        <p:txBody>
          <a:bodyPr wrap="square">
            <a:spAutoFit/>
          </a:bodyPr>
          <a:lstStyle/>
          <a:p>
            <a:pPr algn="ctr">
              <a:lnSpc>
                <a:spcPct val="107000"/>
              </a:lnSpc>
              <a:spcAft>
                <a:spcPts val="800"/>
              </a:spcAft>
            </a:pPr>
            <a:r>
              <a:rPr lang="en-US" sz="32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Online Filing to Improve Effectiveness of Tax Administration</a:t>
            </a:r>
            <a:endParaRPr lang="en-IN" sz="24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Under Section 195(2) of the Act a person making payment to a non-resident may file an application before the assessing officer to obtain certificate/order from the Assessing officer for lower or nil withholding tax. Till now the process was manual. An amendment is now proposed to prescribe an online form</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w.e.f. 01.11.2019.</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solidFill>
                  <a:srgbClr val="7030A0"/>
                </a:solidFill>
                <a:latin typeface="Calibri" panose="020F0502020204030204" pitchFamily="34" charset="0"/>
                <a:ea typeface="Calibri" panose="020F0502020204030204" pitchFamily="34" charset="0"/>
                <a:cs typeface="Mangal" panose="02040503050203030202" pitchFamily="18" charset="0"/>
              </a:rPr>
              <a:t>Under section </a:t>
            </a:r>
            <a:r>
              <a:rPr lang="en-US" sz="2800" dirty="0" err="1">
                <a:solidFill>
                  <a:srgbClr val="7030A0"/>
                </a:solidFill>
                <a:latin typeface="Calibri" panose="020F0502020204030204" pitchFamily="34" charset="0"/>
                <a:ea typeface="Calibri" panose="020F0502020204030204" pitchFamily="34" charset="0"/>
                <a:cs typeface="Mangal" panose="02040503050203030202" pitchFamily="18" charset="0"/>
              </a:rPr>
              <a:t>206A</a:t>
            </a:r>
            <a:r>
              <a:rPr lang="en-US" sz="2800" dirty="0">
                <a:solidFill>
                  <a:srgbClr val="7030A0"/>
                </a:solidFill>
                <a:latin typeface="Calibri" panose="020F0502020204030204" pitchFamily="34" charset="0"/>
                <a:ea typeface="Calibri" panose="020F0502020204030204" pitchFamily="34" charset="0"/>
                <a:cs typeface="Mangal" panose="02040503050203030202" pitchFamily="18" charset="0"/>
              </a:rPr>
              <a:t>, a banking company, co-operative society or a public company, responsible for paying interest without deducting tax, are required to be filed in a computer readable media such as CD-ROM , floppy etc. Now amendment is proposed to allow filing of return through an electronic form.</a:t>
            </a:r>
            <a:endParaRPr lang="en-IN" sz="2000" dirty="0">
              <a:solidFill>
                <a:srgbClr val="7030A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solidFill>
                  <a:srgbClr val="7030A0"/>
                </a:solidFill>
                <a:latin typeface="Calibri" panose="020F0502020204030204" pitchFamily="34" charset="0"/>
                <a:ea typeface="Calibri" panose="020F0502020204030204" pitchFamily="34" charset="0"/>
                <a:cs typeface="Mangal" panose="02040503050203030202" pitchFamily="18" charset="0"/>
              </a:rPr>
              <a:t>w.e.f. 01.011.2019</a:t>
            </a:r>
            <a:endParaRPr lang="en-IN" sz="2000" dirty="0">
              <a:solidFill>
                <a:srgbClr val="7030A0"/>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14530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3BBFD756-EDB0-4A83-B4C5-B0689DA18B5E}"/>
              </a:ext>
            </a:extLst>
          </p:cNvPr>
          <p:cNvSpPr/>
          <p:nvPr/>
        </p:nvSpPr>
        <p:spPr>
          <a:xfrm>
            <a:off x="624396" y="193849"/>
            <a:ext cx="11094128" cy="6604500"/>
          </a:xfrm>
          <a:prstGeom prst="rect">
            <a:avLst/>
          </a:prstGeom>
        </p:spPr>
        <p:txBody>
          <a:bodyPr wrap="square">
            <a:spAutoFit/>
          </a:bodyPr>
          <a:lstStyle/>
          <a:p>
            <a:pPr algn="ctr">
              <a:lnSpc>
                <a:spcPct val="107000"/>
              </a:lnSpc>
              <a:spcAft>
                <a:spcPts val="800"/>
              </a:spcAft>
            </a:pPr>
            <a:r>
              <a:rPr lang="en-US" sz="32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Tax on buy back of shares by a listed Company</a:t>
            </a:r>
            <a:endParaRPr lang="en-IN" sz="24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The provision of section </a:t>
            </a:r>
            <a:r>
              <a:rPr lang="en-US" sz="2800" dirty="0" err="1">
                <a:latin typeface="Calibri" panose="020F0502020204030204" pitchFamily="34" charset="0"/>
                <a:ea typeface="Calibri" panose="020F0502020204030204" pitchFamily="34" charset="0"/>
                <a:cs typeface="Mangal" panose="02040503050203030202" pitchFamily="18" charset="0"/>
              </a:rPr>
              <a:t>115QA</a:t>
            </a:r>
            <a:r>
              <a:rPr lang="en-US" sz="2800" dirty="0">
                <a:latin typeface="Calibri" panose="020F0502020204030204" pitchFamily="34" charset="0"/>
                <a:ea typeface="Calibri" panose="020F0502020204030204" pitchFamily="34" charset="0"/>
                <a:cs typeface="Mangal" panose="02040503050203030202" pitchFamily="18" charset="0"/>
              </a:rPr>
              <a:t> charged tax @20% on amount of distributed income on buy back of shares by an unlisted company.</a:t>
            </a:r>
            <a:r>
              <a:rPr lang="en-IN" sz="2000" dirty="0">
                <a:latin typeface="Calibri" panose="020F0502020204030204" pitchFamily="34" charset="0"/>
                <a:ea typeface="Calibri" panose="020F0502020204030204" pitchFamily="34" charset="0"/>
                <a:cs typeface="Mangal" panose="02040503050203030202" pitchFamily="18" charset="0"/>
              </a:rPr>
              <a:t> </a:t>
            </a:r>
            <a:r>
              <a:rPr lang="en-US" sz="2800" dirty="0">
                <a:latin typeface="Calibri" panose="020F0502020204030204" pitchFamily="34" charset="0"/>
                <a:ea typeface="Calibri" panose="020F0502020204030204" pitchFamily="34" charset="0"/>
                <a:cs typeface="Mangal" panose="02040503050203030202" pitchFamily="18" charset="0"/>
              </a:rPr>
              <a:t>This measure was taken to curb the practice of distribution money to the shareholders of the company through a buy back of shares instead of distribution of dividend which attracted dividend distribution tax.</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Now the same provision is being extended  to listed companies as well. 20% tax will be levied in case a listed company distribute income by way of buy back of shares.</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Consequently, exemption u/s 10(</a:t>
            </a:r>
            <a:r>
              <a:rPr lang="en-US" sz="2800" dirty="0" err="1">
                <a:latin typeface="Calibri" panose="020F0502020204030204" pitchFamily="34" charset="0"/>
                <a:ea typeface="Calibri" panose="020F0502020204030204" pitchFamily="34" charset="0"/>
                <a:cs typeface="Mangal" panose="02040503050203030202" pitchFamily="18" charset="0"/>
              </a:rPr>
              <a:t>34A</a:t>
            </a:r>
            <a:r>
              <a:rPr lang="en-US" sz="2800" dirty="0">
                <a:latin typeface="Calibri" panose="020F0502020204030204" pitchFamily="34" charset="0"/>
                <a:ea typeface="Calibri" panose="020F0502020204030204" pitchFamily="34" charset="0"/>
                <a:cs typeface="Mangal" panose="02040503050203030202" pitchFamily="18" charset="0"/>
              </a:rPr>
              <a:t>) is proposed to be extended to shareholders of the listed company on account of buy-back of shares on which additional income-tax has been paid by the company.</a:t>
            </a:r>
            <a:endParaRPr lang="en-IN" sz="20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2800" dirty="0">
                <a:latin typeface="Calibri" panose="020F0502020204030204" pitchFamily="34" charset="0"/>
                <a:ea typeface="Calibri" panose="020F0502020204030204" pitchFamily="34" charset="0"/>
                <a:cs typeface="Mangal" panose="02040503050203030202" pitchFamily="18" charset="0"/>
              </a:rPr>
              <a:t>w.e.f. 05.07.2019.</a:t>
            </a: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8812752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499DCBE-0662-4019-A77A-32DC07CB8EA6}"/>
              </a:ext>
            </a:extLst>
          </p:cNvPr>
          <p:cNvSpPr/>
          <p:nvPr/>
        </p:nvSpPr>
        <p:spPr>
          <a:xfrm>
            <a:off x="461638" y="0"/>
            <a:ext cx="11603115" cy="6739602"/>
          </a:xfrm>
          <a:prstGeom prst="rect">
            <a:avLst/>
          </a:prstGeom>
        </p:spPr>
        <p:txBody>
          <a:bodyPr wrap="square">
            <a:spAutoFit/>
          </a:bodyPr>
          <a:lstStyle/>
          <a:p>
            <a:pPr marL="457200" indent="457200" algn="ctr">
              <a:lnSpc>
                <a:spcPct val="107000"/>
              </a:lnSpc>
              <a:spcAft>
                <a:spcPts val="800"/>
              </a:spcAft>
            </a:pPr>
            <a:r>
              <a:rPr lang="en-US" sz="32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Cancellation of Registration of the Trust or Institution</a:t>
            </a:r>
            <a:endParaRPr lang="en-IN" sz="24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Additional grounds have been proposed to be taken into consideration at time of granting of registration and subsequently to allow the commissioner or principal Commissioner to cannel the registration of the trust or institution.</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endParaRPr lang="en-US" sz="32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At the time of granting the </a:t>
            </a:r>
            <a:r>
              <a:rPr lang="en-US" sz="3200" dirty="0" err="1">
                <a:latin typeface="Calibri" panose="020F0502020204030204" pitchFamily="34" charset="0"/>
                <a:ea typeface="Calibri" panose="020F0502020204030204" pitchFamily="34" charset="0"/>
                <a:cs typeface="Mangal" panose="02040503050203030202" pitchFamily="18" charset="0"/>
              </a:rPr>
              <a:t>registrsation</a:t>
            </a:r>
            <a:r>
              <a:rPr lang="en-US" sz="3200" dirty="0">
                <a:latin typeface="Calibri" panose="020F0502020204030204" pitchFamily="34" charset="0"/>
                <a:ea typeface="Calibri" panose="020F0502020204030204" pitchFamily="34" charset="0"/>
                <a:cs typeface="Mangal" panose="02040503050203030202" pitchFamily="18" charset="0"/>
              </a:rPr>
              <a:t> to a trust or institution, the Principal Commissioner or the Commissioner shall inter alia, also satisfy himself about the compliance of the trust or institution to requirement of any other law which is material for the purpose of achieving its objects;</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w.e.f. 01.09.2019</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29669146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3574F47-8041-407F-9209-1EBE2F905185}"/>
              </a:ext>
            </a:extLst>
          </p:cNvPr>
          <p:cNvSpPr/>
          <p:nvPr/>
        </p:nvSpPr>
        <p:spPr>
          <a:xfrm>
            <a:off x="241176" y="0"/>
            <a:ext cx="11549849" cy="6934334"/>
          </a:xfrm>
          <a:prstGeom prst="rect">
            <a:avLst/>
          </a:prstGeom>
        </p:spPr>
        <p:txBody>
          <a:bodyPr wrap="square">
            <a:spAutoFit/>
          </a:bodyPr>
          <a:lstStyle/>
          <a:p>
            <a:pPr algn="ctr">
              <a:lnSpc>
                <a:spcPct val="107000"/>
              </a:lnSpc>
              <a:spcAft>
                <a:spcPts val="800"/>
              </a:spcAft>
            </a:pPr>
            <a:r>
              <a:rPr lang="en-US" sz="36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Relaxation of Provisions of Non Deduction of TDS in case of payment to non Residents</a:t>
            </a:r>
            <a:endParaRPr lang="en-IN" sz="28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Existing section 40(a)(</a:t>
            </a:r>
            <a:r>
              <a:rPr lang="en-US" sz="3200" dirty="0" err="1">
                <a:latin typeface="Calibri" panose="020F0502020204030204" pitchFamily="34" charset="0"/>
                <a:ea typeface="Calibri" panose="020F0502020204030204" pitchFamily="34" charset="0"/>
                <a:cs typeface="Mangal" panose="02040503050203030202" pitchFamily="18" charset="0"/>
              </a:rPr>
              <a:t>i</a:t>
            </a:r>
            <a:r>
              <a:rPr lang="en-US" sz="3200" dirty="0">
                <a:latin typeface="Calibri" panose="020F0502020204030204" pitchFamily="34" charset="0"/>
                <a:ea typeface="Calibri" panose="020F0502020204030204" pitchFamily="34" charset="0"/>
                <a:cs typeface="Mangal" panose="02040503050203030202" pitchFamily="18" charset="0"/>
              </a:rPr>
              <a:t>) provides for dis-allowance of expenditure on payment to nonresident without deduction of TDS.</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A relaxation was available for RESIDENTS, where in the assesses is not considered to by an assesses in default u/s 201 , if the payee has filed its return of income u/s 139, disclosed such payment for computing his return of income, paid tax on such income and furnished an accountants certificate to this effect. </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Now The relaxation is also available to non residents also Amendments in section 201(1) &amp; 201(</a:t>
            </a:r>
            <a:r>
              <a:rPr lang="en-US" sz="3200" dirty="0" err="1">
                <a:latin typeface="Calibri" panose="020F0502020204030204" pitchFamily="34" charset="0"/>
                <a:ea typeface="Calibri" panose="020F0502020204030204" pitchFamily="34" charset="0"/>
                <a:cs typeface="Mangal" panose="02040503050203030202" pitchFamily="18" charset="0"/>
              </a:rPr>
              <a:t>1A</a:t>
            </a:r>
            <a:r>
              <a:rPr lang="en-US" sz="3200" dirty="0">
                <a:latin typeface="Calibri" panose="020F0502020204030204" pitchFamily="34" charset="0"/>
                <a:ea typeface="Calibri" panose="020F0502020204030204" pitchFamily="34" charset="0"/>
                <a:cs typeface="Mangal" panose="02040503050203030202" pitchFamily="18" charset="0"/>
              </a:rPr>
              <a:t>)  w.e.f. 01.09.2019</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Amendments in section 40(a)(</a:t>
            </a:r>
            <a:r>
              <a:rPr lang="en-US" sz="3200" dirty="0" err="1">
                <a:latin typeface="Calibri" panose="020F0502020204030204" pitchFamily="34" charset="0"/>
                <a:ea typeface="Calibri" panose="020F0502020204030204" pitchFamily="34" charset="0"/>
                <a:cs typeface="Mangal" panose="02040503050203030202" pitchFamily="18" charset="0"/>
              </a:rPr>
              <a:t>i</a:t>
            </a:r>
            <a:r>
              <a:rPr lang="en-US" sz="3200" dirty="0">
                <a:latin typeface="Calibri" panose="020F0502020204030204" pitchFamily="34" charset="0"/>
                <a:ea typeface="Calibri" panose="020F0502020204030204" pitchFamily="34" charset="0"/>
                <a:cs typeface="Mangal" panose="02040503050203030202" pitchFamily="18" charset="0"/>
              </a:rPr>
              <a:t>) w.e.f. 01.04.2019.</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3573573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4CA1E17-060F-473D-AD92-89F48E744FA3}"/>
              </a:ext>
            </a:extLst>
          </p:cNvPr>
          <p:cNvSpPr/>
          <p:nvPr/>
        </p:nvSpPr>
        <p:spPr>
          <a:xfrm>
            <a:off x="535619" y="159769"/>
            <a:ext cx="11324947" cy="6246454"/>
          </a:xfrm>
          <a:prstGeom prst="rect">
            <a:avLst/>
          </a:prstGeom>
        </p:spPr>
        <p:txBody>
          <a:bodyPr wrap="square">
            <a:spAutoFit/>
          </a:bodyPr>
          <a:lstStyle/>
          <a:p>
            <a:pPr algn="ctr">
              <a:lnSpc>
                <a:spcPct val="107000"/>
              </a:lnSpc>
              <a:spcAft>
                <a:spcPts val="800"/>
              </a:spcAft>
            </a:pPr>
            <a:r>
              <a:rPr lang="en-US" sz="40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Relaxation to Equity Oriented Fund of Funds</a:t>
            </a:r>
            <a:endParaRPr lang="en-IN" sz="32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As per the existing provisions of section </a:t>
            </a:r>
            <a:r>
              <a:rPr lang="en-US" sz="3200" dirty="0" err="1">
                <a:latin typeface="Calibri" panose="020F0502020204030204" pitchFamily="34" charset="0"/>
                <a:ea typeface="Calibri" panose="020F0502020204030204" pitchFamily="34" charset="0"/>
                <a:cs typeface="Mangal" panose="02040503050203030202" pitchFamily="18" charset="0"/>
              </a:rPr>
              <a:t>111A</a:t>
            </a:r>
            <a:r>
              <a:rPr lang="en-US" sz="3200" dirty="0">
                <a:latin typeface="Calibri" panose="020F0502020204030204" pitchFamily="34" charset="0"/>
                <a:ea typeface="Calibri" panose="020F0502020204030204" pitchFamily="34" charset="0"/>
                <a:cs typeface="Mangal" panose="02040503050203030202" pitchFamily="18" charset="0"/>
              </a:rPr>
              <a:t> and 10(38) the “Equity Oriented Funds” confines the investment of these funds by way of equity shares on domestic companies.</a:t>
            </a:r>
          </a:p>
          <a:p>
            <a:pPr algn="just">
              <a:lnSpc>
                <a:spcPct val="107000"/>
              </a:lnSpc>
              <a:spcAft>
                <a:spcPts val="800"/>
              </a:spcAft>
            </a:pP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As per the proposed amendments the above definition of Equity Oriented Funds has been substituted, with the definition given u/s </a:t>
            </a:r>
            <a:r>
              <a:rPr lang="en-US" sz="3200" dirty="0" err="1">
                <a:latin typeface="Calibri" panose="020F0502020204030204" pitchFamily="34" charset="0"/>
                <a:ea typeface="Calibri" panose="020F0502020204030204" pitchFamily="34" charset="0"/>
                <a:cs typeface="Mangal" panose="02040503050203030202" pitchFamily="18" charset="0"/>
              </a:rPr>
              <a:t>112A</a:t>
            </a:r>
            <a:r>
              <a:rPr lang="en-US" sz="3200" dirty="0">
                <a:latin typeface="Calibri" panose="020F0502020204030204" pitchFamily="34" charset="0"/>
                <a:ea typeface="Calibri" panose="020F0502020204030204" pitchFamily="34" charset="0"/>
                <a:cs typeface="Mangal" panose="02040503050203030202" pitchFamily="18" charset="0"/>
              </a:rPr>
              <a:t> which extends the investment of these funds in the </a:t>
            </a:r>
            <a:r>
              <a:rPr lang="en-US" sz="3200" i="1" dirty="0">
                <a:solidFill>
                  <a:srgbClr val="7030A0"/>
                </a:solidFill>
                <a:latin typeface="Calibri" panose="020F0502020204030204" pitchFamily="34" charset="0"/>
                <a:ea typeface="Calibri" panose="020F0502020204030204" pitchFamily="34" charset="0"/>
                <a:cs typeface="Mangal" panose="02040503050203030202" pitchFamily="18" charset="0"/>
              </a:rPr>
              <a:t>units of another fund which is traded on recognized stock exchange</a:t>
            </a:r>
            <a:r>
              <a:rPr lang="en-US" sz="3200" dirty="0">
                <a:latin typeface="Calibri" panose="020F0502020204030204" pitchFamily="34" charset="0"/>
                <a:ea typeface="Calibri" panose="020F0502020204030204" pitchFamily="34" charset="0"/>
                <a:cs typeface="Mangal" panose="02040503050203030202" pitchFamily="18" charset="0"/>
              </a:rPr>
              <a:t>.</a:t>
            </a:r>
          </a:p>
          <a:p>
            <a:pPr algn="just">
              <a:lnSpc>
                <a:spcPct val="107000"/>
              </a:lnSpc>
              <a:spcAft>
                <a:spcPts val="800"/>
              </a:spcAft>
            </a:pP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w.e.f. 01.04.2020 (AY 2020-21 onwards).</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747078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7B23B31-BAD1-4AC1-ADB9-28D6FD1D6A0E}"/>
              </a:ext>
            </a:extLst>
          </p:cNvPr>
          <p:cNvSpPr/>
          <p:nvPr/>
        </p:nvSpPr>
        <p:spPr>
          <a:xfrm>
            <a:off x="349188" y="203220"/>
            <a:ext cx="11842812" cy="6820457"/>
          </a:xfrm>
          <a:prstGeom prst="rect">
            <a:avLst/>
          </a:prstGeom>
        </p:spPr>
        <p:txBody>
          <a:bodyPr wrap="square">
            <a:spAutoFit/>
          </a:bodyPr>
          <a:lstStyle/>
          <a:p>
            <a:pPr algn="ctr">
              <a:lnSpc>
                <a:spcPct val="107000"/>
              </a:lnSpc>
              <a:spcAft>
                <a:spcPts val="800"/>
              </a:spcAft>
            </a:pPr>
            <a:r>
              <a:rPr lang="en-US" sz="36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Credit of Relief Provided under section 89</a:t>
            </a:r>
            <a:endParaRPr lang="en-IN" sz="28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As per the existing provision of section </a:t>
            </a:r>
            <a:r>
              <a:rPr lang="en-US" sz="3600" dirty="0" err="1">
                <a:latin typeface="Calibri" panose="020F0502020204030204" pitchFamily="34" charset="0"/>
                <a:ea typeface="Calibri" panose="020F0502020204030204" pitchFamily="34" charset="0"/>
                <a:cs typeface="Mangal" panose="02040503050203030202" pitchFamily="18" charset="0"/>
              </a:rPr>
              <a:t>140A</a:t>
            </a:r>
            <a:r>
              <a:rPr lang="en-US" sz="3600" dirty="0">
                <a:latin typeface="Calibri" panose="020F0502020204030204" pitchFamily="34" charset="0"/>
                <a:ea typeface="Calibri" panose="020F0502020204030204" pitchFamily="34" charset="0"/>
                <a:cs typeface="Mangal" panose="02040503050203030202" pitchFamily="18" charset="0"/>
              </a:rPr>
              <a:t>, section 143, section </a:t>
            </a:r>
            <a:r>
              <a:rPr lang="en-US" sz="3600" dirty="0" err="1">
                <a:latin typeface="Calibri" panose="020F0502020204030204" pitchFamily="34" charset="0"/>
                <a:ea typeface="Calibri" panose="020F0502020204030204" pitchFamily="34" charset="0"/>
                <a:cs typeface="Mangal" panose="02040503050203030202" pitchFamily="18" charset="0"/>
              </a:rPr>
              <a:t>234A</a:t>
            </a:r>
            <a:r>
              <a:rPr lang="en-US" sz="3600" dirty="0">
                <a:latin typeface="Calibri" panose="020F0502020204030204" pitchFamily="34" charset="0"/>
                <a:ea typeface="Calibri" panose="020F0502020204030204" pitchFamily="34" charset="0"/>
                <a:cs typeface="Mangal" panose="02040503050203030202" pitchFamily="18" charset="0"/>
              </a:rPr>
              <a:t>, and section </a:t>
            </a:r>
            <a:r>
              <a:rPr lang="en-US" sz="3600" dirty="0" err="1">
                <a:latin typeface="Calibri" panose="020F0502020204030204" pitchFamily="34" charset="0"/>
                <a:ea typeface="Calibri" panose="020F0502020204030204" pitchFamily="34" charset="0"/>
                <a:cs typeface="Mangal" panose="02040503050203030202" pitchFamily="18" charset="0"/>
              </a:rPr>
              <a:t>234C</a:t>
            </a:r>
            <a:r>
              <a:rPr lang="en-US" sz="3600" dirty="0">
                <a:latin typeface="Calibri" panose="020F0502020204030204" pitchFamily="34" charset="0"/>
                <a:ea typeface="Calibri" panose="020F0502020204030204" pitchFamily="34" charset="0"/>
                <a:cs typeface="Mangal" panose="02040503050203030202" pitchFamily="18" charset="0"/>
              </a:rPr>
              <a:t>, relief under Section 89 was not considered while computing the tax/ interest liability, which results in increased tax/interest liability for the taxpayers.</a:t>
            </a: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As per the proposed amendments the relief under section 89 will be provided while calculating tax/ interest liability under Section </a:t>
            </a:r>
            <a:r>
              <a:rPr lang="en-US" sz="3600" dirty="0" err="1">
                <a:latin typeface="Calibri" panose="020F0502020204030204" pitchFamily="34" charset="0"/>
                <a:ea typeface="Calibri" panose="020F0502020204030204" pitchFamily="34" charset="0"/>
                <a:cs typeface="Mangal" panose="02040503050203030202" pitchFamily="18" charset="0"/>
              </a:rPr>
              <a:t>140A</a:t>
            </a:r>
            <a:r>
              <a:rPr lang="en-US" sz="3600" dirty="0">
                <a:latin typeface="Calibri" panose="020F0502020204030204" pitchFamily="34" charset="0"/>
                <a:ea typeface="Calibri" panose="020F0502020204030204" pitchFamily="34" charset="0"/>
                <a:cs typeface="Mangal" panose="02040503050203030202" pitchFamily="18" charset="0"/>
              </a:rPr>
              <a:t>, section </a:t>
            </a:r>
            <a:r>
              <a:rPr lang="en-US" sz="3600" dirty="0" err="1">
                <a:latin typeface="Calibri" panose="020F0502020204030204" pitchFamily="34" charset="0"/>
                <a:ea typeface="Calibri" panose="020F0502020204030204" pitchFamily="34" charset="0"/>
                <a:cs typeface="Mangal" panose="02040503050203030202" pitchFamily="18" charset="0"/>
              </a:rPr>
              <a:t>234A</a:t>
            </a:r>
            <a:r>
              <a:rPr lang="en-US" sz="3600" dirty="0">
                <a:latin typeface="Calibri" panose="020F0502020204030204" pitchFamily="34" charset="0"/>
                <a:ea typeface="Calibri" panose="020F0502020204030204" pitchFamily="34" charset="0"/>
                <a:cs typeface="Mangal" panose="02040503050203030202" pitchFamily="18" charset="0"/>
              </a:rPr>
              <a:t>, Section </a:t>
            </a:r>
            <a:r>
              <a:rPr lang="en-US" sz="3600" dirty="0" err="1">
                <a:latin typeface="Calibri" panose="020F0502020204030204" pitchFamily="34" charset="0"/>
                <a:ea typeface="Calibri" panose="020F0502020204030204" pitchFamily="34" charset="0"/>
                <a:cs typeface="Mangal" panose="02040503050203030202" pitchFamily="18" charset="0"/>
              </a:rPr>
              <a:t>234B</a:t>
            </a:r>
            <a:r>
              <a:rPr lang="en-US" sz="3600" dirty="0">
                <a:latin typeface="Calibri" panose="020F0502020204030204" pitchFamily="34" charset="0"/>
                <a:ea typeface="Calibri" panose="020F0502020204030204" pitchFamily="34" charset="0"/>
                <a:cs typeface="Mangal" panose="02040503050203030202" pitchFamily="18" charset="0"/>
              </a:rPr>
              <a:t>, along with the other reliefs.</a:t>
            </a: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r>
              <a:rPr lang="en-US" sz="3600" dirty="0">
                <a:latin typeface="Calibri" panose="020F0502020204030204" pitchFamily="34" charset="0"/>
                <a:ea typeface="Calibri" panose="020F0502020204030204" pitchFamily="34" charset="0"/>
                <a:cs typeface="Mangal" panose="02040503050203030202" pitchFamily="18" charset="0"/>
              </a:rPr>
              <a:t>w.e.f. 01.09.2019</a:t>
            </a:r>
            <a:endParaRPr lang="en-IN" sz="3600" dirty="0"/>
          </a:p>
        </p:txBody>
      </p:sp>
    </p:spTree>
    <p:extLst>
      <p:ext uri="{BB962C8B-B14F-4D97-AF65-F5344CB8AC3E}">
        <p14:creationId xmlns:p14="http://schemas.microsoft.com/office/powerpoint/2010/main" xmlns="" val="33700131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CB7134F-5C4D-4C7F-8C1E-74E9516F1F65}"/>
              </a:ext>
            </a:extLst>
          </p:cNvPr>
          <p:cNvSpPr/>
          <p:nvPr/>
        </p:nvSpPr>
        <p:spPr>
          <a:xfrm>
            <a:off x="381739" y="128602"/>
            <a:ext cx="11585359" cy="6301725"/>
          </a:xfrm>
          <a:prstGeom prst="rect">
            <a:avLst/>
          </a:prstGeom>
        </p:spPr>
        <p:txBody>
          <a:bodyPr wrap="square">
            <a:spAutoFit/>
          </a:bodyPr>
          <a:lstStyle/>
          <a:p>
            <a:pPr algn="ctr">
              <a:lnSpc>
                <a:spcPct val="107000"/>
              </a:lnSpc>
              <a:spcAft>
                <a:spcPts val="800"/>
              </a:spcAft>
            </a:pPr>
            <a:r>
              <a:rPr lang="en-US" sz="36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Incentives to National Pension System (NPS) subscribers</a:t>
            </a:r>
            <a:endParaRPr lang="en-IN" sz="28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At present as per Section 10(</a:t>
            </a:r>
            <a:r>
              <a:rPr lang="en-US" sz="3600" dirty="0" err="1">
                <a:latin typeface="Calibri" panose="020F0502020204030204" pitchFamily="34" charset="0"/>
                <a:ea typeface="Calibri" panose="020F0502020204030204" pitchFamily="34" charset="0"/>
                <a:cs typeface="Mangal" panose="02040503050203030202" pitchFamily="18" charset="0"/>
              </a:rPr>
              <a:t>12A</a:t>
            </a:r>
            <a:r>
              <a:rPr lang="en-US" sz="3600" dirty="0">
                <a:latin typeface="Calibri" panose="020F0502020204030204" pitchFamily="34" charset="0"/>
                <a:ea typeface="Calibri" panose="020F0502020204030204" pitchFamily="34" charset="0"/>
                <a:cs typeface="Mangal" panose="02040503050203030202" pitchFamily="18" charset="0"/>
              </a:rPr>
              <a:t>), 40% of the payment made to the assesses from National Pension System Trust, On closure of his account or on his opting out of the pension scheme, was exempted, now it is proposed for 60%.</a:t>
            </a:r>
          </a:p>
          <a:p>
            <a:pPr algn="just">
              <a:lnSpc>
                <a:spcPct val="107000"/>
              </a:lnSpc>
              <a:spcAft>
                <a:spcPts val="800"/>
              </a:spcAft>
            </a:pPr>
            <a:r>
              <a:rPr lang="en-US" sz="3600" dirty="0">
                <a:solidFill>
                  <a:srgbClr val="002060"/>
                </a:solidFill>
                <a:latin typeface="Calibri" panose="020F0502020204030204" pitchFamily="34" charset="0"/>
                <a:ea typeface="Calibri" panose="020F0502020204030204" pitchFamily="34" charset="0"/>
                <a:cs typeface="Mangal" panose="02040503050203030202" pitchFamily="18" charset="0"/>
              </a:rPr>
              <a:t>As per existing provision of section </a:t>
            </a:r>
            <a:r>
              <a:rPr lang="en-US" sz="3600" dirty="0" err="1">
                <a:solidFill>
                  <a:srgbClr val="002060"/>
                </a:solidFill>
                <a:latin typeface="Calibri" panose="020F0502020204030204" pitchFamily="34" charset="0"/>
                <a:ea typeface="Calibri" panose="020F0502020204030204" pitchFamily="34" charset="0"/>
                <a:cs typeface="Mangal" panose="02040503050203030202" pitchFamily="18" charset="0"/>
              </a:rPr>
              <a:t>80CCD</a:t>
            </a:r>
            <a:r>
              <a:rPr lang="en-US" sz="3600" dirty="0">
                <a:solidFill>
                  <a:srgbClr val="002060"/>
                </a:solidFill>
                <a:latin typeface="Calibri" panose="020F0502020204030204" pitchFamily="34" charset="0"/>
                <a:ea typeface="Calibri" panose="020F0502020204030204" pitchFamily="34" charset="0"/>
                <a:cs typeface="Mangal" panose="02040503050203030202" pitchFamily="18" charset="0"/>
              </a:rPr>
              <a:t>(1)(a) , an assesses was eligible for deduction to the extent of 10%  of his salary now it is proposed to 14% in case of Central Government employee only.</a:t>
            </a:r>
            <a:endParaRPr lang="en-IN" sz="2800" dirty="0">
              <a:solidFill>
                <a:srgbClr val="00206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w.e.f. 01.04.2020 (</a:t>
            </a:r>
            <a:r>
              <a:rPr lang="en-US" sz="3600" dirty="0" err="1">
                <a:latin typeface="Calibri" panose="020F0502020204030204" pitchFamily="34" charset="0"/>
                <a:ea typeface="Calibri" panose="020F0502020204030204" pitchFamily="34" charset="0"/>
                <a:cs typeface="Mangal" panose="02040503050203030202" pitchFamily="18" charset="0"/>
              </a:rPr>
              <a:t>A.Y</a:t>
            </a:r>
            <a:r>
              <a:rPr lang="en-US" sz="3600" dirty="0">
                <a:latin typeface="Calibri" panose="020F0502020204030204" pitchFamily="34" charset="0"/>
                <a:ea typeface="Calibri" panose="020F0502020204030204" pitchFamily="34" charset="0"/>
                <a:cs typeface="Mangal" panose="02040503050203030202" pitchFamily="18" charset="0"/>
              </a:rPr>
              <a:t>. 2020-</a:t>
            </a:r>
            <a:r>
              <a:rPr lang="en-US" sz="3600" dirty="0" err="1">
                <a:latin typeface="Calibri" panose="020F0502020204030204" pitchFamily="34" charset="0"/>
                <a:ea typeface="Calibri" panose="020F0502020204030204" pitchFamily="34" charset="0"/>
                <a:cs typeface="Mangal" panose="02040503050203030202" pitchFamily="18" charset="0"/>
              </a:rPr>
              <a:t>21onwards</a:t>
            </a:r>
            <a:r>
              <a:rPr lang="en-US" sz="3600" dirty="0">
                <a:latin typeface="Calibri" panose="020F0502020204030204" pitchFamily="34" charset="0"/>
                <a:ea typeface="Calibri" panose="020F0502020204030204" pitchFamily="34" charset="0"/>
                <a:cs typeface="Mangal" panose="02040503050203030202" pitchFamily="18" charset="0"/>
              </a:rPr>
              <a:t>)</a:t>
            </a:r>
            <a:endParaRPr lang="en-IN" sz="2800" dirty="0">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4840359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F32F974-A486-47A1-BB0F-8C9CFE01FE63}"/>
              </a:ext>
            </a:extLst>
          </p:cNvPr>
          <p:cNvSpPr/>
          <p:nvPr/>
        </p:nvSpPr>
        <p:spPr>
          <a:xfrm>
            <a:off x="355106" y="170724"/>
            <a:ext cx="11683013" cy="6963445"/>
          </a:xfrm>
          <a:prstGeom prst="rect">
            <a:avLst/>
          </a:prstGeom>
        </p:spPr>
        <p:txBody>
          <a:bodyPr wrap="square">
            <a:spAutoFit/>
          </a:bodyPr>
          <a:lstStyle/>
          <a:p>
            <a:pPr algn="ctr">
              <a:lnSpc>
                <a:spcPct val="107000"/>
              </a:lnSpc>
              <a:spcAft>
                <a:spcPts val="800"/>
              </a:spcAft>
            </a:pPr>
            <a:r>
              <a:rPr lang="en-US" sz="36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Prosecution Provision for Failure to Furnish Returns of Income </a:t>
            </a:r>
            <a:endParaRPr lang="en-IN" sz="28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Section </a:t>
            </a:r>
            <a:r>
              <a:rPr lang="en-US" sz="3200" dirty="0" err="1">
                <a:latin typeface="Calibri" panose="020F0502020204030204" pitchFamily="34" charset="0"/>
                <a:ea typeface="Calibri" panose="020F0502020204030204" pitchFamily="34" charset="0"/>
                <a:cs typeface="Mangal" panose="02040503050203030202" pitchFamily="18" charset="0"/>
              </a:rPr>
              <a:t>276CC</a:t>
            </a:r>
            <a:r>
              <a:rPr lang="en-US" sz="3200" dirty="0">
                <a:latin typeface="Calibri" panose="020F0502020204030204" pitchFamily="34" charset="0"/>
                <a:ea typeface="Calibri" panose="020F0502020204030204" pitchFamily="34" charset="0"/>
                <a:cs typeface="Mangal" panose="02040503050203030202" pitchFamily="18" charset="0"/>
              </a:rPr>
              <a:t> provides for prosecutions in case of failure to furnish return of income. Proviso to section </a:t>
            </a:r>
            <a:r>
              <a:rPr lang="en-US" sz="3200" dirty="0" err="1">
                <a:latin typeface="Calibri" panose="020F0502020204030204" pitchFamily="34" charset="0"/>
                <a:ea typeface="Calibri" panose="020F0502020204030204" pitchFamily="34" charset="0"/>
                <a:cs typeface="Mangal" panose="02040503050203030202" pitchFamily="18" charset="0"/>
              </a:rPr>
              <a:t>276CC</a:t>
            </a:r>
            <a:r>
              <a:rPr lang="en-US" sz="3200" dirty="0">
                <a:latin typeface="Calibri" panose="020F0502020204030204" pitchFamily="34" charset="0"/>
                <a:ea typeface="Calibri" panose="020F0502020204030204" pitchFamily="34" charset="0"/>
                <a:cs typeface="Mangal" panose="02040503050203030202" pitchFamily="18" charset="0"/>
              </a:rPr>
              <a:t> provides that a person shall not be prosecuted if the tax payable does not exceed Rs. 3,000/- The existing provisions do not the self-assessment tax and </a:t>
            </a:r>
            <a:r>
              <a:rPr lang="en-US" sz="3200" dirty="0" err="1">
                <a:latin typeface="Calibri" panose="020F0502020204030204" pitchFamily="34" charset="0"/>
                <a:ea typeface="Calibri" panose="020F0502020204030204" pitchFamily="34" charset="0"/>
                <a:cs typeface="Mangal" panose="02040503050203030202" pitchFamily="18" charset="0"/>
              </a:rPr>
              <a:t>TCS</a:t>
            </a:r>
            <a:r>
              <a:rPr lang="en-US" sz="3200" dirty="0">
                <a:latin typeface="Calibri" panose="020F0502020204030204" pitchFamily="34" charset="0"/>
                <a:ea typeface="Calibri" panose="020F0502020204030204" pitchFamily="34" charset="0"/>
                <a:cs typeface="Mangal" panose="02040503050203030202" pitchFamily="18" charset="0"/>
              </a:rPr>
              <a:t> while determining the tax payable.</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Accordingly, It is proposed that the amount of self-assessment tax paid before the expiry of the </a:t>
            </a:r>
            <a:r>
              <a:rPr lang="en-US" sz="3200" dirty="0" err="1">
                <a:latin typeface="Calibri" panose="020F0502020204030204" pitchFamily="34" charset="0"/>
                <a:ea typeface="Calibri" panose="020F0502020204030204" pitchFamily="34" charset="0"/>
                <a:cs typeface="Mangal" panose="02040503050203030202" pitchFamily="18" charset="0"/>
              </a:rPr>
              <a:t>A.Y</a:t>
            </a:r>
            <a:r>
              <a:rPr lang="en-US" sz="3200" dirty="0">
                <a:latin typeface="Calibri" panose="020F0502020204030204" pitchFamily="34" charset="0"/>
                <a:ea typeface="Calibri" panose="020F0502020204030204" pitchFamily="34" charset="0"/>
                <a:cs typeface="Mangal" panose="02040503050203030202" pitchFamily="18" charset="0"/>
              </a:rPr>
              <a:t>. and </a:t>
            </a:r>
            <a:r>
              <a:rPr lang="en-US" sz="3200" dirty="0" err="1">
                <a:latin typeface="Calibri" panose="020F0502020204030204" pitchFamily="34" charset="0"/>
                <a:ea typeface="Calibri" panose="020F0502020204030204" pitchFamily="34" charset="0"/>
                <a:cs typeface="Mangal" panose="02040503050203030202" pitchFamily="18" charset="0"/>
              </a:rPr>
              <a:t>TCS</a:t>
            </a:r>
            <a:r>
              <a:rPr lang="en-US" sz="3200" dirty="0">
                <a:latin typeface="Calibri" panose="020F0502020204030204" pitchFamily="34" charset="0"/>
                <a:ea typeface="Calibri" panose="020F0502020204030204" pitchFamily="34" charset="0"/>
                <a:cs typeface="Mangal" panose="02040503050203030202" pitchFamily="18" charset="0"/>
              </a:rPr>
              <a:t> shall be considered while determining the tax payable for section </a:t>
            </a:r>
            <a:r>
              <a:rPr lang="en-US" sz="3200" dirty="0" err="1">
                <a:latin typeface="Calibri" panose="020F0502020204030204" pitchFamily="34" charset="0"/>
                <a:ea typeface="Calibri" panose="020F0502020204030204" pitchFamily="34" charset="0"/>
                <a:cs typeface="Mangal" panose="02040503050203030202" pitchFamily="18" charset="0"/>
              </a:rPr>
              <a:t>276CC</a:t>
            </a:r>
            <a:r>
              <a:rPr lang="en-US" sz="3200" dirty="0">
                <a:latin typeface="Calibri" panose="020F0502020204030204" pitchFamily="34" charset="0"/>
                <a:ea typeface="Calibri" panose="020F0502020204030204" pitchFamily="34" charset="0"/>
                <a:cs typeface="Mangal" panose="02040503050203030202" pitchFamily="18" charset="0"/>
              </a:rPr>
              <a:t>. It is also proposed to increase the limit of tax payable from Rs. 3,000/- to Rs. 10,000/-.</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w.e.f. 01.04.2020 (</a:t>
            </a:r>
            <a:r>
              <a:rPr lang="en-US" sz="3200" dirty="0" err="1">
                <a:latin typeface="Calibri" panose="020F0502020204030204" pitchFamily="34" charset="0"/>
                <a:ea typeface="Calibri" panose="020F0502020204030204" pitchFamily="34" charset="0"/>
                <a:cs typeface="Mangal" panose="02040503050203030202" pitchFamily="18" charset="0"/>
              </a:rPr>
              <a:t>A.Y</a:t>
            </a:r>
            <a:r>
              <a:rPr lang="en-US" sz="3200" dirty="0">
                <a:latin typeface="Calibri" panose="020F0502020204030204" pitchFamily="34" charset="0"/>
                <a:ea typeface="Calibri" panose="020F0502020204030204" pitchFamily="34" charset="0"/>
                <a:cs typeface="Mangal" panose="02040503050203030202" pitchFamily="18" charset="0"/>
              </a:rPr>
              <a:t>. 2020-21 onwards)</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92533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526959" y="333173"/>
            <a:ext cx="10138299" cy="6386364"/>
          </a:xfrm>
          <a:prstGeom prst="rect">
            <a:avLst/>
          </a:prstGeom>
        </p:spPr>
        <p:txBody>
          <a:bodyPr wrap="square">
            <a:spAutoFit/>
          </a:bodyPr>
          <a:lstStyle/>
          <a:p>
            <a:pPr algn="just">
              <a:lnSpc>
                <a:spcPct val="107000"/>
              </a:lnSpc>
            </a:pPr>
            <a:r>
              <a:rPr lang="en-IN" sz="2400" dirty="0">
                <a:latin typeface="ArialMT"/>
              </a:rPr>
              <a:t>46. Insertion of new sections </a:t>
            </a:r>
            <a:r>
              <a:rPr lang="en-IN" sz="2400" dirty="0" err="1">
                <a:latin typeface="ArialMT"/>
              </a:rPr>
              <a:t>194M</a:t>
            </a:r>
            <a:r>
              <a:rPr lang="en-IN" sz="2400" dirty="0">
                <a:latin typeface="ArialMT"/>
              </a:rPr>
              <a:t> and </a:t>
            </a:r>
            <a:r>
              <a:rPr lang="en-IN" sz="2400" dirty="0" err="1">
                <a:latin typeface="ArialMT"/>
              </a:rPr>
              <a:t>194N</a:t>
            </a:r>
            <a:r>
              <a:rPr lang="en-IN" sz="2400" dirty="0">
                <a:latin typeface="ArialMT"/>
              </a:rPr>
              <a:t>.</a:t>
            </a:r>
          </a:p>
          <a:p>
            <a:pPr algn="just">
              <a:lnSpc>
                <a:spcPct val="107000"/>
              </a:lnSpc>
            </a:pPr>
            <a:r>
              <a:rPr lang="en-IN" sz="2400" dirty="0">
                <a:latin typeface="ArialMT"/>
              </a:rPr>
              <a:t>47. Amendment of section 195.</a:t>
            </a:r>
          </a:p>
          <a:p>
            <a:pPr algn="just">
              <a:lnSpc>
                <a:spcPct val="107000"/>
              </a:lnSpc>
            </a:pPr>
            <a:r>
              <a:rPr lang="en-IN" sz="2400" dirty="0">
                <a:latin typeface="ArialMT"/>
              </a:rPr>
              <a:t>48. Amendment of section 197.</a:t>
            </a:r>
          </a:p>
          <a:p>
            <a:pPr algn="just">
              <a:lnSpc>
                <a:spcPct val="107000"/>
              </a:lnSpc>
            </a:pPr>
            <a:r>
              <a:rPr lang="en-IN" sz="2400" dirty="0">
                <a:latin typeface="ArialMT"/>
              </a:rPr>
              <a:t>49. Amendment of section 201.</a:t>
            </a:r>
          </a:p>
          <a:p>
            <a:pPr algn="just">
              <a:lnSpc>
                <a:spcPct val="107000"/>
              </a:lnSpc>
            </a:pPr>
            <a:r>
              <a:rPr lang="en-IN" sz="2400" dirty="0">
                <a:latin typeface="ArialMT"/>
              </a:rPr>
              <a:t>50. Substitution of section </a:t>
            </a:r>
            <a:r>
              <a:rPr lang="en-IN" sz="2400" dirty="0" err="1">
                <a:latin typeface="ArialMT"/>
              </a:rPr>
              <a:t>206A</a:t>
            </a:r>
            <a:r>
              <a:rPr lang="en-IN" sz="2400" dirty="0">
                <a:latin typeface="ArialMT"/>
              </a:rPr>
              <a:t>.</a:t>
            </a:r>
          </a:p>
          <a:p>
            <a:pPr algn="just">
              <a:lnSpc>
                <a:spcPct val="107000"/>
              </a:lnSpc>
            </a:pPr>
            <a:r>
              <a:rPr lang="en-IN" sz="2400" dirty="0">
                <a:latin typeface="ArialMT"/>
              </a:rPr>
              <a:t>51. Amendment of section </a:t>
            </a:r>
            <a:r>
              <a:rPr lang="en-IN" sz="2400" dirty="0" err="1">
                <a:latin typeface="ArialMT"/>
              </a:rPr>
              <a:t>228A</a:t>
            </a:r>
            <a:r>
              <a:rPr lang="en-IN" sz="2400" dirty="0">
                <a:latin typeface="ArialMT"/>
              </a:rPr>
              <a:t>.</a:t>
            </a:r>
          </a:p>
          <a:p>
            <a:pPr algn="just">
              <a:lnSpc>
                <a:spcPct val="107000"/>
              </a:lnSpc>
            </a:pPr>
            <a:r>
              <a:rPr lang="en-IN" sz="2400" dirty="0">
                <a:latin typeface="ArialMT"/>
              </a:rPr>
              <a:t>52. Amendment of section </a:t>
            </a:r>
            <a:r>
              <a:rPr lang="en-IN" sz="2400" dirty="0" err="1">
                <a:latin typeface="ArialMT"/>
              </a:rPr>
              <a:t>234A</a:t>
            </a:r>
            <a:r>
              <a:rPr lang="en-IN" sz="2400" dirty="0">
                <a:latin typeface="ArialMT"/>
              </a:rPr>
              <a:t>.</a:t>
            </a:r>
          </a:p>
          <a:p>
            <a:pPr algn="just">
              <a:lnSpc>
                <a:spcPct val="107000"/>
              </a:lnSpc>
            </a:pPr>
            <a:r>
              <a:rPr lang="en-IN" sz="2400" dirty="0">
                <a:latin typeface="ArialMT"/>
              </a:rPr>
              <a:t>53. Amendment of section </a:t>
            </a:r>
            <a:r>
              <a:rPr lang="en-IN" sz="2400" dirty="0" err="1">
                <a:latin typeface="ArialMT"/>
              </a:rPr>
              <a:t>234B</a:t>
            </a:r>
            <a:r>
              <a:rPr lang="en-IN" sz="2400" dirty="0">
                <a:latin typeface="ArialMT"/>
              </a:rPr>
              <a:t>.</a:t>
            </a:r>
          </a:p>
          <a:p>
            <a:pPr algn="just">
              <a:lnSpc>
                <a:spcPct val="107000"/>
              </a:lnSpc>
            </a:pPr>
            <a:r>
              <a:rPr lang="en-IN" sz="2400" dirty="0">
                <a:latin typeface="ArialMT"/>
              </a:rPr>
              <a:t>54. Amendment of section </a:t>
            </a:r>
            <a:r>
              <a:rPr lang="en-IN" sz="2400" dirty="0" err="1">
                <a:latin typeface="ArialMT"/>
              </a:rPr>
              <a:t>234C</a:t>
            </a:r>
            <a:r>
              <a:rPr lang="en-IN" sz="2400" dirty="0">
                <a:latin typeface="ArialMT"/>
              </a:rPr>
              <a:t>.</a:t>
            </a:r>
          </a:p>
          <a:p>
            <a:pPr algn="just">
              <a:lnSpc>
                <a:spcPct val="107000"/>
              </a:lnSpc>
            </a:pPr>
            <a:r>
              <a:rPr lang="en-IN" sz="2400" dirty="0">
                <a:latin typeface="ArialMT"/>
              </a:rPr>
              <a:t>55. Amendment of section 239.</a:t>
            </a:r>
          </a:p>
          <a:p>
            <a:pPr algn="just">
              <a:lnSpc>
                <a:spcPct val="107000"/>
              </a:lnSpc>
            </a:pPr>
            <a:r>
              <a:rPr lang="en-IN" sz="2400" dirty="0">
                <a:latin typeface="ArialMT"/>
              </a:rPr>
              <a:t>56. Amendment of section </a:t>
            </a:r>
            <a:r>
              <a:rPr lang="en-IN" sz="2400" dirty="0" err="1">
                <a:latin typeface="ArialMT"/>
              </a:rPr>
              <a:t>246A</a:t>
            </a:r>
            <a:r>
              <a:rPr lang="en-IN" sz="2400" dirty="0">
                <a:latin typeface="ArialMT"/>
              </a:rPr>
              <a:t>.</a:t>
            </a:r>
          </a:p>
          <a:p>
            <a:pPr algn="just">
              <a:lnSpc>
                <a:spcPct val="107000"/>
              </a:lnSpc>
            </a:pPr>
            <a:r>
              <a:rPr lang="en-IN" sz="2400" dirty="0">
                <a:latin typeface="ArialMT"/>
              </a:rPr>
              <a:t>57. Amendment of section </a:t>
            </a:r>
            <a:r>
              <a:rPr lang="en-IN" sz="2400" dirty="0" err="1">
                <a:latin typeface="ArialMT"/>
              </a:rPr>
              <a:t>269SS</a:t>
            </a:r>
            <a:r>
              <a:rPr lang="en-IN" sz="2400" dirty="0">
                <a:latin typeface="ArialMT"/>
              </a:rPr>
              <a:t>.</a:t>
            </a:r>
          </a:p>
          <a:p>
            <a:pPr algn="just">
              <a:lnSpc>
                <a:spcPct val="107000"/>
              </a:lnSpc>
            </a:pPr>
            <a:r>
              <a:rPr lang="en-IN" sz="2400" dirty="0">
                <a:latin typeface="ArialMT"/>
              </a:rPr>
              <a:t>58. Amendment of section </a:t>
            </a:r>
            <a:r>
              <a:rPr lang="en-IN" sz="2400" dirty="0" err="1">
                <a:latin typeface="ArialMT"/>
              </a:rPr>
              <a:t>269ST</a:t>
            </a:r>
            <a:r>
              <a:rPr lang="en-IN" sz="2400" dirty="0">
                <a:latin typeface="ArialMT"/>
              </a:rPr>
              <a:t>.</a:t>
            </a:r>
          </a:p>
          <a:p>
            <a:pPr algn="just">
              <a:lnSpc>
                <a:spcPct val="107000"/>
              </a:lnSpc>
            </a:pPr>
            <a:r>
              <a:rPr lang="en-IN" sz="2400" dirty="0">
                <a:latin typeface="ArialMT"/>
              </a:rPr>
              <a:t>59. Insertion of new section </a:t>
            </a:r>
            <a:r>
              <a:rPr lang="en-IN" sz="2400" dirty="0" err="1">
                <a:latin typeface="ArialMT"/>
              </a:rPr>
              <a:t>269SU</a:t>
            </a:r>
            <a:r>
              <a:rPr lang="en-IN" sz="2400" dirty="0">
                <a:latin typeface="ArialMT"/>
              </a:rPr>
              <a:t>.</a:t>
            </a:r>
          </a:p>
          <a:p>
            <a:pPr algn="just">
              <a:lnSpc>
                <a:spcPct val="107000"/>
              </a:lnSpc>
            </a:pPr>
            <a:r>
              <a:rPr lang="en-IN" sz="2400" dirty="0">
                <a:latin typeface="ArialMT"/>
              </a:rPr>
              <a:t>60. Amendment of section </a:t>
            </a:r>
            <a:r>
              <a:rPr lang="en-IN" sz="2400" dirty="0" err="1">
                <a:latin typeface="ArialMT"/>
              </a:rPr>
              <a:t>269T</a:t>
            </a:r>
            <a:r>
              <a:rPr lang="en-IN" sz="2400" dirty="0">
                <a:latin typeface="ArialMT"/>
              </a:rPr>
              <a:t>.</a:t>
            </a: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19971433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BFC0CF-4266-46E9-9272-61B2B12E1393}"/>
              </a:ext>
            </a:extLst>
          </p:cNvPr>
          <p:cNvSpPr/>
          <p:nvPr/>
        </p:nvSpPr>
        <p:spPr>
          <a:xfrm>
            <a:off x="727967" y="180995"/>
            <a:ext cx="11336785" cy="6791924"/>
          </a:xfrm>
          <a:prstGeom prst="rect">
            <a:avLst/>
          </a:prstGeom>
        </p:spPr>
        <p:txBody>
          <a:bodyPr wrap="square">
            <a:spAutoFit/>
          </a:bodyPr>
          <a:lstStyle/>
          <a:p>
            <a:pPr algn="ctr">
              <a:lnSpc>
                <a:spcPct val="107000"/>
              </a:lnSpc>
              <a:spcAft>
                <a:spcPts val="800"/>
              </a:spcAft>
            </a:pPr>
            <a:r>
              <a:rPr lang="en-US" sz="36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Claim of Refund by filling of Return u/s 139</a:t>
            </a:r>
            <a:endParaRPr lang="en-IN" sz="28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Section 239(1) provides that every claim of refund under Chapter XIX shall be made in the prescribed form and verified in the prescribed manner, Further, Section 239(2) provides time limit for claim of refund in different cases.</a:t>
            </a:r>
            <a:endParaRPr lang="en-IN" sz="28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600" dirty="0">
                <a:latin typeface="Calibri" panose="020F0502020204030204" pitchFamily="34" charset="0"/>
                <a:ea typeface="Calibri" panose="020F0502020204030204" pitchFamily="34" charset="0"/>
                <a:cs typeface="Mangal" panose="02040503050203030202" pitchFamily="18" charset="0"/>
              </a:rPr>
              <a:t>In order to simplify the procedure for claim of refund, it is proposed to amend section 239(1) so as to provide that every claim for refund under Chapter XIX of the Act shall be made by furnishing return in accordance with the provisions of Section 139. Further, Section 239(2) is also proposed to be omitted.</a:t>
            </a:r>
            <a:endParaRPr lang="en-IN" sz="2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35439094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017867F-30AF-41EF-95E6-CFEEAB0B88DE}"/>
              </a:ext>
            </a:extLst>
          </p:cNvPr>
          <p:cNvSpPr/>
          <p:nvPr/>
        </p:nvSpPr>
        <p:spPr>
          <a:xfrm>
            <a:off x="349189" y="136643"/>
            <a:ext cx="11662298" cy="6831742"/>
          </a:xfrm>
          <a:prstGeom prst="rect">
            <a:avLst/>
          </a:prstGeom>
        </p:spPr>
        <p:txBody>
          <a:bodyPr wrap="square">
            <a:spAutoFit/>
          </a:bodyPr>
          <a:lstStyle/>
          <a:p>
            <a:pPr algn="ctr">
              <a:lnSpc>
                <a:spcPct val="107000"/>
              </a:lnSpc>
              <a:spcAft>
                <a:spcPts val="800"/>
              </a:spcAft>
            </a:pPr>
            <a:r>
              <a:rPr lang="en-US" sz="4000" b="1" i="1" u="sng" dirty="0">
                <a:solidFill>
                  <a:srgbClr val="FF0000"/>
                </a:solidFill>
                <a:latin typeface="Calibri" panose="020F0502020204030204" pitchFamily="34" charset="0"/>
                <a:ea typeface="Calibri" panose="020F0502020204030204" pitchFamily="34" charset="0"/>
                <a:cs typeface="Mangal" panose="02040503050203030202" pitchFamily="18" charset="0"/>
              </a:rPr>
              <a:t>Enhancing Time Limit for sale of Attached Property</a:t>
            </a:r>
            <a:endParaRPr lang="en-IN" sz="3200"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Rule </a:t>
            </a:r>
            <a:r>
              <a:rPr lang="en-US" sz="3200" dirty="0" err="1">
                <a:latin typeface="Calibri" panose="020F0502020204030204" pitchFamily="34" charset="0"/>
                <a:ea typeface="Calibri" panose="020F0502020204030204" pitchFamily="34" charset="0"/>
                <a:cs typeface="Mangal" panose="02040503050203030202" pitchFamily="18" charset="0"/>
              </a:rPr>
              <a:t>68B</a:t>
            </a:r>
            <a:r>
              <a:rPr lang="en-US" sz="3200" dirty="0">
                <a:latin typeface="Calibri" panose="020F0502020204030204" pitchFamily="34" charset="0"/>
                <a:ea typeface="Calibri" panose="020F0502020204030204" pitchFamily="34" charset="0"/>
                <a:cs typeface="Mangal" panose="02040503050203030202" pitchFamily="18" charset="0"/>
              </a:rPr>
              <a:t> of the Second Schedule states that no sale of immovable property attached towards the recovery of demand, shall by made after the expiry of 3 years from the end of the F.Y. in which the order giving rise to a demand become final.</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In order to protect the interest of the revenue, it is proposed to amend the said Rule  so as to extend the period of limitation form 3 years to 7 years. It is proposed to amend the said Rule so as to extend  the period that the Board may, for reasons to be recorded in writing, extend the aforesaid period of  limitation by a further period of 3 years.</a:t>
            </a:r>
            <a:endParaRPr lang="en-IN" sz="2400" dirty="0">
              <a:latin typeface="Calibri" panose="020F0502020204030204" pitchFamily="34" charset="0"/>
              <a:ea typeface="Calibri" panose="020F0502020204030204" pitchFamily="34" charset="0"/>
              <a:cs typeface="Mangal" panose="02040503050203030202" pitchFamily="18" charset="0"/>
            </a:endParaRPr>
          </a:p>
          <a:p>
            <a:pPr algn="just">
              <a:lnSpc>
                <a:spcPct val="107000"/>
              </a:lnSpc>
              <a:spcAft>
                <a:spcPts val="800"/>
              </a:spcAft>
            </a:pPr>
            <a:r>
              <a:rPr lang="en-US" sz="3200" dirty="0">
                <a:latin typeface="Calibri" panose="020F0502020204030204" pitchFamily="34" charset="0"/>
                <a:ea typeface="Calibri" panose="020F0502020204030204" pitchFamily="34" charset="0"/>
                <a:cs typeface="Mangal" panose="02040503050203030202" pitchFamily="18" charset="0"/>
              </a:rPr>
              <a:t>w.e.f. 01.09.2019.</a:t>
            </a:r>
            <a:endParaRPr lang="en-IN" sz="24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xmlns="" val="1007090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856D1FE-1D9C-4640-B213-FC2F0146ABC4}"/>
              </a:ext>
            </a:extLst>
          </p:cNvPr>
          <p:cNvSpPr/>
          <p:nvPr/>
        </p:nvSpPr>
        <p:spPr>
          <a:xfrm>
            <a:off x="686539" y="172815"/>
            <a:ext cx="10952085" cy="6705041"/>
          </a:xfrm>
          <a:prstGeom prst="rect">
            <a:avLst/>
          </a:prstGeom>
        </p:spPr>
        <p:txBody>
          <a:bodyPr wrap="square">
            <a:spAutoFit/>
          </a:bodyPr>
          <a:lstStyle/>
          <a:p>
            <a:pPr algn="ctr">
              <a:lnSpc>
                <a:spcPct val="107000"/>
              </a:lnSpc>
              <a:spcAft>
                <a:spcPts val="800"/>
              </a:spcAft>
            </a:pPr>
            <a:r>
              <a:rPr lang="en-IN" sz="2800" b="1" dirty="0" err="1">
                <a:solidFill>
                  <a:srgbClr val="FF0000"/>
                </a:solidFill>
              </a:rPr>
              <a:t>SABKA</a:t>
            </a:r>
            <a:r>
              <a:rPr lang="en-IN" sz="2800" b="1" dirty="0">
                <a:solidFill>
                  <a:srgbClr val="FF0000"/>
                </a:solidFill>
              </a:rPr>
              <a:t> VISHWAS LEGACY DISPUTE RESOLUTION SCHEME, 2019</a:t>
            </a:r>
          </a:p>
          <a:p>
            <a:pPr algn="just">
              <a:lnSpc>
                <a:spcPct val="107000"/>
              </a:lnSpc>
              <a:spcAft>
                <a:spcPts val="800"/>
              </a:spcAft>
            </a:pPr>
            <a:r>
              <a:rPr lang="en-IN" sz="2800" dirty="0"/>
              <a:t>The Scheme is proposed to implemented in order to bring an end to all the disputes under the old Indirect Tax Regime.</a:t>
            </a:r>
          </a:p>
          <a:p>
            <a:pPr algn="just">
              <a:lnSpc>
                <a:spcPct val="107000"/>
              </a:lnSpc>
              <a:spcAft>
                <a:spcPts val="800"/>
              </a:spcAft>
            </a:pPr>
            <a:r>
              <a:rPr lang="en-IN" sz="2800" dirty="0"/>
              <a:t>The taxpayers who submit declaration under this scheme shall be granted relief from Duty up to a specified percentage </a:t>
            </a:r>
            <a:r>
              <a:rPr lang="en-IN" sz="2800" dirty="0" err="1"/>
              <a:t>wil</a:t>
            </a:r>
            <a:r>
              <a:rPr lang="en-IN" sz="2800" dirty="0"/>
              <a:t> waiver of penalty and interest and immunity from any other proceedings under this act.</a:t>
            </a:r>
          </a:p>
          <a:p>
            <a:pPr algn="just"/>
            <a:r>
              <a:rPr lang="en-US" sz="2800" dirty="0"/>
              <a:t>This Scheme shall be applicable to the following enactments, namely:—</a:t>
            </a:r>
          </a:p>
          <a:p>
            <a:r>
              <a:rPr lang="en-US" sz="2400" dirty="0"/>
              <a:t>(</a:t>
            </a:r>
            <a:r>
              <a:rPr lang="en-US" sz="2400" i="1" dirty="0"/>
              <a:t>a</a:t>
            </a:r>
            <a:r>
              <a:rPr lang="en-US" sz="2400" dirty="0"/>
              <a:t>) the Central Excise Act, 1944 or the Central Excise Tariff Act, 1985 or Chapter V of the Finance</a:t>
            </a:r>
          </a:p>
          <a:p>
            <a:r>
              <a:rPr lang="en-US" sz="2400" dirty="0"/>
              <a:t>Act, 1994 and the rules made thereunder;</a:t>
            </a:r>
          </a:p>
          <a:p>
            <a:r>
              <a:rPr lang="en-US" sz="2400" dirty="0"/>
              <a:t>(</a:t>
            </a:r>
            <a:r>
              <a:rPr lang="en-US" sz="2400" i="1" dirty="0" err="1"/>
              <a:t>i</a:t>
            </a:r>
            <a:r>
              <a:rPr lang="en-US" sz="2400" dirty="0"/>
              <a:t>) the Agricultural Produce </a:t>
            </a:r>
            <a:r>
              <a:rPr lang="en-US" sz="2400" dirty="0" err="1"/>
              <a:t>Cess</a:t>
            </a:r>
            <a:r>
              <a:rPr lang="en-US" sz="2400" dirty="0"/>
              <a:t> </a:t>
            </a:r>
            <a:r>
              <a:rPr lang="en-US" sz="2400" dirty="0" err="1"/>
              <a:t>Act,1940</a:t>
            </a:r>
            <a:r>
              <a:rPr lang="en-US" sz="2400" dirty="0"/>
              <a:t>;</a:t>
            </a:r>
          </a:p>
          <a:p>
            <a:r>
              <a:rPr lang="en-US" sz="2400" dirty="0"/>
              <a:t>(</a:t>
            </a:r>
            <a:r>
              <a:rPr lang="en-US" sz="2400" i="1" dirty="0"/>
              <a:t>ii</a:t>
            </a:r>
            <a:r>
              <a:rPr lang="en-US" sz="2400" dirty="0"/>
              <a:t>) the Coffee Act, 1942;</a:t>
            </a:r>
          </a:p>
          <a:p>
            <a:r>
              <a:rPr lang="en-US" sz="2400" dirty="0"/>
              <a:t>(</a:t>
            </a:r>
            <a:r>
              <a:rPr lang="en-US" sz="2400" i="1" dirty="0"/>
              <a:t>iii</a:t>
            </a:r>
            <a:r>
              <a:rPr lang="en-US" sz="2400" dirty="0"/>
              <a:t>) the Mica Mines </a:t>
            </a:r>
            <a:r>
              <a:rPr lang="en-US" sz="2400" dirty="0" err="1"/>
              <a:t>Labour</a:t>
            </a:r>
            <a:r>
              <a:rPr lang="en-US" sz="2400" dirty="0"/>
              <a:t> Welfare Fund Act, 1946;</a:t>
            </a:r>
          </a:p>
        </p:txBody>
      </p:sp>
    </p:spTree>
    <p:extLst>
      <p:ext uri="{BB962C8B-B14F-4D97-AF65-F5344CB8AC3E}">
        <p14:creationId xmlns:p14="http://schemas.microsoft.com/office/powerpoint/2010/main" xmlns="" val="5948982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2E7720B-852E-4226-9B0A-93B05D713144}"/>
              </a:ext>
            </a:extLst>
          </p:cNvPr>
          <p:cNvSpPr/>
          <p:nvPr/>
        </p:nvSpPr>
        <p:spPr>
          <a:xfrm>
            <a:off x="177554" y="115773"/>
            <a:ext cx="12014446" cy="6001643"/>
          </a:xfrm>
          <a:prstGeom prst="rect">
            <a:avLst/>
          </a:prstGeom>
        </p:spPr>
        <p:txBody>
          <a:bodyPr wrap="square">
            <a:spAutoFit/>
          </a:bodyPr>
          <a:lstStyle/>
          <a:p>
            <a:r>
              <a:rPr lang="en-US" sz="2400" dirty="0"/>
              <a:t>(</a:t>
            </a:r>
            <a:r>
              <a:rPr lang="en-US" sz="2400" i="1" dirty="0"/>
              <a:t>iv</a:t>
            </a:r>
            <a:r>
              <a:rPr lang="en-US" sz="2400" dirty="0"/>
              <a:t>) the Rubber Act, 1947;</a:t>
            </a:r>
          </a:p>
          <a:p>
            <a:r>
              <a:rPr lang="en-US" sz="2400" dirty="0"/>
              <a:t>(</a:t>
            </a:r>
            <a:r>
              <a:rPr lang="en-US" sz="2400" i="1" dirty="0"/>
              <a:t>v</a:t>
            </a:r>
            <a:r>
              <a:rPr lang="en-US" sz="2400" dirty="0"/>
              <a:t>) the Salt </a:t>
            </a:r>
            <a:r>
              <a:rPr lang="en-US" sz="2400" dirty="0" err="1"/>
              <a:t>Cess</a:t>
            </a:r>
            <a:r>
              <a:rPr lang="en-US" sz="2400" dirty="0"/>
              <a:t> Act, 1953;</a:t>
            </a:r>
          </a:p>
          <a:p>
            <a:r>
              <a:rPr lang="en-US" sz="2400" dirty="0"/>
              <a:t>(</a:t>
            </a:r>
            <a:r>
              <a:rPr lang="en-US" sz="2400" i="1" dirty="0"/>
              <a:t>vi</a:t>
            </a:r>
            <a:r>
              <a:rPr lang="en-US" sz="2400" dirty="0"/>
              <a:t>) the Medicinal and Toilet Preparations (Excise Duties) Act, 1955;</a:t>
            </a:r>
          </a:p>
          <a:p>
            <a:r>
              <a:rPr lang="en-US" sz="2400" dirty="0"/>
              <a:t>(</a:t>
            </a:r>
            <a:r>
              <a:rPr lang="en-US" sz="2400" i="1" dirty="0"/>
              <a:t>vii</a:t>
            </a:r>
            <a:r>
              <a:rPr lang="en-US" sz="2400" dirty="0"/>
              <a:t>) the Additional Duties of Excise (Goods of Special Importance) Act, 1957;;</a:t>
            </a:r>
            <a:endParaRPr lang="en-IN" sz="4000" b="1" dirty="0">
              <a:solidFill>
                <a:srgbClr val="FF0000"/>
              </a:solidFill>
              <a:latin typeface="Calibri" panose="020F0502020204030204" pitchFamily="34" charset="0"/>
              <a:ea typeface="Calibri" panose="020F0502020204030204" pitchFamily="34" charset="0"/>
              <a:cs typeface="Mangal" panose="02040503050203030202" pitchFamily="18" charset="0"/>
            </a:endParaRPr>
          </a:p>
          <a:p>
            <a:r>
              <a:rPr lang="en-US" sz="2400" dirty="0">
                <a:latin typeface="ArialMT"/>
              </a:rPr>
              <a:t>(</a:t>
            </a:r>
            <a:r>
              <a:rPr lang="en-US" sz="2400" i="1" dirty="0">
                <a:latin typeface="Arial" panose="020B0604020202020204" pitchFamily="34" charset="0"/>
              </a:rPr>
              <a:t>viii</a:t>
            </a:r>
            <a:r>
              <a:rPr lang="en-US" sz="2400" dirty="0">
                <a:latin typeface="ArialMT"/>
              </a:rPr>
              <a:t>) the Mineral Products (Additional Duties of Excise and Customs) Act, 1958;</a:t>
            </a:r>
          </a:p>
          <a:p>
            <a:r>
              <a:rPr lang="en-US" sz="2400" dirty="0">
                <a:latin typeface="ArialMT"/>
              </a:rPr>
              <a:t>(</a:t>
            </a:r>
            <a:r>
              <a:rPr lang="en-US" sz="2400" i="1" dirty="0">
                <a:latin typeface="Arial" panose="020B0604020202020204" pitchFamily="34" charset="0"/>
              </a:rPr>
              <a:t>ix</a:t>
            </a:r>
            <a:r>
              <a:rPr lang="en-US" sz="2400" dirty="0">
                <a:latin typeface="ArialMT"/>
              </a:rPr>
              <a:t>) the Sugar (Special Excise Duty) Act, 1959;</a:t>
            </a:r>
          </a:p>
          <a:p>
            <a:r>
              <a:rPr lang="en-US" sz="2400" dirty="0">
                <a:latin typeface="ArialMT"/>
              </a:rPr>
              <a:t>(</a:t>
            </a:r>
            <a:r>
              <a:rPr lang="en-US" sz="2400" i="1" dirty="0">
                <a:latin typeface="Arial" panose="020B0604020202020204" pitchFamily="34" charset="0"/>
              </a:rPr>
              <a:t>x</a:t>
            </a:r>
            <a:r>
              <a:rPr lang="en-US" sz="2400" dirty="0">
                <a:latin typeface="ArialMT"/>
              </a:rPr>
              <a:t>) the Textiles Committee Act, 1963;</a:t>
            </a:r>
          </a:p>
          <a:p>
            <a:r>
              <a:rPr lang="en-US" sz="2400" dirty="0">
                <a:latin typeface="ArialMT"/>
              </a:rPr>
              <a:t>(</a:t>
            </a:r>
            <a:r>
              <a:rPr lang="en-US" sz="2400" i="1" dirty="0">
                <a:latin typeface="Arial" panose="020B0604020202020204" pitchFamily="34" charset="0"/>
              </a:rPr>
              <a:t>xi</a:t>
            </a:r>
            <a:r>
              <a:rPr lang="en-US" sz="2400" dirty="0">
                <a:latin typeface="ArialMT"/>
              </a:rPr>
              <a:t>) the Produce </a:t>
            </a:r>
            <a:r>
              <a:rPr lang="en-US" sz="2400" dirty="0" err="1">
                <a:latin typeface="ArialMT"/>
              </a:rPr>
              <a:t>Cess</a:t>
            </a:r>
            <a:r>
              <a:rPr lang="en-US" sz="2400" dirty="0">
                <a:latin typeface="ArialMT"/>
              </a:rPr>
              <a:t> Act, 1966;</a:t>
            </a:r>
          </a:p>
          <a:p>
            <a:r>
              <a:rPr lang="en-US" sz="2400" dirty="0">
                <a:latin typeface="ArialMT"/>
              </a:rPr>
              <a:t>(</a:t>
            </a:r>
            <a:r>
              <a:rPr lang="en-US" sz="2400" i="1" dirty="0">
                <a:latin typeface="Arial" panose="020B0604020202020204" pitchFamily="34" charset="0"/>
              </a:rPr>
              <a:t>xii</a:t>
            </a:r>
            <a:r>
              <a:rPr lang="en-US" sz="2400" dirty="0">
                <a:latin typeface="ArialMT"/>
              </a:rPr>
              <a:t>) the Limestone and Dolomite Mines </a:t>
            </a:r>
            <a:r>
              <a:rPr lang="en-US" sz="2400" dirty="0" err="1">
                <a:latin typeface="ArialMT"/>
              </a:rPr>
              <a:t>Labour</a:t>
            </a:r>
            <a:r>
              <a:rPr lang="en-US" sz="2400" dirty="0">
                <a:latin typeface="ArialMT"/>
              </a:rPr>
              <a:t> Welfare Fund Act, 1972;</a:t>
            </a:r>
          </a:p>
          <a:p>
            <a:r>
              <a:rPr lang="en-US" sz="2400" dirty="0">
                <a:latin typeface="ArialMT"/>
              </a:rPr>
              <a:t>(</a:t>
            </a:r>
            <a:r>
              <a:rPr lang="en-US" sz="2400" i="1" dirty="0">
                <a:latin typeface="Arial" panose="020B0604020202020204" pitchFamily="34" charset="0"/>
              </a:rPr>
              <a:t>xiii</a:t>
            </a:r>
            <a:r>
              <a:rPr lang="en-US" sz="2400" dirty="0">
                <a:latin typeface="ArialMT"/>
              </a:rPr>
              <a:t>) the Coal Mines (Conservation and Development) Act, 1974;</a:t>
            </a:r>
          </a:p>
          <a:p>
            <a:r>
              <a:rPr lang="en-US" sz="2400" dirty="0">
                <a:latin typeface="ArialMT"/>
              </a:rPr>
              <a:t>(</a:t>
            </a:r>
            <a:r>
              <a:rPr lang="en-US" sz="2400" i="1" dirty="0">
                <a:latin typeface="Arial" panose="020B0604020202020204" pitchFamily="34" charset="0"/>
              </a:rPr>
              <a:t>xiv</a:t>
            </a:r>
            <a:r>
              <a:rPr lang="en-US" sz="2400" dirty="0">
                <a:latin typeface="ArialMT"/>
              </a:rPr>
              <a:t>) the Oil Industry (Development) Act, 1974;</a:t>
            </a:r>
          </a:p>
          <a:p>
            <a:r>
              <a:rPr lang="en-US" sz="2400" dirty="0"/>
              <a:t>(</a:t>
            </a:r>
            <a:r>
              <a:rPr lang="en-US" sz="2400" i="1" dirty="0"/>
              <a:t>xv</a:t>
            </a:r>
            <a:r>
              <a:rPr lang="en-US" sz="2400" dirty="0"/>
              <a:t>) the Tobacco </a:t>
            </a:r>
            <a:r>
              <a:rPr lang="en-US" sz="2400" dirty="0" err="1"/>
              <a:t>Cess</a:t>
            </a:r>
            <a:r>
              <a:rPr lang="en-US" sz="2400" dirty="0"/>
              <a:t> Act, 1975;</a:t>
            </a:r>
          </a:p>
          <a:p>
            <a:r>
              <a:rPr lang="en-US" sz="2400" dirty="0"/>
              <a:t>(</a:t>
            </a:r>
            <a:r>
              <a:rPr lang="en-US" sz="2400" i="1" dirty="0"/>
              <a:t>xvi</a:t>
            </a:r>
            <a:r>
              <a:rPr lang="en-US" sz="2400" dirty="0"/>
              <a:t>) the Iron Ore Mines, Manganese Ore Mines and Chrome Ore Mines </a:t>
            </a:r>
            <a:r>
              <a:rPr lang="en-US" sz="2400" dirty="0" err="1"/>
              <a:t>Labour</a:t>
            </a:r>
            <a:r>
              <a:rPr lang="en-US" sz="2400" dirty="0"/>
              <a:t> Welfare</a:t>
            </a:r>
          </a:p>
          <a:p>
            <a:r>
              <a:rPr lang="en-IN" sz="2400" dirty="0"/>
              <a:t>Cess Act, 1976;</a:t>
            </a:r>
          </a:p>
          <a:p>
            <a:r>
              <a:rPr lang="en-US" sz="2400" dirty="0"/>
              <a:t>(</a:t>
            </a:r>
            <a:r>
              <a:rPr lang="en-US" sz="2400" i="1" dirty="0"/>
              <a:t>xvii</a:t>
            </a:r>
            <a:r>
              <a:rPr lang="en-US" sz="2400" dirty="0"/>
              <a:t>) the Bidi Workers Welfare </a:t>
            </a:r>
            <a:r>
              <a:rPr lang="en-US" sz="2400" dirty="0" err="1"/>
              <a:t>Cess</a:t>
            </a:r>
            <a:r>
              <a:rPr lang="en-US" sz="2400" dirty="0"/>
              <a:t> Act, 1976;</a:t>
            </a:r>
          </a:p>
          <a:p>
            <a:r>
              <a:rPr lang="en-US" sz="2400" dirty="0"/>
              <a:t>(xviii) the Additional Duties of Excise (Textiles and Textile Articles) Act, 1978;</a:t>
            </a:r>
          </a:p>
        </p:txBody>
      </p:sp>
    </p:spTree>
    <p:extLst>
      <p:ext uri="{BB962C8B-B14F-4D97-AF65-F5344CB8AC3E}">
        <p14:creationId xmlns:p14="http://schemas.microsoft.com/office/powerpoint/2010/main" xmlns="" val="36752888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C6399CD-BB14-4E31-9EB7-BA89E7F4D62C}"/>
              </a:ext>
            </a:extLst>
          </p:cNvPr>
          <p:cNvSpPr/>
          <p:nvPr/>
        </p:nvSpPr>
        <p:spPr>
          <a:xfrm>
            <a:off x="482353" y="181460"/>
            <a:ext cx="11387092" cy="3847207"/>
          </a:xfrm>
          <a:prstGeom prst="rect">
            <a:avLst/>
          </a:prstGeom>
        </p:spPr>
        <p:txBody>
          <a:bodyPr wrap="square">
            <a:spAutoFit/>
          </a:bodyPr>
          <a:lstStyle/>
          <a:p>
            <a:r>
              <a:rPr lang="en-US" sz="2800" dirty="0">
                <a:latin typeface="ArialMT"/>
              </a:rPr>
              <a:t>(</a:t>
            </a:r>
            <a:r>
              <a:rPr lang="en-US" sz="2400" i="1" dirty="0">
                <a:latin typeface="Arial" panose="020B0604020202020204" pitchFamily="34" charset="0"/>
              </a:rPr>
              <a:t>xix</a:t>
            </a:r>
            <a:r>
              <a:rPr lang="en-US" sz="2400" dirty="0">
                <a:latin typeface="ArialMT"/>
              </a:rPr>
              <a:t>) the Sugar </a:t>
            </a:r>
            <a:r>
              <a:rPr lang="en-US" sz="2400" dirty="0" err="1">
                <a:latin typeface="ArialMT"/>
              </a:rPr>
              <a:t>Cess</a:t>
            </a:r>
            <a:r>
              <a:rPr lang="en-US" sz="2400" dirty="0">
                <a:latin typeface="ArialMT"/>
              </a:rPr>
              <a:t> Act, 1982;</a:t>
            </a:r>
          </a:p>
          <a:p>
            <a:r>
              <a:rPr lang="en-US" sz="2400" dirty="0">
                <a:latin typeface="ArialMT"/>
              </a:rPr>
              <a:t>(</a:t>
            </a:r>
            <a:r>
              <a:rPr lang="en-US" sz="2400" i="1" dirty="0">
                <a:latin typeface="Arial" panose="020B0604020202020204" pitchFamily="34" charset="0"/>
              </a:rPr>
              <a:t>xx</a:t>
            </a:r>
            <a:r>
              <a:rPr lang="en-US" sz="2400" dirty="0">
                <a:latin typeface="ArialMT"/>
              </a:rPr>
              <a:t>) the Jute Manufacturers </a:t>
            </a:r>
            <a:r>
              <a:rPr lang="en-US" sz="2400" dirty="0" err="1">
                <a:latin typeface="ArialMT"/>
              </a:rPr>
              <a:t>Cess</a:t>
            </a:r>
            <a:r>
              <a:rPr lang="en-US" sz="2400" dirty="0">
                <a:latin typeface="ArialMT"/>
              </a:rPr>
              <a:t> Act, 1983;</a:t>
            </a:r>
          </a:p>
          <a:p>
            <a:r>
              <a:rPr lang="en-US" sz="2400" dirty="0">
                <a:latin typeface="ArialMT"/>
              </a:rPr>
              <a:t>(</a:t>
            </a:r>
            <a:r>
              <a:rPr lang="en-US" sz="2400" i="1" dirty="0">
                <a:latin typeface="Arial" panose="020B0604020202020204" pitchFamily="34" charset="0"/>
              </a:rPr>
              <a:t>xxi</a:t>
            </a:r>
            <a:r>
              <a:rPr lang="en-US" sz="2400" dirty="0">
                <a:latin typeface="ArialMT"/>
              </a:rPr>
              <a:t>) the Agricultural and Processed Food Products Export </a:t>
            </a:r>
            <a:r>
              <a:rPr lang="en-US" sz="2400" dirty="0" err="1">
                <a:latin typeface="ArialMT"/>
              </a:rPr>
              <a:t>Cess</a:t>
            </a:r>
            <a:r>
              <a:rPr lang="en-US" sz="2400" dirty="0">
                <a:latin typeface="ArialMT"/>
              </a:rPr>
              <a:t> Act, 1985;</a:t>
            </a:r>
          </a:p>
          <a:p>
            <a:r>
              <a:rPr lang="en-US" sz="2400" dirty="0">
                <a:latin typeface="ArialMT"/>
              </a:rPr>
              <a:t>(</a:t>
            </a:r>
            <a:r>
              <a:rPr lang="en-US" sz="2400" i="1" dirty="0">
                <a:latin typeface="Arial" panose="020B0604020202020204" pitchFamily="34" charset="0"/>
              </a:rPr>
              <a:t>xxii</a:t>
            </a:r>
            <a:r>
              <a:rPr lang="en-US" sz="2400" dirty="0">
                <a:latin typeface="ArialMT"/>
              </a:rPr>
              <a:t>) the Spices </a:t>
            </a:r>
            <a:r>
              <a:rPr lang="en-US" sz="2400" dirty="0" err="1">
                <a:latin typeface="ArialMT"/>
              </a:rPr>
              <a:t>Cess</a:t>
            </a:r>
            <a:r>
              <a:rPr lang="en-US" sz="2400" dirty="0">
                <a:latin typeface="ArialMT"/>
              </a:rPr>
              <a:t> Act, 1986;</a:t>
            </a:r>
          </a:p>
          <a:p>
            <a:r>
              <a:rPr lang="en-US" sz="2400" dirty="0">
                <a:latin typeface="ArialMT"/>
              </a:rPr>
              <a:t>(xxiii) the Finance Act, 2004;</a:t>
            </a:r>
          </a:p>
          <a:p>
            <a:r>
              <a:rPr lang="en-US" sz="2400" dirty="0">
                <a:latin typeface="ArialMT"/>
              </a:rPr>
              <a:t>(</a:t>
            </a:r>
            <a:r>
              <a:rPr lang="en-US" sz="2400" i="1" dirty="0">
                <a:latin typeface="Arial" panose="020B0604020202020204" pitchFamily="34" charset="0"/>
              </a:rPr>
              <a:t>xxiv</a:t>
            </a:r>
            <a:r>
              <a:rPr lang="en-US" sz="2400" dirty="0">
                <a:latin typeface="ArialMT"/>
              </a:rPr>
              <a:t>) the Finance Act, 2007;</a:t>
            </a:r>
          </a:p>
          <a:p>
            <a:r>
              <a:rPr lang="en-US" sz="2400" dirty="0">
                <a:latin typeface="ArialMT"/>
              </a:rPr>
              <a:t>(</a:t>
            </a:r>
            <a:r>
              <a:rPr lang="en-US" sz="2400" i="1" dirty="0">
                <a:latin typeface="Arial" panose="020B0604020202020204" pitchFamily="34" charset="0"/>
              </a:rPr>
              <a:t>xxv</a:t>
            </a:r>
            <a:r>
              <a:rPr lang="en-US" sz="2400" dirty="0">
                <a:latin typeface="ArialMT"/>
              </a:rPr>
              <a:t>) the Finance Act, 2015;</a:t>
            </a:r>
          </a:p>
          <a:p>
            <a:r>
              <a:rPr lang="en-US" sz="2400" dirty="0">
                <a:latin typeface="ArialMT"/>
              </a:rPr>
              <a:t>(</a:t>
            </a:r>
            <a:r>
              <a:rPr lang="en-US" sz="2400" i="1" dirty="0">
                <a:latin typeface="Arial" panose="020B0604020202020204" pitchFamily="34" charset="0"/>
              </a:rPr>
              <a:t>xxvi</a:t>
            </a:r>
            <a:r>
              <a:rPr lang="en-US" sz="2400" dirty="0">
                <a:latin typeface="ArialMT"/>
              </a:rPr>
              <a:t>) the Finance Act, 2016;</a:t>
            </a:r>
          </a:p>
          <a:p>
            <a:r>
              <a:rPr lang="en-US" sz="2400" dirty="0">
                <a:latin typeface="ArialMT"/>
              </a:rPr>
              <a:t>(</a:t>
            </a:r>
            <a:r>
              <a:rPr lang="en-US" sz="2400" i="1" dirty="0">
                <a:latin typeface="Arial" panose="020B0604020202020204" pitchFamily="34" charset="0"/>
              </a:rPr>
              <a:t>c</a:t>
            </a:r>
            <a:r>
              <a:rPr lang="en-US" sz="2400" dirty="0">
                <a:latin typeface="ArialMT"/>
              </a:rPr>
              <a:t>) any other Act, as the Central Government may, by notification in the Official Gazette, specify</a:t>
            </a:r>
            <a:r>
              <a:rPr lang="en-US" sz="1600" dirty="0">
                <a:latin typeface="ArialMT"/>
              </a:rPr>
              <a:t>.</a:t>
            </a:r>
            <a:endParaRPr lang="en-IN" sz="1600" dirty="0"/>
          </a:p>
        </p:txBody>
      </p:sp>
    </p:spTree>
    <p:extLst>
      <p:ext uri="{BB962C8B-B14F-4D97-AF65-F5344CB8AC3E}">
        <p14:creationId xmlns:p14="http://schemas.microsoft.com/office/powerpoint/2010/main" xmlns="" val="2082544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7CED7E2-BD1D-4438-9041-C63FB8935DDD}"/>
              </a:ext>
            </a:extLst>
          </p:cNvPr>
          <p:cNvSpPr/>
          <p:nvPr/>
        </p:nvSpPr>
        <p:spPr>
          <a:xfrm>
            <a:off x="174594" y="163393"/>
            <a:ext cx="11842811" cy="6494085"/>
          </a:xfrm>
          <a:prstGeom prst="rect">
            <a:avLst/>
          </a:prstGeom>
        </p:spPr>
        <p:txBody>
          <a:bodyPr wrap="square">
            <a:spAutoFit/>
          </a:bodyPr>
          <a:lstStyle/>
          <a:p>
            <a:r>
              <a:rPr lang="en-US" sz="3200" b="1" dirty="0">
                <a:solidFill>
                  <a:srgbClr val="FF0000"/>
                </a:solidFill>
                <a:latin typeface="Arial-BoldMT"/>
              </a:rPr>
              <a:t>Eligibility</a:t>
            </a:r>
          </a:p>
          <a:p>
            <a:pPr algn="just"/>
            <a:r>
              <a:rPr lang="en-US" sz="3200" dirty="0">
                <a:latin typeface="ArialMT"/>
              </a:rPr>
              <a:t>All persons shall be eligible to make a declaration under this Scheme except the following, </a:t>
            </a:r>
            <a:r>
              <a:rPr lang="en-IN" sz="3200" dirty="0">
                <a:latin typeface="ArialMT"/>
              </a:rPr>
              <a:t>namely:—</a:t>
            </a:r>
          </a:p>
          <a:p>
            <a:pPr algn="just"/>
            <a:endParaRPr lang="en-IN" sz="3200" dirty="0">
              <a:latin typeface="ArialMT"/>
            </a:endParaRPr>
          </a:p>
          <a:p>
            <a:pPr marL="514350" indent="-514350" algn="just">
              <a:buAutoNum type="alphaLcParenBoth"/>
            </a:pPr>
            <a:r>
              <a:rPr lang="en-US" sz="3200" dirty="0">
                <a:latin typeface="ArialMT"/>
              </a:rPr>
              <a:t>who have filed an appeal and such appeal has been heard </a:t>
            </a:r>
            <a:r>
              <a:rPr lang="en-US" sz="3200" i="1" u="sng" dirty="0">
                <a:solidFill>
                  <a:srgbClr val="C00000"/>
                </a:solidFill>
                <a:latin typeface="ArialMT"/>
              </a:rPr>
              <a:t>finally</a:t>
            </a:r>
            <a:r>
              <a:rPr lang="en-US" sz="3200" dirty="0">
                <a:latin typeface="ArialMT"/>
              </a:rPr>
              <a:t> on or before 30.06.2019;</a:t>
            </a:r>
          </a:p>
          <a:p>
            <a:pPr marL="514350" indent="-514350" algn="just">
              <a:buAutoNum type="alphaLcParenBoth"/>
            </a:pPr>
            <a:endParaRPr lang="en-US" sz="3200" dirty="0">
              <a:latin typeface="ArialMT"/>
            </a:endParaRPr>
          </a:p>
          <a:p>
            <a:pPr marL="514350" indent="-514350" algn="just">
              <a:buAutoNum type="alphaLcParenBoth"/>
            </a:pPr>
            <a:r>
              <a:rPr lang="en-US" sz="3200" dirty="0">
                <a:latin typeface="ArialMT"/>
              </a:rPr>
              <a:t> who have been </a:t>
            </a:r>
            <a:r>
              <a:rPr lang="en-US" sz="3200" i="1" dirty="0">
                <a:solidFill>
                  <a:srgbClr val="C00000"/>
                </a:solidFill>
                <a:latin typeface="ArialMT"/>
              </a:rPr>
              <a:t>convicted</a:t>
            </a:r>
            <a:r>
              <a:rPr lang="en-US" sz="3200" dirty="0">
                <a:latin typeface="ArialMT"/>
              </a:rPr>
              <a:t> for any offence punishable under any provision of the indirect tax</a:t>
            </a:r>
          </a:p>
          <a:p>
            <a:pPr algn="just"/>
            <a:endParaRPr lang="en-US" sz="3200" dirty="0">
              <a:latin typeface="ArialMT"/>
            </a:endParaRPr>
          </a:p>
          <a:p>
            <a:pPr algn="just"/>
            <a:r>
              <a:rPr lang="en-US" sz="3200" dirty="0">
                <a:latin typeface="ArialMT"/>
              </a:rPr>
              <a:t>(</a:t>
            </a:r>
            <a:r>
              <a:rPr lang="en-US" sz="3200" i="1" dirty="0">
                <a:latin typeface="Arial" panose="020B0604020202020204" pitchFamily="34" charset="0"/>
              </a:rPr>
              <a:t>c</a:t>
            </a:r>
            <a:r>
              <a:rPr lang="en-US" sz="3200" dirty="0">
                <a:latin typeface="ArialMT"/>
              </a:rPr>
              <a:t>) who have been issued a show cause notice, and the </a:t>
            </a:r>
            <a:r>
              <a:rPr lang="en-US" sz="3200" i="1" dirty="0">
                <a:solidFill>
                  <a:srgbClr val="C00000"/>
                </a:solidFill>
                <a:latin typeface="ArialMT"/>
              </a:rPr>
              <a:t>final hearing</a:t>
            </a:r>
            <a:r>
              <a:rPr lang="en-US" sz="3200" dirty="0">
                <a:latin typeface="ArialMT"/>
              </a:rPr>
              <a:t> has taken place on or before 30.06.2019;</a:t>
            </a:r>
          </a:p>
          <a:p>
            <a:pPr algn="just"/>
            <a:endParaRPr lang="en-US" sz="3200" dirty="0">
              <a:latin typeface="ArialMT"/>
            </a:endParaRPr>
          </a:p>
        </p:txBody>
      </p:sp>
    </p:spTree>
    <p:extLst>
      <p:ext uri="{BB962C8B-B14F-4D97-AF65-F5344CB8AC3E}">
        <p14:creationId xmlns:p14="http://schemas.microsoft.com/office/powerpoint/2010/main" xmlns="" val="22505124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D95BC57-B2B2-461F-A720-E92225072B9A}"/>
              </a:ext>
            </a:extLst>
          </p:cNvPr>
          <p:cNvSpPr/>
          <p:nvPr/>
        </p:nvSpPr>
        <p:spPr>
          <a:xfrm>
            <a:off x="375822" y="163064"/>
            <a:ext cx="11609032" cy="6986528"/>
          </a:xfrm>
          <a:prstGeom prst="rect">
            <a:avLst/>
          </a:prstGeom>
        </p:spPr>
        <p:txBody>
          <a:bodyPr wrap="square">
            <a:spAutoFit/>
          </a:bodyPr>
          <a:lstStyle/>
          <a:p>
            <a:pPr algn="just"/>
            <a:r>
              <a:rPr lang="en-US" sz="3200" dirty="0">
                <a:latin typeface="ArialMT"/>
              </a:rPr>
              <a:t>(</a:t>
            </a:r>
            <a:r>
              <a:rPr lang="en-US" sz="3200" i="1" dirty="0">
                <a:latin typeface="Arial" panose="020B0604020202020204" pitchFamily="34" charset="0"/>
              </a:rPr>
              <a:t>d</a:t>
            </a:r>
            <a:r>
              <a:rPr lang="en-US" sz="3200" dirty="0">
                <a:latin typeface="ArialMT"/>
              </a:rPr>
              <a:t>) who have been issued a show cause notice for an </a:t>
            </a:r>
            <a:r>
              <a:rPr lang="en-US" sz="3200" i="1" dirty="0">
                <a:solidFill>
                  <a:srgbClr val="C00000"/>
                </a:solidFill>
                <a:latin typeface="ArialMT"/>
              </a:rPr>
              <a:t>erroneous </a:t>
            </a:r>
            <a:r>
              <a:rPr lang="en-IN" sz="3200" i="1" dirty="0">
                <a:solidFill>
                  <a:srgbClr val="C00000"/>
                </a:solidFill>
                <a:latin typeface="ArialMT"/>
              </a:rPr>
              <a:t>refund</a:t>
            </a:r>
            <a:r>
              <a:rPr lang="en-IN" sz="3200" dirty="0">
                <a:latin typeface="ArialMT"/>
              </a:rPr>
              <a:t> or refund;</a:t>
            </a:r>
          </a:p>
          <a:p>
            <a:pPr algn="just"/>
            <a:endParaRPr lang="en-IN" sz="3200" dirty="0">
              <a:latin typeface="ArialMT"/>
            </a:endParaRPr>
          </a:p>
          <a:p>
            <a:pPr algn="just"/>
            <a:r>
              <a:rPr lang="en-US" sz="3200" dirty="0">
                <a:latin typeface="ArialMT"/>
              </a:rPr>
              <a:t>(</a:t>
            </a:r>
            <a:r>
              <a:rPr lang="en-US" sz="3200" i="1" dirty="0">
                <a:latin typeface="Arial" panose="020B0604020202020204" pitchFamily="34" charset="0"/>
              </a:rPr>
              <a:t>e</a:t>
            </a:r>
            <a:r>
              <a:rPr lang="en-US" sz="3200" dirty="0">
                <a:latin typeface="ArialMT"/>
              </a:rPr>
              <a:t>) who have been subjected to an enquiry or investigation or audit and the amount of duty has not been quantified on or before </a:t>
            </a:r>
            <a:r>
              <a:rPr lang="en-IN" sz="3200" dirty="0">
                <a:latin typeface="ArialMT"/>
              </a:rPr>
              <a:t>30.06.2019</a:t>
            </a:r>
          </a:p>
          <a:p>
            <a:pPr algn="just"/>
            <a:endParaRPr lang="en-IN" sz="3200" dirty="0">
              <a:latin typeface="ArialMT"/>
            </a:endParaRPr>
          </a:p>
          <a:p>
            <a:pPr algn="just"/>
            <a:r>
              <a:rPr lang="en-US" sz="3200" dirty="0">
                <a:latin typeface="ArialMT"/>
              </a:rPr>
              <a:t>(</a:t>
            </a:r>
            <a:r>
              <a:rPr lang="en-US" sz="3200" i="1" dirty="0">
                <a:latin typeface="Arial" panose="020B0604020202020204" pitchFamily="34" charset="0"/>
              </a:rPr>
              <a:t>f</a:t>
            </a:r>
            <a:r>
              <a:rPr lang="en-US" sz="3200" dirty="0">
                <a:latin typeface="ArialMT"/>
              </a:rPr>
              <a:t>) a person making a voluntary disclosure,—</a:t>
            </a:r>
          </a:p>
          <a:p>
            <a:pPr algn="just"/>
            <a:r>
              <a:rPr lang="en-US" sz="3200" dirty="0">
                <a:latin typeface="ArialMT"/>
              </a:rPr>
              <a:t>	(</a:t>
            </a:r>
            <a:r>
              <a:rPr lang="en-US" sz="3200" i="1" dirty="0" err="1">
                <a:latin typeface="Arial" panose="020B0604020202020204" pitchFamily="34" charset="0"/>
              </a:rPr>
              <a:t>i</a:t>
            </a:r>
            <a:r>
              <a:rPr lang="en-US" sz="3200" dirty="0">
                <a:latin typeface="ArialMT"/>
              </a:rPr>
              <a:t>) after being subjected to any enquiry or investigation or 	audit; or</a:t>
            </a:r>
          </a:p>
          <a:p>
            <a:pPr algn="just"/>
            <a:endParaRPr lang="en-US" sz="3200" dirty="0">
              <a:latin typeface="ArialMT"/>
            </a:endParaRPr>
          </a:p>
          <a:p>
            <a:pPr algn="just"/>
            <a:r>
              <a:rPr lang="en-US" sz="3200" dirty="0">
                <a:latin typeface="ArialMT"/>
              </a:rPr>
              <a:t>	(</a:t>
            </a:r>
            <a:r>
              <a:rPr lang="en-US" sz="3200" i="1" dirty="0">
                <a:latin typeface="Arial" panose="020B0604020202020204" pitchFamily="34" charset="0"/>
              </a:rPr>
              <a:t>ii</a:t>
            </a:r>
            <a:r>
              <a:rPr lang="en-US" sz="3200" dirty="0">
                <a:latin typeface="ArialMT"/>
              </a:rPr>
              <a:t>) having filed a return, wherein he has indicated an amount 	of duty as payable, but has not paid it;</a:t>
            </a:r>
          </a:p>
          <a:p>
            <a:pPr algn="just"/>
            <a:endParaRPr lang="en-US" sz="3200" dirty="0">
              <a:latin typeface="ArialMT"/>
            </a:endParaRPr>
          </a:p>
        </p:txBody>
      </p:sp>
    </p:spTree>
    <p:extLst>
      <p:ext uri="{BB962C8B-B14F-4D97-AF65-F5344CB8AC3E}">
        <p14:creationId xmlns:p14="http://schemas.microsoft.com/office/powerpoint/2010/main" xmlns="" val="8588025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BE45932-6271-4528-B148-1E34C9176459}"/>
              </a:ext>
            </a:extLst>
          </p:cNvPr>
          <p:cNvSpPr/>
          <p:nvPr/>
        </p:nvSpPr>
        <p:spPr>
          <a:xfrm>
            <a:off x="287044" y="172020"/>
            <a:ext cx="11697809" cy="3724096"/>
          </a:xfrm>
          <a:prstGeom prst="rect">
            <a:avLst/>
          </a:prstGeom>
        </p:spPr>
        <p:txBody>
          <a:bodyPr wrap="square">
            <a:spAutoFit/>
          </a:bodyPr>
          <a:lstStyle/>
          <a:p>
            <a:pPr algn="just"/>
            <a:r>
              <a:rPr lang="en-US" sz="3600" dirty="0">
                <a:latin typeface="ArialMT"/>
              </a:rPr>
              <a:t>(g) who have filed an application in the Settlement Commission for settlement of a case;</a:t>
            </a:r>
          </a:p>
          <a:p>
            <a:pPr algn="just"/>
            <a:endParaRPr lang="en-US" sz="3600" dirty="0">
              <a:latin typeface="ArialMT"/>
            </a:endParaRPr>
          </a:p>
          <a:p>
            <a:pPr algn="just"/>
            <a:r>
              <a:rPr lang="en-US" sz="3200" dirty="0">
                <a:latin typeface="ArialMT"/>
              </a:rPr>
              <a:t>(</a:t>
            </a:r>
            <a:r>
              <a:rPr lang="en-US" sz="3200" i="1" dirty="0">
                <a:latin typeface="Arial" panose="020B0604020202020204" pitchFamily="34" charset="0"/>
              </a:rPr>
              <a:t>h</a:t>
            </a:r>
            <a:r>
              <a:rPr lang="en-US" sz="3200" dirty="0">
                <a:latin typeface="ArialMT"/>
              </a:rPr>
              <a:t>) persons seeking to make declarations with respect to excisable goods set forth in the Fourth Schedule to the Central Excise Act, 1944;</a:t>
            </a:r>
          </a:p>
          <a:p>
            <a:pPr algn="just"/>
            <a:endParaRPr lang="en-US" sz="3200" dirty="0">
              <a:latin typeface="ArialMT"/>
            </a:endParaRPr>
          </a:p>
        </p:txBody>
      </p:sp>
    </p:spTree>
    <p:extLst>
      <p:ext uri="{BB962C8B-B14F-4D97-AF65-F5344CB8AC3E}">
        <p14:creationId xmlns:p14="http://schemas.microsoft.com/office/powerpoint/2010/main" xmlns="" val="41341357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068368A-36F4-415D-B045-D138BD55F11B}"/>
              </a:ext>
            </a:extLst>
          </p:cNvPr>
          <p:cNvSpPr/>
          <p:nvPr/>
        </p:nvSpPr>
        <p:spPr>
          <a:xfrm>
            <a:off x="71021" y="161602"/>
            <a:ext cx="11683014" cy="6740307"/>
          </a:xfrm>
          <a:prstGeom prst="rect">
            <a:avLst/>
          </a:prstGeom>
        </p:spPr>
        <p:txBody>
          <a:bodyPr wrap="square">
            <a:spAutoFit/>
          </a:bodyPr>
          <a:lstStyle/>
          <a:p>
            <a:r>
              <a:rPr lang="en-US" sz="3600" b="1" dirty="0">
                <a:solidFill>
                  <a:srgbClr val="FF0000"/>
                </a:solidFill>
                <a:latin typeface="Arial-BoldMT"/>
              </a:rPr>
              <a:t>Relief under the Scheme</a:t>
            </a:r>
          </a:p>
          <a:p>
            <a:pPr algn="just"/>
            <a:r>
              <a:rPr lang="en-US" sz="3600" dirty="0">
                <a:latin typeface="ArialMT"/>
              </a:rPr>
              <a:t>The relief available to a declarant under this Scheme shall be calculated as follows:</a:t>
            </a:r>
          </a:p>
          <a:p>
            <a:pPr marL="742950" indent="-742950" algn="just">
              <a:buAutoNum type="alphaLcParenBoth"/>
            </a:pPr>
            <a:r>
              <a:rPr lang="en-US" sz="3600" dirty="0">
                <a:latin typeface="ArialMT"/>
              </a:rPr>
              <a:t>where the tax dues are relatable to a show cause notice or one or more appeals against such notice which is pending as on 30.06.2019, and if Tax Due</a:t>
            </a:r>
          </a:p>
          <a:p>
            <a:pPr algn="just"/>
            <a:r>
              <a:rPr lang="en-US" sz="3600" dirty="0">
                <a:latin typeface="ArialMT"/>
              </a:rPr>
              <a:t>		(</a:t>
            </a:r>
            <a:r>
              <a:rPr lang="en-US" sz="3600" i="1" dirty="0" err="1">
                <a:latin typeface="Arial" panose="020B0604020202020204" pitchFamily="34" charset="0"/>
              </a:rPr>
              <a:t>i</a:t>
            </a:r>
            <a:r>
              <a:rPr lang="en-US" sz="3600" dirty="0">
                <a:latin typeface="ArialMT"/>
              </a:rPr>
              <a:t>) is up to 50 Lacs – 70%</a:t>
            </a:r>
          </a:p>
          <a:p>
            <a:pPr algn="just"/>
            <a:r>
              <a:rPr lang="en-US" sz="3600" dirty="0">
                <a:latin typeface="ArialMT"/>
              </a:rPr>
              <a:t>		(</a:t>
            </a:r>
            <a:r>
              <a:rPr lang="en-US" sz="3600" i="1" dirty="0">
                <a:latin typeface="Arial" panose="020B0604020202020204" pitchFamily="34" charset="0"/>
              </a:rPr>
              <a:t>ii</a:t>
            </a:r>
            <a:r>
              <a:rPr lang="en-US" sz="3600" dirty="0">
                <a:latin typeface="ArialMT"/>
              </a:rPr>
              <a:t>) is more than 50 Lacs – 50%</a:t>
            </a:r>
          </a:p>
          <a:p>
            <a:pPr algn="just"/>
            <a:r>
              <a:rPr lang="en-US" sz="3600" dirty="0">
                <a:latin typeface="ArialMT"/>
              </a:rPr>
              <a:t>(</a:t>
            </a:r>
            <a:r>
              <a:rPr lang="en-US" sz="3600" i="1" dirty="0">
                <a:latin typeface="Arial" panose="020B0604020202020204" pitchFamily="34" charset="0"/>
              </a:rPr>
              <a:t>b</a:t>
            </a:r>
            <a:r>
              <a:rPr lang="en-US" sz="3600" dirty="0">
                <a:latin typeface="ArialMT"/>
              </a:rPr>
              <a:t>) where the tax dues are relatable to a show cause notice for late fee or penalty only, and the amount of duty in the said notice has been paid or is nil, then, </a:t>
            </a:r>
            <a:r>
              <a:rPr lang="en-IN" sz="3600" dirty="0">
                <a:latin typeface="ArialMT"/>
              </a:rPr>
              <a:t>100% of Late Fees or Penalty</a:t>
            </a:r>
            <a:endParaRPr lang="en-IN" dirty="0"/>
          </a:p>
        </p:txBody>
      </p:sp>
    </p:spTree>
    <p:extLst>
      <p:ext uri="{BB962C8B-B14F-4D97-AF65-F5344CB8AC3E}">
        <p14:creationId xmlns:p14="http://schemas.microsoft.com/office/powerpoint/2010/main" xmlns="" val="41810285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7178141-6DE6-47BD-845B-15B25674F769}"/>
              </a:ext>
            </a:extLst>
          </p:cNvPr>
          <p:cNvSpPr/>
          <p:nvPr/>
        </p:nvSpPr>
        <p:spPr>
          <a:xfrm>
            <a:off x="221941" y="0"/>
            <a:ext cx="11203619" cy="7048083"/>
          </a:xfrm>
          <a:prstGeom prst="rect">
            <a:avLst/>
          </a:prstGeom>
        </p:spPr>
        <p:txBody>
          <a:bodyPr wrap="square">
            <a:spAutoFit/>
          </a:bodyPr>
          <a:lstStyle/>
          <a:p>
            <a:pPr algn="just"/>
            <a:r>
              <a:rPr lang="en-US" sz="3200" dirty="0">
                <a:latin typeface="ArialMT"/>
              </a:rPr>
              <a:t>(</a:t>
            </a:r>
            <a:r>
              <a:rPr lang="en-US" sz="3200" i="1" dirty="0">
                <a:latin typeface="Arial" panose="020B0604020202020204" pitchFamily="34" charset="0"/>
              </a:rPr>
              <a:t>c</a:t>
            </a:r>
            <a:r>
              <a:rPr lang="en-US" sz="3200" dirty="0">
                <a:latin typeface="ArialMT"/>
              </a:rPr>
              <a:t>) where the tax dues are relatable to an amount in arrears and the Tax due is</a:t>
            </a:r>
          </a:p>
          <a:p>
            <a:pPr algn="just"/>
            <a:r>
              <a:rPr lang="en-US" sz="3200" dirty="0">
                <a:latin typeface="ArialMT"/>
              </a:rPr>
              <a:t>	(</a:t>
            </a:r>
            <a:r>
              <a:rPr lang="en-US" sz="3200" i="1" dirty="0" err="1">
                <a:latin typeface="Arial" panose="020B0604020202020204" pitchFamily="34" charset="0"/>
              </a:rPr>
              <a:t>i</a:t>
            </a:r>
            <a:r>
              <a:rPr lang="en-US" sz="3200" dirty="0">
                <a:latin typeface="ArialMT"/>
              </a:rPr>
              <a:t>) up to 50 Lacs – 60%</a:t>
            </a:r>
          </a:p>
          <a:p>
            <a:pPr algn="just"/>
            <a:r>
              <a:rPr lang="en-US" sz="3200" dirty="0">
                <a:latin typeface="ArialMT"/>
              </a:rPr>
              <a:t>	(</a:t>
            </a:r>
            <a:r>
              <a:rPr lang="en-US" sz="3200" i="1" dirty="0">
                <a:latin typeface="Arial" panose="020B0604020202020204" pitchFamily="34" charset="0"/>
              </a:rPr>
              <a:t>ii</a:t>
            </a:r>
            <a:r>
              <a:rPr lang="en-US" sz="3200" dirty="0">
                <a:latin typeface="ArialMT"/>
              </a:rPr>
              <a:t>) More than 50 Lacs – 40%</a:t>
            </a:r>
          </a:p>
          <a:p>
            <a:pPr algn="just"/>
            <a:r>
              <a:rPr lang="en-US" sz="3200" dirty="0">
                <a:latin typeface="ArialMT"/>
              </a:rPr>
              <a:t>	(</a:t>
            </a:r>
            <a:r>
              <a:rPr lang="en-US" sz="3200" i="1" dirty="0">
                <a:latin typeface="Arial" panose="020B0604020202020204" pitchFamily="34" charset="0"/>
              </a:rPr>
              <a:t>iii</a:t>
            </a:r>
            <a:r>
              <a:rPr lang="en-US" sz="3200" dirty="0">
                <a:latin typeface="ArialMT"/>
              </a:rPr>
              <a:t>) in a return, wherein declarant has indicated  					amount of duty as payable but not paid &amp; the 				duty 	is,</a:t>
            </a:r>
          </a:p>
          <a:p>
            <a:pPr algn="just"/>
            <a:r>
              <a:rPr lang="en-US" sz="3200" dirty="0">
                <a:latin typeface="ArialMT"/>
              </a:rPr>
              <a:t>			(</a:t>
            </a:r>
            <a:r>
              <a:rPr lang="en-US" sz="3200" i="1" dirty="0" err="1">
                <a:latin typeface="Arial" panose="020B0604020202020204" pitchFamily="34" charset="0"/>
              </a:rPr>
              <a:t>i</a:t>
            </a:r>
            <a:r>
              <a:rPr lang="en-US" sz="3200" dirty="0">
                <a:latin typeface="ArialMT"/>
              </a:rPr>
              <a:t>) up to 50 Lacs – 60%</a:t>
            </a:r>
          </a:p>
          <a:p>
            <a:pPr algn="just"/>
            <a:r>
              <a:rPr lang="en-US" sz="3200" dirty="0">
                <a:latin typeface="ArialMT"/>
              </a:rPr>
              <a:t>			(</a:t>
            </a:r>
            <a:r>
              <a:rPr lang="en-US" sz="3200" i="1" dirty="0">
                <a:latin typeface="Arial" panose="020B0604020202020204" pitchFamily="34" charset="0"/>
              </a:rPr>
              <a:t>ii</a:t>
            </a:r>
            <a:r>
              <a:rPr lang="en-US" sz="3200" dirty="0">
                <a:latin typeface="ArialMT"/>
              </a:rPr>
              <a:t>) More than 50 Lacs – 40%</a:t>
            </a:r>
          </a:p>
          <a:p>
            <a:pPr algn="just"/>
            <a:r>
              <a:rPr lang="en-US" sz="3200" dirty="0">
                <a:latin typeface="ArialMT"/>
              </a:rPr>
              <a:t>(</a:t>
            </a:r>
            <a:r>
              <a:rPr lang="en-US" sz="3200" i="1" dirty="0">
                <a:latin typeface="Arial" panose="020B0604020202020204" pitchFamily="34" charset="0"/>
              </a:rPr>
              <a:t>d</a:t>
            </a:r>
            <a:r>
              <a:rPr lang="en-US" sz="3200" dirty="0">
                <a:latin typeface="ArialMT"/>
              </a:rPr>
              <a:t>) where the tax dues are linked to an enquiry, investigation or audit and the amount quantified on or before 30.06.2019 is </a:t>
            </a:r>
          </a:p>
          <a:p>
            <a:pPr algn="just"/>
            <a:r>
              <a:rPr lang="en-US" sz="3200" dirty="0">
                <a:latin typeface="ArialMT"/>
              </a:rPr>
              <a:t>			(</a:t>
            </a:r>
            <a:r>
              <a:rPr lang="en-US" sz="3200" i="1" dirty="0" err="1">
                <a:latin typeface="Arial" panose="020B0604020202020204" pitchFamily="34" charset="0"/>
              </a:rPr>
              <a:t>i</a:t>
            </a:r>
            <a:r>
              <a:rPr lang="en-US" sz="3200" dirty="0">
                <a:latin typeface="ArialMT"/>
              </a:rPr>
              <a:t>) up to 50 Lacs – 70%</a:t>
            </a:r>
          </a:p>
          <a:p>
            <a:pPr algn="just"/>
            <a:r>
              <a:rPr lang="en-US" sz="3200" dirty="0">
                <a:latin typeface="ArialMT"/>
              </a:rPr>
              <a:t>			(</a:t>
            </a:r>
            <a:r>
              <a:rPr lang="en-US" sz="3200" i="1" dirty="0">
                <a:latin typeface="Arial" panose="020B0604020202020204" pitchFamily="34" charset="0"/>
              </a:rPr>
              <a:t>ii</a:t>
            </a:r>
            <a:r>
              <a:rPr lang="en-US" sz="3200" dirty="0">
                <a:latin typeface="ArialMT"/>
              </a:rPr>
              <a:t>) More than 50 Lacs – 50%</a:t>
            </a:r>
            <a:endParaRPr lang="en-US" sz="3600" dirty="0">
              <a:latin typeface="ArialMT"/>
            </a:endParaRPr>
          </a:p>
          <a:p>
            <a:pPr algn="just"/>
            <a:r>
              <a:rPr lang="en-US" sz="3600" dirty="0">
                <a:latin typeface="ArialMT"/>
              </a:rPr>
              <a:t>	</a:t>
            </a:r>
          </a:p>
        </p:txBody>
      </p:sp>
    </p:spTree>
    <p:extLst>
      <p:ext uri="{BB962C8B-B14F-4D97-AF65-F5344CB8AC3E}">
        <p14:creationId xmlns:p14="http://schemas.microsoft.com/office/powerpoint/2010/main" xmlns="" val="2736995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411550" y="333173"/>
            <a:ext cx="10253708" cy="7308476"/>
          </a:xfrm>
          <a:prstGeom prst="rect">
            <a:avLst/>
          </a:prstGeom>
        </p:spPr>
        <p:txBody>
          <a:bodyPr wrap="square">
            <a:spAutoFit/>
          </a:bodyPr>
          <a:lstStyle/>
          <a:p>
            <a:pPr algn="just">
              <a:lnSpc>
                <a:spcPct val="107000"/>
              </a:lnSpc>
            </a:pPr>
            <a:r>
              <a:rPr lang="en-IN" sz="2400" dirty="0">
                <a:latin typeface="ArialMT"/>
              </a:rPr>
              <a:t>61. Amendment of section </a:t>
            </a:r>
            <a:r>
              <a:rPr lang="en-IN" sz="2400" dirty="0" err="1">
                <a:latin typeface="ArialMT"/>
              </a:rPr>
              <a:t>270A</a:t>
            </a:r>
            <a:r>
              <a:rPr lang="en-IN" sz="2400" dirty="0">
                <a:latin typeface="ArialMT"/>
              </a:rPr>
              <a:t>.</a:t>
            </a:r>
          </a:p>
          <a:p>
            <a:pPr algn="just">
              <a:lnSpc>
                <a:spcPct val="107000"/>
              </a:lnSpc>
            </a:pPr>
            <a:r>
              <a:rPr lang="en-IN" sz="2400" dirty="0">
                <a:latin typeface="ArialMT"/>
              </a:rPr>
              <a:t>62. Insertion of new section </a:t>
            </a:r>
            <a:r>
              <a:rPr lang="en-IN" sz="2400" dirty="0" err="1">
                <a:latin typeface="ArialMT"/>
              </a:rPr>
              <a:t>271DB</a:t>
            </a:r>
            <a:r>
              <a:rPr lang="en-IN" sz="2400" dirty="0">
                <a:latin typeface="ArialMT"/>
              </a:rPr>
              <a:t>.</a:t>
            </a:r>
          </a:p>
          <a:p>
            <a:pPr algn="just">
              <a:lnSpc>
                <a:spcPct val="107000"/>
              </a:lnSpc>
            </a:pPr>
            <a:r>
              <a:rPr lang="en-IN" sz="2400" dirty="0">
                <a:latin typeface="ArialMT"/>
              </a:rPr>
              <a:t>63. Amendment of section </a:t>
            </a:r>
            <a:r>
              <a:rPr lang="en-IN" sz="2400" dirty="0" err="1">
                <a:latin typeface="ArialMT"/>
              </a:rPr>
              <a:t>271FAA</a:t>
            </a:r>
            <a:r>
              <a:rPr lang="en-IN" sz="2400" dirty="0">
                <a:latin typeface="ArialMT"/>
              </a:rPr>
              <a:t>.</a:t>
            </a:r>
          </a:p>
          <a:p>
            <a:pPr algn="just">
              <a:lnSpc>
                <a:spcPct val="107000"/>
              </a:lnSpc>
            </a:pPr>
            <a:r>
              <a:rPr lang="en-IN" sz="2400" dirty="0">
                <a:latin typeface="ArialMT"/>
              </a:rPr>
              <a:t>64. Amendment of section </a:t>
            </a:r>
            <a:r>
              <a:rPr lang="en-IN" sz="2400" dirty="0" err="1">
                <a:latin typeface="ArialMT"/>
              </a:rPr>
              <a:t>272B</a:t>
            </a:r>
            <a:r>
              <a:rPr lang="en-IN" sz="2400" dirty="0">
                <a:latin typeface="ArialMT"/>
              </a:rPr>
              <a:t>.</a:t>
            </a:r>
          </a:p>
          <a:p>
            <a:pPr algn="just">
              <a:lnSpc>
                <a:spcPct val="107000"/>
              </a:lnSpc>
            </a:pPr>
            <a:r>
              <a:rPr lang="en-IN" sz="2400" dirty="0">
                <a:latin typeface="ArialMT"/>
              </a:rPr>
              <a:t>65. Amendment of section </a:t>
            </a:r>
            <a:r>
              <a:rPr lang="en-IN" sz="2400" dirty="0" err="1">
                <a:latin typeface="ArialMT"/>
              </a:rPr>
              <a:t>276CC</a:t>
            </a:r>
            <a:r>
              <a:rPr lang="en-IN" sz="2400" dirty="0">
                <a:latin typeface="ArialMT"/>
              </a:rPr>
              <a:t>.</a:t>
            </a:r>
          </a:p>
          <a:p>
            <a:pPr algn="just">
              <a:lnSpc>
                <a:spcPct val="107000"/>
              </a:lnSpc>
            </a:pPr>
            <a:r>
              <a:rPr lang="en-IN" sz="2400" dirty="0">
                <a:latin typeface="ArialMT"/>
              </a:rPr>
              <a:t>66. Amendment of section </a:t>
            </a:r>
            <a:r>
              <a:rPr lang="en-IN" sz="2400" dirty="0" err="1">
                <a:latin typeface="ArialMT"/>
              </a:rPr>
              <a:t>285BA</a:t>
            </a:r>
            <a:r>
              <a:rPr lang="en-IN" sz="2400" dirty="0">
                <a:latin typeface="ArialMT"/>
              </a:rPr>
              <a:t>.</a:t>
            </a:r>
          </a:p>
          <a:p>
            <a:pPr algn="just">
              <a:lnSpc>
                <a:spcPct val="107000"/>
              </a:lnSpc>
            </a:pPr>
            <a:r>
              <a:rPr lang="en-IN" sz="2400" dirty="0">
                <a:latin typeface="ArialMT"/>
              </a:rPr>
              <a:t>67. Amendment of section 286.</a:t>
            </a:r>
          </a:p>
          <a:p>
            <a:pPr algn="just">
              <a:lnSpc>
                <a:spcPct val="107000"/>
              </a:lnSpc>
            </a:pPr>
            <a:r>
              <a:rPr lang="en-IN" sz="2400" dirty="0">
                <a:latin typeface="ArialMT"/>
              </a:rPr>
              <a:t>68. Amendment of Rule </a:t>
            </a:r>
            <a:r>
              <a:rPr lang="en-IN" sz="2400" dirty="0" err="1">
                <a:latin typeface="ArialMT"/>
              </a:rPr>
              <a:t>68B</a:t>
            </a:r>
            <a:r>
              <a:rPr lang="en-IN" sz="2400" dirty="0">
                <a:latin typeface="ArialMT"/>
              </a:rPr>
              <a:t> of </a:t>
            </a:r>
            <a:r>
              <a:rPr lang="en-IN" sz="2400" dirty="0" err="1">
                <a:latin typeface="ArialMT"/>
              </a:rPr>
              <a:t>IInd</a:t>
            </a:r>
            <a:r>
              <a:rPr lang="en-IN" sz="2400" dirty="0">
                <a:latin typeface="ArialMT"/>
              </a:rPr>
              <a:t> Schedule.</a:t>
            </a:r>
          </a:p>
          <a:p>
            <a:pPr algn="just">
              <a:lnSpc>
                <a:spcPct val="107000"/>
              </a:lnSpc>
            </a:pPr>
            <a:r>
              <a:rPr lang="en-IN" sz="3200" b="1" dirty="0">
                <a:solidFill>
                  <a:srgbClr val="FF0000"/>
                </a:solidFill>
                <a:latin typeface="ArialMT"/>
              </a:rPr>
              <a:t>Customs</a:t>
            </a:r>
          </a:p>
          <a:p>
            <a:pPr algn="just">
              <a:lnSpc>
                <a:spcPct val="107000"/>
              </a:lnSpc>
            </a:pPr>
            <a:r>
              <a:rPr lang="en-IN" sz="2400" dirty="0">
                <a:latin typeface="ArialMT"/>
              </a:rPr>
              <a:t>69. Amendment of section 41.</a:t>
            </a:r>
          </a:p>
          <a:p>
            <a:pPr algn="just">
              <a:lnSpc>
                <a:spcPct val="107000"/>
              </a:lnSpc>
            </a:pPr>
            <a:r>
              <a:rPr lang="en-IN" sz="2400" dirty="0">
                <a:latin typeface="ArialMT"/>
              </a:rPr>
              <a:t>70. Insertion of New Chapter </a:t>
            </a:r>
            <a:r>
              <a:rPr lang="en-IN" sz="2400" dirty="0" err="1">
                <a:latin typeface="ArialMT"/>
              </a:rPr>
              <a:t>XIIB</a:t>
            </a:r>
            <a:r>
              <a:rPr lang="en-IN" sz="2400" dirty="0">
                <a:latin typeface="ArialMT"/>
              </a:rPr>
              <a:t>.</a:t>
            </a:r>
          </a:p>
          <a:p>
            <a:pPr algn="just">
              <a:lnSpc>
                <a:spcPct val="107000"/>
              </a:lnSpc>
            </a:pPr>
            <a:r>
              <a:rPr lang="en-IN" sz="2400" dirty="0">
                <a:latin typeface="ArialMT"/>
              </a:rPr>
              <a:t>71. Amendment of section 103.</a:t>
            </a:r>
          </a:p>
          <a:p>
            <a:pPr algn="just">
              <a:lnSpc>
                <a:spcPct val="107000"/>
              </a:lnSpc>
            </a:pPr>
            <a:r>
              <a:rPr lang="en-IN" sz="2400" dirty="0">
                <a:latin typeface="ArialMT"/>
              </a:rPr>
              <a:t>72. Amendment of section 104.</a:t>
            </a:r>
          </a:p>
          <a:p>
            <a:pPr algn="just">
              <a:lnSpc>
                <a:spcPct val="107000"/>
              </a:lnSpc>
            </a:pPr>
            <a:r>
              <a:rPr lang="en-IN" sz="2400" dirty="0">
                <a:latin typeface="ArialMT"/>
              </a:rPr>
              <a:t>73. Amendment of section 110. </a:t>
            </a:r>
          </a:p>
          <a:p>
            <a:pPr algn="just">
              <a:lnSpc>
                <a:spcPct val="107000"/>
              </a:lnSpc>
            </a:pPr>
            <a:r>
              <a:rPr lang="en-IN" sz="2400" dirty="0">
                <a:latin typeface="ArialMT"/>
              </a:rPr>
              <a:t>74. Amendment of section </a:t>
            </a:r>
            <a:r>
              <a:rPr lang="en-IN" sz="2400" dirty="0" err="1">
                <a:latin typeface="ArialMT"/>
              </a:rPr>
              <a:t>110A</a:t>
            </a:r>
            <a:r>
              <a:rPr lang="en-IN" sz="2400" dirty="0">
                <a:latin typeface="ArialMT"/>
              </a:rPr>
              <a:t>.</a:t>
            </a:r>
          </a:p>
          <a:p>
            <a:pPr algn="just">
              <a:lnSpc>
                <a:spcPct val="107000"/>
              </a:lnSpc>
            </a:pPr>
            <a:r>
              <a:rPr lang="en-IN" sz="2400" dirty="0">
                <a:latin typeface="ArialMT"/>
              </a:rPr>
              <a:t>75. Insertion of new section </a:t>
            </a:r>
            <a:r>
              <a:rPr lang="en-IN" sz="2400" dirty="0" err="1">
                <a:latin typeface="ArialMT"/>
              </a:rPr>
              <a:t>114AB</a:t>
            </a:r>
            <a:r>
              <a:rPr lang="en-IN" sz="2400" dirty="0">
                <a:latin typeface="ArialMT"/>
              </a:rPr>
              <a:t>.</a:t>
            </a: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27342922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5FD8EEE-59E3-422F-8577-0C3A0656A1BF}"/>
              </a:ext>
            </a:extLst>
          </p:cNvPr>
          <p:cNvSpPr/>
          <p:nvPr/>
        </p:nvSpPr>
        <p:spPr>
          <a:xfrm>
            <a:off x="668784" y="177878"/>
            <a:ext cx="10366159" cy="6186309"/>
          </a:xfrm>
          <a:prstGeom prst="rect">
            <a:avLst/>
          </a:prstGeom>
        </p:spPr>
        <p:txBody>
          <a:bodyPr wrap="square">
            <a:spAutoFit/>
          </a:bodyPr>
          <a:lstStyle/>
          <a:p>
            <a:pPr algn="just"/>
            <a:r>
              <a:rPr lang="en-US" sz="3600" dirty="0">
                <a:latin typeface="ArialMT"/>
              </a:rPr>
              <a:t>(</a:t>
            </a:r>
            <a:r>
              <a:rPr lang="en-US" sz="3600" i="1" dirty="0">
                <a:latin typeface="Arial" panose="020B0604020202020204" pitchFamily="34" charset="0"/>
              </a:rPr>
              <a:t>e</a:t>
            </a:r>
            <a:r>
              <a:rPr lang="en-US" sz="3600" dirty="0">
                <a:latin typeface="ArialMT"/>
              </a:rPr>
              <a:t>) where the tax dues are payable on account of a voluntary disclosure, then, no relief shall be available with respect to tax dues.</a:t>
            </a:r>
          </a:p>
          <a:p>
            <a:pPr algn="just"/>
            <a:endParaRPr lang="en-US" sz="3600" dirty="0">
              <a:latin typeface="ArialMT"/>
            </a:endParaRPr>
          </a:p>
          <a:p>
            <a:pPr algn="just"/>
            <a:r>
              <a:rPr lang="en-US" sz="3600" dirty="0">
                <a:latin typeface="ArialMT"/>
              </a:rPr>
              <a:t>(</a:t>
            </a:r>
            <a:r>
              <a:rPr lang="en-US" sz="3600" i="1" dirty="0">
                <a:latin typeface="Arial" panose="020B0604020202020204" pitchFamily="34" charset="0"/>
              </a:rPr>
              <a:t>2</a:t>
            </a:r>
            <a:r>
              <a:rPr lang="en-US" sz="3600" dirty="0">
                <a:latin typeface="ArialMT"/>
              </a:rPr>
              <a:t>) The relief calculated shall be further reduced by any amount paid as pre-deposit at any stage of appellate proceedings or as deposit during enquiry, investigation or audit, But if any refund is payable due to the amount of pre-deposit or deposit already paid, the declarant shall not be entitled to any refund.</a:t>
            </a:r>
            <a:endParaRPr lang="en-IN" sz="3600" dirty="0"/>
          </a:p>
        </p:txBody>
      </p:sp>
    </p:spTree>
    <p:extLst>
      <p:ext uri="{BB962C8B-B14F-4D97-AF65-F5344CB8AC3E}">
        <p14:creationId xmlns:p14="http://schemas.microsoft.com/office/powerpoint/2010/main" xmlns="" val="16304337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3F0C3DC-01AB-441C-8C5E-3016FEF256DF}"/>
              </a:ext>
            </a:extLst>
          </p:cNvPr>
          <p:cNvSpPr/>
          <p:nvPr/>
        </p:nvSpPr>
        <p:spPr>
          <a:xfrm>
            <a:off x="393577" y="71920"/>
            <a:ext cx="11798423" cy="7292253"/>
          </a:xfrm>
          <a:prstGeom prst="rect">
            <a:avLst/>
          </a:prstGeom>
        </p:spPr>
        <p:txBody>
          <a:bodyPr wrap="square">
            <a:spAutoFit/>
          </a:bodyPr>
          <a:lstStyle/>
          <a:p>
            <a:pPr algn="ctr">
              <a:lnSpc>
                <a:spcPct val="107000"/>
              </a:lnSpc>
              <a:spcAft>
                <a:spcPts val="800"/>
              </a:spcAft>
            </a:pPr>
            <a:r>
              <a:rPr lang="en-US" sz="4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Incentives to International Financial Services Centre (IFSC)</a:t>
            </a:r>
          </a:p>
          <a:p>
            <a:pPr algn="just">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In order to promote the development of world class financial infrastructure in India, some tax concessions have already been provided in respect of businesses carried on from an IFSC. To further promote such developments and bring the IFSC at par with similar IFSC</a:t>
            </a:r>
            <a:r>
              <a:rPr lang="en-US" sz="1600" dirty="0">
                <a:latin typeface="Calibri" panose="020F0502020204030204" pitchFamily="34" charset="0"/>
                <a:ea typeface="Calibri" panose="020F0502020204030204" pitchFamily="34" charset="0"/>
                <a:cs typeface="Times New Roman" panose="02020603050405020304" pitchFamily="18" charset="0"/>
              </a:rPr>
              <a:t>S</a:t>
            </a:r>
            <a:r>
              <a:rPr lang="en-US" sz="2800" dirty="0">
                <a:latin typeface="Calibri" panose="020F0502020204030204" pitchFamily="34" charset="0"/>
                <a:ea typeface="Calibri" panose="020F0502020204030204" pitchFamily="34" charset="0"/>
                <a:cs typeface="Times New Roman" panose="02020603050405020304" pitchFamily="18" charset="0"/>
              </a:rPr>
              <a:t> in other countries, following additional tax benefits are proposed:</a:t>
            </a:r>
          </a:p>
          <a:p>
            <a:pPr algn="just">
              <a:lnSpc>
                <a:spcPct val="107000"/>
              </a:lnSpc>
              <a:spcAft>
                <a:spcPts val="800"/>
              </a:spcAft>
            </a:pP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A non-resident is currently not required to pay capital gains tax on the transfer of specified securities made on </a:t>
            </a:r>
            <a:r>
              <a:rPr lang="en-US" sz="2800" dirty="0" err="1">
                <a:latin typeface="Calibri" panose="020F0502020204030204" pitchFamily="34" charset="0"/>
                <a:ea typeface="Calibri" panose="020F0502020204030204" pitchFamily="34" charset="0"/>
                <a:cs typeface="Times New Roman" panose="02020603050405020304" pitchFamily="18" charset="0"/>
              </a:rPr>
              <a:t>recognised</a:t>
            </a:r>
            <a:r>
              <a:rPr lang="en-US" sz="2800" dirty="0">
                <a:latin typeface="Calibri" panose="020F0502020204030204" pitchFamily="34" charset="0"/>
                <a:ea typeface="Calibri" panose="020F0502020204030204" pitchFamily="34" charset="0"/>
                <a:cs typeface="Times New Roman" panose="02020603050405020304" pitchFamily="18" charset="0"/>
              </a:rPr>
              <a:t> stock exchange in the IFSC. This benefit is proposed to be ex-tended  to a Category-III Alternative Investment Fund (AIF) in IFSC of which all the unit hold-</a:t>
            </a:r>
            <a:r>
              <a:rPr lang="en-US" sz="2800" dirty="0" err="1">
                <a:latin typeface="Calibri" panose="020F0502020204030204" pitchFamily="34" charset="0"/>
                <a:ea typeface="Calibri" panose="020F0502020204030204" pitchFamily="34" charset="0"/>
                <a:cs typeface="Times New Roman" panose="02020603050405020304" pitchFamily="18" charset="0"/>
              </a:rPr>
              <a:t>ders</a:t>
            </a:r>
            <a:r>
              <a:rPr lang="en-US" sz="2800" dirty="0">
                <a:latin typeface="Calibri" panose="020F0502020204030204" pitchFamily="34" charset="0"/>
                <a:ea typeface="Calibri" panose="020F0502020204030204" pitchFamily="34" charset="0"/>
                <a:cs typeface="Times New Roman" panose="02020603050405020304" pitchFamily="18" charset="0"/>
              </a:rPr>
              <a:t> are non-residents, subjects to certain other conditions.</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IN"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0554958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DD17EEE-1DF0-4E33-91C9-6C0AE7709A33}"/>
              </a:ext>
            </a:extLst>
          </p:cNvPr>
          <p:cNvSpPr/>
          <p:nvPr/>
        </p:nvSpPr>
        <p:spPr>
          <a:xfrm>
            <a:off x="355106" y="-64617"/>
            <a:ext cx="11736280" cy="6987234"/>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Presently, dividend distribution tax (DDT) is not levied on the distribution of dividend  by a company located in IFSC if the same is distributed out of current income. It is proposed to extend this benefit of exemption to distribution out of accumulated profit which has been accumulated by the unit after 1</a:t>
            </a:r>
            <a:r>
              <a:rPr lang="en-US" sz="2800" baseline="30000" dirty="0">
                <a:latin typeface="Calibri" panose="020F0502020204030204" pitchFamily="34" charset="0"/>
                <a:ea typeface="Calibri" panose="020F0502020204030204" pitchFamily="34" charset="0"/>
                <a:cs typeface="Times New Roman" panose="02020603050405020304" pitchFamily="18" charset="0"/>
              </a:rPr>
              <a:t>st</a:t>
            </a:r>
            <a:r>
              <a:rPr lang="en-US" sz="2800" dirty="0">
                <a:latin typeface="Calibri" panose="020F0502020204030204" pitchFamily="34" charset="0"/>
                <a:ea typeface="Calibri" panose="020F0502020204030204" pitchFamily="34" charset="0"/>
                <a:cs typeface="Times New Roman" panose="02020603050405020304" pitchFamily="18" charset="0"/>
              </a:rPr>
              <a:t> April, 2017 from operations in IFSC.</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In order to facilitate setting up of mutual funds in the IFSC, it is proposed that there would  be no additional tax on distribution of any amount, on or after 1</a:t>
            </a:r>
            <a:r>
              <a:rPr lang="en-US" sz="2800" baseline="30000" dirty="0">
                <a:latin typeface="Calibri" panose="020F0502020204030204" pitchFamily="34" charset="0"/>
                <a:ea typeface="Calibri" panose="020F0502020204030204" pitchFamily="34" charset="0"/>
                <a:cs typeface="Times New Roman" panose="02020603050405020304" pitchFamily="18" charset="0"/>
              </a:rPr>
              <a:t>st</a:t>
            </a:r>
            <a:r>
              <a:rPr lang="en-US" sz="2800" dirty="0">
                <a:latin typeface="Calibri" panose="020F0502020204030204" pitchFamily="34" charset="0"/>
                <a:ea typeface="Calibri" panose="020F0502020204030204" pitchFamily="34" charset="0"/>
                <a:cs typeface="Times New Roman" panose="02020603050405020304" pitchFamily="18" charset="0"/>
              </a:rPr>
              <a:t> September, 2019, by a specified Mutual Fund out of its income derived from transactions made on a recognized stock exchange located in any </a:t>
            </a:r>
            <a:r>
              <a:rPr lang="en-US" sz="2800" dirty="0" err="1">
                <a:latin typeface="Calibri" panose="020F0502020204030204" pitchFamily="34" charset="0"/>
                <a:ea typeface="Calibri" panose="020F0502020204030204" pitchFamily="34" charset="0"/>
                <a:cs typeface="Times New Roman" panose="02020603050405020304" pitchFamily="18" charset="0"/>
              </a:rPr>
              <a:t>IFCS</a:t>
            </a:r>
            <a:r>
              <a:rPr lang="en-US" sz="2800" dirty="0">
                <a:latin typeface="Calibri" panose="020F0502020204030204" pitchFamily="34" charset="0"/>
                <a:ea typeface="Calibri" panose="020F0502020204030204" pitchFamily="34" charset="0"/>
                <a:cs typeface="Times New Roman" panose="02020603050405020304" pitchFamily="18" charset="0"/>
              </a:rPr>
              <a:t>.</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IN"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The existing provisions of the section </a:t>
            </a:r>
            <a:r>
              <a:rPr lang="en-US" sz="2800" dirty="0" err="1">
                <a:latin typeface="Calibri" panose="020F0502020204030204" pitchFamily="34" charset="0"/>
                <a:ea typeface="Calibri" panose="020F0502020204030204" pitchFamily="34" charset="0"/>
                <a:cs typeface="Times New Roman" panose="02020603050405020304" pitchFamily="18" charset="0"/>
              </a:rPr>
              <a:t>80LA</a:t>
            </a:r>
            <a:r>
              <a:rPr lang="en-US" sz="2800" dirty="0">
                <a:latin typeface="Calibri" panose="020F0502020204030204" pitchFamily="34" charset="0"/>
                <a:ea typeface="Calibri" panose="020F0502020204030204" pitchFamily="34" charset="0"/>
                <a:cs typeface="Times New Roman" panose="02020603050405020304" pitchFamily="18" charset="0"/>
              </a:rPr>
              <a:t> of the Act, inter alia, provide profit linked deduction of an amount equal to 100% of income for the first five consecutive assessment years and fifty percent of income for the next five consecutive assessment years, to units of an IFSC. </a:t>
            </a:r>
            <a:endParaRPr lang="en-IN"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1431474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DE4437-42EE-4CD3-91F1-D90A169619B6}"/>
              </a:ext>
            </a:extLst>
          </p:cNvPr>
          <p:cNvSpPr/>
          <p:nvPr/>
        </p:nvSpPr>
        <p:spPr>
          <a:xfrm>
            <a:off x="266330" y="0"/>
            <a:ext cx="11860567" cy="7443128"/>
          </a:xfrm>
          <a:prstGeom prst="rect">
            <a:avLst/>
          </a:prstGeom>
        </p:spPr>
        <p:txBody>
          <a:bodyPr wrap="square">
            <a:spAutoFit/>
          </a:bodyPr>
          <a:lstStyle/>
          <a:p>
            <a:pPr marL="342900" lvl="0" indent="-342900" algn="just">
              <a:lnSpc>
                <a:spcPct val="107000"/>
              </a:lnSpc>
              <a:spcAft>
                <a:spcPts val="0"/>
              </a:spcAft>
              <a:buFont typeface="Symbol" panose="05050102010706020507" pitchFamily="18"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With a view to further incentivize operation of units in IFSC, it is proposed to amend the said section so as to provide that the deduction shall be increased to one hundred per cent for any ten consecutive years. The </a:t>
            </a:r>
            <a:r>
              <a:rPr lang="en-US" sz="3200" dirty="0" err="1">
                <a:latin typeface="Calibri" panose="020F0502020204030204" pitchFamily="34" charset="0"/>
                <a:ea typeface="Calibri" panose="020F0502020204030204" pitchFamily="34" charset="0"/>
                <a:cs typeface="Times New Roman" panose="02020603050405020304" pitchFamily="18" charset="0"/>
              </a:rPr>
              <a:t>assessee</a:t>
            </a:r>
            <a:r>
              <a:rPr lang="en-US" sz="3200" dirty="0">
                <a:latin typeface="Calibri" panose="020F0502020204030204" pitchFamily="34" charset="0"/>
                <a:ea typeface="Calibri" panose="020F0502020204030204" pitchFamily="34" charset="0"/>
                <a:cs typeface="Times New Roman" panose="02020603050405020304" pitchFamily="18" charset="0"/>
              </a:rPr>
              <a:t>, at his option, may claim the said deduction for any consecutive assessment years out of fifteen years beginning with the year in which the necessary permission was obtained.</a:t>
            </a:r>
            <a:endParaRPr lang="en-IN" sz="32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IN"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With a view to facilitate external borrowing by the units located in IFSC, it is proposed to amend the section 10 of the Act so as to provide that any income by way of interest payable to a non-resident by a unit located in IFSC in respect of monies borrowed by it on or after 1</a:t>
            </a:r>
            <a:r>
              <a:rPr lang="en-US" sz="3200" baseline="30000" dirty="0">
                <a:latin typeface="Calibri" panose="020F0502020204030204" pitchFamily="34" charset="0"/>
                <a:ea typeface="Calibri" panose="020F0502020204030204" pitchFamily="34" charset="0"/>
                <a:cs typeface="Times New Roman" panose="02020603050405020304" pitchFamily="18" charset="0"/>
              </a:rPr>
              <a:t>st</a:t>
            </a:r>
            <a:r>
              <a:rPr lang="en-US" sz="3200" dirty="0">
                <a:latin typeface="Calibri" panose="020F0502020204030204" pitchFamily="34" charset="0"/>
                <a:ea typeface="Calibri" panose="020F0502020204030204" pitchFamily="34" charset="0"/>
                <a:cs typeface="Times New Roman" panose="02020603050405020304" pitchFamily="18" charset="0"/>
              </a:rPr>
              <a:t> day of September, 2019, shall be exempt.</a:t>
            </a:r>
            <a:endParaRPr lang="en-IN" sz="32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endParaRPr lang="en-IN" sz="3200" dirty="0"/>
          </a:p>
        </p:txBody>
      </p:sp>
    </p:spTree>
    <p:extLst>
      <p:ext uri="{BB962C8B-B14F-4D97-AF65-F5344CB8AC3E}">
        <p14:creationId xmlns:p14="http://schemas.microsoft.com/office/powerpoint/2010/main" xmlns="" val="12308093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566F6A22-5759-4291-9AC6-E21AEC46C5F2}"/>
              </a:ext>
            </a:extLst>
          </p:cNvPr>
          <p:cNvSpPr/>
          <p:nvPr/>
        </p:nvSpPr>
        <p:spPr>
          <a:xfrm>
            <a:off x="1058847" y="2230488"/>
            <a:ext cx="8192243" cy="2215991"/>
          </a:xfrm>
          <a:prstGeom prst="rect">
            <a:avLst/>
          </a:prstGeom>
          <a:noFill/>
        </p:spPr>
        <p:txBody>
          <a:bodyPr wrap="none" lIns="91440" tIns="45720" rIns="91440" bIns="45720">
            <a:spAutoFit/>
            <a:scene3d>
              <a:camera prst="orthographicFront"/>
              <a:lightRig rig="threePt" dir="t"/>
            </a:scene3d>
            <a:sp3d extrusionH="57150" contourW="12700">
              <a:bevelT w="38100" h="38100" prst="angle"/>
              <a:bevelB w="69850" h="69850" prst="divot"/>
              <a:contourClr>
                <a:schemeClr val="accent2">
                  <a:lumMod val="75000"/>
                </a:schemeClr>
              </a:contourClr>
            </a:sp3d>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outerShdw blurRad="50800" dist="38100" dir="10800000" algn="r" rotWithShape="0">
                    <a:srgbClr val="FF0000">
                      <a:alpha val="40000"/>
                    </a:srgbClr>
                  </a:outerShdw>
                  <a:reflection stA="36000" endPos="55000" dir="5400000" sy="-90000" algn="bl" rotWithShape="0"/>
                </a:effectLst>
              </a:rPr>
              <a:t>Thank You</a:t>
            </a:r>
          </a:p>
        </p:txBody>
      </p:sp>
    </p:spTree>
    <p:extLst>
      <p:ext uri="{BB962C8B-B14F-4D97-AF65-F5344CB8AC3E}">
        <p14:creationId xmlns:p14="http://schemas.microsoft.com/office/powerpoint/2010/main" xmlns="" val="383627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029810" y="333173"/>
            <a:ext cx="10635449" cy="6386364"/>
          </a:xfrm>
          <a:prstGeom prst="rect">
            <a:avLst/>
          </a:prstGeom>
        </p:spPr>
        <p:txBody>
          <a:bodyPr wrap="square">
            <a:spAutoFit/>
          </a:bodyPr>
          <a:lstStyle/>
          <a:p>
            <a:pPr algn="just">
              <a:lnSpc>
                <a:spcPct val="107000"/>
              </a:lnSpc>
            </a:pPr>
            <a:r>
              <a:rPr lang="en-IN" sz="2400" dirty="0">
                <a:latin typeface="ArialMT"/>
              </a:rPr>
              <a:t>76. Amendment of section 117.</a:t>
            </a:r>
          </a:p>
          <a:p>
            <a:pPr algn="just">
              <a:lnSpc>
                <a:spcPct val="107000"/>
              </a:lnSpc>
            </a:pPr>
            <a:r>
              <a:rPr lang="en-IN" sz="2400" dirty="0">
                <a:latin typeface="ArialMT"/>
              </a:rPr>
              <a:t>77. Amendment of section 125.</a:t>
            </a:r>
          </a:p>
          <a:p>
            <a:pPr algn="just">
              <a:lnSpc>
                <a:spcPct val="107000"/>
              </a:lnSpc>
            </a:pPr>
            <a:r>
              <a:rPr lang="en-IN" sz="2400" dirty="0">
                <a:latin typeface="ArialMT"/>
              </a:rPr>
              <a:t>78. Amendment of section 135.</a:t>
            </a:r>
          </a:p>
          <a:p>
            <a:pPr algn="just">
              <a:lnSpc>
                <a:spcPct val="107000"/>
              </a:lnSpc>
            </a:pPr>
            <a:r>
              <a:rPr lang="en-IN" sz="2400" dirty="0">
                <a:latin typeface="ArialMT"/>
              </a:rPr>
              <a:t>79. Amendment of section 149.</a:t>
            </a:r>
          </a:p>
          <a:p>
            <a:pPr algn="just">
              <a:lnSpc>
                <a:spcPct val="107000"/>
              </a:lnSpc>
            </a:pPr>
            <a:r>
              <a:rPr lang="en-IN" sz="2400" dirty="0">
                <a:latin typeface="ArialMT"/>
              </a:rPr>
              <a:t>80. Amendment of section 157.</a:t>
            </a:r>
          </a:p>
          <a:p>
            <a:pPr algn="just">
              <a:lnSpc>
                <a:spcPct val="107000"/>
              </a:lnSpc>
            </a:pPr>
            <a:r>
              <a:rPr lang="en-IN" sz="2400" dirty="0">
                <a:latin typeface="ArialMT"/>
              </a:rPr>
              <a:t>81. Amendment of section 158.</a:t>
            </a:r>
          </a:p>
          <a:p>
            <a:pPr algn="just">
              <a:lnSpc>
                <a:spcPct val="107000"/>
              </a:lnSpc>
            </a:pPr>
            <a:r>
              <a:rPr lang="en-IN" sz="2400" dirty="0">
                <a:latin typeface="ArialMT"/>
              </a:rPr>
              <a:t>82. Amendment of notifications issued under sub-section (1) of section 25 of Customs Act, retrospectively.</a:t>
            </a:r>
          </a:p>
          <a:p>
            <a:pPr algn="just">
              <a:lnSpc>
                <a:spcPct val="107000"/>
              </a:lnSpc>
            </a:pPr>
            <a:r>
              <a:rPr lang="en-IN" sz="2400" dirty="0">
                <a:latin typeface="ArialMT"/>
              </a:rPr>
              <a:t>83. Amendment of notification issued under sub-section (1) of section 25 of Customs Act and sub-section (12) of section 3 of Customs Tariff Act, retrospectively.</a:t>
            </a:r>
          </a:p>
          <a:p>
            <a:pPr algn="just">
              <a:lnSpc>
                <a:spcPct val="107000"/>
              </a:lnSpc>
            </a:pPr>
            <a:r>
              <a:rPr lang="en-IN" sz="2400" dirty="0">
                <a:latin typeface="ArialMT"/>
              </a:rPr>
              <a:t>84. Retrospective effect of notification issued under sub-section (1) of section 25 of Customs Act and subsection</a:t>
            </a:r>
          </a:p>
          <a:p>
            <a:pPr algn="just">
              <a:lnSpc>
                <a:spcPct val="107000"/>
              </a:lnSpc>
            </a:pPr>
            <a:r>
              <a:rPr lang="en-IN" sz="2400" dirty="0">
                <a:latin typeface="ArialMT"/>
              </a:rPr>
              <a:t>(12) of section 3 of Customs Tariff Act.</a:t>
            </a: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254043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313895" y="333173"/>
            <a:ext cx="10351363" cy="5069208"/>
          </a:xfrm>
          <a:prstGeom prst="rect">
            <a:avLst/>
          </a:prstGeom>
        </p:spPr>
        <p:txBody>
          <a:bodyPr wrap="square">
            <a:spAutoFit/>
          </a:bodyPr>
          <a:lstStyle/>
          <a:p>
            <a:pPr algn="just">
              <a:lnSpc>
                <a:spcPct val="107000"/>
              </a:lnSpc>
            </a:pPr>
            <a:r>
              <a:rPr lang="en-IN" sz="3200" b="1" dirty="0">
                <a:solidFill>
                  <a:srgbClr val="FF0000"/>
                </a:solidFill>
                <a:latin typeface="ArialMT"/>
              </a:rPr>
              <a:t>Customs Tariff</a:t>
            </a:r>
          </a:p>
          <a:p>
            <a:pPr algn="just">
              <a:lnSpc>
                <a:spcPct val="107000"/>
              </a:lnSpc>
            </a:pPr>
            <a:r>
              <a:rPr lang="en-IN" sz="2400" dirty="0">
                <a:latin typeface="ArialMT"/>
              </a:rPr>
              <a:t>85. Amendment of section 9.</a:t>
            </a:r>
          </a:p>
          <a:p>
            <a:pPr algn="just">
              <a:lnSpc>
                <a:spcPct val="107000"/>
              </a:lnSpc>
            </a:pPr>
            <a:r>
              <a:rPr lang="en-IN" sz="2400" dirty="0">
                <a:latin typeface="ArialMT"/>
              </a:rPr>
              <a:t>86. Amendment of section </a:t>
            </a:r>
            <a:r>
              <a:rPr lang="en-IN" sz="2400" dirty="0" err="1">
                <a:latin typeface="ArialMT"/>
              </a:rPr>
              <a:t>9C</a:t>
            </a:r>
            <a:r>
              <a:rPr lang="en-IN" sz="2400" dirty="0">
                <a:latin typeface="ArialMT"/>
              </a:rPr>
              <a:t>.</a:t>
            </a:r>
          </a:p>
          <a:p>
            <a:pPr algn="just">
              <a:lnSpc>
                <a:spcPct val="107000"/>
              </a:lnSpc>
            </a:pPr>
            <a:r>
              <a:rPr lang="en-IN" sz="2400" dirty="0">
                <a:latin typeface="ArialMT"/>
              </a:rPr>
              <a:t>87. Amendment of First Schedule.</a:t>
            </a:r>
          </a:p>
          <a:p>
            <a:pPr algn="just">
              <a:lnSpc>
                <a:spcPct val="107000"/>
              </a:lnSpc>
            </a:pPr>
            <a:r>
              <a:rPr lang="en-IN" sz="2400" dirty="0">
                <a:latin typeface="ArialMT"/>
              </a:rPr>
              <a:t>88. Validation of modification in classification of certain goods leviable to </a:t>
            </a:r>
            <a:r>
              <a:rPr lang="en-IN" sz="2400" dirty="0" err="1">
                <a:latin typeface="ArialMT"/>
              </a:rPr>
              <a:t>anit</a:t>
            </a:r>
            <a:r>
              <a:rPr lang="en-IN" sz="2400" dirty="0">
                <a:latin typeface="ArialMT"/>
              </a:rPr>
              <a:t>-dumbing duty with retrospective effect.</a:t>
            </a:r>
          </a:p>
          <a:p>
            <a:pPr algn="just">
              <a:lnSpc>
                <a:spcPct val="107000"/>
              </a:lnSpc>
            </a:pPr>
            <a:r>
              <a:rPr lang="en-IN" sz="2400" dirty="0">
                <a:latin typeface="ArialMT"/>
              </a:rPr>
              <a:t>89. Validation of modification in description of goods with retrospective effect.</a:t>
            </a:r>
          </a:p>
          <a:p>
            <a:pPr algn="just">
              <a:lnSpc>
                <a:spcPct val="107000"/>
              </a:lnSpc>
            </a:pPr>
            <a:r>
              <a:rPr lang="en-IN" sz="3200" b="1" dirty="0">
                <a:solidFill>
                  <a:srgbClr val="FF0000"/>
                </a:solidFill>
                <a:latin typeface="ArialMT"/>
              </a:rPr>
              <a:t>Central Excise</a:t>
            </a:r>
          </a:p>
          <a:p>
            <a:pPr algn="just">
              <a:lnSpc>
                <a:spcPct val="107000"/>
              </a:lnSpc>
            </a:pPr>
            <a:r>
              <a:rPr lang="en-IN" sz="2400" dirty="0">
                <a:latin typeface="ArialMT"/>
              </a:rPr>
              <a:t>90. Amendment of Fourth Schedule.</a:t>
            </a: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3686396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825A642-7D01-401D-B815-DB7D1F008CE7}"/>
              </a:ext>
            </a:extLst>
          </p:cNvPr>
          <p:cNvSpPr/>
          <p:nvPr/>
        </p:nvSpPr>
        <p:spPr>
          <a:xfrm>
            <a:off x="1189608" y="333173"/>
            <a:ext cx="10475650" cy="6913303"/>
          </a:xfrm>
          <a:prstGeom prst="rect">
            <a:avLst/>
          </a:prstGeom>
        </p:spPr>
        <p:txBody>
          <a:bodyPr wrap="square">
            <a:spAutoFit/>
          </a:bodyPr>
          <a:lstStyle/>
          <a:p>
            <a:pPr algn="just">
              <a:lnSpc>
                <a:spcPct val="107000"/>
              </a:lnSpc>
            </a:pPr>
            <a:r>
              <a:rPr lang="en-IN" sz="3200" b="1" dirty="0">
                <a:solidFill>
                  <a:srgbClr val="FF0000"/>
                </a:solidFill>
                <a:latin typeface="ArialMT"/>
              </a:rPr>
              <a:t>Central Goods and Services tax</a:t>
            </a:r>
          </a:p>
          <a:p>
            <a:pPr algn="just">
              <a:lnSpc>
                <a:spcPct val="107000"/>
              </a:lnSpc>
            </a:pPr>
            <a:r>
              <a:rPr lang="en-IN" sz="2400" dirty="0">
                <a:latin typeface="ArialMT"/>
              </a:rPr>
              <a:t>91. Amendment of section 2.</a:t>
            </a:r>
          </a:p>
          <a:p>
            <a:pPr algn="just">
              <a:lnSpc>
                <a:spcPct val="107000"/>
              </a:lnSpc>
            </a:pPr>
            <a:r>
              <a:rPr lang="en-IN" sz="2400" dirty="0">
                <a:latin typeface="ArialMT"/>
              </a:rPr>
              <a:t>92. Amendment of section 10.</a:t>
            </a:r>
          </a:p>
          <a:p>
            <a:pPr algn="just">
              <a:lnSpc>
                <a:spcPct val="107000"/>
              </a:lnSpc>
            </a:pPr>
            <a:r>
              <a:rPr lang="en-IN" sz="2400" dirty="0">
                <a:latin typeface="ArialMT"/>
              </a:rPr>
              <a:t>93. Amendment of section 22.</a:t>
            </a:r>
          </a:p>
          <a:p>
            <a:pPr algn="just">
              <a:lnSpc>
                <a:spcPct val="107000"/>
              </a:lnSpc>
            </a:pPr>
            <a:r>
              <a:rPr lang="en-IN" sz="2400" dirty="0">
                <a:latin typeface="ArialMT"/>
              </a:rPr>
              <a:t>94. Amendment of section 25.</a:t>
            </a:r>
          </a:p>
          <a:p>
            <a:pPr algn="just">
              <a:lnSpc>
                <a:spcPct val="107000"/>
              </a:lnSpc>
            </a:pPr>
            <a:r>
              <a:rPr lang="en-IN" sz="2400" dirty="0">
                <a:latin typeface="ArialMT"/>
              </a:rPr>
              <a:t>95. Insertion of new section </a:t>
            </a:r>
            <a:r>
              <a:rPr lang="en-IN" sz="2400" dirty="0" err="1">
                <a:latin typeface="ArialMT"/>
              </a:rPr>
              <a:t>31A</a:t>
            </a:r>
            <a:r>
              <a:rPr lang="en-IN" sz="2400" dirty="0">
                <a:latin typeface="ArialMT"/>
              </a:rPr>
              <a:t>.</a:t>
            </a:r>
          </a:p>
          <a:p>
            <a:pPr algn="just">
              <a:lnSpc>
                <a:spcPct val="107000"/>
              </a:lnSpc>
            </a:pPr>
            <a:r>
              <a:rPr lang="en-IN" sz="2400" dirty="0">
                <a:latin typeface="ArialMT"/>
              </a:rPr>
              <a:t>96. Amendment of section 39.</a:t>
            </a:r>
          </a:p>
          <a:p>
            <a:pPr algn="just">
              <a:lnSpc>
                <a:spcPct val="107000"/>
              </a:lnSpc>
            </a:pPr>
            <a:r>
              <a:rPr lang="en-IN" sz="2400" dirty="0">
                <a:latin typeface="ArialMT"/>
              </a:rPr>
              <a:t>97. Amendment of section 44.</a:t>
            </a:r>
          </a:p>
          <a:p>
            <a:pPr algn="just">
              <a:lnSpc>
                <a:spcPct val="107000"/>
              </a:lnSpc>
            </a:pPr>
            <a:r>
              <a:rPr lang="en-IN" sz="2400" dirty="0">
                <a:latin typeface="ArialMT"/>
              </a:rPr>
              <a:t>98. Amendment of section 49.</a:t>
            </a:r>
          </a:p>
          <a:p>
            <a:pPr algn="just">
              <a:lnSpc>
                <a:spcPct val="107000"/>
              </a:lnSpc>
            </a:pPr>
            <a:r>
              <a:rPr lang="en-IN" sz="2400" dirty="0">
                <a:latin typeface="ArialMT"/>
              </a:rPr>
              <a:t>99. Amendment of </a:t>
            </a:r>
            <a:r>
              <a:rPr lang="en-IN" sz="2400" dirty="0" err="1">
                <a:latin typeface="ArialMT"/>
              </a:rPr>
              <a:t>section50</a:t>
            </a:r>
            <a:r>
              <a:rPr lang="en-IN" sz="2400" dirty="0">
                <a:latin typeface="ArialMT"/>
              </a:rPr>
              <a:t>.</a:t>
            </a:r>
          </a:p>
          <a:p>
            <a:pPr algn="just">
              <a:lnSpc>
                <a:spcPct val="107000"/>
              </a:lnSpc>
            </a:pPr>
            <a:r>
              <a:rPr lang="en-IN" sz="2400" dirty="0">
                <a:latin typeface="ArialMT"/>
              </a:rPr>
              <a:t>100. Amendment of section 52.</a:t>
            </a:r>
          </a:p>
          <a:p>
            <a:pPr algn="just">
              <a:lnSpc>
                <a:spcPct val="107000"/>
              </a:lnSpc>
            </a:pPr>
            <a:r>
              <a:rPr lang="en-IN" sz="2400" dirty="0">
                <a:latin typeface="ArialMT"/>
              </a:rPr>
              <a:t>101. Insertion of new section </a:t>
            </a:r>
            <a:r>
              <a:rPr lang="en-IN" sz="2400" dirty="0" err="1">
                <a:latin typeface="ArialMT"/>
              </a:rPr>
              <a:t>53A</a:t>
            </a:r>
            <a:r>
              <a:rPr lang="en-IN" sz="2400" dirty="0">
                <a:latin typeface="ArialMT"/>
              </a:rPr>
              <a:t>.</a:t>
            </a:r>
          </a:p>
          <a:p>
            <a:pPr algn="just">
              <a:lnSpc>
                <a:spcPct val="107000"/>
              </a:lnSpc>
            </a:pPr>
            <a:r>
              <a:rPr lang="en-IN" sz="2400" dirty="0">
                <a:latin typeface="ArialMT"/>
              </a:rPr>
              <a:t>102. Amendment of section 54.</a:t>
            </a:r>
          </a:p>
          <a:p>
            <a:pPr algn="just">
              <a:lnSpc>
                <a:spcPct val="107000"/>
              </a:lnSpc>
            </a:pPr>
            <a:r>
              <a:rPr lang="en-IN" sz="2400" dirty="0">
                <a:latin typeface="ArialMT"/>
              </a:rPr>
              <a:t>103. Amendment of section 95.</a:t>
            </a:r>
          </a:p>
          <a:p>
            <a:pPr algn="just">
              <a:lnSpc>
                <a:spcPct val="107000"/>
              </a:lnSpc>
            </a:pPr>
            <a:r>
              <a:rPr lang="en-IN" sz="2400" dirty="0">
                <a:latin typeface="ArialMT"/>
              </a:rPr>
              <a:t>104. Insertion of new sections </a:t>
            </a:r>
            <a:r>
              <a:rPr lang="en-IN" sz="2400" dirty="0" err="1">
                <a:latin typeface="ArialMT"/>
              </a:rPr>
              <a:t>101A</a:t>
            </a:r>
            <a:r>
              <a:rPr lang="en-IN" sz="2400" dirty="0">
                <a:latin typeface="ArialMT"/>
              </a:rPr>
              <a:t>, </a:t>
            </a:r>
            <a:r>
              <a:rPr lang="en-IN" sz="2400" dirty="0" err="1">
                <a:latin typeface="ArialMT"/>
              </a:rPr>
              <a:t>101B</a:t>
            </a:r>
            <a:r>
              <a:rPr lang="en-IN" sz="2400" dirty="0">
                <a:latin typeface="ArialMT"/>
              </a:rPr>
              <a:t> and </a:t>
            </a:r>
            <a:r>
              <a:rPr lang="en-IN" sz="2400" dirty="0" err="1">
                <a:latin typeface="ArialMT"/>
              </a:rPr>
              <a:t>101C</a:t>
            </a:r>
            <a:r>
              <a:rPr lang="en-IN" sz="2400" dirty="0">
                <a:latin typeface="ArialMT"/>
              </a:rPr>
              <a:t>.</a:t>
            </a:r>
          </a:p>
          <a:p>
            <a:pPr algn="just">
              <a:lnSpc>
                <a:spcPct val="107000"/>
              </a:lnSpc>
            </a:pPr>
            <a:endParaRPr lang="en-IN" sz="2400" dirty="0">
              <a:latin typeface="ArialMT"/>
            </a:endParaRPr>
          </a:p>
          <a:p>
            <a:pPr algn="just">
              <a:lnSpc>
                <a:spcPct val="107000"/>
              </a:lnSpc>
            </a:pPr>
            <a:endParaRPr lang="en-IN" sz="2400" dirty="0">
              <a:latin typeface="ArialMT"/>
            </a:endParaRPr>
          </a:p>
        </p:txBody>
      </p:sp>
    </p:spTree>
    <p:extLst>
      <p:ext uri="{BB962C8B-B14F-4D97-AF65-F5344CB8AC3E}">
        <p14:creationId xmlns:p14="http://schemas.microsoft.com/office/powerpoint/2010/main" xmlns="" val="12351120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342</TotalTime>
  <Words>6546</Words>
  <Application>Microsoft Office PowerPoint</Application>
  <PresentationFormat>Custom</PresentationFormat>
  <Paragraphs>485</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Facet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catvi</dc:creator>
  <cp:lastModifiedBy>Vijay Lohan</cp:lastModifiedBy>
  <cp:revision>39</cp:revision>
  <dcterms:created xsi:type="dcterms:W3CDTF">2019-07-09T16:47:20Z</dcterms:created>
  <dcterms:modified xsi:type="dcterms:W3CDTF">2019-08-14T09:33:08Z</dcterms:modified>
</cp:coreProperties>
</file>