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0"/>
  </p:notesMasterIdLst>
  <p:sldIdLst>
    <p:sldId id="281" r:id="rId2"/>
    <p:sldId id="256" r:id="rId3"/>
    <p:sldId id="269" r:id="rId4"/>
    <p:sldId id="282" r:id="rId5"/>
    <p:sldId id="283" r:id="rId6"/>
    <p:sldId id="257" r:id="rId7"/>
    <p:sldId id="284" r:id="rId8"/>
    <p:sldId id="285" r:id="rId9"/>
    <p:sldId id="259" r:id="rId10"/>
    <p:sldId id="260" r:id="rId11"/>
    <p:sldId id="261" r:id="rId12"/>
    <p:sldId id="262" r:id="rId13"/>
    <p:sldId id="263" r:id="rId14"/>
    <p:sldId id="278" r:id="rId15"/>
    <p:sldId id="286" r:id="rId16"/>
    <p:sldId id="268" r:id="rId17"/>
    <p:sldId id="270" r:id="rId18"/>
    <p:sldId id="271" r:id="rId19"/>
    <p:sldId id="272" r:id="rId20"/>
    <p:sldId id="273" r:id="rId21"/>
    <p:sldId id="274" r:id="rId22"/>
    <p:sldId id="275" r:id="rId23"/>
    <p:sldId id="287" r:id="rId24"/>
    <p:sldId id="288" r:id="rId25"/>
    <p:sldId id="289" r:id="rId26"/>
    <p:sldId id="276" r:id="rId27"/>
    <p:sldId id="277" r:id="rId28"/>
    <p:sldId id="295" r:id="rId29"/>
    <p:sldId id="279" r:id="rId30"/>
    <p:sldId id="290" r:id="rId31"/>
    <p:sldId id="291" r:id="rId32"/>
    <p:sldId id="292" r:id="rId33"/>
    <p:sldId id="293" r:id="rId34"/>
    <p:sldId id="294" r:id="rId35"/>
    <p:sldId id="280" r:id="rId36"/>
    <p:sldId id="298" r:id="rId37"/>
    <p:sldId id="296" r:id="rId38"/>
    <p:sldId id="297" r:id="rId3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F6DC24-8C09-414C-99CB-48B203901243}" type="datetimeFigureOut">
              <a:rPr lang="en-US" smtClean="0"/>
              <a:pPr/>
              <a:t>3/20/2019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5A67D3-1D99-4EA8-A03E-1DE000801AF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D8A8A-6BC7-4380-ADEB-08CF52B4A25F}" type="datetimeFigureOut">
              <a:rPr lang="en-US" smtClean="0"/>
              <a:pPr/>
              <a:t>3/20/2019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640B0-000B-4AD1-A51C-334DA51F09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D8A8A-6BC7-4380-ADEB-08CF52B4A25F}" type="datetimeFigureOut">
              <a:rPr lang="en-US" smtClean="0"/>
              <a:pPr/>
              <a:t>3/20/2019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640B0-000B-4AD1-A51C-334DA51F09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D8A8A-6BC7-4380-ADEB-08CF52B4A25F}" type="datetimeFigureOut">
              <a:rPr lang="en-US" smtClean="0"/>
              <a:pPr/>
              <a:t>3/20/2019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640B0-000B-4AD1-A51C-334DA51F09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D8A8A-6BC7-4380-ADEB-08CF52B4A25F}" type="datetimeFigureOut">
              <a:rPr lang="en-US" smtClean="0"/>
              <a:pPr/>
              <a:t>3/20/2019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640B0-000B-4AD1-A51C-334DA51F09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D8A8A-6BC7-4380-ADEB-08CF52B4A25F}" type="datetimeFigureOut">
              <a:rPr lang="en-US" smtClean="0"/>
              <a:pPr/>
              <a:t>3/20/2019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640B0-000B-4AD1-A51C-334DA51F09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D8A8A-6BC7-4380-ADEB-08CF52B4A25F}" type="datetimeFigureOut">
              <a:rPr lang="en-US" smtClean="0"/>
              <a:pPr/>
              <a:t>3/20/2019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640B0-000B-4AD1-A51C-334DA51F09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D8A8A-6BC7-4380-ADEB-08CF52B4A25F}" type="datetimeFigureOut">
              <a:rPr lang="en-US" smtClean="0"/>
              <a:pPr/>
              <a:t>3/20/2019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640B0-000B-4AD1-A51C-334DA51F09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D8A8A-6BC7-4380-ADEB-08CF52B4A25F}" type="datetimeFigureOut">
              <a:rPr lang="en-US" smtClean="0"/>
              <a:pPr/>
              <a:t>3/20/2019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640B0-000B-4AD1-A51C-334DA51F09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D8A8A-6BC7-4380-ADEB-08CF52B4A25F}" type="datetimeFigureOut">
              <a:rPr lang="en-US" smtClean="0"/>
              <a:pPr/>
              <a:t>3/20/2019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640B0-000B-4AD1-A51C-334DA51F09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D8A8A-6BC7-4380-ADEB-08CF52B4A25F}" type="datetimeFigureOut">
              <a:rPr lang="en-US" smtClean="0"/>
              <a:pPr/>
              <a:t>3/20/2019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640B0-000B-4AD1-A51C-334DA51F09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D8A8A-6BC7-4380-ADEB-08CF52B4A25F}" type="datetimeFigureOut">
              <a:rPr lang="en-US" smtClean="0"/>
              <a:pPr/>
              <a:t>3/20/2019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640B0-000B-4AD1-A51C-334DA51F09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0D8A8A-6BC7-4380-ADEB-08CF52B4A25F}" type="datetimeFigureOut">
              <a:rPr lang="en-US" smtClean="0"/>
              <a:pPr/>
              <a:t>3/20/2019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7640B0-000B-4AD1-A51C-334DA51F09C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 Applicability of Ind AS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2800" dirty="0" smtClean="0"/>
              <a:t>Mandatory applicability of Ind AS to all companies </a:t>
            </a:r>
            <a:r>
              <a:rPr lang="en-US" sz="2800" dirty="0" err="1" smtClean="0"/>
              <a:t>w.e.f</a:t>
            </a:r>
            <a:r>
              <a:rPr lang="en-US" sz="2800" dirty="0" smtClean="0"/>
              <a:t> 1</a:t>
            </a:r>
            <a:r>
              <a:rPr lang="en-US" sz="2800" baseline="30000" dirty="0" smtClean="0"/>
              <a:t>st</a:t>
            </a:r>
            <a:r>
              <a:rPr lang="en-US" sz="2800" dirty="0" smtClean="0"/>
              <a:t> April 2017, provided</a:t>
            </a:r>
          </a:p>
          <a:p>
            <a:r>
              <a:rPr lang="en-US" sz="2800" dirty="0" smtClean="0"/>
              <a:t>It is a listed company or is in the process of being listed (as on 31.03.2016)</a:t>
            </a:r>
          </a:p>
          <a:p>
            <a:r>
              <a:rPr lang="en-US" sz="2800" dirty="0" smtClean="0"/>
              <a:t>Its net worth is greater than or equal to Rs 250</a:t>
            </a:r>
          </a:p>
          <a:p>
            <a:pPr>
              <a:buNone/>
            </a:pPr>
            <a:r>
              <a:rPr lang="en-US" sz="2800" dirty="0" smtClean="0"/>
              <a:t>    crore but less than 500 crore</a:t>
            </a:r>
          </a:p>
          <a:p>
            <a:r>
              <a:rPr lang="en-US" sz="2800" dirty="0" smtClean="0"/>
              <a:t>Net worth  can be checked during the 4 previous years </a:t>
            </a:r>
            <a:endParaRPr lang="en-US" sz="28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"/>
            <a:ext cx="8382000" cy="6705600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endParaRPr lang="en-US" sz="7200" b="1" dirty="0" smtClean="0"/>
          </a:p>
          <a:p>
            <a:pPr>
              <a:buNone/>
            </a:pPr>
            <a:r>
              <a:rPr lang="en-US" sz="7200" b="1" dirty="0" smtClean="0"/>
              <a:t>WHAT IS AN EQUITY INSTRUMENT </a:t>
            </a:r>
            <a:r>
              <a:rPr lang="en-US" sz="7200" dirty="0" smtClean="0"/>
              <a:t>?</a:t>
            </a:r>
          </a:p>
          <a:p>
            <a:pPr>
              <a:buNone/>
            </a:pPr>
            <a:r>
              <a:rPr lang="en-US" sz="7200" dirty="0"/>
              <a:t> </a:t>
            </a:r>
            <a:endParaRPr lang="en-US" sz="7200" dirty="0" smtClean="0"/>
          </a:p>
          <a:p>
            <a:pPr>
              <a:buNone/>
            </a:pPr>
            <a:r>
              <a:rPr lang="en-US" sz="7200" dirty="0" smtClean="0"/>
              <a:t>  - Per Ind AS 32.11 – An equity instrument is any contract that evidences a residual  interest in the assets of an entity after deducting all of its liabilities.</a:t>
            </a:r>
          </a:p>
          <a:p>
            <a:pPr>
              <a:buNone/>
            </a:pPr>
            <a:endParaRPr lang="en-US" sz="7200" dirty="0" smtClean="0"/>
          </a:p>
          <a:p>
            <a:pPr>
              <a:buNone/>
            </a:pPr>
            <a:r>
              <a:rPr lang="en-US" sz="7200" dirty="0" smtClean="0"/>
              <a:t>   - Per Ind AS 32.16 -  An instrument is an equity instrument if , and only if , both conditions (a) and (b) below we met:</a:t>
            </a:r>
          </a:p>
          <a:p>
            <a:pPr>
              <a:buNone/>
            </a:pPr>
            <a:r>
              <a:rPr lang="en-US" sz="7200" dirty="0" smtClean="0"/>
              <a:t> </a:t>
            </a:r>
          </a:p>
          <a:p>
            <a:pPr>
              <a:buNone/>
            </a:pPr>
            <a:r>
              <a:rPr lang="en-US" sz="7200" dirty="0"/>
              <a:t> </a:t>
            </a:r>
            <a:r>
              <a:rPr lang="en-US" sz="7200" dirty="0" smtClean="0"/>
              <a:t>       (a)   The instrument includes </a:t>
            </a:r>
            <a:r>
              <a:rPr lang="en-US" sz="7200" b="1" dirty="0" smtClean="0"/>
              <a:t>no contractual obligation </a:t>
            </a:r>
            <a:r>
              <a:rPr lang="en-US" sz="7200" dirty="0" smtClean="0"/>
              <a:t>:</a:t>
            </a:r>
          </a:p>
          <a:p>
            <a:pPr>
              <a:buNone/>
            </a:pPr>
            <a:r>
              <a:rPr lang="en-US" sz="7200" b="1" dirty="0"/>
              <a:t> </a:t>
            </a:r>
            <a:r>
              <a:rPr lang="en-US" sz="7200" b="1" dirty="0" smtClean="0"/>
              <a:t>               </a:t>
            </a:r>
            <a:r>
              <a:rPr lang="en-US" sz="7200" dirty="0" smtClean="0"/>
              <a:t>(</a:t>
            </a:r>
            <a:r>
              <a:rPr lang="en-US" sz="7200" dirty="0" err="1" smtClean="0"/>
              <a:t>i</a:t>
            </a:r>
            <a:r>
              <a:rPr lang="en-US" sz="7200" dirty="0" smtClean="0"/>
              <a:t>)  to deliver cash or another financial asset to another entity; or </a:t>
            </a:r>
          </a:p>
          <a:p>
            <a:pPr>
              <a:buNone/>
            </a:pPr>
            <a:r>
              <a:rPr lang="en-US" sz="7200" b="1" dirty="0"/>
              <a:t> </a:t>
            </a:r>
            <a:r>
              <a:rPr lang="en-US" sz="7200" b="1" dirty="0" smtClean="0"/>
              <a:t>               </a:t>
            </a:r>
            <a:r>
              <a:rPr lang="en-US" sz="7200" dirty="0" smtClean="0"/>
              <a:t>(ii)  To exchange financial assets or financial liabilities with another entity </a:t>
            </a:r>
          </a:p>
          <a:p>
            <a:pPr>
              <a:buNone/>
            </a:pPr>
            <a:r>
              <a:rPr lang="en-US" sz="7200" dirty="0"/>
              <a:t> </a:t>
            </a:r>
            <a:r>
              <a:rPr lang="en-US" sz="7200" dirty="0" smtClean="0"/>
              <a:t>                       under conditions that are potentially unfavourable to the issuer.</a:t>
            </a:r>
          </a:p>
          <a:p>
            <a:pPr>
              <a:buNone/>
            </a:pPr>
            <a:endParaRPr lang="en-US" sz="7200" dirty="0" smtClean="0"/>
          </a:p>
          <a:p>
            <a:pPr>
              <a:buNone/>
            </a:pPr>
            <a:r>
              <a:rPr lang="en-US" sz="7200" dirty="0"/>
              <a:t> </a:t>
            </a:r>
            <a:r>
              <a:rPr lang="en-US" sz="7200" dirty="0" smtClean="0"/>
              <a:t>       (b)    If the instrument will or may be settled in the </a:t>
            </a:r>
            <a:r>
              <a:rPr lang="en-US" sz="7200" b="1" dirty="0" smtClean="0"/>
              <a:t>issuer’s own equity  </a:t>
            </a:r>
          </a:p>
          <a:p>
            <a:pPr>
              <a:buNone/>
            </a:pPr>
            <a:r>
              <a:rPr lang="en-US" sz="7200" b="1" dirty="0"/>
              <a:t> </a:t>
            </a:r>
            <a:r>
              <a:rPr lang="en-US" sz="7200" b="1" dirty="0" smtClean="0"/>
              <a:t>                 instruments </a:t>
            </a:r>
            <a:r>
              <a:rPr lang="en-US" sz="7200" dirty="0" smtClean="0"/>
              <a:t>,it is :</a:t>
            </a:r>
          </a:p>
          <a:p>
            <a:pPr>
              <a:buNone/>
            </a:pPr>
            <a:r>
              <a:rPr lang="en-US" sz="7200" dirty="0"/>
              <a:t> </a:t>
            </a:r>
            <a:r>
              <a:rPr lang="en-US" sz="7200" dirty="0" smtClean="0"/>
              <a:t>                (</a:t>
            </a:r>
            <a:r>
              <a:rPr lang="en-US" sz="7200" dirty="0" err="1" smtClean="0"/>
              <a:t>i</a:t>
            </a:r>
            <a:r>
              <a:rPr lang="en-US" sz="7200" dirty="0" smtClean="0"/>
              <a:t>) a non derivative that includes no contractual obligations for the issuer to </a:t>
            </a:r>
          </a:p>
          <a:p>
            <a:pPr>
              <a:buNone/>
            </a:pPr>
            <a:r>
              <a:rPr lang="en-US" sz="7200" dirty="0"/>
              <a:t> </a:t>
            </a:r>
            <a:r>
              <a:rPr lang="en-US" sz="7200" dirty="0" smtClean="0"/>
              <a:t>                     deliver a variable number of its equity instruments ;or</a:t>
            </a:r>
          </a:p>
          <a:p>
            <a:pPr>
              <a:buNone/>
            </a:pPr>
            <a:r>
              <a:rPr lang="en-US" sz="7200" dirty="0"/>
              <a:t> </a:t>
            </a:r>
            <a:r>
              <a:rPr lang="en-US" sz="7200" dirty="0" smtClean="0"/>
              <a:t>          </a:t>
            </a:r>
          </a:p>
          <a:p>
            <a:pPr>
              <a:buNone/>
            </a:pPr>
            <a:r>
              <a:rPr lang="en-US" sz="7200" dirty="0" smtClean="0"/>
              <a:t>              (ii) a </a:t>
            </a:r>
            <a:r>
              <a:rPr lang="en-US" sz="7200" b="1" dirty="0" smtClean="0"/>
              <a:t>derivative </a:t>
            </a:r>
            <a:r>
              <a:rPr lang="en-US" sz="7200" dirty="0" smtClean="0"/>
              <a:t>that will be settled only by the issuer exchanging a fixed   </a:t>
            </a:r>
            <a:endParaRPr lang="en-US" sz="7200" dirty="0"/>
          </a:p>
          <a:p>
            <a:pPr>
              <a:buNone/>
            </a:pPr>
            <a:r>
              <a:rPr lang="en-US" sz="7200" dirty="0" smtClean="0"/>
              <a:t>                    </a:t>
            </a:r>
            <a:r>
              <a:rPr lang="en-US" sz="7200" dirty="0"/>
              <a:t>amount of </a:t>
            </a:r>
            <a:r>
              <a:rPr lang="en-US" sz="7200" dirty="0" smtClean="0"/>
              <a:t>cash or another financial asset for a fixed number on its own </a:t>
            </a:r>
          </a:p>
          <a:p>
            <a:pPr>
              <a:buNone/>
            </a:pPr>
            <a:r>
              <a:rPr lang="en-US" sz="7200" dirty="0"/>
              <a:t> </a:t>
            </a:r>
            <a:r>
              <a:rPr lang="en-US" sz="7200" dirty="0" smtClean="0"/>
              <a:t>                   equity instruments </a:t>
            </a:r>
            <a:r>
              <a:rPr lang="en-US" sz="7200" dirty="0"/>
              <a:t>.for this </a:t>
            </a:r>
            <a:r>
              <a:rPr lang="en-US" sz="7200" dirty="0" err="1" smtClean="0"/>
              <a:t>purpose,rights,options</a:t>
            </a:r>
            <a:r>
              <a:rPr lang="en-US" sz="7200" dirty="0" smtClean="0"/>
              <a:t> or warrants to acquire </a:t>
            </a:r>
          </a:p>
          <a:p>
            <a:pPr>
              <a:buNone/>
            </a:pPr>
            <a:r>
              <a:rPr lang="en-US" sz="7200" dirty="0"/>
              <a:t> </a:t>
            </a:r>
            <a:r>
              <a:rPr lang="en-US" sz="7200" dirty="0" smtClean="0"/>
              <a:t>                   a fixed number of the entity’s own equity instruments for a fixed amount </a:t>
            </a:r>
          </a:p>
          <a:p>
            <a:pPr>
              <a:buNone/>
            </a:pPr>
            <a:r>
              <a:rPr lang="en-US" sz="7200" dirty="0"/>
              <a:t> </a:t>
            </a:r>
            <a:r>
              <a:rPr lang="en-US" sz="7200" dirty="0" smtClean="0"/>
              <a:t>                   of any currency are equity instruments if the entity offers the rights,</a:t>
            </a:r>
          </a:p>
          <a:p>
            <a:pPr>
              <a:buNone/>
            </a:pPr>
            <a:r>
              <a:rPr lang="en-US" sz="7200" dirty="0"/>
              <a:t> </a:t>
            </a:r>
            <a:r>
              <a:rPr lang="en-US" sz="7200" dirty="0" smtClean="0"/>
              <a:t>                                      </a:t>
            </a:r>
          </a:p>
          <a:p>
            <a:pPr>
              <a:buNone/>
            </a:pPr>
            <a:r>
              <a:rPr lang="en-US" sz="7200" dirty="0"/>
              <a:t> </a:t>
            </a:r>
            <a:r>
              <a:rPr lang="en-US" sz="7200" dirty="0" smtClean="0"/>
              <a:t>                       </a:t>
            </a:r>
          </a:p>
          <a:p>
            <a:pPr>
              <a:buNone/>
            </a:pPr>
            <a:endParaRPr lang="en-US" sz="2300" dirty="0"/>
          </a:p>
          <a:p>
            <a:pPr>
              <a:buNone/>
            </a:pPr>
            <a:endParaRPr lang="en-US" sz="2300" dirty="0" smtClean="0"/>
          </a:p>
          <a:p>
            <a:pPr>
              <a:buNone/>
            </a:pPr>
            <a:endParaRPr lang="en-US" sz="2300" b="1" dirty="0"/>
          </a:p>
          <a:p>
            <a:pPr>
              <a:buNone/>
            </a:pPr>
            <a:r>
              <a:rPr lang="en-US" sz="2300" b="1" dirty="0" smtClean="0"/>
              <a:t>                   </a:t>
            </a:r>
          </a:p>
          <a:p>
            <a:pPr>
              <a:buNone/>
            </a:pPr>
            <a:endParaRPr lang="en-US" sz="2300" dirty="0" smtClean="0"/>
          </a:p>
          <a:p>
            <a:pPr>
              <a:buNone/>
            </a:pPr>
            <a:r>
              <a:rPr lang="en-US" sz="1800" b="1" dirty="0" smtClean="0"/>
              <a:t>             </a:t>
            </a:r>
            <a:endParaRPr lang="en-US" sz="1800" b="1" dirty="0"/>
          </a:p>
          <a:p>
            <a:pPr>
              <a:buNone/>
            </a:pPr>
            <a:endParaRPr lang="en-US" sz="1800" b="1" dirty="0" smtClean="0"/>
          </a:p>
          <a:p>
            <a:pPr>
              <a:buNone/>
            </a:pPr>
            <a:endParaRPr lang="en-US" sz="1800" b="1" dirty="0"/>
          </a:p>
          <a:p>
            <a:pPr>
              <a:buNone/>
            </a:pPr>
            <a:endParaRPr lang="en-US" sz="1800" b="1" dirty="0" smtClean="0"/>
          </a:p>
          <a:p>
            <a:pPr>
              <a:buNone/>
            </a:pPr>
            <a:endParaRPr lang="en-US" sz="1800" b="1" dirty="0"/>
          </a:p>
          <a:p>
            <a:pPr>
              <a:buNone/>
            </a:pPr>
            <a:endParaRPr lang="en-US" sz="1800" b="1" dirty="0" smtClean="0"/>
          </a:p>
          <a:p>
            <a:pPr>
              <a:buNone/>
            </a:pPr>
            <a:endParaRPr lang="en-US" sz="1800" b="1" dirty="0" smtClean="0"/>
          </a:p>
          <a:p>
            <a:pPr>
              <a:buNone/>
            </a:pPr>
            <a:r>
              <a:rPr lang="en-US" sz="1800" dirty="0"/>
              <a:t> </a:t>
            </a:r>
            <a:r>
              <a:rPr lang="en-US" sz="1800" dirty="0" smtClean="0"/>
              <a:t>  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533400" y="-914400"/>
            <a:ext cx="8229600" cy="350838"/>
          </a:xfrm>
        </p:spPr>
        <p:txBody>
          <a:bodyPr>
            <a:normAutofit fontScale="90000"/>
          </a:bodyPr>
          <a:lstStyle/>
          <a:p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096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1800" dirty="0" smtClean="0"/>
              <a:t>     </a:t>
            </a:r>
          </a:p>
          <a:p>
            <a:pPr>
              <a:buNone/>
            </a:pPr>
            <a:r>
              <a:rPr lang="en-US" sz="1800" dirty="0" smtClean="0"/>
              <a:t>   a fixed number of the entity’s own equity instruments for a fixed amount </a:t>
            </a:r>
          </a:p>
          <a:p>
            <a:pPr>
              <a:buNone/>
            </a:pPr>
            <a:r>
              <a:rPr lang="en-US" sz="1800" dirty="0" smtClean="0"/>
              <a:t>        of any currency are equity instruments if the entity offers the rights,</a:t>
            </a:r>
          </a:p>
          <a:p>
            <a:pPr>
              <a:buNone/>
            </a:pPr>
            <a:r>
              <a:rPr lang="en-US" sz="1800" dirty="0" smtClean="0"/>
              <a:t>        options or warrants pro rata to all of its existing owners of the same class </a:t>
            </a:r>
          </a:p>
          <a:p>
            <a:pPr>
              <a:buNone/>
            </a:pPr>
            <a:r>
              <a:rPr lang="en-US" sz="1800" dirty="0" smtClean="0"/>
              <a:t>        of its own non –derivative equity instruments.</a:t>
            </a:r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r>
              <a:rPr lang="en-US" sz="1800" dirty="0" smtClean="0"/>
              <a:t>        Also , for these purposes the issuer’s own equity instruments do not include   </a:t>
            </a:r>
          </a:p>
          <a:p>
            <a:pPr marL="0" indent="0">
              <a:buNone/>
            </a:pPr>
            <a:r>
              <a:rPr lang="en-US" sz="1800" dirty="0"/>
              <a:t> </a:t>
            </a:r>
            <a:r>
              <a:rPr lang="en-US" sz="1800" dirty="0" smtClean="0"/>
              <a:t>       instruments that have all the features and meet the conditions described in  </a:t>
            </a:r>
            <a:r>
              <a:rPr lang="en-US" sz="1800" dirty="0"/>
              <a:t> </a:t>
            </a:r>
            <a:endParaRPr lang="en-US" sz="1800" dirty="0" smtClean="0"/>
          </a:p>
          <a:p>
            <a:pPr marL="0" indent="0">
              <a:buNone/>
            </a:pPr>
            <a:r>
              <a:rPr lang="en-US" sz="1800" dirty="0"/>
              <a:t> </a:t>
            </a:r>
            <a:r>
              <a:rPr lang="en-US" sz="1800" dirty="0" smtClean="0"/>
              <a:t>       paragraphs 16A and 16B or paragraphs 16C to 16D ,or  Instruments that are </a:t>
            </a:r>
          </a:p>
          <a:p>
            <a:pPr marL="0" indent="0">
              <a:buNone/>
            </a:pPr>
            <a:r>
              <a:rPr lang="en-US" sz="1800" dirty="0"/>
              <a:t> </a:t>
            </a:r>
            <a:r>
              <a:rPr lang="en-US" sz="1800" dirty="0" smtClean="0"/>
              <a:t>       contracts for the future receipts or delivery of the issuer’s own equity     </a:t>
            </a:r>
          </a:p>
          <a:p>
            <a:pPr marL="0" indent="0">
              <a:buNone/>
            </a:pPr>
            <a:r>
              <a:rPr lang="en-US" sz="1800" dirty="0" smtClean="0"/>
              <a:t>        instruments.</a:t>
            </a:r>
          </a:p>
          <a:p>
            <a:pPr marL="0" indent="0">
              <a:buNone/>
            </a:pPr>
            <a:r>
              <a:rPr lang="en-US" sz="1800" dirty="0"/>
              <a:t> </a:t>
            </a:r>
            <a:r>
              <a:rPr lang="en-US" sz="1800" dirty="0" smtClean="0"/>
              <a:t>       A contractual obligation , including one arising from a derivative financial </a:t>
            </a:r>
          </a:p>
          <a:p>
            <a:pPr marL="0" indent="0">
              <a:buNone/>
            </a:pPr>
            <a:r>
              <a:rPr lang="en-US" sz="1800" dirty="0" smtClean="0"/>
              <a:t>       instrument, that will or may result in the future receipt or delivery of the issuer’s</a:t>
            </a:r>
          </a:p>
          <a:p>
            <a:pPr marL="0" indent="0">
              <a:buNone/>
            </a:pPr>
            <a:r>
              <a:rPr lang="en-US" sz="1800" dirty="0"/>
              <a:t> </a:t>
            </a:r>
            <a:r>
              <a:rPr lang="en-US" sz="1800" dirty="0" smtClean="0"/>
              <a:t>      own equity instruments , but does not meet conditions (a) and (b) above , is not</a:t>
            </a:r>
          </a:p>
          <a:p>
            <a:pPr marL="0" indent="0">
              <a:buNone/>
            </a:pPr>
            <a:r>
              <a:rPr lang="en-US" sz="1800" dirty="0"/>
              <a:t> </a:t>
            </a:r>
            <a:r>
              <a:rPr lang="en-US" sz="1800" dirty="0" smtClean="0"/>
              <a:t>      an equity instrument. </a:t>
            </a:r>
          </a:p>
        </p:txBody>
      </p:sp>
    </p:spTree>
    <p:extLst>
      <p:ext uri="{BB962C8B-B14F-4D97-AF65-F5344CB8AC3E}">
        <p14:creationId xmlns:p14="http://schemas.microsoft.com/office/powerpoint/2010/main" xmlns="" val="3376767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5137" y="-3142"/>
            <a:ext cx="8229600" cy="6553200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IN" dirty="0"/>
          </a:p>
        </p:txBody>
      </p:sp>
      <p:sp>
        <p:nvSpPr>
          <p:cNvPr id="7" name="Rectangle 6"/>
          <p:cNvSpPr/>
          <p:nvPr/>
        </p:nvSpPr>
        <p:spPr>
          <a:xfrm>
            <a:off x="685800" y="152400"/>
            <a:ext cx="2889912" cy="758024"/>
          </a:xfrm>
          <a:prstGeom prst="rect">
            <a:avLst/>
          </a:prstGeom>
          <a:ln>
            <a:solidFill>
              <a:srgbClr val="00B0F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b="1" dirty="0" smtClean="0"/>
              <a:t>Contractual obligation to deliver cash/financial asset</a:t>
            </a:r>
          </a:p>
        </p:txBody>
      </p:sp>
      <p:sp>
        <p:nvSpPr>
          <p:cNvPr id="8" name="Rectangle 7"/>
          <p:cNvSpPr/>
          <p:nvPr/>
        </p:nvSpPr>
        <p:spPr>
          <a:xfrm>
            <a:off x="457200" y="1578210"/>
            <a:ext cx="914400" cy="378954"/>
          </a:xfrm>
          <a:prstGeom prst="rect">
            <a:avLst/>
          </a:prstGeom>
          <a:ln>
            <a:solidFill>
              <a:srgbClr val="00B0F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b="1" dirty="0" smtClean="0"/>
              <a:t>No</a:t>
            </a:r>
            <a:endParaRPr lang="en-IN" b="1" dirty="0"/>
          </a:p>
        </p:txBody>
      </p:sp>
      <p:sp>
        <p:nvSpPr>
          <p:cNvPr id="9" name="Rectangle 8"/>
          <p:cNvSpPr/>
          <p:nvPr/>
        </p:nvSpPr>
        <p:spPr>
          <a:xfrm>
            <a:off x="457200" y="2660555"/>
            <a:ext cx="1143000" cy="441624"/>
          </a:xfrm>
          <a:prstGeom prst="rect">
            <a:avLst/>
          </a:prstGeom>
          <a:ln>
            <a:solidFill>
              <a:srgbClr val="00B0F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b="1" dirty="0" smtClean="0"/>
              <a:t>Equity</a:t>
            </a:r>
            <a:endParaRPr lang="en-IN" b="1" dirty="0"/>
          </a:p>
        </p:txBody>
      </p:sp>
      <p:sp>
        <p:nvSpPr>
          <p:cNvPr id="10" name="Rectangle 9"/>
          <p:cNvSpPr/>
          <p:nvPr/>
        </p:nvSpPr>
        <p:spPr>
          <a:xfrm>
            <a:off x="2819400" y="2667000"/>
            <a:ext cx="1143000" cy="457200"/>
          </a:xfrm>
          <a:prstGeom prst="rect">
            <a:avLst/>
          </a:prstGeom>
          <a:ln>
            <a:solidFill>
              <a:srgbClr val="00B0F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b="1" dirty="0" smtClean="0"/>
              <a:t>Liability</a:t>
            </a:r>
            <a:endParaRPr lang="en-IN" b="1" dirty="0"/>
          </a:p>
        </p:txBody>
      </p:sp>
      <p:sp>
        <p:nvSpPr>
          <p:cNvPr id="11" name="Oval 10"/>
          <p:cNvSpPr/>
          <p:nvPr/>
        </p:nvSpPr>
        <p:spPr>
          <a:xfrm>
            <a:off x="304800" y="5410200"/>
            <a:ext cx="3200400" cy="1143000"/>
          </a:xfrm>
          <a:prstGeom prst="ellipse">
            <a:avLst/>
          </a:prstGeom>
          <a:ln>
            <a:solidFill>
              <a:srgbClr val="00B0F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b="1" dirty="0" smtClean="0"/>
              <a:t>All transactions recorded directly in equity</a:t>
            </a:r>
            <a:endParaRPr lang="en-IN" b="1" dirty="0"/>
          </a:p>
        </p:txBody>
      </p:sp>
      <p:sp>
        <p:nvSpPr>
          <p:cNvPr id="19" name="Down Arrow 18"/>
          <p:cNvSpPr/>
          <p:nvPr/>
        </p:nvSpPr>
        <p:spPr>
          <a:xfrm>
            <a:off x="1981200" y="914400"/>
            <a:ext cx="51181" cy="218523"/>
          </a:xfrm>
          <a:prstGeom prst="downArrow">
            <a:avLst/>
          </a:prstGeom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0" name="Minus 19"/>
          <p:cNvSpPr/>
          <p:nvPr/>
        </p:nvSpPr>
        <p:spPr>
          <a:xfrm flipH="1">
            <a:off x="615287" y="1045615"/>
            <a:ext cx="3107140" cy="205743"/>
          </a:xfrm>
          <a:prstGeom prst="mathMinus">
            <a:avLst/>
          </a:prstGeom>
          <a:ln>
            <a:solidFill>
              <a:srgbClr val="92D05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1" name="Down Arrow 20"/>
          <p:cNvSpPr/>
          <p:nvPr/>
        </p:nvSpPr>
        <p:spPr>
          <a:xfrm>
            <a:off x="990600" y="1143000"/>
            <a:ext cx="45719" cy="381000"/>
          </a:xfrm>
          <a:prstGeom prst="downArrow">
            <a:avLst/>
          </a:prstGeom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2" name="Down Arrow 21"/>
          <p:cNvSpPr/>
          <p:nvPr/>
        </p:nvSpPr>
        <p:spPr>
          <a:xfrm>
            <a:off x="3276600" y="1143000"/>
            <a:ext cx="45719" cy="348642"/>
          </a:xfrm>
          <a:prstGeom prst="downArrow">
            <a:avLst/>
          </a:prstGeom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3" name="Rectangle 22"/>
          <p:cNvSpPr/>
          <p:nvPr/>
        </p:nvSpPr>
        <p:spPr>
          <a:xfrm>
            <a:off x="2892757" y="1565611"/>
            <a:ext cx="1001969" cy="374186"/>
          </a:xfrm>
          <a:prstGeom prst="rect">
            <a:avLst/>
          </a:prstGeom>
          <a:ln>
            <a:solidFill>
              <a:srgbClr val="00B0F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b="1" dirty="0" smtClean="0"/>
              <a:t>Yes</a:t>
            </a:r>
            <a:endParaRPr lang="en-IN" b="1" dirty="0"/>
          </a:p>
        </p:txBody>
      </p:sp>
      <p:sp>
        <p:nvSpPr>
          <p:cNvPr id="24" name="Rounded Rectangle 23"/>
          <p:cNvSpPr/>
          <p:nvPr/>
        </p:nvSpPr>
        <p:spPr>
          <a:xfrm flipH="1">
            <a:off x="457200" y="3935733"/>
            <a:ext cx="1224887" cy="58959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5" name="Rounded Rectangle 24"/>
          <p:cNvSpPr/>
          <p:nvPr/>
        </p:nvSpPr>
        <p:spPr>
          <a:xfrm>
            <a:off x="2794437" y="3821747"/>
            <a:ext cx="1298243" cy="877879"/>
          </a:xfrm>
          <a:prstGeom prst="roundRect">
            <a:avLst/>
          </a:prstGeom>
          <a:ln>
            <a:solidFill>
              <a:srgbClr val="00B0F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b="1" dirty="0" smtClean="0"/>
              <a:t>Amortised cost</a:t>
            </a:r>
            <a:endParaRPr lang="en-IN" b="1" dirty="0"/>
          </a:p>
        </p:txBody>
      </p:sp>
      <p:sp>
        <p:nvSpPr>
          <p:cNvPr id="26" name="Rectangle 25"/>
          <p:cNvSpPr/>
          <p:nvPr/>
        </p:nvSpPr>
        <p:spPr>
          <a:xfrm>
            <a:off x="5575337" y="92392"/>
            <a:ext cx="2819400" cy="761440"/>
          </a:xfrm>
          <a:prstGeom prst="rect">
            <a:avLst/>
          </a:prstGeom>
          <a:ln>
            <a:solidFill>
              <a:srgbClr val="00B0F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b="1" dirty="0" smtClean="0"/>
              <a:t>Non derivative contract to deliver variable no . of equity shares</a:t>
            </a:r>
            <a:endParaRPr lang="en-IN" b="1" dirty="0"/>
          </a:p>
        </p:txBody>
      </p:sp>
      <p:sp>
        <p:nvSpPr>
          <p:cNvPr id="27" name="Rectangle 26"/>
          <p:cNvSpPr/>
          <p:nvPr/>
        </p:nvSpPr>
        <p:spPr>
          <a:xfrm>
            <a:off x="5410200" y="1524000"/>
            <a:ext cx="1001969" cy="374186"/>
          </a:xfrm>
          <a:prstGeom prst="rect">
            <a:avLst/>
          </a:prstGeom>
          <a:ln>
            <a:solidFill>
              <a:srgbClr val="00B0F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b="1" dirty="0" smtClean="0"/>
              <a:t>Yes</a:t>
            </a:r>
            <a:endParaRPr lang="en-IN" b="1" dirty="0"/>
          </a:p>
        </p:txBody>
      </p:sp>
      <p:sp>
        <p:nvSpPr>
          <p:cNvPr id="28" name="Rectangle 27"/>
          <p:cNvSpPr/>
          <p:nvPr/>
        </p:nvSpPr>
        <p:spPr>
          <a:xfrm>
            <a:off x="7925151" y="1565611"/>
            <a:ext cx="1001969" cy="374186"/>
          </a:xfrm>
          <a:prstGeom prst="rect">
            <a:avLst/>
          </a:prstGeom>
          <a:ln>
            <a:solidFill>
              <a:srgbClr val="00B0F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b="1" dirty="0" smtClean="0"/>
              <a:t>No</a:t>
            </a:r>
            <a:endParaRPr lang="en-IN" b="1" dirty="0"/>
          </a:p>
        </p:txBody>
      </p:sp>
      <p:sp>
        <p:nvSpPr>
          <p:cNvPr id="29" name="Rectangle 28"/>
          <p:cNvSpPr/>
          <p:nvPr/>
        </p:nvSpPr>
        <p:spPr>
          <a:xfrm>
            <a:off x="5312739" y="2719153"/>
            <a:ext cx="1143000" cy="457200"/>
          </a:xfrm>
          <a:prstGeom prst="rect">
            <a:avLst/>
          </a:prstGeom>
          <a:ln>
            <a:solidFill>
              <a:srgbClr val="00B0F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b="1" dirty="0" smtClean="0"/>
              <a:t>Liability</a:t>
            </a:r>
            <a:endParaRPr lang="en-IN" b="1" dirty="0"/>
          </a:p>
        </p:txBody>
      </p:sp>
      <p:sp>
        <p:nvSpPr>
          <p:cNvPr id="30" name="Rectangle 29"/>
          <p:cNvSpPr/>
          <p:nvPr/>
        </p:nvSpPr>
        <p:spPr>
          <a:xfrm>
            <a:off x="7915594" y="2814645"/>
            <a:ext cx="1143000" cy="457200"/>
          </a:xfrm>
          <a:prstGeom prst="rect">
            <a:avLst/>
          </a:prstGeom>
          <a:ln>
            <a:solidFill>
              <a:srgbClr val="00B0F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b="1" dirty="0" smtClean="0"/>
              <a:t>Equity</a:t>
            </a:r>
            <a:endParaRPr lang="en-IN" b="1" dirty="0"/>
          </a:p>
        </p:txBody>
      </p:sp>
      <p:sp>
        <p:nvSpPr>
          <p:cNvPr id="31" name="Rounded Rectangle 30"/>
          <p:cNvSpPr/>
          <p:nvPr/>
        </p:nvSpPr>
        <p:spPr>
          <a:xfrm>
            <a:off x="5140486" y="3803643"/>
            <a:ext cx="1298243" cy="886624"/>
          </a:xfrm>
          <a:prstGeom prst="roundRect">
            <a:avLst/>
          </a:prstGeom>
          <a:ln>
            <a:solidFill>
              <a:srgbClr val="00B0F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b="1" dirty="0" smtClean="0"/>
              <a:t>Fair Value</a:t>
            </a:r>
            <a:endParaRPr lang="en-IN" b="1" dirty="0"/>
          </a:p>
        </p:txBody>
      </p:sp>
      <p:sp>
        <p:nvSpPr>
          <p:cNvPr id="32" name="Rounded Rectangle 31"/>
          <p:cNvSpPr/>
          <p:nvPr/>
        </p:nvSpPr>
        <p:spPr>
          <a:xfrm>
            <a:off x="7826875" y="3826120"/>
            <a:ext cx="1298243" cy="877879"/>
          </a:xfrm>
          <a:prstGeom prst="roundRect">
            <a:avLst/>
          </a:prstGeom>
          <a:ln>
            <a:solidFill>
              <a:srgbClr val="00B0F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b="1" dirty="0" smtClean="0"/>
              <a:t>Carried at ‘cost</a:t>
            </a:r>
            <a:r>
              <a:rPr lang="en-IN" dirty="0" smtClean="0"/>
              <a:t>’</a:t>
            </a:r>
            <a:endParaRPr lang="en-IN" dirty="0"/>
          </a:p>
        </p:txBody>
      </p:sp>
      <p:sp>
        <p:nvSpPr>
          <p:cNvPr id="33" name="Rounded Rectangle 32"/>
          <p:cNvSpPr/>
          <p:nvPr/>
        </p:nvSpPr>
        <p:spPr>
          <a:xfrm>
            <a:off x="405682" y="3791590"/>
            <a:ext cx="1298243" cy="877879"/>
          </a:xfrm>
          <a:prstGeom prst="roundRect">
            <a:avLst/>
          </a:prstGeom>
          <a:ln>
            <a:solidFill>
              <a:srgbClr val="00B0F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b="1" dirty="0" smtClean="0"/>
              <a:t>Carried at </a:t>
            </a:r>
          </a:p>
          <a:p>
            <a:pPr algn="ctr"/>
            <a:r>
              <a:rPr lang="en-IN" b="1" dirty="0" smtClean="0"/>
              <a:t>‘cost</a:t>
            </a:r>
            <a:r>
              <a:rPr lang="en-IN" dirty="0" smtClean="0"/>
              <a:t>’</a:t>
            </a:r>
            <a:endParaRPr lang="en-IN" dirty="0"/>
          </a:p>
        </p:txBody>
      </p:sp>
      <p:sp>
        <p:nvSpPr>
          <p:cNvPr id="34" name="Oval 33"/>
          <p:cNvSpPr/>
          <p:nvPr/>
        </p:nvSpPr>
        <p:spPr>
          <a:xfrm>
            <a:off x="4353858" y="5257800"/>
            <a:ext cx="3647142" cy="1387792"/>
          </a:xfrm>
          <a:prstGeom prst="ellipse">
            <a:avLst/>
          </a:prstGeom>
          <a:ln>
            <a:solidFill>
              <a:srgbClr val="00B0F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buFontTx/>
              <a:buChar char="-"/>
            </a:pPr>
            <a:r>
              <a:rPr lang="en-IN" b="1" dirty="0" smtClean="0"/>
              <a:t>Cost recorded in income statement</a:t>
            </a:r>
          </a:p>
          <a:p>
            <a:pPr algn="ctr">
              <a:buFontTx/>
              <a:buChar char="-"/>
            </a:pPr>
            <a:r>
              <a:rPr lang="en-IN" b="1" dirty="0" smtClean="0"/>
              <a:t>Impact on net profit/OCI</a:t>
            </a:r>
            <a:endParaRPr lang="en-IN" b="1" dirty="0"/>
          </a:p>
        </p:txBody>
      </p:sp>
      <p:sp>
        <p:nvSpPr>
          <p:cNvPr id="35" name="Minus 34"/>
          <p:cNvSpPr/>
          <p:nvPr/>
        </p:nvSpPr>
        <p:spPr>
          <a:xfrm flipH="1">
            <a:off x="5505505" y="1054243"/>
            <a:ext cx="3107140" cy="205743"/>
          </a:xfrm>
          <a:prstGeom prst="mathMinus">
            <a:avLst/>
          </a:prstGeom>
          <a:ln>
            <a:solidFill>
              <a:srgbClr val="92D05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6" name="Down Arrow 35"/>
          <p:cNvSpPr/>
          <p:nvPr/>
        </p:nvSpPr>
        <p:spPr>
          <a:xfrm>
            <a:off x="6970252" y="865979"/>
            <a:ext cx="45719" cy="282507"/>
          </a:xfrm>
          <a:prstGeom prst="downArrow">
            <a:avLst/>
          </a:prstGeom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7" name="Down Arrow 36"/>
          <p:cNvSpPr/>
          <p:nvPr/>
        </p:nvSpPr>
        <p:spPr>
          <a:xfrm>
            <a:off x="5905727" y="1192356"/>
            <a:ext cx="45719" cy="282507"/>
          </a:xfrm>
          <a:prstGeom prst="downArrow">
            <a:avLst/>
          </a:prstGeom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8" name="Down Arrow 37"/>
          <p:cNvSpPr/>
          <p:nvPr/>
        </p:nvSpPr>
        <p:spPr>
          <a:xfrm>
            <a:off x="8136567" y="1226171"/>
            <a:ext cx="45719" cy="282507"/>
          </a:xfrm>
          <a:prstGeom prst="downArrow">
            <a:avLst/>
          </a:prstGeom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cxnSp>
        <p:nvCxnSpPr>
          <p:cNvPr id="40" name="Straight Arrow Connector 39"/>
          <p:cNvCxnSpPr/>
          <p:nvPr/>
        </p:nvCxnSpPr>
        <p:spPr>
          <a:xfrm>
            <a:off x="3722427" y="3140268"/>
            <a:ext cx="557510" cy="314445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 flipH="1">
            <a:off x="4876800" y="3210117"/>
            <a:ext cx="532154" cy="243068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Minus 42"/>
          <p:cNvSpPr/>
          <p:nvPr/>
        </p:nvSpPr>
        <p:spPr>
          <a:xfrm flipH="1">
            <a:off x="2978281" y="3408592"/>
            <a:ext cx="3187438" cy="173719"/>
          </a:xfrm>
          <a:prstGeom prst="mathMinus">
            <a:avLst/>
          </a:prstGeom>
          <a:ln>
            <a:solidFill>
              <a:srgbClr val="92D05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7" name="Down Arrow 46"/>
          <p:cNvSpPr/>
          <p:nvPr/>
        </p:nvSpPr>
        <p:spPr>
          <a:xfrm>
            <a:off x="3443559" y="3534651"/>
            <a:ext cx="45719" cy="277844"/>
          </a:xfrm>
          <a:prstGeom prst="downArrow">
            <a:avLst/>
          </a:prstGeom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8" name="Down Arrow 47"/>
          <p:cNvSpPr/>
          <p:nvPr/>
        </p:nvSpPr>
        <p:spPr>
          <a:xfrm>
            <a:off x="5670302" y="3518521"/>
            <a:ext cx="45719" cy="277844"/>
          </a:xfrm>
          <a:prstGeom prst="downArrow">
            <a:avLst/>
          </a:prstGeom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cxnSp>
        <p:nvCxnSpPr>
          <p:cNvPr id="51" name="Straight Arrow Connector 50"/>
          <p:cNvCxnSpPr/>
          <p:nvPr/>
        </p:nvCxnSpPr>
        <p:spPr>
          <a:xfrm>
            <a:off x="3733800" y="4724400"/>
            <a:ext cx="1165543" cy="761411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>
            <a:off x="6019800" y="4648200"/>
            <a:ext cx="0" cy="701992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1069643" y="4699626"/>
            <a:ext cx="0" cy="802966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 rot="5400000">
            <a:off x="685800" y="3429000"/>
            <a:ext cx="609600" cy="1588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990600" y="1957164"/>
            <a:ext cx="0" cy="703391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>
            <a:stCxn id="27" idx="2"/>
          </p:cNvCxnSpPr>
          <p:nvPr/>
        </p:nvCxnSpPr>
        <p:spPr>
          <a:xfrm flipH="1">
            <a:off x="5906973" y="1898186"/>
            <a:ext cx="4212" cy="931875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>
            <a:stCxn id="23" idx="2"/>
            <a:endCxn id="10" idx="0"/>
          </p:cNvCxnSpPr>
          <p:nvPr/>
        </p:nvCxnSpPr>
        <p:spPr>
          <a:xfrm rot="5400000">
            <a:off x="3028720" y="2301977"/>
            <a:ext cx="727203" cy="2842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>
            <a:endCxn id="30" idx="0"/>
          </p:cNvCxnSpPr>
          <p:nvPr/>
        </p:nvCxnSpPr>
        <p:spPr>
          <a:xfrm>
            <a:off x="8475996" y="1971315"/>
            <a:ext cx="11098" cy="84333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>
            <a:stCxn id="30" idx="2"/>
            <a:endCxn id="32" idx="0"/>
          </p:cNvCxnSpPr>
          <p:nvPr/>
        </p:nvCxnSpPr>
        <p:spPr>
          <a:xfrm flipH="1">
            <a:off x="8475997" y="3271845"/>
            <a:ext cx="11097" cy="554275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797079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975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1800" dirty="0" smtClean="0"/>
              <a:t>       </a:t>
            </a:r>
            <a:r>
              <a:rPr lang="en-US" sz="2400" dirty="0" smtClean="0"/>
              <a:t>The Key Characteristics of an equity instrument have been further explained as follows</a:t>
            </a:r>
            <a:r>
              <a:rPr lang="en-US" sz="1800" dirty="0" smtClean="0"/>
              <a:t>:</a:t>
            </a:r>
          </a:p>
          <a:p>
            <a:pPr>
              <a:buNone/>
            </a:pPr>
            <a:r>
              <a:rPr lang="en-US" sz="1800" dirty="0" smtClean="0"/>
              <a:t>                                    </a:t>
            </a:r>
          </a:p>
          <a:p>
            <a:pPr>
              <a:buNone/>
            </a:pPr>
            <a:r>
              <a:rPr lang="en-US" sz="1800" dirty="0" smtClean="0"/>
              <a:t>                                   </a:t>
            </a:r>
          </a:p>
          <a:p>
            <a:pPr>
              <a:buNone/>
            </a:pPr>
            <a:r>
              <a:rPr lang="en-US" sz="1800" dirty="0" smtClean="0"/>
              <a:t>                                     </a:t>
            </a:r>
            <a:r>
              <a:rPr lang="en-US" sz="2400" dirty="0" smtClean="0"/>
              <a:t>Equity instruments  do not carry  in the </a:t>
            </a:r>
          </a:p>
          <a:p>
            <a:pPr>
              <a:buNone/>
            </a:pPr>
            <a:r>
              <a:rPr lang="en-US" sz="2400" dirty="0" smtClean="0"/>
              <a:t>                            contractual obligations</a:t>
            </a:r>
          </a:p>
          <a:p>
            <a:pPr>
              <a:buNone/>
            </a:pPr>
            <a:r>
              <a:rPr lang="en-US" sz="2400" dirty="0" smtClean="0"/>
              <a:t>                            Puttable instruments are exception to this </a:t>
            </a:r>
          </a:p>
          <a:p>
            <a:pPr>
              <a:buNone/>
            </a:pPr>
            <a:r>
              <a:rPr lang="en-US" sz="2400" dirty="0" smtClean="0"/>
              <a:t>                           - If it gives rise to the company the right to buy</a:t>
            </a:r>
          </a:p>
          <a:p>
            <a:pPr>
              <a:buNone/>
            </a:pPr>
            <a:r>
              <a:rPr lang="en-US" sz="2400" dirty="0" smtClean="0"/>
              <a:t>                              back or redemption</a:t>
            </a:r>
          </a:p>
          <a:p>
            <a:pPr>
              <a:buNone/>
            </a:pPr>
            <a:r>
              <a:rPr lang="en-US" sz="1800" dirty="0" smtClean="0"/>
              <a:t>                                   </a:t>
            </a:r>
          </a:p>
          <a:p>
            <a:pPr>
              <a:buNone/>
            </a:pPr>
            <a:r>
              <a:rPr lang="en-US" sz="1800" dirty="0" smtClean="0"/>
              <a:t>                            </a:t>
            </a:r>
            <a:endParaRPr lang="en-US" sz="1800" dirty="0"/>
          </a:p>
        </p:txBody>
      </p:sp>
      <p:sp>
        <p:nvSpPr>
          <p:cNvPr id="4" name="Rectangle 3"/>
          <p:cNvSpPr/>
          <p:nvPr/>
        </p:nvSpPr>
        <p:spPr>
          <a:xfrm>
            <a:off x="685800" y="1524000"/>
            <a:ext cx="1524000" cy="4038600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No </a:t>
            </a:r>
          </a:p>
          <a:p>
            <a:pPr algn="ctr"/>
            <a:r>
              <a:rPr lang="en-US" sz="2000" b="1" dirty="0" smtClean="0"/>
              <a:t>Contractual</a:t>
            </a:r>
          </a:p>
          <a:p>
            <a:pPr algn="ctr"/>
            <a:r>
              <a:rPr lang="en-US" sz="2000" b="1" dirty="0" smtClean="0"/>
              <a:t>obligation</a:t>
            </a:r>
            <a:endParaRPr lang="en-US" sz="2000" b="1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sz="4600" b="1" dirty="0" smtClean="0"/>
              <a:t>Puttable instruments</a:t>
            </a:r>
          </a:p>
          <a:p>
            <a:pPr>
              <a:buNone/>
            </a:pPr>
            <a:endParaRPr lang="en-US" b="1" dirty="0" smtClean="0"/>
          </a:p>
          <a:p>
            <a:pPr lvl="0"/>
            <a:r>
              <a:rPr lang="en-US" dirty="0" smtClean="0"/>
              <a:t>Puttable instrument” is a financial instrument that gives the holder:</a:t>
            </a:r>
          </a:p>
          <a:p>
            <a:pPr lvl="1"/>
            <a:r>
              <a:rPr lang="en-US" dirty="0" smtClean="0"/>
              <a:t>the right to put the instrument back to the issuer for cash or another</a:t>
            </a:r>
            <a:endParaRPr lang="en-US" sz="1600" dirty="0" smtClean="0"/>
          </a:p>
          <a:p>
            <a:r>
              <a:rPr lang="en-US" dirty="0" smtClean="0"/>
              <a:t>financial asset, OR</a:t>
            </a:r>
            <a:endParaRPr lang="en-US" sz="1800" dirty="0" smtClean="0"/>
          </a:p>
          <a:p>
            <a:pPr lvl="1"/>
            <a:r>
              <a:rPr lang="en-US" dirty="0" smtClean="0"/>
              <a:t>is automatically put back to the issuer on the occurrence of an uncertain</a:t>
            </a:r>
            <a:endParaRPr lang="en-US" sz="1600" dirty="0" smtClean="0"/>
          </a:p>
          <a:p>
            <a:r>
              <a:rPr lang="en-US" dirty="0" smtClean="0"/>
              <a:t>future event or the death or retirement of the instrument holder.</a:t>
            </a:r>
            <a:endParaRPr lang="en-US" sz="1800" dirty="0" smtClean="0"/>
          </a:p>
          <a:p>
            <a:pPr>
              <a:buNone/>
            </a:pPr>
            <a:endParaRPr lang="en-US" sz="1800" dirty="0" smtClean="0"/>
          </a:p>
          <a:p>
            <a:pPr lvl="0"/>
            <a:r>
              <a:rPr lang="en-US" dirty="0" smtClean="0"/>
              <a:t>Phrase “put back to the issuer” = redemption of the instrument</a:t>
            </a:r>
            <a:endParaRPr lang="en-US" sz="1800" dirty="0" smtClean="0"/>
          </a:p>
          <a:p>
            <a:pPr lvl="0"/>
            <a:r>
              <a:rPr lang="en-US" dirty="0" smtClean="0"/>
              <a:t> </a:t>
            </a:r>
            <a:endParaRPr lang="en-US" sz="1800" dirty="0" smtClean="0"/>
          </a:p>
          <a:p>
            <a:r>
              <a:rPr lang="en-US" b="1" dirty="0" smtClean="0"/>
              <a:t>For example </a:t>
            </a:r>
            <a:r>
              <a:rPr lang="en-US" dirty="0" smtClean="0"/>
              <a:t>- mutual funds and unit trusts, wherein the redemption amount is</a:t>
            </a:r>
            <a:endParaRPr lang="en-US" sz="1800" dirty="0" smtClean="0"/>
          </a:p>
          <a:p>
            <a:r>
              <a:rPr lang="en-US" dirty="0" smtClean="0"/>
              <a:t>equal to a proportionate share in the net assets of the entity</a:t>
            </a:r>
            <a:br>
              <a:rPr lang="en-US" dirty="0" smtClean="0"/>
            </a:br>
            <a:endParaRPr lang="en-US" b="1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286000" y="3105835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b="1" dirty="0" smtClean="0"/>
              <a:t>Settlement in own equity instruments</a:t>
            </a:r>
          </a:p>
          <a:p>
            <a:pPr algn="ctr"/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dirty="0" smtClean="0"/>
              <a:t>                        </a:t>
            </a:r>
          </a:p>
          <a:p>
            <a:pPr>
              <a:buNone/>
            </a:pPr>
            <a:r>
              <a:rPr lang="en-US" dirty="0" smtClean="0"/>
              <a:t>                       If equity carries an obligation for </a:t>
            </a:r>
          </a:p>
          <a:p>
            <a:pPr>
              <a:buNone/>
            </a:pPr>
            <a:r>
              <a:rPr lang="en-US" dirty="0" smtClean="0"/>
              <a:t>                            repayment in cash or other   </a:t>
            </a:r>
          </a:p>
          <a:p>
            <a:pPr>
              <a:buNone/>
            </a:pPr>
            <a:r>
              <a:rPr lang="en-US" dirty="0" smtClean="0"/>
              <a:t>                          financial asset –Financial Liability</a:t>
            </a:r>
          </a:p>
          <a:p>
            <a:pPr>
              <a:buNone/>
            </a:pP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                      Example : forward contract to buy back  </a:t>
            </a:r>
          </a:p>
          <a:p>
            <a:pPr>
              <a:buNone/>
            </a:pPr>
            <a:r>
              <a:rPr lang="en-US" dirty="0" smtClean="0"/>
              <a:t>                      fixed number of own shares is financial</a:t>
            </a:r>
          </a:p>
          <a:p>
            <a:pPr>
              <a:buNone/>
            </a:pPr>
            <a:r>
              <a:rPr lang="en-US" dirty="0" smtClean="0"/>
              <a:t>                      liability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 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57200" y="533400"/>
            <a:ext cx="1752600" cy="4876800"/>
          </a:xfrm>
          <a:prstGeom prst="rect">
            <a:avLst/>
          </a:prstGeom>
          <a:ln>
            <a:solidFill>
              <a:srgbClr val="92D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Settlement in own equity instruments</a:t>
            </a:r>
          </a:p>
          <a:p>
            <a:pPr algn="ctr"/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153400" cy="58213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Ind AS 32 – objective, rationale and scope</a:t>
            </a:r>
          </a:p>
          <a:p>
            <a:pPr>
              <a:buNone/>
            </a:pPr>
            <a:r>
              <a:rPr lang="en-US" dirty="0" smtClean="0"/>
              <a:t> Objective</a:t>
            </a:r>
            <a:r>
              <a:rPr lang="en-US" sz="2800" dirty="0" smtClean="0"/>
              <a:t>: </a:t>
            </a:r>
            <a:r>
              <a:rPr lang="en-US" sz="2400" dirty="0" smtClean="0"/>
              <a:t>Lays down the principles for classification of financial instruments into equity, financial liability or both</a:t>
            </a:r>
          </a:p>
          <a:p>
            <a:pPr>
              <a:buNone/>
            </a:pPr>
            <a:r>
              <a:rPr lang="en-US" dirty="0" smtClean="0"/>
              <a:t>Scope</a:t>
            </a:r>
            <a:r>
              <a:rPr lang="en-US" sz="2400" dirty="0" smtClean="0"/>
              <a:t> : Only standard which deals with accounting for equity instruments</a:t>
            </a:r>
          </a:p>
          <a:p>
            <a:pPr>
              <a:buNone/>
            </a:pPr>
            <a:r>
              <a:rPr lang="en-US" dirty="0" smtClean="0"/>
              <a:t>Core principle </a:t>
            </a:r>
            <a:r>
              <a:rPr lang="en-US" sz="2400" dirty="0" smtClean="0"/>
              <a:t>: Emphasis on contractual rights and obligations arising from the terms of the instrument</a:t>
            </a:r>
          </a:p>
          <a:p>
            <a:pPr>
              <a:buNone/>
            </a:pPr>
            <a:r>
              <a:rPr lang="en-US" sz="2400" dirty="0" smtClean="0"/>
              <a:t>    Probabilities of those contractual rights and obligations leading to an outflow of cash/ other resources are disregarded</a:t>
            </a:r>
          </a:p>
          <a:p>
            <a:pPr>
              <a:buNone/>
            </a:pPr>
            <a:r>
              <a:rPr lang="en-US" dirty="0" smtClean="0"/>
              <a:t>Key definitions </a:t>
            </a:r>
            <a:r>
              <a:rPr lang="en-US" sz="2400" dirty="0" smtClean="0"/>
              <a:t>: Equity instrument, financial liability and   financial asset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7949551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248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Definition – Financial Instrument</a:t>
            </a:r>
          </a:p>
          <a:p>
            <a:pPr>
              <a:buNone/>
            </a:pPr>
            <a:endParaRPr lang="en-US" b="1" dirty="0" smtClean="0"/>
          </a:p>
          <a:p>
            <a:r>
              <a:rPr lang="en-US" dirty="0" smtClean="0"/>
              <a:t> </a:t>
            </a:r>
            <a:r>
              <a:rPr lang="en-US" b="1" dirty="0" smtClean="0"/>
              <a:t> Financial instrument is </a:t>
            </a:r>
            <a:endParaRPr lang="en-US" dirty="0" smtClean="0"/>
          </a:p>
          <a:p>
            <a:pPr lvl="0"/>
            <a:r>
              <a:rPr lang="en-US" dirty="0" smtClean="0"/>
              <a:t>any contract </a:t>
            </a:r>
          </a:p>
          <a:p>
            <a:pPr lvl="0"/>
            <a:r>
              <a:rPr lang="en-US" dirty="0" smtClean="0"/>
              <a:t>that gives rise to </a:t>
            </a:r>
          </a:p>
          <a:p>
            <a:pPr lvl="0"/>
            <a:r>
              <a:rPr lang="en-US" dirty="0" smtClean="0"/>
              <a:t>a </a:t>
            </a:r>
            <a:r>
              <a:rPr lang="en-US" b="1" dirty="0" smtClean="0"/>
              <a:t>financial asset </a:t>
            </a:r>
            <a:r>
              <a:rPr lang="en-US" dirty="0" smtClean="0"/>
              <a:t>of one entity and</a:t>
            </a:r>
          </a:p>
          <a:p>
            <a:pPr lvl="0"/>
            <a:r>
              <a:rPr lang="en-US" dirty="0" smtClean="0"/>
              <a:t>a </a:t>
            </a:r>
            <a:r>
              <a:rPr lang="en-US" b="1" dirty="0" smtClean="0"/>
              <a:t>financial liability </a:t>
            </a:r>
            <a:r>
              <a:rPr lang="en-US" dirty="0" smtClean="0"/>
              <a:t>or </a:t>
            </a:r>
            <a:r>
              <a:rPr lang="en-US" b="1" dirty="0" smtClean="0"/>
              <a:t>equity instrument </a:t>
            </a:r>
            <a:r>
              <a:rPr lang="en-US" dirty="0" smtClean="0"/>
              <a:t>of another entity.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smtClean="0"/>
              <a:t>Equity</a:t>
            </a:r>
            <a:endParaRPr lang="en-US" dirty="0" smtClean="0"/>
          </a:p>
          <a:p>
            <a:r>
              <a:rPr lang="en-US" dirty="0" smtClean="0"/>
              <a:t>Any contract that </a:t>
            </a:r>
            <a:r>
              <a:rPr lang="en-US" b="1" dirty="0" smtClean="0"/>
              <a:t>evidences a residual interest </a:t>
            </a:r>
            <a:r>
              <a:rPr lang="en-US" dirty="0" smtClean="0"/>
              <a:t>in net assets of an entity 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Examples</a:t>
            </a:r>
          </a:p>
          <a:p>
            <a:pPr lvl="0"/>
            <a:r>
              <a:rPr lang="en-US" dirty="0" smtClean="0"/>
              <a:t>Ordinary shares</a:t>
            </a:r>
          </a:p>
          <a:p>
            <a:pPr lvl="0"/>
            <a:r>
              <a:rPr lang="en-US" dirty="0" smtClean="0"/>
              <a:t>Share warrants</a:t>
            </a:r>
          </a:p>
          <a:p>
            <a:pPr lvl="0"/>
            <a:r>
              <a:rPr lang="en-US" dirty="0" smtClean="0"/>
              <a:t>Mandatorily convertible preference shares</a:t>
            </a:r>
          </a:p>
          <a:p>
            <a:pPr>
              <a:buNone/>
            </a:pPr>
            <a:r>
              <a:rPr lang="en-US" dirty="0" smtClean="0"/>
              <a:t>  </a:t>
            </a:r>
          </a:p>
          <a:p>
            <a:pPr>
              <a:buNone/>
            </a:pPr>
            <a:r>
              <a:rPr lang="en-US" dirty="0" smtClean="0"/>
              <a:t>    in other words, contracts that are not liabilities  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28600"/>
            <a:ext cx="8229600" cy="61722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b="1" dirty="0" smtClean="0"/>
              <a:t>Definition – Financial Liability</a:t>
            </a:r>
          </a:p>
          <a:p>
            <a:r>
              <a:rPr lang="en-US" sz="2600" dirty="0" smtClean="0"/>
              <a:t> </a:t>
            </a:r>
            <a:r>
              <a:rPr lang="en-US" sz="2600" b="1" dirty="0" smtClean="0"/>
              <a:t> Financial liability is</a:t>
            </a:r>
            <a:endParaRPr lang="en-US" sz="2600" dirty="0" smtClean="0"/>
          </a:p>
          <a:p>
            <a:pPr lvl="0"/>
            <a:r>
              <a:rPr lang="en-US" sz="2600" dirty="0" smtClean="0"/>
              <a:t>A contractual </a:t>
            </a:r>
            <a:r>
              <a:rPr lang="en-US" sz="2600" b="1" dirty="0" smtClean="0"/>
              <a:t>obligation</a:t>
            </a:r>
            <a:endParaRPr lang="en-US" sz="2600" dirty="0" smtClean="0"/>
          </a:p>
          <a:p>
            <a:pPr lvl="1"/>
            <a:r>
              <a:rPr lang="en-US" sz="2600" b="1" dirty="0" smtClean="0"/>
              <a:t>to deliver cash or other financial assets </a:t>
            </a:r>
            <a:r>
              <a:rPr lang="en-US" sz="2600" dirty="0" smtClean="0"/>
              <a:t>to another entity</a:t>
            </a:r>
          </a:p>
          <a:p>
            <a:pPr lvl="1"/>
            <a:r>
              <a:rPr lang="en-US" sz="2600" dirty="0" smtClean="0"/>
              <a:t>to exchange financial assets/ liabilities under </a:t>
            </a:r>
            <a:r>
              <a:rPr lang="en-US" sz="2600" b="1" dirty="0" smtClean="0"/>
              <a:t>potentially unfavourable conditions</a:t>
            </a:r>
            <a:r>
              <a:rPr lang="en-US" sz="2600" dirty="0" smtClean="0"/>
              <a:t>; or</a:t>
            </a:r>
          </a:p>
          <a:p>
            <a:pPr lvl="0"/>
            <a:r>
              <a:rPr lang="en-US" sz="2600" dirty="0" smtClean="0"/>
              <a:t>a contract that will or may be settled in the entity’s own equity instruments and is:</a:t>
            </a:r>
          </a:p>
          <a:p>
            <a:pPr lvl="1"/>
            <a:r>
              <a:rPr lang="en-US" sz="2600" dirty="0" smtClean="0"/>
              <a:t>a non-derivative for which the entity is or may be obliged to deliver a </a:t>
            </a:r>
            <a:r>
              <a:rPr lang="en-US" sz="2600" b="1" dirty="0" smtClean="0"/>
              <a:t>variable number </a:t>
            </a:r>
            <a:r>
              <a:rPr lang="en-US" sz="2600" dirty="0" smtClean="0"/>
              <a:t>of</a:t>
            </a:r>
          </a:p>
          <a:p>
            <a:r>
              <a:rPr lang="en-US" sz="2600" dirty="0" smtClean="0"/>
              <a:t>the entity’s own equity instruments; or</a:t>
            </a:r>
          </a:p>
          <a:p>
            <a:pPr lvl="1"/>
            <a:r>
              <a:rPr lang="en-US" sz="2600" dirty="0" smtClean="0"/>
              <a:t>a derivative that will or may be settled </a:t>
            </a:r>
            <a:r>
              <a:rPr lang="en-US" sz="2600" b="1" dirty="0" smtClean="0"/>
              <a:t>other than by the exchange of a fixed amount of cash or another financial asset for a fixed number </a:t>
            </a:r>
            <a:r>
              <a:rPr lang="en-US" sz="2600" dirty="0" smtClean="0"/>
              <a:t>of the entity’s own equity instruments</a:t>
            </a:r>
          </a:p>
          <a:p>
            <a:pPr>
              <a:buNone/>
            </a:pPr>
            <a:endParaRPr lang="en-US" sz="2600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762000"/>
            <a:ext cx="8763000" cy="5791200"/>
          </a:xfrm>
        </p:spPr>
        <p:txBody>
          <a:bodyPr numCol="1">
            <a:normAutofit/>
          </a:bodyPr>
          <a:lstStyle/>
          <a:p>
            <a:pPr>
              <a:buNone/>
            </a:pPr>
            <a:r>
              <a:rPr lang="en-US" sz="2900" dirty="0" smtClean="0"/>
              <a:t>         </a:t>
            </a:r>
          </a:p>
          <a:p>
            <a:pPr>
              <a:buNone/>
            </a:pPr>
            <a:r>
              <a:rPr lang="en-US" sz="3000" dirty="0" smtClean="0"/>
              <a:t>MCA notified following Ind AS to deal with accounting of financial instruments</a:t>
            </a:r>
          </a:p>
          <a:p>
            <a:pPr>
              <a:buNone/>
            </a:pPr>
            <a:endParaRPr lang="en-US" sz="3000" dirty="0" smtClean="0"/>
          </a:p>
          <a:p>
            <a:pPr>
              <a:buNone/>
            </a:pPr>
            <a:r>
              <a:rPr lang="en-US" sz="2800" dirty="0" smtClean="0"/>
              <a:t>             Ind AS 32 -  Financial Instruments : Presentation</a:t>
            </a:r>
            <a:endParaRPr lang="en-US" sz="3000" dirty="0" smtClean="0"/>
          </a:p>
          <a:p>
            <a:pPr>
              <a:buNone/>
            </a:pPr>
            <a:r>
              <a:rPr lang="en-US" sz="2800" dirty="0" smtClean="0"/>
              <a:t>             Ind AS 109 - Financial Instruments</a:t>
            </a:r>
          </a:p>
          <a:p>
            <a:pPr>
              <a:buNone/>
            </a:pPr>
            <a:r>
              <a:rPr lang="en-US" sz="2800" dirty="0"/>
              <a:t> </a:t>
            </a:r>
            <a:r>
              <a:rPr lang="en-US" sz="2800" dirty="0" smtClean="0"/>
              <a:t>            Ind AS 107-Finacial instruments : Disclosures</a:t>
            </a:r>
          </a:p>
          <a:p>
            <a:pPr>
              <a:buNone/>
            </a:pPr>
            <a:r>
              <a:rPr lang="en-US" sz="2800" dirty="0"/>
              <a:t> </a:t>
            </a:r>
            <a:r>
              <a:rPr lang="en-US" sz="2800" dirty="0" smtClean="0"/>
              <a:t>     </a:t>
            </a:r>
          </a:p>
          <a:p>
            <a:pPr>
              <a:buNone/>
            </a:pPr>
            <a:r>
              <a:rPr lang="en-US" sz="3300" dirty="0"/>
              <a:t> </a:t>
            </a:r>
            <a:r>
              <a:rPr lang="en-US" sz="3300" dirty="0" smtClean="0"/>
              <a:t>                                      </a:t>
            </a:r>
          </a:p>
          <a:p>
            <a:pPr>
              <a:buNone/>
            </a:pPr>
            <a:endParaRPr lang="en-US" sz="3300" dirty="0"/>
          </a:p>
          <a:p>
            <a:pPr>
              <a:buNone/>
            </a:pPr>
            <a:endParaRPr lang="en-US" sz="33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Equity and liability classification</a:t>
            </a:r>
          </a:p>
          <a:p>
            <a:r>
              <a:rPr lang="en-US" sz="2400" dirty="0" smtClean="0"/>
              <a:t>Financial instrument is an equity instrument only if both criteria are met:</a:t>
            </a:r>
          </a:p>
          <a:p>
            <a:pPr lvl="0"/>
            <a:r>
              <a:rPr lang="en-US" sz="2400" dirty="0" smtClean="0"/>
              <a:t>There is no obligation to deliver cash or another financial asset or to exchange financial</a:t>
            </a:r>
          </a:p>
          <a:p>
            <a:r>
              <a:rPr lang="en-US" sz="2400" dirty="0" smtClean="0"/>
              <a:t>assets or financial liability; </a:t>
            </a:r>
            <a:r>
              <a:rPr lang="en-US" sz="2400" b="1" dirty="0" smtClean="0"/>
              <a:t>and</a:t>
            </a:r>
            <a:endParaRPr lang="en-US" sz="2400" dirty="0" smtClean="0"/>
          </a:p>
          <a:p>
            <a:pPr lvl="0"/>
            <a:r>
              <a:rPr lang="en-US" sz="2400" dirty="0" smtClean="0"/>
              <a:t>The issuer will exchange fixed amount of cash or another financial asset for a fixed</a:t>
            </a:r>
          </a:p>
          <a:p>
            <a:r>
              <a:rPr lang="en-US" sz="2400" dirty="0" smtClean="0"/>
              <a:t>number of its own equity instruments.</a:t>
            </a:r>
          </a:p>
          <a:p>
            <a:pPr>
              <a:buNone/>
            </a:pPr>
            <a:r>
              <a:rPr lang="en-US" sz="2400" b="1" dirty="0" smtClean="0"/>
              <a:t>Does the entity have an unavoidable contractual obligation?	</a:t>
            </a: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Down Arrow 3"/>
          <p:cNvSpPr/>
          <p:nvPr/>
        </p:nvSpPr>
        <p:spPr>
          <a:xfrm>
            <a:off x="1676400" y="4724400"/>
            <a:ext cx="609600" cy="838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own Arrow 4"/>
          <p:cNvSpPr/>
          <p:nvPr/>
        </p:nvSpPr>
        <p:spPr>
          <a:xfrm>
            <a:off x="5715000" y="4648200"/>
            <a:ext cx="609600" cy="838200"/>
          </a:xfrm>
          <a:prstGeom prst="downArrow">
            <a:avLst>
              <a:gd name="adj1" fmla="val 50000"/>
              <a:gd name="adj2" fmla="val 4630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85800" y="5638800"/>
            <a:ext cx="2667000" cy="381000"/>
          </a:xfrm>
          <a:prstGeom prst="rect">
            <a:avLst/>
          </a:prstGeom>
          <a:ln>
            <a:solidFill>
              <a:srgbClr val="92D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Liability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4800600" y="5562600"/>
            <a:ext cx="2667000" cy="381000"/>
          </a:xfrm>
          <a:prstGeom prst="rect">
            <a:avLst/>
          </a:prstGeom>
          <a:ln>
            <a:solidFill>
              <a:srgbClr val="92D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Equity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 smtClean="0"/>
              <a:t>Ind AS 32 - Equity or liability distinction</a:t>
            </a:r>
            <a:br>
              <a:rPr lang="en-US" sz="3200" b="1" dirty="0" smtClean="0"/>
            </a:br>
            <a:r>
              <a:rPr lang="en-US" sz="3200" dirty="0" smtClean="0"/>
              <a:t> </a:t>
            </a:r>
            <a:br>
              <a:rPr lang="en-US" sz="3200" dirty="0" smtClean="0"/>
            </a:br>
            <a:r>
              <a:rPr lang="en-US" sz="3200" dirty="0" smtClean="0"/>
              <a:t> </a:t>
            </a:r>
            <a:br>
              <a:rPr lang="en-US" sz="3200" dirty="0" smtClean="0"/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257800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5" name="Minus 4"/>
          <p:cNvSpPr/>
          <p:nvPr/>
        </p:nvSpPr>
        <p:spPr>
          <a:xfrm>
            <a:off x="0" y="914400"/>
            <a:ext cx="8915400" cy="1905000"/>
          </a:xfrm>
          <a:prstGeom prst="mathMinus">
            <a:avLst/>
          </a:prstGeom>
          <a:ln>
            <a:solidFill>
              <a:srgbClr val="92D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Why does it matter?</a:t>
            </a:r>
            <a:endParaRPr lang="en-US" sz="2400" dirty="0"/>
          </a:p>
        </p:txBody>
      </p:sp>
      <p:sp>
        <p:nvSpPr>
          <p:cNvPr id="6" name="Down Arrow 5"/>
          <p:cNvSpPr/>
          <p:nvPr/>
        </p:nvSpPr>
        <p:spPr>
          <a:xfrm>
            <a:off x="1066800" y="2362200"/>
            <a:ext cx="609600" cy="1524000"/>
          </a:xfrm>
          <a:prstGeom prst="downArrow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own Arrow 6"/>
          <p:cNvSpPr/>
          <p:nvPr/>
        </p:nvSpPr>
        <p:spPr>
          <a:xfrm>
            <a:off x="4038600" y="2362200"/>
            <a:ext cx="609600" cy="1371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Down Arrow 7"/>
          <p:cNvSpPr/>
          <p:nvPr/>
        </p:nvSpPr>
        <p:spPr>
          <a:xfrm>
            <a:off x="7010400" y="2286000"/>
            <a:ext cx="609600" cy="1447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04800" y="3962400"/>
            <a:ext cx="2438400" cy="1066800"/>
          </a:xfrm>
          <a:prstGeom prst="rect">
            <a:avLst/>
          </a:prstGeom>
          <a:ln>
            <a:solidFill>
              <a:srgbClr val="92D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tx1"/>
                </a:solidFill>
                <a:latin typeface="Arial" pitchFamily="34" charset="0"/>
                <a:ea typeface="Arial" pitchFamily="34" charset="0"/>
                <a:cs typeface="Arial" pitchFamily="34" charset="0"/>
              </a:rPr>
              <a:t>Presentation in statement of financial position</a:t>
            </a:r>
            <a:endParaRPr lang="en-US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276600" y="3962400"/>
            <a:ext cx="2590800" cy="1143000"/>
          </a:xfrm>
          <a:prstGeom prst="rect">
            <a:avLst/>
          </a:prstGeom>
          <a:ln>
            <a:solidFill>
              <a:srgbClr val="92D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tx1"/>
                </a:solidFill>
                <a:latin typeface="Arial" pitchFamily="34" charset="0"/>
                <a:ea typeface="Arial" pitchFamily="34" charset="0"/>
                <a:cs typeface="Arial" pitchFamily="34" charset="0"/>
              </a:rPr>
              <a:t>Initial and subsequent measurement (scope of Ind AS 109)</a:t>
            </a:r>
            <a:endParaRPr lang="en-US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172200" y="3962400"/>
            <a:ext cx="2514600" cy="1143000"/>
          </a:xfrm>
          <a:prstGeom prst="rect">
            <a:avLst/>
          </a:prstGeom>
          <a:ln>
            <a:solidFill>
              <a:srgbClr val="92D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tx1"/>
                </a:solidFill>
                <a:latin typeface="Arial" pitchFamily="34" charset="0"/>
                <a:ea typeface="Arial" pitchFamily="34" charset="0"/>
                <a:cs typeface="Arial" pitchFamily="34" charset="0"/>
              </a:rPr>
              <a:t>Treatment of payments,</a:t>
            </a:r>
            <a:endParaRPr lang="en-US" sz="1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tx1"/>
                </a:solidFill>
                <a:latin typeface="Arial" pitchFamily="34" charset="0"/>
                <a:ea typeface="Arial" pitchFamily="34" charset="0"/>
                <a:cs typeface="Arial" pitchFamily="34" charset="0"/>
              </a:rPr>
              <a:t>repurchases etc</a:t>
            </a:r>
            <a:endParaRPr lang="en-US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09600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b="1" dirty="0" smtClean="0"/>
              <a:t>Settlement in entity's own equity instruments</a:t>
            </a:r>
          </a:p>
          <a:p>
            <a:pPr lvl="0"/>
            <a:r>
              <a:rPr lang="en-US" dirty="0" smtClean="0"/>
              <a:t>A contract is not an equity instrument solely because it may result in the receipt</a:t>
            </a:r>
            <a:endParaRPr lang="en-US" sz="2000" dirty="0" smtClean="0"/>
          </a:p>
          <a:p>
            <a:r>
              <a:rPr lang="en-US" dirty="0" smtClean="0"/>
              <a:t>or delivery of the entity's own equity instruments.</a:t>
            </a:r>
            <a:endParaRPr lang="en-US" sz="2000" dirty="0" smtClean="0"/>
          </a:p>
          <a:p>
            <a:pPr lvl="0"/>
            <a:r>
              <a:rPr lang="en-US" dirty="0" smtClean="0"/>
              <a:t>If an entity has:</a:t>
            </a:r>
            <a:endParaRPr lang="en-US" sz="2000" dirty="0" smtClean="0"/>
          </a:p>
          <a:p>
            <a:pPr lvl="1"/>
            <a:r>
              <a:rPr lang="en-US" dirty="0" smtClean="0"/>
              <a:t>a contractual right or obligation</a:t>
            </a:r>
            <a:endParaRPr lang="en-US" sz="1800" dirty="0" smtClean="0"/>
          </a:p>
          <a:p>
            <a:pPr lvl="1"/>
            <a:r>
              <a:rPr lang="en-US" dirty="0" smtClean="0"/>
              <a:t>to receive or deliver</a:t>
            </a:r>
            <a:endParaRPr lang="en-US" sz="1800" dirty="0" smtClean="0"/>
          </a:p>
          <a:p>
            <a:pPr lvl="1"/>
            <a:r>
              <a:rPr lang="en-US" dirty="0" smtClean="0"/>
              <a:t>a number of its own shares or other equity instruments</a:t>
            </a:r>
            <a:endParaRPr lang="en-US" sz="1800" dirty="0" smtClean="0"/>
          </a:p>
          <a:p>
            <a:pPr lvl="1"/>
            <a:r>
              <a:rPr lang="en-US" dirty="0" smtClean="0"/>
              <a:t>that varies</a:t>
            </a:r>
            <a:endParaRPr lang="en-US" sz="1800" dirty="0" smtClean="0"/>
          </a:p>
          <a:p>
            <a:pPr lvl="1"/>
            <a:r>
              <a:rPr lang="en-US" dirty="0" smtClean="0"/>
              <a:t>so that the fair value of the entity's own equity instruments to be received or</a:t>
            </a:r>
            <a:endParaRPr lang="en-US" sz="1800" dirty="0" smtClean="0"/>
          </a:p>
          <a:p>
            <a:r>
              <a:rPr lang="en-US" dirty="0" smtClean="0"/>
              <a:t>delivered equals</a:t>
            </a:r>
          </a:p>
          <a:p>
            <a:pPr lvl="1"/>
            <a:r>
              <a:rPr lang="en-US" dirty="0" smtClean="0"/>
              <a:t>the amount of the contractual right or obligation</a:t>
            </a:r>
            <a:endParaRPr lang="en-US" sz="1800" dirty="0" smtClean="0"/>
          </a:p>
          <a:p>
            <a:r>
              <a:rPr lang="en-US" dirty="0" smtClean="0"/>
              <a:t>such a contract is a financial liability  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/>
          <a:lstStyle/>
          <a:p>
            <a:pPr>
              <a:buNone/>
            </a:pPr>
            <a:r>
              <a:rPr lang="en-US" b="1" dirty="0" smtClean="0"/>
              <a:t>Settlement in entity's own equity instruments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pPr>
              <a:buNone/>
            </a:pP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228600" y="914400"/>
          <a:ext cx="8534400" cy="58994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6800"/>
                <a:gridCol w="2286000"/>
                <a:gridCol w="2133600"/>
                <a:gridCol w="3048000"/>
              </a:tblGrid>
              <a:tr h="9398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Consideration for</a:t>
                      </a:r>
                    </a:p>
                    <a:p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financial instrument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8580" marR="53975">
                        <a:lnSpc>
                          <a:spcPct val="10200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Number of own equity instruments to be issued in settlement</a:t>
                      </a:r>
                      <a:endParaRPr lang="en-US" sz="1100" dirty="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Classification and rationale</a:t>
                      </a:r>
                      <a:endParaRPr lang="en-US" dirty="0"/>
                    </a:p>
                  </a:txBody>
                  <a:tcPr/>
                </a:tc>
              </a:tr>
              <a:tr h="93980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8580" marR="0">
                        <a:lnSpc>
                          <a:spcPts val="155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Arial"/>
                          <a:ea typeface="Arial"/>
                          <a:cs typeface="Times New Roman"/>
                        </a:rPr>
                        <a:t>Fixed</a:t>
                      </a:r>
                      <a:endParaRPr lang="en-US" sz="1100" dirty="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8580" marR="0">
                        <a:lnSpc>
                          <a:spcPts val="155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/>
                          <a:ea typeface="Arial"/>
                          <a:cs typeface="Times New Roman"/>
                        </a:rPr>
                        <a:t>Variable</a:t>
                      </a:r>
                      <a:endParaRPr lang="en-US" sz="110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Financial liability – own equity instruments are being used as currency to settle an obligation for a fixed amount</a:t>
                      </a:r>
                      <a:endParaRPr lang="en-US" dirty="0"/>
                    </a:p>
                  </a:txBody>
                  <a:tcPr/>
                </a:tc>
              </a:tr>
              <a:tr h="93980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8580" marR="0">
                        <a:lnSpc>
                          <a:spcPts val="155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/>
                          <a:ea typeface="Arial"/>
                          <a:cs typeface="Times New Roman"/>
                        </a:rPr>
                        <a:t>Fixed</a:t>
                      </a:r>
                      <a:endParaRPr lang="en-US" sz="110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8580" marR="0">
                        <a:lnSpc>
                          <a:spcPts val="155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/>
                          <a:ea typeface="Arial"/>
                          <a:cs typeface="Times New Roman"/>
                        </a:rPr>
                        <a:t>Fixed</a:t>
                      </a:r>
                      <a:endParaRPr lang="en-US" sz="110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Equity – issuer does not have an obligation to</a:t>
                      </a:r>
                    </a:p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pay cash and holder is not exposed to any variability</a:t>
                      </a:r>
                      <a:endParaRPr lang="en-US" dirty="0"/>
                    </a:p>
                  </a:txBody>
                  <a:tcPr/>
                </a:tc>
              </a:tr>
              <a:tr h="93980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8580" marR="0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/>
                          <a:ea typeface="Arial"/>
                          <a:cs typeface="Times New Roman"/>
                        </a:rPr>
                        <a:t>Variable</a:t>
                      </a:r>
                      <a:endParaRPr lang="en-US" sz="110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8580" marR="0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/>
                          <a:ea typeface="Arial"/>
                          <a:cs typeface="Times New Roman"/>
                        </a:rPr>
                        <a:t>Fixed</a:t>
                      </a:r>
                      <a:endParaRPr lang="en-US" sz="110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9215" marR="53340" algn="just">
                        <a:lnSpc>
                          <a:spcPct val="101000"/>
                        </a:lnSpc>
                        <a:spcBef>
                          <a:spcPts val="2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Arial"/>
                          <a:ea typeface="Arial"/>
                          <a:cs typeface="Times New Roman"/>
                        </a:rPr>
                        <a:t>Financial liability – though issuer does not have an obligation to pay cash, but holder is exposed to variability</a:t>
                      </a:r>
                      <a:endParaRPr lang="en-US" sz="1100" dirty="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93980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8580" marR="0">
                        <a:lnSpc>
                          <a:spcPts val="156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Arial"/>
                          <a:ea typeface="Arial"/>
                          <a:cs typeface="Times New Roman"/>
                        </a:rPr>
                        <a:t>Variable</a:t>
                      </a:r>
                      <a:endParaRPr lang="en-US" sz="1100" dirty="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8580" marR="0">
                        <a:lnSpc>
                          <a:spcPts val="156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Arial"/>
                          <a:ea typeface="Arial"/>
                          <a:cs typeface="Times New Roman"/>
                        </a:rPr>
                        <a:t>Variable</a:t>
                      </a:r>
                      <a:endParaRPr lang="en-US" sz="1100" dirty="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Financial liability – though issuer does not have an obligation to pay cash, but both parties are exposed to variability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1722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Settlement in entity's own equity instruments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pPr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28600" y="762000"/>
          <a:ext cx="8610600" cy="58794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7800"/>
                <a:gridCol w="1676400"/>
                <a:gridCol w="1981200"/>
                <a:gridCol w="3505200"/>
              </a:tblGrid>
              <a:tr h="1097280">
                <a:tc>
                  <a:txBody>
                    <a:bodyPr/>
                    <a:lstStyle/>
                    <a:p>
                      <a:pPr marL="190500" marR="0" algn="ctr">
                        <a:lnSpc>
                          <a:spcPts val="15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 smtClean="0">
                        <a:solidFill>
                          <a:schemeClr val="bg1"/>
                        </a:solidFill>
                        <a:latin typeface="Arial"/>
                        <a:ea typeface="Arial"/>
                        <a:cs typeface="Times New Roman"/>
                      </a:endParaRPr>
                    </a:p>
                    <a:p>
                      <a:pPr marL="190500" marR="0" algn="ctr">
                        <a:lnSpc>
                          <a:spcPts val="15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 smtClean="0">
                        <a:solidFill>
                          <a:schemeClr val="bg1"/>
                        </a:solidFill>
                        <a:latin typeface="Arial"/>
                        <a:ea typeface="Arial"/>
                        <a:cs typeface="Times New Roman"/>
                      </a:endParaRPr>
                    </a:p>
                    <a:p>
                      <a:pPr marL="190500" marR="0" algn="ctr">
                        <a:lnSpc>
                          <a:spcPts val="15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chemeClr val="bg1"/>
                          </a:solidFill>
                          <a:latin typeface="Arial"/>
                          <a:ea typeface="Arial"/>
                          <a:cs typeface="Times New Roman"/>
                        </a:rPr>
                        <a:t>S</a:t>
                      </a:r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Arial"/>
                          <a:ea typeface="Arial"/>
                          <a:cs typeface="Times New Roman"/>
                        </a:rPr>
                        <a:t>. No</a:t>
                      </a:r>
                      <a:r>
                        <a:rPr lang="en-US" sz="1800" b="1" dirty="0" smtClean="0">
                          <a:solidFill>
                            <a:schemeClr val="bg1"/>
                          </a:solidFill>
                          <a:latin typeface="Arial"/>
                          <a:ea typeface="Arial"/>
                          <a:cs typeface="Times New Roman"/>
                        </a:rPr>
                        <a:t>.</a:t>
                      </a:r>
                    </a:p>
                    <a:p>
                      <a:pPr marL="190500" marR="0" algn="ctr">
                        <a:lnSpc>
                          <a:spcPts val="15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 smtClean="0">
                        <a:solidFill>
                          <a:schemeClr val="bg1"/>
                        </a:solidFill>
                        <a:latin typeface="Arial"/>
                        <a:ea typeface="Arial"/>
                        <a:cs typeface="Times New Roman"/>
                      </a:endParaRPr>
                    </a:p>
                    <a:p>
                      <a:pPr marL="190500" marR="0" algn="ctr">
                        <a:lnSpc>
                          <a:spcPts val="15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>
                        <a:solidFill>
                          <a:schemeClr val="bg1"/>
                        </a:solidFill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945" marR="0"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Arial"/>
                          <a:ea typeface="Arial"/>
                          <a:cs typeface="Times New Roman"/>
                        </a:rPr>
                        <a:t>Consideration for</a:t>
                      </a:r>
                    </a:p>
                    <a:p>
                      <a:pPr marL="67945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Arial"/>
                          <a:ea typeface="Arial"/>
                          <a:cs typeface="Times New Roman"/>
                        </a:rPr>
                        <a:t>financial instrument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945" marR="54610">
                        <a:lnSpc>
                          <a:spcPct val="10200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Arial"/>
                          <a:ea typeface="Arial"/>
                          <a:cs typeface="Times New Roman"/>
                        </a:rPr>
                        <a:t>Number of own equity instruments to be issued in settlement</a:t>
                      </a:r>
                      <a:endParaRPr lang="en-US" sz="1800" dirty="0">
                        <a:solidFill>
                          <a:schemeClr val="bg1"/>
                        </a:solidFill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8580" marR="0">
                        <a:lnSpc>
                          <a:spcPts val="15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chemeClr val="bg1"/>
                          </a:solidFill>
                          <a:latin typeface="Arial"/>
                          <a:ea typeface="Arial"/>
                          <a:cs typeface="Times New Roman"/>
                        </a:rPr>
                        <a:t> </a:t>
                      </a:r>
                    </a:p>
                    <a:p>
                      <a:pPr marL="68580" marR="0">
                        <a:lnSpc>
                          <a:spcPts val="15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 smtClean="0">
                        <a:solidFill>
                          <a:schemeClr val="bg1"/>
                        </a:solidFill>
                        <a:latin typeface="Arial"/>
                        <a:ea typeface="Arial"/>
                        <a:cs typeface="Times New Roman"/>
                      </a:endParaRPr>
                    </a:p>
                    <a:p>
                      <a:pPr marL="68580" marR="0">
                        <a:lnSpc>
                          <a:spcPts val="15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chemeClr val="bg1"/>
                          </a:solidFill>
                          <a:latin typeface="Arial"/>
                          <a:ea typeface="Arial"/>
                          <a:cs typeface="Times New Roman"/>
                        </a:rPr>
                        <a:t>Classification and rationale</a:t>
                      </a:r>
                      <a:endParaRPr lang="en-US" sz="1800" dirty="0">
                        <a:solidFill>
                          <a:schemeClr val="bg1"/>
                        </a:solidFill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10972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09728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Fixed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Fixed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Equity – issuer does not have an obligation to</a:t>
                      </a:r>
                    </a:p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pay cash and holder is not exposed to any variability</a:t>
                      </a:r>
                      <a:endParaRPr lang="en-US" dirty="0"/>
                    </a:p>
                  </a:txBody>
                  <a:tcPr/>
                </a:tc>
              </a:tr>
              <a:tr h="10972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0972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Oval 4"/>
          <p:cNvSpPr/>
          <p:nvPr/>
        </p:nvSpPr>
        <p:spPr>
          <a:xfrm>
            <a:off x="1600200" y="4114800"/>
            <a:ext cx="22098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“</a:t>
            </a:r>
            <a:r>
              <a:rPr lang="en-US" sz="2400" b="1" dirty="0" smtClean="0"/>
              <a:t>Fixed for fixed rule”</a:t>
            </a:r>
            <a:endParaRPr lang="en-US" sz="2400" b="1" dirty="0"/>
          </a:p>
        </p:txBody>
      </p:sp>
      <p:cxnSp>
        <p:nvCxnSpPr>
          <p:cNvPr id="9" name="Straight Arrow Connector 8"/>
          <p:cNvCxnSpPr/>
          <p:nvPr/>
        </p:nvCxnSpPr>
        <p:spPr>
          <a:xfrm rot="5400000" flipH="1" flipV="1">
            <a:off x="3086100" y="3771900"/>
            <a:ext cx="3810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b="1" dirty="0" smtClean="0"/>
              <a:t>Obligation to deliver cash</a:t>
            </a:r>
          </a:p>
          <a:p>
            <a:pPr lvl="0"/>
            <a:r>
              <a:rPr lang="en-US" sz="3300" dirty="0" smtClean="0"/>
              <a:t>Subject to certain exceptions,</a:t>
            </a:r>
          </a:p>
          <a:p>
            <a:pPr lvl="1"/>
            <a:r>
              <a:rPr lang="en-US" sz="3300" dirty="0" smtClean="0"/>
              <a:t>if an entity does not have</a:t>
            </a:r>
          </a:p>
          <a:p>
            <a:pPr lvl="1"/>
            <a:r>
              <a:rPr lang="en-US" sz="3300" dirty="0" smtClean="0"/>
              <a:t>an unconditional right</a:t>
            </a:r>
          </a:p>
          <a:p>
            <a:pPr lvl="1"/>
            <a:r>
              <a:rPr lang="en-US" sz="3300" dirty="0" smtClean="0"/>
              <a:t>to avoid delivering cash or another financial asset</a:t>
            </a:r>
          </a:p>
          <a:p>
            <a:pPr lvl="1"/>
            <a:r>
              <a:rPr lang="en-US" sz="3300" dirty="0" smtClean="0"/>
              <a:t>to settle a contractual obligation</a:t>
            </a:r>
          </a:p>
          <a:p>
            <a:r>
              <a:rPr lang="en-US" sz="3300" dirty="0" smtClean="0"/>
              <a:t>the obligation meets the definition of a financial liability.</a:t>
            </a:r>
          </a:p>
          <a:p>
            <a:r>
              <a:rPr lang="en-US" sz="3300" dirty="0" smtClean="0"/>
              <a:t> </a:t>
            </a:r>
          </a:p>
          <a:p>
            <a:pPr lvl="0"/>
            <a:r>
              <a:rPr lang="en-US" sz="3300" dirty="0" smtClean="0"/>
              <a:t>Lack of access to funds or the need to obtain approval for payment from a regulatory authority, does not negate the entity's contractual obligation or the holder's contractual right under the instrument and hence does not affect its classification</a:t>
            </a:r>
          </a:p>
          <a:p>
            <a:pPr>
              <a:buNone/>
            </a:pPr>
            <a:endParaRPr lang="en-US" b="1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686800" cy="5745163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b="1" dirty="0" smtClean="0"/>
              <a:t>Examples – obligation to deliver cash</a:t>
            </a:r>
          </a:p>
          <a:p>
            <a:pPr>
              <a:buNone/>
            </a:pPr>
            <a:r>
              <a:rPr lang="en-US" dirty="0" smtClean="0"/>
              <a:t>                                                                 </a:t>
            </a:r>
          </a:p>
          <a:p>
            <a:r>
              <a:rPr lang="en-US" b="1" dirty="0" smtClean="0"/>
              <a:t>Type of instrument Liability                                               </a:t>
            </a:r>
            <a:r>
              <a:rPr lang="en-US" b="1" dirty="0" err="1" smtClean="0"/>
              <a:t>Liability</a:t>
            </a:r>
            <a:r>
              <a:rPr lang="en-US" b="1" dirty="0" smtClean="0"/>
              <a:t>     Equity</a:t>
            </a:r>
            <a:endParaRPr lang="en-US" dirty="0" smtClean="0"/>
          </a:p>
          <a:p>
            <a:r>
              <a:rPr lang="en-US" sz="3100" dirty="0" smtClean="0"/>
              <a:t>Non-redeemable shares with discretionary dividends                         YES</a:t>
            </a:r>
          </a:p>
          <a:p>
            <a:pPr>
              <a:buNone/>
            </a:pPr>
            <a:r>
              <a:rPr lang="en-US" sz="3100" dirty="0" smtClean="0"/>
              <a:t>        ('ordinary shares') </a:t>
            </a:r>
          </a:p>
          <a:p>
            <a:r>
              <a:rPr lang="en-US" sz="3100" dirty="0" smtClean="0"/>
              <a:t> Shares that are redeemable at the option of the holder   YES</a:t>
            </a:r>
          </a:p>
          <a:p>
            <a:pPr>
              <a:buNone/>
            </a:pPr>
            <a:r>
              <a:rPr lang="en-US" sz="3100" dirty="0" smtClean="0"/>
              <a:t>      ('</a:t>
            </a:r>
            <a:r>
              <a:rPr lang="en-US" sz="3100" dirty="0" err="1" smtClean="0"/>
              <a:t>puttable</a:t>
            </a:r>
            <a:r>
              <a:rPr lang="en-US" sz="3100" dirty="0" smtClean="0"/>
              <a:t>  shares' )</a:t>
            </a:r>
          </a:p>
          <a:p>
            <a:r>
              <a:rPr lang="en-US" sz="3100" dirty="0" smtClean="0"/>
              <a:t>Shares that are redeemable at the option of the issuer      YES</a:t>
            </a:r>
          </a:p>
          <a:p>
            <a:pPr>
              <a:buNone/>
            </a:pPr>
            <a:r>
              <a:rPr lang="en-US" sz="3100" dirty="0" smtClean="0"/>
              <a:t>       ('callable shares') </a:t>
            </a:r>
          </a:p>
          <a:p>
            <a:r>
              <a:rPr lang="en-US" sz="3100" dirty="0" smtClean="0"/>
              <a:t>Irredeemable preference shares with contractual dividends </a:t>
            </a:r>
          </a:p>
          <a:p>
            <a:pPr>
              <a:buNone/>
            </a:pPr>
            <a:r>
              <a:rPr lang="en-US" sz="3100" dirty="0" smtClean="0"/>
              <a:t>      payable @4% p.a. </a:t>
            </a:r>
          </a:p>
          <a:p>
            <a:r>
              <a:rPr lang="en-US" sz="3100" dirty="0" smtClean="0"/>
              <a:t>Redeemable shares with discretionary dividends</a:t>
            </a:r>
          </a:p>
          <a:p>
            <a:pPr>
              <a:buNone/>
            </a:pPr>
            <a:r>
              <a:rPr lang="en-US" sz="3100" dirty="0" smtClean="0"/>
              <a:t>     ('ordinary shares')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 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pPr>
              <a:buNone/>
            </a:pPr>
            <a:r>
              <a:rPr lang="en-US" sz="2800" b="1" dirty="0" smtClean="0"/>
              <a:t>UNIT 4: RECOGNITION AND DERECOGNITION OF </a:t>
            </a:r>
          </a:p>
          <a:p>
            <a:pPr>
              <a:buNone/>
            </a:pPr>
            <a:r>
              <a:rPr lang="en-US" sz="2800" b="1" dirty="0" smtClean="0"/>
              <a:t>                 FINANCIAL INSTRUMENTS</a:t>
            </a:r>
          </a:p>
          <a:p>
            <a:pPr>
              <a:buNone/>
            </a:pPr>
            <a:endParaRPr lang="en-US" sz="2800" b="1" dirty="0" smtClean="0"/>
          </a:p>
          <a:p>
            <a:pPr>
              <a:buNone/>
            </a:pPr>
            <a:endParaRPr lang="en-US" sz="2800" b="1" dirty="0" smtClean="0"/>
          </a:p>
          <a:p>
            <a:pPr>
              <a:buNone/>
            </a:pPr>
            <a:endParaRPr lang="en-US" sz="2800" b="1" dirty="0" smtClean="0"/>
          </a:p>
          <a:p>
            <a:pPr>
              <a:buNone/>
            </a:pPr>
            <a:endParaRPr lang="en-US" sz="2800" b="1" dirty="0" smtClean="0"/>
          </a:p>
          <a:p>
            <a:pPr>
              <a:buNone/>
            </a:pPr>
            <a:endParaRPr lang="en-US" sz="2800" b="1" dirty="0" smtClean="0"/>
          </a:p>
          <a:p>
            <a:pPr>
              <a:buNone/>
            </a:pPr>
            <a:r>
              <a:rPr lang="en-US" sz="2800" b="1" dirty="0" smtClean="0"/>
              <a:t>                                                    </a:t>
            </a:r>
            <a:r>
              <a:rPr lang="en-US" sz="1800" dirty="0" smtClean="0"/>
              <a:t> yes</a:t>
            </a:r>
          </a:p>
          <a:p>
            <a:pPr>
              <a:buNone/>
            </a:pPr>
            <a:r>
              <a:rPr lang="en-US" dirty="0" smtClean="0"/>
              <a:t>                  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286000" y="1676400"/>
            <a:ext cx="49530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Consolidate all subsidiaries (See note 1 below)</a:t>
            </a:r>
            <a:endParaRPr lang="en-US" b="1" dirty="0"/>
          </a:p>
        </p:txBody>
      </p:sp>
      <p:sp>
        <p:nvSpPr>
          <p:cNvPr id="5" name="Rectangle 4"/>
          <p:cNvSpPr/>
          <p:nvPr/>
        </p:nvSpPr>
        <p:spPr>
          <a:xfrm>
            <a:off x="1219200" y="2438400"/>
            <a:ext cx="7467600" cy="609600"/>
          </a:xfrm>
          <a:prstGeom prst="rect">
            <a:avLst/>
          </a:prstGeom>
          <a:ln>
            <a:solidFill>
              <a:srgbClr val="92D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Determine whether the derecognition principles are applied to a part or all of an asset(or group of similar assets) </a:t>
            </a:r>
            <a:r>
              <a:rPr lang="en-US" b="1" dirty="0" smtClean="0"/>
              <a:t>(see note 2 below)</a:t>
            </a:r>
            <a:endParaRPr lang="en-US" b="1" dirty="0"/>
          </a:p>
        </p:txBody>
      </p:sp>
      <p:sp>
        <p:nvSpPr>
          <p:cNvPr id="6" name="Oval 5"/>
          <p:cNvSpPr/>
          <p:nvPr/>
        </p:nvSpPr>
        <p:spPr>
          <a:xfrm>
            <a:off x="304800" y="3733800"/>
            <a:ext cx="4038600" cy="1066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Have the rights to the cash flows from the asset expired? (see note 3 below)</a:t>
            </a:r>
            <a:endParaRPr lang="en-US" b="1" dirty="0"/>
          </a:p>
        </p:txBody>
      </p:sp>
      <p:sp>
        <p:nvSpPr>
          <p:cNvPr id="7" name="Rectangle 6"/>
          <p:cNvSpPr/>
          <p:nvPr/>
        </p:nvSpPr>
        <p:spPr>
          <a:xfrm>
            <a:off x="6477000" y="3962400"/>
            <a:ext cx="2209800" cy="914400"/>
          </a:xfrm>
          <a:prstGeom prst="rect">
            <a:avLst/>
          </a:prstGeom>
          <a:ln>
            <a:solidFill>
              <a:srgbClr val="92D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Derecognise </a:t>
            </a:r>
            <a:endParaRPr lang="en-US" dirty="0"/>
          </a:p>
        </p:txBody>
      </p:sp>
      <p:cxnSp>
        <p:nvCxnSpPr>
          <p:cNvPr id="9" name="Straight Arrow Connector 8"/>
          <p:cNvCxnSpPr/>
          <p:nvPr/>
        </p:nvCxnSpPr>
        <p:spPr>
          <a:xfrm rot="5400000">
            <a:off x="4114800" y="2286000"/>
            <a:ext cx="304800" cy="1588"/>
          </a:xfrm>
          <a:prstGeom prst="straightConnector1">
            <a:avLst/>
          </a:prstGeom>
          <a:ln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5400000">
            <a:off x="2133600" y="3352800"/>
            <a:ext cx="609600" cy="1588"/>
          </a:xfrm>
          <a:prstGeom prst="straightConnector1">
            <a:avLst/>
          </a:prstGeom>
          <a:ln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4419600" y="4343400"/>
            <a:ext cx="1905000" cy="1588"/>
          </a:xfrm>
          <a:prstGeom prst="straightConnector1">
            <a:avLst/>
          </a:prstGeom>
          <a:ln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4100" dirty="0" smtClean="0"/>
              <a:t>Obligations arising on liquidation</a:t>
            </a:r>
          </a:p>
          <a:p>
            <a:pPr>
              <a:buNone/>
            </a:pPr>
            <a:endParaRPr lang="en-US" dirty="0" smtClean="0"/>
          </a:p>
          <a:p>
            <a:pPr lvl="0"/>
            <a:r>
              <a:rPr lang="en-US" sz="2600" dirty="0" smtClean="0"/>
              <a:t>Certain instruments create an obligation only on liquidation of the entity </a:t>
            </a:r>
          </a:p>
          <a:p>
            <a:pPr lvl="0"/>
            <a:r>
              <a:rPr lang="en-US" sz="2600" dirty="0" smtClean="0"/>
              <a:t>Liquidation may be certain to occur and outside issuer’s control or uncertain to occur and at the option of holder. </a:t>
            </a:r>
          </a:p>
          <a:p>
            <a:r>
              <a:rPr lang="en-US" sz="2600" b="1" dirty="0" smtClean="0"/>
              <a:t>For example </a:t>
            </a:r>
            <a:r>
              <a:rPr lang="en-US" sz="2600" dirty="0" smtClean="0"/>
              <a:t>- Limited life entities like special purpose vehicles (SPV) for</a:t>
            </a:r>
          </a:p>
          <a:p>
            <a:r>
              <a:rPr lang="en-US" sz="2600" dirty="0" smtClean="0"/>
              <a:t>execution of an infrastructure project</a:t>
            </a:r>
          </a:p>
          <a:p>
            <a:r>
              <a:rPr lang="en-US" sz="2600" dirty="0" smtClean="0"/>
              <a:t>As per the ordinary definition of "financial liability", puttable instruments and instruments mentioned above shall always be classified as financial liabilities. But, there is an </a:t>
            </a:r>
            <a:r>
              <a:rPr lang="en-US" sz="2600" b="1" dirty="0" smtClean="0"/>
              <a:t>exception</a:t>
            </a:r>
            <a:r>
              <a:rPr lang="en-US" sz="2600" dirty="0" smtClean="0"/>
              <a:t>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324600"/>
          </a:xfrm>
        </p:spPr>
        <p:txBody>
          <a:bodyPr/>
          <a:lstStyle/>
          <a:p>
            <a:pPr>
              <a:buNone/>
            </a:pPr>
            <a:r>
              <a:rPr lang="en-US" b="1" dirty="0" smtClean="0"/>
              <a:t>The trinity of financial instruments standards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381000" y="1524000"/>
            <a:ext cx="2057400" cy="457200"/>
          </a:xfrm>
          <a:prstGeom prst="roundRect">
            <a:avLst/>
          </a:prstGeom>
          <a:ln>
            <a:solidFill>
              <a:srgbClr val="92D05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IND AS 32</a:t>
            </a:r>
            <a:endParaRPr lang="en-US" b="1" dirty="0"/>
          </a:p>
        </p:txBody>
      </p:sp>
      <p:sp>
        <p:nvSpPr>
          <p:cNvPr id="6" name="Rounded Rectangle 5"/>
          <p:cNvSpPr/>
          <p:nvPr/>
        </p:nvSpPr>
        <p:spPr>
          <a:xfrm>
            <a:off x="3200400" y="1524000"/>
            <a:ext cx="3352800" cy="457200"/>
          </a:xfrm>
          <a:prstGeom prst="roundRect">
            <a:avLst/>
          </a:prstGeom>
          <a:ln>
            <a:solidFill>
              <a:srgbClr val="92D05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IND AS 109</a:t>
            </a:r>
            <a:endParaRPr lang="en-US" b="1" dirty="0"/>
          </a:p>
        </p:txBody>
      </p:sp>
      <p:sp>
        <p:nvSpPr>
          <p:cNvPr id="7" name="Rounded Rectangle 6"/>
          <p:cNvSpPr/>
          <p:nvPr/>
        </p:nvSpPr>
        <p:spPr>
          <a:xfrm>
            <a:off x="7239000" y="1524000"/>
            <a:ext cx="1447800" cy="457200"/>
          </a:xfrm>
          <a:prstGeom prst="roundRect">
            <a:avLst/>
          </a:prstGeom>
          <a:ln>
            <a:solidFill>
              <a:srgbClr val="92D05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IND AS 107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152400" y="2971800"/>
            <a:ext cx="1066800" cy="2286000"/>
          </a:xfrm>
          <a:prstGeom prst="roundRect">
            <a:avLst>
              <a:gd name="adj" fmla="val 24269"/>
            </a:avLst>
          </a:prstGeom>
          <a:ln>
            <a:solidFill>
              <a:srgbClr val="92D05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r>
              <a:rPr lang="en-US" dirty="0" err="1" smtClean="0"/>
              <a:t>Classifi-cation</a:t>
            </a:r>
            <a:r>
              <a:rPr lang="en-US" dirty="0" smtClean="0"/>
              <a:t> as Liability</a:t>
            </a:r>
          </a:p>
          <a:p>
            <a:pPr algn="ctr"/>
            <a:r>
              <a:rPr lang="en-US" dirty="0" smtClean="0"/>
              <a:t> v\s Equity	</a:t>
            </a:r>
            <a:endParaRPr 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1371600" y="2971800"/>
            <a:ext cx="1295400" cy="2286000"/>
          </a:xfrm>
          <a:prstGeom prst="roundRect">
            <a:avLst/>
          </a:prstGeom>
          <a:ln>
            <a:solidFill>
              <a:srgbClr val="92D05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offsetting </a:t>
            </a:r>
          </a:p>
          <a:p>
            <a:pPr algn="ctr"/>
            <a:r>
              <a:rPr lang="en-US" dirty="0" smtClean="0"/>
              <a:t>Financial </a:t>
            </a:r>
          </a:p>
          <a:p>
            <a:pPr algn="ctr"/>
            <a:r>
              <a:rPr lang="en-US" dirty="0" smtClean="0"/>
              <a:t>Asset&amp;</a:t>
            </a:r>
          </a:p>
          <a:p>
            <a:pPr algn="ctr"/>
            <a:r>
              <a:rPr lang="en-US" dirty="0" smtClean="0"/>
              <a:t>Financial </a:t>
            </a:r>
          </a:p>
          <a:p>
            <a:pPr algn="ctr"/>
            <a:r>
              <a:rPr lang="en-US" dirty="0" err="1" smtClean="0"/>
              <a:t>liabity</a:t>
            </a:r>
            <a:endParaRPr lang="en-US" dirty="0"/>
          </a:p>
        </p:txBody>
      </p:sp>
      <p:sp>
        <p:nvSpPr>
          <p:cNvPr id="10" name="Rounded Rectangle 9"/>
          <p:cNvSpPr/>
          <p:nvPr/>
        </p:nvSpPr>
        <p:spPr>
          <a:xfrm>
            <a:off x="2819400" y="2971800"/>
            <a:ext cx="1447800" cy="2286000"/>
          </a:xfrm>
          <a:prstGeom prst="roundRect">
            <a:avLst/>
          </a:prstGeom>
          <a:ln>
            <a:solidFill>
              <a:srgbClr val="92D05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r>
              <a:rPr lang="en-US" dirty="0" smtClean="0"/>
              <a:t>Recognition &amp; </a:t>
            </a:r>
          </a:p>
          <a:p>
            <a:pPr algn="ctr"/>
            <a:r>
              <a:rPr lang="en-US" dirty="0" smtClean="0"/>
              <a:t>de- recognition of financial assets &amp; financial liabilities</a:t>
            </a:r>
          </a:p>
          <a:p>
            <a:pPr algn="ctr"/>
            <a:endParaRPr lang="en-US" dirty="0"/>
          </a:p>
        </p:txBody>
      </p:sp>
      <p:sp>
        <p:nvSpPr>
          <p:cNvPr id="11" name="Rounded Rectangle 10"/>
          <p:cNvSpPr/>
          <p:nvPr/>
        </p:nvSpPr>
        <p:spPr>
          <a:xfrm>
            <a:off x="4419600" y="2971800"/>
            <a:ext cx="1143000" cy="2286000"/>
          </a:xfrm>
          <a:prstGeom prst="roundRect">
            <a:avLst/>
          </a:prstGeom>
          <a:ln>
            <a:solidFill>
              <a:srgbClr val="92D05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Classification of Financial Assets &amp; </a:t>
            </a:r>
            <a:r>
              <a:rPr lang="en-US" dirty="0" err="1" smtClean="0"/>
              <a:t>Liabilites</a:t>
            </a:r>
            <a:endParaRPr lang="en-US" dirty="0"/>
          </a:p>
        </p:txBody>
      </p:sp>
      <p:sp>
        <p:nvSpPr>
          <p:cNvPr id="12" name="Rounded Rectangle 11"/>
          <p:cNvSpPr/>
          <p:nvPr/>
        </p:nvSpPr>
        <p:spPr>
          <a:xfrm>
            <a:off x="7162800" y="2971800"/>
            <a:ext cx="990600" cy="2286000"/>
          </a:xfrm>
          <a:prstGeom prst="roundRect">
            <a:avLst/>
          </a:prstGeom>
          <a:ln>
            <a:solidFill>
              <a:srgbClr val="92D05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Hedge </a:t>
            </a:r>
            <a:r>
              <a:rPr lang="en-US" dirty="0" err="1" smtClean="0"/>
              <a:t>Accoun</a:t>
            </a:r>
            <a:r>
              <a:rPr lang="en-US" dirty="0" smtClean="0"/>
              <a:t>-ting	</a:t>
            </a:r>
            <a:endParaRPr lang="en-US" dirty="0"/>
          </a:p>
        </p:txBody>
      </p:sp>
      <p:sp>
        <p:nvSpPr>
          <p:cNvPr id="13" name="Rounded Rectangle 12"/>
          <p:cNvSpPr/>
          <p:nvPr/>
        </p:nvSpPr>
        <p:spPr>
          <a:xfrm>
            <a:off x="8305800" y="2971800"/>
            <a:ext cx="838200" cy="2286000"/>
          </a:xfrm>
          <a:prstGeom prst="roundRect">
            <a:avLst/>
          </a:prstGeom>
          <a:ln>
            <a:solidFill>
              <a:srgbClr val="92D050"/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Disclo-sures</a:t>
            </a:r>
            <a:endParaRPr lang="en-US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Classificati on of financial assets &amp; financial liabilities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Classificati on of financial assets &amp; financial liabilities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Classificati on of financial assets &amp; financial liabilities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Classificati on of financial assets &amp; financial liabilities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Classificati on of financial assets &amp; financial liabilities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5638800" y="2971800"/>
            <a:ext cx="1295400" cy="2286000"/>
          </a:xfrm>
          <a:prstGeom prst="roundRect">
            <a:avLst/>
          </a:prstGeom>
          <a:ln>
            <a:solidFill>
              <a:srgbClr val="92D05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Measure-</a:t>
            </a:r>
          </a:p>
          <a:p>
            <a:pPr algn="ctr"/>
            <a:r>
              <a:rPr lang="en-US" dirty="0" err="1" smtClean="0"/>
              <a:t>ment</a:t>
            </a:r>
            <a:r>
              <a:rPr lang="en-US" dirty="0" smtClean="0"/>
              <a:t> of financial Assets &amp; Liabilities</a:t>
            </a:r>
            <a:endParaRPr lang="en-US" dirty="0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Classificati on of financial assets &amp; financial liabilities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solidFill>
                  <a:srgbClr val="FFFFFF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Measurem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 </a:t>
            </a: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solidFill>
                  <a:srgbClr val="FFFFFF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ent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 of financial assets &amp; financial liabilities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0" name="Straight Arrow Connector 39"/>
          <p:cNvCxnSpPr/>
          <p:nvPr/>
        </p:nvCxnSpPr>
        <p:spPr>
          <a:xfrm rot="5400000">
            <a:off x="1028700" y="2171700"/>
            <a:ext cx="381000" cy="1588"/>
          </a:xfrm>
          <a:prstGeom prst="straightConnector1">
            <a:avLst/>
          </a:prstGeom>
          <a:ln>
            <a:tailEnd type="arrow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685800" y="2362200"/>
            <a:ext cx="1371600" cy="0"/>
          </a:xfrm>
          <a:prstGeom prst="line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 rot="5400000">
            <a:off x="496094" y="2552700"/>
            <a:ext cx="380206" cy="794"/>
          </a:xfrm>
          <a:prstGeom prst="straightConnector1">
            <a:avLst/>
          </a:prstGeom>
          <a:ln>
            <a:tailEnd type="arrow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/>
          <p:nvPr/>
        </p:nvCxnSpPr>
        <p:spPr>
          <a:xfrm rot="5400000">
            <a:off x="1866900" y="2552700"/>
            <a:ext cx="381000" cy="1588"/>
          </a:xfrm>
          <a:prstGeom prst="straightConnector1">
            <a:avLst/>
          </a:prstGeom>
          <a:ln>
            <a:tailEnd type="arrow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>
            <a:stCxn id="6" idx="2"/>
          </p:cNvCxnSpPr>
          <p:nvPr/>
        </p:nvCxnSpPr>
        <p:spPr>
          <a:xfrm rot="5400000">
            <a:off x="4686300" y="2171700"/>
            <a:ext cx="381000" cy="1588"/>
          </a:xfrm>
          <a:prstGeom prst="straightConnector1">
            <a:avLst/>
          </a:prstGeom>
          <a:ln>
            <a:tailEnd type="arrow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>
            <a:off x="3352800" y="2362200"/>
            <a:ext cx="2895600" cy="0"/>
          </a:xfrm>
          <a:prstGeom prst="line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/>
          <p:nvPr/>
        </p:nvCxnSpPr>
        <p:spPr>
          <a:xfrm rot="5400000">
            <a:off x="3124200" y="2590800"/>
            <a:ext cx="457200" cy="1588"/>
          </a:xfrm>
          <a:prstGeom prst="straightConnector1">
            <a:avLst/>
          </a:prstGeom>
          <a:ln>
            <a:tailEnd type="arrow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/>
          <p:cNvCxnSpPr/>
          <p:nvPr/>
        </p:nvCxnSpPr>
        <p:spPr>
          <a:xfrm rot="5400000">
            <a:off x="4648200" y="2590800"/>
            <a:ext cx="457200" cy="1588"/>
          </a:xfrm>
          <a:prstGeom prst="straightConnector1">
            <a:avLst/>
          </a:prstGeom>
          <a:ln>
            <a:tailEnd type="arrow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/>
          <p:cNvCxnSpPr/>
          <p:nvPr/>
        </p:nvCxnSpPr>
        <p:spPr>
          <a:xfrm rot="5400000">
            <a:off x="6019800" y="2590800"/>
            <a:ext cx="457200" cy="1588"/>
          </a:xfrm>
          <a:prstGeom prst="straightConnector1">
            <a:avLst/>
          </a:prstGeom>
          <a:ln>
            <a:tailEnd type="arrow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Arrow Connector 93"/>
          <p:cNvCxnSpPr/>
          <p:nvPr/>
        </p:nvCxnSpPr>
        <p:spPr>
          <a:xfrm rot="5400000">
            <a:off x="7886700" y="2171700"/>
            <a:ext cx="381000" cy="1588"/>
          </a:xfrm>
          <a:prstGeom prst="straightConnector1">
            <a:avLst/>
          </a:prstGeom>
          <a:ln>
            <a:tailEnd type="arrow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/>
          <p:cNvCxnSpPr/>
          <p:nvPr/>
        </p:nvCxnSpPr>
        <p:spPr>
          <a:xfrm>
            <a:off x="7467600" y="2362200"/>
            <a:ext cx="1219200" cy="0"/>
          </a:xfrm>
          <a:prstGeom prst="line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Arrow Connector 104"/>
          <p:cNvCxnSpPr/>
          <p:nvPr/>
        </p:nvCxnSpPr>
        <p:spPr>
          <a:xfrm rot="5400000">
            <a:off x="7239000" y="2590800"/>
            <a:ext cx="457200" cy="1588"/>
          </a:xfrm>
          <a:prstGeom prst="straightConnector1">
            <a:avLst/>
          </a:prstGeom>
          <a:ln>
            <a:tailEnd type="arrow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Arrow Connector 106"/>
          <p:cNvCxnSpPr/>
          <p:nvPr/>
        </p:nvCxnSpPr>
        <p:spPr>
          <a:xfrm rot="5400000">
            <a:off x="8496300" y="2552700"/>
            <a:ext cx="381000" cy="1588"/>
          </a:xfrm>
          <a:prstGeom prst="straightConnector1">
            <a:avLst/>
          </a:prstGeom>
          <a:ln>
            <a:tailEnd type="arrow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334840328"/>
      </p:ext>
    </p:extLst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/>
          <a:lstStyle/>
          <a:p>
            <a:r>
              <a:rPr lang="en-US" dirty="0" smtClean="0"/>
              <a:t>Compound instruments - Example </a:t>
            </a:r>
          </a:p>
          <a:p>
            <a:pPr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85800" y="1143000"/>
          <a:ext cx="7848600" cy="386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16200"/>
                <a:gridCol w="2616200"/>
                <a:gridCol w="2616200"/>
              </a:tblGrid>
              <a:tr h="1117600">
                <a:tc>
                  <a:txBody>
                    <a:bodyPr/>
                    <a:lstStyle/>
                    <a:p>
                      <a:pPr algn="ctr"/>
                      <a:r>
                        <a:rPr lang="en-US" sz="3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Instrument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Liability Component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Equity Component</a:t>
                      </a:r>
                      <a:endParaRPr lang="en-US" sz="2800" dirty="0"/>
                    </a:p>
                  </a:txBody>
                  <a:tcPr/>
                </a:tc>
              </a:tr>
              <a:tr h="1397000"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 Redeemable preference shares with discretionary dividends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Principal redemption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Discretionary dividend</a:t>
                      </a:r>
                      <a:endParaRPr lang="en-US" sz="2400" dirty="0"/>
                    </a:p>
                  </a:txBody>
                  <a:tcPr/>
                </a:tc>
              </a:tr>
              <a:tr h="1117600">
                <a:tc>
                  <a:txBody>
                    <a:bodyPr/>
                    <a:lstStyle/>
                    <a:p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2) Convertible bonds – conversion option with holder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Principal redemption and</a:t>
                      </a:r>
                    </a:p>
                    <a:p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interest payment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Convertibility option to the</a:t>
                      </a:r>
                    </a:p>
                    <a:p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holder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/>
          <a:lstStyle/>
          <a:p>
            <a:r>
              <a:rPr lang="en-US" sz="2800" b="1" dirty="0" smtClean="0"/>
              <a:t>Issuer </a:t>
            </a:r>
            <a:r>
              <a:rPr lang="en-US" sz="2800" dirty="0" smtClean="0"/>
              <a:t>of a non-derivative financial instrument to evaluate the terms of the financial instrument to determine </a:t>
            </a:r>
            <a:r>
              <a:rPr lang="en-US" sz="2800" b="1" dirty="0" smtClean="0"/>
              <a:t>whether it contains both a liability and an equity component</a:t>
            </a:r>
            <a:r>
              <a:rPr lang="en-US" sz="2800" dirty="0" smtClean="0"/>
              <a:t>. If such components are identified, they must be </a:t>
            </a:r>
            <a:r>
              <a:rPr lang="en-US" sz="2800" b="1" dirty="0" smtClean="0"/>
              <a:t>accounted for separately </a:t>
            </a:r>
            <a:r>
              <a:rPr lang="en-US" sz="2800" dirty="0" smtClean="0"/>
              <a:t>as financial liabilities, financial assets or equity, and the liability and equity components are shown separately on the balance sheet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/>
          <a:lstStyle/>
          <a:p>
            <a:pPr>
              <a:buNone/>
            </a:pPr>
            <a:r>
              <a:rPr lang="en-US" b="1" dirty="0" smtClean="0"/>
              <a:t>Compound instruments – Separation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lvl="0">
              <a:buNone/>
            </a:pPr>
            <a:r>
              <a:rPr lang="en-US" dirty="0" smtClean="0"/>
              <a:t>                                                                  </a:t>
            </a:r>
            <a:r>
              <a:rPr lang="en-US" b="1" dirty="0" smtClean="0">
                <a:latin typeface="Arial" pitchFamily="34" charset="0"/>
                <a:ea typeface="Arial" pitchFamily="34" charset="0"/>
                <a:cs typeface="Arial" pitchFamily="34" charset="0"/>
              </a:rPr>
              <a:t>+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Oval 3"/>
          <p:cNvSpPr/>
          <p:nvPr/>
        </p:nvSpPr>
        <p:spPr>
          <a:xfrm>
            <a:off x="381000" y="2819400"/>
            <a:ext cx="3962400" cy="1371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Convertible Debt</a:t>
            </a:r>
            <a:endParaRPr lang="en-US" sz="2400" dirty="0"/>
          </a:p>
        </p:txBody>
      </p:sp>
      <p:sp>
        <p:nvSpPr>
          <p:cNvPr id="5" name="Rectangle 4"/>
          <p:cNvSpPr/>
          <p:nvPr/>
        </p:nvSpPr>
        <p:spPr>
          <a:xfrm>
            <a:off x="4876800" y="2209800"/>
            <a:ext cx="3962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Liability :Fair value using rate for non-convertible debt</a:t>
            </a:r>
            <a:endParaRPr lang="en-US" sz="2400" dirty="0"/>
          </a:p>
        </p:txBody>
      </p:sp>
      <p:sp>
        <p:nvSpPr>
          <p:cNvPr id="6" name="Rectangle 5"/>
          <p:cNvSpPr/>
          <p:nvPr/>
        </p:nvSpPr>
        <p:spPr>
          <a:xfrm>
            <a:off x="4876800" y="4038600"/>
            <a:ext cx="40386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Equity: Balancing Figure</a:t>
            </a:r>
            <a:endParaRPr lang="en-US" sz="2400" dirty="0"/>
          </a:p>
        </p:txBody>
      </p:sp>
      <p:sp>
        <p:nvSpPr>
          <p:cNvPr id="50177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Convertible Debt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017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Convertible Debt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 flipV="1">
            <a:off x="4267200" y="2743200"/>
            <a:ext cx="60960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endCxn id="6" idx="1"/>
          </p:cNvCxnSpPr>
          <p:nvPr/>
        </p:nvCxnSpPr>
        <p:spPr>
          <a:xfrm>
            <a:off x="4038600" y="3886200"/>
            <a:ext cx="8382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179" name="Rectangle 3"/>
          <p:cNvSpPr>
            <a:spLocks noChangeArrowheads="1"/>
          </p:cNvSpPr>
          <p:nvPr/>
        </p:nvSpPr>
        <p:spPr bwMode="auto">
          <a:xfrm>
            <a:off x="8859948" y="-33010"/>
            <a:ext cx="28405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Of setting of Financial asset against financial liability is practical and can be done</a:t>
            </a:r>
            <a:endParaRPr lang="en-US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324600"/>
          </a:xfrm>
        </p:spPr>
        <p:txBody>
          <a:bodyPr/>
          <a:lstStyle/>
          <a:p>
            <a:pPr>
              <a:buNone/>
            </a:pP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2438400" y="533400"/>
            <a:ext cx="4648200" cy="381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Financial Assets measured at</a:t>
            </a:r>
            <a:endParaRPr lang="en-US" sz="2400" b="1" dirty="0"/>
          </a:p>
        </p:txBody>
      </p:sp>
      <p:sp>
        <p:nvSpPr>
          <p:cNvPr id="5" name="Rounded Rectangle 4"/>
          <p:cNvSpPr/>
          <p:nvPr/>
        </p:nvSpPr>
        <p:spPr>
          <a:xfrm>
            <a:off x="762000" y="1676400"/>
            <a:ext cx="1752600" cy="381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Amortised Cost</a:t>
            </a:r>
            <a:endParaRPr lang="en-US" b="1" dirty="0"/>
          </a:p>
        </p:txBody>
      </p:sp>
      <p:sp>
        <p:nvSpPr>
          <p:cNvPr id="6" name="Rounded Rectangle 5"/>
          <p:cNvSpPr/>
          <p:nvPr/>
        </p:nvSpPr>
        <p:spPr>
          <a:xfrm>
            <a:off x="3581400" y="1752600"/>
            <a:ext cx="1981200" cy="1066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Fair value through other Comprehensive income</a:t>
            </a:r>
            <a:endParaRPr lang="en-US" b="1" dirty="0"/>
          </a:p>
        </p:txBody>
      </p:sp>
      <p:sp>
        <p:nvSpPr>
          <p:cNvPr id="7" name="Rounded Rectangle 6"/>
          <p:cNvSpPr/>
          <p:nvPr/>
        </p:nvSpPr>
        <p:spPr>
          <a:xfrm>
            <a:off x="6705600" y="1828800"/>
            <a:ext cx="1752600" cy="838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Fair Value through profit or loss</a:t>
            </a:r>
            <a:endParaRPr lang="en-US" b="1" dirty="0"/>
          </a:p>
        </p:txBody>
      </p:sp>
      <p:sp>
        <p:nvSpPr>
          <p:cNvPr id="8" name="Rounded Rectangle 7"/>
          <p:cNvSpPr/>
          <p:nvPr/>
        </p:nvSpPr>
        <p:spPr>
          <a:xfrm>
            <a:off x="609600" y="2667000"/>
            <a:ext cx="2286000" cy="2895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If below conditions are met</a:t>
            </a:r>
          </a:p>
          <a:p>
            <a:pPr marL="342900" indent="-342900" algn="ctr">
              <a:buAutoNum type="alphaLcParenBoth"/>
            </a:pPr>
            <a:r>
              <a:rPr lang="en-US" b="1" dirty="0" smtClean="0"/>
              <a:t>FA is held with BM whose objective is to hold financial assets in order to collect contractual cash flow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6629400" y="3352800"/>
            <a:ext cx="1981200" cy="2819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FA are accounted at FVTPL if:</a:t>
            </a:r>
          </a:p>
          <a:p>
            <a:pPr algn="ctr"/>
            <a:r>
              <a:rPr lang="en-US" b="1" dirty="0" smtClean="0"/>
              <a:t>(a) Any asset which is not measured at amortised cost and not measured at FVOCI ; or</a:t>
            </a:r>
            <a:endParaRPr lang="en-US" b="1" dirty="0"/>
          </a:p>
        </p:txBody>
      </p:sp>
      <p:sp>
        <p:nvSpPr>
          <p:cNvPr id="10" name="Rounded Rectangle 9"/>
          <p:cNvSpPr/>
          <p:nvPr/>
        </p:nvSpPr>
        <p:spPr>
          <a:xfrm>
            <a:off x="2971800" y="3733800"/>
            <a:ext cx="3505200" cy="2819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 typeface="Arial" pitchFamily="34" charset="0"/>
              <a:buChar char="•"/>
            </a:pPr>
            <a:r>
              <a:rPr lang="en-US" b="1" dirty="0" smtClean="0"/>
              <a:t>FA shall be measured at FVOCI if below conditions are met</a:t>
            </a:r>
          </a:p>
          <a:p>
            <a:pPr algn="ctr">
              <a:buFont typeface="Arial" pitchFamily="34" charset="0"/>
              <a:buChar char="•"/>
            </a:pPr>
            <a:r>
              <a:rPr lang="en-US" b="1" dirty="0" smtClean="0"/>
              <a:t>(a) FA is held with BM whose objective is achieved both by collecting contractual cash flows and selling FA</a:t>
            </a:r>
          </a:p>
          <a:p>
            <a:pPr algn="ctr"/>
            <a:r>
              <a:rPr lang="en-US" b="1" dirty="0" smtClean="0"/>
              <a:t>* Any equity instruments for which the entity makes an irrevocable elections to carry at fair value through OCI</a:t>
            </a:r>
            <a:endParaRPr lang="en-US" b="1" dirty="0"/>
          </a:p>
        </p:txBody>
      </p:sp>
      <p:cxnSp>
        <p:nvCxnSpPr>
          <p:cNvPr id="14" name="Straight Arrow Connector 13"/>
          <p:cNvCxnSpPr/>
          <p:nvPr/>
        </p:nvCxnSpPr>
        <p:spPr>
          <a:xfrm rot="5400000">
            <a:off x="4305300" y="1104900"/>
            <a:ext cx="381000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2209800" y="1295400"/>
            <a:ext cx="49530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rot="5400000">
            <a:off x="2057400" y="1524000"/>
            <a:ext cx="3048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rot="5400000">
            <a:off x="1866900" y="2400300"/>
            <a:ext cx="5334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rot="5400000">
            <a:off x="4229100" y="1562100"/>
            <a:ext cx="5334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6" idx="2"/>
          </p:cNvCxnSpPr>
          <p:nvPr/>
        </p:nvCxnSpPr>
        <p:spPr>
          <a:xfrm rot="5400000">
            <a:off x="4191000" y="3200400"/>
            <a:ext cx="7620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rot="5400000">
            <a:off x="6934200" y="1600200"/>
            <a:ext cx="4572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rot="5400000">
            <a:off x="7086600" y="2971800"/>
            <a:ext cx="6096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/>
          <a:lstStyle/>
          <a:p>
            <a:pPr>
              <a:buNone/>
            </a:pPr>
            <a:r>
              <a:rPr lang="en-US" b="1" dirty="0" smtClean="0"/>
              <a:t>Compound instruments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04800" y="1524000"/>
            <a:ext cx="2743200" cy="1219200"/>
          </a:xfrm>
          <a:prstGeom prst="rect">
            <a:avLst/>
          </a:prstGeom>
          <a:ln>
            <a:solidFill>
              <a:srgbClr val="92D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latin typeface="Arial" pitchFamily="34" charset="0"/>
                <a:ea typeface="Arial" pitchFamily="34" charset="0"/>
                <a:cs typeface="Arial" pitchFamily="34" charset="0"/>
              </a:rPr>
              <a:t>Instrument whose terms indicate that it contains </a:t>
            </a:r>
            <a:r>
              <a:rPr lang="en-US" b="1" dirty="0" smtClean="0">
                <a:latin typeface="Arial" pitchFamily="34" charset="0"/>
                <a:ea typeface="Arial" pitchFamily="34" charset="0"/>
                <a:cs typeface="Arial" pitchFamily="34" charset="0"/>
              </a:rPr>
              <a:t>both a liability and an equity </a:t>
            </a:r>
            <a:r>
              <a:rPr lang="en-US" dirty="0" smtClean="0">
                <a:latin typeface="Arial" pitchFamily="34" charset="0"/>
                <a:ea typeface="Arial" pitchFamily="34" charset="0"/>
                <a:cs typeface="Arial" pitchFamily="34" charset="0"/>
              </a:rPr>
              <a:t>component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733800" y="1676400"/>
            <a:ext cx="1828800" cy="838200"/>
          </a:xfrm>
          <a:prstGeom prst="rect">
            <a:avLst/>
          </a:prstGeom>
          <a:ln>
            <a:solidFill>
              <a:srgbClr val="92D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‘Split accounting’</a:t>
            </a:r>
            <a:endParaRPr lang="en-US" sz="2400" dirty="0"/>
          </a:p>
        </p:txBody>
      </p:sp>
      <p:sp>
        <p:nvSpPr>
          <p:cNvPr id="6" name="Rectangle 5"/>
          <p:cNvSpPr/>
          <p:nvPr/>
        </p:nvSpPr>
        <p:spPr>
          <a:xfrm>
            <a:off x="6096000" y="1371600"/>
            <a:ext cx="2895600" cy="457200"/>
          </a:xfrm>
          <a:prstGeom prst="rect">
            <a:avLst/>
          </a:prstGeom>
          <a:ln>
            <a:solidFill>
              <a:srgbClr val="92D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Liability component</a:t>
            </a:r>
            <a:endParaRPr lang="en-US" sz="2400" dirty="0"/>
          </a:p>
        </p:txBody>
      </p:sp>
      <p:sp>
        <p:nvSpPr>
          <p:cNvPr id="7" name="Rectangle 6"/>
          <p:cNvSpPr/>
          <p:nvPr/>
        </p:nvSpPr>
        <p:spPr>
          <a:xfrm>
            <a:off x="6172200" y="2514600"/>
            <a:ext cx="2819400" cy="381000"/>
          </a:xfrm>
          <a:prstGeom prst="rect">
            <a:avLst/>
          </a:prstGeom>
          <a:ln>
            <a:solidFill>
              <a:srgbClr val="92D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Equity Component</a:t>
            </a:r>
            <a:endParaRPr lang="en-US" sz="2400" dirty="0"/>
          </a:p>
        </p:txBody>
      </p:sp>
      <p:sp>
        <p:nvSpPr>
          <p:cNvPr id="8" name="Rectangle 7"/>
          <p:cNvSpPr/>
          <p:nvPr/>
        </p:nvSpPr>
        <p:spPr>
          <a:xfrm>
            <a:off x="5105400" y="3962400"/>
            <a:ext cx="3810000" cy="1447800"/>
          </a:xfrm>
          <a:prstGeom prst="rect">
            <a:avLst/>
          </a:prstGeom>
          <a:ln>
            <a:solidFill>
              <a:srgbClr val="92D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>
              <a:buFont typeface="Arial" pitchFamily="34" charset="0"/>
              <a:buChar char="•"/>
            </a:pPr>
            <a:r>
              <a:rPr lang="en-US" sz="2400" dirty="0" smtClean="0"/>
              <a:t>must meet the definition of  </a:t>
            </a:r>
          </a:p>
          <a:p>
            <a:pPr lvl="0"/>
            <a:r>
              <a:rPr lang="en-US" sz="2400" dirty="0" smtClean="0"/>
              <a:t>   equity</a:t>
            </a:r>
          </a:p>
          <a:p>
            <a:pPr lvl="0">
              <a:buFont typeface="Arial" pitchFamily="34" charset="0"/>
              <a:buChar char="•"/>
            </a:pPr>
            <a:r>
              <a:rPr lang="en-US" sz="2400" dirty="0" smtClean="0"/>
              <a:t>calculated as a residual</a:t>
            </a:r>
            <a:endParaRPr lang="en-US" sz="2400" dirty="0"/>
          </a:p>
        </p:txBody>
      </p:sp>
      <p:sp>
        <p:nvSpPr>
          <p:cNvPr id="4710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'split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accounting'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7107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'split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accounting'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ight Arrow 11"/>
          <p:cNvSpPr/>
          <p:nvPr/>
        </p:nvSpPr>
        <p:spPr>
          <a:xfrm>
            <a:off x="3124200" y="1981200"/>
            <a:ext cx="609600" cy="152400"/>
          </a:xfrm>
          <a:prstGeom prst="rightArrow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Arrow Connector 15"/>
          <p:cNvCxnSpPr>
            <a:stCxn id="5" idx="3"/>
          </p:cNvCxnSpPr>
          <p:nvPr/>
        </p:nvCxnSpPr>
        <p:spPr>
          <a:xfrm>
            <a:off x="5562600" y="2095500"/>
            <a:ext cx="609600" cy="419100"/>
          </a:xfrm>
          <a:prstGeom prst="straightConnector1">
            <a:avLst/>
          </a:prstGeom>
          <a:ln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5" idx="3"/>
            <a:endCxn id="6" idx="1"/>
          </p:cNvCxnSpPr>
          <p:nvPr/>
        </p:nvCxnSpPr>
        <p:spPr>
          <a:xfrm flipV="1">
            <a:off x="5562600" y="1600200"/>
            <a:ext cx="533400" cy="495300"/>
          </a:xfrm>
          <a:prstGeom prst="straightConnector1">
            <a:avLst/>
          </a:prstGeom>
          <a:ln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Down Arrow 18"/>
          <p:cNvSpPr/>
          <p:nvPr/>
        </p:nvSpPr>
        <p:spPr>
          <a:xfrm>
            <a:off x="7010400" y="2895600"/>
            <a:ext cx="228600" cy="1066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28600"/>
            <a:ext cx="8229600" cy="5334000"/>
          </a:xfrm>
        </p:spPr>
        <p:txBody>
          <a:bodyPr/>
          <a:lstStyle/>
          <a:p>
            <a:pPr>
              <a:buNone/>
            </a:pPr>
            <a:r>
              <a:rPr lang="en-US" b="1" dirty="0" smtClean="0"/>
              <a:t>UNIT 4:RECOGNITION AND DERECOGNITION OF </a:t>
            </a:r>
          </a:p>
          <a:p>
            <a:pPr>
              <a:buNone/>
            </a:pPr>
            <a:r>
              <a:rPr lang="en-US" b="1" dirty="0" smtClean="0"/>
              <a:t>               FINANCIAL INSTRUMENTS</a:t>
            </a:r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b="1" dirty="0" smtClean="0"/>
              <a:t>                        </a:t>
            </a:r>
            <a:r>
              <a:rPr lang="en-US" sz="2400" dirty="0" smtClean="0"/>
              <a:t>No</a:t>
            </a:r>
            <a:r>
              <a:rPr lang="en-US" b="1" dirty="0" smtClean="0"/>
              <a:t>   </a:t>
            </a:r>
          </a:p>
          <a:p>
            <a:pPr>
              <a:buNone/>
            </a:pPr>
            <a:r>
              <a:rPr lang="en-US" b="1" dirty="0" smtClean="0"/>
              <a:t>                                                 </a:t>
            </a:r>
            <a:r>
              <a:rPr lang="en-US" sz="2400" dirty="0" smtClean="0"/>
              <a:t> Yes</a:t>
            </a:r>
            <a:r>
              <a:rPr lang="en-US" b="1" dirty="0" smtClean="0"/>
              <a:t> </a:t>
            </a:r>
            <a:endParaRPr lang="en-US" b="1" dirty="0"/>
          </a:p>
        </p:txBody>
      </p:sp>
      <p:sp>
        <p:nvSpPr>
          <p:cNvPr id="4" name="Oval 3"/>
          <p:cNvSpPr/>
          <p:nvPr/>
        </p:nvSpPr>
        <p:spPr>
          <a:xfrm>
            <a:off x="685800" y="5105400"/>
            <a:ext cx="4191000" cy="1066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Have the rights to the cash flows from the assets expired?(see note 3 below)</a:t>
            </a:r>
            <a:endParaRPr lang="en-US" b="1" dirty="0"/>
          </a:p>
        </p:txBody>
      </p:sp>
      <p:sp>
        <p:nvSpPr>
          <p:cNvPr id="5" name="Rectangle 4"/>
          <p:cNvSpPr/>
          <p:nvPr/>
        </p:nvSpPr>
        <p:spPr>
          <a:xfrm>
            <a:off x="6324600" y="5181600"/>
            <a:ext cx="2438400" cy="685800"/>
          </a:xfrm>
          <a:prstGeom prst="rect">
            <a:avLst/>
          </a:prstGeom>
          <a:ln>
            <a:solidFill>
              <a:srgbClr val="92D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Derecognise the assets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981200" y="1600200"/>
            <a:ext cx="58674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Consolidate all subsidiaries( see note 1 below)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85800" y="2895600"/>
            <a:ext cx="8153400" cy="685800"/>
          </a:xfrm>
          <a:prstGeom prst="rect">
            <a:avLst/>
          </a:prstGeom>
          <a:ln>
            <a:solidFill>
              <a:srgbClr val="92D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Determine the derecognition principles are applied to a part or all of an asset(or group of similar assets) </a:t>
            </a:r>
            <a:r>
              <a:rPr lang="en-US" b="1" dirty="0" smtClean="0"/>
              <a:t>(see note 2 below)</a:t>
            </a:r>
            <a:endParaRPr lang="en-US" b="1" dirty="0"/>
          </a:p>
        </p:txBody>
      </p:sp>
      <p:cxnSp>
        <p:nvCxnSpPr>
          <p:cNvPr id="9" name="Straight Arrow Connector 8"/>
          <p:cNvCxnSpPr/>
          <p:nvPr/>
        </p:nvCxnSpPr>
        <p:spPr>
          <a:xfrm rot="5400000">
            <a:off x="4191000" y="2514600"/>
            <a:ext cx="609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5400000">
            <a:off x="1866900" y="4381500"/>
            <a:ext cx="1447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4" idx="6"/>
          </p:cNvCxnSpPr>
          <p:nvPr/>
        </p:nvCxnSpPr>
        <p:spPr>
          <a:xfrm>
            <a:off x="4876800" y="5638800"/>
            <a:ext cx="1447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0"/>
            <a:ext cx="8763000" cy="6705600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                           </a:t>
            </a:r>
            <a:r>
              <a:rPr lang="en-US" sz="2400" dirty="0" smtClean="0"/>
              <a:t>No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                                            Yes</a:t>
            </a:r>
          </a:p>
          <a:p>
            <a:pPr>
              <a:buNone/>
            </a:pPr>
            <a:r>
              <a:rPr lang="en-US" sz="2400" dirty="0" smtClean="0"/>
              <a:t>                                      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                                                                                No</a:t>
            </a:r>
          </a:p>
          <a:p>
            <a:pPr>
              <a:buNone/>
            </a:pPr>
            <a:r>
              <a:rPr lang="en-US" sz="2400" dirty="0" smtClean="0"/>
              <a:t>                                  </a:t>
            </a:r>
          </a:p>
          <a:p>
            <a:pPr>
              <a:buNone/>
            </a:pPr>
            <a:r>
              <a:rPr lang="en-US" sz="2400" dirty="0" smtClean="0"/>
              <a:t>           </a:t>
            </a:r>
          </a:p>
          <a:p>
            <a:pPr>
              <a:buNone/>
            </a:pPr>
            <a:r>
              <a:rPr lang="en-US" sz="2400" dirty="0" smtClean="0"/>
              <a:t>                                             No   </a:t>
            </a:r>
          </a:p>
          <a:p>
            <a:pPr>
              <a:buNone/>
            </a:pPr>
            <a:r>
              <a:rPr lang="en-US" sz="2400" dirty="0" smtClean="0"/>
              <a:t>                                                                                    Yes</a:t>
            </a:r>
            <a:endParaRPr lang="en-US" sz="2400" dirty="0"/>
          </a:p>
        </p:txBody>
      </p:sp>
      <p:sp>
        <p:nvSpPr>
          <p:cNvPr id="4" name="Oval 3"/>
          <p:cNvSpPr/>
          <p:nvPr/>
        </p:nvSpPr>
        <p:spPr>
          <a:xfrm>
            <a:off x="1066800" y="990600"/>
            <a:ext cx="4191000" cy="1066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Has the entity transferred its right to receive cash flows?(see note 4 below)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914400" y="2819400"/>
            <a:ext cx="4800600" cy="1676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Has the entity assumed a contractual obligation to pay the cash flows in an arrangement that  needs 3 conditions?(see note 5 below)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1295400" y="5105400"/>
            <a:ext cx="44958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Has the entity substantially all risks and rewards?(see note 6 below)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400800" y="2971800"/>
            <a:ext cx="2438400" cy="762000"/>
          </a:xfrm>
          <a:prstGeom prst="rect">
            <a:avLst/>
          </a:prstGeom>
          <a:ln>
            <a:solidFill>
              <a:srgbClr val="92D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Continue to recognise the assets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6705600" y="5257800"/>
            <a:ext cx="1981200" cy="609600"/>
          </a:xfrm>
          <a:prstGeom prst="rect">
            <a:avLst/>
          </a:prstGeom>
          <a:ln>
            <a:solidFill>
              <a:srgbClr val="92D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Derecognise the assets</a:t>
            </a:r>
            <a:endParaRPr lang="en-US" dirty="0"/>
          </a:p>
        </p:txBody>
      </p:sp>
      <p:cxnSp>
        <p:nvCxnSpPr>
          <p:cNvPr id="16" name="Straight Arrow Connector 15"/>
          <p:cNvCxnSpPr>
            <a:stCxn id="5" idx="6"/>
          </p:cNvCxnSpPr>
          <p:nvPr/>
        </p:nvCxnSpPr>
        <p:spPr>
          <a:xfrm>
            <a:off x="5715000" y="3657600"/>
            <a:ext cx="762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6" idx="6"/>
            <a:endCxn id="8" idx="1"/>
          </p:cNvCxnSpPr>
          <p:nvPr/>
        </p:nvCxnSpPr>
        <p:spPr>
          <a:xfrm>
            <a:off x="5791200" y="5562600"/>
            <a:ext cx="914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endCxn id="4" idx="0"/>
          </p:cNvCxnSpPr>
          <p:nvPr/>
        </p:nvCxnSpPr>
        <p:spPr>
          <a:xfrm rot="5400000">
            <a:off x="2952750" y="742950"/>
            <a:ext cx="457200" cy="381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4" idx="2"/>
          </p:cNvCxnSpPr>
          <p:nvPr/>
        </p:nvCxnSpPr>
        <p:spPr>
          <a:xfrm rot="10800000">
            <a:off x="609600" y="1524000"/>
            <a:ext cx="45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rot="5400000">
            <a:off x="-1447800" y="3505200"/>
            <a:ext cx="4114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609600" y="5638800"/>
            <a:ext cx="838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4" idx="4"/>
          </p:cNvCxnSpPr>
          <p:nvPr/>
        </p:nvCxnSpPr>
        <p:spPr>
          <a:xfrm rot="16200000" flipH="1">
            <a:off x="2762250" y="2457450"/>
            <a:ext cx="838200" cy="381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rot="5400000">
            <a:off x="3048000" y="4876800"/>
            <a:ext cx="609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382000" cy="6172200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                      </a:t>
            </a:r>
            <a:r>
              <a:rPr lang="en-US" sz="2400" dirty="0" smtClean="0"/>
              <a:t> No</a:t>
            </a:r>
          </a:p>
          <a:p>
            <a:pPr>
              <a:buNone/>
            </a:pPr>
            <a:r>
              <a:rPr lang="en-US" dirty="0" smtClean="0"/>
              <a:t>                                                   </a:t>
            </a:r>
            <a:r>
              <a:rPr lang="en-US" sz="2400" dirty="0" smtClean="0"/>
              <a:t>yes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                                        No</a:t>
            </a:r>
          </a:p>
          <a:p>
            <a:pPr>
              <a:buNone/>
            </a:pPr>
            <a:r>
              <a:rPr lang="en-US" sz="2400" dirty="0" smtClean="0"/>
              <a:t>                                          </a:t>
            </a:r>
          </a:p>
          <a:p>
            <a:pPr>
              <a:buNone/>
            </a:pPr>
            <a:r>
              <a:rPr lang="en-US" sz="2400" dirty="0" smtClean="0"/>
              <a:t>                                                                         No  </a:t>
            </a:r>
          </a:p>
        </p:txBody>
      </p:sp>
      <p:sp>
        <p:nvSpPr>
          <p:cNvPr id="4" name="Oval 3"/>
          <p:cNvSpPr/>
          <p:nvPr/>
        </p:nvSpPr>
        <p:spPr>
          <a:xfrm>
            <a:off x="1295400" y="1295400"/>
            <a:ext cx="3810000" cy="1447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Has the entity retained substantially all risks and rewards?(see note 6 below)</a:t>
            </a:r>
            <a:endParaRPr lang="en-US" b="1" dirty="0"/>
          </a:p>
        </p:txBody>
      </p:sp>
      <p:sp>
        <p:nvSpPr>
          <p:cNvPr id="5" name="Oval 4"/>
          <p:cNvSpPr/>
          <p:nvPr/>
        </p:nvSpPr>
        <p:spPr>
          <a:xfrm>
            <a:off x="1295400" y="3581400"/>
            <a:ext cx="4038600" cy="1219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Has the entity retained control of the asset(see note 7 below)</a:t>
            </a:r>
            <a:endParaRPr lang="en-US" b="1" dirty="0"/>
          </a:p>
        </p:txBody>
      </p:sp>
      <p:sp>
        <p:nvSpPr>
          <p:cNvPr id="6" name="Rectangle 5"/>
          <p:cNvSpPr/>
          <p:nvPr/>
        </p:nvSpPr>
        <p:spPr>
          <a:xfrm>
            <a:off x="6400800" y="1524000"/>
            <a:ext cx="2286000" cy="685800"/>
          </a:xfrm>
          <a:prstGeom prst="rect">
            <a:avLst/>
          </a:prstGeom>
          <a:ln>
            <a:solidFill>
              <a:srgbClr val="92D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Continue to recognise the asset</a:t>
            </a:r>
            <a:endParaRPr lang="en-US" sz="2000" dirty="0"/>
          </a:p>
        </p:txBody>
      </p:sp>
      <p:sp>
        <p:nvSpPr>
          <p:cNvPr id="7" name="Rectangle 6"/>
          <p:cNvSpPr/>
          <p:nvPr/>
        </p:nvSpPr>
        <p:spPr>
          <a:xfrm>
            <a:off x="6096000" y="3886200"/>
            <a:ext cx="2209800" cy="609600"/>
          </a:xfrm>
          <a:prstGeom prst="rect">
            <a:avLst/>
          </a:prstGeom>
          <a:ln>
            <a:solidFill>
              <a:srgbClr val="92D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Derecognise the asset</a:t>
            </a:r>
          </a:p>
        </p:txBody>
      </p:sp>
      <p:sp>
        <p:nvSpPr>
          <p:cNvPr id="8" name="Rectangle 7"/>
          <p:cNvSpPr/>
          <p:nvPr/>
        </p:nvSpPr>
        <p:spPr>
          <a:xfrm>
            <a:off x="2438400" y="5715000"/>
            <a:ext cx="2514600" cy="609600"/>
          </a:xfrm>
          <a:prstGeom prst="rect">
            <a:avLst/>
          </a:prstGeom>
          <a:ln>
            <a:solidFill>
              <a:srgbClr val="92D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Continue to recognise the asset</a:t>
            </a:r>
            <a:endParaRPr lang="en-US" sz="2000" dirty="0"/>
          </a:p>
        </p:txBody>
      </p:sp>
      <p:cxnSp>
        <p:nvCxnSpPr>
          <p:cNvPr id="10" name="Straight Arrow Connector 9"/>
          <p:cNvCxnSpPr>
            <a:endCxn id="6" idx="1"/>
          </p:cNvCxnSpPr>
          <p:nvPr/>
        </p:nvCxnSpPr>
        <p:spPr>
          <a:xfrm flipV="1">
            <a:off x="5105400" y="1866900"/>
            <a:ext cx="1295400" cy="381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endCxn id="7" idx="1"/>
          </p:cNvCxnSpPr>
          <p:nvPr/>
        </p:nvCxnSpPr>
        <p:spPr>
          <a:xfrm>
            <a:off x="5410200" y="4191000"/>
            <a:ext cx="685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5400000">
            <a:off x="3009900" y="5295900"/>
            <a:ext cx="838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rot="5400000">
            <a:off x="2857500" y="3162300"/>
            <a:ext cx="685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rot="5400000">
            <a:off x="2857500" y="1104900"/>
            <a:ext cx="381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533400"/>
            <a:ext cx="8229600" cy="5592763"/>
          </a:xfrm>
        </p:spPr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>
              <a:buNone/>
            </a:pPr>
            <a:r>
              <a:rPr lang="en-US" sz="2800" b="1" dirty="0" smtClean="0"/>
              <a:t>        Common Examples</a:t>
            </a:r>
          </a:p>
          <a:p>
            <a:pPr>
              <a:buNone/>
            </a:pPr>
            <a:r>
              <a:rPr lang="en-US" sz="2600" dirty="0" smtClean="0"/>
              <a:t>                        *  Cash</a:t>
            </a:r>
          </a:p>
          <a:p>
            <a:pPr>
              <a:buNone/>
            </a:pPr>
            <a:r>
              <a:rPr lang="en-US" sz="2600" dirty="0" smtClean="0"/>
              <a:t>                        *  Trade receivables</a:t>
            </a:r>
          </a:p>
          <a:p>
            <a:pPr>
              <a:buNone/>
            </a:pPr>
            <a:r>
              <a:rPr lang="en-US" sz="2600" dirty="0" smtClean="0"/>
              <a:t>                        *   Investment in bonds and deposits</a:t>
            </a:r>
          </a:p>
          <a:p>
            <a:pPr>
              <a:buNone/>
            </a:pPr>
            <a:r>
              <a:rPr lang="en-US" sz="2600" dirty="0" smtClean="0"/>
              <a:t>                        *   Investments in equity instruments</a:t>
            </a:r>
          </a:p>
          <a:p>
            <a:pPr>
              <a:buNone/>
            </a:pPr>
            <a:r>
              <a:rPr lang="en-US" sz="2600" dirty="0" smtClean="0"/>
              <a:t>                        *   loans receivable ,etc.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5" name="Rounded Rectangle 4"/>
          <p:cNvSpPr/>
          <p:nvPr/>
        </p:nvSpPr>
        <p:spPr>
          <a:xfrm>
            <a:off x="2895600" y="609600"/>
            <a:ext cx="2743200" cy="1066800"/>
          </a:xfrm>
          <a:prstGeom prst="roundRect">
            <a:avLst/>
          </a:prstGeom>
          <a:ln>
            <a:solidFill>
              <a:srgbClr val="92D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Financial Asset</a:t>
            </a:r>
            <a:endParaRPr lang="en-US" sz="32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81000"/>
            <a:ext cx="8229600" cy="61722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2600" b="1" dirty="0" smtClean="0"/>
              <a:t>Common Examples</a:t>
            </a:r>
          </a:p>
          <a:p>
            <a:pPr>
              <a:buNone/>
            </a:pPr>
            <a:r>
              <a:rPr lang="en-US" sz="2600" dirty="0" smtClean="0"/>
              <a:t>                                </a:t>
            </a:r>
            <a:r>
              <a:rPr lang="en-US" sz="2400" dirty="0" smtClean="0"/>
              <a:t>* Loans and borrowings</a:t>
            </a:r>
          </a:p>
          <a:p>
            <a:pPr>
              <a:buNone/>
            </a:pPr>
            <a:r>
              <a:rPr lang="en-US" sz="2400" dirty="0" smtClean="0"/>
              <a:t>                                   * Payables for purchase of goods &amp;     </a:t>
            </a:r>
          </a:p>
          <a:p>
            <a:pPr>
              <a:buNone/>
            </a:pPr>
            <a:r>
              <a:rPr lang="en-US" sz="2400" dirty="0" smtClean="0"/>
              <a:t>                                               services</a:t>
            </a:r>
          </a:p>
          <a:p>
            <a:pPr>
              <a:buNone/>
            </a:pPr>
            <a:r>
              <a:rPr lang="en-US" sz="2400" dirty="0" smtClean="0"/>
              <a:t>                                   * Finance lease obligations</a:t>
            </a:r>
          </a:p>
          <a:p>
            <a:pPr>
              <a:buNone/>
            </a:pPr>
            <a:r>
              <a:rPr lang="en-US" sz="2400" dirty="0" smtClean="0"/>
              <a:t>                                   * Redeemable instruments like preferences   </a:t>
            </a:r>
          </a:p>
          <a:p>
            <a:pPr>
              <a:buNone/>
            </a:pPr>
            <a:r>
              <a:rPr lang="en-US" sz="2400" dirty="0" smtClean="0"/>
              <a:t>                                       shares , debentures ,etc.</a:t>
            </a:r>
          </a:p>
          <a:p>
            <a:pPr>
              <a:buNone/>
            </a:pPr>
            <a:r>
              <a:rPr lang="en-US" sz="2400" dirty="0" smtClean="0"/>
              <a:t>                                   * Guarantee given for repayment of debt </a:t>
            </a:r>
          </a:p>
          <a:p>
            <a:pPr>
              <a:buNone/>
            </a:pPr>
            <a:r>
              <a:rPr lang="en-US" sz="2400" dirty="0" smtClean="0"/>
              <a:t>                                        upon borrower’s default</a:t>
            </a:r>
          </a:p>
          <a:p>
            <a:pPr>
              <a:buNone/>
            </a:pPr>
            <a:r>
              <a:rPr lang="en-US" sz="2600" dirty="0" smtClean="0"/>
              <a:t>                                        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Rounded Rectangle 3"/>
          <p:cNvSpPr/>
          <p:nvPr/>
        </p:nvSpPr>
        <p:spPr>
          <a:xfrm>
            <a:off x="2895600" y="685800"/>
            <a:ext cx="3200400" cy="1219200"/>
          </a:xfrm>
          <a:prstGeom prst="roundRect">
            <a:avLst/>
          </a:prstGeom>
          <a:ln>
            <a:solidFill>
              <a:srgbClr val="92D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Financial Liability</a:t>
            </a:r>
            <a:endParaRPr lang="en-US" sz="36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1"/>
            <a:ext cx="8229600" cy="65532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                     </a:t>
            </a:r>
            <a:r>
              <a:rPr lang="en-US" sz="2000" dirty="0" smtClean="0"/>
              <a:t>* Equity instruments issued</a:t>
            </a:r>
          </a:p>
          <a:p>
            <a:pPr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                               * Warrants to issue fixed number of shares at fixed price against </a:t>
            </a:r>
          </a:p>
          <a:p>
            <a:pPr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                                   each warrant</a:t>
            </a:r>
          </a:p>
          <a:p>
            <a:pPr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                               * Others Instruments convertible into fixed number of equity  </a:t>
            </a:r>
          </a:p>
          <a:p>
            <a:pPr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                                   Shares ,etc. also known as </a:t>
            </a:r>
            <a:r>
              <a:rPr lang="en-US" sz="2000" dirty="0" err="1" smtClean="0"/>
              <a:t>Derivaties</a:t>
            </a:r>
            <a:endParaRPr lang="en-US" sz="2000" dirty="0" smtClean="0"/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r>
              <a:rPr lang="en-US" dirty="0"/>
              <a:t> </a:t>
            </a:r>
            <a:r>
              <a:rPr lang="en-US" sz="2000" b="1" dirty="0" smtClean="0"/>
              <a:t>Basis the above definition ,some of the key elements to understand </a:t>
            </a:r>
          </a:p>
          <a:p>
            <a:pPr>
              <a:buNone/>
            </a:pPr>
            <a:r>
              <a:rPr lang="en-US" sz="2000" b="1" dirty="0" smtClean="0"/>
              <a:t> </a:t>
            </a:r>
          </a:p>
          <a:p>
            <a:pPr>
              <a:buNone/>
            </a:pPr>
            <a:r>
              <a:rPr lang="en-US" sz="2000" b="1" dirty="0" smtClean="0"/>
              <a:t>                                *  </a:t>
            </a:r>
            <a:r>
              <a:rPr lang="en-US" sz="2000" dirty="0" smtClean="0"/>
              <a:t>It includes currency</a:t>
            </a:r>
          </a:p>
          <a:p>
            <a:pPr>
              <a:buNone/>
            </a:pPr>
            <a:r>
              <a:rPr lang="en-US" sz="2000" dirty="0" smtClean="0"/>
              <a:t>                                    and deposit of cash into bank/As it creates a contractual </a:t>
            </a:r>
          </a:p>
          <a:p>
            <a:pPr>
              <a:buNone/>
            </a:pPr>
            <a:r>
              <a:rPr lang="en-US" sz="2000" dirty="0" smtClean="0"/>
              <a:t>                                    right to the depositor-medium of exchange</a:t>
            </a:r>
          </a:p>
          <a:p>
            <a:pPr>
              <a:buNone/>
            </a:pPr>
            <a:r>
              <a:rPr lang="en-US" sz="2000" dirty="0" smtClean="0"/>
              <a:t>                                  </a:t>
            </a:r>
          </a:p>
          <a:p>
            <a:pPr>
              <a:buNone/>
            </a:pPr>
            <a:r>
              <a:rPr lang="en-US" sz="2000" b="1" dirty="0" smtClean="0"/>
              <a:t> </a:t>
            </a:r>
          </a:p>
          <a:p>
            <a:pPr>
              <a:buNone/>
            </a:pPr>
            <a:endParaRPr lang="en-US" sz="2000" b="1" dirty="0" smtClean="0"/>
          </a:p>
          <a:p>
            <a:pPr>
              <a:buNone/>
            </a:pPr>
            <a:endParaRPr lang="en-US" sz="2000" b="1" dirty="0" smtClean="0"/>
          </a:p>
          <a:p>
            <a:pPr>
              <a:buNone/>
            </a:pPr>
            <a:r>
              <a:rPr lang="en-US" sz="2000" b="1" dirty="0" smtClean="0"/>
              <a:t>                                </a:t>
            </a:r>
            <a:r>
              <a:rPr lang="en-US" sz="2000" dirty="0" smtClean="0"/>
              <a:t>   </a:t>
            </a:r>
            <a:endParaRPr lang="en-US" sz="2000" b="1" dirty="0"/>
          </a:p>
        </p:txBody>
      </p:sp>
      <p:sp>
        <p:nvSpPr>
          <p:cNvPr id="4" name="Rounded Rectangle 3"/>
          <p:cNvSpPr/>
          <p:nvPr/>
        </p:nvSpPr>
        <p:spPr>
          <a:xfrm>
            <a:off x="457200" y="685800"/>
            <a:ext cx="1752600" cy="1371600"/>
          </a:xfrm>
          <a:prstGeom prst="round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Equity</a:t>
            </a:r>
            <a:endParaRPr lang="en-US" sz="2800" b="1" dirty="0"/>
          </a:p>
        </p:txBody>
      </p:sp>
      <p:sp>
        <p:nvSpPr>
          <p:cNvPr id="6" name="Rectangle 5"/>
          <p:cNvSpPr/>
          <p:nvPr/>
        </p:nvSpPr>
        <p:spPr>
          <a:xfrm>
            <a:off x="762000" y="3505200"/>
            <a:ext cx="1295400" cy="1828800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Cash</a:t>
            </a:r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                      </a:t>
            </a:r>
            <a:r>
              <a:rPr lang="en-US" sz="2800" dirty="0" smtClean="0"/>
              <a:t> </a:t>
            </a:r>
          </a:p>
          <a:p>
            <a:pPr>
              <a:buNone/>
            </a:pPr>
            <a:r>
              <a:rPr lang="en-US" sz="2800" dirty="0" smtClean="0"/>
              <a:t>                             Physical assets- plant and equipment </a:t>
            </a:r>
          </a:p>
          <a:p>
            <a:pPr>
              <a:buNone/>
            </a:pPr>
            <a:r>
              <a:rPr lang="en-US" sz="2800" dirty="0" smtClean="0"/>
              <a:t>                             leased assets intangible assets –Not</a:t>
            </a:r>
          </a:p>
          <a:p>
            <a:pPr>
              <a:buNone/>
            </a:pPr>
            <a:r>
              <a:rPr lang="en-US" sz="2800" dirty="0" smtClean="0"/>
              <a:t>                             financial Assets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                            Prepaid expenses perpetual debt </a:t>
            </a:r>
          </a:p>
          <a:p>
            <a:pPr>
              <a:buNone/>
            </a:pPr>
            <a:r>
              <a:rPr lang="en-US" sz="2800" dirty="0" smtClean="0"/>
              <a:t>                            instruments are not financial assets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                             </a:t>
            </a:r>
            <a:endParaRPr lang="en-US" sz="2800" dirty="0"/>
          </a:p>
        </p:txBody>
      </p:sp>
      <p:sp>
        <p:nvSpPr>
          <p:cNvPr id="4" name="Rectangle 3"/>
          <p:cNvSpPr/>
          <p:nvPr/>
        </p:nvSpPr>
        <p:spPr>
          <a:xfrm>
            <a:off x="609600" y="990600"/>
            <a:ext cx="1981200" cy="4343400"/>
          </a:xfrm>
          <a:prstGeom prst="rect">
            <a:avLst/>
          </a:prstGeom>
          <a:ln>
            <a:solidFill>
              <a:srgbClr val="92D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Contractual right to </a:t>
            </a:r>
          </a:p>
          <a:p>
            <a:pPr algn="ctr"/>
            <a:r>
              <a:rPr lang="en-US" sz="2800" b="1" dirty="0" smtClean="0"/>
              <a:t>receive cash or other financial asset</a:t>
            </a:r>
            <a:endParaRPr lang="en-US" sz="28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248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Contractual rights Examples</a:t>
            </a:r>
          </a:p>
          <a:p>
            <a:pPr>
              <a:buNone/>
            </a:pPr>
            <a:r>
              <a:rPr lang="en-US" dirty="0" smtClean="0"/>
              <a:t>     </a:t>
            </a:r>
            <a:r>
              <a:rPr lang="en-US" sz="2400" dirty="0" smtClean="0"/>
              <a:t>* Trade receivables</a:t>
            </a:r>
          </a:p>
          <a:p>
            <a:pPr>
              <a:buNone/>
            </a:pPr>
            <a:r>
              <a:rPr lang="en-US" sz="2400" dirty="0" smtClean="0"/>
              <a:t>       * Loans receivable</a:t>
            </a:r>
          </a:p>
          <a:p>
            <a:pPr>
              <a:buNone/>
            </a:pPr>
            <a:r>
              <a:rPr lang="en-US" sz="2400" dirty="0" smtClean="0"/>
              <a:t>       * Deposits made;</a:t>
            </a:r>
          </a:p>
          <a:p>
            <a:pPr>
              <a:buNone/>
            </a:pPr>
            <a:r>
              <a:rPr lang="en-US" sz="2400" dirty="0" smtClean="0"/>
              <a:t>       * Investment in </a:t>
            </a:r>
            <a:r>
              <a:rPr lang="en-US" sz="2400" dirty="0" err="1" smtClean="0"/>
              <a:t>bonds,etc</a:t>
            </a:r>
            <a:r>
              <a:rPr lang="en-US" sz="2400" dirty="0" smtClean="0"/>
              <a:t>.</a:t>
            </a:r>
          </a:p>
          <a:p>
            <a:pPr>
              <a:buNone/>
            </a:pPr>
            <a:endParaRPr lang="en-US" sz="2400" dirty="0" smtClean="0"/>
          </a:p>
          <a:p>
            <a:r>
              <a:rPr lang="en-US" sz="2400" dirty="0" smtClean="0"/>
              <a:t>A Contractual right or to satisfy a contractual </a:t>
            </a:r>
            <a:r>
              <a:rPr lang="en-US" sz="2400" dirty="0" err="1" smtClean="0"/>
              <a:t>obliagtions</a:t>
            </a:r>
            <a:r>
              <a:rPr lang="en-US" sz="2400" dirty="0" smtClean="0"/>
              <a:t> may be absolute or it may be </a:t>
            </a:r>
            <a:r>
              <a:rPr lang="en-US" sz="2400" dirty="0" err="1" smtClean="0"/>
              <a:t>contigent</a:t>
            </a:r>
            <a:r>
              <a:rPr lang="en-US" sz="2400" dirty="0" smtClean="0"/>
              <a:t> on occurrence of one or more future events ,not wholly within the control of either party to the contractual </a:t>
            </a:r>
            <a:r>
              <a:rPr lang="en-US" sz="2400" dirty="0" err="1" smtClean="0"/>
              <a:t>arrangements.A</a:t>
            </a:r>
            <a:r>
              <a:rPr lang="en-US" sz="2400" dirty="0" smtClean="0"/>
              <a:t> contingent rights  and obligations meets the definition of financial asset and financial  liabilities are not  always recognized in the financial statements. For </a:t>
            </a:r>
            <a:r>
              <a:rPr lang="en-US" sz="2400" dirty="0" err="1" smtClean="0"/>
              <a:t>eg</a:t>
            </a:r>
            <a:r>
              <a:rPr lang="en-US" sz="2400" dirty="0" smtClean="0"/>
              <a:t>.: A lender may be recognized in the financial guarantee by a party (‘guarantor’) on behalf of borrower, </a:t>
            </a:r>
            <a:r>
              <a:rPr lang="en-US" sz="2400" dirty="0" err="1" smtClean="0"/>
              <a:t>entititling</a:t>
            </a:r>
            <a:r>
              <a:rPr lang="en-US" sz="2400" dirty="0" smtClean="0"/>
              <a:t> to recover the outstanding dues from the guarantor if the borrower were to </a:t>
            </a:r>
            <a:r>
              <a:rPr lang="en-US" sz="2400" dirty="0" err="1" smtClean="0"/>
              <a:t>default,etc</a:t>
            </a:r>
            <a:r>
              <a:rPr lang="en-US" sz="2400" dirty="0" smtClean="0"/>
              <a:t>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304800"/>
            <a:ext cx="8229600" cy="5943600"/>
          </a:xfrm>
        </p:spPr>
        <p:txBody>
          <a:bodyPr/>
          <a:lstStyle/>
          <a:p>
            <a:pPr>
              <a:buNone/>
            </a:pPr>
            <a:r>
              <a:rPr lang="en-US" sz="2400" dirty="0" smtClean="0"/>
              <a:t>What</a:t>
            </a:r>
            <a:r>
              <a:rPr lang="en-US" dirty="0" smtClean="0"/>
              <a:t>  </a:t>
            </a:r>
            <a:r>
              <a:rPr lang="en-US" sz="2400" dirty="0" smtClean="0"/>
              <a:t>Is  a Financial liability ?</a:t>
            </a:r>
          </a:p>
          <a:p>
            <a:pPr>
              <a:buNone/>
            </a:pPr>
            <a:r>
              <a:rPr lang="en-US" sz="2400" dirty="0"/>
              <a:t> </a:t>
            </a:r>
            <a:r>
              <a:rPr lang="en-US" sz="2400" dirty="0" smtClean="0"/>
              <a:t> </a:t>
            </a:r>
            <a:r>
              <a:rPr lang="en-US" sz="1800" dirty="0" smtClean="0"/>
              <a:t>A </a:t>
            </a:r>
            <a:r>
              <a:rPr lang="en-US" sz="1800" b="1" dirty="0" smtClean="0"/>
              <a:t>financial liability</a:t>
            </a:r>
            <a:r>
              <a:rPr lang="en-US" sz="1800" dirty="0" smtClean="0"/>
              <a:t> is an liability that is :</a:t>
            </a:r>
          </a:p>
          <a:p>
            <a:pPr>
              <a:buNone/>
            </a:pPr>
            <a:r>
              <a:rPr lang="en-US" sz="1800" dirty="0"/>
              <a:t> </a:t>
            </a:r>
            <a:r>
              <a:rPr lang="en-US" sz="1800" dirty="0" smtClean="0"/>
              <a:t>  (a)   A </a:t>
            </a:r>
            <a:r>
              <a:rPr lang="en-US" sz="1800" b="1" dirty="0" smtClean="0"/>
              <a:t>Contractual obligation :</a:t>
            </a:r>
          </a:p>
          <a:p>
            <a:pPr>
              <a:buNone/>
            </a:pPr>
            <a:r>
              <a:rPr lang="en-US" sz="1800" b="1" dirty="0"/>
              <a:t> </a:t>
            </a:r>
            <a:r>
              <a:rPr lang="en-US" sz="1800" b="1" dirty="0" smtClean="0"/>
              <a:t>            </a:t>
            </a:r>
            <a:r>
              <a:rPr lang="en-US" sz="1800" dirty="0" smtClean="0"/>
              <a:t>(</a:t>
            </a:r>
            <a:r>
              <a:rPr lang="en-US" sz="1800" dirty="0" err="1" smtClean="0"/>
              <a:t>i</a:t>
            </a:r>
            <a:r>
              <a:rPr lang="en-US" sz="1800" dirty="0" smtClean="0"/>
              <a:t>)  To deliver cash or other financial asset to another entity ; or</a:t>
            </a:r>
          </a:p>
          <a:p>
            <a:pPr>
              <a:buNone/>
            </a:pPr>
            <a:r>
              <a:rPr lang="en-US" sz="1800" b="1" dirty="0"/>
              <a:t> </a:t>
            </a:r>
            <a:r>
              <a:rPr lang="en-US" sz="1800" b="1" dirty="0" smtClean="0"/>
              <a:t>            </a:t>
            </a:r>
            <a:r>
              <a:rPr lang="en-US" sz="1800" dirty="0" smtClean="0"/>
              <a:t>(ii) To exchange financial assets or financial liabilities with another entity under </a:t>
            </a:r>
          </a:p>
          <a:p>
            <a:pPr>
              <a:buNone/>
            </a:pPr>
            <a:r>
              <a:rPr lang="en-US" sz="1800" dirty="0"/>
              <a:t> </a:t>
            </a:r>
            <a:r>
              <a:rPr lang="en-US" sz="1800" dirty="0" smtClean="0"/>
              <a:t>                  conditions that are potentially unfavourable to the entity ;</a:t>
            </a:r>
          </a:p>
          <a:p>
            <a:pPr>
              <a:buNone/>
            </a:pPr>
            <a:r>
              <a:rPr lang="en-US" sz="1800" b="1" dirty="0"/>
              <a:t> </a:t>
            </a:r>
            <a:r>
              <a:rPr lang="en-US" sz="1800" b="1" dirty="0" smtClean="0"/>
              <a:t> Or</a:t>
            </a:r>
          </a:p>
          <a:p>
            <a:pPr>
              <a:buNone/>
            </a:pPr>
            <a:r>
              <a:rPr lang="en-US" sz="1800" b="1" dirty="0"/>
              <a:t> </a:t>
            </a:r>
            <a:r>
              <a:rPr lang="en-US" sz="1800" b="1" dirty="0" smtClean="0"/>
              <a:t> </a:t>
            </a:r>
            <a:r>
              <a:rPr lang="en-US" sz="1800" dirty="0" smtClean="0"/>
              <a:t>(b)  A contract that will or may be settled in entity’s </a:t>
            </a:r>
            <a:r>
              <a:rPr lang="en-US" sz="1800" b="1" dirty="0" smtClean="0"/>
              <a:t>own equity instruments</a:t>
            </a:r>
            <a:r>
              <a:rPr lang="en-US" sz="1800" dirty="0" smtClean="0"/>
              <a:t> and is :</a:t>
            </a:r>
          </a:p>
          <a:p>
            <a:pPr>
              <a:buNone/>
            </a:pPr>
            <a:r>
              <a:rPr lang="en-US" sz="1800" b="1" dirty="0"/>
              <a:t> </a:t>
            </a:r>
            <a:r>
              <a:rPr lang="en-US" sz="1800" b="1" dirty="0" smtClean="0"/>
              <a:t>           </a:t>
            </a:r>
            <a:r>
              <a:rPr lang="en-US" sz="1800" dirty="0" smtClean="0"/>
              <a:t>(</a:t>
            </a:r>
            <a:r>
              <a:rPr lang="en-US" sz="1800" dirty="0" err="1" smtClean="0"/>
              <a:t>i</a:t>
            </a:r>
            <a:r>
              <a:rPr lang="en-US" sz="1800" dirty="0" smtClean="0"/>
              <a:t>) A </a:t>
            </a:r>
            <a:r>
              <a:rPr lang="en-US" sz="1800" b="1" dirty="0" smtClean="0"/>
              <a:t>non derivative </a:t>
            </a:r>
            <a:r>
              <a:rPr lang="en-US" sz="1800" dirty="0" smtClean="0"/>
              <a:t>for which the entity is or may be obliged to deliver a  </a:t>
            </a:r>
          </a:p>
          <a:p>
            <a:pPr>
              <a:buNone/>
            </a:pPr>
            <a:r>
              <a:rPr lang="en-US" sz="1800" dirty="0"/>
              <a:t> </a:t>
            </a:r>
            <a:r>
              <a:rPr lang="en-US" sz="1800" dirty="0" smtClean="0"/>
              <a:t>                 </a:t>
            </a:r>
            <a:r>
              <a:rPr lang="en-US" sz="1800" b="1" dirty="0" smtClean="0"/>
              <a:t>variable</a:t>
            </a:r>
            <a:r>
              <a:rPr lang="en-US" sz="1800" dirty="0" smtClean="0"/>
              <a:t> number of entity’s own equity instruments ; or</a:t>
            </a:r>
          </a:p>
          <a:p>
            <a:pPr>
              <a:buNone/>
            </a:pPr>
            <a:r>
              <a:rPr lang="en-US" sz="1800" b="1" dirty="0"/>
              <a:t> </a:t>
            </a:r>
            <a:r>
              <a:rPr lang="en-US" sz="1800" b="1" dirty="0" smtClean="0"/>
              <a:t>           </a:t>
            </a:r>
            <a:r>
              <a:rPr lang="en-US" sz="1800" dirty="0" smtClean="0"/>
              <a:t>(ii) a derivative that will or may be settled other than by the exchange of a fixed           </a:t>
            </a:r>
          </a:p>
          <a:p>
            <a:pPr>
              <a:buNone/>
            </a:pPr>
            <a:r>
              <a:rPr lang="en-US" sz="1800" dirty="0"/>
              <a:t> </a:t>
            </a:r>
            <a:r>
              <a:rPr lang="en-US" sz="1800" dirty="0" smtClean="0"/>
              <a:t>                 amount of cash or another financial asset for a fixed number of the equity’s </a:t>
            </a:r>
          </a:p>
          <a:p>
            <a:pPr>
              <a:buNone/>
            </a:pPr>
            <a:r>
              <a:rPr lang="en-US" sz="1800" b="1" dirty="0"/>
              <a:t> </a:t>
            </a:r>
            <a:r>
              <a:rPr lang="en-US" sz="1800" b="1" dirty="0" smtClean="0"/>
              <a:t>                 </a:t>
            </a:r>
            <a:r>
              <a:rPr lang="en-US" sz="1800" dirty="0" smtClean="0"/>
              <a:t>own equity instruments.</a:t>
            </a:r>
            <a:endParaRPr lang="en-US" sz="18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644</TotalTime>
  <Words>2442</Words>
  <Application>Microsoft Office PowerPoint</Application>
  <PresentationFormat>On-screen Show (4:3)</PresentationFormat>
  <Paragraphs>470</Paragraphs>
  <Slides>38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39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   Ind AS 32 - Equity or liability distinction     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Slide 38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MCA notified following Ind AS to deal with accounting of financial instruments</dc:title>
  <dc:creator>Admin</dc:creator>
  <cp:lastModifiedBy>NIRAJ</cp:lastModifiedBy>
  <cp:revision>104</cp:revision>
  <dcterms:created xsi:type="dcterms:W3CDTF">2019-03-13T07:52:19Z</dcterms:created>
  <dcterms:modified xsi:type="dcterms:W3CDTF">2019-03-20T10:44:38Z</dcterms:modified>
</cp:coreProperties>
</file>