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1DF73-B8C4-4342-BD6F-6FCC651C47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FE40ECE-B07D-4B20-8E73-EE892DB5DF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8D13408-5ECE-4F07-9D88-D839643BA55F}"/>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5" name="Footer Placeholder 4">
            <a:extLst>
              <a:ext uri="{FF2B5EF4-FFF2-40B4-BE49-F238E27FC236}">
                <a16:creationId xmlns:a16="http://schemas.microsoft.com/office/drawing/2014/main" xmlns="" id="{B865541D-5CBD-4765-BF43-903AB94BD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28F815D-BDA5-4A5D-BEBC-AFB3D31440A8}"/>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391229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102601-E0DE-4DD4-9D50-910C2B913B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CB0A397-3B32-41BC-BA09-F20F69F1BD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C9431CD-3BEC-4976-A8D7-A4BF3C379296}"/>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5" name="Footer Placeholder 4">
            <a:extLst>
              <a:ext uri="{FF2B5EF4-FFF2-40B4-BE49-F238E27FC236}">
                <a16:creationId xmlns:a16="http://schemas.microsoft.com/office/drawing/2014/main" xmlns="" id="{FCED4FDB-88AC-47EB-B98A-8F495E799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F3EF8C-50CC-4445-B3F5-C714985BE43A}"/>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338395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0515799-E3A2-4429-B13A-63809BD468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C148BD8-011B-4731-9A93-E55C7A9BE4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F376722-E826-4623-9BF8-B6D70982644E}"/>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5" name="Footer Placeholder 4">
            <a:extLst>
              <a:ext uri="{FF2B5EF4-FFF2-40B4-BE49-F238E27FC236}">
                <a16:creationId xmlns:a16="http://schemas.microsoft.com/office/drawing/2014/main" xmlns="" id="{D391BC56-9511-47F0-9C6C-5C7D11624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BD167AB-C0A6-466B-ABDD-18170C534F79}"/>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356781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604F20-2939-4685-BCE2-0B66E28EE5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8B09EA5-2210-4D07-AD1B-B13A81479F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85F82CC-F9A4-485C-B563-AA14DE88CD71}"/>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5" name="Footer Placeholder 4">
            <a:extLst>
              <a:ext uri="{FF2B5EF4-FFF2-40B4-BE49-F238E27FC236}">
                <a16:creationId xmlns:a16="http://schemas.microsoft.com/office/drawing/2014/main" xmlns="" id="{8E8E6F57-747C-456D-8A62-00E30CACC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A85D8ED-B4D2-433F-80A7-5049E0605473}"/>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1365778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2D8307-7E72-4F81-83E4-F0497974F0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E57D3D2-58D2-468D-8093-C97FA38CBD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6608D28-5C53-4B0E-9180-33B5E9DB4B7B}"/>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5" name="Footer Placeholder 4">
            <a:extLst>
              <a:ext uri="{FF2B5EF4-FFF2-40B4-BE49-F238E27FC236}">
                <a16:creationId xmlns:a16="http://schemas.microsoft.com/office/drawing/2014/main" xmlns="" id="{0222189F-9962-4F2A-BB00-15BEC1285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43FA431-2C79-40FA-B95D-C1248A96B0DF}"/>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283531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CDCDFF-C13B-45B6-B8B8-981C045EAD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06A9346-93FD-4D7E-B2A1-42152738F5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45842F9-EAC6-4BED-B01B-364B8ACCDA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AF6515B-04E9-4433-BF48-29E23D16DF4F}"/>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6" name="Footer Placeholder 5">
            <a:extLst>
              <a:ext uri="{FF2B5EF4-FFF2-40B4-BE49-F238E27FC236}">
                <a16:creationId xmlns:a16="http://schemas.microsoft.com/office/drawing/2014/main" xmlns="" id="{7B969B62-BEB3-494C-8D7F-AD7DD3C865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C31020B-A649-4179-8FA3-BD8631DAB173}"/>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291674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63D7F3-C438-4A8A-ADE7-A67F4B16F8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2703CE0-2318-470F-BED6-9B86AC7526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9E88F3B-9A1D-49C9-B599-54FF6999A8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CE3CDFD-38A7-4205-A3DE-AC9053CA7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C3ACFA2-036B-4492-A375-CAE7A9027F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80725CD-DB4D-41BF-A179-8CB1C64667CB}"/>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8" name="Footer Placeholder 7">
            <a:extLst>
              <a:ext uri="{FF2B5EF4-FFF2-40B4-BE49-F238E27FC236}">
                <a16:creationId xmlns:a16="http://schemas.microsoft.com/office/drawing/2014/main" xmlns="" id="{42311E3C-356F-4D9C-AC03-F165E626A1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5A1F97F-A9BD-4DA0-A1AD-ECC84782AF7C}"/>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365127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45DF90-0A2C-407A-9B44-5CE8315249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C01C943-A260-41BC-B791-3B39378AA768}"/>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4" name="Footer Placeholder 3">
            <a:extLst>
              <a:ext uri="{FF2B5EF4-FFF2-40B4-BE49-F238E27FC236}">
                <a16:creationId xmlns:a16="http://schemas.microsoft.com/office/drawing/2014/main" xmlns="" id="{4D1C74F2-277F-4F4A-BA96-3556144D6F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B267892-9A49-4910-8084-DB1F9DB35B6F}"/>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103043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79F0068-8E05-4928-AFFE-30117C248AFD}"/>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3" name="Footer Placeholder 2">
            <a:extLst>
              <a:ext uri="{FF2B5EF4-FFF2-40B4-BE49-F238E27FC236}">
                <a16:creationId xmlns:a16="http://schemas.microsoft.com/office/drawing/2014/main" xmlns="" id="{271A76CE-9746-4C4F-BD1D-EA3A07E461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69909A7-E708-4988-B410-345217825D42}"/>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242959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7DB982-6C10-4B71-8EDE-42BE71A174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13A95D2-13BB-4FC7-90A4-1E105CE436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2F670DB-9699-45DF-A199-402B2C6E24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08EF243-8E3A-4C24-BE2D-D0F0C1C3FAA8}"/>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6" name="Footer Placeholder 5">
            <a:extLst>
              <a:ext uri="{FF2B5EF4-FFF2-40B4-BE49-F238E27FC236}">
                <a16:creationId xmlns:a16="http://schemas.microsoft.com/office/drawing/2014/main" xmlns="" id="{6AA0968F-AEF3-46CB-9D42-C056F398DF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4C17DE4-7CF1-492A-9F26-EF5FE9F14888}"/>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377911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8072DD-740E-4218-BEAF-D822BF02A9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C570D21-CE73-47C8-9B52-C71A034D6A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5006A5B-BB62-4EA6-8D2F-EEA670778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31A38A9-14CB-439A-AAB0-2F5859B6051F}"/>
              </a:ext>
            </a:extLst>
          </p:cNvPr>
          <p:cNvSpPr>
            <a:spLocks noGrp="1"/>
          </p:cNvSpPr>
          <p:nvPr>
            <p:ph type="dt" sz="half" idx="10"/>
          </p:nvPr>
        </p:nvSpPr>
        <p:spPr/>
        <p:txBody>
          <a:bodyPr/>
          <a:lstStyle/>
          <a:p>
            <a:fld id="{63D5B929-D2B6-440A-8729-7885D3A334A5}" type="datetimeFigureOut">
              <a:rPr lang="en-US" smtClean="0"/>
              <a:pPr/>
              <a:t>8/6/2019</a:t>
            </a:fld>
            <a:endParaRPr lang="en-US"/>
          </a:p>
        </p:txBody>
      </p:sp>
      <p:sp>
        <p:nvSpPr>
          <p:cNvPr id="6" name="Footer Placeholder 5">
            <a:extLst>
              <a:ext uri="{FF2B5EF4-FFF2-40B4-BE49-F238E27FC236}">
                <a16:creationId xmlns:a16="http://schemas.microsoft.com/office/drawing/2014/main" xmlns="" id="{50149734-4361-450E-914F-22C873CB23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631453C-1474-4E1F-9243-D220D7BB8533}"/>
              </a:ext>
            </a:extLst>
          </p:cNvPr>
          <p:cNvSpPr>
            <a:spLocks noGrp="1"/>
          </p:cNvSpPr>
          <p:nvPr>
            <p:ph type="sldNum" sz="quarter" idx="12"/>
          </p:nvPr>
        </p:nvSpPr>
        <p:spPr/>
        <p:txBody>
          <a:body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569001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FB2247F-26EF-4FE1-BB3A-5B89E0515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FAA573B-09B0-4FEC-A72F-B3EBB25292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761D723-8844-4737-8B95-97ACD03078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5B929-D2B6-440A-8729-7885D3A334A5}" type="datetimeFigureOut">
              <a:rPr lang="en-US" smtClean="0"/>
              <a:pPr/>
              <a:t>8/6/2019</a:t>
            </a:fld>
            <a:endParaRPr lang="en-US"/>
          </a:p>
        </p:txBody>
      </p:sp>
      <p:sp>
        <p:nvSpPr>
          <p:cNvPr id="5" name="Footer Placeholder 4">
            <a:extLst>
              <a:ext uri="{FF2B5EF4-FFF2-40B4-BE49-F238E27FC236}">
                <a16:creationId xmlns:a16="http://schemas.microsoft.com/office/drawing/2014/main" xmlns="" id="{10E6EC3B-9529-424B-9044-B80D236AEB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5048EA7-D703-4C50-A97E-C0E345D1D2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3852E-998B-4F6D-9C1A-0474E7B17192}" type="slidenum">
              <a:rPr lang="en-US" smtClean="0"/>
              <a:pPr/>
              <a:t>‹#›</a:t>
            </a:fld>
            <a:endParaRPr lang="en-US"/>
          </a:p>
        </p:txBody>
      </p:sp>
    </p:spTree>
    <p:extLst>
      <p:ext uri="{BB962C8B-B14F-4D97-AF65-F5344CB8AC3E}">
        <p14:creationId xmlns:p14="http://schemas.microsoft.com/office/powerpoint/2010/main" xmlns="" val="193433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320664-E816-417D-9BAF-849280FA23A0}"/>
              </a:ext>
            </a:extLst>
          </p:cNvPr>
          <p:cNvSpPr>
            <a:spLocks noGrp="1"/>
          </p:cNvSpPr>
          <p:nvPr>
            <p:ph type="ctrTitle"/>
          </p:nvPr>
        </p:nvSpPr>
        <p:spPr>
          <a:xfrm>
            <a:off x="1524000" y="847678"/>
            <a:ext cx="9144000" cy="1258082"/>
          </a:xfrm>
        </p:spPr>
        <p:txBody>
          <a:bodyPr/>
          <a:lstStyle/>
          <a:p>
            <a:r>
              <a:rPr lang="en-US" dirty="0">
                <a:solidFill>
                  <a:srgbClr val="00B050"/>
                </a:solidFill>
              </a:rPr>
              <a:t>Budget - 2019</a:t>
            </a:r>
          </a:p>
        </p:txBody>
      </p:sp>
      <p:sp>
        <p:nvSpPr>
          <p:cNvPr id="3" name="Subtitle 2">
            <a:extLst>
              <a:ext uri="{FF2B5EF4-FFF2-40B4-BE49-F238E27FC236}">
                <a16:creationId xmlns:a16="http://schemas.microsoft.com/office/drawing/2014/main" xmlns="" id="{65BF66DF-245B-4C2D-8E54-5D49F59DFEB1}"/>
              </a:ext>
            </a:extLst>
          </p:cNvPr>
          <p:cNvSpPr>
            <a:spLocks noGrp="1"/>
          </p:cNvSpPr>
          <p:nvPr>
            <p:ph type="subTitle" idx="1"/>
          </p:nvPr>
        </p:nvSpPr>
        <p:spPr>
          <a:xfrm>
            <a:off x="1524000" y="2250908"/>
            <a:ext cx="9144000" cy="4013414"/>
          </a:xfrm>
        </p:spPr>
        <p:txBody>
          <a:bodyPr>
            <a:normAutofit/>
          </a:bodyPr>
          <a:lstStyle/>
          <a:p>
            <a:r>
              <a:rPr lang="en-US" sz="3200" dirty="0">
                <a:solidFill>
                  <a:srgbClr val="0070C0"/>
                </a:solidFill>
              </a:rPr>
              <a:t>My Views</a:t>
            </a:r>
          </a:p>
          <a:p>
            <a:r>
              <a:rPr lang="en-US" dirty="0">
                <a:solidFill>
                  <a:srgbClr val="0070C0"/>
                </a:solidFill>
              </a:rPr>
              <a:t>By</a:t>
            </a:r>
          </a:p>
          <a:p>
            <a:r>
              <a:rPr lang="en-US" sz="3200" dirty="0">
                <a:solidFill>
                  <a:srgbClr val="FF0000"/>
                </a:solidFill>
              </a:rPr>
              <a:t>YVST Sai</a:t>
            </a:r>
          </a:p>
          <a:p>
            <a:r>
              <a:rPr lang="en-US" sz="2800" dirty="0">
                <a:solidFill>
                  <a:srgbClr val="0070C0"/>
                </a:solidFill>
              </a:rPr>
              <a:t>Commissioner of Income Tax (Judicial) &amp; (DR)</a:t>
            </a:r>
          </a:p>
          <a:p>
            <a:r>
              <a:rPr lang="en-US" sz="2800" dirty="0">
                <a:solidFill>
                  <a:srgbClr val="0070C0"/>
                </a:solidFill>
              </a:rPr>
              <a:t>Hyderabad</a:t>
            </a:r>
          </a:p>
          <a:p>
            <a:r>
              <a:rPr lang="en-US" sz="2800" dirty="0">
                <a:solidFill>
                  <a:srgbClr val="0070C0"/>
                </a:solidFill>
              </a:rPr>
              <a:t>saiyvst@gmail.com</a:t>
            </a:r>
          </a:p>
          <a:p>
            <a:endParaRPr lang="en-US" dirty="0"/>
          </a:p>
        </p:txBody>
      </p:sp>
    </p:spTree>
    <p:extLst>
      <p:ext uri="{BB962C8B-B14F-4D97-AF65-F5344CB8AC3E}">
        <p14:creationId xmlns:p14="http://schemas.microsoft.com/office/powerpoint/2010/main" xmlns="" val="3552203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Taxation – Direct Taxes</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fontScale="92500" lnSpcReduction="10000"/>
          </a:bodyPr>
          <a:lstStyle/>
          <a:p>
            <a:r>
              <a:rPr lang="en-US" dirty="0">
                <a:solidFill>
                  <a:srgbClr val="0070C0"/>
                </a:solidFill>
              </a:rPr>
              <a:t>Basic Exemption limit raised to </a:t>
            </a:r>
            <a:r>
              <a:rPr lang="en-US" dirty="0">
                <a:solidFill>
                  <a:srgbClr val="0070C0"/>
                </a:solidFill>
                <a:latin typeface="Rupee Foradian" panose="020B0603030804020204" pitchFamily="34" charset="0"/>
              </a:rPr>
              <a:t>` </a:t>
            </a:r>
            <a:r>
              <a:rPr lang="en-US" dirty="0">
                <a:solidFill>
                  <a:srgbClr val="0070C0"/>
                </a:solidFill>
              </a:rPr>
              <a:t>5 lakhs – Surcharge of 3% on income from </a:t>
            </a:r>
            <a:r>
              <a:rPr lang="en-US" dirty="0">
                <a:solidFill>
                  <a:srgbClr val="0070C0"/>
                </a:solidFill>
                <a:latin typeface="Rupee Foradian" panose="020B0603030804020204" pitchFamily="34" charset="0"/>
              </a:rPr>
              <a:t>` </a:t>
            </a:r>
            <a:r>
              <a:rPr lang="en-US" dirty="0">
                <a:solidFill>
                  <a:srgbClr val="0070C0"/>
                </a:solidFill>
              </a:rPr>
              <a:t>2 – 5 Cr and 7% on income of </a:t>
            </a:r>
            <a:r>
              <a:rPr lang="en-US" dirty="0">
                <a:solidFill>
                  <a:srgbClr val="0070C0"/>
                </a:solidFill>
                <a:latin typeface="Rupee Foradian" panose="020B0603030804020204" pitchFamily="34" charset="0"/>
              </a:rPr>
              <a:t>` </a:t>
            </a:r>
            <a:r>
              <a:rPr lang="en-US" dirty="0">
                <a:solidFill>
                  <a:srgbClr val="0070C0"/>
                </a:solidFill>
              </a:rPr>
              <a:t>5 Cr and above</a:t>
            </a:r>
          </a:p>
          <a:p>
            <a:pPr algn="just"/>
            <a:r>
              <a:rPr lang="en-US" dirty="0">
                <a:solidFill>
                  <a:srgbClr val="0070C0"/>
                </a:solidFill>
              </a:rPr>
              <a:t>25% tax rate extended to companies with turnover </a:t>
            </a:r>
            <a:r>
              <a:rPr lang="en-US" dirty="0" err="1">
                <a:solidFill>
                  <a:srgbClr val="0070C0"/>
                </a:solidFill>
              </a:rPr>
              <a:t>upto</a:t>
            </a:r>
            <a:r>
              <a:rPr lang="en-US" dirty="0">
                <a:solidFill>
                  <a:srgbClr val="0070C0"/>
                </a:solidFill>
              </a:rPr>
              <a:t>  </a:t>
            </a:r>
            <a:r>
              <a:rPr lang="en-US" dirty="0">
                <a:solidFill>
                  <a:srgbClr val="0070C0"/>
                </a:solidFill>
                <a:latin typeface="Rupee Foradian" panose="020B0603030804020204" pitchFamily="34" charset="0"/>
              </a:rPr>
              <a:t>` </a:t>
            </a:r>
            <a:r>
              <a:rPr lang="en-US" dirty="0">
                <a:solidFill>
                  <a:srgbClr val="0070C0"/>
                </a:solidFill>
              </a:rPr>
              <a:t>400 Cr from earlier </a:t>
            </a:r>
            <a:r>
              <a:rPr lang="en-US" dirty="0">
                <a:solidFill>
                  <a:srgbClr val="0070C0"/>
                </a:solidFill>
                <a:latin typeface="Rupee Foradian" panose="020B0603030804020204" pitchFamily="34" charset="0"/>
              </a:rPr>
              <a:t>` </a:t>
            </a:r>
            <a:r>
              <a:rPr lang="en-US" dirty="0">
                <a:solidFill>
                  <a:srgbClr val="0070C0"/>
                </a:solidFill>
              </a:rPr>
              <a:t>250 Cr – covers 99.3% of companies</a:t>
            </a:r>
          </a:p>
          <a:p>
            <a:pPr algn="just"/>
            <a:r>
              <a:rPr lang="en-US" dirty="0">
                <a:solidFill>
                  <a:srgbClr val="0070C0"/>
                </a:solidFill>
              </a:rPr>
              <a:t>GST on electric vehicles 5% (reduced from 12%)</a:t>
            </a:r>
          </a:p>
          <a:p>
            <a:pPr algn="just"/>
            <a:r>
              <a:rPr lang="en-US" dirty="0">
                <a:solidFill>
                  <a:srgbClr val="0070C0"/>
                </a:solidFill>
              </a:rPr>
              <a:t>Startups with angel investment would not be subject to scrutiny on the issue of valuation of share premium – e-verification of identify and source – Category AIF – II funds also need not justify FMV of their shares – this is already available to AIF – I</a:t>
            </a:r>
          </a:p>
          <a:p>
            <a:pPr algn="just"/>
            <a:r>
              <a:rPr lang="en-US" dirty="0">
                <a:solidFill>
                  <a:srgbClr val="0070C0"/>
                </a:solidFill>
              </a:rPr>
              <a:t>Relaxation of conditions for carry forward of loss for startups</a:t>
            </a:r>
          </a:p>
          <a:p>
            <a:pPr algn="just"/>
            <a:r>
              <a:rPr lang="en-US" dirty="0">
                <a:solidFill>
                  <a:srgbClr val="0070C0"/>
                </a:solidFill>
              </a:rPr>
              <a:t>Exemption of tax on capital gains on sale of residential house for investment in startup to be available till 31/03/2021 </a:t>
            </a:r>
          </a:p>
          <a:p>
            <a:pPr algn="just"/>
            <a:r>
              <a:rPr lang="en-US" dirty="0">
                <a:solidFill>
                  <a:srgbClr val="0070C0"/>
                </a:solidFill>
              </a:rPr>
              <a:t>Deduction on housing loans taken </a:t>
            </a:r>
            <a:r>
              <a:rPr lang="en-US" dirty="0" err="1">
                <a:solidFill>
                  <a:srgbClr val="0070C0"/>
                </a:solidFill>
              </a:rPr>
              <a:t>upto</a:t>
            </a:r>
            <a:r>
              <a:rPr lang="en-US" dirty="0">
                <a:solidFill>
                  <a:srgbClr val="0070C0"/>
                </a:solidFill>
              </a:rPr>
              <a:t> 31/03/2020 to be </a:t>
            </a:r>
            <a:r>
              <a:rPr lang="en-US" dirty="0">
                <a:solidFill>
                  <a:srgbClr val="0070C0"/>
                </a:solidFill>
                <a:latin typeface="Rupee Foradian" panose="020B0603030804020204" pitchFamily="34" charset="0"/>
              </a:rPr>
              <a:t>` </a:t>
            </a:r>
            <a:r>
              <a:rPr lang="en-US" dirty="0">
                <a:solidFill>
                  <a:srgbClr val="0070C0"/>
                </a:solidFill>
              </a:rPr>
              <a:t>3.5 lakhs in case the value of the house is </a:t>
            </a:r>
            <a:r>
              <a:rPr lang="en-US" dirty="0" err="1">
                <a:solidFill>
                  <a:srgbClr val="0070C0"/>
                </a:solidFill>
              </a:rPr>
              <a:t>upto</a:t>
            </a:r>
            <a:r>
              <a:rPr lang="en-US" dirty="0">
                <a:solidFill>
                  <a:srgbClr val="0070C0"/>
                </a:solidFill>
              </a:rPr>
              <a:t> </a:t>
            </a:r>
            <a:r>
              <a:rPr lang="en-US" dirty="0">
                <a:solidFill>
                  <a:srgbClr val="0070C0"/>
                </a:solidFill>
                <a:latin typeface="Rupee Foradian" panose="020B0603030804020204" pitchFamily="34" charset="0"/>
              </a:rPr>
              <a:t>` </a:t>
            </a:r>
            <a:r>
              <a:rPr lang="en-US" dirty="0">
                <a:solidFill>
                  <a:srgbClr val="0070C0"/>
                </a:solidFill>
              </a:rPr>
              <a:t>45 lakh</a:t>
            </a:r>
          </a:p>
          <a:p>
            <a:pPr algn="just"/>
            <a:endParaRPr lang="en-US" dirty="0">
              <a:solidFill>
                <a:srgbClr val="0070C0"/>
              </a:solidFill>
            </a:endParaRPr>
          </a:p>
          <a:p>
            <a:pPr algn="just"/>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2807076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Taxation – Direct Taxes</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fontScale="85000" lnSpcReduction="20000"/>
          </a:bodyPr>
          <a:lstStyle/>
          <a:p>
            <a:r>
              <a:rPr lang="en-US" dirty="0">
                <a:solidFill>
                  <a:srgbClr val="0070C0"/>
                </a:solidFill>
              </a:rPr>
              <a:t>NBFCs to offer interest on bad and doubtful debts in the year of receipt like banks – </a:t>
            </a:r>
            <a:r>
              <a:rPr lang="en-US" dirty="0" err="1">
                <a:solidFill>
                  <a:srgbClr val="0070C0"/>
                </a:solidFill>
              </a:rPr>
              <a:t>wef</a:t>
            </a:r>
            <a:r>
              <a:rPr lang="en-US" dirty="0">
                <a:solidFill>
                  <a:srgbClr val="0070C0"/>
                </a:solidFill>
              </a:rPr>
              <a:t> AY 2020-21</a:t>
            </a:r>
          </a:p>
          <a:p>
            <a:pPr algn="just"/>
            <a:r>
              <a:rPr lang="en-US" dirty="0">
                <a:solidFill>
                  <a:srgbClr val="0070C0"/>
                </a:solidFill>
              </a:rPr>
              <a:t>In case of exercise of options STT would be only on difference between settlement price and strike price</a:t>
            </a:r>
          </a:p>
          <a:p>
            <a:pPr algn="just"/>
            <a:r>
              <a:rPr lang="en-US" dirty="0">
                <a:solidFill>
                  <a:srgbClr val="0070C0"/>
                </a:solidFill>
              </a:rPr>
              <a:t>Can quote AADHAR in place of PAN – AO will allot PAN in such cases</a:t>
            </a:r>
          </a:p>
          <a:p>
            <a:pPr algn="just"/>
            <a:r>
              <a:rPr lang="en-US" dirty="0">
                <a:solidFill>
                  <a:srgbClr val="0070C0"/>
                </a:solidFill>
              </a:rPr>
              <a:t>Pre filled tax returns</a:t>
            </a:r>
          </a:p>
          <a:p>
            <a:pPr algn="just"/>
            <a:r>
              <a:rPr lang="en-US" dirty="0">
                <a:solidFill>
                  <a:srgbClr val="0070C0"/>
                </a:solidFill>
              </a:rPr>
              <a:t>Faceless e-assessments – jurisdiction less assessments allotted by central cell</a:t>
            </a:r>
          </a:p>
          <a:p>
            <a:pPr algn="just"/>
            <a:r>
              <a:rPr lang="en-US" dirty="0">
                <a:solidFill>
                  <a:srgbClr val="0070C0"/>
                </a:solidFill>
              </a:rPr>
              <a:t>TDS of 2% on withdrawal of cash of </a:t>
            </a:r>
            <a:r>
              <a:rPr lang="en-US" dirty="0">
                <a:solidFill>
                  <a:srgbClr val="0070C0"/>
                </a:solidFill>
                <a:latin typeface="Rupee Foradian" panose="020B0603030804020204" pitchFamily="34" charset="0"/>
              </a:rPr>
              <a:t>` </a:t>
            </a:r>
            <a:r>
              <a:rPr lang="en-US" dirty="0">
                <a:solidFill>
                  <a:srgbClr val="0070C0"/>
                </a:solidFill>
              </a:rPr>
              <a:t>1 Crore and above in an year from bank or cooperative bank or post office except in case of exempt businesses which require large cash transactions like banking business, post office, banking correspondents and white label ATM operators – </a:t>
            </a:r>
            <a:r>
              <a:rPr lang="en-US" dirty="0" err="1">
                <a:solidFill>
                  <a:srgbClr val="0070C0"/>
                </a:solidFill>
              </a:rPr>
              <a:t>w.e.f</a:t>
            </a:r>
            <a:r>
              <a:rPr lang="en-US" dirty="0">
                <a:solidFill>
                  <a:srgbClr val="0070C0"/>
                </a:solidFill>
              </a:rPr>
              <a:t> from 01/09/2019</a:t>
            </a:r>
          </a:p>
          <a:p>
            <a:pPr algn="just"/>
            <a:r>
              <a:rPr lang="en-US" dirty="0">
                <a:solidFill>
                  <a:srgbClr val="0070C0"/>
                </a:solidFill>
              </a:rPr>
              <a:t>No charges on digital transactions for establishments with turnover of </a:t>
            </a:r>
            <a:r>
              <a:rPr lang="en-US" dirty="0">
                <a:solidFill>
                  <a:srgbClr val="0070C0"/>
                </a:solidFill>
                <a:latin typeface="Rupee Foradian" panose="020B0603030804020204" pitchFamily="34" charset="0"/>
              </a:rPr>
              <a:t>` </a:t>
            </a:r>
            <a:r>
              <a:rPr lang="en-US" dirty="0">
                <a:solidFill>
                  <a:srgbClr val="0070C0"/>
                </a:solidFill>
              </a:rPr>
              <a:t>50 Cr and above – Banks/RBI to absorb costs – penalty for failure by establishment – </a:t>
            </a:r>
            <a:r>
              <a:rPr lang="en-US" dirty="0" err="1">
                <a:solidFill>
                  <a:srgbClr val="0070C0"/>
                </a:solidFill>
              </a:rPr>
              <a:t>w.e.f</a:t>
            </a:r>
            <a:r>
              <a:rPr lang="en-US" dirty="0">
                <a:solidFill>
                  <a:srgbClr val="0070C0"/>
                </a:solidFill>
              </a:rPr>
              <a:t> 01/11/2019</a:t>
            </a:r>
          </a:p>
          <a:p>
            <a:pPr algn="just"/>
            <a:r>
              <a:rPr lang="en-US" dirty="0">
                <a:solidFill>
                  <a:srgbClr val="0070C0"/>
                </a:solidFill>
              </a:rPr>
              <a:t>Threshold limit of tax </a:t>
            </a:r>
            <a:r>
              <a:rPr lang="en-US" dirty="0">
                <a:solidFill>
                  <a:srgbClr val="0070C0"/>
                </a:solidFill>
                <a:latin typeface="Rupee Foradian" panose="020B0603030804020204" pitchFamily="34" charset="0"/>
              </a:rPr>
              <a:t>` </a:t>
            </a:r>
            <a:r>
              <a:rPr lang="en-US" dirty="0">
                <a:solidFill>
                  <a:srgbClr val="0070C0"/>
                </a:solidFill>
              </a:rPr>
              <a:t>10,000 for prosecution for non-filing of returns</a:t>
            </a:r>
          </a:p>
          <a:p>
            <a:pPr algn="just"/>
            <a:r>
              <a:rPr lang="en-US" dirty="0">
                <a:solidFill>
                  <a:srgbClr val="0070C0"/>
                </a:solidFill>
              </a:rPr>
              <a:t>Deeming FMV would not apply for prescribed transactions in case of deemed gift u/s 50CA and 56(2)(x)</a:t>
            </a: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404304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Taxation – Direct Taxes</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fontScale="92500" lnSpcReduction="20000"/>
          </a:bodyPr>
          <a:lstStyle/>
          <a:p>
            <a:pPr algn="just"/>
            <a:r>
              <a:rPr lang="en-US" dirty="0">
                <a:solidFill>
                  <a:srgbClr val="0070C0"/>
                </a:solidFill>
              </a:rPr>
              <a:t>Individual or HUF to deduct TDS at 5% if annual payment made to a contractor or professional exceeds </a:t>
            </a:r>
            <a:r>
              <a:rPr lang="en-US" dirty="0">
                <a:solidFill>
                  <a:srgbClr val="0070C0"/>
                </a:solidFill>
                <a:latin typeface="Rupee Foradian" panose="020B0603030804020204" pitchFamily="34" charset="0"/>
              </a:rPr>
              <a:t>`</a:t>
            </a:r>
            <a:r>
              <a:rPr lang="en-US" dirty="0">
                <a:solidFill>
                  <a:srgbClr val="0070C0"/>
                </a:solidFill>
              </a:rPr>
              <a:t> 50 lakh – new 194M – can pay on PAN – with effect from 01/09/2019</a:t>
            </a:r>
          </a:p>
          <a:p>
            <a:pPr algn="just"/>
            <a:r>
              <a:rPr lang="en-US" dirty="0">
                <a:solidFill>
                  <a:srgbClr val="0070C0"/>
                </a:solidFill>
              </a:rPr>
              <a:t>TDS on purchase of immovable property – consideration to include incidental charges like club fees, parking fee, water fees </a:t>
            </a:r>
            <a:r>
              <a:rPr lang="en-US" dirty="0" err="1">
                <a:solidFill>
                  <a:srgbClr val="0070C0"/>
                </a:solidFill>
              </a:rPr>
              <a:t>etc</a:t>
            </a:r>
            <a:r>
              <a:rPr lang="en-US" dirty="0">
                <a:solidFill>
                  <a:srgbClr val="0070C0"/>
                </a:solidFill>
              </a:rPr>
              <a:t> – </a:t>
            </a:r>
            <a:r>
              <a:rPr lang="en-US" dirty="0" err="1">
                <a:solidFill>
                  <a:srgbClr val="0070C0"/>
                </a:solidFill>
              </a:rPr>
              <a:t>w.e.f</a:t>
            </a:r>
            <a:r>
              <a:rPr lang="en-US" dirty="0">
                <a:solidFill>
                  <a:srgbClr val="0070C0"/>
                </a:solidFill>
              </a:rPr>
              <a:t> 01/09/2019</a:t>
            </a:r>
          </a:p>
          <a:p>
            <a:pPr algn="just"/>
            <a:r>
              <a:rPr lang="en-US" dirty="0">
                <a:solidFill>
                  <a:srgbClr val="0070C0"/>
                </a:solidFill>
              </a:rPr>
              <a:t>Income on gifts made to non-residents after 5/7/2019 would be deemed to accrue or arise in India u/s 9 – </a:t>
            </a:r>
            <a:r>
              <a:rPr lang="en-US" dirty="0" err="1">
                <a:solidFill>
                  <a:srgbClr val="0070C0"/>
                </a:solidFill>
              </a:rPr>
              <a:t>w.e.f</a:t>
            </a:r>
            <a:r>
              <a:rPr lang="en-US" dirty="0">
                <a:solidFill>
                  <a:srgbClr val="0070C0"/>
                </a:solidFill>
              </a:rPr>
              <a:t> from A.Y 2020-21</a:t>
            </a:r>
          </a:p>
          <a:p>
            <a:pPr algn="just"/>
            <a:r>
              <a:rPr lang="en-US" dirty="0">
                <a:solidFill>
                  <a:srgbClr val="0070C0"/>
                </a:solidFill>
              </a:rPr>
              <a:t>Compulsory filing of returns by –persons, who have deposited more than </a:t>
            </a:r>
            <a:r>
              <a:rPr lang="en-US" dirty="0">
                <a:solidFill>
                  <a:srgbClr val="0070C0"/>
                </a:solidFill>
                <a:latin typeface="Rupee Foradian" panose="020B0603030804020204" pitchFamily="34" charset="0"/>
              </a:rPr>
              <a:t>`</a:t>
            </a:r>
            <a:r>
              <a:rPr lang="en-US" dirty="0">
                <a:solidFill>
                  <a:srgbClr val="0070C0"/>
                </a:solidFill>
              </a:rPr>
              <a:t> 1 crore in a current account in a year or spent more than </a:t>
            </a:r>
            <a:r>
              <a:rPr lang="en-US" dirty="0">
                <a:solidFill>
                  <a:srgbClr val="0070C0"/>
                </a:solidFill>
                <a:latin typeface="Rupee Foradian" panose="020B0603030804020204" pitchFamily="34" charset="0"/>
              </a:rPr>
              <a:t>` </a:t>
            </a:r>
            <a:r>
              <a:rPr lang="en-US" dirty="0">
                <a:solidFill>
                  <a:srgbClr val="0070C0"/>
                </a:solidFill>
              </a:rPr>
              <a:t>2 lakh on foreign travel or more than </a:t>
            </a:r>
            <a:r>
              <a:rPr lang="en-US" dirty="0">
                <a:solidFill>
                  <a:srgbClr val="0070C0"/>
                </a:solidFill>
                <a:latin typeface="Rupee Foradian" panose="020B0603030804020204" pitchFamily="34" charset="0"/>
              </a:rPr>
              <a:t>`</a:t>
            </a:r>
            <a:r>
              <a:rPr lang="en-US" dirty="0">
                <a:solidFill>
                  <a:srgbClr val="0070C0"/>
                </a:solidFill>
              </a:rPr>
              <a:t> 1 lakh on electricity consumption in a year or enter into high value transactions or whose income becomes lower than maximum amount not chargeable to tax due to claim of rollover benefit of capital gains u/s 54. 54F </a:t>
            </a:r>
            <a:r>
              <a:rPr lang="en-US" dirty="0" err="1">
                <a:solidFill>
                  <a:srgbClr val="0070C0"/>
                </a:solidFill>
              </a:rPr>
              <a:t>etc</a:t>
            </a:r>
            <a:r>
              <a:rPr lang="en-US" dirty="0">
                <a:solidFill>
                  <a:srgbClr val="0070C0"/>
                </a:solidFill>
              </a:rPr>
              <a:t> – </a:t>
            </a:r>
            <a:r>
              <a:rPr lang="en-US" dirty="0" err="1">
                <a:solidFill>
                  <a:srgbClr val="0070C0"/>
                </a:solidFill>
              </a:rPr>
              <a:t>w.e.f</a:t>
            </a:r>
            <a:r>
              <a:rPr lang="en-US" dirty="0">
                <a:solidFill>
                  <a:srgbClr val="0070C0"/>
                </a:solidFill>
              </a:rPr>
              <a:t> from AY 2020-21</a:t>
            </a:r>
          </a:p>
          <a:p>
            <a:r>
              <a:rPr lang="en-US" dirty="0">
                <a:solidFill>
                  <a:srgbClr val="0070C0"/>
                </a:solidFill>
              </a:rPr>
              <a:t>PAN and AADHAR interchangeable from 01/09/2019 -  PAN will be deactivated if not linked with </a:t>
            </a:r>
            <a:r>
              <a:rPr lang="en-US" dirty="0" err="1">
                <a:solidFill>
                  <a:srgbClr val="0070C0"/>
                </a:solidFill>
              </a:rPr>
              <a:t>Aaadhar</a:t>
            </a:r>
            <a:r>
              <a:rPr lang="en-US" dirty="0">
                <a:solidFill>
                  <a:srgbClr val="0070C0"/>
                </a:solidFill>
              </a:rPr>
              <a:t> after notice</a:t>
            </a:r>
          </a:p>
          <a:p>
            <a:r>
              <a:rPr lang="en-US" dirty="0">
                <a:solidFill>
                  <a:srgbClr val="0070C0"/>
                </a:solidFill>
              </a:rPr>
              <a:t>Widening of scope of SFT </a:t>
            </a:r>
            <a:r>
              <a:rPr lang="en-US" dirty="0" err="1">
                <a:solidFill>
                  <a:srgbClr val="0070C0"/>
                </a:solidFill>
              </a:rPr>
              <a:t>w.e.f</a:t>
            </a:r>
            <a:r>
              <a:rPr lang="en-US" dirty="0">
                <a:solidFill>
                  <a:srgbClr val="0070C0"/>
                </a:solidFill>
              </a:rPr>
              <a:t> from 01/09/2019</a:t>
            </a: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2952212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Taxation – Direct Taxes</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fontScale="92500" lnSpcReduction="10000"/>
          </a:bodyPr>
          <a:lstStyle/>
          <a:p>
            <a:pPr algn="just"/>
            <a:r>
              <a:rPr lang="en-US" dirty="0">
                <a:solidFill>
                  <a:srgbClr val="0070C0"/>
                </a:solidFill>
              </a:rPr>
              <a:t>In certain cases of distressed companies before NCLT, carry forward of loss to be permitted even when there is change in shareholding – Also for computation of MAT, accumulated losses and UAD to be deducted from profit</a:t>
            </a:r>
          </a:p>
          <a:p>
            <a:pPr algn="just"/>
            <a:r>
              <a:rPr lang="en-US" dirty="0">
                <a:solidFill>
                  <a:srgbClr val="0070C0"/>
                </a:solidFill>
              </a:rPr>
              <a:t>Interest earned by non-resident from RDB issued between 17/09/2018 and 31/03/2019 is exempt</a:t>
            </a:r>
          </a:p>
          <a:p>
            <a:pPr algn="just"/>
            <a:r>
              <a:rPr lang="en-US" dirty="0">
                <a:solidFill>
                  <a:srgbClr val="0070C0"/>
                </a:solidFill>
              </a:rPr>
              <a:t>Deduction of </a:t>
            </a:r>
            <a:r>
              <a:rPr lang="en-US" dirty="0">
                <a:solidFill>
                  <a:srgbClr val="0070C0"/>
                </a:solidFill>
                <a:latin typeface="Rupee Foradian" panose="020B0603030804020204" pitchFamily="34" charset="0"/>
              </a:rPr>
              <a:t>` </a:t>
            </a:r>
            <a:r>
              <a:rPr lang="en-US" dirty="0">
                <a:solidFill>
                  <a:srgbClr val="0070C0"/>
                </a:solidFill>
              </a:rPr>
              <a:t>1.5 lakh on loan </a:t>
            </a:r>
            <a:r>
              <a:rPr lang="en-US">
                <a:solidFill>
                  <a:srgbClr val="0070C0"/>
                </a:solidFill>
              </a:rPr>
              <a:t>taken from Bank</a:t>
            </a:r>
            <a:r>
              <a:rPr lang="en-US" dirty="0">
                <a:solidFill>
                  <a:srgbClr val="0070C0"/>
                </a:solidFill>
              </a:rPr>
              <a:t>/NBFC to purchase electric vehicle </a:t>
            </a:r>
            <a:r>
              <a:rPr lang="en-US" dirty="0" err="1">
                <a:solidFill>
                  <a:srgbClr val="0070C0"/>
                </a:solidFill>
              </a:rPr>
              <a:t>upto</a:t>
            </a:r>
            <a:r>
              <a:rPr lang="en-US" dirty="0">
                <a:solidFill>
                  <a:srgbClr val="0070C0"/>
                </a:solidFill>
              </a:rPr>
              <a:t> 31/03/2023</a:t>
            </a:r>
          </a:p>
          <a:p>
            <a:pPr algn="just"/>
            <a:r>
              <a:rPr lang="en-US" dirty="0">
                <a:solidFill>
                  <a:srgbClr val="0070C0"/>
                </a:solidFill>
              </a:rPr>
              <a:t>NPS – exemption increased from 40% to 60% of withdrawals – employee contribution exempt upto14% of salary (earlier 10%) for central government employees – deduction u/s 80C for contribution to tier – II NPS</a:t>
            </a:r>
          </a:p>
          <a:p>
            <a:pPr algn="just"/>
            <a:r>
              <a:rPr lang="en-US" dirty="0">
                <a:solidFill>
                  <a:srgbClr val="0070C0"/>
                </a:solidFill>
              </a:rPr>
              <a:t>In case of buy back of shares 20% tax on gains extended to listed companies also</a:t>
            </a:r>
          </a:p>
          <a:p>
            <a:pPr algn="just"/>
            <a:r>
              <a:rPr lang="en-US" dirty="0">
                <a:solidFill>
                  <a:srgbClr val="0070C0"/>
                </a:solidFill>
              </a:rPr>
              <a:t>Registrations of trusts can be cancelled for violation of local laws, if the violation is not contested or the issue reached finality</a:t>
            </a: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1408662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Taxation – Direct Taxes</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fontScale="92500" lnSpcReduction="10000"/>
          </a:bodyPr>
          <a:lstStyle/>
          <a:p>
            <a:pPr algn="just"/>
            <a:r>
              <a:rPr lang="en-US" dirty="0">
                <a:solidFill>
                  <a:srgbClr val="0070C0"/>
                </a:solidFill>
              </a:rPr>
              <a:t>Definition of “demerger” to be relaxed to enable resulting entities to value the property and liabilities at a value different from book value in compliance with IAS</a:t>
            </a:r>
          </a:p>
          <a:p>
            <a:pPr algn="just"/>
            <a:r>
              <a:rPr lang="en-US" dirty="0">
                <a:solidFill>
                  <a:srgbClr val="0070C0"/>
                </a:solidFill>
              </a:rPr>
              <a:t>Relaxation of deduction of TDS available to residents u/s 40(a)(</a:t>
            </a:r>
            <a:r>
              <a:rPr lang="en-US" dirty="0" err="1">
                <a:solidFill>
                  <a:srgbClr val="0070C0"/>
                </a:solidFill>
              </a:rPr>
              <a:t>ia</a:t>
            </a:r>
            <a:r>
              <a:rPr lang="en-US" dirty="0">
                <a:solidFill>
                  <a:srgbClr val="0070C0"/>
                </a:solidFill>
              </a:rPr>
              <a:t>) and 201 extended to non-residents also</a:t>
            </a:r>
          </a:p>
          <a:p>
            <a:pPr algn="just"/>
            <a:r>
              <a:rPr lang="en-US" dirty="0">
                <a:solidFill>
                  <a:srgbClr val="0070C0"/>
                </a:solidFill>
              </a:rPr>
              <a:t>Concessional rate of STCG available to disinvestment funds set up by CPSEs – earlier they had for LTCG</a:t>
            </a:r>
          </a:p>
          <a:p>
            <a:pPr algn="just"/>
            <a:r>
              <a:rPr lang="en-US" dirty="0">
                <a:solidFill>
                  <a:srgbClr val="0070C0"/>
                </a:solidFill>
              </a:rPr>
              <a:t>Like pass through of income, pass through would be allowed for losses of AIF – I and AIF – II</a:t>
            </a:r>
          </a:p>
          <a:p>
            <a:pPr algn="just"/>
            <a:r>
              <a:rPr lang="en-US" dirty="0">
                <a:solidFill>
                  <a:srgbClr val="0070C0"/>
                </a:solidFill>
              </a:rPr>
              <a:t>TDS on payout by life insurance companies to be at 5% of net instead of 1% on gross</a:t>
            </a:r>
          </a:p>
          <a:p>
            <a:pPr algn="just"/>
            <a:r>
              <a:rPr lang="en-US" dirty="0">
                <a:solidFill>
                  <a:srgbClr val="0070C0"/>
                </a:solidFill>
              </a:rPr>
              <a:t>Deemed penalty provisions for under reporting of income incase of disclosure for first time u/s 148</a:t>
            </a:r>
          </a:p>
          <a:p>
            <a:pPr algn="just"/>
            <a:r>
              <a:rPr lang="en-US" dirty="0">
                <a:solidFill>
                  <a:srgbClr val="0070C0"/>
                </a:solidFill>
              </a:rPr>
              <a:t>To claim refund, return has to be filed</a:t>
            </a: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311215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Taxation – Direct Taxes</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a:bodyPr>
          <a:lstStyle/>
          <a:p>
            <a:pPr algn="just"/>
            <a:r>
              <a:rPr lang="en-US" dirty="0">
                <a:solidFill>
                  <a:srgbClr val="0070C0"/>
                </a:solidFill>
              </a:rPr>
              <a:t>Time period to auction property by TRO after finalization of proceedings extended to 7 years from 3. Board can extend for 3 more years</a:t>
            </a:r>
          </a:p>
          <a:p>
            <a:pPr algn="just"/>
            <a:r>
              <a:rPr lang="en-US" dirty="0">
                <a:solidFill>
                  <a:srgbClr val="0070C0"/>
                </a:solidFill>
              </a:rPr>
              <a:t>In case correction statement is filed, extra time would be available to pass order u/s 201 on TDS default</a:t>
            </a:r>
          </a:p>
          <a:p>
            <a:pPr algn="just"/>
            <a:r>
              <a:rPr lang="en-US" dirty="0">
                <a:solidFill>
                  <a:srgbClr val="0070C0"/>
                </a:solidFill>
              </a:rPr>
              <a:t>In case of Benami Property Prohibition Act, residential status of the assessee in the year in which income is earned or asset is acquired is the determinative factor</a:t>
            </a: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1784806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What does the Economic Survey indicate?</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335944"/>
          </a:xfrm>
        </p:spPr>
        <p:txBody>
          <a:bodyPr>
            <a:normAutofit fontScale="92500" lnSpcReduction="10000"/>
          </a:bodyPr>
          <a:lstStyle/>
          <a:p>
            <a:pPr algn="just"/>
            <a:r>
              <a:rPr lang="en-US" dirty="0">
                <a:solidFill>
                  <a:srgbClr val="0070C0"/>
                </a:solidFill>
              </a:rPr>
              <a:t>Ambitious agenda for </a:t>
            </a:r>
            <a:r>
              <a:rPr lang="en-US" dirty="0" err="1">
                <a:solidFill>
                  <a:srgbClr val="0070C0"/>
                </a:solidFill>
              </a:rPr>
              <a:t>behavioural</a:t>
            </a:r>
            <a:r>
              <a:rPr lang="en-US" dirty="0">
                <a:solidFill>
                  <a:srgbClr val="0070C0"/>
                </a:solidFill>
              </a:rPr>
              <a:t> change by applying the principles of </a:t>
            </a:r>
            <a:r>
              <a:rPr lang="en-US" dirty="0" err="1">
                <a:solidFill>
                  <a:srgbClr val="0070C0"/>
                </a:solidFill>
              </a:rPr>
              <a:t>behavioural</a:t>
            </a:r>
            <a:r>
              <a:rPr lang="en-US" dirty="0">
                <a:solidFill>
                  <a:srgbClr val="0070C0"/>
                </a:solidFill>
              </a:rPr>
              <a:t> economics to several issues including gender equality, a healthy and beautiful India, savings, tax compliance and credit quality</a:t>
            </a:r>
          </a:p>
          <a:p>
            <a:pPr algn="just"/>
            <a:r>
              <a:rPr lang="en-US" dirty="0">
                <a:solidFill>
                  <a:srgbClr val="0070C0"/>
                </a:solidFill>
              </a:rPr>
              <a:t>Impact created by Government's flagship initiatives such as </a:t>
            </a:r>
            <a:r>
              <a:rPr lang="en-US" i="1" dirty="0" err="1">
                <a:solidFill>
                  <a:srgbClr val="0070C0"/>
                </a:solidFill>
              </a:rPr>
              <a:t>Swacch</a:t>
            </a:r>
            <a:r>
              <a:rPr lang="en-US" i="1" dirty="0">
                <a:solidFill>
                  <a:srgbClr val="0070C0"/>
                </a:solidFill>
              </a:rPr>
              <a:t> Bharat Mission, Jan </a:t>
            </a:r>
            <a:r>
              <a:rPr lang="en-US" i="1" dirty="0" err="1">
                <a:solidFill>
                  <a:srgbClr val="0070C0"/>
                </a:solidFill>
              </a:rPr>
              <a:t>Dhan</a:t>
            </a:r>
            <a:r>
              <a:rPr lang="en-US" i="1" dirty="0">
                <a:solidFill>
                  <a:srgbClr val="0070C0"/>
                </a:solidFill>
              </a:rPr>
              <a:t> Yojana </a:t>
            </a:r>
            <a:r>
              <a:rPr lang="en-US" dirty="0">
                <a:solidFill>
                  <a:srgbClr val="0070C0"/>
                </a:solidFill>
              </a:rPr>
              <a:t>and the </a:t>
            </a:r>
            <a:r>
              <a:rPr lang="en-US" i="1" dirty="0" err="1">
                <a:solidFill>
                  <a:srgbClr val="0070C0"/>
                </a:solidFill>
              </a:rPr>
              <a:t>Beti</a:t>
            </a:r>
            <a:r>
              <a:rPr lang="en-US" i="1" dirty="0">
                <a:solidFill>
                  <a:srgbClr val="0070C0"/>
                </a:solidFill>
              </a:rPr>
              <a:t> </a:t>
            </a:r>
            <a:r>
              <a:rPr lang="en-US" i="1" dirty="0" err="1">
                <a:solidFill>
                  <a:srgbClr val="0070C0"/>
                </a:solidFill>
              </a:rPr>
              <a:t>Bachao</a:t>
            </a:r>
            <a:r>
              <a:rPr lang="en-US" i="1" dirty="0">
                <a:solidFill>
                  <a:srgbClr val="0070C0"/>
                </a:solidFill>
              </a:rPr>
              <a:t> </a:t>
            </a:r>
            <a:r>
              <a:rPr lang="en-US" i="1" dirty="0" err="1">
                <a:solidFill>
                  <a:srgbClr val="0070C0"/>
                </a:solidFill>
              </a:rPr>
              <a:t>Beti</a:t>
            </a:r>
            <a:r>
              <a:rPr lang="en-US" i="1" dirty="0">
                <a:solidFill>
                  <a:srgbClr val="0070C0"/>
                </a:solidFill>
              </a:rPr>
              <a:t> </a:t>
            </a:r>
            <a:r>
              <a:rPr lang="en-US" i="1" dirty="0" err="1">
                <a:solidFill>
                  <a:srgbClr val="0070C0"/>
                </a:solidFill>
              </a:rPr>
              <a:t>Padhao</a:t>
            </a:r>
            <a:r>
              <a:rPr lang="en-US" i="1" dirty="0">
                <a:solidFill>
                  <a:srgbClr val="0070C0"/>
                </a:solidFill>
              </a:rPr>
              <a:t> </a:t>
            </a:r>
            <a:r>
              <a:rPr lang="en-US" dirty="0">
                <a:solidFill>
                  <a:srgbClr val="0070C0"/>
                </a:solidFill>
              </a:rPr>
              <a:t>provide testimony to the potential for </a:t>
            </a:r>
            <a:r>
              <a:rPr lang="en-US" dirty="0" err="1">
                <a:solidFill>
                  <a:srgbClr val="0070C0"/>
                </a:solidFill>
              </a:rPr>
              <a:t>behavioural</a:t>
            </a:r>
            <a:r>
              <a:rPr lang="en-US" dirty="0">
                <a:solidFill>
                  <a:srgbClr val="0070C0"/>
                </a:solidFill>
              </a:rPr>
              <a:t> change in India</a:t>
            </a:r>
          </a:p>
          <a:p>
            <a:pPr algn="just"/>
            <a:r>
              <a:rPr lang="en-US" dirty="0">
                <a:solidFill>
                  <a:srgbClr val="0070C0"/>
                </a:solidFill>
              </a:rPr>
              <a:t>Given our rich cultural and spiritual heritage, social norms play a very important role in shaping the </a:t>
            </a:r>
            <a:r>
              <a:rPr lang="en-US" dirty="0" err="1">
                <a:solidFill>
                  <a:srgbClr val="0070C0"/>
                </a:solidFill>
              </a:rPr>
              <a:t>behaviour</a:t>
            </a:r>
            <a:r>
              <a:rPr lang="en-US" dirty="0">
                <a:solidFill>
                  <a:srgbClr val="0070C0"/>
                </a:solidFill>
              </a:rPr>
              <a:t> of each one of us</a:t>
            </a:r>
          </a:p>
          <a:p>
            <a:r>
              <a:rPr lang="en-US" dirty="0">
                <a:solidFill>
                  <a:srgbClr val="0070C0"/>
                </a:solidFill>
              </a:rPr>
              <a:t>Countless opportunities in creating data as a public good "of the people, for the people and by the people“</a:t>
            </a:r>
          </a:p>
          <a:p>
            <a:r>
              <a:rPr lang="en-US" dirty="0">
                <a:solidFill>
                  <a:srgbClr val="0070C0"/>
                </a:solidFill>
              </a:rPr>
              <a:t>Vision of India becoming a $5 trillion economy by 2025</a:t>
            </a:r>
          </a:p>
          <a:p>
            <a:pPr algn="just"/>
            <a:r>
              <a:rPr lang="en-US" dirty="0">
                <a:solidFill>
                  <a:srgbClr val="0070C0"/>
                </a:solidFill>
              </a:rPr>
              <a:t>“Blue sky thinking“ - idea of complementary inter-linkages between macroeconomic variables using the pictorial description of several inter-linked gears</a:t>
            </a:r>
          </a:p>
        </p:txBody>
      </p:sp>
    </p:spTree>
    <p:extLst>
      <p:ext uri="{BB962C8B-B14F-4D97-AF65-F5344CB8AC3E}">
        <p14:creationId xmlns:p14="http://schemas.microsoft.com/office/powerpoint/2010/main" xmlns="" val="2717830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What does the Economic Survey indicate?</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335944"/>
          </a:xfrm>
        </p:spPr>
        <p:txBody>
          <a:bodyPr>
            <a:normAutofit fontScale="70000" lnSpcReduction="20000"/>
          </a:bodyPr>
          <a:lstStyle/>
          <a:p>
            <a:r>
              <a:rPr lang="en-US" dirty="0">
                <a:solidFill>
                  <a:srgbClr val="0070C0"/>
                </a:solidFill>
              </a:rPr>
              <a:t>Private Investment as the Key Driver of Growth, Jobs, Exports and Demand - </a:t>
            </a:r>
            <a:r>
              <a:rPr lang="en-US" i="1" dirty="0">
                <a:solidFill>
                  <a:srgbClr val="0070C0"/>
                </a:solidFill>
              </a:rPr>
              <a:t>capital investment fosters job creation as the production of capital goods, research &amp; development and supply chains generate jobs</a:t>
            </a:r>
          </a:p>
          <a:p>
            <a:r>
              <a:rPr lang="en-US" dirty="0">
                <a:solidFill>
                  <a:srgbClr val="0070C0"/>
                </a:solidFill>
              </a:rPr>
              <a:t>Job creation, demand, exports and economic growth are not separate problems</a:t>
            </a:r>
          </a:p>
          <a:p>
            <a:pPr algn="just"/>
            <a:r>
              <a:rPr lang="en-US" dirty="0">
                <a:solidFill>
                  <a:srgbClr val="0070C0"/>
                </a:solidFill>
              </a:rPr>
              <a:t>Focus on policies that nourish MSMEs to create more jobs and become more productive, reduce the cost of capital, and rationalize  the risk-return trade-off for investments – MSMEs provide jobs – unshackle them – Dwarfs are less productive than infant small firms – Incentivize infant firms – Age based policy </a:t>
            </a:r>
          </a:p>
          <a:p>
            <a:pPr algn="just"/>
            <a:r>
              <a:rPr lang="en-US" dirty="0">
                <a:solidFill>
                  <a:srgbClr val="0070C0"/>
                </a:solidFill>
              </a:rPr>
              <a:t>Focus on high employment elastic sectors – focus on service sector with spillovers like Tourism</a:t>
            </a:r>
          </a:p>
          <a:p>
            <a:pPr algn="just"/>
            <a:r>
              <a:rPr lang="en-US" dirty="0">
                <a:solidFill>
                  <a:srgbClr val="0070C0"/>
                </a:solidFill>
              </a:rPr>
              <a:t>Data of the people, by the people, for the people</a:t>
            </a:r>
          </a:p>
          <a:p>
            <a:pPr algn="just"/>
            <a:r>
              <a:rPr lang="en-US" dirty="0">
                <a:solidFill>
                  <a:srgbClr val="0070C0"/>
                </a:solidFill>
              </a:rPr>
              <a:t>Ramp up capacity in lower judiciary</a:t>
            </a:r>
          </a:p>
          <a:p>
            <a:pPr algn="just"/>
            <a:r>
              <a:rPr lang="en-US" dirty="0" err="1">
                <a:solidFill>
                  <a:srgbClr val="0070C0"/>
                </a:solidFill>
              </a:rPr>
              <a:t>Swach</a:t>
            </a:r>
            <a:r>
              <a:rPr lang="en-US" dirty="0">
                <a:solidFill>
                  <a:srgbClr val="0070C0"/>
                </a:solidFill>
              </a:rPr>
              <a:t> Bharath to Sundar Bharat via </a:t>
            </a:r>
            <a:r>
              <a:rPr lang="en-US" dirty="0" err="1">
                <a:solidFill>
                  <a:srgbClr val="0070C0"/>
                </a:solidFill>
              </a:rPr>
              <a:t>Swasth</a:t>
            </a:r>
            <a:r>
              <a:rPr lang="en-US" dirty="0">
                <a:solidFill>
                  <a:srgbClr val="0070C0"/>
                </a:solidFill>
              </a:rPr>
              <a:t> Bharath</a:t>
            </a:r>
          </a:p>
          <a:p>
            <a:pPr algn="just"/>
            <a:r>
              <a:rPr lang="en-US" dirty="0">
                <a:solidFill>
                  <a:srgbClr val="0070C0"/>
                </a:solidFill>
              </a:rPr>
              <a:t>Affordable, reliable and sustainable energy</a:t>
            </a:r>
          </a:p>
          <a:p>
            <a:pPr algn="just"/>
            <a:r>
              <a:rPr lang="en-US" dirty="0">
                <a:solidFill>
                  <a:srgbClr val="0070C0"/>
                </a:solidFill>
              </a:rPr>
              <a:t>National level minimum wage system for inclusive growth</a:t>
            </a:r>
          </a:p>
          <a:p>
            <a:pPr algn="just"/>
            <a:r>
              <a:rPr lang="en-US" dirty="0">
                <a:solidFill>
                  <a:srgbClr val="0070C0"/>
                </a:solidFill>
              </a:rPr>
              <a:t>Labour laws need to be revisited</a:t>
            </a:r>
          </a:p>
          <a:p>
            <a:pPr algn="just"/>
            <a:r>
              <a:rPr lang="en-US" dirty="0">
                <a:solidFill>
                  <a:srgbClr val="0070C0"/>
                </a:solidFill>
              </a:rPr>
              <a:t>Derides Anglo – Saxon view of economy but heavily relies on Anglo – Saxon theories and also does not present any viable alternative</a:t>
            </a:r>
          </a:p>
          <a:p>
            <a:pPr algn="just"/>
            <a:endParaRPr lang="en-US" dirty="0">
              <a:solidFill>
                <a:srgbClr val="0070C0"/>
              </a:solidFill>
            </a:endParaRPr>
          </a:p>
          <a:p>
            <a:pPr marL="0" indent="0">
              <a:buNone/>
            </a:pPr>
            <a:endParaRPr lang="en-US" dirty="0">
              <a:solidFill>
                <a:srgbClr val="0070C0"/>
              </a:solidFill>
            </a:endParaRPr>
          </a:p>
        </p:txBody>
      </p:sp>
    </p:spTree>
    <p:extLst>
      <p:ext uri="{BB962C8B-B14F-4D97-AF65-F5344CB8AC3E}">
        <p14:creationId xmlns:p14="http://schemas.microsoft.com/office/powerpoint/2010/main" xmlns="" val="2543042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The past five years</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335944"/>
          </a:xfrm>
        </p:spPr>
        <p:txBody>
          <a:bodyPr>
            <a:normAutofit fontScale="85000" lnSpcReduction="20000"/>
          </a:bodyPr>
          <a:lstStyle/>
          <a:p>
            <a:r>
              <a:rPr lang="en-US" dirty="0">
                <a:solidFill>
                  <a:srgbClr val="0070C0"/>
                </a:solidFill>
              </a:rPr>
              <a:t>India became the sixth largest economy by sustaining growth rates higher than China</a:t>
            </a:r>
          </a:p>
          <a:p>
            <a:pPr algn="just"/>
            <a:r>
              <a:rPr lang="en-US" dirty="0">
                <a:solidFill>
                  <a:srgbClr val="0070C0"/>
                </a:solidFill>
              </a:rPr>
              <a:t>Average inflation was less than half the inflation level of the preceding five years, matching the lowest levels attained in the country’s post post-independence history. </a:t>
            </a:r>
          </a:p>
          <a:p>
            <a:r>
              <a:rPr lang="en-US" dirty="0">
                <a:solidFill>
                  <a:srgbClr val="0070C0"/>
                </a:solidFill>
              </a:rPr>
              <a:t>The current account deficit (CAD) remained within manageable levels</a:t>
            </a:r>
          </a:p>
          <a:p>
            <a:r>
              <a:rPr lang="en-US" dirty="0">
                <a:solidFill>
                  <a:srgbClr val="0070C0"/>
                </a:solidFill>
              </a:rPr>
              <a:t>Foreign exchange reserves rose to all-time highs</a:t>
            </a:r>
          </a:p>
          <a:p>
            <a:r>
              <a:rPr lang="en-US" dirty="0">
                <a:solidFill>
                  <a:srgbClr val="0070C0"/>
                </a:solidFill>
              </a:rPr>
              <a:t>Beneficiary focus and targeted delivery – Aadhar as universal identifier for delivery of benefits through Act in 2016 – JAM (Jan </a:t>
            </a:r>
            <a:r>
              <a:rPr lang="en-US" dirty="0" err="1">
                <a:solidFill>
                  <a:srgbClr val="0070C0"/>
                </a:solidFill>
              </a:rPr>
              <a:t>Dhan</a:t>
            </a:r>
            <a:r>
              <a:rPr lang="en-US" dirty="0">
                <a:solidFill>
                  <a:srgbClr val="0070C0"/>
                </a:solidFill>
              </a:rPr>
              <a:t> Yojana, Aadhar, Mobile) for DBT in schemes like MNREGA, NSAP, PMAY-G, PMUY – LPG, </a:t>
            </a:r>
            <a:r>
              <a:rPr lang="en-US" dirty="0" err="1">
                <a:solidFill>
                  <a:srgbClr val="0070C0"/>
                </a:solidFill>
              </a:rPr>
              <a:t>Ayushman</a:t>
            </a:r>
            <a:r>
              <a:rPr lang="en-US" dirty="0">
                <a:solidFill>
                  <a:srgbClr val="0070C0"/>
                </a:solidFill>
              </a:rPr>
              <a:t> Bharat Yojana (ABY)</a:t>
            </a:r>
          </a:p>
          <a:p>
            <a:r>
              <a:rPr lang="en-US" dirty="0">
                <a:solidFill>
                  <a:srgbClr val="0070C0"/>
                </a:solidFill>
              </a:rPr>
              <a:t>Infrastructure – Electricity to all villages, NHAI roads, UDAAN</a:t>
            </a:r>
          </a:p>
          <a:p>
            <a:r>
              <a:rPr lang="en-US" dirty="0">
                <a:solidFill>
                  <a:srgbClr val="0070C0"/>
                </a:solidFill>
              </a:rPr>
              <a:t>Fiscal Federalism - Increase in share of States in central pool, GST, IBC</a:t>
            </a:r>
          </a:p>
          <a:p>
            <a:r>
              <a:rPr lang="en-US" dirty="0">
                <a:solidFill>
                  <a:srgbClr val="FF0000"/>
                </a:solidFill>
              </a:rPr>
              <a:t>Labour Force Participation Rate (LFPR) in India has declined to 36.9 per cent in 2017-18 from 39.5 per cent in 2011-12 (NSSO) as per usual status. In rural areas, it has declined by 3.6 percentage points while it has declined by 0.1 percentage points in urban areas – Data from Periodic Labour Force Survey, 2017</a:t>
            </a:r>
          </a:p>
          <a:p>
            <a:endParaRPr lang="en-US" dirty="0">
              <a:solidFill>
                <a:srgbClr val="0070C0"/>
              </a:solidFill>
            </a:endParaRPr>
          </a:p>
        </p:txBody>
      </p:sp>
    </p:spTree>
    <p:extLst>
      <p:ext uri="{BB962C8B-B14F-4D97-AF65-F5344CB8AC3E}">
        <p14:creationId xmlns:p14="http://schemas.microsoft.com/office/powerpoint/2010/main" xmlns="" val="529480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Behavioral Change</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335944"/>
          </a:xfrm>
        </p:spPr>
        <p:txBody>
          <a:bodyPr>
            <a:normAutofit/>
          </a:bodyPr>
          <a:lstStyle/>
          <a:p>
            <a:r>
              <a:rPr lang="en-US" dirty="0" err="1">
                <a:solidFill>
                  <a:srgbClr val="0070C0"/>
                </a:solidFill>
              </a:rPr>
              <a:t>Beti</a:t>
            </a:r>
            <a:r>
              <a:rPr lang="en-US" dirty="0">
                <a:solidFill>
                  <a:srgbClr val="0070C0"/>
                </a:solidFill>
              </a:rPr>
              <a:t> </a:t>
            </a:r>
            <a:r>
              <a:rPr lang="en-US" dirty="0" err="1">
                <a:solidFill>
                  <a:srgbClr val="0070C0"/>
                </a:solidFill>
              </a:rPr>
              <a:t>Bachao</a:t>
            </a:r>
            <a:r>
              <a:rPr lang="en-US" dirty="0">
                <a:solidFill>
                  <a:srgbClr val="0070C0"/>
                </a:solidFill>
              </a:rPr>
              <a:t> – </a:t>
            </a:r>
            <a:r>
              <a:rPr lang="en-US" dirty="0" err="1">
                <a:solidFill>
                  <a:srgbClr val="0070C0"/>
                </a:solidFill>
              </a:rPr>
              <a:t>Beti</a:t>
            </a:r>
            <a:r>
              <a:rPr lang="en-US" dirty="0">
                <a:solidFill>
                  <a:srgbClr val="0070C0"/>
                </a:solidFill>
              </a:rPr>
              <a:t> </a:t>
            </a:r>
            <a:r>
              <a:rPr lang="en-US" dirty="0" err="1">
                <a:solidFill>
                  <a:srgbClr val="0070C0"/>
                </a:solidFill>
              </a:rPr>
              <a:t>Padhao</a:t>
            </a:r>
            <a:r>
              <a:rPr lang="en-US" dirty="0">
                <a:solidFill>
                  <a:srgbClr val="0070C0"/>
                </a:solidFill>
              </a:rPr>
              <a:t> improved the child sex ratio</a:t>
            </a:r>
          </a:p>
          <a:p>
            <a:r>
              <a:rPr lang="en-US" dirty="0" err="1">
                <a:solidFill>
                  <a:srgbClr val="0070C0"/>
                </a:solidFill>
              </a:rPr>
              <a:t>Swach</a:t>
            </a:r>
            <a:r>
              <a:rPr lang="en-US" dirty="0">
                <a:solidFill>
                  <a:srgbClr val="0070C0"/>
                </a:solidFill>
              </a:rPr>
              <a:t> Bharat Mission increased the percentage of ODF villages</a:t>
            </a:r>
          </a:p>
          <a:p>
            <a:r>
              <a:rPr lang="en-US" dirty="0">
                <a:solidFill>
                  <a:srgbClr val="0070C0"/>
                </a:solidFill>
              </a:rPr>
              <a:t>IBC helped recovery of NPAs</a:t>
            </a:r>
          </a:p>
          <a:p>
            <a:r>
              <a:rPr lang="en-US" dirty="0">
                <a:solidFill>
                  <a:srgbClr val="0070C0"/>
                </a:solidFill>
              </a:rPr>
              <a:t>Technology improved tax administration</a:t>
            </a:r>
          </a:p>
          <a:p>
            <a:r>
              <a:rPr lang="en-US" dirty="0">
                <a:solidFill>
                  <a:srgbClr val="0070C0"/>
                </a:solidFill>
              </a:rPr>
              <a:t>Belief in Nudge?</a:t>
            </a: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pic>
        <p:nvPicPr>
          <p:cNvPr id="4" name="Picture 3">
            <a:extLst>
              <a:ext uri="{FF2B5EF4-FFF2-40B4-BE49-F238E27FC236}">
                <a16:creationId xmlns:a16="http://schemas.microsoft.com/office/drawing/2014/main" xmlns="" id="{4032A530-B8BE-4DBA-8715-2F067FF8BAF8}"/>
              </a:ext>
            </a:extLst>
          </p:cNvPr>
          <p:cNvPicPr>
            <a:picLocks noChangeAspect="1"/>
          </p:cNvPicPr>
          <p:nvPr/>
        </p:nvPicPr>
        <p:blipFill>
          <a:blip r:embed="rId2"/>
          <a:stretch>
            <a:fillRect/>
          </a:stretch>
        </p:blipFill>
        <p:spPr>
          <a:xfrm>
            <a:off x="1816901" y="3760124"/>
            <a:ext cx="8558197" cy="1191281"/>
          </a:xfrm>
          <a:prstGeom prst="rect">
            <a:avLst/>
          </a:prstGeom>
        </p:spPr>
      </p:pic>
    </p:spTree>
    <p:extLst>
      <p:ext uri="{BB962C8B-B14F-4D97-AF65-F5344CB8AC3E}">
        <p14:creationId xmlns:p14="http://schemas.microsoft.com/office/powerpoint/2010/main" xmlns="" val="143776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Budget Speech</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fontScale="92500" lnSpcReduction="20000"/>
          </a:bodyPr>
          <a:lstStyle/>
          <a:p>
            <a:r>
              <a:rPr lang="en-US" dirty="0">
                <a:solidFill>
                  <a:srgbClr val="0070C0"/>
                </a:solidFill>
              </a:rPr>
              <a:t>In the past five years:</a:t>
            </a:r>
          </a:p>
          <a:p>
            <a:r>
              <a:rPr lang="en-US" dirty="0">
                <a:solidFill>
                  <a:srgbClr val="0070C0"/>
                </a:solidFill>
              </a:rPr>
              <a:t>Mudra loans helped common man to do business</a:t>
            </a:r>
          </a:p>
          <a:p>
            <a:r>
              <a:rPr lang="en-US" dirty="0">
                <a:solidFill>
                  <a:srgbClr val="0070C0"/>
                </a:solidFill>
              </a:rPr>
              <a:t>Smokeless kitchens, Electricity to each house, Toilet in each house</a:t>
            </a:r>
          </a:p>
          <a:p>
            <a:r>
              <a:rPr lang="en-US" dirty="0">
                <a:solidFill>
                  <a:srgbClr val="0070C0"/>
                </a:solidFill>
              </a:rPr>
              <a:t>Investment in Infrastructure – digital economy, MSME sector</a:t>
            </a:r>
          </a:p>
          <a:p>
            <a:r>
              <a:rPr lang="en-US" dirty="0">
                <a:solidFill>
                  <a:srgbClr val="0070C0"/>
                </a:solidFill>
              </a:rPr>
              <a:t>Connectivity</a:t>
            </a:r>
          </a:p>
          <a:p>
            <a:r>
              <a:rPr lang="en-US" dirty="0">
                <a:solidFill>
                  <a:srgbClr val="0070C0"/>
                </a:solidFill>
              </a:rPr>
              <a:t>Now: Kickstarting Investments – Govt to invest </a:t>
            </a:r>
            <a:r>
              <a:rPr lang="en-US" dirty="0">
                <a:solidFill>
                  <a:srgbClr val="0070C0"/>
                </a:solidFill>
                <a:latin typeface="Rupee Foradian" panose="020B0603030804020204" pitchFamily="34" charset="0"/>
              </a:rPr>
              <a:t>`</a:t>
            </a:r>
            <a:r>
              <a:rPr lang="en-US" dirty="0">
                <a:solidFill>
                  <a:srgbClr val="0070C0"/>
                </a:solidFill>
              </a:rPr>
              <a:t> 100 lakh Cr in 5 years in infrastructure</a:t>
            </a:r>
          </a:p>
          <a:p>
            <a:r>
              <a:rPr lang="en-US" dirty="0">
                <a:solidFill>
                  <a:srgbClr val="0070C0"/>
                </a:solidFill>
              </a:rPr>
              <a:t>Upfront incentives will be provided for purchase of electric cars.</a:t>
            </a:r>
          </a:p>
          <a:p>
            <a:r>
              <a:rPr lang="en-US" dirty="0">
                <a:solidFill>
                  <a:srgbClr val="0070C0"/>
                </a:solidFill>
              </a:rPr>
              <a:t>Railways to use Public-Private Partnership to unleash faster development and completion of tracks, rolling stock manufacturing and delivery of passenger freight services – Waterways to be given importance</a:t>
            </a:r>
          </a:p>
          <a:p>
            <a:r>
              <a:rPr lang="en-US" dirty="0">
                <a:solidFill>
                  <a:srgbClr val="0070C0"/>
                </a:solidFill>
              </a:rPr>
              <a:t>'One Nation One Grid' to ensure power availability of electricity in India</a:t>
            </a:r>
          </a:p>
          <a:p>
            <a:r>
              <a:rPr lang="en-US" dirty="0">
                <a:solidFill>
                  <a:srgbClr val="0070C0"/>
                </a:solidFill>
              </a:rPr>
              <a:t>Government will adopt suitable policy interventions to create a congenial atmosphere for the development of MRO in the country</a:t>
            </a: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2906549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Budget Speech</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fontScale="92500" lnSpcReduction="20000"/>
          </a:bodyPr>
          <a:lstStyle/>
          <a:p>
            <a:pPr algn="just"/>
            <a:r>
              <a:rPr lang="en-US" dirty="0">
                <a:solidFill>
                  <a:srgbClr val="0070C0"/>
                </a:solidFill>
              </a:rPr>
              <a:t>Pension will be provided to retail trader having turnover of less than Rs. 1.5 crore under 'Pradhan Mantri Man </a:t>
            </a:r>
            <a:r>
              <a:rPr lang="en-US" dirty="0" err="1">
                <a:solidFill>
                  <a:srgbClr val="0070C0"/>
                </a:solidFill>
              </a:rPr>
              <a:t>Dhan</a:t>
            </a:r>
            <a:r>
              <a:rPr lang="en-US" dirty="0">
                <a:solidFill>
                  <a:srgbClr val="0070C0"/>
                </a:solidFill>
              </a:rPr>
              <a:t> Scheme’ – enlarging existing scheme</a:t>
            </a:r>
          </a:p>
          <a:p>
            <a:pPr algn="just"/>
            <a:r>
              <a:rPr lang="en-US" dirty="0">
                <a:solidFill>
                  <a:srgbClr val="0070C0"/>
                </a:solidFill>
              </a:rPr>
              <a:t>2% leverage in rate of interest on fresh or incremental loan for GST registered MSMEs - loans </a:t>
            </a:r>
            <a:r>
              <a:rPr lang="en-US" dirty="0" err="1">
                <a:solidFill>
                  <a:srgbClr val="0070C0"/>
                </a:solidFill>
              </a:rPr>
              <a:t>upto</a:t>
            </a:r>
            <a:r>
              <a:rPr lang="en-US" dirty="0">
                <a:solidFill>
                  <a:srgbClr val="0070C0"/>
                </a:solidFill>
              </a:rPr>
              <a:t> 1 crore for MSMEs within 59 minutes through online portal</a:t>
            </a:r>
          </a:p>
          <a:p>
            <a:pPr algn="just"/>
            <a:r>
              <a:rPr lang="en-US" dirty="0">
                <a:solidFill>
                  <a:srgbClr val="0070C0"/>
                </a:solidFill>
              </a:rPr>
              <a:t>Threshold for public shareholding in listed Cos is proposed to be raised from current 25% to 35%</a:t>
            </a:r>
          </a:p>
          <a:p>
            <a:pPr algn="just"/>
            <a:r>
              <a:rPr lang="en-US" dirty="0">
                <a:solidFill>
                  <a:srgbClr val="0070C0"/>
                </a:solidFill>
              </a:rPr>
              <a:t>KYC Norms for Foreign Portfolio Investors (FPIs) would be streamlined to attract more investment</a:t>
            </a:r>
          </a:p>
          <a:p>
            <a:pPr algn="just"/>
            <a:r>
              <a:rPr lang="en-US" dirty="0">
                <a:solidFill>
                  <a:srgbClr val="0070C0"/>
                </a:solidFill>
              </a:rPr>
              <a:t>A new National Education Policy will be brought to transform India's education system to global standards – setting up NRF for convergence</a:t>
            </a:r>
          </a:p>
          <a:p>
            <a:pPr algn="just"/>
            <a:r>
              <a:rPr lang="en-US" dirty="0">
                <a:solidFill>
                  <a:srgbClr val="0070C0"/>
                </a:solidFill>
              </a:rPr>
              <a:t>To launch a television channel exclusively for Start-ups</a:t>
            </a:r>
          </a:p>
          <a:p>
            <a:pPr algn="just"/>
            <a:r>
              <a:rPr lang="en-US" dirty="0">
                <a:solidFill>
                  <a:srgbClr val="0070C0"/>
                </a:solidFill>
              </a:rPr>
              <a:t>To streamline the multiple laws dealing with labour welfare</a:t>
            </a:r>
          </a:p>
          <a:p>
            <a:pPr algn="just"/>
            <a:r>
              <a:rPr lang="en-US" dirty="0">
                <a:solidFill>
                  <a:srgbClr val="0070C0"/>
                </a:solidFill>
              </a:rPr>
              <a:t>NRIs having Indian Passport won't have to wait for mandatory 180 days after arriving in India to get Aadhar</a:t>
            </a: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226817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Budget Speech</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fontScale="92500"/>
          </a:bodyPr>
          <a:lstStyle/>
          <a:p>
            <a:pPr algn="just"/>
            <a:r>
              <a:rPr lang="en-US" dirty="0">
                <a:solidFill>
                  <a:srgbClr val="0070C0"/>
                </a:solidFill>
              </a:rPr>
              <a:t>A Model Tenancy Law will also be finalized and circulated to the States</a:t>
            </a:r>
          </a:p>
          <a:p>
            <a:pPr algn="just"/>
            <a:r>
              <a:rPr lang="en-US" dirty="0">
                <a:solidFill>
                  <a:srgbClr val="0070C0"/>
                </a:solidFill>
              </a:rPr>
              <a:t>Large public infrastructure can be built on land parcels held by Central Ministries and Central Public Sector Enterprises through innovative instruments such as joint development and concession, public infrastructure and affordable housing will be taken up</a:t>
            </a:r>
          </a:p>
          <a:p>
            <a:pPr algn="just"/>
            <a:r>
              <a:rPr lang="en-US" dirty="0">
                <a:solidFill>
                  <a:srgbClr val="0070C0"/>
                </a:solidFill>
              </a:rPr>
              <a:t>Measures to develop corporate debt markets</a:t>
            </a:r>
          </a:p>
          <a:p>
            <a:pPr algn="just"/>
            <a:r>
              <a:rPr lang="en-US" dirty="0">
                <a:solidFill>
                  <a:srgbClr val="0070C0"/>
                </a:solidFill>
              </a:rPr>
              <a:t>To rationalize and streamline the existing Know Your Customer (KYC) norms for FPIs to make it more investor friendly without compromising the integrity of cross-border capital flows</a:t>
            </a:r>
          </a:p>
          <a:p>
            <a:pPr algn="just"/>
            <a:r>
              <a:rPr lang="en-US" dirty="0">
                <a:solidFill>
                  <a:srgbClr val="0070C0"/>
                </a:solidFill>
              </a:rPr>
              <a:t>Setting up of a social stock exchange – listing social enterprises and voluntary organizations</a:t>
            </a:r>
          </a:p>
          <a:p>
            <a:pPr algn="just"/>
            <a:r>
              <a:rPr lang="en-US" dirty="0">
                <a:solidFill>
                  <a:srgbClr val="0070C0"/>
                </a:solidFill>
              </a:rPr>
              <a:t>100% FDI in insurance intermediaries</a:t>
            </a:r>
          </a:p>
          <a:p>
            <a:pPr algn="just"/>
            <a:r>
              <a:rPr lang="en-US" dirty="0">
                <a:solidFill>
                  <a:srgbClr val="0070C0"/>
                </a:solidFill>
              </a:rPr>
              <a:t>Local outsourcing norms to be eased for FDI in single brand retails</a:t>
            </a:r>
          </a:p>
          <a:p>
            <a:pPr algn="just"/>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302950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8E6E-537A-4441-8D80-CBF7316760A3}"/>
              </a:ext>
            </a:extLst>
          </p:cNvPr>
          <p:cNvSpPr>
            <a:spLocks noGrp="1"/>
          </p:cNvSpPr>
          <p:nvPr>
            <p:ph type="title"/>
          </p:nvPr>
        </p:nvSpPr>
        <p:spPr>
          <a:xfrm>
            <a:off x="838200" y="269922"/>
            <a:ext cx="10515600" cy="822230"/>
          </a:xfrm>
        </p:spPr>
        <p:txBody>
          <a:bodyPr/>
          <a:lstStyle/>
          <a:p>
            <a:pPr algn="ctr"/>
            <a:r>
              <a:rPr lang="en-US" dirty="0">
                <a:solidFill>
                  <a:srgbClr val="FF0000"/>
                </a:solidFill>
              </a:rPr>
              <a:t>Budget Speech</a:t>
            </a:r>
          </a:p>
        </p:txBody>
      </p:sp>
      <p:sp>
        <p:nvSpPr>
          <p:cNvPr id="3" name="Content Placeholder 2">
            <a:extLst>
              <a:ext uri="{FF2B5EF4-FFF2-40B4-BE49-F238E27FC236}">
                <a16:creationId xmlns:a16="http://schemas.microsoft.com/office/drawing/2014/main" xmlns="" id="{7CCAF1ED-A462-4550-B8CF-2C1E5F05E910}"/>
              </a:ext>
            </a:extLst>
          </p:cNvPr>
          <p:cNvSpPr>
            <a:spLocks noGrp="1"/>
          </p:cNvSpPr>
          <p:nvPr>
            <p:ph idx="1"/>
          </p:nvPr>
        </p:nvSpPr>
        <p:spPr>
          <a:xfrm>
            <a:off x="838200" y="1092152"/>
            <a:ext cx="10515600" cy="5495926"/>
          </a:xfrm>
        </p:spPr>
        <p:txBody>
          <a:bodyPr>
            <a:normAutofit fontScale="85000" lnSpcReduction="20000"/>
          </a:bodyPr>
          <a:lstStyle/>
          <a:p>
            <a:r>
              <a:rPr lang="en-US" dirty="0">
                <a:solidFill>
                  <a:srgbClr val="0070C0"/>
                </a:solidFill>
              </a:rPr>
              <a:t>To increase the statutory limit for FPI (Foreign Portfolio Investors) from 24% to sectoral foreign investment limit - FPIs will be permitted to subscribe to listed debt securities issued by </a:t>
            </a:r>
            <a:r>
              <a:rPr lang="en-US" dirty="0" err="1">
                <a:solidFill>
                  <a:srgbClr val="0070C0"/>
                </a:solidFill>
              </a:rPr>
              <a:t>ReITs</a:t>
            </a:r>
            <a:r>
              <a:rPr lang="en-US" dirty="0">
                <a:solidFill>
                  <a:srgbClr val="0070C0"/>
                </a:solidFill>
              </a:rPr>
              <a:t> and </a:t>
            </a:r>
            <a:r>
              <a:rPr lang="en-US" dirty="0" err="1">
                <a:solidFill>
                  <a:srgbClr val="0070C0"/>
                </a:solidFill>
              </a:rPr>
              <a:t>InvITs</a:t>
            </a:r>
            <a:endParaRPr lang="en-US" dirty="0">
              <a:solidFill>
                <a:srgbClr val="0070C0"/>
              </a:solidFill>
            </a:endParaRPr>
          </a:p>
          <a:p>
            <a:pPr algn="just"/>
            <a:r>
              <a:rPr lang="en-US" dirty="0">
                <a:solidFill>
                  <a:srgbClr val="0070C0"/>
                </a:solidFill>
              </a:rPr>
              <a:t>To merge the NRI-Portfolio Investment Scheme Route with the Foreign Portfolio Investment Route</a:t>
            </a:r>
          </a:p>
          <a:p>
            <a:pPr algn="just"/>
            <a:r>
              <a:rPr lang="en-US" dirty="0">
                <a:solidFill>
                  <a:srgbClr val="0070C0"/>
                </a:solidFill>
              </a:rPr>
              <a:t>New Space India Limited (NSIL) has been incorporated as a new commercial arm of Department of Space to tap the benefits of the R&amp;D carried out by ISRO</a:t>
            </a:r>
          </a:p>
          <a:p>
            <a:pPr algn="just"/>
            <a:r>
              <a:rPr lang="en-US" dirty="0">
                <a:solidFill>
                  <a:srgbClr val="0070C0"/>
                </a:solidFill>
              </a:rPr>
              <a:t>Pradhan Mantri </a:t>
            </a:r>
            <a:r>
              <a:rPr lang="en-US" dirty="0" err="1">
                <a:solidFill>
                  <a:srgbClr val="0070C0"/>
                </a:solidFill>
              </a:rPr>
              <a:t>Matsya</a:t>
            </a:r>
            <a:r>
              <a:rPr lang="en-US" dirty="0">
                <a:solidFill>
                  <a:srgbClr val="0070C0"/>
                </a:solidFill>
              </a:rPr>
              <a:t> </a:t>
            </a:r>
            <a:r>
              <a:rPr lang="en-US" dirty="0" err="1">
                <a:solidFill>
                  <a:srgbClr val="0070C0"/>
                </a:solidFill>
              </a:rPr>
              <a:t>Sampada</a:t>
            </a:r>
            <a:r>
              <a:rPr lang="en-US" dirty="0">
                <a:solidFill>
                  <a:srgbClr val="0070C0"/>
                </a:solidFill>
              </a:rPr>
              <a:t> Yojana (PMMSY) – the Department of Fisheries will establish a robust fisheries management framework to help fishermen</a:t>
            </a:r>
          </a:p>
          <a:p>
            <a:pPr algn="just"/>
            <a:r>
              <a:rPr lang="en-US" dirty="0">
                <a:solidFill>
                  <a:srgbClr val="0070C0"/>
                </a:solidFill>
              </a:rPr>
              <a:t>PMGSY-III to upgrade 1,25,000kms of road length over the next five years, with an estimated cost of 80,250 crore</a:t>
            </a:r>
          </a:p>
          <a:p>
            <a:pPr algn="just"/>
            <a:r>
              <a:rPr lang="en-US" dirty="0">
                <a:solidFill>
                  <a:srgbClr val="0070C0"/>
                </a:solidFill>
              </a:rPr>
              <a:t>Support private entrepreneurships in driving value-addition to farmers’ produce from the field and for those from allied activities, like Bamboo and timber from the hedges and for generating renewable energy. </a:t>
            </a:r>
          </a:p>
          <a:p>
            <a:pPr algn="just"/>
            <a:r>
              <a:rPr lang="en-US" dirty="0" err="1">
                <a:solidFill>
                  <a:srgbClr val="0070C0"/>
                </a:solidFill>
              </a:rPr>
              <a:t>Annadata</a:t>
            </a:r>
            <a:r>
              <a:rPr lang="en-US" dirty="0">
                <a:solidFill>
                  <a:srgbClr val="0070C0"/>
                </a:solidFill>
              </a:rPr>
              <a:t> can also be </a:t>
            </a:r>
            <a:r>
              <a:rPr lang="en-US" dirty="0" err="1">
                <a:solidFill>
                  <a:srgbClr val="0070C0"/>
                </a:solidFill>
              </a:rPr>
              <a:t>Urjadata</a:t>
            </a:r>
            <a:endParaRPr lang="en-US" dirty="0">
              <a:solidFill>
                <a:srgbClr val="0070C0"/>
              </a:solidFill>
            </a:endParaRPr>
          </a:p>
          <a:p>
            <a:pPr algn="just"/>
            <a:r>
              <a:rPr lang="en-US" dirty="0">
                <a:solidFill>
                  <a:srgbClr val="0070C0"/>
                </a:solidFill>
              </a:rPr>
              <a:t>New Jal Shakti Ministry to ensure piped water to all through Jal Jeevan Mission by 2024</a:t>
            </a: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xmlns="" val="279056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2088</Words>
  <Application>Microsoft Office PowerPoint</Application>
  <PresentationFormat>Custom</PresentationFormat>
  <Paragraphs>186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Budget - 2019</vt:lpstr>
      <vt:lpstr>What does the Economic Survey indicate?</vt:lpstr>
      <vt:lpstr>What does the Economic Survey indicate?</vt:lpstr>
      <vt:lpstr>The past five years</vt:lpstr>
      <vt:lpstr>Behavioral Change</vt:lpstr>
      <vt:lpstr>Budget Speech</vt:lpstr>
      <vt:lpstr>Budget Speech</vt:lpstr>
      <vt:lpstr>Budget Speech</vt:lpstr>
      <vt:lpstr>Budget Speech</vt:lpstr>
      <vt:lpstr>Taxation – Direct Taxes</vt:lpstr>
      <vt:lpstr>Taxation – Direct Taxes</vt:lpstr>
      <vt:lpstr>Taxation – Direct Taxes</vt:lpstr>
      <vt:lpstr>Taxation – Direct Taxes</vt:lpstr>
      <vt:lpstr>Taxation – Direct Taxes</vt:lpstr>
      <vt:lpstr>Taxation – Direct Taxes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- 2019</dc:title>
  <dc:creator>MAITREYI</dc:creator>
  <cp:lastModifiedBy>Vijay Lohan</cp:lastModifiedBy>
  <cp:revision>37</cp:revision>
  <dcterms:created xsi:type="dcterms:W3CDTF">2019-07-07T06:24:06Z</dcterms:created>
  <dcterms:modified xsi:type="dcterms:W3CDTF">2019-08-06T09:12:43Z</dcterms:modified>
</cp:coreProperties>
</file>