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embeddedFontLst>
    <p:embeddedFont>
      <p:font typeface="Libre Franklin" charset="0"/>
      <p:regular r:id="rId30"/>
      <p:bold r:id="rId31"/>
      <p:italic r:id="rId32"/>
      <p:boldItalic r:id="rId33"/>
    </p:embeddedFont>
    <p:embeddedFont>
      <p:font typeface="Calibri" pitchFamily="3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D866E5E8-DAEB-4051-89D7-FD46F173426A}">
  <a:tblStyle styleId="{D866E5E8-DAEB-4051-89D7-FD46F173426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e7a930b8b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e7a930b8b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g5e7a930b8b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rgbClr val="3C1409"/>
            </a:gs>
            <a:gs pos="30000">
              <a:srgbClr val="47180C"/>
            </a:gs>
            <a:gs pos="100000">
              <a:srgbClr val="8C706C"/>
            </a:gs>
          </a:gsLst>
          <a:lin ang="13000000" scaled="0"/>
        </a:gradFill>
        <a:effectLst/>
      </p:bgPr>
    </p:bg>
    <p:spTree>
      <p:nvGrpSpPr>
        <p:cNvPr id="1" name="Shape 17"/>
        <p:cNvGrpSpPr/>
        <p:nvPr/>
      </p:nvGrpSpPr>
      <p:grpSpPr>
        <a:xfrm>
          <a:off x="0" y="0"/>
          <a:ext cx="0" cy="0"/>
          <a:chOff x="0" y="0"/>
          <a:chExt cx="0" cy="0"/>
        </a:xfrm>
      </p:grpSpPr>
      <p:sp>
        <p:nvSpPr>
          <p:cNvPr id="18" name="Google Shape;18;p2"/>
          <p:cNvSpPr/>
          <p:nvPr/>
        </p:nvSpPr>
        <p:spPr>
          <a:xfrm>
            <a:off x="0" y="4752126"/>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9" name="Google Shape;19;p2"/>
          <p:cNvSpPr/>
          <p:nvPr/>
        </p:nvSpPr>
        <p:spPr>
          <a:xfrm>
            <a:off x="6105525" y="0"/>
            <a:ext cx="3038475" cy="6858000"/>
          </a:xfrm>
          <a:custGeom>
            <a:avLst/>
            <a:gdLst/>
            <a:ahLst/>
            <a:cxnLst/>
            <a:rect l="l" t="t" r="r" b="b"/>
            <a:pathLst>
              <a:path w="1914" h="4329" extrusionOk="0">
                <a:moveTo>
                  <a:pt x="1914" y="9"/>
                </a:moveTo>
                <a:lnTo>
                  <a:pt x="1914" y="4329"/>
                </a:lnTo>
                <a:lnTo>
                  <a:pt x="204" y="4327"/>
                </a:lnTo>
                <a:cubicBezTo>
                  <a:pt x="1288" y="3574"/>
                  <a:pt x="1608" y="1590"/>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20" name="Google Shape;20;p2"/>
          <p:cNvSpPr txBox="1">
            <a:spLocks noGrp="1"/>
          </p:cNvSpPr>
          <p:nvPr>
            <p:ph type="ctrTitle"/>
          </p:nvPr>
        </p:nvSpPr>
        <p:spPr>
          <a:xfrm>
            <a:off x="429064" y="3337560"/>
            <a:ext cx="6480048" cy="2301240"/>
          </a:xfrm>
          <a:prstGeom prst="rect">
            <a:avLst/>
          </a:prstGeom>
          <a:noFill/>
          <a:ln>
            <a:noFill/>
          </a:ln>
        </p:spPr>
        <p:txBody>
          <a:bodyPr spcFirstLastPara="1" wrap="square" lIns="45700" tIns="45700" rIns="45700" bIns="45700" anchor="t" anchorCtr="0">
            <a:noAutofit/>
          </a:bodyPr>
          <a:lstStyle>
            <a:lvl1pPr lvl="0" algn="r">
              <a:spcBef>
                <a:spcPts val="0"/>
              </a:spcBef>
              <a:spcAft>
                <a:spcPts val="0"/>
              </a:spcAft>
              <a:buClr>
                <a:srgbClr val="89D0EA"/>
              </a:buClr>
              <a:buSzPts val="4600"/>
              <a:buFont typeface="Libre Franklin"/>
              <a:buNone/>
              <a:defRPr b="1" cap="none">
                <a:solidFill>
                  <a:srgbClr val="89D0E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
          <p:cNvSpPr txBox="1">
            <a:spLocks noGrp="1"/>
          </p:cNvSpPr>
          <p:nvPr>
            <p:ph type="subTitle" idx="1"/>
          </p:nvPr>
        </p:nvSpPr>
        <p:spPr>
          <a:xfrm>
            <a:off x="433050" y="1544812"/>
            <a:ext cx="6480048" cy="1752600"/>
          </a:xfrm>
          <a:prstGeom prst="rect">
            <a:avLst/>
          </a:prstGeom>
          <a:noFill/>
          <a:ln>
            <a:noFill/>
          </a:ln>
        </p:spPr>
        <p:txBody>
          <a:bodyPr spcFirstLastPara="1" wrap="square" lIns="91425" tIns="0" rIns="45700" bIns="0" anchor="b" anchorCtr="0">
            <a:noAutofit/>
          </a:bodyPr>
          <a:lstStyle>
            <a:lvl1pPr lvl="0" algn="r">
              <a:spcBef>
                <a:spcPts val="400"/>
              </a:spcBef>
              <a:spcAft>
                <a:spcPts val="0"/>
              </a:spcAft>
              <a:buSzPts val="1600"/>
              <a:buNone/>
              <a:defRPr sz="2000">
                <a:solidFill>
                  <a:schemeClr val="lt1"/>
                </a:solidFill>
              </a:defRPr>
            </a:lvl1pPr>
            <a:lvl2pPr lvl="1" algn="ctr">
              <a:spcBef>
                <a:spcPts val="360"/>
              </a:spcBef>
              <a:spcAft>
                <a:spcPts val="0"/>
              </a:spcAft>
              <a:buSzPts val="1620"/>
              <a:buNone/>
              <a:defRPr/>
            </a:lvl2pPr>
            <a:lvl3pPr lvl="2" algn="ctr">
              <a:spcBef>
                <a:spcPts val="360"/>
              </a:spcBef>
              <a:spcAft>
                <a:spcPts val="0"/>
              </a:spcAft>
              <a:buSzPts val="1530"/>
              <a:buNone/>
              <a:defRPr/>
            </a:lvl3pPr>
            <a:lvl4pPr lvl="3" algn="ctr">
              <a:spcBef>
                <a:spcPts val="360"/>
              </a:spcBef>
              <a:spcAft>
                <a:spcPts val="0"/>
              </a:spcAft>
              <a:buSzPts val="162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22" name="Google Shape;22;p2"/>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1"/>
          <p:cNvSpPr txBox="1">
            <a:spLocks noGrp="1"/>
          </p:cNvSpPr>
          <p:nvPr>
            <p:ph type="body" idx="1"/>
          </p:nvPr>
        </p:nvSpPr>
        <p:spPr>
          <a:xfrm rot="5400000">
            <a:off x="1928018" y="129381"/>
            <a:ext cx="4525963" cy="7467600"/>
          </a:xfrm>
          <a:prstGeom prst="rect">
            <a:avLst/>
          </a:prstGeom>
          <a:noFill/>
          <a:ln>
            <a:noFill/>
          </a:ln>
        </p:spPr>
        <p:txBody>
          <a:bodyPr spcFirstLastPara="1" wrap="square" lIns="91425" tIns="45700" rIns="91425" bIns="45700" anchor="t" anchorCtr="0">
            <a:noAutofit/>
          </a:bodyPr>
          <a:lstStyle>
            <a:lvl1pPr marL="457200" lvl="0" indent="-320040" algn="l">
              <a:spcBef>
                <a:spcPts val="360"/>
              </a:spcBef>
              <a:spcAft>
                <a:spcPts val="0"/>
              </a:spcAft>
              <a:buSzPts val="1440"/>
              <a:buChar char="⦿"/>
              <a:defRPr/>
            </a:lvl1pPr>
            <a:lvl2pPr marL="914400" lvl="1" indent="-331469" algn="l">
              <a:spcBef>
                <a:spcPts val="360"/>
              </a:spcBef>
              <a:spcAft>
                <a:spcPts val="0"/>
              </a:spcAft>
              <a:buSzPts val="1620"/>
              <a:buChar char="⚫"/>
              <a:defRPr/>
            </a:lvl2pPr>
            <a:lvl3pPr marL="1371600" lvl="2" indent="-325755" algn="l">
              <a:spcBef>
                <a:spcPts val="360"/>
              </a:spcBef>
              <a:spcAft>
                <a:spcPts val="0"/>
              </a:spcAft>
              <a:buSzPts val="1530"/>
              <a:buChar char="○"/>
              <a:defRPr/>
            </a:lvl3pPr>
            <a:lvl4pPr marL="1828800" lvl="3" indent="-331469" algn="l">
              <a:spcBef>
                <a:spcPts val="360"/>
              </a:spcBef>
              <a:spcAft>
                <a:spcPts val="0"/>
              </a:spcAft>
              <a:buSzPts val="162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11"/>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1"/>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32337" y="2171700"/>
            <a:ext cx="5851525" cy="2057400"/>
          </a:xfrm>
          <a:prstGeom prst="rect">
            <a:avLst/>
          </a:prstGeom>
          <a:noFill/>
          <a:ln>
            <a:noFill/>
          </a:ln>
        </p:spPr>
        <p:txBody>
          <a:bodyPr spcFirstLastPara="1" wrap="square" lIns="45700" tIns="45700" rIns="45700" bIns="45700" anchor="ctr" anchorCtr="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20040" algn="l">
              <a:spcBef>
                <a:spcPts val="360"/>
              </a:spcBef>
              <a:spcAft>
                <a:spcPts val="0"/>
              </a:spcAft>
              <a:buSzPts val="1440"/>
              <a:buChar char="⦿"/>
              <a:defRPr/>
            </a:lvl1pPr>
            <a:lvl2pPr marL="914400" lvl="1" indent="-331469" algn="l">
              <a:spcBef>
                <a:spcPts val="360"/>
              </a:spcBef>
              <a:spcAft>
                <a:spcPts val="0"/>
              </a:spcAft>
              <a:buSzPts val="1620"/>
              <a:buChar char="⚫"/>
              <a:defRPr/>
            </a:lvl2pPr>
            <a:lvl3pPr marL="1371600" lvl="2" indent="-325755" algn="l">
              <a:spcBef>
                <a:spcPts val="360"/>
              </a:spcBef>
              <a:spcAft>
                <a:spcPts val="0"/>
              </a:spcAft>
              <a:buSzPts val="1530"/>
              <a:buChar char="○"/>
              <a:defRPr/>
            </a:lvl3pPr>
            <a:lvl4pPr marL="1828800" lvl="3" indent="-331469" algn="l">
              <a:spcBef>
                <a:spcPts val="360"/>
              </a:spcBef>
              <a:spcAft>
                <a:spcPts val="0"/>
              </a:spcAft>
              <a:buSzPts val="162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12"/>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3"/>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lvl1pPr lvl="0" algn="l">
              <a:spcBef>
                <a:spcPts val="0"/>
              </a:spcBef>
              <a:spcAft>
                <a:spcPts val="0"/>
              </a:spcAft>
              <a:buClr>
                <a:schemeClr val="lt1"/>
              </a:buClr>
              <a:buSzPts val="46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
          <p:cNvSpPr txBox="1">
            <a:spLocks noGrp="1"/>
          </p:cNvSpPr>
          <p:nvPr>
            <p:ph type="body" idx="1"/>
          </p:nvPr>
        </p:nvSpPr>
        <p:spPr>
          <a:xfrm>
            <a:off x="457200" y="1600200"/>
            <a:ext cx="7467600" cy="4525963"/>
          </a:xfrm>
          <a:prstGeom prst="rect">
            <a:avLst/>
          </a:prstGeom>
          <a:noFill/>
          <a:ln>
            <a:noFill/>
          </a:ln>
        </p:spPr>
        <p:txBody>
          <a:bodyPr spcFirstLastPara="1" wrap="square" lIns="91425" tIns="45700" rIns="91425" bIns="45700" anchor="t" anchorCtr="0">
            <a:noAutofit/>
          </a:bodyPr>
          <a:lstStyle>
            <a:lvl1pPr marL="457200" lvl="0" indent="-320040" algn="l">
              <a:spcBef>
                <a:spcPts val="360"/>
              </a:spcBef>
              <a:spcAft>
                <a:spcPts val="0"/>
              </a:spcAft>
              <a:buSzPts val="1440"/>
              <a:buChar char="⦿"/>
              <a:defRPr/>
            </a:lvl1pPr>
            <a:lvl2pPr marL="914400" lvl="1" indent="-331469" algn="l">
              <a:spcBef>
                <a:spcPts val="360"/>
              </a:spcBef>
              <a:spcAft>
                <a:spcPts val="0"/>
              </a:spcAft>
              <a:buSzPts val="1620"/>
              <a:buChar char="⚫"/>
              <a:defRPr/>
            </a:lvl2pPr>
            <a:lvl3pPr marL="1371600" lvl="2" indent="-325755" algn="l">
              <a:spcBef>
                <a:spcPts val="360"/>
              </a:spcBef>
              <a:spcAft>
                <a:spcPts val="0"/>
              </a:spcAft>
              <a:buSzPts val="1530"/>
              <a:buChar char="○"/>
              <a:defRPr/>
            </a:lvl3pPr>
            <a:lvl4pPr marL="1828800" lvl="3" indent="-331469" algn="l">
              <a:spcBef>
                <a:spcPts val="360"/>
              </a:spcBef>
              <a:spcAft>
                <a:spcPts val="0"/>
              </a:spcAft>
              <a:buSzPts val="162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8" name="Google Shape;28;p3"/>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gradFill>
          <a:gsLst>
            <a:gs pos="0">
              <a:srgbClr val="3C1409"/>
            </a:gs>
            <a:gs pos="30000">
              <a:srgbClr val="47180C"/>
            </a:gs>
            <a:gs pos="100000">
              <a:srgbClr val="8C706C"/>
            </a:gs>
          </a:gsLst>
          <a:lin ang="13000000" scaled="0"/>
        </a:gradFill>
        <a:effectLst/>
      </p:bgPr>
    </p:bg>
    <p:spTree>
      <p:nvGrpSpPr>
        <p:cNvPr id="1" name="Shape 31"/>
        <p:cNvGrpSpPr/>
        <p:nvPr/>
      </p:nvGrpSpPr>
      <p:grpSpPr>
        <a:xfrm>
          <a:off x="0" y="0"/>
          <a:ext cx="0" cy="0"/>
          <a:chOff x="0" y="0"/>
          <a:chExt cx="0" cy="0"/>
        </a:xfrm>
      </p:grpSpPr>
      <p:sp>
        <p:nvSpPr>
          <p:cNvPr id="32" name="Google Shape;32;p4"/>
          <p:cNvSpPr/>
          <p:nvPr/>
        </p:nvSpPr>
        <p:spPr>
          <a:xfrm>
            <a:off x="0" y="4752126"/>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33" name="Google Shape;33;p4"/>
          <p:cNvSpPr/>
          <p:nvPr/>
        </p:nvSpPr>
        <p:spPr>
          <a:xfrm>
            <a:off x="6105525" y="0"/>
            <a:ext cx="3038475" cy="6858000"/>
          </a:xfrm>
          <a:custGeom>
            <a:avLst/>
            <a:gdLst/>
            <a:ahLst/>
            <a:cxnLst/>
            <a:rect l="l" t="t" r="r" b="b"/>
            <a:pathLst>
              <a:path w="1914" h="4329" extrusionOk="0">
                <a:moveTo>
                  <a:pt x="1914" y="9"/>
                </a:moveTo>
                <a:lnTo>
                  <a:pt x="1914" y="4329"/>
                </a:lnTo>
                <a:lnTo>
                  <a:pt x="204" y="4327"/>
                </a:lnTo>
                <a:cubicBezTo>
                  <a:pt x="1288" y="3574"/>
                  <a:pt x="1608" y="1590"/>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34" name="Google Shape;34;p4"/>
          <p:cNvSpPr txBox="1">
            <a:spLocks noGrp="1"/>
          </p:cNvSpPr>
          <p:nvPr>
            <p:ph type="title"/>
          </p:nvPr>
        </p:nvSpPr>
        <p:spPr>
          <a:xfrm>
            <a:off x="685800" y="3583837"/>
            <a:ext cx="6629400" cy="1826363"/>
          </a:xfrm>
          <a:prstGeom prst="rect">
            <a:avLst/>
          </a:prstGeom>
          <a:noFill/>
          <a:ln>
            <a:noFill/>
          </a:ln>
        </p:spPr>
        <p:txBody>
          <a:bodyPr spcFirstLastPara="1" wrap="square" lIns="45700" tIns="0" rIns="45700" bIns="0" anchor="t" anchorCtr="0">
            <a:noAutofit/>
          </a:bodyPr>
          <a:lstStyle>
            <a:lvl1pPr lvl="0" algn="l">
              <a:spcBef>
                <a:spcPts val="0"/>
              </a:spcBef>
              <a:spcAft>
                <a:spcPts val="0"/>
              </a:spcAft>
              <a:buClr>
                <a:srgbClr val="89D0EA"/>
              </a:buClr>
              <a:buSzPts val="4200"/>
              <a:buFont typeface="Libre Franklin"/>
              <a:buNone/>
              <a:defRPr sz="4200" b="1" cap="none">
                <a:solidFill>
                  <a:srgbClr val="89D0E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685800" y="2485800"/>
            <a:ext cx="6629400" cy="1066688"/>
          </a:xfrm>
          <a:prstGeom prst="rect">
            <a:avLst/>
          </a:prstGeom>
          <a:noFill/>
          <a:ln>
            <a:noFill/>
          </a:ln>
        </p:spPr>
        <p:txBody>
          <a:bodyPr spcFirstLastPara="1" wrap="square" lIns="45700" tIns="0" rIns="45700" bIns="0" anchor="b" anchorCtr="0">
            <a:noAutofit/>
          </a:bodyPr>
          <a:lstStyle>
            <a:lvl1pPr marL="457200" lvl="0" indent="-228600" algn="l">
              <a:spcBef>
                <a:spcPts val="400"/>
              </a:spcBef>
              <a:spcAft>
                <a:spcPts val="0"/>
              </a:spcAft>
              <a:buSzPts val="1600"/>
              <a:buNone/>
              <a:defRPr sz="2000">
                <a:solidFill>
                  <a:schemeClr val="lt1"/>
                </a:solidFill>
              </a:defRPr>
            </a:lvl1pPr>
            <a:lvl2pPr marL="914400" lvl="1" indent="-228600" algn="l">
              <a:spcBef>
                <a:spcPts val="360"/>
              </a:spcBef>
              <a:spcAft>
                <a:spcPts val="0"/>
              </a:spcAft>
              <a:buSzPts val="1620"/>
              <a:buNone/>
              <a:defRPr sz="1800">
                <a:solidFill>
                  <a:schemeClr val="lt1"/>
                </a:solidFill>
              </a:defRPr>
            </a:lvl2pPr>
            <a:lvl3pPr marL="1371600" lvl="2" indent="-228600" algn="l">
              <a:spcBef>
                <a:spcPts val="320"/>
              </a:spcBef>
              <a:spcAft>
                <a:spcPts val="0"/>
              </a:spcAft>
              <a:buSzPts val="1360"/>
              <a:buNone/>
              <a:defRPr sz="1600">
                <a:solidFill>
                  <a:schemeClr val="lt1"/>
                </a:solidFill>
              </a:defRPr>
            </a:lvl3pPr>
            <a:lvl4pPr marL="1828800" lvl="3" indent="-228600" algn="l">
              <a:spcBef>
                <a:spcPts val="280"/>
              </a:spcBef>
              <a:spcAft>
                <a:spcPts val="0"/>
              </a:spcAft>
              <a:buSzPts val="126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5"/>
          <p:cNvSpPr txBox="1">
            <a:spLocks noGrp="1"/>
          </p:cNvSpPr>
          <p:nvPr>
            <p:ph type="body" idx="1"/>
          </p:nvPr>
        </p:nvSpPr>
        <p:spPr>
          <a:xfrm>
            <a:off x="457200" y="1600200"/>
            <a:ext cx="3657600" cy="4525963"/>
          </a:xfrm>
          <a:prstGeom prst="rect">
            <a:avLst/>
          </a:prstGeom>
          <a:noFill/>
          <a:ln>
            <a:noFill/>
          </a:ln>
        </p:spPr>
        <p:txBody>
          <a:bodyPr spcFirstLastPara="1" wrap="square" lIns="91425" tIns="45700" rIns="91425" bIns="45700" anchor="t" anchorCtr="0">
            <a:noAutofit/>
          </a:bodyPr>
          <a:lstStyle>
            <a:lvl1pPr marL="457200" lvl="0" indent="-360680" algn="l">
              <a:spcBef>
                <a:spcPts val="520"/>
              </a:spcBef>
              <a:spcAft>
                <a:spcPts val="0"/>
              </a:spcAft>
              <a:buSzPts val="2080"/>
              <a:buChar char="⦿"/>
              <a:defRPr sz="2600"/>
            </a:lvl1pPr>
            <a:lvl2pPr marL="914400" lvl="1" indent="-354330" algn="l">
              <a:spcBef>
                <a:spcPts val="440"/>
              </a:spcBef>
              <a:spcAft>
                <a:spcPts val="0"/>
              </a:spcAft>
              <a:buSzPts val="1980"/>
              <a:buChar char="⚫"/>
              <a:defRPr sz="2200"/>
            </a:lvl2pPr>
            <a:lvl3pPr marL="1371600" lvl="2" indent="-336550" algn="l">
              <a:spcBef>
                <a:spcPts val="400"/>
              </a:spcBef>
              <a:spcAft>
                <a:spcPts val="0"/>
              </a:spcAft>
              <a:buSzPts val="1700"/>
              <a:buChar char="○"/>
              <a:defRPr sz="2000"/>
            </a:lvl3pPr>
            <a:lvl4pPr marL="1828800" lvl="3" indent="-331469" algn="l">
              <a:spcBef>
                <a:spcPts val="360"/>
              </a:spcBef>
              <a:spcAft>
                <a:spcPts val="0"/>
              </a:spcAft>
              <a:buSzPts val="162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2" name="Google Shape;42;p5"/>
          <p:cNvSpPr txBox="1">
            <a:spLocks noGrp="1"/>
          </p:cNvSpPr>
          <p:nvPr>
            <p:ph type="body" idx="2"/>
          </p:nvPr>
        </p:nvSpPr>
        <p:spPr>
          <a:xfrm>
            <a:off x="4267200" y="1600200"/>
            <a:ext cx="3657600" cy="4525963"/>
          </a:xfrm>
          <a:prstGeom prst="rect">
            <a:avLst/>
          </a:prstGeom>
          <a:noFill/>
          <a:ln>
            <a:noFill/>
          </a:ln>
        </p:spPr>
        <p:txBody>
          <a:bodyPr spcFirstLastPara="1" wrap="square" lIns="91425" tIns="45700" rIns="91425" bIns="45700" anchor="t" anchorCtr="0">
            <a:noAutofit/>
          </a:bodyPr>
          <a:lstStyle>
            <a:lvl1pPr marL="457200" lvl="0" indent="-360680" algn="l">
              <a:spcBef>
                <a:spcPts val="520"/>
              </a:spcBef>
              <a:spcAft>
                <a:spcPts val="0"/>
              </a:spcAft>
              <a:buSzPts val="2080"/>
              <a:buChar char="⦿"/>
              <a:defRPr sz="2600"/>
            </a:lvl1pPr>
            <a:lvl2pPr marL="914400" lvl="1" indent="-354330" algn="l">
              <a:spcBef>
                <a:spcPts val="440"/>
              </a:spcBef>
              <a:spcAft>
                <a:spcPts val="0"/>
              </a:spcAft>
              <a:buSzPts val="1980"/>
              <a:buChar char="⚫"/>
              <a:defRPr sz="2200"/>
            </a:lvl2pPr>
            <a:lvl3pPr marL="1371600" lvl="2" indent="-336550" algn="l">
              <a:spcBef>
                <a:spcPts val="400"/>
              </a:spcBef>
              <a:spcAft>
                <a:spcPts val="0"/>
              </a:spcAft>
              <a:buSzPts val="1700"/>
              <a:buChar char="○"/>
              <a:defRPr sz="2000"/>
            </a:lvl3pPr>
            <a:lvl4pPr marL="1828800" lvl="3" indent="-331469" algn="l">
              <a:spcBef>
                <a:spcPts val="360"/>
              </a:spcBef>
              <a:spcAft>
                <a:spcPts val="0"/>
              </a:spcAft>
              <a:buSzPts val="162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3" name="Google Shape;43;p5"/>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5"/>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46"/>
        <p:cNvGrpSpPr/>
        <p:nvPr/>
      </p:nvGrpSpPr>
      <p:grpSpPr>
        <a:xfrm>
          <a:off x="0" y="0"/>
          <a:ext cx="0" cy="0"/>
          <a:chOff x="0" y="0"/>
          <a:chExt cx="0" cy="0"/>
        </a:xfrm>
      </p:grpSpPr>
      <p:sp>
        <p:nvSpPr>
          <p:cNvPr id="47" name="Google Shape;47;p6"/>
          <p:cNvSpPr txBox="1">
            <a:spLocks noGrp="1"/>
          </p:cNvSpPr>
          <p:nvPr>
            <p:ph type="title"/>
          </p:nvPr>
        </p:nvSpPr>
        <p:spPr>
          <a:xfrm>
            <a:off x="457200" y="273050"/>
            <a:ext cx="8229600" cy="1143000"/>
          </a:xfrm>
          <a:prstGeom prst="rect">
            <a:avLst/>
          </a:prstGeom>
          <a:noFill/>
          <a:ln>
            <a:noFill/>
          </a:ln>
        </p:spPr>
        <p:txBody>
          <a:bodyPr spcFirstLastPara="1" wrap="square" lIns="45700" tIns="45700" rIns="45700" bIns="45700" anchor="ctr" anchorCtr="0">
            <a:noAutofit/>
          </a:bodyPr>
          <a:lstStyle>
            <a:lvl1pPr lvl="0" algn="l">
              <a:spcBef>
                <a:spcPts val="0"/>
              </a:spcBef>
              <a:spcAft>
                <a:spcPts val="0"/>
              </a:spcAft>
              <a:buClr>
                <a:schemeClr val="lt1"/>
              </a:buClr>
              <a:buSzPts val="46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6"/>
          <p:cNvSpPr txBox="1">
            <a:spLocks noGrp="1"/>
          </p:cNvSpPr>
          <p:nvPr>
            <p:ph type="body" idx="1"/>
          </p:nvPr>
        </p:nvSpPr>
        <p:spPr>
          <a:xfrm>
            <a:off x="457200" y="5486400"/>
            <a:ext cx="4040188" cy="838200"/>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SzPts val="1920"/>
              <a:buNone/>
              <a:defRPr sz="2400" b="1">
                <a:solidFill>
                  <a:schemeClr val="accent1"/>
                </a:solidFill>
              </a:defRPr>
            </a:lvl1pPr>
            <a:lvl2pPr marL="914400" lvl="1" indent="-228600" algn="l">
              <a:spcBef>
                <a:spcPts val="400"/>
              </a:spcBef>
              <a:spcAft>
                <a:spcPts val="0"/>
              </a:spcAft>
              <a:buSzPts val="1800"/>
              <a:buNone/>
              <a:defRPr sz="2000" b="1"/>
            </a:lvl2pPr>
            <a:lvl3pPr marL="1371600" lvl="2" indent="-228600" algn="l">
              <a:spcBef>
                <a:spcPts val="360"/>
              </a:spcBef>
              <a:spcAft>
                <a:spcPts val="0"/>
              </a:spcAft>
              <a:buSzPts val="1530"/>
              <a:buNone/>
              <a:defRPr sz="1800" b="1"/>
            </a:lvl3pPr>
            <a:lvl4pPr marL="1828800" lvl="3" indent="-228600" algn="l">
              <a:spcBef>
                <a:spcPts val="320"/>
              </a:spcBef>
              <a:spcAft>
                <a:spcPts val="0"/>
              </a:spcAft>
              <a:buSzPts val="1440"/>
              <a:buNone/>
              <a:defRPr sz="1600" b="1"/>
            </a:lvl4pPr>
            <a:lvl5pPr marL="2286000" lvl="4" indent="-228600" algn="l">
              <a:spcBef>
                <a:spcPts val="320"/>
              </a:spcBef>
              <a:spcAft>
                <a:spcPts val="0"/>
              </a:spcAft>
              <a:buSzPts val="1600"/>
              <a:buNone/>
              <a:defRPr sz="1600" b="1"/>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9" name="Google Shape;49;p6"/>
          <p:cNvSpPr txBox="1">
            <a:spLocks noGrp="1"/>
          </p:cNvSpPr>
          <p:nvPr>
            <p:ph type="body" idx="2"/>
          </p:nvPr>
        </p:nvSpPr>
        <p:spPr>
          <a:xfrm>
            <a:off x="4645025" y="5486400"/>
            <a:ext cx="4041775" cy="838200"/>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SzPts val="1920"/>
              <a:buNone/>
              <a:defRPr sz="2400" b="1">
                <a:solidFill>
                  <a:schemeClr val="accent1"/>
                </a:solidFill>
              </a:defRPr>
            </a:lvl1pPr>
            <a:lvl2pPr marL="914400" lvl="1" indent="-228600" algn="l">
              <a:spcBef>
                <a:spcPts val="400"/>
              </a:spcBef>
              <a:spcAft>
                <a:spcPts val="0"/>
              </a:spcAft>
              <a:buSzPts val="1800"/>
              <a:buNone/>
              <a:defRPr sz="2000" b="1"/>
            </a:lvl2pPr>
            <a:lvl3pPr marL="1371600" lvl="2" indent="-228600" algn="l">
              <a:spcBef>
                <a:spcPts val="360"/>
              </a:spcBef>
              <a:spcAft>
                <a:spcPts val="0"/>
              </a:spcAft>
              <a:buSzPts val="1530"/>
              <a:buNone/>
              <a:defRPr sz="1800" b="1"/>
            </a:lvl3pPr>
            <a:lvl4pPr marL="1828800" lvl="3" indent="-228600" algn="l">
              <a:spcBef>
                <a:spcPts val="320"/>
              </a:spcBef>
              <a:spcAft>
                <a:spcPts val="0"/>
              </a:spcAft>
              <a:buSzPts val="1440"/>
              <a:buNone/>
              <a:defRPr sz="1600" b="1"/>
            </a:lvl4pPr>
            <a:lvl5pPr marL="2286000" lvl="4" indent="-228600" algn="l">
              <a:spcBef>
                <a:spcPts val="320"/>
              </a:spcBef>
              <a:spcAft>
                <a:spcPts val="0"/>
              </a:spcAft>
              <a:buSzPts val="1600"/>
              <a:buNone/>
              <a:defRPr sz="1600" b="1"/>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0" name="Google Shape;50;p6"/>
          <p:cNvSpPr txBox="1">
            <a:spLocks noGrp="1"/>
          </p:cNvSpPr>
          <p:nvPr>
            <p:ph type="body" idx="3"/>
          </p:nvPr>
        </p:nvSpPr>
        <p:spPr>
          <a:xfrm>
            <a:off x="457200" y="1516912"/>
            <a:ext cx="4040188" cy="3941763"/>
          </a:xfrm>
          <a:prstGeom prst="rect">
            <a:avLst/>
          </a:prstGeom>
          <a:noFill/>
          <a:ln>
            <a:noFill/>
          </a:ln>
        </p:spPr>
        <p:txBody>
          <a:bodyPr spcFirstLastPara="1" wrap="square" lIns="91425" tIns="45700" rIns="91425" bIns="45700" anchor="t" anchorCtr="0">
            <a:noAutofit/>
          </a:bodyPr>
          <a:lstStyle>
            <a:lvl1pPr marL="457200" lvl="0" indent="-350520" algn="l">
              <a:spcBef>
                <a:spcPts val="480"/>
              </a:spcBef>
              <a:spcAft>
                <a:spcPts val="0"/>
              </a:spcAft>
              <a:buSzPts val="1920"/>
              <a:buChar char="⦿"/>
              <a:defRPr sz="2400"/>
            </a:lvl1pPr>
            <a:lvl2pPr marL="914400" lvl="1" indent="-342900" algn="l">
              <a:spcBef>
                <a:spcPts val="400"/>
              </a:spcBef>
              <a:spcAft>
                <a:spcPts val="0"/>
              </a:spcAft>
              <a:buSzPts val="1800"/>
              <a:buChar char="⚫"/>
              <a:defRPr sz="2000"/>
            </a:lvl2pPr>
            <a:lvl3pPr marL="1371600" lvl="2" indent="-325755" algn="l">
              <a:spcBef>
                <a:spcPts val="360"/>
              </a:spcBef>
              <a:spcAft>
                <a:spcPts val="0"/>
              </a:spcAft>
              <a:buSzPts val="1530"/>
              <a:buChar char="○"/>
              <a:defRPr sz="1800"/>
            </a:lvl3pPr>
            <a:lvl4pPr marL="1828800" lvl="3" indent="-320039" algn="l">
              <a:spcBef>
                <a:spcPts val="320"/>
              </a:spcBef>
              <a:spcAft>
                <a:spcPts val="0"/>
              </a:spcAft>
              <a:buSzPts val="1440"/>
              <a:buChar char="⚫"/>
              <a:defRPr sz="1600"/>
            </a:lvl4pPr>
            <a:lvl5pPr marL="2286000" lvl="4" indent="-330200" algn="l">
              <a:spcBef>
                <a:spcPts val="320"/>
              </a:spcBef>
              <a:spcAft>
                <a:spcPts val="0"/>
              </a:spcAft>
              <a:buSzPts val="1600"/>
              <a:buChar char="-"/>
              <a:defRPr sz="16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1" name="Google Shape;51;p6"/>
          <p:cNvSpPr txBox="1">
            <a:spLocks noGrp="1"/>
          </p:cNvSpPr>
          <p:nvPr>
            <p:ph type="body" idx="4"/>
          </p:nvPr>
        </p:nvSpPr>
        <p:spPr>
          <a:xfrm>
            <a:off x="4645025" y="1516912"/>
            <a:ext cx="4041775" cy="3941763"/>
          </a:xfrm>
          <a:prstGeom prst="rect">
            <a:avLst/>
          </a:prstGeom>
          <a:noFill/>
          <a:ln>
            <a:noFill/>
          </a:ln>
        </p:spPr>
        <p:txBody>
          <a:bodyPr spcFirstLastPara="1" wrap="square" lIns="91425" tIns="45700" rIns="91425" bIns="45700" anchor="t" anchorCtr="0">
            <a:noAutofit/>
          </a:bodyPr>
          <a:lstStyle>
            <a:lvl1pPr marL="457200" lvl="0" indent="-350520" algn="l">
              <a:spcBef>
                <a:spcPts val="480"/>
              </a:spcBef>
              <a:spcAft>
                <a:spcPts val="0"/>
              </a:spcAft>
              <a:buSzPts val="1920"/>
              <a:buChar char="⦿"/>
              <a:defRPr sz="2400"/>
            </a:lvl1pPr>
            <a:lvl2pPr marL="914400" lvl="1" indent="-342900" algn="l">
              <a:spcBef>
                <a:spcPts val="400"/>
              </a:spcBef>
              <a:spcAft>
                <a:spcPts val="0"/>
              </a:spcAft>
              <a:buSzPts val="1800"/>
              <a:buChar char="⚫"/>
              <a:defRPr sz="2000"/>
            </a:lvl2pPr>
            <a:lvl3pPr marL="1371600" lvl="2" indent="-325755" algn="l">
              <a:spcBef>
                <a:spcPts val="360"/>
              </a:spcBef>
              <a:spcAft>
                <a:spcPts val="0"/>
              </a:spcAft>
              <a:buSzPts val="1530"/>
              <a:buChar char="○"/>
              <a:defRPr sz="1800"/>
            </a:lvl3pPr>
            <a:lvl4pPr marL="1828800" lvl="3" indent="-320039" algn="l">
              <a:spcBef>
                <a:spcPts val="320"/>
              </a:spcBef>
              <a:spcAft>
                <a:spcPts val="0"/>
              </a:spcAft>
              <a:buSzPts val="1440"/>
              <a:buChar char="⚫"/>
              <a:defRPr sz="1600"/>
            </a:lvl4pPr>
            <a:lvl5pPr marL="2286000" lvl="4" indent="-330200" algn="l">
              <a:spcBef>
                <a:spcPts val="320"/>
              </a:spcBef>
              <a:spcAft>
                <a:spcPts val="0"/>
              </a:spcAft>
              <a:buSzPts val="1600"/>
              <a:buChar char="-"/>
              <a:defRPr sz="16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6"/>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6"/>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7"/>
          <p:cNvSpPr txBox="1">
            <a:spLocks noGrp="1"/>
          </p:cNvSpPr>
          <p:nvPr>
            <p:ph type="title"/>
          </p:nvPr>
        </p:nvSpPr>
        <p:spPr>
          <a:xfrm>
            <a:off x="457200" y="274320"/>
            <a:ext cx="7470648" cy="1143000"/>
          </a:xfrm>
          <a:prstGeom prst="rect">
            <a:avLst/>
          </a:prstGeom>
          <a:noFill/>
          <a:ln>
            <a:noFill/>
          </a:ln>
        </p:spPr>
        <p:txBody>
          <a:bodyPr spcFirstLastPara="1" wrap="square" lIns="45700" tIns="45700" rIns="45700" bIns="45700" anchor="ctr" anchorCtr="0">
            <a:noAutofit/>
          </a:bodyPr>
          <a:lstStyle>
            <a:lvl1pPr lvl="0" algn="l">
              <a:spcBef>
                <a:spcPts val="0"/>
              </a:spcBef>
              <a:spcAft>
                <a:spcPts val="0"/>
              </a:spcAft>
              <a:buClr>
                <a:schemeClr val="lt1"/>
              </a:buClr>
              <a:buSzPts val="4600"/>
              <a:buFont typeface="Libre Franklin"/>
              <a:buNone/>
              <a:defRPr sz="4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7"/>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59" name="Google Shape;59;p7"/>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8"/>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1185528"/>
            <a:ext cx="3200400" cy="730250"/>
          </a:xfrm>
          <a:prstGeom prst="rect">
            <a:avLst/>
          </a:prstGeom>
          <a:noFill/>
          <a:ln>
            <a:noFill/>
          </a:ln>
        </p:spPr>
        <p:txBody>
          <a:bodyPr spcFirstLastPara="1" wrap="square" lIns="45700" tIns="0" rIns="45700" bIns="0" anchor="t" anchorCtr="0">
            <a:noAutofit/>
          </a:bodyPr>
          <a:lstStyle>
            <a:lvl1pPr lvl="0" algn="l">
              <a:spcBef>
                <a:spcPts val="0"/>
              </a:spcBef>
              <a:spcAft>
                <a:spcPts val="0"/>
              </a:spcAft>
              <a:buClr>
                <a:schemeClr val="accent1"/>
              </a:buClr>
              <a:buSzPts val="1800"/>
              <a:buFont typeface="Libre Franklin"/>
              <a:buNone/>
              <a:defRPr sz="1800" b="1">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457200" y="214424"/>
            <a:ext cx="2743200" cy="914400"/>
          </a:xfrm>
          <a:prstGeom prst="rect">
            <a:avLst/>
          </a:prstGeom>
          <a:noFill/>
          <a:ln>
            <a:noFill/>
          </a:ln>
        </p:spPr>
        <p:txBody>
          <a:bodyPr spcFirstLastPara="1" wrap="square" lIns="45700" tIns="0" rIns="45700" bIns="0" anchor="b" anchorCtr="0">
            <a:noAutofit/>
          </a:bodyPr>
          <a:lstStyle>
            <a:lvl1pPr marL="457200" lvl="0" indent="-228600" algn="l">
              <a:spcBef>
                <a:spcPts val="280"/>
              </a:spcBef>
              <a:spcAft>
                <a:spcPts val="0"/>
              </a:spcAft>
              <a:buSzPts val="1120"/>
              <a:buNone/>
              <a:defRPr sz="1400"/>
            </a:lvl1pPr>
            <a:lvl2pPr marL="914400" lvl="1" indent="-228600" algn="l">
              <a:spcBef>
                <a:spcPts val="240"/>
              </a:spcBef>
              <a:spcAft>
                <a:spcPts val="0"/>
              </a:spcAft>
              <a:buSzPts val="1080"/>
              <a:buNone/>
              <a:defRPr sz="1200"/>
            </a:lvl2pPr>
            <a:lvl3pPr marL="1371600" lvl="2" indent="-228600" algn="l">
              <a:spcBef>
                <a:spcPts val="200"/>
              </a:spcBef>
              <a:spcAft>
                <a:spcPts val="0"/>
              </a:spcAft>
              <a:buSzPts val="850"/>
              <a:buNone/>
              <a:defRPr sz="1000"/>
            </a:lvl3pPr>
            <a:lvl4pPr marL="1828800" lvl="3" indent="-228600" algn="l">
              <a:spcBef>
                <a:spcPts val="180"/>
              </a:spcBef>
              <a:spcAft>
                <a:spcPts val="0"/>
              </a:spcAft>
              <a:buSzPts val="810"/>
              <a:buNone/>
              <a:defRPr sz="900"/>
            </a:lvl4pPr>
            <a:lvl5pPr marL="2286000" lvl="4" indent="-228600" algn="l">
              <a:spcBef>
                <a:spcPts val="180"/>
              </a:spcBef>
              <a:spcAft>
                <a:spcPts val="0"/>
              </a:spcAft>
              <a:buSzPts val="900"/>
              <a:buNone/>
              <a:defRPr sz="9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7" name="Google Shape;67;p9"/>
          <p:cNvSpPr txBox="1">
            <a:spLocks noGrp="1"/>
          </p:cNvSpPr>
          <p:nvPr>
            <p:ph type="body" idx="2"/>
          </p:nvPr>
        </p:nvSpPr>
        <p:spPr>
          <a:xfrm>
            <a:off x="457200" y="1981200"/>
            <a:ext cx="7086600" cy="3810000"/>
          </a:xfrm>
          <a:prstGeom prst="rect">
            <a:avLst/>
          </a:prstGeom>
          <a:noFill/>
          <a:ln>
            <a:noFill/>
          </a:ln>
        </p:spPr>
        <p:txBody>
          <a:bodyPr spcFirstLastPara="1" wrap="square" lIns="91425" tIns="45700" rIns="91425" bIns="45700" anchor="t" anchorCtr="0">
            <a:noAutofit/>
          </a:bodyPr>
          <a:lstStyle>
            <a:lvl1pPr marL="457200" lvl="0" indent="-370840" algn="l">
              <a:spcBef>
                <a:spcPts val="560"/>
              </a:spcBef>
              <a:spcAft>
                <a:spcPts val="0"/>
              </a:spcAft>
              <a:buSzPts val="2240"/>
              <a:buChar char="⦿"/>
              <a:defRPr sz="2800"/>
            </a:lvl1pPr>
            <a:lvl2pPr marL="914400" lvl="1" indent="-365760" algn="l">
              <a:spcBef>
                <a:spcPts val="480"/>
              </a:spcBef>
              <a:spcAft>
                <a:spcPts val="0"/>
              </a:spcAft>
              <a:buSzPts val="2160"/>
              <a:buChar char="⚫"/>
              <a:defRPr sz="2400"/>
            </a:lvl2pPr>
            <a:lvl3pPr marL="1371600" lvl="2" indent="-347344" algn="l">
              <a:spcBef>
                <a:spcPts val="440"/>
              </a:spcBef>
              <a:spcAft>
                <a:spcPts val="0"/>
              </a:spcAft>
              <a:buSzPts val="1870"/>
              <a:buChar char="○"/>
              <a:defRPr sz="2200"/>
            </a:lvl3pPr>
            <a:lvl4pPr marL="1828800" lvl="3" indent="-342900" algn="l">
              <a:spcBef>
                <a:spcPts val="400"/>
              </a:spcBef>
              <a:spcAft>
                <a:spcPts val="0"/>
              </a:spcAft>
              <a:buSzPts val="1800"/>
              <a:buChar char="⚫"/>
              <a:defRPr sz="2000"/>
            </a:lvl4pPr>
            <a:lvl5pPr marL="2286000" lvl="4" indent="-355600" algn="l">
              <a:spcBef>
                <a:spcPts val="400"/>
              </a:spcBef>
              <a:spcAft>
                <a:spcPts val="0"/>
              </a:spcAft>
              <a:buSzPts val="2000"/>
              <a:buChar char="-"/>
              <a:defRPr sz="20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8" name="Google Shape;68;p9"/>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8156448"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5556732" y="1705709"/>
            <a:ext cx="3053868" cy="1253808"/>
          </a:xfrm>
          <a:prstGeom prst="rect">
            <a:avLst/>
          </a:prstGeom>
          <a:noFill/>
          <a:ln>
            <a:noFill/>
          </a:ln>
        </p:spPr>
        <p:txBody>
          <a:bodyPr spcFirstLastPara="1" wrap="square" lIns="45700" tIns="45700" rIns="45700" bIns="45700" anchor="b" anchorCtr="0">
            <a:noAutofit/>
          </a:bodyPr>
          <a:lstStyle>
            <a:lvl1pPr lvl="0" algn="l">
              <a:spcBef>
                <a:spcPts val="0"/>
              </a:spcBef>
              <a:spcAft>
                <a:spcPts val="0"/>
              </a:spcAft>
              <a:buClr>
                <a:schemeClr val="accent1"/>
              </a:buClr>
              <a:buSzPts val="2200"/>
              <a:buFont typeface="Libre Franklin"/>
              <a:buNone/>
              <a:defRPr sz="2200" b="1">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a:spLocks noGrp="1"/>
          </p:cNvSpPr>
          <p:nvPr>
            <p:ph type="pic" idx="2"/>
          </p:nvPr>
        </p:nvSpPr>
        <p:spPr>
          <a:xfrm>
            <a:off x="1065628" y="1019907"/>
            <a:ext cx="4114800" cy="4114800"/>
          </a:xfrm>
          <a:prstGeom prst="ellipse">
            <a:avLst/>
          </a:prstGeom>
          <a:solidFill>
            <a:srgbClr val="391C14"/>
          </a:solidFill>
          <a:ln w="50800" cap="flat" cmpd="sng">
            <a:solidFill>
              <a:schemeClr val="dk2"/>
            </a:solidFill>
            <a:prstDash val="solid"/>
            <a:miter lim="800000"/>
            <a:headEnd type="none" w="sm" len="sm"/>
            <a:tailEnd type="none" w="sm" len="sm"/>
          </a:ln>
          <a:effectLst>
            <a:outerShdw blurRad="152000" dist="345000" dir="5400000" sx="-80000" sy="-18000" rotWithShape="0">
              <a:srgbClr val="000000">
                <a:alpha val="24705"/>
              </a:srgbClr>
            </a:outerShdw>
          </a:effectLst>
        </p:spPr>
        <p:txBody>
          <a:bodyPr spcFirstLastPara="1" wrap="square" lIns="91425" tIns="45700" rIns="91425" bIns="45700" anchor="t" anchorCtr="0">
            <a:noAutofit/>
          </a:bodyPr>
          <a:lstStyle>
            <a:lvl1pPr marR="0" lvl="0" algn="l" rtl="0">
              <a:spcBef>
                <a:spcPts val="640"/>
              </a:spcBef>
              <a:spcAft>
                <a:spcPts val="0"/>
              </a:spcAft>
              <a:buClr>
                <a:schemeClr val="accent1"/>
              </a:buClr>
              <a:buSzPts val="2560"/>
              <a:buFont typeface="Noto Sans Symbols"/>
              <a:buNone/>
              <a:defRPr sz="3200" b="0" i="0" u="none" strike="noStrike" cap="none">
                <a:solidFill>
                  <a:schemeClr val="lt1"/>
                </a:solidFill>
                <a:latin typeface="Arial"/>
                <a:ea typeface="Arial"/>
                <a:cs typeface="Arial"/>
                <a:sym typeface="Arial"/>
              </a:defRPr>
            </a:lvl1pPr>
            <a:lvl2pPr marR="0" lvl="1"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R="0" lvl="2"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R="0" lvl="3"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R="0" lvl="4"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R="0" lvl="6"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R="0" lvl="7"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R="0" lvl="8"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74" name="Google Shape;74;p10"/>
          <p:cNvSpPr txBox="1">
            <a:spLocks noGrp="1"/>
          </p:cNvSpPr>
          <p:nvPr>
            <p:ph type="body" idx="1"/>
          </p:nvPr>
        </p:nvSpPr>
        <p:spPr>
          <a:xfrm>
            <a:off x="5556734" y="2998765"/>
            <a:ext cx="3053866" cy="2663482"/>
          </a:xfrm>
          <a:prstGeom prst="rect">
            <a:avLst/>
          </a:prstGeom>
          <a:noFill/>
          <a:ln>
            <a:noFill/>
          </a:ln>
        </p:spPr>
        <p:txBody>
          <a:bodyPr spcFirstLastPara="1" wrap="square" lIns="45700" tIns="45700" rIns="45700" bIns="45700" anchor="t" anchorCtr="0">
            <a:noAutofit/>
          </a:bodyPr>
          <a:lstStyle>
            <a:lvl1pPr marL="457200" lvl="0" indent="-228600" algn="l">
              <a:spcBef>
                <a:spcPts val="240"/>
              </a:spcBef>
              <a:spcAft>
                <a:spcPts val="0"/>
              </a:spcAft>
              <a:buSzPts val="960"/>
              <a:buFont typeface="Arial"/>
              <a:buNone/>
              <a:defRPr sz="1200"/>
            </a:lvl1pPr>
            <a:lvl2pPr marL="914400" lvl="1" indent="-228600" algn="l">
              <a:spcBef>
                <a:spcPts val="240"/>
              </a:spcBef>
              <a:spcAft>
                <a:spcPts val="0"/>
              </a:spcAft>
              <a:buSzPts val="1080"/>
              <a:buFont typeface="Arial"/>
              <a:buNone/>
              <a:defRPr sz="1200"/>
            </a:lvl2pPr>
            <a:lvl3pPr marL="1371600" lvl="2" indent="-228600" algn="l">
              <a:spcBef>
                <a:spcPts val="200"/>
              </a:spcBef>
              <a:spcAft>
                <a:spcPts val="0"/>
              </a:spcAft>
              <a:buSzPts val="850"/>
              <a:buFont typeface="Arial"/>
              <a:buNone/>
              <a:defRPr sz="1000"/>
            </a:lvl3pPr>
            <a:lvl4pPr marL="1828800" lvl="3" indent="-228600" algn="l">
              <a:spcBef>
                <a:spcPts val="180"/>
              </a:spcBef>
              <a:spcAft>
                <a:spcPts val="0"/>
              </a:spcAft>
              <a:buSzPts val="810"/>
              <a:buFont typeface="Arial"/>
              <a:buNone/>
              <a:defRPr sz="900"/>
            </a:lvl4pPr>
            <a:lvl5pPr marL="2286000" lvl="4" indent="-228600" algn="l">
              <a:spcBef>
                <a:spcPts val="180"/>
              </a:spcBef>
              <a:spcAft>
                <a:spcPts val="0"/>
              </a:spcAft>
              <a:buSzPts val="900"/>
              <a:buFont typeface="Arial"/>
              <a:buNone/>
              <a:defRPr sz="9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5" name="Google Shape;75;p10"/>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1"/>
          <p:cNvSpPr/>
          <p:nvPr/>
        </p:nvSpPr>
        <p:spPr>
          <a:xfrm>
            <a:off x="0" y="4752126"/>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1" name="Google Shape;11;p1"/>
          <p:cNvSpPr/>
          <p:nvPr/>
        </p:nvSpPr>
        <p:spPr>
          <a:xfrm>
            <a:off x="7315200" y="0"/>
            <a:ext cx="1828800" cy="6858000"/>
          </a:xfrm>
          <a:custGeom>
            <a:avLst/>
            <a:gdLst/>
            <a:ahLst/>
            <a:cxnLst/>
            <a:rect l="l" t="t" r="r" b="b"/>
            <a:pathLst>
              <a:path w="1914" h="4329" extrusionOk="0">
                <a:moveTo>
                  <a:pt x="1914" y="9"/>
                </a:moveTo>
                <a:lnTo>
                  <a:pt x="1914" y="4329"/>
                </a:lnTo>
                <a:lnTo>
                  <a:pt x="204" y="4327"/>
                </a:lnTo>
                <a:cubicBezTo>
                  <a:pt x="1288" y="3574"/>
                  <a:pt x="2082" y="1734"/>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2" name="Google Shape;12;p1"/>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lvl1pPr marR="0" lvl="0" algn="l" rtl="0">
              <a:spcBef>
                <a:spcPts val="0"/>
              </a:spcBef>
              <a:spcAft>
                <a:spcPts val="0"/>
              </a:spcAft>
              <a:buClr>
                <a:schemeClr val="lt1"/>
              </a:buClr>
              <a:buSzPts val="4600"/>
              <a:buFont typeface="Libre Franklin"/>
              <a:buNone/>
              <a:defRPr sz="4600" b="0" i="0" u="none" strike="noStrike" cap="none">
                <a:solidFill>
                  <a:schemeClr val="lt1"/>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
          <p:cNvSpPr txBox="1">
            <a:spLocks noGrp="1"/>
          </p:cNvSpPr>
          <p:nvPr>
            <p:ph type="body" idx="1"/>
          </p:nvPr>
        </p:nvSpPr>
        <p:spPr>
          <a:xfrm>
            <a:off x="457200" y="1600200"/>
            <a:ext cx="7467600" cy="4525963"/>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noAutofit/>
          </a:bodyPr>
          <a:lstStyle>
            <a:lvl1pPr marR="0" lvl="0" algn="l" rtl="0">
              <a:spcBef>
                <a:spcPts val="0"/>
              </a:spcBef>
              <a:spcAft>
                <a:spcPts val="0"/>
              </a:spcAft>
              <a:buSzPts val="1400"/>
              <a:buNone/>
              <a:defRPr sz="1000">
                <a:solidFill>
                  <a:srgbClr val="A8A29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noAutofit/>
          </a:bodyPr>
          <a:lstStyle>
            <a:lvl1pPr marR="0" lvl="0" algn="ctr" rtl="0">
              <a:spcBef>
                <a:spcPts val="0"/>
              </a:spcBef>
              <a:spcAft>
                <a:spcPts val="0"/>
              </a:spcAft>
              <a:buSzPts val="1400"/>
              <a:buNone/>
              <a:defRPr sz="1000">
                <a:solidFill>
                  <a:srgbClr val="A8A29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b="0" u="none">
                <a:solidFill>
                  <a:srgbClr val="A8A292"/>
                </a:solidFill>
                <a:latin typeface="Arial"/>
                <a:ea typeface="Arial"/>
                <a:cs typeface="Arial"/>
                <a:sym typeface="Arial"/>
              </a:defRPr>
            </a:lvl1pPr>
            <a:lvl2pPr marL="0" marR="0" lvl="1" indent="0" algn="r" rtl="0">
              <a:spcBef>
                <a:spcPts val="0"/>
              </a:spcBef>
              <a:buNone/>
              <a:defRPr sz="1000" b="0" u="none">
                <a:solidFill>
                  <a:srgbClr val="A8A292"/>
                </a:solidFill>
                <a:latin typeface="Arial"/>
                <a:ea typeface="Arial"/>
                <a:cs typeface="Arial"/>
                <a:sym typeface="Arial"/>
              </a:defRPr>
            </a:lvl2pPr>
            <a:lvl3pPr marL="0" marR="0" lvl="2" indent="0" algn="r" rtl="0">
              <a:spcBef>
                <a:spcPts val="0"/>
              </a:spcBef>
              <a:buNone/>
              <a:defRPr sz="1000" b="0" u="none">
                <a:solidFill>
                  <a:srgbClr val="A8A292"/>
                </a:solidFill>
                <a:latin typeface="Arial"/>
                <a:ea typeface="Arial"/>
                <a:cs typeface="Arial"/>
                <a:sym typeface="Arial"/>
              </a:defRPr>
            </a:lvl3pPr>
            <a:lvl4pPr marL="0" marR="0" lvl="3" indent="0" algn="r" rtl="0">
              <a:spcBef>
                <a:spcPts val="0"/>
              </a:spcBef>
              <a:buNone/>
              <a:defRPr sz="1000" b="0" u="none">
                <a:solidFill>
                  <a:srgbClr val="A8A292"/>
                </a:solidFill>
                <a:latin typeface="Arial"/>
                <a:ea typeface="Arial"/>
                <a:cs typeface="Arial"/>
                <a:sym typeface="Arial"/>
              </a:defRPr>
            </a:lvl4pPr>
            <a:lvl5pPr marL="0" marR="0" lvl="4" indent="0" algn="r" rtl="0">
              <a:spcBef>
                <a:spcPts val="0"/>
              </a:spcBef>
              <a:buNone/>
              <a:defRPr sz="1000" b="0" u="none">
                <a:solidFill>
                  <a:srgbClr val="A8A292"/>
                </a:solidFill>
                <a:latin typeface="Arial"/>
                <a:ea typeface="Arial"/>
                <a:cs typeface="Arial"/>
                <a:sym typeface="Arial"/>
              </a:defRPr>
            </a:lvl5pPr>
            <a:lvl6pPr marL="0" marR="0" lvl="5" indent="0" algn="r" rtl="0">
              <a:spcBef>
                <a:spcPts val="0"/>
              </a:spcBef>
              <a:buNone/>
              <a:defRPr sz="1000" b="0" u="none">
                <a:solidFill>
                  <a:srgbClr val="A8A292"/>
                </a:solidFill>
                <a:latin typeface="Arial"/>
                <a:ea typeface="Arial"/>
                <a:cs typeface="Arial"/>
                <a:sym typeface="Arial"/>
              </a:defRPr>
            </a:lvl6pPr>
            <a:lvl7pPr marL="0" marR="0" lvl="6" indent="0" algn="r" rtl="0">
              <a:spcBef>
                <a:spcPts val="0"/>
              </a:spcBef>
              <a:buNone/>
              <a:defRPr sz="1000" b="0" u="none">
                <a:solidFill>
                  <a:srgbClr val="A8A292"/>
                </a:solidFill>
                <a:latin typeface="Arial"/>
                <a:ea typeface="Arial"/>
                <a:cs typeface="Arial"/>
                <a:sym typeface="Arial"/>
              </a:defRPr>
            </a:lvl7pPr>
            <a:lvl8pPr marL="0" marR="0" lvl="7" indent="0" algn="r" rtl="0">
              <a:spcBef>
                <a:spcPts val="0"/>
              </a:spcBef>
              <a:buNone/>
              <a:defRPr sz="1000" b="0" u="none">
                <a:solidFill>
                  <a:srgbClr val="A8A292"/>
                </a:solidFill>
                <a:latin typeface="Arial"/>
                <a:ea typeface="Arial"/>
                <a:cs typeface="Arial"/>
                <a:sym typeface="Arial"/>
              </a:defRPr>
            </a:lvl8pPr>
            <a:lvl9pPr marL="0" marR="0" lvl="8" indent="0" algn="r" rtl="0">
              <a:spcBef>
                <a:spcPts val="0"/>
              </a:spcBef>
              <a:buNone/>
              <a:defRPr sz="1000" b="0" u="none">
                <a:solidFill>
                  <a:srgbClr val="A8A29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511503" y="1127700"/>
            <a:ext cx="8121000" cy="2301300"/>
          </a:xfrm>
          <a:prstGeom prst="rect">
            <a:avLst/>
          </a:prstGeom>
        </p:spPr>
        <p:txBody>
          <a:bodyPr spcFirstLastPara="1" wrap="square" lIns="45700" tIns="45700" rIns="45700" bIns="45700" anchor="t" anchorCtr="0">
            <a:noAutofit/>
          </a:bodyPr>
          <a:lstStyle/>
          <a:p>
            <a:pPr marL="0" lvl="0" indent="0" algn="ctr" rtl="0">
              <a:spcBef>
                <a:spcPts val="0"/>
              </a:spcBef>
              <a:spcAft>
                <a:spcPts val="0"/>
              </a:spcAft>
              <a:buNone/>
            </a:pPr>
            <a:r>
              <a:rPr lang="en-US"/>
              <a:t>       INSOLVENCY AND BANKRUPTCY CODE 2016</a:t>
            </a:r>
            <a:endParaRPr/>
          </a:p>
          <a:p>
            <a:pPr marL="0" lvl="0" indent="0" algn="ctr" rtl="0">
              <a:spcBef>
                <a:spcPts val="0"/>
              </a:spcBef>
              <a:spcAft>
                <a:spcPts val="0"/>
              </a:spcAft>
              <a:buNone/>
            </a:pPr>
            <a:endParaRPr/>
          </a:p>
          <a:p>
            <a:pPr marL="0" lvl="0" indent="0" algn="ctr" rtl="0">
              <a:spcBef>
                <a:spcPts val="0"/>
              </a:spcBef>
              <a:spcAft>
                <a:spcPts val="0"/>
              </a:spcAft>
              <a:buNone/>
            </a:pPr>
            <a:r>
              <a:rPr lang="en-US" sz="3600"/>
              <a:t>BY </a:t>
            </a:r>
            <a:endParaRPr sz="3600"/>
          </a:p>
          <a:p>
            <a:pPr marL="0" lvl="0" indent="0" algn="ctr" rtl="0">
              <a:spcBef>
                <a:spcPts val="0"/>
              </a:spcBef>
              <a:spcAft>
                <a:spcPts val="0"/>
              </a:spcAft>
              <a:buNone/>
            </a:pPr>
            <a:r>
              <a:rPr lang="en-US" sz="3600"/>
              <a:t>CMA G N VENKATARAMAN </a:t>
            </a:r>
            <a:endParaRPr sz="3600"/>
          </a:p>
          <a:p>
            <a:pPr marL="0" lvl="0" indent="0" algn="ctr" rtl="0">
              <a:spcBef>
                <a:spcPts val="0"/>
              </a:spcBef>
              <a:spcAft>
                <a:spcPts val="0"/>
              </a:spcAft>
              <a:buNone/>
            </a:pPr>
            <a:r>
              <a:rPr lang="en-US" sz="2400"/>
              <a:t>INSOLVENCY PROFESSIONAL </a:t>
            </a:r>
            <a:endParaRPr sz="2400"/>
          </a:p>
          <a:p>
            <a:pPr marL="0" lvl="0" indent="0" algn="ctr" rtl="0">
              <a:spcBef>
                <a:spcPts val="0"/>
              </a:spcBef>
              <a:spcAft>
                <a:spcPts val="0"/>
              </a:spcAft>
              <a:buNone/>
            </a:pPr>
            <a:r>
              <a:rPr lang="en-US" sz="2400"/>
              <a:t>AND</a:t>
            </a:r>
            <a:endParaRPr sz="2400"/>
          </a:p>
          <a:p>
            <a:pPr marL="0" lvl="0" indent="0" algn="ctr" rtl="0">
              <a:spcBef>
                <a:spcPts val="0"/>
              </a:spcBef>
              <a:spcAft>
                <a:spcPts val="0"/>
              </a:spcAft>
              <a:buNone/>
            </a:pPr>
            <a:r>
              <a:rPr lang="en-US" sz="2400"/>
              <a:t>FORMER PRESIDENT ICAI </a:t>
            </a:r>
            <a:endParaRPr sz="2400"/>
          </a:p>
          <a:p>
            <a:pPr marL="0" lvl="0" indent="0" algn="ctr" rtl="0">
              <a:spcBef>
                <a:spcPts val="0"/>
              </a:spcBef>
              <a:spcAft>
                <a:spcPts val="0"/>
              </a:spcAft>
              <a:buNone/>
            </a:pPr>
            <a:r>
              <a:rPr lang="en-US" sz="2400"/>
              <a:t>AT COIMBATORE</a:t>
            </a:r>
            <a:endParaRPr sz="2400"/>
          </a:p>
          <a:p>
            <a:pPr marL="0" lvl="0" indent="0" algn="ctr" rtl="0">
              <a:spcBef>
                <a:spcPts val="0"/>
              </a:spcBef>
              <a:spcAft>
                <a:spcPts val="0"/>
              </a:spcAft>
              <a:buNone/>
            </a:pPr>
            <a:r>
              <a:rPr lang="en-US" sz="2400"/>
              <a:t>ON SATURDAY THE 10TH OF AUGUST 2019</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lvl="0" indent="0" algn="l" rtl="0">
              <a:spcBef>
                <a:spcPts val="0"/>
              </a:spcBef>
              <a:spcAft>
                <a:spcPts val="0"/>
              </a:spcAft>
              <a:buClr>
                <a:srgbClr val="FFDA47"/>
              </a:buClr>
              <a:buSzPts val="3600"/>
              <a:buFont typeface="Libre Franklin"/>
              <a:buNone/>
            </a:pPr>
            <a:r>
              <a:rPr lang="en-US" sz="3600" b="1">
                <a:solidFill>
                  <a:srgbClr val="FFDA47"/>
                </a:solidFill>
              </a:rPr>
              <a:t>Earlier statutory structure to deal with the issues</a:t>
            </a:r>
            <a:endParaRPr sz="3600" b="1">
              <a:solidFill>
                <a:srgbClr val="FFDA47"/>
              </a:solidFill>
            </a:endParaRPr>
          </a:p>
        </p:txBody>
      </p:sp>
      <p:sp>
        <p:nvSpPr>
          <p:cNvPr id="142" name="Google Shape;142;p22"/>
          <p:cNvSpPr txBox="1">
            <a:spLocks noGrp="1"/>
          </p:cNvSpPr>
          <p:nvPr>
            <p:ph type="body" idx="1"/>
          </p:nvPr>
        </p:nvSpPr>
        <p:spPr>
          <a:xfrm>
            <a:off x="457200" y="1600200"/>
            <a:ext cx="7467600" cy="4648200"/>
          </a:xfrm>
          <a:prstGeom prst="rect">
            <a:avLst/>
          </a:prstGeom>
          <a:noFill/>
          <a:ln>
            <a:noFill/>
          </a:ln>
        </p:spPr>
        <p:txBody>
          <a:bodyPr spcFirstLastPara="1" wrap="square" lIns="91425" tIns="45700" rIns="91425" bIns="45700" anchor="t" anchorCtr="0">
            <a:noAutofit/>
          </a:bodyPr>
          <a:lstStyle/>
          <a:p>
            <a:pPr marL="420624" lvl="0" indent="-384047" algn="just" rtl="0">
              <a:spcBef>
                <a:spcPts val="0"/>
              </a:spcBef>
              <a:spcAft>
                <a:spcPts val="0"/>
              </a:spcAft>
              <a:buSzPts val="1600"/>
              <a:buChar char="⦿"/>
            </a:pPr>
            <a:r>
              <a:rPr lang="en-US" sz="2000">
                <a:latin typeface="Libre Franklin"/>
                <a:ea typeface="Libre Franklin"/>
                <a:cs typeface="Libre Franklin"/>
                <a:sym typeface="Libre Franklin"/>
              </a:rPr>
              <a:t>Earlier, the corporate  companies were governed under Companies Act, 2013 (earlier 1956 Act).</a:t>
            </a:r>
            <a:endParaRPr/>
          </a:p>
          <a:p>
            <a:pPr marL="420624" lvl="0" indent="-384047" algn="just" rtl="0">
              <a:spcBef>
                <a:spcPts val="400"/>
              </a:spcBef>
              <a:spcAft>
                <a:spcPts val="0"/>
              </a:spcAft>
              <a:buSzPts val="1600"/>
              <a:buChar char="⦿"/>
            </a:pPr>
            <a:r>
              <a:rPr lang="en-US" sz="2000">
                <a:latin typeface="Libre Franklin"/>
                <a:ea typeface="Libre Franklin"/>
                <a:cs typeface="Libre Franklin"/>
                <a:sym typeface="Libre Franklin"/>
              </a:rPr>
              <a:t>The sickness issues of companies were dealt with by High Courts.</a:t>
            </a:r>
            <a:endParaRPr/>
          </a:p>
          <a:p>
            <a:pPr marL="420624" lvl="0" indent="-384047" algn="just" rtl="0">
              <a:spcBef>
                <a:spcPts val="400"/>
              </a:spcBef>
              <a:spcAft>
                <a:spcPts val="0"/>
              </a:spcAft>
              <a:buSzPts val="1600"/>
              <a:buChar char="⦿"/>
            </a:pPr>
            <a:r>
              <a:rPr lang="en-US" sz="2000">
                <a:latin typeface="Libre Franklin"/>
                <a:ea typeface="Libre Franklin"/>
                <a:cs typeface="Libre Franklin"/>
                <a:sym typeface="Libre Franklin"/>
              </a:rPr>
              <a:t>Experience with this legal structure was not very satisfactory, to say the least. Cases used to drag on for years leading to huge national waste of resources. </a:t>
            </a:r>
            <a:endParaRPr/>
          </a:p>
          <a:p>
            <a:pPr marL="420624" lvl="0" indent="-384047" algn="just" rtl="0">
              <a:spcBef>
                <a:spcPts val="400"/>
              </a:spcBef>
              <a:spcAft>
                <a:spcPts val="0"/>
              </a:spcAft>
              <a:buSzPts val="1600"/>
              <a:buChar char="⦿"/>
            </a:pPr>
            <a:r>
              <a:rPr lang="en-US" sz="2000">
                <a:latin typeface="Libre Franklin"/>
                <a:ea typeface="Libre Franklin"/>
                <a:cs typeface="Libre Franklin"/>
                <a:sym typeface="Libre Franklin"/>
              </a:rPr>
              <a:t>The archaic provisions were not serving the purpose for which they were initially designed. </a:t>
            </a:r>
            <a:endParaRPr/>
          </a:p>
          <a:p>
            <a:pPr marL="420624" lvl="0" indent="-384047" algn="just" rtl="0">
              <a:spcBef>
                <a:spcPts val="400"/>
              </a:spcBef>
              <a:spcAft>
                <a:spcPts val="0"/>
              </a:spcAft>
              <a:buSzPts val="1600"/>
              <a:buChar char="⦿"/>
            </a:pPr>
            <a:r>
              <a:rPr lang="en-US" sz="2000">
                <a:latin typeface="Libre Franklin"/>
                <a:ea typeface="Libre Franklin"/>
                <a:cs typeface="Libre Franklin"/>
                <a:sym typeface="Libre Franklin"/>
              </a:rPr>
              <a:t>Sickness of non-corporate bodies like partnership firms, individual, HUF etc. is presently governed under Presidency Towns Insolvency Act, 1909 and Provincial Insolvency Act, 1920. These will be transferred to DRT when Insolvency Code Is made Applicable to them. </a:t>
            </a:r>
            <a:endParaRPr/>
          </a:p>
          <a:p>
            <a:pPr marL="420624" lvl="0" indent="-277368" algn="just" rtl="0">
              <a:spcBef>
                <a:spcPts val="420"/>
              </a:spcBef>
              <a:spcAft>
                <a:spcPts val="0"/>
              </a:spcAft>
              <a:buSzPts val="1680"/>
              <a:buNone/>
            </a:pP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274638"/>
            <a:ext cx="8382000" cy="792162"/>
          </a:xfrm>
          <a:prstGeom prst="rect">
            <a:avLst/>
          </a:prstGeom>
          <a:noFill/>
          <a:ln>
            <a:noFill/>
          </a:ln>
        </p:spPr>
        <p:txBody>
          <a:bodyPr spcFirstLastPara="1" wrap="square" lIns="45700" tIns="45700" rIns="45700" bIns="45700" anchor="ctr" anchorCtr="0">
            <a:noAutofit/>
          </a:bodyPr>
          <a:lstStyle/>
          <a:p>
            <a:pPr marL="0" lvl="0" indent="0" algn="ctr" rtl="0">
              <a:spcBef>
                <a:spcPts val="0"/>
              </a:spcBef>
              <a:spcAft>
                <a:spcPts val="0"/>
              </a:spcAft>
              <a:buClr>
                <a:srgbClr val="FFDA47"/>
              </a:buClr>
              <a:buSzPts val="3900"/>
              <a:buFont typeface="Libre Franklin"/>
              <a:buNone/>
            </a:pPr>
            <a:r>
              <a:rPr lang="en-US" sz="3900" b="1">
                <a:solidFill>
                  <a:srgbClr val="FFDA47"/>
                </a:solidFill>
              </a:rPr>
              <a:t>Insolvency and Bankruptcy Code, 2016</a:t>
            </a:r>
            <a:endParaRPr sz="3900" b="1">
              <a:solidFill>
                <a:srgbClr val="FFDA47"/>
              </a:solidFill>
            </a:endParaRPr>
          </a:p>
        </p:txBody>
      </p:sp>
      <p:sp>
        <p:nvSpPr>
          <p:cNvPr id="148" name="Google Shape;148;p23"/>
          <p:cNvSpPr txBox="1">
            <a:spLocks noGrp="1"/>
          </p:cNvSpPr>
          <p:nvPr>
            <p:ph type="body" idx="1"/>
          </p:nvPr>
        </p:nvSpPr>
        <p:spPr>
          <a:xfrm>
            <a:off x="457200" y="990600"/>
            <a:ext cx="8382000" cy="5715000"/>
          </a:xfrm>
          <a:prstGeom prst="rect">
            <a:avLst/>
          </a:prstGeom>
          <a:noFill/>
          <a:ln>
            <a:noFill/>
          </a:ln>
        </p:spPr>
        <p:txBody>
          <a:bodyPr spcFirstLastPara="1" wrap="square" lIns="91425" tIns="45700" rIns="91425" bIns="45700" anchor="t" anchorCtr="0">
            <a:noAutofit/>
          </a:bodyPr>
          <a:lstStyle/>
          <a:p>
            <a:pPr marL="420624" lvl="0" indent="-292608" algn="just" rtl="0">
              <a:lnSpc>
                <a:spcPct val="80000"/>
              </a:lnSpc>
              <a:spcBef>
                <a:spcPts val="0"/>
              </a:spcBef>
              <a:spcAft>
                <a:spcPts val="0"/>
              </a:spcAft>
              <a:buSzPts val="1440"/>
              <a:buNone/>
            </a:pPr>
            <a:endParaRPr sz="1800">
              <a:latin typeface="Libre Franklin"/>
              <a:ea typeface="Libre Franklin"/>
              <a:cs typeface="Libre Franklin"/>
              <a:sym typeface="Libre Franklin"/>
            </a:endParaRPr>
          </a:p>
          <a:p>
            <a:pPr marL="420624" lvl="0" indent="-384047" algn="just" rtl="0">
              <a:lnSpc>
                <a:spcPct val="80000"/>
              </a:lnSpc>
              <a:spcBef>
                <a:spcPts val="300"/>
              </a:spcBef>
              <a:spcAft>
                <a:spcPts val="0"/>
              </a:spcAft>
              <a:buSzPts val="1200"/>
              <a:buChar char="⦿"/>
            </a:pPr>
            <a:r>
              <a:rPr lang="en-US" sz="1500">
                <a:latin typeface="Libre Franklin"/>
                <a:ea typeface="Libre Franklin"/>
                <a:cs typeface="Libre Franklin"/>
                <a:sym typeface="Libre Franklin"/>
              </a:rPr>
              <a:t>The old and archaic provisions to deal with sickness arising out of financial difficulties have been replaced by Insolvency and Bankruptcy Code, 2016 (Insolvency Code, 2016 for short). </a:t>
            </a:r>
            <a:endParaRPr/>
          </a:p>
          <a:p>
            <a:pPr marL="420624" lvl="0" indent="-307847" algn="just" rtl="0">
              <a:lnSpc>
                <a:spcPct val="80000"/>
              </a:lnSpc>
              <a:spcBef>
                <a:spcPts val="300"/>
              </a:spcBef>
              <a:spcAft>
                <a:spcPts val="0"/>
              </a:spcAft>
              <a:buSzPts val="1200"/>
              <a:buNone/>
            </a:pPr>
            <a:endParaRPr sz="1500">
              <a:latin typeface="Libre Franklin"/>
              <a:ea typeface="Libre Franklin"/>
              <a:cs typeface="Libre Franklin"/>
              <a:sym typeface="Libre Franklin"/>
            </a:endParaRPr>
          </a:p>
          <a:p>
            <a:pPr marL="420624" lvl="0" indent="-384047" algn="just" rtl="0">
              <a:lnSpc>
                <a:spcPct val="80000"/>
              </a:lnSpc>
              <a:spcBef>
                <a:spcPts val="300"/>
              </a:spcBef>
              <a:spcAft>
                <a:spcPts val="0"/>
              </a:spcAft>
              <a:buSzPts val="1200"/>
              <a:buChar char="⦿"/>
            </a:pPr>
            <a:r>
              <a:rPr lang="en-US" sz="1500">
                <a:latin typeface="Libre Franklin"/>
                <a:ea typeface="Libre Franklin"/>
                <a:cs typeface="Libre Franklin"/>
                <a:sym typeface="Libre Franklin"/>
              </a:rPr>
              <a:t>As per preamble to the Code, the purpose of this Act is as follows- </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 Consolidate and amend the laws relating to reorganization and insolvency resolution of corporate persons, partnership firms and individuals</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 In a time bound manner</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 For maximization of value of assets of such persons</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 To promote entrepreneurship</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 Availability of credit</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 Balance the interests of all the stakeholders including alternation in the order of priority of  	payment of Government dues</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 Establish an Insolvency and Bankruptcy Board of India</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Intentions are sound- There is no doubt that intentions behind the law are sound. The law is well conceived. Let us hope that the law will be helpful in achieving the purposes for which it is conceived. </a:t>
            </a:r>
            <a:endParaRPr/>
          </a:p>
          <a:p>
            <a:pPr marL="420624" lvl="0" indent="-384047" algn="just" rtl="0">
              <a:lnSpc>
                <a:spcPct val="80000"/>
              </a:lnSpc>
              <a:spcBef>
                <a:spcPts val="300"/>
              </a:spcBef>
              <a:spcAft>
                <a:spcPts val="0"/>
              </a:spcAft>
              <a:buSzPts val="1200"/>
              <a:buNone/>
            </a:pPr>
            <a:r>
              <a:rPr lang="en-US" sz="1500">
                <a:latin typeface="Libre Franklin"/>
                <a:ea typeface="Libre Franklin"/>
                <a:cs typeface="Libre Franklin"/>
                <a:sym typeface="Libre Franklin"/>
              </a:rPr>
              <a:t>      	</a:t>
            </a:r>
            <a:endParaRPr/>
          </a:p>
          <a:p>
            <a:pPr marL="420624" lvl="0" indent="-384047" algn="just" rtl="0">
              <a:lnSpc>
                <a:spcPct val="80000"/>
              </a:lnSpc>
              <a:spcBef>
                <a:spcPts val="360"/>
              </a:spcBef>
              <a:spcAft>
                <a:spcPts val="0"/>
              </a:spcAft>
              <a:buSzPts val="1200"/>
              <a:buNone/>
            </a:pPr>
            <a:r>
              <a:rPr lang="en-US" sz="1500">
                <a:latin typeface="Libre Franklin"/>
                <a:ea typeface="Libre Franklin"/>
                <a:cs typeface="Libre Franklin"/>
                <a:sym typeface="Libre Franklin"/>
              </a:rPr>
              <a:t>	Code applicable all over India with some exception relating to Jammu &amp;Kashmir-The Insolvency and Bankruptcy Code, 2016 applies to whole of India. However, part III of the code, which deals with Insolvency Resolution and Bankruptcy for Individuals and partnership section 1(2) of Insolvency Code, 2016</a:t>
            </a:r>
            <a:r>
              <a:rPr lang="en-US" sz="1800">
                <a:latin typeface="Libre Franklin"/>
                <a:ea typeface="Libre Franklin"/>
                <a:cs typeface="Libre Franklin"/>
                <a:sym typeface="Libre Franklin"/>
              </a:rPr>
              <a:t>.</a:t>
            </a:r>
            <a:endParaRPr/>
          </a:p>
          <a:p>
            <a:pPr marL="420624" lvl="0" indent="-384047" algn="just" rtl="0">
              <a:lnSpc>
                <a:spcPct val="80000"/>
              </a:lnSpc>
              <a:spcBef>
                <a:spcPts val="360"/>
              </a:spcBef>
              <a:spcAft>
                <a:spcPts val="0"/>
              </a:spcAft>
              <a:buSzPts val="1440"/>
              <a:buNone/>
            </a:pPr>
            <a:endParaRPr sz="1800">
              <a:latin typeface="Libre Franklin"/>
              <a:ea typeface="Libre Franklin"/>
              <a:cs typeface="Libre Franklin"/>
              <a:sym typeface="Libre Franklin"/>
            </a:endParaRPr>
          </a:p>
          <a:p>
            <a:pPr marL="420624" lvl="0" indent="-384047" algn="just" rtl="0">
              <a:lnSpc>
                <a:spcPct val="80000"/>
              </a:lnSpc>
              <a:spcBef>
                <a:spcPts val="360"/>
              </a:spcBef>
              <a:spcAft>
                <a:spcPts val="0"/>
              </a:spcAft>
              <a:buSzPts val="1440"/>
              <a:buNone/>
            </a:pPr>
            <a:r>
              <a:rPr lang="en-US" sz="1800">
                <a:latin typeface="Libre Franklin"/>
                <a:ea typeface="Libre Franklin"/>
                <a:cs typeface="Libre Franklin"/>
                <a:sym typeface="Libre Franklin"/>
              </a:rPr>
              <a:t> </a:t>
            </a:r>
            <a:endParaRPr/>
          </a:p>
          <a:p>
            <a:pPr marL="420624" lvl="0" indent="-345947" algn="l" rtl="0">
              <a:lnSpc>
                <a:spcPct val="80000"/>
              </a:lnSpc>
              <a:spcBef>
                <a:spcPts val="150"/>
              </a:spcBef>
              <a:spcAft>
                <a:spcPts val="0"/>
              </a:spcAft>
              <a:buSzPts val="600"/>
              <a:buNone/>
            </a:pPr>
            <a:endParaRPr sz="75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ctrTitle"/>
          </p:nvPr>
        </p:nvSpPr>
        <p:spPr>
          <a:xfrm>
            <a:off x="457200" y="1219200"/>
            <a:ext cx="8410136" cy="5334000"/>
          </a:xfrm>
          <a:prstGeom prst="rect">
            <a:avLst/>
          </a:prstGeom>
          <a:noFill/>
          <a:ln>
            <a:noFill/>
          </a:ln>
        </p:spPr>
        <p:txBody>
          <a:bodyPr spcFirstLastPara="1" wrap="square" lIns="45700" tIns="45700" rIns="45700" bIns="45700" anchor="t" anchorCtr="0">
            <a:noAutofit/>
          </a:bodyPr>
          <a:lstStyle/>
          <a:p>
            <a:pPr marL="0" lvl="0" indent="0" algn="just" rtl="0">
              <a:spcBef>
                <a:spcPts val="0"/>
              </a:spcBef>
              <a:spcAft>
                <a:spcPts val="0"/>
              </a:spcAft>
              <a:buClr>
                <a:srgbClr val="00B0F0"/>
              </a:buClr>
              <a:buSzPts val="2600"/>
              <a:buFont typeface="Libre Franklin"/>
              <a:buNone/>
            </a:pPr>
            <a:r>
              <a:rPr lang="en-US" sz="2600" b="0" cap="none">
                <a:solidFill>
                  <a:srgbClr val="00B0F0"/>
                </a:solidFill>
              </a:rPr>
              <a:t>For the above said purpose a Bankruptcy Law Reform Committee (BLRC) was set up by the Ministry of Finance under the Chairmanship of Mr. T.K. Vishwanathan, former Secretary General, Lok Sabha and Former Union Law Secretary on August 22, 2014. the Bankruptcy Law Reform Committee after its study on the legal framework submitted its report to the Government in November, 2015. On December 21, 2015 a bill named the insolvency and Bankruptcy Bill, 2015 was introduced in Lok Sabha and it was passed on May 5, 2016. after passing of the bill in Rajya Sabha on May 11, 2016, the assent of the president of India was accorded on May 28, 2016 for the Bill to become the Code.</a:t>
            </a:r>
            <a:endParaRPr sz="2600" b="0" cap="none">
              <a:solidFill>
                <a:srgbClr val="00B0F0"/>
              </a:solidFill>
            </a:endParaRPr>
          </a:p>
        </p:txBody>
      </p:sp>
      <p:sp>
        <p:nvSpPr>
          <p:cNvPr id="154" name="Google Shape;154;p24"/>
          <p:cNvSpPr txBox="1">
            <a:spLocks noGrp="1"/>
          </p:cNvSpPr>
          <p:nvPr>
            <p:ph type="subTitle" idx="1"/>
          </p:nvPr>
        </p:nvSpPr>
        <p:spPr>
          <a:xfrm>
            <a:off x="433050" y="304800"/>
            <a:ext cx="8025150" cy="685800"/>
          </a:xfrm>
          <a:prstGeom prst="rect">
            <a:avLst/>
          </a:prstGeom>
          <a:noFill/>
          <a:ln>
            <a:noFill/>
          </a:ln>
        </p:spPr>
        <p:txBody>
          <a:bodyPr spcFirstLastPara="1" wrap="square" lIns="91425" tIns="0" rIns="45700" bIns="0" anchor="b" anchorCtr="0">
            <a:noAutofit/>
          </a:bodyPr>
          <a:lstStyle/>
          <a:p>
            <a:pPr marL="0" lvl="0" indent="0" algn="ctr" rtl="0">
              <a:lnSpc>
                <a:spcPct val="80000"/>
              </a:lnSpc>
              <a:spcBef>
                <a:spcPts val="0"/>
              </a:spcBef>
              <a:spcAft>
                <a:spcPts val="0"/>
              </a:spcAft>
              <a:buSzPts val="4144"/>
              <a:buNone/>
            </a:pPr>
            <a:r>
              <a:rPr lang="en-US" sz="5180">
                <a:solidFill>
                  <a:srgbClr val="00B0F0"/>
                </a:solidFill>
              </a:rPr>
              <a:t>Origin of the Code</a:t>
            </a:r>
            <a:endParaRPr sz="5180">
              <a:solidFill>
                <a:srgbClr val="00B0F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graphicFrame>
        <p:nvGraphicFramePr>
          <p:cNvPr id="159" name="Google Shape;159;p25"/>
          <p:cNvGraphicFramePr/>
          <p:nvPr/>
        </p:nvGraphicFramePr>
        <p:xfrm>
          <a:off x="838200" y="914400"/>
          <a:ext cx="7543800" cy="640090"/>
        </p:xfrm>
        <a:graphic>
          <a:graphicData uri="http://schemas.openxmlformats.org/drawingml/2006/table">
            <a:tbl>
              <a:tblPr>
                <a:noFill/>
                <a:tableStyleId>{D866E5E8-DAEB-4051-89D7-FD46F173426A}</a:tableStyleId>
              </a:tblPr>
              <a:tblGrid>
                <a:gridCol w="7543800"/>
              </a:tblGrid>
              <a:tr h="304800">
                <a:tc>
                  <a:txBody>
                    <a:bodyPr/>
                    <a:lstStyle/>
                    <a:p>
                      <a:pPr marL="0" marR="0" lvl="0" indent="0" algn="l" rtl="0">
                        <a:spcBef>
                          <a:spcPts val="0"/>
                        </a:spcBef>
                        <a:spcAft>
                          <a:spcPts val="0"/>
                        </a:spcAft>
                        <a:buNone/>
                      </a:pPr>
                      <a:r>
                        <a:rPr lang="en-US" sz="1800" u="none" strike="noStrike" cap="none">
                          <a:solidFill>
                            <a:srgbClr val="00B0F0"/>
                          </a:solidFill>
                        </a:rPr>
                        <a:t>22 Aug’ 14 :  Constitution of Bankruptcy Law Reforms Committee     (BLRC) under the Ministry of Finance</a:t>
                      </a:r>
                      <a:endParaRPr sz="18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graphicFrame>
        <p:nvGraphicFramePr>
          <p:cNvPr id="160" name="Google Shape;160;p25"/>
          <p:cNvGraphicFramePr/>
          <p:nvPr/>
        </p:nvGraphicFramePr>
        <p:xfrm>
          <a:off x="838200" y="1600200"/>
          <a:ext cx="7543800" cy="685800"/>
        </p:xfrm>
        <a:graphic>
          <a:graphicData uri="http://schemas.openxmlformats.org/drawingml/2006/table">
            <a:tbl>
              <a:tblPr>
                <a:noFill/>
                <a:tableStyleId>{D866E5E8-DAEB-4051-89D7-FD46F173426A}</a:tableStyleId>
              </a:tblPr>
              <a:tblGrid>
                <a:gridCol w="7543800"/>
              </a:tblGrid>
              <a:tr h="685800">
                <a:tc>
                  <a:txBody>
                    <a:bodyPr/>
                    <a:lstStyle/>
                    <a:p>
                      <a:pPr marL="0" marR="0" lvl="0" indent="0" algn="l" rtl="0">
                        <a:spcBef>
                          <a:spcPts val="0"/>
                        </a:spcBef>
                        <a:spcAft>
                          <a:spcPts val="0"/>
                        </a:spcAft>
                        <a:buNone/>
                      </a:pPr>
                      <a:r>
                        <a:rPr lang="en-US" sz="1800">
                          <a:solidFill>
                            <a:srgbClr val="00B0F0"/>
                          </a:solidFill>
                        </a:rPr>
                        <a:t>Nov’ 15 : Insolvency and Bankruptcy Bill, 2015 drafted and submitted by BLRC</a:t>
                      </a:r>
                      <a:endParaRPr sz="18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graphicFrame>
        <p:nvGraphicFramePr>
          <p:cNvPr id="161" name="Google Shape;161;p25"/>
          <p:cNvGraphicFramePr/>
          <p:nvPr/>
        </p:nvGraphicFramePr>
        <p:xfrm>
          <a:off x="838200" y="2473036"/>
          <a:ext cx="7543800" cy="441950"/>
        </p:xfrm>
        <a:graphic>
          <a:graphicData uri="http://schemas.openxmlformats.org/drawingml/2006/table">
            <a:tbl>
              <a:tblPr>
                <a:noFill/>
                <a:tableStyleId>{D866E5E8-DAEB-4051-89D7-FD46F173426A}</a:tableStyleId>
              </a:tblPr>
              <a:tblGrid>
                <a:gridCol w="7543800"/>
              </a:tblGrid>
              <a:tr h="441950">
                <a:tc>
                  <a:txBody>
                    <a:bodyPr/>
                    <a:lstStyle/>
                    <a:p>
                      <a:pPr marL="0" marR="0" lvl="0" indent="0" algn="l" rtl="0">
                        <a:spcBef>
                          <a:spcPts val="0"/>
                        </a:spcBef>
                        <a:spcAft>
                          <a:spcPts val="0"/>
                        </a:spcAft>
                        <a:buNone/>
                      </a:pPr>
                      <a:r>
                        <a:rPr lang="en-US" sz="1800">
                          <a:solidFill>
                            <a:srgbClr val="00B0F0"/>
                          </a:solidFill>
                        </a:rPr>
                        <a:t>21 Dec’ 15:  Bill was introduced in Lok Sabha</a:t>
                      </a:r>
                      <a:endParaRPr sz="18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graphicFrame>
        <p:nvGraphicFramePr>
          <p:cNvPr id="162" name="Google Shape;162;p25"/>
          <p:cNvGraphicFramePr/>
          <p:nvPr/>
        </p:nvGraphicFramePr>
        <p:xfrm>
          <a:off x="838200" y="3124200"/>
          <a:ext cx="7543800" cy="868675"/>
        </p:xfrm>
        <a:graphic>
          <a:graphicData uri="http://schemas.openxmlformats.org/drawingml/2006/table">
            <a:tbl>
              <a:tblPr>
                <a:noFill/>
                <a:tableStyleId>{D866E5E8-DAEB-4051-89D7-FD46F173426A}</a:tableStyleId>
              </a:tblPr>
              <a:tblGrid>
                <a:gridCol w="7543800"/>
              </a:tblGrid>
              <a:tr h="868675">
                <a:tc>
                  <a:txBody>
                    <a:bodyPr/>
                    <a:lstStyle/>
                    <a:p>
                      <a:pPr marL="0" marR="0" lvl="0" indent="0" algn="l" rtl="0">
                        <a:spcBef>
                          <a:spcPts val="0"/>
                        </a:spcBef>
                        <a:spcAft>
                          <a:spcPts val="0"/>
                        </a:spcAft>
                        <a:buNone/>
                      </a:pPr>
                      <a:r>
                        <a:rPr lang="en-US" sz="1800">
                          <a:solidFill>
                            <a:srgbClr val="00B0F0"/>
                          </a:solidFill>
                        </a:rPr>
                        <a:t> 28 Apr’ 16:  Report of the Joint committee was presented in Lok Sabha and was laid down in Rajya Sabha</a:t>
                      </a:r>
                      <a:endParaRPr sz="18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graphicFrame>
        <p:nvGraphicFramePr>
          <p:cNvPr id="163" name="Google Shape;163;p25"/>
          <p:cNvGraphicFramePr/>
          <p:nvPr/>
        </p:nvGraphicFramePr>
        <p:xfrm>
          <a:off x="838200" y="4191000"/>
          <a:ext cx="7543800" cy="381000"/>
        </p:xfrm>
        <a:graphic>
          <a:graphicData uri="http://schemas.openxmlformats.org/drawingml/2006/table">
            <a:tbl>
              <a:tblPr>
                <a:noFill/>
                <a:tableStyleId>{D866E5E8-DAEB-4051-89D7-FD46F173426A}</a:tableStyleId>
              </a:tblPr>
              <a:tblGrid>
                <a:gridCol w="7543800"/>
              </a:tblGrid>
              <a:tr h="381000">
                <a:tc>
                  <a:txBody>
                    <a:bodyPr/>
                    <a:lstStyle/>
                    <a:p>
                      <a:pPr marL="0" marR="0" lvl="0" indent="0" algn="l" rtl="0">
                        <a:spcBef>
                          <a:spcPts val="0"/>
                        </a:spcBef>
                        <a:spcAft>
                          <a:spcPts val="0"/>
                        </a:spcAft>
                        <a:buNone/>
                      </a:pPr>
                      <a:r>
                        <a:rPr lang="en-US" sz="1800">
                          <a:solidFill>
                            <a:srgbClr val="00B0F0"/>
                          </a:solidFill>
                        </a:rPr>
                        <a:t>5 May’ 16: Bill was passed by Lok Sabha</a:t>
                      </a:r>
                      <a:endParaRPr sz="18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graphicFrame>
        <p:nvGraphicFramePr>
          <p:cNvPr id="164" name="Google Shape;164;p25"/>
          <p:cNvGraphicFramePr/>
          <p:nvPr/>
        </p:nvGraphicFramePr>
        <p:xfrm>
          <a:off x="838200" y="4800600"/>
          <a:ext cx="7543800" cy="365770"/>
        </p:xfrm>
        <a:graphic>
          <a:graphicData uri="http://schemas.openxmlformats.org/drawingml/2006/table">
            <a:tbl>
              <a:tblPr>
                <a:noFill/>
                <a:tableStyleId>{D866E5E8-DAEB-4051-89D7-FD46F173426A}</a:tableStyleId>
              </a:tblPr>
              <a:tblGrid>
                <a:gridCol w="7543800"/>
              </a:tblGrid>
              <a:tr h="228600">
                <a:tc>
                  <a:txBody>
                    <a:bodyPr/>
                    <a:lstStyle/>
                    <a:p>
                      <a:pPr marL="0" marR="0" lvl="0" indent="0" algn="l" rtl="0">
                        <a:spcBef>
                          <a:spcPts val="0"/>
                        </a:spcBef>
                        <a:spcAft>
                          <a:spcPts val="0"/>
                        </a:spcAft>
                        <a:buNone/>
                      </a:pPr>
                      <a:r>
                        <a:rPr lang="en-US" sz="1800">
                          <a:solidFill>
                            <a:srgbClr val="00B0F0"/>
                          </a:solidFill>
                        </a:rPr>
                        <a:t>11 May’ 16: Bill was passed by Rajya Sabha</a:t>
                      </a:r>
                      <a:endParaRPr sz="18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graphicFrame>
        <p:nvGraphicFramePr>
          <p:cNvPr id="165" name="Google Shape;165;p25"/>
          <p:cNvGraphicFramePr/>
          <p:nvPr/>
        </p:nvGraphicFramePr>
        <p:xfrm>
          <a:off x="838200" y="5486401"/>
          <a:ext cx="7467600" cy="640090"/>
        </p:xfrm>
        <a:graphic>
          <a:graphicData uri="http://schemas.openxmlformats.org/drawingml/2006/table">
            <a:tbl>
              <a:tblPr>
                <a:noFill/>
                <a:tableStyleId>{D866E5E8-DAEB-4051-89D7-FD46F173426A}</a:tableStyleId>
              </a:tblPr>
              <a:tblGrid>
                <a:gridCol w="7467600"/>
              </a:tblGrid>
              <a:tr h="304800">
                <a:tc>
                  <a:txBody>
                    <a:bodyPr/>
                    <a:lstStyle/>
                    <a:p>
                      <a:pPr marL="0" marR="0" lvl="0" indent="0" algn="l" rtl="0">
                        <a:spcBef>
                          <a:spcPts val="0"/>
                        </a:spcBef>
                        <a:spcAft>
                          <a:spcPts val="0"/>
                        </a:spcAft>
                        <a:buNone/>
                      </a:pPr>
                      <a:r>
                        <a:rPr lang="en-US" sz="1800">
                          <a:solidFill>
                            <a:srgbClr val="00B0F0"/>
                          </a:solidFill>
                        </a:rPr>
                        <a:t>28 May’ 16:  Received the assent of President of India and became Insolvency and Bankruptcy Code, 2016 (No. 31 of 2016)</a:t>
                      </a:r>
                      <a:endParaRPr sz="18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6"/>
          <p:cNvSpPr txBox="1">
            <a:spLocks noGrp="1"/>
          </p:cNvSpPr>
          <p:nvPr>
            <p:ph type="ctrTitle"/>
          </p:nvPr>
        </p:nvSpPr>
        <p:spPr>
          <a:xfrm>
            <a:off x="429064" y="1676400"/>
            <a:ext cx="8181536" cy="4724400"/>
          </a:xfrm>
          <a:prstGeom prst="rect">
            <a:avLst/>
          </a:prstGeom>
          <a:noFill/>
          <a:ln>
            <a:noFill/>
          </a:ln>
        </p:spPr>
        <p:txBody>
          <a:bodyPr spcFirstLastPara="1" wrap="square" lIns="45700" tIns="45700" rIns="45700" bIns="45700" anchor="t" anchorCtr="0">
            <a:noAutofit/>
          </a:bodyPr>
          <a:lstStyle/>
          <a:p>
            <a:pPr marL="0" lvl="0" indent="0" algn="just" rtl="0">
              <a:spcBef>
                <a:spcPts val="0"/>
              </a:spcBef>
              <a:spcAft>
                <a:spcPts val="0"/>
              </a:spcAft>
              <a:buClr>
                <a:srgbClr val="00B0F0"/>
              </a:buClr>
              <a:buSzPts val="2600"/>
              <a:buFont typeface="Libre Franklin"/>
              <a:buNone/>
            </a:pPr>
            <a:r>
              <a:rPr lang="en-US" sz="2600" b="0">
                <a:solidFill>
                  <a:srgbClr val="00B0F0"/>
                </a:solidFill>
              </a:rPr>
              <a:t>I</a:t>
            </a:r>
            <a:r>
              <a:rPr lang="en-US" sz="2600" b="0" cap="none">
                <a:solidFill>
                  <a:srgbClr val="00B0F0"/>
                </a:solidFill>
              </a:rPr>
              <a:t>nsolvency is a financial position of one’s inability to pay the debts on time, wherein Bankruptcy on the other hand is a legal process for resolving the issue of insolvency. Insolvency is a situation which promotes one to file for bankruptcy. In simple terms, bankruptcy is the result of insolvency. However insolvency need not always lead to bankruptcy</a:t>
            </a:r>
            <a:r>
              <a:rPr lang="en-US" sz="2600" cap="none"/>
              <a:t>.</a:t>
            </a:r>
            <a:endParaRPr sz="2600"/>
          </a:p>
        </p:txBody>
      </p:sp>
      <p:sp>
        <p:nvSpPr>
          <p:cNvPr id="171" name="Google Shape;171;p26"/>
          <p:cNvSpPr txBox="1">
            <a:spLocks noGrp="1"/>
          </p:cNvSpPr>
          <p:nvPr>
            <p:ph type="subTitle" idx="1"/>
          </p:nvPr>
        </p:nvSpPr>
        <p:spPr>
          <a:xfrm>
            <a:off x="433050" y="0"/>
            <a:ext cx="8101350" cy="1295400"/>
          </a:xfrm>
          <a:prstGeom prst="rect">
            <a:avLst/>
          </a:prstGeom>
          <a:noFill/>
          <a:ln>
            <a:noFill/>
          </a:ln>
        </p:spPr>
        <p:txBody>
          <a:bodyPr spcFirstLastPara="1" wrap="square" lIns="91425" tIns="0" rIns="45700" bIns="0" anchor="b" anchorCtr="0">
            <a:noAutofit/>
          </a:bodyPr>
          <a:lstStyle/>
          <a:p>
            <a:pPr marL="0" lvl="0" indent="0" algn="ctr" rtl="0">
              <a:spcBef>
                <a:spcPts val="0"/>
              </a:spcBef>
              <a:spcAft>
                <a:spcPts val="0"/>
              </a:spcAft>
              <a:buSzPts val="2880"/>
              <a:buNone/>
            </a:pPr>
            <a:r>
              <a:rPr lang="en-US" sz="3600">
                <a:solidFill>
                  <a:srgbClr val="00B0F0"/>
                </a:solidFill>
              </a:rPr>
              <a:t>Difference between “ Insolvency” and “Bankruptcy”</a:t>
            </a:r>
            <a:endParaRPr sz="3600">
              <a:solidFill>
                <a:srgbClr val="00B0F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7"/>
          <p:cNvSpPr txBox="1">
            <a:spLocks noGrp="1"/>
          </p:cNvSpPr>
          <p:nvPr>
            <p:ph type="body" idx="1"/>
          </p:nvPr>
        </p:nvSpPr>
        <p:spPr>
          <a:xfrm>
            <a:off x="533400" y="457200"/>
            <a:ext cx="8153400" cy="5852160"/>
          </a:xfrm>
          <a:prstGeom prst="rect">
            <a:avLst/>
          </a:prstGeom>
          <a:noFill/>
          <a:ln>
            <a:noFill/>
          </a:ln>
        </p:spPr>
        <p:txBody>
          <a:bodyPr spcFirstLastPara="1" wrap="square" lIns="91425" tIns="45700" rIns="91425" bIns="45700" anchor="t" anchorCtr="0">
            <a:noAutofit/>
          </a:bodyPr>
          <a:lstStyle/>
          <a:p>
            <a:pPr marL="420624" lvl="0" indent="-231647" algn="just" rtl="0">
              <a:spcBef>
                <a:spcPts val="0"/>
              </a:spcBef>
              <a:spcAft>
                <a:spcPts val="0"/>
              </a:spcAft>
              <a:buSzPts val="2400"/>
              <a:buFont typeface="Arial"/>
              <a:buNone/>
            </a:pPr>
            <a:endParaRPr>
              <a:solidFill>
                <a:srgbClr val="957C42"/>
              </a:solidFill>
            </a:endParaRPr>
          </a:p>
          <a:p>
            <a:pPr marL="420624" lvl="0" indent="-384047" algn="just" rtl="0">
              <a:spcBef>
                <a:spcPts val="520"/>
              </a:spcBef>
              <a:spcAft>
                <a:spcPts val="0"/>
              </a:spcAft>
              <a:buSzPts val="2080"/>
              <a:buFont typeface="Arial"/>
              <a:buChar char="•"/>
            </a:pPr>
            <a:r>
              <a:rPr lang="en-US" sz="2600">
                <a:solidFill>
                  <a:srgbClr val="00B0F0"/>
                </a:solidFill>
              </a:rPr>
              <a:t>The fundamental AIM of IBC 2016  law is to provide an opportunity to debtors to try an Insolvency Resolution Process. If within a specified time frame, the resolution process does not result in sanction of a resolution plan, IBC puts the debtor in </a:t>
            </a:r>
            <a:r>
              <a:rPr lang="en-US" sz="2600" b="1">
                <a:solidFill>
                  <a:srgbClr val="00B0F0"/>
                </a:solidFill>
              </a:rPr>
              <a:t>Liquidation Mode </a:t>
            </a:r>
            <a:r>
              <a:rPr lang="en-US" sz="2600">
                <a:solidFill>
                  <a:srgbClr val="00B0F0"/>
                </a:solidFill>
              </a:rPr>
              <a:t>so that the economic resources at the disposal of the debtor could be disposed of as profitably as may be possible to pay off the creditors and other stakeholders as much as possible and as soon as may be possible</a:t>
            </a:r>
            <a:r>
              <a:rPr lang="en-US" sz="2600">
                <a:solidFill>
                  <a:srgbClr val="957C42"/>
                </a:solidFill>
              </a:rPr>
              <a: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8"/>
          <p:cNvSpPr txBox="1">
            <a:spLocks noGrp="1"/>
          </p:cNvSpPr>
          <p:nvPr>
            <p:ph type="body" idx="1"/>
          </p:nvPr>
        </p:nvSpPr>
        <p:spPr>
          <a:xfrm>
            <a:off x="228600" y="381000"/>
            <a:ext cx="8458200" cy="5928360"/>
          </a:xfrm>
          <a:prstGeom prst="rect">
            <a:avLst/>
          </a:prstGeom>
          <a:noFill/>
          <a:ln>
            <a:noFill/>
          </a:ln>
        </p:spPr>
        <p:txBody>
          <a:bodyPr spcFirstLastPara="1" wrap="square" lIns="91425" tIns="45700" rIns="91425" bIns="45700" anchor="t" anchorCtr="0">
            <a:noAutofit/>
          </a:bodyPr>
          <a:lstStyle/>
          <a:p>
            <a:pPr marL="420624" lvl="0" indent="-384047" algn="just" rtl="0">
              <a:lnSpc>
                <a:spcPct val="90000"/>
              </a:lnSpc>
              <a:spcBef>
                <a:spcPts val="0"/>
              </a:spcBef>
              <a:spcAft>
                <a:spcPts val="0"/>
              </a:spcAft>
              <a:buSzPts val="2080"/>
              <a:buFont typeface="Arial"/>
              <a:buChar char="•"/>
            </a:pPr>
            <a:r>
              <a:rPr lang="en-US" sz="2600">
                <a:solidFill>
                  <a:srgbClr val="00B0F0"/>
                </a:solidFill>
                <a:latin typeface="Arial"/>
                <a:ea typeface="Arial"/>
                <a:cs typeface="Arial"/>
                <a:sym typeface="Arial"/>
              </a:rPr>
              <a:t>The Adjudicating Authority and Appellate Authority under section 60 &amp; 61 for the corporate persons is NCLT (jurisdiction of the corporate person’s registered office is situated).</a:t>
            </a:r>
            <a:endParaRPr/>
          </a:p>
          <a:p>
            <a:pPr marL="420624" lvl="0" indent="-251968" algn="just" rtl="0">
              <a:lnSpc>
                <a:spcPct val="90000"/>
              </a:lnSpc>
              <a:spcBef>
                <a:spcPts val="520"/>
              </a:spcBef>
              <a:spcAft>
                <a:spcPts val="0"/>
              </a:spcAft>
              <a:buSzPts val="2080"/>
              <a:buFont typeface="Arial"/>
              <a:buNone/>
            </a:pPr>
            <a:endParaRPr sz="2600">
              <a:solidFill>
                <a:srgbClr val="00B0F0"/>
              </a:solidFill>
              <a:latin typeface="Arial"/>
              <a:ea typeface="Arial"/>
              <a:cs typeface="Arial"/>
              <a:sym typeface="Arial"/>
            </a:endParaRPr>
          </a:p>
          <a:p>
            <a:pPr marL="420624" lvl="0" indent="-384047" algn="just" rtl="0">
              <a:lnSpc>
                <a:spcPct val="90000"/>
              </a:lnSpc>
              <a:spcBef>
                <a:spcPts val="520"/>
              </a:spcBef>
              <a:spcAft>
                <a:spcPts val="0"/>
              </a:spcAft>
              <a:buSzPts val="2080"/>
              <a:buFont typeface="Arial"/>
              <a:buChar char="•"/>
            </a:pPr>
            <a:r>
              <a:rPr lang="en-US" sz="2600">
                <a:solidFill>
                  <a:srgbClr val="00B0F0"/>
                </a:solidFill>
                <a:latin typeface="Arial"/>
                <a:ea typeface="Arial"/>
                <a:cs typeface="Arial"/>
                <a:sym typeface="Arial"/>
              </a:rPr>
              <a:t>There are 11 NCLT benches operating in India. Appeals to NCLAT from 30-45 days which is setup only in New Delhi. </a:t>
            </a:r>
            <a:endParaRPr sz="2600">
              <a:solidFill>
                <a:srgbClr val="00B0F0"/>
              </a:solidFill>
              <a:latin typeface="Arial"/>
              <a:ea typeface="Arial"/>
              <a:cs typeface="Arial"/>
              <a:sym typeface="Arial"/>
            </a:endParaRPr>
          </a:p>
          <a:p>
            <a:pPr marL="420624" lvl="0" indent="-251968" algn="just" rtl="0">
              <a:lnSpc>
                <a:spcPct val="90000"/>
              </a:lnSpc>
              <a:spcBef>
                <a:spcPts val="520"/>
              </a:spcBef>
              <a:spcAft>
                <a:spcPts val="0"/>
              </a:spcAft>
              <a:buSzPts val="2080"/>
              <a:buFont typeface="Arial"/>
              <a:buNone/>
            </a:pPr>
            <a:endParaRPr sz="2600">
              <a:solidFill>
                <a:srgbClr val="00B0F0"/>
              </a:solidFill>
              <a:latin typeface="Arial"/>
              <a:ea typeface="Arial"/>
              <a:cs typeface="Arial"/>
              <a:sym typeface="Arial"/>
            </a:endParaRPr>
          </a:p>
          <a:p>
            <a:pPr marL="420624" lvl="0" indent="-384047" algn="just" rtl="0">
              <a:lnSpc>
                <a:spcPct val="90000"/>
              </a:lnSpc>
              <a:spcBef>
                <a:spcPts val="520"/>
              </a:spcBef>
              <a:spcAft>
                <a:spcPts val="0"/>
              </a:spcAft>
              <a:buSzPts val="2080"/>
              <a:buFont typeface="Arial"/>
              <a:buChar char="•"/>
            </a:pPr>
            <a:r>
              <a:rPr lang="en-US" sz="2600">
                <a:solidFill>
                  <a:srgbClr val="00B0F0"/>
                </a:solidFill>
                <a:latin typeface="Arial"/>
                <a:ea typeface="Arial"/>
                <a:cs typeface="Arial"/>
                <a:sym typeface="Arial"/>
              </a:rPr>
              <a:t>A final appeal under section 62 of IBC within 60 days can be filed with the Supreme Court on point of law only. </a:t>
            </a:r>
            <a:endParaRPr sz="2600">
              <a:solidFill>
                <a:srgbClr val="00B0F0"/>
              </a:solidFill>
              <a:latin typeface="Arial"/>
              <a:ea typeface="Arial"/>
              <a:cs typeface="Arial"/>
              <a:sym typeface="Arial"/>
            </a:endParaRPr>
          </a:p>
          <a:p>
            <a:pPr marL="420624" lvl="0" indent="-384047" algn="just" rtl="0">
              <a:lnSpc>
                <a:spcPct val="90000"/>
              </a:lnSpc>
              <a:spcBef>
                <a:spcPts val="520"/>
              </a:spcBef>
              <a:spcAft>
                <a:spcPts val="0"/>
              </a:spcAft>
              <a:buSzPts val="2080"/>
              <a:buFont typeface="Arial"/>
              <a:buChar char="•"/>
            </a:pPr>
            <a:r>
              <a:rPr lang="en-US" sz="2600">
                <a:solidFill>
                  <a:srgbClr val="00B0F0"/>
                </a:solidFill>
                <a:latin typeface="Arial"/>
                <a:ea typeface="Arial"/>
                <a:cs typeface="Arial"/>
                <a:sym typeface="Arial"/>
              </a:rPr>
              <a:t>The NCLT and NCLAT are administered under companies act sec. 407 to 429 all rules and procedure are adopted in IBC 2016.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9"/>
          <p:cNvSpPr txBox="1">
            <a:spLocks noGrp="1"/>
          </p:cNvSpPr>
          <p:nvPr>
            <p:ph type="body" idx="1"/>
          </p:nvPr>
        </p:nvSpPr>
        <p:spPr>
          <a:xfrm>
            <a:off x="457200" y="457200"/>
            <a:ext cx="8229600" cy="5852160"/>
          </a:xfrm>
          <a:prstGeom prst="rect">
            <a:avLst/>
          </a:prstGeom>
          <a:noFill/>
          <a:ln>
            <a:noFill/>
          </a:ln>
        </p:spPr>
        <p:txBody>
          <a:bodyPr spcFirstLastPara="1" wrap="square" lIns="91425" tIns="45700" rIns="91425" bIns="45700" anchor="t" anchorCtr="0">
            <a:noAutofit/>
          </a:bodyPr>
          <a:lstStyle/>
          <a:p>
            <a:pPr marL="420624" lvl="0" indent="-384047" algn="just" rtl="0">
              <a:spcBef>
                <a:spcPts val="0"/>
              </a:spcBef>
              <a:spcAft>
                <a:spcPts val="0"/>
              </a:spcAft>
              <a:buSzPts val="1924"/>
              <a:buFont typeface="Arial"/>
              <a:buChar char="•"/>
            </a:pPr>
            <a:r>
              <a:rPr lang="en-US" sz="2405">
                <a:solidFill>
                  <a:srgbClr val="00B0F0"/>
                </a:solidFill>
                <a:latin typeface="Arial"/>
                <a:ea typeface="Arial"/>
                <a:cs typeface="Arial"/>
                <a:sym typeface="Arial"/>
              </a:rPr>
              <a:t>Civil courts not to have jurisdiction as per Sec. 63 of IBC which reads “</a:t>
            </a:r>
            <a:r>
              <a:rPr lang="en-US" sz="2405" i="1">
                <a:solidFill>
                  <a:srgbClr val="00B0F0"/>
                </a:solidFill>
                <a:latin typeface="Arial"/>
                <a:ea typeface="Arial"/>
                <a:cs typeface="Arial"/>
                <a:sym typeface="Arial"/>
              </a:rPr>
              <a:t> </a:t>
            </a:r>
            <a:r>
              <a:rPr lang="en-US" sz="2405" b="1" i="1">
                <a:solidFill>
                  <a:srgbClr val="00B0F0"/>
                </a:solidFill>
                <a:latin typeface="Arial"/>
                <a:ea typeface="Arial"/>
                <a:cs typeface="Arial"/>
                <a:sym typeface="Arial"/>
              </a:rPr>
              <a:t>No civil Court or authority shall have jurisdiction to entertain any suit or proceedings in respect of any matter on which National Company Law Tribunal or the National Company Law Appellate Tribunal has jurisdictions under this Code. Civil Court not to have jurisdiction</a:t>
            </a:r>
            <a:r>
              <a:rPr lang="en-US" sz="2405">
                <a:solidFill>
                  <a:srgbClr val="00B0F0"/>
                </a:solidFill>
                <a:latin typeface="Arial"/>
                <a:ea typeface="Arial"/>
                <a:cs typeface="Arial"/>
                <a:sym typeface="Arial"/>
              </a:rPr>
              <a:t>”.</a:t>
            </a:r>
            <a:endParaRPr/>
          </a:p>
          <a:p>
            <a:pPr marL="420624" lvl="0" indent="-261873" algn="l" rtl="0">
              <a:spcBef>
                <a:spcPts val="481"/>
              </a:spcBef>
              <a:spcAft>
                <a:spcPts val="0"/>
              </a:spcAft>
              <a:buSzPts val="1924"/>
              <a:buFont typeface="Arial"/>
              <a:buNone/>
            </a:pPr>
            <a:endParaRPr sz="2405">
              <a:solidFill>
                <a:srgbClr val="00B0F0"/>
              </a:solidFill>
              <a:latin typeface="Arial"/>
              <a:ea typeface="Arial"/>
              <a:cs typeface="Arial"/>
              <a:sym typeface="Arial"/>
            </a:endParaRPr>
          </a:p>
          <a:p>
            <a:pPr marL="420624" lvl="0" indent="-384047" algn="just" rtl="0">
              <a:spcBef>
                <a:spcPts val="518"/>
              </a:spcBef>
              <a:spcAft>
                <a:spcPts val="0"/>
              </a:spcAft>
              <a:buSzPts val="1924"/>
              <a:buFont typeface="Arial"/>
              <a:buChar char="•"/>
            </a:pPr>
            <a:r>
              <a:rPr lang="en-US" sz="2405">
                <a:solidFill>
                  <a:srgbClr val="00B0F0"/>
                </a:solidFill>
                <a:latin typeface="Arial"/>
                <a:ea typeface="Arial"/>
                <a:cs typeface="Arial"/>
                <a:sym typeface="Arial"/>
              </a:rPr>
              <a:t>In addition sec 238 of the IBC which reads </a:t>
            </a:r>
            <a:r>
              <a:rPr lang="en-US" sz="2405" i="1">
                <a:solidFill>
                  <a:srgbClr val="00B0F0"/>
                </a:solidFill>
                <a:latin typeface="Arial"/>
                <a:ea typeface="Arial"/>
                <a:cs typeface="Arial"/>
                <a:sym typeface="Arial"/>
              </a:rPr>
              <a:t>“</a:t>
            </a:r>
            <a:r>
              <a:rPr lang="en-US" sz="2405" b="1" i="1">
                <a:solidFill>
                  <a:srgbClr val="00B0F0"/>
                </a:solidFill>
                <a:latin typeface="Arial"/>
                <a:ea typeface="Arial"/>
                <a:cs typeface="Arial"/>
                <a:sym typeface="Arial"/>
              </a:rPr>
              <a:t>the provisions of this Code shall have effect, notwithstanding anything inconsistent therewith contained in </a:t>
            </a:r>
            <a:r>
              <a:rPr lang="en-US" sz="2590" b="1" i="1" u="sng">
                <a:solidFill>
                  <a:srgbClr val="00B0F0"/>
                </a:solidFill>
                <a:latin typeface="Arial"/>
                <a:ea typeface="Arial"/>
                <a:cs typeface="Arial"/>
                <a:sym typeface="Arial"/>
              </a:rPr>
              <a:t>any other law for the time being</a:t>
            </a:r>
            <a:r>
              <a:rPr lang="en-US" sz="2590" b="1" i="1">
                <a:solidFill>
                  <a:srgbClr val="00B0F0"/>
                </a:solidFill>
                <a:latin typeface="Arial"/>
                <a:ea typeface="Arial"/>
                <a:cs typeface="Arial"/>
                <a:sym typeface="Arial"/>
              </a:rPr>
              <a:t> </a:t>
            </a:r>
            <a:r>
              <a:rPr lang="en-US" sz="2405" b="1" i="1">
                <a:solidFill>
                  <a:srgbClr val="00B0F0"/>
                </a:solidFill>
                <a:latin typeface="Arial"/>
                <a:ea typeface="Arial"/>
                <a:cs typeface="Arial"/>
                <a:sym typeface="Arial"/>
              </a:rPr>
              <a:t>in force or any instrument having effect by virtue of any such law</a:t>
            </a:r>
            <a:r>
              <a:rPr lang="en-US" sz="2405" i="1">
                <a:solidFill>
                  <a:srgbClr val="00B0F0"/>
                </a:solidFill>
                <a:latin typeface="Arial"/>
                <a:ea typeface="Arial"/>
                <a:cs typeface="Arial"/>
                <a:sym typeface="Arial"/>
              </a:rPr>
              <a:t>”</a:t>
            </a:r>
            <a:r>
              <a:rPr lang="en-US" sz="2405">
                <a:solidFill>
                  <a:srgbClr val="00B0F0"/>
                </a:solidFill>
                <a:latin typeface="Arial"/>
                <a:ea typeface="Arial"/>
                <a:cs typeface="Arial"/>
                <a:sym typeface="Arial"/>
              </a:rPr>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body" idx="1"/>
          </p:nvPr>
        </p:nvSpPr>
        <p:spPr>
          <a:xfrm>
            <a:off x="152400" y="457200"/>
            <a:ext cx="8534400" cy="6019800"/>
          </a:xfrm>
          <a:prstGeom prst="rect">
            <a:avLst/>
          </a:prstGeom>
          <a:noFill/>
          <a:ln>
            <a:noFill/>
          </a:ln>
        </p:spPr>
        <p:txBody>
          <a:bodyPr spcFirstLastPara="1" wrap="square" lIns="91425" tIns="45700" rIns="91425" bIns="45700" anchor="t" anchorCtr="0">
            <a:noAutofit/>
          </a:bodyPr>
          <a:lstStyle/>
          <a:p>
            <a:pPr marL="420624" lvl="0" indent="-384047" algn="just" rtl="0">
              <a:lnSpc>
                <a:spcPct val="80000"/>
              </a:lnSpc>
              <a:spcBef>
                <a:spcPts val="0"/>
              </a:spcBef>
              <a:spcAft>
                <a:spcPts val="0"/>
              </a:spcAft>
              <a:buSzPts val="1924"/>
              <a:buFont typeface="Arial"/>
              <a:buChar char="•"/>
            </a:pPr>
            <a:r>
              <a:rPr lang="en-US" sz="2405">
                <a:solidFill>
                  <a:srgbClr val="00B0F0"/>
                </a:solidFill>
                <a:latin typeface="Libre Franklin"/>
                <a:ea typeface="Libre Franklin"/>
                <a:cs typeface="Libre Franklin"/>
                <a:sym typeface="Libre Franklin"/>
              </a:rPr>
              <a:t>For the present CIRP can be initiated by any persons against corporate persons. The Fundamental requirement is that there should be a default and the default should be undisputed. </a:t>
            </a:r>
            <a:endParaRPr/>
          </a:p>
          <a:p>
            <a:pPr marL="420624" lvl="0" indent="-261873" algn="just" rtl="0">
              <a:lnSpc>
                <a:spcPct val="80000"/>
              </a:lnSpc>
              <a:spcBef>
                <a:spcPts val="481"/>
              </a:spcBef>
              <a:spcAft>
                <a:spcPts val="0"/>
              </a:spcAft>
              <a:buSzPts val="1924"/>
              <a:buFont typeface="Arial"/>
              <a:buNone/>
            </a:pPr>
            <a:endParaRPr sz="2405">
              <a:solidFill>
                <a:srgbClr val="00B0F0"/>
              </a:solidFill>
              <a:latin typeface="Libre Franklin"/>
              <a:ea typeface="Libre Franklin"/>
              <a:cs typeface="Libre Franklin"/>
              <a:sym typeface="Libre Franklin"/>
            </a:endParaRPr>
          </a:p>
          <a:p>
            <a:pPr marL="420624" lvl="0" indent="-384047" algn="just" rtl="0">
              <a:lnSpc>
                <a:spcPct val="80000"/>
              </a:lnSpc>
              <a:spcBef>
                <a:spcPts val="481"/>
              </a:spcBef>
              <a:spcAft>
                <a:spcPts val="0"/>
              </a:spcAft>
              <a:buSzPts val="1924"/>
              <a:buFont typeface="Arial"/>
              <a:buChar char="•"/>
            </a:pPr>
            <a:r>
              <a:rPr lang="en-US" sz="2405">
                <a:solidFill>
                  <a:srgbClr val="00B0F0"/>
                </a:solidFill>
                <a:latin typeface="Libre Franklin"/>
                <a:ea typeface="Libre Franklin"/>
                <a:cs typeface="Libre Franklin"/>
                <a:sym typeface="Libre Franklin"/>
              </a:rPr>
              <a:t>Three types of </a:t>
            </a:r>
            <a:r>
              <a:rPr lang="en-US" sz="2405">
                <a:solidFill>
                  <a:srgbClr val="00B0F0"/>
                </a:solidFill>
              </a:rPr>
              <a:t>applicants</a:t>
            </a:r>
            <a:r>
              <a:rPr lang="en-US" sz="2405">
                <a:solidFill>
                  <a:srgbClr val="00B0F0"/>
                </a:solidFill>
                <a:latin typeface="Libre Franklin"/>
                <a:ea typeface="Libre Franklin"/>
                <a:cs typeface="Libre Franklin"/>
                <a:sym typeface="Libre Franklin"/>
              </a:rPr>
              <a:t> – Financial Creditors, Operational Creditors and Corporate Debtor.</a:t>
            </a:r>
            <a:endParaRPr/>
          </a:p>
          <a:p>
            <a:pPr marL="420624" lvl="0" indent="-261873" algn="just" rtl="0">
              <a:lnSpc>
                <a:spcPct val="80000"/>
              </a:lnSpc>
              <a:spcBef>
                <a:spcPts val="481"/>
              </a:spcBef>
              <a:spcAft>
                <a:spcPts val="0"/>
              </a:spcAft>
              <a:buSzPts val="1924"/>
              <a:buFont typeface="Arial"/>
              <a:buNone/>
            </a:pPr>
            <a:endParaRPr sz="2405">
              <a:solidFill>
                <a:srgbClr val="00B0F0"/>
              </a:solidFill>
              <a:latin typeface="Libre Franklin"/>
              <a:ea typeface="Libre Franklin"/>
              <a:cs typeface="Libre Franklin"/>
              <a:sym typeface="Libre Franklin"/>
            </a:endParaRPr>
          </a:p>
          <a:p>
            <a:pPr marL="420624" lvl="0" indent="-384047" algn="just" rtl="0">
              <a:lnSpc>
                <a:spcPct val="80000"/>
              </a:lnSpc>
              <a:spcBef>
                <a:spcPts val="481"/>
              </a:spcBef>
              <a:spcAft>
                <a:spcPts val="0"/>
              </a:spcAft>
              <a:buSzPts val="1924"/>
              <a:buFont typeface="Arial"/>
              <a:buChar char="•"/>
            </a:pPr>
            <a:r>
              <a:rPr lang="en-US" sz="2405">
                <a:solidFill>
                  <a:srgbClr val="00B0F0"/>
                </a:solidFill>
                <a:latin typeface="Libre Franklin"/>
                <a:ea typeface="Libre Franklin"/>
                <a:cs typeface="Libre Franklin"/>
                <a:sym typeface="Libre Franklin"/>
              </a:rPr>
              <a:t>Sec 4 of IBC 2016 Minimum default of  rupees one lakh with certain rules, the affected person can appeal for initiation of CIRP to NCLT under section 7, 9 and 10 of IBC.</a:t>
            </a:r>
            <a:endParaRPr/>
          </a:p>
          <a:p>
            <a:pPr marL="420624" lvl="0" indent="-261873" algn="just" rtl="0">
              <a:lnSpc>
                <a:spcPct val="80000"/>
              </a:lnSpc>
              <a:spcBef>
                <a:spcPts val="481"/>
              </a:spcBef>
              <a:spcAft>
                <a:spcPts val="0"/>
              </a:spcAft>
              <a:buSzPts val="1924"/>
              <a:buFont typeface="Arial"/>
              <a:buNone/>
            </a:pPr>
            <a:endParaRPr sz="2405">
              <a:solidFill>
                <a:srgbClr val="00B0F0"/>
              </a:solidFill>
              <a:latin typeface="Libre Franklin"/>
              <a:ea typeface="Libre Franklin"/>
              <a:cs typeface="Libre Franklin"/>
              <a:sym typeface="Libre Franklin"/>
            </a:endParaRPr>
          </a:p>
          <a:p>
            <a:pPr marL="420624" lvl="0" indent="-384047" algn="just" rtl="0">
              <a:lnSpc>
                <a:spcPct val="80000"/>
              </a:lnSpc>
              <a:spcBef>
                <a:spcPts val="481"/>
              </a:spcBef>
              <a:spcAft>
                <a:spcPts val="0"/>
              </a:spcAft>
              <a:buSzPts val="1924"/>
              <a:buFont typeface="Arial"/>
              <a:buChar char="•"/>
            </a:pPr>
            <a:r>
              <a:rPr lang="en-US" sz="2405">
                <a:solidFill>
                  <a:srgbClr val="00B0F0"/>
                </a:solidFill>
                <a:latin typeface="Libre Franklin"/>
                <a:ea typeface="Libre Franklin"/>
                <a:cs typeface="Libre Franklin"/>
                <a:sym typeface="Libre Franklin"/>
              </a:rPr>
              <a:t>On admission of the application an IP will be appointed as an IRP for 30 days. </a:t>
            </a:r>
            <a:endParaRPr/>
          </a:p>
          <a:p>
            <a:pPr marL="420624" lvl="0" indent="-261873" algn="just" rtl="0">
              <a:lnSpc>
                <a:spcPct val="80000"/>
              </a:lnSpc>
              <a:spcBef>
                <a:spcPts val="481"/>
              </a:spcBef>
              <a:spcAft>
                <a:spcPts val="0"/>
              </a:spcAft>
              <a:buSzPts val="1924"/>
              <a:buFont typeface="Arial"/>
              <a:buNone/>
            </a:pPr>
            <a:endParaRPr sz="2405">
              <a:solidFill>
                <a:srgbClr val="00B0F0"/>
              </a:solidFill>
              <a:latin typeface="Libre Franklin"/>
              <a:ea typeface="Libre Franklin"/>
              <a:cs typeface="Libre Franklin"/>
              <a:sym typeface="Libre Franklin"/>
            </a:endParaRPr>
          </a:p>
          <a:p>
            <a:pPr marL="420624" lvl="0" indent="-384047" algn="just" rtl="0">
              <a:lnSpc>
                <a:spcPct val="80000"/>
              </a:lnSpc>
              <a:spcBef>
                <a:spcPts val="481"/>
              </a:spcBef>
              <a:spcAft>
                <a:spcPts val="0"/>
              </a:spcAft>
              <a:buSzPts val="1924"/>
              <a:buFont typeface="Arial"/>
              <a:buChar char="•"/>
            </a:pPr>
            <a:r>
              <a:rPr lang="en-US" sz="2405">
                <a:solidFill>
                  <a:srgbClr val="00B0F0"/>
                </a:solidFill>
                <a:latin typeface="Libre Franklin"/>
                <a:ea typeface="Libre Franklin"/>
                <a:cs typeface="Libre Franklin"/>
                <a:sym typeface="Libre Franklin"/>
              </a:rPr>
              <a:t>He has to issue public announcement in three days and call for claims and verify the claims and submit it to NCLT, within 14 days.</a:t>
            </a:r>
            <a:endParaRPr sz="2405">
              <a:solidFill>
                <a:srgbClr val="00B0F0"/>
              </a:solidFill>
              <a:latin typeface="Libre Franklin"/>
              <a:ea typeface="Libre Franklin"/>
              <a:cs typeface="Libre Franklin"/>
              <a:sym typeface="Libre Franklin"/>
            </a:endParaRPr>
          </a:p>
          <a:p>
            <a:pPr marL="420624" lvl="0" indent="-261873" algn="just" rtl="0">
              <a:lnSpc>
                <a:spcPct val="80000"/>
              </a:lnSpc>
              <a:spcBef>
                <a:spcPts val="481"/>
              </a:spcBef>
              <a:spcAft>
                <a:spcPts val="0"/>
              </a:spcAft>
              <a:buSzPts val="1924"/>
              <a:buNone/>
            </a:pPr>
            <a:endParaRPr sz="2405">
              <a:solidFill>
                <a:srgbClr val="00B0F0"/>
              </a:solidFill>
              <a:latin typeface="Libre Franklin"/>
              <a:ea typeface="Libre Franklin"/>
              <a:cs typeface="Libre Franklin"/>
              <a:sym typeface="Libre Frankli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1"/>
          <p:cNvSpPr txBox="1">
            <a:spLocks noGrp="1"/>
          </p:cNvSpPr>
          <p:nvPr>
            <p:ph type="body" idx="1"/>
          </p:nvPr>
        </p:nvSpPr>
        <p:spPr>
          <a:xfrm>
            <a:off x="152400" y="381000"/>
            <a:ext cx="8686800" cy="6172200"/>
          </a:xfrm>
          <a:prstGeom prst="rect">
            <a:avLst/>
          </a:prstGeom>
          <a:noFill/>
          <a:ln>
            <a:noFill/>
          </a:ln>
        </p:spPr>
        <p:txBody>
          <a:bodyPr spcFirstLastPara="1" wrap="square" lIns="91425" tIns="45700" rIns="91425" bIns="45700" anchor="t" anchorCtr="0">
            <a:noAutofit/>
          </a:bodyPr>
          <a:lstStyle/>
          <a:p>
            <a:pPr marL="420624" lvl="0" indent="-384047" algn="just" rtl="0">
              <a:spcBef>
                <a:spcPts val="0"/>
              </a:spcBef>
              <a:spcAft>
                <a:spcPts val="0"/>
              </a:spcAft>
              <a:buSzPts val="2080"/>
              <a:buFont typeface="Arial"/>
              <a:buChar char="•"/>
            </a:pPr>
            <a:r>
              <a:rPr lang="en-US" sz="2600">
                <a:solidFill>
                  <a:srgbClr val="00B0F0"/>
                </a:solidFill>
                <a:latin typeface="Libre Franklin"/>
                <a:ea typeface="Libre Franklin"/>
                <a:cs typeface="Libre Franklin"/>
                <a:sym typeface="Libre Franklin"/>
              </a:rPr>
              <a:t>Then formation of Committee Of Creditors  and call first meeting of COC to appoint one RP with 75% vote which will be for 180 days including 30 days of IRP.</a:t>
            </a:r>
            <a:endParaRPr/>
          </a:p>
          <a:p>
            <a:pPr marL="420624" lvl="0" indent="-251968" algn="just" rtl="0">
              <a:spcBef>
                <a:spcPts val="520"/>
              </a:spcBef>
              <a:spcAft>
                <a:spcPts val="0"/>
              </a:spcAft>
              <a:buSzPts val="2080"/>
              <a:buFont typeface="Arial"/>
              <a:buNone/>
            </a:pPr>
            <a:endParaRPr sz="2600">
              <a:solidFill>
                <a:srgbClr val="00B0F0"/>
              </a:solidFill>
              <a:latin typeface="Libre Franklin"/>
              <a:ea typeface="Libre Franklin"/>
              <a:cs typeface="Libre Franklin"/>
              <a:sym typeface="Libre Franklin"/>
            </a:endParaRPr>
          </a:p>
          <a:p>
            <a:pPr marL="420624" lvl="0" indent="-384047" algn="just" rtl="0">
              <a:spcBef>
                <a:spcPts val="520"/>
              </a:spcBef>
              <a:spcAft>
                <a:spcPts val="0"/>
              </a:spcAft>
              <a:buSzPts val="2080"/>
              <a:buFont typeface="Arial"/>
              <a:buChar char="•"/>
            </a:pPr>
            <a:r>
              <a:rPr lang="en-US" sz="2600">
                <a:solidFill>
                  <a:srgbClr val="00B0F0"/>
                </a:solidFill>
                <a:latin typeface="Libre Franklin"/>
                <a:ea typeface="Libre Franklin"/>
                <a:cs typeface="Libre Franklin"/>
                <a:sym typeface="Libre Franklin"/>
              </a:rPr>
              <a:t>Resolution Professional has to complete CIRP within 180 days by</a:t>
            </a:r>
            <a:endParaRPr/>
          </a:p>
          <a:p>
            <a:pPr marL="137160" lvl="0" indent="0" algn="just" rtl="0">
              <a:spcBef>
                <a:spcPts val="520"/>
              </a:spcBef>
              <a:spcAft>
                <a:spcPts val="0"/>
              </a:spcAft>
              <a:buSzPts val="2080"/>
              <a:buNone/>
            </a:pPr>
            <a:r>
              <a:rPr lang="en-US" sz="2600">
                <a:latin typeface="Libre Franklin"/>
                <a:ea typeface="Libre Franklin"/>
                <a:cs typeface="Libre Franklin"/>
                <a:sym typeface="Libre Franklin"/>
              </a:rPr>
              <a:t> </a:t>
            </a:r>
            <a:endParaRPr/>
          </a:p>
          <a:p>
            <a:pPr marL="420624" lvl="0" indent="-384047" algn="just" rtl="0">
              <a:spcBef>
                <a:spcPts val="600"/>
              </a:spcBef>
              <a:spcAft>
                <a:spcPts val="0"/>
              </a:spcAft>
              <a:buSzPts val="2400"/>
              <a:buFont typeface="Arial"/>
              <a:buChar char="•"/>
            </a:pPr>
            <a:r>
              <a:rPr lang="en-US" sz="3000" b="1">
                <a:solidFill>
                  <a:srgbClr val="00B0F0"/>
                </a:solidFill>
                <a:latin typeface="Libre Franklin"/>
                <a:ea typeface="Libre Franklin"/>
                <a:cs typeface="Libre Franklin"/>
                <a:sym typeface="Libre Franklin"/>
              </a:rPr>
              <a:t>Calling meetings of COC</a:t>
            </a:r>
            <a:endParaRPr/>
          </a:p>
          <a:p>
            <a:pPr marL="420624" lvl="0" indent="-384047" algn="l" rtl="0">
              <a:spcBef>
                <a:spcPts val="600"/>
              </a:spcBef>
              <a:spcAft>
                <a:spcPts val="0"/>
              </a:spcAft>
              <a:buSzPts val="2400"/>
              <a:buFont typeface="Arial"/>
              <a:buChar char="•"/>
            </a:pPr>
            <a:r>
              <a:rPr lang="en-US" sz="3000" b="1">
                <a:solidFill>
                  <a:srgbClr val="00B0F0"/>
                </a:solidFill>
                <a:latin typeface="Libre Franklin"/>
                <a:ea typeface="Libre Franklin"/>
                <a:cs typeface="Libre Franklin"/>
                <a:sym typeface="Libre Franklin"/>
              </a:rPr>
              <a:t>Issuance of Information Memorandum</a:t>
            </a:r>
            <a:endParaRPr/>
          </a:p>
          <a:p>
            <a:pPr marL="420624" lvl="0" indent="-384047" algn="just" rtl="0">
              <a:spcBef>
                <a:spcPts val="600"/>
              </a:spcBef>
              <a:spcAft>
                <a:spcPts val="0"/>
              </a:spcAft>
              <a:buSzPts val="2400"/>
              <a:buFont typeface="Arial"/>
              <a:buChar char="•"/>
            </a:pPr>
            <a:r>
              <a:rPr lang="en-US" sz="3000" b="1">
                <a:solidFill>
                  <a:srgbClr val="00B0F0"/>
                </a:solidFill>
                <a:latin typeface="Libre Franklin"/>
                <a:ea typeface="Libre Franklin"/>
                <a:cs typeface="Libre Franklin"/>
                <a:sym typeface="Libre Franklin"/>
              </a:rPr>
              <a:t>Issuance EOI for Resolution Plan </a:t>
            </a:r>
            <a:endParaRPr sz="3000" b="1">
              <a:solidFill>
                <a:srgbClr val="00B0F0"/>
              </a:solidFill>
              <a:latin typeface="Libre Franklin"/>
              <a:ea typeface="Libre Franklin"/>
              <a:cs typeface="Libre Franklin"/>
              <a:sym typeface="Libre Franklin"/>
            </a:endParaRPr>
          </a:p>
          <a:p>
            <a:pPr marL="420624" lvl="0" indent="-231647" algn="just" rtl="0">
              <a:spcBef>
                <a:spcPts val="600"/>
              </a:spcBef>
              <a:spcAft>
                <a:spcPts val="0"/>
              </a:spcAft>
              <a:buSzPts val="2400"/>
              <a:buFont typeface="Arial"/>
              <a:buNone/>
            </a:pPr>
            <a:endParaRPr>
              <a:latin typeface="Libre Franklin"/>
              <a:ea typeface="Libre Franklin"/>
              <a:cs typeface="Libre Franklin"/>
              <a:sym typeface="Libre Franklin"/>
            </a:endParaRPr>
          </a:p>
          <a:p>
            <a:pPr marL="420624" lvl="0" indent="-231647" algn="just" rtl="0">
              <a:spcBef>
                <a:spcPts val="600"/>
              </a:spcBef>
              <a:spcAft>
                <a:spcPts val="0"/>
              </a:spcAft>
              <a:buSzPts val="2400"/>
              <a:buFont typeface="Arial"/>
              <a:buNone/>
            </a:pPr>
            <a:endParaRPr>
              <a:latin typeface="Libre Franklin"/>
              <a:ea typeface="Libre Franklin"/>
              <a:cs typeface="Libre Franklin"/>
              <a:sym typeface="Libre Franklin"/>
            </a:endParaRPr>
          </a:p>
          <a:p>
            <a:pPr marL="420624" lvl="0" indent="-231647" algn="l" rtl="0">
              <a:spcBef>
                <a:spcPts val="600"/>
              </a:spcBef>
              <a:spcAft>
                <a:spcPts val="0"/>
              </a:spcAft>
              <a:buSzPts val="2400"/>
              <a:buNone/>
            </a:pPr>
            <a:endParaRPr>
              <a:latin typeface="Libre Franklin"/>
              <a:ea typeface="Libre Franklin"/>
              <a:cs typeface="Libre Franklin"/>
              <a:sym typeface="Libre Frankli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p:cNvSpPr txBox="1">
            <a:spLocks noGrp="1"/>
          </p:cNvSpPr>
          <p:nvPr>
            <p:ph type="ctrTitle"/>
          </p:nvPr>
        </p:nvSpPr>
        <p:spPr>
          <a:xfrm>
            <a:off x="457200" y="685800"/>
            <a:ext cx="8534400" cy="4572000"/>
          </a:xfrm>
          <a:prstGeom prst="rect">
            <a:avLst/>
          </a:prstGeom>
          <a:noFill/>
          <a:ln>
            <a:noFill/>
          </a:ln>
        </p:spPr>
        <p:txBody>
          <a:bodyPr spcFirstLastPara="1" wrap="square" lIns="45700" tIns="45700" rIns="45700" bIns="45700" anchor="t" anchorCtr="0">
            <a:noAutofit/>
          </a:bodyPr>
          <a:lstStyle/>
          <a:p>
            <a:pPr marL="0" lvl="0" indent="0" algn="ctr" rtl="0">
              <a:spcBef>
                <a:spcPts val="0"/>
              </a:spcBef>
              <a:spcAft>
                <a:spcPts val="0"/>
              </a:spcAft>
              <a:buClr>
                <a:srgbClr val="89D0EA"/>
              </a:buClr>
              <a:buSzPts val="4140"/>
              <a:buFont typeface="Libre Franklin"/>
              <a:buNone/>
            </a:pPr>
            <a:r>
              <a:rPr lang="en-US" sz="4140"/>
              <a:t/>
            </a:r>
            <a:br>
              <a:rPr lang="en-US" sz="4140"/>
            </a:br>
            <a:r>
              <a:rPr lang="en-US" sz="4140"/>
              <a:t/>
            </a:r>
            <a:br>
              <a:rPr lang="en-US" sz="4140"/>
            </a:br>
            <a:r>
              <a:rPr lang="en-US" sz="4140"/>
              <a:t/>
            </a:r>
            <a:br>
              <a:rPr lang="en-US" sz="4140"/>
            </a:br>
            <a:r>
              <a:rPr lang="en-US" sz="5580">
                <a:solidFill>
                  <a:srgbClr val="00B0F0"/>
                </a:solidFill>
              </a:rPr>
              <a:t>WHAT IS </a:t>
            </a:r>
            <a:r>
              <a:rPr lang="en-US" sz="5580" b="1">
                <a:solidFill>
                  <a:srgbClr val="00B0F0"/>
                </a:solidFill>
              </a:rPr>
              <a:t>IBC</a:t>
            </a:r>
            <a:r>
              <a:rPr lang="en-US" sz="5580">
                <a:solidFill>
                  <a:srgbClr val="00B0F0"/>
                </a:solidFill>
              </a:rPr>
              <a:t> ? </a:t>
            </a:r>
            <a:r>
              <a:rPr lang="en-US" sz="5580">
                <a:solidFill>
                  <a:schemeClr val="lt2"/>
                </a:solidFill>
              </a:rPr>
              <a:t/>
            </a:r>
            <a:br>
              <a:rPr lang="en-US" sz="5580">
                <a:solidFill>
                  <a:schemeClr val="lt2"/>
                </a:solidFill>
              </a:rPr>
            </a:br>
            <a:r>
              <a:rPr lang="en-US" sz="5580">
                <a:solidFill>
                  <a:schemeClr val="lt2"/>
                </a:solidFill>
              </a:rPr>
              <a:t/>
            </a:r>
            <a:br>
              <a:rPr lang="en-US" sz="5580">
                <a:solidFill>
                  <a:schemeClr val="lt2"/>
                </a:solidFill>
              </a:rPr>
            </a:br>
            <a:r>
              <a:rPr lang="en-US" sz="5580">
                <a:solidFill>
                  <a:schemeClr val="lt2"/>
                </a:solidFill>
              </a:rPr>
              <a:t/>
            </a:r>
            <a:br>
              <a:rPr lang="en-US" sz="5580">
                <a:solidFill>
                  <a:schemeClr val="lt2"/>
                </a:solidFill>
              </a:rPr>
            </a:br>
            <a:endParaRPr sz="5580">
              <a:solidFill>
                <a:schemeClr val="lt2"/>
              </a:solidFill>
            </a:endParaRP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2"/>
          <p:cNvSpPr txBox="1">
            <a:spLocks noGrp="1"/>
          </p:cNvSpPr>
          <p:nvPr>
            <p:ph type="body" idx="1"/>
          </p:nvPr>
        </p:nvSpPr>
        <p:spPr>
          <a:xfrm>
            <a:off x="304800" y="381000"/>
            <a:ext cx="8382000" cy="5928360"/>
          </a:xfrm>
          <a:prstGeom prst="rect">
            <a:avLst/>
          </a:prstGeom>
          <a:noFill/>
          <a:ln>
            <a:noFill/>
          </a:ln>
        </p:spPr>
        <p:txBody>
          <a:bodyPr spcFirstLastPara="1" wrap="square" lIns="91425" tIns="45700" rIns="91425" bIns="45700" anchor="t" anchorCtr="0">
            <a:noAutofit/>
          </a:bodyPr>
          <a:lstStyle/>
          <a:p>
            <a:pPr marL="420624" lvl="0" indent="-384047" algn="just" rtl="0">
              <a:spcBef>
                <a:spcPts val="0"/>
              </a:spcBef>
              <a:spcAft>
                <a:spcPts val="0"/>
              </a:spcAft>
              <a:buSzPts val="2080"/>
              <a:buFont typeface="Arial"/>
              <a:buChar char="•"/>
            </a:pPr>
            <a:r>
              <a:rPr lang="en-US" sz="2600">
                <a:solidFill>
                  <a:srgbClr val="00B0F0"/>
                </a:solidFill>
              </a:rPr>
              <a:t>Any person can submit resolution plan expect promoters they are not allowed to bid, but Government of India is now thinking to include promoters also to bid with some restrictions. If resolution plan is not forthcoming the CoC can ask for extension of the up to 90 days. </a:t>
            </a:r>
            <a:endParaRPr sz="2600">
              <a:solidFill>
                <a:srgbClr val="00B0F0"/>
              </a:solidFill>
            </a:endParaRPr>
          </a:p>
          <a:p>
            <a:pPr marL="420624" lvl="0" indent="-251968" algn="just" rtl="0">
              <a:spcBef>
                <a:spcPts val="520"/>
              </a:spcBef>
              <a:spcAft>
                <a:spcPts val="0"/>
              </a:spcAft>
              <a:buSzPts val="2080"/>
              <a:buFont typeface="Arial"/>
              <a:buNone/>
            </a:pPr>
            <a:endParaRPr sz="2600">
              <a:solidFill>
                <a:srgbClr val="00B0F0"/>
              </a:solidFill>
            </a:endParaRPr>
          </a:p>
          <a:p>
            <a:pPr marL="420624" lvl="0" indent="-384047" algn="just" rtl="0">
              <a:spcBef>
                <a:spcPts val="520"/>
              </a:spcBef>
              <a:spcAft>
                <a:spcPts val="0"/>
              </a:spcAft>
              <a:buSzPts val="2080"/>
              <a:buFont typeface="Arial"/>
              <a:buChar char="•"/>
            </a:pPr>
            <a:r>
              <a:rPr lang="en-US" sz="2600">
                <a:solidFill>
                  <a:srgbClr val="00B0F0"/>
                </a:solidFill>
              </a:rPr>
              <a:t>But NCLT can consider the request of COC sent through Resolution Professional for any number of days maximum 90 days for only </a:t>
            </a:r>
            <a:r>
              <a:rPr lang="en-US" sz="2600" b="1" u="sng">
                <a:solidFill>
                  <a:srgbClr val="00B0F0"/>
                </a:solidFill>
              </a:rPr>
              <a:t>one time extension</a:t>
            </a:r>
            <a:r>
              <a:rPr lang="en-US" sz="2600" u="sng">
                <a:solidFill>
                  <a:srgbClr val="00B0F0"/>
                </a:solidFill>
              </a:rPr>
              <a:t>.</a:t>
            </a:r>
            <a:endParaRPr/>
          </a:p>
          <a:p>
            <a:pPr marL="137160" lvl="0" indent="0" algn="l" rtl="0">
              <a:spcBef>
                <a:spcPts val="600"/>
              </a:spcBef>
              <a:spcAft>
                <a:spcPts val="0"/>
              </a:spcAft>
              <a:buSzPts val="24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3"/>
          <p:cNvSpPr txBox="1">
            <a:spLocks noGrp="1"/>
          </p:cNvSpPr>
          <p:nvPr>
            <p:ph type="body" idx="1"/>
          </p:nvPr>
        </p:nvSpPr>
        <p:spPr>
          <a:xfrm>
            <a:off x="304800" y="381000"/>
            <a:ext cx="8382000" cy="5928360"/>
          </a:xfrm>
          <a:prstGeom prst="rect">
            <a:avLst/>
          </a:prstGeom>
          <a:noFill/>
          <a:ln>
            <a:noFill/>
          </a:ln>
        </p:spPr>
        <p:txBody>
          <a:bodyPr spcFirstLastPara="1" wrap="square" lIns="91425" tIns="45700" rIns="91425" bIns="45700" anchor="t" anchorCtr="0">
            <a:noAutofit/>
          </a:bodyPr>
          <a:lstStyle/>
          <a:p>
            <a:pPr marL="420624" lvl="0" indent="-384047" algn="ctr" rtl="0">
              <a:lnSpc>
                <a:spcPct val="90000"/>
              </a:lnSpc>
              <a:spcBef>
                <a:spcPts val="0"/>
              </a:spcBef>
              <a:spcAft>
                <a:spcPts val="0"/>
              </a:spcAft>
              <a:buSzPts val="2080"/>
              <a:buNone/>
            </a:pPr>
            <a:r>
              <a:rPr lang="en-US" sz="2600" b="1" u="sng">
                <a:solidFill>
                  <a:srgbClr val="00B0F0"/>
                </a:solidFill>
              </a:rPr>
              <a:t>Next stage</a:t>
            </a:r>
            <a:endParaRPr/>
          </a:p>
          <a:p>
            <a:pPr marL="420624" lvl="0" indent="-384047" algn="just" rtl="0">
              <a:lnSpc>
                <a:spcPct val="90000"/>
              </a:lnSpc>
              <a:spcBef>
                <a:spcPts val="520"/>
              </a:spcBef>
              <a:spcAft>
                <a:spcPts val="0"/>
              </a:spcAft>
              <a:buSzPts val="2080"/>
              <a:buFont typeface="Arial"/>
              <a:buChar char="•"/>
            </a:pPr>
            <a:r>
              <a:rPr lang="en-US" sz="2600">
                <a:solidFill>
                  <a:srgbClr val="00B0F0"/>
                </a:solidFill>
              </a:rPr>
              <a:t> if any resolution plan is not forth coming CoC recommends through RP for liquidation. The NCLT considering this recommendation can order for liquidation of the company under section 33 IBC. </a:t>
            </a:r>
            <a:endParaRPr/>
          </a:p>
          <a:p>
            <a:pPr marL="420624" lvl="0" indent="-384047" algn="just" rtl="0">
              <a:lnSpc>
                <a:spcPct val="90000"/>
              </a:lnSpc>
              <a:spcBef>
                <a:spcPts val="520"/>
              </a:spcBef>
              <a:spcAft>
                <a:spcPts val="0"/>
              </a:spcAft>
              <a:buSzPts val="2080"/>
              <a:buFont typeface="Arial"/>
              <a:buChar char="•"/>
            </a:pPr>
            <a:r>
              <a:rPr lang="en-US" sz="2600">
                <a:solidFill>
                  <a:srgbClr val="00B0F0"/>
                </a:solidFill>
              </a:rPr>
              <a:t>RP is normally appointed by NCLT as liquidator and liquidation process has to be completed within 2 years-time. In extraordinary circumstances an extension may be given.  Liquidation Process.</a:t>
            </a:r>
            <a:endParaRPr/>
          </a:p>
          <a:p>
            <a:pPr marL="420624" lvl="0" indent="-231647" algn="just" rtl="0">
              <a:lnSpc>
                <a:spcPct val="90000"/>
              </a:lnSpc>
              <a:spcBef>
                <a:spcPts val="600"/>
              </a:spcBef>
              <a:spcAft>
                <a:spcPts val="0"/>
              </a:spcAft>
              <a:buSzPts val="2400"/>
              <a:buFont typeface="Arial"/>
              <a:buNone/>
            </a:pPr>
            <a:endParaRPr/>
          </a:p>
          <a:p>
            <a:pPr marL="420624" lvl="0" indent="-384047" algn="just" rtl="0">
              <a:lnSpc>
                <a:spcPct val="90000"/>
              </a:lnSpc>
              <a:spcBef>
                <a:spcPts val="600"/>
              </a:spcBef>
              <a:spcAft>
                <a:spcPts val="0"/>
              </a:spcAft>
              <a:buSzPts val="2400"/>
              <a:buFont typeface="Arial"/>
              <a:buChar char="•"/>
            </a:pPr>
            <a:r>
              <a:rPr lang="en-US">
                <a:solidFill>
                  <a:srgbClr val="00B0F0"/>
                </a:solidFill>
              </a:rPr>
              <a:t>Calling for stakeholders to submit their claims.</a:t>
            </a:r>
            <a:endParaRPr/>
          </a:p>
          <a:p>
            <a:pPr marL="420624" lvl="0" indent="-231647" algn="just" rtl="0">
              <a:lnSpc>
                <a:spcPct val="90000"/>
              </a:lnSpc>
              <a:spcBef>
                <a:spcPts val="600"/>
              </a:spcBef>
              <a:spcAft>
                <a:spcPts val="0"/>
              </a:spcAft>
              <a:buSzPts val="2400"/>
              <a:buFont typeface="Arial"/>
              <a:buNone/>
            </a:pPr>
            <a:endParaRPr>
              <a:solidFill>
                <a:srgbClr val="00B0F0"/>
              </a:solidFill>
            </a:endParaRPr>
          </a:p>
          <a:p>
            <a:pPr marL="420624" lvl="0" indent="-384047" algn="l" rtl="0">
              <a:lnSpc>
                <a:spcPct val="90000"/>
              </a:lnSpc>
              <a:spcBef>
                <a:spcPts val="600"/>
              </a:spcBef>
              <a:spcAft>
                <a:spcPts val="0"/>
              </a:spcAft>
              <a:buSzPts val="2400"/>
              <a:buFont typeface="Arial"/>
              <a:buChar char="•"/>
            </a:pPr>
            <a:r>
              <a:rPr lang="en-US">
                <a:solidFill>
                  <a:srgbClr val="00B0F0"/>
                </a:solidFill>
              </a:rPr>
              <a:t>Verification and determination of claims.</a:t>
            </a:r>
            <a:endParaRPr/>
          </a:p>
          <a:p>
            <a:pPr marL="420624" lvl="0" indent="-231647" algn="l" rtl="0">
              <a:lnSpc>
                <a:spcPct val="90000"/>
              </a:lnSpc>
              <a:spcBef>
                <a:spcPts val="600"/>
              </a:spcBef>
              <a:spcAft>
                <a:spcPts val="0"/>
              </a:spcAft>
              <a:buSzPts val="24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body" idx="1"/>
          </p:nvPr>
        </p:nvSpPr>
        <p:spPr>
          <a:xfrm>
            <a:off x="381000" y="533400"/>
            <a:ext cx="8305800" cy="5775960"/>
          </a:xfrm>
          <a:prstGeom prst="rect">
            <a:avLst/>
          </a:prstGeom>
          <a:noFill/>
          <a:ln>
            <a:noFill/>
          </a:ln>
        </p:spPr>
        <p:txBody>
          <a:bodyPr spcFirstLastPara="1" wrap="square" lIns="91425" tIns="45700" rIns="91425" bIns="45700" anchor="t" anchorCtr="0">
            <a:noAutofit/>
          </a:bodyPr>
          <a:lstStyle/>
          <a:p>
            <a:pPr marL="420624" lvl="0" indent="-384047" algn="just" rtl="0">
              <a:spcBef>
                <a:spcPts val="0"/>
              </a:spcBef>
              <a:spcAft>
                <a:spcPts val="0"/>
              </a:spcAft>
              <a:buSzPts val="2080"/>
              <a:buChar char="⦿"/>
            </a:pPr>
            <a:r>
              <a:rPr lang="en-US" sz="2600" b="1">
                <a:solidFill>
                  <a:srgbClr val="00B0F0"/>
                </a:solidFill>
              </a:rPr>
              <a:t>Take control Custody of all assets of Corporate Debtor</a:t>
            </a:r>
            <a:r>
              <a:rPr lang="en-US" sz="2600">
                <a:solidFill>
                  <a:srgbClr val="00B0F0"/>
                </a:solidFill>
              </a:rPr>
              <a:t> as the Board of Directors and Officers are deemed discharged and All deemed retrenchment of all employees and Workmen.</a:t>
            </a:r>
            <a:endParaRPr/>
          </a:p>
          <a:p>
            <a:pPr marL="420624" lvl="0" indent="-251968" algn="just" rtl="0">
              <a:spcBef>
                <a:spcPts val="520"/>
              </a:spcBef>
              <a:spcAft>
                <a:spcPts val="0"/>
              </a:spcAft>
              <a:buSzPts val="2080"/>
              <a:buNone/>
            </a:pPr>
            <a:endParaRPr sz="2600">
              <a:solidFill>
                <a:srgbClr val="00B0F0"/>
              </a:solidFill>
            </a:endParaRPr>
          </a:p>
          <a:p>
            <a:pPr marL="420624" lvl="0" indent="-384047" algn="just" rtl="0">
              <a:spcBef>
                <a:spcPts val="600"/>
              </a:spcBef>
              <a:spcAft>
                <a:spcPts val="0"/>
              </a:spcAft>
              <a:buSzPts val="2080"/>
              <a:buChar char="⦿"/>
            </a:pPr>
            <a:r>
              <a:rPr lang="en-US" sz="2600">
                <a:solidFill>
                  <a:srgbClr val="00B0F0"/>
                </a:solidFill>
              </a:rPr>
              <a:t>Liquidator and NCLT will complete the process of selling the assets, recovering the money and distribution of assets, after all the assets are sold amounts has to be distributed by Liquidator under Liquidation Waterfall as per section 53 of IBC 2016.</a:t>
            </a:r>
            <a:r>
              <a:rPr lang="en-US">
                <a:solidFill>
                  <a:srgbClr val="00B0F0"/>
                </a:solidFill>
              </a:rPr>
              <a:t>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5"/>
          <p:cNvSpPr txBox="1">
            <a:spLocks noGrp="1"/>
          </p:cNvSpPr>
          <p:nvPr>
            <p:ph type="title"/>
          </p:nvPr>
        </p:nvSpPr>
        <p:spPr>
          <a:xfrm>
            <a:off x="609600" y="0"/>
            <a:ext cx="8077200" cy="838200"/>
          </a:xfrm>
          <a:prstGeom prst="rect">
            <a:avLst/>
          </a:prstGeom>
          <a:noFill/>
          <a:ln>
            <a:noFill/>
          </a:ln>
        </p:spPr>
        <p:txBody>
          <a:bodyPr spcFirstLastPara="1" wrap="square" lIns="45700" tIns="45700" rIns="45700" bIns="45700" anchor="ctr" anchorCtr="0">
            <a:noAutofit/>
          </a:bodyPr>
          <a:lstStyle/>
          <a:p>
            <a:pPr marL="0" lvl="0" indent="0" algn="l" rtl="0">
              <a:spcBef>
                <a:spcPts val="0"/>
              </a:spcBef>
              <a:spcAft>
                <a:spcPts val="0"/>
              </a:spcAft>
              <a:buClr>
                <a:srgbClr val="00B0F0"/>
              </a:buClr>
              <a:buSzPts val="3000"/>
              <a:buFont typeface="Libre Franklin"/>
              <a:buNone/>
            </a:pPr>
            <a:r>
              <a:rPr lang="en-US" sz="3000">
                <a:solidFill>
                  <a:srgbClr val="00B0F0"/>
                </a:solidFill>
              </a:rPr>
              <a:t>Order of Priority of Payments in Liquidation</a:t>
            </a:r>
            <a:endParaRPr sz="3000">
              <a:solidFill>
                <a:srgbClr val="00B0F0"/>
              </a:solidFill>
            </a:endParaRPr>
          </a:p>
        </p:txBody>
      </p:sp>
      <p:graphicFrame>
        <p:nvGraphicFramePr>
          <p:cNvPr id="217" name="Google Shape;217;p35"/>
          <p:cNvGraphicFramePr/>
          <p:nvPr/>
        </p:nvGraphicFramePr>
        <p:xfrm>
          <a:off x="1447800" y="914400"/>
          <a:ext cx="6542525" cy="304810"/>
        </p:xfrm>
        <a:graphic>
          <a:graphicData uri="http://schemas.openxmlformats.org/drawingml/2006/table">
            <a:tbl>
              <a:tblPr>
                <a:noFill/>
                <a:tableStyleId>{D866E5E8-DAEB-4051-89D7-FD46F173426A}</a:tableStyleId>
              </a:tblPr>
              <a:tblGrid>
                <a:gridCol w="6542525"/>
              </a:tblGrid>
              <a:tr h="304800">
                <a:tc>
                  <a:txBody>
                    <a:bodyPr/>
                    <a:lstStyle/>
                    <a:p>
                      <a:pPr marL="0" marR="0" lvl="0" indent="0" algn="l" rtl="0">
                        <a:spcBef>
                          <a:spcPts val="0"/>
                        </a:spcBef>
                        <a:spcAft>
                          <a:spcPts val="0"/>
                        </a:spcAft>
                        <a:buNone/>
                      </a:pPr>
                      <a:r>
                        <a:rPr lang="en-US" sz="1400">
                          <a:solidFill>
                            <a:srgbClr val="00B0F0"/>
                          </a:solidFill>
                        </a:rPr>
                        <a:t>                  Entire insolvency resolution process cost and liquidation cost</a:t>
                      </a:r>
                      <a:endParaRPr sz="14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18" name="Google Shape;218;p35"/>
          <p:cNvSpPr/>
          <p:nvPr/>
        </p:nvSpPr>
        <p:spPr>
          <a:xfrm>
            <a:off x="4412811" y="1295400"/>
            <a:ext cx="457200" cy="228600"/>
          </a:xfrm>
          <a:prstGeom prst="downArrow">
            <a:avLst>
              <a:gd name="adj1" fmla="val 58576"/>
              <a:gd name="adj2" fmla="val 50000"/>
            </a:avLst>
          </a:prstGeom>
          <a:solidFill>
            <a:schemeClr val="lt1"/>
          </a:solidFill>
          <a:ln w="1587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aphicFrame>
        <p:nvGraphicFramePr>
          <p:cNvPr id="219" name="Google Shape;219;p35"/>
          <p:cNvGraphicFramePr/>
          <p:nvPr/>
        </p:nvGraphicFramePr>
        <p:xfrm>
          <a:off x="1219200" y="1600200"/>
          <a:ext cx="7239000" cy="655325"/>
        </p:xfrm>
        <a:graphic>
          <a:graphicData uri="http://schemas.openxmlformats.org/drawingml/2006/table">
            <a:tbl>
              <a:tblPr>
                <a:noFill/>
                <a:tableStyleId>{D866E5E8-DAEB-4051-89D7-FD46F173426A}</a:tableStyleId>
              </a:tblPr>
              <a:tblGrid>
                <a:gridCol w="7239000"/>
              </a:tblGrid>
              <a:tr h="655325">
                <a:tc>
                  <a:txBody>
                    <a:bodyPr/>
                    <a:lstStyle/>
                    <a:p>
                      <a:pPr marL="0" marR="0" lvl="0" indent="0" algn="l" rtl="0">
                        <a:spcBef>
                          <a:spcPts val="0"/>
                        </a:spcBef>
                        <a:spcAft>
                          <a:spcPts val="0"/>
                        </a:spcAft>
                        <a:buNone/>
                      </a:pPr>
                      <a:r>
                        <a:rPr lang="en-US" sz="1400">
                          <a:solidFill>
                            <a:srgbClr val="00B0F0"/>
                          </a:solidFill>
                        </a:rPr>
                        <a:t>Debts owned to secured creditors where security interest relinquished and workmen’s </a:t>
                      </a:r>
                      <a:endParaRPr/>
                    </a:p>
                    <a:p>
                      <a:pPr marL="0" marR="0" lvl="0" indent="0" algn="l" rtl="0">
                        <a:spcBef>
                          <a:spcPts val="0"/>
                        </a:spcBef>
                        <a:spcAft>
                          <a:spcPts val="0"/>
                        </a:spcAft>
                        <a:buNone/>
                      </a:pPr>
                      <a:r>
                        <a:rPr lang="en-US" sz="1400">
                          <a:solidFill>
                            <a:srgbClr val="00B0F0"/>
                          </a:solidFill>
                        </a:rPr>
                        <a:t>due for the period of 24 months proceeding liquidation</a:t>
                      </a:r>
                      <a:r>
                        <a:rPr lang="en-US" sz="1800">
                          <a:solidFill>
                            <a:srgbClr val="00B0F0"/>
                          </a:solidFill>
                        </a:rPr>
                        <a:t>.</a:t>
                      </a:r>
                      <a:endParaRPr sz="18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20" name="Google Shape;220;p35"/>
          <p:cNvSpPr/>
          <p:nvPr/>
        </p:nvSpPr>
        <p:spPr>
          <a:xfrm>
            <a:off x="4412811" y="2209800"/>
            <a:ext cx="484632" cy="228600"/>
          </a:xfrm>
          <a:prstGeom prst="downArrow">
            <a:avLst>
              <a:gd name="adj1" fmla="val 50000"/>
              <a:gd name="adj2" fmla="val 50000"/>
            </a:avLst>
          </a:prstGeom>
          <a:solidFill>
            <a:schemeClr val="lt1"/>
          </a:solidFill>
          <a:ln w="1587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aphicFrame>
        <p:nvGraphicFramePr>
          <p:cNvPr id="221" name="Google Shape;221;p35"/>
          <p:cNvGraphicFramePr/>
          <p:nvPr/>
        </p:nvGraphicFramePr>
        <p:xfrm>
          <a:off x="1447800" y="2473036"/>
          <a:ext cx="6858000" cy="518170"/>
        </p:xfrm>
        <a:graphic>
          <a:graphicData uri="http://schemas.openxmlformats.org/drawingml/2006/table">
            <a:tbl>
              <a:tblPr>
                <a:noFill/>
                <a:tableStyleId>{D866E5E8-DAEB-4051-89D7-FD46F173426A}</a:tableStyleId>
              </a:tblPr>
              <a:tblGrid>
                <a:gridCol w="6858000"/>
              </a:tblGrid>
              <a:tr h="441950">
                <a:tc>
                  <a:txBody>
                    <a:bodyPr/>
                    <a:lstStyle/>
                    <a:p>
                      <a:pPr marL="0" marR="0" lvl="0" indent="0" algn="l" rtl="0">
                        <a:spcBef>
                          <a:spcPts val="0"/>
                        </a:spcBef>
                        <a:spcAft>
                          <a:spcPts val="0"/>
                        </a:spcAft>
                        <a:buNone/>
                      </a:pPr>
                      <a:r>
                        <a:rPr lang="en-US" sz="1400">
                          <a:solidFill>
                            <a:srgbClr val="00B0F0"/>
                          </a:solidFill>
                        </a:rPr>
                        <a:t>Wages and any unpaid dues owned to employees for the period of 12 months proceeding liquidation</a:t>
                      </a:r>
                      <a:endParaRPr sz="14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22" name="Google Shape;222;p35"/>
          <p:cNvSpPr/>
          <p:nvPr/>
        </p:nvSpPr>
        <p:spPr>
          <a:xfrm>
            <a:off x="4440243" y="3120736"/>
            <a:ext cx="457200" cy="228600"/>
          </a:xfrm>
          <a:prstGeom prst="downArrow">
            <a:avLst>
              <a:gd name="adj1" fmla="val 50000"/>
              <a:gd name="adj2" fmla="val 50000"/>
            </a:avLst>
          </a:prstGeom>
          <a:solidFill>
            <a:schemeClr val="lt1"/>
          </a:solidFill>
          <a:ln w="1587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aphicFrame>
        <p:nvGraphicFramePr>
          <p:cNvPr id="223" name="Google Shape;223;p35"/>
          <p:cNvGraphicFramePr/>
          <p:nvPr/>
        </p:nvGraphicFramePr>
        <p:xfrm>
          <a:off x="2133600" y="3429001"/>
          <a:ext cx="5105400" cy="381000"/>
        </p:xfrm>
        <a:graphic>
          <a:graphicData uri="http://schemas.openxmlformats.org/drawingml/2006/table">
            <a:tbl>
              <a:tblPr>
                <a:noFill/>
                <a:tableStyleId>{D866E5E8-DAEB-4051-89D7-FD46F173426A}</a:tableStyleId>
              </a:tblPr>
              <a:tblGrid>
                <a:gridCol w="5105400"/>
              </a:tblGrid>
              <a:tr h="381000">
                <a:tc>
                  <a:txBody>
                    <a:bodyPr/>
                    <a:lstStyle/>
                    <a:p>
                      <a:pPr marL="0" marR="0" lvl="0" indent="0" algn="l" rtl="0">
                        <a:spcBef>
                          <a:spcPts val="0"/>
                        </a:spcBef>
                        <a:spcAft>
                          <a:spcPts val="0"/>
                        </a:spcAft>
                        <a:buNone/>
                      </a:pPr>
                      <a:r>
                        <a:rPr lang="en-US" sz="1800"/>
                        <a:t>                       </a:t>
                      </a:r>
                      <a:r>
                        <a:rPr lang="en-US" sz="1400">
                          <a:solidFill>
                            <a:srgbClr val="00B0F0"/>
                          </a:solidFill>
                        </a:rPr>
                        <a:t>Debt owned to unsecured creditors</a:t>
                      </a:r>
                      <a:endParaRPr sz="14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24" name="Google Shape;224;p35"/>
          <p:cNvSpPr/>
          <p:nvPr/>
        </p:nvSpPr>
        <p:spPr>
          <a:xfrm>
            <a:off x="4495800" y="3886200"/>
            <a:ext cx="457200" cy="228600"/>
          </a:xfrm>
          <a:prstGeom prst="downArrow">
            <a:avLst>
              <a:gd name="adj1" fmla="val 50000"/>
              <a:gd name="adj2" fmla="val 50000"/>
            </a:avLst>
          </a:prstGeom>
          <a:solidFill>
            <a:schemeClr val="lt1"/>
          </a:solidFill>
          <a:ln w="1587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aphicFrame>
        <p:nvGraphicFramePr>
          <p:cNvPr id="225" name="Google Shape;225;p35"/>
          <p:cNvGraphicFramePr/>
          <p:nvPr/>
        </p:nvGraphicFramePr>
        <p:xfrm>
          <a:off x="1295400" y="4038600"/>
          <a:ext cx="2514600" cy="533400"/>
        </p:xfrm>
        <a:graphic>
          <a:graphicData uri="http://schemas.openxmlformats.org/drawingml/2006/table">
            <a:tbl>
              <a:tblPr>
                <a:noFill/>
                <a:tableStyleId>{D866E5E8-DAEB-4051-89D7-FD46F173426A}</a:tableStyleId>
              </a:tblPr>
              <a:tblGrid>
                <a:gridCol w="2514600"/>
              </a:tblGrid>
              <a:tr h="533400">
                <a:tc>
                  <a:txBody>
                    <a:bodyPr/>
                    <a:lstStyle/>
                    <a:p>
                      <a:pPr marL="0" marR="0" lvl="0" indent="0" algn="l" rtl="0">
                        <a:spcBef>
                          <a:spcPts val="0"/>
                        </a:spcBef>
                        <a:spcAft>
                          <a:spcPts val="0"/>
                        </a:spcAft>
                        <a:buNone/>
                      </a:pPr>
                      <a:r>
                        <a:rPr lang="en-US" sz="1400">
                          <a:solidFill>
                            <a:srgbClr val="00B0F0"/>
                          </a:solidFill>
                        </a:rPr>
                        <a:t>Amounts due to central/ State Governments</a:t>
                      </a:r>
                      <a:endParaRPr sz="14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graphicFrame>
        <p:nvGraphicFramePr>
          <p:cNvPr id="226" name="Google Shape;226;p35"/>
          <p:cNvGraphicFramePr/>
          <p:nvPr/>
        </p:nvGraphicFramePr>
        <p:xfrm>
          <a:off x="5638800" y="4038600"/>
          <a:ext cx="2819400" cy="533400"/>
        </p:xfrm>
        <a:graphic>
          <a:graphicData uri="http://schemas.openxmlformats.org/drawingml/2006/table">
            <a:tbl>
              <a:tblPr>
                <a:noFill/>
                <a:tableStyleId>{D866E5E8-DAEB-4051-89D7-FD46F173426A}</a:tableStyleId>
              </a:tblPr>
              <a:tblGrid>
                <a:gridCol w="2819400"/>
              </a:tblGrid>
              <a:tr h="533400">
                <a:tc>
                  <a:txBody>
                    <a:bodyPr/>
                    <a:lstStyle/>
                    <a:p>
                      <a:pPr marL="0" marR="0" lvl="0" indent="0" algn="l" rtl="0">
                        <a:spcBef>
                          <a:spcPts val="0"/>
                        </a:spcBef>
                        <a:spcAft>
                          <a:spcPts val="0"/>
                        </a:spcAft>
                        <a:buNone/>
                      </a:pPr>
                      <a:r>
                        <a:rPr lang="en-US" sz="1400">
                          <a:solidFill>
                            <a:srgbClr val="00B0F0"/>
                          </a:solidFill>
                        </a:rPr>
                        <a:t>Secured creditors due after realizing of secured interest</a:t>
                      </a:r>
                      <a:endParaRPr sz="14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27" name="Google Shape;227;p35"/>
          <p:cNvSpPr/>
          <p:nvPr/>
        </p:nvSpPr>
        <p:spPr>
          <a:xfrm>
            <a:off x="4520046" y="4419600"/>
            <a:ext cx="457200" cy="304800"/>
          </a:xfrm>
          <a:prstGeom prst="downArrow">
            <a:avLst>
              <a:gd name="adj1" fmla="val 50000"/>
              <a:gd name="adj2" fmla="val 50000"/>
            </a:avLst>
          </a:prstGeom>
          <a:solidFill>
            <a:schemeClr val="lt1"/>
          </a:solidFill>
          <a:ln w="1587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aphicFrame>
        <p:nvGraphicFramePr>
          <p:cNvPr id="228" name="Google Shape;228;p35"/>
          <p:cNvGraphicFramePr/>
          <p:nvPr/>
        </p:nvGraphicFramePr>
        <p:xfrm>
          <a:off x="2209800" y="4800601"/>
          <a:ext cx="5029200" cy="304810"/>
        </p:xfrm>
        <a:graphic>
          <a:graphicData uri="http://schemas.openxmlformats.org/drawingml/2006/table">
            <a:tbl>
              <a:tblPr>
                <a:noFill/>
                <a:tableStyleId>{D866E5E8-DAEB-4051-89D7-FD46F173426A}</a:tableStyleId>
              </a:tblPr>
              <a:tblGrid>
                <a:gridCol w="5029200"/>
              </a:tblGrid>
              <a:tr h="228600">
                <a:tc>
                  <a:txBody>
                    <a:bodyPr/>
                    <a:lstStyle/>
                    <a:p>
                      <a:pPr marL="0" marR="0" lvl="0" indent="0" algn="l" rtl="0">
                        <a:spcBef>
                          <a:spcPts val="0"/>
                        </a:spcBef>
                        <a:spcAft>
                          <a:spcPts val="0"/>
                        </a:spcAft>
                        <a:buNone/>
                      </a:pPr>
                      <a:r>
                        <a:rPr lang="en-US" sz="1400">
                          <a:solidFill>
                            <a:srgbClr val="00B0F0"/>
                          </a:solidFill>
                        </a:rPr>
                        <a:t>                     Other remaining debts/dues, if any</a:t>
                      </a:r>
                      <a:endParaRPr sz="14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29" name="Google Shape;229;p35"/>
          <p:cNvSpPr/>
          <p:nvPr/>
        </p:nvSpPr>
        <p:spPr>
          <a:xfrm>
            <a:off x="4523232" y="5181600"/>
            <a:ext cx="457200" cy="304800"/>
          </a:xfrm>
          <a:prstGeom prst="downArrow">
            <a:avLst>
              <a:gd name="adj1" fmla="val 50000"/>
              <a:gd name="adj2" fmla="val 50000"/>
            </a:avLst>
          </a:prstGeom>
          <a:solidFill>
            <a:schemeClr val="lt1"/>
          </a:solidFill>
          <a:ln w="1587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aphicFrame>
        <p:nvGraphicFramePr>
          <p:cNvPr id="230" name="Google Shape;230;p35"/>
          <p:cNvGraphicFramePr/>
          <p:nvPr/>
        </p:nvGraphicFramePr>
        <p:xfrm>
          <a:off x="2209800" y="5486401"/>
          <a:ext cx="5029200" cy="304810"/>
        </p:xfrm>
        <a:graphic>
          <a:graphicData uri="http://schemas.openxmlformats.org/drawingml/2006/table">
            <a:tbl>
              <a:tblPr>
                <a:noFill/>
                <a:tableStyleId>{D866E5E8-DAEB-4051-89D7-FD46F173426A}</a:tableStyleId>
              </a:tblPr>
              <a:tblGrid>
                <a:gridCol w="5029200"/>
              </a:tblGrid>
              <a:tr h="304800">
                <a:tc>
                  <a:txBody>
                    <a:bodyPr/>
                    <a:lstStyle/>
                    <a:p>
                      <a:pPr marL="0" marR="0" lvl="0" indent="0" algn="l" rtl="0">
                        <a:spcBef>
                          <a:spcPts val="0"/>
                        </a:spcBef>
                        <a:spcAft>
                          <a:spcPts val="0"/>
                        </a:spcAft>
                        <a:buNone/>
                      </a:pPr>
                      <a:r>
                        <a:rPr lang="en-US" sz="1400">
                          <a:solidFill>
                            <a:srgbClr val="00B0F0"/>
                          </a:solidFill>
                        </a:rPr>
                        <a:t>                          Preference shareholders, if any</a:t>
                      </a:r>
                      <a:endParaRPr sz="14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31" name="Google Shape;231;p35"/>
          <p:cNvSpPr/>
          <p:nvPr/>
        </p:nvSpPr>
        <p:spPr>
          <a:xfrm>
            <a:off x="4478205" y="5867400"/>
            <a:ext cx="533400" cy="304800"/>
          </a:xfrm>
          <a:prstGeom prst="downArrow">
            <a:avLst>
              <a:gd name="adj1" fmla="val 50000"/>
              <a:gd name="adj2" fmla="val 50000"/>
            </a:avLst>
          </a:prstGeom>
          <a:solidFill>
            <a:schemeClr val="lt1"/>
          </a:solidFill>
          <a:ln w="1587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aphicFrame>
        <p:nvGraphicFramePr>
          <p:cNvPr id="232" name="Google Shape;232;p35"/>
          <p:cNvGraphicFramePr/>
          <p:nvPr/>
        </p:nvGraphicFramePr>
        <p:xfrm>
          <a:off x="2209800" y="6203373"/>
          <a:ext cx="5105400" cy="304810"/>
        </p:xfrm>
        <a:graphic>
          <a:graphicData uri="http://schemas.openxmlformats.org/drawingml/2006/table">
            <a:tbl>
              <a:tblPr>
                <a:noFill/>
                <a:tableStyleId>{D866E5E8-DAEB-4051-89D7-FD46F173426A}</a:tableStyleId>
              </a:tblPr>
              <a:tblGrid>
                <a:gridCol w="5105400"/>
              </a:tblGrid>
              <a:tr h="273625">
                <a:tc>
                  <a:txBody>
                    <a:bodyPr/>
                    <a:lstStyle/>
                    <a:p>
                      <a:pPr marL="0" marR="0" lvl="0" indent="0" algn="l" rtl="0">
                        <a:spcBef>
                          <a:spcPts val="0"/>
                        </a:spcBef>
                        <a:spcAft>
                          <a:spcPts val="0"/>
                        </a:spcAft>
                        <a:buNone/>
                      </a:pPr>
                      <a:r>
                        <a:rPr lang="en-US" sz="1400"/>
                        <a:t>                         </a:t>
                      </a:r>
                      <a:r>
                        <a:rPr lang="en-US" sz="1400">
                          <a:solidFill>
                            <a:srgbClr val="00B0F0"/>
                          </a:solidFill>
                        </a:rPr>
                        <a:t>Equity shareholders/partners</a:t>
                      </a:r>
                      <a:endParaRPr sz="1400">
                        <a:solidFill>
                          <a:srgbClr val="00B0F0"/>
                        </a:solidFil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33" name="Google Shape;233;p35"/>
          <p:cNvSpPr/>
          <p:nvPr/>
        </p:nvSpPr>
        <p:spPr>
          <a:xfrm>
            <a:off x="3695700" y="4114800"/>
            <a:ext cx="2057400" cy="304800"/>
          </a:xfrm>
          <a:prstGeom prst="mathMinus">
            <a:avLst>
              <a:gd name="adj1" fmla="val 23520"/>
            </a:avLst>
          </a:prstGeom>
          <a:solidFill>
            <a:schemeClr val="lt1"/>
          </a:solidFill>
          <a:ln w="1587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234" name="Google Shape;234;p35"/>
          <p:cNvSpPr txBox="1"/>
          <p:nvPr/>
        </p:nvSpPr>
        <p:spPr>
          <a:xfrm rot="-5400000">
            <a:off x="-2244924" y="3311723"/>
            <a:ext cx="5410200" cy="61555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rgbClr val="92D050"/>
                </a:solidFill>
                <a:latin typeface="Arial"/>
                <a:ea typeface="Arial"/>
                <a:cs typeface="Arial"/>
                <a:sym typeface="Arial"/>
              </a:rPr>
              <a:t>LIQUIDATION  WATERFALL</a:t>
            </a:r>
            <a:endParaRPr sz="2800" b="1">
              <a:solidFill>
                <a:srgbClr val="92D05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6"/>
          <p:cNvSpPr txBox="1">
            <a:spLocks noGrp="1"/>
          </p:cNvSpPr>
          <p:nvPr>
            <p:ph type="body" idx="1"/>
          </p:nvPr>
        </p:nvSpPr>
        <p:spPr>
          <a:xfrm>
            <a:off x="304800" y="381000"/>
            <a:ext cx="8382000" cy="5928360"/>
          </a:xfrm>
          <a:prstGeom prst="rect">
            <a:avLst/>
          </a:prstGeom>
          <a:noFill/>
          <a:ln>
            <a:noFill/>
          </a:ln>
        </p:spPr>
        <p:txBody>
          <a:bodyPr spcFirstLastPara="1" wrap="square" lIns="91425" tIns="45700" rIns="91425" bIns="45700" anchor="t" anchorCtr="0">
            <a:noAutofit/>
          </a:bodyPr>
          <a:lstStyle/>
          <a:p>
            <a:pPr marL="420624" lvl="0" indent="-384047" algn="just" rtl="0">
              <a:spcBef>
                <a:spcPts val="0"/>
              </a:spcBef>
              <a:spcAft>
                <a:spcPts val="0"/>
              </a:spcAft>
              <a:buSzPts val="2080"/>
              <a:buFont typeface="Arial"/>
              <a:buChar char="•"/>
            </a:pPr>
            <a:r>
              <a:rPr lang="en-US" sz="2600">
                <a:solidFill>
                  <a:srgbClr val="00B0F0"/>
                </a:solidFill>
              </a:rPr>
              <a:t>After distribution, Liquidator will write letter to NCLT to close the Corporate Debtor and write letter to ROC with this liquidation is completed.</a:t>
            </a:r>
            <a:endParaRPr/>
          </a:p>
          <a:p>
            <a:pPr marL="420624" lvl="0" indent="-384047" algn="just" rtl="0">
              <a:spcBef>
                <a:spcPts val="520"/>
              </a:spcBef>
              <a:spcAft>
                <a:spcPts val="0"/>
              </a:spcAft>
              <a:buSzPts val="2080"/>
              <a:buFont typeface="Arial"/>
              <a:buChar char="•"/>
            </a:pPr>
            <a:r>
              <a:rPr lang="en-US" sz="2600">
                <a:solidFill>
                  <a:srgbClr val="00B0F0"/>
                </a:solidFill>
              </a:rPr>
              <a:t>The above Law is in force for Corporate Persons in India.</a:t>
            </a:r>
            <a:endParaRPr/>
          </a:p>
          <a:p>
            <a:pPr marL="420624" lvl="0" indent="-384047" algn="just" rtl="0">
              <a:spcBef>
                <a:spcPts val="520"/>
              </a:spcBef>
              <a:spcAft>
                <a:spcPts val="0"/>
              </a:spcAft>
              <a:buSzPts val="2080"/>
              <a:buFont typeface="Arial"/>
              <a:buChar char="•"/>
            </a:pPr>
            <a:r>
              <a:rPr lang="en-US" sz="2600">
                <a:solidFill>
                  <a:srgbClr val="00B0F0"/>
                </a:solidFill>
              </a:rPr>
              <a:t>Where as the Insolvency Resolution of Individuals and Firms are enacted under section 78 to 183 of IBC 2016 (yet to be notified) and it is not applicable to Jammu and Kashmir. </a:t>
            </a:r>
            <a:endParaRPr sz="2600">
              <a:solidFill>
                <a:srgbClr val="00B0F0"/>
              </a:solidFill>
            </a:endParaRPr>
          </a:p>
          <a:p>
            <a:pPr marL="420624" lvl="0" indent="-384047" algn="just" rtl="0">
              <a:spcBef>
                <a:spcPts val="520"/>
              </a:spcBef>
              <a:spcAft>
                <a:spcPts val="0"/>
              </a:spcAft>
              <a:buSzPts val="2080"/>
              <a:buFont typeface="Arial"/>
              <a:buChar char="•"/>
            </a:pPr>
            <a:r>
              <a:rPr lang="en-US" sz="2600">
                <a:solidFill>
                  <a:srgbClr val="00B0F0"/>
                </a:solidFill>
              </a:rPr>
              <a:t> The GOI and IBBI may introduce through gazette notification for applicability of Sec 78 to Sec 183 of IBC 2016. </a:t>
            </a:r>
            <a:endParaRPr/>
          </a:p>
          <a:p>
            <a:pPr marL="420624" lvl="0" indent="-231647" algn="just" rtl="0">
              <a:spcBef>
                <a:spcPts val="600"/>
              </a:spcBef>
              <a:spcAft>
                <a:spcPts val="0"/>
              </a:spcAft>
              <a:buSzPts val="2400"/>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7"/>
          <p:cNvSpPr txBox="1">
            <a:spLocks noGrp="1"/>
          </p:cNvSpPr>
          <p:nvPr>
            <p:ph type="title"/>
          </p:nvPr>
        </p:nvSpPr>
        <p:spPr>
          <a:xfrm>
            <a:off x="228600" y="274638"/>
            <a:ext cx="8610600" cy="1143000"/>
          </a:xfrm>
          <a:prstGeom prst="rect">
            <a:avLst/>
          </a:prstGeom>
          <a:noFill/>
          <a:ln>
            <a:noFill/>
          </a:ln>
        </p:spPr>
        <p:txBody>
          <a:bodyPr spcFirstLastPara="1" wrap="square" lIns="45700" tIns="45700" rIns="45700" bIns="45700" anchor="ctr" anchorCtr="0">
            <a:noAutofit/>
          </a:bodyPr>
          <a:lstStyle/>
          <a:p>
            <a:pPr marL="0" lvl="0" indent="0" algn="ctr" rtl="0">
              <a:spcBef>
                <a:spcPts val="0"/>
              </a:spcBef>
              <a:spcAft>
                <a:spcPts val="0"/>
              </a:spcAft>
              <a:buClr>
                <a:srgbClr val="FFDA47"/>
              </a:buClr>
              <a:buSzPts val="3509"/>
              <a:buFont typeface="Libre Franklin"/>
              <a:buNone/>
            </a:pPr>
            <a:r>
              <a:rPr lang="en-US" sz="3509" b="1">
                <a:solidFill>
                  <a:srgbClr val="FFDA47"/>
                </a:solidFill>
              </a:rPr>
              <a:t/>
            </a:r>
            <a:br>
              <a:rPr lang="en-US" sz="3509" b="1">
                <a:solidFill>
                  <a:srgbClr val="FFDA47"/>
                </a:solidFill>
              </a:rPr>
            </a:br>
            <a:r>
              <a:rPr lang="en-US" sz="3509" b="1">
                <a:solidFill>
                  <a:srgbClr val="FFDA47"/>
                </a:solidFill>
              </a:rPr>
              <a:t>KEY ASPECTS OF </a:t>
            </a:r>
            <a:br>
              <a:rPr lang="en-US" sz="3509" b="1">
                <a:solidFill>
                  <a:srgbClr val="FFDA47"/>
                </a:solidFill>
              </a:rPr>
            </a:br>
            <a:r>
              <a:rPr lang="en-US" sz="3509" b="1">
                <a:solidFill>
                  <a:srgbClr val="FFDA47"/>
                </a:solidFill>
              </a:rPr>
              <a:t>THE  INSOLVENCY  AND  BANKRUPTCY  CODE</a:t>
            </a:r>
            <a:r>
              <a:rPr lang="en-US" sz="4140" b="1">
                <a:solidFill>
                  <a:srgbClr val="FFDA47"/>
                </a:solidFill>
              </a:rPr>
              <a:t/>
            </a:r>
            <a:br>
              <a:rPr lang="en-US" sz="4140" b="1">
                <a:solidFill>
                  <a:srgbClr val="FFDA47"/>
                </a:solidFill>
              </a:rPr>
            </a:br>
            <a:endParaRPr sz="4140" b="1">
              <a:solidFill>
                <a:srgbClr val="FFDA47"/>
              </a:solidFill>
            </a:endParaRPr>
          </a:p>
        </p:txBody>
      </p:sp>
      <p:sp>
        <p:nvSpPr>
          <p:cNvPr id="245" name="Google Shape;245;p37"/>
          <p:cNvSpPr txBox="1">
            <a:spLocks noGrp="1"/>
          </p:cNvSpPr>
          <p:nvPr>
            <p:ph type="body" idx="1"/>
          </p:nvPr>
        </p:nvSpPr>
        <p:spPr>
          <a:xfrm>
            <a:off x="457200" y="1752600"/>
            <a:ext cx="8229600" cy="5105400"/>
          </a:xfrm>
          <a:prstGeom prst="rect">
            <a:avLst/>
          </a:prstGeom>
          <a:noFill/>
          <a:ln>
            <a:noFill/>
          </a:ln>
        </p:spPr>
        <p:txBody>
          <a:bodyPr spcFirstLastPara="1" wrap="square" lIns="91425" tIns="45700" rIns="91425" bIns="45700" anchor="t" anchorCtr="0">
            <a:noAutofit/>
          </a:bodyPr>
          <a:lstStyle/>
          <a:p>
            <a:pPr marL="36576" lvl="0" indent="0" algn="just" rtl="0">
              <a:lnSpc>
                <a:spcPct val="80000"/>
              </a:lnSpc>
              <a:spcBef>
                <a:spcPts val="0"/>
              </a:spcBef>
              <a:spcAft>
                <a:spcPts val="0"/>
              </a:spcAft>
              <a:buSzPts val="1768"/>
              <a:buNone/>
            </a:pPr>
            <a:r>
              <a:rPr lang="en-US" sz="2210">
                <a:solidFill>
                  <a:srgbClr val="00B0F0"/>
                </a:solidFill>
              </a:rPr>
              <a:t>1. IBC proposes a paradigm shift from the existing</a:t>
            </a:r>
            <a:r>
              <a:rPr lang="en-US" sz="2210" b="1">
                <a:solidFill>
                  <a:srgbClr val="00B0F0"/>
                </a:solidFill>
              </a:rPr>
              <a:t> </a:t>
            </a:r>
            <a:r>
              <a:rPr lang="en-US" sz="2210" b="1" u="sng">
                <a:solidFill>
                  <a:srgbClr val="00B0F0"/>
                </a:solidFill>
              </a:rPr>
              <a:t>‘Debtor in possession’ to a    Creditor in control’ regime.</a:t>
            </a:r>
            <a:endParaRPr/>
          </a:p>
          <a:p>
            <a:pPr marL="1179576" lvl="0" indent="-1091844" algn="just" rtl="0">
              <a:lnSpc>
                <a:spcPct val="80000"/>
              </a:lnSpc>
              <a:spcBef>
                <a:spcPts val="201"/>
              </a:spcBef>
              <a:spcAft>
                <a:spcPts val="0"/>
              </a:spcAft>
              <a:buSzPts val="806"/>
              <a:buNone/>
            </a:pPr>
            <a:endParaRPr sz="1007" b="1">
              <a:solidFill>
                <a:srgbClr val="00B0F0"/>
              </a:solidFill>
            </a:endParaRPr>
          </a:p>
          <a:p>
            <a:pPr marL="36576" lvl="0" indent="0" algn="just" rtl="0">
              <a:lnSpc>
                <a:spcPct val="80000"/>
              </a:lnSpc>
              <a:spcBef>
                <a:spcPts val="442"/>
              </a:spcBef>
              <a:spcAft>
                <a:spcPts val="0"/>
              </a:spcAft>
              <a:buSzPts val="1768"/>
              <a:buNone/>
            </a:pPr>
            <a:r>
              <a:rPr lang="en-US" sz="2210" b="1">
                <a:solidFill>
                  <a:srgbClr val="00B0F0"/>
                </a:solidFill>
              </a:rPr>
              <a:t>2. </a:t>
            </a:r>
            <a:r>
              <a:rPr lang="en-US" sz="2210">
                <a:solidFill>
                  <a:srgbClr val="00B0F0"/>
                </a:solidFill>
              </a:rPr>
              <a:t>IBC aims at </a:t>
            </a:r>
            <a:r>
              <a:rPr lang="en-US" sz="2210" b="1" u="sng">
                <a:solidFill>
                  <a:srgbClr val="00B0F0"/>
                </a:solidFill>
              </a:rPr>
              <a:t>Consolidating all existing Insolvency Laws</a:t>
            </a:r>
            <a:r>
              <a:rPr lang="en-US" sz="2210">
                <a:solidFill>
                  <a:srgbClr val="00B0F0"/>
                </a:solidFill>
              </a:rPr>
              <a:t> as well amending multiple legislation including the Companies Act.</a:t>
            </a:r>
            <a:endParaRPr/>
          </a:p>
          <a:p>
            <a:pPr marL="36576" lvl="0" indent="0" algn="just" rtl="0">
              <a:lnSpc>
                <a:spcPct val="80000"/>
              </a:lnSpc>
              <a:spcBef>
                <a:spcPts val="201"/>
              </a:spcBef>
              <a:spcAft>
                <a:spcPts val="0"/>
              </a:spcAft>
              <a:buSzPts val="806"/>
              <a:buNone/>
            </a:pPr>
            <a:endParaRPr sz="1007">
              <a:solidFill>
                <a:srgbClr val="00B0F0"/>
              </a:solidFill>
            </a:endParaRPr>
          </a:p>
          <a:p>
            <a:pPr marL="36576" lvl="0" indent="0" algn="just" rtl="0">
              <a:lnSpc>
                <a:spcPct val="80000"/>
              </a:lnSpc>
              <a:spcBef>
                <a:spcPts val="442"/>
              </a:spcBef>
              <a:spcAft>
                <a:spcPts val="0"/>
              </a:spcAft>
              <a:buSzPts val="1768"/>
              <a:buNone/>
            </a:pPr>
            <a:r>
              <a:rPr lang="en-US" sz="2210" b="1">
                <a:solidFill>
                  <a:srgbClr val="00B0F0"/>
                </a:solidFill>
              </a:rPr>
              <a:t>3</a:t>
            </a:r>
            <a:r>
              <a:rPr lang="en-US" sz="2210">
                <a:solidFill>
                  <a:srgbClr val="00B0F0"/>
                </a:solidFill>
              </a:rPr>
              <a:t>. The code would have an </a:t>
            </a:r>
            <a:r>
              <a:rPr lang="en-US" sz="2210" b="1" u="sng">
                <a:solidFill>
                  <a:srgbClr val="00B0F0"/>
                </a:solidFill>
              </a:rPr>
              <a:t>overriding effect on all other laws</a:t>
            </a:r>
            <a:r>
              <a:rPr lang="en-US" sz="2210">
                <a:solidFill>
                  <a:srgbClr val="00B0F0"/>
                </a:solidFill>
              </a:rPr>
              <a:t> relating to Insolvency &amp; Bankruptcy.</a:t>
            </a:r>
            <a:endParaRPr/>
          </a:p>
          <a:p>
            <a:pPr marL="36576" lvl="0" indent="0" algn="just" rtl="0">
              <a:lnSpc>
                <a:spcPct val="80000"/>
              </a:lnSpc>
              <a:spcBef>
                <a:spcPts val="201"/>
              </a:spcBef>
              <a:spcAft>
                <a:spcPts val="0"/>
              </a:spcAft>
              <a:buSzPts val="806"/>
              <a:buNone/>
            </a:pPr>
            <a:endParaRPr sz="1007" b="1">
              <a:solidFill>
                <a:srgbClr val="00B0F0"/>
              </a:solidFill>
            </a:endParaRPr>
          </a:p>
          <a:p>
            <a:pPr marL="36576" lvl="0" indent="0" algn="just" rtl="0">
              <a:lnSpc>
                <a:spcPct val="80000"/>
              </a:lnSpc>
              <a:spcBef>
                <a:spcPts val="442"/>
              </a:spcBef>
              <a:spcAft>
                <a:spcPts val="0"/>
              </a:spcAft>
              <a:buSzPts val="1768"/>
              <a:buNone/>
            </a:pPr>
            <a:r>
              <a:rPr lang="en-US" sz="2210" b="1">
                <a:solidFill>
                  <a:srgbClr val="00B0F0"/>
                </a:solidFill>
              </a:rPr>
              <a:t>4. </a:t>
            </a:r>
            <a:r>
              <a:rPr lang="en-US" sz="2210">
                <a:solidFill>
                  <a:srgbClr val="00B0F0"/>
                </a:solidFill>
              </a:rPr>
              <a:t>The code aims to </a:t>
            </a:r>
            <a:r>
              <a:rPr lang="en-US" sz="2210" b="1" u="sng">
                <a:solidFill>
                  <a:srgbClr val="00B0F0"/>
                </a:solidFill>
              </a:rPr>
              <a:t>resolve Insolvencies in a strict time-bound manner</a:t>
            </a:r>
            <a:r>
              <a:rPr lang="en-US" sz="2210">
                <a:solidFill>
                  <a:srgbClr val="00B0F0"/>
                </a:solidFill>
              </a:rPr>
              <a:t> – the evaluation and viability determination must be completed within 180 days.</a:t>
            </a:r>
            <a:endParaRPr/>
          </a:p>
          <a:p>
            <a:pPr marL="36576" lvl="0" indent="0" algn="just" rtl="0">
              <a:lnSpc>
                <a:spcPct val="80000"/>
              </a:lnSpc>
              <a:spcBef>
                <a:spcPts val="201"/>
              </a:spcBef>
              <a:spcAft>
                <a:spcPts val="0"/>
              </a:spcAft>
              <a:buSzPts val="806"/>
              <a:buNone/>
            </a:pPr>
            <a:endParaRPr sz="1007" b="1">
              <a:solidFill>
                <a:srgbClr val="00B0F0"/>
              </a:solidFill>
            </a:endParaRPr>
          </a:p>
          <a:p>
            <a:pPr marL="36576" lvl="0" indent="0" algn="just" rtl="0">
              <a:lnSpc>
                <a:spcPct val="80000"/>
              </a:lnSpc>
              <a:spcBef>
                <a:spcPts val="442"/>
              </a:spcBef>
              <a:spcAft>
                <a:spcPts val="0"/>
              </a:spcAft>
              <a:buSzPts val="1768"/>
              <a:buNone/>
            </a:pPr>
            <a:r>
              <a:rPr lang="en-US" sz="2210" b="1">
                <a:solidFill>
                  <a:srgbClr val="00B0F0"/>
                </a:solidFill>
              </a:rPr>
              <a:t>5. </a:t>
            </a:r>
            <a:r>
              <a:rPr lang="en-US" sz="2210" b="1" u="sng">
                <a:solidFill>
                  <a:srgbClr val="00B0F0"/>
                </a:solidFill>
              </a:rPr>
              <a:t>Moratorium period of 180 days</a:t>
            </a:r>
            <a:r>
              <a:rPr lang="en-US" sz="2210">
                <a:solidFill>
                  <a:srgbClr val="00B0F0"/>
                </a:solidFill>
              </a:rPr>
              <a:t> (extendable up to 270 days) for the company. Insolvency professional to take over the management of the Company.</a:t>
            </a:r>
            <a:endParaRPr/>
          </a:p>
          <a:p>
            <a:pPr marL="420624" lvl="0" indent="-334517" algn="just" rtl="0">
              <a:lnSpc>
                <a:spcPct val="80000"/>
              </a:lnSpc>
              <a:spcBef>
                <a:spcPts val="195"/>
              </a:spcBef>
              <a:spcAft>
                <a:spcPts val="0"/>
              </a:spcAft>
              <a:buSzPts val="780"/>
              <a:buNone/>
            </a:pPr>
            <a:endParaRPr sz="975">
              <a:solidFill>
                <a:srgbClr val="00B0F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8"/>
          <p:cNvSpPr txBox="1">
            <a:spLocks noGrp="1"/>
          </p:cNvSpPr>
          <p:nvPr>
            <p:ph type="body" idx="1"/>
          </p:nvPr>
        </p:nvSpPr>
        <p:spPr>
          <a:xfrm>
            <a:off x="609600" y="1066800"/>
            <a:ext cx="8153400" cy="5181600"/>
          </a:xfrm>
          <a:prstGeom prst="rect">
            <a:avLst/>
          </a:prstGeom>
          <a:noFill/>
          <a:ln>
            <a:noFill/>
          </a:ln>
        </p:spPr>
        <p:txBody>
          <a:bodyPr spcFirstLastPara="1" wrap="square" lIns="91425" tIns="45700" rIns="91425" bIns="45700" anchor="t" anchorCtr="0">
            <a:noAutofit/>
          </a:bodyPr>
          <a:lstStyle/>
          <a:p>
            <a:pPr marL="36576" lvl="0" indent="0" algn="just" rtl="0">
              <a:lnSpc>
                <a:spcPct val="80000"/>
              </a:lnSpc>
              <a:spcBef>
                <a:spcPts val="0"/>
              </a:spcBef>
              <a:spcAft>
                <a:spcPts val="0"/>
              </a:spcAft>
              <a:buSzPts val="1792"/>
              <a:buNone/>
            </a:pPr>
            <a:r>
              <a:rPr lang="en-US" sz="2240">
                <a:solidFill>
                  <a:srgbClr val="00B0F0"/>
                </a:solidFill>
              </a:rPr>
              <a:t>6. Clearly Defined </a:t>
            </a:r>
            <a:r>
              <a:rPr lang="en-US" sz="2240" b="1" u="sng">
                <a:solidFill>
                  <a:srgbClr val="00B0F0"/>
                </a:solidFill>
              </a:rPr>
              <a:t>‘order of priority’</a:t>
            </a:r>
            <a:r>
              <a:rPr lang="en-US" sz="2240">
                <a:solidFill>
                  <a:srgbClr val="00B0F0"/>
                </a:solidFill>
              </a:rPr>
              <a:t> or the waterfall mechanism.</a:t>
            </a:r>
            <a:endParaRPr/>
          </a:p>
          <a:p>
            <a:pPr marL="36576" lvl="0" indent="0" algn="just" rtl="0">
              <a:lnSpc>
                <a:spcPct val="80000"/>
              </a:lnSpc>
              <a:spcBef>
                <a:spcPts val="196"/>
              </a:spcBef>
              <a:spcAft>
                <a:spcPts val="0"/>
              </a:spcAft>
              <a:buSzPts val="784"/>
              <a:buNone/>
            </a:pPr>
            <a:endParaRPr sz="980">
              <a:solidFill>
                <a:srgbClr val="00B0F0"/>
              </a:solidFill>
            </a:endParaRPr>
          </a:p>
          <a:p>
            <a:pPr marL="36576" lvl="0" indent="0" algn="just" rtl="0">
              <a:lnSpc>
                <a:spcPct val="80000"/>
              </a:lnSpc>
              <a:spcBef>
                <a:spcPts val="448"/>
              </a:spcBef>
              <a:spcAft>
                <a:spcPts val="0"/>
              </a:spcAft>
              <a:buSzPts val="1792"/>
              <a:buNone/>
            </a:pPr>
            <a:r>
              <a:rPr lang="en-US" sz="2240">
                <a:solidFill>
                  <a:srgbClr val="00B0F0"/>
                </a:solidFill>
              </a:rPr>
              <a:t>7. The waterfall to </a:t>
            </a:r>
            <a:r>
              <a:rPr lang="en-US" sz="2240" b="1" u="sng">
                <a:solidFill>
                  <a:srgbClr val="00B0F0"/>
                </a:solidFill>
              </a:rPr>
              <a:t>render government dues junior</a:t>
            </a:r>
            <a:r>
              <a:rPr lang="en-US" sz="2240">
                <a:solidFill>
                  <a:srgbClr val="00B0F0"/>
                </a:solidFill>
              </a:rPr>
              <a:t> to most others is significant.</a:t>
            </a:r>
            <a:endParaRPr/>
          </a:p>
          <a:p>
            <a:pPr marL="36576" lvl="0" indent="0" algn="just" rtl="0">
              <a:lnSpc>
                <a:spcPct val="80000"/>
              </a:lnSpc>
              <a:spcBef>
                <a:spcPts val="182"/>
              </a:spcBef>
              <a:spcAft>
                <a:spcPts val="0"/>
              </a:spcAft>
              <a:buSzPts val="728"/>
              <a:buNone/>
            </a:pPr>
            <a:endParaRPr sz="910" b="1">
              <a:solidFill>
                <a:srgbClr val="00B0F0"/>
              </a:solidFill>
            </a:endParaRPr>
          </a:p>
          <a:p>
            <a:pPr marL="36576" lvl="0" indent="0" algn="just" rtl="0">
              <a:lnSpc>
                <a:spcPct val="80000"/>
              </a:lnSpc>
              <a:spcBef>
                <a:spcPts val="448"/>
              </a:spcBef>
              <a:spcAft>
                <a:spcPts val="0"/>
              </a:spcAft>
              <a:buSzPts val="1792"/>
              <a:buNone/>
            </a:pPr>
            <a:r>
              <a:rPr lang="en-US" sz="2240" b="1">
                <a:solidFill>
                  <a:srgbClr val="00B0F0"/>
                </a:solidFill>
              </a:rPr>
              <a:t>8. </a:t>
            </a:r>
            <a:r>
              <a:rPr lang="en-US" sz="2240" b="1" u="sng">
                <a:solidFill>
                  <a:srgbClr val="00B0F0"/>
                </a:solidFill>
              </a:rPr>
              <a:t>Antecedent transactions can be investigated</a:t>
            </a:r>
            <a:r>
              <a:rPr lang="en-US" sz="2240">
                <a:solidFill>
                  <a:srgbClr val="00B0F0"/>
                </a:solidFill>
              </a:rPr>
              <a:t> and in case of any illegal diversion of assets personal contribution can be ordered by court.</a:t>
            </a:r>
            <a:endParaRPr/>
          </a:p>
          <a:p>
            <a:pPr marL="36576" lvl="0" indent="0" algn="just" rtl="0">
              <a:lnSpc>
                <a:spcPct val="80000"/>
              </a:lnSpc>
              <a:spcBef>
                <a:spcPts val="182"/>
              </a:spcBef>
              <a:spcAft>
                <a:spcPts val="0"/>
              </a:spcAft>
              <a:buSzPts val="728"/>
              <a:buNone/>
            </a:pPr>
            <a:endParaRPr sz="910" b="1">
              <a:solidFill>
                <a:srgbClr val="00B0F0"/>
              </a:solidFill>
            </a:endParaRPr>
          </a:p>
          <a:p>
            <a:pPr marL="36576" lvl="0" indent="0" algn="just" rtl="0">
              <a:lnSpc>
                <a:spcPct val="80000"/>
              </a:lnSpc>
              <a:spcBef>
                <a:spcPts val="448"/>
              </a:spcBef>
              <a:spcAft>
                <a:spcPts val="0"/>
              </a:spcAft>
              <a:buSzPts val="1792"/>
              <a:buNone/>
            </a:pPr>
            <a:r>
              <a:rPr lang="en-US" sz="2240" b="1">
                <a:solidFill>
                  <a:srgbClr val="00B0F0"/>
                </a:solidFill>
              </a:rPr>
              <a:t>9. </a:t>
            </a:r>
            <a:r>
              <a:rPr lang="en-US" sz="2240" b="1" u="sng">
                <a:solidFill>
                  <a:srgbClr val="00B0F0"/>
                </a:solidFill>
              </a:rPr>
              <a:t>Introduce a qualified Insolvency Professional (IP)</a:t>
            </a:r>
            <a:r>
              <a:rPr lang="en-US" sz="2240">
                <a:solidFill>
                  <a:srgbClr val="00B0F0"/>
                </a:solidFill>
              </a:rPr>
              <a:t> as intermediaries to oversee the process.</a:t>
            </a:r>
            <a:endParaRPr/>
          </a:p>
          <a:p>
            <a:pPr marL="36576" lvl="0" indent="0" algn="just" rtl="0">
              <a:lnSpc>
                <a:spcPct val="80000"/>
              </a:lnSpc>
              <a:spcBef>
                <a:spcPts val="196"/>
              </a:spcBef>
              <a:spcAft>
                <a:spcPts val="0"/>
              </a:spcAft>
              <a:buSzPts val="784"/>
              <a:buNone/>
            </a:pPr>
            <a:endParaRPr sz="980" b="1">
              <a:solidFill>
                <a:srgbClr val="00B0F0"/>
              </a:solidFill>
            </a:endParaRPr>
          </a:p>
          <a:p>
            <a:pPr marL="36576" lvl="0" indent="0" algn="just" rtl="0">
              <a:lnSpc>
                <a:spcPct val="80000"/>
              </a:lnSpc>
              <a:spcBef>
                <a:spcPts val="448"/>
              </a:spcBef>
              <a:spcAft>
                <a:spcPts val="0"/>
              </a:spcAft>
              <a:buSzPts val="1792"/>
              <a:buNone/>
            </a:pPr>
            <a:r>
              <a:rPr lang="en-US" sz="2240" b="1">
                <a:solidFill>
                  <a:srgbClr val="00B0F0"/>
                </a:solidFill>
              </a:rPr>
              <a:t>10. </a:t>
            </a:r>
            <a:r>
              <a:rPr lang="en-US" sz="2240" b="1" u="sng">
                <a:solidFill>
                  <a:srgbClr val="00B0F0"/>
                </a:solidFill>
              </a:rPr>
              <a:t>Establishment of Insolvency and Bankruptcy Board</a:t>
            </a:r>
            <a:r>
              <a:rPr lang="en-US" sz="2240">
                <a:solidFill>
                  <a:srgbClr val="00B0F0"/>
                </a:solidFill>
              </a:rPr>
              <a:t> as independent body for the administration and governance of </a:t>
            </a:r>
            <a:r>
              <a:rPr lang="en-US" sz="2240" b="1" u="sng">
                <a:solidFill>
                  <a:srgbClr val="00B0F0"/>
                </a:solidFill>
              </a:rPr>
              <a:t>Insolvency &amp; Bankruptcy Law</a:t>
            </a:r>
            <a:r>
              <a:rPr lang="en-US" sz="2240">
                <a:solidFill>
                  <a:srgbClr val="00B0F0"/>
                </a:solidFill>
              </a:rPr>
              <a:t> and Information Utilities as a depository of financial information.</a:t>
            </a:r>
            <a:endParaRPr/>
          </a:p>
          <a:p>
            <a:pPr marL="420624" lvl="0" indent="-277368" algn="l" rtl="0">
              <a:lnSpc>
                <a:spcPct val="80000"/>
              </a:lnSpc>
              <a:spcBef>
                <a:spcPts val="420"/>
              </a:spcBef>
              <a:spcAft>
                <a:spcPts val="0"/>
              </a:spcAft>
              <a:buSzPts val="1680"/>
              <a:buNone/>
            </a:pPr>
            <a:endParaRPr sz="2100"/>
          </a:p>
          <a:p>
            <a:pPr marL="420624" lvl="0" indent="-277368" algn="l" rtl="0">
              <a:lnSpc>
                <a:spcPct val="80000"/>
              </a:lnSpc>
              <a:spcBef>
                <a:spcPts val="420"/>
              </a:spcBef>
              <a:spcAft>
                <a:spcPts val="0"/>
              </a:spcAft>
              <a:buSzPts val="1680"/>
              <a:buNone/>
            </a:pPr>
            <a:r>
              <a:rPr lang="en-US" sz="2100" b="1"/>
              <a:t>    ALL THE ABOVE TO BE READ WITH AMENDMENTS PASSED BY PARLIAMENT AND GAZETTED ON 23RD , 24TH AND 25TH JULY 2019.</a:t>
            </a:r>
            <a:endParaRPr sz="21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9"/>
          <p:cNvSpPr txBox="1">
            <a:spLocks noGrp="1"/>
          </p:cNvSpPr>
          <p:nvPr>
            <p:ph type="ctrTitle"/>
          </p:nvPr>
        </p:nvSpPr>
        <p:spPr>
          <a:xfrm>
            <a:off x="685800" y="1600200"/>
            <a:ext cx="8077200" cy="4038600"/>
          </a:xfrm>
          <a:prstGeom prst="rect">
            <a:avLst/>
          </a:prstGeom>
          <a:noFill/>
          <a:ln>
            <a:noFill/>
          </a:ln>
        </p:spPr>
        <p:txBody>
          <a:bodyPr spcFirstLastPara="1" wrap="square" lIns="45700" tIns="45700" rIns="45700" bIns="45700" anchor="t" anchorCtr="0">
            <a:noAutofit/>
          </a:bodyPr>
          <a:lstStyle/>
          <a:p>
            <a:pPr marL="0" lvl="0" indent="0" algn="ctr" rtl="0">
              <a:spcBef>
                <a:spcPts val="0"/>
              </a:spcBef>
              <a:spcAft>
                <a:spcPts val="0"/>
              </a:spcAft>
              <a:buClr>
                <a:srgbClr val="89D0EA"/>
              </a:buClr>
              <a:buSzPts val="7200"/>
              <a:buFont typeface="Libre Franklin"/>
              <a:buNone/>
            </a:pPr>
            <a:r>
              <a:rPr lang="en-US" sz="7200"/>
              <a:t/>
            </a:r>
            <a:br>
              <a:rPr lang="en-US" sz="7200"/>
            </a:br>
            <a:r>
              <a:rPr lang="en-US" sz="7200"/>
              <a:t>THANK YOU</a:t>
            </a:r>
            <a:endParaRPr sz="7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ctrTitle"/>
          </p:nvPr>
        </p:nvSpPr>
        <p:spPr>
          <a:xfrm>
            <a:off x="429064" y="1752600"/>
            <a:ext cx="7648136" cy="3886200"/>
          </a:xfrm>
          <a:prstGeom prst="rect">
            <a:avLst/>
          </a:prstGeom>
          <a:noFill/>
          <a:ln>
            <a:noFill/>
          </a:ln>
        </p:spPr>
        <p:txBody>
          <a:bodyPr spcFirstLastPara="1" wrap="square" lIns="45700" tIns="45700" rIns="45700" bIns="45700" anchor="t" anchorCtr="0">
            <a:noAutofit/>
          </a:bodyPr>
          <a:lstStyle/>
          <a:p>
            <a:pPr marL="0" lvl="0" indent="0" algn="r" rtl="0">
              <a:spcBef>
                <a:spcPts val="0"/>
              </a:spcBef>
              <a:spcAft>
                <a:spcPts val="0"/>
              </a:spcAft>
              <a:buClr>
                <a:schemeClr val="lt2"/>
              </a:buClr>
              <a:buSzPts val="5600"/>
              <a:buFont typeface="Libre Franklin"/>
              <a:buNone/>
            </a:pPr>
            <a:r>
              <a:rPr lang="en-US" sz="5600">
                <a:solidFill>
                  <a:schemeClr val="lt2"/>
                </a:solidFill>
              </a:rPr>
              <a:t/>
            </a:r>
            <a:br>
              <a:rPr lang="en-US" sz="5600">
                <a:solidFill>
                  <a:schemeClr val="lt2"/>
                </a:solidFill>
              </a:rPr>
            </a:br>
            <a:r>
              <a:rPr lang="en-US" sz="5600">
                <a:solidFill>
                  <a:srgbClr val="00B0F0"/>
                </a:solidFill>
              </a:rPr>
              <a:t>WHY IT IS NECESSARY?</a:t>
            </a:r>
            <a:endParaRPr sz="5600">
              <a:solidFill>
                <a:srgbClr val="00B0F0"/>
              </a:solidFil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subTitle" idx="1"/>
          </p:nvPr>
        </p:nvSpPr>
        <p:spPr>
          <a:xfrm>
            <a:off x="381000" y="304800"/>
            <a:ext cx="8153400" cy="6172200"/>
          </a:xfrm>
          <a:prstGeom prst="rect">
            <a:avLst/>
          </a:prstGeom>
          <a:noFill/>
          <a:ln>
            <a:noFill/>
          </a:ln>
        </p:spPr>
        <p:txBody>
          <a:bodyPr spcFirstLastPara="1" wrap="square" lIns="91425" tIns="0" rIns="45700" bIns="0" anchor="b" anchorCtr="0">
            <a:noAutofit/>
          </a:bodyPr>
          <a:lstStyle/>
          <a:p>
            <a:pPr marL="0" lvl="0" indent="-132080" algn="just" rtl="0">
              <a:spcBef>
                <a:spcPts val="0"/>
              </a:spcBef>
              <a:spcAft>
                <a:spcPts val="0"/>
              </a:spcAft>
              <a:buSzPts val="2080"/>
              <a:buFont typeface="Arial"/>
              <a:buChar char="•"/>
            </a:pPr>
            <a:r>
              <a:rPr lang="en-US" sz="2600" b="1">
                <a:solidFill>
                  <a:srgbClr val="00B0F0"/>
                </a:solidFill>
              </a:rPr>
              <a:t>The object of the bill is to amend the laws of insolvency in force in the presidency towns and in the town of rangoon former British India.</a:t>
            </a:r>
            <a:endParaRPr/>
          </a:p>
          <a:p>
            <a:pPr marL="0" lvl="0" indent="0" algn="just" rtl="0">
              <a:spcBef>
                <a:spcPts val="520"/>
              </a:spcBef>
              <a:spcAft>
                <a:spcPts val="0"/>
              </a:spcAft>
              <a:buSzPts val="2080"/>
              <a:buNone/>
            </a:pPr>
            <a:r>
              <a:rPr lang="en-US" sz="2600" b="1">
                <a:solidFill>
                  <a:srgbClr val="00B0F0"/>
                </a:solidFill>
              </a:rPr>
              <a:t> </a:t>
            </a:r>
            <a:endParaRPr/>
          </a:p>
          <a:p>
            <a:pPr marL="0" lvl="0" indent="-132080" algn="just" rtl="0">
              <a:spcBef>
                <a:spcPts val="520"/>
              </a:spcBef>
              <a:spcAft>
                <a:spcPts val="0"/>
              </a:spcAft>
              <a:buSzPts val="2080"/>
              <a:buFont typeface="Arial"/>
              <a:buChar char="•"/>
            </a:pPr>
            <a:r>
              <a:rPr lang="en-US" sz="2600" b="1">
                <a:solidFill>
                  <a:srgbClr val="00B0F0"/>
                </a:solidFill>
              </a:rPr>
              <a:t>So necessity </a:t>
            </a:r>
            <a:r>
              <a:rPr lang="en-US" sz="2600" b="1">
                <a:solidFill>
                  <a:srgbClr val="00B0F0"/>
                </a:solidFill>
                <a:latin typeface="Arial"/>
                <a:ea typeface="Arial"/>
                <a:cs typeface="Arial"/>
                <a:sym typeface="Arial"/>
              </a:rPr>
              <a:t>of introduction of IBC 2016 because of inadequacy of present law. Thus even though India had an Insolvency law ever since 1848, with 170 years of existence, insolvency is even now considered as a taboo. There is a crying need to have a robust law which should enable turnaround of business entities in a given period of time and if there are no prospects for revival, the assets and other valuable resources must be put to Liquidation. This scheme is being introduced by IBC.</a:t>
            </a:r>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a:spLocks noGrp="1"/>
          </p:cNvSpPr>
          <p:nvPr>
            <p:ph type="ctrTitle"/>
          </p:nvPr>
        </p:nvSpPr>
        <p:spPr>
          <a:xfrm>
            <a:off x="304800" y="457200"/>
            <a:ext cx="8382000" cy="6019800"/>
          </a:xfrm>
          <a:prstGeom prst="rect">
            <a:avLst/>
          </a:prstGeom>
          <a:noFill/>
          <a:ln>
            <a:noFill/>
          </a:ln>
        </p:spPr>
        <p:txBody>
          <a:bodyPr spcFirstLastPara="1" wrap="square" lIns="45700" tIns="45700" rIns="45700" bIns="45700" anchor="t" anchorCtr="0">
            <a:noAutofit/>
          </a:bodyPr>
          <a:lstStyle/>
          <a:p>
            <a:pPr marL="457200" lvl="0" indent="-457200" algn="just" rtl="0">
              <a:spcBef>
                <a:spcPts val="0"/>
              </a:spcBef>
              <a:spcAft>
                <a:spcPts val="0"/>
              </a:spcAft>
              <a:buClr>
                <a:srgbClr val="00B0F0"/>
              </a:buClr>
              <a:buSzPts val="2600"/>
              <a:buFont typeface="Arial"/>
              <a:buChar char="•"/>
            </a:pPr>
            <a:r>
              <a:rPr lang="en-US" sz="2600" b="0" cap="none">
                <a:solidFill>
                  <a:srgbClr val="00B0F0"/>
                </a:solidFill>
              </a:rPr>
              <a:t>Several legislative measures have focused securing  the interest of banking sector particularly to solve NPAs amounting to thousand of crores locked up</a:t>
            </a:r>
            <a:br>
              <a:rPr lang="en-US" sz="2600" b="0" cap="none">
                <a:solidFill>
                  <a:srgbClr val="00B0F0"/>
                </a:solidFill>
              </a:rPr>
            </a:br>
            <a:r>
              <a:rPr lang="en-US" sz="2600" b="0" cap="none">
                <a:solidFill>
                  <a:srgbClr val="00B0F0"/>
                </a:solidFill>
              </a:rPr>
              <a:t> </a:t>
            </a:r>
            <a:br>
              <a:rPr lang="en-US" sz="2600" b="0" cap="none">
                <a:solidFill>
                  <a:srgbClr val="00B0F0"/>
                </a:solidFill>
              </a:rPr>
            </a:br>
            <a:r>
              <a:rPr lang="en-US" sz="2600" cap="none">
                <a:solidFill>
                  <a:srgbClr val="00B0F0"/>
                </a:solidFill>
              </a:rPr>
              <a:t>Recovery of Debt and Bankruptcy Act 1993, administered through Debt Recovery Tribunal and Appellate Tribunal this was also not adequate. </a:t>
            </a:r>
            <a:br>
              <a:rPr lang="en-US" sz="2600" cap="none">
                <a:solidFill>
                  <a:srgbClr val="00B0F0"/>
                </a:solidFill>
              </a:rPr>
            </a:br>
            <a:r>
              <a:rPr lang="en-US" sz="2600">
                <a:solidFill>
                  <a:srgbClr val="00B0F0"/>
                </a:solidFill>
              </a:rPr>
              <a:t/>
            </a:r>
            <a:br>
              <a:rPr lang="en-US" sz="2600">
                <a:solidFill>
                  <a:srgbClr val="00B0F0"/>
                </a:solidFill>
              </a:rPr>
            </a:br>
            <a:r>
              <a:rPr lang="en-US" sz="2600" cap="none">
                <a:solidFill>
                  <a:srgbClr val="00B0F0"/>
                </a:solidFill>
              </a:rPr>
              <a:t>In 2002 SARFAESI Act enabled banks and financial institution to sell mortgaged assets without </a:t>
            </a:r>
            <a:br>
              <a:rPr lang="en-US" sz="2600" cap="none">
                <a:solidFill>
                  <a:srgbClr val="00B0F0"/>
                </a:solidFill>
              </a:rPr>
            </a:br>
            <a:r>
              <a:rPr lang="en-US" sz="2600" cap="none">
                <a:solidFill>
                  <a:srgbClr val="00B0F0"/>
                </a:solidFill>
              </a:rPr>
              <a:t>waiting for clearance from the Court. </a:t>
            </a:r>
            <a:br>
              <a:rPr lang="en-US" sz="2600" cap="none">
                <a:solidFill>
                  <a:srgbClr val="00B0F0"/>
                </a:solidFill>
              </a:rPr>
            </a:br>
            <a:r>
              <a:rPr lang="en-US" sz="2600">
                <a:solidFill>
                  <a:srgbClr val="00B0F0"/>
                </a:solidFill>
              </a:rPr>
              <a:t/>
            </a:r>
            <a:br>
              <a:rPr lang="en-US" sz="2600">
                <a:solidFill>
                  <a:srgbClr val="00B0F0"/>
                </a:solidFill>
              </a:rPr>
            </a:br>
            <a:endParaRPr sz="2600" b="0" cap="none">
              <a:solidFill>
                <a:srgbClr val="00B0F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body" idx="1"/>
          </p:nvPr>
        </p:nvSpPr>
        <p:spPr>
          <a:xfrm>
            <a:off x="381000" y="381000"/>
            <a:ext cx="8305800" cy="5928360"/>
          </a:xfrm>
          <a:prstGeom prst="rect">
            <a:avLst/>
          </a:prstGeom>
          <a:noFill/>
          <a:ln>
            <a:noFill/>
          </a:ln>
        </p:spPr>
        <p:txBody>
          <a:bodyPr spcFirstLastPara="1" wrap="square" lIns="91425" tIns="45700" rIns="91425" bIns="45700" anchor="t" anchorCtr="0">
            <a:noAutofit/>
          </a:bodyPr>
          <a:lstStyle/>
          <a:p>
            <a:pPr marL="420624" lvl="0" indent="-384047" algn="just" rtl="0">
              <a:lnSpc>
                <a:spcPct val="90000"/>
              </a:lnSpc>
              <a:spcBef>
                <a:spcPts val="0"/>
              </a:spcBef>
              <a:spcAft>
                <a:spcPts val="0"/>
              </a:spcAft>
              <a:buSzPts val="2080"/>
              <a:buFont typeface="Arial"/>
              <a:buChar char="•"/>
            </a:pPr>
            <a:r>
              <a:rPr lang="en-US" sz="2600">
                <a:solidFill>
                  <a:srgbClr val="00B0F0"/>
                </a:solidFill>
                <a:latin typeface="Libre Franklin"/>
                <a:ea typeface="Libre Franklin"/>
                <a:cs typeface="Libre Franklin"/>
                <a:sym typeface="Libre Franklin"/>
              </a:rPr>
              <a:t>The classification of NPA is issued by RBI. This measure was marred by delay in system because of writ jurisdiction of high court in vulnerable appeal before Debt Recovery Tribunal and Appellate Tribunal also.</a:t>
            </a:r>
            <a:endParaRPr/>
          </a:p>
          <a:p>
            <a:pPr marL="420624" lvl="0" indent="-251968" algn="just" rtl="0">
              <a:lnSpc>
                <a:spcPct val="90000"/>
              </a:lnSpc>
              <a:spcBef>
                <a:spcPts val="520"/>
              </a:spcBef>
              <a:spcAft>
                <a:spcPts val="0"/>
              </a:spcAft>
              <a:buSzPts val="2080"/>
              <a:buFont typeface="Arial"/>
              <a:buNone/>
            </a:pPr>
            <a:endParaRPr sz="2600">
              <a:solidFill>
                <a:srgbClr val="00B0F0"/>
              </a:solidFill>
              <a:latin typeface="Libre Franklin"/>
              <a:ea typeface="Libre Franklin"/>
              <a:cs typeface="Libre Franklin"/>
              <a:sym typeface="Libre Franklin"/>
            </a:endParaRPr>
          </a:p>
          <a:p>
            <a:pPr marL="420624" lvl="0" indent="-384047" algn="just" rtl="0">
              <a:lnSpc>
                <a:spcPct val="90000"/>
              </a:lnSpc>
              <a:spcBef>
                <a:spcPts val="520"/>
              </a:spcBef>
              <a:spcAft>
                <a:spcPts val="0"/>
              </a:spcAft>
              <a:buSzPts val="2080"/>
              <a:buFont typeface="Arial"/>
              <a:buChar char="•"/>
            </a:pPr>
            <a:r>
              <a:rPr lang="en-US" sz="2600">
                <a:solidFill>
                  <a:srgbClr val="00B0F0"/>
                </a:solidFill>
                <a:latin typeface="Libre Franklin"/>
                <a:ea typeface="Libre Franklin"/>
                <a:cs typeface="Libre Franklin"/>
                <a:sym typeface="Libre Franklin"/>
              </a:rPr>
              <a:t>In addition Board of Industrial and Financial Reconstruction (BIFR) was also being managed with Sick Industrial Companies Act 1985. The BIFR authority in Insolvency Resolution and Revival did not yield desired result.</a:t>
            </a:r>
            <a:endParaRPr/>
          </a:p>
          <a:p>
            <a:pPr marL="420624" lvl="0" indent="-251968" algn="just" rtl="0">
              <a:lnSpc>
                <a:spcPct val="90000"/>
              </a:lnSpc>
              <a:spcBef>
                <a:spcPts val="520"/>
              </a:spcBef>
              <a:spcAft>
                <a:spcPts val="0"/>
              </a:spcAft>
              <a:buSzPts val="2080"/>
              <a:buFont typeface="Arial"/>
              <a:buNone/>
            </a:pPr>
            <a:endParaRPr sz="2600">
              <a:solidFill>
                <a:srgbClr val="00B0F0"/>
              </a:solidFill>
              <a:latin typeface="Libre Franklin"/>
              <a:ea typeface="Libre Franklin"/>
              <a:cs typeface="Libre Franklin"/>
              <a:sym typeface="Libre Franklin"/>
            </a:endParaRPr>
          </a:p>
          <a:p>
            <a:pPr marL="420624" lvl="0" indent="-384047" algn="just" rtl="0">
              <a:lnSpc>
                <a:spcPct val="90000"/>
              </a:lnSpc>
              <a:spcBef>
                <a:spcPts val="520"/>
              </a:spcBef>
              <a:spcAft>
                <a:spcPts val="0"/>
              </a:spcAft>
              <a:buSzPts val="2080"/>
              <a:buFont typeface="Arial"/>
              <a:buChar char="•"/>
            </a:pPr>
            <a:r>
              <a:rPr lang="en-US" sz="2600">
                <a:solidFill>
                  <a:srgbClr val="00B0F0"/>
                </a:solidFill>
                <a:latin typeface="Libre Franklin"/>
                <a:ea typeface="Libre Franklin"/>
                <a:cs typeface="Libre Franklin"/>
                <a:sym typeface="Libre Franklin"/>
              </a:rPr>
              <a:t>In addition to, </a:t>
            </a:r>
            <a:r>
              <a:rPr lang="en-US" sz="2600">
                <a:solidFill>
                  <a:srgbClr val="00B0F0"/>
                </a:solidFill>
              </a:rPr>
              <a:t>T</a:t>
            </a:r>
            <a:r>
              <a:rPr lang="en-US" sz="2600">
                <a:solidFill>
                  <a:srgbClr val="00B0F0"/>
                </a:solidFill>
                <a:latin typeface="Libre Franklin"/>
                <a:ea typeface="Libre Franklin"/>
                <a:cs typeface="Libre Franklin"/>
                <a:sym typeface="Libre Franklin"/>
              </a:rPr>
              <a:t>he sundry creditors started petitions for winding up of operations.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body" idx="1"/>
          </p:nvPr>
        </p:nvSpPr>
        <p:spPr>
          <a:xfrm>
            <a:off x="304800" y="304800"/>
            <a:ext cx="8610600" cy="6004560"/>
          </a:xfrm>
          <a:prstGeom prst="rect">
            <a:avLst/>
          </a:prstGeom>
          <a:noFill/>
          <a:ln>
            <a:noFill/>
          </a:ln>
        </p:spPr>
        <p:txBody>
          <a:bodyPr spcFirstLastPara="1" wrap="square" lIns="91425" tIns="45700" rIns="91425" bIns="45700" anchor="t" anchorCtr="0">
            <a:noAutofit/>
          </a:bodyPr>
          <a:lstStyle/>
          <a:p>
            <a:pPr marL="137160" lvl="0" indent="0" algn="just" rtl="0">
              <a:spcBef>
                <a:spcPts val="0"/>
              </a:spcBef>
              <a:spcAft>
                <a:spcPts val="0"/>
              </a:spcAft>
              <a:buSzPts val="2080"/>
              <a:buNone/>
            </a:pPr>
            <a:endParaRPr sz="2600">
              <a:latin typeface="Libre Franklin"/>
              <a:ea typeface="Libre Franklin"/>
              <a:cs typeface="Libre Franklin"/>
              <a:sym typeface="Libre Franklin"/>
            </a:endParaRPr>
          </a:p>
          <a:p>
            <a:pPr marL="137160" lvl="0" indent="0" algn="just" rtl="0">
              <a:spcBef>
                <a:spcPts val="520"/>
              </a:spcBef>
              <a:spcAft>
                <a:spcPts val="0"/>
              </a:spcAft>
              <a:buSzPts val="2080"/>
              <a:buNone/>
            </a:pPr>
            <a:r>
              <a:rPr lang="en-US" sz="2600">
                <a:solidFill>
                  <a:srgbClr val="00B0F0"/>
                </a:solidFill>
                <a:latin typeface="Libre Franklin"/>
                <a:ea typeface="Libre Franklin"/>
                <a:cs typeface="Libre Franklin"/>
                <a:sym typeface="Libre Franklin"/>
              </a:rPr>
              <a:t>All the above made Government of India to think of a solution for a time bound resolution by De-coding all the present laws </a:t>
            </a:r>
            <a:r>
              <a:rPr lang="en-US" sz="2600">
                <a:solidFill>
                  <a:srgbClr val="00B0F0"/>
                </a:solidFill>
              </a:rPr>
              <a:t>of Insolvency </a:t>
            </a:r>
            <a:r>
              <a:rPr lang="en-US" sz="2600">
                <a:solidFill>
                  <a:srgbClr val="00B0F0"/>
                </a:solidFill>
                <a:latin typeface="Libre Franklin"/>
                <a:ea typeface="Libre Franklin"/>
                <a:cs typeface="Libre Franklin"/>
                <a:sym typeface="Libre Franklin"/>
              </a:rPr>
              <a:t>put one law in place, is result of introduction of </a:t>
            </a:r>
            <a:endParaRPr sz="2600">
              <a:solidFill>
                <a:srgbClr val="00B0F0"/>
              </a:solidFill>
              <a:latin typeface="Libre Franklin"/>
              <a:ea typeface="Libre Franklin"/>
              <a:cs typeface="Libre Franklin"/>
              <a:sym typeface="Libre Franklin"/>
            </a:endParaRPr>
          </a:p>
          <a:p>
            <a:pPr marL="137160" lvl="0" indent="0" algn="just" rtl="0">
              <a:spcBef>
                <a:spcPts val="520"/>
              </a:spcBef>
              <a:spcAft>
                <a:spcPts val="0"/>
              </a:spcAft>
              <a:buSzPts val="2080"/>
              <a:buNone/>
            </a:pPr>
            <a:endParaRPr sz="2600" b="1">
              <a:latin typeface="Libre Franklin"/>
              <a:ea typeface="Libre Franklin"/>
              <a:cs typeface="Libre Franklin"/>
              <a:sym typeface="Libre Franklin"/>
            </a:endParaRPr>
          </a:p>
          <a:p>
            <a:pPr marL="137160" lvl="0" indent="0" algn="ctr" rtl="0">
              <a:spcBef>
                <a:spcPts val="840"/>
              </a:spcBef>
              <a:spcAft>
                <a:spcPts val="0"/>
              </a:spcAft>
              <a:buSzPts val="3360"/>
              <a:buNone/>
            </a:pPr>
            <a:r>
              <a:rPr lang="en-US" sz="4200" b="1">
                <a:solidFill>
                  <a:srgbClr val="92D050"/>
                </a:solidFill>
                <a:latin typeface="Libre Franklin"/>
                <a:ea typeface="Libre Franklin"/>
                <a:cs typeface="Libre Franklin"/>
                <a:sym typeface="Libre Franklin"/>
              </a:rPr>
              <a:t>INSOLVENCY &amp; BANKRUPTCY CODE, 2016</a:t>
            </a:r>
            <a:r>
              <a:rPr lang="en-US" sz="4200">
                <a:solidFill>
                  <a:srgbClr val="92D050"/>
                </a:solidFill>
                <a:latin typeface="Libre Franklin"/>
                <a:ea typeface="Libre Franklin"/>
                <a:cs typeface="Libre Franklin"/>
                <a:sym typeface="Libre Franklin"/>
              </a:rPr>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457200" y="274638"/>
            <a:ext cx="7467600" cy="715962"/>
          </a:xfrm>
          <a:prstGeom prst="rect">
            <a:avLst/>
          </a:prstGeom>
          <a:noFill/>
          <a:ln>
            <a:noFill/>
          </a:ln>
        </p:spPr>
        <p:txBody>
          <a:bodyPr spcFirstLastPara="1" wrap="square" lIns="45700" tIns="45700" rIns="45700" bIns="45700" anchor="ctr" anchorCtr="0">
            <a:noAutofit/>
          </a:bodyPr>
          <a:lstStyle/>
          <a:p>
            <a:pPr marL="0" lvl="0" indent="0" algn="l" rtl="0">
              <a:spcBef>
                <a:spcPts val="0"/>
              </a:spcBef>
              <a:spcAft>
                <a:spcPts val="0"/>
              </a:spcAft>
              <a:buClr>
                <a:srgbClr val="FFDA47"/>
              </a:buClr>
              <a:buSzPts val="3500"/>
              <a:buFont typeface="Libre Franklin"/>
              <a:buNone/>
            </a:pPr>
            <a:r>
              <a:rPr lang="en-US" sz="3500" b="1">
                <a:solidFill>
                  <a:srgbClr val="FFDA47"/>
                </a:solidFill>
              </a:rPr>
              <a:t>     </a:t>
            </a:r>
            <a:r>
              <a:rPr lang="en-US" sz="3000" b="1">
                <a:solidFill>
                  <a:srgbClr val="FFDA47"/>
                </a:solidFill>
              </a:rPr>
              <a:t>DECLINING STAGE OF AN ORGANIZATION</a:t>
            </a:r>
            <a:endParaRPr sz="3000" b="1">
              <a:solidFill>
                <a:srgbClr val="FFDA47"/>
              </a:solidFill>
            </a:endParaRPr>
          </a:p>
        </p:txBody>
      </p:sp>
      <p:sp>
        <p:nvSpPr>
          <p:cNvPr id="131" name="Google Shape;131;p20"/>
          <p:cNvSpPr txBox="1">
            <a:spLocks noGrp="1"/>
          </p:cNvSpPr>
          <p:nvPr>
            <p:ph type="body" idx="1"/>
          </p:nvPr>
        </p:nvSpPr>
        <p:spPr>
          <a:xfrm>
            <a:off x="457200" y="1066800"/>
            <a:ext cx="8305800" cy="5638800"/>
          </a:xfrm>
          <a:prstGeom prst="rect">
            <a:avLst/>
          </a:prstGeom>
          <a:noFill/>
          <a:ln>
            <a:noFill/>
          </a:ln>
        </p:spPr>
        <p:txBody>
          <a:bodyPr spcFirstLastPara="1" wrap="square" lIns="91425" tIns="45700" rIns="91425" bIns="45700" anchor="t" anchorCtr="0">
            <a:noAutofit/>
          </a:bodyPr>
          <a:lstStyle/>
          <a:p>
            <a:pPr marL="420624" lvl="0" indent="-384047" algn="just" rtl="0">
              <a:lnSpc>
                <a:spcPct val="80000"/>
              </a:lnSpc>
              <a:spcBef>
                <a:spcPts val="0"/>
              </a:spcBef>
              <a:spcAft>
                <a:spcPts val="0"/>
              </a:spcAft>
              <a:buSzPts val="1583"/>
              <a:buChar char="⦿"/>
            </a:pPr>
            <a:r>
              <a:rPr lang="en-US" sz="1979">
                <a:latin typeface="Libre Franklin"/>
                <a:ea typeface="Libre Franklin"/>
                <a:cs typeface="Libre Franklin"/>
                <a:sym typeface="Libre Franklin"/>
              </a:rPr>
              <a:t>Any business is an ‘organisation’. The word ‘organisation’ is derived from the word ‘organ’, which indicates that any ‘organisation’ has many properties of an ‘ organ’. Like any ‘organ’, the organization has to either grow or decay.</a:t>
            </a:r>
            <a:endParaRPr/>
          </a:p>
          <a:p>
            <a:pPr marL="420624" lvl="0" indent="-384047" algn="just" rtl="0">
              <a:lnSpc>
                <a:spcPct val="80000"/>
              </a:lnSpc>
              <a:spcBef>
                <a:spcPts val="396"/>
              </a:spcBef>
              <a:spcAft>
                <a:spcPts val="0"/>
              </a:spcAft>
              <a:buSzPts val="1583"/>
              <a:buChar char="⦿"/>
            </a:pPr>
            <a:r>
              <a:rPr lang="en-US" sz="1979">
                <a:latin typeface="Libre Franklin"/>
                <a:ea typeface="Libre Franklin"/>
                <a:cs typeface="Libre Franklin"/>
                <a:sym typeface="Libre Franklin"/>
              </a:rPr>
              <a:t> Like any human body, some professions, businesses and industries, which obviously are organisations, are bound to be healthy and some to be sick. A healthy organisation can also become sick after some years. Some sick organisations will die, while some might recover.</a:t>
            </a:r>
            <a:endParaRPr/>
          </a:p>
          <a:p>
            <a:pPr marL="420624" lvl="0" indent="-384047" algn="just" rtl="0">
              <a:lnSpc>
                <a:spcPct val="80000"/>
              </a:lnSpc>
              <a:spcBef>
                <a:spcPts val="396"/>
              </a:spcBef>
              <a:spcAft>
                <a:spcPts val="0"/>
              </a:spcAft>
              <a:buSzPts val="1583"/>
              <a:buChar char="⦿"/>
            </a:pPr>
            <a:r>
              <a:rPr lang="en-US" sz="1979">
                <a:latin typeface="Libre Franklin"/>
                <a:ea typeface="Libre Franklin"/>
                <a:cs typeface="Libre Franklin"/>
                <a:sym typeface="Libre Franklin"/>
              </a:rPr>
              <a:t>All startups cannot be successful. </a:t>
            </a:r>
            <a:endParaRPr/>
          </a:p>
          <a:p>
            <a:pPr marL="420624" lvl="0" indent="-384047" algn="just" rtl="0">
              <a:lnSpc>
                <a:spcPct val="80000"/>
              </a:lnSpc>
              <a:spcBef>
                <a:spcPts val="396"/>
              </a:spcBef>
              <a:spcAft>
                <a:spcPts val="0"/>
              </a:spcAft>
              <a:buSzPts val="1583"/>
              <a:buChar char="⦿"/>
            </a:pPr>
            <a:r>
              <a:rPr lang="en-US" sz="1979">
                <a:latin typeface="Libre Franklin"/>
                <a:ea typeface="Libre Franklin"/>
                <a:cs typeface="Libre Franklin"/>
                <a:sym typeface="Libre Franklin"/>
              </a:rPr>
              <a:t>Some will succeed while some will fail. Some startups are genuine and may still fail. Some startups are bogus and intention is only to hoodwink the system and swallow public money. </a:t>
            </a:r>
            <a:endParaRPr sz="1979">
              <a:latin typeface="Libre Franklin"/>
              <a:ea typeface="Libre Franklin"/>
              <a:cs typeface="Libre Franklin"/>
              <a:sym typeface="Libre Franklin"/>
            </a:endParaRPr>
          </a:p>
          <a:p>
            <a:pPr marL="420624" lvl="0" indent="-384047" algn="just" rtl="0">
              <a:lnSpc>
                <a:spcPct val="80000"/>
              </a:lnSpc>
              <a:spcBef>
                <a:spcPts val="396"/>
              </a:spcBef>
              <a:spcAft>
                <a:spcPts val="0"/>
              </a:spcAft>
              <a:buSzPts val="1583"/>
              <a:buChar char="⦿"/>
            </a:pPr>
            <a:r>
              <a:rPr lang="en-US" sz="1979">
                <a:latin typeface="Libre Franklin"/>
                <a:ea typeface="Libre Franklin"/>
                <a:cs typeface="Libre Franklin"/>
                <a:sym typeface="Libre Franklin"/>
              </a:rPr>
              <a:t>The sickness may be for variety of reasons- internal or external. It may be temporary or permanent. It can be chronic also. </a:t>
            </a:r>
            <a:endParaRPr sz="1979">
              <a:latin typeface="Libre Franklin"/>
              <a:ea typeface="Libre Franklin"/>
              <a:cs typeface="Libre Franklin"/>
              <a:sym typeface="Libre Franklin"/>
            </a:endParaRPr>
          </a:p>
          <a:p>
            <a:pPr marL="420624" lvl="0" indent="-384047" algn="just" rtl="0">
              <a:lnSpc>
                <a:spcPct val="80000"/>
              </a:lnSpc>
              <a:spcBef>
                <a:spcPts val="396"/>
              </a:spcBef>
              <a:spcAft>
                <a:spcPts val="0"/>
              </a:spcAft>
              <a:buSzPts val="1583"/>
              <a:buChar char="⦿"/>
            </a:pPr>
            <a:r>
              <a:rPr lang="en-US" sz="1979">
                <a:latin typeface="Libre Franklin"/>
                <a:ea typeface="Libre Franklin"/>
                <a:cs typeface="Libre Franklin"/>
                <a:sym typeface="Libre Franklin"/>
              </a:rPr>
              <a:t>Every business decision cannot be right. Some business decisions are bound go wrong, which may lead to business failures. </a:t>
            </a:r>
            <a:endParaRPr sz="1979">
              <a:latin typeface="Libre Franklin"/>
              <a:ea typeface="Libre Franklin"/>
              <a:cs typeface="Libre Franklin"/>
              <a:sym typeface="Libre Franklin"/>
            </a:endParaRPr>
          </a:p>
          <a:p>
            <a:pPr marL="420624" lvl="0" indent="-384047" algn="just" rtl="0">
              <a:lnSpc>
                <a:spcPct val="80000"/>
              </a:lnSpc>
              <a:spcBef>
                <a:spcPts val="396"/>
              </a:spcBef>
              <a:spcAft>
                <a:spcPts val="0"/>
              </a:spcAft>
              <a:buSzPts val="1583"/>
              <a:buChar char="⦿"/>
            </a:pPr>
            <a:r>
              <a:rPr lang="en-US" sz="1979">
                <a:latin typeface="Libre Franklin"/>
                <a:ea typeface="Libre Franklin"/>
                <a:cs typeface="Libre Franklin"/>
                <a:sym typeface="Libre Franklin"/>
              </a:rPr>
              <a:t>Market is merciless. Market rule is law of jungle i.e. ‘survival the fittest’. Weak and inefficient organisations will be weeded out. </a:t>
            </a:r>
            <a:endParaRPr sz="1979">
              <a:latin typeface="Libre Franklin"/>
              <a:ea typeface="Libre Franklin"/>
              <a:cs typeface="Libre Franklin"/>
              <a:sym typeface="Libre Franklin"/>
            </a:endParaRPr>
          </a:p>
          <a:p>
            <a:pPr marL="420624" lvl="0" indent="-384047" algn="just" rtl="0">
              <a:lnSpc>
                <a:spcPct val="80000"/>
              </a:lnSpc>
              <a:spcBef>
                <a:spcPts val="396"/>
              </a:spcBef>
              <a:spcAft>
                <a:spcPts val="0"/>
              </a:spcAft>
              <a:buSzPts val="1583"/>
              <a:buChar char="⦿"/>
            </a:pPr>
            <a:r>
              <a:rPr lang="en-US" sz="1979">
                <a:latin typeface="Libre Franklin"/>
                <a:ea typeface="Libre Franklin"/>
                <a:cs typeface="Libre Franklin"/>
                <a:sym typeface="Libre Franklin"/>
              </a:rPr>
              <a:t>Some business people are honest and sincere while some are crooks. The crooks will have their own way of running organization, with ulterior motives, to swallow public money.</a:t>
            </a:r>
            <a:endParaRPr/>
          </a:p>
          <a:p>
            <a:pPr marL="420624" lvl="0" indent="-283464" algn="l" rtl="0">
              <a:lnSpc>
                <a:spcPct val="80000"/>
              </a:lnSpc>
              <a:spcBef>
                <a:spcPts val="396"/>
              </a:spcBef>
              <a:spcAft>
                <a:spcPts val="0"/>
              </a:spcAft>
              <a:buSzPts val="1584"/>
              <a:buNone/>
            </a:pPr>
            <a:endParaRPr sz="1979">
              <a:latin typeface="Libre Franklin"/>
              <a:ea typeface="Libre Franklin"/>
              <a:cs typeface="Libre Franklin"/>
              <a:sym typeface="Libre Franklin"/>
            </a:endParaRPr>
          </a:p>
          <a:p>
            <a:pPr marL="420624" lvl="0" indent="-283464" algn="l" rtl="0">
              <a:lnSpc>
                <a:spcPct val="80000"/>
              </a:lnSpc>
              <a:spcBef>
                <a:spcPts val="396"/>
              </a:spcBef>
              <a:spcAft>
                <a:spcPts val="0"/>
              </a:spcAft>
              <a:buSzPts val="1584"/>
              <a:buNone/>
            </a:pPr>
            <a:endParaRPr sz="1979">
              <a:latin typeface="Libre Franklin"/>
              <a:ea typeface="Libre Franklin"/>
              <a:cs typeface="Libre Franklin"/>
              <a:sym typeface="Libre Franklin"/>
            </a:endParaRPr>
          </a:p>
          <a:p>
            <a:pPr marL="420624" lvl="0" indent="-283464" algn="l" rtl="0">
              <a:lnSpc>
                <a:spcPct val="80000"/>
              </a:lnSpc>
              <a:spcBef>
                <a:spcPts val="396"/>
              </a:spcBef>
              <a:spcAft>
                <a:spcPts val="0"/>
              </a:spcAft>
              <a:buSzPts val="1584"/>
              <a:buNone/>
            </a:pPr>
            <a:endParaRPr sz="1979"/>
          </a:p>
          <a:p>
            <a:pPr marL="420624" lvl="0" indent="-283464" algn="l" rtl="0">
              <a:lnSpc>
                <a:spcPct val="80000"/>
              </a:lnSpc>
              <a:spcBef>
                <a:spcPts val="396"/>
              </a:spcBef>
              <a:spcAft>
                <a:spcPts val="0"/>
              </a:spcAft>
              <a:buSzPts val="1584"/>
              <a:buNone/>
            </a:pPr>
            <a:endParaRPr sz="1979"/>
          </a:p>
          <a:p>
            <a:pPr marL="420624" lvl="0" indent="-283464" algn="l" rtl="0">
              <a:lnSpc>
                <a:spcPct val="80000"/>
              </a:lnSpc>
              <a:spcBef>
                <a:spcPts val="396"/>
              </a:spcBef>
              <a:spcAft>
                <a:spcPts val="0"/>
              </a:spcAft>
              <a:buSzPts val="1584"/>
              <a:buNone/>
            </a:pPr>
            <a:endParaRPr sz="1979">
              <a:latin typeface="Libre Franklin"/>
              <a:ea typeface="Libre Franklin"/>
              <a:cs typeface="Libre Franklin"/>
              <a:sym typeface="Libre Franklin"/>
            </a:endParaRPr>
          </a:p>
          <a:p>
            <a:pPr marL="420624" lvl="0" indent="-384047" algn="l" rtl="0">
              <a:lnSpc>
                <a:spcPct val="80000"/>
              </a:lnSpc>
              <a:spcBef>
                <a:spcPts val="330"/>
              </a:spcBef>
              <a:spcAft>
                <a:spcPts val="0"/>
              </a:spcAft>
              <a:buSzPts val="1320"/>
              <a:buNone/>
            </a:pPr>
            <a:endParaRPr sz="165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body" idx="1"/>
          </p:nvPr>
        </p:nvSpPr>
        <p:spPr>
          <a:xfrm>
            <a:off x="457200" y="381000"/>
            <a:ext cx="7467600" cy="5943600"/>
          </a:xfrm>
          <a:prstGeom prst="rect">
            <a:avLst/>
          </a:prstGeom>
          <a:noFill/>
          <a:ln>
            <a:noFill/>
          </a:ln>
        </p:spPr>
        <p:txBody>
          <a:bodyPr spcFirstLastPara="1" wrap="square" lIns="91425" tIns="45700" rIns="91425" bIns="45700" anchor="t" anchorCtr="0">
            <a:noAutofit/>
          </a:bodyPr>
          <a:lstStyle/>
          <a:p>
            <a:pPr marL="36576" lvl="0" indent="0" algn="just" rtl="0">
              <a:spcBef>
                <a:spcPts val="0"/>
              </a:spcBef>
              <a:spcAft>
                <a:spcPts val="0"/>
              </a:spcAft>
              <a:buSzPts val="2000"/>
              <a:buNone/>
            </a:pPr>
            <a:r>
              <a:rPr lang="en-US" sz="2500" b="1">
                <a:latin typeface="Libre Franklin"/>
                <a:ea typeface="Libre Franklin"/>
                <a:cs typeface="Libre Franklin"/>
                <a:sym typeface="Libre Franklin"/>
              </a:rPr>
              <a:t>         </a:t>
            </a:r>
            <a:r>
              <a:rPr lang="en-US" sz="2500" b="1" u="sng">
                <a:solidFill>
                  <a:srgbClr val="FFD46A"/>
                </a:solidFill>
                <a:latin typeface="Libre Franklin"/>
                <a:ea typeface="Libre Franklin"/>
                <a:cs typeface="Libre Franklin"/>
                <a:sym typeface="Libre Franklin"/>
              </a:rPr>
              <a:t>CORPORATE   DEATHS :</a:t>
            </a:r>
            <a:endParaRPr/>
          </a:p>
          <a:p>
            <a:pPr marL="420624" lvl="0" indent="-384047" algn="just" rtl="0">
              <a:spcBef>
                <a:spcPts val="500"/>
              </a:spcBef>
              <a:spcAft>
                <a:spcPts val="0"/>
              </a:spcAft>
              <a:buSzPts val="2000"/>
              <a:buChar char="⦿"/>
            </a:pPr>
            <a:r>
              <a:rPr lang="en-US" sz="2500">
                <a:latin typeface="Libre Franklin"/>
                <a:ea typeface="Libre Franklin"/>
                <a:cs typeface="Libre Franklin"/>
                <a:sym typeface="Libre Franklin"/>
              </a:rPr>
              <a:t>If an organisation is not viable and is likely to be a perennially sick unit, best course is to allow it to die a natural death. A person on death bed, with practically no chance of recovery, kept alive by artificial means, is never a happy sight. Often ‘mercy killing’ is better than prolonging the agony. </a:t>
            </a:r>
            <a:endParaRPr/>
          </a:p>
          <a:p>
            <a:pPr marL="420624" lvl="0" indent="-384047" algn="just" rtl="0">
              <a:spcBef>
                <a:spcPts val="500"/>
              </a:spcBef>
              <a:spcAft>
                <a:spcPts val="0"/>
              </a:spcAft>
              <a:buSzPts val="2000"/>
              <a:buChar char="⦿"/>
            </a:pPr>
            <a:r>
              <a:rPr lang="en-US" sz="2500" b="1" u="sng">
                <a:latin typeface="Libre Franklin"/>
                <a:ea typeface="Libre Franklin"/>
                <a:cs typeface="Libre Franklin"/>
                <a:sym typeface="Libre Franklin"/>
              </a:rPr>
              <a:t>Vision of the code-</a:t>
            </a:r>
            <a:r>
              <a:rPr lang="en-US" sz="2500">
                <a:latin typeface="Libre Franklin"/>
                <a:ea typeface="Libre Franklin"/>
                <a:cs typeface="Libre Franklin"/>
                <a:sym typeface="Libre Franklin"/>
              </a:rPr>
              <a:t> The vision of law (as given in press release of Government of India) is to encourage entrepreneurship and innovation. Some business ventures will always fail, but will be handled rapidly and swiftly. Entrepreneurs and lenders will be able to move on, instead of being bogged down with decisions taken in the past. </a:t>
            </a:r>
            <a:endParaRPr sz="2500">
              <a:latin typeface="Libre Franklin"/>
              <a:ea typeface="Libre Franklin"/>
              <a:cs typeface="Libre Franklin"/>
              <a:sym typeface="Libre Franklin"/>
            </a:endParaRPr>
          </a:p>
        </p:txBody>
      </p:sp>
    </p:spTree>
  </p:cSld>
  <p:clrMapOvr>
    <a:masterClrMapping/>
  </p:clrMapOvr>
</p:sld>
</file>

<file path=ppt/theme/theme1.xml><?xml version="1.0" encoding="utf-8"?>
<a:theme xmlns:a="http://schemas.openxmlformats.org/drawingml/2006/main" name="Technic">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1994</Words>
  <PresentationFormat>On-screen Show (4:3)</PresentationFormat>
  <Paragraphs>155</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Libre Franklin</vt:lpstr>
      <vt:lpstr>Noto Sans Symbols</vt:lpstr>
      <vt:lpstr>Calibri</vt:lpstr>
      <vt:lpstr>Technic</vt:lpstr>
      <vt:lpstr>       INSOLVENCY AND BANKRUPTCY CODE 2016  BY  CMA G N VENKATARAMAN  INSOLVENCY PROFESSIONAL  AND FORMER PRESIDENT ICAI  AT COIMBATORE ON SATURDAY THE 10TH OF AUGUST 2019</vt:lpstr>
      <vt:lpstr>   WHAT IS IBC ?    </vt:lpstr>
      <vt:lpstr> WHY IT IS NECESSARY?</vt:lpstr>
      <vt:lpstr>Slide 4</vt:lpstr>
      <vt:lpstr>Several legislative measures have focused securing  the interest of banking sector particularly to solve NPAs amounting to thousand of crores locked up   Recovery of Debt and Bankruptcy Act 1993, administered through Debt Recovery Tribunal and Appellate Tribunal this was also not adequate.   In 2002 SARFAESI Act enabled banks and financial institution to sell mortgaged assets without  waiting for clearance from the Court.   </vt:lpstr>
      <vt:lpstr>Slide 6</vt:lpstr>
      <vt:lpstr>Slide 7</vt:lpstr>
      <vt:lpstr>     DECLINING STAGE OF AN ORGANIZATION</vt:lpstr>
      <vt:lpstr>Slide 9</vt:lpstr>
      <vt:lpstr>Earlier statutory structure to deal with the issues</vt:lpstr>
      <vt:lpstr>Insolvency and Bankruptcy Code, 2016</vt:lpstr>
      <vt:lpstr>For the above said purpose a Bankruptcy Law Reform Committee (BLRC) was set up by the Ministry of Finance under the Chairmanship of Mr. T.K. Vishwanathan, former Secretary General, Lok Sabha and Former Union Law Secretary on August 22, 2014. the Bankruptcy Law Reform Committee after its study on the legal framework submitted its report to the Government in November, 2015. On December 21, 2015 a bill named the insolvency and Bankruptcy Bill, 2015 was introduced in Lok Sabha and it was passed on May 5, 2016. after passing of the bill in Rajya Sabha on May 11, 2016, the assent of the president of India was accorded on May 28, 2016 for the Bill to become the Code.</vt:lpstr>
      <vt:lpstr>Slide 13</vt:lpstr>
      <vt:lpstr>Insolvency is a financial position of one’s inability to pay the debts on time, wherein Bankruptcy on the other hand is a legal process for resolving the issue of insolvency. Insolvency is a situation which promotes one to file for bankruptcy. In simple terms, bankruptcy is the result of insolvency. However insolvency need not always lead to bankruptcy.</vt:lpstr>
      <vt:lpstr>Slide 15</vt:lpstr>
      <vt:lpstr>Slide 16</vt:lpstr>
      <vt:lpstr>Slide 17</vt:lpstr>
      <vt:lpstr>Slide 18</vt:lpstr>
      <vt:lpstr>Slide 19</vt:lpstr>
      <vt:lpstr>Slide 20</vt:lpstr>
      <vt:lpstr>Slide 21</vt:lpstr>
      <vt:lpstr>Slide 22</vt:lpstr>
      <vt:lpstr>Order of Priority of Payments in Liquidation</vt:lpstr>
      <vt:lpstr>Slide 24</vt:lpstr>
      <vt:lpstr> KEY ASPECTS OF  THE  INSOLVENCY  AND  BANKRUPTCY  CODE </vt:lpstr>
      <vt:lpstr>Slide 26</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INSOLVENCY AND BANKRUPTCY CODE 2016  BY  CMA G N VENKATARAMAN  INSOLVENCY PROFESSIONAL  AND FORMER PRESIDENT ICAI  AT COIMBATORE ON SATURDAY THE 10TH OF AUGUST 2019</dc:title>
  <dc:creator>Vijay Lohan</dc:creator>
  <cp:lastModifiedBy>Vijay Lohan</cp:lastModifiedBy>
  <cp:revision>1</cp:revision>
  <dcterms:modified xsi:type="dcterms:W3CDTF">2019-08-16T08:50:54Z</dcterms:modified>
</cp:coreProperties>
</file>