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57" r:id="rId3"/>
    <p:sldId id="260" r:id="rId4"/>
    <p:sldId id="258"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2" r:id="rId29"/>
    <p:sldId id="283" r:id="rId30"/>
    <p:sldId id="285" r:id="rId31"/>
    <p:sldId id="286" r:id="rId32"/>
    <p:sldId id="287"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746559-168B-48EF-A4FB-7C2F56CA3CF4}" type="datetimeFigureOut">
              <a:rPr lang="en-US" smtClean="0"/>
              <a:pPr/>
              <a:t>3/19/2019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C28E11-7CAE-443D-9E34-5FE0E1BA4ECD}" type="slidenum">
              <a:rPr lang="en-US" smtClean="0"/>
              <a:pPr/>
              <a:t>‹#›</a:t>
            </a:fld>
            <a:endParaRPr lang="en-US"/>
          </a:p>
        </p:txBody>
      </p:sp>
    </p:spTree>
    <p:extLst>
      <p:ext uri="{BB962C8B-B14F-4D97-AF65-F5344CB8AC3E}">
        <p14:creationId xmlns:p14="http://schemas.microsoft.com/office/powerpoint/2010/main" xmlns="" val="60473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C28E11-7CAE-443D-9E34-5FE0E1BA4ECD}" type="slidenum">
              <a:rPr lang="en-US" smtClean="0"/>
              <a:pPr/>
              <a:t>30</a:t>
            </a:fld>
            <a:endParaRPr lang="en-US"/>
          </a:p>
        </p:txBody>
      </p:sp>
    </p:spTree>
    <p:extLst>
      <p:ext uri="{BB962C8B-B14F-4D97-AF65-F5344CB8AC3E}">
        <p14:creationId xmlns:p14="http://schemas.microsoft.com/office/powerpoint/2010/main" xmlns="" val="1602730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3164374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260418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3645587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5473577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3690494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38538262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2079876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28235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157112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CF6BCF-CFF5-471E-838B-0D3C408CF31F}" type="datetimeFigureOut">
              <a:rPr lang="en-US" smtClean="0"/>
              <a:pPr/>
              <a:t>3/19/2019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2850915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CF6BCF-CFF5-471E-838B-0D3C408CF31F}"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368538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CF6BCF-CFF5-471E-838B-0D3C408CF31F}" type="datetimeFigureOut">
              <a:rPr lang="en-US" smtClean="0"/>
              <a:pPr/>
              <a:t>3/19/2019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449907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DCF6BCF-CFF5-471E-838B-0D3C408CF31F}" type="datetimeFigureOut">
              <a:rPr lang="en-US" smtClean="0"/>
              <a:pPr/>
              <a:t>3/19/2019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268083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F6BCF-CFF5-471E-838B-0D3C408CF31F}" type="datetimeFigureOut">
              <a:rPr lang="en-US" smtClean="0"/>
              <a:pPr/>
              <a:t>3/19/2019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2912941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F6BCF-CFF5-471E-838B-0D3C408CF31F}"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124763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CF6BCF-CFF5-471E-838B-0D3C408CF31F}" type="datetimeFigureOut">
              <a:rPr lang="en-US" smtClean="0"/>
              <a:pPr/>
              <a:t>3/19/2019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1335016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DCF6BCF-CFF5-471E-838B-0D3C408CF31F}" type="datetimeFigureOut">
              <a:rPr lang="en-US" smtClean="0"/>
              <a:pPr/>
              <a:t>3/19/2019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FBA7AC4-C98E-4BDD-8ADD-623422AF3DD1}" type="slidenum">
              <a:rPr lang="en-US" smtClean="0"/>
              <a:pPr/>
              <a:t>‹#›</a:t>
            </a:fld>
            <a:endParaRPr lang="en-US"/>
          </a:p>
        </p:txBody>
      </p:sp>
    </p:spTree>
    <p:extLst>
      <p:ext uri="{BB962C8B-B14F-4D97-AF65-F5344CB8AC3E}">
        <p14:creationId xmlns:p14="http://schemas.microsoft.com/office/powerpoint/2010/main" xmlns="" val="20002526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8186" y="199176"/>
            <a:ext cx="8395817" cy="1113576"/>
          </a:xfrm>
        </p:spPr>
        <p:txBody>
          <a:bodyPr/>
          <a:lstStyle/>
          <a:p>
            <a:pPr algn="ctr"/>
            <a:endParaRPr lang="en-US" sz="3600" dirty="0"/>
          </a:p>
        </p:txBody>
      </p:sp>
      <p:sp>
        <p:nvSpPr>
          <p:cNvPr id="3" name="Subtitle 2"/>
          <p:cNvSpPr>
            <a:spLocks noGrp="1"/>
          </p:cNvSpPr>
          <p:nvPr>
            <p:ph type="subTitle" idx="1"/>
          </p:nvPr>
        </p:nvSpPr>
        <p:spPr>
          <a:xfrm>
            <a:off x="878186" y="1611517"/>
            <a:ext cx="8395817" cy="4544839"/>
          </a:xfrm>
        </p:spPr>
        <p:txBody>
          <a:bodyPr>
            <a:normAutofit/>
          </a:bodyPr>
          <a:lstStyle/>
          <a:p>
            <a:pPr algn="ctr"/>
            <a:endParaRPr lang="en-US" sz="3600" b="1" dirty="0" smtClean="0">
              <a:solidFill>
                <a:srgbClr val="00B0F0"/>
              </a:solidFill>
            </a:endParaRPr>
          </a:p>
          <a:p>
            <a:pPr algn="ctr"/>
            <a:endParaRPr lang="en-US" sz="3600" b="1" dirty="0">
              <a:solidFill>
                <a:srgbClr val="00B0F0"/>
              </a:solidFill>
            </a:endParaRPr>
          </a:p>
          <a:p>
            <a:pPr algn="ctr"/>
            <a:r>
              <a:rPr lang="en-US" sz="3600" b="1" dirty="0" smtClean="0">
                <a:solidFill>
                  <a:srgbClr val="00B0F0"/>
                </a:solidFill>
              </a:rPr>
              <a:t>RECENT </a:t>
            </a:r>
            <a:r>
              <a:rPr lang="en-US" sz="3600" b="1" dirty="0">
                <a:solidFill>
                  <a:srgbClr val="00B0F0"/>
                </a:solidFill>
              </a:rPr>
              <a:t>AMENDMENTS </a:t>
            </a:r>
            <a:endParaRPr lang="en-US" sz="3600" b="1" dirty="0" smtClean="0">
              <a:solidFill>
                <a:srgbClr val="00B0F0"/>
              </a:solidFill>
            </a:endParaRPr>
          </a:p>
          <a:p>
            <a:pPr algn="ctr"/>
            <a:endParaRPr lang="en-US" sz="3600" b="1" dirty="0">
              <a:solidFill>
                <a:srgbClr val="00B0F0"/>
              </a:solidFill>
            </a:endParaRPr>
          </a:p>
          <a:p>
            <a:pPr algn="ctr"/>
            <a:r>
              <a:rPr lang="en-US" sz="3600" b="1" dirty="0" smtClean="0">
                <a:solidFill>
                  <a:srgbClr val="00B0F0"/>
                </a:solidFill>
              </a:rPr>
              <a:t>COMPANIES </a:t>
            </a:r>
            <a:r>
              <a:rPr lang="en-US" sz="3600" b="1" dirty="0">
                <a:solidFill>
                  <a:srgbClr val="00B0F0"/>
                </a:solidFill>
              </a:rPr>
              <a:t>ACT 2013.</a:t>
            </a:r>
          </a:p>
        </p:txBody>
      </p:sp>
    </p:spTree>
    <p:extLst>
      <p:ext uri="{BB962C8B-B14F-4D97-AF65-F5344CB8AC3E}">
        <p14:creationId xmlns:p14="http://schemas.microsoft.com/office/powerpoint/2010/main" xmlns="" val="39462106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 (Incorporation) </a:t>
            </a:r>
            <a:r>
              <a:rPr lang="en-US" dirty="0"/>
              <a:t>Amendment Rules, 2019(21st February, 2019)</a:t>
            </a:r>
          </a:p>
        </p:txBody>
      </p:sp>
      <p:sp>
        <p:nvSpPr>
          <p:cNvPr id="3" name="Content Placeholder 2"/>
          <p:cNvSpPr>
            <a:spLocks noGrp="1"/>
          </p:cNvSpPr>
          <p:nvPr>
            <p:ph idx="1"/>
          </p:nvPr>
        </p:nvSpPr>
        <p:spPr/>
        <p:txBody>
          <a:bodyPr/>
          <a:lstStyle/>
          <a:p>
            <a:r>
              <a:rPr lang="en-US" dirty="0" smtClean="0"/>
              <a:t>Section 92 (5):</a:t>
            </a:r>
          </a:p>
          <a:p>
            <a:r>
              <a:rPr lang="en-US" dirty="0" smtClean="0"/>
              <a:t>If a company fails to file its annual return under sub-section(4), before the expire of the period specified therein, such company and its every officer who is in default shall be liable to </a:t>
            </a:r>
            <a:r>
              <a:rPr lang="en-US" dirty="0" err="1" smtClean="0"/>
              <a:t>penaly</a:t>
            </a:r>
            <a:r>
              <a:rPr lang="en-US" dirty="0" smtClean="0"/>
              <a:t> of Rs.50000/- and in case of continuing failure, with a further penalty of Rs.100/- for each day during which such failure continues, subject to a maximum of </a:t>
            </a:r>
            <a:r>
              <a:rPr lang="en-US" dirty="0" err="1" smtClean="0"/>
              <a:t>Rs</a:t>
            </a:r>
            <a:r>
              <a:rPr lang="en-US" dirty="0" smtClean="0"/>
              <a:t>. 5 Lakh</a:t>
            </a:r>
          </a:p>
          <a:p>
            <a:r>
              <a:rPr lang="en-US" dirty="0" smtClean="0"/>
              <a:t>Section 102 (5) – Statement to be annexed to Notice</a:t>
            </a:r>
          </a:p>
          <a:p>
            <a:r>
              <a:rPr lang="en-US" dirty="0" smtClean="0"/>
              <a:t>If any default is made in complying with the provisions of this section, every promoter, director, manager or other KMP of the company who is in default shall be liable to a </a:t>
            </a:r>
            <a:r>
              <a:rPr lang="en-US" dirty="0" err="1" smtClean="0"/>
              <a:t>penaly</a:t>
            </a:r>
            <a:r>
              <a:rPr lang="en-US" dirty="0" smtClean="0"/>
              <a:t> of Rs.50000/- or five times the amount of benefit </a:t>
            </a:r>
            <a:r>
              <a:rPr lang="en-US" dirty="0" err="1" smtClean="0"/>
              <a:t>accuring</a:t>
            </a:r>
            <a:r>
              <a:rPr lang="en-US" dirty="0" smtClean="0"/>
              <a:t> to the promoter, director manager or other KMP or any of his relatives, which is higher.</a:t>
            </a:r>
          </a:p>
          <a:p>
            <a:endParaRPr lang="en-US" dirty="0"/>
          </a:p>
        </p:txBody>
      </p:sp>
    </p:spTree>
    <p:extLst>
      <p:ext uri="{BB962C8B-B14F-4D97-AF65-F5344CB8AC3E}">
        <p14:creationId xmlns:p14="http://schemas.microsoft.com/office/powerpoint/2010/main" xmlns="" val="4056125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 (Incorporation) </a:t>
            </a:r>
            <a:r>
              <a:rPr lang="en-US" dirty="0"/>
              <a:t>Amendment Rules, 2019(21st February, 2019)</a:t>
            </a:r>
          </a:p>
        </p:txBody>
      </p:sp>
      <p:sp>
        <p:nvSpPr>
          <p:cNvPr id="3" name="Content Placeholder 2"/>
          <p:cNvSpPr>
            <a:spLocks noGrp="1"/>
          </p:cNvSpPr>
          <p:nvPr>
            <p:ph idx="1"/>
          </p:nvPr>
        </p:nvSpPr>
        <p:spPr/>
        <p:txBody>
          <a:bodyPr/>
          <a:lstStyle/>
          <a:p>
            <a:r>
              <a:rPr lang="en-US" dirty="0" smtClean="0"/>
              <a:t>Section 117(2)</a:t>
            </a:r>
          </a:p>
          <a:p>
            <a:r>
              <a:rPr lang="en-US" dirty="0" smtClean="0"/>
              <a:t>If a company fails to file the resolution or the agreement under sub section (1) before the expiry of the period specified therein, such company shall be liable to a penalty of one lakh rupees and in case of continuing failure., with a further penalty of five hundred rupees for each day after the first during which such failure continues, subject to a maximum of </a:t>
            </a:r>
            <a:r>
              <a:rPr lang="en-US" dirty="0" err="1" smtClean="0"/>
              <a:t>Rs</a:t>
            </a:r>
            <a:r>
              <a:rPr lang="en-US" dirty="0" smtClean="0"/>
              <a:t>. 25 Lakh and every officer of the company who is in default including liquidator of the company, if any shall be liable to penalty of fifty thousand rupees and in case of continuing failure, with a further penalty of five hundred rupees for each day after the first during which such failure continues, subject to a maximum of five lakh rupees.</a:t>
            </a:r>
            <a:endParaRPr lang="en-US" dirty="0"/>
          </a:p>
        </p:txBody>
      </p:sp>
    </p:spTree>
    <p:extLst>
      <p:ext uri="{BB962C8B-B14F-4D97-AF65-F5344CB8AC3E}">
        <p14:creationId xmlns:p14="http://schemas.microsoft.com/office/powerpoint/2010/main" xmlns="" val="26076152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Companies (Acceptance of Deposits) Amendment Rules, 2019</a:t>
            </a:r>
          </a:p>
        </p:txBody>
      </p:sp>
      <p:sp>
        <p:nvSpPr>
          <p:cNvPr id="3" name="Content Placeholder 2"/>
          <p:cNvSpPr>
            <a:spLocks noGrp="1"/>
          </p:cNvSpPr>
          <p:nvPr>
            <p:ph idx="1"/>
          </p:nvPr>
        </p:nvSpPr>
        <p:spPr/>
        <p:txBody>
          <a:bodyPr>
            <a:normAutofit lnSpcReduction="10000"/>
          </a:bodyPr>
          <a:lstStyle/>
          <a:p>
            <a:pPr marL="0" indent="0">
              <a:buNone/>
            </a:pPr>
            <a:endParaRPr lang="en-US" dirty="0" smtClean="0"/>
          </a:p>
          <a:p>
            <a:r>
              <a:rPr lang="en-US" dirty="0"/>
              <a:t>22th January, </a:t>
            </a:r>
            <a:r>
              <a:rPr lang="en-US" dirty="0" smtClean="0"/>
              <a:t>2019</a:t>
            </a:r>
          </a:p>
          <a:p>
            <a:r>
              <a:rPr lang="en-US" dirty="0" smtClean="0"/>
              <a:t>Every </a:t>
            </a:r>
            <a:r>
              <a:rPr lang="en-US" dirty="0"/>
              <a:t>company other than Government company shall file a onetime return of </a:t>
            </a:r>
            <a:r>
              <a:rPr lang="en-US" dirty="0" smtClean="0"/>
              <a:t>outstanding receipt </a:t>
            </a:r>
            <a:r>
              <a:rPr lang="en-US" dirty="0"/>
              <a:t>of money or loan by a company but not considered as deposits, in terms of clause (c) of sub-rule 1 </a:t>
            </a:r>
            <a:r>
              <a:rPr lang="en-US" dirty="0" smtClean="0"/>
              <a:t>of rule </a:t>
            </a:r>
            <a:r>
              <a:rPr lang="en-US" dirty="0"/>
              <a:t>2 from the 01st April, 2014 to the date of publication of this notification in the Official Gazette, </a:t>
            </a:r>
            <a:r>
              <a:rPr lang="en-US" dirty="0" smtClean="0"/>
              <a:t>as specified </a:t>
            </a:r>
            <a:r>
              <a:rPr lang="en-US" dirty="0"/>
              <a:t>in Form DPT-3 within ninety days from the date of said publication of this notification along </a:t>
            </a:r>
            <a:r>
              <a:rPr lang="en-US" dirty="0" smtClean="0"/>
              <a:t>with fee </a:t>
            </a:r>
            <a:r>
              <a:rPr lang="en-US" dirty="0"/>
              <a:t>as provided in the Companies (Registration Offices and Fees) Rules, 2014</a:t>
            </a:r>
            <a:r>
              <a:rPr lang="en-US" dirty="0" smtClean="0"/>
              <a:t>.”.</a:t>
            </a:r>
          </a:p>
          <a:p>
            <a:r>
              <a:rPr lang="en-US" dirty="0" smtClean="0"/>
              <a:t>Last date : 21</a:t>
            </a:r>
            <a:r>
              <a:rPr lang="en-US" baseline="30000" dirty="0" smtClean="0"/>
              <a:t>st</a:t>
            </a:r>
            <a:r>
              <a:rPr lang="en-US" dirty="0" smtClean="0"/>
              <a:t> April 2019.</a:t>
            </a:r>
          </a:p>
          <a:p>
            <a:r>
              <a:rPr lang="en-US" dirty="0"/>
              <a:t>Form DPT-3 shall be used for filing return of deposit or particulars of transaction not considered as deposit or both by every company other than Government company</a:t>
            </a:r>
          </a:p>
          <a:p>
            <a:endParaRPr lang="en-US" dirty="0"/>
          </a:p>
        </p:txBody>
      </p:sp>
    </p:spTree>
    <p:extLst>
      <p:ext uri="{BB962C8B-B14F-4D97-AF65-F5344CB8AC3E}">
        <p14:creationId xmlns:p14="http://schemas.microsoft.com/office/powerpoint/2010/main" xmlns="" val="2241531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Companies (Acceptance of Deposits) Amendment Rules, 2019</a:t>
            </a:r>
          </a:p>
        </p:txBody>
      </p:sp>
      <p:sp>
        <p:nvSpPr>
          <p:cNvPr id="3" name="Content Placeholder 2"/>
          <p:cNvSpPr>
            <a:spLocks noGrp="1"/>
          </p:cNvSpPr>
          <p:nvPr>
            <p:ph idx="1"/>
          </p:nvPr>
        </p:nvSpPr>
        <p:spPr/>
        <p:txBody>
          <a:bodyPr/>
          <a:lstStyle/>
          <a:p>
            <a:r>
              <a:rPr lang="en-US" dirty="0"/>
              <a:t>I</a:t>
            </a:r>
            <a:r>
              <a:rPr lang="en-US" dirty="0" smtClean="0"/>
              <a:t>n </a:t>
            </a:r>
            <a:r>
              <a:rPr lang="en-US" dirty="0"/>
              <a:t>terms of clause (c) of sub-rule 1of rule 2 from the 01 April, 2014 to the date of publication of this notification in the Official Gazette, as specified in Form DPT-3 within ninety days from the date of said publication of this notification along with fee as provided in </a:t>
            </a:r>
            <a:r>
              <a:rPr lang="en-US" dirty="0" smtClean="0"/>
              <a:t>the companies (Registration offices and Fees) Rules, 2014.</a:t>
            </a:r>
            <a:endParaRPr lang="en-US" b="1" dirty="0" smtClean="0"/>
          </a:p>
          <a:p>
            <a:r>
              <a:rPr lang="en-US" dirty="0"/>
              <a:t>Filing </a:t>
            </a:r>
            <a:r>
              <a:rPr lang="en-US" dirty="0" smtClean="0"/>
              <a:t>Annual Return </a:t>
            </a:r>
            <a:r>
              <a:rPr lang="en-US" dirty="0"/>
              <a:t>of deposit (to furnish information on deposits as on 31st March of every financial year, which needs to be submitted on or before 30th June of every </a:t>
            </a:r>
            <a:r>
              <a:rPr lang="en-US" dirty="0" smtClean="0"/>
              <a:t>year</a:t>
            </a:r>
          </a:p>
          <a:p>
            <a:endParaRPr lang="en-US" dirty="0"/>
          </a:p>
          <a:p>
            <a:r>
              <a:rPr lang="en-US" dirty="0" smtClean="0"/>
              <a:t>In both the case form DPT-3 is to be filed.</a:t>
            </a:r>
            <a:endParaRPr lang="en-US" dirty="0"/>
          </a:p>
        </p:txBody>
      </p:sp>
    </p:spTree>
    <p:extLst>
      <p:ext uri="{BB962C8B-B14F-4D97-AF65-F5344CB8AC3E}">
        <p14:creationId xmlns:p14="http://schemas.microsoft.com/office/powerpoint/2010/main" xmlns="" val="10527544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e-Form DIR-3 KYC under rule 12A</a:t>
            </a:r>
          </a:p>
        </p:txBody>
      </p:sp>
      <p:sp>
        <p:nvSpPr>
          <p:cNvPr id="3" name="Content Placeholder 2"/>
          <p:cNvSpPr>
            <a:spLocks noGrp="1"/>
          </p:cNvSpPr>
          <p:nvPr>
            <p:ph idx="1"/>
          </p:nvPr>
        </p:nvSpPr>
        <p:spPr/>
        <p:txBody>
          <a:bodyPr/>
          <a:lstStyle/>
          <a:p>
            <a:endParaRPr lang="en-US" dirty="0" smtClean="0"/>
          </a:p>
          <a:p>
            <a:r>
              <a:rPr lang="en-US" sz="2800" dirty="0" smtClean="0"/>
              <a:t>Every </a:t>
            </a:r>
            <a:r>
              <a:rPr lang="en-US" sz="2800" dirty="0"/>
              <a:t>Director to whom DIN has been allotted for updating directors’ database with </a:t>
            </a:r>
            <a:r>
              <a:rPr lang="en-US" sz="2800" dirty="0" smtClean="0"/>
              <a:t>MCA</a:t>
            </a:r>
          </a:p>
          <a:p>
            <a:endParaRPr lang="en-US" sz="2800" dirty="0" smtClean="0"/>
          </a:p>
          <a:p>
            <a:r>
              <a:rPr lang="en-US" sz="2800" dirty="0" smtClean="0"/>
              <a:t>On or before 30</a:t>
            </a:r>
            <a:r>
              <a:rPr lang="en-US" sz="2800" baseline="30000" dirty="0" smtClean="0"/>
              <a:t>th</a:t>
            </a:r>
            <a:r>
              <a:rPr lang="en-US" sz="2800" dirty="0" smtClean="0"/>
              <a:t> April 2019.</a:t>
            </a:r>
          </a:p>
          <a:p>
            <a:endParaRPr lang="en-US" sz="2800" dirty="0" smtClean="0"/>
          </a:p>
          <a:p>
            <a:r>
              <a:rPr lang="en-US" sz="2800" dirty="0" smtClean="0"/>
              <a:t>Rs.5000/- penalty thereafter.</a:t>
            </a:r>
            <a:endParaRPr lang="en-US" sz="2800" dirty="0"/>
          </a:p>
          <a:p>
            <a:endParaRPr lang="en-US" dirty="0"/>
          </a:p>
        </p:txBody>
      </p:sp>
    </p:spTree>
    <p:extLst>
      <p:ext uri="{BB962C8B-B14F-4D97-AF65-F5344CB8AC3E}">
        <p14:creationId xmlns:p14="http://schemas.microsoft.com/office/powerpoint/2010/main" xmlns="" val="9370918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Companies (Significant Beneficial Owners)</a:t>
            </a:r>
            <a:br>
              <a:rPr lang="en-US" dirty="0"/>
            </a:br>
            <a:r>
              <a:rPr lang="en-US" dirty="0" smtClean="0"/>
              <a:t>Amendment </a:t>
            </a:r>
            <a:r>
              <a:rPr lang="en-US" dirty="0"/>
              <a:t>Rules, 2019.</a:t>
            </a:r>
          </a:p>
        </p:txBody>
      </p:sp>
      <p:sp>
        <p:nvSpPr>
          <p:cNvPr id="3" name="Content Placeholder 2"/>
          <p:cNvSpPr>
            <a:spLocks noGrp="1"/>
          </p:cNvSpPr>
          <p:nvPr>
            <p:ph idx="1"/>
          </p:nvPr>
        </p:nvSpPr>
        <p:spPr/>
        <p:txBody>
          <a:bodyPr>
            <a:normAutofit/>
          </a:bodyPr>
          <a:lstStyle/>
          <a:p>
            <a:r>
              <a:rPr lang="en-US" sz="2000" dirty="0" smtClean="0"/>
              <a:t>Notification dated 08.02.2019</a:t>
            </a:r>
          </a:p>
          <a:p>
            <a:r>
              <a:rPr lang="en-US" sz="2000" i="1" dirty="0" smtClean="0"/>
              <a:t>"</a:t>
            </a:r>
            <a:r>
              <a:rPr lang="en-US" sz="2000" i="1" dirty="0"/>
              <a:t>Control" means control as defined in clause (27) of section 2 of the Act.’ </a:t>
            </a:r>
            <a:endParaRPr lang="en-US" sz="2000" dirty="0"/>
          </a:p>
          <a:p>
            <a:r>
              <a:rPr lang="en-US" sz="2000" dirty="0"/>
              <a:t>Re-iterating section 2(27) of the Act for convenience:- </a:t>
            </a:r>
          </a:p>
          <a:p>
            <a:r>
              <a:rPr lang="en-US" sz="2000" i="1" dirty="0" smtClean="0"/>
              <a:t>"</a:t>
            </a:r>
            <a:r>
              <a:rPr lang="en-US" sz="2000" i="1" dirty="0"/>
              <a:t>Control" shall include the right to appoint majority of the directors or to control the management or policy decisions exercisable by a person or persons acting individually or in concert, directly or indirectly, including by virtue of their shareholding or management rights or shareholders agreements or voting agreements or in any other manner </a:t>
            </a:r>
            <a:endParaRPr lang="en-US" sz="2000" dirty="0"/>
          </a:p>
        </p:txBody>
      </p:sp>
    </p:spTree>
    <p:extLst>
      <p:ext uri="{BB962C8B-B14F-4D97-AF65-F5344CB8AC3E}">
        <p14:creationId xmlns:p14="http://schemas.microsoft.com/office/powerpoint/2010/main" xmlns="" val="39499475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Companies (Significant Beneficial Owners)</a:t>
            </a:r>
            <a:br>
              <a:rPr lang="en-US" dirty="0"/>
            </a:br>
            <a:r>
              <a:rPr lang="en-US" dirty="0"/>
              <a:t>Amendment Rules, 2019.</a:t>
            </a:r>
          </a:p>
        </p:txBody>
      </p:sp>
      <p:sp>
        <p:nvSpPr>
          <p:cNvPr id="3" name="Content Placeholder 2"/>
          <p:cNvSpPr>
            <a:spLocks noGrp="1"/>
          </p:cNvSpPr>
          <p:nvPr>
            <p:ph idx="1"/>
          </p:nvPr>
        </p:nvSpPr>
        <p:spPr/>
        <p:txBody>
          <a:bodyPr/>
          <a:lstStyle/>
          <a:p>
            <a:endParaRPr lang="en-US" dirty="0"/>
          </a:p>
          <a:p>
            <a:r>
              <a:rPr lang="en-US" b="1" dirty="0"/>
              <a:t>Majority stake:- </a:t>
            </a:r>
            <a:r>
              <a:rPr lang="en-US" dirty="0"/>
              <a:t>The definition of majority stake has been inserted in the SBO Rules in rule 2 clause (d), which define it as:- </a:t>
            </a:r>
          </a:p>
          <a:p>
            <a:endParaRPr lang="en-US" dirty="0"/>
          </a:p>
          <a:p>
            <a:r>
              <a:rPr lang="en-US" b="1" i="1" dirty="0" err="1"/>
              <a:t>i</a:t>
            </a:r>
            <a:r>
              <a:rPr lang="en-US" b="1" i="1" dirty="0"/>
              <a:t>. </a:t>
            </a:r>
            <a:r>
              <a:rPr lang="en-US" i="1" dirty="0"/>
              <a:t>“holding more than one-half of the equity share capital in the body corporate; or </a:t>
            </a:r>
            <a:endParaRPr lang="en-US" dirty="0"/>
          </a:p>
          <a:p>
            <a:r>
              <a:rPr lang="en-US" b="1" i="1" dirty="0"/>
              <a:t>ii. </a:t>
            </a:r>
            <a:r>
              <a:rPr lang="en-US" i="1" dirty="0"/>
              <a:t>holding more than one-half of the voting rights in the body corporate; or </a:t>
            </a:r>
            <a:endParaRPr lang="en-US" dirty="0"/>
          </a:p>
          <a:p>
            <a:r>
              <a:rPr lang="en-US" b="1" i="1" dirty="0"/>
              <a:t>iii. </a:t>
            </a:r>
            <a:r>
              <a:rPr lang="en-US" i="1" dirty="0"/>
              <a:t>having the right to receive or participate in more than one-half of the distributable dividend or any other distribution by the body corporate”. </a:t>
            </a:r>
            <a:endParaRPr lang="en-US" dirty="0"/>
          </a:p>
          <a:p>
            <a:endParaRPr lang="en-US" dirty="0"/>
          </a:p>
        </p:txBody>
      </p:sp>
    </p:spTree>
    <p:extLst>
      <p:ext uri="{BB962C8B-B14F-4D97-AF65-F5344CB8AC3E}">
        <p14:creationId xmlns:p14="http://schemas.microsoft.com/office/powerpoint/2010/main" xmlns="" val="3259379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Companies (Significant Beneficial Owners)</a:t>
            </a:r>
            <a:br>
              <a:rPr lang="en-US" dirty="0"/>
            </a:br>
            <a:r>
              <a:rPr lang="en-US" dirty="0"/>
              <a:t>Amendment Rules, 2019.</a:t>
            </a:r>
          </a:p>
        </p:txBody>
      </p:sp>
      <p:sp>
        <p:nvSpPr>
          <p:cNvPr id="3" name="Content Placeholder 2"/>
          <p:cNvSpPr>
            <a:spLocks noGrp="1"/>
          </p:cNvSpPr>
          <p:nvPr>
            <p:ph idx="1"/>
          </p:nvPr>
        </p:nvSpPr>
        <p:spPr/>
        <p:txBody>
          <a:bodyPr/>
          <a:lstStyle/>
          <a:p>
            <a:endParaRPr lang="en-US" sz="2400" b="1" dirty="0" smtClean="0"/>
          </a:p>
          <a:p>
            <a:r>
              <a:rPr lang="en-US" sz="2400" b="1" dirty="0" smtClean="0"/>
              <a:t>Reporting </a:t>
            </a:r>
            <a:r>
              <a:rPr lang="en-US" sz="2400" b="1" dirty="0"/>
              <a:t>Company</a:t>
            </a:r>
            <a:r>
              <a:rPr lang="en-US" sz="2400" b="1" dirty="0" smtClean="0"/>
              <a:t>:</a:t>
            </a:r>
          </a:p>
          <a:p>
            <a:pPr marL="0" indent="0">
              <a:buNone/>
            </a:pPr>
            <a:r>
              <a:rPr lang="en-US" sz="2400" b="1" dirty="0" smtClean="0"/>
              <a:t> </a:t>
            </a:r>
          </a:p>
          <a:p>
            <a:r>
              <a:rPr lang="en-US" sz="2400" i="1" dirty="0"/>
              <a:t>‘"Reporting company" means a company as defined in clause (20) of section 2 of the Act, required to comply with the requirements of section 90 of the Act.’ </a:t>
            </a:r>
            <a:endParaRPr lang="en-US" sz="2400" i="1" dirty="0" smtClean="0"/>
          </a:p>
          <a:p>
            <a:endParaRPr lang="en-US" dirty="0"/>
          </a:p>
          <a:p>
            <a:endParaRPr lang="en-US" dirty="0"/>
          </a:p>
          <a:p>
            <a:endParaRPr lang="en-US" dirty="0"/>
          </a:p>
        </p:txBody>
      </p:sp>
    </p:spTree>
    <p:extLst>
      <p:ext uri="{BB962C8B-B14F-4D97-AF65-F5344CB8AC3E}">
        <p14:creationId xmlns:p14="http://schemas.microsoft.com/office/powerpoint/2010/main" xmlns="" val="3412517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Significant Beneficial Owner (SBO):-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i="1" dirty="0"/>
              <a:t>”significant beneficial owner”, in relation to a reporting company means an individual referred to in sub-section (1) of section 90, who acting alone or together, or through one or more persons or trust, possesses one or more of the following rights or entitlements in such reporting company, namely:- </a:t>
            </a:r>
            <a:endParaRPr lang="en-US" dirty="0"/>
          </a:p>
          <a:p>
            <a:r>
              <a:rPr lang="en-US" i="1" dirty="0"/>
              <a:t>(</a:t>
            </a:r>
            <a:r>
              <a:rPr lang="en-US" i="1" dirty="0" err="1"/>
              <a:t>i</a:t>
            </a:r>
            <a:r>
              <a:rPr lang="en-US" i="1" dirty="0"/>
              <a:t>) holds indirectly, or together with any direct holdings, not less than ten per cent. of the shares; </a:t>
            </a:r>
            <a:endParaRPr lang="en-US" dirty="0"/>
          </a:p>
          <a:p>
            <a:r>
              <a:rPr lang="en-US" i="1" dirty="0"/>
              <a:t>(ii) holds indirectly, or together with any direct holdings, not less than ten per cent. of the voting rights in the shares; </a:t>
            </a:r>
            <a:endParaRPr lang="en-US" dirty="0"/>
          </a:p>
          <a:p>
            <a:r>
              <a:rPr lang="en-US" i="1" dirty="0"/>
              <a:t>(iii) has right to receive or participate in not less than ten per cent. of the total distributable dividend, or any other distribution, in a financial year through indirect holdings alone, or together with any direct holdings; </a:t>
            </a:r>
            <a:endParaRPr lang="en-US" dirty="0"/>
          </a:p>
          <a:p>
            <a:r>
              <a:rPr lang="en-US" i="1" dirty="0"/>
              <a:t>(iv) has right to exercise, or actually exercises, significant influence or control, in any manner other than through direct holdings alone: </a:t>
            </a:r>
            <a:endParaRPr lang="en-US" dirty="0"/>
          </a:p>
        </p:txBody>
      </p:sp>
    </p:spTree>
    <p:extLst>
      <p:ext uri="{BB962C8B-B14F-4D97-AF65-F5344CB8AC3E}">
        <p14:creationId xmlns:p14="http://schemas.microsoft.com/office/powerpoint/2010/main" xmlns="" val="3363365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r>
              <a:rPr lang="en-US" sz="2400" b="1" dirty="0"/>
              <a:t>Significant influence:- </a:t>
            </a:r>
            <a:r>
              <a:rPr lang="en-US" sz="2400" dirty="0"/>
              <a:t>Significant influence has been defined in rule 2 clause (</a:t>
            </a:r>
            <a:r>
              <a:rPr lang="en-US" sz="2400" dirty="0" err="1"/>
              <a:t>i</a:t>
            </a:r>
            <a:r>
              <a:rPr lang="en-US" sz="2400" dirty="0"/>
              <a:t>) to mean:- </a:t>
            </a:r>
          </a:p>
          <a:p>
            <a:r>
              <a:rPr lang="en-US" sz="2400" i="1" dirty="0"/>
              <a:t>‘The power to participate, directly or indirectly, in the financial and operating policy decisions of the reporting company but is not control or joint control of those policies'. </a:t>
            </a:r>
            <a:endParaRPr lang="en-US" sz="2400" dirty="0"/>
          </a:p>
        </p:txBody>
      </p:sp>
    </p:spTree>
    <p:extLst>
      <p:ext uri="{BB962C8B-B14F-4D97-AF65-F5344CB8AC3E}">
        <p14:creationId xmlns:p14="http://schemas.microsoft.com/office/powerpoint/2010/main" xmlns="" val="3897793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 (Incorporation) </a:t>
            </a:r>
            <a:r>
              <a:rPr lang="en-US" dirty="0"/>
              <a:t>Amendment Rules, </a:t>
            </a:r>
            <a:r>
              <a:rPr lang="en-US" dirty="0" smtClean="0"/>
              <a:t>2019(</a:t>
            </a:r>
            <a:r>
              <a:rPr lang="en-US" dirty="0"/>
              <a:t>21st February, </a:t>
            </a:r>
            <a:r>
              <a:rPr lang="en-US" dirty="0" smtClean="0"/>
              <a:t>2019)</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2000" b="1" dirty="0" smtClean="0">
                <a:solidFill>
                  <a:srgbClr val="00B0F0"/>
                </a:solidFill>
              </a:rPr>
              <a:t>25A</a:t>
            </a:r>
            <a:r>
              <a:rPr lang="en-US" sz="2000" b="1" dirty="0">
                <a:solidFill>
                  <a:srgbClr val="00B0F0"/>
                </a:solidFill>
              </a:rPr>
              <a:t>. Active Company Tagging Identities and Verification (ACTIVE</a:t>
            </a:r>
            <a:r>
              <a:rPr lang="en-US" sz="2000" b="1" dirty="0" smtClean="0"/>
              <a:t>)</a:t>
            </a:r>
          </a:p>
          <a:p>
            <a:pPr>
              <a:buFont typeface="Wingdings" panose="05000000000000000000" pitchFamily="2" charset="2"/>
              <a:buChar char="Ø"/>
            </a:pPr>
            <a:endParaRPr lang="en-US" dirty="0" smtClean="0"/>
          </a:p>
          <a:p>
            <a:r>
              <a:rPr lang="en-US" dirty="0"/>
              <a:t>S</a:t>
            </a:r>
            <a:r>
              <a:rPr lang="en-US" dirty="0" smtClean="0"/>
              <a:t>hall </a:t>
            </a:r>
            <a:r>
              <a:rPr lang="en-US" dirty="0"/>
              <a:t>come into force with effect from </a:t>
            </a:r>
            <a:r>
              <a:rPr lang="en-US" b="1" dirty="0"/>
              <a:t>25th February, 2019</a:t>
            </a:r>
          </a:p>
          <a:p>
            <a:r>
              <a:rPr lang="en-US" dirty="0"/>
              <a:t>shall file the particulars of the company and its registered </a:t>
            </a:r>
            <a:r>
              <a:rPr lang="en-US" dirty="0" smtClean="0"/>
              <a:t>office.</a:t>
            </a:r>
          </a:p>
          <a:p>
            <a:r>
              <a:rPr lang="en-US" dirty="0"/>
              <a:t>Provided that any company which has not filed its due financial statements under section 137 </a:t>
            </a:r>
            <a:r>
              <a:rPr lang="en-US" dirty="0" smtClean="0"/>
              <a:t> (Financial Statements)</a:t>
            </a:r>
            <a:endParaRPr lang="en-US" dirty="0"/>
          </a:p>
          <a:p>
            <a:r>
              <a:rPr lang="en-US" dirty="0"/>
              <a:t>returns under section </a:t>
            </a:r>
            <a:r>
              <a:rPr lang="en-US" dirty="0" smtClean="0"/>
              <a:t>92 (Annual Return)  </a:t>
            </a:r>
            <a:r>
              <a:rPr lang="en-US" dirty="0"/>
              <a:t>or both with the Registrar shall be restricted from filing </a:t>
            </a:r>
            <a:r>
              <a:rPr lang="en-US" dirty="0" smtClean="0"/>
              <a:t>e-Form-ACTIVE</a:t>
            </a:r>
          </a:p>
          <a:p>
            <a:r>
              <a:rPr lang="en-US" dirty="0"/>
              <a:t>shall be marked as</a:t>
            </a:r>
          </a:p>
          <a:p>
            <a:r>
              <a:rPr lang="en-US" dirty="0"/>
              <a:t>“ACTIVE-non-compliant” on or after 26th April, 2019 and shall be liable for action under sub-section (9) </a:t>
            </a:r>
            <a:r>
              <a:rPr lang="en-US" dirty="0" smtClean="0"/>
              <a:t>of section </a:t>
            </a:r>
            <a:r>
              <a:rPr lang="en-US" dirty="0"/>
              <a:t>12 of the Act:</a:t>
            </a:r>
          </a:p>
        </p:txBody>
      </p:sp>
    </p:spTree>
    <p:extLst>
      <p:ext uri="{BB962C8B-B14F-4D97-AF65-F5344CB8AC3E}">
        <p14:creationId xmlns:p14="http://schemas.microsoft.com/office/powerpoint/2010/main" xmlns="" val="3867852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2A. Duty of the reporting company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(1) Every reporting company shall take necessary steps to find out if there is any individual who is a significant beneficial owner, as defined in clause (h) of rule 2, in relation to that reporting company, and if so, identify him and cause such individual to make a declaration in Form No. BEN-1. </a:t>
            </a:r>
            <a:endParaRPr lang="en-US" dirty="0" smtClean="0"/>
          </a:p>
          <a:p>
            <a:r>
              <a:rPr lang="en-US" dirty="0"/>
              <a:t>(2) Without prejudice to the generality of the steps stated in sub-rule (1), every reporting company shall in all cases where its member (other than an individual), holds not less than ten per cent. of its:- </a:t>
            </a:r>
          </a:p>
          <a:p>
            <a:r>
              <a:rPr lang="en-US" dirty="0"/>
              <a:t>a) shares, or </a:t>
            </a:r>
          </a:p>
          <a:p>
            <a:r>
              <a:rPr lang="en-US" dirty="0"/>
              <a:t>b) voting rights, or </a:t>
            </a:r>
          </a:p>
          <a:p>
            <a:r>
              <a:rPr lang="en-US" dirty="0"/>
              <a:t>c) right to receive or participate in the dividend or any other distribution payable in a financial year, </a:t>
            </a:r>
            <a:r>
              <a:rPr lang="en-US" dirty="0" smtClean="0"/>
              <a:t> give </a:t>
            </a:r>
            <a:r>
              <a:rPr lang="en-US" dirty="0"/>
              <a:t>notice to such member, seeking information in accordance with sub-section (5) of section 90, in Form No. BEN-4. </a:t>
            </a:r>
          </a:p>
        </p:txBody>
      </p:sp>
    </p:spTree>
    <p:extLst>
      <p:ext uri="{BB962C8B-B14F-4D97-AF65-F5344CB8AC3E}">
        <p14:creationId xmlns:p14="http://schemas.microsoft.com/office/powerpoint/2010/main" xmlns="" val="11315271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Declaration of significant beneficial ownership under section 90:- [Rule 3] </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endParaRPr lang="en-US" dirty="0"/>
          </a:p>
          <a:p>
            <a:r>
              <a:rPr lang="en-US" b="1" dirty="0" smtClean="0"/>
              <a:t>Filing </a:t>
            </a:r>
            <a:r>
              <a:rPr lang="en-US" b="1" dirty="0"/>
              <a:t>of declaration in BEN-1 (On commencement of Amendment Rules) :</a:t>
            </a:r>
            <a:r>
              <a:rPr lang="en-US" dirty="0"/>
              <a:t>- On the date of commencement of the Companies (Significant Beneficial Owners) Amendment Rules, 2019, every individual who is a significant beneficial owner in a reporting company, shall file a declaration in Form No. BEN-1 to the reporting company within ninety days from such commencement </a:t>
            </a:r>
            <a:endParaRPr lang="en-US" dirty="0" smtClean="0"/>
          </a:p>
          <a:p>
            <a:endParaRPr lang="en-US" dirty="0"/>
          </a:p>
          <a:p>
            <a:r>
              <a:rPr lang="en-US" b="1" dirty="0"/>
              <a:t>Filing of declaration in BEN-1 (Subsequent to commencement of Amendment Rules):- </a:t>
            </a:r>
            <a:r>
              <a:rPr lang="en-US" dirty="0"/>
              <a:t>Every individual, who subsequently becomes a significant beneficial owner/ or where his significant beneficial ownership undergoes any change shall file a declaration in Form No. BEN-1 to the reporting company, within thirty days of acquiring such significant beneficial ownership or any change therein. </a:t>
            </a:r>
          </a:p>
          <a:p>
            <a:endParaRPr lang="en-US" dirty="0"/>
          </a:p>
          <a:p>
            <a:endParaRPr lang="en-US" dirty="0"/>
          </a:p>
        </p:txBody>
      </p:sp>
    </p:spTree>
    <p:extLst>
      <p:ext uri="{BB962C8B-B14F-4D97-AF65-F5344CB8AC3E}">
        <p14:creationId xmlns:p14="http://schemas.microsoft.com/office/powerpoint/2010/main" xmlns="" val="2050726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Return </a:t>
            </a:r>
            <a:r>
              <a:rPr lang="en-US" b="1" dirty="0"/>
              <a:t>of significant beneficial owners in shares (BEN-2)</a:t>
            </a:r>
            <a:r>
              <a:rPr lang="en-US" dirty="0"/>
              <a:t>:- </a:t>
            </a:r>
            <a:r>
              <a:rPr lang="en-US" b="1" dirty="0"/>
              <a:t>[Rule 4] </a:t>
            </a:r>
            <a:r>
              <a:rPr lang="en-US" dirty="0"/>
              <a:t/>
            </a:r>
            <a:br>
              <a:rPr lang="en-US" dirty="0"/>
            </a:br>
            <a:endParaRPr lang="en-US" dirty="0"/>
          </a:p>
        </p:txBody>
      </p:sp>
      <p:sp>
        <p:nvSpPr>
          <p:cNvPr id="3" name="Content Placeholder 2"/>
          <p:cNvSpPr>
            <a:spLocks noGrp="1"/>
          </p:cNvSpPr>
          <p:nvPr>
            <p:ph idx="1"/>
          </p:nvPr>
        </p:nvSpPr>
        <p:spPr/>
        <p:txBody>
          <a:bodyPr/>
          <a:lstStyle/>
          <a:p>
            <a:endParaRPr lang="en-US" sz="2000" dirty="0" smtClean="0"/>
          </a:p>
          <a:p>
            <a:r>
              <a:rPr lang="en-US" sz="2000" dirty="0" smtClean="0"/>
              <a:t>Upon </a:t>
            </a:r>
            <a:r>
              <a:rPr lang="en-US" sz="2000" dirty="0"/>
              <a:t>receipt of declaration under rule 3, the reporting company shall file a return in Form No. BEN-2 with the Registrar in respect of such declaration, within a period of thirty days from the date of receipt of such declaration by it, along with the fees as prescribed in Companies (Registration offices and fees) </a:t>
            </a:r>
            <a:r>
              <a:rPr lang="en-US" sz="2000" dirty="0" smtClean="0"/>
              <a:t>Rules</a:t>
            </a:r>
            <a:r>
              <a:rPr lang="en-US" sz="2000" dirty="0"/>
              <a:t>, 2014. </a:t>
            </a:r>
            <a:endParaRPr lang="en-US" sz="2000" dirty="0" smtClean="0"/>
          </a:p>
          <a:p>
            <a:endParaRPr lang="en-US" sz="2000" dirty="0"/>
          </a:p>
          <a:p>
            <a:r>
              <a:rPr lang="en-US" sz="2000" dirty="0" smtClean="0"/>
              <a:t>Reporting Company shall maintain the register of SBO in form BEN 3</a:t>
            </a:r>
          </a:p>
          <a:p>
            <a:endParaRPr lang="en-US" dirty="0"/>
          </a:p>
        </p:txBody>
      </p:sp>
    </p:spTree>
    <p:extLst>
      <p:ext uri="{BB962C8B-B14F-4D97-AF65-F5344CB8AC3E}">
        <p14:creationId xmlns:p14="http://schemas.microsoft.com/office/powerpoint/2010/main" xmlns="" val="28128473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r>
            <a:br>
              <a:rPr lang="en-US" dirty="0"/>
            </a:br>
            <a:r>
              <a:rPr lang="en-US" b="1" dirty="0"/>
              <a:t>Application to the Tribunal:- [Rule 7]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r>
              <a:rPr lang="en-US" i="1" dirty="0"/>
              <a:t>“The reporting company shall apply to the Tribunal: </a:t>
            </a:r>
            <a:endParaRPr lang="en-US" i="1" dirty="0" smtClean="0"/>
          </a:p>
          <a:p>
            <a:r>
              <a:rPr lang="en-US" i="1" dirty="0"/>
              <a:t>(</a:t>
            </a:r>
            <a:r>
              <a:rPr lang="en-US" i="1" dirty="0" err="1"/>
              <a:t>i</a:t>
            </a:r>
            <a:r>
              <a:rPr lang="en-US" i="1" dirty="0"/>
              <a:t>) where any person fails to give the information required by the notice in Form No. BEN-4, within the time specified therein; or </a:t>
            </a:r>
            <a:endParaRPr lang="en-US" dirty="0"/>
          </a:p>
          <a:p>
            <a:r>
              <a:rPr lang="en-US" i="1" dirty="0"/>
              <a:t>(ii) where the information given is not satisfactory, </a:t>
            </a:r>
            <a:endParaRPr lang="en-US" dirty="0"/>
          </a:p>
          <a:p>
            <a:r>
              <a:rPr lang="en-US" i="1" dirty="0"/>
              <a:t>in accordance with sub-section (7) of section 90, for order directing that the shares in question be subject to restrictions, including – </a:t>
            </a:r>
            <a:endParaRPr lang="en-US" i="1" dirty="0" smtClean="0"/>
          </a:p>
          <a:p>
            <a:r>
              <a:rPr lang="en-US" i="1" dirty="0"/>
              <a:t>(a) restrictions on the transfer of interest attached to the shares in question; </a:t>
            </a:r>
            <a:endParaRPr lang="en-US" dirty="0"/>
          </a:p>
          <a:p>
            <a:r>
              <a:rPr lang="en-US" i="1" dirty="0"/>
              <a:t>(b) suspension of the right to receive dividend or any other distribution in relation to the shares in question; </a:t>
            </a:r>
            <a:endParaRPr lang="en-US" dirty="0"/>
          </a:p>
          <a:p>
            <a:r>
              <a:rPr lang="en-US" i="1" dirty="0"/>
              <a:t>(c) suspension of voting rights in relation to the shares in question; </a:t>
            </a:r>
            <a:endParaRPr lang="en-US" dirty="0"/>
          </a:p>
          <a:p>
            <a:r>
              <a:rPr lang="en-US" i="1" dirty="0"/>
              <a:t>(d) any other restriction on all or any of the rights attached with the shares in question.” </a:t>
            </a:r>
            <a:endParaRPr lang="en-US" dirty="0"/>
          </a:p>
        </p:txBody>
      </p:sp>
    </p:spTree>
    <p:extLst>
      <p:ext uri="{BB962C8B-B14F-4D97-AF65-F5344CB8AC3E}">
        <p14:creationId xmlns:p14="http://schemas.microsoft.com/office/powerpoint/2010/main" xmlns="" val="155174374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National Financial Reporting Authority Rules, 2018.</a:t>
            </a:r>
          </a:p>
        </p:txBody>
      </p:sp>
      <p:sp>
        <p:nvSpPr>
          <p:cNvPr id="3" name="Content Placeholder 2"/>
          <p:cNvSpPr>
            <a:spLocks noGrp="1"/>
          </p:cNvSpPr>
          <p:nvPr>
            <p:ph idx="1"/>
          </p:nvPr>
        </p:nvSpPr>
        <p:spPr/>
        <p:txBody>
          <a:bodyPr/>
          <a:lstStyle/>
          <a:p>
            <a:endParaRPr lang="en-US" dirty="0" smtClean="0"/>
          </a:p>
          <a:p>
            <a:r>
              <a:rPr lang="en-US" sz="2000" dirty="0" smtClean="0"/>
              <a:t>13th </a:t>
            </a:r>
            <a:r>
              <a:rPr lang="en-US" sz="2000" dirty="0"/>
              <a:t>November, </a:t>
            </a:r>
            <a:r>
              <a:rPr lang="en-US" sz="2000" dirty="0" smtClean="0"/>
              <a:t>2018</a:t>
            </a:r>
          </a:p>
          <a:p>
            <a:endParaRPr lang="en-US" sz="2000" dirty="0" smtClean="0"/>
          </a:p>
          <a:p>
            <a:r>
              <a:rPr lang="en-US" sz="2000" dirty="0"/>
              <a:t>“Authority” means the National Financial Reporting Authority constituted under sub-section (1) of section 132 of the Act</a:t>
            </a:r>
            <a:r>
              <a:rPr lang="en-US" sz="2000" dirty="0" smtClean="0"/>
              <a:t>;</a:t>
            </a:r>
          </a:p>
          <a:p>
            <a:endParaRPr lang="en-US" sz="2000" dirty="0"/>
          </a:p>
        </p:txBody>
      </p:sp>
    </p:spTree>
    <p:extLst>
      <p:ext uri="{BB962C8B-B14F-4D97-AF65-F5344CB8AC3E}">
        <p14:creationId xmlns:p14="http://schemas.microsoft.com/office/powerpoint/2010/main" xmlns="" val="13363653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Classes of companies and bodies corporate governed by the Authority</a:t>
            </a:r>
            <a:endParaRPr lang="en-US" dirty="0"/>
          </a:p>
        </p:txBody>
      </p:sp>
      <p:sp>
        <p:nvSpPr>
          <p:cNvPr id="3" name="Content Placeholder 2"/>
          <p:cNvSpPr>
            <a:spLocks noGrp="1"/>
          </p:cNvSpPr>
          <p:nvPr>
            <p:ph idx="1"/>
          </p:nvPr>
        </p:nvSpPr>
        <p:spPr/>
        <p:txBody>
          <a:bodyPr>
            <a:normAutofit/>
          </a:bodyPr>
          <a:lstStyle/>
          <a:p>
            <a:r>
              <a:rPr lang="en-US" dirty="0"/>
              <a:t>The Authority shall have power to </a:t>
            </a:r>
            <a:r>
              <a:rPr lang="en-US" dirty="0" smtClean="0"/>
              <a:t>monitor and </a:t>
            </a:r>
            <a:r>
              <a:rPr lang="en-US" dirty="0"/>
              <a:t>enforce compliance with accounting standards and auditing standards, oversee the quality of service under sub-section (2) </a:t>
            </a:r>
            <a:r>
              <a:rPr lang="en-US" dirty="0" smtClean="0"/>
              <a:t>of section </a:t>
            </a:r>
            <a:r>
              <a:rPr lang="en-US" dirty="0"/>
              <a:t>132 or undertake investigation under sub-section (4) of such section of the auditors of the following class of </a:t>
            </a:r>
            <a:r>
              <a:rPr lang="en-US" dirty="0" smtClean="0"/>
              <a:t>companies and </a:t>
            </a:r>
            <a:r>
              <a:rPr lang="en-US" dirty="0"/>
              <a:t>bodies corporate, namely:-</a:t>
            </a:r>
          </a:p>
          <a:p>
            <a:r>
              <a:rPr lang="en-US" dirty="0"/>
              <a:t>(a) companies whose securities are listed on any stock exchange in India or outside India;</a:t>
            </a:r>
          </a:p>
          <a:p>
            <a:r>
              <a:rPr lang="en-US" dirty="0"/>
              <a:t>(b) unlisted public companies having paid-up capital of not less than rupees five hundred </a:t>
            </a:r>
            <a:r>
              <a:rPr lang="en-US" dirty="0" err="1"/>
              <a:t>crores</a:t>
            </a:r>
            <a:r>
              <a:rPr lang="en-US" dirty="0"/>
              <a:t> or having annual turnover of </a:t>
            </a:r>
            <a:r>
              <a:rPr lang="en-US" dirty="0" smtClean="0"/>
              <a:t>not less </a:t>
            </a:r>
            <a:r>
              <a:rPr lang="en-US" dirty="0"/>
              <a:t>than rupees one thousand </a:t>
            </a:r>
            <a:r>
              <a:rPr lang="en-US" dirty="0" err="1"/>
              <a:t>crores</a:t>
            </a:r>
            <a:r>
              <a:rPr lang="en-US" dirty="0"/>
              <a:t> or having, in aggregate, outstanding loans, debentures and deposits of not less </a:t>
            </a:r>
            <a:r>
              <a:rPr lang="en-US" dirty="0" smtClean="0"/>
              <a:t>than rupees </a:t>
            </a:r>
            <a:r>
              <a:rPr lang="en-US" dirty="0"/>
              <a:t>five hundred </a:t>
            </a:r>
            <a:r>
              <a:rPr lang="en-US" dirty="0" err="1"/>
              <a:t>crores</a:t>
            </a:r>
            <a:r>
              <a:rPr lang="en-US" dirty="0"/>
              <a:t> as on the 31st March of immediately preceding financial year</a:t>
            </a:r>
            <a:r>
              <a:rPr lang="en-US" dirty="0" smtClean="0"/>
              <a:t>;</a:t>
            </a:r>
            <a:endParaRPr lang="en-US" dirty="0"/>
          </a:p>
        </p:txBody>
      </p:sp>
    </p:spTree>
    <p:extLst>
      <p:ext uri="{BB962C8B-B14F-4D97-AF65-F5344CB8AC3E}">
        <p14:creationId xmlns:p14="http://schemas.microsoft.com/office/powerpoint/2010/main" xmlns="" val="41535703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 insurance companies, banking companies, companies engaged in the generation or supply of electricity, companies </a:t>
            </a:r>
            <a:r>
              <a:rPr lang="en-US" dirty="0" smtClean="0"/>
              <a:t>governed by </a:t>
            </a:r>
            <a:r>
              <a:rPr lang="en-US" dirty="0"/>
              <a:t>any special Act for the time being in force or bodies corporate incorporated by an Act in accordance with clauses (b), (c</a:t>
            </a:r>
            <a:r>
              <a:rPr lang="en-US" dirty="0" smtClean="0"/>
              <a:t>), (</a:t>
            </a:r>
            <a:r>
              <a:rPr lang="en-US" dirty="0"/>
              <a:t>d), (e) and (f) of sub-section (4) of section 1 of the Act;</a:t>
            </a:r>
          </a:p>
          <a:p>
            <a:r>
              <a:rPr lang="en-US" dirty="0"/>
              <a:t>(d) any body corporate or company or person, or any class of bodies corporate or companies or persons, on a reference made </a:t>
            </a:r>
            <a:r>
              <a:rPr lang="en-US" dirty="0" smtClean="0"/>
              <a:t>to the </a:t>
            </a:r>
            <a:r>
              <a:rPr lang="en-US" dirty="0"/>
              <a:t>Authority by the Central Government in public interest; and</a:t>
            </a:r>
          </a:p>
          <a:p>
            <a:r>
              <a:rPr lang="en-US" dirty="0"/>
              <a:t>(e) a body corporate incorporated or registered outside India, which is a subsidiary or associate company of any company </a:t>
            </a:r>
            <a:r>
              <a:rPr lang="en-US" dirty="0" smtClean="0"/>
              <a:t>or body </a:t>
            </a:r>
            <a:r>
              <a:rPr lang="en-US" dirty="0"/>
              <a:t>corporate incorporated or registered in India as referred to in clauses (a) to (d), if the income or </a:t>
            </a:r>
            <a:r>
              <a:rPr lang="en-US" dirty="0" err="1"/>
              <a:t>networth</a:t>
            </a:r>
            <a:r>
              <a:rPr lang="en-US" dirty="0"/>
              <a:t> of </a:t>
            </a:r>
            <a:r>
              <a:rPr lang="en-US" dirty="0" smtClean="0"/>
              <a:t>such subsidiary </a:t>
            </a:r>
            <a:r>
              <a:rPr lang="en-US" dirty="0"/>
              <a:t>or associate company exceeds twenty per cent. of the consolidated income or consolidated </a:t>
            </a:r>
            <a:r>
              <a:rPr lang="en-US" dirty="0" err="1"/>
              <a:t>networth</a:t>
            </a:r>
            <a:r>
              <a:rPr lang="en-US" dirty="0"/>
              <a:t> of </a:t>
            </a:r>
            <a:r>
              <a:rPr lang="en-US" dirty="0" smtClean="0"/>
              <a:t>such company </a:t>
            </a:r>
            <a:r>
              <a:rPr lang="en-US" dirty="0"/>
              <a:t>or the body corporate, as the case may be, referred to in clauses (a) to (d).</a:t>
            </a:r>
          </a:p>
          <a:p>
            <a:endParaRPr lang="en-US" dirty="0"/>
          </a:p>
        </p:txBody>
      </p:sp>
    </p:spTree>
    <p:extLst>
      <p:ext uri="{BB962C8B-B14F-4D97-AF65-F5344CB8AC3E}">
        <p14:creationId xmlns:p14="http://schemas.microsoft.com/office/powerpoint/2010/main" xmlns="" val="14999930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(2) Every existing body corporate other than a company governed by these rules, shall inform the Authority within thirty </a:t>
            </a:r>
            <a:r>
              <a:rPr lang="en-US" dirty="0" smtClean="0"/>
              <a:t>days of </a:t>
            </a:r>
            <a:r>
              <a:rPr lang="en-US" dirty="0"/>
              <a:t>the commencement of these rules, in Form NFRA-1, the particulars of the auditor as on the date of commencement of </a:t>
            </a:r>
            <a:r>
              <a:rPr lang="en-US" dirty="0" smtClean="0"/>
              <a:t>these rules</a:t>
            </a:r>
            <a:r>
              <a:rPr lang="en-US" dirty="0"/>
              <a:t>.</a:t>
            </a:r>
          </a:p>
          <a:p>
            <a:r>
              <a:rPr lang="en-US" dirty="0"/>
              <a:t>(3) Every body corporate, other than a company as defined in clause (20) of section 2, formed in India and governed under </a:t>
            </a:r>
            <a:r>
              <a:rPr lang="en-US" dirty="0" smtClean="0"/>
              <a:t>this rule </a:t>
            </a:r>
            <a:r>
              <a:rPr lang="en-US" dirty="0"/>
              <a:t>shall, within fifteen days of appointment of an auditor under sub-section (1) of section 139, inform the Authority in </a:t>
            </a:r>
            <a:r>
              <a:rPr lang="en-US" dirty="0" smtClean="0"/>
              <a:t>Form NFRA-1</a:t>
            </a:r>
            <a:r>
              <a:rPr lang="en-US" dirty="0"/>
              <a:t>, the particulars of the auditor appointed by such body corporate</a:t>
            </a:r>
            <a:r>
              <a:rPr lang="en-US" dirty="0" smtClean="0"/>
              <a:t>:</a:t>
            </a:r>
          </a:p>
          <a:p>
            <a:r>
              <a:rPr lang="en-US" dirty="0"/>
              <a:t>(4) A company or a body corporate other than a company governed under this rule shall continue to be governed by the </a:t>
            </a:r>
            <a:r>
              <a:rPr lang="en-US" dirty="0" smtClean="0"/>
              <a:t>Authority for </a:t>
            </a:r>
            <a:r>
              <a:rPr lang="en-US" dirty="0"/>
              <a:t>a period of three years after it ceases to be listed or its paid-up capital or turnover or aggregate of loans, debentures </a:t>
            </a:r>
            <a:r>
              <a:rPr lang="en-US" dirty="0" smtClean="0"/>
              <a:t>and deposits </a:t>
            </a:r>
            <a:r>
              <a:rPr lang="en-US" dirty="0"/>
              <a:t>falls below the limit stated therein.</a:t>
            </a:r>
          </a:p>
        </p:txBody>
      </p:sp>
    </p:spTree>
    <p:extLst>
      <p:ext uri="{BB962C8B-B14F-4D97-AF65-F5344CB8AC3E}">
        <p14:creationId xmlns:p14="http://schemas.microsoft.com/office/powerpoint/2010/main" xmlns="" val="16448033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b="1" dirty="0" smtClean="0"/>
          </a:p>
          <a:p>
            <a:r>
              <a:rPr lang="en-US" b="1" dirty="0" smtClean="0"/>
              <a:t>Monitoring </a:t>
            </a:r>
            <a:r>
              <a:rPr lang="en-US" b="1" dirty="0"/>
              <a:t>and enforcing compliance with accounting standards</a:t>
            </a:r>
            <a:r>
              <a:rPr lang="en-US" b="1" dirty="0" smtClean="0"/>
              <a:t>.</a:t>
            </a:r>
          </a:p>
          <a:p>
            <a:pPr marL="0" indent="0">
              <a:buNone/>
            </a:pPr>
            <a:r>
              <a:rPr lang="en-US" dirty="0" smtClean="0"/>
              <a:t> </a:t>
            </a:r>
          </a:p>
          <a:p>
            <a:r>
              <a:rPr lang="en-US" dirty="0" smtClean="0"/>
              <a:t>(</a:t>
            </a:r>
            <a:r>
              <a:rPr lang="en-US" dirty="0"/>
              <a:t>1) For the purpose of monitoring and </a:t>
            </a:r>
            <a:r>
              <a:rPr lang="en-US" dirty="0" smtClean="0"/>
              <a:t>enforcing compliance </a:t>
            </a:r>
            <a:r>
              <a:rPr lang="en-US" dirty="0"/>
              <a:t>with accounting standards under the Act by a company or a body corporate governed under rule 3, the </a:t>
            </a:r>
            <a:r>
              <a:rPr lang="en-US" dirty="0" smtClean="0"/>
              <a:t>Authority may </a:t>
            </a:r>
            <a:r>
              <a:rPr lang="en-US" dirty="0"/>
              <a:t>review the financial statements of such company or body corporate, as the case may be, and if so required, direct </a:t>
            </a:r>
            <a:r>
              <a:rPr lang="en-US" dirty="0" smtClean="0"/>
              <a:t>such company </a:t>
            </a:r>
            <a:r>
              <a:rPr lang="en-US" dirty="0"/>
              <a:t>or body corporate or its auditor by a written notice, to provide further information or explanation or any </a:t>
            </a:r>
            <a:r>
              <a:rPr lang="en-US" dirty="0" smtClean="0"/>
              <a:t>relevant documents </a:t>
            </a:r>
            <a:r>
              <a:rPr lang="en-US" dirty="0"/>
              <a:t>relating to such company or body corporate, within such reasonable time as may be specified in the notice</a:t>
            </a:r>
          </a:p>
        </p:txBody>
      </p:sp>
    </p:spTree>
    <p:extLst>
      <p:ext uri="{BB962C8B-B14F-4D97-AF65-F5344CB8AC3E}">
        <p14:creationId xmlns:p14="http://schemas.microsoft.com/office/powerpoint/2010/main" xmlns="" val="2129942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Functions and duties of the Authority.</a:t>
            </a:r>
            <a:endParaRPr lang="en-US" dirty="0"/>
          </a:p>
        </p:txBody>
      </p:sp>
      <p:sp>
        <p:nvSpPr>
          <p:cNvPr id="3" name="Content Placeholder 2"/>
          <p:cNvSpPr>
            <a:spLocks noGrp="1"/>
          </p:cNvSpPr>
          <p:nvPr>
            <p:ph idx="1"/>
          </p:nvPr>
        </p:nvSpPr>
        <p:spPr>
          <a:xfrm>
            <a:off x="677334" y="2169642"/>
            <a:ext cx="8596668" cy="3880773"/>
          </a:xfrm>
        </p:spPr>
        <p:txBody>
          <a:bodyPr/>
          <a:lstStyle/>
          <a:p>
            <a:endParaRPr lang="en-US" dirty="0" smtClean="0"/>
          </a:p>
          <a:p>
            <a:r>
              <a:rPr lang="en-US" sz="2000" dirty="0" smtClean="0"/>
              <a:t>(1) The </a:t>
            </a:r>
            <a:r>
              <a:rPr lang="en-US" sz="2000" dirty="0"/>
              <a:t>Authority shall protect the public interest and the interests of investors</a:t>
            </a:r>
            <a:r>
              <a:rPr lang="en-US" sz="2000" dirty="0" smtClean="0"/>
              <a:t>, creditors </a:t>
            </a:r>
            <a:r>
              <a:rPr lang="en-US" sz="2000" dirty="0"/>
              <a:t>and others associated with the companies or bodies corporate governed under rule 3 by establishing high </a:t>
            </a:r>
            <a:r>
              <a:rPr lang="en-US" sz="2000" dirty="0" smtClean="0"/>
              <a:t>quality standards </a:t>
            </a:r>
            <a:r>
              <a:rPr lang="en-US" sz="2000" dirty="0"/>
              <a:t>of accounting and auditing and exercising effective oversight of accounting functions performed by the companies </a:t>
            </a:r>
            <a:r>
              <a:rPr lang="en-US" sz="2000" dirty="0" smtClean="0"/>
              <a:t>and bodies </a:t>
            </a:r>
            <a:r>
              <a:rPr lang="en-US" sz="2000" dirty="0"/>
              <a:t>corporate and auditing functions performed by auditors.</a:t>
            </a:r>
          </a:p>
        </p:txBody>
      </p:sp>
    </p:spTree>
    <p:extLst>
      <p:ext uri="{BB962C8B-B14F-4D97-AF65-F5344CB8AC3E}">
        <p14:creationId xmlns:p14="http://schemas.microsoft.com/office/powerpoint/2010/main" xmlns="" val="13902431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 (Incorporation) </a:t>
            </a:r>
            <a:r>
              <a:rPr lang="en-US" dirty="0"/>
              <a:t>Amendment Rules, 2019(21st February, 2019)</a:t>
            </a:r>
          </a:p>
        </p:txBody>
      </p:sp>
      <p:sp>
        <p:nvSpPr>
          <p:cNvPr id="3" name="Content Placeholder 2"/>
          <p:cNvSpPr>
            <a:spLocks noGrp="1"/>
          </p:cNvSpPr>
          <p:nvPr>
            <p:ph idx="1"/>
          </p:nvPr>
        </p:nvSpPr>
        <p:spPr/>
        <p:txBody>
          <a:bodyPr>
            <a:normAutofit lnSpcReduction="10000"/>
          </a:bodyPr>
          <a:lstStyle/>
          <a:p>
            <a:r>
              <a:rPr lang="en-US" sz="2400" dirty="0"/>
              <a:t>Provided also that no request for recording the following </a:t>
            </a:r>
            <a:r>
              <a:rPr lang="en-US" sz="2400" dirty="0" smtClean="0"/>
              <a:t>events </a:t>
            </a:r>
            <a:r>
              <a:rPr lang="en-US" sz="2400" dirty="0"/>
              <a:t>changes shall be </a:t>
            </a:r>
            <a:r>
              <a:rPr lang="en-US" sz="2400" dirty="0" smtClean="0"/>
              <a:t>accepted by </a:t>
            </a:r>
            <a:r>
              <a:rPr lang="en-US" sz="2400" dirty="0"/>
              <a:t>the Registrar from such companies marked as “ACTIVE-non-compliant”, unless “ e-Form ACTIVE” </a:t>
            </a:r>
            <a:r>
              <a:rPr lang="en-US" sz="2400" dirty="0" smtClean="0"/>
              <a:t>is filed:</a:t>
            </a:r>
          </a:p>
          <a:p>
            <a:r>
              <a:rPr lang="en-US" sz="2400" dirty="0"/>
              <a:t>(</a:t>
            </a:r>
            <a:r>
              <a:rPr lang="en-US" sz="2400" dirty="0" err="1"/>
              <a:t>i</a:t>
            </a:r>
            <a:r>
              <a:rPr lang="en-US" sz="2400" dirty="0"/>
              <a:t>) SH-07 (Change in Authorized Capital);</a:t>
            </a:r>
          </a:p>
          <a:p>
            <a:r>
              <a:rPr lang="en-US" sz="2400" dirty="0"/>
              <a:t>(ii) PAS-03 (Change in Paid-up Capital);</a:t>
            </a:r>
          </a:p>
          <a:p>
            <a:r>
              <a:rPr lang="en-US" sz="2400" dirty="0"/>
              <a:t>(iii) DIR-12 (Changes in Director except cessation);</a:t>
            </a:r>
          </a:p>
          <a:p>
            <a:r>
              <a:rPr lang="en-US" sz="2400" dirty="0"/>
              <a:t>(iv) INC-22 (Change in Registered Office);</a:t>
            </a:r>
          </a:p>
          <a:p>
            <a:r>
              <a:rPr lang="en-US" sz="2400" dirty="0"/>
              <a:t>(v) INC-28 (Amalgamation, de-merger)</a:t>
            </a:r>
          </a:p>
        </p:txBody>
      </p:sp>
    </p:spTree>
    <p:extLst>
      <p:ext uri="{BB962C8B-B14F-4D97-AF65-F5344CB8AC3E}">
        <p14:creationId xmlns:p14="http://schemas.microsoft.com/office/powerpoint/2010/main" xmlns="" val="32854909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Functions </a:t>
            </a:r>
            <a:r>
              <a:rPr lang="en-US" b="1" dirty="0"/>
              <a:t>and duties of the Authority.</a:t>
            </a:r>
            <a:endParaRPr lang="en-US" dirty="0"/>
          </a:p>
        </p:txBody>
      </p:sp>
      <p:sp>
        <p:nvSpPr>
          <p:cNvPr id="3" name="Content Placeholder 2"/>
          <p:cNvSpPr>
            <a:spLocks noGrp="1"/>
          </p:cNvSpPr>
          <p:nvPr>
            <p:ph idx="1"/>
          </p:nvPr>
        </p:nvSpPr>
        <p:spPr/>
        <p:txBody>
          <a:bodyPr>
            <a:normAutofit fontScale="85000" lnSpcReduction="10000"/>
          </a:bodyPr>
          <a:lstStyle/>
          <a:p>
            <a:r>
              <a:rPr lang="en-US" dirty="0"/>
              <a:t>(2) In particular, and without prejudice to the generality of the foregoing, the Authority shall:</a:t>
            </a:r>
          </a:p>
          <a:p>
            <a:r>
              <a:rPr lang="en-US" dirty="0"/>
              <a:t>(a) maintain details of particulars of auditors appointed in the companies and bodies corporate specified in rule 3;</a:t>
            </a:r>
          </a:p>
          <a:p>
            <a:r>
              <a:rPr lang="en-US" dirty="0"/>
              <a:t>(b) recommend accounting standards and auditing standards for approval by the Central Government;</a:t>
            </a:r>
          </a:p>
          <a:p>
            <a:r>
              <a:rPr lang="en-US" dirty="0"/>
              <a:t>(c) monitor and enforce compliance with accounting standards and auditing standards;</a:t>
            </a:r>
          </a:p>
          <a:p>
            <a:r>
              <a:rPr lang="en-US" dirty="0"/>
              <a:t>(d) oversee the quality of service of the professions associated with ensuring compliance with such standards and </a:t>
            </a:r>
            <a:r>
              <a:rPr lang="en-US" dirty="0" smtClean="0"/>
              <a:t>suggest measures </a:t>
            </a:r>
            <a:r>
              <a:rPr lang="en-US" dirty="0"/>
              <a:t>for improvement in the quality of service;</a:t>
            </a:r>
          </a:p>
          <a:p>
            <a:r>
              <a:rPr lang="en-US" dirty="0"/>
              <a:t>(e) promote awareness in relation to the compliance of accounting standards and auditing standards;</a:t>
            </a:r>
          </a:p>
          <a:p>
            <a:r>
              <a:rPr lang="en-US" dirty="0"/>
              <a:t>(f) co-operate with national and international </a:t>
            </a:r>
            <a:r>
              <a:rPr lang="en-US" dirty="0" err="1"/>
              <a:t>organisations</a:t>
            </a:r>
            <a:r>
              <a:rPr lang="en-US" dirty="0"/>
              <a:t> of independent audit regulators in establishing and </a:t>
            </a:r>
            <a:r>
              <a:rPr lang="en-US" dirty="0" smtClean="0"/>
              <a:t>overseeing adherence </a:t>
            </a:r>
            <a:r>
              <a:rPr lang="en-US" dirty="0"/>
              <a:t>to accounting standards and auditing standards; and</a:t>
            </a:r>
          </a:p>
          <a:p>
            <a:r>
              <a:rPr lang="en-US" dirty="0"/>
              <a:t>(g) perform such other functions and duties as may be necessary or incidental to the aforesaid functions and duties.</a:t>
            </a:r>
          </a:p>
          <a:p>
            <a:endParaRPr lang="en-US" dirty="0"/>
          </a:p>
        </p:txBody>
      </p:sp>
    </p:spTree>
    <p:extLst>
      <p:ext uri="{BB962C8B-B14F-4D97-AF65-F5344CB8AC3E}">
        <p14:creationId xmlns:p14="http://schemas.microsoft.com/office/powerpoint/2010/main" xmlns="" val="462363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Punishment in case of </a:t>
            </a:r>
            <a:r>
              <a:rPr lang="en-US" b="1" dirty="0" smtClean="0"/>
              <a:t/>
            </a:r>
            <a:br>
              <a:rPr lang="en-US" b="1" dirty="0" smtClean="0"/>
            </a:br>
            <a:r>
              <a:rPr lang="en-US" b="1" dirty="0" smtClean="0"/>
              <a:t>non-compliance</a:t>
            </a:r>
            <a:r>
              <a:rPr lang="en-US" b="1" dirty="0"/>
              <a:t>.-</a:t>
            </a:r>
            <a:br>
              <a:rPr lang="en-US" b="1" dirty="0"/>
            </a:br>
            <a:endParaRPr lang="en-US" dirty="0"/>
          </a:p>
        </p:txBody>
      </p:sp>
      <p:sp>
        <p:nvSpPr>
          <p:cNvPr id="3" name="Content Placeholder 2"/>
          <p:cNvSpPr>
            <a:spLocks noGrp="1"/>
          </p:cNvSpPr>
          <p:nvPr>
            <p:ph idx="1"/>
          </p:nvPr>
        </p:nvSpPr>
        <p:spPr/>
        <p:txBody>
          <a:bodyPr/>
          <a:lstStyle/>
          <a:p>
            <a:endParaRPr lang="en-US" b="1" dirty="0" smtClean="0"/>
          </a:p>
          <a:p>
            <a:endParaRPr lang="en-US" b="1" dirty="0"/>
          </a:p>
          <a:p>
            <a:pPr marL="0" indent="0">
              <a:buNone/>
            </a:pPr>
            <a:r>
              <a:rPr lang="en-US" b="1" dirty="0" smtClean="0"/>
              <a:t> </a:t>
            </a:r>
            <a:r>
              <a:rPr lang="en-US" sz="2400" dirty="0"/>
              <a:t>If a company or any officer of a company or an auditor or any other </a:t>
            </a:r>
            <a:r>
              <a:rPr lang="en-US" sz="2400" dirty="0" smtClean="0"/>
              <a:t>person contravenes </a:t>
            </a:r>
            <a:r>
              <a:rPr lang="en-US" sz="2400" dirty="0"/>
              <a:t>any of the provisions of these rules, the company and every officer of the company who is in default or the auditor </a:t>
            </a:r>
            <a:r>
              <a:rPr lang="en-US" sz="2400" dirty="0" smtClean="0"/>
              <a:t>or such </a:t>
            </a:r>
            <a:r>
              <a:rPr lang="en-US" sz="2400" dirty="0"/>
              <a:t>other person shall be punishable as per the provisions of section 450 of the Act.</a:t>
            </a:r>
          </a:p>
        </p:txBody>
      </p:sp>
    </p:spTree>
    <p:extLst>
      <p:ext uri="{BB962C8B-B14F-4D97-AF65-F5344CB8AC3E}">
        <p14:creationId xmlns:p14="http://schemas.microsoft.com/office/powerpoint/2010/main" xmlns="" val="41237768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16459"/>
            <a:ext cx="8596668" cy="1513941"/>
          </a:xfrm>
        </p:spPr>
        <p:txBody>
          <a:bodyPr>
            <a:normAutofit fontScale="90000"/>
          </a:bodyPr>
          <a:lstStyle/>
          <a:p>
            <a:r>
              <a:rPr lang="en-US" dirty="0"/>
              <a:t>Specified </a:t>
            </a:r>
            <a:r>
              <a:rPr lang="en-US" dirty="0" smtClean="0"/>
              <a:t>Companies (</a:t>
            </a:r>
            <a:r>
              <a:rPr lang="en-US" dirty="0"/>
              <a:t>Furnishing of information about payment to micro and small enterprise suppliers) Order</a:t>
            </a:r>
            <a:r>
              <a:rPr lang="en-US" dirty="0" smtClean="0"/>
              <a:t>, 2019</a:t>
            </a:r>
            <a:r>
              <a:rPr lang="en-US" dirty="0"/>
              <a:t>.</a:t>
            </a:r>
          </a:p>
        </p:txBody>
      </p:sp>
      <p:sp>
        <p:nvSpPr>
          <p:cNvPr id="3" name="Content Placeholder 2"/>
          <p:cNvSpPr>
            <a:spLocks noGrp="1"/>
          </p:cNvSpPr>
          <p:nvPr>
            <p:ph idx="1"/>
          </p:nvPr>
        </p:nvSpPr>
        <p:spPr>
          <a:xfrm>
            <a:off x="677334" y="2169642"/>
            <a:ext cx="8596668" cy="3880773"/>
          </a:xfrm>
        </p:spPr>
        <p:txBody>
          <a:bodyPr>
            <a:normAutofit/>
          </a:bodyPr>
          <a:lstStyle/>
          <a:p>
            <a:r>
              <a:rPr lang="en-US" dirty="0"/>
              <a:t>the Central Government </a:t>
            </a:r>
            <a:r>
              <a:rPr lang="en-US" i="1" dirty="0"/>
              <a:t>vide </a:t>
            </a:r>
            <a:r>
              <a:rPr lang="en-US" dirty="0"/>
              <a:t>notification number S.O. 5622(E</a:t>
            </a:r>
            <a:r>
              <a:rPr lang="en-US" dirty="0" smtClean="0"/>
              <a:t>), dated </a:t>
            </a:r>
            <a:r>
              <a:rPr lang="en-US" dirty="0"/>
              <a:t>the 2nd November, 2018 has directed that all companies, who get supplies of goods </a:t>
            </a:r>
            <a:r>
              <a:rPr lang="en-US" dirty="0" smtClean="0"/>
              <a:t>or services </a:t>
            </a:r>
            <a:r>
              <a:rPr lang="en-US" dirty="0"/>
              <a:t>from micro and small enterprises and whose payments to micro and small </a:t>
            </a:r>
            <a:r>
              <a:rPr lang="en-US" dirty="0" smtClean="0"/>
              <a:t>enterprise suppliers </a:t>
            </a:r>
            <a:r>
              <a:rPr lang="en-US" dirty="0"/>
              <a:t>exceed forty five days from the date of acceptance or the date of deemed acceptance </a:t>
            </a:r>
            <a:r>
              <a:rPr lang="en-US" dirty="0" smtClean="0"/>
              <a:t>of the </a:t>
            </a:r>
            <a:r>
              <a:rPr lang="en-US" dirty="0"/>
              <a:t>goods or services as per the provisions of section 9 of the Micro, Small and Medium </a:t>
            </a:r>
            <a:r>
              <a:rPr lang="en-US" dirty="0" smtClean="0"/>
              <a:t>Enterprises Development </a:t>
            </a:r>
            <a:r>
              <a:rPr lang="en-US" dirty="0"/>
              <a:t>Act, 2006 (27 of 2006) (hereafter referred to as “Specified Companies”), shall submit </a:t>
            </a:r>
            <a:r>
              <a:rPr lang="en-US" dirty="0" smtClean="0"/>
              <a:t>a half </a:t>
            </a:r>
            <a:r>
              <a:rPr lang="en-US" dirty="0"/>
              <a:t>yearly return to the Ministry of Corporate Affairs stating the following:</a:t>
            </a:r>
          </a:p>
          <a:p>
            <a:r>
              <a:rPr lang="en-US" dirty="0"/>
              <a:t>(a) the amount of payment due; and</a:t>
            </a:r>
          </a:p>
          <a:p>
            <a:r>
              <a:rPr lang="en-US" dirty="0"/>
              <a:t>(b) the reasons of the delay;</a:t>
            </a:r>
          </a:p>
        </p:txBody>
      </p:sp>
    </p:spTree>
    <p:extLst>
      <p:ext uri="{BB962C8B-B14F-4D97-AF65-F5344CB8AC3E}">
        <p14:creationId xmlns:p14="http://schemas.microsoft.com/office/powerpoint/2010/main" xmlns="" val="35350107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16048"/>
            <a:ext cx="8596668" cy="1522993"/>
          </a:xfrm>
        </p:spPr>
        <p:txBody>
          <a:bodyPr>
            <a:normAutofit fontScale="90000"/>
          </a:bodyPr>
          <a:lstStyle/>
          <a:p>
            <a:r>
              <a:rPr lang="en-US" dirty="0"/>
              <a:t>Specified Companies (Furnishing of information about payment to micro and small enterprise suppliers) Order, 2019.</a:t>
            </a:r>
          </a:p>
        </p:txBody>
      </p:sp>
      <p:sp>
        <p:nvSpPr>
          <p:cNvPr id="3" name="Content Placeholder 2"/>
          <p:cNvSpPr>
            <a:spLocks noGrp="1"/>
          </p:cNvSpPr>
          <p:nvPr>
            <p:ph idx="1"/>
          </p:nvPr>
        </p:nvSpPr>
        <p:spPr/>
        <p:txBody>
          <a:bodyPr>
            <a:normAutofit/>
          </a:bodyPr>
          <a:lstStyle/>
          <a:p>
            <a:r>
              <a:rPr lang="en-US" dirty="0"/>
              <a:t>It shall come into force from the date of its publication in the Official Gazette</a:t>
            </a:r>
            <a:r>
              <a:rPr lang="en-US" dirty="0" smtClean="0"/>
              <a:t>. </a:t>
            </a:r>
            <a:r>
              <a:rPr lang="en-US" dirty="0" err="1" smtClean="0"/>
              <a:t>Ie</a:t>
            </a:r>
            <a:r>
              <a:rPr lang="en-US" dirty="0" smtClean="0"/>
              <a:t>. </a:t>
            </a:r>
            <a:r>
              <a:rPr lang="en-US" dirty="0"/>
              <a:t>22nd January, 2019</a:t>
            </a:r>
          </a:p>
          <a:p>
            <a:r>
              <a:rPr lang="en-US" dirty="0" smtClean="0"/>
              <a:t>Every </a:t>
            </a:r>
            <a:r>
              <a:rPr lang="en-US" dirty="0"/>
              <a:t>specified company shall file in MSME Form I details of all outstanding dues to Micro </a:t>
            </a:r>
            <a:r>
              <a:rPr lang="en-US" dirty="0" smtClean="0"/>
              <a:t>or small </a:t>
            </a:r>
            <a:r>
              <a:rPr lang="en-US" dirty="0"/>
              <a:t>enterprises suppliers existing on the date of notification of this order within thirty days </a:t>
            </a:r>
            <a:r>
              <a:rPr lang="en-US" dirty="0" smtClean="0"/>
              <a:t>from the </a:t>
            </a:r>
            <a:r>
              <a:rPr lang="en-US" dirty="0"/>
              <a:t>date of publication of this notification.</a:t>
            </a:r>
          </a:p>
          <a:p>
            <a:r>
              <a:rPr lang="en-US" dirty="0" smtClean="0"/>
              <a:t>Every </a:t>
            </a:r>
            <a:r>
              <a:rPr lang="en-US" dirty="0"/>
              <a:t>specified company shall file a return as per MSME Form I annexed to this Order, </a:t>
            </a:r>
            <a:r>
              <a:rPr lang="en-US" dirty="0" smtClean="0"/>
              <a:t>by 31st </a:t>
            </a:r>
            <a:r>
              <a:rPr lang="en-US" dirty="0"/>
              <a:t>October for the period from April to September and by 30th April for the period from </a:t>
            </a:r>
            <a:r>
              <a:rPr lang="en-US" dirty="0" smtClean="0"/>
              <a:t>October to </a:t>
            </a:r>
            <a:r>
              <a:rPr lang="en-US" dirty="0"/>
              <a:t>March.</a:t>
            </a:r>
          </a:p>
          <a:p>
            <a:r>
              <a:rPr lang="en-US" b="1" dirty="0" smtClean="0"/>
              <a:t>Form to be used :MSME </a:t>
            </a:r>
            <a:r>
              <a:rPr lang="en-US" b="1" dirty="0"/>
              <a:t>FORM </a:t>
            </a:r>
            <a:r>
              <a:rPr lang="en-US" b="1" dirty="0" smtClean="0"/>
              <a:t>I</a:t>
            </a:r>
            <a:endParaRPr lang="en-US" b="1" dirty="0"/>
          </a:p>
        </p:txBody>
      </p:sp>
    </p:spTree>
    <p:extLst>
      <p:ext uri="{BB962C8B-B14F-4D97-AF65-F5344CB8AC3E}">
        <p14:creationId xmlns:p14="http://schemas.microsoft.com/office/powerpoint/2010/main" xmlns="" val="14095959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3136" y="591493"/>
            <a:ext cx="8596668" cy="1320800"/>
          </a:xfrm>
        </p:spPr>
        <p:txBody>
          <a:bodyPr/>
          <a:lstStyle/>
          <a:p>
            <a:r>
              <a:rPr lang="en-US" dirty="0"/>
              <a:t>Companies (Adjudication of</a:t>
            </a:r>
            <a:br>
              <a:rPr lang="en-US" dirty="0"/>
            </a:br>
            <a:r>
              <a:rPr lang="en-US" dirty="0"/>
              <a:t>Penalties) Amendment Rules, 2019.</a:t>
            </a:r>
          </a:p>
        </p:txBody>
      </p:sp>
      <p:sp>
        <p:nvSpPr>
          <p:cNvPr id="3" name="Content Placeholder 2"/>
          <p:cNvSpPr>
            <a:spLocks noGrp="1"/>
          </p:cNvSpPr>
          <p:nvPr>
            <p:ph idx="1"/>
          </p:nvPr>
        </p:nvSpPr>
        <p:spPr/>
        <p:txBody>
          <a:bodyPr>
            <a:normAutofit/>
          </a:bodyPr>
          <a:lstStyle/>
          <a:p>
            <a:r>
              <a:rPr lang="en-US" dirty="0"/>
              <a:t>shall come into force on the date of their publication in the Official </a:t>
            </a:r>
            <a:r>
              <a:rPr lang="en-US" dirty="0" smtClean="0"/>
              <a:t>Gazette:19th </a:t>
            </a:r>
            <a:r>
              <a:rPr lang="en-US" dirty="0"/>
              <a:t>February, </a:t>
            </a:r>
            <a:r>
              <a:rPr lang="en-US" dirty="0" smtClean="0"/>
              <a:t>2019 </a:t>
            </a:r>
          </a:p>
          <a:p>
            <a:r>
              <a:rPr lang="en-US" b="1" dirty="0"/>
              <a:t>Adjudication of Penalties</a:t>
            </a:r>
            <a:r>
              <a:rPr lang="en-US" b="1" dirty="0" smtClean="0"/>
              <a:t>.</a:t>
            </a:r>
          </a:p>
          <a:p>
            <a:r>
              <a:rPr lang="en-US" dirty="0"/>
              <a:t>(1) The Central Government may appoint any of its officers, </a:t>
            </a:r>
            <a:r>
              <a:rPr lang="en-US" dirty="0" smtClean="0"/>
              <a:t>not below </a:t>
            </a:r>
            <a:r>
              <a:rPr lang="en-US" dirty="0"/>
              <a:t>the rank of Registrar, as adjudicating officers for adjudging penalty under the provisions of the </a:t>
            </a:r>
            <a:r>
              <a:rPr lang="en-US" dirty="0" smtClean="0"/>
              <a:t>Act</a:t>
            </a:r>
          </a:p>
          <a:p>
            <a:r>
              <a:rPr lang="en-US" dirty="0"/>
              <a:t>(2) Before adjudging penalty, the adjudicating officer shall issue a written </a:t>
            </a:r>
            <a:r>
              <a:rPr lang="en-US" dirty="0" smtClean="0"/>
              <a:t>notice</a:t>
            </a:r>
            <a:r>
              <a:rPr lang="en-US" dirty="0"/>
              <a:t>(not being less than fifteen days and more than thirty </a:t>
            </a:r>
            <a:r>
              <a:rPr lang="en-US" dirty="0" smtClean="0"/>
              <a:t>days from </a:t>
            </a:r>
            <a:r>
              <a:rPr lang="en-US" dirty="0"/>
              <a:t>the date of service thereon</a:t>
            </a:r>
            <a:r>
              <a:rPr lang="en-US" dirty="0" smtClean="0"/>
              <a:t>),</a:t>
            </a:r>
          </a:p>
          <a:p>
            <a:r>
              <a:rPr lang="en-US" dirty="0"/>
              <a:t>(3) Every notice issued under sub-rule (2), shall clearly indicate the nature of non-compliance </a:t>
            </a:r>
            <a:r>
              <a:rPr lang="en-US" dirty="0" smtClean="0"/>
              <a:t>or default </a:t>
            </a:r>
            <a:r>
              <a:rPr lang="en-US" dirty="0"/>
              <a:t>under the Act alleged to have been committed</a:t>
            </a:r>
          </a:p>
        </p:txBody>
      </p:sp>
    </p:spTree>
    <p:extLst>
      <p:ext uri="{BB962C8B-B14F-4D97-AF65-F5344CB8AC3E}">
        <p14:creationId xmlns:p14="http://schemas.microsoft.com/office/powerpoint/2010/main" xmlns="" val="228278616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Companies (Adjudication of</a:t>
            </a:r>
            <a:br>
              <a:rPr lang="en-US" dirty="0"/>
            </a:br>
            <a:r>
              <a:rPr lang="en-US" dirty="0"/>
              <a:t>Penalties) Amendment Rules, 2019.</a:t>
            </a:r>
          </a:p>
        </p:txBody>
      </p:sp>
      <p:sp>
        <p:nvSpPr>
          <p:cNvPr id="3" name="Content Placeholder 2"/>
          <p:cNvSpPr>
            <a:spLocks noGrp="1"/>
          </p:cNvSpPr>
          <p:nvPr>
            <p:ph idx="1"/>
          </p:nvPr>
        </p:nvSpPr>
        <p:spPr/>
        <p:txBody>
          <a:bodyPr/>
          <a:lstStyle/>
          <a:p>
            <a:r>
              <a:rPr lang="en-US" dirty="0"/>
              <a:t>(4) The reply to such notice shall be filed in electronic mode only within the period as specified in </a:t>
            </a:r>
            <a:r>
              <a:rPr lang="en-US" dirty="0" smtClean="0"/>
              <a:t>the notice :</a:t>
            </a:r>
          </a:p>
          <a:p>
            <a:r>
              <a:rPr lang="en-US" dirty="0"/>
              <a:t>(5) If, after considering the reply submitted by such company, its officer, or any other person, as </a:t>
            </a:r>
            <a:r>
              <a:rPr lang="en-US" dirty="0" smtClean="0"/>
              <a:t>the case </a:t>
            </a:r>
            <a:r>
              <a:rPr lang="en-US" dirty="0"/>
              <a:t>may be, the adjudicating officer is of the opinion that physical appearance is required, he shall issue </a:t>
            </a:r>
            <a:r>
              <a:rPr lang="en-US" dirty="0" smtClean="0"/>
              <a:t>a notice</a:t>
            </a:r>
            <a:r>
              <a:rPr lang="en-US" dirty="0"/>
              <a:t>, within a period of ten working days from the date of receipt of reply fixing a date for the appearance </a:t>
            </a:r>
            <a:r>
              <a:rPr lang="en-US" dirty="0" smtClean="0"/>
              <a:t>of such </a:t>
            </a:r>
            <a:r>
              <a:rPr lang="en-US" dirty="0"/>
              <a:t>company, through its </a:t>
            </a:r>
            <a:r>
              <a:rPr lang="en-US" dirty="0" err="1"/>
              <a:t>authorised</a:t>
            </a:r>
            <a:r>
              <a:rPr lang="en-US" dirty="0"/>
              <a:t> representative, or officer of such company, or any other person, </a:t>
            </a:r>
            <a:r>
              <a:rPr lang="en-US" dirty="0" smtClean="0"/>
              <a:t>whether personally </a:t>
            </a:r>
            <a:r>
              <a:rPr lang="en-US" dirty="0"/>
              <a:t>or through his </a:t>
            </a:r>
            <a:r>
              <a:rPr lang="en-US" dirty="0" err="1"/>
              <a:t>authorised</a:t>
            </a:r>
            <a:r>
              <a:rPr lang="en-US" dirty="0"/>
              <a:t> representative :</a:t>
            </a:r>
          </a:p>
        </p:txBody>
      </p:sp>
    </p:spTree>
    <p:extLst>
      <p:ext uri="{BB962C8B-B14F-4D97-AF65-F5344CB8AC3E}">
        <p14:creationId xmlns:p14="http://schemas.microsoft.com/office/powerpoint/2010/main" xmlns="" val="22698162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Companies (Adjudication of</a:t>
            </a:r>
            <a:br>
              <a:rPr lang="en-US" dirty="0"/>
            </a:br>
            <a:r>
              <a:rPr lang="en-US" dirty="0"/>
              <a:t>Penalties) Amendment Rules, 2019.</a:t>
            </a:r>
          </a:p>
        </p:txBody>
      </p:sp>
      <p:sp>
        <p:nvSpPr>
          <p:cNvPr id="3" name="Content Placeholder 2"/>
          <p:cNvSpPr>
            <a:spLocks noGrp="1"/>
          </p:cNvSpPr>
          <p:nvPr>
            <p:ph idx="1"/>
          </p:nvPr>
        </p:nvSpPr>
        <p:spPr/>
        <p:txBody>
          <a:bodyPr/>
          <a:lstStyle/>
          <a:p>
            <a:endParaRPr lang="en-US" dirty="0" smtClean="0"/>
          </a:p>
          <a:p>
            <a:r>
              <a:rPr lang="en-US" dirty="0" smtClean="0"/>
              <a:t>(</a:t>
            </a:r>
            <a:r>
              <a:rPr lang="en-US" dirty="0"/>
              <a:t>7) The adjudicating officer shall pass an order,-</a:t>
            </a:r>
          </a:p>
          <a:p>
            <a:r>
              <a:rPr lang="en-US" dirty="0"/>
              <a:t>(a) within thirty days of the expiry of the period referred in sub-rule (2) or of such extended period </a:t>
            </a:r>
            <a:r>
              <a:rPr lang="en-US" dirty="0" smtClean="0"/>
              <a:t>as referred </a:t>
            </a:r>
            <a:r>
              <a:rPr lang="en-US" dirty="0"/>
              <a:t>therein, where physical appearance was not required under sub-rule (5);</a:t>
            </a:r>
          </a:p>
          <a:p>
            <a:r>
              <a:rPr lang="en-US" dirty="0"/>
              <a:t>(b) within ninety days of the date of issue of notice under sub-rule (2), where any person </a:t>
            </a:r>
            <a:r>
              <a:rPr lang="en-US" dirty="0" smtClean="0"/>
              <a:t>appeared before </a:t>
            </a:r>
            <a:r>
              <a:rPr lang="en-US" dirty="0"/>
              <a:t>the adjudicating officer under sub-rule (5):</a:t>
            </a:r>
          </a:p>
        </p:txBody>
      </p:sp>
    </p:spTree>
    <p:extLst>
      <p:ext uri="{BB962C8B-B14F-4D97-AF65-F5344CB8AC3E}">
        <p14:creationId xmlns:p14="http://schemas.microsoft.com/office/powerpoint/2010/main" xmlns="" val="20742343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Companies (Adjudication of</a:t>
            </a:r>
            <a:br>
              <a:rPr lang="en-US" dirty="0"/>
            </a:br>
            <a:r>
              <a:rPr lang="en-US" dirty="0"/>
              <a:t>Penalties) Amendment Rules, 2019.</a:t>
            </a:r>
          </a:p>
        </p:txBody>
      </p:sp>
      <p:sp>
        <p:nvSpPr>
          <p:cNvPr id="3" name="Content Placeholder 2"/>
          <p:cNvSpPr>
            <a:spLocks noGrp="1"/>
          </p:cNvSpPr>
          <p:nvPr>
            <p:ph idx="1"/>
          </p:nvPr>
        </p:nvSpPr>
        <p:spPr/>
        <p:txBody>
          <a:bodyPr>
            <a:normAutofit fontScale="77500" lnSpcReduction="20000"/>
          </a:bodyPr>
          <a:lstStyle/>
          <a:p>
            <a:r>
              <a:rPr lang="en-US" dirty="0"/>
              <a:t>(12) While adjudging quantum of penalty, the adjudicating officer shall have due regard to the</a:t>
            </a:r>
          </a:p>
          <a:p>
            <a:r>
              <a:rPr lang="en-US" dirty="0"/>
              <a:t>following factors, namely:-</a:t>
            </a:r>
          </a:p>
          <a:p>
            <a:r>
              <a:rPr lang="en-US" dirty="0"/>
              <a:t>(a) size of the company;</a:t>
            </a:r>
          </a:p>
          <a:p>
            <a:r>
              <a:rPr lang="en-US" dirty="0"/>
              <a:t>(b) nature of business carried on by the company;</a:t>
            </a:r>
          </a:p>
          <a:p>
            <a:r>
              <a:rPr lang="en-US" dirty="0"/>
              <a:t>(c) injury to public interest;</a:t>
            </a:r>
          </a:p>
          <a:p>
            <a:r>
              <a:rPr lang="en-US" dirty="0"/>
              <a:t>(d) nature of the default;</a:t>
            </a:r>
          </a:p>
          <a:p>
            <a:r>
              <a:rPr lang="en-US" dirty="0"/>
              <a:t>(e) repetition of the default;</a:t>
            </a:r>
          </a:p>
          <a:p>
            <a:r>
              <a:rPr lang="en-US" dirty="0"/>
              <a:t>(f) the amount of disproportionate gain or unfair advantage, wherever quantifiable, made as a</a:t>
            </a:r>
          </a:p>
          <a:p>
            <a:r>
              <a:rPr lang="en-US" dirty="0"/>
              <a:t>result of the default; and</a:t>
            </a:r>
          </a:p>
          <a:p>
            <a:r>
              <a:rPr lang="en-US" dirty="0"/>
              <a:t>(g) the amount of loss caused to an investor or group of investors or creditors as a result of the</a:t>
            </a:r>
          </a:p>
          <a:p>
            <a:r>
              <a:rPr lang="en-US" dirty="0"/>
              <a:t>default:</a:t>
            </a:r>
          </a:p>
        </p:txBody>
      </p:sp>
    </p:spTree>
    <p:extLst>
      <p:ext uri="{BB962C8B-B14F-4D97-AF65-F5344CB8AC3E}">
        <p14:creationId xmlns:p14="http://schemas.microsoft.com/office/powerpoint/2010/main" xmlns="" val="26043013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Companies (cost records and audit) Amendment Rules, 2018.</a:t>
            </a:r>
          </a:p>
        </p:txBody>
      </p:sp>
      <p:sp>
        <p:nvSpPr>
          <p:cNvPr id="3" name="Content Placeholder 2"/>
          <p:cNvSpPr>
            <a:spLocks noGrp="1"/>
          </p:cNvSpPr>
          <p:nvPr>
            <p:ph idx="1"/>
          </p:nvPr>
        </p:nvSpPr>
        <p:spPr/>
        <p:txBody>
          <a:bodyPr/>
          <a:lstStyle/>
          <a:p>
            <a:r>
              <a:rPr lang="en-US" dirty="0"/>
              <a:t>come into force on the date of their publication in the official </a:t>
            </a:r>
            <a:r>
              <a:rPr lang="en-US" dirty="0" smtClean="0"/>
              <a:t>Gazette : 3</a:t>
            </a:r>
            <a:r>
              <a:rPr lang="en-US" baseline="30000" dirty="0" smtClean="0"/>
              <a:t>rd</a:t>
            </a:r>
            <a:r>
              <a:rPr lang="en-US" dirty="0" smtClean="0"/>
              <a:t> December 2018:</a:t>
            </a:r>
          </a:p>
          <a:p>
            <a:r>
              <a:rPr lang="en-US" b="1" dirty="0"/>
              <a:t>Unit of Measurement (UOM).</a:t>
            </a:r>
          </a:p>
          <a:p>
            <a:r>
              <a:rPr lang="en-US" dirty="0"/>
              <a:t>The Unit of Measurement (UOM) for each Customs Tariff Act Heading, wherever applicable, shall be the </a:t>
            </a:r>
            <a:r>
              <a:rPr lang="en-US" dirty="0" smtClean="0"/>
              <a:t>same as </a:t>
            </a:r>
            <a:r>
              <a:rPr lang="en-US" dirty="0"/>
              <a:t>provided for in the Customs Tariff Act, 1975 (51 of 1975) corresponding to that particular Customs </a:t>
            </a:r>
            <a:r>
              <a:rPr lang="en-US" dirty="0" smtClean="0"/>
              <a:t>Tariff Act </a:t>
            </a:r>
            <a:r>
              <a:rPr lang="en-US" dirty="0"/>
              <a:t>Heading.”</a:t>
            </a:r>
          </a:p>
        </p:txBody>
      </p:sp>
    </p:spTree>
    <p:extLst>
      <p:ext uri="{BB962C8B-B14F-4D97-AF65-F5344CB8AC3E}">
        <p14:creationId xmlns:p14="http://schemas.microsoft.com/office/powerpoint/2010/main" xmlns="" val="21502781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sz="8000" b="1" i="1" dirty="0" smtClean="0">
                <a:solidFill>
                  <a:srgbClr val="00B0F0"/>
                </a:solidFill>
              </a:rPr>
              <a:t>     Thank you</a:t>
            </a:r>
          </a:p>
          <a:p>
            <a:endParaRPr lang="en-US" dirty="0"/>
          </a:p>
        </p:txBody>
      </p:sp>
    </p:spTree>
    <p:extLst>
      <p:ext uri="{BB962C8B-B14F-4D97-AF65-F5344CB8AC3E}">
        <p14:creationId xmlns:p14="http://schemas.microsoft.com/office/powerpoint/2010/main" xmlns="" val="3404066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 (Incorporation) </a:t>
            </a:r>
            <a:r>
              <a:rPr lang="en-US" dirty="0"/>
              <a:t>Amendment Rules, 2019(21st February, 2019)</a:t>
            </a:r>
          </a:p>
        </p:txBody>
      </p:sp>
      <p:sp>
        <p:nvSpPr>
          <p:cNvPr id="3" name="Content Placeholder 2"/>
          <p:cNvSpPr>
            <a:spLocks noGrp="1"/>
          </p:cNvSpPr>
          <p:nvPr>
            <p:ph idx="1"/>
          </p:nvPr>
        </p:nvSpPr>
        <p:spPr/>
        <p:txBody>
          <a:bodyPr>
            <a:normAutofit lnSpcReduction="10000"/>
          </a:bodyPr>
          <a:lstStyle/>
          <a:p>
            <a:r>
              <a:rPr lang="en-US" dirty="0"/>
              <a:t>Applicable to:</a:t>
            </a:r>
          </a:p>
          <a:p>
            <a:pPr marL="0" indent="0">
              <a:buNone/>
            </a:pPr>
            <a:r>
              <a:rPr lang="en-US" dirty="0"/>
              <a:t>      </a:t>
            </a:r>
            <a:r>
              <a:rPr lang="en-US" dirty="0" smtClean="0"/>
              <a:t>Every </a:t>
            </a:r>
            <a:r>
              <a:rPr lang="en-US" dirty="0"/>
              <a:t>company incorporated on or  before the 31st December, </a:t>
            </a:r>
            <a:r>
              <a:rPr lang="en-US" dirty="0" smtClean="0"/>
              <a:t>2017</a:t>
            </a:r>
          </a:p>
          <a:p>
            <a:r>
              <a:rPr lang="en-US" dirty="0"/>
              <a:t>e-form ACTIVE (INC-22A</a:t>
            </a:r>
            <a:r>
              <a:rPr lang="en-US" dirty="0" smtClean="0"/>
              <a:t>) is to be used</a:t>
            </a:r>
            <a:endParaRPr lang="en-US" dirty="0"/>
          </a:p>
          <a:p>
            <a:r>
              <a:rPr lang="en-US" dirty="0" smtClean="0"/>
              <a:t>Photograph </a:t>
            </a:r>
            <a:r>
              <a:rPr lang="en-US" dirty="0"/>
              <a:t>of Registered Office showing external building and inside   </a:t>
            </a:r>
          </a:p>
          <a:p>
            <a:pPr marL="0" indent="0">
              <a:buNone/>
            </a:pPr>
            <a:r>
              <a:rPr lang="en-US" dirty="0"/>
              <a:t>     </a:t>
            </a:r>
            <a:r>
              <a:rPr lang="en-US" dirty="0" smtClean="0"/>
              <a:t>office </a:t>
            </a:r>
            <a:r>
              <a:rPr lang="en-US" dirty="0"/>
              <a:t>also showing therein at least one director/KMP who has affixed </a:t>
            </a:r>
          </a:p>
          <a:p>
            <a:pPr marL="0" indent="0">
              <a:buNone/>
            </a:pPr>
            <a:r>
              <a:rPr lang="en-US" dirty="0"/>
              <a:t>      </a:t>
            </a:r>
            <a:r>
              <a:rPr lang="en-US" dirty="0" smtClean="0"/>
              <a:t>his/her </a:t>
            </a:r>
            <a:r>
              <a:rPr lang="en-US" dirty="0"/>
              <a:t>Digital Signature to this form.</a:t>
            </a:r>
          </a:p>
          <a:p>
            <a:pPr>
              <a:buFont typeface="Wingdings" panose="05000000000000000000" pitchFamily="2" charset="2"/>
              <a:buChar char="Ø"/>
            </a:pPr>
            <a:r>
              <a:rPr lang="en-US" dirty="0"/>
              <a:t> Need to provide - Latitude Longitude of the building</a:t>
            </a:r>
          </a:p>
          <a:p>
            <a:pPr>
              <a:buFont typeface="Wingdings" panose="05000000000000000000" pitchFamily="2" charset="2"/>
              <a:buChar char="Ø"/>
            </a:pPr>
            <a:r>
              <a:rPr lang="en-US" dirty="0"/>
              <a:t>OTP verification of e mail Id</a:t>
            </a:r>
          </a:p>
          <a:p>
            <a:r>
              <a:rPr lang="en-US" b="1" dirty="0"/>
              <a:t>26th April, </a:t>
            </a:r>
            <a:r>
              <a:rPr lang="en-US" b="1" dirty="0" smtClean="0"/>
              <a:t>2019 is the last date</a:t>
            </a:r>
          </a:p>
          <a:p>
            <a:r>
              <a:rPr lang="en-US" b="1" dirty="0" smtClean="0"/>
              <a:t>Penalty – Rs.10000/- there after</a:t>
            </a:r>
            <a:endParaRPr lang="en-US" dirty="0"/>
          </a:p>
        </p:txBody>
      </p:sp>
    </p:spTree>
    <p:extLst>
      <p:ext uri="{BB962C8B-B14F-4D97-AF65-F5344CB8AC3E}">
        <p14:creationId xmlns:p14="http://schemas.microsoft.com/office/powerpoint/2010/main" xmlns="" val="826800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18653"/>
            <a:ext cx="8596668" cy="1320800"/>
          </a:xfrm>
        </p:spPr>
        <p:txBody>
          <a:bodyPr/>
          <a:lstStyle/>
          <a:p>
            <a:r>
              <a:rPr lang="en-US" b="1" dirty="0"/>
              <a:t>Companies (Incorporation)Fourth Amendment Rules, 2018.</a:t>
            </a:r>
            <a:endParaRPr lang="en-US" dirty="0"/>
          </a:p>
        </p:txBody>
      </p:sp>
      <p:sp>
        <p:nvSpPr>
          <p:cNvPr id="3" name="Content Placeholder 2"/>
          <p:cNvSpPr>
            <a:spLocks noGrp="1"/>
          </p:cNvSpPr>
          <p:nvPr>
            <p:ph idx="1"/>
          </p:nvPr>
        </p:nvSpPr>
        <p:spPr/>
        <p:txBody>
          <a:bodyPr>
            <a:normAutofit/>
          </a:bodyPr>
          <a:lstStyle/>
          <a:p>
            <a:r>
              <a:rPr lang="en-US" b="1" dirty="0"/>
              <a:t>NOTIFICATION</a:t>
            </a:r>
          </a:p>
          <a:p>
            <a:r>
              <a:rPr lang="en-US" dirty="0"/>
              <a:t>New Delhi, the 18th December, </a:t>
            </a:r>
            <a:r>
              <a:rPr lang="en-US" dirty="0" smtClean="0"/>
              <a:t>2018</a:t>
            </a:r>
          </a:p>
          <a:p>
            <a:r>
              <a:rPr lang="en-US" dirty="0" smtClean="0"/>
              <a:t>The Companies (Amendment) Second Ordinance 2019 dated 21</a:t>
            </a:r>
            <a:r>
              <a:rPr lang="en-US" baseline="30000" dirty="0" smtClean="0"/>
              <a:t>st</a:t>
            </a:r>
            <a:r>
              <a:rPr lang="en-US" dirty="0" smtClean="0"/>
              <a:t> February 2019</a:t>
            </a:r>
          </a:p>
          <a:p>
            <a:r>
              <a:rPr lang="en-US" dirty="0" smtClean="0"/>
              <a:t>Ordinance signed by President on 2</a:t>
            </a:r>
            <a:r>
              <a:rPr lang="en-US" baseline="30000" dirty="0" smtClean="0"/>
              <a:t>nd</a:t>
            </a:r>
            <a:r>
              <a:rPr lang="en-US" dirty="0" smtClean="0"/>
              <a:t> November 2018, hence presumed effective date is 2</a:t>
            </a:r>
            <a:r>
              <a:rPr lang="en-US" baseline="30000" dirty="0" smtClean="0"/>
              <a:t>nd</a:t>
            </a:r>
            <a:r>
              <a:rPr lang="en-US" dirty="0" smtClean="0"/>
              <a:t> November 2018</a:t>
            </a:r>
          </a:p>
          <a:p>
            <a:r>
              <a:rPr lang="en-US" dirty="0" smtClean="0"/>
              <a:t>Inserted Sec. 10 A – Not commence business or exercise any borrowing power unless</a:t>
            </a:r>
          </a:p>
          <a:p>
            <a:pPr marL="0" indent="0">
              <a:buNone/>
            </a:pPr>
            <a:r>
              <a:rPr lang="en-US" b="1" dirty="0" smtClean="0"/>
              <a:t>     Declaration </a:t>
            </a:r>
            <a:r>
              <a:rPr lang="en-US" b="1" dirty="0"/>
              <a:t>at the time of commencement of </a:t>
            </a:r>
            <a:r>
              <a:rPr lang="en-US" b="1" dirty="0" smtClean="0"/>
              <a:t>business.</a:t>
            </a:r>
          </a:p>
        </p:txBody>
      </p:sp>
    </p:spTree>
    <p:extLst>
      <p:ext uri="{BB962C8B-B14F-4D97-AF65-F5344CB8AC3E}">
        <p14:creationId xmlns:p14="http://schemas.microsoft.com/office/powerpoint/2010/main" xmlns="" val="6896996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 (Incorporation)Fourth Amendment Rules, 2018.</a:t>
            </a:r>
            <a:endParaRPr lang="en-US" dirty="0"/>
          </a:p>
        </p:txBody>
      </p:sp>
      <p:sp>
        <p:nvSpPr>
          <p:cNvPr id="3" name="Content Placeholder 2"/>
          <p:cNvSpPr>
            <a:spLocks noGrp="1"/>
          </p:cNvSpPr>
          <p:nvPr>
            <p:ph idx="1"/>
          </p:nvPr>
        </p:nvSpPr>
        <p:spPr/>
        <p:txBody>
          <a:bodyPr>
            <a:normAutofit/>
          </a:bodyPr>
          <a:lstStyle/>
          <a:p>
            <a:r>
              <a:rPr lang="en-US" b="1" dirty="0"/>
              <a:t>Form No.INC-20A </a:t>
            </a:r>
            <a:r>
              <a:rPr lang="en-US" dirty="0" smtClean="0"/>
              <a:t> </a:t>
            </a:r>
            <a:r>
              <a:rPr lang="en-US" dirty="0"/>
              <a:t>shall be filed as provided in the Companies (Registration Offices and Fees) Rules, 2014 and</a:t>
            </a:r>
          </a:p>
          <a:p>
            <a:r>
              <a:rPr lang="en-US" dirty="0"/>
              <a:t>The contents of the said form shall be verified by a Company Secretary or a Chartered Accountant or a Cost Accountant, in practice:</a:t>
            </a:r>
          </a:p>
          <a:p>
            <a:r>
              <a:rPr lang="en-US" dirty="0"/>
              <a:t>Board Resolution is to be passed pursuant to Section 11 of the Companies Act 2013, confirmation from the Board of Directors of the Company </a:t>
            </a:r>
            <a:r>
              <a:rPr lang="en-US" dirty="0" smtClean="0"/>
              <a:t>that </a:t>
            </a:r>
            <a:r>
              <a:rPr lang="en-US" dirty="0"/>
              <a:t>the Company has received the Subscribed money towards the Subscribed Capital of </a:t>
            </a:r>
            <a:r>
              <a:rPr lang="en-US" dirty="0" err="1"/>
              <a:t>Rs</a:t>
            </a:r>
            <a:r>
              <a:rPr lang="en-US" dirty="0"/>
              <a:t>. ………….</a:t>
            </a:r>
          </a:p>
          <a:p>
            <a:r>
              <a:rPr lang="en-US" b="1" i="1" dirty="0" smtClean="0"/>
              <a:t>Declaration cum affidavit made by the First Directors that </a:t>
            </a:r>
            <a:endParaRPr lang="en-US" dirty="0"/>
          </a:p>
          <a:p>
            <a:r>
              <a:rPr lang="en-US" dirty="0"/>
              <a:t> </a:t>
            </a:r>
            <a:r>
              <a:rPr lang="en-US" dirty="0" smtClean="0"/>
              <a:t>the </a:t>
            </a:r>
            <a:r>
              <a:rPr lang="en-US" dirty="0"/>
              <a:t>company has received the subscribed capital of </a:t>
            </a:r>
            <a:r>
              <a:rPr lang="en-US" dirty="0" err="1" smtClean="0"/>
              <a:t>Rs</a:t>
            </a:r>
            <a:r>
              <a:rPr lang="en-US" dirty="0" smtClean="0"/>
              <a:t>…………. by </a:t>
            </a:r>
            <a:r>
              <a:rPr lang="en-US" dirty="0"/>
              <a:t>its directors in full by way of cash and in-kind as required for commencement of business. </a:t>
            </a:r>
          </a:p>
          <a:p>
            <a:pPr marL="0" indent="0">
              <a:buNone/>
            </a:pPr>
            <a:endParaRPr lang="en-US" b="1" i="1" dirty="0" smtClean="0"/>
          </a:p>
        </p:txBody>
      </p:sp>
    </p:spTree>
    <p:extLst>
      <p:ext uri="{BB962C8B-B14F-4D97-AF65-F5344CB8AC3E}">
        <p14:creationId xmlns:p14="http://schemas.microsoft.com/office/powerpoint/2010/main" xmlns="" val="909367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Consequences of Not Filing Certificate of Commencement of Business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Form INC 20 A shall be filed within 180 days of incorporation.</a:t>
            </a:r>
          </a:p>
          <a:p>
            <a:r>
              <a:rPr lang="en-US" dirty="0" smtClean="0"/>
              <a:t>Any Default company shall be liable to pay penalty of Rs.50000/- and every officer who is in default shall be liable to penalty of Rs.1000/- for each day during which such default continues but not exceeding Rs.100000/-.</a:t>
            </a:r>
          </a:p>
          <a:p>
            <a:pPr lvl="0"/>
            <a:r>
              <a:rPr lang="en-US" b="1" dirty="0"/>
              <a:t>Removal of name from register of companies: </a:t>
            </a:r>
            <a:r>
              <a:rPr lang="en-US" dirty="0"/>
              <a:t>As per section 11(3) where no declaration has been filed with the Registrar within a period of 180 days of the date of incorporation of the company and the Registrar has reasonable cause to believe that the company is not carrying on any business or operations, he may, without prejudice to the provisions of section 11(2), initiate action for the removal of the name of the company from the register of companies under Chapter XVIII.</a:t>
            </a:r>
          </a:p>
          <a:p>
            <a:endParaRPr lang="en-US" dirty="0" smtClean="0"/>
          </a:p>
          <a:p>
            <a:endParaRPr lang="en-US" dirty="0"/>
          </a:p>
        </p:txBody>
      </p:sp>
    </p:spTree>
    <p:extLst>
      <p:ext uri="{BB962C8B-B14F-4D97-AF65-F5344CB8AC3E}">
        <p14:creationId xmlns:p14="http://schemas.microsoft.com/office/powerpoint/2010/main" xmlns="" val="16201779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Companies (Incorporation) </a:t>
            </a:r>
            <a:r>
              <a:rPr lang="en-US" dirty="0"/>
              <a:t>Amendment Rules, 2019(21st February, 2019)</a:t>
            </a:r>
          </a:p>
        </p:txBody>
      </p:sp>
      <p:sp>
        <p:nvSpPr>
          <p:cNvPr id="3" name="Content Placeholder 2"/>
          <p:cNvSpPr>
            <a:spLocks noGrp="1"/>
          </p:cNvSpPr>
          <p:nvPr>
            <p:ph idx="1"/>
          </p:nvPr>
        </p:nvSpPr>
        <p:spPr/>
        <p:txBody>
          <a:bodyPr/>
          <a:lstStyle/>
          <a:p>
            <a:r>
              <a:rPr lang="en-US" dirty="0" smtClean="0"/>
              <a:t>Section 77- Charge Creation:</a:t>
            </a:r>
          </a:p>
          <a:p>
            <a:r>
              <a:rPr lang="en-US" dirty="0" smtClean="0"/>
              <a:t>(a) In case of charges created before the commencement of the Companies (Amendment) Second Ordinance, 2019, within a period of three hundred days of such creation</a:t>
            </a:r>
          </a:p>
          <a:p>
            <a:r>
              <a:rPr lang="en-US" dirty="0" smtClean="0"/>
              <a:t>Or</a:t>
            </a:r>
          </a:p>
          <a:p>
            <a:r>
              <a:rPr lang="en-US" dirty="0" smtClean="0"/>
              <a:t>In case of charges created on or after the commencement of the Companies (Amendment) Second Ordinance, 2019, within a </a:t>
            </a:r>
            <a:r>
              <a:rPr lang="en-US" dirty="0" err="1" smtClean="0"/>
              <a:t>perid</a:t>
            </a:r>
            <a:r>
              <a:rPr lang="en-US" dirty="0" smtClean="0"/>
              <a:t> of 60 days of such creation.</a:t>
            </a:r>
          </a:p>
          <a:p>
            <a:endParaRPr lang="en-US" dirty="0"/>
          </a:p>
          <a:p>
            <a:endParaRPr lang="en-US" dirty="0"/>
          </a:p>
        </p:txBody>
      </p:sp>
    </p:spTree>
    <p:extLst>
      <p:ext uri="{BB962C8B-B14F-4D97-AF65-F5344CB8AC3E}">
        <p14:creationId xmlns:p14="http://schemas.microsoft.com/office/powerpoint/2010/main" xmlns="" val="1669283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Companies (Incorporation) </a:t>
            </a:r>
            <a:r>
              <a:rPr lang="en-US" dirty="0"/>
              <a:t>Amendment Rules, 2019(21st February, 2019)</a:t>
            </a:r>
          </a:p>
        </p:txBody>
      </p:sp>
      <p:sp>
        <p:nvSpPr>
          <p:cNvPr id="3" name="Content Placeholder 2"/>
          <p:cNvSpPr>
            <a:spLocks noGrp="1"/>
          </p:cNvSpPr>
          <p:nvPr>
            <p:ph idx="1"/>
          </p:nvPr>
        </p:nvSpPr>
        <p:spPr/>
        <p:txBody>
          <a:bodyPr/>
          <a:lstStyle/>
          <a:p>
            <a:endParaRPr lang="en-US" dirty="0" smtClean="0"/>
          </a:p>
          <a:p>
            <a:r>
              <a:rPr lang="en-US" dirty="0" smtClean="0"/>
              <a:t>Section 2 (41)a – Different Financial year</a:t>
            </a:r>
          </a:p>
          <a:p>
            <a:r>
              <a:rPr lang="en-US" dirty="0" smtClean="0"/>
              <a:t>Provided that where a company or body corporate which is holding company or a subsidiary or associate company of a company incorporated outside India and is required to follow a different financial year for consolidation of its accounts outside India, the Central Government may, on an application made by that company or body corporate in such form and manner as may be prescribed, allow any period as its financial year whether or not that period is a year</a:t>
            </a:r>
            <a:endParaRPr lang="en-US" dirty="0"/>
          </a:p>
        </p:txBody>
      </p:sp>
    </p:spTree>
    <p:extLst>
      <p:ext uri="{BB962C8B-B14F-4D97-AF65-F5344CB8AC3E}">
        <p14:creationId xmlns:p14="http://schemas.microsoft.com/office/powerpoint/2010/main" xmlns="" val="1132546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920</TotalTime>
  <Words>4126</Words>
  <Application>Microsoft Office PowerPoint</Application>
  <PresentationFormat>Custom</PresentationFormat>
  <Paragraphs>214</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Facet</vt:lpstr>
      <vt:lpstr>Slide 1</vt:lpstr>
      <vt:lpstr>Companies (Incorporation) Amendment Rules, 2019(21st February, 2019)</vt:lpstr>
      <vt:lpstr>Companies (Incorporation) Amendment Rules, 2019(21st February, 2019)</vt:lpstr>
      <vt:lpstr>Companies (Incorporation) Amendment Rules, 2019(21st February, 2019)</vt:lpstr>
      <vt:lpstr>Companies (Incorporation)Fourth Amendment Rules, 2018.</vt:lpstr>
      <vt:lpstr>Companies (Incorporation)Fourth Amendment Rules, 2018.</vt:lpstr>
      <vt:lpstr>Consequences of Not Filing Certificate of Commencement of Business </vt:lpstr>
      <vt:lpstr>Companies (Incorporation) Amendment Rules, 2019(21st February, 2019)</vt:lpstr>
      <vt:lpstr>Companies (Incorporation) Amendment Rules, 2019(21st February, 2019)</vt:lpstr>
      <vt:lpstr>Companies (Incorporation) Amendment Rules, 2019(21st February, 2019)</vt:lpstr>
      <vt:lpstr>Companies (Incorporation) Amendment Rules, 2019(21st February, 2019)</vt:lpstr>
      <vt:lpstr>Companies (Acceptance of Deposits) Amendment Rules, 2019</vt:lpstr>
      <vt:lpstr>Companies (Acceptance of Deposits) Amendment Rules, 2019</vt:lpstr>
      <vt:lpstr>e-Form DIR-3 KYC under rule 12A</vt:lpstr>
      <vt:lpstr>Companies (Significant Beneficial Owners) Amendment Rules, 2019.</vt:lpstr>
      <vt:lpstr>Companies (Significant Beneficial Owners) Amendment Rules, 2019.</vt:lpstr>
      <vt:lpstr>Companies (Significant Beneficial Owners) Amendment Rules, 2019.</vt:lpstr>
      <vt:lpstr>Significant Beneficial Owner (SBO):-  </vt:lpstr>
      <vt:lpstr>Slide 19</vt:lpstr>
      <vt:lpstr> 2A. Duty of the reporting company  </vt:lpstr>
      <vt:lpstr> Declaration of significant beneficial ownership under section 90:- [Rule 3]  </vt:lpstr>
      <vt:lpstr>Return of significant beneficial owners in shares (BEN-2):- [Rule 4]  </vt:lpstr>
      <vt:lpstr> Application to the Tribunal:- [Rule 7]  </vt:lpstr>
      <vt:lpstr>National Financial Reporting Authority Rules, 2018.</vt:lpstr>
      <vt:lpstr>Classes of companies and bodies corporate governed by the Authority</vt:lpstr>
      <vt:lpstr>Slide 26</vt:lpstr>
      <vt:lpstr>Slide 27</vt:lpstr>
      <vt:lpstr>Slide 28</vt:lpstr>
      <vt:lpstr>Functions and duties of the Authority.</vt:lpstr>
      <vt:lpstr> Functions and duties of the Authority.</vt:lpstr>
      <vt:lpstr>Punishment in case of  non-compliance.- </vt:lpstr>
      <vt:lpstr>Specified Companies (Furnishing of information about payment to micro and small enterprise suppliers) Order, 2019.</vt:lpstr>
      <vt:lpstr>Specified Companies (Furnishing of information about payment to micro and small enterprise suppliers) Order, 2019.</vt:lpstr>
      <vt:lpstr>Companies (Adjudication of Penalties) Amendment Rules, 2019.</vt:lpstr>
      <vt:lpstr>Companies (Adjudication of Penalties) Amendment Rules, 2019.</vt:lpstr>
      <vt:lpstr>Companies (Adjudication of Penalties) Amendment Rules, 2019.</vt:lpstr>
      <vt:lpstr>Companies (Adjudication of Penalties) Amendment Rules, 2019.</vt:lpstr>
      <vt:lpstr>Companies (cost records and audit) Amendment Rules, 2018.</vt:lpstr>
      <vt:lpstr>Slide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Anil</dc:creator>
  <cp:lastModifiedBy>Vijay Lohan</cp:lastModifiedBy>
  <cp:revision>8</cp:revision>
  <dcterms:created xsi:type="dcterms:W3CDTF">2019-03-11T03:35:02Z</dcterms:created>
  <dcterms:modified xsi:type="dcterms:W3CDTF">2019-03-19T06:51:17Z</dcterms:modified>
</cp:coreProperties>
</file>