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</p:sldMasterIdLst>
  <p:handoutMasterIdLst>
    <p:handoutMasterId r:id="rId29"/>
  </p:handoutMasterIdLst>
  <p:sldIdLst>
    <p:sldId id="257" r:id="rId2"/>
    <p:sldId id="267" r:id="rId3"/>
    <p:sldId id="293" r:id="rId4"/>
    <p:sldId id="258" r:id="rId5"/>
    <p:sldId id="285" r:id="rId6"/>
    <p:sldId id="291" r:id="rId7"/>
    <p:sldId id="294" r:id="rId8"/>
    <p:sldId id="259" r:id="rId9"/>
    <p:sldId id="280" r:id="rId10"/>
    <p:sldId id="286" r:id="rId11"/>
    <p:sldId id="281" r:id="rId12"/>
    <p:sldId id="301" r:id="rId13"/>
    <p:sldId id="302" r:id="rId14"/>
    <p:sldId id="295" r:id="rId15"/>
    <p:sldId id="282" r:id="rId16"/>
    <p:sldId id="299" r:id="rId17"/>
    <p:sldId id="300" r:id="rId18"/>
    <p:sldId id="284" r:id="rId19"/>
    <p:sldId id="298" r:id="rId20"/>
    <p:sldId id="266" r:id="rId21"/>
    <p:sldId id="296" r:id="rId22"/>
    <p:sldId id="265" r:id="rId23"/>
    <p:sldId id="297" r:id="rId24"/>
    <p:sldId id="292" r:id="rId25"/>
    <p:sldId id="276" r:id="rId26"/>
    <p:sldId id="277" r:id="rId27"/>
    <p:sldId id="278" r:id="rId28"/>
  </p:sldIdLst>
  <p:sldSz cx="12192000" cy="6858000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181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4660"/>
  </p:normalViewPr>
  <p:slideViewPr>
    <p:cSldViewPr snapToGrid="0" showGuides="1">
      <p:cViewPr>
        <p:scale>
          <a:sx n="70" d="100"/>
          <a:sy n="70" d="100"/>
        </p:scale>
        <p:origin x="-744" y="-168"/>
      </p:cViewPr>
      <p:guideLst>
        <p:guide orient="horz" pos="3181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49" d="100"/>
          <a:sy n="49" d="100"/>
        </p:scale>
        <p:origin x="2064" y="48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2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F6133D-7E81-4998-9740-DD01A4AFDA46}" type="datetimeFigureOut">
              <a:rPr lang="en-IN" smtClean="0"/>
              <a:pPr/>
              <a:t>20-02-2019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1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1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584649-DB9F-427A-8429-970B9A03AD3D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5019704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C968EC-F0CA-4F00-84F2-63DD68850DF2}" type="datetimeFigureOut">
              <a:rPr lang="en-IN" smtClean="0"/>
              <a:pPr/>
              <a:t>20-02-2019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4A706-D19D-4C79-97F9-BC489483F7E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4277040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C968EC-F0CA-4F00-84F2-63DD68850DF2}" type="datetimeFigureOut">
              <a:rPr lang="en-IN" smtClean="0"/>
              <a:pPr/>
              <a:t>20-02-2019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C554A706-D19D-4C79-97F9-BC489483F7EF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341194" y="1119116"/>
            <a:ext cx="11518710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6175113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94886" y="6492875"/>
            <a:ext cx="4971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fld id="{C554A706-D19D-4C79-97F9-BC489483F7E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960654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972" y="5585495"/>
            <a:ext cx="10749824" cy="557079"/>
          </a:xfrm>
        </p:spPr>
        <p:txBody>
          <a:bodyPr vert="horz" lIns="0" tIns="0" rIns="0" bIns="0" rtlCol="0" anchor="t" anchorCtr="0">
            <a:noAutofit/>
          </a:bodyPr>
          <a:lstStyle/>
          <a:p>
            <a:pPr marL="0" indent="0">
              <a:buNone/>
            </a:pPr>
            <a:r>
              <a:rPr lang="en-US" sz="3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Total Cost Management, Business Partnering &amp; Power of Big Data</a:t>
            </a:r>
            <a:endParaRPr lang="en-US" sz="30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300256" y="6217919"/>
            <a:ext cx="1159560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 txBox="1">
            <a:spLocks/>
          </p:cNvSpPr>
          <p:nvPr/>
        </p:nvSpPr>
        <p:spPr>
          <a:xfrm>
            <a:off x="350050" y="6315483"/>
            <a:ext cx="8839200" cy="41552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241294" indent="-241294" algn="l" defTabSz="1219170" rtl="0" eaLnBrk="1" latinLnBrk="0" hangingPunct="1">
              <a:spcBef>
                <a:spcPct val="0"/>
              </a:spcBef>
              <a:buFont typeface="Arial" panose="020B0604020202020204" pitchFamily="34" charset="0"/>
              <a:buChar char="–"/>
              <a:defRPr sz="24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indent="0">
              <a:buNone/>
              <a:defRPr/>
            </a:pPr>
            <a:r>
              <a:rPr lang="en-US" sz="1800" b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February 13, 2019</a:t>
            </a:r>
            <a:endParaRPr lang="en-US" sz="1800" b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6" name="Picture 4" descr="Image result for AI &amp; Account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6" y="0"/>
            <a:ext cx="12191999" cy="5324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40678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832000" y="6498000"/>
            <a:ext cx="360000" cy="360000"/>
          </a:xfrm>
        </p:spPr>
        <p:txBody>
          <a:bodyPr/>
          <a:lstStyle/>
          <a:p>
            <a:pPr>
              <a:defRPr/>
            </a:pPr>
            <a:fld id="{C554A706-D19D-4C79-97F9-BC489483F7EF}" type="slidenum">
              <a:rPr lang="en-GB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>
                <a:defRPr/>
              </a:pPr>
              <a:t>10</a:t>
            </a:fld>
            <a:endParaRPr lang="en-GB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itle 7"/>
          <p:cNvSpPr txBox="1">
            <a:spLocks/>
          </p:cNvSpPr>
          <p:nvPr/>
        </p:nvSpPr>
        <p:spPr>
          <a:xfrm>
            <a:off x="322362" y="618807"/>
            <a:ext cx="7365456" cy="48405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241294" indent="-241294" algn="l" defTabSz="1219170" rtl="0" eaLnBrk="1" latinLnBrk="0" hangingPunct="1">
              <a:spcBef>
                <a:spcPct val="0"/>
              </a:spcBef>
              <a:buFont typeface="Arial" panose="020B0604020202020204" pitchFamily="34" charset="0"/>
              <a:buChar char="–"/>
              <a:defRPr sz="24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indent="0">
              <a:buNone/>
              <a:defRPr/>
            </a:pPr>
            <a:r>
              <a:rPr lang="en-US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Role </a:t>
            </a:r>
            <a:r>
              <a:rPr 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 </a:t>
            </a:r>
            <a:r>
              <a:rPr lang="en-US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Accountants </a:t>
            </a:r>
            <a:endParaRPr lang="en-US" sz="28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483428" y="1324504"/>
            <a:ext cx="52251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Reasons why finance </a:t>
            </a: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should take over business intelligence</a:t>
            </a:r>
            <a:endParaRPr lang="en-IN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72208" y="2219071"/>
            <a:ext cx="5225143" cy="85634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Information is everywhere, but it often lacks relevance, clarity, and accuracy</a:t>
            </a:r>
            <a:endParaRPr lang="en-IN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639532" y="3582626"/>
            <a:ext cx="5225143" cy="85634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Confidence in information is high when it comes from accountants</a:t>
            </a:r>
            <a:endParaRPr lang="en-IN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6606857" y="4946180"/>
            <a:ext cx="5225143" cy="85634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The rise in analytics represents an opportunity for finance to shift toward a role of business partner</a:t>
            </a:r>
            <a:endParaRPr lang="en-IN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07209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ounded Rectangle 60"/>
          <p:cNvSpPr/>
          <p:nvPr/>
        </p:nvSpPr>
        <p:spPr>
          <a:xfrm>
            <a:off x="6458649" y="1860048"/>
            <a:ext cx="3033486" cy="1980000"/>
          </a:xfrm>
          <a:prstGeom prst="roundRect">
            <a:avLst>
              <a:gd name="adj" fmla="val 7871"/>
            </a:avLst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b="1" dirty="0" smtClean="0">
                <a:solidFill>
                  <a:schemeClr val="bg1"/>
                </a:solidFill>
              </a:rPr>
              <a:t>Strategic Planning</a:t>
            </a:r>
            <a:endParaRPr lang="en-IN" b="1" dirty="0">
              <a:solidFill>
                <a:schemeClr val="bg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832000" y="6498000"/>
            <a:ext cx="360000" cy="360000"/>
          </a:xfrm>
        </p:spPr>
        <p:txBody>
          <a:bodyPr/>
          <a:lstStyle/>
          <a:p>
            <a:pPr>
              <a:defRPr/>
            </a:pPr>
            <a:fld id="{C554A706-D19D-4C79-97F9-BC489483F7EF}" type="slidenum">
              <a:rPr lang="en-GB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>
                <a:defRPr/>
              </a:pPr>
              <a:t>11</a:t>
            </a:fld>
            <a:endParaRPr lang="en-GB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itle 7"/>
          <p:cNvSpPr txBox="1">
            <a:spLocks/>
          </p:cNvSpPr>
          <p:nvPr/>
        </p:nvSpPr>
        <p:spPr>
          <a:xfrm>
            <a:off x="322361" y="633231"/>
            <a:ext cx="9169773" cy="48405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241294" indent="-241294" algn="l" defTabSz="1219170" rtl="0" eaLnBrk="1" latinLnBrk="0" hangingPunct="1">
              <a:spcBef>
                <a:spcPct val="0"/>
              </a:spcBef>
              <a:buFont typeface="Arial" panose="020B0604020202020204" pitchFamily="34" charset="0"/>
              <a:buChar char="–"/>
              <a:defRPr sz="24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indent="0">
              <a:buNone/>
              <a:defRPr/>
            </a:pPr>
            <a:r>
              <a:rPr lang="en-US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Changing scope of Management Accountants’ Roles</a:t>
            </a:r>
            <a:endParaRPr lang="en-US" sz="28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682174" y="5839537"/>
            <a:ext cx="108419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N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By adopting Artificial Intelligence, Big data and Analytics, the value added by Accountants in organisation will shift from the role of transactional processor to that of strategic planner</a:t>
            </a:r>
            <a:endParaRPr lang="en-IN" sz="2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116857" y="1240971"/>
            <a:ext cx="40756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N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Emerging Future of Finance Function</a:t>
            </a:r>
            <a:endParaRPr lang="en-IN" sz="2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473200" y="1240971"/>
            <a:ext cx="31875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Traditional Finance Function</a:t>
            </a:r>
            <a:endParaRPr lang="en-IN" sz="2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493486" y="2273685"/>
            <a:ext cx="3033486" cy="72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Controlling Role</a:t>
            </a:r>
            <a:endParaRPr lang="en-IN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493486" y="3047322"/>
            <a:ext cx="3033486" cy="7200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Reporting Role</a:t>
            </a:r>
            <a:endParaRPr lang="en-IN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493486" y="3820958"/>
            <a:ext cx="3033486" cy="1800000"/>
          </a:xfrm>
          <a:prstGeom prst="roundRect">
            <a:avLst>
              <a:gd name="adj" fmla="val 7797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Transactional Processing</a:t>
            </a:r>
            <a:endParaRPr lang="en-IN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93486" y="1860048"/>
            <a:ext cx="3033486" cy="360000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b="1" dirty="0" smtClean="0">
                <a:solidFill>
                  <a:schemeClr val="bg1"/>
                </a:solidFill>
              </a:rPr>
              <a:t>Strategic Planning</a:t>
            </a:r>
            <a:endParaRPr lang="en-IN" b="1" dirty="0">
              <a:solidFill>
                <a:schemeClr val="bg1"/>
              </a:solidFill>
            </a:endParaRPr>
          </a:p>
        </p:txBody>
      </p:sp>
      <p:sp>
        <p:nvSpPr>
          <p:cNvPr id="18" name="Right Arrow 17"/>
          <p:cNvSpPr/>
          <p:nvPr/>
        </p:nvSpPr>
        <p:spPr>
          <a:xfrm>
            <a:off x="3569178" y="1817444"/>
            <a:ext cx="741565" cy="484632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0" name="Right Arrow 49"/>
          <p:cNvSpPr/>
          <p:nvPr/>
        </p:nvSpPr>
        <p:spPr>
          <a:xfrm>
            <a:off x="3569178" y="2391369"/>
            <a:ext cx="741565" cy="484632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1" name="Right Arrow 50"/>
          <p:cNvSpPr/>
          <p:nvPr/>
        </p:nvSpPr>
        <p:spPr>
          <a:xfrm>
            <a:off x="3569178" y="3169058"/>
            <a:ext cx="741565" cy="484632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3" name="Right Arrow 52"/>
          <p:cNvSpPr/>
          <p:nvPr/>
        </p:nvSpPr>
        <p:spPr>
          <a:xfrm>
            <a:off x="3569178" y="4478642"/>
            <a:ext cx="741565" cy="484632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4370456" y="1860048"/>
            <a:ext cx="1290118" cy="360000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b="1" dirty="0"/>
              <a:t>&lt;</a:t>
            </a:r>
            <a:r>
              <a:rPr lang="en-IN" sz="1600" b="1" dirty="0" smtClean="0"/>
              <a:t> 7%</a:t>
            </a:r>
            <a:endParaRPr lang="en-IN" sz="1600" b="1" dirty="0"/>
          </a:p>
        </p:txBody>
      </p:sp>
      <p:sp>
        <p:nvSpPr>
          <p:cNvPr id="54" name="Rounded Rectangle 53"/>
          <p:cNvSpPr/>
          <p:nvPr/>
        </p:nvSpPr>
        <p:spPr>
          <a:xfrm>
            <a:off x="4370456" y="2273684"/>
            <a:ext cx="1290118" cy="703549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20% - 25%</a:t>
            </a:r>
            <a:endParaRPr lang="en-IN" sz="16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6" name="Rounded Rectangle 55"/>
          <p:cNvSpPr/>
          <p:nvPr/>
        </p:nvSpPr>
        <p:spPr>
          <a:xfrm>
            <a:off x="4370456" y="3047322"/>
            <a:ext cx="1290118" cy="7200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20% - 25%</a:t>
            </a:r>
            <a:endParaRPr lang="en-IN" sz="16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7" name="Rounded Rectangle 56"/>
          <p:cNvSpPr/>
          <p:nvPr/>
        </p:nvSpPr>
        <p:spPr>
          <a:xfrm>
            <a:off x="4370456" y="3817768"/>
            <a:ext cx="1290118" cy="1803189"/>
          </a:xfrm>
          <a:prstGeom prst="roundRect">
            <a:avLst>
              <a:gd name="adj" fmla="val 9917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&gt; 50%</a:t>
            </a:r>
            <a:endParaRPr lang="en-IN" sz="16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0" name="Isosceles Triangle 19"/>
          <p:cNvSpPr/>
          <p:nvPr/>
        </p:nvSpPr>
        <p:spPr>
          <a:xfrm rot="5400000">
            <a:off x="4222699" y="3551817"/>
            <a:ext cx="3760909" cy="377371"/>
          </a:xfrm>
          <a:prstGeom prst="triangl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Rounded Rectangle 57"/>
          <p:cNvSpPr/>
          <p:nvPr/>
        </p:nvSpPr>
        <p:spPr>
          <a:xfrm>
            <a:off x="6458649" y="3893684"/>
            <a:ext cx="3033486" cy="54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Controlling Role</a:t>
            </a:r>
            <a:endParaRPr lang="en-IN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9" name="Rounded Rectangle 58"/>
          <p:cNvSpPr/>
          <p:nvPr/>
        </p:nvSpPr>
        <p:spPr>
          <a:xfrm>
            <a:off x="6458649" y="4487320"/>
            <a:ext cx="3033486" cy="5400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Reporting Role</a:t>
            </a:r>
            <a:endParaRPr lang="en-IN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0" name="Rounded Rectangle 59"/>
          <p:cNvSpPr/>
          <p:nvPr/>
        </p:nvSpPr>
        <p:spPr>
          <a:xfrm>
            <a:off x="6458649" y="5080957"/>
            <a:ext cx="3033486" cy="5400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Transactional Processing</a:t>
            </a:r>
            <a:endParaRPr lang="en-IN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2" name="Right Arrow 61"/>
          <p:cNvSpPr/>
          <p:nvPr/>
        </p:nvSpPr>
        <p:spPr>
          <a:xfrm>
            <a:off x="9534341" y="2630242"/>
            <a:ext cx="741565" cy="484632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3" name="Right Arrow 62"/>
          <p:cNvSpPr/>
          <p:nvPr/>
        </p:nvSpPr>
        <p:spPr>
          <a:xfrm>
            <a:off x="9534341" y="3929883"/>
            <a:ext cx="741565" cy="484632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4" name="Right Arrow 63"/>
          <p:cNvSpPr/>
          <p:nvPr/>
        </p:nvSpPr>
        <p:spPr>
          <a:xfrm>
            <a:off x="9534341" y="4518886"/>
            <a:ext cx="741565" cy="484632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5" name="Right Arrow 64"/>
          <p:cNvSpPr/>
          <p:nvPr/>
        </p:nvSpPr>
        <p:spPr>
          <a:xfrm>
            <a:off x="9534341" y="5117270"/>
            <a:ext cx="741565" cy="484632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6" name="Rounded Rectangle 65"/>
          <p:cNvSpPr/>
          <p:nvPr/>
        </p:nvSpPr>
        <p:spPr>
          <a:xfrm>
            <a:off x="10335619" y="1860048"/>
            <a:ext cx="1290118" cy="1980000"/>
          </a:xfrm>
          <a:prstGeom prst="roundRect">
            <a:avLst>
              <a:gd name="adj" fmla="val 9917"/>
            </a:avLst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b="1" dirty="0" smtClean="0"/>
              <a:t>70%</a:t>
            </a:r>
            <a:endParaRPr lang="en-IN" sz="1600" b="1" dirty="0"/>
          </a:p>
        </p:txBody>
      </p:sp>
      <p:sp>
        <p:nvSpPr>
          <p:cNvPr id="67" name="Rounded Rectangle 66"/>
          <p:cNvSpPr/>
          <p:nvPr/>
        </p:nvSpPr>
        <p:spPr>
          <a:xfrm>
            <a:off x="10335619" y="3893684"/>
            <a:ext cx="1290118" cy="54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10%</a:t>
            </a:r>
            <a:endParaRPr lang="en-IN" sz="16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8" name="Rounded Rectangle 67"/>
          <p:cNvSpPr/>
          <p:nvPr/>
        </p:nvSpPr>
        <p:spPr>
          <a:xfrm>
            <a:off x="10335619" y="4487320"/>
            <a:ext cx="1290118" cy="5400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10%</a:t>
            </a:r>
            <a:endParaRPr lang="en-IN" sz="16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9" name="Rounded Rectangle 68"/>
          <p:cNvSpPr/>
          <p:nvPr/>
        </p:nvSpPr>
        <p:spPr>
          <a:xfrm>
            <a:off x="10335619" y="5080957"/>
            <a:ext cx="1290118" cy="5400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10%</a:t>
            </a:r>
            <a:endParaRPr lang="en-IN" sz="16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42333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832000" y="6498000"/>
            <a:ext cx="360000" cy="360000"/>
          </a:xfrm>
        </p:spPr>
        <p:txBody>
          <a:bodyPr/>
          <a:lstStyle/>
          <a:p>
            <a:pPr>
              <a:defRPr/>
            </a:pPr>
            <a:fld id="{C554A706-D19D-4C79-97F9-BC489483F7EF}" type="slidenum">
              <a:rPr lang="en-GB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>
                <a:defRPr/>
              </a:pPr>
              <a:t>12</a:t>
            </a:fld>
            <a:endParaRPr lang="en-GB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itle 7"/>
          <p:cNvSpPr txBox="1">
            <a:spLocks/>
          </p:cNvSpPr>
          <p:nvPr/>
        </p:nvSpPr>
        <p:spPr>
          <a:xfrm>
            <a:off x="322361" y="633231"/>
            <a:ext cx="9169773" cy="48405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241294" indent="-241294" algn="l" defTabSz="1219170" rtl="0" eaLnBrk="1" latinLnBrk="0" hangingPunct="1">
              <a:spcBef>
                <a:spcPct val="0"/>
              </a:spcBef>
              <a:buFont typeface="Arial" panose="020B0604020202020204" pitchFamily="34" charset="0"/>
              <a:buChar char="–"/>
              <a:defRPr sz="24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indent="0">
              <a:buNone/>
              <a:defRPr/>
            </a:pPr>
            <a:r>
              <a:rPr 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Actionable approach for the </a:t>
            </a:r>
            <a:r>
              <a:rPr lang="en-US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Business </a:t>
            </a:r>
            <a:r>
              <a:rPr 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artners</a:t>
            </a:r>
            <a:endParaRPr lang="en-US" sz="28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22361" y="1446663"/>
            <a:ext cx="5773639" cy="723331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>
                <a:solidFill>
                  <a:srgbClr val="2F5597"/>
                </a:solidFill>
              </a:rPr>
              <a:t>Get immersed in innovation </a:t>
            </a:r>
            <a:r>
              <a:rPr lang="en-US" sz="1500" dirty="0">
                <a:solidFill>
                  <a:prstClr val="black"/>
                </a:solidFill>
              </a:rPr>
              <a:t>by pushing the organization to understand the application of various technologies &amp; their potential impact on the </a:t>
            </a:r>
            <a:r>
              <a:rPr lang="en-US" sz="1500" dirty="0" smtClean="0">
                <a:solidFill>
                  <a:prstClr val="black"/>
                </a:solidFill>
              </a:rPr>
              <a:t>businesses</a:t>
            </a:r>
            <a:endParaRPr lang="en-IN" sz="1500" dirty="0">
              <a:solidFill>
                <a:prstClr val="black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765771" y="2526329"/>
            <a:ext cx="5773639" cy="723331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>
                <a:solidFill>
                  <a:srgbClr val="2F5597"/>
                </a:solidFill>
              </a:rPr>
              <a:t>Build an ecosystem </a:t>
            </a:r>
            <a:r>
              <a:rPr lang="en-US" sz="1500" dirty="0">
                <a:solidFill>
                  <a:prstClr val="black"/>
                </a:solidFill>
              </a:rPr>
              <a:t>by assessing organization’s digital maturity to understand what might be feasible &amp; what steps should be taken to build the necessary technological capabilities</a:t>
            </a:r>
            <a:r>
              <a:rPr lang="en-US" sz="1500" dirty="0" smtClean="0">
                <a:solidFill>
                  <a:prstClr val="black"/>
                </a:solidFill>
              </a:rPr>
              <a:t>.</a:t>
            </a:r>
            <a:endParaRPr lang="en-IN" sz="1500" dirty="0">
              <a:solidFill>
                <a:prstClr val="black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3209181" y="3605995"/>
            <a:ext cx="5773639" cy="723331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>
                <a:solidFill>
                  <a:srgbClr val="2F5597"/>
                </a:solidFill>
              </a:rPr>
              <a:t>Scale at the edges </a:t>
            </a:r>
            <a:r>
              <a:rPr lang="en-US" sz="1500" dirty="0">
                <a:solidFill>
                  <a:prstClr val="black"/>
                </a:solidFill>
              </a:rPr>
              <a:t>by selecting the projects which are at the “edges” of the organization, where the strategies can be tested and refined with relatively fewer </a:t>
            </a:r>
            <a:r>
              <a:rPr lang="en-US" sz="1500" dirty="0" smtClean="0">
                <a:solidFill>
                  <a:prstClr val="black"/>
                </a:solidFill>
              </a:rPr>
              <a:t>consequences</a:t>
            </a:r>
            <a:endParaRPr lang="en-IN" sz="1500" dirty="0">
              <a:solidFill>
                <a:prstClr val="black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4652591" y="4685661"/>
            <a:ext cx="5773639" cy="723331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>
                <a:solidFill>
                  <a:srgbClr val="2F5597"/>
                </a:solidFill>
              </a:rPr>
              <a:t>Start with one or two transformations to prove it works. </a:t>
            </a:r>
            <a:r>
              <a:rPr lang="en-US" sz="1500" dirty="0">
                <a:solidFill>
                  <a:prstClr val="black"/>
                </a:solidFill>
              </a:rPr>
              <a:t>Prioritize areas that can unlock several waves of potential value, &amp; consider then building on those successes for exponential growth</a:t>
            </a:r>
            <a:r>
              <a:rPr lang="en-US" sz="1500" dirty="0" smtClean="0">
                <a:solidFill>
                  <a:prstClr val="black"/>
                </a:solidFill>
              </a:rPr>
              <a:t>.</a:t>
            </a:r>
            <a:endParaRPr lang="en-IN" sz="1500" dirty="0">
              <a:solidFill>
                <a:prstClr val="black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6096000" y="5765327"/>
            <a:ext cx="5773639" cy="723331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>
                <a:solidFill>
                  <a:srgbClr val="2F5597"/>
                </a:solidFill>
              </a:rPr>
              <a:t>Don’t wait for perfect and keep reiterating. </a:t>
            </a:r>
            <a:r>
              <a:rPr lang="en-US" sz="1500" dirty="0">
                <a:solidFill>
                  <a:prstClr val="black"/>
                </a:solidFill>
              </a:rPr>
              <a:t>Learning from previous initiatives will help to prioritize the next set of initiatives</a:t>
            </a:r>
            <a:r>
              <a:rPr lang="en-US" sz="1500" dirty="0" smtClean="0">
                <a:solidFill>
                  <a:prstClr val="black"/>
                </a:solidFill>
              </a:rPr>
              <a:t>.</a:t>
            </a:r>
            <a:endParaRPr lang="en-IN" sz="1500" b="1" dirty="0">
              <a:solidFill>
                <a:srgbClr val="2F5597"/>
              </a:solidFill>
            </a:endParaRP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2361" y="4448657"/>
            <a:ext cx="4003979" cy="2049343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06679" y="1263520"/>
            <a:ext cx="4025322" cy="1986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69768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832000" y="6498000"/>
            <a:ext cx="360000" cy="360000"/>
          </a:xfrm>
        </p:spPr>
        <p:txBody>
          <a:bodyPr/>
          <a:lstStyle/>
          <a:p>
            <a:pPr>
              <a:defRPr/>
            </a:pPr>
            <a:fld id="{C554A706-D19D-4C79-97F9-BC489483F7EF}" type="slidenum">
              <a:rPr lang="en-GB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>
                <a:defRPr/>
              </a:pPr>
              <a:t>13</a:t>
            </a:fld>
            <a:endParaRPr lang="en-GB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itle 7"/>
          <p:cNvSpPr txBox="1">
            <a:spLocks/>
          </p:cNvSpPr>
          <p:nvPr/>
        </p:nvSpPr>
        <p:spPr>
          <a:xfrm>
            <a:off x="322361" y="633231"/>
            <a:ext cx="9169773" cy="48405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241294" indent="-241294" algn="l" defTabSz="1219170" rtl="0" eaLnBrk="1" latinLnBrk="0" hangingPunct="1">
              <a:spcBef>
                <a:spcPct val="0"/>
              </a:spcBef>
              <a:buFont typeface="Arial" panose="020B0604020202020204" pitchFamily="34" charset="0"/>
              <a:buChar char="–"/>
              <a:defRPr sz="24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indent="0">
              <a:buNone/>
              <a:defRPr/>
            </a:pPr>
            <a:r>
              <a:rPr 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Why are we talking about effective business partnering?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1026331" y="1503893"/>
            <a:ext cx="0" cy="44397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430838" y="1321474"/>
            <a:ext cx="9951395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1800"/>
              </a:spcBef>
              <a:spcAft>
                <a:spcPts val="1800"/>
              </a:spcAft>
            </a:pPr>
            <a:r>
              <a:rPr lang="en-US" dirty="0">
                <a:solidFill>
                  <a:prstClr val="black"/>
                </a:solidFill>
              </a:rPr>
              <a:t>Rapid </a:t>
            </a:r>
            <a:r>
              <a:rPr lang="en-US" b="1" dirty="0">
                <a:solidFill>
                  <a:srgbClr val="2F5597"/>
                </a:solidFill>
              </a:rPr>
              <a:t>technological change</a:t>
            </a:r>
            <a:r>
              <a:rPr lang="en-US" dirty="0">
                <a:solidFill>
                  <a:prstClr val="black"/>
                </a:solidFill>
              </a:rPr>
              <a:t>, </a:t>
            </a:r>
            <a:r>
              <a:rPr lang="en-US" dirty="0" smtClean="0">
                <a:solidFill>
                  <a:prstClr val="black"/>
                </a:solidFill>
              </a:rPr>
              <a:t>rise </a:t>
            </a:r>
            <a:r>
              <a:rPr lang="en-US" dirty="0">
                <a:solidFill>
                  <a:prstClr val="black"/>
                </a:solidFill>
              </a:rPr>
              <a:t>of </a:t>
            </a:r>
            <a:r>
              <a:rPr lang="en-US" b="1" dirty="0">
                <a:solidFill>
                  <a:srgbClr val="2F5597"/>
                </a:solidFill>
              </a:rPr>
              <a:t>emerging markets</a:t>
            </a:r>
            <a:r>
              <a:rPr lang="en-US" dirty="0">
                <a:solidFill>
                  <a:prstClr val="black"/>
                </a:solidFill>
              </a:rPr>
              <a:t>, </a:t>
            </a:r>
            <a:r>
              <a:rPr lang="en-US" dirty="0" smtClean="0">
                <a:solidFill>
                  <a:prstClr val="black"/>
                </a:solidFill>
              </a:rPr>
              <a:t>more </a:t>
            </a:r>
            <a:r>
              <a:rPr lang="en-US" b="1" dirty="0">
                <a:solidFill>
                  <a:srgbClr val="2F5597"/>
                </a:solidFill>
              </a:rPr>
              <a:t>empowered consumers </a:t>
            </a:r>
            <a:r>
              <a:rPr lang="en-US" dirty="0">
                <a:solidFill>
                  <a:prstClr val="black"/>
                </a:solidFill>
              </a:rPr>
              <a:t>and </a:t>
            </a:r>
            <a:r>
              <a:rPr lang="en-US" b="1" dirty="0" smtClean="0">
                <a:solidFill>
                  <a:srgbClr val="2F5597"/>
                </a:solidFill>
              </a:rPr>
              <a:t>employees</a:t>
            </a:r>
            <a:r>
              <a:rPr lang="en-US" dirty="0" smtClean="0">
                <a:solidFill>
                  <a:prstClr val="black"/>
                </a:solidFill>
              </a:rPr>
              <a:t>, more </a:t>
            </a:r>
            <a:r>
              <a:rPr lang="en-US" b="1" dirty="0">
                <a:solidFill>
                  <a:srgbClr val="2F5597"/>
                </a:solidFill>
              </a:rPr>
              <a:t>active government </a:t>
            </a:r>
            <a:r>
              <a:rPr lang="en-US" b="1" dirty="0" smtClean="0">
                <a:solidFill>
                  <a:srgbClr val="2F5597"/>
                </a:solidFill>
              </a:rPr>
              <a:t>intervention </a:t>
            </a:r>
            <a:r>
              <a:rPr lang="en-US" dirty="0">
                <a:solidFill>
                  <a:prstClr val="black"/>
                </a:solidFill>
              </a:rPr>
              <a:t>have all combined to disrupt traditional business models worldwide. </a:t>
            </a:r>
            <a:endParaRPr lang="en-US" dirty="0" smtClean="0">
              <a:solidFill>
                <a:prstClr val="black"/>
              </a:solidFill>
            </a:endParaRPr>
          </a:p>
          <a:p>
            <a:pPr algn="just">
              <a:spcBef>
                <a:spcPts val="1800"/>
              </a:spcBef>
              <a:spcAft>
                <a:spcPts val="1800"/>
              </a:spcAft>
            </a:pPr>
            <a:r>
              <a:rPr lang="en-US" dirty="0" smtClean="0">
                <a:solidFill>
                  <a:prstClr val="black"/>
                </a:solidFill>
              </a:rPr>
              <a:t>As </a:t>
            </a:r>
            <a:r>
              <a:rPr lang="en-US" dirty="0">
                <a:solidFill>
                  <a:prstClr val="black"/>
                </a:solidFill>
              </a:rPr>
              <a:t>their influence has grown, increasingly it falls upon the </a:t>
            </a:r>
            <a:r>
              <a:rPr lang="en-US" dirty="0" smtClean="0">
                <a:solidFill>
                  <a:prstClr val="black"/>
                </a:solidFill>
              </a:rPr>
              <a:t>business partners </a:t>
            </a:r>
            <a:r>
              <a:rPr lang="en-US" dirty="0">
                <a:solidFill>
                  <a:prstClr val="black"/>
                </a:solidFill>
              </a:rPr>
              <a:t>to not only </a:t>
            </a:r>
            <a:r>
              <a:rPr lang="en-US" b="1" dirty="0">
                <a:solidFill>
                  <a:srgbClr val="2F5597"/>
                </a:solidFill>
              </a:rPr>
              <a:t>manage disruption</a:t>
            </a:r>
            <a:r>
              <a:rPr lang="en-US" dirty="0">
                <a:solidFill>
                  <a:prstClr val="black"/>
                </a:solidFill>
              </a:rPr>
              <a:t>, but to also </a:t>
            </a:r>
            <a:r>
              <a:rPr lang="en-US" b="1" dirty="0">
                <a:solidFill>
                  <a:srgbClr val="2F5597"/>
                </a:solidFill>
              </a:rPr>
              <a:t>identify and invest in the business models, products, and services </a:t>
            </a:r>
            <a:r>
              <a:rPr lang="en-US" dirty="0">
                <a:solidFill>
                  <a:prstClr val="black"/>
                </a:solidFill>
              </a:rPr>
              <a:t>that will lead to sustainable, profitable growth. </a:t>
            </a:r>
          </a:p>
          <a:p>
            <a:pPr algn="just">
              <a:spcBef>
                <a:spcPts val="1800"/>
              </a:spcBef>
              <a:spcAft>
                <a:spcPts val="1800"/>
              </a:spcAft>
            </a:pPr>
            <a:r>
              <a:rPr lang="en-US" dirty="0" smtClean="0">
                <a:solidFill>
                  <a:prstClr val="black"/>
                </a:solidFill>
              </a:rPr>
              <a:t>Volatility </a:t>
            </a:r>
            <a:r>
              <a:rPr lang="en-US" dirty="0">
                <a:solidFill>
                  <a:prstClr val="black"/>
                </a:solidFill>
              </a:rPr>
              <a:t>makes it more challenging to </a:t>
            </a:r>
            <a:r>
              <a:rPr lang="en-US" b="1" dirty="0">
                <a:solidFill>
                  <a:srgbClr val="2F5597"/>
                </a:solidFill>
              </a:rPr>
              <a:t>set priorities and plan for future </a:t>
            </a:r>
            <a:r>
              <a:rPr lang="en-US" b="1" dirty="0" smtClean="0">
                <a:solidFill>
                  <a:srgbClr val="2F5597"/>
                </a:solidFill>
              </a:rPr>
              <a:t>investments</a:t>
            </a:r>
            <a:r>
              <a:rPr lang="en-US" b="1" dirty="0">
                <a:solidFill>
                  <a:srgbClr val="2F5597"/>
                </a:solidFill>
              </a:rPr>
              <a:t>. </a:t>
            </a:r>
            <a:endParaRPr lang="en-US" b="1" dirty="0" smtClean="0">
              <a:solidFill>
                <a:srgbClr val="2F5597"/>
              </a:solidFill>
            </a:endParaRPr>
          </a:p>
          <a:p>
            <a:pPr algn="just">
              <a:spcBef>
                <a:spcPts val="1800"/>
              </a:spcBef>
              <a:spcAft>
                <a:spcPts val="1800"/>
              </a:spcAft>
            </a:pPr>
            <a:r>
              <a:rPr lang="en-US" b="1" dirty="0" smtClean="0">
                <a:solidFill>
                  <a:srgbClr val="2F5597"/>
                </a:solidFill>
              </a:rPr>
              <a:t>Complex organizational structures </a:t>
            </a:r>
            <a:r>
              <a:rPr lang="en-US" dirty="0" smtClean="0">
                <a:solidFill>
                  <a:prstClr val="black"/>
                </a:solidFill>
              </a:rPr>
              <a:t>hamper the ability of business partners to gain visibility into performance across the enterprise. </a:t>
            </a:r>
          </a:p>
          <a:p>
            <a:pPr algn="just">
              <a:spcBef>
                <a:spcPts val="1800"/>
              </a:spcBef>
              <a:spcAft>
                <a:spcPts val="1800"/>
              </a:spcAft>
            </a:pPr>
            <a:r>
              <a:rPr lang="en-US" dirty="0" smtClean="0">
                <a:solidFill>
                  <a:prstClr val="black"/>
                </a:solidFill>
              </a:rPr>
              <a:t>And </a:t>
            </a:r>
            <a:r>
              <a:rPr lang="en-US" dirty="0">
                <a:solidFill>
                  <a:prstClr val="black"/>
                </a:solidFill>
              </a:rPr>
              <a:t>disruptive </a:t>
            </a:r>
            <a:r>
              <a:rPr lang="en-US" dirty="0" smtClean="0">
                <a:solidFill>
                  <a:prstClr val="black"/>
                </a:solidFill>
              </a:rPr>
              <a:t>technologies</a:t>
            </a:r>
            <a:r>
              <a:rPr lang="en-US" dirty="0">
                <a:solidFill>
                  <a:prstClr val="black"/>
                </a:solidFill>
              </a:rPr>
              <a:t>, such as </a:t>
            </a:r>
            <a:r>
              <a:rPr lang="en-US" b="1" dirty="0">
                <a:solidFill>
                  <a:srgbClr val="2F5597"/>
                </a:solidFill>
              </a:rPr>
              <a:t>big data, cloud computing, mobile and social media, </a:t>
            </a:r>
            <a:r>
              <a:rPr lang="en-US" dirty="0" smtClean="0">
                <a:solidFill>
                  <a:prstClr val="black"/>
                </a:solidFill>
              </a:rPr>
              <a:t>have </a:t>
            </a:r>
            <a:r>
              <a:rPr lang="en-US" dirty="0">
                <a:solidFill>
                  <a:prstClr val="black"/>
                </a:solidFill>
              </a:rPr>
              <a:t>given rise to new forms of competition that are challenging even the </a:t>
            </a:r>
            <a:r>
              <a:rPr lang="en-US" dirty="0" smtClean="0">
                <a:solidFill>
                  <a:prstClr val="black"/>
                </a:solidFill>
              </a:rPr>
              <a:t>most </a:t>
            </a:r>
            <a:r>
              <a:rPr lang="en-US" dirty="0">
                <a:solidFill>
                  <a:prstClr val="black"/>
                </a:solidFill>
              </a:rPr>
              <a:t>established enterprises.</a:t>
            </a:r>
          </a:p>
        </p:txBody>
      </p:sp>
      <p:grpSp>
        <p:nvGrpSpPr>
          <p:cNvPr id="13" name="Group 16"/>
          <p:cNvGrpSpPr/>
          <p:nvPr/>
        </p:nvGrpSpPr>
        <p:grpSpPr>
          <a:xfrm>
            <a:off x="725049" y="1318400"/>
            <a:ext cx="554975" cy="531665"/>
            <a:chOff x="2229710" y="1699844"/>
            <a:chExt cx="1465389" cy="1465388"/>
          </a:xfrm>
        </p:grpSpPr>
        <p:sp>
          <p:nvSpPr>
            <p:cNvPr id="15" name="Freeform 14"/>
            <p:cNvSpPr/>
            <p:nvPr/>
          </p:nvSpPr>
          <p:spPr>
            <a:xfrm>
              <a:off x="2229710" y="1756217"/>
              <a:ext cx="1410507" cy="1401414"/>
            </a:xfrm>
            <a:custGeom>
              <a:avLst/>
              <a:gdLst>
                <a:gd name="connsiteX0" fmla="*/ 0 w 1465388"/>
                <a:gd name="connsiteY0" fmla="*/ 0 h 1465388"/>
                <a:gd name="connsiteX1" fmla="*/ 1465388 w 1465388"/>
                <a:gd name="connsiteY1" fmla="*/ 0 h 1465388"/>
                <a:gd name="connsiteX2" fmla="*/ 1465388 w 1465388"/>
                <a:gd name="connsiteY2" fmla="*/ 1465388 h 1465388"/>
                <a:gd name="connsiteX3" fmla="*/ 0 w 1465388"/>
                <a:gd name="connsiteY3" fmla="*/ 1465388 h 1465388"/>
                <a:gd name="connsiteX4" fmla="*/ 0 w 1465388"/>
                <a:gd name="connsiteY4" fmla="*/ 0 h 1465388"/>
                <a:gd name="connsiteX0" fmla="*/ 314916 w 1925576"/>
                <a:gd name="connsiteY0" fmla="*/ 342901 h 1914384"/>
                <a:gd name="connsiteX1" fmla="*/ 1695482 w 1925576"/>
                <a:gd name="connsiteY1" fmla="*/ 224498 h 1914384"/>
                <a:gd name="connsiteX2" fmla="*/ 1695482 w 1925576"/>
                <a:gd name="connsiteY2" fmla="*/ 1689886 h 1914384"/>
                <a:gd name="connsiteX3" fmla="*/ 230094 w 1925576"/>
                <a:gd name="connsiteY3" fmla="*/ 1689886 h 1914384"/>
                <a:gd name="connsiteX4" fmla="*/ 314916 w 1925576"/>
                <a:gd name="connsiteY4" fmla="*/ 342901 h 1914384"/>
                <a:gd name="connsiteX0" fmla="*/ 314916 w 1925576"/>
                <a:gd name="connsiteY0" fmla="*/ 342901 h 1689886"/>
                <a:gd name="connsiteX1" fmla="*/ 1695482 w 1925576"/>
                <a:gd name="connsiteY1" fmla="*/ 224498 h 1689886"/>
                <a:gd name="connsiteX2" fmla="*/ 1695482 w 1925576"/>
                <a:gd name="connsiteY2" fmla="*/ 1689886 h 1689886"/>
                <a:gd name="connsiteX3" fmla="*/ 230094 w 1925576"/>
                <a:gd name="connsiteY3" fmla="*/ 1689886 h 1689886"/>
                <a:gd name="connsiteX4" fmla="*/ 314916 w 1925576"/>
                <a:gd name="connsiteY4" fmla="*/ 342901 h 1689886"/>
                <a:gd name="connsiteX0" fmla="*/ 84822 w 1695482"/>
                <a:gd name="connsiteY0" fmla="*/ 342901 h 1689886"/>
                <a:gd name="connsiteX1" fmla="*/ 1465388 w 1695482"/>
                <a:gd name="connsiteY1" fmla="*/ 224498 h 1689886"/>
                <a:gd name="connsiteX2" fmla="*/ 1465388 w 1695482"/>
                <a:gd name="connsiteY2" fmla="*/ 1689886 h 1689886"/>
                <a:gd name="connsiteX3" fmla="*/ 0 w 1695482"/>
                <a:gd name="connsiteY3" fmla="*/ 1689886 h 1689886"/>
                <a:gd name="connsiteX4" fmla="*/ 84822 w 1695482"/>
                <a:gd name="connsiteY4" fmla="*/ 342901 h 1689886"/>
                <a:gd name="connsiteX0" fmla="*/ 84822 w 1695482"/>
                <a:gd name="connsiteY0" fmla="*/ 118403 h 1465388"/>
                <a:gd name="connsiteX1" fmla="*/ 1465388 w 1695482"/>
                <a:gd name="connsiteY1" fmla="*/ 0 h 1465388"/>
                <a:gd name="connsiteX2" fmla="*/ 1465388 w 1695482"/>
                <a:gd name="connsiteY2" fmla="*/ 1465388 h 1465388"/>
                <a:gd name="connsiteX3" fmla="*/ 0 w 1695482"/>
                <a:gd name="connsiteY3" fmla="*/ 1465388 h 1465388"/>
                <a:gd name="connsiteX4" fmla="*/ 84822 w 1695482"/>
                <a:gd name="connsiteY4" fmla="*/ 118403 h 1465388"/>
                <a:gd name="connsiteX0" fmla="*/ 84822 w 1465388"/>
                <a:gd name="connsiteY0" fmla="*/ 118403 h 1465388"/>
                <a:gd name="connsiteX1" fmla="*/ 1465388 w 1465388"/>
                <a:gd name="connsiteY1" fmla="*/ 0 h 1465388"/>
                <a:gd name="connsiteX2" fmla="*/ 1465388 w 1465388"/>
                <a:gd name="connsiteY2" fmla="*/ 1465388 h 1465388"/>
                <a:gd name="connsiteX3" fmla="*/ 0 w 1465388"/>
                <a:gd name="connsiteY3" fmla="*/ 1465388 h 1465388"/>
                <a:gd name="connsiteX4" fmla="*/ 84822 w 1465388"/>
                <a:gd name="connsiteY4" fmla="*/ 118403 h 1465388"/>
                <a:gd name="connsiteX0" fmla="*/ 84822 w 1465388"/>
                <a:gd name="connsiteY0" fmla="*/ 0 h 1346985"/>
                <a:gd name="connsiteX1" fmla="*/ 1292302 w 1465388"/>
                <a:gd name="connsiteY1" fmla="*/ 8206 h 1346985"/>
                <a:gd name="connsiteX2" fmla="*/ 1465388 w 1465388"/>
                <a:gd name="connsiteY2" fmla="*/ 1346985 h 1346985"/>
                <a:gd name="connsiteX3" fmla="*/ 0 w 1465388"/>
                <a:gd name="connsiteY3" fmla="*/ 1346985 h 1346985"/>
                <a:gd name="connsiteX4" fmla="*/ 84822 w 1465388"/>
                <a:gd name="connsiteY4" fmla="*/ 0 h 1346985"/>
                <a:gd name="connsiteX0" fmla="*/ 84822 w 1441576"/>
                <a:gd name="connsiteY0" fmla="*/ 0 h 1346985"/>
                <a:gd name="connsiteX1" fmla="*/ 1292302 w 1441576"/>
                <a:gd name="connsiteY1" fmla="*/ 8206 h 1346985"/>
                <a:gd name="connsiteX2" fmla="*/ 1441576 w 1441576"/>
                <a:gd name="connsiteY2" fmla="*/ 1339728 h 1346985"/>
                <a:gd name="connsiteX3" fmla="*/ 0 w 1441576"/>
                <a:gd name="connsiteY3" fmla="*/ 1346985 h 1346985"/>
                <a:gd name="connsiteX4" fmla="*/ 84822 w 1441576"/>
                <a:gd name="connsiteY4" fmla="*/ 0 h 1346985"/>
                <a:gd name="connsiteX0" fmla="*/ 140839 w 1441576"/>
                <a:gd name="connsiteY0" fmla="*/ 0 h 1401414"/>
                <a:gd name="connsiteX1" fmla="*/ 1292302 w 1441576"/>
                <a:gd name="connsiteY1" fmla="*/ 62635 h 1401414"/>
                <a:gd name="connsiteX2" fmla="*/ 1441576 w 1441576"/>
                <a:gd name="connsiteY2" fmla="*/ 1394157 h 1401414"/>
                <a:gd name="connsiteX3" fmla="*/ 0 w 1441576"/>
                <a:gd name="connsiteY3" fmla="*/ 1401414 h 1401414"/>
                <a:gd name="connsiteX4" fmla="*/ 140839 w 1441576"/>
                <a:gd name="connsiteY4" fmla="*/ 0 h 1401414"/>
                <a:gd name="connsiteX0" fmla="*/ 140839 w 1410507"/>
                <a:gd name="connsiteY0" fmla="*/ 0 h 1401414"/>
                <a:gd name="connsiteX1" fmla="*/ 1292302 w 1410507"/>
                <a:gd name="connsiteY1" fmla="*/ 62635 h 1401414"/>
                <a:gd name="connsiteX2" fmla="*/ 1410507 w 1410507"/>
                <a:gd name="connsiteY2" fmla="*/ 1361500 h 1401414"/>
                <a:gd name="connsiteX3" fmla="*/ 0 w 1410507"/>
                <a:gd name="connsiteY3" fmla="*/ 1401414 h 1401414"/>
                <a:gd name="connsiteX4" fmla="*/ 140839 w 1410507"/>
                <a:gd name="connsiteY4" fmla="*/ 0 h 1401414"/>
                <a:gd name="connsiteX0" fmla="*/ 40827 w 1410507"/>
                <a:gd name="connsiteY0" fmla="*/ 0 h 1401414"/>
                <a:gd name="connsiteX1" fmla="*/ 1292302 w 1410507"/>
                <a:gd name="connsiteY1" fmla="*/ 62635 h 1401414"/>
                <a:gd name="connsiteX2" fmla="*/ 1410507 w 1410507"/>
                <a:gd name="connsiteY2" fmla="*/ 1361500 h 1401414"/>
                <a:gd name="connsiteX3" fmla="*/ 0 w 1410507"/>
                <a:gd name="connsiteY3" fmla="*/ 1401414 h 1401414"/>
                <a:gd name="connsiteX4" fmla="*/ 40827 w 1410507"/>
                <a:gd name="connsiteY4" fmla="*/ 0 h 1401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0507" h="1401414">
                  <a:moveTo>
                    <a:pt x="40827" y="0"/>
                  </a:moveTo>
                  <a:lnTo>
                    <a:pt x="1292302" y="62635"/>
                  </a:lnTo>
                  <a:lnTo>
                    <a:pt x="1410507" y="1361500"/>
                  </a:lnTo>
                  <a:lnTo>
                    <a:pt x="0" y="1401414"/>
                  </a:lnTo>
                  <a:lnTo>
                    <a:pt x="4082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" dist="38100" dir="8100000" algn="tr" rotWithShape="0">
                <a:prstClr val="black">
                  <a:alpha val="5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229711" y="1699844"/>
              <a:ext cx="1465388" cy="14653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2464835" y="1926100"/>
              <a:ext cx="1012875" cy="1012874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  <a:effectLst>
              <a:innerShdw blurRad="63500" dist="38100" dir="18900000">
                <a:prstClr val="black">
                  <a:alpha val="32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latin typeface="Arial" pitchFamily="34" charset="0"/>
                  <a:cs typeface="Arial" pitchFamily="34" charset="0"/>
                </a:rPr>
                <a:t>01</a:t>
              </a:r>
            </a:p>
          </p:txBody>
        </p:sp>
      </p:grpSp>
      <p:grpSp>
        <p:nvGrpSpPr>
          <p:cNvPr id="18" name="Group 16"/>
          <p:cNvGrpSpPr/>
          <p:nvPr/>
        </p:nvGrpSpPr>
        <p:grpSpPr>
          <a:xfrm>
            <a:off x="749644" y="2505232"/>
            <a:ext cx="554975" cy="531665"/>
            <a:chOff x="2229710" y="1699844"/>
            <a:chExt cx="1465389" cy="1465388"/>
          </a:xfrm>
        </p:grpSpPr>
        <p:sp>
          <p:nvSpPr>
            <p:cNvPr id="19" name="Freeform 18"/>
            <p:cNvSpPr/>
            <p:nvPr/>
          </p:nvSpPr>
          <p:spPr>
            <a:xfrm>
              <a:off x="2229710" y="1756217"/>
              <a:ext cx="1410507" cy="1401414"/>
            </a:xfrm>
            <a:custGeom>
              <a:avLst/>
              <a:gdLst>
                <a:gd name="connsiteX0" fmla="*/ 0 w 1465388"/>
                <a:gd name="connsiteY0" fmla="*/ 0 h 1465388"/>
                <a:gd name="connsiteX1" fmla="*/ 1465388 w 1465388"/>
                <a:gd name="connsiteY1" fmla="*/ 0 h 1465388"/>
                <a:gd name="connsiteX2" fmla="*/ 1465388 w 1465388"/>
                <a:gd name="connsiteY2" fmla="*/ 1465388 h 1465388"/>
                <a:gd name="connsiteX3" fmla="*/ 0 w 1465388"/>
                <a:gd name="connsiteY3" fmla="*/ 1465388 h 1465388"/>
                <a:gd name="connsiteX4" fmla="*/ 0 w 1465388"/>
                <a:gd name="connsiteY4" fmla="*/ 0 h 1465388"/>
                <a:gd name="connsiteX0" fmla="*/ 314916 w 1925576"/>
                <a:gd name="connsiteY0" fmla="*/ 342901 h 1914384"/>
                <a:gd name="connsiteX1" fmla="*/ 1695482 w 1925576"/>
                <a:gd name="connsiteY1" fmla="*/ 224498 h 1914384"/>
                <a:gd name="connsiteX2" fmla="*/ 1695482 w 1925576"/>
                <a:gd name="connsiteY2" fmla="*/ 1689886 h 1914384"/>
                <a:gd name="connsiteX3" fmla="*/ 230094 w 1925576"/>
                <a:gd name="connsiteY3" fmla="*/ 1689886 h 1914384"/>
                <a:gd name="connsiteX4" fmla="*/ 314916 w 1925576"/>
                <a:gd name="connsiteY4" fmla="*/ 342901 h 1914384"/>
                <a:gd name="connsiteX0" fmla="*/ 314916 w 1925576"/>
                <a:gd name="connsiteY0" fmla="*/ 342901 h 1689886"/>
                <a:gd name="connsiteX1" fmla="*/ 1695482 w 1925576"/>
                <a:gd name="connsiteY1" fmla="*/ 224498 h 1689886"/>
                <a:gd name="connsiteX2" fmla="*/ 1695482 w 1925576"/>
                <a:gd name="connsiteY2" fmla="*/ 1689886 h 1689886"/>
                <a:gd name="connsiteX3" fmla="*/ 230094 w 1925576"/>
                <a:gd name="connsiteY3" fmla="*/ 1689886 h 1689886"/>
                <a:gd name="connsiteX4" fmla="*/ 314916 w 1925576"/>
                <a:gd name="connsiteY4" fmla="*/ 342901 h 1689886"/>
                <a:gd name="connsiteX0" fmla="*/ 84822 w 1695482"/>
                <a:gd name="connsiteY0" fmla="*/ 342901 h 1689886"/>
                <a:gd name="connsiteX1" fmla="*/ 1465388 w 1695482"/>
                <a:gd name="connsiteY1" fmla="*/ 224498 h 1689886"/>
                <a:gd name="connsiteX2" fmla="*/ 1465388 w 1695482"/>
                <a:gd name="connsiteY2" fmla="*/ 1689886 h 1689886"/>
                <a:gd name="connsiteX3" fmla="*/ 0 w 1695482"/>
                <a:gd name="connsiteY3" fmla="*/ 1689886 h 1689886"/>
                <a:gd name="connsiteX4" fmla="*/ 84822 w 1695482"/>
                <a:gd name="connsiteY4" fmla="*/ 342901 h 1689886"/>
                <a:gd name="connsiteX0" fmla="*/ 84822 w 1695482"/>
                <a:gd name="connsiteY0" fmla="*/ 118403 h 1465388"/>
                <a:gd name="connsiteX1" fmla="*/ 1465388 w 1695482"/>
                <a:gd name="connsiteY1" fmla="*/ 0 h 1465388"/>
                <a:gd name="connsiteX2" fmla="*/ 1465388 w 1695482"/>
                <a:gd name="connsiteY2" fmla="*/ 1465388 h 1465388"/>
                <a:gd name="connsiteX3" fmla="*/ 0 w 1695482"/>
                <a:gd name="connsiteY3" fmla="*/ 1465388 h 1465388"/>
                <a:gd name="connsiteX4" fmla="*/ 84822 w 1695482"/>
                <a:gd name="connsiteY4" fmla="*/ 118403 h 1465388"/>
                <a:gd name="connsiteX0" fmla="*/ 84822 w 1465388"/>
                <a:gd name="connsiteY0" fmla="*/ 118403 h 1465388"/>
                <a:gd name="connsiteX1" fmla="*/ 1465388 w 1465388"/>
                <a:gd name="connsiteY1" fmla="*/ 0 h 1465388"/>
                <a:gd name="connsiteX2" fmla="*/ 1465388 w 1465388"/>
                <a:gd name="connsiteY2" fmla="*/ 1465388 h 1465388"/>
                <a:gd name="connsiteX3" fmla="*/ 0 w 1465388"/>
                <a:gd name="connsiteY3" fmla="*/ 1465388 h 1465388"/>
                <a:gd name="connsiteX4" fmla="*/ 84822 w 1465388"/>
                <a:gd name="connsiteY4" fmla="*/ 118403 h 1465388"/>
                <a:gd name="connsiteX0" fmla="*/ 84822 w 1465388"/>
                <a:gd name="connsiteY0" fmla="*/ 0 h 1346985"/>
                <a:gd name="connsiteX1" fmla="*/ 1292302 w 1465388"/>
                <a:gd name="connsiteY1" fmla="*/ 8206 h 1346985"/>
                <a:gd name="connsiteX2" fmla="*/ 1465388 w 1465388"/>
                <a:gd name="connsiteY2" fmla="*/ 1346985 h 1346985"/>
                <a:gd name="connsiteX3" fmla="*/ 0 w 1465388"/>
                <a:gd name="connsiteY3" fmla="*/ 1346985 h 1346985"/>
                <a:gd name="connsiteX4" fmla="*/ 84822 w 1465388"/>
                <a:gd name="connsiteY4" fmla="*/ 0 h 1346985"/>
                <a:gd name="connsiteX0" fmla="*/ 84822 w 1441576"/>
                <a:gd name="connsiteY0" fmla="*/ 0 h 1346985"/>
                <a:gd name="connsiteX1" fmla="*/ 1292302 w 1441576"/>
                <a:gd name="connsiteY1" fmla="*/ 8206 h 1346985"/>
                <a:gd name="connsiteX2" fmla="*/ 1441576 w 1441576"/>
                <a:gd name="connsiteY2" fmla="*/ 1339728 h 1346985"/>
                <a:gd name="connsiteX3" fmla="*/ 0 w 1441576"/>
                <a:gd name="connsiteY3" fmla="*/ 1346985 h 1346985"/>
                <a:gd name="connsiteX4" fmla="*/ 84822 w 1441576"/>
                <a:gd name="connsiteY4" fmla="*/ 0 h 1346985"/>
                <a:gd name="connsiteX0" fmla="*/ 140839 w 1441576"/>
                <a:gd name="connsiteY0" fmla="*/ 0 h 1401414"/>
                <a:gd name="connsiteX1" fmla="*/ 1292302 w 1441576"/>
                <a:gd name="connsiteY1" fmla="*/ 62635 h 1401414"/>
                <a:gd name="connsiteX2" fmla="*/ 1441576 w 1441576"/>
                <a:gd name="connsiteY2" fmla="*/ 1394157 h 1401414"/>
                <a:gd name="connsiteX3" fmla="*/ 0 w 1441576"/>
                <a:gd name="connsiteY3" fmla="*/ 1401414 h 1401414"/>
                <a:gd name="connsiteX4" fmla="*/ 140839 w 1441576"/>
                <a:gd name="connsiteY4" fmla="*/ 0 h 1401414"/>
                <a:gd name="connsiteX0" fmla="*/ 140839 w 1410507"/>
                <a:gd name="connsiteY0" fmla="*/ 0 h 1401414"/>
                <a:gd name="connsiteX1" fmla="*/ 1292302 w 1410507"/>
                <a:gd name="connsiteY1" fmla="*/ 62635 h 1401414"/>
                <a:gd name="connsiteX2" fmla="*/ 1410507 w 1410507"/>
                <a:gd name="connsiteY2" fmla="*/ 1361500 h 1401414"/>
                <a:gd name="connsiteX3" fmla="*/ 0 w 1410507"/>
                <a:gd name="connsiteY3" fmla="*/ 1401414 h 1401414"/>
                <a:gd name="connsiteX4" fmla="*/ 140839 w 1410507"/>
                <a:gd name="connsiteY4" fmla="*/ 0 h 1401414"/>
                <a:gd name="connsiteX0" fmla="*/ 40827 w 1410507"/>
                <a:gd name="connsiteY0" fmla="*/ 0 h 1401414"/>
                <a:gd name="connsiteX1" fmla="*/ 1292302 w 1410507"/>
                <a:gd name="connsiteY1" fmla="*/ 62635 h 1401414"/>
                <a:gd name="connsiteX2" fmla="*/ 1410507 w 1410507"/>
                <a:gd name="connsiteY2" fmla="*/ 1361500 h 1401414"/>
                <a:gd name="connsiteX3" fmla="*/ 0 w 1410507"/>
                <a:gd name="connsiteY3" fmla="*/ 1401414 h 1401414"/>
                <a:gd name="connsiteX4" fmla="*/ 40827 w 1410507"/>
                <a:gd name="connsiteY4" fmla="*/ 0 h 1401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0507" h="1401414">
                  <a:moveTo>
                    <a:pt x="40827" y="0"/>
                  </a:moveTo>
                  <a:lnTo>
                    <a:pt x="1292302" y="62635"/>
                  </a:lnTo>
                  <a:lnTo>
                    <a:pt x="1410507" y="1361500"/>
                  </a:lnTo>
                  <a:lnTo>
                    <a:pt x="0" y="1401414"/>
                  </a:lnTo>
                  <a:lnTo>
                    <a:pt x="4082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" dist="38100" dir="8100000" algn="tr" rotWithShape="0">
                <a:prstClr val="black">
                  <a:alpha val="5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2229711" y="1699844"/>
              <a:ext cx="1465388" cy="14653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2464835" y="1926100"/>
              <a:ext cx="1012875" cy="1012874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  <a:effectLst>
              <a:innerShdw blurRad="63500" dist="38100" dir="18900000">
                <a:prstClr val="black">
                  <a:alpha val="32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latin typeface="Arial" pitchFamily="34" charset="0"/>
                  <a:cs typeface="Arial" pitchFamily="34" charset="0"/>
                </a:rPr>
                <a:t>02</a:t>
              </a:r>
            </a:p>
          </p:txBody>
        </p:sp>
      </p:grpSp>
      <p:grpSp>
        <p:nvGrpSpPr>
          <p:cNvPr id="22" name="Group 16"/>
          <p:cNvGrpSpPr/>
          <p:nvPr/>
        </p:nvGrpSpPr>
        <p:grpSpPr>
          <a:xfrm>
            <a:off x="745958" y="3613102"/>
            <a:ext cx="554975" cy="531665"/>
            <a:chOff x="2229710" y="1699844"/>
            <a:chExt cx="1465389" cy="1465388"/>
          </a:xfrm>
        </p:grpSpPr>
        <p:sp>
          <p:nvSpPr>
            <p:cNvPr id="23" name="Freeform 22"/>
            <p:cNvSpPr/>
            <p:nvPr/>
          </p:nvSpPr>
          <p:spPr>
            <a:xfrm>
              <a:off x="2229710" y="1756217"/>
              <a:ext cx="1410507" cy="1401414"/>
            </a:xfrm>
            <a:custGeom>
              <a:avLst/>
              <a:gdLst>
                <a:gd name="connsiteX0" fmla="*/ 0 w 1465388"/>
                <a:gd name="connsiteY0" fmla="*/ 0 h 1465388"/>
                <a:gd name="connsiteX1" fmla="*/ 1465388 w 1465388"/>
                <a:gd name="connsiteY1" fmla="*/ 0 h 1465388"/>
                <a:gd name="connsiteX2" fmla="*/ 1465388 w 1465388"/>
                <a:gd name="connsiteY2" fmla="*/ 1465388 h 1465388"/>
                <a:gd name="connsiteX3" fmla="*/ 0 w 1465388"/>
                <a:gd name="connsiteY3" fmla="*/ 1465388 h 1465388"/>
                <a:gd name="connsiteX4" fmla="*/ 0 w 1465388"/>
                <a:gd name="connsiteY4" fmla="*/ 0 h 1465388"/>
                <a:gd name="connsiteX0" fmla="*/ 314916 w 1925576"/>
                <a:gd name="connsiteY0" fmla="*/ 342901 h 1914384"/>
                <a:gd name="connsiteX1" fmla="*/ 1695482 w 1925576"/>
                <a:gd name="connsiteY1" fmla="*/ 224498 h 1914384"/>
                <a:gd name="connsiteX2" fmla="*/ 1695482 w 1925576"/>
                <a:gd name="connsiteY2" fmla="*/ 1689886 h 1914384"/>
                <a:gd name="connsiteX3" fmla="*/ 230094 w 1925576"/>
                <a:gd name="connsiteY3" fmla="*/ 1689886 h 1914384"/>
                <a:gd name="connsiteX4" fmla="*/ 314916 w 1925576"/>
                <a:gd name="connsiteY4" fmla="*/ 342901 h 1914384"/>
                <a:gd name="connsiteX0" fmla="*/ 314916 w 1925576"/>
                <a:gd name="connsiteY0" fmla="*/ 342901 h 1689886"/>
                <a:gd name="connsiteX1" fmla="*/ 1695482 w 1925576"/>
                <a:gd name="connsiteY1" fmla="*/ 224498 h 1689886"/>
                <a:gd name="connsiteX2" fmla="*/ 1695482 w 1925576"/>
                <a:gd name="connsiteY2" fmla="*/ 1689886 h 1689886"/>
                <a:gd name="connsiteX3" fmla="*/ 230094 w 1925576"/>
                <a:gd name="connsiteY3" fmla="*/ 1689886 h 1689886"/>
                <a:gd name="connsiteX4" fmla="*/ 314916 w 1925576"/>
                <a:gd name="connsiteY4" fmla="*/ 342901 h 1689886"/>
                <a:gd name="connsiteX0" fmla="*/ 84822 w 1695482"/>
                <a:gd name="connsiteY0" fmla="*/ 342901 h 1689886"/>
                <a:gd name="connsiteX1" fmla="*/ 1465388 w 1695482"/>
                <a:gd name="connsiteY1" fmla="*/ 224498 h 1689886"/>
                <a:gd name="connsiteX2" fmla="*/ 1465388 w 1695482"/>
                <a:gd name="connsiteY2" fmla="*/ 1689886 h 1689886"/>
                <a:gd name="connsiteX3" fmla="*/ 0 w 1695482"/>
                <a:gd name="connsiteY3" fmla="*/ 1689886 h 1689886"/>
                <a:gd name="connsiteX4" fmla="*/ 84822 w 1695482"/>
                <a:gd name="connsiteY4" fmla="*/ 342901 h 1689886"/>
                <a:gd name="connsiteX0" fmla="*/ 84822 w 1695482"/>
                <a:gd name="connsiteY0" fmla="*/ 118403 h 1465388"/>
                <a:gd name="connsiteX1" fmla="*/ 1465388 w 1695482"/>
                <a:gd name="connsiteY1" fmla="*/ 0 h 1465388"/>
                <a:gd name="connsiteX2" fmla="*/ 1465388 w 1695482"/>
                <a:gd name="connsiteY2" fmla="*/ 1465388 h 1465388"/>
                <a:gd name="connsiteX3" fmla="*/ 0 w 1695482"/>
                <a:gd name="connsiteY3" fmla="*/ 1465388 h 1465388"/>
                <a:gd name="connsiteX4" fmla="*/ 84822 w 1695482"/>
                <a:gd name="connsiteY4" fmla="*/ 118403 h 1465388"/>
                <a:gd name="connsiteX0" fmla="*/ 84822 w 1465388"/>
                <a:gd name="connsiteY0" fmla="*/ 118403 h 1465388"/>
                <a:gd name="connsiteX1" fmla="*/ 1465388 w 1465388"/>
                <a:gd name="connsiteY1" fmla="*/ 0 h 1465388"/>
                <a:gd name="connsiteX2" fmla="*/ 1465388 w 1465388"/>
                <a:gd name="connsiteY2" fmla="*/ 1465388 h 1465388"/>
                <a:gd name="connsiteX3" fmla="*/ 0 w 1465388"/>
                <a:gd name="connsiteY3" fmla="*/ 1465388 h 1465388"/>
                <a:gd name="connsiteX4" fmla="*/ 84822 w 1465388"/>
                <a:gd name="connsiteY4" fmla="*/ 118403 h 1465388"/>
                <a:gd name="connsiteX0" fmla="*/ 84822 w 1465388"/>
                <a:gd name="connsiteY0" fmla="*/ 0 h 1346985"/>
                <a:gd name="connsiteX1" fmla="*/ 1292302 w 1465388"/>
                <a:gd name="connsiteY1" fmla="*/ 8206 h 1346985"/>
                <a:gd name="connsiteX2" fmla="*/ 1465388 w 1465388"/>
                <a:gd name="connsiteY2" fmla="*/ 1346985 h 1346985"/>
                <a:gd name="connsiteX3" fmla="*/ 0 w 1465388"/>
                <a:gd name="connsiteY3" fmla="*/ 1346985 h 1346985"/>
                <a:gd name="connsiteX4" fmla="*/ 84822 w 1465388"/>
                <a:gd name="connsiteY4" fmla="*/ 0 h 1346985"/>
                <a:gd name="connsiteX0" fmla="*/ 84822 w 1441576"/>
                <a:gd name="connsiteY0" fmla="*/ 0 h 1346985"/>
                <a:gd name="connsiteX1" fmla="*/ 1292302 w 1441576"/>
                <a:gd name="connsiteY1" fmla="*/ 8206 h 1346985"/>
                <a:gd name="connsiteX2" fmla="*/ 1441576 w 1441576"/>
                <a:gd name="connsiteY2" fmla="*/ 1339728 h 1346985"/>
                <a:gd name="connsiteX3" fmla="*/ 0 w 1441576"/>
                <a:gd name="connsiteY3" fmla="*/ 1346985 h 1346985"/>
                <a:gd name="connsiteX4" fmla="*/ 84822 w 1441576"/>
                <a:gd name="connsiteY4" fmla="*/ 0 h 1346985"/>
                <a:gd name="connsiteX0" fmla="*/ 140839 w 1441576"/>
                <a:gd name="connsiteY0" fmla="*/ 0 h 1401414"/>
                <a:gd name="connsiteX1" fmla="*/ 1292302 w 1441576"/>
                <a:gd name="connsiteY1" fmla="*/ 62635 h 1401414"/>
                <a:gd name="connsiteX2" fmla="*/ 1441576 w 1441576"/>
                <a:gd name="connsiteY2" fmla="*/ 1394157 h 1401414"/>
                <a:gd name="connsiteX3" fmla="*/ 0 w 1441576"/>
                <a:gd name="connsiteY3" fmla="*/ 1401414 h 1401414"/>
                <a:gd name="connsiteX4" fmla="*/ 140839 w 1441576"/>
                <a:gd name="connsiteY4" fmla="*/ 0 h 1401414"/>
                <a:gd name="connsiteX0" fmla="*/ 140839 w 1410507"/>
                <a:gd name="connsiteY0" fmla="*/ 0 h 1401414"/>
                <a:gd name="connsiteX1" fmla="*/ 1292302 w 1410507"/>
                <a:gd name="connsiteY1" fmla="*/ 62635 h 1401414"/>
                <a:gd name="connsiteX2" fmla="*/ 1410507 w 1410507"/>
                <a:gd name="connsiteY2" fmla="*/ 1361500 h 1401414"/>
                <a:gd name="connsiteX3" fmla="*/ 0 w 1410507"/>
                <a:gd name="connsiteY3" fmla="*/ 1401414 h 1401414"/>
                <a:gd name="connsiteX4" fmla="*/ 140839 w 1410507"/>
                <a:gd name="connsiteY4" fmla="*/ 0 h 1401414"/>
                <a:gd name="connsiteX0" fmla="*/ 40827 w 1410507"/>
                <a:gd name="connsiteY0" fmla="*/ 0 h 1401414"/>
                <a:gd name="connsiteX1" fmla="*/ 1292302 w 1410507"/>
                <a:gd name="connsiteY1" fmla="*/ 62635 h 1401414"/>
                <a:gd name="connsiteX2" fmla="*/ 1410507 w 1410507"/>
                <a:gd name="connsiteY2" fmla="*/ 1361500 h 1401414"/>
                <a:gd name="connsiteX3" fmla="*/ 0 w 1410507"/>
                <a:gd name="connsiteY3" fmla="*/ 1401414 h 1401414"/>
                <a:gd name="connsiteX4" fmla="*/ 40827 w 1410507"/>
                <a:gd name="connsiteY4" fmla="*/ 0 h 1401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0507" h="1401414">
                  <a:moveTo>
                    <a:pt x="40827" y="0"/>
                  </a:moveTo>
                  <a:lnTo>
                    <a:pt x="1292302" y="62635"/>
                  </a:lnTo>
                  <a:lnTo>
                    <a:pt x="1410507" y="1361500"/>
                  </a:lnTo>
                  <a:lnTo>
                    <a:pt x="0" y="1401414"/>
                  </a:lnTo>
                  <a:lnTo>
                    <a:pt x="4082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" dist="38100" dir="8100000" algn="tr" rotWithShape="0">
                <a:prstClr val="black">
                  <a:alpha val="5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2229711" y="1699844"/>
              <a:ext cx="1465388" cy="14653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2464835" y="1926100"/>
              <a:ext cx="1012875" cy="1012874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  <a:effectLst>
              <a:innerShdw blurRad="63500" dist="38100" dir="18900000">
                <a:prstClr val="black">
                  <a:alpha val="32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latin typeface="Arial" pitchFamily="34" charset="0"/>
                  <a:cs typeface="Arial" pitchFamily="34" charset="0"/>
                </a:rPr>
                <a:t>03</a:t>
              </a:r>
            </a:p>
          </p:txBody>
        </p:sp>
      </p:grpSp>
      <p:grpSp>
        <p:nvGrpSpPr>
          <p:cNvPr id="26" name="Group 16"/>
          <p:cNvGrpSpPr/>
          <p:nvPr/>
        </p:nvGrpSpPr>
        <p:grpSpPr>
          <a:xfrm>
            <a:off x="748844" y="4630355"/>
            <a:ext cx="554975" cy="531665"/>
            <a:chOff x="2229710" y="1699844"/>
            <a:chExt cx="1465389" cy="1465388"/>
          </a:xfrm>
        </p:grpSpPr>
        <p:sp>
          <p:nvSpPr>
            <p:cNvPr id="27" name="Freeform 26"/>
            <p:cNvSpPr/>
            <p:nvPr/>
          </p:nvSpPr>
          <p:spPr>
            <a:xfrm>
              <a:off x="2229710" y="1756217"/>
              <a:ext cx="1410507" cy="1401414"/>
            </a:xfrm>
            <a:custGeom>
              <a:avLst/>
              <a:gdLst>
                <a:gd name="connsiteX0" fmla="*/ 0 w 1465388"/>
                <a:gd name="connsiteY0" fmla="*/ 0 h 1465388"/>
                <a:gd name="connsiteX1" fmla="*/ 1465388 w 1465388"/>
                <a:gd name="connsiteY1" fmla="*/ 0 h 1465388"/>
                <a:gd name="connsiteX2" fmla="*/ 1465388 w 1465388"/>
                <a:gd name="connsiteY2" fmla="*/ 1465388 h 1465388"/>
                <a:gd name="connsiteX3" fmla="*/ 0 w 1465388"/>
                <a:gd name="connsiteY3" fmla="*/ 1465388 h 1465388"/>
                <a:gd name="connsiteX4" fmla="*/ 0 w 1465388"/>
                <a:gd name="connsiteY4" fmla="*/ 0 h 1465388"/>
                <a:gd name="connsiteX0" fmla="*/ 314916 w 1925576"/>
                <a:gd name="connsiteY0" fmla="*/ 342901 h 1914384"/>
                <a:gd name="connsiteX1" fmla="*/ 1695482 w 1925576"/>
                <a:gd name="connsiteY1" fmla="*/ 224498 h 1914384"/>
                <a:gd name="connsiteX2" fmla="*/ 1695482 w 1925576"/>
                <a:gd name="connsiteY2" fmla="*/ 1689886 h 1914384"/>
                <a:gd name="connsiteX3" fmla="*/ 230094 w 1925576"/>
                <a:gd name="connsiteY3" fmla="*/ 1689886 h 1914384"/>
                <a:gd name="connsiteX4" fmla="*/ 314916 w 1925576"/>
                <a:gd name="connsiteY4" fmla="*/ 342901 h 1914384"/>
                <a:gd name="connsiteX0" fmla="*/ 314916 w 1925576"/>
                <a:gd name="connsiteY0" fmla="*/ 342901 h 1689886"/>
                <a:gd name="connsiteX1" fmla="*/ 1695482 w 1925576"/>
                <a:gd name="connsiteY1" fmla="*/ 224498 h 1689886"/>
                <a:gd name="connsiteX2" fmla="*/ 1695482 w 1925576"/>
                <a:gd name="connsiteY2" fmla="*/ 1689886 h 1689886"/>
                <a:gd name="connsiteX3" fmla="*/ 230094 w 1925576"/>
                <a:gd name="connsiteY3" fmla="*/ 1689886 h 1689886"/>
                <a:gd name="connsiteX4" fmla="*/ 314916 w 1925576"/>
                <a:gd name="connsiteY4" fmla="*/ 342901 h 1689886"/>
                <a:gd name="connsiteX0" fmla="*/ 84822 w 1695482"/>
                <a:gd name="connsiteY0" fmla="*/ 342901 h 1689886"/>
                <a:gd name="connsiteX1" fmla="*/ 1465388 w 1695482"/>
                <a:gd name="connsiteY1" fmla="*/ 224498 h 1689886"/>
                <a:gd name="connsiteX2" fmla="*/ 1465388 w 1695482"/>
                <a:gd name="connsiteY2" fmla="*/ 1689886 h 1689886"/>
                <a:gd name="connsiteX3" fmla="*/ 0 w 1695482"/>
                <a:gd name="connsiteY3" fmla="*/ 1689886 h 1689886"/>
                <a:gd name="connsiteX4" fmla="*/ 84822 w 1695482"/>
                <a:gd name="connsiteY4" fmla="*/ 342901 h 1689886"/>
                <a:gd name="connsiteX0" fmla="*/ 84822 w 1695482"/>
                <a:gd name="connsiteY0" fmla="*/ 118403 h 1465388"/>
                <a:gd name="connsiteX1" fmla="*/ 1465388 w 1695482"/>
                <a:gd name="connsiteY1" fmla="*/ 0 h 1465388"/>
                <a:gd name="connsiteX2" fmla="*/ 1465388 w 1695482"/>
                <a:gd name="connsiteY2" fmla="*/ 1465388 h 1465388"/>
                <a:gd name="connsiteX3" fmla="*/ 0 w 1695482"/>
                <a:gd name="connsiteY3" fmla="*/ 1465388 h 1465388"/>
                <a:gd name="connsiteX4" fmla="*/ 84822 w 1695482"/>
                <a:gd name="connsiteY4" fmla="*/ 118403 h 1465388"/>
                <a:gd name="connsiteX0" fmla="*/ 84822 w 1465388"/>
                <a:gd name="connsiteY0" fmla="*/ 118403 h 1465388"/>
                <a:gd name="connsiteX1" fmla="*/ 1465388 w 1465388"/>
                <a:gd name="connsiteY1" fmla="*/ 0 h 1465388"/>
                <a:gd name="connsiteX2" fmla="*/ 1465388 w 1465388"/>
                <a:gd name="connsiteY2" fmla="*/ 1465388 h 1465388"/>
                <a:gd name="connsiteX3" fmla="*/ 0 w 1465388"/>
                <a:gd name="connsiteY3" fmla="*/ 1465388 h 1465388"/>
                <a:gd name="connsiteX4" fmla="*/ 84822 w 1465388"/>
                <a:gd name="connsiteY4" fmla="*/ 118403 h 1465388"/>
                <a:gd name="connsiteX0" fmla="*/ 84822 w 1465388"/>
                <a:gd name="connsiteY0" fmla="*/ 0 h 1346985"/>
                <a:gd name="connsiteX1" fmla="*/ 1292302 w 1465388"/>
                <a:gd name="connsiteY1" fmla="*/ 8206 h 1346985"/>
                <a:gd name="connsiteX2" fmla="*/ 1465388 w 1465388"/>
                <a:gd name="connsiteY2" fmla="*/ 1346985 h 1346985"/>
                <a:gd name="connsiteX3" fmla="*/ 0 w 1465388"/>
                <a:gd name="connsiteY3" fmla="*/ 1346985 h 1346985"/>
                <a:gd name="connsiteX4" fmla="*/ 84822 w 1465388"/>
                <a:gd name="connsiteY4" fmla="*/ 0 h 1346985"/>
                <a:gd name="connsiteX0" fmla="*/ 84822 w 1441576"/>
                <a:gd name="connsiteY0" fmla="*/ 0 h 1346985"/>
                <a:gd name="connsiteX1" fmla="*/ 1292302 w 1441576"/>
                <a:gd name="connsiteY1" fmla="*/ 8206 h 1346985"/>
                <a:gd name="connsiteX2" fmla="*/ 1441576 w 1441576"/>
                <a:gd name="connsiteY2" fmla="*/ 1339728 h 1346985"/>
                <a:gd name="connsiteX3" fmla="*/ 0 w 1441576"/>
                <a:gd name="connsiteY3" fmla="*/ 1346985 h 1346985"/>
                <a:gd name="connsiteX4" fmla="*/ 84822 w 1441576"/>
                <a:gd name="connsiteY4" fmla="*/ 0 h 1346985"/>
                <a:gd name="connsiteX0" fmla="*/ 140839 w 1441576"/>
                <a:gd name="connsiteY0" fmla="*/ 0 h 1401414"/>
                <a:gd name="connsiteX1" fmla="*/ 1292302 w 1441576"/>
                <a:gd name="connsiteY1" fmla="*/ 62635 h 1401414"/>
                <a:gd name="connsiteX2" fmla="*/ 1441576 w 1441576"/>
                <a:gd name="connsiteY2" fmla="*/ 1394157 h 1401414"/>
                <a:gd name="connsiteX3" fmla="*/ 0 w 1441576"/>
                <a:gd name="connsiteY3" fmla="*/ 1401414 h 1401414"/>
                <a:gd name="connsiteX4" fmla="*/ 140839 w 1441576"/>
                <a:gd name="connsiteY4" fmla="*/ 0 h 1401414"/>
                <a:gd name="connsiteX0" fmla="*/ 140839 w 1410507"/>
                <a:gd name="connsiteY0" fmla="*/ 0 h 1401414"/>
                <a:gd name="connsiteX1" fmla="*/ 1292302 w 1410507"/>
                <a:gd name="connsiteY1" fmla="*/ 62635 h 1401414"/>
                <a:gd name="connsiteX2" fmla="*/ 1410507 w 1410507"/>
                <a:gd name="connsiteY2" fmla="*/ 1361500 h 1401414"/>
                <a:gd name="connsiteX3" fmla="*/ 0 w 1410507"/>
                <a:gd name="connsiteY3" fmla="*/ 1401414 h 1401414"/>
                <a:gd name="connsiteX4" fmla="*/ 140839 w 1410507"/>
                <a:gd name="connsiteY4" fmla="*/ 0 h 1401414"/>
                <a:gd name="connsiteX0" fmla="*/ 40827 w 1410507"/>
                <a:gd name="connsiteY0" fmla="*/ 0 h 1401414"/>
                <a:gd name="connsiteX1" fmla="*/ 1292302 w 1410507"/>
                <a:gd name="connsiteY1" fmla="*/ 62635 h 1401414"/>
                <a:gd name="connsiteX2" fmla="*/ 1410507 w 1410507"/>
                <a:gd name="connsiteY2" fmla="*/ 1361500 h 1401414"/>
                <a:gd name="connsiteX3" fmla="*/ 0 w 1410507"/>
                <a:gd name="connsiteY3" fmla="*/ 1401414 h 1401414"/>
                <a:gd name="connsiteX4" fmla="*/ 40827 w 1410507"/>
                <a:gd name="connsiteY4" fmla="*/ 0 h 1401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0507" h="1401414">
                  <a:moveTo>
                    <a:pt x="40827" y="0"/>
                  </a:moveTo>
                  <a:lnTo>
                    <a:pt x="1292302" y="62635"/>
                  </a:lnTo>
                  <a:lnTo>
                    <a:pt x="1410507" y="1361500"/>
                  </a:lnTo>
                  <a:lnTo>
                    <a:pt x="0" y="1401414"/>
                  </a:lnTo>
                  <a:lnTo>
                    <a:pt x="4082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" dist="38100" dir="8100000" algn="tr" rotWithShape="0">
                <a:prstClr val="black">
                  <a:alpha val="5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2229711" y="1699844"/>
              <a:ext cx="1465388" cy="14653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2464835" y="1926100"/>
              <a:ext cx="1012875" cy="1012874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  <a:effectLst>
              <a:innerShdw blurRad="63500" dist="38100" dir="18900000">
                <a:prstClr val="black">
                  <a:alpha val="32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latin typeface="Arial" pitchFamily="34" charset="0"/>
                  <a:cs typeface="Arial" pitchFamily="34" charset="0"/>
                </a:rPr>
                <a:t>04</a:t>
              </a:r>
            </a:p>
          </p:txBody>
        </p:sp>
      </p:grpSp>
      <p:grpSp>
        <p:nvGrpSpPr>
          <p:cNvPr id="30" name="Group 16"/>
          <p:cNvGrpSpPr/>
          <p:nvPr/>
        </p:nvGrpSpPr>
        <p:grpSpPr>
          <a:xfrm>
            <a:off x="746319" y="5719453"/>
            <a:ext cx="554975" cy="531665"/>
            <a:chOff x="2229710" y="1699844"/>
            <a:chExt cx="1465389" cy="1465388"/>
          </a:xfrm>
        </p:grpSpPr>
        <p:sp>
          <p:nvSpPr>
            <p:cNvPr id="31" name="Freeform 30"/>
            <p:cNvSpPr/>
            <p:nvPr/>
          </p:nvSpPr>
          <p:spPr>
            <a:xfrm>
              <a:off x="2229710" y="1756217"/>
              <a:ext cx="1410507" cy="1401414"/>
            </a:xfrm>
            <a:custGeom>
              <a:avLst/>
              <a:gdLst>
                <a:gd name="connsiteX0" fmla="*/ 0 w 1465388"/>
                <a:gd name="connsiteY0" fmla="*/ 0 h 1465388"/>
                <a:gd name="connsiteX1" fmla="*/ 1465388 w 1465388"/>
                <a:gd name="connsiteY1" fmla="*/ 0 h 1465388"/>
                <a:gd name="connsiteX2" fmla="*/ 1465388 w 1465388"/>
                <a:gd name="connsiteY2" fmla="*/ 1465388 h 1465388"/>
                <a:gd name="connsiteX3" fmla="*/ 0 w 1465388"/>
                <a:gd name="connsiteY3" fmla="*/ 1465388 h 1465388"/>
                <a:gd name="connsiteX4" fmla="*/ 0 w 1465388"/>
                <a:gd name="connsiteY4" fmla="*/ 0 h 1465388"/>
                <a:gd name="connsiteX0" fmla="*/ 314916 w 1925576"/>
                <a:gd name="connsiteY0" fmla="*/ 342901 h 1914384"/>
                <a:gd name="connsiteX1" fmla="*/ 1695482 w 1925576"/>
                <a:gd name="connsiteY1" fmla="*/ 224498 h 1914384"/>
                <a:gd name="connsiteX2" fmla="*/ 1695482 w 1925576"/>
                <a:gd name="connsiteY2" fmla="*/ 1689886 h 1914384"/>
                <a:gd name="connsiteX3" fmla="*/ 230094 w 1925576"/>
                <a:gd name="connsiteY3" fmla="*/ 1689886 h 1914384"/>
                <a:gd name="connsiteX4" fmla="*/ 314916 w 1925576"/>
                <a:gd name="connsiteY4" fmla="*/ 342901 h 1914384"/>
                <a:gd name="connsiteX0" fmla="*/ 314916 w 1925576"/>
                <a:gd name="connsiteY0" fmla="*/ 342901 h 1689886"/>
                <a:gd name="connsiteX1" fmla="*/ 1695482 w 1925576"/>
                <a:gd name="connsiteY1" fmla="*/ 224498 h 1689886"/>
                <a:gd name="connsiteX2" fmla="*/ 1695482 w 1925576"/>
                <a:gd name="connsiteY2" fmla="*/ 1689886 h 1689886"/>
                <a:gd name="connsiteX3" fmla="*/ 230094 w 1925576"/>
                <a:gd name="connsiteY3" fmla="*/ 1689886 h 1689886"/>
                <a:gd name="connsiteX4" fmla="*/ 314916 w 1925576"/>
                <a:gd name="connsiteY4" fmla="*/ 342901 h 1689886"/>
                <a:gd name="connsiteX0" fmla="*/ 84822 w 1695482"/>
                <a:gd name="connsiteY0" fmla="*/ 342901 h 1689886"/>
                <a:gd name="connsiteX1" fmla="*/ 1465388 w 1695482"/>
                <a:gd name="connsiteY1" fmla="*/ 224498 h 1689886"/>
                <a:gd name="connsiteX2" fmla="*/ 1465388 w 1695482"/>
                <a:gd name="connsiteY2" fmla="*/ 1689886 h 1689886"/>
                <a:gd name="connsiteX3" fmla="*/ 0 w 1695482"/>
                <a:gd name="connsiteY3" fmla="*/ 1689886 h 1689886"/>
                <a:gd name="connsiteX4" fmla="*/ 84822 w 1695482"/>
                <a:gd name="connsiteY4" fmla="*/ 342901 h 1689886"/>
                <a:gd name="connsiteX0" fmla="*/ 84822 w 1695482"/>
                <a:gd name="connsiteY0" fmla="*/ 118403 h 1465388"/>
                <a:gd name="connsiteX1" fmla="*/ 1465388 w 1695482"/>
                <a:gd name="connsiteY1" fmla="*/ 0 h 1465388"/>
                <a:gd name="connsiteX2" fmla="*/ 1465388 w 1695482"/>
                <a:gd name="connsiteY2" fmla="*/ 1465388 h 1465388"/>
                <a:gd name="connsiteX3" fmla="*/ 0 w 1695482"/>
                <a:gd name="connsiteY3" fmla="*/ 1465388 h 1465388"/>
                <a:gd name="connsiteX4" fmla="*/ 84822 w 1695482"/>
                <a:gd name="connsiteY4" fmla="*/ 118403 h 1465388"/>
                <a:gd name="connsiteX0" fmla="*/ 84822 w 1465388"/>
                <a:gd name="connsiteY0" fmla="*/ 118403 h 1465388"/>
                <a:gd name="connsiteX1" fmla="*/ 1465388 w 1465388"/>
                <a:gd name="connsiteY1" fmla="*/ 0 h 1465388"/>
                <a:gd name="connsiteX2" fmla="*/ 1465388 w 1465388"/>
                <a:gd name="connsiteY2" fmla="*/ 1465388 h 1465388"/>
                <a:gd name="connsiteX3" fmla="*/ 0 w 1465388"/>
                <a:gd name="connsiteY3" fmla="*/ 1465388 h 1465388"/>
                <a:gd name="connsiteX4" fmla="*/ 84822 w 1465388"/>
                <a:gd name="connsiteY4" fmla="*/ 118403 h 1465388"/>
                <a:gd name="connsiteX0" fmla="*/ 84822 w 1465388"/>
                <a:gd name="connsiteY0" fmla="*/ 0 h 1346985"/>
                <a:gd name="connsiteX1" fmla="*/ 1292302 w 1465388"/>
                <a:gd name="connsiteY1" fmla="*/ 8206 h 1346985"/>
                <a:gd name="connsiteX2" fmla="*/ 1465388 w 1465388"/>
                <a:gd name="connsiteY2" fmla="*/ 1346985 h 1346985"/>
                <a:gd name="connsiteX3" fmla="*/ 0 w 1465388"/>
                <a:gd name="connsiteY3" fmla="*/ 1346985 h 1346985"/>
                <a:gd name="connsiteX4" fmla="*/ 84822 w 1465388"/>
                <a:gd name="connsiteY4" fmla="*/ 0 h 1346985"/>
                <a:gd name="connsiteX0" fmla="*/ 84822 w 1441576"/>
                <a:gd name="connsiteY0" fmla="*/ 0 h 1346985"/>
                <a:gd name="connsiteX1" fmla="*/ 1292302 w 1441576"/>
                <a:gd name="connsiteY1" fmla="*/ 8206 h 1346985"/>
                <a:gd name="connsiteX2" fmla="*/ 1441576 w 1441576"/>
                <a:gd name="connsiteY2" fmla="*/ 1339728 h 1346985"/>
                <a:gd name="connsiteX3" fmla="*/ 0 w 1441576"/>
                <a:gd name="connsiteY3" fmla="*/ 1346985 h 1346985"/>
                <a:gd name="connsiteX4" fmla="*/ 84822 w 1441576"/>
                <a:gd name="connsiteY4" fmla="*/ 0 h 1346985"/>
                <a:gd name="connsiteX0" fmla="*/ 140839 w 1441576"/>
                <a:gd name="connsiteY0" fmla="*/ 0 h 1401414"/>
                <a:gd name="connsiteX1" fmla="*/ 1292302 w 1441576"/>
                <a:gd name="connsiteY1" fmla="*/ 62635 h 1401414"/>
                <a:gd name="connsiteX2" fmla="*/ 1441576 w 1441576"/>
                <a:gd name="connsiteY2" fmla="*/ 1394157 h 1401414"/>
                <a:gd name="connsiteX3" fmla="*/ 0 w 1441576"/>
                <a:gd name="connsiteY3" fmla="*/ 1401414 h 1401414"/>
                <a:gd name="connsiteX4" fmla="*/ 140839 w 1441576"/>
                <a:gd name="connsiteY4" fmla="*/ 0 h 1401414"/>
                <a:gd name="connsiteX0" fmla="*/ 140839 w 1410507"/>
                <a:gd name="connsiteY0" fmla="*/ 0 h 1401414"/>
                <a:gd name="connsiteX1" fmla="*/ 1292302 w 1410507"/>
                <a:gd name="connsiteY1" fmla="*/ 62635 h 1401414"/>
                <a:gd name="connsiteX2" fmla="*/ 1410507 w 1410507"/>
                <a:gd name="connsiteY2" fmla="*/ 1361500 h 1401414"/>
                <a:gd name="connsiteX3" fmla="*/ 0 w 1410507"/>
                <a:gd name="connsiteY3" fmla="*/ 1401414 h 1401414"/>
                <a:gd name="connsiteX4" fmla="*/ 140839 w 1410507"/>
                <a:gd name="connsiteY4" fmla="*/ 0 h 1401414"/>
                <a:gd name="connsiteX0" fmla="*/ 40827 w 1410507"/>
                <a:gd name="connsiteY0" fmla="*/ 0 h 1401414"/>
                <a:gd name="connsiteX1" fmla="*/ 1292302 w 1410507"/>
                <a:gd name="connsiteY1" fmla="*/ 62635 h 1401414"/>
                <a:gd name="connsiteX2" fmla="*/ 1410507 w 1410507"/>
                <a:gd name="connsiteY2" fmla="*/ 1361500 h 1401414"/>
                <a:gd name="connsiteX3" fmla="*/ 0 w 1410507"/>
                <a:gd name="connsiteY3" fmla="*/ 1401414 h 1401414"/>
                <a:gd name="connsiteX4" fmla="*/ 40827 w 1410507"/>
                <a:gd name="connsiteY4" fmla="*/ 0 h 1401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0507" h="1401414">
                  <a:moveTo>
                    <a:pt x="40827" y="0"/>
                  </a:moveTo>
                  <a:lnTo>
                    <a:pt x="1292302" y="62635"/>
                  </a:lnTo>
                  <a:lnTo>
                    <a:pt x="1410507" y="1361500"/>
                  </a:lnTo>
                  <a:lnTo>
                    <a:pt x="0" y="1401414"/>
                  </a:lnTo>
                  <a:lnTo>
                    <a:pt x="4082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" dist="38100" dir="8100000" algn="tr" rotWithShape="0">
                <a:prstClr val="black">
                  <a:alpha val="5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2229711" y="1699844"/>
              <a:ext cx="1465388" cy="14653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2464835" y="1926100"/>
              <a:ext cx="1012875" cy="1012874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  <a:effectLst>
              <a:innerShdw blurRad="63500" dist="38100" dir="18900000">
                <a:prstClr val="black">
                  <a:alpha val="32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latin typeface="Arial" pitchFamily="34" charset="0"/>
                  <a:cs typeface="Arial" pitchFamily="34" charset="0"/>
                </a:rPr>
                <a:t>05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2913437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832000" y="6498000"/>
            <a:ext cx="360000" cy="360000"/>
          </a:xfrm>
        </p:spPr>
        <p:txBody>
          <a:bodyPr/>
          <a:lstStyle/>
          <a:p>
            <a:pPr algn="ctr"/>
            <a:fld id="{C554A706-D19D-4C79-97F9-BC489483F7EF}" type="slidenum">
              <a:rPr lang="en-GB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pPr algn="ctr"/>
              <a:t>14</a:t>
            </a:fld>
            <a:endParaRPr lang="en-GB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Title 7"/>
          <p:cNvSpPr txBox="1">
            <a:spLocks/>
          </p:cNvSpPr>
          <p:nvPr/>
        </p:nvSpPr>
        <p:spPr>
          <a:xfrm>
            <a:off x="322362" y="604293"/>
            <a:ext cx="9547352" cy="48405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defPPr>
              <a:defRPr lang="en-US"/>
            </a:defPPr>
            <a:lvl1pPr indent="0" defTabSz="1219170">
              <a:spcBef>
                <a:spcPct val="0"/>
              </a:spcBef>
              <a:buFont typeface="Arial" panose="020B0604020202020204" pitchFamily="34" charset="0"/>
              <a:buNone/>
              <a:defRPr sz="2800" b="1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Points for Discussion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1785258" y="1693193"/>
            <a:ext cx="783771" cy="52251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b="1" dirty="0" smtClean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endParaRPr lang="en-IN" sz="2000" b="1" dirty="0">
              <a:solidFill>
                <a:schemeClr val="bg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85258" y="2467645"/>
            <a:ext cx="783771" cy="52251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b="1" dirty="0" smtClean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lang="en-IN" sz="2000" b="1" dirty="0">
              <a:solidFill>
                <a:schemeClr val="bg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785258" y="3242097"/>
            <a:ext cx="783771" cy="52251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endParaRPr lang="en-IN" sz="20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785258" y="4791001"/>
            <a:ext cx="783771" cy="52251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b="1" dirty="0" smtClean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  <a:endParaRPr lang="en-IN" sz="2000" b="1" dirty="0">
              <a:solidFill>
                <a:schemeClr val="bg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794000" y="1693193"/>
            <a:ext cx="7757887" cy="52251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n-US" sz="2000" b="1" dirty="0" smtClean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Technology &amp; Human Competencies</a:t>
            </a:r>
            <a:endParaRPr lang="en-US" sz="2000" b="1" dirty="0">
              <a:solidFill>
                <a:schemeClr val="bg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794000" y="2467645"/>
            <a:ext cx="7757887" cy="52251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n-US" sz="2000" b="1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Transformation of Management Accounting &amp; Business Partnering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794000" y="3242097"/>
            <a:ext cx="7757887" cy="52251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n-U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Big Data in Business</a:t>
            </a:r>
            <a:endParaRPr 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794000" y="4791001"/>
            <a:ext cx="7757887" cy="52251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n-US" sz="2000" b="1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How </a:t>
            </a:r>
            <a:r>
              <a:rPr lang="en-US" sz="2000" b="1" dirty="0" smtClean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Big Data </a:t>
            </a:r>
            <a:r>
              <a:rPr lang="en-US" sz="2000" b="1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will change the way we do Business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785258" y="4016549"/>
            <a:ext cx="783771" cy="52251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b="1" dirty="0" smtClean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endParaRPr lang="en-IN" sz="2000" b="1" dirty="0">
              <a:solidFill>
                <a:schemeClr val="bg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794000" y="4016549"/>
            <a:ext cx="7757887" cy="52251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n-US" sz="2000" b="1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Benefits of </a:t>
            </a:r>
            <a:r>
              <a:rPr lang="en-US" sz="2000" b="1" dirty="0" smtClean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Big Data</a:t>
            </a:r>
            <a:endParaRPr lang="en-US" sz="2000" b="1" dirty="0">
              <a:solidFill>
                <a:schemeClr val="bg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792516" y="5565454"/>
            <a:ext cx="783771" cy="52251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b="1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801258" y="5565454"/>
            <a:ext cx="7757887" cy="52251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n-US" sz="2000" b="1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CFO’s Role in Digital Transformation</a:t>
            </a:r>
          </a:p>
        </p:txBody>
      </p:sp>
    </p:spTree>
    <p:extLst>
      <p:ext uri="{BB962C8B-B14F-4D97-AF65-F5344CB8AC3E}">
        <p14:creationId xmlns:p14="http://schemas.microsoft.com/office/powerpoint/2010/main" xmlns="" val="3370696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832000" y="6498000"/>
            <a:ext cx="360000" cy="360000"/>
          </a:xfrm>
        </p:spPr>
        <p:txBody>
          <a:bodyPr/>
          <a:lstStyle/>
          <a:p>
            <a:pPr>
              <a:defRPr/>
            </a:pPr>
            <a:fld id="{C554A706-D19D-4C79-97F9-BC489483F7EF}" type="slidenum">
              <a:rPr lang="en-GB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>
                <a:defRPr/>
              </a:pPr>
              <a:t>15</a:t>
            </a:fld>
            <a:endParaRPr lang="en-GB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itle 7"/>
          <p:cNvSpPr txBox="1">
            <a:spLocks/>
          </p:cNvSpPr>
          <p:nvPr/>
        </p:nvSpPr>
        <p:spPr>
          <a:xfrm>
            <a:off x="322361" y="633231"/>
            <a:ext cx="11216495" cy="48405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241294" indent="-241294" algn="l" defTabSz="1219170" rtl="0" eaLnBrk="1" latinLnBrk="0" hangingPunct="1">
              <a:spcBef>
                <a:spcPct val="0"/>
              </a:spcBef>
              <a:buFont typeface="Arial" panose="020B0604020202020204" pitchFamily="34" charset="0"/>
              <a:buChar char="–"/>
              <a:defRPr sz="24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indent="0">
              <a:buNone/>
              <a:defRPr/>
            </a:pPr>
            <a:r>
              <a:rPr lang="en-US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Leveraging Analytics &amp; Big data in Business</a:t>
            </a:r>
            <a:endParaRPr lang="en-US" sz="28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49943" y="2319233"/>
            <a:ext cx="1320801" cy="900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Descriptive </a:t>
            </a:r>
            <a:r>
              <a:rPr lang="en-I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Analysis</a:t>
            </a:r>
            <a:endParaRPr lang="en-IN" sz="16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449943" y="3387336"/>
            <a:ext cx="1320801" cy="900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Diagnostic Analysis</a:t>
            </a:r>
          </a:p>
        </p:txBody>
      </p:sp>
      <p:sp>
        <p:nvSpPr>
          <p:cNvPr id="70" name="Rectangle 69"/>
          <p:cNvSpPr/>
          <p:nvPr/>
        </p:nvSpPr>
        <p:spPr>
          <a:xfrm>
            <a:off x="449943" y="4455439"/>
            <a:ext cx="1320801" cy="900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Predictive Analysis</a:t>
            </a:r>
          </a:p>
        </p:txBody>
      </p:sp>
      <p:sp>
        <p:nvSpPr>
          <p:cNvPr id="71" name="Rectangle 70"/>
          <p:cNvSpPr/>
          <p:nvPr/>
        </p:nvSpPr>
        <p:spPr>
          <a:xfrm>
            <a:off x="449943" y="5523542"/>
            <a:ext cx="1320801" cy="900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Prescriptive Analysis</a:t>
            </a:r>
          </a:p>
        </p:txBody>
      </p:sp>
      <p:sp>
        <p:nvSpPr>
          <p:cNvPr id="72" name="Rectangle 71"/>
          <p:cNvSpPr/>
          <p:nvPr/>
        </p:nvSpPr>
        <p:spPr>
          <a:xfrm>
            <a:off x="449942" y="1251130"/>
            <a:ext cx="1320801" cy="900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en-IN" sz="2000" b="1" dirty="0" smtClean="0"/>
              <a:t>Analysis</a:t>
            </a:r>
            <a:endParaRPr lang="en-IN" sz="2000" b="1" dirty="0"/>
          </a:p>
        </p:txBody>
      </p:sp>
      <p:sp>
        <p:nvSpPr>
          <p:cNvPr id="21" name="Pentagon 20"/>
          <p:cNvSpPr/>
          <p:nvPr/>
        </p:nvSpPr>
        <p:spPr>
          <a:xfrm>
            <a:off x="1886856" y="2317057"/>
            <a:ext cx="2119086" cy="900000"/>
          </a:xfrm>
          <a:prstGeom prst="homePlat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What </a:t>
            </a:r>
            <a:r>
              <a:rPr lang="en-I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happened?</a:t>
            </a:r>
            <a:endParaRPr lang="en-IN" sz="16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3" name="Pentagon 72"/>
          <p:cNvSpPr/>
          <p:nvPr/>
        </p:nvSpPr>
        <p:spPr>
          <a:xfrm>
            <a:off x="1886856" y="3385885"/>
            <a:ext cx="2119086" cy="900000"/>
          </a:xfrm>
          <a:prstGeom prst="homePlat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How did it </a:t>
            </a:r>
            <a:r>
              <a:rPr lang="en-I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happen?</a:t>
            </a:r>
            <a:endParaRPr lang="en-IN" sz="16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4" name="Pentagon 73"/>
          <p:cNvSpPr/>
          <p:nvPr/>
        </p:nvSpPr>
        <p:spPr>
          <a:xfrm>
            <a:off x="1886856" y="4454713"/>
            <a:ext cx="2119086" cy="900000"/>
          </a:xfrm>
          <a:prstGeom prst="homePlat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What will happen in future and </a:t>
            </a:r>
            <a:r>
              <a:rPr 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when?</a:t>
            </a:r>
            <a:endParaRPr lang="en-IN" sz="16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5" name="Pentagon 74"/>
          <p:cNvSpPr/>
          <p:nvPr/>
        </p:nvSpPr>
        <p:spPr>
          <a:xfrm>
            <a:off x="1886856" y="5523542"/>
            <a:ext cx="2119086" cy="900000"/>
          </a:xfrm>
          <a:prstGeom prst="homePlat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How can I make it </a:t>
            </a:r>
            <a:r>
              <a:rPr 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happen?</a:t>
            </a:r>
            <a:endParaRPr lang="en-IN" sz="16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4122055" y="2317057"/>
            <a:ext cx="7695432" cy="900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174625" indent="-174625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This analysis provides a solution in a pre-determined </a:t>
            </a:r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manner</a:t>
            </a:r>
          </a:p>
          <a:p>
            <a:pPr marL="174625" indent="-174625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Reporting </a:t>
            </a: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revenue for the previous </a:t>
            </a:r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year</a:t>
            </a:r>
          </a:p>
          <a:p>
            <a:pPr marL="174625" indent="-174625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Conducting </a:t>
            </a: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financial ratio to compare </a:t>
            </a:r>
            <a:r>
              <a:rPr lang="en-US"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RoI</a:t>
            </a: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on historic performance using visualization and text mining </a:t>
            </a:r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tools</a:t>
            </a:r>
            <a:endParaRPr lang="en-IN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4122055" y="3385885"/>
            <a:ext cx="7695432" cy="900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174625" indent="-174625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This involves conducting root-cause analysis and utilizing data to test a </a:t>
            </a:r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hypothesis</a:t>
            </a:r>
          </a:p>
          <a:p>
            <a:pPr marL="174625" indent="-174625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If </a:t>
            </a: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there is reduced number of orders by a particular client in the previous year, the Diagnostic analysis will get to cause as to how and why it </a:t>
            </a:r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happened</a:t>
            </a:r>
          </a:p>
          <a:p>
            <a:pPr marL="174625" indent="-174625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</a:t>
            </a:r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 </a:t>
            </a: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will also try to bring out solutions to stop such occurrences</a:t>
            </a:r>
            <a:endParaRPr lang="en-IN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4122055" y="4454713"/>
            <a:ext cx="7695432" cy="900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174625" indent="-174625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This involves the art of </a:t>
            </a:r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forecasting with the help of </a:t>
            </a: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model or algorithm for identifying the various necessary </a:t>
            </a:r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components</a:t>
            </a:r>
          </a:p>
          <a:p>
            <a:pPr marL="174625" indent="-174625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The </a:t>
            </a: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tools used for prescriptive analysis are genetic algorithms, log regression, time series regression and Monte Carlo </a:t>
            </a:r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simulations</a:t>
            </a:r>
            <a:endParaRPr lang="en-IN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4122055" y="5523542"/>
            <a:ext cx="7695432" cy="900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174625" indent="-174625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Prescriptive analysis will </a:t>
            </a: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help us to further understand the most appropriate course of </a:t>
            </a:r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action</a:t>
            </a:r>
          </a:p>
          <a:p>
            <a:pPr marL="174625" indent="-174625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Tools </a:t>
            </a: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such as Machine Learning can help to come up with the optimal solution to the problems based on time, quality and revenue versus cost.</a:t>
            </a:r>
            <a:endParaRPr lang="en-IN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0" name="Pentagon 79"/>
          <p:cNvSpPr/>
          <p:nvPr/>
        </p:nvSpPr>
        <p:spPr>
          <a:xfrm>
            <a:off x="1886856" y="1248229"/>
            <a:ext cx="2119086" cy="900000"/>
          </a:xfrm>
          <a:prstGeom prst="homePlate">
            <a:avLst/>
          </a:prstGeom>
          <a:solidFill>
            <a:srgbClr val="00206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en-IN" sz="2000" b="1" dirty="0" smtClean="0"/>
              <a:t>Answers the Question</a:t>
            </a:r>
            <a:endParaRPr lang="en-IN" sz="2000" b="1" dirty="0"/>
          </a:p>
        </p:txBody>
      </p:sp>
      <p:sp>
        <p:nvSpPr>
          <p:cNvPr id="81" name="Rectangle 80"/>
          <p:cNvSpPr/>
          <p:nvPr/>
        </p:nvSpPr>
        <p:spPr>
          <a:xfrm>
            <a:off x="4122054" y="1248229"/>
            <a:ext cx="7695431" cy="900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en-IN" sz="2000" b="1" dirty="0" smtClean="0"/>
              <a:t>Practical Application of the Analysis</a:t>
            </a:r>
            <a:endParaRPr lang="en-IN" sz="2000" b="1" dirty="0"/>
          </a:p>
        </p:txBody>
      </p:sp>
    </p:spTree>
    <p:extLst>
      <p:ext uri="{BB962C8B-B14F-4D97-AF65-F5344CB8AC3E}">
        <p14:creationId xmlns:p14="http://schemas.microsoft.com/office/powerpoint/2010/main" xmlns="" val="3784919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54"/>
          <p:cNvSpPr/>
          <p:nvPr/>
        </p:nvSpPr>
        <p:spPr>
          <a:xfrm>
            <a:off x="4352389" y="1769376"/>
            <a:ext cx="7220318" cy="381661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r>
              <a:rPr lang="en-IN" sz="15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Enterprise </a:t>
            </a:r>
          </a:p>
          <a:p>
            <a:r>
              <a:rPr lang="en-IN" sz="15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System</a:t>
            </a:r>
            <a:endParaRPr lang="en-IN" sz="15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4352389" y="5702104"/>
            <a:ext cx="7200984" cy="103252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en-IN" sz="15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Deliverables of Management Accountants</a:t>
            </a:r>
            <a:endParaRPr lang="en-IN" sz="15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379876" y="4030186"/>
            <a:ext cx="4715676" cy="137232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IN" sz="15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Balance Score Card</a:t>
            </a:r>
            <a:endParaRPr lang="en-IN" sz="15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832000" y="6498000"/>
            <a:ext cx="360000" cy="360000"/>
          </a:xfrm>
        </p:spPr>
        <p:txBody>
          <a:bodyPr/>
          <a:lstStyle/>
          <a:p>
            <a:pPr>
              <a:defRPr/>
            </a:pPr>
            <a:fld id="{C554A706-D19D-4C79-97F9-BC489483F7EF}" type="slidenum">
              <a:rPr lang="en-GB">
                <a:solidFill>
                  <a:srgbClr val="1E1E1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>
                <a:defRPr/>
              </a:pPr>
              <a:t>16</a:t>
            </a:fld>
            <a:endParaRPr lang="en-GB" dirty="0">
              <a:solidFill>
                <a:srgbClr val="1E1E1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itle 7"/>
          <p:cNvSpPr txBox="1">
            <a:spLocks/>
          </p:cNvSpPr>
          <p:nvPr/>
        </p:nvSpPr>
        <p:spPr>
          <a:xfrm>
            <a:off x="322361" y="633231"/>
            <a:ext cx="11216495" cy="48405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241294" indent="-241294" algn="l" defTabSz="1219170" rtl="0" eaLnBrk="1" latinLnBrk="0" hangingPunct="1">
              <a:spcBef>
                <a:spcPct val="0"/>
              </a:spcBef>
              <a:buFont typeface="Arial" panose="020B0604020202020204" pitchFamily="34" charset="0"/>
              <a:buChar char="–"/>
              <a:defRPr sz="24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indent="0">
              <a:buNone/>
              <a:defRPr/>
            </a:pPr>
            <a:r>
              <a:rPr lang="en-US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Framework for using Analytics in Management Accounting</a:t>
            </a:r>
            <a:endParaRPr lang="en-US" sz="28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50228" y="1204374"/>
            <a:ext cx="6831829" cy="46445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500" b="1" u="sng" dirty="0" smtClean="0">
                <a:solidFill>
                  <a:schemeClr val="bg1"/>
                </a:solidFill>
              </a:rPr>
              <a:t>Management Accounting</a:t>
            </a:r>
            <a:endParaRPr lang="en-IN" sz="1500" b="1" u="sng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50229" y="1931719"/>
            <a:ext cx="2191657" cy="50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500" b="1" dirty="0" smtClean="0"/>
              <a:t>Cost Accounting</a:t>
            </a:r>
            <a:endParaRPr lang="en-IN" sz="1500" b="1" dirty="0"/>
          </a:p>
        </p:txBody>
      </p:sp>
      <p:sp>
        <p:nvSpPr>
          <p:cNvPr id="38" name="Rectangle 37"/>
          <p:cNvSpPr/>
          <p:nvPr/>
        </p:nvSpPr>
        <p:spPr>
          <a:xfrm>
            <a:off x="6870315" y="1931719"/>
            <a:ext cx="2191657" cy="50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500" b="1" dirty="0" smtClean="0"/>
              <a:t>Performance Management</a:t>
            </a:r>
            <a:endParaRPr lang="en-IN" sz="1500" b="1" dirty="0"/>
          </a:p>
        </p:txBody>
      </p:sp>
      <p:sp>
        <p:nvSpPr>
          <p:cNvPr id="39" name="Rectangle 38"/>
          <p:cNvSpPr/>
          <p:nvPr/>
        </p:nvSpPr>
        <p:spPr>
          <a:xfrm>
            <a:off x="9190401" y="1931719"/>
            <a:ext cx="2191657" cy="50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500" b="1" dirty="0" smtClean="0"/>
              <a:t>Planning &amp; Decision Making</a:t>
            </a:r>
            <a:endParaRPr lang="en-IN" sz="1500" b="1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5646058" y="1668831"/>
            <a:ext cx="0" cy="324000"/>
          </a:xfrm>
          <a:prstGeom prst="straightConnector1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7961087" y="1668831"/>
            <a:ext cx="0" cy="324000"/>
          </a:xfrm>
          <a:prstGeom prst="straightConnector1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10276115" y="1668831"/>
            <a:ext cx="0" cy="324000"/>
          </a:xfrm>
          <a:prstGeom prst="straightConnector1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4736652" y="4264364"/>
            <a:ext cx="1440001" cy="60307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500" b="1" dirty="0" smtClean="0"/>
              <a:t>Financial Information</a:t>
            </a:r>
            <a:endParaRPr lang="en-IN" sz="1500" b="1" dirty="0"/>
          </a:p>
        </p:txBody>
      </p:sp>
      <p:sp>
        <p:nvSpPr>
          <p:cNvPr id="20" name="Rectangle 19"/>
          <p:cNvSpPr/>
          <p:nvPr/>
        </p:nvSpPr>
        <p:spPr>
          <a:xfrm>
            <a:off x="4529883" y="5846874"/>
            <a:ext cx="1980000" cy="52632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500" b="1" dirty="0" smtClean="0"/>
              <a:t>Financial  Reporting</a:t>
            </a:r>
            <a:endParaRPr lang="en-IN" sz="1500" b="1" dirty="0"/>
          </a:p>
        </p:txBody>
      </p:sp>
      <p:sp>
        <p:nvSpPr>
          <p:cNvPr id="4" name="Rectangle 3"/>
          <p:cNvSpPr/>
          <p:nvPr/>
        </p:nvSpPr>
        <p:spPr>
          <a:xfrm>
            <a:off x="6970154" y="4360094"/>
            <a:ext cx="1620000" cy="40771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500" b="1" dirty="0" smtClean="0">
                <a:solidFill>
                  <a:schemeClr val="bg1"/>
                </a:solidFill>
              </a:rPr>
              <a:t>Financial</a:t>
            </a:r>
            <a:endParaRPr lang="en-IN" sz="1500" b="1" dirty="0">
              <a:solidFill>
                <a:schemeClr val="bg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8925122" y="4360094"/>
            <a:ext cx="1620000" cy="40771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500" b="1" dirty="0" smtClean="0">
                <a:solidFill>
                  <a:schemeClr val="bg1"/>
                </a:solidFill>
              </a:rPr>
              <a:t>Internal Process</a:t>
            </a:r>
            <a:endParaRPr lang="en-IN" sz="1500" b="1" dirty="0">
              <a:solidFill>
                <a:schemeClr val="bg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970154" y="4867436"/>
            <a:ext cx="1620000" cy="40771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500" b="1" dirty="0" smtClean="0">
                <a:solidFill>
                  <a:schemeClr val="bg1"/>
                </a:solidFill>
              </a:rPr>
              <a:t>Customer Focus</a:t>
            </a:r>
            <a:endParaRPr lang="en-IN" sz="1500" b="1" dirty="0">
              <a:solidFill>
                <a:schemeClr val="bg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8925122" y="4867436"/>
            <a:ext cx="1620000" cy="40771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500" b="1" dirty="0" smtClean="0">
                <a:solidFill>
                  <a:schemeClr val="bg1"/>
                </a:solidFill>
              </a:rPr>
              <a:t>Learning</a:t>
            </a:r>
            <a:endParaRPr lang="en-IN" sz="1500" b="1" dirty="0">
              <a:solidFill>
                <a:schemeClr val="bg1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6958713" y="5846874"/>
            <a:ext cx="1980000" cy="52632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500" b="1" dirty="0" smtClean="0"/>
              <a:t>Performance Reporting &amp; Analysis</a:t>
            </a:r>
            <a:endParaRPr lang="en-IN" sz="1500" b="1" dirty="0"/>
          </a:p>
        </p:txBody>
      </p:sp>
      <p:sp>
        <p:nvSpPr>
          <p:cNvPr id="37" name="Rectangle 36"/>
          <p:cNvSpPr/>
          <p:nvPr/>
        </p:nvSpPr>
        <p:spPr>
          <a:xfrm>
            <a:off x="9387543" y="5846874"/>
            <a:ext cx="1980000" cy="52632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500" b="1" dirty="0" smtClean="0"/>
              <a:t>Decision Support with resource Planning</a:t>
            </a:r>
            <a:endParaRPr lang="en-IN" sz="1500" b="1" dirty="0"/>
          </a:p>
        </p:txBody>
      </p:sp>
      <p:cxnSp>
        <p:nvCxnSpPr>
          <p:cNvPr id="40" name="Straight Arrow Connector 39"/>
          <p:cNvCxnSpPr>
            <a:stCxn id="19" idx="2"/>
          </p:cNvCxnSpPr>
          <p:nvPr/>
        </p:nvCxnSpPr>
        <p:spPr>
          <a:xfrm>
            <a:off x="5456653" y="4867436"/>
            <a:ext cx="0" cy="936000"/>
          </a:xfrm>
          <a:prstGeom prst="straightConnector1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19" idx="3"/>
            <a:endCxn id="4" idx="1"/>
          </p:cNvCxnSpPr>
          <p:nvPr/>
        </p:nvCxnSpPr>
        <p:spPr>
          <a:xfrm flipV="1">
            <a:off x="6176653" y="4563952"/>
            <a:ext cx="793501" cy="0"/>
          </a:xfrm>
          <a:prstGeom prst="straightConnector1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7944372" y="5402515"/>
            <a:ext cx="0" cy="432000"/>
          </a:xfrm>
          <a:prstGeom prst="straightConnector1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H="1">
            <a:off x="10392057" y="5402515"/>
            <a:ext cx="0" cy="432000"/>
          </a:xfrm>
          <a:prstGeom prst="straightConnector1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5618762" y="2454235"/>
            <a:ext cx="0" cy="1810129"/>
          </a:xfrm>
          <a:prstGeom prst="straightConnector1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7944372" y="2454235"/>
            <a:ext cx="0" cy="1574164"/>
          </a:xfrm>
          <a:prstGeom prst="straightConnector1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>
            <a:off x="10262467" y="2463566"/>
            <a:ext cx="0" cy="1574164"/>
          </a:xfrm>
          <a:prstGeom prst="straightConnector1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04716" y="5672770"/>
            <a:ext cx="4090622" cy="10325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Traditional method of Management accounting which includes Cost Accounting, Performance management and Planning &amp; decision making, used for financial reporting &amp; creating Balance score card</a:t>
            </a:r>
            <a:endParaRPr lang="en-IN" sz="1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15157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ctangle 65"/>
          <p:cNvSpPr/>
          <p:nvPr/>
        </p:nvSpPr>
        <p:spPr>
          <a:xfrm>
            <a:off x="4352389" y="5702104"/>
            <a:ext cx="7200984" cy="103252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en-IN" sz="15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Deliverables of Management Accountants</a:t>
            </a:r>
            <a:endParaRPr lang="en-IN" sz="15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2490675" y="1776016"/>
            <a:ext cx="9085943" cy="381661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r>
              <a:rPr lang="en-IN" sz="15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Enterprise </a:t>
            </a:r>
          </a:p>
          <a:p>
            <a:r>
              <a:rPr lang="en-IN" sz="15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System</a:t>
            </a:r>
            <a:endParaRPr lang="en-IN" sz="15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379876" y="4030186"/>
            <a:ext cx="4715676" cy="137232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IN" sz="15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Balance Score Card</a:t>
            </a:r>
            <a:endParaRPr lang="en-IN" sz="15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832000" y="6498000"/>
            <a:ext cx="360000" cy="360000"/>
          </a:xfrm>
        </p:spPr>
        <p:txBody>
          <a:bodyPr/>
          <a:lstStyle/>
          <a:p>
            <a:pPr>
              <a:defRPr/>
            </a:pPr>
            <a:fld id="{C554A706-D19D-4C79-97F9-BC489483F7EF}" type="slidenum">
              <a:rPr lang="en-GB">
                <a:solidFill>
                  <a:srgbClr val="1E1E1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>
                <a:defRPr/>
              </a:pPr>
              <a:t>17</a:t>
            </a:fld>
            <a:endParaRPr lang="en-GB" dirty="0">
              <a:solidFill>
                <a:srgbClr val="1E1E1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itle 7"/>
          <p:cNvSpPr txBox="1">
            <a:spLocks/>
          </p:cNvSpPr>
          <p:nvPr/>
        </p:nvSpPr>
        <p:spPr>
          <a:xfrm>
            <a:off x="322361" y="633231"/>
            <a:ext cx="11216495" cy="48405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241294" indent="-241294" algn="l" defTabSz="1219170" rtl="0" eaLnBrk="1" latinLnBrk="0" hangingPunct="1">
              <a:spcBef>
                <a:spcPct val="0"/>
              </a:spcBef>
              <a:buFont typeface="Arial" panose="020B0604020202020204" pitchFamily="34" charset="0"/>
              <a:buChar char="–"/>
              <a:defRPr sz="24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indent="0">
              <a:buNone/>
              <a:defRPr/>
            </a:pPr>
            <a:r>
              <a:rPr lang="en-US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Framework for using Analytics in Management Accounting</a:t>
            </a:r>
            <a:endParaRPr lang="en-US" sz="28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50228" y="1204374"/>
            <a:ext cx="6831829" cy="46445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500" b="1" u="sng" dirty="0" smtClean="0">
                <a:solidFill>
                  <a:schemeClr val="bg1"/>
                </a:solidFill>
              </a:rPr>
              <a:t>Management Accounting</a:t>
            </a:r>
            <a:endParaRPr lang="en-IN" sz="1500" b="1" u="sng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50229" y="1931719"/>
            <a:ext cx="2191657" cy="50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500" b="1" dirty="0" smtClean="0"/>
              <a:t>Cost Accounting</a:t>
            </a:r>
            <a:endParaRPr lang="en-IN" sz="1500" b="1" dirty="0"/>
          </a:p>
        </p:txBody>
      </p:sp>
      <p:sp>
        <p:nvSpPr>
          <p:cNvPr id="38" name="Rectangle 37"/>
          <p:cNvSpPr/>
          <p:nvPr/>
        </p:nvSpPr>
        <p:spPr>
          <a:xfrm>
            <a:off x="6870315" y="1931719"/>
            <a:ext cx="2191657" cy="50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500" b="1" dirty="0" smtClean="0"/>
              <a:t>Performance Management</a:t>
            </a:r>
            <a:endParaRPr lang="en-IN" sz="1500" b="1" dirty="0"/>
          </a:p>
        </p:txBody>
      </p:sp>
      <p:sp>
        <p:nvSpPr>
          <p:cNvPr id="39" name="Rectangle 38"/>
          <p:cNvSpPr/>
          <p:nvPr/>
        </p:nvSpPr>
        <p:spPr>
          <a:xfrm>
            <a:off x="9190401" y="1931719"/>
            <a:ext cx="2191657" cy="50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500" b="1" dirty="0" smtClean="0"/>
              <a:t>Planning &amp; Decision Making</a:t>
            </a:r>
            <a:endParaRPr lang="en-IN" sz="1500" b="1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5646058" y="1668831"/>
            <a:ext cx="0" cy="324000"/>
          </a:xfrm>
          <a:prstGeom prst="straightConnector1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7961087" y="1668831"/>
            <a:ext cx="0" cy="324000"/>
          </a:xfrm>
          <a:prstGeom prst="straightConnector1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10276115" y="1668831"/>
            <a:ext cx="0" cy="324000"/>
          </a:xfrm>
          <a:prstGeom prst="straightConnector1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4550228" y="2615526"/>
            <a:ext cx="6831829" cy="127024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IN" sz="5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r>
              <a:rPr lang="en-IN" sz="15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Application Data Analysis</a:t>
            </a:r>
            <a:endParaRPr lang="en-IN" sz="15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48" name="Straight Arrow Connector 47"/>
          <p:cNvCxnSpPr/>
          <p:nvPr/>
        </p:nvCxnSpPr>
        <p:spPr>
          <a:xfrm>
            <a:off x="5629343" y="2454235"/>
            <a:ext cx="0" cy="288000"/>
          </a:xfrm>
          <a:prstGeom prst="straightConnector1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>
            <a:off x="7944372" y="2454235"/>
            <a:ext cx="0" cy="288000"/>
          </a:xfrm>
          <a:prstGeom prst="straightConnector1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10259400" y="2454235"/>
            <a:ext cx="0" cy="288000"/>
          </a:xfrm>
          <a:prstGeom prst="straightConnector1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4746057" y="3189427"/>
            <a:ext cx="1440000" cy="504000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500" b="1" dirty="0" smtClean="0">
                <a:solidFill>
                  <a:schemeClr val="bg1"/>
                </a:solidFill>
              </a:rPr>
              <a:t>Descriptive Analysis</a:t>
            </a:r>
            <a:endParaRPr lang="en-IN" sz="1500" b="1" dirty="0">
              <a:solidFill>
                <a:schemeClr val="bg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9659572" y="3189427"/>
            <a:ext cx="1440000" cy="504000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500" b="1" dirty="0" smtClean="0">
                <a:solidFill>
                  <a:schemeClr val="bg1"/>
                </a:solidFill>
              </a:rPr>
              <a:t>Prescriptive Analysis</a:t>
            </a:r>
            <a:endParaRPr lang="en-IN" sz="1500" b="1" dirty="0">
              <a:solidFill>
                <a:schemeClr val="bg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021733" y="3189427"/>
            <a:ext cx="1440000" cy="504000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500" b="1" dirty="0" smtClean="0">
                <a:solidFill>
                  <a:schemeClr val="bg1"/>
                </a:solidFill>
              </a:rPr>
              <a:t>Predictive Analysis</a:t>
            </a:r>
            <a:endParaRPr lang="en-IN" sz="1500" b="1" dirty="0">
              <a:solidFill>
                <a:schemeClr val="bg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383895" y="3189427"/>
            <a:ext cx="1440000" cy="504000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500" b="1" dirty="0" smtClean="0">
                <a:solidFill>
                  <a:schemeClr val="bg1"/>
                </a:solidFill>
              </a:rPr>
              <a:t>Diagnostic Analysis</a:t>
            </a:r>
            <a:endParaRPr lang="en-IN" sz="1500" b="1" dirty="0">
              <a:solidFill>
                <a:schemeClr val="bg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736652" y="4264364"/>
            <a:ext cx="1440001" cy="60307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500" b="1" dirty="0" smtClean="0"/>
              <a:t>Financial Information</a:t>
            </a:r>
            <a:endParaRPr lang="en-IN" sz="1500" b="1" dirty="0"/>
          </a:p>
        </p:txBody>
      </p:sp>
      <p:sp>
        <p:nvSpPr>
          <p:cNvPr id="20" name="Rectangle 19"/>
          <p:cNvSpPr/>
          <p:nvPr/>
        </p:nvSpPr>
        <p:spPr>
          <a:xfrm>
            <a:off x="4529883" y="5846874"/>
            <a:ext cx="1980000" cy="52632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500" b="1" dirty="0" smtClean="0"/>
              <a:t>Financial  Reporting</a:t>
            </a:r>
            <a:endParaRPr lang="en-IN" sz="1500" b="1" dirty="0"/>
          </a:p>
        </p:txBody>
      </p:sp>
      <p:sp>
        <p:nvSpPr>
          <p:cNvPr id="4" name="Rectangle 3"/>
          <p:cNvSpPr/>
          <p:nvPr/>
        </p:nvSpPr>
        <p:spPr>
          <a:xfrm>
            <a:off x="6970154" y="4360094"/>
            <a:ext cx="1620000" cy="40771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500" b="1" dirty="0" smtClean="0">
                <a:solidFill>
                  <a:schemeClr val="bg1"/>
                </a:solidFill>
              </a:rPr>
              <a:t>Financial</a:t>
            </a:r>
            <a:endParaRPr lang="en-IN" sz="1500" b="1" dirty="0">
              <a:solidFill>
                <a:schemeClr val="bg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8925122" y="4360094"/>
            <a:ext cx="1620000" cy="40771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500" b="1" dirty="0" smtClean="0">
                <a:solidFill>
                  <a:schemeClr val="bg1"/>
                </a:solidFill>
              </a:rPr>
              <a:t>Internal Process</a:t>
            </a:r>
            <a:endParaRPr lang="en-IN" sz="1500" b="1" dirty="0">
              <a:solidFill>
                <a:schemeClr val="bg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970154" y="4867436"/>
            <a:ext cx="1620000" cy="40771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500" b="1" dirty="0" smtClean="0">
                <a:solidFill>
                  <a:schemeClr val="bg1"/>
                </a:solidFill>
              </a:rPr>
              <a:t>Customer Focus</a:t>
            </a:r>
            <a:endParaRPr lang="en-IN" sz="1500" b="1" dirty="0">
              <a:solidFill>
                <a:schemeClr val="bg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8925122" y="4867436"/>
            <a:ext cx="1620000" cy="40771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500" b="1" dirty="0" smtClean="0">
                <a:solidFill>
                  <a:schemeClr val="bg1"/>
                </a:solidFill>
              </a:rPr>
              <a:t>Learning</a:t>
            </a:r>
            <a:endParaRPr lang="en-IN" sz="1500" b="1" dirty="0">
              <a:solidFill>
                <a:schemeClr val="bg1"/>
              </a:solidFill>
            </a:endParaRPr>
          </a:p>
        </p:txBody>
      </p:sp>
      <p:cxnSp>
        <p:nvCxnSpPr>
          <p:cNvPr id="26" name="Straight Arrow Connector 25"/>
          <p:cNvCxnSpPr>
            <a:stCxn id="3" idx="2"/>
            <a:endCxn id="19" idx="0"/>
          </p:cNvCxnSpPr>
          <p:nvPr/>
        </p:nvCxnSpPr>
        <p:spPr>
          <a:xfrm flipH="1">
            <a:off x="5456653" y="3693427"/>
            <a:ext cx="0" cy="570937"/>
          </a:xfrm>
          <a:prstGeom prst="straightConnector1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18" idx="2"/>
          </p:cNvCxnSpPr>
          <p:nvPr/>
        </p:nvCxnSpPr>
        <p:spPr>
          <a:xfrm flipH="1">
            <a:off x="7101887" y="3693427"/>
            <a:ext cx="0" cy="334972"/>
          </a:xfrm>
          <a:prstGeom prst="straightConnector1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17" idx="2"/>
          </p:cNvCxnSpPr>
          <p:nvPr/>
        </p:nvCxnSpPr>
        <p:spPr>
          <a:xfrm>
            <a:off x="8741733" y="3693427"/>
            <a:ext cx="0" cy="334972"/>
          </a:xfrm>
          <a:prstGeom prst="straightConnector1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>
            <a:off x="10356790" y="3693427"/>
            <a:ext cx="0" cy="334972"/>
          </a:xfrm>
          <a:prstGeom prst="straightConnector1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6958713" y="5846874"/>
            <a:ext cx="1980000" cy="52632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500" b="1" dirty="0" smtClean="0"/>
              <a:t>Performance Reporting &amp; Analysis</a:t>
            </a:r>
            <a:endParaRPr lang="en-IN" sz="1500" b="1" dirty="0"/>
          </a:p>
        </p:txBody>
      </p:sp>
      <p:sp>
        <p:nvSpPr>
          <p:cNvPr id="37" name="Rectangle 36"/>
          <p:cNvSpPr/>
          <p:nvPr/>
        </p:nvSpPr>
        <p:spPr>
          <a:xfrm>
            <a:off x="9387543" y="5846874"/>
            <a:ext cx="1980000" cy="52632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500" b="1" dirty="0" smtClean="0"/>
              <a:t>Decision Support with resource Planning</a:t>
            </a:r>
            <a:endParaRPr lang="en-IN" sz="1500" b="1" dirty="0"/>
          </a:p>
        </p:txBody>
      </p:sp>
      <p:cxnSp>
        <p:nvCxnSpPr>
          <p:cNvPr id="40" name="Straight Arrow Connector 39"/>
          <p:cNvCxnSpPr>
            <a:stCxn id="19" idx="2"/>
          </p:cNvCxnSpPr>
          <p:nvPr/>
        </p:nvCxnSpPr>
        <p:spPr>
          <a:xfrm>
            <a:off x="5456653" y="4867436"/>
            <a:ext cx="0" cy="936000"/>
          </a:xfrm>
          <a:prstGeom prst="straightConnector1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19" idx="3"/>
            <a:endCxn id="4" idx="1"/>
          </p:cNvCxnSpPr>
          <p:nvPr/>
        </p:nvCxnSpPr>
        <p:spPr>
          <a:xfrm flipV="1">
            <a:off x="6176653" y="4563952"/>
            <a:ext cx="793501" cy="0"/>
          </a:xfrm>
          <a:prstGeom prst="straightConnector1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7944372" y="5402515"/>
            <a:ext cx="0" cy="432000"/>
          </a:xfrm>
          <a:prstGeom prst="straightConnector1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H="1">
            <a:off x="10392057" y="5402515"/>
            <a:ext cx="0" cy="432000"/>
          </a:xfrm>
          <a:prstGeom prst="straightConnector1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44"/>
          <p:cNvSpPr/>
          <p:nvPr/>
        </p:nvSpPr>
        <p:spPr>
          <a:xfrm>
            <a:off x="2639704" y="1931719"/>
            <a:ext cx="1712685" cy="138116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500" b="1" u="sng" dirty="0" smtClean="0"/>
              <a:t>Internal Data</a:t>
            </a:r>
          </a:p>
          <a:p>
            <a:pPr algn="ctr"/>
            <a:r>
              <a:rPr lang="en-IN" sz="1200" dirty="0" smtClean="0"/>
              <a:t>Sales data, Technology roadmap, Product information, employee strength, etc.</a:t>
            </a:r>
          </a:p>
        </p:txBody>
      </p:sp>
      <p:sp>
        <p:nvSpPr>
          <p:cNvPr id="50" name="Rectangle 49"/>
          <p:cNvSpPr/>
          <p:nvPr/>
        </p:nvSpPr>
        <p:spPr>
          <a:xfrm>
            <a:off x="554048" y="1951339"/>
            <a:ext cx="1712685" cy="138116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500" b="1" u="sng" dirty="0" smtClean="0"/>
              <a:t>External Data</a:t>
            </a:r>
          </a:p>
          <a:p>
            <a:pPr algn="ctr"/>
            <a:r>
              <a:rPr lang="en-IN" sz="1200" dirty="0" smtClean="0"/>
              <a:t>Market Analysis, Regulatory framework, Competition data, Customer preference, etc.</a:t>
            </a:r>
            <a:endParaRPr lang="en-IN" sz="1200" dirty="0"/>
          </a:p>
        </p:txBody>
      </p:sp>
      <p:sp>
        <p:nvSpPr>
          <p:cNvPr id="51" name="Rectangle 50"/>
          <p:cNvSpPr/>
          <p:nvPr/>
        </p:nvSpPr>
        <p:spPr>
          <a:xfrm>
            <a:off x="2639704" y="3494228"/>
            <a:ext cx="1712685" cy="955628"/>
          </a:xfrm>
          <a:prstGeom prst="rect">
            <a:avLst/>
          </a:prstGeom>
          <a:solidFill>
            <a:srgbClr val="0070C0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500" b="1" dirty="0" smtClean="0"/>
              <a:t>Data Warehouse with Big Data &amp; AI</a:t>
            </a:r>
            <a:endParaRPr lang="en-IN" sz="1500" b="1" dirty="0"/>
          </a:p>
        </p:txBody>
      </p:sp>
      <p:cxnSp>
        <p:nvCxnSpPr>
          <p:cNvPr id="53" name="Straight Arrow Connector 52"/>
          <p:cNvCxnSpPr>
            <a:stCxn id="45" idx="2"/>
            <a:endCxn id="51" idx="0"/>
          </p:cNvCxnSpPr>
          <p:nvPr/>
        </p:nvCxnSpPr>
        <p:spPr>
          <a:xfrm>
            <a:off x="3496047" y="3312888"/>
            <a:ext cx="0" cy="181340"/>
          </a:xfrm>
          <a:prstGeom prst="straightConnector1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Elbow Connector 57"/>
          <p:cNvCxnSpPr>
            <a:stCxn id="50" idx="2"/>
            <a:endCxn id="51" idx="1"/>
          </p:cNvCxnSpPr>
          <p:nvPr/>
        </p:nvCxnSpPr>
        <p:spPr>
          <a:xfrm rot="16200000" flipH="1">
            <a:off x="1705280" y="3037618"/>
            <a:ext cx="639534" cy="1229313"/>
          </a:xfrm>
          <a:prstGeom prst="bentConnector2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Elbow Connector 59"/>
          <p:cNvCxnSpPr>
            <a:stCxn id="51" idx="3"/>
            <a:endCxn id="11" idx="1"/>
          </p:cNvCxnSpPr>
          <p:nvPr/>
        </p:nvCxnSpPr>
        <p:spPr>
          <a:xfrm flipV="1">
            <a:off x="4352389" y="3250648"/>
            <a:ext cx="197839" cy="721394"/>
          </a:xfrm>
          <a:prstGeom prst="bentConnector3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ctangle 55"/>
          <p:cNvSpPr/>
          <p:nvPr/>
        </p:nvSpPr>
        <p:spPr>
          <a:xfrm>
            <a:off x="149468" y="5681256"/>
            <a:ext cx="4090622" cy="10325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With the help of Big Data &amp; AI, External &amp; internal data can be leveraged by analysis and creating Balance score card for the organisation</a:t>
            </a:r>
            <a:endParaRPr lang="en-IN" sz="1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13259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832000" y="6498000"/>
            <a:ext cx="360000" cy="360000"/>
          </a:xfrm>
        </p:spPr>
        <p:txBody>
          <a:bodyPr/>
          <a:lstStyle/>
          <a:p>
            <a:pPr>
              <a:defRPr/>
            </a:pPr>
            <a:fld id="{C554A706-D19D-4C79-97F9-BC489483F7EF}" type="slidenum">
              <a:rPr lang="en-GB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>
                <a:defRPr/>
              </a:pPr>
              <a:t>18</a:t>
            </a:fld>
            <a:endParaRPr lang="en-GB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itle 7"/>
          <p:cNvSpPr txBox="1">
            <a:spLocks/>
          </p:cNvSpPr>
          <p:nvPr/>
        </p:nvSpPr>
        <p:spPr>
          <a:xfrm>
            <a:off x="322361" y="633231"/>
            <a:ext cx="11216495" cy="48405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241294" indent="-241294" algn="l" defTabSz="1219170" rtl="0" eaLnBrk="1" latinLnBrk="0" hangingPunct="1">
              <a:spcBef>
                <a:spcPct val="0"/>
              </a:spcBef>
              <a:buFont typeface="Arial" panose="020B0604020202020204" pitchFamily="34" charset="0"/>
              <a:buChar char="–"/>
              <a:defRPr sz="24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indent="0">
              <a:buNone/>
              <a:defRPr/>
            </a:pPr>
            <a:r>
              <a:rPr lang="en-US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Phases of Digitization &amp; Implementation of Analytics</a:t>
            </a:r>
            <a:endParaRPr lang="en-US" sz="28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12797" y="1356926"/>
            <a:ext cx="3240000" cy="6096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b="1" dirty="0" smtClean="0"/>
              <a:t>Digitization</a:t>
            </a:r>
            <a:endParaRPr lang="en-IN" sz="2000" b="1" dirty="0"/>
          </a:p>
        </p:txBody>
      </p:sp>
      <p:sp>
        <p:nvSpPr>
          <p:cNvPr id="46" name="Rectangle 45"/>
          <p:cNvSpPr/>
          <p:nvPr/>
        </p:nvSpPr>
        <p:spPr>
          <a:xfrm>
            <a:off x="8528839" y="2263791"/>
            <a:ext cx="3240000" cy="6096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b="1" dirty="0" smtClean="0"/>
              <a:t>Digital Transformation</a:t>
            </a:r>
            <a:endParaRPr lang="en-IN" sz="2000" b="1" dirty="0"/>
          </a:p>
        </p:txBody>
      </p:sp>
      <p:sp>
        <p:nvSpPr>
          <p:cNvPr id="54" name="Rectangle 53"/>
          <p:cNvSpPr/>
          <p:nvPr/>
        </p:nvSpPr>
        <p:spPr>
          <a:xfrm>
            <a:off x="4670818" y="1810358"/>
            <a:ext cx="3240000" cy="6096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b="1" dirty="0" smtClean="0"/>
              <a:t>Digitalization</a:t>
            </a:r>
            <a:endParaRPr lang="en-IN" sz="2000" b="1" dirty="0"/>
          </a:p>
        </p:txBody>
      </p:sp>
      <p:sp>
        <p:nvSpPr>
          <p:cNvPr id="21" name="Oval 20"/>
          <p:cNvSpPr/>
          <p:nvPr/>
        </p:nvSpPr>
        <p:spPr>
          <a:xfrm>
            <a:off x="322361" y="1291612"/>
            <a:ext cx="754743" cy="740229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5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1</a:t>
            </a:r>
            <a:endParaRPr lang="en-IN" sz="25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6" name="Oval 55"/>
          <p:cNvSpPr/>
          <p:nvPr/>
        </p:nvSpPr>
        <p:spPr>
          <a:xfrm>
            <a:off x="4149695" y="1745044"/>
            <a:ext cx="754743" cy="740229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5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</a:t>
            </a:r>
          </a:p>
        </p:txBody>
      </p:sp>
      <p:sp>
        <p:nvSpPr>
          <p:cNvPr id="57" name="Oval 56"/>
          <p:cNvSpPr/>
          <p:nvPr/>
        </p:nvSpPr>
        <p:spPr>
          <a:xfrm>
            <a:off x="7977028" y="2198477"/>
            <a:ext cx="754743" cy="740229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5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3</a:t>
            </a:r>
            <a:endParaRPr lang="en-IN" sz="25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>
            <a:off x="4034972" y="1941356"/>
            <a:ext cx="0" cy="383763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7910818" y="2485273"/>
            <a:ext cx="0" cy="3293716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322361" y="2068284"/>
            <a:ext cx="3730436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IN" sz="1400" b="1" u="sng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Digital Format:</a:t>
            </a:r>
            <a:r>
              <a:rPr lang="en-IN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The </a:t>
            </a:r>
            <a:r>
              <a:rPr lang="en-IN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process of transforming operating manuals, handbooks, documents, photographs and other informational resources into a digital </a:t>
            </a:r>
            <a:r>
              <a:rPr lang="en-IN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format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IN" sz="1400" b="1" u="sng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Higher Efficiency:</a:t>
            </a:r>
            <a:r>
              <a:rPr lang="en-IN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That </a:t>
            </a:r>
            <a:r>
              <a:rPr lang="en-IN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process represents a big leap forward in terms of efficiency, making it possible for computers to search, access, store, exchange and integrate all that data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4149695" y="2516103"/>
            <a:ext cx="3761123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b="1" u="sng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Optimization:</a:t>
            </a:r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This phase involves </a:t>
            </a: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using digitized information to optimize production workflows, making them simpler, as well as more efficient and cost </a:t>
            </a:r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effective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b="1" u="sng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Digital Bridge:</a:t>
            </a:r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It would build </a:t>
            </a: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digital bridges to supply chain partners, consumers, banks and other financial partners, government agencies and other third </a:t>
            </a:r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parties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b="1" u="sng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Higher Collaboration:</a:t>
            </a:r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This ensures more </a:t>
            </a: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transparent communications</a:t>
            </a:r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robust collaborations and better-streamlined transactions with </a:t>
            </a:r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partners</a:t>
            </a:r>
            <a:endParaRPr lang="en-IN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8070877" y="2962216"/>
            <a:ext cx="3761123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b="1" u="sng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Business Expansion:</a:t>
            </a:r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A </a:t>
            </a: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differentiated digital transformation offers opportunities to use data for expanding on new services and customizing current </a:t>
            </a:r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ones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IN" sz="1400" b="1" u="sng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Customer Focus:</a:t>
            </a:r>
            <a:r>
              <a:rPr lang="en-IN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In this phase, all the function including R&amp;D, operation, marketing, and finance work in tandem to customise their offering based on the customers needs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IN" sz="1400" b="1" u="sng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Better Bottom-line:</a:t>
            </a:r>
            <a:r>
              <a:rPr lang="en-IN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This would help in increasing both </a:t>
            </a:r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market </a:t>
            </a: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share and profit margins</a:t>
            </a:r>
            <a:endParaRPr lang="en-IN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616857" y="5951535"/>
            <a:ext cx="109582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True transformation </a:t>
            </a:r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happens when the </a:t>
            </a: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physical and cyber worlds </a:t>
            </a:r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align with data </a:t>
            </a: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analytics and cognitive computing technologies such as </a:t>
            </a:r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AI and </a:t>
            </a: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machine </a:t>
            </a:r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learning to unlock the new realms of business opportunities</a:t>
            </a:r>
            <a:endParaRPr lang="en-IN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72" name="Straight Connector 71"/>
          <p:cNvCxnSpPr/>
          <p:nvPr/>
        </p:nvCxnSpPr>
        <p:spPr>
          <a:xfrm>
            <a:off x="508000" y="5851669"/>
            <a:ext cx="11260839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766958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832000" y="6498000"/>
            <a:ext cx="360000" cy="360000"/>
          </a:xfrm>
        </p:spPr>
        <p:txBody>
          <a:bodyPr/>
          <a:lstStyle/>
          <a:p>
            <a:pPr algn="ctr"/>
            <a:fld id="{C554A706-D19D-4C79-97F9-BC489483F7EF}" type="slidenum">
              <a:rPr lang="en-GB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pPr algn="ctr"/>
              <a:t>19</a:t>
            </a:fld>
            <a:endParaRPr lang="en-GB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Title 7"/>
          <p:cNvSpPr txBox="1">
            <a:spLocks/>
          </p:cNvSpPr>
          <p:nvPr/>
        </p:nvSpPr>
        <p:spPr>
          <a:xfrm>
            <a:off x="322362" y="604293"/>
            <a:ext cx="9547352" cy="48405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defPPr>
              <a:defRPr lang="en-US"/>
            </a:defPPr>
            <a:lvl1pPr indent="0" defTabSz="1219170">
              <a:spcBef>
                <a:spcPct val="0"/>
              </a:spcBef>
              <a:buFont typeface="Arial" panose="020B0604020202020204" pitchFamily="34" charset="0"/>
              <a:buNone/>
              <a:defRPr sz="2800" b="1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Points for Discussion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1785258" y="1693193"/>
            <a:ext cx="783771" cy="52251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b="1" dirty="0" smtClean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endParaRPr lang="en-IN" sz="2000" b="1" dirty="0">
              <a:solidFill>
                <a:schemeClr val="bg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85258" y="2467645"/>
            <a:ext cx="783771" cy="52251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b="1" dirty="0" smtClean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lang="en-IN" sz="2000" b="1" dirty="0">
              <a:solidFill>
                <a:schemeClr val="bg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785258" y="3242097"/>
            <a:ext cx="783771" cy="52251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b="1" dirty="0" smtClean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endParaRPr lang="en-IN" sz="2000" b="1" dirty="0">
              <a:solidFill>
                <a:schemeClr val="bg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785258" y="4791001"/>
            <a:ext cx="783771" cy="52251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b="1" dirty="0" smtClean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  <a:endParaRPr lang="en-IN" sz="2000" b="1" dirty="0">
              <a:solidFill>
                <a:schemeClr val="bg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794000" y="1693193"/>
            <a:ext cx="7757887" cy="52251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n-US" sz="2000" b="1" dirty="0" smtClean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Technology &amp; Human Competencies</a:t>
            </a:r>
            <a:endParaRPr lang="en-US" sz="2000" b="1" dirty="0">
              <a:solidFill>
                <a:schemeClr val="bg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794000" y="2467645"/>
            <a:ext cx="7757887" cy="52251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n-US" sz="2000" b="1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Transformation of Management Accounting &amp; Business Partnering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794000" y="3242097"/>
            <a:ext cx="7757887" cy="52251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n-US" sz="2000" b="1" dirty="0" smtClean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Big Data in Business</a:t>
            </a:r>
            <a:endParaRPr lang="en-US" sz="2000" b="1" dirty="0">
              <a:solidFill>
                <a:schemeClr val="bg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794000" y="4791001"/>
            <a:ext cx="7757887" cy="52251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n-US" sz="2000" b="1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How </a:t>
            </a:r>
            <a:r>
              <a:rPr lang="en-US" sz="2000" b="1" dirty="0" smtClean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Big Data </a:t>
            </a:r>
            <a:r>
              <a:rPr lang="en-US" sz="2000" b="1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will change the way we do Business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785258" y="4016549"/>
            <a:ext cx="783771" cy="52251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endParaRPr lang="en-IN" sz="20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794000" y="4016549"/>
            <a:ext cx="7757887" cy="52251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Benefits of </a:t>
            </a:r>
            <a:r>
              <a:rPr lang="en-U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Big Data</a:t>
            </a:r>
            <a:endParaRPr 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792516" y="5565454"/>
            <a:ext cx="783771" cy="52251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b="1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801258" y="5565454"/>
            <a:ext cx="7757887" cy="52251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n-US" sz="2000" b="1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CFO’s Role in Digital Transformation</a:t>
            </a:r>
          </a:p>
        </p:txBody>
      </p:sp>
    </p:spTree>
    <p:extLst>
      <p:ext uri="{BB962C8B-B14F-4D97-AF65-F5344CB8AC3E}">
        <p14:creationId xmlns:p14="http://schemas.microsoft.com/office/powerpoint/2010/main" xmlns="" val="2020262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832000" y="6498000"/>
            <a:ext cx="360000" cy="360000"/>
          </a:xfrm>
        </p:spPr>
        <p:txBody>
          <a:bodyPr/>
          <a:lstStyle/>
          <a:p>
            <a:pPr algn="ctr"/>
            <a:fld id="{C554A706-D19D-4C79-97F9-BC489483F7EF}" type="slidenum">
              <a:rPr lang="en-GB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pPr algn="ctr"/>
              <a:t>2</a:t>
            </a:fld>
            <a:endParaRPr lang="en-GB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Title 7"/>
          <p:cNvSpPr txBox="1">
            <a:spLocks/>
          </p:cNvSpPr>
          <p:nvPr/>
        </p:nvSpPr>
        <p:spPr>
          <a:xfrm>
            <a:off x="322362" y="604293"/>
            <a:ext cx="9547352" cy="48405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defPPr>
              <a:defRPr lang="en-US"/>
            </a:defPPr>
            <a:lvl1pPr indent="0" defTabSz="1219170">
              <a:spcBef>
                <a:spcPct val="0"/>
              </a:spcBef>
              <a:buFont typeface="Arial" panose="020B0604020202020204" pitchFamily="34" charset="0"/>
              <a:buNone/>
              <a:defRPr sz="2800" b="1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Points for Discussion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1785258" y="1693193"/>
            <a:ext cx="783771" cy="52251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endParaRPr lang="en-IN" sz="20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85258" y="2467645"/>
            <a:ext cx="783771" cy="52251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lang="en-IN" sz="20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785258" y="3242097"/>
            <a:ext cx="783771" cy="52251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endParaRPr lang="en-IN" sz="20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785258" y="4791001"/>
            <a:ext cx="783771" cy="52251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  <a:endParaRPr lang="en-IN" sz="20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794000" y="1693193"/>
            <a:ext cx="7757887" cy="52251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n-U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Technology &amp; Human Competencies</a:t>
            </a:r>
            <a:endParaRPr 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794000" y="2467645"/>
            <a:ext cx="7757887" cy="52251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n-IN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Transformation of Management Accounting &amp; Business Partnering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794000" y="3242097"/>
            <a:ext cx="7757887" cy="52251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n-U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Big Data in Business</a:t>
            </a:r>
            <a:endParaRPr 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794000" y="4791001"/>
            <a:ext cx="7757887" cy="52251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How </a:t>
            </a:r>
            <a:r>
              <a:rPr lang="en-U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Big Data </a:t>
            </a: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will change the way we do Business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785258" y="4016549"/>
            <a:ext cx="783771" cy="52251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endParaRPr lang="en-IN" sz="20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794000" y="4016549"/>
            <a:ext cx="7757887" cy="52251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Benefits of </a:t>
            </a:r>
            <a:r>
              <a:rPr lang="en-U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Big Data</a:t>
            </a:r>
            <a:endParaRPr 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792516" y="5565454"/>
            <a:ext cx="783771" cy="52251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801258" y="5565454"/>
            <a:ext cx="7757887" cy="52251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CFO’s Role in Digital Transformation</a:t>
            </a:r>
          </a:p>
        </p:txBody>
      </p:sp>
    </p:spTree>
    <p:extLst>
      <p:ext uri="{BB962C8B-B14F-4D97-AF65-F5344CB8AC3E}">
        <p14:creationId xmlns:p14="http://schemas.microsoft.com/office/powerpoint/2010/main" xmlns="" val="2887972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832000" y="6498000"/>
            <a:ext cx="360000" cy="360000"/>
          </a:xfrm>
        </p:spPr>
        <p:txBody>
          <a:bodyPr/>
          <a:lstStyle/>
          <a:p>
            <a:fld id="{C554A706-D19D-4C79-97F9-BC489483F7EF}" type="slidenum">
              <a:rPr lang="en-GB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pPr/>
              <a:t>20</a:t>
            </a:fld>
            <a:endParaRPr lang="en-GB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Title 7"/>
          <p:cNvSpPr txBox="1">
            <a:spLocks/>
          </p:cNvSpPr>
          <p:nvPr/>
        </p:nvSpPr>
        <p:spPr>
          <a:xfrm>
            <a:off x="322362" y="604293"/>
            <a:ext cx="9547352" cy="48405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241294" indent="-241294" algn="l" defTabSz="1219170" rtl="0" eaLnBrk="1" latinLnBrk="0" hangingPunct="1">
              <a:spcBef>
                <a:spcPct val="0"/>
              </a:spcBef>
              <a:buFont typeface="Arial" panose="020B0604020202020204" pitchFamily="34" charset="0"/>
              <a:buChar char="–"/>
              <a:defRPr sz="24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indent="0">
              <a:buNone/>
              <a:defRPr/>
            </a:pPr>
            <a:r>
              <a:rPr lang="en-US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Benefits of Analytics in Management Accounting</a:t>
            </a:r>
            <a:endParaRPr lang="en-US" sz="28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22362" y="1596571"/>
            <a:ext cx="3600000" cy="490582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174625" indent="-174625">
              <a:spcBef>
                <a:spcPts val="600"/>
              </a:spcBef>
              <a:spcAft>
                <a:spcPts val="600"/>
              </a:spcAft>
            </a:pPr>
            <a:endParaRPr lang="en-US" sz="1400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AutoNum type="romanLcPeriod"/>
            </a:pPr>
            <a:r>
              <a:rPr lang="en-US" sz="1400" b="1" u="sng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Automation:</a:t>
            </a:r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All the </a:t>
            </a: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 handling and processing </a:t>
            </a:r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would be </a:t>
            </a: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completely </a:t>
            </a:r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automated hence increasing the compliance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AutoNum type="romanLcPeriod"/>
            </a:pPr>
            <a:r>
              <a:rPr lang="en-US" sz="1400" b="1" u="sng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Accuracy:</a:t>
            </a:r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Every </a:t>
            </a: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tax report </a:t>
            </a:r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would have </a:t>
            </a: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 that has guaranteed accuracy levels, and has been generated quickly and </a:t>
            </a:r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reliably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AutoNum type="romanLcPeriod"/>
            </a:pPr>
            <a:r>
              <a:rPr lang="en-US" sz="1400" b="1" u="sng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Better Accounting:</a:t>
            </a:r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Bots could </a:t>
            </a: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recognize and categorize data from various sources into the right accounting </a:t>
            </a:r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head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AutoNum type="romanLcPeriod"/>
            </a:pPr>
            <a:r>
              <a:rPr lang="en-US" sz="1400" b="1" u="sng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Enhanced Business process:</a:t>
            </a:r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Some </a:t>
            </a: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dedicated tasks conventionally done by accountants, such as processing of accounts payables and receivables, </a:t>
            </a:r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would be done by </a:t>
            </a: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AI, thereby leading to enhanced cost management by </a:t>
            </a:r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businesses</a:t>
            </a:r>
            <a:endParaRPr lang="en-US" sz="1400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307957" y="1596571"/>
            <a:ext cx="3600000" cy="490582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1400" dirty="0" smtClean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AutoNum type="romanLcPeriod"/>
            </a:pPr>
            <a:r>
              <a:rPr lang="en-US" sz="1400" b="1" u="sng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 Discrepancies:</a:t>
            </a:r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 perennial problem </a:t>
            </a: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accounting </a:t>
            </a:r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 </a:t>
            </a: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frequent discrepancies between the internal accounts of a business and its bank </a:t>
            </a:r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accounts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AutoNum type="romanLcPeriod"/>
            </a:pPr>
            <a:r>
              <a:rPr lang="en-US" sz="1400" b="1" u="sng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Quality of Data:</a:t>
            </a:r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Even </a:t>
            </a: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though cutting-edge software has made things a lot easier than what it was in the manual reconciliation period, the output by the software is only as good as the quality of data </a:t>
            </a:r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entry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AutoNum type="romanLcPeriod"/>
            </a:pPr>
            <a:r>
              <a:rPr lang="en-US" sz="1400" b="1" u="sng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Error Finding:</a:t>
            </a:r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AI could be taught </a:t>
            </a: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read accounting reports and bank statements so that it can configure everything and point out errors, if </a:t>
            </a:r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any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AutoNum type="romanLcPeriod"/>
            </a:pPr>
            <a:r>
              <a:rPr lang="en-US" sz="1400" b="1" u="sng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Fraud detection:</a:t>
            </a:r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Not </a:t>
            </a: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only can the reconciliation process be done promptly every month, it can also pick up any fraudulent transactions </a:t>
            </a:r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quickly</a:t>
            </a:r>
            <a:endParaRPr lang="en-US" sz="1400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293551" y="1596571"/>
            <a:ext cx="3600000" cy="490582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174625" indent="-174625">
              <a:spcBef>
                <a:spcPts val="600"/>
              </a:spcBef>
              <a:spcAft>
                <a:spcPts val="600"/>
              </a:spcAft>
            </a:pPr>
            <a:endParaRPr lang="en-US" sz="1400" dirty="0" smtClean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AutoNum type="romanLcPeriod"/>
            </a:pPr>
            <a:r>
              <a:rPr lang="en-US" sz="1400" b="1" u="sng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Better reconciliation:</a:t>
            </a:r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Another accounting </a:t>
            </a: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problem </a:t>
            </a:r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crops </a:t>
            </a: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up when one payment is made to cover several bills or when one bill has several partial </a:t>
            </a:r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payments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AutoNum type="romanLcPeriod"/>
            </a:pPr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</a:t>
            </a: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large companies with thousands of bills every month, the grouping of money owed and money paid can run into </a:t>
            </a:r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millions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AutoNum type="romanLcPeriod"/>
            </a:pPr>
            <a:r>
              <a:rPr lang="en-US" sz="1400" b="1" u="sng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Better Accounts Keeping:</a:t>
            </a:r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AI </a:t>
            </a: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has the ability to find a combination of numbers that equal other numbers, and can quickly match payments to bills, keeping track of all </a:t>
            </a:r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outstanding</a:t>
            </a:r>
          </a:p>
        </p:txBody>
      </p:sp>
      <p:sp>
        <p:nvSpPr>
          <p:cNvPr id="5" name="Rectangle 4"/>
          <p:cNvSpPr/>
          <p:nvPr/>
        </p:nvSpPr>
        <p:spPr>
          <a:xfrm>
            <a:off x="319317" y="1277257"/>
            <a:ext cx="3193143" cy="63862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Higher Compliance</a:t>
            </a:r>
            <a:endParaRPr lang="en-IN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308189" y="1277257"/>
            <a:ext cx="3193143" cy="63862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Avoiding Discrepancies</a:t>
            </a:r>
            <a:endParaRPr lang="en-IN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293783" y="1277257"/>
            <a:ext cx="3193143" cy="63862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Data Management</a:t>
            </a:r>
            <a:endParaRPr lang="en-IN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49650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832000" y="6498000"/>
            <a:ext cx="360000" cy="360000"/>
          </a:xfrm>
        </p:spPr>
        <p:txBody>
          <a:bodyPr/>
          <a:lstStyle/>
          <a:p>
            <a:pPr algn="ctr"/>
            <a:fld id="{C554A706-D19D-4C79-97F9-BC489483F7EF}" type="slidenum">
              <a:rPr lang="en-GB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pPr algn="ctr"/>
              <a:t>21</a:t>
            </a:fld>
            <a:endParaRPr lang="en-GB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Title 7"/>
          <p:cNvSpPr txBox="1">
            <a:spLocks/>
          </p:cNvSpPr>
          <p:nvPr/>
        </p:nvSpPr>
        <p:spPr>
          <a:xfrm>
            <a:off x="322362" y="604293"/>
            <a:ext cx="9547352" cy="48405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defPPr>
              <a:defRPr lang="en-US"/>
            </a:defPPr>
            <a:lvl1pPr indent="0" defTabSz="1219170">
              <a:spcBef>
                <a:spcPct val="0"/>
              </a:spcBef>
              <a:buFont typeface="Arial" panose="020B0604020202020204" pitchFamily="34" charset="0"/>
              <a:buNone/>
              <a:defRPr sz="2800" b="1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Points for Discussion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1785258" y="1693193"/>
            <a:ext cx="783771" cy="52251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b="1" dirty="0" smtClean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endParaRPr lang="en-IN" sz="2000" b="1" dirty="0">
              <a:solidFill>
                <a:schemeClr val="bg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85258" y="2467645"/>
            <a:ext cx="783771" cy="52251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b="1" dirty="0" smtClean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lang="en-IN" sz="2000" b="1" dirty="0">
              <a:solidFill>
                <a:schemeClr val="bg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785258" y="3242097"/>
            <a:ext cx="783771" cy="52251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b="1" dirty="0" smtClean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endParaRPr lang="en-IN" sz="2000" b="1" dirty="0">
              <a:solidFill>
                <a:schemeClr val="bg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785258" y="4791001"/>
            <a:ext cx="783771" cy="52251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  <a:endParaRPr lang="en-IN" sz="20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794000" y="1693193"/>
            <a:ext cx="7757887" cy="52251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n-US" sz="2000" b="1" dirty="0" smtClean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Technology &amp; Human Competencies</a:t>
            </a:r>
            <a:endParaRPr lang="en-US" sz="2000" b="1" dirty="0">
              <a:solidFill>
                <a:schemeClr val="bg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794000" y="2467645"/>
            <a:ext cx="7757887" cy="52251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n-US" sz="2000" b="1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Transformation of Management Accounting &amp; Business Partnering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794000" y="3242097"/>
            <a:ext cx="7757887" cy="52251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n-US" sz="2000" b="1" dirty="0" smtClean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Big Data in Business</a:t>
            </a:r>
            <a:endParaRPr lang="en-US" sz="2000" b="1" dirty="0">
              <a:solidFill>
                <a:schemeClr val="bg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794000" y="4791001"/>
            <a:ext cx="7757887" cy="52251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How </a:t>
            </a:r>
            <a:r>
              <a:rPr lang="en-U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Big Data </a:t>
            </a: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will change the way we do Business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785258" y="4016549"/>
            <a:ext cx="783771" cy="52251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b="1" dirty="0" smtClean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endParaRPr lang="en-IN" sz="2000" b="1" dirty="0">
              <a:solidFill>
                <a:schemeClr val="bg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794000" y="4016549"/>
            <a:ext cx="7757887" cy="52251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n-US" sz="2000" b="1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Benefits of </a:t>
            </a:r>
            <a:r>
              <a:rPr lang="en-US" sz="2000" b="1" dirty="0" smtClean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Big Data</a:t>
            </a:r>
            <a:endParaRPr lang="en-US" sz="2000" b="1" dirty="0">
              <a:solidFill>
                <a:schemeClr val="bg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792516" y="5565454"/>
            <a:ext cx="783771" cy="52251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b="1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801258" y="5565454"/>
            <a:ext cx="7757887" cy="52251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n-US" sz="2000" b="1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CFO’s Role in Digital Transformation</a:t>
            </a:r>
          </a:p>
        </p:txBody>
      </p:sp>
    </p:spTree>
    <p:extLst>
      <p:ext uri="{BB962C8B-B14F-4D97-AF65-F5344CB8AC3E}">
        <p14:creationId xmlns:p14="http://schemas.microsoft.com/office/powerpoint/2010/main" xmlns="" val="3708250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entagon 81"/>
          <p:cNvSpPr/>
          <p:nvPr/>
        </p:nvSpPr>
        <p:spPr>
          <a:xfrm>
            <a:off x="9778469" y="1173598"/>
            <a:ext cx="2129596" cy="1009935"/>
          </a:xfrm>
          <a:prstGeom prst="homePlat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7800"/>
            <a:r>
              <a:rPr lang="en-IN" b="1" dirty="0"/>
              <a:t>Keep employees </a:t>
            </a:r>
            <a:r>
              <a:rPr lang="en-IN" b="1" dirty="0" smtClean="0"/>
              <a:t>healthier</a:t>
            </a:r>
            <a:endParaRPr lang="en-IN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832000" y="6498000"/>
            <a:ext cx="360000" cy="360000"/>
          </a:xfrm>
        </p:spPr>
        <p:txBody>
          <a:bodyPr/>
          <a:lstStyle/>
          <a:p>
            <a:fld id="{C554A706-D19D-4C79-97F9-BC489483F7EF}" type="slidenum">
              <a:rPr lang="en-GB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22</a:t>
            </a:fld>
            <a:endParaRPr lang="en-GB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itle 7"/>
          <p:cNvSpPr txBox="1">
            <a:spLocks/>
          </p:cNvSpPr>
          <p:nvPr/>
        </p:nvSpPr>
        <p:spPr>
          <a:xfrm>
            <a:off x="322361" y="217497"/>
            <a:ext cx="9456107" cy="84355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241294" indent="-241294" algn="l" defTabSz="1219170" rtl="0" eaLnBrk="1" latinLnBrk="0" hangingPunct="1">
              <a:spcBef>
                <a:spcPct val="0"/>
              </a:spcBef>
              <a:buFont typeface="Arial" panose="020B0604020202020204" pitchFamily="34" charset="0"/>
              <a:buChar char="–"/>
              <a:defRPr sz="24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indent="0">
              <a:buNone/>
              <a:defRPr/>
            </a:pPr>
            <a:r>
              <a:rPr lang="en-US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How Analytics will change the way we do Business</a:t>
            </a:r>
            <a:endParaRPr lang="en-US" sz="28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1" name="Pentagon 80"/>
          <p:cNvSpPr/>
          <p:nvPr/>
        </p:nvSpPr>
        <p:spPr>
          <a:xfrm>
            <a:off x="7890152" y="1173599"/>
            <a:ext cx="2129596" cy="1009935"/>
          </a:xfrm>
          <a:prstGeom prst="homePlate">
            <a:avLst/>
          </a:prstGeom>
          <a:solidFill>
            <a:schemeClr val="bg1">
              <a:lumMod val="50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7800"/>
            <a:r>
              <a:rPr lang="en-IN" b="1" dirty="0"/>
              <a:t>Provide more accurate </a:t>
            </a:r>
            <a:r>
              <a:rPr lang="en-IN" b="1" dirty="0" smtClean="0"/>
              <a:t>Quotes</a:t>
            </a:r>
            <a:endParaRPr lang="en-IN" dirty="0"/>
          </a:p>
        </p:txBody>
      </p:sp>
      <p:sp>
        <p:nvSpPr>
          <p:cNvPr id="80" name="Pentagon 79"/>
          <p:cNvSpPr/>
          <p:nvPr/>
        </p:nvSpPr>
        <p:spPr>
          <a:xfrm>
            <a:off x="6001833" y="1173599"/>
            <a:ext cx="2129596" cy="1009935"/>
          </a:xfrm>
          <a:prstGeom prst="homePlat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7800"/>
            <a:r>
              <a:rPr lang="en-IN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Optimize </a:t>
            </a:r>
            <a:r>
              <a:rPr lang="en-IN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performance</a:t>
            </a:r>
            <a:endParaRPr lang="en-IN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9" name="Pentagon 78"/>
          <p:cNvSpPr/>
          <p:nvPr/>
        </p:nvSpPr>
        <p:spPr>
          <a:xfrm>
            <a:off x="4113514" y="1173599"/>
            <a:ext cx="2129596" cy="1009935"/>
          </a:xfrm>
          <a:prstGeom prst="homePlat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7800"/>
            <a:r>
              <a:rPr lang="en-IN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Track assets and </a:t>
            </a:r>
            <a:r>
              <a:rPr lang="en-IN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inventory</a:t>
            </a:r>
            <a:endParaRPr lang="en-IN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8" name="Pentagon 77"/>
          <p:cNvSpPr/>
          <p:nvPr/>
        </p:nvSpPr>
        <p:spPr>
          <a:xfrm>
            <a:off x="2225195" y="1173599"/>
            <a:ext cx="2129596" cy="1009935"/>
          </a:xfrm>
          <a:prstGeom prst="homePlat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7800"/>
            <a:r>
              <a:rPr lang="en-IN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Optimizes </a:t>
            </a:r>
            <a:r>
              <a:rPr lang="en-IN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costs and </a:t>
            </a:r>
            <a:r>
              <a:rPr lang="en-IN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time</a:t>
            </a:r>
          </a:p>
        </p:txBody>
      </p:sp>
      <p:sp>
        <p:nvSpPr>
          <p:cNvPr id="4" name="Pentagon 3"/>
          <p:cNvSpPr/>
          <p:nvPr/>
        </p:nvSpPr>
        <p:spPr>
          <a:xfrm>
            <a:off x="336876" y="1173598"/>
            <a:ext cx="2129596" cy="1009935"/>
          </a:xfrm>
          <a:prstGeom prst="homePlat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7800" lvl="1"/>
            <a:r>
              <a:rPr lang="en-IN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Accounts Audit to Process Audit</a:t>
            </a:r>
            <a:endParaRPr lang="en-IN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>
            <a:off x="2225195" y="2340485"/>
            <a:ext cx="0" cy="3848669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>
            <a:off x="9780487" y="2340485"/>
            <a:ext cx="0" cy="3848669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>
            <a:off x="7872955" y="2340485"/>
            <a:ext cx="0" cy="3848669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/>
          <p:nvPr/>
        </p:nvCxnSpPr>
        <p:spPr>
          <a:xfrm>
            <a:off x="6001833" y="2340485"/>
            <a:ext cx="0" cy="3848669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/>
          <p:nvPr/>
        </p:nvCxnSpPr>
        <p:spPr>
          <a:xfrm>
            <a:off x="4113514" y="2340485"/>
            <a:ext cx="0" cy="3848669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317664" y="2302025"/>
            <a:ext cx="1888318" cy="381877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174625" indent="-8731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Technology will help connect ledgers, journal entries, donations, and other transactions and track, sort and verify on the spot, rather than months </a:t>
            </a:r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later</a:t>
            </a:r>
          </a:p>
          <a:p>
            <a:pPr marL="174625" indent="-8731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IOT &amp; Blockchain technology will lead to tighter books control overall</a:t>
            </a:r>
            <a:endParaRPr lang="en-US" sz="1400" dirty="0" smtClean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4625" indent="-8731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Leveraging connected tools will empower the CFOs</a:t>
            </a:r>
            <a:endParaRPr lang="en-IN" sz="1400" dirty="0" smtClean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2220578" y="2302025"/>
            <a:ext cx="1882348" cy="381877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174625" indent="-8731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IoT will help us knowing what and where your employees </a:t>
            </a:r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are</a:t>
            </a: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analyze their downtime, their most productive hours, and areas in which certain work might be best handed off to another, more productive </a:t>
            </a:r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employee</a:t>
            </a:r>
          </a:p>
          <a:p>
            <a:pPr marL="174625" indent="-8731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 information will turns the company into a well-oiled </a:t>
            </a:r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machined</a:t>
            </a:r>
          </a:p>
          <a:p>
            <a:pPr marL="174625" indent="-8731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 will help us reduce the overheads by increasing the productivity</a:t>
            </a:r>
            <a:endParaRPr lang="en-IN" sz="1400" dirty="0" smtClean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4117522" y="2302025"/>
            <a:ext cx="1882348" cy="381877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174625" indent="-8731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Connecting devices to the IoT or equipping inventory with RFID chips</a:t>
            </a:r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tracking of </a:t>
            </a: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inventory in real </a:t>
            </a:r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time is possible</a:t>
            </a:r>
            <a:endParaRPr lang="en-US" sz="1400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4625" indent="-8731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Manual </a:t>
            </a: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counting of product in store or shelves would be replaced by “smart” shelving or packaging</a:t>
            </a:r>
          </a:p>
          <a:p>
            <a:pPr marL="174625" indent="-8731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Accurate projection of product can be done preventing unused inventory from going to </a:t>
            </a:r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waste</a:t>
            </a:r>
          </a:p>
          <a:p>
            <a:pPr marL="174625" indent="-8731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Efficient asset management</a:t>
            </a:r>
            <a:endParaRPr lang="en-US" sz="1400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6014466" y="2302025"/>
            <a:ext cx="1837763" cy="381877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174625" indent="-8731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IoT will help with predictive maintenance on machines and efficiencies in logistics leading to increased customer satisfaction</a:t>
            </a:r>
          </a:p>
          <a:p>
            <a:pPr marL="174625" indent="-8731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Accounting departments would have a better idea of how to allocate budgets if they knew about the predictive maintenance</a:t>
            </a:r>
          </a:p>
          <a:p>
            <a:pPr marL="174625" indent="-8731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 also results in less downtime and high productivity and ultimately customer satisfaction</a:t>
            </a:r>
          </a:p>
        </p:txBody>
      </p:sp>
      <p:sp>
        <p:nvSpPr>
          <p:cNvPr id="118" name="TextBox 117"/>
          <p:cNvSpPr txBox="1"/>
          <p:nvPr/>
        </p:nvSpPr>
        <p:spPr>
          <a:xfrm>
            <a:off x="7911410" y="2302025"/>
            <a:ext cx="1882348" cy="381877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174625" indent="-8731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IoT will help with historical analytics pulled from past jobs can help create an accurate quote</a:t>
            </a:r>
          </a:p>
          <a:p>
            <a:pPr marL="174625" indent="-8731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It would calculate the manpower, machine use, and time required to get the job done</a:t>
            </a:r>
          </a:p>
          <a:p>
            <a:pPr marL="174625" indent="-8731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 will reduce or eliminate unpaid hours</a:t>
            </a:r>
          </a:p>
        </p:txBody>
      </p:sp>
      <p:sp>
        <p:nvSpPr>
          <p:cNvPr id="119" name="TextBox 118"/>
          <p:cNvSpPr txBox="1"/>
          <p:nvPr/>
        </p:nvSpPr>
        <p:spPr>
          <a:xfrm>
            <a:off x="9808353" y="2302025"/>
            <a:ext cx="1882348" cy="381877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174625" indent="-8731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Employees using wearable devices can give huge insights into their workday whether they are too sedentary or they get enough breaks and physical activity</a:t>
            </a:r>
          </a:p>
          <a:p>
            <a:pPr marL="174625" indent="-8731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Wearables can help to use this data to build a culture with happier and healthier employees, fewer sick days, and less turnover</a:t>
            </a:r>
          </a:p>
          <a:p>
            <a:pPr marL="174625" indent="-8731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 will have a positive impact on the bottom line</a:t>
            </a:r>
          </a:p>
        </p:txBody>
      </p:sp>
    </p:spTree>
    <p:extLst>
      <p:ext uri="{BB962C8B-B14F-4D97-AF65-F5344CB8AC3E}">
        <p14:creationId xmlns:p14="http://schemas.microsoft.com/office/powerpoint/2010/main" xmlns="" val="1669882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832000" y="6498000"/>
            <a:ext cx="360000" cy="360000"/>
          </a:xfrm>
        </p:spPr>
        <p:txBody>
          <a:bodyPr/>
          <a:lstStyle/>
          <a:p>
            <a:pPr algn="ctr"/>
            <a:fld id="{C554A706-D19D-4C79-97F9-BC489483F7EF}" type="slidenum">
              <a:rPr lang="en-GB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pPr algn="ctr"/>
              <a:t>23</a:t>
            </a:fld>
            <a:endParaRPr lang="en-GB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Title 7"/>
          <p:cNvSpPr txBox="1">
            <a:spLocks/>
          </p:cNvSpPr>
          <p:nvPr/>
        </p:nvSpPr>
        <p:spPr>
          <a:xfrm>
            <a:off x="322362" y="604293"/>
            <a:ext cx="9547352" cy="48405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defPPr>
              <a:defRPr lang="en-US"/>
            </a:defPPr>
            <a:lvl1pPr indent="0" defTabSz="1219170">
              <a:spcBef>
                <a:spcPct val="0"/>
              </a:spcBef>
              <a:buFont typeface="Arial" panose="020B0604020202020204" pitchFamily="34" charset="0"/>
              <a:buNone/>
              <a:defRPr sz="2800" b="1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Points for Discussion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1785258" y="1693193"/>
            <a:ext cx="783771" cy="52251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b="1" dirty="0" smtClean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endParaRPr lang="en-IN" sz="2000" b="1" dirty="0">
              <a:solidFill>
                <a:schemeClr val="bg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85258" y="2467645"/>
            <a:ext cx="783771" cy="52251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b="1" dirty="0" smtClean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lang="en-IN" sz="2000" b="1" dirty="0">
              <a:solidFill>
                <a:schemeClr val="bg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785258" y="3242097"/>
            <a:ext cx="783771" cy="52251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b="1" dirty="0" smtClean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endParaRPr lang="en-IN" sz="2000" b="1" dirty="0">
              <a:solidFill>
                <a:schemeClr val="bg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785258" y="4791001"/>
            <a:ext cx="783771" cy="52251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b="1" dirty="0" smtClean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  <a:endParaRPr lang="en-IN" sz="2000" b="1" dirty="0">
              <a:solidFill>
                <a:schemeClr val="bg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794000" y="1693193"/>
            <a:ext cx="7757887" cy="52251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n-US" sz="2000" b="1" dirty="0" smtClean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Technology &amp; Human Competencies</a:t>
            </a:r>
            <a:endParaRPr lang="en-US" sz="2000" b="1" dirty="0">
              <a:solidFill>
                <a:schemeClr val="bg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794000" y="2467645"/>
            <a:ext cx="7757887" cy="52251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n-US" sz="2000" b="1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Transformation of Management Accounting &amp; Business Partnering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794000" y="3242097"/>
            <a:ext cx="7757887" cy="52251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n-US" sz="2000" b="1" dirty="0" smtClean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Big Data in Business</a:t>
            </a:r>
            <a:endParaRPr lang="en-US" sz="2000" b="1" dirty="0">
              <a:solidFill>
                <a:schemeClr val="bg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794000" y="4791001"/>
            <a:ext cx="7757887" cy="52251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n-US" sz="2000" b="1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How </a:t>
            </a:r>
            <a:r>
              <a:rPr lang="en-US" sz="2000" b="1" dirty="0" smtClean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Big Data </a:t>
            </a:r>
            <a:r>
              <a:rPr lang="en-US" sz="2000" b="1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will change the way we do Business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785258" y="4016549"/>
            <a:ext cx="783771" cy="52251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b="1" dirty="0" smtClean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endParaRPr lang="en-IN" sz="2000" b="1" dirty="0">
              <a:solidFill>
                <a:schemeClr val="bg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794000" y="4016549"/>
            <a:ext cx="7757887" cy="52251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n-US" sz="2000" b="1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Benefits of </a:t>
            </a:r>
            <a:r>
              <a:rPr lang="en-US" sz="2000" b="1" dirty="0" smtClean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Big Data</a:t>
            </a:r>
            <a:endParaRPr lang="en-US" sz="2000" b="1" dirty="0">
              <a:solidFill>
                <a:schemeClr val="bg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792516" y="5565454"/>
            <a:ext cx="783771" cy="52251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801258" y="5565454"/>
            <a:ext cx="7757887" cy="52251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CFO’s Role in Digital Transformation</a:t>
            </a:r>
          </a:p>
        </p:txBody>
      </p:sp>
    </p:spTree>
    <p:extLst>
      <p:ext uri="{BB962C8B-B14F-4D97-AF65-F5344CB8AC3E}">
        <p14:creationId xmlns:p14="http://schemas.microsoft.com/office/powerpoint/2010/main" xmlns="" val="1708559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832000" y="6498000"/>
            <a:ext cx="360000" cy="360000"/>
          </a:xfrm>
        </p:spPr>
        <p:txBody>
          <a:bodyPr/>
          <a:lstStyle/>
          <a:p>
            <a:fld id="{C554A706-D19D-4C79-97F9-BC489483F7EF}" type="slidenum">
              <a:rPr lang="en-GB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24</a:t>
            </a:fld>
            <a:endParaRPr lang="en-GB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itle 7"/>
          <p:cNvSpPr txBox="1">
            <a:spLocks/>
          </p:cNvSpPr>
          <p:nvPr/>
        </p:nvSpPr>
        <p:spPr>
          <a:xfrm>
            <a:off x="322361" y="217497"/>
            <a:ext cx="9456107" cy="84355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241294" indent="-241294" algn="l" defTabSz="1219170" rtl="0" eaLnBrk="1" latinLnBrk="0" hangingPunct="1">
              <a:spcBef>
                <a:spcPct val="0"/>
              </a:spcBef>
              <a:buFont typeface="Arial" panose="020B0604020202020204" pitchFamily="34" charset="0"/>
              <a:buChar char="–"/>
              <a:defRPr sz="24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indent="0">
              <a:buNone/>
              <a:defRPr/>
            </a:pPr>
            <a:r>
              <a:rPr 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CFO’s </a:t>
            </a:r>
            <a:r>
              <a:rPr lang="en-US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Role </a:t>
            </a:r>
            <a:r>
              <a:rPr 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Digital Transformation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322361" y="1202359"/>
            <a:ext cx="11547278" cy="1015663"/>
          </a:xfrm>
          <a:prstGeom prst="rect">
            <a:avLst/>
          </a:prstGeom>
        </p:spPr>
        <p:txBody>
          <a:bodyPr wrap="square" anchor="ctr" anchorCtr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444444"/>
                </a:solidFill>
              </a:rPr>
              <a:t>Between </a:t>
            </a:r>
            <a:r>
              <a:rPr lang="en-US" sz="2000" b="1" dirty="0">
                <a:solidFill>
                  <a:srgbClr val="444444"/>
                </a:solidFill>
              </a:rPr>
              <a:t>2018 and 2021, companies worldwide will </a:t>
            </a:r>
            <a:r>
              <a:rPr lang="en-US" sz="2000" b="1" dirty="0" smtClean="0">
                <a:solidFill>
                  <a:srgbClr val="444444"/>
                </a:solidFill>
              </a:rPr>
              <a:t>collectively </a:t>
            </a:r>
            <a:r>
              <a:rPr lang="en-US" sz="2000" b="1" dirty="0">
                <a:solidFill>
                  <a:srgbClr val="444444"/>
                </a:solidFill>
              </a:rPr>
              <a:t>spent nearly $6 trillion on digital transformation </a:t>
            </a:r>
            <a:r>
              <a:rPr lang="en-US" sz="2000" b="1" dirty="0" smtClean="0">
                <a:solidFill>
                  <a:srgbClr val="444444"/>
                </a:solidFill>
              </a:rPr>
              <a:t>initiatives. The </a:t>
            </a:r>
            <a:r>
              <a:rPr lang="en-US" sz="2000" b="1" dirty="0">
                <a:solidFill>
                  <a:srgbClr val="444444"/>
                </a:solidFill>
              </a:rPr>
              <a:t>need to decide what funding requests to prioritize and how much to invest puts finance chiefs squarely in the middle of digital transformation </a:t>
            </a:r>
            <a:r>
              <a:rPr lang="en-US" sz="2000" b="1" dirty="0" smtClean="0">
                <a:solidFill>
                  <a:srgbClr val="444444"/>
                </a:solidFill>
              </a:rPr>
              <a:t>efforts</a:t>
            </a:r>
            <a:endParaRPr lang="en-IN" sz="2000" b="1" dirty="0"/>
          </a:p>
        </p:txBody>
      </p:sp>
      <p:sp>
        <p:nvSpPr>
          <p:cNvPr id="7" name="Rectangle 6"/>
          <p:cNvSpPr/>
          <p:nvPr/>
        </p:nvSpPr>
        <p:spPr>
          <a:xfrm>
            <a:off x="278400" y="2365833"/>
            <a:ext cx="2700000" cy="540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b="1" dirty="0"/>
              <a:t>Digital Business Model Evaluator</a:t>
            </a:r>
          </a:p>
        </p:txBody>
      </p:sp>
      <p:sp>
        <p:nvSpPr>
          <p:cNvPr id="24" name="Rectangle 23"/>
          <p:cNvSpPr/>
          <p:nvPr/>
        </p:nvSpPr>
        <p:spPr>
          <a:xfrm>
            <a:off x="3256800" y="2365833"/>
            <a:ext cx="2700000" cy="540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b="1" dirty="0"/>
              <a:t>Cross-Functional Digital Innovation Promoter</a:t>
            </a:r>
          </a:p>
        </p:txBody>
      </p:sp>
      <p:sp>
        <p:nvSpPr>
          <p:cNvPr id="25" name="Rectangle 24"/>
          <p:cNvSpPr/>
          <p:nvPr/>
        </p:nvSpPr>
        <p:spPr>
          <a:xfrm>
            <a:off x="6235200" y="2365833"/>
            <a:ext cx="2700000" cy="540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b="1" dirty="0"/>
              <a:t>IT Operating Model Adviser</a:t>
            </a:r>
          </a:p>
        </p:txBody>
      </p:sp>
      <p:sp>
        <p:nvSpPr>
          <p:cNvPr id="26" name="Rectangle 25"/>
          <p:cNvSpPr/>
          <p:nvPr/>
        </p:nvSpPr>
        <p:spPr>
          <a:xfrm>
            <a:off x="9213600" y="2365833"/>
            <a:ext cx="2700000" cy="540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b="1" dirty="0"/>
              <a:t>Finance Automater and </a:t>
            </a:r>
            <a:r>
              <a:rPr lang="en-IN" b="1" dirty="0" smtClean="0"/>
              <a:t>Analyser</a:t>
            </a:r>
            <a:endParaRPr lang="en-IN" b="1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3106056" y="2902866"/>
            <a:ext cx="0" cy="3345429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6096000" y="2902866"/>
            <a:ext cx="0" cy="3345429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9100458" y="2902866"/>
            <a:ext cx="0" cy="3345429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91316" y="2960919"/>
            <a:ext cx="2900227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4625" indent="-17462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IN" sz="1200" dirty="0"/>
              <a:t>D</a:t>
            </a:r>
            <a:r>
              <a:rPr lang="en-IN" sz="1200" dirty="0" smtClean="0"/>
              <a:t>igital </a:t>
            </a:r>
            <a:r>
              <a:rPr lang="en-IN" sz="1200" dirty="0"/>
              <a:t>business model </a:t>
            </a:r>
            <a:r>
              <a:rPr lang="en-IN" sz="1200" dirty="0" smtClean="0"/>
              <a:t>innovators in all industries; </a:t>
            </a:r>
            <a:r>
              <a:rPr lang="en-IN" sz="1200" dirty="0"/>
              <a:t>Uber and Lyft in the </a:t>
            </a:r>
            <a:r>
              <a:rPr lang="en-IN" sz="1200" dirty="0" smtClean="0"/>
              <a:t>taxi industry,</a:t>
            </a:r>
            <a:r>
              <a:rPr lang="en-IN" sz="1200" dirty="0"/>
              <a:t> Netflix </a:t>
            </a:r>
            <a:r>
              <a:rPr lang="en-IN" sz="1200" dirty="0" smtClean="0"/>
              <a:t>in </a:t>
            </a:r>
            <a:r>
              <a:rPr lang="en-IN" sz="1200" dirty="0"/>
              <a:t>Hollywood, </a:t>
            </a:r>
            <a:r>
              <a:rPr lang="en-IN" sz="1200" dirty="0" smtClean="0"/>
              <a:t>Facebook </a:t>
            </a:r>
            <a:r>
              <a:rPr lang="en-IN" sz="1200" dirty="0"/>
              <a:t>and Google as advertising </a:t>
            </a:r>
            <a:r>
              <a:rPr lang="en-IN" sz="1200" dirty="0" smtClean="0"/>
              <a:t>media</a:t>
            </a:r>
          </a:p>
          <a:p>
            <a:pPr marL="174625" indent="-17462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IN" sz="1200" dirty="0" smtClean="0"/>
              <a:t>Inorder to make existing business to be relevant, existing business leaders should develop </a:t>
            </a:r>
            <a:r>
              <a:rPr lang="en-US" sz="1200" dirty="0"/>
              <a:t>next-generation business model </a:t>
            </a:r>
            <a:r>
              <a:rPr lang="en-US" sz="1200" dirty="0" smtClean="0"/>
              <a:t>is important way to </a:t>
            </a:r>
            <a:r>
              <a:rPr lang="en-US" sz="1200" dirty="0"/>
              <a:t>drive </a:t>
            </a:r>
            <a:r>
              <a:rPr lang="en-US" sz="1200" dirty="0" smtClean="0"/>
              <a:t>growth</a:t>
            </a:r>
          </a:p>
          <a:p>
            <a:pPr marL="174625" indent="-17462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 smtClean="0"/>
              <a:t>Various questions to be asked by C-suit leaders are “How </a:t>
            </a:r>
            <a:r>
              <a:rPr lang="en-US" sz="1200" dirty="0"/>
              <a:t>will this market look different in five to seven years</a:t>
            </a:r>
            <a:r>
              <a:rPr lang="en-US" sz="1200" dirty="0" smtClean="0"/>
              <a:t>?”, “How </a:t>
            </a:r>
            <a:r>
              <a:rPr lang="en-US" sz="1200" dirty="0"/>
              <a:t>do we define market share</a:t>
            </a:r>
            <a:r>
              <a:rPr lang="en-US" sz="1200" dirty="0" smtClean="0"/>
              <a:t>?”, “Are </a:t>
            </a:r>
            <a:r>
              <a:rPr lang="en-US" sz="1200" dirty="0"/>
              <a:t>we defining the markets we are in too narrowly</a:t>
            </a:r>
            <a:r>
              <a:rPr lang="en-US" sz="1200" dirty="0" smtClean="0"/>
              <a:t>?”, “Who </a:t>
            </a:r>
            <a:r>
              <a:rPr lang="en-US" sz="1200" dirty="0"/>
              <a:t>might be the new entrants</a:t>
            </a:r>
            <a:r>
              <a:rPr lang="en-US" sz="1200" dirty="0" smtClean="0"/>
              <a:t>?”, “Where </a:t>
            </a:r>
            <a:r>
              <a:rPr lang="en-US" sz="1200" dirty="0"/>
              <a:t>might new revenue streams come from</a:t>
            </a:r>
            <a:r>
              <a:rPr lang="en-US" sz="1200" dirty="0" smtClean="0"/>
              <a:t>?”</a:t>
            </a:r>
            <a:endParaRPr lang="en-IN" sz="1200" dirty="0"/>
          </a:p>
        </p:txBody>
      </p:sp>
      <p:sp>
        <p:nvSpPr>
          <p:cNvPr id="33" name="TextBox 32"/>
          <p:cNvSpPr txBox="1"/>
          <p:nvPr/>
        </p:nvSpPr>
        <p:spPr>
          <a:xfrm>
            <a:off x="3170706" y="2960919"/>
            <a:ext cx="2900227" cy="1646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4625" indent="-17462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/>
              <a:t>The paybacks from </a:t>
            </a:r>
            <a:r>
              <a:rPr lang="en-US" sz="1200" dirty="0" smtClean="0"/>
              <a:t>the cross functional digital transformational initiatives </a:t>
            </a:r>
            <a:r>
              <a:rPr lang="en-US" sz="1200" dirty="0"/>
              <a:t>can be much greater than those of </a:t>
            </a:r>
            <a:r>
              <a:rPr lang="en-US" sz="1200" dirty="0" smtClean="0"/>
              <a:t>within </a:t>
            </a:r>
            <a:r>
              <a:rPr lang="en-US" sz="1200" dirty="0"/>
              <a:t>a single business </a:t>
            </a:r>
            <a:r>
              <a:rPr lang="en-US" sz="1200" dirty="0" smtClean="0"/>
              <a:t>function</a:t>
            </a:r>
          </a:p>
          <a:p>
            <a:pPr marL="174625" indent="-17462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/>
              <a:t>CFOs </a:t>
            </a:r>
            <a:r>
              <a:rPr lang="en-US" sz="1200" dirty="0" smtClean="0"/>
              <a:t>act as the link between various functions by </a:t>
            </a:r>
            <a:r>
              <a:rPr lang="en-US" sz="1200" dirty="0"/>
              <a:t>showing </a:t>
            </a:r>
            <a:r>
              <a:rPr lang="en-US" sz="1200" dirty="0" smtClean="0"/>
              <a:t>potential </a:t>
            </a:r>
            <a:r>
              <a:rPr lang="en-US" sz="1200" dirty="0"/>
              <a:t>financial returns from cross-functional digital process </a:t>
            </a:r>
            <a:r>
              <a:rPr lang="en-US" sz="1200" dirty="0" smtClean="0"/>
              <a:t>reengineering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150096" y="2960919"/>
            <a:ext cx="2900227" cy="346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4625" indent="-17462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/>
              <a:t>The meteoric growth of cloud </a:t>
            </a:r>
            <a:r>
              <a:rPr lang="en-US" sz="1200" dirty="0" smtClean="0"/>
              <a:t>computing technology and its advantages has enabled the shift </a:t>
            </a:r>
            <a:r>
              <a:rPr lang="en-US" sz="1200" dirty="0"/>
              <a:t>of global manufacturing and service companies </a:t>
            </a:r>
            <a:r>
              <a:rPr lang="en-US" sz="1200" dirty="0" smtClean="0"/>
              <a:t>towards cloud computing</a:t>
            </a:r>
          </a:p>
          <a:p>
            <a:pPr marL="174625" indent="-17462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/>
              <a:t>CFOs could help CIOs make a rigorous economic case for keeping or shifting </a:t>
            </a:r>
            <a:r>
              <a:rPr lang="en-US" sz="1200" dirty="0" smtClean="0"/>
              <a:t>the computing </a:t>
            </a:r>
            <a:r>
              <a:rPr lang="en-US" sz="1200" dirty="0"/>
              <a:t>applications, IT-enabled business processes, IT </a:t>
            </a:r>
            <a:r>
              <a:rPr lang="en-US" sz="1200" dirty="0" smtClean="0"/>
              <a:t>infrastructure on cloud</a:t>
            </a:r>
          </a:p>
          <a:p>
            <a:pPr marL="174625" indent="-17462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/>
              <a:t>Every company that anticipates its digital business or digital business processes will need compute-intensive resources should </a:t>
            </a:r>
            <a:r>
              <a:rPr lang="en-US" sz="1200" dirty="0" smtClean="0"/>
              <a:t>evaluate cloud vendors</a:t>
            </a:r>
          </a:p>
          <a:p>
            <a:pPr marL="174625" indent="-17462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 smtClean="0"/>
              <a:t>CFOs </a:t>
            </a:r>
            <a:r>
              <a:rPr lang="en-US" sz="1200" dirty="0"/>
              <a:t>can be a valuable resource to CIOs </a:t>
            </a:r>
            <a:r>
              <a:rPr lang="en-US" sz="1200" dirty="0" smtClean="0"/>
              <a:t>to evaluate the </a:t>
            </a:r>
            <a:r>
              <a:rPr lang="en-US" sz="1200" dirty="0"/>
              <a:t>economics of this decision</a:t>
            </a:r>
            <a:endParaRPr lang="en-US" sz="1200" dirty="0" smtClean="0"/>
          </a:p>
        </p:txBody>
      </p:sp>
      <p:sp>
        <p:nvSpPr>
          <p:cNvPr id="37" name="TextBox 36"/>
          <p:cNvSpPr txBox="1"/>
          <p:nvPr/>
        </p:nvSpPr>
        <p:spPr>
          <a:xfrm>
            <a:off x="9129486" y="2960919"/>
            <a:ext cx="2900227" cy="364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4625" indent="-17462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 smtClean="0"/>
              <a:t>Finally, CFOs </a:t>
            </a:r>
            <a:r>
              <a:rPr lang="en-US" sz="1200" dirty="0"/>
              <a:t>can play </a:t>
            </a:r>
            <a:r>
              <a:rPr lang="en-US" sz="1200" dirty="0" smtClean="0"/>
              <a:t>huge role in </a:t>
            </a:r>
            <a:r>
              <a:rPr lang="en-US" sz="1200" dirty="0"/>
              <a:t>digital </a:t>
            </a:r>
            <a:r>
              <a:rPr lang="en-US" sz="1200" dirty="0" smtClean="0"/>
              <a:t>transformation of Finance department</a:t>
            </a:r>
          </a:p>
          <a:p>
            <a:pPr marL="174625" indent="-17462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 smtClean="0"/>
              <a:t>CFOs should </a:t>
            </a:r>
            <a:r>
              <a:rPr lang="en-US" sz="1200" dirty="0"/>
              <a:t>use “machine-first” </a:t>
            </a:r>
            <a:r>
              <a:rPr lang="en-US" sz="1200" dirty="0" smtClean="0"/>
              <a:t>approach</a:t>
            </a:r>
            <a:r>
              <a:rPr lang="en-US" sz="1200" dirty="0"/>
              <a:t>, </a:t>
            </a:r>
            <a:r>
              <a:rPr lang="en-US" sz="1200" dirty="0" smtClean="0"/>
              <a:t>which means </a:t>
            </a:r>
            <a:r>
              <a:rPr lang="en-US" sz="1200" dirty="0"/>
              <a:t>determining what manual and knowledge work in finance could be automated using </a:t>
            </a:r>
            <a:r>
              <a:rPr lang="en-US" sz="1200" dirty="0" smtClean="0"/>
              <a:t>AI and </a:t>
            </a:r>
            <a:r>
              <a:rPr lang="en-US" sz="1200" dirty="0"/>
              <a:t>other technologies</a:t>
            </a:r>
          </a:p>
          <a:p>
            <a:pPr marL="174625" indent="-17462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 smtClean="0"/>
              <a:t>A </a:t>
            </a:r>
            <a:r>
              <a:rPr lang="en-US" sz="1200" dirty="0"/>
              <a:t>machine-first approach doesn’t mean replacing every employee with a </a:t>
            </a:r>
            <a:r>
              <a:rPr lang="en-US" sz="1200" dirty="0" smtClean="0"/>
              <a:t>robot; </a:t>
            </a:r>
            <a:r>
              <a:rPr lang="en-US" sz="1200" dirty="0"/>
              <a:t>It means shifting manual, paper-laden and low-value work to computers, and putting finance staff in higher-value strategic </a:t>
            </a:r>
            <a:r>
              <a:rPr lang="en-US" sz="1200" dirty="0" smtClean="0"/>
              <a:t>roles</a:t>
            </a:r>
          </a:p>
          <a:p>
            <a:pPr marL="174625" indent="-17462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 smtClean="0"/>
              <a:t>This approach would enable finance department with </a:t>
            </a:r>
            <a:r>
              <a:rPr lang="en-US" sz="1200" dirty="0"/>
              <a:t>data and analytics software so they can help product, marketing, sales, and other managers make more optimal decisions</a:t>
            </a:r>
            <a:endParaRPr lang="en-US" sz="1200" dirty="0" smtClean="0"/>
          </a:p>
        </p:txBody>
      </p:sp>
    </p:spTree>
    <p:extLst>
      <p:ext uri="{BB962C8B-B14F-4D97-AF65-F5344CB8AC3E}">
        <p14:creationId xmlns:p14="http://schemas.microsoft.com/office/powerpoint/2010/main" xmlns="" val="3452029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832000" y="6498000"/>
            <a:ext cx="360000" cy="360000"/>
          </a:xfrm>
        </p:spPr>
        <p:txBody>
          <a:bodyPr/>
          <a:lstStyle/>
          <a:p>
            <a:fld id="{C554A706-D19D-4C79-97F9-BC489483F7EF}" type="slidenum">
              <a:rPr lang="en-GB" smtClean="0"/>
              <a:pPr/>
              <a:t>25</a:t>
            </a:fld>
            <a:endParaRPr lang="en-GB" dirty="0"/>
          </a:p>
        </p:txBody>
      </p:sp>
      <p:pic>
        <p:nvPicPr>
          <p:cNvPr id="3078" name="Picture 6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-7"/>
            <a:ext cx="12192001" cy="6874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787020" y="5844149"/>
            <a:ext cx="10617960" cy="95410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A SELF THAT GOES ON CHANGING IS A SELF THAT GOES ON LIVING  </a:t>
            </a:r>
          </a:p>
          <a:p>
            <a:pPr algn="ctr"/>
            <a:r>
              <a:rPr lang="en-US" sz="2800" i="1" dirty="0">
                <a:solidFill>
                  <a:schemeClr val="bg1"/>
                </a:solidFill>
              </a:rPr>
              <a:t>- Virginia Woolf</a:t>
            </a:r>
            <a:endParaRPr lang="en-IN" sz="28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78759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832000" y="6498000"/>
            <a:ext cx="360000" cy="360000"/>
          </a:xfrm>
        </p:spPr>
        <p:txBody>
          <a:bodyPr/>
          <a:lstStyle/>
          <a:p>
            <a:fld id="{C554A706-D19D-4C79-97F9-BC489483F7EF}" type="slidenum">
              <a:rPr lang="en-GB" smtClean="0"/>
              <a:pPr/>
              <a:t>26</a:t>
            </a:fld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9229725" y="5450575"/>
            <a:ext cx="2315483" cy="664631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/>
            <a:r>
              <a:rPr lang="en-IN" sz="4000" b="1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Back Up</a:t>
            </a:r>
          </a:p>
        </p:txBody>
      </p:sp>
    </p:spTree>
    <p:extLst>
      <p:ext uri="{BB962C8B-B14F-4D97-AF65-F5344CB8AC3E}">
        <p14:creationId xmlns:p14="http://schemas.microsoft.com/office/powerpoint/2010/main" xmlns="" val="3381722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162625" y="2564075"/>
            <a:ext cx="9730925" cy="1260000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marL="900113" lvl="2" indent="-18891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alilbri"/>
              </a:rPr>
              <a:t>IoT is the network of devices such as vehicles, and home appliances that contain electronics, software, actuators, and connectivity which allows these things to connect, interact and exchange data.</a:t>
            </a:r>
          </a:p>
          <a:p>
            <a:pPr marL="900113" lvl="2" indent="-18891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lbri"/>
              </a:rPr>
              <a:t>Embedded </a:t>
            </a: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alilbri"/>
              </a:rPr>
              <a:t>with technology, these devices can communicate and interact over the Internet, and they can be remotely monitored and </a:t>
            </a:r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lbri"/>
              </a:rPr>
              <a:t>controlled</a:t>
            </a:r>
            <a:endParaRPr lang="en-US" sz="1400" dirty="0">
              <a:solidFill>
                <a:schemeClr val="tx1">
                  <a:lumMod val="85000"/>
                  <a:lumOff val="15000"/>
                </a:schemeClr>
              </a:solidFill>
              <a:latin typeface="Calil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162625" y="1238915"/>
            <a:ext cx="9730925" cy="1260000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00113" lvl="2" indent="-18891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lbri"/>
              </a:rPr>
              <a:t>Cloud computing is shared pools of configurable computer system resources and higher-level services that can be rapidly provisioned with minimal management effort, often over the Internet.</a:t>
            </a:r>
          </a:p>
          <a:p>
            <a:pPr marL="900113" lvl="2" indent="-18891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lbri"/>
              </a:rPr>
              <a:t>Cloud computing relies on sharing of resources to achieve coherence and economies of scale, similar to a public utility.</a:t>
            </a:r>
            <a:endParaRPr lang="en-IN" sz="1400" dirty="0">
              <a:solidFill>
                <a:schemeClr val="tx1">
                  <a:lumMod val="85000"/>
                  <a:lumOff val="15000"/>
                </a:schemeClr>
              </a:solidFill>
              <a:latin typeface="Calil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162625" y="3889236"/>
            <a:ext cx="9730925" cy="1260000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00113" lvl="2" indent="-18891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alilbri"/>
              </a:rPr>
              <a:t>The </a:t>
            </a:r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lbri"/>
              </a:rPr>
              <a:t>Blockchain </a:t>
            </a: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alilbri"/>
              </a:rPr>
              <a:t>is an incorruptible digital ledger of economic transactions that can be programmed to record not just financial transactions but virtually everything of </a:t>
            </a:r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lbri"/>
              </a:rPr>
              <a:t>value</a:t>
            </a:r>
          </a:p>
          <a:p>
            <a:pPr marL="900113" lvl="2" indent="-18891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alilbri"/>
              </a:rPr>
              <a:t>Information held on a blockchain exists as a </a:t>
            </a:r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lbri"/>
              </a:rPr>
              <a:t>shared and </a:t>
            </a: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alilbri"/>
              </a:rPr>
              <a:t>continually </a:t>
            </a:r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lbri"/>
              </a:rPr>
              <a:t>reconciled </a:t>
            </a: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alilbri"/>
              </a:rPr>
              <a:t>database</a:t>
            </a:r>
            <a:endParaRPr lang="en-IN" sz="1400" dirty="0">
              <a:solidFill>
                <a:schemeClr val="tx1">
                  <a:lumMod val="85000"/>
                  <a:lumOff val="15000"/>
                </a:schemeClr>
              </a:solidFill>
              <a:latin typeface="Calilbri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162625" y="5214397"/>
            <a:ext cx="9730925" cy="1260000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00113" lvl="2" indent="-18891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alilbri"/>
              </a:rPr>
              <a:t>AI is the ability of machines and software to display cognitive intelligence that promises to positively impact and raise operational efficiencies of many sectors</a:t>
            </a:r>
          </a:p>
          <a:p>
            <a:pPr marL="900113" lvl="2" indent="-18891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alilbri"/>
              </a:rPr>
              <a:t>AI is considered to be a business tool that can enhance business performances exponentially, especially in areas that require a great deal of precision, accuracy, and analytical decision-making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832000" y="6498000"/>
            <a:ext cx="360000" cy="360000"/>
          </a:xfrm>
        </p:spPr>
        <p:txBody>
          <a:bodyPr/>
          <a:lstStyle/>
          <a:p>
            <a:fld id="{C554A706-D19D-4C79-97F9-BC489483F7EF}" type="slidenum">
              <a:rPr lang="en-GB" smtClean="0"/>
              <a:pPr/>
              <a:t>27</a:t>
            </a:fld>
            <a:endParaRPr lang="en-GB" dirty="0"/>
          </a:p>
        </p:txBody>
      </p:sp>
      <p:sp>
        <p:nvSpPr>
          <p:cNvPr id="3" name="Title 7"/>
          <p:cNvSpPr txBox="1">
            <a:spLocks/>
          </p:cNvSpPr>
          <p:nvPr/>
        </p:nvSpPr>
        <p:spPr>
          <a:xfrm>
            <a:off x="322362" y="604293"/>
            <a:ext cx="9547352" cy="48405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241294" indent="-241294" algn="l" defTabSz="1219170" rtl="0" eaLnBrk="1" latinLnBrk="0" hangingPunct="1">
              <a:spcBef>
                <a:spcPct val="0"/>
              </a:spcBef>
              <a:buFont typeface="Arial" panose="020B0604020202020204" pitchFamily="34" charset="0"/>
              <a:buChar char="–"/>
              <a:defRPr sz="24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indent="0">
              <a:buNone/>
              <a:defRPr/>
            </a:pPr>
            <a:r>
              <a:rPr lang="en-US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Snapshot of Various Technologies</a:t>
            </a:r>
            <a:endParaRPr lang="en-US" sz="28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Pentagon 3"/>
          <p:cNvSpPr/>
          <p:nvPr/>
        </p:nvSpPr>
        <p:spPr>
          <a:xfrm>
            <a:off x="307846" y="1238914"/>
            <a:ext cx="2525486" cy="1260000"/>
          </a:xfrm>
          <a:prstGeom prst="homePlate">
            <a:avLst/>
          </a:prstGeom>
          <a:solidFill>
            <a:schemeClr val="bg1">
              <a:lumMod val="50000"/>
            </a:schemeClr>
          </a:solidFill>
          <a:ln w="762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r>
              <a:rPr lang="en-IN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Cloud Computing</a:t>
            </a:r>
            <a:endParaRPr lang="en-IN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Pentagon 5"/>
          <p:cNvSpPr/>
          <p:nvPr/>
        </p:nvSpPr>
        <p:spPr>
          <a:xfrm>
            <a:off x="307846" y="3889234"/>
            <a:ext cx="2525486" cy="1260000"/>
          </a:xfrm>
          <a:prstGeom prst="homePlate">
            <a:avLst/>
          </a:prstGeom>
          <a:solidFill>
            <a:schemeClr val="bg1">
              <a:lumMod val="50000"/>
            </a:schemeClr>
          </a:solidFill>
          <a:ln w="762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r>
              <a:rPr lang="en-IN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Blockchain</a:t>
            </a:r>
            <a:endParaRPr lang="en-IN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Pentagon 6"/>
          <p:cNvSpPr/>
          <p:nvPr/>
        </p:nvSpPr>
        <p:spPr>
          <a:xfrm>
            <a:off x="307846" y="5214395"/>
            <a:ext cx="2525486" cy="1260000"/>
          </a:xfrm>
          <a:prstGeom prst="homePlate">
            <a:avLst/>
          </a:prstGeom>
          <a:solidFill>
            <a:schemeClr val="bg1">
              <a:lumMod val="50000"/>
            </a:schemeClr>
          </a:solidFill>
          <a:ln w="762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r>
              <a:rPr lang="en-IN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Artificial Intelligence</a:t>
            </a:r>
            <a:endParaRPr lang="en-IN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Pentagon 4"/>
          <p:cNvSpPr/>
          <p:nvPr/>
        </p:nvSpPr>
        <p:spPr>
          <a:xfrm>
            <a:off x="307846" y="2564074"/>
            <a:ext cx="2525486" cy="1260000"/>
          </a:xfrm>
          <a:prstGeom prst="homePlate">
            <a:avLst/>
          </a:prstGeom>
          <a:solidFill>
            <a:schemeClr val="bg1">
              <a:lumMod val="50000"/>
            </a:schemeClr>
          </a:solidFill>
          <a:ln w="762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r>
              <a:rPr lang="en-IN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Internet of Things</a:t>
            </a:r>
            <a:endParaRPr lang="en-IN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95357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832000" y="6498000"/>
            <a:ext cx="360000" cy="360000"/>
          </a:xfrm>
        </p:spPr>
        <p:txBody>
          <a:bodyPr/>
          <a:lstStyle/>
          <a:p>
            <a:pPr algn="ctr"/>
            <a:fld id="{C554A706-D19D-4C79-97F9-BC489483F7EF}" type="slidenum">
              <a:rPr lang="en-GB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pPr algn="ctr"/>
              <a:t>3</a:t>
            </a:fld>
            <a:endParaRPr lang="en-GB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Title 7"/>
          <p:cNvSpPr txBox="1">
            <a:spLocks/>
          </p:cNvSpPr>
          <p:nvPr/>
        </p:nvSpPr>
        <p:spPr>
          <a:xfrm>
            <a:off x="322362" y="604293"/>
            <a:ext cx="9547352" cy="48405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defPPr>
              <a:defRPr lang="en-US"/>
            </a:defPPr>
            <a:lvl1pPr indent="0" defTabSz="1219170">
              <a:spcBef>
                <a:spcPct val="0"/>
              </a:spcBef>
              <a:buFont typeface="Arial" panose="020B0604020202020204" pitchFamily="34" charset="0"/>
              <a:buNone/>
              <a:defRPr sz="2800" b="1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Points for Discussion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1785258" y="1693193"/>
            <a:ext cx="783771" cy="52251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endParaRPr lang="en-IN" sz="20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85258" y="2467645"/>
            <a:ext cx="783771" cy="52251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b="1" dirty="0" smtClean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lang="en-IN" sz="2000" b="1" dirty="0">
              <a:solidFill>
                <a:schemeClr val="bg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785258" y="3242097"/>
            <a:ext cx="783771" cy="52251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b="1" dirty="0" smtClean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endParaRPr lang="en-IN" sz="2000" b="1" dirty="0">
              <a:solidFill>
                <a:schemeClr val="bg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785258" y="4791001"/>
            <a:ext cx="783771" cy="52251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b="1" dirty="0" smtClean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  <a:endParaRPr lang="en-IN" sz="2000" b="1" dirty="0">
              <a:solidFill>
                <a:schemeClr val="bg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794000" y="1693193"/>
            <a:ext cx="7757887" cy="52251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n-U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Technology &amp; Human Competencies</a:t>
            </a:r>
            <a:endParaRPr 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794000" y="2467645"/>
            <a:ext cx="7757887" cy="52251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n-US" sz="2000" b="1" dirty="0" smtClean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Transformation of Management Accounting &amp; Business Partnering</a:t>
            </a:r>
            <a:endParaRPr lang="en-US" sz="2000" b="1" dirty="0">
              <a:solidFill>
                <a:schemeClr val="bg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794000" y="3242097"/>
            <a:ext cx="7757887" cy="52251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n-US" sz="2000" b="1" dirty="0" smtClean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Big Data in Business</a:t>
            </a:r>
            <a:endParaRPr lang="en-US" sz="2000" b="1" dirty="0">
              <a:solidFill>
                <a:schemeClr val="bg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794000" y="4791001"/>
            <a:ext cx="7757887" cy="52251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n-US" sz="2000" b="1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How </a:t>
            </a:r>
            <a:r>
              <a:rPr lang="en-US" sz="2000" b="1" dirty="0" smtClean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Big Data </a:t>
            </a:r>
            <a:r>
              <a:rPr lang="en-US" sz="2000" b="1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will change the way we do Business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785258" y="4016549"/>
            <a:ext cx="783771" cy="52251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b="1" dirty="0" smtClean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endParaRPr lang="en-IN" sz="2000" b="1" dirty="0">
              <a:solidFill>
                <a:schemeClr val="bg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794000" y="4016549"/>
            <a:ext cx="7757887" cy="52251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n-US" sz="2000" b="1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Benefits of </a:t>
            </a:r>
            <a:r>
              <a:rPr lang="en-US" sz="2000" b="1" dirty="0" smtClean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Big Data</a:t>
            </a:r>
            <a:endParaRPr lang="en-US" sz="2000" b="1" dirty="0">
              <a:solidFill>
                <a:schemeClr val="bg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792516" y="5565454"/>
            <a:ext cx="783771" cy="52251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b="1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801258" y="5565454"/>
            <a:ext cx="7757887" cy="52251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n-US" sz="2000" b="1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CFO’s Role in Digital Transformation</a:t>
            </a:r>
          </a:p>
        </p:txBody>
      </p:sp>
    </p:spTree>
    <p:extLst>
      <p:ext uri="{BB962C8B-B14F-4D97-AF65-F5344CB8AC3E}">
        <p14:creationId xmlns:p14="http://schemas.microsoft.com/office/powerpoint/2010/main" xmlns="" val="1814491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832000" y="6498000"/>
            <a:ext cx="360000" cy="360000"/>
          </a:xfrm>
        </p:spPr>
        <p:txBody>
          <a:bodyPr/>
          <a:lstStyle/>
          <a:p>
            <a:pPr>
              <a:defRPr/>
            </a:pPr>
            <a:fld id="{C554A706-D19D-4C79-97F9-BC489483F7EF}" type="slidenum">
              <a:rPr lang="en-GB">
                <a:latin typeface="Calibri" panose="020F0502020204030204" pitchFamily="34" charset="0"/>
                <a:cs typeface="Calibri" panose="020F0502020204030204" pitchFamily="34" charset="0"/>
              </a:rPr>
              <a:pPr>
                <a:defRPr/>
              </a:pPr>
              <a:t>4</a:t>
            </a:fld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0653" y="1255062"/>
            <a:ext cx="11178570" cy="710216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0" tIns="0" rIns="0" bIns="0" rtlCol="0" anchor="ctr" anchorCtr="0">
            <a:noAutofit/>
          </a:bodyPr>
          <a:lstStyle/>
          <a:p>
            <a:pPr lvl="0" algn="ctr">
              <a:defRPr/>
            </a:pP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Illustration of Hans Moravec’s “landscape of human competence,” where elevation represents difficulty for </a:t>
            </a:r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computers to master a competency , </a:t>
            </a: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the rising sea level represents what computers are able to do. </a:t>
            </a:r>
            <a:endParaRPr lang="en-US" i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itle 7"/>
          <p:cNvSpPr txBox="1">
            <a:spLocks/>
          </p:cNvSpPr>
          <p:nvPr/>
        </p:nvSpPr>
        <p:spPr>
          <a:xfrm>
            <a:off x="336877" y="604519"/>
            <a:ext cx="8850666" cy="48405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241294" indent="-241294" algn="l" defTabSz="1219170" rtl="0" eaLnBrk="1" latinLnBrk="0" hangingPunct="1">
              <a:spcBef>
                <a:spcPct val="0"/>
              </a:spcBef>
              <a:buFont typeface="Arial" panose="020B0604020202020204" pitchFamily="34" charset="0"/>
              <a:buChar char="–"/>
              <a:defRPr sz="24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indent="0">
              <a:buNone/>
              <a:defRPr/>
            </a:pPr>
            <a:r>
              <a:rPr 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Hans Moravec’s Landscape of Human </a:t>
            </a:r>
            <a:r>
              <a:rPr lang="en-US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Competence</a:t>
            </a:r>
            <a:endParaRPr lang="en-US" sz="28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24219" y="2063382"/>
            <a:ext cx="7320280" cy="43021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0" name="TextBox 69"/>
          <p:cNvSpPr txBox="1"/>
          <p:nvPr/>
        </p:nvSpPr>
        <p:spPr>
          <a:xfrm>
            <a:off x="8385137" y="6562461"/>
            <a:ext cx="1371714" cy="231077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en-IN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Source : Life 3.0</a:t>
            </a:r>
          </a:p>
        </p:txBody>
      </p:sp>
    </p:spTree>
    <p:extLst>
      <p:ext uri="{BB962C8B-B14F-4D97-AF65-F5344CB8AC3E}">
        <p14:creationId xmlns:p14="http://schemas.microsoft.com/office/powerpoint/2010/main" xmlns="" val="2573704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832000" y="6498000"/>
            <a:ext cx="360000" cy="360000"/>
          </a:xfrm>
        </p:spPr>
        <p:txBody>
          <a:bodyPr/>
          <a:lstStyle/>
          <a:p>
            <a:pPr>
              <a:defRPr/>
            </a:pPr>
            <a:fld id="{C554A706-D19D-4C79-97F9-BC489483F7EF}" type="slidenum">
              <a:rPr lang="en-GB">
                <a:latin typeface="Calibri" panose="020F0502020204030204" pitchFamily="34" charset="0"/>
                <a:cs typeface="Calibri" panose="020F0502020204030204" pitchFamily="34" charset="0"/>
              </a:rPr>
              <a:pPr>
                <a:defRPr/>
              </a:pPr>
              <a:t>5</a:t>
            </a:fld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itle 7"/>
          <p:cNvSpPr txBox="1">
            <a:spLocks/>
          </p:cNvSpPr>
          <p:nvPr/>
        </p:nvSpPr>
        <p:spPr>
          <a:xfrm>
            <a:off x="336877" y="604519"/>
            <a:ext cx="8850666" cy="48405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241294" indent="-241294" algn="l" defTabSz="1219170" rtl="0" eaLnBrk="1" latinLnBrk="0" hangingPunct="1">
              <a:spcBef>
                <a:spcPct val="0"/>
              </a:spcBef>
              <a:buFont typeface="Arial" panose="020B0604020202020204" pitchFamily="34" charset="0"/>
              <a:buChar char="–"/>
              <a:defRPr sz="24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indent="0">
              <a:buNone/>
              <a:defRPr/>
            </a:pPr>
            <a:r>
              <a:rPr 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Hans Moravec’s Landscape of Human </a:t>
            </a:r>
            <a:r>
              <a:rPr lang="en-US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Competence</a:t>
            </a:r>
            <a:endParaRPr lang="en-US" sz="28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69" name="Group 68"/>
          <p:cNvGrpSpPr/>
          <p:nvPr/>
        </p:nvGrpSpPr>
        <p:grpSpPr>
          <a:xfrm>
            <a:off x="3255283" y="1264173"/>
            <a:ext cx="5681433" cy="5413827"/>
            <a:chOff x="6415312" y="1204686"/>
            <a:chExt cx="5362123" cy="5413827"/>
          </a:xfrm>
        </p:grpSpPr>
        <p:sp>
          <p:nvSpPr>
            <p:cNvPr id="59" name="Up Arrow 58"/>
            <p:cNvSpPr/>
            <p:nvPr/>
          </p:nvSpPr>
          <p:spPr>
            <a:xfrm>
              <a:off x="6415312" y="1204686"/>
              <a:ext cx="5362123" cy="5413827"/>
            </a:xfrm>
            <a:prstGeom prst="upArrow">
              <a:avLst>
                <a:gd name="adj1" fmla="val 66783"/>
                <a:gd name="adj2" fmla="val 16108"/>
              </a:avLst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IN" sz="17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Various Competencies mastered by Computers</a:t>
              </a:r>
            </a:p>
            <a:p>
              <a:pPr algn="ctr"/>
              <a:endParaRPr lang="en-IN" sz="1700" dirty="0">
                <a:solidFill>
                  <a:schemeClr val="tx1">
                    <a:lumMod val="90000"/>
                    <a:lumOff val="10000"/>
                  </a:schemeClr>
                </a:solidFill>
              </a:endParaRP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7794170" y="5598170"/>
              <a:ext cx="3657600" cy="900000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dirty="0" smtClean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Rote Memorization, Arithmetic, Chess &amp; Jeopardy</a:t>
              </a:r>
              <a:endParaRPr lang="en-IN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4" name="Rectangle 63"/>
            <p:cNvSpPr/>
            <p:nvPr/>
          </p:nvSpPr>
          <p:spPr>
            <a:xfrm>
              <a:off x="7794170" y="4557696"/>
              <a:ext cx="3657600" cy="900000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dirty="0" smtClean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Speech recognition, Translation, Vision, Driving, Investment</a:t>
              </a:r>
              <a:endParaRPr lang="en-IN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5" name="Rectangle 64"/>
            <p:cNvSpPr/>
            <p:nvPr/>
          </p:nvSpPr>
          <p:spPr>
            <a:xfrm>
              <a:off x="7794170" y="3517223"/>
              <a:ext cx="3657600" cy="9000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dirty="0" smtClean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Social Interaction, </a:t>
              </a:r>
              <a:r>
                <a:rPr lang="en-IN" b="1" dirty="0" smtClean="0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Management</a:t>
              </a:r>
              <a:r>
                <a:rPr lang="en-IN" dirty="0" smtClean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, Theorem Verification, Theorem Proving</a:t>
              </a:r>
              <a:endParaRPr lang="en-IN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7794170" y="2476750"/>
              <a:ext cx="3657600" cy="9000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dirty="0" smtClean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Art, Book Writing, Science, Cinematography, Programming</a:t>
              </a:r>
              <a:endParaRPr lang="en-IN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1028" name="Picture 4" descr="Image result for Green Tick mar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35852" y="5852285"/>
            <a:ext cx="360000" cy="360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4" descr="Image result for Green Tick mar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35852" y="4950106"/>
            <a:ext cx="360000" cy="360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16704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832000" y="6498000"/>
            <a:ext cx="360000" cy="360000"/>
          </a:xfrm>
        </p:spPr>
        <p:txBody>
          <a:bodyPr/>
          <a:lstStyle/>
          <a:p>
            <a:pPr>
              <a:defRPr/>
            </a:pPr>
            <a:fld id="{C554A706-D19D-4C79-97F9-BC489483F7EF}" type="slidenum">
              <a:rPr lang="en-GB">
                <a:latin typeface="Calibri" panose="020F0502020204030204" pitchFamily="34" charset="0"/>
                <a:cs typeface="Calibri" panose="020F0502020204030204" pitchFamily="34" charset="0"/>
              </a:rPr>
              <a:pPr>
                <a:defRPr/>
              </a:pPr>
              <a:t>6</a:t>
            </a:fld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itle 7"/>
          <p:cNvSpPr txBox="1">
            <a:spLocks/>
          </p:cNvSpPr>
          <p:nvPr/>
        </p:nvSpPr>
        <p:spPr>
          <a:xfrm>
            <a:off x="336877" y="604519"/>
            <a:ext cx="8850666" cy="48405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241294" indent="-241294" algn="l" defTabSz="1219170" rtl="0" eaLnBrk="1" latinLnBrk="0" hangingPunct="1">
              <a:spcBef>
                <a:spcPct val="0"/>
              </a:spcBef>
              <a:buFont typeface="Arial" panose="020B0604020202020204" pitchFamily="34" charset="0"/>
              <a:buChar char="–"/>
              <a:defRPr sz="24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indent="0">
              <a:buNone/>
              <a:defRPr/>
            </a:pPr>
            <a:r>
              <a:rPr lang="en-US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Job Landscape in 2022</a:t>
            </a:r>
            <a:endParaRPr lang="en-US" sz="28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Up Arrow 3"/>
          <p:cNvSpPr/>
          <p:nvPr/>
        </p:nvSpPr>
        <p:spPr>
          <a:xfrm>
            <a:off x="336877" y="1460310"/>
            <a:ext cx="2456597" cy="4749421"/>
          </a:xfrm>
          <a:prstGeom prst="upArrow">
            <a:avLst>
              <a:gd name="adj1" fmla="val 50000"/>
              <a:gd name="adj2" fmla="val 37778"/>
            </a:avLst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5" name="Up Arrow 14"/>
          <p:cNvSpPr/>
          <p:nvPr/>
        </p:nvSpPr>
        <p:spPr>
          <a:xfrm rot="10800000">
            <a:off x="9375403" y="1460310"/>
            <a:ext cx="2456597" cy="4749421"/>
          </a:xfrm>
          <a:prstGeom prst="upArrow">
            <a:avLst>
              <a:gd name="adj1" fmla="val 50000"/>
              <a:gd name="adj2" fmla="val 37778"/>
            </a:avLst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" name="TextBox 4"/>
          <p:cNvSpPr txBox="1"/>
          <p:nvPr/>
        </p:nvSpPr>
        <p:spPr>
          <a:xfrm>
            <a:off x="2793474" y="1978923"/>
            <a:ext cx="25104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Top 10 Emerging</a:t>
            </a:r>
            <a:endParaRPr lang="en-IN" sz="2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82057" y="2579428"/>
            <a:ext cx="4320000" cy="3398292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I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Data Analytics &amp; Scientist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I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AI &amp; Machine learning specialist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IN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General Operation Manager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I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Software &amp; Application developer Analyst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IN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Sales &amp; Marketing Professional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I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Big Data Specialist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I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Digital Transformation Specialist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I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New Technology Specialist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IN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Organisational Developer Specialist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I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Information Technology Specialist</a:t>
            </a:r>
            <a:endParaRPr lang="en-IN" sz="16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261563" y="1729854"/>
            <a:ext cx="4320000" cy="3398292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174625" indent="-174625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IN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Data Entry Clerks</a:t>
            </a:r>
          </a:p>
          <a:p>
            <a:pPr marL="174625" indent="-174625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I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Accounting Book keeping &amp; Payroll clerks</a:t>
            </a:r>
          </a:p>
          <a:p>
            <a:pPr marL="174625" indent="-174625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IN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Administration &amp; Executive Secretaries</a:t>
            </a:r>
          </a:p>
          <a:p>
            <a:pPr marL="174625" indent="-174625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IN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Assembly &amp; Factory Workers</a:t>
            </a:r>
          </a:p>
          <a:p>
            <a:pPr marL="174625" indent="-174625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IN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Client Information &amp; Customer Service Workers</a:t>
            </a:r>
          </a:p>
          <a:p>
            <a:pPr marL="174625" indent="-174625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IN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Business Service &amp; Administration Managers</a:t>
            </a:r>
          </a:p>
          <a:p>
            <a:pPr marL="174625" indent="-174625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I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Accountants &amp; Auditors</a:t>
            </a:r>
          </a:p>
          <a:p>
            <a:pPr marL="174625" indent="-174625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IN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Material Recording &amp; Stock Keeping Clerks</a:t>
            </a:r>
          </a:p>
          <a:p>
            <a:pPr marL="174625" indent="-174625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IN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General Operation Managers</a:t>
            </a:r>
          </a:p>
          <a:p>
            <a:pPr marL="174625" indent="-174625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IN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Postal Service Clerks</a:t>
            </a:r>
            <a:endParaRPr lang="en-IN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010400" y="5293247"/>
            <a:ext cx="23650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N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Top 10 Declining</a:t>
            </a:r>
            <a:endParaRPr lang="en-IN" sz="2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08958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832000" y="6498000"/>
            <a:ext cx="360000" cy="360000"/>
          </a:xfrm>
        </p:spPr>
        <p:txBody>
          <a:bodyPr/>
          <a:lstStyle/>
          <a:p>
            <a:pPr algn="ctr"/>
            <a:fld id="{C554A706-D19D-4C79-97F9-BC489483F7EF}" type="slidenum">
              <a:rPr lang="en-GB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pPr algn="ctr"/>
              <a:t>7</a:t>
            </a:fld>
            <a:endParaRPr lang="en-GB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Title 7"/>
          <p:cNvSpPr txBox="1">
            <a:spLocks/>
          </p:cNvSpPr>
          <p:nvPr/>
        </p:nvSpPr>
        <p:spPr>
          <a:xfrm>
            <a:off x="322362" y="604293"/>
            <a:ext cx="9547352" cy="48405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defPPr>
              <a:defRPr lang="en-US"/>
            </a:defPPr>
            <a:lvl1pPr indent="0" defTabSz="1219170">
              <a:spcBef>
                <a:spcPct val="0"/>
              </a:spcBef>
              <a:buFont typeface="Arial" panose="020B0604020202020204" pitchFamily="34" charset="0"/>
              <a:buNone/>
              <a:defRPr sz="2800" b="1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Points for Discussion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1785258" y="1693193"/>
            <a:ext cx="783771" cy="52251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b="1" dirty="0" smtClean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endParaRPr lang="en-IN" sz="2000" b="1" dirty="0">
              <a:solidFill>
                <a:schemeClr val="bg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85258" y="2467645"/>
            <a:ext cx="783771" cy="52251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lang="en-IN" sz="20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785258" y="3242097"/>
            <a:ext cx="783771" cy="52251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b="1" dirty="0" smtClean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endParaRPr lang="en-IN" sz="2000" b="1" dirty="0">
              <a:solidFill>
                <a:schemeClr val="bg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785258" y="4791001"/>
            <a:ext cx="783771" cy="52251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b="1" dirty="0" smtClean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  <a:endParaRPr lang="en-IN" sz="2000" b="1" dirty="0">
              <a:solidFill>
                <a:schemeClr val="bg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794000" y="1693193"/>
            <a:ext cx="7757887" cy="52251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n-US" sz="2000" b="1" dirty="0" smtClean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Technology &amp; Human Competencies</a:t>
            </a:r>
            <a:endParaRPr lang="en-US" sz="2000" b="1" dirty="0">
              <a:solidFill>
                <a:schemeClr val="bg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794000" y="2467645"/>
            <a:ext cx="7757887" cy="52251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n-IN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Transformation of Management Accounting </a:t>
            </a:r>
            <a:r>
              <a:rPr lang="en-IN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&amp; Business Partnering</a:t>
            </a:r>
            <a:endParaRPr lang="en-IN" sz="20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794000" y="3242097"/>
            <a:ext cx="7757887" cy="52251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n-US" sz="2000" b="1" dirty="0" smtClean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Big Data in Business</a:t>
            </a:r>
            <a:endParaRPr lang="en-US" sz="2000" b="1" dirty="0">
              <a:solidFill>
                <a:schemeClr val="bg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794000" y="4791001"/>
            <a:ext cx="7757887" cy="52251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n-US" sz="2000" b="1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How </a:t>
            </a:r>
            <a:r>
              <a:rPr lang="en-US" sz="2000" b="1" dirty="0" smtClean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Big Data </a:t>
            </a:r>
            <a:r>
              <a:rPr lang="en-US" sz="2000" b="1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will change the way we do Business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785258" y="4016549"/>
            <a:ext cx="783771" cy="52251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b="1" dirty="0" smtClean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endParaRPr lang="en-IN" sz="2000" b="1" dirty="0">
              <a:solidFill>
                <a:schemeClr val="bg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794000" y="4016549"/>
            <a:ext cx="7757887" cy="52251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n-US" sz="2000" b="1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Benefits of </a:t>
            </a:r>
            <a:r>
              <a:rPr lang="en-US" sz="2000" b="1" dirty="0" smtClean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Big Data</a:t>
            </a:r>
            <a:endParaRPr lang="en-US" sz="2000" b="1" dirty="0">
              <a:solidFill>
                <a:schemeClr val="bg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792516" y="5565454"/>
            <a:ext cx="783771" cy="52251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b="1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801258" y="5565454"/>
            <a:ext cx="7757887" cy="52251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n-US" sz="2000" b="1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CFO’s Role in Digital Transformation</a:t>
            </a:r>
          </a:p>
        </p:txBody>
      </p:sp>
    </p:spTree>
    <p:extLst>
      <p:ext uri="{BB962C8B-B14F-4D97-AF65-F5344CB8AC3E}">
        <p14:creationId xmlns:p14="http://schemas.microsoft.com/office/powerpoint/2010/main" xmlns="" val="919581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931" t="5949"/>
          <a:stretch/>
        </p:blipFill>
        <p:spPr>
          <a:xfrm>
            <a:off x="2086265" y="1382627"/>
            <a:ext cx="4632542" cy="2696643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832000" y="6498000"/>
            <a:ext cx="360000" cy="360000"/>
          </a:xfrm>
        </p:spPr>
        <p:txBody>
          <a:bodyPr/>
          <a:lstStyle/>
          <a:p>
            <a:pPr>
              <a:defRPr/>
            </a:pPr>
            <a:fld id="{C554A706-D19D-4C79-97F9-BC489483F7EF}" type="slidenum">
              <a:rPr lang="en-GB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>
                <a:defRPr/>
              </a:pPr>
              <a:t>8</a:t>
            </a:fld>
            <a:endParaRPr lang="en-GB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itle 7"/>
          <p:cNvSpPr txBox="1">
            <a:spLocks/>
          </p:cNvSpPr>
          <p:nvPr/>
        </p:nvSpPr>
        <p:spPr>
          <a:xfrm>
            <a:off x="322362" y="618807"/>
            <a:ext cx="7365456" cy="48405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241294" indent="-241294" algn="l" defTabSz="1219170" rtl="0" eaLnBrk="1" latinLnBrk="0" hangingPunct="1">
              <a:spcBef>
                <a:spcPct val="0"/>
              </a:spcBef>
              <a:buFont typeface="Arial" panose="020B0604020202020204" pitchFamily="34" charset="0"/>
              <a:buChar char="–"/>
              <a:defRPr sz="24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indent="0">
              <a:buNone/>
              <a:defRPr/>
            </a:pPr>
            <a:r>
              <a:rPr lang="en-US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Transformation of Management Accounting </a:t>
            </a:r>
            <a:endParaRPr lang="en-US" sz="28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  <a:defRPr/>
            </a:pPr>
            <a:endParaRPr lang="en-US" sz="28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514470" y="4915748"/>
            <a:ext cx="2332800" cy="0"/>
          </a:xfrm>
          <a:prstGeom prst="line">
            <a:avLst/>
          </a:prstGeom>
          <a:ln w="34925" cmpd="sng">
            <a:solidFill>
              <a:schemeClr val="tx1">
                <a:lumMod val="90000"/>
                <a:lumOff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817406" y="3950548"/>
            <a:ext cx="2332800" cy="0"/>
          </a:xfrm>
          <a:prstGeom prst="line">
            <a:avLst/>
          </a:prstGeom>
          <a:ln w="34925" cmpd="sng">
            <a:solidFill>
              <a:schemeClr val="tx1">
                <a:lumMod val="90000"/>
                <a:lumOff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6139689" y="2985348"/>
            <a:ext cx="2332800" cy="0"/>
          </a:xfrm>
          <a:prstGeom prst="line">
            <a:avLst/>
          </a:prstGeom>
          <a:ln w="34925" cmpd="sng">
            <a:solidFill>
              <a:schemeClr val="tx1">
                <a:lumMod val="90000"/>
                <a:lumOff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8466810" y="2020148"/>
            <a:ext cx="2332800" cy="0"/>
          </a:xfrm>
          <a:prstGeom prst="line">
            <a:avLst/>
          </a:prstGeom>
          <a:ln w="34925" cmpd="sng">
            <a:solidFill>
              <a:schemeClr val="tx1">
                <a:lumMod val="90000"/>
                <a:lumOff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831919" y="3950548"/>
            <a:ext cx="0" cy="965200"/>
          </a:xfrm>
          <a:prstGeom prst="line">
            <a:avLst/>
          </a:prstGeom>
          <a:ln w="34925" cmpd="sng">
            <a:solidFill>
              <a:schemeClr val="tx1">
                <a:lumMod val="90000"/>
                <a:lumOff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154202" y="2985348"/>
            <a:ext cx="0" cy="965200"/>
          </a:xfrm>
          <a:prstGeom prst="line">
            <a:avLst/>
          </a:prstGeom>
          <a:ln w="34925" cmpd="sng">
            <a:solidFill>
              <a:schemeClr val="tx1">
                <a:lumMod val="90000"/>
                <a:lumOff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8478908" y="2020148"/>
            <a:ext cx="0" cy="965200"/>
          </a:xfrm>
          <a:prstGeom prst="line">
            <a:avLst/>
          </a:prstGeom>
          <a:ln w="34925" cmpd="sng">
            <a:solidFill>
              <a:schemeClr val="tx1">
                <a:lumMod val="90000"/>
                <a:lumOff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1509637" y="4325962"/>
            <a:ext cx="229967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Book Keeper &amp; Cost Accountant</a:t>
            </a:r>
            <a:endParaRPr lang="en-IN" sz="16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847270" y="3346536"/>
            <a:ext cx="22633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Management Accountant &amp; Controller</a:t>
            </a:r>
            <a:endParaRPr lang="en-IN" sz="16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146482" y="2389480"/>
            <a:ext cx="23114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Performance &amp; Management Accounting</a:t>
            </a:r>
            <a:endParaRPr lang="en-IN" sz="16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8478908" y="1431644"/>
            <a:ext cx="198355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Strategic Business Partner</a:t>
            </a:r>
            <a:endParaRPr lang="en-IN" sz="16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514470" y="4915748"/>
            <a:ext cx="2332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Books keeping and reporting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Key roles included collecting, measuring, storing and reporting financial status of organization</a:t>
            </a:r>
            <a:endParaRPr lang="en-IN" sz="1400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831919" y="3950548"/>
            <a:ext cx="2332800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Cost determination and Financial controlling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Information for Management Planning and Controlling for decision making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Information of costing of products &amp; services of interest to management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154202" y="2985348"/>
            <a:ext cx="23328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Measure the performance of organization 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Establishing and tracking performance standard; 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Feedback to compare actual performance with planned performance and controlling to evaluate deviation from plans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Performance reports allows managers to take corrective actions </a:t>
            </a:r>
            <a:endParaRPr lang="en-US" sz="1400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478908" y="2020148"/>
            <a:ext cx="233280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More focus on analyzing, planning, and strategizing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Value Creation through effective use of resources</a:t>
            </a:r>
            <a:endParaRPr lang="en-US" sz="1400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Continuous improvement by searching of ways for increasing overall efficiencies and productivity of activities by reducing wastes, increasing quality and reducing costs</a:t>
            </a:r>
          </a:p>
        </p:txBody>
      </p:sp>
      <p:cxnSp>
        <p:nvCxnSpPr>
          <p:cNvPr id="39" name="Straight Connector 38"/>
          <p:cNvCxnSpPr/>
          <p:nvPr/>
        </p:nvCxnSpPr>
        <p:spPr>
          <a:xfrm>
            <a:off x="3831919" y="4174740"/>
            <a:ext cx="0" cy="2437278"/>
          </a:xfrm>
          <a:prstGeom prst="line">
            <a:avLst/>
          </a:prstGeom>
          <a:ln w="6350">
            <a:solidFill>
              <a:schemeClr val="tx1">
                <a:lumMod val="90000"/>
                <a:lumOff val="1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6146482" y="3317261"/>
            <a:ext cx="0" cy="3294757"/>
          </a:xfrm>
          <a:prstGeom prst="line">
            <a:avLst/>
          </a:prstGeom>
          <a:ln w="6350">
            <a:solidFill>
              <a:schemeClr val="tx1">
                <a:lumMod val="90000"/>
                <a:lumOff val="1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8464394" y="2543581"/>
            <a:ext cx="14150" cy="4068437"/>
          </a:xfrm>
          <a:prstGeom prst="line">
            <a:avLst/>
          </a:prstGeom>
          <a:ln w="6350">
            <a:solidFill>
              <a:schemeClr val="tx1">
                <a:lumMod val="90000"/>
                <a:lumOff val="1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73292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832000" y="6498000"/>
            <a:ext cx="360000" cy="360000"/>
          </a:xfrm>
        </p:spPr>
        <p:txBody>
          <a:bodyPr/>
          <a:lstStyle/>
          <a:p>
            <a:pPr>
              <a:defRPr/>
            </a:pPr>
            <a:fld id="{C554A706-D19D-4C79-97F9-BC489483F7EF}" type="slidenum">
              <a:rPr lang="en-GB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>
                <a:defRPr/>
              </a:pPr>
              <a:t>9</a:t>
            </a:fld>
            <a:endParaRPr lang="en-GB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itle 7"/>
          <p:cNvSpPr txBox="1">
            <a:spLocks/>
          </p:cNvSpPr>
          <p:nvPr/>
        </p:nvSpPr>
        <p:spPr>
          <a:xfrm>
            <a:off x="322362" y="618807"/>
            <a:ext cx="7365456" cy="48405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241294" indent="-241294" algn="l" defTabSz="1219170" rtl="0" eaLnBrk="1" latinLnBrk="0" hangingPunct="1">
              <a:spcBef>
                <a:spcPct val="0"/>
              </a:spcBef>
              <a:buFont typeface="Arial" panose="020B0604020202020204" pitchFamily="34" charset="0"/>
              <a:buChar char="–"/>
              <a:defRPr sz="24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indent="0">
              <a:buNone/>
              <a:defRPr/>
            </a:pPr>
            <a:r>
              <a:rPr lang="en-US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Role </a:t>
            </a:r>
            <a:r>
              <a:rPr 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 </a:t>
            </a:r>
            <a:r>
              <a:rPr lang="en-US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Accountants </a:t>
            </a:r>
            <a:endParaRPr lang="en-US" sz="28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2347413" y="1920910"/>
            <a:ext cx="7492621" cy="4217158"/>
            <a:chOff x="2402008" y="1269242"/>
            <a:chExt cx="7178720" cy="5373621"/>
          </a:xfrm>
        </p:grpSpPr>
        <p:sp>
          <p:nvSpPr>
            <p:cNvPr id="4" name="Rectangle 3"/>
            <p:cNvSpPr/>
            <p:nvPr/>
          </p:nvSpPr>
          <p:spPr>
            <a:xfrm>
              <a:off x="3127612" y="1719618"/>
              <a:ext cx="5936776" cy="418346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cxnSp>
          <p:nvCxnSpPr>
            <p:cNvPr id="6" name="Straight Connector 5"/>
            <p:cNvCxnSpPr>
              <a:stCxn id="4" idx="0"/>
              <a:endCxn id="4" idx="2"/>
            </p:cNvCxnSpPr>
            <p:nvPr/>
          </p:nvCxnSpPr>
          <p:spPr>
            <a:xfrm>
              <a:off x="6096000" y="1719618"/>
              <a:ext cx="0" cy="4183466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>
              <a:stCxn id="4" idx="1"/>
              <a:endCxn id="4" idx="3"/>
            </p:cNvCxnSpPr>
            <p:nvPr/>
          </p:nvCxnSpPr>
          <p:spPr>
            <a:xfrm>
              <a:off x="3127612" y="3811351"/>
              <a:ext cx="5936776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Right Arrow 25"/>
            <p:cNvSpPr/>
            <p:nvPr/>
          </p:nvSpPr>
          <p:spPr>
            <a:xfrm>
              <a:off x="3127612" y="5922863"/>
              <a:ext cx="6453116" cy="720000"/>
            </a:xfrm>
            <a:prstGeom prst="rightArrow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IN" sz="1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Transactional Role			Strategic Role</a:t>
              </a:r>
              <a:endParaRPr lang="en-IN" sz="1400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27" name="Up Arrow 26"/>
            <p:cNvSpPr/>
            <p:nvPr/>
          </p:nvSpPr>
          <p:spPr>
            <a:xfrm>
              <a:off x="2402008" y="1269242"/>
              <a:ext cx="720000" cy="4585381"/>
            </a:xfrm>
            <a:prstGeom prst="upArrow">
              <a:avLst>
                <a:gd name="adj1" fmla="val 39103"/>
                <a:gd name="adj2" fmla="val 50000"/>
              </a:avLst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IN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Financial </a:t>
              </a:r>
              <a:r>
                <a:rPr lang="en-IN" sz="1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Aspect	Technical Aspect</a:t>
              </a:r>
              <a:endParaRPr lang="en-IN" sz="1400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122008" y="3834340"/>
              <a:ext cx="2973992" cy="18824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600"/>
                </a:spcBef>
                <a:spcAft>
                  <a:spcPts val="600"/>
                </a:spcAft>
              </a:pPr>
              <a:r>
                <a:rPr lang="en-IN" sz="1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Traditional Role of Steward / Controller</a:t>
              </a:r>
            </a:p>
            <a:p>
              <a:pPr marL="174625" indent="-174625"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IN" sz="13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Focus </a:t>
              </a:r>
              <a:r>
                <a:rPr lang="en-IN" sz="13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on reporting and transaction </a:t>
              </a:r>
              <a:r>
                <a:rPr lang="en-IN" sz="13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processing</a:t>
              </a:r>
            </a:p>
            <a:p>
              <a:pPr marL="174625" indent="-174625"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IN" sz="13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Book keeping</a:t>
              </a:r>
              <a:endParaRPr lang="en-IN" sz="13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6104910" y="3825865"/>
              <a:ext cx="2973992" cy="17451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600"/>
                </a:spcBef>
                <a:spcAft>
                  <a:spcPts val="600"/>
                </a:spcAft>
              </a:pPr>
              <a:r>
                <a:rPr lang="en-IN" sz="1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The </a:t>
              </a:r>
              <a:r>
                <a:rPr lang="en-IN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trusted reporter </a:t>
              </a:r>
              <a:r>
                <a:rPr lang="en-IN" sz="1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role</a:t>
              </a:r>
            </a:p>
            <a:p>
              <a:pPr marL="174625" indent="-174625"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IN" sz="13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Statutory Duties like Auditing</a:t>
              </a:r>
            </a:p>
            <a:p>
              <a:pPr marL="174625" indent="-174625"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IN" sz="13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SOX Compliance</a:t>
              </a:r>
            </a:p>
            <a:p>
              <a:pPr marL="174625" indent="-174625"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IN" sz="13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Reporting using IFRS &amp; GAAP</a:t>
              </a:r>
              <a:endParaRPr lang="en-IN" sz="13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122008" y="1722828"/>
              <a:ext cx="2973992" cy="20785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600"/>
                </a:spcBef>
                <a:spcAft>
                  <a:spcPts val="600"/>
                </a:spcAft>
              </a:pPr>
              <a:r>
                <a:rPr lang="en-IN" sz="1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Support to Various Functions</a:t>
              </a:r>
            </a:p>
            <a:p>
              <a:pPr marL="174625" indent="-174625"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IN" sz="13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Industry expertise</a:t>
              </a:r>
            </a:p>
            <a:p>
              <a:pPr marL="174625" indent="-174625"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IN" sz="13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E</a:t>
              </a:r>
              <a:r>
                <a:rPr lang="en-IN" sz="13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xperience </a:t>
              </a:r>
              <a:r>
                <a:rPr lang="en-IN" sz="13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in activity-based costing </a:t>
              </a:r>
              <a:endParaRPr lang="en-IN" sz="1300" dirty="0" smtClean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  <a:p>
              <a:pPr marL="174625" indent="-174625"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IN" sz="13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Treasury </a:t>
              </a:r>
              <a:r>
                <a:rPr lang="en-IN" sz="13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management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6104910" y="1714353"/>
              <a:ext cx="2973992" cy="20393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600"/>
                </a:spcBef>
                <a:spcAft>
                  <a:spcPts val="600"/>
                </a:spcAft>
              </a:pPr>
              <a:endParaRPr lang="en-IN" sz="100" b="1" dirty="0" smtClean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  <a:p>
              <a:pPr algn="ctr">
                <a:spcBef>
                  <a:spcPts val="600"/>
                </a:spcBef>
                <a:spcAft>
                  <a:spcPts val="600"/>
                </a:spcAft>
              </a:pPr>
              <a:r>
                <a:rPr lang="en-IN" sz="1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Strategic Planner</a:t>
              </a:r>
            </a:p>
            <a:p>
              <a:pPr marL="174625" indent="-174625"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IN" sz="13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Harnessing AI &amp; other technologies to give strategic direction to Company</a:t>
              </a:r>
            </a:p>
            <a:p>
              <a:pPr marL="285750" indent="-285750"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endParaRPr lang="en-IN" sz="14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30" name="Rectangle 29"/>
          <p:cNvSpPr/>
          <p:nvPr/>
        </p:nvSpPr>
        <p:spPr>
          <a:xfrm>
            <a:off x="682174" y="1209479"/>
            <a:ext cx="108419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N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Calibri" panose="020F0502020204030204" pitchFamily="34" charset="0"/>
              </a:rPr>
              <a:t>Finance </a:t>
            </a:r>
            <a:r>
              <a:rPr lang="en-IN" sz="2000" b="1" dirty="0">
                <a:solidFill>
                  <a:schemeClr val="tx1">
                    <a:lumMod val="85000"/>
                    <a:lumOff val="15000"/>
                  </a:schemeClr>
                </a:solidFill>
                <a:ea typeface="Calibri" panose="020F0502020204030204" pitchFamily="34" charset="0"/>
              </a:rPr>
              <a:t>should own the business intelligence </a:t>
            </a:r>
            <a:r>
              <a:rPr lang="en-IN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Calibri" panose="020F0502020204030204" pitchFamily="34" charset="0"/>
              </a:rPr>
              <a:t>role - for </a:t>
            </a:r>
            <a:r>
              <a:rPr lang="en-IN" sz="2000" b="1" dirty="0">
                <a:solidFill>
                  <a:schemeClr val="tx1">
                    <a:lumMod val="85000"/>
                    <a:lumOff val="15000"/>
                  </a:schemeClr>
                </a:solidFill>
                <a:ea typeface="Calibri" panose="020F0502020204030204" pitchFamily="34" charset="0"/>
              </a:rPr>
              <a:t>the good of accountants and the good of the organization</a:t>
            </a:r>
            <a:endParaRPr lang="en-IN" sz="2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6271877" y="2338863"/>
            <a:ext cx="2982864" cy="1530000"/>
          </a:xfrm>
          <a:prstGeom prst="roundRect">
            <a:avLst/>
          </a:prstGeom>
          <a:noFill/>
          <a:ln w="38100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81685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1682</TotalTime>
  <Words>2971</Words>
  <Application>Microsoft Office PowerPoint</Application>
  <PresentationFormat>Custom</PresentationFormat>
  <Paragraphs>392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Total Cost Management, Business Partnering &amp; Power of Big Data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</vt:vector>
  </TitlesOfParts>
  <Company>TML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Economic Outlook FY20</dc:title>
  <dc:creator>Aniket Gheji</dc:creator>
  <cp:lastModifiedBy>Vijay Lohan</cp:lastModifiedBy>
  <cp:revision>161</cp:revision>
  <cp:lastPrinted>2019-02-11T10:32:41Z</cp:lastPrinted>
  <dcterms:created xsi:type="dcterms:W3CDTF">2019-01-15T07:58:01Z</dcterms:created>
  <dcterms:modified xsi:type="dcterms:W3CDTF">2019-02-20T06:51:09Z</dcterms:modified>
</cp:coreProperties>
</file>